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120.xml" ContentType="application/vnd.openxmlformats-officedocument.presentationml.slide+xml"/>
  <Override PartName="/ppt/diagrams/colors11.xml" ContentType="application/vnd.openxmlformats-officedocument.drawingml.diagramColors+xml"/>
  <Override PartName="/ppt/notesSlides/notesSlide38.xml" ContentType="application/vnd.openxmlformats-officedocument.presentationml.notesSlide+xml"/>
  <Override PartName="/ppt/diagrams/data24.xml" ContentType="application/vnd.openxmlformats-officedocument.drawingml.diagramData+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50.xml" ContentType="application/vnd.openxmlformats-officedocument.presentationml.sl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notesSlides/notesSlide41.xml" ContentType="application/vnd.openxmlformats-officedocument.presentationml.notesSlide+xml"/>
  <Override PartName="/ppt/diagrams/layout17.xml" ContentType="application/vnd.openxmlformats-officedocument.drawingml.diagramLayout+xml"/>
  <Override PartName="/ppt/slides/slide158.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diagrams/data2.xml" ContentType="application/vnd.openxmlformats-officedocument.drawingml.diagramData+xml"/>
  <Override PartName="/ppt/notesSlides/notesSlide7.xml" ContentType="application/vnd.openxmlformats-officedocument.presentationml.notesSlide+xml"/>
  <Override PartName="/ppt/slides/slide88.xml" ContentType="application/vnd.openxmlformats-officedocument.presentationml.slide+xml"/>
  <Override PartName="/ppt/diagrams/colors4.xml" ContentType="application/vnd.openxmlformats-officedocument.drawingml.diagramColors+xml"/>
  <Override PartName="/ppt/diagrams/drawing10.xml" ContentType="application/vnd.ms-office.drawingml.diagramDrawing+xml"/>
  <Override PartName="/ppt/diagrams/data18.xml" ContentType="application/vnd.openxmlformats-officedocument.drawingml.diagramData+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Default Extension="png" ContentType="image/png"/>
  <Override PartName="/ppt/diagrams/layout20.xml" ContentType="application/vnd.openxmlformats-officedocument.drawingml.diagramLayout+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diagrams/data21.xml" ContentType="application/vnd.openxmlformats-officedocument.drawingml.diagramData+xml"/>
  <Override PartName="/ppt/presentation.xml" ContentType="application/vnd.openxmlformats-officedocument.presentationml.presentation.main+xml"/>
  <Override PartName="/ppt/slides/slide22.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notesSlides/notesSlide13.xml" ContentType="application/vnd.openxmlformats-officedocument.presentationml.notesSlide+xml"/>
  <Override PartName="/ppt/diagrams/quickStyle14.xml" ContentType="application/vnd.openxmlformats-officedocument.drawingml.diagramStyle+xml"/>
  <Override PartName="/ppt/diagrams/drawing15.xml" ContentType="application/vnd.ms-office.drawingml.diagramDrawing+xml"/>
  <Override PartName="/ppt/notesSlides/notesSlide60.xml" ContentType="application/vnd.openxmlformats-officedocument.presentationml.notesSlide+xml"/>
  <Override PartName="/ppt/diagrams/quickStyle25.xml" ContentType="application/vnd.openxmlformats-officedocument.drawingml.diagramStyle+xml"/>
  <Override PartName="/ppt/diagrams/drawing26.xml" ContentType="application/vnd.ms-office.drawingml.diagramDrawing+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diagrams/drawing8.xml" ContentType="application/vnd.ms-office.drawingml.diagramDrawing+xml"/>
  <Override PartName="/ppt/diagrams/layout25.xml" ContentType="application/vnd.openxmlformats-officedocument.drawingml.diagramLayout+xml"/>
  <Override PartName="/ppt/slides/slide108.xml" ContentType="application/vnd.openxmlformats-officedocument.presentationml.slide+xml"/>
  <Override PartName="/ppt/slides/slide155.xml" ContentType="application/vnd.openxmlformats-officedocument.presentationml.slide+xml"/>
  <Override PartName="/ppt/diagrams/quickStyle8.xml" ContentType="application/vnd.openxmlformats-officedocument.drawingml.diagramStyle+xml"/>
  <Override PartName="/ppt/diagrams/layout14.xml" ContentType="application/vnd.openxmlformats-officedocument.drawingml.diagramLayout+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diagrams/colors24.xml" ContentType="application/vnd.openxmlformats-officedocument.drawingml.diagramColors+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diagrams/colors1.xml" ContentType="application/vnd.openxmlformats-officedocument.drawingml.diagramColors+xml"/>
  <Override PartName="/ppt/diagrams/colors13.xml" ContentType="application/vnd.openxmlformats-officedocument.drawingml.diagramColors+xml"/>
  <Override PartName="/ppt/diagrams/data26.xml" ContentType="application/vnd.openxmlformats-officedocument.drawingml.diagramData+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diagrams/data15.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diagrams/quickStyle19.xml" ContentType="application/vnd.openxmlformats-officedocument.drawingml.diagramStyle+xml"/>
  <Override PartName="/ppt/notesSlides/notesSlide65.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notesSlides/notesSlide32.xml" ContentType="application/vnd.openxmlformats-officedocument.presentationml.notesSlide+xml"/>
  <Override PartName="/ppt/diagrams/layout19.xml" ContentType="application/vnd.openxmlformats-officedocument.drawingml.diagramLayout+xml"/>
  <Override PartName="/ppt/slides/slide138.xml" ContentType="application/vnd.openxmlformats-officedocument.presentationml.slide+xml"/>
  <Override PartName="/ppt/slides/slide185.xml" ContentType="application/vnd.openxmlformats-officedocument.presentationml.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quickStyle22.xml" ContentType="application/vnd.openxmlformats-officedocument.drawingml.diagramStyle+xml"/>
  <Override PartName="/ppt/diagrams/drawing23.xml" ContentType="application/vnd.ms-office.drawingml.diagramDrawing+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diagrams/colors6.xml" ContentType="application/vnd.openxmlformats-officedocument.drawingml.diagramColors+xml"/>
  <Override PartName="/ppt/notesSlides/notesSlide10.xml" ContentType="application/vnd.openxmlformats-officedocument.presentationml.notesSlide+xml"/>
  <Override PartName="/ppt/diagrams/quickStyle11.xml" ContentType="application/vnd.openxmlformats-officedocument.drawingml.diagramStyle+xml"/>
  <Override PartName="/ppt/diagrams/drawing12.xml" ContentType="application/vnd.ms-office.drawingml.diagramDrawing+xml"/>
  <Override PartName="/ppt/diagrams/colors18.xml" ContentType="application/vnd.openxmlformats-officedocument.drawingml.diagramColors+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diagrams/layout11.xml" ContentType="application/vnd.openxmlformats-officedocument.drawingml.diagramLayout+xml"/>
  <Override PartName="/ppt/diagrams/layout22.xml" ContentType="application/vnd.openxmlformats-officedocument.drawingml.diagram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diagrams/quickStyle5.xml" ContentType="application/vnd.openxmlformats-officedocument.drawingml.diagramStyle+xml"/>
  <Override PartName="/ppt/notesSlides/notesSlide59.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diagrams/colors10.xml" ContentType="application/vnd.openxmlformats-officedocument.drawingml.diagramColors+xml"/>
  <Override PartName="/ppt/notesSlides/notesSlide48.xml" ContentType="application/vnd.openxmlformats-officedocument.presentationml.notesSlide+xml"/>
  <Override PartName="/ppt/diagrams/colors21.xml" ContentType="application/vnd.openxmlformats-officedocument.drawingml.diagramColors+xml"/>
  <Override PartName="/ppt/diagrams/data23.xml" ContentType="application/vnd.openxmlformats-officedocument.drawingml.diagramData+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diagrams/layout8.xml" ContentType="application/vnd.openxmlformats-officedocument.drawingml.diagramLayout+xml"/>
  <Override PartName="/ppt/diagrams/data12.xml" ContentType="application/vnd.openxmlformats-officedocument.drawingml.diagramData+xml"/>
  <Override PartName="/ppt/notesSlides/notesSlide37.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diagrams/quickStyle16.xml" ContentType="application/vnd.openxmlformats-officedocument.drawingml.diagramStyle+xml"/>
  <Override PartName="/ppt/diagrams/drawing17.xml" ContentType="application/vnd.ms-office.drawingml.diagramDrawing+xml"/>
  <Override PartName="/ppt/notesSlides/notesSlide62.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slides/slide157.xml" ContentType="application/vnd.openxmlformats-officedocument.presentationml.slide+xml"/>
  <Override PartName="/ppt/notesSlides/notesSlide40.xml" ContentType="application/vnd.openxmlformats-officedocument.presentationml.notesSlide+xml"/>
  <Override PartName="/ppt/diagrams/layout16.xml" ContentType="application/vnd.openxmlformats-officedocument.drawingml.diagramLayout+xml"/>
  <Override PartName="/ppt/slides/slide9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diagrams/drawing20.xml" ContentType="application/vnd.ms-office.drawingml.diagramDrawing+xml"/>
  <Override PartName="/ppt/diagrams/colors26.xml" ContentType="application/vnd.openxmlformats-officedocument.drawingml.diagramColors+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colors15.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diagrams/drawing2.xml" ContentType="application/vnd.ms-office.drawingml.diagramDrawing+xml"/>
  <Override PartName="/ppt/diagrams/data17.xml" ContentType="application/vnd.openxmlformats-officedocument.drawingml.diagramData+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diagrams/data20.xml" ContentType="application/vnd.openxmlformats-officedocument.drawingml.diagramData+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diagrams/layout5.xml" ContentType="application/vnd.openxmlformats-officedocument.drawingml.diagramLayout+xml"/>
  <Override PartName="/ppt/diagrams/data6.xml" ContentType="application/vnd.openxmlformats-officedocument.drawingml.diagramData+xml"/>
  <Override PartName="/ppt/notesSlides/notesSlide23.xml" ContentType="application/vnd.openxmlformats-officedocument.presentationml.notesSlide+xml"/>
  <Override PartName="/ppt/diagrams/quickStyle24.xml" ContentType="application/vnd.openxmlformats-officedocument.drawingml.diagramStyle+xml"/>
  <Override PartName="/ppt/diagrams/drawing25.xml" ContentType="application/vnd.ms-office.drawingml.diagramDrawing+xml"/>
  <Override PartName="/ppt/notesSlides/notesSlide7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diagrams/colors8.xml" ContentType="application/vnd.openxmlformats-officedocument.drawingml.diagramColors+xml"/>
  <Override PartName="/ppt/notesSlides/notesSlide12.xml" ContentType="application/vnd.openxmlformats-officedocument.presentationml.notesSlide+xml"/>
  <Override PartName="/ppt/diagrams/quickStyle13.xml" ContentType="application/vnd.openxmlformats-officedocument.drawingml.diagramStyle+xml"/>
  <Override PartName="/ppt/diagrams/drawing14.xml" ContentType="application/vnd.ms-office.drawingml.diagramDrawing+xml"/>
  <Override PartName="/ppt/slides/slide118.xml" ContentType="application/vnd.openxmlformats-officedocument.presentationml.slide+xml"/>
  <Override PartName="/ppt/slides/slide165.xml" ContentType="application/vnd.openxmlformats-officedocument.presentationml.slide+xml"/>
  <Override PartName="/ppt/diagrams/drawing7.xml" ContentType="application/vnd.ms-office.drawingml.diagramDrawing+xml"/>
  <Override PartName="/ppt/diagrams/layout13.xml" ContentType="application/vnd.openxmlformats-officedocument.drawingml.diagramLayout+xml"/>
  <Override PartName="/ppt/diagrams/layout24.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diagrams/colors12.xml" ContentType="application/vnd.openxmlformats-officedocument.drawingml.diagramColors+xml"/>
  <Override PartName="/ppt/diagrams/colors23.xml" ContentType="application/vnd.openxmlformats-officedocument.drawingml.diagramColors+xml"/>
  <Override PartName="/ppt/diagrams/data25.xml" ContentType="application/vnd.openxmlformats-officedocument.drawingml.diagramData+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diagrams/drawing19.xml" ContentType="application/vnd.ms-office.drawingml.diagramDrawing+xml"/>
  <Override PartName="/ppt/notesSlides/notesSlide64.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diagrams/quickStyle18.xml" ContentType="application/vnd.openxmlformats-officedocument.drawingml.diagramStyl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diagrams/layout18.xml" ContentType="application/vnd.openxmlformats-officedocument.drawingml.diagramLayout+xml"/>
  <Default Extension="wdp" ContentType="image/vnd.ms-photo"/>
  <Override PartName="/ppt/slides/slide148.xml" ContentType="application/vnd.openxmlformats-officedocument.presentationml.slide+xml"/>
  <Override PartName="/ppt/diagrams/layout2.xml" ContentType="application/vnd.openxmlformats-officedocument.drawingml.diagram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drawing11.xml" ContentType="application/vnd.ms-office.drawingml.diagramDrawing+xml"/>
  <Override PartName="/ppt/diagrams/colors17.xml" ContentType="application/vnd.openxmlformats-officedocument.drawingml.diagramColors+xml"/>
  <Override PartName="/ppt/diagrams/quickStyle21.xml" ContentType="application/vnd.openxmlformats-officedocument.drawingml.diagramStyle+xml"/>
  <Override PartName="/ppt/diagrams/drawing22.xml" ContentType="application/vnd.ms-office.drawingml.diagramDrawing+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diagrams/drawing4.xml" ContentType="application/vnd.ms-office.drawingml.diagramDrawing+xml"/>
  <Override PartName="/ppt/diagrams/data19.xml" ContentType="application/vnd.openxmlformats-officedocument.drawingml.diagramData+xml"/>
  <Override PartName="/ppt/diagrams/layout21.xml" ContentType="application/vnd.openxmlformats-officedocument.drawingml.diagram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quickStyle4.xml" ContentType="application/vnd.openxmlformats-officedocument.drawingml.diagramStyle+xml"/>
  <Override PartName="/ppt/diagrams/layout10.xml" ContentType="application/vnd.openxmlformats-officedocument.drawingml.diagram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diagrams/colors20.xml" ContentType="application/vnd.openxmlformats-officedocument.drawingml.diagramColors+xml"/>
  <Override PartName="/ppt/slides/slide34.xml" ContentType="application/vnd.openxmlformats-officedocument.presentationml.slide+xml"/>
  <Override PartName="/ppt/slides/slide81.xml" ContentType="application/vnd.openxmlformats-officedocument.presentationml.slide+xml"/>
  <Override PartName="/ppt/diagrams/data11.xml" ContentType="application/vnd.openxmlformats-officedocument.drawingml.diagramData+xml"/>
  <Override PartName="/ppt/notesSlides/notesSlide36.xml" ContentType="application/vnd.openxmlformats-officedocument.presentationml.notesSlide+xml"/>
  <Override PartName="/ppt/diagrams/data22.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notesSlides/notesSlide25.xml" ContentType="application/vnd.openxmlformats-officedocument.presentationml.notesSlide+xml"/>
  <Override PartName="/ppt/diagrams/quickStyle26.xml" ContentType="application/vnd.openxmlformats-officedocument.drawingml.diagramStyle+xml"/>
  <Override PartName="/ppt/notesSlides/notesSlide72.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diagrams/quickStyle15.xml" ContentType="application/vnd.openxmlformats-officedocument.drawingml.diagramStyle+xml"/>
  <Override PartName="/ppt/diagrams/drawing16.xml" ContentType="application/vnd.ms-office.drawingml.diagramDrawing+xml"/>
  <Override PartName="/ppt/notesSlides/notesSlide61.xml" ContentType="application/vnd.openxmlformats-officedocument.presentationml.notesSlide+xml"/>
  <Override PartName="/ppt/slides/slide167.xml" ContentType="application/vnd.openxmlformats-officedocument.presentationml.slide+xml"/>
  <Override PartName="/ppt/diagrams/drawing9.xml" ContentType="application/vnd.ms-office.drawingml.diagramDrawing+xml"/>
  <Override PartName="/ppt/notesSlides/notesSlide50.xml" ContentType="application/vnd.openxmlformats-officedocument.presentationml.notesSlide+xml"/>
  <Override PartName="/ppt/diagrams/layout15.xml" ContentType="application/vnd.openxmlformats-officedocument.drawingml.diagramLayout+xml"/>
  <Override PartName="/ppt/diagrams/layout26.xml" ContentType="application/vnd.openxmlformats-officedocument.drawingml.diagramLayout+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diagrams/quickStyle9.xml" ContentType="application/vnd.openxmlformats-officedocument.drawingml.diagramStyl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diagrams/colors14.xml" ContentType="application/vnd.openxmlformats-officedocument.drawingml.diagramColors+xml"/>
  <Override PartName="/ppt/diagrams/colors25.xml" ContentType="application/vnd.openxmlformats-officedocument.drawingml.diagramColors+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diagrams/colors2.xml" ContentType="application/vnd.openxmlformats-officedocument.drawingml.diagramColors+xml"/>
  <Override PartName="/ppt/diagrams/data16.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diagrams/quickStyle1.xml" ContentType="application/vnd.openxmlformats-officedocument.drawingml.diagramStyle+xml"/>
  <Override PartName="/ppt/notesSlides/notesSlide55.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slides/slide20.xml" ContentType="application/vnd.openxmlformats-officedocument.presentationml.slide+xml"/>
  <Override PartName="/ppt/diagrams/layout4.xml" ContentType="application/vnd.openxmlformats-officedocument.drawingml.diagram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diagrams/data5.xml" ContentType="application/vnd.openxmlformats-officedocument.drawingml.diagramData+xml"/>
  <Override PartName="/ppt/diagrams/colors7.xml" ContentType="application/vnd.openxmlformats-officedocument.drawingml.diagramColors+xml"/>
  <Override PartName="/ppt/notesSlides/notesSlide11.xml" ContentType="application/vnd.openxmlformats-officedocument.presentationml.notesSlide+xml"/>
  <Override PartName="/ppt/diagrams/quickStyle12.xml" ContentType="application/vnd.openxmlformats-officedocument.drawingml.diagramStyle+xml"/>
  <Override PartName="/ppt/diagrams/drawing13.xml" ContentType="application/vnd.ms-office.drawingml.diagramDrawing+xml"/>
  <Override PartName="/ppt/diagrams/colors19.xml" ContentType="application/vnd.openxmlformats-officedocument.drawingml.diagramColors+xml"/>
  <Override PartName="/ppt/diagrams/quickStyle23.xml" ContentType="application/vnd.openxmlformats-officedocument.drawingml.diagramStyle+xml"/>
  <Override PartName="/ppt/diagrams/drawing24.xml" ContentType="application/vnd.ms-office.drawingml.diagramDrawing+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diagrams/drawing6.xml" ContentType="application/vnd.ms-office.drawingml.diagramDrawing+xml"/>
  <Override PartName="/ppt/diagrams/layout23.xml" ContentType="application/vnd.openxmlformats-officedocument.drawingml.diagramLayout+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diagrams/quickStyle6.xml" ContentType="application/vnd.openxmlformats-officedocument.drawingml.diagramStyle+xml"/>
  <Override PartName="/ppt/diagrams/layout12.xml" ContentType="application/vnd.openxmlformats-officedocument.drawingml.diagramLayout+xml"/>
  <Override PartName="/ppt/slides/slide58.xml" ContentType="application/vnd.openxmlformats-officedocument.presentationml.slide+xml"/>
  <Override PartName="/ppt/notesSlides/notesSlide2.xml" ContentType="application/vnd.openxmlformats-officedocument.presentationml.notesSlide+xml"/>
  <Override PartName="/ppt/diagrams/colors22.xml" ContentType="application/vnd.openxmlformats-officedocument.drawingml.diagramColors+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27.xml" ContentType="application/vnd.openxmlformats-officedocument.presentationml.notesSlide+xml"/>
  <Override PartName="/ppt/diagrams/data13.xml" ContentType="application/vnd.openxmlformats-officedocument.drawingml.diagramData+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diagrams/quickStyle17.xml" ContentType="application/vnd.openxmlformats-officedocument.drawingml.diagramStyle+xml"/>
  <Override PartName="/ppt/diagrams/drawing18.xml" ContentType="application/vnd.ms-office.drawingml.diagramDrawing+xml"/>
  <Override PartName="/ppt/slides/slide169.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slides/slide147.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diagrams/layout1.xml" ContentType="application/vnd.openxmlformats-officedocument.drawingml.diagramLayout+xml"/>
  <Override PartName="/ppt/diagrams/quickStyle20.xml" ContentType="application/vnd.openxmlformats-officedocument.drawingml.diagramStyle+xml"/>
  <Override PartName="/ppt/diagrams/drawing21.xml" ContentType="application/vnd.ms-office.drawingml.diagramDrawing+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diagrams/colors16.xml" ContentType="application/vnd.openxmlformats-officedocument.drawingml.diagramColors+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diagrams/drawing3.xml" ContentType="application/vnd.ms-office.drawingml.diagramDrawing+xml"/>
  <Override PartName="/ppt/notesSlides/notesSlide6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9" r:id="rId1"/>
    <p:sldMasterId id="2147483765" r:id="rId2"/>
  </p:sldMasterIdLst>
  <p:notesMasterIdLst>
    <p:notesMasterId r:id="rId192"/>
  </p:notesMasterIdLst>
  <p:handoutMasterIdLst>
    <p:handoutMasterId r:id="rId193"/>
  </p:handoutMasterIdLst>
  <p:sldIdLst>
    <p:sldId id="486" r:id="rId3"/>
    <p:sldId id="485" r:id="rId4"/>
    <p:sldId id="595" r:id="rId5"/>
    <p:sldId id="662" r:id="rId6"/>
    <p:sldId id="488" r:id="rId7"/>
    <p:sldId id="264" r:id="rId8"/>
    <p:sldId id="505" r:id="rId9"/>
    <p:sldId id="265" r:id="rId10"/>
    <p:sldId id="506" r:id="rId11"/>
    <p:sldId id="491" r:id="rId12"/>
    <p:sldId id="508" r:id="rId13"/>
    <p:sldId id="658" r:id="rId14"/>
    <p:sldId id="487" r:id="rId15"/>
    <p:sldId id="507" r:id="rId16"/>
    <p:sldId id="598" r:id="rId17"/>
    <p:sldId id="599" r:id="rId18"/>
    <p:sldId id="499" r:id="rId19"/>
    <p:sldId id="501" r:id="rId20"/>
    <p:sldId id="500" r:id="rId21"/>
    <p:sldId id="502" r:id="rId22"/>
    <p:sldId id="509" r:id="rId23"/>
    <p:sldId id="513" r:id="rId24"/>
    <p:sldId id="600" r:id="rId25"/>
    <p:sldId id="514" r:id="rId26"/>
    <p:sldId id="604" r:id="rId27"/>
    <p:sldId id="601" r:id="rId28"/>
    <p:sldId id="602" r:id="rId29"/>
    <p:sldId id="603" r:id="rId30"/>
    <p:sldId id="516" r:id="rId31"/>
    <p:sldId id="659" r:id="rId32"/>
    <p:sldId id="278" r:id="rId33"/>
    <p:sldId id="520" r:id="rId34"/>
    <p:sldId id="283" r:id="rId35"/>
    <p:sldId id="284" r:id="rId36"/>
    <p:sldId id="660" r:id="rId37"/>
    <p:sldId id="521" r:id="rId38"/>
    <p:sldId id="524" r:id="rId39"/>
    <p:sldId id="661" r:id="rId40"/>
    <p:sldId id="529" r:id="rId41"/>
    <p:sldId id="530" r:id="rId42"/>
    <p:sldId id="606" r:id="rId43"/>
    <p:sldId id="754" r:id="rId44"/>
    <p:sldId id="608" r:id="rId45"/>
    <p:sldId id="609" r:id="rId46"/>
    <p:sldId id="610" r:id="rId47"/>
    <p:sldId id="612" r:id="rId48"/>
    <p:sldId id="613" r:id="rId49"/>
    <p:sldId id="614" r:id="rId50"/>
    <p:sldId id="615" r:id="rId51"/>
    <p:sldId id="616" r:id="rId52"/>
    <p:sldId id="617" r:id="rId53"/>
    <p:sldId id="618" r:id="rId54"/>
    <p:sldId id="619" r:id="rId55"/>
    <p:sldId id="645" r:id="rId56"/>
    <p:sldId id="621" r:id="rId57"/>
    <p:sldId id="646" r:id="rId58"/>
    <p:sldId id="755" r:id="rId59"/>
    <p:sldId id="647" r:id="rId60"/>
    <p:sldId id="623" r:id="rId61"/>
    <p:sldId id="648" r:id="rId62"/>
    <p:sldId id="629" r:id="rId63"/>
    <p:sldId id="624" r:id="rId64"/>
    <p:sldId id="625" r:id="rId65"/>
    <p:sldId id="649" r:id="rId66"/>
    <p:sldId id="626" r:id="rId67"/>
    <p:sldId id="650" r:id="rId68"/>
    <p:sldId id="627" r:id="rId69"/>
    <p:sldId id="630" r:id="rId70"/>
    <p:sldId id="631" r:id="rId71"/>
    <p:sldId id="634" r:id="rId72"/>
    <p:sldId id="651" r:id="rId73"/>
    <p:sldId id="632" r:id="rId74"/>
    <p:sldId id="652" r:id="rId75"/>
    <p:sldId id="635" r:id="rId76"/>
    <p:sldId id="636" r:id="rId77"/>
    <p:sldId id="637" r:id="rId78"/>
    <p:sldId id="633" r:id="rId79"/>
    <p:sldId id="638" r:id="rId80"/>
    <p:sldId id="641" r:id="rId81"/>
    <p:sldId id="653" r:id="rId82"/>
    <p:sldId id="654" r:id="rId83"/>
    <p:sldId id="655" r:id="rId84"/>
    <p:sldId id="639" r:id="rId85"/>
    <p:sldId id="642" r:id="rId86"/>
    <p:sldId id="643" r:id="rId87"/>
    <p:sldId id="644" r:id="rId88"/>
    <p:sldId id="546" r:id="rId89"/>
    <p:sldId id="656" r:id="rId90"/>
    <p:sldId id="663" r:id="rId91"/>
    <p:sldId id="664" r:id="rId92"/>
    <p:sldId id="665" r:id="rId93"/>
    <p:sldId id="668" r:id="rId94"/>
    <p:sldId id="670" r:id="rId95"/>
    <p:sldId id="671" r:id="rId96"/>
    <p:sldId id="672" r:id="rId97"/>
    <p:sldId id="673" r:id="rId98"/>
    <p:sldId id="674" r:id="rId99"/>
    <p:sldId id="675" r:id="rId100"/>
    <p:sldId id="676" r:id="rId101"/>
    <p:sldId id="677" r:id="rId102"/>
    <p:sldId id="678" r:id="rId103"/>
    <p:sldId id="679" r:id="rId104"/>
    <p:sldId id="680" r:id="rId105"/>
    <p:sldId id="681" r:id="rId106"/>
    <p:sldId id="682" r:id="rId107"/>
    <p:sldId id="683" r:id="rId108"/>
    <p:sldId id="684" r:id="rId109"/>
    <p:sldId id="685" r:id="rId110"/>
    <p:sldId id="687" r:id="rId111"/>
    <p:sldId id="688" r:id="rId112"/>
    <p:sldId id="686" r:id="rId113"/>
    <p:sldId id="689" r:id="rId114"/>
    <p:sldId id="690" r:id="rId115"/>
    <p:sldId id="691" r:id="rId116"/>
    <p:sldId id="746" r:id="rId117"/>
    <p:sldId id="693" r:id="rId118"/>
    <p:sldId id="694" r:id="rId119"/>
    <p:sldId id="747" r:id="rId120"/>
    <p:sldId id="696" r:id="rId121"/>
    <p:sldId id="697" r:id="rId122"/>
    <p:sldId id="698" r:id="rId123"/>
    <p:sldId id="748" r:id="rId124"/>
    <p:sldId id="701" r:id="rId125"/>
    <p:sldId id="749" r:id="rId126"/>
    <p:sldId id="703" r:id="rId127"/>
    <p:sldId id="704" r:id="rId128"/>
    <p:sldId id="706" r:id="rId129"/>
    <p:sldId id="708" r:id="rId130"/>
    <p:sldId id="709" r:id="rId131"/>
    <p:sldId id="710" r:id="rId132"/>
    <p:sldId id="711" r:id="rId133"/>
    <p:sldId id="712" r:id="rId134"/>
    <p:sldId id="713" r:id="rId135"/>
    <p:sldId id="714" r:id="rId136"/>
    <p:sldId id="758" r:id="rId137"/>
    <p:sldId id="759" r:id="rId138"/>
    <p:sldId id="760" r:id="rId139"/>
    <p:sldId id="761" r:id="rId140"/>
    <p:sldId id="762" r:id="rId141"/>
    <p:sldId id="763" r:id="rId142"/>
    <p:sldId id="764" r:id="rId143"/>
    <p:sldId id="765" r:id="rId144"/>
    <p:sldId id="715" r:id="rId145"/>
    <p:sldId id="716" r:id="rId146"/>
    <p:sldId id="717" r:id="rId147"/>
    <p:sldId id="718" r:id="rId148"/>
    <p:sldId id="750" r:id="rId149"/>
    <p:sldId id="720" r:id="rId150"/>
    <p:sldId id="751" r:id="rId151"/>
    <p:sldId id="721" r:id="rId152"/>
    <p:sldId id="752" r:id="rId153"/>
    <p:sldId id="722" r:id="rId154"/>
    <p:sldId id="723" r:id="rId155"/>
    <p:sldId id="727" r:id="rId156"/>
    <p:sldId id="724" r:id="rId157"/>
    <p:sldId id="725" r:id="rId158"/>
    <p:sldId id="726" r:id="rId159"/>
    <p:sldId id="728" r:id="rId160"/>
    <p:sldId id="729" r:id="rId161"/>
    <p:sldId id="730" r:id="rId162"/>
    <p:sldId id="731" r:id="rId163"/>
    <p:sldId id="732" r:id="rId164"/>
    <p:sldId id="733" r:id="rId165"/>
    <p:sldId id="734" r:id="rId166"/>
    <p:sldId id="735" r:id="rId167"/>
    <p:sldId id="740" r:id="rId168"/>
    <p:sldId id="736" r:id="rId169"/>
    <p:sldId id="737" r:id="rId170"/>
    <p:sldId id="738" r:id="rId171"/>
    <p:sldId id="739" r:id="rId172"/>
    <p:sldId id="767" r:id="rId173"/>
    <p:sldId id="768" r:id="rId174"/>
    <p:sldId id="769" r:id="rId175"/>
    <p:sldId id="770" r:id="rId176"/>
    <p:sldId id="771" r:id="rId177"/>
    <p:sldId id="772" r:id="rId178"/>
    <p:sldId id="781" r:id="rId179"/>
    <p:sldId id="775" r:id="rId180"/>
    <p:sldId id="776" r:id="rId181"/>
    <p:sldId id="777" r:id="rId182"/>
    <p:sldId id="778" r:id="rId183"/>
    <p:sldId id="779" r:id="rId184"/>
    <p:sldId id="780" r:id="rId185"/>
    <p:sldId id="782" r:id="rId186"/>
    <p:sldId id="783" r:id="rId187"/>
    <p:sldId id="784" r:id="rId188"/>
    <p:sldId id="785" r:id="rId189"/>
    <p:sldId id="789" r:id="rId190"/>
    <p:sldId id="788" r:id="rId191"/>
  </p:sldIdLst>
  <p:sldSz cx="12192000" cy="6858000"/>
  <p:notesSz cx="6858000" cy="9144000"/>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F3B"/>
    <a:srgbClr val="FFFF00"/>
    <a:srgbClr val="FFFF65"/>
    <a:srgbClr val="EBC60F"/>
    <a:srgbClr val="000000"/>
    <a:srgbClr val="FFFFFF"/>
    <a:srgbClr val="000A1E"/>
    <a:srgbClr val="DDD6FE"/>
    <a:srgbClr val="E7E2FE"/>
    <a:srgbClr val="FBFBE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主题样式 1 - 强调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0A1B5D5-9B99-4C35-A422-299274C87663}" styleName="中度样式 1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浅色样式 3 - 强调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93" autoAdjust="0"/>
    <p:restoredTop sz="89831" autoAdjust="0"/>
  </p:normalViewPr>
  <p:slideViewPr>
    <p:cSldViewPr>
      <p:cViewPr>
        <p:scale>
          <a:sx n="70" d="100"/>
          <a:sy n="70" d="100"/>
        </p:scale>
        <p:origin x="-1224" y="-17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2" d="100"/>
        <a:sy n="92" d="100"/>
      </p:scale>
      <p:origin x="0" y="4838"/>
    </p:cViewPr>
  </p:sorterViewPr>
  <p:notesViewPr>
    <p:cSldViewPr showGuides="1">
      <p:cViewPr varScale="1">
        <p:scale>
          <a:sx n="60" d="100"/>
          <a:sy n="60" d="100"/>
        </p:scale>
        <p:origin x="2682" y="7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slide" Target="slides/slide173.xml"/><Relationship Id="rId170" Type="http://schemas.openxmlformats.org/officeDocument/2006/relationships/slide" Target="slides/slide168.xml"/><Relationship Id="rId191" Type="http://schemas.openxmlformats.org/officeDocument/2006/relationships/slide" Target="slides/slide189.xml"/><Relationship Id="rId196" Type="http://schemas.openxmlformats.org/officeDocument/2006/relationships/theme" Target="theme/theme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notesMaster" Target="notesMasters/notesMaster1.xml"/><Relationship Id="rId197" Type="http://schemas.openxmlformats.org/officeDocument/2006/relationships/tableStyles" Target="tableStyle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72" Type="http://schemas.openxmlformats.org/officeDocument/2006/relationships/slide" Target="slides/slide170.xml"/><Relationship Id="rId193" Type="http://schemas.openxmlformats.org/officeDocument/2006/relationships/handoutMaster" Target="handoutMasters/handoutMaster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viewProps" Target="viewProps.xml"/><Relationship Id="rId190" Type="http://schemas.openxmlformats.org/officeDocument/2006/relationships/slide" Target="slides/slide188.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s>
</file>

<file path=ppt/diagrams/_rels/data13.xml.rels><?xml version="1.0" encoding="UTF-8" standalone="yes"?>
<Relationships xmlns="http://schemas.openxmlformats.org/package/2006/relationships"><Relationship Id="rId1" Type="http://schemas.openxmlformats.org/officeDocument/2006/relationships/image" Target="../media/image5.png"/></Relationships>
</file>

<file path=ppt/diagrams/_rels/data3.xml.rels><?xml version="1.0" encoding="UTF-8" standalone="yes"?>
<Relationships xmlns="http://schemas.openxmlformats.org/package/2006/relationships"><Relationship Id="rId1" Type="http://schemas.openxmlformats.org/officeDocument/2006/relationships/image" Target="../media/image5.png"/></Relationships>
</file>

<file path=ppt/diagrams/_rels/data7.xml.rels><?xml version="1.0" encoding="UTF-8" standalone="yes"?>
<Relationships xmlns="http://schemas.openxmlformats.org/package/2006/relationships"><Relationship Id="rId1" Type="http://schemas.openxmlformats.org/officeDocument/2006/relationships/image" Target="../media/image9.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C099EF-3102-44BF-983B-ED29472675D7}" type="doc">
      <dgm:prSet loTypeId="urn:microsoft.com/office/officeart/2005/8/layout/list1" loCatId="list" qsTypeId="urn:microsoft.com/office/officeart/2005/8/quickstyle/simple3" qsCatId="simple" csTypeId="urn:microsoft.com/office/officeart/2005/8/colors/accent1_1" csCatId="accent1" phldr="1"/>
      <dgm:spPr/>
      <dgm:t>
        <a:bodyPr/>
        <a:lstStyle/>
        <a:p>
          <a:endParaRPr lang="zh-CN" altLang="en-US"/>
        </a:p>
      </dgm:t>
    </dgm:pt>
    <dgm:pt modelId="{43943056-3183-4E26-A6A7-73A905CFB1BC}">
      <dgm:prSet custT="1"/>
      <dgm:spPr/>
      <dgm:t>
        <a:bodyPr/>
        <a:lstStyle/>
        <a:p>
          <a:pPr algn="ctr"/>
          <a:r>
            <a:rPr lang="zh-CN" altLang="en-US" sz="4400" b="1" dirty="0">
              <a:latin typeface="+mj-ea"/>
              <a:ea typeface="+mj-ea"/>
            </a:rPr>
            <a:t>汽车货运成本管理（下）</a:t>
          </a:r>
        </a:p>
      </dgm:t>
    </dgm:pt>
    <dgm:pt modelId="{F2DE984F-B78D-4D77-9A61-6F4BD861813A}" type="parTrans" cxnId="{EB2E7B60-18DA-4AE3-B979-DAC43F909E69}">
      <dgm:prSet/>
      <dgm:spPr/>
      <dgm:t>
        <a:bodyPr/>
        <a:lstStyle/>
        <a:p>
          <a:endParaRPr lang="zh-CN" altLang="en-US"/>
        </a:p>
      </dgm:t>
    </dgm:pt>
    <dgm:pt modelId="{4FBFA09F-AAFB-431D-B87F-74489EFBDD66}" type="sibTrans" cxnId="{EB2E7B60-18DA-4AE3-B979-DAC43F909E69}">
      <dgm:prSet/>
      <dgm:spPr/>
      <dgm:t>
        <a:bodyPr/>
        <a:lstStyle/>
        <a:p>
          <a:endParaRPr lang="zh-CN" altLang="en-US"/>
        </a:p>
      </dgm:t>
    </dgm:pt>
    <dgm:pt modelId="{2285ED01-9509-42D7-B4BD-2BBD6A67983A}" type="pres">
      <dgm:prSet presAssocID="{02C099EF-3102-44BF-983B-ED29472675D7}" presName="linear" presStyleCnt="0">
        <dgm:presLayoutVars>
          <dgm:dir/>
          <dgm:animLvl val="lvl"/>
          <dgm:resizeHandles val="exact"/>
        </dgm:presLayoutVars>
      </dgm:prSet>
      <dgm:spPr/>
      <dgm:t>
        <a:bodyPr/>
        <a:lstStyle/>
        <a:p>
          <a:endParaRPr lang="zh-CN" altLang="en-US"/>
        </a:p>
      </dgm:t>
    </dgm:pt>
    <dgm:pt modelId="{26DE6183-BE64-4C06-8FB6-A6BD458E7F48}" type="pres">
      <dgm:prSet presAssocID="{43943056-3183-4E26-A6A7-73A905CFB1BC}" presName="parentLin" presStyleCnt="0"/>
      <dgm:spPr/>
      <dgm:t>
        <a:bodyPr/>
        <a:lstStyle/>
        <a:p>
          <a:endParaRPr lang="zh-CN" altLang="en-US"/>
        </a:p>
      </dgm:t>
    </dgm:pt>
    <dgm:pt modelId="{C4E85395-8E39-4CD9-A05F-9A2ABE474FF3}" type="pres">
      <dgm:prSet presAssocID="{43943056-3183-4E26-A6A7-73A905CFB1BC}" presName="parentLeftMargin" presStyleLbl="node1" presStyleIdx="0" presStyleCnt="1"/>
      <dgm:spPr/>
      <dgm:t>
        <a:bodyPr/>
        <a:lstStyle/>
        <a:p>
          <a:endParaRPr lang="zh-CN" altLang="en-US"/>
        </a:p>
      </dgm:t>
    </dgm:pt>
    <dgm:pt modelId="{134A46DB-AD73-478E-8A34-C8DD420F7C67}" type="pres">
      <dgm:prSet presAssocID="{43943056-3183-4E26-A6A7-73A905CFB1BC}" presName="parentText" presStyleLbl="node1" presStyleIdx="0" presStyleCnt="1" custScaleX="106928" custScaleY="61885" custLinFactX="12634" custLinFactNeighborX="100000" custLinFactNeighborY="50191">
        <dgm:presLayoutVars>
          <dgm:chMax val="0"/>
          <dgm:bulletEnabled val="1"/>
        </dgm:presLayoutVars>
      </dgm:prSet>
      <dgm:spPr/>
      <dgm:t>
        <a:bodyPr/>
        <a:lstStyle/>
        <a:p>
          <a:endParaRPr lang="zh-CN" altLang="en-US"/>
        </a:p>
      </dgm:t>
    </dgm:pt>
    <dgm:pt modelId="{D225768A-A226-4644-AA36-C10AA9A67E63}" type="pres">
      <dgm:prSet presAssocID="{43943056-3183-4E26-A6A7-73A905CFB1BC}" presName="negativeSpace" presStyleCnt="0"/>
      <dgm:spPr/>
      <dgm:t>
        <a:bodyPr/>
        <a:lstStyle/>
        <a:p>
          <a:endParaRPr lang="zh-CN" altLang="en-US"/>
        </a:p>
      </dgm:t>
    </dgm:pt>
    <dgm:pt modelId="{0124E4EE-890B-428E-AACE-9288778759E8}" type="pres">
      <dgm:prSet presAssocID="{43943056-3183-4E26-A6A7-73A905CFB1BC}" presName="childText" presStyleLbl="conFgAcc1" presStyleIdx="0" presStyleCnt="1" custScaleY="100947" custLinFactNeighborY="55911">
        <dgm:presLayoutVars>
          <dgm:bulletEnabled val="1"/>
        </dgm:presLayoutVars>
      </dgm:prSet>
      <dgm:spPr/>
      <dgm:t>
        <a:bodyPr/>
        <a:lstStyle/>
        <a:p>
          <a:endParaRPr lang="zh-CN" altLang="en-US"/>
        </a:p>
      </dgm:t>
    </dgm:pt>
  </dgm:ptLst>
  <dgm:cxnLst>
    <dgm:cxn modelId="{EB2E7B60-18DA-4AE3-B979-DAC43F909E69}" srcId="{02C099EF-3102-44BF-983B-ED29472675D7}" destId="{43943056-3183-4E26-A6A7-73A905CFB1BC}" srcOrd="0" destOrd="0" parTransId="{F2DE984F-B78D-4D77-9A61-6F4BD861813A}" sibTransId="{4FBFA09F-AAFB-431D-B87F-74489EFBDD66}"/>
    <dgm:cxn modelId="{0D00D0CB-6617-402D-8B65-A83D9ADB3472}" type="presOf" srcId="{43943056-3183-4E26-A6A7-73A905CFB1BC}" destId="{C4E85395-8E39-4CD9-A05F-9A2ABE474FF3}" srcOrd="0" destOrd="0" presId="urn:microsoft.com/office/officeart/2005/8/layout/list1"/>
    <dgm:cxn modelId="{F99DA828-64DA-4562-B48A-E9B871898863}" type="presOf" srcId="{43943056-3183-4E26-A6A7-73A905CFB1BC}" destId="{134A46DB-AD73-478E-8A34-C8DD420F7C67}" srcOrd="1" destOrd="0" presId="urn:microsoft.com/office/officeart/2005/8/layout/list1"/>
    <dgm:cxn modelId="{1BAEE5FE-0DBE-42FB-8D1E-B1E495A15CD9}" type="presOf" srcId="{02C099EF-3102-44BF-983B-ED29472675D7}" destId="{2285ED01-9509-42D7-B4BD-2BBD6A67983A}" srcOrd="0" destOrd="0" presId="urn:microsoft.com/office/officeart/2005/8/layout/list1"/>
    <dgm:cxn modelId="{E8F6E852-270F-4F9F-858C-B0B9F5DC3EF3}" type="presParOf" srcId="{2285ED01-9509-42D7-B4BD-2BBD6A67983A}" destId="{26DE6183-BE64-4C06-8FB6-A6BD458E7F48}" srcOrd="0" destOrd="0" presId="urn:microsoft.com/office/officeart/2005/8/layout/list1"/>
    <dgm:cxn modelId="{1CFAABF6-81FD-4D97-BF55-4D884999DCFF}" type="presParOf" srcId="{26DE6183-BE64-4C06-8FB6-A6BD458E7F48}" destId="{C4E85395-8E39-4CD9-A05F-9A2ABE474FF3}" srcOrd="0" destOrd="0" presId="urn:microsoft.com/office/officeart/2005/8/layout/list1"/>
    <dgm:cxn modelId="{6A191960-0EAD-4CF9-B145-6B355EDA89DA}" type="presParOf" srcId="{26DE6183-BE64-4C06-8FB6-A6BD458E7F48}" destId="{134A46DB-AD73-478E-8A34-C8DD420F7C67}" srcOrd="1" destOrd="0" presId="urn:microsoft.com/office/officeart/2005/8/layout/list1"/>
    <dgm:cxn modelId="{601A1F84-22C2-445C-860C-B3358130E9A4}" type="presParOf" srcId="{2285ED01-9509-42D7-B4BD-2BBD6A67983A}" destId="{D225768A-A226-4644-AA36-C10AA9A67E63}" srcOrd="1" destOrd="0" presId="urn:microsoft.com/office/officeart/2005/8/layout/list1"/>
    <dgm:cxn modelId="{BD52E865-A292-46F9-AB6B-455B396A940C}" type="presParOf" srcId="{2285ED01-9509-42D7-B4BD-2BBD6A67983A}" destId="{0124E4EE-890B-428E-AACE-9288778759E8}" srcOrd="2"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322191D-0D47-4C01-A772-1F88A8556CF2}"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zh-CN" altLang="en-US"/>
        </a:p>
      </dgm:t>
    </dgm:pt>
    <dgm:pt modelId="{EF2189EC-DEDA-45A6-BB29-A825E733CCA4}">
      <dgm:prSet phldrT="[文本]" custT="1"/>
      <dgm:spPr>
        <a:noFill/>
        <a:ln>
          <a:noFill/>
        </a:ln>
        <a:effectLst>
          <a:softEdge rad="25400"/>
        </a:effectLst>
        <a:scene3d>
          <a:camera prst="orthographicFront"/>
          <a:lightRig rig="threePt" dir="t"/>
        </a:scene3d>
        <a:sp3d>
          <a:bevelB/>
        </a:sp3d>
      </dgm:spPr>
      <dgm:t>
        <a:bodyPr/>
        <a:lstStyle/>
        <a:p>
          <a:endParaRPr lang="zh-CN" altLang="en-US" sz="3200" dirty="0">
            <a:solidFill>
              <a:schemeClr val="tx2">
                <a:lumMod val="50000"/>
              </a:schemeClr>
            </a:solidFill>
          </a:endParaRPr>
        </a:p>
      </dgm:t>
    </dgm:pt>
    <dgm:pt modelId="{9C8E2BDB-D53A-4E77-AB53-C7707EF40814}" type="parTrans" cxnId="{9A51A771-E802-4CB3-A099-75C1EB62C052}">
      <dgm:prSet/>
      <dgm:spPr/>
      <dgm:t>
        <a:bodyPr/>
        <a:lstStyle/>
        <a:p>
          <a:endParaRPr lang="zh-CN" altLang="en-US"/>
        </a:p>
      </dgm:t>
    </dgm:pt>
    <dgm:pt modelId="{C65F928C-1B52-46CA-B4CB-A0C107DAED40}" type="sibTrans" cxnId="{9A51A771-E802-4CB3-A099-75C1EB62C052}">
      <dgm:prSet/>
      <dgm:spPr/>
      <dgm:t>
        <a:bodyPr/>
        <a:lstStyle/>
        <a:p>
          <a:endParaRPr lang="zh-CN" altLang="en-US"/>
        </a:p>
      </dgm:t>
    </dgm:pt>
    <dgm:pt modelId="{7CDB93EA-53F2-4183-8C70-30B60CA7C199}" type="pres">
      <dgm:prSet presAssocID="{9322191D-0D47-4C01-A772-1F88A8556CF2}" presName="Name0" presStyleCnt="0">
        <dgm:presLayoutVars>
          <dgm:dir/>
          <dgm:resizeHandles val="exact"/>
        </dgm:presLayoutVars>
      </dgm:prSet>
      <dgm:spPr/>
      <dgm:t>
        <a:bodyPr/>
        <a:lstStyle/>
        <a:p>
          <a:endParaRPr lang="zh-CN" altLang="en-US"/>
        </a:p>
      </dgm:t>
    </dgm:pt>
    <dgm:pt modelId="{E5F59BA9-2096-44D5-A440-1D4140F9E5B5}" type="pres">
      <dgm:prSet presAssocID="{EF2189EC-DEDA-45A6-BB29-A825E733CCA4}" presName="composite" presStyleCnt="0"/>
      <dgm:spPr/>
    </dgm:pt>
    <dgm:pt modelId="{67105687-55AA-4D9F-ABFF-C3FAE3859766}" type="pres">
      <dgm:prSet presAssocID="{EF2189EC-DEDA-45A6-BB29-A825E733CCA4}" presName="rect1" presStyleLbl="trAlignAcc1" presStyleIdx="0" presStyleCnt="1">
        <dgm:presLayoutVars>
          <dgm:bulletEnabled val="1"/>
        </dgm:presLayoutVars>
      </dgm:prSet>
      <dgm:spPr/>
      <dgm:t>
        <a:bodyPr/>
        <a:lstStyle/>
        <a:p>
          <a:endParaRPr lang="zh-CN" altLang="en-US"/>
        </a:p>
      </dgm:t>
    </dgm:pt>
    <dgm:pt modelId="{B0C40356-81AC-4D36-8702-1B3A080E7BAB}" type="pres">
      <dgm:prSet presAssocID="{EF2189EC-DEDA-45A6-BB29-A825E733CCA4}" presName="rect2" presStyleLbl="fgImgPlace1" presStyleIdx="0" presStyleCnt="1" custScaleY="42436" custLinFactNeighborX="-3092" custLinFactNeighborY="-11986"/>
      <dgm:spPr>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Lst>
  <dgm:cxnLst>
    <dgm:cxn modelId="{714D3CA5-7BBB-43C4-9E10-212C7719E6EB}" type="presOf" srcId="{9322191D-0D47-4C01-A772-1F88A8556CF2}" destId="{7CDB93EA-53F2-4183-8C70-30B60CA7C199}" srcOrd="0" destOrd="0" presId="urn:microsoft.com/office/officeart/2008/layout/PictureStrips"/>
    <dgm:cxn modelId="{EA1914F8-5859-4451-811B-5A58B5EDBF7C}" type="presOf" srcId="{EF2189EC-DEDA-45A6-BB29-A825E733CCA4}" destId="{67105687-55AA-4D9F-ABFF-C3FAE3859766}" srcOrd="0" destOrd="0" presId="urn:microsoft.com/office/officeart/2008/layout/PictureStrips"/>
    <dgm:cxn modelId="{9A51A771-E802-4CB3-A099-75C1EB62C052}" srcId="{9322191D-0D47-4C01-A772-1F88A8556CF2}" destId="{EF2189EC-DEDA-45A6-BB29-A825E733CCA4}" srcOrd="0" destOrd="0" parTransId="{9C8E2BDB-D53A-4E77-AB53-C7707EF40814}" sibTransId="{C65F928C-1B52-46CA-B4CB-A0C107DAED40}"/>
    <dgm:cxn modelId="{5E53DBA7-8ED5-4280-A0A6-4823AA39FA7D}" type="presParOf" srcId="{7CDB93EA-53F2-4183-8C70-30B60CA7C199}" destId="{E5F59BA9-2096-44D5-A440-1D4140F9E5B5}" srcOrd="0" destOrd="0" presId="urn:microsoft.com/office/officeart/2008/layout/PictureStrips"/>
    <dgm:cxn modelId="{ED79D3DC-A06F-4BA9-938F-26C12CFBBC6C}" type="presParOf" srcId="{E5F59BA9-2096-44D5-A440-1D4140F9E5B5}" destId="{67105687-55AA-4D9F-ABFF-C3FAE3859766}" srcOrd="0" destOrd="0" presId="urn:microsoft.com/office/officeart/2008/layout/PictureStrips"/>
    <dgm:cxn modelId="{12BB88F1-C7F7-4404-A852-9B9CD523BE82}" type="presParOf" srcId="{E5F59BA9-2096-44D5-A440-1D4140F9E5B5}" destId="{B0C40356-81AC-4D36-8702-1B3A080E7BAB}" srcOrd="1" destOrd="0" presId="urn:microsoft.com/office/officeart/2008/layout/PictureStrip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C934682-FEED-4F10-8A95-0B9CCFD69172}" type="doc">
      <dgm:prSet loTypeId="urn:microsoft.com/office/officeart/2008/layout/PictureStrips" loCatId="picture" qsTypeId="urn:microsoft.com/office/officeart/2005/8/quickstyle/3d1" qsCatId="3D" csTypeId="urn:microsoft.com/office/officeart/2005/8/colors/accent1_2" csCatId="accent1" phldr="1"/>
      <dgm:spPr/>
      <dgm:t>
        <a:bodyPr/>
        <a:lstStyle/>
        <a:p>
          <a:endParaRPr lang="zh-CN" altLang="en-US"/>
        </a:p>
      </dgm:t>
    </dgm:pt>
    <dgm:pt modelId="{8EB20EF0-7C24-4E40-AC0E-AE1502E4D298}">
      <dgm:prSet phldrT="[文本]" custT="1">
        <dgm:style>
          <a:lnRef idx="2">
            <a:schemeClr val="accent1"/>
          </a:lnRef>
          <a:fillRef idx="1">
            <a:schemeClr val="lt1"/>
          </a:fillRef>
          <a:effectRef idx="0">
            <a:schemeClr val="accent1"/>
          </a:effectRef>
          <a:fontRef idx="minor">
            <a:schemeClr val="dk1"/>
          </a:fontRef>
        </dgm:style>
      </dgm:prSet>
      <dgm:spPr>
        <a:solidFill>
          <a:schemeClr val="accent5">
            <a:lumMod val="40000"/>
            <a:lumOff val="60000"/>
          </a:schemeClr>
        </a:solidFill>
        <a:ln>
          <a:noFill/>
        </a:ln>
        <a:effectLst>
          <a:glow rad="63500">
            <a:schemeClr val="accent5">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ctr"/>
          <a:r>
            <a:rPr lang="zh-CN" sz="3600" b="1" dirty="0" smtClean="0"/>
            <a:t>三、单位成本预算达成情况的因素分析</a:t>
          </a:r>
          <a:endParaRPr lang="zh-CN" altLang="en-US" sz="3600" b="1" dirty="0">
            <a:latin typeface="华文中宋" panose="02010600040101010101" pitchFamily="2" charset="-122"/>
            <a:ea typeface="华文中宋" panose="02010600040101010101" pitchFamily="2" charset="-122"/>
          </a:endParaRPr>
        </a:p>
      </dgm:t>
    </dgm:pt>
    <dgm:pt modelId="{A6E2BC1B-B7A2-46A5-9973-0DC0BDE0F22E}" type="parTrans" cxnId="{9D6EC6AF-7256-4DD6-A9D2-B0FB9BA5E36D}">
      <dgm:prSet/>
      <dgm:spPr/>
      <dgm:t>
        <a:bodyPr/>
        <a:lstStyle/>
        <a:p>
          <a:endParaRPr lang="zh-CN" altLang="en-US"/>
        </a:p>
      </dgm:t>
    </dgm:pt>
    <dgm:pt modelId="{2694487D-ABC5-454B-808D-A76AB353C366}" type="sibTrans" cxnId="{9D6EC6AF-7256-4DD6-A9D2-B0FB9BA5E36D}">
      <dgm:prSet/>
      <dgm:spPr/>
      <dgm:t>
        <a:bodyPr/>
        <a:lstStyle/>
        <a:p>
          <a:endParaRPr lang="zh-CN" altLang="en-US"/>
        </a:p>
      </dgm:t>
    </dgm:pt>
    <dgm:pt modelId="{56753C3C-A8A6-4A7C-9F6D-4C036D61B7D4}" type="pres">
      <dgm:prSet presAssocID="{0C934682-FEED-4F10-8A95-0B9CCFD69172}" presName="Name0" presStyleCnt="0">
        <dgm:presLayoutVars>
          <dgm:dir/>
          <dgm:resizeHandles val="exact"/>
        </dgm:presLayoutVars>
      </dgm:prSet>
      <dgm:spPr/>
      <dgm:t>
        <a:bodyPr/>
        <a:lstStyle/>
        <a:p>
          <a:endParaRPr lang="zh-CN" altLang="en-US"/>
        </a:p>
      </dgm:t>
    </dgm:pt>
    <dgm:pt modelId="{69CE8286-B8AF-4EC0-AEA2-B387FAFED983}" type="pres">
      <dgm:prSet presAssocID="{8EB20EF0-7C24-4E40-AC0E-AE1502E4D298}" presName="composite" presStyleCnt="0"/>
      <dgm:spPr/>
      <dgm:t>
        <a:bodyPr/>
        <a:lstStyle/>
        <a:p>
          <a:endParaRPr lang="zh-CN" altLang="en-US"/>
        </a:p>
      </dgm:t>
    </dgm:pt>
    <dgm:pt modelId="{83CDE691-F77F-460D-BE2B-E414CD4F4375}" type="pres">
      <dgm:prSet presAssocID="{8EB20EF0-7C24-4E40-AC0E-AE1502E4D298}" presName="rect1" presStyleLbl="trAlignAcc1" presStyleIdx="0" presStyleCnt="1" custScaleX="177177" custScaleY="76474">
        <dgm:presLayoutVars>
          <dgm:bulletEnabled val="1"/>
        </dgm:presLayoutVars>
      </dgm:prSet>
      <dgm:spPr/>
      <dgm:t>
        <a:bodyPr/>
        <a:lstStyle/>
        <a:p>
          <a:endParaRPr lang="zh-CN" altLang="en-US"/>
        </a:p>
      </dgm:t>
    </dgm:pt>
    <dgm:pt modelId="{F83A7A3D-9BE0-4412-B1E8-D37088BDC1BD}" type="pres">
      <dgm:prSet presAssocID="{8EB20EF0-7C24-4E40-AC0E-AE1502E4D298}" presName="rect2" presStyleLbl="fgImgPlace1" presStyleIdx="0" presStyleCnt="1" custScaleX="76120" custScaleY="55783" custLinFactX="-36261" custLinFactNeighborX="-100000" custLinFactNeighborY="-80133"/>
      <dgm:spPr/>
      <dgm:t>
        <a:bodyPr/>
        <a:lstStyle/>
        <a:p>
          <a:endParaRPr lang="zh-CN" altLang="en-US"/>
        </a:p>
      </dgm:t>
    </dgm:pt>
  </dgm:ptLst>
  <dgm:cxnLst>
    <dgm:cxn modelId="{9D6EC6AF-7256-4DD6-A9D2-B0FB9BA5E36D}" srcId="{0C934682-FEED-4F10-8A95-0B9CCFD69172}" destId="{8EB20EF0-7C24-4E40-AC0E-AE1502E4D298}" srcOrd="0" destOrd="0" parTransId="{A6E2BC1B-B7A2-46A5-9973-0DC0BDE0F22E}" sibTransId="{2694487D-ABC5-454B-808D-A76AB353C366}"/>
    <dgm:cxn modelId="{18CA9F8C-7D8E-4856-9BB1-99081C10D12E}" type="presOf" srcId="{8EB20EF0-7C24-4E40-AC0E-AE1502E4D298}" destId="{83CDE691-F77F-460D-BE2B-E414CD4F4375}" srcOrd="0" destOrd="0" presId="urn:microsoft.com/office/officeart/2008/layout/PictureStrips"/>
    <dgm:cxn modelId="{6A23EB10-9220-456F-9B95-9F1A91062FB0}" type="presOf" srcId="{0C934682-FEED-4F10-8A95-0B9CCFD69172}" destId="{56753C3C-A8A6-4A7C-9F6D-4C036D61B7D4}" srcOrd="0" destOrd="0" presId="urn:microsoft.com/office/officeart/2008/layout/PictureStrips"/>
    <dgm:cxn modelId="{AC26244A-FDA5-45FB-839C-2A927654D06D}" type="presParOf" srcId="{56753C3C-A8A6-4A7C-9F6D-4C036D61B7D4}" destId="{69CE8286-B8AF-4EC0-AEA2-B387FAFED983}" srcOrd="0" destOrd="0" presId="urn:microsoft.com/office/officeart/2008/layout/PictureStrips"/>
    <dgm:cxn modelId="{34E639FB-A16F-4810-A391-A41CAFAFDDC7}" type="presParOf" srcId="{69CE8286-B8AF-4EC0-AEA2-B387FAFED983}" destId="{83CDE691-F77F-460D-BE2B-E414CD4F4375}" srcOrd="0" destOrd="0" presId="urn:microsoft.com/office/officeart/2008/layout/PictureStrips"/>
    <dgm:cxn modelId="{11E9E5EA-93D4-4EB2-B7A7-5B12AACF623D}" type="presParOf" srcId="{69CE8286-B8AF-4EC0-AEA2-B387FAFED983}" destId="{F83A7A3D-9BE0-4412-B1E8-D37088BDC1BD}" srcOrd="1" destOrd="0" presId="urn:microsoft.com/office/officeart/2008/layout/PictureStrips"/>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322191D-0D47-4C01-A772-1F88A8556CF2}"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zh-CN" altLang="en-US"/>
        </a:p>
      </dgm:t>
    </dgm:pt>
    <dgm:pt modelId="{EF2189EC-DEDA-45A6-BB29-A825E733CCA4}">
      <dgm:prSet phldrT="[文本]" custT="1"/>
      <dgm:spPr>
        <a:noFill/>
        <a:ln>
          <a:noFill/>
        </a:ln>
        <a:effectLst>
          <a:softEdge rad="25400"/>
        </a:effectLst>
        <a:scene3d>
          <a:camera prst="orthographicFront"/>
          <a:lightRig rig="threePt" dir="t"/>
        </a:scene3d>
        <a:sp3d>
          <a:bevelB/>
        </a:sp3d>
      </dgm:spPr>
      <dgm:t>
        <a:bodyPr/>
        <a:lstStyle/>
        <a:p>
          <a:endParaRPr lang="zh-CN" altLang="en-US" sz="3200" dirty="0">
            <a:solidFill>
              <a:schemeClr val="tx2">
                <a:lumMod val="50000"/>
              </a:schemeClr>
            </a:solidFill>
          </a:endParaRPr>
        </a:p>
      </dgm:t>
    </dgm:pt>
    <dgm:pt modelId="{9C8E2BDB-D53A-4E77-AB53-C7707EF40814}" type="parTrans" cxnId="{9A51A771-E802-4CB3-A099-75C1EB62C052}">
      <dgm:prSet/>
      <dgm:spPr/>
      <dgm:t>
        <a:bodyPr/>
        <a:lstStyle/>
        <a:p>
          <a:endParaRPr lang="zh-CN" altLang="en-US"/>
        </a:p>
      </dgm:t>
    </dgm:pt>
    <dgm:pt modelId="{C65F928C-1B52-46CA-B4CB-A0C107DAED40}" type="sibTrans" cxnId="{9A51A771-E802-4CB3-A099-75C1EB62C052}">
      <dgm:prSet/>
      <dgm:spPr/>
      <dgm:t>
        <a:bodyPr/>
        <a:lstStyle/>
        <a:p>
          <a:endParaRPr lang="zh-CN" altLang="en-US"/>
        </a:p>
      </dgm:t>
    </dgm:pt>
    <dgm:pt modelId="{7CDB93EA-53F2-4183-8C70-30B60CA7C199}" type="pres">
      <dgm:prSet presAssocID="{9322191D-0D47-4C01-A772-1F88A8556CF2}" presName="Name0" presStyleCnt="0">
        <dgm:presLayoutVars>
          <dgm:dir/>
          <dgm:resizeHandles val="exact"/>
        </dgm:presLayoutVars>
      </dgm:prSet>
      <dgm:spPr/>
      <dgm:t>
        <a:bodyPr/>
        <a:lstStyle/>
        <a:p>
          <a:endParaRPr lang="zh-CN" altLang="en-US"/>
        </a:p>
      </dgm:t>
    </dgm:pt>
    <dgm:pt modelId="{E5F59BA9-2096-44D5-A440-1D4140F9E5B5}" type="pres">
      <dgm:prSet presAssocID="{EF2189EC-DEDA-45A6-BB29-A825E733CCA4}" presName="composite" presStyleCnt="0"/>
      <dgm:spPr/>
    </dgm:pt>
    <dgm:pt modelId="{67105687-55AA-4D9F-ABFF-C3FAE3859766}" type="pres">
      <dgm:prSet presAssocID="{EF2189EC-DEDA-45A6-BB29-A825E733CCA4}" presName="rect1" presStyleLbl="trAlignAcc1" presStyleIdx="0" presStyleCnt="1">
        <dgm:presLayoutVars>
          <dgm:bulletEnabled val="1"/>
        </dgm:presLayoutVars>
      </dgm:prSet>
      <dgm:spPr/>
      <dgm:t>
        <a:bodyPr/>
        <a:lstStyle/>
        <a:p>
          <a:endParaRPr lang="zh-CN" altLang="en-US"/>
        </a:p>
      </dgm:t>
    </dgm:pt>
    <dgm:pt modelId="{B0C40356-81AC-4D36-8702-1B3A080E7BAB}" type="pres">
      <dgm:prSet presAssocID="{EF2189EC-DEDA-45A6-BB29-A825E733CCA4}" presName="rect2" presStyleLbl="fgImgPlace1" presStyleIdx="0" presStyleCnt="1" custScaleY="42436" custLinFactNeighborX="-3092" custLinFactNeighborY="-11986"/>
      <dgm:spPr>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Lst>
  <dgm:cxnLst>
    <dgm:cxn modelId="{E98774A0-66FF-40E6-A1C0-2C7EAC1EC812}" type="presOf" srcId="{9322191D-0D47-4C01-A772-1F88A8556CF2}" destId="{7CDB93EA-53F2-4183-8C70-30B60CA7C199}" srcOrd="0" destOrd="0" presId="urn:microsoft.com/office/officeart/2008/layout/PictureStrips"/>
    <dgm:cxn modelId="{9A51A771-E802-4CB3-A099-75C1EB62C052}" srcId="{9322191D-0D47-4C01-A772-1F88A8556CF2}" destId="{EF2189EC-DEDA-45A6-BB29-A825E733CCA4}" srcOrd="0" destOrd="0" parTransId="{9C8E2BDB-D53A-4E77-AB53-C7707EF40814}" sibTransId="{C65F928C-1B52-46CA-B4CB-A0C107DAED40}"/>
    <dgm:cxn modelId="{AF1ED813-2858-428D-AD98-5CB106330831}" type="presOf" srcId="{EF2189EC-DEDA-45A6-BB29-A825E733CCA4}" destId="{67105687-55AA-4D9F-ABFF-C3FAE3859766}" srcOrd="0" destOrd="0" presId="urn:microsoft.com/office/officeart/2008/layout/PictureStrips"/>
    <dgm:cxn modelId="{054CA807-2CC8-4B8F-80C7-410C3A55002B}" type="presParOf" srcId="{7CDB93EA-53F2-4183-8C70-30B60CA7C199}" destId="{E5F59BA9-2096-44D5-A440-1D4140F9E5B5}" srcOrd="0" destOrd="0" presId="urn:microsoft.com/office/officeart/2008/layout/PictureStrips"/>
    <dgm:cxn modelId="{C0CD85E4-784D-494E-951E-1E5D43D4A972}" type="presParOf" srcId="{E5F59BA9-2096-44D5-A440-1D4140F9E5B5}" destId="{67105687-55AA-4D9F-ABFF-C3FAE3859766}" srcOrd="0" destOrd="0" presId="urn:microsoft.com/office/officeart/2008/layout/PictureStrips"/>
    <dgm:cxn modelId="{5332D4E0-2B16-47F4-BBDC-875EA7BF85E2}" type="presParOf" srcId="{E5F59BA9-2096-44D5-A440-1D4140F9E5B5}" destId="{B0C40356-81AC-4D36-8702-1B3A080E7BAB}" srcOrd="1" destOrd="0" presId="urn:microsoft.com/office/officeart/2008/layout/PictureStrip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C934682-FEED-4F10-8A95-0B9CCFD69172}" type="doc">
      <dgm:prSet loTypeId="urn:microsoft.com/office/officeart/2008/layout/PictureStrips" loCatId="picture" qsTypeId="urn:microsoft.com/office/officeart/2005/8/quickstyle/simple1" qsCatId="simple" csTypeId="urn:microsoft.com/office/officeart/2005/8/colors/accent4_1" csCatId="accent4" phldr="1"/>
      <dgm:spPr/>
      <dgm:t>
        <a:bodyPr/>
        <a:lstStyle/>
        <a:p>
          <a:endParaRPr lang="zh-CN" altLang="en-US"/>
        </a:p>
      </dgm:t>
    </dgm:pt>
    <dgm:pt modelId="{8EB20EF0-7C24-4E40-AC0E-AE1502E4D298}">
      <dgm:prSet phldrT="[文本]" custT="1"/>
      <dgm:spPr/>
      <dgm:t>
        <a:bodyPr/>
        <a:lstStyle/>
        <a:p>
          <a:pPr algn="just"/>
          <a:r>
            <a:rPr lang="zh-CN" altLang="en-US" sz="3600" b="1" dirty="0" smtClean="0">
              <a:latin typeface="华文中宋" panose="02010600040101010101" pitchFamily="2" charset="-122"/>
              <a:ea typeface="华文中宋" panose="02010600040101010101" pitchFamily="2" charset="-122"/>
            </a:rPr>
            <a:t>      </a:t>
          </a:r>
          <a:r>
            <a:rPr lang="zh-CN" sz="3600" b="1" dirty="0" smtClean="0"/>
            <a:t>第二节</a:t>
          </a:r>
          <a:r>
            <a:rPr lang="en-US" sz="3600" b="1" dirty="0" smtClean="0"/>
            <a:t>  </a:t>
          </a:r>
          <a:r>
            <a:rPr lang="zh-CN" sz="3600" b="1" dirty="0" smtClean="0"/>
            <a:t>汽车货运燃料成本控制对策</a:t>
          </a:r>
          <a:endParaRPr lang="zh-CN" altLang="en-US" sz="2400" b="1" dirty="0">
            <a:latin typeface="华文中宋" panose="02010600040101010101" pitchFamily="2" charset="-122"/>
            <a:ea typeface="华文中宋" panose="02010600040101010101" pitchFamily="2" charset="-122"/>
          </a:endParaRPr>
        </a:p>
      </dgm:t>
    </dgm:pt>
    <dgm:pt modelId="{A6E2BC1B-B7A2-46A5-9973-0DC0BDE0F22E}" type="parTrans" cxnId="{9D6EC6AF-7256-4DD6-A9D2-B0FB9BA5E36D}">
      <dgm:prSet/>
      <dgm:spPr/>
      <dgm:t>
        <a:bodyPr/>
        <a:lstStyle/>
        <a:p>
          <a:endParaRPr lang="zh-CN" altLang="en-US"/>
        </a:p>
      </dgm:t>
    </dgm:pt>
    <dgm:pt modelId="{2694487D-ABC5-454B-808D-A76AB353C366}" type="sibTrans" cxnId="{9D6EC6AF-7256-4DD6-A9D2-B0FB9BA5E36D}">
      <dgm:prSet/>
      <dgm:spPr/>
      <dgm:t>
        <a:bodyPr/>
        <a:lstStyle/>
        <a:p>
          <a:endParaRPr lang="zh-CN" altLang="en-US"/>
        </a:p>
      </dgm:t>
    </dgm:pt>
    <dgm:pt modelId="{56753C3C-A8A6-4A7C-9F6D-4C036D61B7D4}" type="pres">
      <dgm:prSet presAssocID="{0C934682-FEED-4F10-8A95-0B9CCFD69172}" presName="Name0" presStyleCnt="0">
        <dgm:presLayoutVars>
          <dgm:dir/>
          <dgm:resizeHandles val="exact"/>
        </dgm:presLayoutVars>
      </dgm:prSet>
      <dgm:spPr/>
      <dgm:t>
        <a:bodyPr/>
        <a:lstStyle/>
        <a:p>
          <a:endParaRPr lang="zh-CN" altLang="en-US"/>
        </a:p>
      </dgm:t>
    </dgm:pt>
    <dgm:pt modelId="{69CE8286-B8AF-4EC0-AEA2-B387FAFED983}" type="pres">
      <dgm:prSet presAssocID="{8EB20EF0-7C24-4E40-AC0E-AE1502E4D298}" presName="composite" presStyleCnt="0"/>
      <dgm:spPr/>
      <dgm:t>
        <a:bodyPr/>
        <a:lstStyle/>
        <a:p>
          <a:endParaRPr lang="zh-CN" altLang="en-US"/>
        </a:p>
      </dgm:t>
    </dgm:pt>
    <dgm:pt modelId="{83CDE691-F77F-460D-BE2B-E414CD4F4375}" type="pres">
      <dgm:prSet presAssocID="{8EB20EF0-7C24-4E40-AC0E-AE1502E4D298}" presName="rect1" presStyleLbl="trAlignAcc1" presStyleIdx="0" presStyleCnt="1" custScaleX="145632" custScaleY="60037">
        <dgm:presLayoutVars>
          <dgm:bulletEnabled val="1"/>
        </dgm:presLayoutVars>
      </dgm:prSet>
      <dgm:spPr/>
      <dgm:t>
        <a:bodyPr/>
        <a:lstStyle/>
        <a:p>
          <a:endParaRPr lang="zh-CN" altLang="en-US"/>
        </a:p>
      </dgm:t>
    </dgm:pt>
    <dgm:pt modelId="{F83A7A3D-9BE0-4412-B1E8-D37088BDC1BD}" type="pres">
      <dgm:prSet presAssocID="{8EB20EF0-7C24-4E40-AC0E-AE1502E4D298}" presName="rect2" presStyleLbl="fgImgPlace1" presStyleIdx="0" presStyleCnt="1" custScaleX="93427" custScaleY="60688" custLinFactNeighborX="-57198" custLinFactNeighborY="-10082"/>
      <dgm:spPr>
        <a:blipFill rotWithShape="1">
          <a:blip xmlns:r="http://schemas.openxmlformats.org/officeDocument/2006/relationships" r:embed="rId1"/>
          <a:stretch>
            <a:fillRect/>
          </a:stretch>
        </a:blipFill>
      </dgm:spPr>
      <dgm:t>
        <a:bodyPr/>
        <a:lstStyle/>
        <a:p>
          <a:endParaRPr lang="zh-CN" altLang="en-US"/>
        </a:p>
      </dgm:t>
    </dgm:pt>
  </dgm:ptLst>
  <dgm:cxnLst>
    <dgm:cxn modelId="{9D6EC6AF-7256-4DD6-A9D2-B0FB9BA5E36D}" srcId="{0C934682-FEED-4F10-8A95-0B9CCFD69172}" destId="{8EB20EF0-7C24-4E40-AC0E-AE1502E4D298}" srcOrd="0" destOrd="0" parTransId="{A6E2BC1B-B7A2-46A5-9973-0DC0BDE0F22E}" sibTransId="{2694487D-ABC5-454B-808D-A76AB353C366}"/>
    <dgm:cxn modelId="{6F1945A0-ED34-4F4B-B2E9-F9CF200090F7}" type="presOf" srcId="{0C934682-FEED-4F10-8A95-0B9CCFD69172}" destId="{56753C3C-A8A6-4A7C-9F6D-4C036D61B7D4}" srcOrd="0" destOrd="0" presId="urn:microsoft.com/office/officeart/2008/layout/PictureStrips"/>
    <dgm:cxn modelId="{0C3B6901-4208-4303-BDAD-D79C2E4488B2}" type="presOf" srcId="{8EB20EF0-7C24-4E40-AC0E-AE1502E4D298}" destId="{83CDE691-F77F-460D-BE2B-E414CD4F4375}" srcOrd="0" destOrd="0" presId="urn:microsoft.com/office/officeart/2008/layout/PictureStrips"/>
    <dgm:cxn modelId="{1E9E7C2C-C170-4A70-A11B-05BE34F20D57}" type="presParOf" srcId="{56753C3C-A8A6-4A7C-9F6D-4C036D61B7D4}" destId="{69CE8286-B8AF-4EC0-AEA2-B387FAFED983}" srcOrd="0" destOrd="0" presId="urn:microsoft.com/office/officeart/2008/layout/PictureStrips"/>
    <dgm:cxn modelId="{18A5C90A-916E-47EB-96FF-B2E22BAD3A36}" type="presParOf" srcId="{69CE8286-B8AF-4EC0-AEA2-B387FAFED983}" destId="{83CDE691-F77F-460D-BE2B-E414CD4F4375}" srcOrd="0" destOrd="0" presId="urn:microsoft.com/office/officeart/2008/layout/PictureStrips"/>
    <dgm:cxn modelId="{78049C1F-4608-41B5-B48A-67FF5FF64BC3}" type="presParOf" srcId="{69CE8286-B8AF-4EC0-AEA2-B387FAFED983}" destId="{F83A7A3D-9BE0-4412-B1E8-D37088BDC1BD}" srcOrd="1" destOrd="0" presId="urn:microsoft.com/office/officeart/2008/layout/PictureStrips"/>
  </dgm:cxnLst>
  <dgm:bg>
    <a:effectLst>
      <a:innerShdw blurRad="63500" dist="127000" dir="13500000">
        <a:prstClr val="black">
          <a:alpha val="50000"/>
        </a:prstClr>
      </a:innerShdw>
    </a:effectLst>
  </dgm:bg>
  <dgm:whole>
    <a:effectLst/>
  </dgm:whole>
  <dgm:extLst>
    <a:ext uri="http://schemas.microsoft.com/office/drawing/2008/diagram">
      <dsp:dataModelExt xmlns:dsp="http://schemas.microsoft.com/office/drawing/2008/diagram" xmlns=""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C934682-FEED-4F10-8A95-0B9CCFD69172}" type="doc">
      <dgm:prSet loTypeId="urn:microsoft.com/office/officeart/2008/layout/PictureStrips" loCatId="picture" qsTypeId="urn:microsoft.com/office/officeart/2005/8/quickstyle/3d1" qsCatId="3D" csTypeId="urn:microsoft.com/office/officeart/2005/8/colors/accent1_2" csCatId="accent1" phldr="1"/>
      <dgm:spPr/>
      <dgm:t>
        <a:bodyPr/>
        <a:lstStyle/>
        <a:p>
          <a:endParaRPr lang="zh-CN" altLang="en-US"/>
        </a:p>
      </dgm:t>
    </dgm:pt>
    <dgm:pt modelId="{8EB20EF0-7C24-4E40-AC0E-AE1502E4D298}">
      <dgm:prSet phldrT="[文本]" custT="1">
        <dgm:style>
          <a:lnRef idx="2">
            <a:schemeClr val="accent1"/>
          </a:lnRef>
          <a:fillRef idx="1">
            <a:schemeClr val="lt1"/>
          </a:fillRef>
          <a:effectRef idx="0">
            <a:schemeClr val="accent1"/>
          </a:effectRef>
          <a:fontRef idx="minor">
            <a:schemeClr val="dk1"/>
          </a:fontRef>
        </dgm:style>
      </dgm:prSet>
      <dgm:spPr>
        <a:solidFill>
          <a:schemeClr val="accent5">
            <a:lumMod val="40000"/>
            <a:lumOff val="60000"/>
          </a:schemeClr>
        </a:solidFill>
        <a:ln>
          <a:noFill/>
        </a:ln>
        <a:effectLst>
          <a:glow rad="63500">
            <a:schemeClr val="accent5">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ctr">
            <a:lnSpc>
              <a:spcPct val="100000"/>
            </a:lnSpc>
            <a:spcAft>
              <a:spcPts val="0"/>
            </a:spcAft>
          </a:pPr>
          <a:r>
            <a:rPr lang="zh-CN" sz="3600" b="1" dirty="0" smtClean="0"/>
            <a:t>一、营运车辆燃料应耗量与</a:t>
          </a:r>
          <a:endParaRPr lang="en-US" altLang="zh-CN" sz="3600" b="1" dirty="0" smtClean="0"/>
        </a:p>
        <a:p>
          <a:pPr algn="ctr">
            <a:lnSpc>
              <a:spcPct val="100000"/>
            </a:lnSpc>
            <a:spcAft>
              <a:spcPts val="0"/>
            </a:spcAft>
          </a:pPr>
          <a:r>
            <a:rPr lang="zh-CN" sz="3600" b="1" dirty="0" smtClean="0"/>
            <a:t>节超量计算的基本方法</a:t>
          </a:r>
          <a:endParaRPr lang="zh-CN" altLang="en-US" sz="3600" b="1" dirty="0">
            <a:latin typeface="华文中宋" panose="02010600040101010101" pitchFamily="2" charset="-122"/>
            <a:ea typeface="华文中宋" panose="02010600040101010101" pitchFamily="2" charset="-122"/>
          </a:endParaRPr>
        </a:p>
      </dgm:t>
    </dgm:pt>
    <dgm:pt modelId="{A6E2BC1B-B7A2-46A5-9973-0DC0BDE0F22E}" type="parTrans" cxnId="{9D6EC6AF-7256-4DD6-A9D2-B0FB9BA5E36D}">
      <dgm:prSet/>
      <dgm:spPr/>
      <dgm:t>
        <a:bodyPr/>
        <a:lstStyle/>
        <a:p>
          <a:endParaRPr lang="zh-CN" altLang="en-US"/>
        </a:p>
      </dgm:t>
    </dgm:pt>
    <dgm:pt modelId="{2694487D-ABC5-454B-808D-A76AB353C366}" type="sibTrans" cxnId="{9D6EC6AF-7256-4DD6-A9D2-B0FB9BA5E36D}">
      <dgm:prSet/>
      <dgm:spPr/>
      <dgm:t>
        <a:bodyPr/>
        <a:lstStyle/>
        <a:p>
          <a:endParaRPr lang="zh-CN" altLang="en-US"/>
        </a:p>
      </dgm:t>
    </dgm:pt>
    <dgm:pt modelId="{56753C3C-A8A6-4A7C-9F6D-4C036D61B7D4}" type="pres">
      <dgm:prSet presAssocID="{0C934682-FEED-4F10-8A95-0B9CCFD69172}" presName="Name0" presStyleCnt="0">
        <dgm:presLayoutVars>
          <dgm:dir/>
          <dgm:resizeHandles val="exact"/>
        </dgm:presLayoutVars>
      </dgm:prSet>
      <dgm:spPr/>
      <dgm:t>
        <a:bodyPr/>
        <a:lstStyle/>
        <a:p>
          <a:endParaRPr lang="zh-CN" altLang="en-US"/>
        </a:p>
      </dgm:t>
    </dgm:pt>
    <dgm:pt modelId="{69CE8286-B8AF-4EC0-AEA2-B387FAFED983}" type="pres">
      <dgm:prSet presAssocID="{8EB20EF0-7C24-4E40-AC0E-AE1502E4D298}" presName="composite" presStyleCnt="0"/>
      <dgm:spPr/>
      <dgm:t>
        <a:bodyPr/>
        <a:lstStyle/>
        <a:p>
          <a:endParaRPr lang="zh-CN" altLang="en-US"/>
        </a:p>
      </dgm:t>
    </dgm:pt>
    <dgm:pt modelId="{83CDE691-F77F-460D-BE2B-E414CD4F4375}" type="pres">
      <dgm:prSet presAssocID="{8EB20EF0-7C24-4E40-AC0E-AE1502E4D298}" presName="rect1" presStyleLbl="trAlignAcc1" presStyleIdx="0" presStyleCnt="1" custScaleX="177177" custScaleY="76474">
        <dgm:presLayoutVars>
          <dgm:bulletEnabled val="1"/>
        </dgm:presLayoutVars>
      </dgm:prSet>
      <dgm:spPr/>
      <dgm:t>
        <a:bodyPr/>
        <a:lstStyle/>
        <a:p>
          <a:endParaRPr lang="zh-CN" altLang="en-US"/>
        </a:p>
      </dgm:t>
    </dgm:pt>
    <dgm:pt modelId="{F83A7A3D-9BE0-4412-B1E8-D37088BDC1BD}" type="pres">
      <dgm:prSet presAssocID="{8EB20EF0-7C24-4E40-AC0E-AE1502E4D298}" presName="rect2" presStyleLbl="fgImgPlace1" presStyleIdx="0" presStyleCnt="1" custScaleX="76120" custScaleY="55783" custLinFactX="-36261" custLinFactNeighborX="-100000" custLinFactNeighborY="-80133"/>
      <dgm:spPr/>
      <dgm:t>
        <a:bodyPr/>
        <a:lstStyle/>
        <a:p>
          <a:endParaRPr lang="zh-CN" altLang="en-US"/>
        </a:p>
      </dgm:t>
    </dgm:pt>
  </dgm:ptLst>
  <dgm:cxnLst>
    <dgm:cxn modelId="{9D6EC6AF-7256-4DD6-A9D2-B0FB9BA5E36D}" srcId="{0C934682-FEED-4F10-8A95-0B9CCFD69172}" destId="{8EB20EF0-7C24-4E40-AC0E-AE1502E4D298}" srcOrd="0" destOrd="0" parTransId="{A6E2BC1B-B7A2-46A5-9973-0DC0BDE0F22E}" sibTransId="{2694487D-ABC5-454B-808D-A76AB353C366}"/>
    <dgm:cxn modelId="{A1BE3576-3B60-447E-B1B8-783BB358FEF9}" type="presOf" srcId="{0C934682-FEED-4F10-8A95-0B9CCFD69172}" destId="{56753C3C-A8A6-4A7C-9F6D-4C036D61B7D4}" srcOrd="0" destOrd="0" presId="urn:microsoft.com/office/officeart/2008/layout/PictureStrips"/>
    <dgm:cxn modelId="{B6337F18-4412-4B9A-9DDE-AB7A36E74B3D}" type="presOf" srcId="{8EB20EF0-7C24-4E40-AC0E-AE1502E4D298}" destId="{83CDE691-F77F-460D-BE2B-E414CD4F4375}" srcOrd="0" destOrd="0" presId="urn:microsoft.com/office/officeart/2008/layout/PictureStrips"/>
    <dgm:cxn modelId="{60AEEEB3-774B-4D8C-9001-FA95D27CF89C}" type="presParOf" srcId="{56753C3C-A8A6-4A7C-9F6D-4C036D61B7D4}" destId="{69CE8286-B8AF-4EC0-AEA2-B387FAFED983}" srcOrd="0" destOrd="0" presId="urn:microsoft.com/office/officeart/2008/layout/PictureStrips"/>
    <dgm:cxn modelId="{50EBD83E-0B58-4237-9D02-91EC19E1D096}" type="presParOf" srcId="{69CE8286-B8AF-4EC0-AEA2-B387FAFED983}" destId="{83CDE691-F77F-460D-BE2B-E414CD4F4375}" srcOrd="0" destOrd="0" presId="urn:microsoft.com/office/officeart/2008/layout/PictureStrips"/>
    <dgm:cxn modelId="{991CCB01-3D9D-44A0-B8FE-CC827F2F52E9}" type="presParOf" srcId="{69CE8286-B8AF-4EC0-AEA2-B387FAFED983}" destId="{F83A7A3D-9BE0-4412-B1E8-D37088BDC1BD}" srcOrd="1" destOrd="0" presId="urn:microsoft.com/office/officeart/2008/layout/PictureStrips"/>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322191D-0D47-4C01-A772-1F88A8556CF2}"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zh-CN" altLang="en-US"/>
        </a:p>
      </dgm:t>
    </dgm:pt>
    <dgm:pt modelId="{EF2189EC-DEDA-45A6-BB29-A825E733CCA4}">
      <dgm:prSet phldrT="[文本]" custT="1"/>
      <dgm:spPr>
        <a:noFill/>
        <a:ln>
          <a:noFill/>
        </a:ln>
        <a:effectLst>
          <a:softEdge rad="25400"/>
        </a:effectLst>
        <a:scene3d>
          <a:camera prst="orthographicFront"/>
          <a:lightRig rig="threePt" dir="t"/>
        </a:scene3d>
        <a:sp3d>
          <a:bevelB/>
        </a:sp3d>
      </dgm:spPr>
      <dgm:t>
        <a:bodyPr/>
        <a:lstStyle/>
        <a:p>
          <a:endParaRPr lang="zh-CN" altLang="en-US" sz="3200" dirty="0">
            <a:solidFill>
              <a:schemeClr val="tx2">
                <a:lumMod val="50000"/>
              </a:schemeClr>
            </a:solidFill>
          </a:endParaRPr>
        </a:p>
      </dgm:t>
    </dgm:pt>
    <dgm:pt modelId="{9C8E2BDB-D53A-4E77-AB53-C7707EF40814}" type="parTrans" cxnId="{9A51A771-E802-4CB3-A099-75C1EB62C052}">
      <dgm:prSet/>
      <dgm:spPr/>
      <dgm:t>
        <a:bodyPr/>
        <a:lstStyle/>
        <a:p>
          <a:endParaRPr lang="zh-CN" altLang="en-US"/>
        </a:p>
      </dgm:t>
    </dgm:pt>
    <dgm:pt modelId="{C65F928C-1B52-46CA-B4CB-A0C107DAED40}" type="sibTrans" cxnId="{9A51A771-E802-4CB3-A099-75C1EB62C052}">
      <dgm:prSet/>
      <dgm:spPr/>
      <dgm:t>
        <a:bodyPr/>
        <a:lstStyle/>
        <a:p>
          <a:endParaRPr lang="zh-CN" altLang="en-US"/>
        </a:p>
      </dgm:t>
    </dgm:pt>
    <dgm:pt modelId="{7CDB93EA-53F2-4183-8C70-30B60CA7C199}" type="pres">
      <dgm:prSet presAssocID="{9322191D-0D47-4C01-A772-1F88A8556CF2}" presName="Name0" presStyleCnt="0">
        <dgm:presLayoutVars>
          <dgm:dir/>
          <dgm:resizeHandles val="exact"/>
        </dgm:presLayoutVars>
      </dgm:prSet>
      <dgm:spPr/>
      <dgm:t>
        <a:bodyPr/>
        <a:lstStyle/>
        <a:p>
          <a:endParaRPr lang="zh-CN" altLang="en-US"/>
        </a:p>
      </dgm:t>
    </dgm:pt>
    <dgm:pt modelId="{E5F59BA9-2096-44D5-A440-1D4140F9E5B5}" type="pres">
      <dgm:prSet presAssocID="{EF2189EC-DEDA-45A6-BB29-A825E733CCA4}" presName="composite" presStyleCnt="0"/>
      <dgm:spPr/>
    </dgm:pt>
    <dgm:pt modelId="{67105687-55AA-4D9F-ABFF-C3FAE3859766}" type="pres">
      <dgm:prSet presAssocID="{EF2189EC-DEDA-45A6-BB29-A825E733CCA4}" presName="rect1" presStyleLbl="trAlignAcc1" presStyleIdx="0" presStyleCnt="1">
        <dgm:presLayoutVars>
          <dgm:bulletEnabled val="1"/>
        </dgm:presLayoutVars>
      </dgm:prSet>
      <dgm:spPr/>
      <dgm:t>
        <a:bodyPr/>
        <a:lstStyle/>
        <a:p>
          <a:endParaRPr lang="zh-CN" altLang="en-US"/>
        </a:p>
      </dgm:t>
    </dgm:pt>
    <dgm:pt modelId="{B0C40356-81AC-4D36-8702-1B3A080E7BAB}" type="pres">
      <dgm:prSet presAssocID="{EF2189EC-DEDA-45A6-BB29-A825E733CCA4}" presName="rect2" presStyleLbl="fgImgPlace1" presStyleIdx="0" presStyleCnt="1" custScaleY="42436" custLinFactNeighborX="-3092" custLinFactNeighborY="-11986"/>
      <dgm:spPr>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Lst>
  <dgm:cxnLst>
    <dgm:cxn modelId="{4626B1CB-393E-44DD-B580-A53A4154F090}" type="presOf" srcId="{EF2189EC-DEDA-45A6-BB29-A825E733CCA4}" destId="{67105687-55AA-4D9F-ABFF-C3FAE3859766}" srcOrd="0" destOrd="0" presId="urn:microsoft.com/office/officeart/2008/layout/PictureStrips"/>
    <dgm:cxn modelId="{489F4799-ABE5-44BA-9667-105EB27CC312}" type="presOf" srcId="{9322191D-0D47-4C01-A772-1F88A8556CF2}" destId="{7CDB93EA-53F2-4183-8C70-30B60CA7C199}" srcOrd="0" destOrd="0" presId="urn:microsoft.com/office/officeart/2008/layout/PictureStrips"/>
    <dgm:cxn modelId="{9A51A771-E802-4CB3-A099-75C1EB62C052}" srcId="{9322191D-0D47-4C01-A772-1F88A8556CF2}" destId="{EF2189EC-DEDA-45A6-BB29-A825E733CCA4}" srcOrd="0" destOrd="0" parTransId="{9C8E2BDB-D53A-4E77-AB53-C7707EF40814}" sibTransId="{C65F928C-1B52-46CA-B4CB-A0C107DAED40}"/>
    <dgm:cxn modelId="{7D650DF0-3C28-4D7D-BB63-4DD42994D61F}" type="presParOf" srcId="{7CDB93EA-53F2-4183-8C70-30B60CA7C199}" destId="{E5F59BA9-2096-44D5-A440-1D4140F9E5B5}" srcOrd="0" destOrd="0" presId="urn:microsoft.com/office/officeart/2008/layout/PictureStrips"/>
    <dgm:cxn modelId="{1BA90FAF-1715-4FE2-89F3-40F256B455A5}" type="presParOf" srcId="{E5F59BA9-2096-44D5-A440-1D4140F9E5B5}" destId="{67105687-55AA-4D9F-ABFF-C3FAE3859766}" srcOrd="0" destOrd="0" presId="urn:microsoft.com/office/officeart/2008/layout/PictureStrips"/>
    <dgm:cxn modelId="{E0704DBE-632D-42F6-B440-6859A989A8E8}" type="presParOf" srcId="{E5F59BA9-2096-44D5-A440-1D4140F9E5B5}" destId="{B0C40356-81AC-4D36-8702-1B3A080E7BAB}" srcOrd="1" destOrd="0" presId="urn:microsoft.com/office/officeart/2008/layout/PictureStrip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322191D-0D47-4C01-A772-1F88A8556CF2}"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zh-CN" altLang="en-US"/>
        </a:p>
      </dgm:t>
    </dgm:pt>
    <dgm:pt modelId="{EF2189EC-DEDA-45A6-BB29-A825E733CCA4}">
      <dgm:prSet phldrT="[文本]" custT="1"/>
      <dgm:spPr>
        <a:noFill/>
        <a:ln>
          <a:noFill/>
        </a:ln>
        <a:effectLst>
          <a:softEdge rad="25400"/>
        </a:effectLst>
        <a:scene3d>
          <a:camera prst="orthographicFront"/>
          <a:lightRig rig="threePt" dir="t"/>
        </a:scene3d>
        <a:sp3d>
          <a:bevelB/>
        </a:sp3d>
      </dgm:spPr>
      <dgm:t>
        <a:bodyPr/>
        <a:lstStyle/>
        <a:p>
          <a:endParaRPr lang="zh-CN" altLang="en-US" sz="3200" dirty="0">
            <a:solidFill>
              <a:schemeClr val="tx2">
                <a:lumMod val="50000"/>
              </a:schemeClr>
            </a:solidFill>
          </a:endParaRPr>
        </a:p>
      </dgm:t>
    </dgm:pt>
    <dgm:pt modelId="{9C8E2BDB-D53A-4E77-AB53-C7707EF40814}" type="parTrans" cxnId="{9A51A771-E802-4CB3-A099-75C1EB62C052}">
      <dgm:prSet/>
      <dgm:spPr/>
      <dgm:t>
        <a:bodyPr/>
        <a:lstStyle/>
        <a:p>
          <a:endParaRPr lang="zh-CN" altLang="en-US"/>
        </a:p>
      </dgm:t>
    </dgm:pt>
    <dgm:pt modelId="{C65F928C-1B52-46CA-B4CB-A0C107DAED40}" type="sibTrans" cxnId="{9A51A771-E802-4CB3-A099-75C1EB62C052}">
      <dgm:prSet/>
      <dgm:spPr/>
      <dgm:t>
        <a:bodyPr/>
        <a:lstStyle/>
        <a:p>
          <a:endParaRPr lang="zh-CN" altLang="en-US"/>
        </a:p>
      </dgm:t>
    </dgm:pt>
    <dgm:pt modelId="{7CDB93EA-53F2-4183-8C70-30B60CA7C199}" type="pres">
      <dgm:prSet presAssocID="{9322191D-0D47-4C01-A772-1F88A8556CF2}" presName="Name0" presStyleCnt="0">
        <dgm:presLayoutVars>
          <dgm:dir/>
          <dgm:resizeHandles val="exact"/>
        </dgm:presLayoutVars>
      </dgm:prSet>
      <dgm:spPr/>
      <dgm:t>
        <a:bodyPr/>
        <a:lstStyle/>
        <a:p>
          <a:endParaRPr lang="zh-CN" altLang="en-US"/>
        </a:p>
      </dgm:t>
    </dgm:pt>
    <dgm:pt modelId="{E5F59BA9-2096-44D5-A440-1D4140F9E5B5}" type="pres">
      <dgm:prSet presAssocID="{EF2189EC-DEDA-45A6-BB29-A825E733CCA4}" presName="composite" presStyleCnt="0"/>
      <dgm:spPr/>
    </dgm:pt>
    <dgm:pt modelId="{67105687-55AA-4D9F-ABFF-C3FAE3859766}" type="pres">
      <dgm:prSet presAssocID="{EF2189EC-DEDA-45A6-BB29-A825E733CCA4}" presName="rect1" presStyleLbl="trAlignAcc1" presStyleIdx="0" presStyleCnt="1">
        <dgm:presLayoutVars>
          <dgm:bulletEnabled val="1"/>
        </dgm:presLayoutVars>
      </dgm:prSet>
      <dgm:spPr/>
      <dgm:t>
        <a:bodyPr/>
        <a:lstStyle/>
        <a:p>
          <a:endParaRPr lang="zh-CN" altLang="en-US"/>
        </a:p>
      </dgm:t>
    </dgm:pt>
    <dgm:pt modelId="{B0C40356-81AC-4D36-8702-1B3A080E7BAB}" type="pres">
      <dgm:prSet presAssocID="{EF2189EC-DEDA-45A6-BB29-A825E733CCA4}" presName="rect2" presStyleLbl="fgImgPlace1" presStyleIdx="0" presStyleCnt="1" custScaleY="42436" custLinFactNeighborX="-3092" custLinFactNeighborY="-11986"/>
      <dgm:spPr>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Lst>
  <dgm:cxnLst>
    <dgm:cxn modelId="{2FCEF904-2065-4650-A022-E64F2D1D3C8B}" type="presOf" srcId="{9322191D-0D47-4C01-A772-1F88A8556CF2}" destId="{7CDB93EA-53F2-4183-8C70-30B60CA7C199}" srcOrd="0" destOrd="0" presId="urn:microsoft.com/office/officeart/2008/layout/PictureStrips"/>
    <dgm:cxn modelId="{9A51A771-E802-4CB3-A099-75C1EB62C052}" srcId="{9322191D-0D47-4C01-A772-1F88A8556CF2}" destId="{EF2189EC-DEDA-45A6-BB29-A825E733CCA4}" srcOrd="0" destOrd="0" parTransId="{9C8E2BDB-D53A-4E77-AB53-C7707EF40814}" sibTransId="{C65F928C-1B52-46CA-B4CB-A0C107DAED40}"/>
    <dgm:cxn modelId="{A4A4D3E0-2156-4680-BB0E-C5D26BB1F924}" type="presOf" srcId="{EF2189EC-DEDA-45A6-BB29-A825E733CCA4}" destId="{67105687-55AA-4D9F-ABFF-C3FAE3859766}" srcOrd="0" destOrd="0" presId="urn:microsoft.com/office/officeart/2008/layout/PictureStrips"/>
    <dgm:cxn modelId="{F12C2F95-904E-415E-AC7C-8ECD83F2A582}" type="presParOf" srcId="{7CDB93EA-53F2-4183-8C70-30B60CA7C199}" destId="{E5F59BA9-2096-44D5-A440-1D4140F9E5B5}" srcOrd="0" destOrd="0" presId="urn:microsoft.com/office/officeart/2008/layout/PictureStrips"/>
    <dgm:cxn modelId="{3EEA1123-220A-4680-B192-A46561BCB7AF}" type="presParOf" srcId="{E5F59BA9-2096-44D5-A440-1D4140F9E5B5}" destId="{67105687-55AA-4D9F-ABFF-C3FAE3859766}" srcOrd="0" destOrd="0" presId="urn:microsoft.com/office/officeart/2008/layout/PictureStrips"/>
    <dgm:cxn modelId="{A58F3ACB-63CA-4057-8DA0-699B98B56ECC}" type="presParOf" srcId="{E5F59BA9-2096-44D5-A440-1D4140F9E5B5}" destId="{B0C40356-81AC-4D36-8702-1B3A080E7BAB}" srcOrd="1" destOrd="0" presId="urn:microsoft.com/office/officeart/2008/layout/PictureStrip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C934682-FEED-4F10-8A95-0B9CCFD69172}" type="doc">
      <dgm:prSet loTypeId="urn:microsoft.com/office/officeart/2008/layout/PictureStrips" loCatId="picture" qsTypeId="urn:microsoft.com/office/officeart/2005/8/quickstyle/3d1" qsCatId="3D" csTypeId="urn:microsoft.com/office/officeart/2005/8/colors/accent1_2" csCatId="accent1" phldr="1"/>
      <dgm:spPr/>
      <dgm:t>
        <a:bodyPr/>
        <a:lstStyle/>
        <a:p>
          <a:endParaRPr lang="zh-CN" altLang="en-US"/>
        </a:p>
      </dgm:t>
    </dgm:pt>
    <dgm:pt modelId="{8EB20EF0-7C24-4E40-AC0E-AE1502E4D298}">
      <dgm:prSet phldrT="[文本]" custT="1">
        <dgm:style>
          <a:lnRef idx="2">
            <a:schemeClr val="accent1"/>
          </a:lnRef>
          <a:fillRef idx="1">
            <a:schemeClr val="lt1"/>
          </a:fillRef>
          <a:effectRef idx="0">
            <a:schemeClr val="accent1"/>
          </a:effectRef>
          <a:fontRef idx="minor">
            <a:schemeClr val="dk1"/>
          </a:fontRef>
        </dgm:style>
      </dgm:prSet>
      <dgm:spPr>
        <a:solidFill>
          <a:schemeClr val="accent5">
            <a:lumMod val="40000"/>
            <a:lumOff val="60000"/>
          </a:schemeClr>
        </a:solidFill>
        <a:ln>
          <a:noFill/>
        </a:ln>
        <a:effectLst>
          <a:glow rad="63500">
            <a:schemeClr val="accent5">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ctr">
            <a:lnSpc>
              <a:spcPct val="100000"/>
            </a:lnSpc>
            <a:spcAft>
              <a:spcPts val="0"/>
            </a:spcAft>
          </a:pPr>
          <a:r>
            <a:rPr lang="zh-CN" sz="3600" b="1" dirty="0" smtClean="0"/>
            <a:t>二、运行条件因素对应耗量</a:t>
          </a:r>
          <a:endParaRPr lang="en-US" altLang="zh-CN" sz="3600" b="1" dirty="0" smtClean="0"/>
        </a:p>
        <a:p>
          <a:pPr algn="ctr">
            <a:lnSpc>
              <a:spcPct val="100000"/>
            </a:lnSpc>
            <a:spcAft>
              <a:spcPts val="0"/>
            </a:spcAft>
          </a:pPr>
          <a:r>
            <a:rPr lang="zh-CN" sz="3600" b="1" dirty="0" smtClean="0"/>
            <a:t>与节超量计算的影响</a:t>
          </a:r>
          <a:endParaRPr lang="zh-CN" altLang="en-US" sz="3600" b="1" dirty="0">
            <a:latin typeface="华文中宋" panose="02010600040101010101" pitchFamily="2" charset="-122"/>
            <a:ea typeface="华文中宋" panose="02010600040101010101" pitchFamily="2" charset="-122"/>
          </a:endParaRPr>
        </a:p>
      </dgm:t>
    </dgm:pt>
    <dgm:pt modelId="{A6E2BC1B-B7A2-46A5-9973-0DC0BDE0F22E}" type="parTrans" cxnId="{9D6EC6AF-7256-4DD6-A9D2-B0FB9BA5E36D}">
      <dgm:prSet/>
      <dgm:spPr/>
      <dgm:t>
        <a:bodyPr/>
        <a:lstStyle/>
        <a:p>
          <a:endParaRPr lang="zh-CN" altLang="en-US"/>
        </a:p>
      </dgm:t>
    </dgm:pt>
    <dgm:pt modelId="{2694487D-ABC5-454B-808D-A76AB353C366}" type="sibTrans" cxnId="{9D6EC6AF-7256-4DD6-A9D2-B0FB9BA5E36D}">
      <dgm:prSet/>
      <dgm:spPr/>
      <dgm:t>
        <a:bodyPr/>
        <a:lstStyle/>
        <a:p>
          <a:endParaRPr lang="zh-CN" altLang="en-US"/>
        </a:p>
      </dgm:t>
    </dgm:pt>
    <dgm:pt modelId="{56753C3C-A8A6-4A7C-9F6D-4C036D61B7D4}" type="pres">
      <dgm:prSet presAssocID="{0C934682-FEED-4F10-8A95-0B9CCFD69172}" presName="Name0" presStyleCnt="0">
        <dgm:presLayoutVars>
          <dgm:dir/>
          <dgm:resizeHandles val="exact"/>
        </dgm:presLayoutVars>
      </dgm:prSet>
      <dgm:spPr/>
      <dgm:t>
        <a:bodyPr/>
        <a:lstStyle/>
        <a:p>
          <a:endParaRPr lang="zh-CN" altLang="en-US"/>
        </a:p>
      </dgm:t>
    </dgm:pt>
    <dgm:pt modelId="{69CE8286-B8AF-4EC0-AEA2-B387FAFED983}" type="pres">
      <dgm:prSet presAssocID="{8EB20EF0-7C24-4E40-AC0E-AE1502E4D298}" presName="composite" presStyleCnt="0"/>
      <dgm:spPr/>
      <dgm:t>
        <a:bodyPr/>
        <a:lstStyle/>
        <a:p>
          <a:endParaRPr lang="zh-CN" altLang="en-US"/>
        </a:p>
      </dgm:t>
    </dgm:pt>
    <dgm:pt modelId="{83CDE691-F77F-460D-BE2B-E414CD4F4375}" type="pres">
      <dgm:prSet presAssocID="{8EB20EF0-7C24-4E40-AC0E-AE1502E4D298}" presName="rect1" presStyleLbl="trAlignAcc1" presStyleIdx="0" presStyleCnt="1" custScaleX="177177" custScaleY="76474">
        <dgm:presLayoutVars>
          <dgm:bulletEnabled val="1"/>
        </dgm:presLayoutVars>
      </dgm:prSet>
      <dgm:spPr/>
      <dgm:t>
        <a:bodyPr/>
        <a:lstStyle/>
        <a:p>
          <a:endParaRPr lang="zh-CN" altLang="en-US"/>
        </a:p>
      </dgm:t>
    </dgm:pt>
    <dgm:pt modelId="{F83A7A3D-9BE0-4412-B1E8-D37088BDC1BD}" type="pres">
      <dgm:prSet presAssocID="{8EB20EF0-7C24-4E40-AC0E-AE1502E4D298}" presName="rect2" presStyleLbl="fgImgPlace1" presStyleIdx="0" presStyleCnt="1" custScaleX="76120" custScaleY="55783" custLinFactX="-36261" custLinFactNeighborX="-100000" custLinFactNeighborY="-80133"/>
      <dgm:spPr/>
      <dgm:t>
        <a:bodyPr/>
        <a:lstStyle/>
        <a:p>
          <a:endParaRPr lang="zh-CN" altLang="en-US"/>
        </a:p>
      </dgm:t>
    </dgm:pt>
  </dgm:ptLst>
  <dgm:cxnLst>
    <dgm:cxn modelId="{9D6EC6AF-7256-4DD6-A9D2-B0FB9BA5E36D}" srcId="{0C934682-FEED-4F10-8A95-0B9CCFD69172}" destId="{8EB20EF0-7C24-4E40-AC0E-AE1502E4D298}" srcOrd="0" destOrd="0" parTransId="{A6E2BC1B-B7A2-46A5-9973-0DC0BDE0F22E}" sibTransId="{2694487D-ABC5-454B-808D-A76AB353C366}"/>
    <dgm:cxn modelId="{F5532AE9-365F-46F3-8A7B-28F5CBFAE72B}" type="presOf" srcId="{0C934682-FEED-4F10-8A95-0B9CCFD69172}" destId="{56753C3C-A8A6-4A7C-9F6D-4C036D61B7D4}" srcOrd="0" destOrd="0" presId="urn:microsoft.com/office/officeart/2008/layout/PictureStrips"/>
    <dgm:cxn modelId="{E8B71B66-F5CB-4398-8396-7A67B4BFDBFC}" type="presOf" srcId="{8EB20EF0-7C24-4E40-AC0E-AE1502E4D298}" destId="{83CDE691-F77F-460D-BE2B-E414CD4F4375}" srcOrd="0" destOrd="0" presId="urn:microsoft.com/office/officeart/2008/layout/PictureStrips"/>
    <dgm:cxn modelId="{2002116A-A2A9-4E08-A25A-068207F089EC}" type="presParOf" srcId="{56753C3C-A8A6-4A7C-9F6D-4C036D61B7D4}" destId="{69CE8286-B8AF-4EC0-AEA2-B387FAFED983}" srcOrd="0" destOrd="0" presId="urn:microsoft.com/office/officeart/2008/layout/PictureStrips"/>
    <dgm:cxn modelId="{7A70902A-B18E-4CE6-B90C-4D943FE15680}" type="presParOf" srcId="{69CE8286-B8AF-4EC0-AEA2-B387FAFED983}" destId="{83CDE691-F77F-460D-BE2B-E414CD4F4375}" srcOrd="0" destOrd="0" presId="urn:microsoft.com/office/officeart/2008/layout/PictureStrips"/>
    <dgm:cxn modelId="{3ADDA867-F7E5-4AA0-BA35-B67C937CD0E3}" type="presParOf" srcId="{69CE8286-B8AF-4EC0-AEA2-B387FAFED983}" destId="{F83A7A3D-9BE0-4412-B1E8-D37088BDC1BD}" srcOrd="1" destOrd="0" presId="urn:microsoft.com/office/officeart/2008/layout/PictureStrips"/>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322191D-0D47-4C01-A772-1F88A8556CF2}"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zh-CN" altLang="en-US"/>
        </a:p>
      </dgm:t>
    </dgm:pt>
    <dgm:pt modelId="{EF2189EC-DEDA-45A6-BB29-A825E733CCA4}">
      <dgm:prSet phldrT="[文本]" custT="1"/>
      <dgm:spPr>
        <a:noFill/>
        <a:ln>
          <a:noFill/>
        </a:ln>
        <a:effectLst>
          <a:softEdge rad="25400"/>
        </a:effectLst>
        <a:scene3d>
          <a:camera prst="orthographicFront"/>
          <a:lightRig rig="threePt" dir="t"/>
        </a:scene3d>
        <a:sp3d>
          <a:bevelB/>
        </a:sp3d>
      </dgm:spPr>
      <dgm:t>
        <a:bodyPr/>
        <a:lstStyle/>
        <a:p>
          <a:endParaRPr lang="zh-CN" altLang="en-US" sz="3200" dirty="0">
            <a:solidFill>
              <a:schemeClr val="tx2">
                <a:lumMod val="50000"/>
              </a:schemeClr>
            </a:solidFill>
          </a:endParaRPr>
        </a:p>
      </dgm:t>
    </dgm:pt>
    <dgm:pt modelId="{9C8E2BDB-D53A-4E77-AB53-C7707EF40814}" type="parTrans" cxnId="{9A51A771-E802-4CB3-A099-75C1EB62C052}">
      <dgm:prSet/>
      <dgm:spPr/>
      <dgm:t>
        <a:bodyPr/>
        <a:lstStyle/>
        <a:p>
          <a:endParaRPr lang="zh-CN" altLang="en-US"/>
        </a:p>
      </dgm:t>
    </dgm:pt>
    <dgm:pt modelId="{C65F928C-1B52-46CA-B4CB-A0C107DAED40}" type="sibTrans" cxnId="{9A51A771-E802-4CB3-A099-75C1EB62C052}">
      <dgm:prSet/>
      <dgm:spPr/>
      <dgm:t>
        <a:bodyPr/>
        <a:lstStyle/>
        <a:p>
          <a:endParaRPr lang="zh-CN" altLang="en-US"/>
        </a:p>
      </dgm:t>
    </dgm:pt>
    <dgm:pt modelId="{7CDB93EA-53F2-4183-8C70-30B60CA7C199}" type="pres">
      <dgm:prSet presAssocID="{9322191D-0D47-4C01-A772-1F88A8556CF2}" presName="Name0" presStyleCnt="0">
        <dgm:presLayoutVars>
          <dgm:dir/>
          <dgm:resizeHandles val="exact"/>
        </dgm:presLayoutVars>
      </dgm:prSet>
      <dgm:spPr/>
      <dgm:t>
        <a:bodyPr/>
        <a:lstStyle/>
        <a:p>
          <a:endParaRPr lang="zh-CN" altLang="en-US"/>
        </a:p>
      </dgm:t>
    </dgm:pt>
    <dgm:pt modelId="{E5F59BA9-2096-44D5-A440-1D4140F9E5B5}" type="pres">
      <dgm:prSet presAssocID="{EF2189EC-DEDA-45A6-BB29-A825E733CCA4}" presName="composite" presStyleCnt="0"/>
      <dgm:spPr/>
    </dgm:pt>
    <dgm:pt modelId="{67105687-55AA-4D9F-ABFF-C3FAE3859766}" type="pres">
      <dgm:prSet presAssocID="{EF2189EC-DEDA-45A6-BB29-A825E733CCA4}" presName="rect1" presStyleLbl="trAlignAcc1" presStyleIdx="0" presStyleCnt="1">
        <dgm:presLayoutVars>
          <dgm:bulletEnabled val="1"/>
        </dgm:presLayoutVars>
      </dgm:prSet>
      <dgm:spPr/>
      <dgm:t>
        <a:bodyPr/>
        <a:lstStyle/>
        <a:p>
          <a:endParaRPr lang="zh-CN" altLang="en-US"/>
        </a:p>
      </dgm:t>
    </dgm:pt>
    <dgm:pt modelId="{B0C40356-81AC-4D36-8702-1B3A080E7BAB}" type="pres">
      <dgm:prSet presAssocID="{EF2189EC-DEDA-45A6-BB29-A825E733CCA4}" presName="rect2" presStyleLbl="fgImgPlace1" presStyleIdx="0" presStyleCnt="1" custScaleY="42436" custLinFactNeighborX="-3092" custLinFactNeighborY="-11986"/>
      <dgm:spPr>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Lst>
  <dgm:cxnLst>
    <dgm:cxn modelId="{4F508205-FC2F-4E3E-8573-5B8813590354}" type="presOf" srcId="{EF2189EC-DEDA-45A6-BB29-A825E733CCA4}" destId="{67105687-55AA-4D9F-ABFF-C3FAE3859766}" srcOrd="0" destOrd="0" presId="urn:microsoft.com/office/officeart/2008/layout/PictureStrips"/>
    <dgm:cxn modelId="{9A51A771-E802-4CB3-A099-75C1EB62C052}" srcId="{9322191D-0D47-4C01-A772-1F88A8556CF2}" destId="{EF2189EC-DEDA-45A6-BB29-A825E733CCA4}" srcOrd="0" destOrd="0" parTransId="{9C8E2BDB-D53A-4E77-AB53-C7707EF40814}" sibTransId="{C65F928C-1B52-46CA-B4CB-A0C107DAED40}"/>
    <dgm:cxn modelId="{722C4884-6759-4ABD-BC0B-0945A49D73B2}" type="presOf" srcId="{9322191D-0D47-4C01-A772-1F88A8556CF2}" destId="{7CDB93EA-53F2-4183-8C70-30B60CA7C199}" srcOrd="0" destOrd="0" presId="urn:microsoft.com/office/officeart/2008/layout/PictureStrips"/>
    <dgm:cxn modelId="{F55F6D41-4FFA-418F-BCE8-99B687F0D874}" type="presParOf" srcId="{7CDB93EA-53F2-4183-8C70-30B60CA7C199}" destId="{E5F59BA9-2096-44D5-A440-1D4140F9E5B5}" srcOrd="0" destOrd="0" presId="urn:microsoft.com/office/officeart/2008/layout/PictureStrips"/>
    <dgm:cxn modelId="{80AB3F91-073D-4CA1-83B3-2543EBD6D8F0}" type="presParOf" srcId="{E5F59BA9-2096-44D5-A440-1D4140F9E5B5}" destId="{67105687-55AA-4D9F-ABFF-C3FAE3859766}" srcOrd="0" destOrd="0" presId="urn:microsoft.com/office/officeart/2008/layout/PictureStrips"/>
    <dgm:cxn modelId="{1639956C-7634-4086-ABE7-04FE52138561}" type="presParOf" srcId="{E5F59BA9-2096-44D5-A440-1D4140F9E5B5}" destId="{B0C40356-81AC-4D36-8702-1B3A080E7BAB}" srcOrd="1" destOrd="0" presId="urn:microsoft.com/office/officeart/2008/layout/PictureStrip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322191D-0D47-4C01-A772-1F88A8556CF2}"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zh-CN" altLang="en-US"/>
        </a:p>
      </dgm:t>
    </dgm:pt>
    <dgm:pt modelId="{EF2189EC-DEDA-45A6-BB29-A825E733CCA4}">
      <dgm:prSet phldrT="[文本]" custT="1"/>
      <dgm:spPr>
        <a:noFill/>
        <a:ln>
          <a:noFill/>
        </a:ln>
        <a:effectLst>
          <a:softEdge rad="25400"/>
        </a:effectLst>
        <a:scene3d>
          <a:camera prst="orthographicFront"/>
          <a:lightRig rig="threePt" dir="t"/>
        </a:scene3d>
        <a:sp3d>
          <a:bevelB/>
        </a:sp3d>
      </dgm:spPr>
      <dgm:t>
        <a:bodyPr/>
        <a:lstStyle/>
        <a:p>
          <a:endParaRPr lang="zh-CN" altLang="en-US" sz="3200" dirty="0">
            <a:solidFill>
              <a:schemeClr val="tx2">
                <a:lumMod val="50000"/>
              </a:schemeClr>
            </a:solidFill>
          </a:endParaRPr>
        </a:p>
      </dgm:t>
    </dgm:pt>
    <dgm:pt modelId="{9C8E2BDB-D53A-4E77-AB53-C7707EF40814}" type="parTrans" cxnId="{9A51A771-E802-4CB3-A099-75C1EB62C052}">
      <dgm:prSet/>
      <dgm:spPr/>
      <dgm:t>
        <a:bodyPr/>
        <a:lstStyle/>
        <a:p>
          <a:endParaRPr lang="zh-CN" altLang="en-US"/>
        </a:p>
      </dgm:t>
    </dgm:pt>
    <dgm:pt modelId="{C65F928C-1B52-46CA-B4CB-A0C107DAED40}" type="sibTrans" cxnId="{9A51A771-E802-4CB3-A099-75C1EB62C052}">
      <dgm:prSet/>
      <dgm:spPr/>
      <dgm:t>
        <a:bodyPr/>
        <a:lstStyle/>
        <a:p>
          <a:endParaRPr lang="zh-CN" altLang="en-US"/>
        </a:p>
      </dgm:t>
    </dgm:pt>
    <dgm:pt modelId="{7CDB93EA-53F2-4183-8C70-30B60CA7C199}" type="pres">
      <dgm:prSet presAssocID="{9322191D-0D47-4C01-A772-1F88A8556CF2}" presName="Name0" presStyleCnt="0">
        <dgm:presLayoutVars>
          <dgm:dir/>
          <dgm:resizeHandles val="exact"/>
        </dgm:presLayoutVars>
      </dgm:prSet>
      <dgm:spPr/>
      <dgm:t>
        <a:bodyPr/>
        <a:lstStyle/>
        <a:p>
          <a:endParaRPr lang="zh-CN" altLang="en-US"/>
        </a:p>
      </dgm:t>
    </dgm:pt>
    <dgm:pt modelId="{E5F59BA9-2096-44D5-A440-1D4140F9E5B5}" type="pres">
      <dgm:prSet presAssocID="{EF2189EC-DEDA-45A6-BB29-A825E733CCA4}" presName="composite" presStyleCnt="0"/>
      <dgm:spPr/>
    </dgm:pt>
    <dgm:pt modelId="{67105687-55AA-4D9F-ABFF-C3FAE3859766}" type="pres">
      <dgm:prSet presAssocID="{EF2189EC-DEDA-45A6-BB29-A825E733CCA4}" presName="rect1" presStyleLbl="trAlignAcc1" presStyleIdx="0" presStyleCnt="1">
        <dgm:presLayoutVars>
          <dgm:bulletEnabled val="1"/>
        </dgm:presLayoutVars>
      </dgm:prSet>
      <dgm:spPr/>
      <dgm:t>
        <a:bodyPr/>
        <a:lstStyle/>
        <a:p>
          <a:endParaRPr lang="zh-CN" altLang="en-US"/>
        </a:p>
      </dgm:t>
    </dgm:pt>
    <dgm:pt modelId="{B0C40356-81AC-4D36-8702-1B3A080E7BAB}" type="pres">
      <dgm:prSet presAssocID="{EF2189EC-DEDA-45A6-BB29-A825E733CCA4}" presName="rect2" presStyleLbl="fgImgPlace1" presStyleIdx="0" presStyleCnt="1" custScaleY="42436" custLinFactNeighborX="-3092" custLinFactNeighborY="-11986"/>
      <dgm:spPr>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Lst>
  <dgm:cxnLst>
    <dgm:cxn modelId="{09C3FB89-1850-49F8-97E8-F73E342B7A31}" type="presOf" srcId="{EF2189EC-DEDA-45A6-BB29-A825E733CCA4}" destId="{67105687-55AA-4D9F-ABFF-C3FAE3859766}" srcOrd="0" destOrd="0" presId="urn:microsoft.com/office/officeart/2008/layout/PictureStrips"/>
    <dgm:cxn modelId="{9A51A771-E802-4CB3-A099-75C1EB62C052}" srcId="{9322191D-0D47-4C01-A772-1F88A8556CF2}" destId="{EF2189EC-DEDA-45A6-BB29-A825E733CCA4}" srcOrd="0" destOrd="0" parTransId="{9C8E2BDB-D53A-4E77-AB53-C7707EF40814}" sibTransId="{C65F928C-1B52-46CA-B4CB-A0C107DAED40}"/>
    <dgm:cxn modelId="{6F7A2CBD-F0EA-4CBF-A470-ED8EFECB5318}" type="presOf" srcId="{9322191D-0D47-4C01-A772-1F88A8556CF2}" destId="{7CDB93EA-53F2-4183-8C70-30B60CA7C199}" srcOrd="0" destOrd="0" presId="urn:microsoft.com/office/officeart/2008/layout/PictureStrips"/>
    <dgm:cxn modelId="{CD878DC8-8924-446C-9B0D-9108713ECE07}" type="presParOf" srcId="{7CDB93EA-53F2-4183-8C70-30B60CA7C199}" destId="{E5F59BA9-2096-44D5-A440-1D4140F9E5B5}" srcOrd="0" destOrd="0" presId="urn:microsoft.com/office/officeart/2008/layout/PictureStrips"/>
    <dgm:cxn modelId="{171A40D6-0B9B-4214-92BA-E824D499895C}" type="presParOf" srcId="{E5F59BA9-2096-44D5-A440-1D4140F9E5B5}" destId="{67105687-55AA-4D9F-ABFF-C3FAE3859766}" srcOrd="0" destOrd="0" presId="urn:microsoft.com/office/officeart/2008/layout/PictureStrips"/>
    <dgm:cxn modelId="{0096B4AA-9AC2-4687-A744-7EB6A7CF59FE}" type="presParOf" srcId="{E5F59BA9-2096-44D5-A440-1D4140F9E5B5}" destId="{B0C40356-81AC-4D36-8702-1B3A080E7BAB}" srcOrd="1" destOrd="0" presId="urn:microsoft.com/office/officeart/2008/layout/PictureStrip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ABB968-7141-4320-ABBB-5D5E5E317C06}" type="doc">
      <dgm:prSet loTypeId="urn:microsoft.com/office/officeart/2005/8/layout/hProcess9" loCatId="process" qsTypeId="urn:microsoft.com/office/officeart/2005/8/quickstyle/simple1" qsCatId="simple" csTypeId="urn:microsoft.com/office/officeart/2005/8/colors/accent1_2" csCatId="accent1" phldr="1"/>
      <dgm:spPr/>
    </dgm:pt>
    <dgm:pt modelId="{E1DA9FF9-0F7E-4EEB-B106-91F4D95A3318}">
      <dgm:prSet phldrT="[文本]" custT="1"/>
      <dgm:spPr>
        <a:solidFill>
          <a:schemeClr val="accent1">
            <a:lumMod val="75000"/>
          </a:schemeClr>
        </a:solidFill>
      </dgm:spPr>
      <dgm:t>
        <a:bodyPr/>
        <a:lstStyle/>
        <a:p>
          <a:r>
            <a:rPr lang="zh-CN" altLang="en-US" sz="4000" dirty="0">
              <a:latin typeface="华文楷体" panose="02010600040101010101" pitchFamily="2" charset="-122"/>
              <a:ea typeface="华文楷体" panose="02010600040101010101" pitchFamily="2" charset="-122"/>
            </a:rPr>
            <a:t>第五章</a:t>
          </a:r>
        </a:p>
      </dgm:t>
    </dgm:pt>
    <dgm:pt modelId="{017FE99D-23D1-4704-8A3E-D3131889D560}" type="parTrans" cxnId="{E08CE35A-29F9-4907-A739-E753A95C5815}">
      <dgm:prSet/>
      <dgm:spPr/>
      <dgm:t>
        <a:bodyPr/>
        <a:lstStyle/>
        <a:p>
          <a:endParaRPr lang="zh-CN" altLang="en-US" sz="1200"/>
        </a:p>
      </dgm:t>
    </dgm:pt>
    <dgm:pt modelId="{063C8786-6C3C-4572-A8BF-39F7A9420938}" type="sibTrans" cxnId="{E08CE35A-29F9-4907-A739-E753A95C5815}">
      <dgm:prSet/>
      <dgm:spPr/>
      <dgm:t>
        <a:bodyPr/>
        <a:lstStyle/>
        <a:p>
          <a:endParaRPr lang="zh-CN" altLang="en-US" sz="1200"/>
        </a:p>
      </dgm:t>
    </dgm:pt>
    <dgm:pt modelId="{9A3F2FBF-B599-44E6-B4E6-D0F8C51CD8D6}" type="pres">
      <dgm:prSet presAssocID="{8DABB968-7141-4320-ABBB-5D5E5E317C06}" presName="CompostProcess" presStyleCnt="0">
        <dgm:presLayoutVars>
          <dgm:dir/>
          <dgm:resizeHandles val="exact"/>
        </dgm:presLayoutVars>
      </dgm:prSet>
      <dgm:spPr/>
    </dgm:pt>
    <dgm:pt modelId="{95EF24ED-CECB-4E3F-B40C-FB0D29200A4D}" type="pres">
      <dgm:prSet presAssocID="{8DABB968-7141-4320-ABBB-5D5E5E317C06}" presName="arrow" presStyleLbl="bgShp" presStyleIdx="0" presStyleCnt="1" custScaleX="117647" custLinFactNeighborY="4546"/>
      <dgm:spPr>
        <a:solidFill>
          <a:schemeClr val="accent6">
            <a:lumMod val="75000"/>
            <a:alpha val="75000"/>
          </a:schemeClr>
        </a:solidFill>
      </dgm:spPr>
    </dgm:pt>
    <dgm:pt modelId="{C4E62030-C1CA-4A44-B371-26D32363065C}" type="pres">
      <dgm:prSet presAssocID="{8DABB968-7141-4320-ABBB-5D5E5E317C06}" presName="linearProcess" presStyleCnt="0"/>
      <dgm:spPr/>
    </dgm:pt>
    <dgm:pt modelId="{4840EAFC-3EC2-4081-B213-A65B23C3B4F3}" type="pres">
      <dgm:prSet presAssocID="{E1DA9FF9-0F7E-4EEB-B106-91F4D95A3318}" presName="textNode" presStyleLbl="node1" presStyleIdx="0" presStyleCnt="1" custScaleX="106508" custScaleY="99580" custLinFactNeighborX="-6223" custLinFactNeighborY="-4347">
        <dgm:presLayoutVars>
          <dgm:bulletEnabled val="1"/>
        </dgm:presLayoutVars>
      </dgm:prSet>
      <dgm:spPr/>
      <dgm:t>
        <a:bodyPr/>
        <a:lstStyle/>
        <a:p>
          <a:endParaRPr lang="zh-CN" altLang="en-US"/>
        </a:p>
      </dgm:t>
    </dgm:pt>
  </dgm:ptLst>
  <dgm:cxnLst>
    <dgm:cxn modelId="{585323B7-715A-44C2-AE19-A5DF38EF9FB2}" type="presOf" srcId="{8DABB968-7141-4320-ABBB-5D5E5E317C06}" destId="{9A3F2FBF-B599-44E6-B4E6-D0F8C51CD8D6}" srcOrd="0" destOrd="0" presId="urn:microsoft.com/office/officeart/2005/8/layout/hProcess9"/>
    <dgm:cxn modelId="{E08CE35A-29F9-4907-A739-E753A95C5815}" srcId="{8DABB968-7141-4320-ABBB-5D5E5E317C06}" destId="{E1DA9FF9-0F7E-4EEB-B106-91F4D95A3318}" srcOrd="0" destOrd="0" parTransId="{017FE99D-23D1-4704-8A3E-D3131889D560}" sibTransId="{063C8786-6C3C-4572-A8BF-39F7A9420938}"/>
    <dgm:cxn modelId="{46EB8DDA-0645-449B-AA34-66B98902AE6B}" type="presOf" srcId="{E1DA9FF9-0F7E-4EEB-B106-91F4D95A3318}" destId="{4840EAFC-3EC2-4081-B213-A65B23C3B4F3}" srcOrd="0" destOrd="0" presId="urn:microsoft.com/office/officeart/2005/8/layout/hProcess9"/>
    <dgm:cxn modelId="{27646829-85AC-408B-985C-17EA4E73C069}" type="presParOf" srcId="{9A3F2FBF-B599-44E6-B4E6-D0F8C51CD8D6}" destId="{95EF24ED-CECB-4E3F-B40C-FB0D29200A4D}" srcOrd="0" destOrd="0" presId="urn:microsoft.com/office/officeart/2005/8/layout/hProcess9"/>
    <dgm:cxn modelId="{A368A2D4-42BF-4122-A46D-5339BC2E4338}" type="presParOf" srcId="{9A3F2FBF-B599-44E6-B4E6-D0F8C51CD8D6}" destId="{C4E62030-C1CA-4A44-B371-26D32363065C}" srcOrd="1" destOrd="0" presId="urn:microsoft.com/office/officeart/2005/8/layout/hProcess9"/>
    <dgm:cxn modelId="{17997437-A48E-45B0-A927-2946A89520A7}" type="presParOf" srcId="{C4E62030-C1CA-4A44-B371-26D32363065C}" destId="{4840EAFC-3EC2-4081-B213-A65B23C3B4F3}" srcOrd="0" destOrd="0" presId="urn:microsoft.com/office/officeart/2005/8/layout/hProcess9"/>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C934682-FEED-4F10-8A95-0B9CCFD69172}" type="doc">
      <dgm:prSet loTypeId="urn:microsoft.com/office/officeart/2008/layout/PictureStrips" loCatId="picture" qsTypeId="urn:microsoft.com/office/officeart/2005/8/quickstyle/3d1" qsCatId="3D" csTypeId="urn:microsoft.com/office/officeart/2005/8/colors/accent1_2" csCatId="accent1" phldr="1"/>
      <dgm:spPr/>
      <dgm:t>
        <a:bodyPr/>
        <a:lstStyle/>
        <a:p>
          <a:endParaRPr lang="zh-CN" altLang="en-US"/>
        </a:p>
      </dgm:t>
    </dgm:pt>
    <dgm:pt modelId="{8EB20EF0-7C24-4E40-AC0E-AE1502E4D298}">
      <dgm:prSet phldrT="[文本]" custT="1">
        <dgm:style>
          <a:lnRef idx="2">
            <a:schemeClr val="accent1"/>
          </a:lnRef>
          <a:fillRef idx="1">
            <a:schemeClr val="lt1"/>
          </a:fillRef>
          <a:effectRef idx="0">
            <a:schemeClr val="accent1"/>
          </a:effectRef>
          <a:fontRef idx="minor">
            <a:schemeClr val="dk1"/>
          </a:fontRef>
        </dgm:style>
      </dgm:prSet>
      <dgm:spPr>
        <a:solidFill>
          <a:schemeClr val="accent5">
            <a:lumMod val="40000"/>
            <a:lumOff val="60000"/>
          </a:schemeClr>
        </a:solidFill>
        <a:ln>
          <a:noFill/>
        </a:ln>
        <a:effectLst>
          <a:glow rad="63500">
            <a:schemeClr val="accent5">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ctr">
            <a:lnSpc>
              <a:spcPct val="100000"/>
            </a:lnSpc>
            <a:spcAft>
              <a:spcPts val="0"/>
            </a:spcAft>
          </a:pPr>
          <a:r>
            <a:rPr lang="zh-CN" sz="3600" b="1" dirty="0" smtClean="0"/>
            <a:t>三、燃料消耗量定额的由来与计算方法</a:t>
          </a:r>
          <a:endParaRPr lang="zh-CN" altLang="en-US" sz="3600" b="1" dirty="0">
            <a:latin typeface="华文中宋" panose="02010600040101010101" pitchFamily="2" charset="-122"/>
            <a:ea typeface="华文中宋" panose="02010600040101010101" pitchFamily="2" charset="-122"/>
          </a:endParaRPr>
        </a:p>
      </dgm:t>
    </dgm:pt>
    <dgm:pt modelId="{A6E2BC1B-B7A2-46A5-9973-0DC0BDE0F22E}" type="parTrans" cxnId="{9D6EC6AF-7256-4DD6-A9D2-B0FB9BA5E36D}">
      <dgm:prSet/>
      <dgm:spPr/>
      <dgm:t>
        <a:bodyPr/>
        <a:lstStyle/>
        <a:p>
          <a:endParaRPr lang="zh-CN" altLang="en-US"/>
        </a:p>
      </dgm:t>
    </dgm:pt>
    <dgm:pt modelId="{2694487D-ABC5-454B-808D-A76AB353C366}" type="sibTrans" cxnId="{9D6EC6AF-7256-4DD6-A9D2-B0FB9BA5E36D}">
      <dgm:prSet/>
      <dgm:spPr/>
      <dgm:t>
        <a:bodyPr/>
        <a:lstStyle/>
        <a:p>
          <a:endParaRPr lang="zh-CN" altLang="en-US"/>
        </a:p>
      </dgm:t>
    </dgm:pt>
    <dgm:pt modelId="{56753C3C-A8A6-4A7C-9F6D-4C036D61B7D4}" type="pres">
      <dgm:prSet presAssocID="{0C934682-FEED-4F10-8A95-0B9CCFD69172}" presName="Name0" presStyleCnt="0">
        <dgm:presLayoutVars>
          <dgm:dir/>
          <dgm:resizeHandles val="exact"/>
        </dgm:presLayoutVars>
      </dgm:prSet>
      <dgm:spPr/>
      <dgm:t>
        <a:bodyPr/>
        <a:lstStyle/>
        <a:p>
          <a:endParaRPr lang="zh-CN" altLang="en-US"/>
        </a:p>
      </dgm:t>
    </dgm:pt>
    <dgm:pt modelId="{69CE8286-B8AF-4EC0-AEA2-B387FAFED983}" type="pres">
      <dgm:prSet presAssocID="{8EB20EF0-7C24-4E40-AC0E-AE1502E4D298}" presName="composite" presStyleCnt="0"/>
      <dgm:spPr/>
      <dgm:t>
        <a:bodyPr/>
        <a:lstStyle/>
        <a:p>
          <a:endParaRPr lang="zh-CN" altLang="en-US"/>
        </a:p>
      </dgm:t>
    </dgm:pt>
    <dgm:pt modelId="{83CDE691-F77F-460D-BE2B-E414CD4F4375}" type="pres">
      <dgm:prSet presAssocID="{8EB20EF0-7C24-4E40-AC0E-AE1502E4D298}" presName="rect1" presStyleLbl="trAlignAcc1" presStyleIdx="0" presStyleCnt="1" custScaleX="177177" custScaleY="76474">
        <dgm:presLayoutVars>
          <dgm:bulletEnabled val="1"/>
        </dgm:presLayoutVars>
      </dgm:prSet>
      <dgm:spPr/>
      <dgm:t>
        <a:bodyPr/>
        <a:lstStyle/>
        <a:p>
          <a:endParaRPr lang="zh-CN" altLang="en-US"/>
        </a:p>
      </dgm:t>
    </dgm:pt>
    <dgm:pt modelId="{F83A7A3D-9BE0-4412-B1E8-D37088BDC1BD}" type="pres">
      <dgm:prSet presAssocID="{8EB20EF0-7C24-4E40-AC0E-AE1502E4D298}" presName="rect2" presStyleLbl="fgImgPlace1" presStyleIdx="0" presStyleCnt="1" custScaleX="76120" custScaleY="55783" custLinFactX="-36261" custLinFactNeighborX="-100000" custLinFactNeighborY="-80133"/>
      <dgm:spPr/>
      <dgm:t>
        <a:bodyPr/>
        <a:lstStyle/>
        <a:p>
          <a:endParaRPr lang="zh-CN" altLang="en-US"/>
        </a:p>
      </dgm:t>
    </dgm:pt>
  </dgm:ptLst>
  <dgm:cxnLst>
    <dgm:cxn modelId="{9D6EC6AF-7256-4DD6-A9D2-B0FB9BA5E36D}" srcId="{0C934682-FEED-4F10-8A95-0B9CCFD69172}" destId="{8EB20EF0-7C24-4E40-AC0E-AE1502E4D298}" srcOrd="0" destOrd="0" parTransId="{A6E2BC1B-B7A2-46A5-9973-0DC0BDE0F22E}" sibTransId="{2694487D-ABC5-454B-808D-A76AB353C366}"/>
    <dgm:cxn modelId="{FBB8FE42-C1CA-4BB7-A4B6-C20C54F1052A}" type="presOf" srcId="{0C934682-FEED-4F10-8A95-0B9CCFD69172}" destId="{56753C3C-A8A6-4A7C-9F6D-4C036D61B7D4}" srcOrd="0" destOrd="0" presId="urn:microsoft.com/office/officeart/2008/layout/PictureStrips"/>
    <dgm:cxn modelId="{B1DE81CC-1EA5-437C-8DD4-827E0B4A0629}" type="presOf" srcId="{8EB20EF0-7C24-4E40-AC0E-AE1502E4D298}" destId="{83CDE691-F77F-460D-BE2B-E414CD4F4375}" srcOrd="0" destOrd="0" presId="urn:microsoft.com/office/officeart/2008/layout/PictureStrips"/>
    <dgm:cxn modelId="{6B4E1234-2A21-4605-81D3-7C724F37C162}" type="presParOf" srcId="{56753C3C-A8A6-4A7C-9F6D-4C036D61B7D4}" destId="{69CE8286-B8AF-4EC0-AEA2-B387FAFED983}" srcOrd="0" destOrd="0" presId="urn:microsoft.com/office/officeart/2008/layout/PictureStrips"/>
    <dgm:cxn modelId="{BA98EE8A-219B-4EE7-A19A-40AF71084150}" type="presParOf" srcId="{69CE8286-B8AF-4EC0-AEA2-B387FAFED983}" destId="{83CDE691-F77F-460D-BE2B-E414CD4F4375}" srcOrd="0" destOrd="0" presId="urn:microsoft.com/office/officeart/2008/layout/PictureStrips"/>
    <dgm:cxn modelId="{A532AAE8-9230-4F49-9D1C-A3E3CCAFA76A}" type="presParOf" srcId="{69CE8286-B8AF-4EC0-AEA2-B387FAFED983}" destId="{F83A7A3D-9BE0-4412-B1E8-D37088BDC1BD}" srcOrd="1" destOrd="0" presId="urn:microsoft.com/office/officeart/2008/layout/PictureStrips"/>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322191D-0D47-4C01-A772-1F88A8556CF2}"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zh-CN" altLang="en-US"/>
        </a:p>
      </dgm:t>
    </dgm:pt>
    <dgm:pt modelId="{EF2189EC-DEDA-45A6-BB29-A825E733CCA4}">
      <dgm:prSet phldrT="[文本]" custT="1"/>
      <dgm:spPr>
        <a:noFill/>
        <a:ln>
          <a:noFill/>
        </a:ln>
        <a:effectLst>
          <a:softEdge rad="25400"/>
        </a:effectLst>
        <a:scene3d>
          <a:camera prst="orthographicFront"/>
          <a:lightRig rig="threePt" dir="t"/>
        </a:scene3d>
        <a:sp3d>
          <a:bevelB/>
        </a:sp3d>
      </dgm:spPr>
      <dgm:t>
        <a:bodyPr/>
        <a:lstStyle/>
        <a:p>
          <a:endParaRPr lang="zh-CN" altLang="en-US" sz="3200" dirty="0">
            <a:solidFill>
              <a:schemeClr val="tx2">
                <a:lumMod val="50000"/>
              </a:schemeClr>
            </a:solidFill>
          </a:endParaRPr>
        </a:p>
      </dgm:t>
    </dgm:pt>
    <dgm:pt modelId="{9C8E2BDB-D53A-4E77-AB53-C7707EF40814}" type="parTrans" cxnId="{9A51A771-E802-4CB3-A099-75C1EB62C052}">
      <dgm:prSet/>
      <dgm:spPr/>
      <dgm:t>
        <a:bodyPr/>
        <a:lstStyle/>
        <a:p>
          <a:endParaRPr lang="zh-CN" altLang="en-US"/>
        </a:p>
      </dgm:t>
    </dgm:pt>
    <dgm:pt modelId="{C65F928C-1B52-46CA-B4CB-A0C107DAED40}" type="sibTrans" cxnId="{9A51A771-E802-4CB3-A099-75C1EB62C052}">
      <dgm:prSet/>
      <dgm:spPr/>
      <dgm:t>
        <a:bodyPr/>
        <a:lstStyle/>
        <a:p>
          <a:endParaRPr lang="zh-CN" altLang="en-US"/>
        </a:p>
      </dgm:t>
    </dgm:pt>
    <dgm:pt modelId="{7CDB93EA-53F2-4183-8C70-30B60CA7C199}" type="pres">
      <dgm:prSet presAssocID="{9322191D-0D47-4C01-A772-1F88A8556CF2}" presName="Name0" presStyleCnt="0">
        <dgm:presLayoutVars>
          <dgm:dir/>
          <dgm:resizeHandles val="exact"/>
        </dgm:presLayoutVars>
      </dgm:prSet>
      <dgm:spPr/>
      <dgm:t>
        <a:bodyPr/>
        <a:lstStyle/>
        <a:p>
          <a:endParaRPr lang="zh-CN" altLang="en-US"/>
        </a:p>
      </dgm:t>
    </dgm:pt>
    <dgm:pt modelId="{E5F59BA9-2096-44D5-A440-1D4140F9E5B5}" type="pres">
      <dgm:prSet presAssocID="{EF2189EC-DEDA-45A6-BB29-A825E733CCA4}" presName="composite" presStyleCnt="0"/>
      <dgm:spPr/>
    </dgm:pt>
    <dgm:pt modelId="{67105687-55AA-4D9F-ABFF-C3FAE3859766}" type="pres">
      <dgm:prSet presAssocID="{EF2189EC-DEDA-45A6-BB29-A825E733CCA4}" presName="rect1" presStyleLbl="trAlignAcc1" presStyleIdx="0" presStyleCnt="1">
        <dgm:presLayoutVars>
          <dgm:bulletEnabled val="1"/>
        </dgm:presLayoutVars>
      </dgm:prSet>
      <dgm:spPr/>
      <dgm:t>
        <a:bodyPr/>
        <a:lstStyle/>
        <a:p>
          <a:endParaRPr lang="zh-CN" altLang="en-US"/>
        </a:p>
      </dgm:t>
    </dgm:pt>
    <dgm:pt modelId="{B0C40356-81AC-4D36-8702-1B3A080E7BAB}" type="pres">
      <dgm:prSet presAssocID="{EF2189EC-DEDA-45A6-BB29-A825E733CCA4}" presName="rect2" presStyleLbl="fgImgPlace1" presStyleIdx="0" presStyleCnt="1" custScaleY="42436" custLinFactNeighborX="-3092" custLinFactNeighborY="-11986"/>
      <dgm:spPr>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Lst>
  <dgm:cxnLst>
    <dgm:cxn modelId="{9A51A771-E802-4CB3-A099-75C1EB62C052}" srcId="{9322191D-0D47-4C01-A772-1F88A8556CF2}" destId="{EF2189EC-DEDA-45A6-BB29-A825E733CCA4}" srcOrd="0" destOrd="0" parTransId="{9C8E2BDB-D53A-4E77-AB53-C7707EF40814}" sibTransId="{C65F928C-1B52-46CA-B4CB-A0C107DAED40}"/>
    <dgm:cxn modelId="{2A29C0F8-5E20-4B20-A650-933EDCD9E8E2}" type="presOf" srcId="{EF2189EC-DEDA-45A6-BB29-A825E733CCA4}" destId="{67105687-55AA-4D9F-ABFF-C3FAE3859766}" srcOrd="0" destOrd="0" presId="urn:microsoft.com/office/officeart/2008/layout/PictureStrips"/>
    <dgm:cxn modelId="{362FD879-318A-422E-8A01-81F3BB110842}" type="presOf" srcId="{9322191D-0D47-4C01-A772-1F88A8556CF2}" destId="{7CDB93EA-53F2-4183-8C70-30B60CA7C199}" srcOrd="0" destOrd="0" presId="urn:microsoft.com/office/officeart/2008/layout/PictureStrips"/>
    <dgm:cxn modelId="{8459D5CE-F53D-4E5F-9E5F-44EDD316C66D}" type="presParOf" srcId="{7CDB93EA-53F2-4183-8C70-30B60CA7C199}" destId="{E5F59BA9-2096-44D5-A440-1D4140F9E5B5}" srcOrd="0" destOrd="0" presId="urn:microsoft.com/office/officeart/2008/layout/PictureStrips"/>
    <dgm:cxn modelId="{3CA63EF2-F474-4EE3-8377-88D020BDBA8F}" type="presParOf" srcId="{E5F59BA9-2096-44D5-A440-1D4140F9E5B5}" destId="{67105687-55AA-4D9F-ABFF-C3FAE3859766}" srcOrd="0" destOrd="0" presId="urn:microsoft.com/office/officeart/2008/layout/PictureStrips"/>
    <dgm:cxn modelId="{0D98A6B5-729A-482E-AC2D-9C30D0AA58FE}" type="presParOf" srcId="{E5F59BA9-2096-44D5-A440-1D4140F9E5B5}" destId="{B0C40356-81AC-4D36-8702-1B3A080E7BAB}" srcOrd="1" destOrd="0" presId="urn:microsoft.com/office/officeart/2008/layout/PictureStrip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322191D-0D47-4C01-A772-1F88A8556CF2}"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zh-CN" altLang="en-US"/>
        </a:p>
      </dgm:t>
    </dgm:pt>
    <dgm:pt modelId="{EF2189EC-DEDA-45A6-BB29-A825E733CCA4}">
      <dgm:prSet phldrT="[文本]" custT="1"/>
      <dgm:spPr>
        <a:noFill/>
        <a:ln>
          <a:noFill/>
        </a:ln>
        <a:effectLst>
          <a:softEdge rad="25400"/>
        </a:effectLst>
        <a:scene3d>
          <a:camera prst="orthographicFront"/>
          <a:lightRig rig="threePt" dir="t"/>
        </a:scene3d>
        <a:sp3d>
          <a:bevelB/>
        </a:sp3d>
      </dgm:spPr>
      <dgm:t>
        <a:bodyPr/>
        <a:lstStyle/>
        <a:p>
          <a:endParaRPr lang="zh-CN" altLang="en-US" sz="3200" dirty="0">
            <a:solidFill>
              <a:schemeClr val="tx2">
                <a:lumMod val="50000"/>
              </a:schemeClr>
            </a:solidFill>
          </a:endParaRPr>
        </a:p>
      </dgm:t>
    </dgm:pt>
    <dgm:pt modelId="{9C8E2BDB-D53A-4E77-AB53-C7707EF40814}" type="parTrans" cxnId="{9A51A771-E802-4CB3-A099-75C1EB62C052}">
      <dgm:prSet/>
      <dgm:spPr/>
      <dgm:t>
        <a:bodyPr/>
        <a:lstStyle/>
        <a:p>
          <a:endParaRPr lang="zh-CN" altLang="en-US"/>
        </a:p>
      </dgm:t>
    </dgm:pt>
    <dgm:pt modelId="{C65F928C-1B52-46CA-B4CB-A0C107DAED40}" type="sibTrans" cxnId="{9A51A771-E802-4CB3-A099-75C1EB62C052}">
      <dgm:prSet/>
      <dgm:spPr/>
      <dgm:t>
        <a:bodyPr/>
        <a:lstStyle/>
        <a:p>
          <a:endParaRPr lang="zh-CN" altLang="en-US"/>
        </a:p>
      </dgm:t>
    </dgm:pt>
    <dgm:pt modelId="{7CDB93EA-53F2-4183-8C70-30B60CA7C199}" type="pres">
      <dgm:prSet presAssocID="{9322191D-0D47-4C01-A772-1F88A8556CF2}" presName="Name0" presStyleCnt="0">
        <dgm:presLayoutVars>
          <dgm:dir/>
          <dgm:resizeHandles val="exact"/>
        </dgm:presLayoutVars>
      </dgm:prSet>
      <dgm:spPr/>
      <dgm:t>
        <a:bodyPr/>
        <a:lstStyle/>
        <a:p>
          <a:endParaRPr lang="zh-CN" altLang="en-US"/>
        </a:p>
      </dgm:t>
    </dgm:pt>
    <dgm:pt modelId="{E5F59BA9-2096-44D5-A440-1D4140F9E5B5}" type="pres">
      <dgm:prSet presAssocID="{EF2189EC-DEDA-45A6-BB29-A825E733CCA4}" presName="composite" presStyleCnt="0"/>
      <dgm:spPr/>
    </dgm:pt>
    <dgm:pt modelId="{67105687-55AA-4D9F-ABFF-C3FAE3859766}" type="pres">
      <dgm:prSet presAssocID="{EF2189EC-DEDA-45A6-BB29-A825E733CCA4}" presName="rect1" presStyleLbl="trAlignAcc1" presStyleIdx="0" presStyleCnt="1">
        <dgm:presLayoutVars>
          <dgm:bulletEnabled val="1"/>
        </dgm:presLayoutVars>
      </dgm:prSet>
      <dgm:spPr/>
      <dgm:t>
        <a:bodyPr/>
        <a:lstStyle/>
        <a:p>
          <a:endParaRPr lang="zh-CN" altLang="en-US"/>
        </a:p>
      </dgm:t>
    </dgm:pt>
    <dgm:pt modelId="{B0C40356-81AC-4D36-8702-1B3A080E7BAB}" type="pres">
      <dgm:prSet presAssocID="{EF2189EC-DEDA-45A6-BB29-A825E733CCA4}" presName="rect2" presStyleLbl="fgImgPlace1" presStyleIdx="0" presStyleCnt="1" custScaleY="42436" custLinFactNeighborX="-3092" custLinFactNeighborY="-11986"/>
      <dgm:spPr>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Lst>
  <dgm:cxnLst>
    <dgm:cxn modelId="{D49040A1-1D64-4F17-9A44-D2F3963D66BE}" type="presOf" srcId="{EF2189EC-DEDA-45A6-BB29-A825E733CCA4}" destId="{67105687-55AA-4D9F-ABFF-C3FAE3859766}" srcOrd="0" destOrd="0" presId="urn:microsoft.com/office/officeart/2008/layout/PictureStrips"/>
    <dgm:cxn modelId="{9A51A771-E802-4CB3-A099-75C1EB62C052}" srcId="{9322191D-0D47-4C01-A772-1F88A8556CF2}" destId="{EF2189EC-DEDA-45A6-BB29-A825E733CCA4}" srcOrd="0" destOrd="0" parTransId="{9C8E2BDB-D53A-4E77-AB53-C7707EF40814}" sibTransId="{C65F928C-1B52-46CA-B4CB-A0C107DAED40}"/>
    <dgm:cxn modelId="{6038B600-AF5E-4AD3-8200-E728E7D791C0}" type="presOf" srcId="{9322191D-0D47-4C01-A772-1F88A8556CF2}" destId="{7CDB93EA-53F2-4183-8C70-30B60CA7C199}" srcOrd="0" destOrd="0" presId="urn:microsoft.com/office/officeart/2008/layout/PictureStrips"/>
    <dgm:cxn modelId="{147A3305-5BBB-48B7-BB19-E7013994C95D}" type="presParOf" srcId="{7CDB93EA-53F2-4183-8C70-30B60CA7C199}" destId="{E5F59BA9-2096-44D5-A440-1D4140F9E5B5}" srcOrd="0" destOrd="0" presId="urn:microsoft.com/office/officeart/2008/layout/PictureStrips"/>
    <dgm:cxn modelId="{EC6FC477-DB5F-423E-A272-980A714653D0}" type="presParOf" srcId="{E5F59BA9-2096-44D5-A440-1D4140F9E5B5}" destId="{67105687-55AA-4D9F-ABFF-C3FAE3859766}" srcOrd="0" destOrd="0" presId="urn:microsoft.com/office/officeart/2008/layout/PictureStrips"/>
    <dgm:cxn modelId="{D6FB5EC2-3EEC-417B-81B5-823F0DE8F573}" type="presParOf" srcId="{E5F59BA9-2096-44D5-A440-1D4140F9E5B5}" destId="{B0C40356-81AC-4D36-8702-1B3A080E7BAB}" srcOrd="1" destOrd="0" presId="urn:microsoft.com/office/officeart/2008/layout/PictureStrip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9322191D-0D47-4C01-A772-1F88A8556CF2}"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zh-CN" altLang="en-US"/>
        </a:p>
      </dgm:t>
    </dgm:pt>
    <dgm:pt modelId="{EF2189EC-DEDA-45A6-BB29-A825E733CCA4}">
      <dgm:prSet phldrT="[文本]" custT="1"/>
      <dgm:spPr>
        <a:noFill/>
        <a:ln>
          <a:noFill/>
        </a:ln>
        <a:effectLst>
          <a:softEdge rad="25400"/>
        </a:effectLst>
        <a:scene3d>
          <a:camera prst="orthographicFront"/>
          <a:lightRig rig="threePt" dir="t"/>
        </a:scene3d>
        <a:sp3d>
          <a:bevelB/>
        </a:sp3d>
      </dgm:spPr>
      <dgm:t>
        <a:bodyPr/>
        <a:lstStyle/>
        <a:p>
          <a:endParaRPr lang="zh-CN" altLang="en-US" sz="3200" dirty="0">
            <a:solidFill>
              <a:schemeClr val="tx2">
                <a:lumMod val="50000"/>
              </a:schemeClr>
            </a:solidFill>
          </a:endParaRPr>
        </a:p>
      </dgm:t>
    </dgm:pt>
    <dgm:pt modelId="{9C8E2BDB-D53A-4E77-AB53-C7707EF40814}" type="parTrans" cxnId="{9A51A771-E802-4CB3-A099-75C1EB62C052}">
      <dgm:prSet/>
      <dgm:spPr/>
      <dgm:t>
        <a:bodyPr/>
        <a:lstStyle/>
        <a:p>
          <a:endParaRPr lang="zh-CN" altLang="en-US"/>
        </a:p>
      </dgm:t>
    </dgm:pt>
    <dgm:pt modelId="{C65F928C-1B52-46CA-B4CB-A0C107DAED40}" type="sibTrans" cxnId="{9A51A771-E802-4CB3-A099-75C1EB62C052}">
      <dgm:prSet/>
      <dgm:spPr/>
      <dgm:t>
        <a:bodyPr/>
        <a:lstStyle/>
        <a:p>
          <a:endParaRPr lang="zh-CN" altLang="en-US"/>
        </a:p>
      </dgm:t>
    </dgm:pt>
    <dgm:pt modelId="{7CDB93EA-53F2-4183-8C70-30B60CA7C199}" type="pres">
      <dgm:prSet presAssocID="{9322191D-0D47-4C01-A772-1F88A8556CF2}" presName="Name0" presStyleCnt="0">
        <dgm:presLayoutVars>
          <dgm:dir/>
          <dgm:resizeHandles val="exact"/>
        </dgm:presLayoutVars>
      </dgm:prSet>
      <dgm:spPr/>
      <dgm:t>
        <a:bodyPr/>
        <a:lstStyle/>
        <a:p>
          <a:endParaRPr lang="zh-CN" altLang="en-US"/>
        </a:p>
      </dgm:t>
    </dgm:pt>
    <dgm:pt modelId="{E5F59BA9-2096-44D5-A440-1D4140F9E5B5}" type="pres">
      <dgm:prSet presAssocID="{EF2189EC-DEDA-45A6-BB29-A825E733CCA4}" presName="composite" presStyleCnt="0"/>
      <dgm:spPr/>
    </dgm:pt>
    <dgm:pt modelId="{67105687-55AA-4D9F-ABFF-C3FAE3859766}" type="pres">
      <dgm:prSet presAssocID="{EF2189EC-DEDA-45A6-BB29-A825E733CCA4}" presName="rect1" presStyleLbl="trAlignAcc1" presStyleIdx="0" presStyleCnt="1">
        <dgm:presLayoutVars>
          <dgm:bulletEnabled val="1"/>
        </dgm:presLayoutVars>
      </dgm:prSet>
      <dgm:spPr/>
      <dgm:t>
        <a:bodyPr/>
        <a:lstStyle/>
        <a:p>
          <a:endParaRPr lang="zh-CN" altLang="en-US"/>
        </a:p>
      </dgm:t>
    </dgm:pt>
    <dgm:pt modelId="{B0C40356-81AC-4D36-8702-1B3A080E7BAB}" type="pres">
      <dgm:prSet presAssocID="{EF2189EC-DEDA-45A6-BB29-A825E733CCA4}" presName="rect2" presStyleLbl="fgImgPlace1" presStyleIdx="0" presStyleCnt="1" custScaleY="42436" custLinFactNeighborX="-3092" custLinFactNeighborY="-11986"/>
      <dgm:spPr>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Lst>
  <dgm:cxnLst>
    <dgm:cxn modelId="{56B28298-8BCE-4338-B689-F181E5130274}" type="presOf" srcId="{EF2189EC-DEDA-45A6-BB29-A825E733CCA4}" destId="{67105687-55AA-4D9F-ABFF-C3FAE3859766}" srcOrd="0" destOrd="0" presId="urn:microsoft.com/office/officeart/2008/layout/PictureStrips"/>
    <dgm:cxn modelId="{7280E3A7-79D6-4410-B799-06A5B62A3DDF}" type="presOf" srcId="{9322191D-0D47-4C01-A772-1F88A8556CF2}" destId="{7CDB93EA-53F2-4183-8C70-30B60CA7C199}" srcOrd="0" destOrd="0" presId="urn:microsoft.com/office/officeart/2008/layout/PictureStrips"/>
    <dgm:cxn modelId="{9A51A771-E802-4CB3-A099-75C1EB62C052}" srcId="{9322191D-0D47-4C01-A772-1F88A8556CF2}" destId="{EF2189EC-DEDA-45A6-BB29-A825E733CCA4}" srcOrd="0" destOrd="0" parTransId="{9C8E2BDB-D53A-4E77-AB53-C7707EF40814}" sibTransId="{C65F928C-1B52-46CA-B4CB-A0C107DAED40}"/>
    <dgm:cxn modelId="{F37BA80E-C6BF-47B2-9842-4E1E72325703}" type="presParOf" srcId="{7CDB93EA-53F2-4183-8C70-30B60CA7C199}" destId="{E5F59BA9-2096-44D5-A440-1D4140F9E5B5}" srcOrd="0" destOrd="0" presId="urn:microsoft.com/office/officeart/2008/layout/PictureStrips"/>
    <dgm:cxn modelId="{5F071290-F98E-4BB1-BBF9-CAC958A7D356}" type="presParOf" srcId="{E5F59BA9-2096-44D5-A440-1D4140F9E5B5}" destId="{67105687-55AA-4D9F-ABFF-C3FAE3859766}" srcOrd="0" destOrd="0" presId="urn:microsoft.com/office/officeart/2008/layout/PictureStrips"/>
    <dgm:cxn modelId="{71ED2FCD-9103-40E2-92C5-4016250ECEDD}" type="presParOf" srcId="{E5F59BA9-2096-44D5-A440-1D4140F9E5B5}" destId="{B0C40356-81AC-4D36-8702-1B3A080E7BAB}" srcOrd="1" destOrd="0" presId="urn:microsoft.com/office/officeart/2008/layout/PictureStrip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0C934682-FEED-4F10-8A95-0B9CCFD69172}" type="doc">
      <dgm:prSet loTypeId="urn:microsoft.com/office/officeart/2008/layout/PictureStrips" loCatId="picture" qsTypeId="urn:microsoft.com/office/officeart/2005/8/quickstyle/3d1" qsCatId="3D" csTypeId="urn:microsoft.com/office/officeart/2005/8/colors/accent1_2" csCatId="accent1" phldr="1"/>
      <dgm:spPr/>
      <dgm:t>
        <a:bodyPr/>
        <a:lstStyle/>
        <a:p>
          <a:endParaRPr lang="zh-CN" altLang="en-US"/>
        </a:p>
      </dgm:t>
    </dgm:pt>
    <dgm:pt modelId="{8EB20EF0-7C24-4E40-AC0E-AE1502E4D298}">
      <dgm:prSet phldrT="[文本]" custT="1">
        <dgm:style>
          <a:lnRef idx="2">
            <a:schemeClr val="accent1"/>
          </a:lnRef>
          <a:fillRef idx="1">
            <a:schemeClr val="lt1"/>
          </a:fillRef>
          <a:effectRef idx="0">
            <a:schemeClr val="accent1"/>
          </a:effectRef>
          <a:fontRef idx="minor">
            <a:schemeClr val="dk1"/>
          </a:fontRef>
        </dgm:style>
      </dgm:prSet>
      <dgm:spPr>
        <a:solidFill>
          <a:schemeClr val="accent5">
            <a:lumMod val="40000"/>
            <a:lumOff val="60000"/>
          </a:schemeClr>
        </a:solidFill>
        <a:ln>
          <a:noFill/>
        </a:ln>
        <a:effectLst>
          <a:glow rad="63500">
            <a:schemeClr val="accent5">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ctr">
            <a:lnSpc>
              <a:spcPct val="100000"/>
            </a:lnSpc>
            <a:spcAft>
              <a:spcPts val="0"/>
            </a:spcAft>
          </a:pPr>
          <a:r>
            <a:rPr lang="zh-CN" sz="3600" b="1" dirty="0" smtClean="0"/>
            <a:t>四、燃料消耗量定额制订的原则</a:t>
          </a:r>
          <a:endParaRPr lang="zh-CN" altLang="en-US" sz="3600" b="1" dirty="0">
            <a:latin typeface="华文中宋" panose="02010600040101010101" pitchFamily="2" charset="-122"/>
            <a:ea typeface="华文中宋" panose="02010600040101010101" pitchFamily="2" charset="-122"/>
          </a:endParaRPr>
        </a:p>
      </dgm:t>
    </dgm:pt>
    <dgm:pt modelId="{A6E2BC1B-B7A2-46A5-9973-0DC0BDE0F22E}" type="parTrans" cxnId="{9D6EC6AF-7256-4DD6-A9D2-B0FB9BA5E36D}">
      <dgm:prSet/>
      <dgm:spPr/>
      <dgm:t>
        <a:bodyPr/>
        <a:lstStyle/>
        <a:p>
          <a:endParaRPr lang="zh-CN" altLang="en-US"/>
        </a:p>
      </dgm:t>
    </dgm:pt>
    <dgm:pt modelId="{2694487D-ABC5-454B-808D-A76AB353C366}" type="sibTrans" cxnId="{9D6EC6AF-7256-4DD6-A9D2-B0FB9BA5E36D}">
      <dgm:prSet/>
      <dgm:spPr/>
      <dgm:t>
        <a:bodyPr/>
        <a:lstStyle/>
        <a:p>
          <a:endParaRPr lang="zh-CN" altLang="en-US"/>
        </a:p>
      </dgm:t>
    </dgm:pt>
    <dgm:pt modelId="{56753C3C-A8A6-4A7C-9F6D-4C036D61B7D4}" type="pres">
      <dgm:prSet presAssocID="{0C934682-FEED-4F10-8A95-0B9CCFD69172}" presName="Name0" presStyleCnt="0">
        <dgm:presLayoutVars>
          <dgm:dir/>
          <dgm:resizeHandles val="exact"/>
        </dgm:presLayoutVars>
      </dgm:prSet>
      <dgm:spPr/>
      <dgm:t>
        <a:bodyPr/>
        <a:lstStyle/>
        <a:p>
          <a:endParaRPr lang="zh-CN" altLang="en-US"/>
        </a:p>
      </dgm:t>
    </dgm:pt>
    <dgm:pt modelId="{69CE8286-B8AF-4EC0-AEA2-B387FAFED983}" type="pres">
      <dgm:prSet presAssocID="{8EB20EF0-7C24-4E40-AC0E-AE1502E4D298}" presName="composite" presStyleCnt="0"/>
      <dgm:spPr/>
      <dgm:t>
        <a:bodyPr/>
        <a:lstStyle/>
        <a:p>
          <a:endParaRPr lang="zh-CN" altLang="en-US"/>
        </a:p>
      </dgm:t>
    </dgm:pt>
    <dgm:pt modelId="{83CDE691-F77F-460D-BE2B-E414CD4F4375}" type="pres">
      <dgm:prSet presAssocID="{8EB20EF0-7C24-4E40-AC0E-AE1502E4D298}" presName="rect1" presStyleLbl="trAlignAcc1" presStyleIdx="0" presStyleCnt="1" custScaleX="177177" custScaleY="76474">
        <dgm:presLayoutVars>
          <dgm:bulletEnabled val="1"/>
        </dgm:presLayoutVars>
      </dgm:prSet>
      <dgm:spPr/>
      <dgm:t>
        <a:bodyPr/>
        <a:lstStyle/>
        <a:p>
          <a:endParaRPr lang="zh-CN" altLang="en-US"/>
        </a:p>
      </dgm:t>
    </dgm:pt>
    <dgm:pt modelId="{F83A7A3D-9BE0-4412-B1E8-D37088BDC1BD}" type="pres">
      <dgm:prSet presAssocID="{8EB20EF0-7C24-4E40-AC0E-AE1502E4D298}" presName="rect2" presStyleLbl="fgImgPlace1" presStyleIdx="0" presStyleCnt="1" custScaleX="76120" custScaleY="55783" custLinFactX="-36261" custLinFactNeighborX="-100000" custLinFactNeighborY="-80133"/>
      <dgm:spPr/>
      <dgm:t>
        <a:bodyPr/>
        <a:lstStyle/>
        <a:p>
          <a:endParaRPr lang="zh-CN" altLang="en-US"/>
        </a:p>
      </dgm:t>
    </dgm:pt>
  </dgm:ptLst>
  <dgm:cxnLst>
    <dgm:cxn modelId="{9D6EC6AF-7256-4DD6-A9D2-B0FB9BA5E36D}" srcId="{0C934682-FEED-4F10-8A95-0B9CCFD69172}" destId="{8EB20EF0-7C24-4E40-AC0E-AE1502E4D298}" srcOrd="0" destOrd="0" parTransId="{A6E2BC1B-B7A2-46A5-9973-0DC0BDE0F22E}" sibTransId="{2694487D-ABC5-454B-808D-A76AB353C366}"/>
    <dgm:cxn modelId="{08277D25-2230-4370-9709-DAF03B43A203}" type="presOf" srcId="{8EB20EF0-7C24-4E40-AC0E-AE1502E4D298}" destId="{83CDE691-F77F-460D-BE2B-E414CD4F4375}" srcOrd="0" destOrd="0" presId="urn:microsoft.com/office/officeart/2008/layout/PictureStrips"/>
    <dgm:cxn modelId="{51C8FBA1-DB17-4DB7-B1FB-46B321D72B97}" type="presOf" srcId="{0C934682-FEED-4F10-8A95-0B9CCFD69172}" destId="{56753C3C-A8A6-4A7C-9F6D-4C036D61B7D4}" srcOrd="0" destOrd="0" presId="urn:microsoft.com/office/officeart/2008/layout/PictureStrips"/>
    <dgm:cxn modelId="{AD69C976-3BF3-42DC-8027-39AD2684910F}" type="presParOf" srcId="{56753C3C-A8A6-4A7C-9F6D-4C036D61B7D4}" destId="{69CE8286-B8AF-4EC0-AEA2-B387FAFED983}" srcOrd="0" destOrd="0" presId="urn:microsoft.com/office/officeart/2008/layout/PictureStrips"/>
    <dgm:cxn modelId="{AB95E89C-F4B8-484A-B4B9-E90B4763F1A2}" type="presParOf" srcId="{69CE8286-B8AF-4EC0-AEA2-B387FAFED983}" destId="{83CDE691-F77F-460D-BE2B-E414CD4F4375}" srcOrd="0" destOrd="0" presId="urn:microsoft.com/office/officeart/2008/layout/PictureStrips"/>
    <dgm:cxn modelId="{FB7F71F0-FCB7-47FF-8D82-BFEC72075FA0}" type="presParOf" srcId="{69CE8286-B8AF-4EC0-AEA2-B387FAFED983}" destId="{F83A7A3D-9BE0-4412-B1E8-D37088BDC1BD}" srcOrd="1" destOrd="0" presId="urn:microsoft.com/office/officeart/2008/layout/PictureStrips"/>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0C934682-FEED-4F10-8A95-0B9CCFD69172}" type="doc">
      <dgm:prSet loTypeId="urn:microsoft.com/office/officeart/2008/layout/PictureStrips" loCatId="picture" qsTypeId="urn:microsoft.com/office/officeart/2005/8/quickstyle/3d1" qsCatId="3D" csTypeId="urn:microsoft.com/office/officeart/2005/8/colors/accent1_2" csCatId="accent1" phldr="1"/>
      <dgm:spPr/>
      <dgm:t>
        <a:bodyPr/>
        <a:lstStyle/>
        <a:p>
          <a:endParaRPr lang="zh-CN" altLang="en-US"/>
        </a:p>
      </dgm:t>
    </dgm:pt>
    <dgm:pt modelId="{8EB20EF0-7C24-4E40-AC0E-AE1502E4D298}">
      <dgm:prSet phldrT="[文本]" custT="1">
        <dgm:style>
          <a:lnRef idx="2">
            <a:schemeClr val="accent1"/>
          </a:lnRef>
          <a:fillRef idx="1">
            <a:schemeClr val="lt1"/>
          </a:fillRef>
          <a:effectRef idx="0">
            <a:schemeClr val="accent1"/>
          </a:effectRef>
          <a:fontRef idx="minor">
            <a:schemeClr val="dk1"/>
          </a:fontRef>
        </dgm:style>
      </dgm:prSet>
      <dgm:spPr>
        <a:solidFill>
          <a:schemeClr val="accent5">
            <a:lumMod val="40000"/>
            <a:lumOff val="60000"/>
          </a:schemeClr>
        </a:solidFill>
        <a:ln>
          <a:noFill/>
        </a:ln>
        <a:effectLst>
          <a:glow rad="63500">
            <a:schemeClr val="accent5">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ctr">
            <a:lnSpc>
              <a:spcPct val="100000"/>
            </a:lnSpc>
            <a:spcAft>
              <a:spcPts val="0"/>
            </a:spcAft>
          </a:pPr>
          <a:r>
            <a:rPr lang="zh-CN" sz="3600" b="1" dirty="0" smtClean="0"/>
            <a:t>五、燃料消耗奖罚标准的确定</a:t>
          </a:r>
          <a:endParaRPr lang="zh-CN" altLang="en-US" sz="3600" b="1" dirty="0">
            <a:latin typeface="华文中宋" panose="02010600040101010101" pitchFamily="2" charset="-122"/>
            <a:ea typeface="华文中宋" panose="02010600040101010101" pitchFamily="2" charset="-122"/>
          </a:endParaRPr>
        </a:p>
      </dgm:t>
    </dgm:pt>
    <dgm:pt modelId="{A6E2BC1B-B7A2-46A5-9973-0DC0BDE0F22E}" type="parTrans" cxnId="{9D6EC6AF-7256-4DD6-A9D2-B0FB9BA5E36D}">
      <dgm:prSet/>
      <dgm:spPr/>
      <dgm:t>
        <a:bodyPr/>
        <a:lstStyle/>
        <a:p>
          <a:endParaRPr lang="zh-CN" altLang="en-US"/>
        </a:p>
      </dgm:t>
    </dgm:pt>
    <dgm:pt modelId="{2694487D-ABC5-454B-808D-A76AB353C366}" type="sibTrans" cxnId="{9D6EC6AF-7256-4DD6-A9D2-B0FB9BA5E36D}">
      <dgm:prSet/>
      <dgm:spPr/>
      <dgm:t>
        <a:bodyPr/>
        <a:lstStyle/>
        <a:p>
          <a:endParaRPr lang="zh-CN" altLang="en-US"/>
        </a:p>
      </dgm:t>
    </dgm:pt>
    <dgm:pt modelId="{56753C3C-A8A6-4A7C-9F6D-4C036D61B7D4}" type="pres">
      <dgm:prSet presAssocID="{0C934682-FEED-4F10-8A95-0B9CCFD69172}" presName="Name0" presStyleCnt="0">
        <dgm:presLayoutVars>
          <dgm:dir/>
          <dgm:resizeHandles val="exact"/>
        </dgm:presLayoutVars>
      </dgm:prSet>
      <dgm:spPr/>
      <dgm:t>
        <a:bodyPr/>
        <a:lstStyle/>
        <a:p>
          <a:endParaRPr lang="zh-CN" altLang="en-US"/>
        </a:p>
      </dgm:t>
    </dgm:pt>
    <dgm:pt modelId="{69CE8286-B8AF-4EC0-AEA2-B387FAFED983}" type="pres">
      <dgm:prSet presAssocID="{8EB20EF0-7C24-4E40-AC0E-AE1502E4D298}" presName="composite" presStyleCnt="0"/>
      <dgm:spPr/>
      <dgm:t>
        <a:bodyPr/>
        <a:lstStyle/>
        <a:p>
          <a:endParaRPr lang="zh-CN" altLang="en-US"/>
        </a:p>
      </dgm:t>
    </dgm:pt>
    <dgm:pt modelId="{83CDE691-F77F-460D-BE2B-E414CD4F4375}" type="pres">
      <dgm:prSet presAssocID="{8EB20EF0-7C24-4E40-AC0E-AE1502E4D298}" presName="rect1" presStyleLbl="trAlignAcc1" presStyleIdx="0" presStyleCnt="1" custScaleX="177177" custScaleY="76474">
        <dgm:presLayoutVars>
          <dgm:bulletEnabled val="1"/>
        </dgm:presLayoutVars>
      </dgm:prSet>
      <dgm:spPr/>
      <dgm:t>
        <a:bodyPr/>
        <a:lstStyle/>
        <a:p>
          <a:endParaRPr lang="zh-CN" altLang="en-US"/>
        </a:p>
      </dgm:t>
    </dgm:pt>
    <dgm:pt modelId="{F83A7A3D-9BE0-4412-B1E8-D37088BDC1BD}" type="pres">
      <dgm:prSet presAssocID="{8EB20EF0-7C24-4E40-AC0E-AE1502E4D298}" presName="rect2" presStyleLbl="fgImgPlace1" presStyleIdx="0" presStyleCnt="1" custScaleX="76120" custScaleY="55783" custLinFactX="-36261" custLinFactNeighborX="-100000" custLinFactNeighborY="-80133"/>
      <dgm:spPr/>
      <dgm:t>
        <a:bodyPr/>
        <a:lstStyle/>
        <a:p>
          <a:endParaRPr lang="zh-CN" altLang="en-US"/>
        </a:p>
      </dgm:t>
    </dgm:pt>
  </dgm:ptLst>
  <dgm:cxnLst>
    <dgm:cxn modelId="{9D6EC6AF-7256-4DD6-A9D2-B0FB9BA5E36D}" srcId="{0C934682-FEED-4F10-8A95-0B9CCFD69172}" destId="{8EB20EF0-7C24-4E40-AC0E-AE1502E4D298}" srcOrd="0" destOrd="0" parTransId="{A6E2BC1B-B7A2-46A5-9973-0DC0BDE0F22E}" sibTransId="{2694487D-ABC5-454B-808D-A76AB353C366}"/>
    <dgm:cxn modelId="{820E4936-306C-4122-91AE-A5D0223F6A58}" type="presOf" srcId="{0C934682-FEED-4F10-8A95-0B9CCFD69172}" destId="{56753C3C-A8A6-4A7C-9F6D-4C036D61B7D4}" srcOrd="0" destOrd="0" presId="urn:microsoft.com/office/officeart/2008/layout/PictureStrips"/>
    <dgm:cxn modelId="{9C5D6C55-41A1-4F3F-ACD6-2D63EAF2564F}" type="presOf" srcId="{8EB20EF0-7C24-4E40-AC0E-AE1502E4D298}" destId="{83CDE691-F77F-460D-BE2B-E414CD4F4375}" srcOrd="0" destOrd="0" presId="urn:microsoft.com/office/officeart/2008/layout/PictureStrips"/>
    <dgm:cxn modelId="{35A44B80-C71B-4CB6-A819-200DD4A9B3F4}" type="presParOf" srcId="{56753C3C-A8A6-4A7C-9F6D-4C036D61B7D4}" destId="{69CE8286-B8AF-4EC0-AEA2-B387FAFED983}" srcOrd="0" destOrd="0" presId="urn:microsoft.com/office/officeart/2008/layout/PictureStrips"/>
    <dgm:cxn modelId="{252CD086-BCC2-41A5-9E43-45542D7D2EAE}" type="presParOf" srcId="{69CE8286-B8AF-4EC0-AEA2-B387FAFED983}" destId="{83CDE691-F77F-460D-BE2B-E414CD4F4375}" srcOrd="0" destOrd="0" presId="urn:microsoft.com/office/officeart/2008/layout/PictureStrips"/>
    <dgm:cxn modelId="{2F68AB41-A179-48D7-BAEF-5718415BA9A8}" type="presParOf" srcId="{69CE8286-B8AF-4EC0-AEA2-B387FAFED983}" destId="{F83A7A3D-9BE0-4412-B1E8-D37088BDC1BD}" srcOrd="1" destOrd="0" presId="urn:microsoft.com/office/officeart/2008/layout/PictureStrips"/>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0C934682-FEED-4F10-8A95-0B9CCFD69172}" type="doc">
      <dgm:prSet loTypeId="urn:microsoft.com/office/officeart/2008/layout/PictureStrips" loCatId="picture" qsTypeId="urn:microsoft.com/office/officeart/2005/8/quickstyle/3d1" qsCatId="3D" csTypeId="urn:microsoft.com/office/officeart/2005/8/colors/accent1_2" csCatId="accent1" phldr="1"/>
      <dgm:spPr/>
      <dgm:t>
        <a:bodyPr/>
        <a:lstStyle/>
        <a:p>
          <a:endParaRPr lang="zh-CN" altLang="en-US"/>
        </a:p>
      </dgm:t>
    </dgm:pt>
    <dgm:pt modelId="{8EB20EF0-7C24-4E40-AC0E-AE1502E4D298}">
      <dgm:prSet phldrT="[文本]" custT="1">
        <dgm:style>
          <a:lnRef idx="2">
            <a:schemeClr val="accent1"/>
          </a:lnRef>
          <a:fillRef idx="1">
            <a:schemeClr val="lt1"/>
          </a:fillRef>
          <a:effectRef idx="0">
            <a:schemeClr val="accent1"/>
          </a:effectRef>
          <a:fontRef idx="minor">
            <a:schemeClr val="dk1"/>
          </a:fontRef>
        </dgm:style>
      </dgm:prSet>
      <dgm:spPr>
        <a:solidFill>
          <a:schemeClr val="accent5">
            <a:lumMod val="40000"/>
            <a:lumOff val="60000"/>
          </a:schemeClr>
        </a:solidFill>
        <a:ln>
          <a:noFill/>
        </a:ln>
        <a:effectLst>
          <a:glow rad="63500">
            <a:schemeClr val="accent5">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ctr">
            <a:lnSpc>
              <a:spcPct val="100000"/>
            </a:lnSpc>
            <a:spcAft>
              <a:spcPts val="0"/>
            </a:spcAft>
          </a:pPr>
          <a:r>
            <a:rPr lang="zh-CN" sz="3600" b="1" dirty="0" smtClean="0"/>
            <a:t>六、实施燃料消耗量定额管理的配套措施</a:t>
          </a:r>
          <a:endParaRPr lang="zh-CN" altLang="en-US" sz="3600" b="1" dirty="0">
            <a:latin typeface="华文中宋" panose="02010600040101010101" pitchFamily="2" charset="-122"/>
            <a:ea typeface="华文中宋" panose="02010600040101010101" pitchFamily="2" charset="-122"/>
          </a:endParaRPr>
        </a:p>
      </dgm:t>
    </dgm:pt>
    <dgm:pt modelId="{A6E2BC1B-B7A2-46A5-9973-0DC0BDE0F22E}" type="parTrans" cxnId="{9D6EC6AF-7256-4DD6-A9D2-B0FB9BA5E36D}">
      <dgm:prSet/>
      <dgm:spPr/>
      <dgm:t>
        <a:bodyPr/>
        <a:lstStyle/>
        <a:p>
          <a:endParaRPr lang="zh-CN" altLang="en-US"/>
        </a:p>
      </dgm:t>
    </dgm:pt>
    <dgm:pt modelId="{2694487D-ABC5-454B-808D-A76AB353C366}" type="sibTrans" cxnId="{9D6EC6AF-7256-4DD6-A9D2-B0FB9BA5E36D}">
      <dgm:prSet/>
      <dgm:spPr/>
      <dgm:t>
        <a:bodyPr/>
        <a:lstStyle/>
        <a:p>
          <a:endParaRPr lang="zh-CN" altLang="en-US"/>
        </a:p>
      </dgm:t>
    </dgm:pt>
    <dgm:pt modelId="{56753C3C-A8A6-4A7C-9F6D-4C036D61B7D4}" type="pres">
      <dgm:prSet presAssocID="{0C934682-FEED-4F10-8A95-0B9CCFD69172}" presName="Name0" presStyleCnt="0">
        <dgm:presLayoutVars>
          <dgm:dir/>
          <dgm:resizeHandles val="exact"/>
        </dgm:presLayoutVars>
      </dgm:prSet>
      <dgm:spPr/>
      <dgm:t>
        <a:bodyPr/>
        <a:lstStyle/>
        <a:p>
          <a:endParaRPr lang="zh-CN" altLang="en-US"/>
        </a:p>
      </dgm:t>
    </dgm:pt>
    <dgm:pt modelId="{69CE8286-B8AF-4EC0-AEA2-B387FAFED983}" type="pres">
      <dgm:prSet presAssocID="{8EB20EF0-7C24-4E40-AC0E-AE1502E4D298}" presName="composite" presStyleCnt="0"/>
      <dgm:spPr/>
      <dgm:t>
        <a:bodyPr/>
        <a:lstStyle/>
        <a:p>
          <a:endParaRPr lang="zh-CN" altLang="en-US"/>
        </a:p>
      </dgm:t>
    </dgm:pt>
    <dgm:pt modelId="{83CDE691-F77F-460D-BE2B-E414CD4F4375}" type="pres">
      <dgm:prSet presAssocID="{8EB20EF0-7C24-4E40-AC0E-AE1502E4D298}" presName="rect1" presStyleLbl="trAlignAcc1" presStyleIdx="0" presStyleCnt="1" custScaleX="177177" custScaleY="76474">
        <dgm:presLayoutVars>
          <dgm:bulletEnabled val="1"/>
        </dgm:presLayoutVars>
      </dgm:prSet>
      <dgm:spPr/>
      <dgm:t>
        <a:bodyPr/>
        <a:lstStyle/>
        <a:p>
          <a:endParaRPr lang="zh-CN" altLang="en-US"/>
        </a:p>
      </dgm:t>
    </dgm:pt>
    <dgm:pt modelId="{F83A7A3D-9BE0-4412-B1E8-D37088BDC1BD}" type="pres">
      <dgm:prSet presAssocID="{8EB20EF0-7C24-4E40-AC0E-AE1502E4D298}" presName="rect2" presStyleLbl="fgImgPlace1" presStyleIdx="0" presStyleCnt="1" custScaleX="76120" custScaleY="55783" custLinFactX="-36261" custLinFactNeighborX="-100000" custLinFactNeighborY="-80133"/>
      <dgm:spPr/>
      <dgm:t>
        <a:bodyPr/>
        <a:lstStyle/>
        <a:p>
          <a:endParaRPr lang="zh-CN" altLang="en-US"/>
        </a:p>
      </dgm:t>
    </dgm:pt>
  </dgm:ptLst>
  <dgm:cxnLst>
    <dgm:cxn modelId="{5D299147-7275-420D-9D8A-A817E7BD63D7}" type="presOf" srcId="{0C934682-FEED-4F10-8A95-0B9CCFD69172}" destId="{56753C3C-A8A6-4A7C-9F6D-4C036D61B7D4}" srcOrd="0" destOrd="0" presId="urn:microsoft.com/office/officeart/2008/layout/PictureStrips"/>
    <dgm:cxn modelId="{9D6EC6AF-7256-4DD6-A9D2-B0FB9BA5E36D}" srcId="{0C934682-FEED-4F10-8A95-0B9CCFD69172}" destId="{8EB20EF0-7C24-4E40-AC0E-AE1502E4D298}" srcOrd="0" destOrd="0" parTransId="{A6E2BC1B-B7A2-46A5-9973-0DC0BDE0F22E}" sibTransId="{2694487D-ABC5-454B-808D-A76AB353C366}"/>
    <dgm:cxn modelId="{F46E7530-83ED-4358-BFFD-5134C25DB16E}" type="presOf" srcId="{8EB20EF0-7C24-4E40-AC0E-AE1502E4D298}" destId="{83CDE691-F77F-460D-BE2B-E414CD4F4375}" srcOrd="0" destOrd="0" presId="urn:microsoft.com/office/officeart/2008/layout/PictureStrips"/>
    <dgm:cxn modelId="{9CA3FDA3-1A1A-438D-9BD9-52944BB66768}" type="presParOf" srcId="{56753C3C-A8A6-4A7C-9F6D-4C036D61B7D4}" destId="{69CE8286-B8AF-4EC0-AEA2-B387FAFED983}" srcOrd="0" destOrd="0" presId="urn:microsoft.com/office/officeart/2008/layout/PictureStrips"/>
    <dgm:cxn modelId="{1746AD58-422B-410E-8504-BED45A54CC30}" type="presParOf" srcId="{69CE8286-B8AF-4EC0-AEA2-B387FAFED983}" destId="{83CDE691-F77F-460D-BE2B-E414CD4F4375}" srcOrd="0" destOrd="0" presId="urn:microsoft.com/office/officeart/2008/layout/PictureStrips"/>
    <dgm:cxn modelId="{EF812270-D4B9-4D81-8928-91F6440A894B}" type="presParOf" srcId="{69CE8286-B8AF-4EC0-AEA2-B387FAFED983}" destId="{F83A7A3D-9BE0-4412-B1E8-D37088BDC1BD}" srcOrd="1" destOrd="0" presId="urn:microsoft.com/office/officeart/2008/layout/PictureStrips"/>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C934682-FEED-4F10-8A95-0B9CCFD69172}" type="doc">
      <dgm:prSet loTypeId="urn:microsoft.com/office/officeart/2008/layout/PictureStrips" loCatId="picture" qsTypeId="urn:microsoft.com/office/officeart/2005/8/quickstyle/simple1" qsCatId="simple" csTypeId="urn:microsoft.com/office/officeart/2005/8/colors/accent4_1" csCatId="accent4" phldr="1"/>
      <dgm:spPr/>
      <dgm:t>
        <a:bodyPr/>
        <a:lstStyle/>
        <a:p>
          <a:endParaRPr lang="zh-CN" altLang="en-US"/>
        </a:p>
      </dgm:t>
    </dgm:pt>
    <dgm:pt modelId="{8EB20EF0-7C24-4E40-AC0E-AE1502E4D298}">
      <dgm:prSet phldrT="[文本]" custT="1"/>
      <dgm:spPr/>
      <dgm:t>
        <a:bodyPr/>
        <a:lstStyle/>
        <a:p>
          <a:pPr algn="just"/>
          <a:r>
            <a:rPr lang="zh-CN" altLang="en-US" sz="4800" b="1" dirty="0" smtClean="0">
              <a:latin typeface="华文中宋" panose="02010600040101010101" pitchFamily="2" charset="-122"/>
              <a:ea typeface="华文中宋" panose="02010600040101010101" pitchFamily="2" charset="-122"/>
            </a:rPr>
            <a:t>      </a:t>
          </a:r>
          <a:r>
            <a:rPr lang="zh-CN" altLang="en-US" sz="3600" b="1" dirty="0" smtClean="0">
              <a:latin typeface="华文中宋" panose="02010600040101010101" pitchFamily="2" charset="-122"/>
              <a:ea typeface="华文中宋" panose="02010600040101010101" pitchFamily="2" charset="-122"/>
            </a:rPr>
            <a:t>第一节  汽车货运成本分析</a:t>
          </a:r>
          <a:endParaRPr lang="zh-CN" altLang="en-US" sz="3600" b="1" dirty="0">
            <a:latin typeface="华文中宋" panose="02010600040101010101" pitchFamily="2" charset="-122"/>
            <a:ea typeface="华文中宋" panose="02010600040101010101" pitchFamily="2" charset="-122"/>
          </a:endParaRPr>
        </a:p>
      </dgm:t>
    </dgm:pt>
    <dgm:pt modelId="{A6E2BC1B-B7A2-46A5-9973-0DC0BDE0F22E}" type="parTrans" cxnId="{9D6EC6AF-7256-4DD6-A9D2-B0FB9BA5E36D}">
      <dgm:prSet/>
      <dgm:spPr/>
      <dgm:t>
        <a:bodyPr/>
        <a:lstStyle/>
        <a:p>
          <a:endParaRPr lang="zh-CN" altLang="en-US"/>
        </a:p>
      </dgm:t>
    </dgm:pt>
    <dgm:pt modelId="{2694487D-ABC5-454B-808D-A76AB353C366}" type="sibTrans" cxnId="{9D6EC6AF-7256-4DD6-A9D2-B0FB9BA5E36D}">
      <dgm:prSet/>
      <dgm:spPr/>
      <dgm:t>
        <a:bodyPr/>
        <a:lstStyle/>
        <a:p>
          <a:endParaRPr lang="zh-CN" altLang="en-US"/>
        </a:p>
      </dgm:t>
    </dgm:pt>
    <dgm:pt modelId="{56753C3C-A8A6-4A7C-9F6D-4C036D61B7D4}" type="pres">
      <dgm:prSet presAssocID="{0C934682-FEED-4F10-8A95-0B9CCFD69172}" presName="Name0" presStyleCnt="0">
        <dgm:presLayoutVars>
          <dgm:dir/>
          <dgm:resizeHandles val="exact"/>
        </dgm:presLayoutVars>
      </dgm:prSet>
      <dgm:spPr/>
      <dgm:t>
        <a:bodyPr/>
        <a:lstStyle/>
        <a:p>
          <a:endParaRPr lang="zh-CN" altLang="en-US"/>
        </a:p>
      </dgm:t>
    </dgm:pt>
    <dgm:pt modelId="{69CE8286-B8AF-4EC0-AEA2-B387FAFED983}" type="pres">
      <dgm:prSet presAssocID="{8EB20EF0-7C24-4E40-AC0E-AE1502E4D298}" presName="composite" presStyleCnt="0"/>
      <dgm:spPr/>
      <dgm:t>
        <a:bodyPr/>
        <a:lstStyle/>
        <a:p>
          <a:endParaRPr lang="zh-CN" altLang="en-US"/>
        </a:p>
      </dgm:t>
    </dgm:pt>
    <dgm:pt modelId="{83CDE691-F77F-460D-BE2B-E414CD4F4375}" type="pres">
      <dgm:prSet presAssocID="{8EB20EF0-7C24-4E40-AC0E-AE1502E4D298}" presName="rect1" presStyleLbl="trAlignAcc1" presStyleIdx="0" presStyleCnt="1" custScaleX="145632" custScaleY="60037">
        <dgm:presLayoutVars>
          <dgm:bulletEnabled val="1"/>
        </dgm:presLayoutVars>
      </dgm:prSet>
      <dgm:spPr/>
      <dgm:t>
        <a:bodyPr/>
        <a:lstStyle/>
        <a:p>
          <a:endParaRPr lang="zh-CN" altLang="en-US"/>
        </a:p>
      </dgm:t>
    </dgm:pt>
    <dgm:pt modelId="{F83A7A3D-9BE0-4412-B1E8-D37088BDC1BD}" type="pres">
      <dgm:prSet presAssocID="{8EB20EF0-7C24-4E40-AC0E-AE1502E4D298}" presName="rect2" presStyleLbl="fgImgPlace1" presStyleIdx="0" presStyleCnt="1" custScaleX="93427" custScaleY="60688" custLinFactNeighborX="-57198" custLinFactNeighborY="-10082"/>
      <dgm:spPr>
        <a:blipFill rotWithShape="1">
          <a:blip xmlns:r="http://schemas.openxmlformats.org/officeDocument/2006/relationships" r:embed="rId1"/>
          <a:stretch>
            <a:fillRect/>
          </a:stretch>
        </a:blipFill>
      </dgm:spPr>
      <dgm:t>
        <a:bodyPr/>
        <a:lstStyle/>
        <a:p>
          <a:endParaRPr lang="zh-CN" altLang="en-US"/>
        </a:p>
      </dgm:t>
    </dgm:pt>
  </dgm:ptLst>
  <dgm:cxnLst>
    <dgm:cxn modelId="{9D6EC6AF-7256-4DD6-A9D2-B0FB9BA5E36D}" srcId="{0C934682-FEED-4F10-8A95-0B9CCFD69172}" destId="{8EB20EF0-7C24-4E40-AC0E-AE1502E4D298}" srcOrd="0" destOrd="0" parTransId="{A6E2BC1B-B7A2-46A5-9973-0DC0BDE0F22E}" sibTransId="{2694487D-ABC5-454B-808D-A76AB353C366}"/>
    <dgm:cxn modelId="{CE47EBB7-5991-4F4D-B419-C6D0FEEA167E}" type="presOf" srcId="{0C934682-FEED-4F10-8A95-0B9CCFD69172}" destId="{56753C3C-A8A6-4A7C-9F6D-4C036D61B7D4}" srcOrd="0" destOrd="0" presId="urn:microsoft.com/office/officeart/2008/layout/PictureStrips"/>
    <dgm:cxn modelId="{75D031DE-25D2-48BB-B897-08E01F4EA9DA}" type="presOf" srcId="{8EB20EF0-7C24-4E40-AC0E-AE1502E4D298}" destId="{83CDE691-F77F-460D-BE2B-E414CD4F4375}" srcOrd="0" destOrd="0" presId="urn:microsoft.com/office/officeart/2008/layout/PictureStrips"/>
    <dgm:cxn modelId="{38B59F44-CAB2-4709-9317-20EB682CDC3B}" type="presParOf" srcId="{56753C3C-A8A6-4A7C-9F6D-4C036D61B7D4}" destId="{69CE8286-B8AF-4EC0-AEA2-B387FAFED983}" srcOrd="0" destOrd="0" presId="urn:microsoft.com/office/officeart/2008/layout/PictureStrips"/>
    <dgm:cxn modelId="{0A425516-F3DE-4C3B-898B-055A2771EE44}" type="presParOf" srcId="{69CE8286-B8AF-4EC0-AEA2-B387FAFED983}" destId="{83CDE691-F77F-460D-BE2B-E414CD4F4375}" srcOrd="0" destOrd="0" presId="urn:microsoft.com/office/officeart/2008/layout/PictureStrips"/>
    <dgm:cxn modelId="{7FD56750-121E-4B24-9E36-BE6AC781E1F9}" type="presParOf" srcId="{69CE8286-B8AF-4EC0-AEA2-B387FAFED983}" destId="{F83A7A3D-9BE0-4412-B1E8-D37088BDC1BD}" srcOrd="1" destOrd="0" presId="urn:microsoft.com/office/officeart/2008/layout/PictureStrips"/>
  </dgm:cxnLst>
  <dgm:bg>
    <a:effectLst>
      <a:innerShdw blurRad="63500" dist="127000" dir="13500000">
        <a:prstClr val="black">
          <a:alpha val="50000"/>
        </a:prstClr>
      </a:innerShdw>
    </a:effectLst>
  </dgm:bg>
  <dgm:whole>
    <a:effectLst/>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C934682-FEED-4F10-8A95-0B9CCFD69172}" type="doc">
      <dgm:prSet loTypeId="urn:microsoft.com/office/officeart/2008/layout/PictureStrips" loCatId="picture" qsTypeId="urn:microsoft.com/office/officeart/2005/8/quickstyle/3d1" qsCatId="3D" csTypeId="urn:microsoft.com/office/officeart/2005/8/colors/accent1_2" csCatId="accent1" phldr="1"/>
      <dgm:spPr/>
      <dgm:t>
        <a:bodyPr/>
        <a:lstStyle/>
        <a:p>
          <a:endParaRPr lang="zh-CN" altLang="en-US"/>
        </a:p>
      </dgm:t>
    </dgm:pt>
    <dgm:pt modelId="{8EB20EF0-7C24-4E40-AC0E-AE1502E4D298}">
      <dgm:prSet phldrT="[文本]" custT="1">
        <dgm:style>
          <a:lnRef idx="2">
            <a:schemeClr val="accent1"/>
          </a:lnRef>
          <a:fillRef idx="1">
            <a:schemeClr val="lt1"/>
          </a:fillRef>
          <a:effectRef idx="0">
            <a:schemeClr val="accent1"/>
          </a:effectRef>
          <a:fontRef idx="minor">
            <a:schemeClr val="dk1"/>
          </a:fontRef>
        </dgm:style>
      </dgm:prSet>
      <dgm:spPr>
        <a:solidFill>
          <a:schemeClr val="accent5">
            <a:lumMod val="40000"/>
            <a:lumOff val="60000"/>
          </a:schemeClr>
        </a:solidFill>
        <a:ln>
          <a:noFill/>
        </a:ln>
        <a:effectLst>
          <a:glow rad="63500">
            <a:schemeClr val="accent5">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ctr"/>
          <a:r>
            <a:rPr lang="zh-CN" sz="3600" b="1" dirty="0" smtClean="0"/>
            <a:t>一、单位成本预算达成情况的总体分析</a:t>
          </a:r>
          <a:endParaRPr lang="zh-CN" altLang="en-US" sz="3600" b="1" dirty="0">
            <a:latin typeface="华文中宋" panose="02010600040101010101" pitchFamily="2" charset="-122"/>
            <a:ea typeface="华文中宋" panose="02010600040101010101" pitchFamily="2" charset="-122"/>
          </a:endParaRPr>
        </a:p>
      </dgm:t>
    </dgm:pt>
    <dgm:pt modelId="{A6E2BC1B-B7A2-46A5-9973-0DC0BDE0F22E}" type="parTrans" cxnId="{9D6EC6AF-7256-4DD6-A9D2-B0FB9BA5E36D}">
      <dgm:prSet/>
      <dgm:spPr/>
      <dgm:t>
        <a:bodyPr/>
        <a:lstStyle/>
        <a:p>
          <a:endParaRPr lang="zh-CN" altLang="en-US"/>
        </a:p>
      </dgm:t>
    </dgm:pt>
    <dgm:pt modelId="{2694487D-ABC5-454B-808D-A76AB353C366}" type="sibTrans" cxnId="{9D6EC6AF-7256-4DD6-A9D2-B0FB9BA5E36D}">
      <dgm:prSet/>
      <dgm:spPr/>
      <dgm:t>
        <a:bodyPr/>
        <a:lstStyle/>
        <a:p>
          <a:endParaRPr lang="zh-CN" altLang="en-US"/>
        </a:p>
      </dgm:t>
    </dgm:pt>
    <dgm:pt modelId="{56753C3C-A8A6-4A7C-9F6D-4C036D61B7D4}" type="pres">
      <dgm:prSet presAssocID="{0C934682-FEED-4F10-8A95-0B9CCFD69172}" presName="Name0" presStyleCnt="0">
        <dgm:presLayoutVars>
          <dgm:dir/>
          <dgm:resizeHandles val="exact"/>
        </dgm:presLayoutVars>
      </dgm:prSet>
      <dgm:spPr/>
      <dgm:t>
        <a:bodyPr/>
        <a:lstStyle/>
        <a:p>
          <a:endParaRPr lang="zh-CN" altLang="en-US"/>
        </a:p>
      </dgm:t>
    </dgm:pt>
    <dgm:pt modelId="{69CE8286-B8AF-4EC0-AEA2-B387FAFED983}" type="pres">
      <dgm:prSet presAssocID="{8EB20EF0-7C24-4E40-AC0E-AE1502E4D298}" presName="composite" presStyleCnt="0"/>
      <dgm:spPr/>
      <dgm:t>
        <a:bodyPr/>
        <a:lstStyle/>
        <a:p>
          <a:endParaRPr lang="zh-CN" altLang="en-US"/>
        </a:p>
      </dgm:t>
    </dgm:pt>
    <dgm:pt modelId="{83CDE691-F77F-460D-BE2B-E414CD4F4375}" type="pres">
      <dgm:prSet presAssocID="{8EB20EF0-7C24-4E40-AC0E-AE1502E4D298}" presName="rect1" presStyleLbl="trAlignAcc1" presStyleIdx="0" presStyleCnt="1" custScaleX="177177" custScaleY="76474">
        <dgm:presLayoutVars>
          <dgm:bulletEnabled val="1"/>
        </dgm:presLayoutVars>
      </dgm:prSet>
      <dgm:spPr/>
      <dgm:t>
        <a:bodyPr/>
        <a:lstStyle/>
        <a:p>
          <a:endParaRPr lang="zh-CN" altLang="en-US"/>
        </a:p>
      </dgm:t>
    </dgm:pt>
    <dgm:pt modelId="{F83A7A3D-9BE0-4412-B1E8-D37088BDC1BD}" type="pres">
      <dgm:prSet presAssocID="{8EB20EF0-7C24-4E40-AC0E-AE1502E4D298}" presName="rect2" presStyleLbl="fgImgPlace1" presStyleIdx="0" presStyleCnt="1" custScaleX="76120" custScaleY="55783" custLinFactX="-36261" custLinFactNeighborX="-100000" custLinFactNeighborY="-80133"/>
      <dgm:spPr/>
      <dgm:t>
        <a:bodyPr/>
        <a:lstStyle/>
        <a:p>
          <a:endParaRPr lang="zh-CN" altLang="en-US"/>
        </a:p>
      </dgm:t>
    </dgm:pt>
  </dgm:ptLst>
  <dgm:cxnLst>
    <dgm:cxn modelId="{9D6EC6AF-7256-4DD6-A9D2-B0FB9BA5E36D}" srcId="{0C934682-FEED-4F10-8A95-0B9CCFD69172}" destId="{8EB20EF0-7C24-4E40-AC0E-AE1502E4D298}" srcOrd="0" destOrd="0" parTransId="{A6E2BC1B-B7A2-46A5-9973-0DC0BDE0F22E}" sibTransId="{2694487D-ABC5-454B-808D-A76AB353C366}"/>
    <dgm:cxn modelId="{BAEEE52D-F3E4-402B-8240-764C44188441}" type="presOf" srcId="{0C934682-FEED-4F10-8A95-0B9CCFD69172}" destId="{56753C3C-A8A6-4A7C-9F6D-4C036D61B7D4}" srcOrd="0" destOrd="0" presId="urn:microsoft.com/office/officeart/2008/layout/PictureStrips"/>
    <dgm:cxn modelId="{9DE9B0DB-7E5C-43BD-B820-54F356D96B75}" type="presOf" srcId="{8EB20EF0-7C24-4E40-AC0E-AE1502E4D298}" destId="{83CDE691-F77F-460D-BE2B-E414CD4F4375}" srcOrd="0" destOrd="0" presId="urn:microsoft.com/office/officeart/2008/layout/PictureStrips"/>
    <dgm:cxn modelId="{2DBC24BF-2BDA-4B57-8E0F-CAB0A205814D}" type="presParOf" srcId="{56753C3C-A8A6-4A7C-9F6D-4C036D61B7D4}" destId="{69CE8286-B8AF-4EC0-AEA2-B387FAFED983}" srcOrd="0" destOrd="0" presId="urn:microsoft.com/office/officeart/2008/layout/PictureStrips"/>
    <dgm:cxn modelId="{7A15FFB9-3620-4FBB-A6A5-8BECFD59C85E}" type="presParOf" srcId="{69CE8286-B8AF-4EC0-AEA2-B387FAFED983}" destId="{83CDE691-F77F-460D-BE2B-E414CD4F4375}" srcOrd="0" destOrd="0" presId="urn:microsoft.com/office/officeart/2008/layout/PictureStrips"/>
    <dgm:cxn modelId="{57D2BCB4-0542-436A-BC20-592CF8D7F642}" type="presParOf" srcId="{69CE8286-B8AF-4EC0-AEA2-B387FAFED983}" destId="{F83A7A3D-9BE0-4412-B1E8-D37088BDC1BD}" srcOrd="1" destOrd="0" presId="urn:microsoft.com/office/officeart/2008/layout/PictureStrips"/>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322191D-0D47-4C01-A772-1F88A8556CF2}"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zh-CN" altLang="en-US"/>
        </a:p>
      </dgm:t>
    </dgm:pt>
    <dgm:pt modelId="{EF2189EC-DEDA-45A6-BB29-A825E733CCA4}">
      <dgm:prSet phldrT="[文本]" custT="1"/>
      <dgm:spPr>
        <a:noFill/>
        <a:ln>
          <a:noFill/>
        </a:ln>
        <a:effectLst>
          <a:softEdge rad="25400"/>
        </a:effectLst>
        <a:scene3d>
          <a:camera prst="orthographicFront"/>
          <a:lightRig rig="threePt" dir="t"/>
        </a:scene3d>
        <a:sp3d>
          <a:bevelB/>
        </a:sp3d>
      </dgm:spPr>
      <dgm:t>
        <a:bodyPr/>
        <a:lstStyle/>
        <a:p>
          <a:endParaRPr lang="zh-CN" altLang="en-US" sz="3200" dirty="0">
            <a:solidFill>
              <a:schemeClr val="tx2">
                <a:lumMod val="50000"/>
              </a:schemeClr>
            </a:solidFill>
          </a:endParaRPr>
        </a:p>
      </dgm:t>
    </dgm:pt>
    <dgm:pt modelId="{9C8E2BDB-D53A-4E77-AB53-C7707EF40814}" type="parTrans" cxnId="{9A51A771-E802-4CB3-A099-75C1EB62C052}">
      <dgm:prSet/>
      <dgm:spPr/>
      <dgm:t>
        <a:bodyPr/>
        <a:lstStyle/>
        <a:p>
          <a:endParaRPr lang="zh-CN" altLang="en-US"/>
        </a:p>
      </dgm:t>
    </dgm:pt>
    <dgm:pt modelId="{C65F928C-1B52-46CA-B4CB-A0C107DAED40}" type="sibTrans" cxnId="{9A51A771-E802-4CB3-A099-75C1EB62C052}">
      <dgm:prSet/>
      <dgm:spPr/>
      <dgm:t>
        <a:bodyPr/>
        <a:lstStyle/>
        <a:p>
          <a:endParaRPr lang="zh-CN" altLang="en-US"/>
        </a:p>
      </dgm:t>
    </dgm:pt>
    <dgm:pt modelId="{7CDB93EA-53F2-4183-8C70-30B60CA7C199}" type="pres">
      <dgm:prSet presAssocID="{9322191D-0D47-4C01-A772-1F88A8556CF2}" presName="Name0" presStyleCnt="0">
        <dgm:presLayoutVars>
          <dgm:dir/>
          <dgm:resizeHandles val="exact"/>
        </dgm:presLayoutVars>
      </dgm:prSet>
      <dgm:spPr/>
      <dgm:t>
        <a:bodyPr/>
        <a:lstStyle/>
        <a:p>
          <a:endParaRPr lang="zh-CN" altLang="en-US"/>
        </a:p>
      </dgm:t>
    </dgm:pt>
    <dgm:pt modelId="{E5F59BA9-2096-44D5-A440-1D4140F9E5B5}" type="pres">
      <dgm:prSet presAssocID="{EF2189EC-DEDA-45A6-BB29-A825E733CCA4}" presName="composite" presStyleCnt="0"/>
      <dgm:spPr/>
    </dgm:pt>
    <dgm:pt modelId="{67105687-55AA-4D9F-ABFF-C3FAE3859766}" type="pres">
      <dgm:prSet presAssocID="{EF2189EC-DEDA-45A6-BB29-A825E733CCA4}" presName="rect1" presStyleLbl="trAlignAcc1" presStyleIdx="0" presStyleCnt="1">
        <dgm:presLayoutVars>
          <dgm:bulletEnabled val="1"/>
        </dgm:presLayoutVars>
      </dgm:prSet>
      <dgm:spPr/>
      <dgm:t>
        <a:bodyPr/>
        <a:lstStyle/>
        <a:p>
          <a:endParaRPr lang="zh-CN" altLang="en-US"/>
        </a:p>
      </dgm:t>
    </dgm:pt>
    <dgm:pt modelId="{B0C40356-81AC-4D36-8702-1B3A080E7BAB}" type="pres">
      <dgm:prSet presAssocID="{EF2189EC-DEDA-45A6-BB29-A825E733CCA4}" presName="rect2" presStyleLbl="fgImgPlace1" presStyleIdx="0" presStyleCnt="1" custScaleY="42436" custLinFactNeighborX="-3092" custLinFactNeighborY="-11986"/>
      <dgm:spPr>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Lst>
  <dgm:cxnLst>
    <dgm:cxn modelId="{9A51A771-E802-4CB3-A099-75C1EB62C052}" srcId="{9322191D-0D47-4C01-A772-1F88A8556CF2}" destId="{EF2189EC-DEDA-45A6-BB29-A825E733CCA4}" srcOrd="0" destOrd="0" parTransId="{9C8E2BDB-D53A-4E77-AB53-C7707EF40814}" sibTransId="{C65F928C-1B52-46CA-B4CB-A0C107DAED40}"/>
    <dgm:cxn modelId="{29E40BEA-521E-4D8A-A05F-ED61E3334620}" type="presOf" srcId="{EF2189EC-DEDA-45A6-BB29-A825E733CCA4}" destId="{67105687-55AA-4D9F-ABFF-C3FAE3859766}" srcOrd="0" destOrd="0" presId="urn:microsoft.com/office/officeart/2008/layout/PictureStrips"/>
    <dgm:cxn modelId="{DA576134-0CF2-4E43-98AB-1F4FD7AC1D89}" type="presOf" srcId="{9322191D-0D47-4C01-A772-1F88A8556CF2}" destId="{7CDB93EA-53F2-4183-8C70-30B60CA7C199}" srcOrd="0" destOrd="0" presId="urn:microsoft.com/office/officeart/2008/layout/PictureStrips"/>
    <dgm:cxn modelId="{F86188D8-5911-496F-928C-B10959E7AF25}" type="presParOf" srcId="{7CDB93EA-53F2-4183-8C70-30B60CA7C199}" destId="{E5F59BA9-2096-44D5-A440-1D4140F9E5B5}" srcOrd="0" destOrd="0" presId="urn:microsoft.com/office/officeart/2008/layout/PictureStrips"/>
    <dgm:cxn modelId="{FA1D6BC6-B41B-4C99-A051-87D5C6D6CA43}" type="presParOf" srcId="{E5F59BA9-2096-44D5-A440-1D4140F9E5B5}" destId="{67105687-55AA-4D9F-ABFF-C3FAE3859766}" srcOrd="0" destOrd="0" presId="urn:microsoft.com/office/officeart/2008/layout/PictureStrips"/>
    <dgm:cxn modelId="{818B7A3B-77C4-4936-A663-E15010116A66}" type="presParOf" srcId="{E5F59BA9-2096-44D5-A440-1D4140F9E5B5}" destId="{B0C40356-81AC-4D36-8702-1B3A080E7BAB}" srcOrd="1" destOrd="0" presId="urn:microsoft.com/office/officeart/2008/layout/PictureStrip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C934682-FEED-4F10-8A95-0B9CCFD69172}" type="doc">
      <dgm:prSet loTypeId="urn:microsoft.com/office/officeart/2008/layout/PictureStrips" loCatId="picture" qsTypeId="urn:microsoft.com/office/officeart/2005/8/quickstyle/3d1" qsCatId="3D" csTypeId="urn:microsoft.com/office/officeart/2005/8/colors/accent1_2" csCatId="accent1" phldr="1"/>
      <dgm:spPr/>
      <dgm:t>
        <a:bodyPr/>
        <a:lstStyle/>
        <a:p>
          <a:endParaRPr lang="zh-CN" altLang="en-US"/>
        </a:p>
      </dgm:t>
    </dgm:pt>
    <dgm:pt modelId="{8EB20EF0-7C24-4E40-AC0E-AE1502E4D298}">
      <dgm:prSet phldrT="[文本]" custT="1"/>
      <dgm:spPr/>
      <dgm:t>
        <a:bodyPr/>
        <a:lstStyle/>
        <a:p>
          <a:pPr algn="ctr"/>
          <a:r>
            <a:rPr lang="zh-CN" sz="3600" b="1" dirty="0" smtClean="0"/>
            <a:t>二、成本降低额与成本降低率预算</a:t>
          </a:r>
          <a:endParaRPr lang="en-US" altLang="zh-CN" sz="3600" b="1" dirty="0" smtClean="0"/>
        </a:p>
        <a:p>
          <a:pPr algn="ctr"/>
          <a:r>
            <a:rPr lang="zh-CN" sz="3600" b="1" dirty="0" smtClean="0"/>
            <a:t>达成情况的因素分析</a:t>
          </a:r>
          <a:endParaRPr lang="zh-CN" altLang="en-US" sz="3600" b="1" dirty="0">
            <a:latin typeface="华文中宋" panose="02010600040101010101" pitchFamily="2" charset="-122"/>
            <a:ea typeface="华文中宋" panose="02010600040101010101" pitchFamily="2" charset="-122"/>
          </a:endParaRPr>
        </a:p>
      </dgm:t>
    </dgm:pt>
    <dgm:pt modelId="{A6E2BC1B-B7A2-46A5-9973-0DC0BDE0F22E}" type="parTrans" cxnId="{9D6EC6AF-7256-4DD6-A9D2-B0FB9BA5E36D}">
      <dgm:prSet/>
      <dgm:spPr/>
      <dgm:t>
        <a:bodyPr/>
        <a:lstStyle/>
        <a:p>
          <a:endParaRPr lang="zh-CN" altLang="en-US"/>
        </a:p>
      </dgm:t>
    </dgm:pt>
    <dgm:pt modelId="{2694487D-ABC5-454B-808D-A76AB353C366}" type="sibTrans" cxnId="{9D6EC6AF-7256-4DD6-A9D2-B0FB9BA5E36D}">
      <dgm:prSet/>
      <dgm:spPr/>
      <dgm:t>
        <a:bodyPr/>
        <a:lstStyle/>
        <a:p>
          <a:endParaRPr lang="zh-CN" altLang="en-US"/>
        </a:p>
      </dgm:t>
    </dgm:pt>
    <dgm:pt modelId="{56753C3C-A8A6-4A7C-9F6D-4C036D61B7D4}" type="pres">
      <dgm:prSet presAssocID="{0C934682-FEED-4F10-8A95-0B9CCFD69172}" presName="Name0" presStyleCnt="0">
        <dgm:presLayoutVars>
          <dgm:dir/>
          <dgm:resizeHandles val="exact"/>
        </dgm:presLayoutVars>
      </dgm:prSet>
      <dgm:spPr/>
      <dgm:t>
        <a:bodyPr/>
        <a:lstStyle/>
        <a:p>
          <a:endParaRPr lang="zh-CN" altLang="en-US"/>
        </a:p>
      </dgm:t>
    </dgm:pt>
    <dgm:pt modelId="{69CE8286-B8AF-4EC0-AEA2-B387FAFED983}" type="pres">
      <dgm:prSet presAssocID="{8EB20EF0-7C24-4E40-AC0E-AE1502E4D298}" presName="composite" presStyleCnt="0"/>
      <dgm:spPr/>
      <dgm:t>
        <a:bodyPr/>
        <a:lstStyle/>
        <a:p>
          <a:endParaRPr lang="zh-CN" altLang="en-US"/>
        </a:p>
      </dgm:t>
    </dgm:pt>
    <dgm:pt modelId="{83CDE691-F77F-460D-BE2B-E414CD4F4375}" type="pres">
      <dgm:prSet presAssocID="{8EB20EF0-7C24-4E40-AC0E-AE1502E4D298}" presName="rect1" presStyleLbl="trAlignAcc1" presStyleIdx="0" presStyleCnt="1" custScaleX="177177" custScaleY="76474">
        <dgm:presLayoutVars>
          <dgm:bulletEnabled val="1"/>
        </dgm:presLayoutVars>
      </dgm:prSet>
      <dgm:spPr/>
      <dgm:t>
        <a:bodyPr/>
        <a:lstStyle/>
        <a:p>
          <a:endParaRPr lang="zh-CN" altLang="en-US"/>
        </a:p>
      </dgm:t>
    </dgm:pt>
    <dgm:pt modelId="{F83A7A3D-9BE0-4412-B1E8-D37088BDC1BD}" type="pres">
      <dgm:prSet presAssocID="{8EB20EF0-7C24-4E40-AC0E-AE1502E4D298}" presName="rect2" presStyleLbl="fgImgPlace1" presStyleIdx="0" presStyleCnt="1" custScaleX="76120" custScaleY="55783" custLinFactX="-36261" custLinFactNeighborX="-100000" custLinFactNeighborY="-80133"/>
      <dgm:spPr/>
      <dgm:t>
        <a:bodyPr/>
        <a:lstStyle/>
        <a:p>
          <a:endParaRPr lang="zh-CN" altLang="en-US"/>
        </a:p>
      </dgm:t>
    </dgm:pt>
  </dgm:ptLst>
  <dgm:cxnLst>
    <dgm:cxn modelId="{9D6EC6AF-7256-4DD6-A9D2-B0FB9BA5E36D}" srcId="{0C934682-FEED-4F10-8A95-0B9CCFD69172}" destId="{8EB20EF0-7C24-4E40-AC0E-AE1502E4D298}" srcOrd="0" destOrd="0" parTransId="{A6E2BC1B-B7A2-46A5-9973-0DC0BDE0F22E}" sibTransId="{2694487D-ABC5-454B-808D-A76AB353C366}"/>
    <dgm:cxn modelId="{BF18018C-E0A0-4710-BC2D-05F4F641FD3A}" type="presOf" srcId="{0C934682-FEED-4F10-8A95-0B9CCFD69172}" destId="{56753C3C-A8A6-4A7C-9F6D-4C036D61B7D4}" srcOrd="0" destOrd="0" presId="urn:microsoft.com/office/officeart/2008/layout/PictureStrips"/>
    <dgm:cxn modelId="{3AE50379-2629-4991-9338-C89EE0B3C38C}" type="presOf" srcId="{8EB20EF0-7C24-4E40-AC0E-AE1502E4D298}" destId="{83CDE691-F77F-460D-BE2B-E414CD4F4375}" srcOrd="0" destOrd="0" presId="urn:microsoft.com/office/officeart/2008/layout/PictureStrips"/>
    <dgm:cxn modelId="{ABE1C39E-CA4D-42DB-9562-91B2162B25AD}" type="presParOf" srcId="{56753C3C-A8A6-4A7C-9F6D-4C036D61B7D4}" destId="{69CE8286-B8AF-4EC0-AEA2-B387FAFED983}" srcOrd="0" destOrd="0" presId="urn:microsoft.com/office/officeart/2008/layout/PictureStrips"/>
    <dgm:cxn modelId="{5E2EFB5F-8454-4ADD-A356-D3BBFE4D68F9}" type="presParOf" srcId="{69CE8286-B8AF-4EC0-AEA2-B387FAFED983}" destId="{83CDE691-F77F-460D-BE2B-E414CD4F4375}" srcOrd="0" destOrd="0" presId="urn:microsoft.com/office/officeart/2008/layout/PictureStrips"/>
    <dgm:cxn modelId="{C1D107C0-258B-401F-A4B1-10A12E09E49E}" type="presParOf" srcId="{69CE8286-B8AF-4EC0-AEA2-B387FAFED983}" destId="{F83A7A3D-9BE0-4412-B1E8-D37088BDC1BD}" srcOrd="1" destOrd="0" presId="urn:microsoft.com/office/officeart/2008/layout/PictureStrips"/>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D9CB0F9-68C3-4B50-97EC-57053A5A65F4}"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zh-CN" altLang="en-US"/>
        </a:p>
      </dgm:t>
    </dgm:pt>
    <dgm:pt modelId="{16FD0F01-9E26-448A-821A-D7C301CE2AFB}">
      <dgm:prSet phldrT="[文本]"/>
      <dgm:spPr>
        <a:solidFill>
          <a:schemeClr val="accent2">
            <a:alpha val="40000"/>
          </a:schemeClr>
        </a:solidFill>
        <a:ln>
          <a:noFill/>
        </a:ln>
        <a:effectLst>
          <a:glow rad="139700">
            <a:schemeClr val="accent4">
              <a:satMod val="175000"/>
              <a:alpha val="40000"/>
            </a:schemeClr>
          </a:glow>
        </a:effectLst>
        <a:scene3d>
          <a:camera prst="orthographicFront">
            <a:rot lat="0" lon="0" rev="0"/>
          </a:camera>
          <a:lightRig rig="threePt" dir="t"/>
        </a:scene3d>
        <a:sp3d extrusionH="25400"/>
      </dgm:spPr>
      <dgm:t>
        <a:bodyPr>
          <a:flatTx/>
        </a:bodyPr>
        <a:lstStyle/>
        <a:p>
          <a:r>
            <a:rPr lang="zh-CN" altLang="en-US" dirty="0">
              <a:solidFill>
                <a:schemeClr val="dk1">
                  <a:hueOff val="0"/>
                  <a:satOff val="0"/>
                  <a:lumOff val="0"/>
                </a:schemeClr>
              </a:solidFill>
              <a:effectLst/>
            </a:rPr>
            <a:t>两者差额的原因是什么？</a:t>
          </a:r>
        </a:p>
      </dgm:t>
    </dgm:pt>
    <dgm:pt modelId="{8EDFDF00-3647-4F1F-96ED-28B02AB92967}" type="parTrans" cxnId="{5720E4DA-5824-4DF4-B37C-81717279FD77}">
      <dgm:prSet/>
      <dgm:spPr/>
      <dgm:t>
        <a:bodyPr/>
        <a:lstStyle/>
        <a:p>
          <a:endParaRPr lang="zh-CN" altLang="en-US"/>
        </a:p>
      </dgm:t>
    </dgm:pt>
    <dgm:pt modelId="{0FBF8E9F-D3F6-4B75-B2EE-DF319F39BBB9}" type="sibTrans" cxnId="{5720E4DA-5824-4DF4-B37C-81717279FD77}">
      <dgm:prSet/>
      <dgm:spPr/>
      <dgm:t>
        <a:bodyPr/>
        <a:lstStyle/>
        <a:p>
          <a:endParaRPr lang="zh-CN" altLang="en-US"/>
        </a:p>
      </dgm:t>
    </dgm:pt>
    <dgm:pt modelId="{49C4CB2A-758A-4C13-8C5B-AC4801238E50}" type="pres">
      <dgm:prSet presAssocID="{8D9CB0F9-68C3-4B50-97EC-57053A5A65F4}" presName="Name0" presStyleCnt="0">
        <dgm:presLayoutVars>
          <dgm:dir/>
          <dgm:resizeHandles val="exact"/>
        </dgm:presLayoutVars>
      </dgm:prSet>
      <dgm:spPr/>
      <dgm:t>
        <a:bodyPr/>
        <a:lstStyle/>
        <a:p>
          <a:endParaRPr lang="zh-CN" altLang="en-US"/>
        </a:p>
      </dgm:t>
    </dgm:pt>
    <dgm:pt modelId="{9C289A3D-603A-45E7-856A-67EB1568BE38}" type="pres">
      <dgm:prSet presAssocID="{16FD0F01-9E26-448A-821A-D7C301CE2AFB}" presName="composite" presStyleCnt="0"/>
      <dgm:spPr/>
    </dgm:pt>
    <dgm:pt modelId="{03E0438E-6DA1-41E0-AFBF-B1849E79DD1E}" type="pres">
      <dgm:prSet presAssocID="{16FD0F01-9E26-448A-821A-D7C301CE2AFB}" presName="rect1" presStyleLbl="trAlignAcc1" presStyleIdx="0" presStyleCnt="1" custScaleX="161996">
        <dgm:presLayoutVars>
          <dgm:bulletEnabled val="1"/>
        </dgm:presLayoutVars>
      </dgm:prSet>
      <dgm:spPr/>
      <dgm:t>
        <a:bodyPr/>
        <a:lstStyle/>
        <a:p>
          <a:endParaRPr lang="zh-CN" altLang="en-US"/>
        </a:p>
      </dgm:t>
    </dgm:pt>
    <dgm:pt modelId="{D27E5CF9-B065-4B4F-A640-A9508F32DD76}" type="pres">
      <dgm:prSet presAssocID="{16FD0F01-9E26-448A-821A-D7C301CE2AFB}" presName="rect2" presStyleLbl="fgImgPlace1" presStyleIdx="0" presStyleCnt="1" custScaleX="173180" custLinFactX="-61609" custLinFactNeighborX="-100000"/>
      <dgm:spPr>
        <a:blipFill>
          <a:blip xmlns:r="http://schemas.openxmlformats.org/officeDocument/2006/relationships" r:embed="rId1" cstate="print">
            <a:extLst>
              <a:ext uri="{28A0092B-C50C-407E-A947-70E740481C1C}">
                <a14:useLocalDpi xmlns:a14="http://schemas.microsoft.com/office/drawing/2010/main" xmlns="" val="0"/>
              </a:ext>
            </a:extLst>
          </a:blip>
          <a:srcRect/>
          <a:stretch>
            <a:fillRect t="-8000" b="-8000"/>
          </a:stretch>
        </a:blipFill>
        <a:ln>
          <a:solidFill>
            <a:schemeClr val="bg2">
              <a:lumMod val="75000"/>
              <a:lumOff val="25000"/>
            </a:schemeClr>
          </a:solidFill>
        </a:ln>
      </dgm:spPr>
    </dgm:pt>
  </dgm:ptLst>
  <dgm:cxnLst>
    <dgm:cxn modelId="{785F4F66-360C-4873-9DEE-81A5BF7B73D2}" type="presOf" srcId="{8D9CB0F9-68C3-4B50-97EC-57053A5A65F4}" destId="{49C4CB2A-758A-4C13-8C5B-AC4801238E50}" srcOrd="0" destOrd="0" presId="urn:microsoft.com/office/officeart/2008/layout/PictureStrips"/>
    <dgm:cxn modelId="{5720E4DA-5824-4DF4-B37C-81717279FD77}" srcId="{8D9CB0F9-68C3-4B50-97EC-57053A5A65F4}" destId="{16FD0F01-9E26-448A-821A-D7C301CE2AFB}" srcOrd="0" destOrd="0" parTransId="{8EDFDF00-3647-4F1F-96ED-28B02AB92967}" sibTransId="{0FBF8E9F-D3F6-4B75-B2EE-DF319F39BBB9}"/>
    <dgm:cxn modelId="{22208E6D-F82C-4776-8906-20106623EF05}" type="presOf" srcId="{16FD0F01-9E26-448A-821A-D7C301CE2AFB}" destId="{03E0438E-6DA1-41E0-AFBF-B1849E79DD1E}" srcOrd="0" destOrd="0" presId="urn:microsoft.com/office/officeart/2008/layout/PictureStrips"/>
    <dgm:cxn modelId="{BEBBB29A-36D4-4FB9-88F4-098B26D641D8}" type="presParOf" srcId="{49C4CB2A-758A-4C13-8C5B-AC4801238E50}" destId="{9C289A3D-603A-45E7-856A-67EB1568BE38}" srcOrd="0" destOrd="0" presId="urn:microsoft.com/office/officeart/2008/layout/PictureStrips"/>
    <dgm:cxn modelId="{7CB71409-EA5F-4FFF-B197-CE3E26BC5863}" type="presParOf" srcId="{9C289A3D-603A-45E7-856A-67EB1568BE38}" destId="{03E0438E-6DA1-41E0-AFBF-B1849E79DD1E}" srcOrd="0" destOrd="0" presId="urn:microsoft.com/office/officeart/2008/layout/PictureStrips"/>
    <dgm:cxn modelId="{A93CB1A4-3F37-481D-9378-4483646D51D6}" type="presParOf" srcId="{9C289A3D-603A-45E7-856A-67EB1568BE38}" destId="{D27E5CF9-B065-4B4F-A640-A9508F32DD76}" srcOrd="1" destOrd="0" presId="urn:microsoft.com/office/officeart/2008/layout/PictureStrip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322191D-0D47-4C01-A772-1F88A8556CF2}"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zh-CN" altLang="en-US"/>
        </a:p>
      </dgm:t>
    </dgm:pt>
    <dgm:pt modelId="{EF2189EC-DEDA-45A6-BB29-A825E733CCA4}">
      <dgm:prSet phldrT="[文本]" custT="1"/>
      <dgm:spPr>
        <a:noFill/>
        <a:ln>
          <a:noFill/>
        </a:ln>
        <a:effectLst>
          <a:softEdge rad="25400"/>
        </a:effectLst>
        <a:scene3d>
          <a:camera prst="orthographicFront"/>
          <a:lightRig rig="threePt" dir="t"/>
        </a:scene3d>
        <a:sp3d>
          <a:bevelB/>
        </a:sp3d>
      </dgm:spPr>
      <dgm:t>
        <a:bodyPr/>
        <a:lstStyle/>
        <a:p>
          <a:endParaRPr lang="zh-CN" altLang="en-US" sz="3200" dirty="0">
            <a:solidFill>
              <a:schemeClr val="tx2">
                <a:lumMod val="50000"/>
              </a:schemeClr>
            </a:solidFill>
          </a:endParaRPr>
        </a:p>
      </dgm:t>
    </dgm:pt>
    <dgm:pt modelId="{9C8E2BDB-D53A-4E77-AB53-C7707EF40814}" type="parTrans" cxnId="{9A51A771-E802-4CB3-A099-75C1EB62C052}">
      <dgm:prSet/>
      <dgm:spPr/>
      <dgm:t>
        <a:bodyPr/>
        <a:lstStyle/>
        <a:p>
          <a:endParaRPr lang="zh-CN" altLang="en-US"/>
        </a:p>
      </dgm:t>
    </dgm:pt>
    <dgm:pt modelId="{C65F928C-1B52-46CA-B4CB-A0C107DAED40}" type="sibTrans" cxnId="{9A51A771-E802-4CB3-A099-75C1EB62C052}">
      <dgm:prSet/>
      <dgm:spPr/>
      <dgm:t>
        <a:bodyPr/>
        <a:lstStyle/>
        <a:p>
          <a:endParaRPr lang="zh-CN" altLang="en-US"/>
        </a:p>
      </dgm:t>
    </dgm:pt>
    <dgm:pt modelId="{7CDB93EA-53F2-4183-8C70-30B60CA7C199}" type="pres">
      <dgm:prSet presAssocID="{9322191D-0D47-4C01-A772-1F88A8556CF2}" presName="Name0" presStyleCnt="0">
        <dgm:presLayoutVars>
          <dgm:dir/>
          <dgm:resizeHandles val="exact"/>
        </dgm:presLayoutVars>
      </dgm:prSet>
      <dgm:spPr/>
      <dgm:t>
        <a:bodyPr/>
        <a:lstStyle/>
        <a:p>
          <a:endParaRPr lang="zh-CN" altLang="en-US"/>
        </a:p>
      </dgm:t>
    </dgm:pt>
    <dgm:pt modelId="{E5F59BA9-2096-44D5-A440-1D4140F9E5B5}" type="pres">
      <dgm:prSet presAssocID="{EF2189EC-DEDA-45A6-BB29-A825E733CCA4}" presName="composite" presStyleCnt="0"/>
      <dgm:spPr/>
    </dgm:pt>
    <dgm:pt modelId="{67105687-55AA-4D9F-ABFF-C3FAE3859766}" type="pres">
      <dgm:prSet presAssocID="{EF2189EC-DEDA-45A6-BB29-A825E733CCA4}" presName="rect1" presStyleLbl="trAlignAcc1" presStyleIdx="0" presStyleCnt="1">
        <dgm:presLayoutVars>
          <dgm:bulletEnabled val="1"/>
        </dgm:presLayoutVars>
      </dgm:prSet>
      <dgm:spPr/>
      <dgm:t>
        <a:bodyPr/>
        <a:lstStyle/>
        <a:p>
          <a:endParaRPr lang="zh-CN" altLang="en-US"/>
        </a:p>
      </dgm:t>
    </dgm:pt>
    <dgm:pt modelId="{B0C40356-81AC-4D36-8702-1B3A080E7BAB}" type="pres">
      <dgm:prSet presAssocID="{EF2189EC-DEDA-45A6-BB29-A825E733CCA4}" presName="rect2" presStyleLbl="fgImgPlace1" presStyleIdx="0" presStyleCnt="1" custScaleY="42436" custLinFactNeighborX="-3092" custLinFactNeighborY="-11986"/>
      <dgm:spPr>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Lst>
  <dgm:cxnLst>
    <dgm:cxn modelId="{9A51A771-E802-4CB3-A099-75C1EB62C052}" srcId="{9322191D-0D47-4C01-A772-1F88A8556CF2}" destId="{EF2189EC-DEDA-45A6-BB29-A825E733CCA4}" srcOrd="0" destOrd="0" parTransId="{9C8E2BDB-D53A-4E77-AB53-C7707EF40814}" sibTransId="{C65F928C-1B52-46CA-B4CB-A0C107DAED40}"/>
    <dgm:cxn modelId="{6D8C88E3-7CE2-4FCB-931E-514A4C6D1314}" type="presOf" srcId="{9322191D-0D47-4C01-A772-1F88A8556CF2}" destId="{7CDB93EA-53F2-4183-8C70-30B60CA7C199}" srcOrd="0" destOrd="0" presId="urn:microsoft.com/office/officeart/2008/layout/PictureStrips"/>
    <dgm:cxn modelId="{4F488AA2-47BC-4CCF-93CE-F4EF28D893F1}" type="presOf" srcId="{EF2189EC-DEDA-45A6-BB29-A825E733CCA4}" destId="{67105687-55AA-4D9F-ABFF-C3FAE3859766}" srcOrd="0" destOrd="0" presId="urn:microsoft.com/office/officeart/2008/layout/PictureStrips"/>
    <dgm:cxn modelId="{50EBB7A3-0644-45B0-8937-0D8C48B4F932}" type="presParOf" srcId="{7CDB93EA-53F2-4183-8C70-30B60CA7C199}" destId="{E5F59BA9-2096-44D5-A440-1D4140F9E5B5}" srcOrd="0" destOrd="0" presId="urn:microsoft.com/office/officeart/2008/layout/PictureStrips"/>
    <dgm:cxn modelId="{DAA0FFDD-04B4-4759-936D-A8D81B3595B6}" type="presParOf" srcId="{E5F59BA9-2096-44D5-A440-1D4140F9E5B5}" destId="{67105687-55AA-4D9F-ABFF-C3FAE3859766}" srcOrd="0" destOrd="0" presId="urn:microsoft.com/office/officeart/2008/layout/PictureStrips"/>
    <dgm:cxn modelId="{EEEA9CFC-449F-4FCA-B08F-702D371EAB2D}" type="presParOf" srcId="{E5F59BA9-2096-44D5-A440-1D4140F9E5B5}" destId="{B0C40356-81AC-4D36-8702-1B3A080E7BAB}" srcOrd="1" destOrd="0" presId="urn:microsoft.com/office/officeart/2008/layout/PictureStrip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322191D-0D47-4C01-A772-1F88A8556CF2}"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zh-CN" altLang="en-US"/>
        </a:p>
      </dgm:t>
    </dgm:pt>
    <dgm:pt modelId="{EF2189EC-DEDA-45A6-BB29-A825E733CCA4}">
      <dgm:prSet phldrT="[文本]" custT="1"/>
      <dgm:spPr>
        <a:noFill/>
        <a:ln>
          <a:noFill/>
        </a:ln>
        <a:effectLst>
          <a:softEdge rad="25400"/>
        </a:effectLst>
        <a:scene3d>
          <a:camera prst="orthographicFront"/>
          <a:lightRig rig="threePt" dir="t"/>
        </a:scene3d>
        <a:sp3d>
          <a:bevelB/>
        </a:sp3d>
      </dgm:spPr>
      <dgm:t>
        <a:bodyPr/>
        <a:lstStyle/>
        <a:p>
          <a:endParaRPr lang="zh-CN" altLang="en-US" sz="3200" dirty="0">
            <a:solidFill>
              <a:schemeClr val="tx2">
                <a:lumMod val="50000"/>
              </a:schemeClr>
            </a:solidFill>
          </a:endParaRPr>
        </a:p>
      </dgm:t>
    </dgm:pt>
    <dgm:pt modelId="{9C8E2BDB-D53A-4E77-AB53-C7707EF40814}" type="parTrans" cxnId="{9A51A771-E802-4CB3-A099-75C1EB62C052}">
      <dgm:prSet/>
      <dgm:spPr/>
      <dgm:t>
        <a:bodyPr/>
        <a:lstStyle/>
        <a:p>
          <a:endParaRPr lang="zh-CN" altLang="en-US"/>
        </a:p>
      </dgm:t>
    </dgm:pt>
    <dgm:pt modelId="{C65F928C-1B52-46CA-B4CB-A0C107DAED40}" type="sibTrans" cxnId="{9A51A771-E802-4CB3-A099-75C1EB62C052}">
      <dgm:prSet/>
      <dgm:spPr/>
      <dgm:t>
        <a:bodyPr/>
        <a:lstStyle/>
        <a:p>
          <a:endParaRPr lang="zh-CN" altLang="en-US"/>
        </a:p>
      </dgm:t>
    </dgm:pt>
    <dgm:pt modelId="{7CDB93EA-53F2-4183-8C70-30B60CA7C199}" type="pres">
      <dgm:prSet presAssocID="{9322191D-0D47-4C01-A772-1F88A8556CF2}" presName="Name0" presStyleCnt="0">
        <dgm:presLayoutVars>
          <dgm:dir/>
          <dgm:resizeHandles val="exact"/>
        </dgm:presLayoutVars>
      </dgm:prSet>
      <dgm:spPr/>
      <dgm:t>
        <a:bodyPr/>
        <a:lstStyle/>
        <a:p>
          <a:endParaRPr lang="zh-CN" altLang="en-US"/>
        </a:p>
      </dgm:t>
    </dgm:pt>
    <dgm:pt modelId="{E5F59BA9-2096-44D5-A440-1D4140F9E5B5}" type="pres">
      <dgm:prSet presAssocID="{EF2189EC-DEDA-45A6-BB29-A825E733CCA4}" presName="composite" presStyleCnt="0"/>
      <dgm:spPr/>
    </dgm:pt>
    <dgm:pt modelId="{67105687-55AA-4D9F-ABFF-C3FAE3859766}" type="pres">
      <dgm:prSet presAssocID="{EF2189EC-DEDA-45A6-BB29-A825E733CCA4}" presName="rect1" presStyleLbl="trAlignAcc1" presStyleIdx="0" presStyleCnt="1">
        <dgm:presLayoutVars>
          <dgm:bulletEnabled val="1"/>
        </dgm:presLayoutVars>
      </dgm:prSet>
      <dgm:spPr/>
      <dgm:t>
        <a:bodyPr/>
        <a:lstStyle/>
        <a:p>
          <a:endParaRPr lang="zh-CN" altLang="en-US"/>
        </a:p>
      </dgm:t>
    </dgm:pt>
    <dgm:pt modelId="{B0C40356-81AC-4D36-8702-1B3A080E7BAB}" type="pres">
      <dgm:prSet presAssocID="{EF2189EC-DEDA-45A6-BB29-A825E733CCA4}" presName="rect2" presStyleLbl="fgImgPlace1" presStyleIdx="0" presStyleCnt="1" custScaleY="42436" custLinFactNeighborX="-3092" custLinFactNeighborY="-11986"/>
      <dgm:spPr>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Lst>
  <dgm:cxnLst>
    <dgm:cxn modelId="{A40DEDC5-941B-4103-BE33-E44766BA0203}" type="presOf" srcId="{EF2189EC-DEDA-45A6-BB29-A825E733CCA4}" destId="{67105687-55AA-4D9F-ABFF-C3FAE3859766}" srcOrd="0" destOrd="0" presId="urn:microsoft.com/office/officeart/2008/layout/PictureStrips"/>
    <dgm:cxn modelId="{9A51A771-E802-4CB3-A099-75C1EB62C052}" srcId="{9322191D-0D47-4C01-A772-1F88A8556CF2}" destId="{EF2189EC-DEDA-45A6-BB29-A825E733CCA4}" srcOrd="0" destOrd="0" parTransId="{9C8E2BDB-D53A-4E77-AB53-C7707EF40814}" sibTransId="{C65F928C-1B52-46CA-B4CB-A0C107DAED40}"/>
    <dgm:cxn modelId="{BE91743E-390B-439D-936E-1D2D8510EBE9}" type="presOf" srcId="{9322191D-0D47-4C01-A772-1F88A8556CF2}" destId="{7CDB93EA-53F2-4183-8C70-30B60CA7C199}" srcOrd="0" destOrd="0" presId="urn:microsoft.com/office/officeart/2008/layout/PictureStrips"/>
    <dgm:cxn modelId="{38BACB0B-5A14-4709-99E6-BC4E84754F9E}" type="presParOf" srcId="{7CDB93EA-53F2-4183-8C70-30B60CA7C199}" destId="{E5F59BA9-2096-44D5-A440-1D4140F9E5B5}" srcOrd="0" destOrd="0" presId="urn:microsoft.com/office/officeart/2008/layout/PictureStrips"/>
    <dgm:cxn modelId="{1A68FAC4-6152-4F9A-9356-B64644C14897}" type="presParOf" srcId="{E5F59BA9-2096-44D5-A440-1D4140F9E5B5}" destId="{67105687-55AA-4D9F-ABFF-C3FAE3859766}" srcOrd="0" destOrd="0" presId="urn:microsoft.com/office/officeart/2008/layout/PictureStrips"/>
    <dgm:cxn modelId="{6F1763CF-3802-4767-9E58-4CC3F17372CF}" type="presParOf" srcId="{E5F59BA9-2096-44D5-A440-1D4140F9E5B5}" destId="{B0C40356-81AC-4D36-8702-1B3A080E7BAB}" srcOrd="1" destOrd="0" presId="urn:microsoft.com/office/officeart/2008/layout/PictureStrip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4E4EE-890B-428E-AACE-9288778759E8}">
      <dsp:nvSpPr>
        <dsp:cNvPr id="0" name=""/>
        <dsp:cNvSpPr/>
      </dsp:nvSpPr>
      <dsp:spPr>
        <a:xfrm>
          <a:off x="0" y="1854091"/>
          <a:ext cx="10887074" cy="1653511"/>
        </a:xfrm>
        <a:prstGeom prst="rect">
          <a:avLst/>
        </a:prstGeom>
        <a:solidFill>
          <a:schemeClr val="accent1">
            <a:alpha val="90000"/>
            <a:tint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34A46DB-AD73-478E-8A34-C8DD420F7C67}">
      <dsp:nvSpPr>
        <dsp:cNvPr id="0" name=""/>
        <dsp:cNvSpPr/>
      </dsp:nvSpPr>
      <dsp:spPr>
        <a:xfrm>
          <a:off x="2051538" y="2052696"/>
          <a:ext cx="8148932" cy="1187449"/>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8054" tIns="0" rIns="288054" bIns="0" numCol="1" spcCol="1270" anchor="ctr" anchorCtr="0">
          <a:noAutofit/>
        </a:bodyPr>
        <a:lstStyle/>
        <a:p>
          <a:pPr lvl="0" algn="ctr" defTabSz="1955800">
            <a:lnSpc>
              <a:spcPct val="90000"/>
            </a:lnSpc>
            <a:spcBef>
              <a:spcPct val="0"/>
            </a:spcBef>
            <a:spcAft>
              <a:spcPct val="35000"/>
            </a:spcAft>
          </a:pPr>
          <a:r>
            <a:rPr lang="zh-CN" altLang="en-US" sz="4400" b="1" kern="1200" dirty="0">
              <a:latin typeface="+mj-ea"/>
              <a:ea typeface="+mj-ea"/>
            </a:rPr>
            <a:t>汽车货运成本管理（下）</a:t>
          </a:r>
        </a:p>
      </dsp:txBody>
      <dsp:txXfrm>
        <a:off x="2051538" y="2052696"/>
        <a:ext cx="8148932" cy="1187449"/>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5EF24ED-CECB-4E3F-B40C-FB0D29200A4D}">
      <dsp:nvSpPr>
        <dsp:cNvPr id="0" name=""/>
        <dsp:cNvSpPr/>
      </dsp:nvSpPr>
      <dsp:spPr>
        <a:xfrm>
          <a:off x="0" y="0"/>
          <a:ext cx="2520278" cy="1583953"/>
        </a:xfrm>
        <a:prstGeom prst="rightArrow">
          <a:avLst/>
        </a:prstGeom>
        <a:solidFill>
          <a:schemeClr val="accent6">
            <a:lumMod val="75000"/>
            <a:alpha val="75000"/>
          </a:schemeClr>
        </a:solidFill>
        <a:ln>
          <a:noFill/>
        </a:ln>
        <a:effectLst/>
      </dsp:spPr>
      <dsp:style>
        <a:lnRef idx="0">
          <a:scrgbClr r="0" g="0" b="0"/>
        </a:lnRef>
        <a:fillRef idx="1">
          <a:scrgbClr r="0" g="0" b="0"/>
        </a:fillRef>
        <a:effectRef idx="0">
          <a:scrgbClr r="0" g="0" b="0"/>
        </a:effectRef>
        <a:fontRef idx="minor"/>
      </dsp:style>
    </dsp:sp>
    <dsp:sp modelId="{4840EAFC-3EC2-4081-B213-A65B23C3B4F3}">
      <dsp:nvSpPr>
        <dsp:cNvPr id="0" name=""/>
        <dsp:cNvSpPr/>
      </dsp:nvSpPr>
      <dsp:spPr>
        <a:xfrm>
          <a:off x="121846" y="448974"/>
          <a:ext cx="2038390" cy="630920"/>
        </a:xfrm>
        <a:prstGeom prst="round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zh-CN" altLang="en-US" sz="4000" kern="1200" dirty="0">
              <a:latin typeface="华文楷体" panose="02010600040101010101" pitchFamily="2" charset="-122"/>
              <a:ea typeface="华文楷体" panose="02010600040101010101" pitchFamily="2" charset="-122"/>
            </a:rPr>
            <a:t>第五章</a:t>
          </a:r>
        </a:p>
      </dsp:txBody>
      <dsp:txXfrm>
        <a:off x="121846" y="448974"/>
        <a:ext cx="2038390" cy="630920"/>
      </dsp:txXfrm>
    </dsp:sp>
  </dsp:spTree>
</dsp:drawing>
</file>

<file path=ppt/diagrams/drawing2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3CDE691-F77F-460D-BE2B-E414CD4F4375}">
      <dsp:nvSpPr>
        <dsp:cNvPr id="0" name=""/>
        <dsp:cNvSpPr/>
      </dsp:nvSpPr>
      <dsp:spPr>
        <a:xfrm>
          <a:off x="314" y="963444"/>
          <a:ext cx="10332518" cy="1331123"/>
        </a:xfrm>
        <a:prstGeom prst="rect">
          <a:avLst/>
        </a:prstGeom>
        <a:solidFill>
          <a:schemeClr val="accent4">
            <a:alpha val="40000"/>
            <a:tint val="4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01765" tIns="182880" rIns="182880" bIns="182880" numCol="1" spcCol="1270" anchor="ctr" anchorCtr="0">
          <a:noAutofit/>
        </a:bodyPr>
        <a:lstStyle/>
        <a:p>
          <a:pPr lvl="0" algn="just" defTabSz="2133600">
            <a:lnSpc>
              <a:spcPct val="90000"/>
            </a:lnSpc>
            <a:spcBef>
              <a:spcPct val="0"/>
            </a:spcBef>
            <a:spcAft>
              <a:spcPct val="35000"/>
            </a:spcAft>
          </a:pPr>
          <a:r>
            <a:rPr lang="zh-CN" altLang="en-US" sz="4800" b="1" kern="1200" dirty="0" smtClean="0">
              <a:latin typeface="华文中宋" panose="02010600040101010101" pitchFamily="2" charset="-122"/>
              <a:ea typeface="华文中宋" panose="02010600040101010101" pitchFamily="2" charset="-122"/>
            </a:rPr>
            <a:t>      </a:t>
          </a:r>
          <a:r>
            <a:rPr lang="zh-CN" altLang="en-US" sz="3600" b="1" kern="1200" dirty="0" smtClean="0">
              <a:latin typeface="华文中宋" panose="02010600040101010101" pitchFamily="2" charset="-122"/>
              <a:ea typeface="华文中宋" panose="02010600040101010101" pitchFamily="2" charset="-122"/>
            </a:rPr>
            <a:t>第一节  汽车货运成本分析</a:t>
          </a:r>
          <a:endParaRPr lang="zh-CN" altLang="en-US" sz="3600" b="1" kern="1200" dirty="0">
            <a:latin typeface="华文中宋" panose="02010600040101010101" pitchFamily="2" charset="-122"/>
            <a:ea typeface="华文中宋" panose="02010600040101010101" pitchFamily="2" charset="-122"/>
          </a:endParaRPr>
        </a:p>
      </dsp:txBody>
      <dsp:txXfrm>
        <a:off x="314" y="963444"/>
        <a:ext cx="10332518" cy="1331123"/>
      </dsp:txXfrm>
    </dsp:sp>
    <dsp:sp modelId="{F83A7A3D-9BE0-4412-B1E8-D37088BDC1BD}">
      <dsp:nvSpPr>
        <dsp:cNvPr id="0" name=""/>
        <dsp:cNvSpPr/>
      </dsp:nvSpPr>
      <dsp:spPr>
        <a:xfrm>
          <a:off x="486758" y="423047"/>
          <a:ext cx="1450006" cy="1412835"/>
        </a:xfrm>
        <a:prstGeom prst="rect">
          <a:avLst/>
        </a:prstGeom>
        <a:blipFill rotWithShape="1">
          <a:blip xmlns:r="http://schemas.openxmlformats.org/officeDocument/2006/relationships" r:embed="rId1"/>
          <a:stretch>
            <a:fillRect/>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3CDE691-F77F-460D-BE2B-E414CD4F4375}">
      <dsp:nvSpPr>
        <dsp:cNvPr id="0" name=""/>
        <dsp:cNvSpPr/>
      </dsp:nvSpPr>
      <dsp:spPr>
        <a:xfrm>
          <a:off x="216035" y="383184"/>
          <a:ext cx="10477141" cy="1413185"/>
        </a:xfrm>
        <a:prstGeom prst="rect">
          <a:avLst/>
        </a:prstGeom>
        <a:solidFill>
          <a:schemeClr val="accent5">
            <a:lumMod val="40000"/>
            <a:lumOff val="60000"/>
          </a:schemeClr>
        </a:solidFill>
        <a:ln w="25400" cap="flat" cmpd="sng" algn="ctr">
          <a:noFill/>
          <a:prstDash val="solid"/>
        </a:ln>
        <a:effectLst>
          <a:glow rad="63500">
            <a:schemeClr val="accent5">
              <a:satMod val="175000"/>
              <a:alpha val="40000"/>
            </a:schemeClr>
          </a:glow>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hemeClr val="accent1"/>
        </a:lnRef>
        <a:fillRef idx="1">
          <a:schemeClr val="lt1"/>
        </a:fillRef>
        <a:effectRef idx="0">
          <a:schemeClr val="accent1"/>
        </a:effectRef>
        <a:fontRef idx="minor">
          <a:schemeClr val="dk1"/>
        </a:fontRef>
      </dsp:style>
      <dsp:txBody>
        <a:bodyPr spcFirstLastPara="0" vert="horz" wrap="square" lIns="1251664" tIns="137160" rIns="137160" bIns="137160" numCol="1" spcCol="1270" anchor="ctr" anchorCtr="0">
          <a:noAutofit/>
        </a:bodyPr>
        <a:lstStyle/>
        <a:p>
          <a:pPr lvl="0" algn="ctr" defTabSz="1600200">
            <a:lnSpc>
              <a:spcPct val="90000"/>
            </a:lnSpc>
            <a:spcBef>
              <a:spcPct val="0"/>
            </a:spcBef>
            <a:spcAft>
              <a:spcPct val="35000"/>
            </a:spcAft>
          </a:pPr>
          <a:r>
            <a:rPr lang="zh-CN" sz="3600" b="1" kern="1200" dirty="0" smtClean="0"/>
            <a:t>一、单位成本预算达成情况的总体分析</a:t>
          </a:r>
          <a:endParaRPr lang="zh-CN" altLang="en-US" sz="3600" b="1" kern="1200" dirty="0">
            <a:latin typeface="华文中宋" panose="02010600040101010101" pitchFamily="2" charset="-122"/>
            <a:ea typeface="华文中宋" panose="02010600040101010101" pitchFamily="2" charset="-122"/>
          </a:endParaRPr>
        </a:p>
      </dsp:txBody>
      <dsp:txXfrm>
        <a:off x="216035" y="383184"/>
        <a:ext cx="10477141" cy="1413185"/>
      </dsp:txXfrm>
    </dsp:sp>
    <dsp:sp modelId="{F83A7A3D-9BE0-4412-B1E8-D37088BDC1BD}">
      <dsp:nvSpPr>
        <dsp:cNvPr id="0" name=""/>
        <dsp:cNvSpPr/>
      </dsp:nvSpPr>
      <dsp:spPr>
        <a:xfrm>
          <a:off x="643372" y="0"/>
          <a:ext cx="984650" cy="1082372"/>
        </a:xfrm>
        <a:prstGeom prst="rect">
          <a:avLst/>
        </a:prstGeom>
        <a:gradFill rotWithShape="0">
          <a:gsLst>
            <a:gs pos="0">
              <a:schemeClr val="accent1">
                <a:tint val="50000"/>
                <a:hueOff val="0"/>
                <a:satOff val="0"/>
                <a:lumOff val="0"/>
                <a:alphaOff val="0"/>
                <a:shade val="51000"/>
                <a:satMod val="130000"/>
              </a:schemeClr>
            </a:gs>
            <a:gs pos="80000">
              <a:schemeClr val="accent1">
                <a:tint val="50000"/>
                <a:hueOff val="0"/>
                <a:satOff val="0"/>
                <a:lumOff val="0"/>
                <a:alphaOff val="0"/>
                <a:shade val="93000"/>
                <a:satMod val="130000"/>
              </a:schemeClr>
            </a:gs>
            <a:gs pos="100000">
              <a:schemeClr val="accent1">
                <a:tint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7105687-55AA-4D9F-ABFF-C3FAE3859766}">
      <dsp:nvSpPr>
        <dsp:cNvPr id="0" name=""/>
        <dsp:cNvSpPr/>
      </dsp:nvSpPr>
      <dsp:spPr>
        <a:xfrm>
          <a:off x="443569" y="829924"/>
          <a:ext cx="10645662" cy="3326769"/>
        </a:xfrm>
        <a:prstGeom prst="rect">
          <a:avLst/>
        </a:prstGeom>
        <a:noFill/>
        <a:ln w="9525" cap="flat" cmpd="sng" algn="ctr">
          <a:noFill/>
          <a:prstDash val="solid"/>
        </a:ln>
        <a:effectLst>
          <a:softEdge rad="25400"/>
        </a:effectLst>
        <a:scene3d>
          <a:camera prst="orthographicFront"/>
          <a:lightRig rig="threePt" dir="t"/>
        </a:scene3d>
        <a:sp3d>
          <a:bevelB/>
        </a:sp3d>
      </dsp:spPr>
      <dsp:style>
        <a:lnRef idx="1">
          <a:scrgbClr r="0" g="0" b="0"/>
        </a:lnRef>
        <a:fillRef idx="1">
          <a:scrgbClr r="0" g="0" b="0"/>
        </a:fillRef>
        <a:effectRef idx="0">
          <a:scrgbClr r="0" g="0" b="0"/>
        </a:effectRef>
        <a:fontRef idx="minor"/>
      </dsp:style>
      <dsp:txBody>
        <a:bodyPr spcFirstLastPara="0" vert="horz" wrap="square" lIns="2253332" tIns="121920" rIns="121920" bIns="121920" numCol="1" spcCol="1270" anchor="ctr" anchorCtr="0">
          <a:noAutofit/>
        </a:bodyPr>
        <a:lstStyle/>
        <a:p>
          <a:pPr lvl="0" algn="l" defTabSz="1422400">
            <a:lnSpc>
              <a:spcPct val="90000"/>
            </a:lnSpc>
            <a:spcBef>
              <a:spcPct val="0"/>
            </a:spcBef>
            <a:spcAft>
              <a:spcPct val="35000"/>
            </a:spcAft>
          </a:pPr>
          <a:endParaRPr lang="zh-CN" altLang="en-US" sz="3200" kern="1200" dirty="0">
            <a:solidFill>
              <a:schemeClr val="tx2">
                <a:lumMod val="50000"/>
              </a:schemeClr>
            </a:solidFill>
          </a:endParaRPr>
        </a:p>
      </dsp:txBody>
      <dsp:txXfrm>
        <a:off x="443569" y="829924"/>
        <a:ext cx="10645662" cy="3326769"/>
      </dsp:txXfrm>
    </dsp:sp>
    <dsp:sp modelId="{B0C40356-81AC-4D36-8702-1B3A080E7BAB}">
      <dsp:nvSpPr>
        <dsp:cNvPr id="0" name=""/>
        <dsp:cNvSpPr/>
      </dsp:nvSpPr>
      <dsp:spPr>
        <a:xfrm>
          <a:off x="0" y="936093"/>
          <a:ext cx="2328738" cy="1482335"/>
        </a:xfrm>
        <a:prstGeom prst="rect">
          <a:avLst/>
        </a:prstGeom>
        <a:solidFill>
          <a:schemeClr val="tx2">
            <a:lumMod val="75000"/>
          </a:schemeClr>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492BFF-6604-43AB-A7D9-FB98AD51B547}" type="datetimeFigureOut">
              <a:rPr lang="zh-CN" altLang="en-US" smtClean="0"/>
              <a:pPr/>
              <a:t>2023/7/3</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4A77EB-6E7D-4752-AD6C-AB57320A1749}" type="slidenum">
              <a:rPr lang="zh-CN" altLang="en-US" smtClean="0"/>
              <a:pPr/>
              <a:t>‹#›</a:t>
            </a:fld>
            <a:endParaRPr lang="zh-CN" altLang="en-US"/>
          </a:p>
        </p:txBody>
      </p:sp>
    </p:spTree>
    <p:extLst>
      <p:ext uri="{BB962C8B-B14F-4D97-AF65-F5344CB8AC3E}">
        <p14:creationId xmlns:p14="http://schemas.microsoft.com/office/powerpoint/2010/main" xmlns="" val="3247717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ltLang="zh-CN"/>
          </a:p>
        </p:txBody>
      </p:sp>
      <p:sp>
        <p:nvSpPr>
          <p:cNvPr id="163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ltLang="zh-CN"/>
          </a:p>
        </p:txBody>
      </p:sp>
      <p:sp>
        <p:nvSpPr>
          <p:cNvPr id="2048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ltLang="zh-CN"/>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ABDB6BC4-C4FA-4F6F-BA63-8E456DCDE57B}" type="slidenum">
              <a:rPr lang="en-US" altLang="zh-CN"/>
              <a:pPr/>
              <a:t>‹#›</a:t>
            </a:fld>
            <a:endParaRPr lang="en-US" altLang="zh-CN"/>
          </a:p>
        </p:txBody>
      </p:sp>
    </p:spTree>
    <p:extLst>
      <p:ext uri="{BB962C8B-B14F-4D97-AF65-F5344CB8AC3E}">
        <p14:creationId xmlns:p14="http://schemas.microsoft.com/office/powerpoint/2010/main" xmlns="" val="12215286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1</a:t>
            </a:fld>
            <a:endParaRPr lang="en-US" altLang="zh-CN"/>
          </a:p>
        </p:txBody>
      </p:sp>
    </p:spTree>
    <p:extLst>
      <p:ext uri="{BB962C8B-B14F-4D97-AF65-F5344CB8AC3E}">
        <p14:creationId xmlns:p14="http://schemas.microsoft.com/office/powerpoint/2010/main" xmlns="" val="107164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Arial" charset="0"/>
                <a:ea typeface="宋体" pitchFamily="2" charset="-122"/>
                <a:cs typeface="+mn-cs"/>
              </a:rPr>
              <a:t>1</a:t>
            </a:r>
            <a:r>
              <a:rPr lang="zh-CN" altLang="zh-CN" sz="1200" kern="1200" dirty="0">
                <a:solidFill>
                  <a:schemeClr val="tx1"/>
                </a:solidFill>
                <a:effectLst/>
                <a:latin typeface="Arial" charset="0"/>
                <a:ea typeface="宋体" pitchFamily="2" charset="-122"/>
                <a:cs typeface="+mn-cs"/>
              </a:rPr>
              <a:t>、</a:t>
            </a:r>
            <a:r>
              <a:rPr lang="en-US" altLang="zh-CN" sz="1200" kern="1200" dirty="0">
                <a:solidFill>
                  <a:schemeClr val="tx1"/>
                </a:solidFill>
                <a:effectLst/>
                <a:latin typeface="Arial" charset="0"/>
                <a:ea typeface="宋体" pitchFamily="2" charset="-122"/>
                <a:cs typeface="+mn-cs"/>
              </a:rPr>
              <a:t>     </a:t>
            </a:r>
            <a:r>
              <a:rPr lang="zh-CN" altLang="zh-CN" sz="1200" kern="1200" dirty="0">
                <a:solidFill>
                  <a:schemeClr val="tx1"/>
                </a:solidFill>
                <a:effectLst/>
                <a:latin typeface="Arial" charset="0"/>
                <a:ea typeface="宋体" pitchFamily="2" charset="-122"/>
                <a:cs typeface="+mn-cs"/>
              </a:rPr>
              <a:t>分析对象：成本降低额实际数与预算数之差，计算式为</a:t>
            </a:r>
          </a:p>
          <a:p>
            <a:r>
              <a:rPr lang="en-US" altLang="zh-CN" sz="1200" kern="1200" dirty="0">
                <a:solidFill>
                  <a:schemeClr val="tx1"/>
                </a:solidFill>
                <a:effectLst/>
                <a:latin typeface="Arial" charset="0"/>
                <a:ea typeface="宋体" pitchFamily="2" charset="-122"/>
                <a:cs typeface="+mn-cs"/>
              </a:rPr>
              <a:t>-78781.50</a:t>
            </a:r>
            <a:r>
              <a:rPr lang="zh-CN" altLang="zh-CN" sz="1200" kern="1200" dirty="0">
                <a:solidFill>
                  <a:schemeClr val="tx1"/>
                </a:solidFill>
                <a:effectLst/>
                <a:latin typeface="Arial" charset="0"/>
                <a:ea typeface="宋体" pitchFamily="2" charset="-122"/>
                <a:cs typeface="+mn-cs"/>
              </a:rPr>
              <a:t>－</a:t>
            </a:r>
            <a:r>
              <a:rPr lang="en-US" altLang="zh-CN" sz="1200" kern="1200" dirty="0">
                <a:solidFill>
                  <a:schemeClr val="tx1"/>
                </a:solidFill>
                <a:effectLst/>
                <a:latin typeface="Arial" charset="0"/>
                <a:ea typeface="宋体" pitchFamily="2" charset="-122"/>
                <a:cs typeface="+mn-cs"/>
              </a:rPr>
              <a:t>64980.00=-143761.50</a:t>
            </a:r>
            <a:r>
              <a:rPr lang="zh-CN" altLang="zh-CN" sz="1200" kern="1200" dirty="0">
                <a:solidFill>
                  <a:schemeClr val="tx1"/>
                </a:solidFill>
                <a:effectLst/>
                <a:latin typeface="Arial" charset="0"/>
                <a:ea typeface="宋体" pitchFamily="2" charset="-122"/>
                <a:cs typeface="+mn-cs"/>
              </a:rPr>
              <a:t>元（见表</a:t>
            </a:r>
            <a:r>
              <a:rPr lang="en-US" altLang="zh-CN" sz="1200" kern="1200" dirty="0">
                <a:solidFill>
                  <a:schemeClr val="tx1"/>
                </a:solidFill>
                <a:effectLst/>
                <a:latin typeface="Arial" charset="0"/>
                <a:ea typeface="宋体" pitchFamily="2" charset="-122"/>
                <a:cs typeface="+mn-cs"/>
              </a:rPr>
              <a:t> 5-2</a:t>
            </a:r>
            <a:r>
              <a:rPr lang="zh-CN" altLang="zh-CN" sz="1200" kern="1200" dirty="0">
                <a:solidFill>
                  <a:schemeClr val="tx1"/>
                </a:solidFill>
                <a:effectLst/>
                <a:latin typeface="Arial" charset="0"/>
                <a:ea typeface="宋体" pitchFamily="2" charset="-122"/>
                <a:cs typeface="+mn-cs"/>
              </a:rPr>
              <a:t>）</a:t>
            </a:r>
          </a:p>
          <a:p>
            <a:r>
              <a:rPr lang="en-US" altLang="zh-CN" sz="1200" kern="1200" dirty="0">
                <a:solidFill>
                  <a:schemeClr val="tx1"/>
                </a:solidFill>
                <a:effectLst/>
                <a:latin typeface="Arial" charset="0"/>
                <a:ea typeface="宋体" pitchFamily="2" charset="-122"/>
                <a:cs typeface="+mn-cs"/>
              </a:rPr>
              <a:t>2</a:t>
            </a:r>
            <a:r>
              <a:rPr lang="zh-CN" altLang="zh-CN" sz="1200" kern="1200" dirty="0">
                <a:solidFill>
                  <a:schemeClr val="tx1"/>
                </a:solidFill>
                <a:effectLst/>
                <a:latin typeface="Arial" charset="0"/>
                <a:ea typeface="宋体" pitchFamily="2" charset="-122"/>
                <a:cs typeface="+mn-cs"/>
              </a:rPr>
              <a:t>、</a:t>
            </a:r>
            <a:r>
              <a:rPr lang="en-US" altLang="zh-CN" sz="1200" kern="1200" dirty="0">
                <a:solidFill>
                  <a:schemeClr val="tx1"/>
                </a:solidFill>
                <a:effectLst/>
                <a:latin typeface="Arial" charset="0"/>
                <a:ea typeface="宋体" pitchFamily="2" charset="-122"/>
                <a:cs typeface="+mn-cs"/>
              </a:rPr>
              <a:t>     </a:t>
            </a:r>
            <a:r>
              <a:rPr lang="zh-CN" altLang="zh-CN" sz="1200" kern="1200" dirty="0">
                <a:solidFill>
                  <a:schemeClr val="tx1"/>
                </a:solidFill>
                <a:effectLst/>
                <a:latin typeface="Arial" charset="0"/>
                <a:ea typeface="宋体" pitchFamily="2" charset="-122"/>
                <a:cs typeface="+mn-cs"/>
              </a:rPr>
              <a:t>成本降低额预算数计算式：</a:t>
            </a:r>
          </a:p>
          <a:p>
            <a:r>
              <a:rPr lang="en-US" altLang="zh-CN" sz="1200" i="1" kern="1200" dirty="0">
                <a:solidFill>
                  <a:schemeClr val="tx1"/>
                </a:solidFill>
                <a:effectLst/>
                <a:latin typeface="Arial" charset="0"/>
                <a:ea typeface="宋体" pitchFamily="2" charset="-122"/>
                <a:cs typeface="+mn-cs"/>
              </a:rPr>
              <a:t>Q</a:t>
            </a:r>
            <a:r>
              <a:rPr lang="en-US" altLang="zh-CN" sz="1200" i="1" kern="1200" baseline="-25000" dirty="0">
                <a:solidFill>
                  <a:schemeClr val="tx1"/>
                </a:solidFill>
                <a:effectLst/>
                <a:latin typeface="Arial" charset="0"/>
                <a:ea typeface="宋体" pitchFamily="2" charset="-122"/>
                <a:cs typeface="+mn-cs"/>
              </a:rPr>
              <a:t>n</a:t>
            </a:r>
            <a:r>
              <a:rPr lang="zh-CN" altLang="zh-CN" sz="1200" kern="1200" dirty="0">
                <a:solidFill>
                  <a:schemeClr val="tx1"/>
                </a:solidFill>
                <a:effectLst/>
                <a:latin typeface="Arial" charset="0"/>
                <a:ea typeface="宋体" pitchFamily="2" charset="-122"/>
                <a:cs typeface="+mn-cs"/>
              </a:rPr>
              <a:t>（</a:t>
            </a:r>
            <a:r>
              <a:rPr lang="en-US" altLang="zh-CN" sz="1200" i="1" kern="1200" dirty="0">
                <a:solidFill>
                  <a:schemeClr val="tx1"/>
                </a:solidFill>
                <a:effectLst/>
                <a:latin typeface="Arial" charset="0"/>
                <a:ea typeface="宋体" pitchFamily="2" charset="-122"/>
                <a:cs typeface="+mn-cs"/>
              </a:rPr>
              <a:t>C</a:t>
            </a:r>
            <a:r>
              <a:rPr lang="en-US" altLang="zh-CN" sz="1200" i="1" kern="1200" baseline="-25000" dirty="0">
                <a:solidFill>
                  <a:schemeClr val="tx1"/>
                </a:solidFill>
                <a:effectLst/>
                <a:latin typeface="Arial" charset="0"/>
                <a:ea typeface="宋体" pitchFamily="2" charset="-122"/>
                <a:cs typeface="+mn-cs"/>
              </a:rPr>
              <a:t>0</a:t>
            </a:r>
            <a:r>
              <a:rPr lang="zh-CN" altLang="zh-CN" sz="1200" i="1" kern="1200" dirty="0">
                <a:solidFill>
                  <a:schemeClr val="tx1"/>
                </a:solidFill>
                <a:effectLst/>
                <a:latin typeface="Arial" charset="0"/>
                <a:ea typeface="宋体" pitchFamily="2" charset="-122"/>
                <a:cs typeface="+mn-cs"/>
              </a:rPr>
              <a:t>－</a:t>
            </a:r>
            <a:r>
              <a:rPr lang="en-US" altLang="zh-CN" sz="1200" i="1" kern="1200" dirty="0">
                <a:solidFill>
                  <a:schemeClr val="tx1"/>
                </a:solidFill>
                <a:effectLst/>
                <a:latin typeface="Arial" charset="0"/>
                <a:ea typeface="宋体" pitchFamily="2" charset="-122"/>
                <a:cs typeface="+mn-cs"/>
              </a:rPr>
              <a:t>C</a:t>
            </a:r>
            <a:r>
              <a:rPr lang="en-US" altLang="zh-CN" sz="1200" i="1" kern="1200" baseline="-25000" dirty="0">
                <a:solidFill>
                  <a:schemeClr val="tx1"/>
                </a:solidFill>
                <a:effectLst/>
                <a:latin typeface="Arial" charset="0"/>
                <a:ea typeface="宋体" pitchFamily="2" charset="-122"/>
                <a:cs typeface="+mn-cs"/>
              </a:rPr>
              <a:t>n</a:t>
            </a:r>
            <a:r>
              <a:rPr lang="zh-CN" altLang="zh-CN" sz="1200" kern="1200" dirty="0">
                <a:solidFill>
                  <a:schemeClr val="tx1"/>
                </a:solidFill>
                <a:effectLst/>
                <a:latin typeface="Arial" charset="0"/>
                <a:ea typeface="宋体" pitchFamily="2" charset="-122"/>
                <a:cs typeface="+mn-cs"/>
              </a:rPr>
              <a:t>）</a:t>
            </a:r>
            <a:r>
              <a:rPr lang="en-US" altLang="zh-CN" sz="1200" kern="1200" dirty="0">
                <a:solidFill>
                  <a:schemeClr val="tx1"/>
                </a:solidFill>
                <a:effectLst/>
                <a:latin typeface="Arial" charset="0"/>
                <a:ea typeface="宋体" pitchFamily="2" charset="-122"/>
                <a:cs typeface="+mn-cs"/>
              </a:rPr>
              <a:t>=</a:t>
            </a:r>
            <a:r>
              <a:rPr lang="en-US" altLang="zh-CN" sz="1200" i="1" kern="1200" dirty="0" err="1">
                <a:solidFill>
                  <a:schemeClr val="tx1"/>
                </a:solidFill>
                <a:effectLst/>
                <a:latin typeface="Arial" charset="0"/>
                <a:ea typeface="宋体" pitchFamily="2" charset="-122"/>
                <a:cs typeface="+mn-cs"/>
              </a:rPr>
              <a:t>А</a:t>
            </a:r>
            <a:r>
              <a:rPr lang="en-US" altLang="zh-CN" sz="1200" i="1" kern="1200" baseline="-25000" dirty="0" err="1">
                <a:solidFill>
                  <a:schemeClr val="tx1"/>
                </a:solidFill>
                <a:effectLst/>
                <a:latin typeface="Arial" charset="0"/>
                <a:ea typeface="宋体" pitchFamily="2" charset="-122"/>
                <a:cs typeface="+mn-cs"/>
              </a:rPr>
              <a:t>n</a:t>
            </a:r>
            <a:r>
              <a:rPr lang="en-US" altLang="zh-CN" sz="1200" i="1" kern="1200" dirty="0">
                <a:solidFill>
                  <a:schemeClr val="tx1"/>
                </a:solidFill>
                <a:effectLst/>
                <a:latin typeface="Arial" charset="0"/>
                <a:ea typeface="宋体" pitchFamily="2" charset="-122"/>
                <a:cs typeface="+mn-cs"/>
              </a:rPr>
              <a:t>α</a:t>
            </a:r>
            <a:r>
              <a:rPr lang="en-US" altLang="zh-CN" sz="1200" i="1" kern="1200" baseline="-25000" dirty="0">
                <a:solidFill>
                  <a:schemeClr val="tx1"/>
                </a:solidFill>
                <a:effectLst/>
                <a:latin typeface="Arial" charset="0"/>
                <a:ea typeface="宋体" pitchFamily="2" charset="-122"/>
                <a:cs typeface="+mn-cs"/>
              </a:rPr>
              <a:t>n</a:t>
            </a:r>
            <a:r>
              <a:rPr lang="en-US" altLang="zh-CN" sz="1200" i="1" kern="1200" dirty="0">
                <a:solidFill>
                  <a:schemeClr val="tx1"/>
                </a:solidFill>
                <a:effectLst/>
                <a:latin typeface="Arial" charset="0"/>
                <a:ea typeface="宋体" pitchFamily="2" charset="-122"/>
                <a:cs typeface="+mn-cs"/>
              </a:rPr>
              <a:t>η</a:t>
            </a:r>
            <a:r>
              <a:rPr lang="en-US" altLang="zh-CN" sz="1200" i="1" kern="1200" baseline="-25000" dirty="0">
                <a:solidFill>
                  <a:schemeClr val="tx1"/>
                </a:solidFill>
                <a:effectLst/>
                <a:latin typeface="Arial" charset="0"/>
                <a:ea typeface="宋体" pitchFamily="2" charset="-122"/>
                <a:cs typeface="+mn-cs"/>
              </a:rPr>
              <a:t>n</a:t>
            </a:r>
            <a:r>
              <a:rPr lang="en-US" altLang="zh-CN" sz="1200" i="1" kern="1200" dirty="0">
                <a:solidFill>
                  <a:schemeClr val="tx1"/>
                </a:solidFill>
                <a:effectLst/>
                <a:latin typeface="Arial" charset="0"/>
                <a:ea typeface="宋体" pitchFamily="2" charset="-122"/>
                <a:cs typeface="+mn-cs"/>
              </a:rPr>
              <a:t>β</a:t>
            </a:r>
            <a:r>
              <a:rPr lang="en-US" altLang="zh-CN" sz="1200" i="1" kern="1200" baseline="-25000" dirty="0">
                <a:solidFill>
                  <a:schemeClr val="tx1"/>
                </a:solidFill>
                <a:effectLst/>
                <a:latin typeface="Arial" charset="0"/>
                <a:ea typeface="宋体" pitchFamily="2" charset="-122"/>
                <a:cs typeface="+mn-cs"/>
              </a:rPr>
              <a:t>n</a:t>
            </a:r>
            <a:r>
              <a:rPr lang="en-US" altLang="zh-CN" sz="1200" i="1" kern="1200" dirty="0">
                <a:solidFill>
                  <a:schemeClr val="tx1"/>
                </a:solidFill>
                <a:effectLst/>
                <a:latin typeface="Arial" charset="0"/>
                <a:ea typeface="宋体" pitchFamily="2" charset="-122"/>
                <a:cs typeface="+mn-cs"/>
              </a:rPr>
              <a:t>δ</a:t>
            </a:r>
            <a:r>
              <a:rPr lang="en-US" altLang="zh-CN" sz="1200" i="1" kern="1200" baseline="-25000" dirty="0">
                <a:solidFill>
                  <a:schemeClr val="tx1"/>
                </a:solidFill>
                <a:effectLst/>
                <a:latin typeface="Arial" charset="0"/>
                <a:ea typeface="宋体" pitchFamily="2" charset="-122"/>
                <a:cs typeface="+mn-cs"/>
              </a:rPr>
              <a:t>n</a:t>
            </a:r>
            <a:r>
              <a:rPr lang="en-US" altLang="zh-CN" sz="1200" i="1" kern="1200" dirty="0">
                <a:solidFill>
                  <a:schemeClr val="tx1"/>
                </a:solidFill>
                <a:effectLst/>
                <a:latin typeface="Arial" charset="0"/>
                <a:ea typeface="宋体" pitchFamily="2" charset="-122"/>
                <a:cs typeface="+mn-cs"/>
              </a:rPr>
              <a:t>γ</a:t>
            </a:r>
            <a:r>
              <a:rPr lang="en-US" altLang="zh-CN" sz="1200" i="1" kern="1200" baseline="-25000" dirty="0">
                <a:solidFill>
                  <a:schemeClr val="tx1"/>
                </a:solidFill>
                <a:effectLst/>
                <a:latin typeface="Arial" charset="0"/>
                <a:ea typeface="宋体" pitchFamily="2" charset="-122"/>
                <a:cs typeface="+mn-cs"/>
              </a:rPr>
              <a:t>n</a:t>
            </a:r>
            <a:r>
              <a:rPr lang="en-US" altLang="zh-CN" sz="1200" kern="1200" dirty="0">
                <a:solidFill>
                  <a:schemeClr val="tx1"/>
                </a:solidFill>
                <a:effectLst/>
                <a:latin typeface="Arial" charset="0"/>
                <a:ea typeface="宋体" pitchFamily="2" charset="-122"/>
                <a:cs typeface="+mn-cs"/>
              </a:rPr>
              <a:t>(</a:t>
            </a:r>
            <a:r>
              <a:rPr lang="en-US" altLang="zh-CN" sz="1200" i="1" kern="1200" dirty="0">
                <a:solidFill>
                  <a:schemeClr val="tx1"/>
                </a:solidFill>
                <a:effectLst/>
                <a:latin typeface="Arial" charset="0"/>
                <a:ea typeface="宋体" pitchFamily="2" charset="-122"/>
                <a:cs typeface="+mn-cs"/>
              </a:rPr>
              <a:t>C</a:t>
            </a:r>
            <a:r>
              <a:rPr lang="en-US" altLang="zh-CN" sz="1200" i="1" kern="1200" baseline="-25000" dirty="0">
                <a:solidFill>
                  <a:schemeClr val="tx1"/>
                </a:solidFill>
                <a:effectLst/>
                <a:latin typeface="Arial" charset="0"/>
                <a:ea typeface="宋体" pitchFamily="2" charset="-122"/>
                <a:cs typeface="+mn-cs"/>
              </a:rPr>
              <a:t>0</a:t>
            </a:r>
            <a:r>
              <a:rPr lang="en-US" altLang="zh-CN" sz="1200" i="1" kern="1200" dirty="0">
                <a:solidFill>
                  <a:schemeClr val="tx1"/>
                </a:solidFill>
                <a:effectLst/>
                <a:latin typeface="Arial" charset="0"/>
                <a:ea typeface="宋体" pitchFamily="2" charset="-122"/>
                <a:cs typeface="+mn-cs"/>
              </a:rPr>
              <a:t>-C</a:t>
            </a:r>
            <a:r>
              <a:rPr lang="en-US" altLang="zh-CN" sz="1200" i="1" kern="1200" baseline="-25000" dirty="0">
                <a:solidFill>
                  <a:schemeClr val="tx1"/>
                </a:solidFill>
                <a:effectLst/>
                <a:latin typeface="Arial" charset="0"/>
                <a:ea typeface="宋体" pitchFamily="2" charset="-122"/>
                <a:cs typeface="+mn-cs"/>
              </a:rPr>
              <a:t>n</a:t>
            </a:r>
            <a:r>
              <a:rPr lang="en-US" altLang="zh-CN" sz="1200" kern="1200" dirty="0">
                <a:solidFill>
                  <a:schemeClr val="tx1"/>
                </a:solidFill>
                <a:effectLst/>
                <a:latin typeface="Arial" charset="0"/>
                <a:ea typeface="宋体" pitchFamily="2" charset="-122"/>
                <a:cs typeface="+mn-cs"/>
              </a:rPr>
              <a:t>)/1000</a:t>
            </a:r>
            <a:endParaRPr lang="zh-CN" altLang="zh-CN" sz="1200" kern="1200" dirty="0">
              <a:solidFill>
                <a:schemeClr val="tx1"/>
              </a:solidFill>
              <a:effectLst/>
              <a:latin typeface="Arial" charset="0"/>
              <a:ea typeface="宋体" pitchFamily="2" charset="-122"/>
              <a:cs typeface="+mn-cs"/>
            </a:endParaRPr>
          </a:p>
          <a:p>
            <a:r>
              <a:rPr lang="en-US" altLang="zh-CN" sz="1200" kern="1200" dirty="0">
                <a:solidFill>
                  <a:schemeClr val="tx1"/>
                </a:solidFill>
                <a:effectLst/>
                <a:latin typeface="Arial" charset="0"/>
                <a:ea typeface="宋体" pitchFamily="2" charset="-122"/>
                <a:cs typeface="+mn-cs"/>
              </a:rPr>
              <a:t>=6000×95%×400×60%×10×95%×(305.00-300.00)/1000=64980.00</a:t>
            </a:r>
            <a:r>
              <a:rPr lang="zh-CN" altLang="zh-CN" sz="1200" kern="1200" dirty="0">
                <a:solidFill>
                  <a:schemeClr val="tx1"/>
                </a:solidFill>
                <a:effectLst/>
                <a:latin typeface="Arial" charset="0"/>
                <a:ea typeface="宋体" pitchFamily="2" charset="-122"/>
                <a:cs typeface="+mn-cs"/>
              </a:rPr>
              <a:t>元</a:t>
            </a:r>
          </a:p>
          <a:p>
            <a:r>
              <a:rPr lang="en-US" altLang="zh-CN" sz="1200" kern="1200" dirty="0">
                <a:solidFill>
                  <a:schemeClr val="tx1"/>
                </a:solidFill>
                <a:effectLst/>
                <a:latin typeface="Arial" charset="0"/>
                <a:ea typeface="宋体" pitchFamily="2" charset="-122"/>
                <a:cs typeface="+mn-cs"/>
              </a:rPr>
              <a:t>3</a:t>
            </a:r>
            <a:r>
              <a:rPr lang="zh-CN" altLang="zh-CN" sz="1200" kern="1200" dirty="0">
                <a:solidFill>
                  <a:schemeClr val="tx1"/>
                </a:solidFill>
                <a:effectLst/>
                <a:latin typeface="Arial" charset="0"/>
                <a:ea typeface="宋体" pitchFamily="2" charset="-122"/>
                <a:cs typeface="+mn-cs"/>
              </a:rPr>
              <a:t>、</a:t>
            </a:r>
            <a:r>
              <a:rPr lang="en-US" altLang="zh-CN" sz="1200" kern="1200" dirty="0">
                <a:solidFill>
                  <a:schemeClr val="tx1"/>
                </a:solidFill>
                <a:effectLst/>
                <a:latin typeface="Arial" charset="0"/>
                <a:ea typeface="宋体" pitchFamily="2" charset="-122"/>
                <a:cs typeface="+mn-cs"/>
              </a:rPr>
              <a:t>     </a:t>
            </a:r>
            <a:r>
              <a:rPr lang="zh-CN" altLang="zh-CN" sz="1200" kern="1200" dirty="0">
                <a:solidFill>
                  <a:schemeClr val="tx1"/>
                </a:solidFill>
                <a:effectLst/>
                <a:latin typeface="Arial" charset="0"/>
                <a:ea typeface="宋体" pitchFamily="2" charset="-122"/>
                <a:cs typeface="+mn-cs"/>
              </a:rPr>
              <a:t>成本降低额实际数计算式：</a:t>
            </a:r>
          </a:p>
          <a:p>
            <a:r>
              <a:rPr lang="en-US" altLang="zh-CN" sz="1200" i="1" kern="1200" dirty="0">
                <a:solidFill>
                  <a:schemeClr val="tx1"/>
                </a:solidFill>
                <a:effectLst/>
                <a:latin typeface="Arial" charset="0"/>
                <a:ea typeface="宋体" pitchFamily="2" charset="-122"/>
                <a:cs typeface="+mn-cs"/>
              </a:rPr>
              <a:t>Q</a:t>
            </a:r>
            <a:r>
              <a:rPr lang="en-US" altLang="zh-CN" sz="1200" i="1" kern="1200" baseline="-25000" dirty="0">
                <a:solidFill>
                  <a:schemeClr val="tx1"/>
                </a:solidFill>
                <a:effectLst/>
                <a:latin typeface="Arial" charset="0"/>
                <a:ea typeface="宋体" pitchFamily="2" charset="-122"/>
                <a:cs typeface="+mn-cs"/>
              </a:rPr>
              <a:t>1</a:t>
            </a:r>
            <a:r>
              <a:rPr lang="zh-CN" altLang="zh-CN" sz="1200" kern="1200" dirty="0">
                <a:solidFill>
                  <a:schemeClr val="tx1"/>
                </a:solidFill>
                <a:effectLst/>
                <a:latin typeface="Arial" charset="0"/>
                <a:ea typeface="宋体" pitchFamily="2" charset="-122"/>
                <a:cs typeface="+mn-cs"/>
              </a:rPr>
              <a:t>（</a:t>
            </a:r>
            <a:r>
              <a:rPr lang="en-US" altLang="zh-CN" sz="1200" i="1" kern="1200" dirty="0">
                <a:solidFill>
                  <a:schemeClr val="tx1"/>
                </a:solidFill>
                <a:effectLst/>
                <a:latin typeface="Arial" charset="0"/>
                <a:ea typeface="宋体" pitchFamily="2" charset="-122"/>
                <a:cs typeface="+mn-cs"/>
              </a:rPr>
              <a:t>C</a:t>
            </a:r>
            <a:r>
              <a:rPr lang="en-US" altLang="zh-CN" sz="1200" i="1" kern="1200" baseline="-25000" dirty="0">
                <a:solidFill>
                  <a:schemeClr val="tx1"/>
                </a:solidFill>
                <a:effectLst/>
                <a:latin typeface="Arial" charset="0"/>
                <a:ea typeface="宋体" pitchFamily="2" charset="-122"/>
                <a:cs typeface="+mn-cs"/>
              </a:rPr>
              <a:t>0</a:t>
            </a:r>
            <a:r>
              <a:rPr lang="zh-CN" altLang="zh-CN" sz="1200" i="1" kern="1200" dirty="0">
                <a:solidFill>
                  <a:schemeClr val="tx1"/>
                </a:solidFill>
                <a:effectLst/>
                <a:latin typeface="Arial" charset="0"/>
                <a:ea typeface="宋体" pitchFamily="2" charset="-122"/>
                <a:cs typeface="+mn-cs"/>
              </a:rPr>
              <a:t>－</a:t>
            </a:r>
            <a:r>
              <a:rPr lang="en-US" altLang="zh-CN" sz="1200" i="1" kern="1200" dirty="0">
                <a:solidFill>
                  <a:schemeClr val="tx1"/>
                </a:solidFill>
                <a:effectLst/>
                <a:latin typeface="Arial" charset="0"/>
                <a:ea typeface="宋体" pitchFamily="2" charset="-122"/>
                <a:cs typeface="+mn-cs"/>
              </a:rPr>
              <a:t>C</a:t>
            </a:r>
            <a:r>
              <a:rPr lang="en-US" altLang="zh-CN" sz="1200" i="1" kern="1200" baseline="-25000" dirty="0">
                <a:solidFill>
                  <a:schemeClr val="tx1"/>
                </a:solidFill>
                <a:effectLst/>
                <a:latin typeface="Arial" charset="0"/>
                <a:ea typeface="宋体" pitchFamily="2" charset="-122"/>
                <a:cs typeface="+mn-cs"/>
              </a:rPr>
              <a:t>1</a:t>
            </a:r>
            <a:r>
              <a:rPr lang="zh-CN" altLang="zh-CN" sz="1200" kern="1200" dirty="0">
                <a:solidFill>
                  <a:schemeClr val="tx1"/>
                </a:solidFill>
                <a:effectLst/>
                <a:latin typeface="Arial" charset="0"/>
                <a:ea typeface="宋体" pitchFamily="2" charset="-122"/>
                <a:cs typeface="+mn-cs"/>
              </a:rPr>
              <a:t>）</a:t>
            </a:r>
            <a:r>
              <a:rPr lang="en-US" altLang="zh-CN" sz="1200" kern="1200" dirty="0">
                <a:solidFill>
                  <a:schemeClr val="tx1"/>
                </a:solidFill>
                <a:effectLst/>
                <a:latin typeface="Arial" charset="0"/>
                <a:ea typeface="宋体" pitchFamily="2" charset="-122"/>
                <a:cs typeface="+mn-cs"/>
              </a:rPr>
              <a:t>=</a:t>
            </a:r>
            <a:r>
              <a:rPr lang="en-US" altLang="zh-CN" sz="1200" i="1" kern="1200" dirty="0">
                <a:solidFill>
                  <a:schemeClr val="tx1"/>
                </a:solidFill>
                <a:effectLst/>
                <a:latin typeface="Arial" charset="0"/>
                <a:ea typeface="宋体" pitchFamily="2" charset="-122"/>
                <a:cs typeface="+mn-cs"/>
              </a:rPr>
              <a:t>А</a:t>
            </a:r>
            <a:r>
              <a:rPr lang="en-US" altLang="zh-CN" sz="1200" i="1" kern="1200" baseline="-25000" dirty="0">
                <a:solidFill>
                  <a:schemeClr val="tx1"/>
                </a:solidFill>
                <a:effectLst/>
                <a:latin typeface="Arial" charset="0"/>
                <a:ea typeface="宋体" pitchFamily="2" charset="-122"/>
                <a:cs typeface="+mn-cs"/>
              </a:rPr>
              <a:t>1</a:t>
            </a:r>
            <a:r>
              <a:rPr lang="en-US" altLang="zh-CN" sz="1200" i="1" kern="1200" dirty="0">
                <a:solidFill>
                  <a:schemeClr val="tx1"/>
                </a:solidFill>
                <a:effectLst/>
                <a:latin typeface="Arial" charset="0"/>
                <a:ea typeface="宋体" pitchFamily="2" charset="-122"/>
                <a:cs typeface="+mn-cs"/>
              </a:rPr>
              <a:t>α</a:t>
            </a:r>
            <a:r>
              <a:rPr lang="en-US" altLang="zh-CN" sz="1200" i="1" kern="1200" baseline="-25000" dirty="0">
                <a:solidFill>
                  <a:schemeClr val="tx1"/>
                </a:solidFill>
                <a:effectLst/>
                <a:latin typeface="Arial" charset="0"/>
                <a:ea typeface="宋体" pitchFamily="2" charset="-122"/>
                <a:cs typeface="+mn-cs"/>
              </a:rPr>
              <a:t>1</a:t>
            </a:r>
            <a:r>
              <a:rPr lang="en-US" altLang="zh-CN" sz="1200" i="1" kern="1200" dirty="0">
                <a:solidFill>
                  <a:schemeClr val="tx1"/>
                </a:solidFill>
                <a:effectLst/>
                <a:latin typeface="Arial" charset="0"/>
                <a:ea typeface="宋体" pitchFamily="2" charset="-122"/>
                <a:cs typeface="+mn-cs"/>
              </a:rPr>
              <a:t>η</a:t>
            </a:r>
            <a:r>
              <a:rPr lang="en-US" altLang="zh-CN" sz="1200" i="1" kern="1200" baseline="-25000" dirty="0">
                <a:solidFill>
                  <a:schemeClr val="tx1"/>
                </a:solidFill>
                <a:effectLst/>
                <a:latin typeface="Arial" charset="0"/>
                <a:ea typeface="宋体" pitchFamily="2" charset="-122"/>
                <a:cs typeface="+mn-cs"/>
              </a:rPr>
              <a:t>1</a:t>
            </a:r>
            <a:r>
              <a:rPr lang="en-US" altLang="zh-CN" sz="1200" i="1" kern="1200" dirty="0">
                <a:solidFill>
                  <a:schemeClr val="tx1"/>
                </a:solidFill>
                <a:effectLst/>
                <a:latin typeface="Arial" charset="0"/>
                <a:ea typeface="宋体" pitchFamily="2" charset="-122"/>
                <a:cs typeface="+mn-cs"/>
              </a:rPr>
              <a:t>β</a:t>
            </a:r>
            <a:r>
              <a:rPr lang="en-US" altLang="zh-CN" sz="1200" i="1" kern="1200" baseline="-25000" dirty="0">
                <a:solidFill>
                  <a:schemeClr val="tx1"/>
                </a:solidFill>
                <a:effectLst/>
                <a:latin typeface="Arial" charset="0"/>
                <a:ea typeface="宋体" pitchFamily="2" charset="-122"/>
                <a:cs typeface="+mn-cs"/>
              </a:rPr>
              <a:t>1</a:t>
            </a:r>
            <a:r>
              <a:rPr lang="en-US" altLang="zh-CN" sz="1200" i="1" kern="1200" dirty="0">
                <a:solidFill>
                  <a:schemeClr val="tx1"/>
                </a:solidFill>
                <a:effectLst/>
                <a:latin typeface="Arial" charset="0"/>
                <a:ea typeface="宋体" pitchFamily="2" charset="-122"/>
                <a:cs typeface="+mn-cs"/>
              </a:rPr>
              <a:t>δ</a:t>
            </a:r>
            <a:r>
              <a:rPr lang="en-US" altLang="zh-CN" sz="1200" i="1" kern="1200" baseline="-25000" dirty="0">
                <a:solidFill>
                  <a:schemeClr val="tx1"/>
                </a:solidFill>
                <a:effectLst/>
                <a:latin typeface="Arial" charset="0"/>
                <a:ea typeface="宋体" pitchFamily="2" charset="-122"/>
                <a:cs typeface="+mn-cs"/>
              </a:rPr>
              <a:t>1</a:t>
            </a:r>
            <a:r>
              <a:rPr lang="en-US" altLang="zh-CN" sz="1200" i="1" kern="1200" dirty="0">
                <a:solidFill>
                  <a:schemeClr val="tx1"/>
                </a:solidFill>
                <a:effectLst/>
                <a:latin typeface="Arial" charset="0"/>
                <a:ea typeface="宋体" pitchFamily="2" charset="-122"/>
                <a:cs typeface="+mn-cs"/>
              </a:rPr>
              <a:t>γ</a:t>
            </a:r>
            <a:r>
              <a:rPr lang="en-US" altLang="zh-CN" sz="1200" i="1" kern="1200" baseline="-25000" dirty="0">
                <a:solidFill>
                  <a:schemeClr val="tx1"/>
                </a:solidFill>
                <a:effectLst/>
                <a:latin typeface="Arial" charset="0"/>
                <a:ea typeface="宋体" pitchFamily="2" charset="-122"/>
                <a:cs typeface="+mn-cs"/>
              </a:rPr>
              <a:t>1</a:t>
            </a:r>
            <a:r>
              <a:rPr lang="en-US" altLang="zh-CN" sz="1200" kern="1200" dirty="0">
                <a:solidFill>
                  <a:schemeClr val="tx1"/>
                </a:solidFill>
                <a:effectLst/>
                <a:latin typeface="Arial" charset="0"/>
                <a:ea typeface="宋体" pitchFamily="2" charset="-122"/>
                <a:cs typeface="+mn-cs"/>
              </a:rPr>
              <a:t>(</a:t>
            </a:r>
            <a:r>
              <a:rPr lang="en-US" altLang="zh-CN" sz="1200" i="1" kern="1200" dirty="0">
                <a:solidFill>
                  <a:schemeClr val="tx1"/>
                </a:solidFill>
                <a:effectLst/>
                <a:latin typeface="Arial" charset="0"/>
                <a:ea typeface="宋体" pitchFamily="2" charset="-122"/>
                <a:cs typeface="+mn-cs"/>
              </a:rPr>
              <a:t>C</a:t>
            </a:r>
            <a:r>
              <a:rPr lang="en-US" altLang="zh-CN" sz="1200" i="1" kern="1200" baseline="-25000" dirty="0">
                <a:solidFill>
                  <a:schemeClr val="tx1"/>
                </a:solidFill>
                <a:effectLst/>
                <a:latin typeface="Arial" charset="0"/>
                <a:ea typeface="宋体" pitchFamily="2" charset="-122"/>
                <a:cs typeface="+mn-cs"/>
              </a:rPr>
              <a:t>0</a:t>
            </a:r>
            <a:r>
              <a:rPr lang="en-US" altLang="zh-CN" sz="1200" i="1" kern="1200" dirty="0">
                <a:solidFill>
                  <a:schemeClr val="tx1"/>
                </a:solidFill>
                <a:effectLst/>
                <a:latin typeface="Arial" charset="0"/>
                <a:ea typeface="宋体" pitchFamily="2" charset="-122"/>
                <a:cs typeface="+mn-cs"/>
              </a:rPr>
              <a:t>-C</a:t>
            </a:r>
            <a:r>
              <a:rPr lang="en-US" altLang="zh-CN" sz="1200" i="1" kern="1200" baseline="-25000" dirty="0">
                <a:solidFill>
                  <a:schemeClr val="tx1"/>
                </a:solidFill>
                <a:effectLst/>
                <a:latin typeface="Arial" charset="0"/>
                <a:ea typeface="宋体" pitchFamily="2" charset="-122"/>
                <a:cs typeface="+mn-cs"/>
              </a:rPr>
              <a:t>1</a:t>
            </a:r>
            <a:r>
              <a:rPr lang="en-US" altLang="zh-CN" sz="1200" kern="1200" dirty="0">
                <a:solidFill>
                  <a:schemeClr val="tx1"/>
                </a:solidFill>
                <a:effectLst/>
                <a:latin typeface="Arial" charset="0"/>
                <a:ea typeface="宋体" pitchFamily="2" charset="-122"/>
                <a:cs typeface="+mn-cs"/>
              </a:rPr>
              <a:t>)/1000</a:t>
            </a:r>
            <a:endParaRPr lang="zh-CN" altLang="zh-CN" sz="1200" kern="1200" dirty="0">
              <a:solidFill>
                <a:schemeClr val="tx1"/>
              </a:solidFill>
              <a:effectLst/>
              <a:latin typeface="Arial" charset="0"/>
              <a:ea typeface="宋体" pitchFamily="2" charset="-122"/>
              <a:cs typeface="+mn-cs"/>
            </a:endParaRPr>
          </a:p>
          <a:p>
            <a:r>
              <a:rPr lang="en-US" altLang="zh-CN" sz="1200" kern="1200" dirty="0">
                <a:solidFill>
                  <a:schemeClr val="tx1"/>
                </a:solidFill>
                <a:effectLst/>
                <a:latin typeface="Arial" charset="0"/>
                <a:ea typeface="宋体" pitchFamily="2" charset="-122"/>
                <a:cs typeface="+mn-cs"/>
              </a:rPr>
              <a:t>=6100×90%×410×70%×10×100%×(305.00-310.00)/1000=-78781.50</a:t>
            </a:r>
            <a:r>
              <a:rPr lang="zh-CN" altLang="zh-CN" sz="1200" kern="1200" dirty="0">
                <a:solidFill>
                  <a:schemeClr val="tx1"/>
                </a:solidFill>
                <a:effectLst/>
                <a:latin typeface="Arial" charset="0"/>
                <a:ea typeface="宋体" pitchFamily="2" charset="-122"/>
                <a:cs typeface="+mn-cs"/>
              </a:rPr>
              <a:t>元</a:t>
            </a:r>
          </a:p>
          <a:p>
            <a:r>
              <a:rPr lang="en-US" altLang="zh-CN" sz="1200" kern="1200" dirty="0">
                <a:solidFill>
                  <a:schemeClr val="tx1"/>
                </a:solidFill>
                <a:effectLst/>
                <a:latin typeface="Arial" charset="0"/>
                <a:ea typeface="宋体" pitchFamily="2" charset="-122"/>
                <a:cs typeface="+mn-cs"/>
              </a:rPr>
              <a:t>4</a:t>
            </a:r>
            <a:r>
              <a:rPr lang="zh-CN" altLang="zh-CN" sz="1200" kern="1200" dirty="0">
                <a:solidFill>
                  <a:schemeClr val="tx1"/>
                </a:solidFill>
                <a:effectLst/>
                <a:latin typeface="Arial" charset="0"/>
                <a:ea typeface="宋体" pitchFamily="2" charset="-122"/>
                <a:cs typeface="+mn-cs"/>
              </a:rPr>
              <a:t>、</a:t>
            </a:r>
            <a:r>
              <a:rPr lang="en-US" altLang="zh-CN" sz="1200" kern="1200" dirty="0">
                <a:solidFill>
                  <a:schemeClr val="tx1"/>
                </a:solidFill>
                <a:effectLst/>
                <a:latin typeface="Arial" charset="0"/>
                <a:ea typeface="宋体" pitchFamily="2" charset="-122"/>
                <a:cs typeface="+mn-cs"/>
              </a:rPr>
              <a:t>     </a:t>
            </a:r>
            <a:r>
              <a:rPr lang="zh-CN" altLang="zh-CN" sz="1200" kern="1200" dirty="0">
                <a:solidFill>
                  <a:schemeClr val="tx1"/>
                </a:solidFill>
                <a:effectLst/>
                <a:latin typeface="Arial" charset="0"/>
                <a:ea typeface="宋体" pitchFamily="2" charset="-122"/>
                <a:cs typeface="+mn-cs"/>
              </a:rPr>
              <a:t>因素替代顺序：</a:t>
            </a:r>
            <a:r>
              <a:rPr lang="en-US" altLang="zh-CN" sz="1200" i="1" kern="1200" dirty="0">
                <a:solidFill>
                  <a:schemeClr val="tx1"/>
                </a:solidFill>
                <a:effectLst/>
                <a:latin typeface="Arial" charset="0"/>
                <a:ea typeface="宋体" pitchFamily="2" charset="-122"/>
                <a:cs typeface="+mn-cs"/>
              </a:rPr>
              <a:t>Α</a:t>
            </a:r>
            <a:r>
              <a:rPr lang="zh-CN" altLang="zh-CN" sz="1200" kern="1200" dirty="0">
                <a:solidFill>
                  <a:schemeClr val="tx1"/>
                </a:solidFill>
                <a:effectLst/>
                <a:latin typeface="Arial" charset="0"/>
                <a:ea typeface="宋体" pitchFamily="2" charset="-122"/>
                <a:cs typeface="+mn-cs"/>
              </a:rPr>
              <a:t>、</a:t>
            </a:r>
            <a:r>
              <a:rPr lang="en-US" altLang="zh-CN" sz="1200" i="1" kern="1200" dirty="0">
                <a:solidFill>
                  <a:schemeClr val="tx1"/>
                </a:solidFill>
                <a:effectLst/>
                <a:latin typeface="Arial" charset="0"/>
                <a:ea typeface="宋体" pitchFamily="2" charset="-122"/>
                <a:cs typeface="+mn-cs"/>
              </a:rPr>
              <a:t>α</a:t>
            </a:r>
            <a:r>
              <a:rPr lang="zh-CN" altLang="zh-CN" sz="1200" kern="1200" dirty="0">
                <a:solidFill>
                  <a:schemeClr val="tx1"/>
                </a:solidFill>
                <a:effectLst/>
                <a:latin typeface="Arial" charset="0"/>
                <a:ea typeface="宋体" pitchFamily="2" charset="-122"/>
                <a:cs typeface="+mn-cs"/>
              </a:rPr>
              <a:t>、</a:t>
            </a:r>
            <a:r>
              <a:rPr lang="en-US" altLang="zh-CN" sz="1200" i="1" kern="1200" dirty="0">
                <a:solidFill>
                  <a:schemeClr val="tx1"/>
                </a:solidFill>
                <a:effectLst/>
                <a:latin typeface="Arial" charset="0"/>
                <a:ea typeface="宋体" pitchFamily="2" charset="-122"/>
                <a:cs typeface="+mn-cs"/>
              </a:rPr>
              <a:t>η</a:t>
            </a:r>
            <a:r>
              <a:rPr lang="zh-CN" altLang="zh-CN" sz="1200" kern="1200" dirty="0">
                <a:solidFill>
                  <a:schemeClr val="tx1"/>
                </a:solidFill>
                <a:effectLst/>
                <a:latin typeface="Arial" charset="0"/>
                <a:ea typeface="宋体" pitchFamily="2" charset="-122"/>
                <a:cs typeface="+mn-cs"/>
              </a:rPr>
              <a:t>、</a:t>
            </a:r>
            <a:r>
              <a:rPr lang="en-US" altLang="zh-CN" sz="1200" i="1" kern="1200" dirty="0">
                <a:solidFill>
                  <a:schemeClr val="tx1"/>
                </a:solidFill>
                <a:effectLst/>
                <a:latin typeface="Arial" charset="0"/>
                <a:ea typeface="宋体" pitchFamily="2" charset="-122"/>
                <a:cs typeface="+mn-cs"/>
              </a:rPr>
              <a:t>β</a:t>
            </a:r>
            <a:r>
              <a:rPr lang="zh-CN" altLang="zh-CN" sz="1200" kern="1200" dirty="0">
                <a:solidFill>
                  <a:schemeClr val="tx1"/>
                </a:solidFill>
                <a:effectLst/>
                <a:latin typeface="Arial" charset="0"/>
                <a:ea typeface="宋体" pitchFamily="2" charset="-122"/>
                <a:cs typeface="+mn-cs"/>
              </a:rPr>
              <a:t>、</a:t>
            </a:r>
            <a:r>
              <a:rPr lang="en-US" altLang="zh-CN" sz="1200" i="1" kern="1200" dirty="0">
                <a:solidFill>
                  <a:schemeClr val="tx1"/>
                </a:solidFill>
                <a:effectLst/>
                <a:latin typeface="Arial" charset="0"/>
                <a:ea typeface="宋体" pitchFamily="2" charset="-122"/>
                <a:cs typeface="+mn-cs"/>
              </a:rPr>
              <a:t>δ</a:t>
            </a:r>
            <a:r>
              <a:rPr lang="zh-CN" altLang="zh-CN" sz="1200" kern="1200" dirty="0">
                <a:solidFill>
                  <a:schemeClr val="tx1"/>
                </a:solidFill>
                <a:effectLst/>
                <a:latin typeface="Arial" charset="0"/>
                <a:ea typeface="宋体" pitchFamily="2" charset="-122"/>
                <a:cs typeface="+mn-cs"/>
              </a:rPr>
              <a:t>、</a:t>
            </a:r>
            <a:r>
              <a:rPr lang="en-US" altLang="zh-CN" sz="1200" i="1" kern="1200" dirty="0">
                <a:solidFill>
                  <a:schemeClr val="tx1"/>
                </a:solidFill>
                <a:effectLst/>
                <a:latin typeface="Arial" charset="0"/>
                <a:ea typeface="宋体" pitchFamily="2" charset="-122"/>
                <a:cs typeface="+mn-cs"/>
              </a:rPr>
              <a:t>γ</a:t>
            </a:r>
            <a:r>
              <a:rPr lang="zh-CN" altLang="zh-CN" sz="1200" kern="1200" dirty="0">
                <a:solidFill>
                  <a:schemeClr val="tx1"/>
                </a:solidFill>
                <a:effectLst/>
                <a:latin typeface="Arial" charset="0"/>
                <a:ea typeface="宋体" pitchFamily="2" charset="-122"/>
                <a:cs typeface="+mn-cs"/>
              </a:rPr>
              <a:t>、</a:t>
            </a:r>
            <a:r>
              <a:rPr lang="en-US" altLang="zh-CN" sz="1200" i="1" kern="1200" dirty="0">
                <a:solidFill>
                  <a:schemeClr val="tx1"/>
                </a:solidFill>
                <a:effectLst/>
                <a:latin typeface="Arial" charset="0"/>
                <a:ea typeface="宋体" pitchFamily="2" charset="-122"/>
                <a:cs typeface="+mn-cs"/>
              </a:rPr>
              <a:t>C</a:t>
            </a:r>
            <a:endParaRPr lang="zh-CN" altLang="zh-CN" sz="1200" kern="1200" dirty="0">
              <a:solidFill>
                <a:schemeClr val="tx1"/>
              </a:solidFill>
              <a:effectLst/>
              <a:latin typeface="Arial" charset="0"/>
              <a:ea typeface="宋体" pitchFamily="2" charset="-122"/>
              <a:cs typeface="+mn-cs"/>
            </a:endParaRPr>
          </a:p>
          <a:p>
            <a:endParaRPr lang="zh-CN" altLang="en-US" dirty="0"/>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36</a:t>
            </a:fld>
            <a:endParaRPr lang="en-US" altLang="zh-CN"/>
          </a:p>
        </p:txBody>
      </p:sp>
    </p:spTree>
    <p:extLst>
      <p:ext uri="{BB962C8B-B14F-4D97-AF65-F5344CB8AC3E}">
        <p14:creationId xmlns:p14="http://schemas.microsoft.com/office/powerpoint/2010/main" xmlns="" val="1708177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Arial" charset="0"/>
                <a:ea typeface="宋体" pitchFamily="2" charset="-122"/>
                <a:cs typeface="+mn-cs"/>
              </a:rPr>
              <a:t>表中：差额分配系数</a:t>
            </a:r>
            <a:r>
              <a:rPr lang="en-US" altLang="zh-CN" sz="1200" kern="1200" dirty="0">
                <a:solidFill>
                  <a:schemeClr val="tx1"/>
                </a:solidFill>
                <a:effectLst/>
                <a:latin typeface="Arial" charset="0"/>
                <a:ea typeface="宋体" pitchFamily="2" charset="-122"/>
                <a:cs typeface="+mn-cs"/>
              </a:rPr>
              <a:t>F=-143761.50÷</a:t>
            </a:r>
            <a:r>
              <a:rPr lang="zh-CN" altLang="zh-CN" sz="1200" kern="1200" dirty="0">
                <a:solidFill>
                  <a:schemeClr val="tx1"/>
                </a:solidFill>
                <a:effectLst/>
                <a:latin typeface="Arial" charset="0"/>
                <a:ea typeface="宋体" pitchFamily="2" charset="-122"/>
                <a:cs typeface="+mn-cs"/>
              </a:rPr>
              <a:t>（</a:t>
            </a:r>
            <a:r>
              <a:rPr lang="en-US" altLang="zh-CN" sz="1200" kern="1200" dirty="0">
                <a:solidFill>
                  <a:schemeClr val="tx1"/>
                </a:solidFill>
                <a:effectLst/>
                <a:latin typeface="Arial" charset="0"/>
                <a:ea typeface="宋体" pitchFamily="2" charset="-122"/>
                <a:cs typeface="+mn-cs"/>
              </a:rPr>
              <a:t>-179.1667</a:t>
            </a:r>
            <a:r>
              <a:rPr lang="zh-CN" altLang="zh-CN" sz="1200" kern="1200" dirty="0">
                <a:solidFill>
                  <a:schemeClr val="tx1"/>
                </a:solidFill>
                <a:effectLst/>
                <a:latin typeface="Arial" charset="0"/>
                <a:ea typeface="宋体" pitchFamily="2" charset="-122"/>
                <a:cs typeface="+mn-cs"/>
              </a:rPr>
              <a:t>）</a:t>
            </a:r>
            <a:r>
              <a:rPr lang="en-US" altLang="zh-CN" sz="1200" kern="1200" dirty="0">
                <a:solidFill>
                  <a:schemeClr val="tx1"/>
                </a:solidFill>
                <a:effectLst/>
                <a:latin typeface="Arial" charset="0"/>
                <a:ea typeface="宋体" pitchFamily="2" charset="-122"/>
                <a:cs typeface="+mn-cs"/>
              </a:rPr>
              <a:t>=802.38961816</a:t>
            </a:r>
            <a:r>
              <a:rPr lang="zh-CN" altLang="zh-CN" sz="1200" kern="1200" dirty="0">
                <a:solidFill>
                  <a:schemeClr val="tx1"/>
                </a:solidFill>
                <a:effectLst/>
                <a:latin typeface="Arial" charset="0"/>
                <a:ea typeface="宋体" pitchFamily="2" charset="-122"/>
                <a:cs typeface="+mn-cs"/>
              </a:rPr>
              <a:t>；</a:t>
            </a:r>
          </a:p>
          <a:p>
            <a:r>
              <a:rPr lang="zh-CN" altLang="zh-CN" sz="1200" kern="1200" dirty="0">
                <a:solidFill>
                  <a:schemeClr val="tx1"/>
                </a:solidFill>
                <a:effectLst/>
                <a:latin typeface="Arial" charset="0"/>
                <a:ea typeface="宋体" pitchFamily="2" charset="-122"/>
                <a:cs typeface="+mn-cs"/>
              </a:rPr>
              <a:t>标有</a:t>
            </a:r>
            <a:r>
              <a:rPr lang="en-US" altLang="zh-CN" sz="1200" kern="1200" dirty="0">
                <a:solidFill>
                  <a:schemeClr val="tx1"/>
                </a:solidFill>
                <a:effectLst/>
                <a:latin typeface="Arial" charset="0"/>
                <a:ea typeface="宋体" pitchFamily="2" charset="-122"/>
                <a:cs typeface="+mn-cs"/>
              </a:rPr>
              <a:t>“*”</a:t>
            </a:r>
            <a:r>
              <a:rPr lang="zh-CN" altLang="zh-CN" sz="1200" kern="1200" dirty="0">
                <a:solidFill>
                  <a:schemeClr val="tx1"/>
                </a:solidFill>
                <a:effectLst/>
                <a:latin typeface="Arial" charset="0"/>
                <a:ea typeface="宋体" pitchFamily="2" charset="-122"/>
                <a:cs typeface="+mn-cs"/>
              </a:rPr>
              <a:t>的数值与实际值有</a:t>
            </a:r>
            <a:r>
              <a:rPr lang="en-US" altLang="zh-CN" sz="1200" kern="1200" dirty="0">
                <a:solidFill>
                  <a:schemeClr val="tx1"/>
                </a:solidFill>
                <a:effectLst/>
                <a:latin typeface="Arial" charset="0"/>
                <a:ea typeface="宋体" pitchFamily="2" charset="-122"/>
                <a:cs typeface="+mn-cs"/>
              </a:rPr>
              <a:t>0.08</a:t>
            </a:r>
            <a:r>
              <a:rPr lang="zh-CN" altLang="zh-CN" sz="1200" kern="1200" dirty="0">
                <a:solidFill>
                  <a:schemeClr val="tx1"/>
                </a:solidFill>
                <a:effectLst/>
                <a:latin typeface="Arial" charset="0"/>
                <a:ea typeface="宋体" pitchFamily="2" charset="-122"/>
                <a:cs typeface="+mn-cs"/>
              </a:rPr>
              <a:t>元的误差，属于计算过程中的小数取舍误差。</a:t>
            </a:r>
          </a:p>
          <a:p>
            <a:r>
              <a:rPr lang="zh-CN" altLang="zh-CN" sz="1200" kern="1200" dirty="0">
                <a:solidFill>
                  <a:schemeClr val="tx1"/>
                </a:solidFill>
                <a:effectLst/>
                <a:latin typeface="Arial" charset="0"/>
                <a:ea typeface="宋体" pitchFamily="2" charset="-122"/>
                <a:cs typeface="+mn-cs"/>
              </a:rPr>
              <a:t>结论：一般取差额比率为负数的因素作为分析对象 ，并将其中绝对值较大的因素作为分析重点，</a:t>
            </a:r>
          </a:p>
          <a:p>
            <a:r>
              <a:rPr lang="zh-CN" altLang="zh-CN" sz="1200" kern="1200" dirty="0">
                <a:solidFill>
                  <a:schemeClr val="tx1"/>
                </a:solidFill>
                <a:effectLst/>
                <a:latin typeface="Arial" charset="0"/>
                <a:ea typeface="宋体" pitchFamily="2" charset="-122"/>
                <a:cs typeface="+mn-cs"/>
              </a:rPr>
              <a:t>本例中可将单位成本</a:t>
            </a:r>
            <a:r>
              <a:rPr lang="en-US" altLang="zh-CN" sz="1200" kern="1200" dirty="0">
                <a:solidFill>
                  <a:schemeClr val="tx1"/>
                </a:solidFill>
                <a:effectLst/>
                <a:latin typeface="Arial" charset="0"/>
                <a:ea typeface="宋体" pitchFamily="2" charset="-122"/>
                <a:cs typeface="+mn-cs"/>
              </a:rPr>
              <a:t>C</a:t>
            </a:r>
            <a:r>
              <a:rPr lang="zh-CN" altLang="zh-CN" sz="1200" kern="1200" dirty="0">
                <a:solidFill>
                  <a:schemeClr val="tx1"/>
                </a:solidFill>
                <a:effectLst/>
                <a:latin typeface="Arial" charset="0"/>
                <a:ea typeface="宋体" pitchFamily="2" charset="-122"/>
                <a:cs typeface="+mn-cs"/>
              </a:rPr>
              <a:t>和工作率α作为分析的重点，进行明细分析。</a:t>
            </a:r>
          </a:p>
          <a:p>
            <a:endParaRPr lang="zh-CN" altLang="en-US" dirty="0"/>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39</a:t>
            </a:fld>
            <a:endParaRPr lang="en-US" altLang="zh-CN"/>
          </a:p>
        </p:txBody>
      </p:sp>
    </p:spTree>
    <p:extLst>
      <p:ext uri="{BB962C8B-B14F-4D97-AF65-F5344CB8AC3E}">
        <p14:creationId xmlns:p14="http://schemas.microsoft.com/office/powerpoint/2010/main" xmlns="" val="1369799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Arial" charset="0"/>
                <a:ea typeface="宋体" pitchFamily="2" charset="-122"/>
                <a:cs typeface="+mn-cs"/>
              </a:rPr>
              <a:t>注：表内的影响额排序为升序；“</a:t>
            </a:r>
            <a:r>
              <a:rPr lang="en-US" altLang="zh-CN" sz="1200" kern="1200" dirty="0">
                <a:solidFill>
                  <a:schemeClr val="tx1"/>
                </a:solidFill>
                <a:effectLst/>
                <a:latin typeface="Arial" charset="0"/>
                <a:ea typeface="宋体" pitchFamily="2" charset="-122"/>
                <a:cs typeface="+mn-cs"/>
              </a:rPr>
              <a:t>*</a:t>
            </a:r>
            <a:r>
              <a:rPr lang="zh-CN" altLang="zh-CN" sz="1200" kern="1200" dirty="0">
                <a:solidFill>
                  <a:schemeClr val="tx1"/>
                </a:solidFill>
                <a:effectLst/>
                <a:latin typeface="Arial" charset="0"/>
                <a:ea typeface="宋体" pitchFamily="2" charset="-122"/>
                <a:cs typeface="+mn-cs"/>
              </a:rPr>
              <a:t>”为计算过程中的小数取舍误差。</a:t>
            </a:r>
            <a:endParaRPr lang="zh-CN" altLang="en-US" dirty="0"/>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40</a:t>
            </a:fld>
            <a:endParaRPr lang="en-US" altLang="zh-CN"/>
          </a:p>
        </p:txBody>
      </p:sp>
    </p:spTree>
    <p:extLst>
      <p:ext uri="{BB962C8B-B14F-4D97-AF65-F5344CB8AC3E}">
        <p14:creationId xmlns:p14="http://schemas.microsoft.com/office/powerpoint/2010/main" xmlns="" val="1626764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dirty="0" smtClean="0"/>
              <a:t>为避免重复，已将这部分内容纳入后续的“单位成本实际数与预算数之差的因素分析—成本降低率实际数与预算数之差的多因素分析”，此处从略。</a:t>
            </a:r>
            <a:endParaRPr lang="zh-CN" altLang="en-US" dirty="0"/>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44</a:t>
            </a:fld>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latin typeface="Arial" charset="0"/>
                <a:ea typeface="宋体" pitchFamily="2" charset="-122"/>
                <a:cs typeface="+mn-cs"/>
              </a:rPr>
              <a:t>前面我们从单位成本因素变动和周转量因素变动两个角度，对成本降低额实际数与预算数之间的差额进行了双因素变动分析，并对周转量这个因素变动又进行了细化分析（即多因素变动分析）。我们自然会联想到，单位成本这个因素变动又受到哪些因素变动的影响，以及如何对其进行细化分析的问题。</a:t>
            </a:r>
          </a:p>
          <a:p>
            <a:r>
              <a:rPr lang="zh-CN" altLang="zh-CN" sz="1200" kern="1200" dirty="0" smtClean="0">
                <a:solidFill>
                  <a:schemeClr val="tx1"/>
                </a:solidFill>
                <a:latin typeface="Arial" charset="0"/>
                <a:ea typeface="宋体" pitchFamily="2" charset="-122"/>
                <a:cs typeface="+mn-cs"/>
              </a:rPr>
              <a:t>毫无疑问，单位成本是综合反映企业运输生产水平、技术装备和管理水平的现实状况的重要指标。单位成本预算达成情况的因素分析的目的是要查明其实际数与预算数差额产生的具体原因，测定各影响因素对单位成本实际数与预算数之差的影响额或影响幅度，从而确定出哪些是主要影响因素，为进一步深层细化分析和追根溯源指明方向。</a:t>
            </a:r>
            <a:endParaRPr lang="zh-CN" altLang="zh-CN" sz="1200" kern="1200" dirty="0">
              <a:solidFill>
                <a:schemeClr val="tx1"/>
              </a:solidFill>
              <a:latin typeface="Arial" charset="0"/>
              <a:ea typeface="宋体" pitchFamily="2" charset="-122"/>
              <a:cs typeface="+mn-cs"/>
            </a:endParaRPr>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45</a:t>
            </a:fld>
            <a:endParaRPr lang="en-US" altLang="zh-CN"/>
          </a:p>
        </p:txBody>
      </p:sp>
    </p:spTree>
    <p:extLst>
      <p:ext uri="{BB962C8B-B14F-4D97-AF65-F5344CB8AC3E}">
        <p14:creationId xmlns:p14="http://schemas.microsoft.com/office/powerpoint/2010/main" xmlns="" val="3817941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dirty="0" smtClean="0"/>
              <a:t>显然，在对单位成本实际数与预算数之差进行因素分析之前，应将单位成本构建为诸影响因素的函数，下面给出构建过程及其函数关系式。</a:t>
            </a:r>
            <a:endParaRPr lang="zh-CN" altLang="en-US" dirty="0"/>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47</a:t>
            </a:fld>
            <a:endParaRPr lang="en-US"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mtClean="0"/>
              <a:t>显然，在对单位成本实际数与预算数之差进行因素分析之前，应将单位成本构建为诸影响因素的函数，下面给出构建过程及其函数关系式。</a:t>
            </a:r>
            <a:endParaRPr lang="zh-CN" altLang="en-US"/>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48</a:t>
            </a:fld>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这里有两个因果分析图可供选择，本页一个，下页一个</a:t>
            </a:r>
            <a:endParaRPr lang="zh-CN" altLang="en-US" dirty="0"/>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52</a:t>
            </a:fld>
            <a:endParaRPr lang="en-US" alt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latin typeface="宋体" panose="02010600030101010101" pitchFamily="2" charset="-122"/>
              </a:rPr>
              <a:t>下面举例说明单位成本实际数与预算数之差的影响因素分析过程。</a:t>
            </a:r>
            <a:endParaRPr lang="zh-CN" altLang="en-US" dirty="0"/>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53</a:t>
            </a:fld>
            <a:endParaRPr lang="en-US" altLang="zh-CN"/>
          </a:p>
        </p:txBody>
      </p:sp>
    </p:spTree>
    <p:extLst>
      <p:ext uri="{BB962C8B-B14F-4D97-AF65-F5344CB8AC3E}">
        <p14:creationId xmlns:p14="http://schemas.microsoft.com/office/powerpoint/2010/main" xmlns="" val="647247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注：同时提供两个形式类似的表</a:t>
            </a:r>
            <a:r>
              <a:rPr lang="en-US" altLang="zh-CN" dirty="0" smtClean="0"/>
              <a:t>5-8</a:t>
            </a:r>
            <a:r>
              <a:rPr lang="zh-CN" altLang="en-US" dirty="0" smtClean="0"/>
              <a:t>，可供选择</a:t>
            </a:r>
            <a:endParaRPr lang="zh-CN" altLang="en-US" dirty="0"/>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55</a:t>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z="1200" kern="1200" dirty="0" smtClean="0">
                <a:solidFill>
                  <a:schemeClr val="tx1"/>
                </a:solidFill>
                <a:latin typeface="Arial" charset="0"/>
                <a:ea typeface="宋体" pitchFamily="2" charset="-122"/>
                <a:cs typeface="+mn-cs"/>
              </a:rPr>
              <a:t>第一节</a:t>
            </a:r>
            <a:r>
              <a:rPr lang="en-US" altLang="zh-CN" sz="1200" kern="1200" dirty="0" smtClean="0">
                <a:solidFill>
                  <a:schemeClr val="tx1"/>
                </a:solidFill>
                <a:latin typeface="Arial" charset="0"/>
                <a:ea typeface="宋体" pitchFamily="2" charset="-122"/>
                <a:cs typeface="+mn-cs"/>
              </a:rPr>
              <a:t>  </a:t>
            </a:r>
            <a:r>
              <a:rPr lang="zh-CN" altLang="zh-CN" sz="1200" kern="1200" dirty="0" smtClean="0">
                <a:solidFill>
                  <a:schemeClr val="tx1"/>
                </a:solidFill>
                <a:latin typeface="Arial" charset="0"/>
                <a:ea typeface="宋体" pitchFamily="2" charset="-122"/>
                <a:cs typeface="+mn-cs"/>
              </a:rPr>
              <a:t>汽车货运成本分析</a:t>
            </a:r>
          </a:p>
          <a:p>
            <a:r>
              <a:rPr lang="zh-CN" altLang="zh-CN" sz="1200" kern="1200" dirty="0" smtClean="0">
                <a:solidFill>
                  <a:schemeClr val="tx1"/>
                </a:solidFill>
                <a:latin typeface="Arial" charset="0"/>
                <a:ea typeface="宋体" pitchFamily="2" charset="-122"/>
                <a:cs typeface="+mn-cs"/>
              </a:rPr>
              <a:t>成本分析中所提到的因素变动，通常是指因素的实际数脱离预算数的现象，因素变动额是指因素的实际数与预算数之差。</a:t>
            </a:r>
          </a:p>
          <a:p>
            <a:r>
              <a:rPr lang="zh-CN" altLang="zh-CN" sz="1200" kern="1200" dirty="0" smtClean="0">
                <a:solidFill>
                  <a:schemeClr val="tx1"/>
                </a:solidFill>
                <a:latin typeface="Arial" charset="0"/>
                <a:ea typeface="宋体" pitchFamily="2" charset="-122"/>
                <a:cs typeface="+mn-cs"/>
              </a:rPr>
              <a:t>本节侧重于单位成本预算达成情况的分析、成本降低额与成本降低率预算达成情况的因素分析和因素变动对货运单位成本的影响分析。</a:t>
            </a:r>
          </a:p>
          <a:p>
            <a:endParaRPr lang="zh-CN" altLang="en-US" dirty="0"/>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2</a:t>
            </a:fld>
            <a:endParaRPr lang="en-US" alt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smtClean="0"/>
              <a:t>注：同时提供两个形式类似的表</a:t>
            </a:r>
            <a:r>
              <a:rPr lang="en-US" altLang="zh-CN" dirty="0" smtClean="0"/>
              <a:t>5-8</a:t>
            </a:r>
            <a:r>
              <a:rPr lang="zh-CN" altLang="en-US" dirty="0" smtClean="0"/>
              <a:t>，可供选择</a:t>
            </a:r>
          </a:p>
          <a:p>
            <a:endParaRPr lang="zh-CN" altLang="en-US" dirty="0"/>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56</a:t>
            </a:fld>
            <a:endParaRPr lang="en-US" altLang="zh-C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latin typeface="宋体" panose="02010600030101010101" pitchFamily="2" charset="-122"/>
              </a:rPr>
              <a:t>将表</a:t>
            </a:r>
            <a:r>
              <a:rPr lang="en-US" altLang="zh-CN" dirty="0">
                <a:latin typeface="宋体" panose="02010600030101010101" pitchFamily="2" charset="-122"/>
              </a:rPr>
              <a:t>5-9</a:t>
            </a:r>
            <a:r>
              <a:rPr lang="zh-CN" altLang="en-US" dirty="0">
                <a:latin typeface="宋体" panose="02010600030101010101" pitchFamily="2" charset="-122"/>
              </a:rPr>
              <a:t>中的各项费用按成本性态分别归并到甲、乙、丙三类费用，其结果如表</a:t>
            </a:r>
            <a:r>
              <a:rPr lang="en-US" altLang="zh-CN" dirty="0">
                <a:latin typeface="宋体" panose="02010600030101010101" pitchFamily="2" charset="-122"/>
              </a:rPr>
              <a:t>5-10</a:t>
            </a:r>
            <a:r>
              <a:rPr lang="zh-CN" altLang="en-US" dirty="0">
                <a:latin typeface="宋体" panose="02010600030101010101" pitchFamily="2" charset="-122"/>
              </a:rPr>
              <a:t>所示。</a:t>
            </a:r>
            <a:endParaRPr lang="zh-CN" altLang="en-US" dirty="0"/>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58</a:t>
            </a:fld>
            <a:endParaRPr lang="en-US" altLang="zh-CN"/>
          </a:p>
        </p:txBody>
      </p:sp>
    </p:spTree>
    <p:extLst>
      <p:ext uri="{BB962C8B-B14F-4D97-AF65-F5344CB8AC3E}">
        <p14:creationId xmlns:p14="http://schemas.microsoft.com/office/powerpoint/2010/main" xmlns="" val="83314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smtClean="0"/>
              <a:t>注：同时提供两个形式类似的表</a:t>
            </a:r>
            <a:r>
              <a:rPr lang="en-US" altLang="zh-CN" dirty="0" smtClean="0"/>
              <a:t>5-10</a:t>
            </a:r>
            <a:r>
              <a:rPr lang="zh-CN" altLang="en-US" dirty="0" smtClean="0"/>
              <a:t>，可供选择</a:t>
            </a:r>
          </a:p>
          <a:p>
            <a:endParaRPr lang="zh-CN" altLang="en-US" dirty="0"/>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59</a:t>
            </a:fld>
            <a:endParaRPr lang="en-US" alt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smtClean="0"/>
              <a:t>注：同时提供两个形式类似的表</a:t>
            </a:r>
            <a:r>
              <a:rPr lang="en-US" altLang="zh-CN" dirty="0" smtClean="0"/>
              <a:t>5-10</a:t>
            </a:r>
            <a:r>
              <a:rPr lang="zh-CN" altLang="en-US" dirty="0" smtClean="0"/>
              <a:t>，可供选择</a:t>
            </a:r>
          </a:p>
          <a:p>
            <a:endParaRPr lang="zh-CN" altLang="en-US" dirty="0"/>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60</a:t>
            </a:fld>
            <a:endParaRPr lang="en-US" alt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smtClean="0"/>
              <a:t>注：同时提供两个形式类似的表</a:t>
            </a:r>
            <a:r>
              <a:rPr lang="en-US" altLang="zh-CN" dirty="0" smtClean="0"/>
              <a:t>5-11</a:t>
            </a:r>
            <a:r>
              <a:rPr lang="zh-CN" altLang="en-US" dirty="0" smtClean="0"/>
              <a:t>，可供选择</a:t>
            </a:r>
          </a:p>
          <a:p>
            <a:endParaRPr lang="zh-CN" altLang="en-US" dirty="0"/>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63</a:t>
            </a:fld>
            <a:endParaRPr lang="en-US" altLang="zh-C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8B897E03-7914-443B-AF63-2594BB278152}" type="slidenum">
              <a:rPr lang="en-US" altLang="zh-CN"/>
              <a:pPr eaLnBrk="1" hangingPunct="1"/>
              <a:t>64</a:t>
            </a:fld>
            <a:endParaRPr lang="en-US" altLang="zh-CN"/>
          </a:p>
        </p:txBody>
      </p:sp>
      <p:sp>
        <p:nvSpPr>
          <p:cNvPr id="220163" name="Rectangle 2"/>
          <p:cNvSpPr>
            <a:spLocks noGrp="1" noRot="1" noChangeAspect="1" noChangeArrowheads="1" noTextEdit="1"/>
          </p:cNvSpPr>
          <p:nvPr>
            <p:ph type="sldImg"/>
          </p:nvPr>
        </p:nvSpPr>
        <p:spPr>
          <a:xfrm>
            <a:off x="381000" y="685800"/>
            <a:ext cx="6096000" cy="3429000"/>
          </a:xfrm>
          <a:ln/>
        </p:spPr>
      </p:sp>
      <p:sp>
        <p:nvSpPr>
          <p:cNvPr id="2201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CN" altLang="en-US" dirty="0" smtClean="0"/>
              <a:t>注：同时提供两个形式类似的表</a:t>
            </a:r>
            <a:r>
              <a:rPr lang="en-US" altLang="zh-CN" dirty="0" smtClean="0"/>
              <a:t>5-11</a:t>
            </a:r>
            <a:r>
              <a:rPr lang="zh-CN" altLang="en-US" dirty="0" smtClean="0"/>
              <a:t>，可供选择</a:t>
            </a:r>
          </a:p>
          <a:p>
            <a:pPr eaLnBrk="1" hangingPunct="1"/>
            <a:endParaRPr lang="zh-CN" altLang="en-US" dirty="0">
              <a:latin typeface="Arial" panose="020B0604020202020204" pitchFamily="34" charset="0"/>
            </a:endParaRPr>
          </a:p>
        </p:txBody>
      </p:sp>
    </p:spTree>
    <p:extLst>
      <p:ext uri="{BB962C8B-B14F-4D97-AF65-F5344CB8AC3E}">
        <p14:creationId xmlns:p14="http://schemas.microsoft.com/office/powerpoint/2010/main" xmlns="" val="764603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smtClean="0"/>
              <a:t>注：同时提供两个形式类似的表</a:t>
            </a:r>
            <a:r>
              <a:rPr lang="en-US" altLang="zh-CN" dirty="0" smtClean="0"/>
              <a:t>5-12</a:t>
            </a:r>
            <a:r>
              <a:rPr lang="zh-CN" altLang="en-US" dirty="0" smtClean="0"/>
              <a:t>，可供选择</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200" kern="100" dirty="0" smtClean="0">
                <a:solidFill>
                  <a:schemeClr val="tx1"/>
                </a:solidFill>
                <a:effectLst/>
                <a:latin typeface="+mj-ea"/>
                <a:ea typeface="宋体" pitchFamily="2" charset="-122"/>
                <a:cs typeface="+mn-cs"/>
              </a:rPr>
              <a:t>结论：由于所计算与分析的对象是各因素变动对单位成本中的甲类费用含量所产生的影响，所以一般可</a:t>
            </a:r>
            <a:r>
              <a:rPr lang="zh-CN" altLang="zh-CN" sz="1200" b="1" kern="100" dirty="0" smtClean="0">
                <a:solidFill>
                  <a:schemeClr val="tx1"/>
                </a:solidFill>
                <a:effectLst/>
                <a:latin typeface="+mj-ea"/>
                <a:ea typeface="宋体" pitchFamily="2" charset="-122"/>
                <a:cs typeface="+mn-cs"/>
              </a:rPr>
              <a:t>对影响数额为正数的因素（即影响单位成本上升的因素）作为进一步分析的重点，本例可对甲类费用总额</a:t>
            </a:r>
            <a:r>
              <a:rPr lang="en-US" altLang="zh-CN" sz="1200" b="1" kern="100" dirty="0" smtClean="0">
                <a:solidFill>
                  <a:schemeClr val="tx1"/>
                </a:solidFill>
                <a:effectLst/>
                <a:latin typeface="+mj-ea"/>
                <a:ea typeface="宋体" pitchFamily="2" charset="-122"/>
                <a:cs typeface="+mn-cs"/>
              </a:rPr>
              <a:t>F</a:t>
            </a:r>
            <a:r>
              <a:rPr lang="zh-CN" altLang="zh-CN" sz="1200" b="1" kern="100" dirty="0" smtClean="0">
                <a:solidFill>
                  <a:schemeClr val="tx1"/>
                </a:solidFill>
                <a:effectLst/>
                <a:latin typeface="+mj-ea"/>
                <a:ea typeface="宋体" pitchFamily="2" charset="-122"/>
                <a:cs typeface="+mn-cs"/>
              </a:rPr>
              <a:t>、工作率</a:t>
            </a:r>
            <a:r>
              <a:rPr lang="en-US" altLang="zh-CN" sz="1200" b="1" kern="100" dirty="0" smtClean="0">
                <a:solidFill>
                  <a:schemeClr val="tx1"/>
                </a:solidFill>
                <a:effectLst/>
                <a:latin typeface="+mj-ea"/>
                <a:ea typeface="宋体" pitchFamily="2" charset="-122"/>
                <a:cs typeface="+mn-cs"/>
              </a:rPr>
              <a:t>α</a:t>
            </a:r>
            <a:r>
              <a:rPr lang="zh-CN" altLang="zh-CN" sz="1200" b="1" kern="100" dirty="0" smtClean="0">
                <a:solidFill>
                  <a:schemeClr val="tx1"/>
                </a:solidFill>
                <a:effectLst/>
                <a:latin typeface="+mj-ea"/>
                <a:ea typeface="宋体" pitchFamily="2" charset="-122"/>
                <a:cs typeface="+mn-cs"/>
              </a:rPr>
              <a:t>等因素变动进行重点分析。</a:t>
            </a:r>
            <a:endParaRPr lang="zh-CN" altLang="zh-CN" sz="1200" kern="100" dirty="0">
              <a:solidFill>
                <a:schemeClr val="tx1"/>
              </a:solidFill>
              <a:effectLst/>
              <a:latin typeface="+mj-ea"/>
              <a:ea typeface="宋体" pitchFamily="2" charset="-122"/>
              <a:cs typeface="+mn-cs"/>
            </a:endParaRPr>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65</a:t>
            </a:fld>
            <a:endParaRPr lang="en-US" altLang="zh-C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smtClean="0"/>
              <a:t>注：同时提供两个形式类似的表</a:t>
            </a:r>
            <a:r>
              <a:rPr lang="en-US" altLang="zh-CN" dirty="0" smtClean="0"/>
              <a:t>5-12</a:t>
            </a:r>
            <a:r>
              <a:rPr lang="zh-CN" altLang="en-US" dirty="0" smtClean="0"/>
              <a:t>，可供选择</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200" kern="100" dirty="0" smtClean="0">
                <a:solidFill>
                  <a:schemeClr val="tx1"/>
                </a:solidFill>
                <a:effectLst/>
                <a:latin typeface="+mj-ea"/>
                <a:ea typeface="宋体" pitchFamily="2" charset="-122"/>
                <a:cs typeface="+mn-cs"/>
              </a:rPr>
              <a:t>结</a:t>
            </a:r>
            <a:r>
              <a:rPr lang="zh-CN" altLang="zh-CN" sz="1200" kern="100" dirty="0">
                <a:solidFill>
                  <a:schemeClr val="tx1"/>
                </a:solidFill>
                <a:effectLst/>
                <a:latin typeface="+mj-ea"/>
                <a:ea typeface="宋体" pitchFamily="2" charset="-122"/>
                <a:cs typeface="+mn-cs"/>
              </a:rPr>
              <a:t>论：由于所计算与分析的对象是各因素变动对单位成本中的甲类费用含量所产生的影响，所以一般可</a:t>
            </a:r>
            <a:r>
              <a:rPr lang="zh-CN" altLang="zh-CN" sz="1200" b="1" kern="100" dirty="0">
                <a:solidFill>
                  <a:schemeClr val="tx1"/>
                </a:solidFill>
                <a:effectLst/>
                <a:latin typeface="+mj-ea"/>
                <a:ea typeface="宋体" pitchFamily="2" charset="-122"/>
                <a:cs typeface="+mn-cs"/>
              </a:rPr>
              <a:t>对影响数额为正数的因素（即影响单位成本上升的因素）作为进一步分析的重点，本例可对甲类费用总额</a:t>
            </a:r>
            <a:r>
              <a:rPr lang="en-US" altLang="zh-CN" sz="1200" b="1" kern="100" dirty="0">
                <a:solidFill>
                  <a:schemeClr val="tx1"/>
                </a:solidFill>
                <a:effectLst/>
                <a:latin typeface="+mj-ea"/>
                <a:ea typeface="宋体" pitchFamily="2" charset="-122"/>
                <a:cs typeface="+mn-cs"/>
              </a:rPr>
              <a:t>F</a:t>
            </a:r>
            <a:r>
              <a:rPr lang="zh-CN" altLang="zh-CN" sz="1200" b="1" kern="100" dirty="0">
                <a:solidFill>
                  <a:schemeClr val="tx1"/>
                </a:solidFill>
                <a:effectLst/>
                <a:latin typeface="+mj-ea"/>
                <a:ea typeface="宋体" pitchFamily="2" charset="-122"/>
                <a:cs typeface="+mn-cs"/>
              </a:rPr>
              <a:t>、工作率</a:t>
            </a:r>
            <a:r>
              <a:rPr lang="en-US" altLang="zh-CN" sz="1200" b="1" kern="100" dirty="0">
                <a:solidFill>
                  <a:schemeClr val="tx1"/>
                </a:solidFill>
                <a:effectLst/>
                <a:latin typeface="+mj-ea"/>
                <a:ea typeface="宋体" pitchFamily="2" charset="-122"/>
                <a:cs typeface="+mn-cs"/>
              </a:rPr>
              <a:t>α</a:t>
            </a:r>
            <a:r>
              <a:rPr lang="zh-CN" altLang="zh-CN" sz="1200" b="1" kern="100" dirty="0">
                <a:solidFill>
                  <a:schemeClr val="tx1"/>
                </a:solidFill>
                <a:effectLst/>
                <a:latin typeface="+mj-ea"/>
                <a:ea typeface="宋体" pitchFamily="2" charset="-122"/>
                <a:cs typeface="+mn-cs"/>
              </a:rPr>
              <a:t>等因素变动进行重点分析。</a:t>
            </a:r>
            <a:endParaRPr lang="zh-CN" altLang="zh-CN" sz="1200" kern="100" dirty="0">
              <a:solidFill>
                <a:schemeClr val="tx1"/>
              </a:solidFill>
              <a:effectLst/>
              <a:latin typeface="+mj-ea"/>
              <a:ea typeface="宋体" pitchFamily="2" charset="-122"/>
              <a:cs typeface="+mn-cs"/>
            </a:endParaRPr>
          </a:p>
          <a:p>
            <a:endParaRPr lang="zh-CN" altLang="en-US" dirty="0"/>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66</a:t>
            </a:fld>
            <a:endParaRPr lang="en-US" altLang="zh-CN"/>
          </a:p>
        </p:txBody>
      </p:sp>
    </p:spTree>
    <p:extLst>
      <p:ext uri="{BB962C8B-B14F-4D97-AF65-F5344CB8AC3E}">
        <p14:creationId xmlns:p14="http://schemas.microsoft.com/office/powerpoint/2010/main" xmlns="" val="11205164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smtClean="0"/>
              <a:t>注：同时提供两个形式类似的表</a:t>
            </a:r>
            <a:r>
              <a:rPr lang="en-US" altLang="zh-CN" dirty="0" smtClean="0"/>
              <a:t>5-13</a:t>
            </a:r>
            <a:r>
              <a:rPr lang="zh-CN" altLang="en-US" dirty="0" smtClean="0"/>
              <a:t>，可供选择</a:t>
            </a:r>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70</a:t>
            </a:fld>
            <a:endParaRPr lang="en-US" altLang="zh-C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smtClean="0"/>
              <a:t>注：同时提供两个形式类似的表</a:t>
            </a:r>
            <a:r>
              <a:rPr lang="en-US" altLang="zh-CN" dirty="0" smtClean="0"/>
              <a:t>5-13</a:t>
            </a:r>
            <a:r>
              <a:rPr lang="zh-CN" altLang="en-US" dirty="0" smtClean="0"/>
              <a:t>，可供选择</a:t>
            </a:r>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71</a:t>
            </a:fld>
            <a:endParaRPr lang="en-US" altLang="zh-CN"/>
          </a:p>
        </p:txBody>
      </p:sp>
    </p:spTree>
    <p:extLst>
      <p:ext uri="{BB962C8B-B14F-4D97-AF65-F5344CB8AC3E}">
        <p14:creationId xmlns:p14="http://schemas.microsoft.com/office/powerpoint/2010/main" xmlns="" val="2701242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货运成本分析的层次结构图。带红框的内容，学习难度稍大一些</a:t>
            </a:r>
            <a:endParaRPr lang="zh-CN" altLang="en-US" dirty="0"/>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3</a:t>
            </a:fld>
            <a:endParaRPr lang="en-US" altLang="zh-CN"/>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smtClean="0"/>
              <a:t>注：同时提供两个形式类似的表</a:t>
            </a:r>
            <a:r>
              <a:rPr lang="en-US" altLang="zh-CN" dirty="0" smtClean="0"/>
              <a:t>5-14</a:t>
            </a:r>
            <a:r>
              <a:rPr lang="zh-CN" altLang="en-US" dirty="0" smtClean="0"/>
              <a:t>，可供选择</a:t>
            </a:r>
          </a:p>
          <a:p>
            <a:pPr marL="0" marR="0" indent="0" algn="l" defTabSz="914400" rtl="0" eaLnBrk="0" fontAlgn="base" latinLnBrk="0" hangingPunct="0">
              <a:lnSpc>
                <a:spcPct val="100000"/>
              </a:lnSpc>
              <a:spcBef>
                <a:spcPct val="30000"/>
              </a:spcBef>
              <a:spcAft>
                <a:spcPct val="0"/>
              </a:spcAft>
              <a:buClrTx/>
              <a:buSzTx/>
              <a:buFontTx/>
              <a:buNone/>
              <a:tabLst/>
              <a:defRPr/>
            </a:pPr>
            <a:r>
              <a:rPr lang="zh-CN" altLang="zh-CN" sz="1200" kern="1200" dirty="0" smtClean="0">
                <a:solidFill>
                  <a:schemeClr val="tx1"/>
                </a:solidFill>
                <a:latin typeface="Arial" charset="0"/>
                <a:ea typeface="宋体" pitchFamily="2" charset="-122"/>
                <a:cs typeface="+mn-cs"/>
              </a:rPr>
              <a:t>结论：由于所计算与分析的对象是各因素变动对单位成本中的乙类费用含量所产生的影响，所以一般可将影响数额为正数的因素作为进一步分析的重点，本例可对千车公里乙类费用</a:t>
            </a:r>
            <a:r>
              <a:rPr lang="en-US" altLang="zh-CN" sz="1200" i="1" kern="1200" dirty="0" smtClean="0">
                <a:solidFill>
                  <a:schemeClr val="tx1"/>
                </a:solidFill>
                <a:latin typeface="Arial" charset="0"/>
                <a:ea typeface="宋体" pitchFamily="2" charset="-122"/>
                <a:cs typeface="+mn-cs"/>
              </a:rPr>
              <a:t>V</a:t>
            </a:r>
            <a:r>
              <a:rPr lang="en-US" altLang="zh-CN" sz="1200" kern="1200" dirty="0" smtClean="0">
                <a:solidFill>
                  <a:schemeClr val="tx1"/>
                </a:solidFill>
                <a:latin typeface="Arial" charset="0"/>
                <a:ea typeface="宋体" pitchFamily="2" charset="-122"/>
                <a:cs typeface="+mn-cs"/>
              </a:rPr>
              <a:t>″</a:t>
            </a:r>
            <a:r>
              <a:rPr lang="zh-CN" altLang="zh-CN" sz="1200" kern="1200" dirty="0" smtClean="0">
                <a:solidFill>
                  <a:schemeClr val="tx1"/>
                </a:solidFill>
                <a:latin typeface="Arial" charset="0"/>
                <a:ea typeface="宋体" pitchFamily="2" charset="-122"/>
                <a:cs typeface="+mn-cs"/>
              </a:rPr>
              <a:t>进行重点分析。</a:t>
            </a:r>
          </a:p>
          <a:p>
            <a:endParaRPr lang="zh-CN" altLang="en-US" dirty="0"/>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72</a:t>
            </a:fld>
            <a:endParaRPr lang="en-US" altLang="zh-CN"/>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smtClean="0"/>
              <a:t>注：同时提供两个形式类似的表</a:t>
            </a:r>
            <a:r>
              <a:rPr lang="en-US" altLang="zh-CN" dirty="0" smtClean="0"/>
              <a:t>5-14</a:t>
            </a:r>
            <a:r>
              <a:rPr lang="zh-CN" altLang="en-US" dirty="0" smtClean="0"/>
              <a:t>，可供选择</a:t>
            </a:r>
          </a:p>
          <a:p>
            <a:r>
              <a:rPr lang="zh-CN" altLang="zh-CN" sz="1200" kern="1200" dirty="0" smtClean="0">
                <a:solidFill>
                  <a:schemeClr val="tx1"/>
                </a:solidFill>
                <a:latin typeface="Arial" charset="0"/>
                <a:ea typeface="宋体" pitchFamily="2" charset="-122"/>
                <a:cs typeface="+mn-cs"/>
              </a:rPr>
              <a:t>结论：由于所计算与分析的对象是各因素变动对单位成本中的乙类费用含量所产生的影响，所以一般可将影响数额为正数的因素作为进一步分析的重点，本例可对千车公里乙类费用</a:t>
            </a:r>
            <a:r>
              <a:rPr lang="en-US" altLang="zh-CN" sz="1200" i="1" kern="1200" dirty="0" smtClean="0">
                <a:solidFill>
                  <a:schemeClr val="tx1"/>
                </a:solidFill>
                <a:latin typeface="Arial" charset="0"/>
                <a:ea typeface="宋体" pitchFamily="2" charset="-122"/>
                <a:cs typeface="+mn-cs"/>
              </a:rPr>
              <a:t>V</a:t>
            </a:r>
            <a:r>
              <a:rPr lang="en-US" altLang="zh-CN" sz="1200" kern="1200" dirty="0" smtClean="0">
                <a:solidFill>
                  <a:schemeClr val="tx1"/>
                </a:solidFill>
                <a:latin typeface="Arial" charset="0"/>
                <a:ea typeface="宋体" pitchFamily="2" charset="-122"/>
                <a:cs typeface="+mn-cs"/>
              </a:rPr>
              <a:t>″</a:t>
            </a:r>
            <a:r>
              <a:rPr lang="zh-CN" altLang="zh-CN" sz="1200" kern="1200" dirty="0" smtClean="0">
                <a:solidFill>
                  <a:schemeClr val="tx1"/>
                </a:solidFill>
                <a:latin typeface="Arial" charset="0"/>
                <a:ea typeface="宋体" pitchFamily="2" charset="-122"/>
                <a:cs typeface="+mn-cs"/>
              </a:rPr>
              <a:t>进行重点分析。</a:t>
            </a:r>
          </a:p>
          <a:p>
            <a:endParaRPr lang="zh-CN" altLang="en-US" dirty="0"/>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73</a:t>
            </a:fld>
            <a:endParaRPr lang="en-US" altLang="zh-CN"/>
          </a:p>
        </p:txBody>
      </p:sp>
    </p:spTree>
    <p:extLst>
      <p:ext uri="{BB962C8B-B14F-4D97-AF65-F5344CB8AC3E}">
        <p14:creationId xmlns:p14="http://schemas.microsoft.com/office/powerpoint/2010/main" xmlns="" val="40784610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zh-CN" sz="1200" b="1" kern="1200" dirty="0" smtClean="0">
                <a:solidFill>
                  <a:schemeClr val="tx1"/>
                </a:solidFill>
                <a:latin typeface="Arial" charset="0"/>
                <a:ea typeface="宋体" pitchFamily="2" charset="-122"/>
                <a:cs typeface="+mn-cs"/>
              </a:rPr>
              <a:t>由式（</a:t>
            </a:r>
            <a:r>
              <a:rPr lang="en-US" altLang="zh-CN" sz="1200" b="1" kern="1200" dirty="0" smtClean="0">
                <a:solidFill>
                  <a:schemeClr val="tx1"/>
                </a:solidFill>
                <a:latin typeface="Arial" charset="0"/>
                <a:ea typeface="宋体" pitchFamily="2" charset="-122"/>
                <a:cs typeface="+mn-cs"/>
              </a:rPr>
              <a:t>5-4</a:t>
            </a:r>
            <a:r>
              <a:rPr lang="zh-CN" altLang="zh-CN" sz="1200" b="1" kern="1200" dirty="0" smtClean="0">
                <a:solidFill>
                  <a:schemeClr val="tx1"/>
                </a:solidFill>
                <a:latin typeface="Arial" charset="0"/>
                <a:ea typeface="宋体" pitchFamily="2" charset="-122"/>
                <a:cs typeface="+mn-cs"/>
              </a:rPr>
              <a:t>）可知，单位成本丙类费用的实际数与预算数之差，就是千吨公里变动费用实际数与预算数之差，无须再做多因素分析。</a:t>
            </a:r>
            <a:endParaRPr lang="zh-CN" altLang="zh-CN" sz="1200" kern="1200" dirty="0" smtClean="0">
              <a:solidFill>
                <a:schemeClr val="tx1"/>
              </a:solidFill>
              <a:latin typeface="Arial" charset="0"/>
              <a:ea typeface="宋体" pitchFamily="2" charset="-122"/>
              <a:cs typeface="+mn-cs"/>
            </a:endParaRPr>
          </a:p>
          <a:p>
            <a:endParaRPr lang="zh-CN" altLang="en-US" dirty="0"/>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75</a:t>
            </a:fld>
            <a:endParaRPr lang="en-US" altLang="zh-CN"/>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77</a:t>
            </a:fld>
            <a:endParaRPr lang="en-US" altLang="zh-CN"/>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78</a:t>
            </a:fld>
            <a:endParaRPr lang="en-US" altLang="zh-CN"/>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solidFill>
                  <a:schemeClr val="accent2">
                    <a:lumMod val="75000"/>
                  </a:schemeClr>
                </a:solidFill>
                <a:latin typeface="+mj-ea"/>
              </a:rPr>
              <a:t>(</a:t>
            </a:r>
            <a:r>
              <a:rPr lang="zh-CN" altLang="en-US" dirty="0" smtClean="0">
                <a:solidFill>
                  <a:schemeClr val="accent2">
                    <a:lumMod val="75000"/>
                  </a:schemeClr>
                </a:solidFill>
                <a:latin typeface="+mj-ea"/>
              </a:rPr>
              <a:t>以下提供三张形式不同的表格，可选用</a:t>
            </a:r>
            <a:r>
              <a:rPr lang="en-US" altLang="zh-CN" dirty="0" smtClean="0">
                <a:solidFill>
                  <a:schemeClr val="accent2">
                    <a:lumMod val="75000"/>
                  </a:schemeClr>
                </a:solidFill>
                <a:latin typeface="+mj-ea"/>
              </a:rPr>
              <a:t>)</a:t>
            </a:r>
            <a:r>
              <a:rPr lang="zh-CN" altLang="zh-CN" dirty="0" smtClean="0">
                <a:solidFill>
                  <a:schemeClr val="accent2">
                    <a:lumMod val="75000"/>
                  </a:schemeClr>
                </a:solidFill>
                <a:latin typeface="+mj-ea"/>
              </a:rPr>
              <a:t>。</a:t>
            </a:r>
            <a:endParaRPr lang="zh-CN" altLang="en-US" dirty="0"/>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79</a:t>
            </a:fld>
            <a:endParaRPr lang="en-US" altLang="zh-CN"/>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z="1200" kern="1200" dirty="0" smtClean="0">
                <a:solidFill>
                  <a:schemeClr val="tx1"/>
                </a:solidFill>
                <a:latin typeface="Arial" charset="0"/>
                <a:ea typeface="宋体" pitchFamily="2" charset="-122"/>
                <a:cs typeface="+mn-cs"/>
              </a:rPr>
              <a:t>结论：</a:t>
            </a:r>
          </a:p>
          <a:p>
            <a:r>
              <a:rPr lang="zh-CN" altLang="zh-CN" sz="1200" kern="1200" dirty="0" smtClean="0">
                <a:solidFill>
                  <a:schemeClr val="tx1"/>
                </a:solidFill>
                <a:latin typeface="Arial" charset="0"/>
                <a:ea typeface="宋体" pitchFamily="2" charset="-122"/>
                <a:cs typeface="+mn-cs"/>
              </a:rPr>
              <a:t>（</a:t>
            </a:r>
            <a:r>
              <a:rPr lang="en-US" altLang="zh-CN" sz="1200" kern="1200" dirty="0" smtClean="0">
                <a:solidFill>
                  <a:schemeClr val="tx1"/>
                </a:solidFill>
                <a:latin typeface="Arial" charset="0"/>
                <a:ea typeface="宋体" pitchFamily="2" charset="-122"/>
                <a:cs typeface="+mn-cs"/>
              </a:rPr>
              <a:t>1</a:t>
            </a:r>
            <a:r>
              <a:rPr lang="zh-CN" altLang="zh-CN" sz="1200" kern="1200" dirty="0" smtClean="0">
                <a:solidFill>
                  <a:schemeClr val="tx1"/>
                </a:solidFill>
                <a:latin typeface="Arial" charset="0"/>
                <a:ea typeface="宋体" pitchFamily="2" charset="-122"/>
                <a:cs typeface="+mn-cs"/>
              </a:rPr>
              <a:t>）由表</a:t>
            </a:r>
            <a:r>
              <a:rPr lang="en-US" altLang="zh-CN" sz="1200" kern="1200" dirty="0" smtClean="0">
                <a:solidFill>
                  <a:schemeClr val="tx1"/>
                </a:solidFill>
                <a:latin typeface="Arial" charset="0"/>
                <a:ea typeface="宋体" pitchFamily="2" charset="-122"/>
                <a:cs typeface="+mn-cs"/>
              </a:rPr>
              <a:t>5-16</a:t>
            </a:r>
            <a:r>
              <a:rPr lang="zh-CN" altLang="zh-CN" sz="1200" kern="1200" dirty="0" smtClean="0">
                <a:solidFill>
                  <a:schemeClr val="tx1"/>
                </a:solidFill>
                <a:latin typeface="Arial" charset="0"/>
                <a:ea typeface="宋体" pitchFamily="2" charset="-122"/>
                <a:cs typeface="+mn-cs"/>
              </a:rPr>
              <a:t>可知，导致单位成本</a:t>
            </a:r>
            <a:r>
              <a:rPr lang="en-US" altLang="zh-CN" sz="1200" i="1" kern="1200" dirty="0" smtClean="0">
                <a:solidFill>
                  <a:schemeClr val="tx1"/>
                </a:solidFill>
                <a:latin typeface="Arial" charset="0"/>
                <a:ea typeface="宋体" pitchFamily="2" charset="-122"/>
                <a:cs typeface="+mn-cs"/>
              </a:rPr>
              <a:t>C</a:t>
            </a:r>
            <a:r>
              <a:rPr lang="zh-CN" altLang="zh-CN" sz="1200" kern="1200" dirty="0" smtClean="0">
                <a:solidFill>
                  <a:schemeClr val="tx1"/>
                </a:solidFill>
                <a:latin typeface="Arial" charset="0"/>
                <a:ea typeface="宋体" pitchFamily="2" charset="-122"/>
                <a:cs typeface="+mn-cs"/>
              </a:rPr>
              <a:t>上升的主要因素是单位成本乙类费用</a:t>
            </a:r>
            <a:r>
              <a:rPr lang="en-US" altLang="zh-CN" sz="1200" i="1" kern="1200" dirty="0" smtClean="0">
                <a:solidFill>
                  <a:schemeClr val="tx1"/>
                </a:solidFill>
                <a:latin typeface="Arial" charset="0"/>
                <a:ea typeface="宋体" pitchFamily="2" charset="-122"/>
                <a:cs typeface="+mn-cs"/>
              </a:rPr>
              <a:t>C</a:t>
            </a:r>
            <a:r>
              <a:rPr lang="en-US" altLang="zh-CN" sz="1200" kern="1200" baseline="-25000" dirty="0" smtClean="0">
                <a:solidFill>
                  <a:schemeClr val="tx1"/>
                </a:solidFill>
                <a:latin typeface="Arial" charset="0"/>
                <a:ea typeface="宋体" pitchFamily="2" charset="-122"/>
                <a:cs typeface="+mn-cs"/>
              </a:rPr>
              <a:t>V</a:t>
            </a:r>
            <a:r>
              <a:rPr lang="zh-CN" altLang="zh-CN" sz="1200" kern="1200" baseline="-25000" dirty="0" smtClean="0">
                <a:solidFill>
                  <a:schemeClr val="tx1"/>
                </a:solidFill>
                <a:latin typeface="Arial" charset="0"/>
                <a:ea typeface="宋体" pitchFamily="2" charset="-122"/>
                <a:cs typeface="+mn-cs"/>
              </a:rPr>
              <a:t>″</a:t>
            </a:r>
            <a:r>
              <a:rPr lang="zh-CN" altLang="zh-CN" sz="1200" kern="1200" dirty="0" smtClean="0">
                <a:solidFill>
                  <a:schemeClr val="tx1"/>
                </a:solidFill>
                <a:latin typeface="Arial" charset="0"/>
                <a:ea typeface="宋体" pitchFamily="2" charset="-122"/>
                <a:cs typeface="+mn-cs"/>
              </a:rPr>
              <a:t>的变动，其实际数超出了预算数（超出额为</a:t>
            </a:r>
            <a:r>
              <a:rPr lang="en-US" altLang="zh-CN" sz="1200" kern="1200" dirty="0" smtClean="0">
                <a:solidFill>
                  <a:schemeClr val="tx1"/>
                </a:solidFill>
                <a:latin typeface="Arial" charset="0"/>
                <a:ea typeface="宋体" pitchFamily="2" charset="-122"/>
                <a:cs typeface="+mn-cs"/>
              </a:rPr>
              <a:t>15.69</a:t>
            </a:r>
            <a:r>
              <a:rPr lang="zh-CN" altLang="zh-CN" sz="1200" kern="1200" dirty="0" smtClean="0">
                <a:solidFill>
                  <a:schemeClr val="tx1"/>
                </a:solidFill>
                <a:latin typeface="Arial" charset="0"/>
                <a:ea typeface="宋体" pitchFamily="2" charset="-122"/>
                <a:cs typeface="+mn-cs"/>
              </a:rPr>
              <a:t>元</a:t>
            </a:r>
            <a:r>
              <a:rPr lang="en-US" altLang="zh-CN" sz="1200" kern="1200" dirty="0" smtClean="0">
                <a:solidFill>
                  <a:schemeClr val="tx1"/>
                </a:solidFill>
                <a:latin typeface="Arial" charset="0"/>
                <a:ea typeface="宋体" pitchFamily="2" charset="-122"/>
                <a:cs typeface="+mn-cs"/>
              </a:rPr>
              <a:t>/10</a:t>
            </a:r>
            <a:r>
              <a:rPr lang="en-US" altLang="zh-CN" sz="1200" kern="1200" baseline="30000" dirty="0" smtClean="0">
                <a:solidFill>
                  <a:schemeClr val="tx1"/>
                </a:solidFill>
                <a:latin typeface="Arial" charset="0"/>
                <a:ea typeface="宋体" pitchFamily="2" charset="-122"/>
                <a:cs typeface="+mn-cs"/>
              </a:rPr>
              <a:t>3</a:t>
            </a:r>
            <a:r>
              <a:rPr lang="en-US" altLang="zh-CN" sz="1200" kern="1200" dirty="0" smtClean="0">
                <a:solidFill>
                  <a:schemeClr val="tx1"/>
                </a:solidFill>
                <a:latin typeface="Arial" charset="0"/>
                <a:ea typeface="宋体" pitchFamily="2" charset="-122"/>
                <a:cs typeface="+mn-cs"/>
              </a:rPr>
              <a:t>t∙km</a:t>
            </a:r>
            <a:r>
              <a:rPr lang="zh-CN" altLang="zh-CN" sz="1200" kern="1200" dirty="0" smtClean="0">
                <a:solidFill>
                  <a:schemeClr val="tx1"/>
                </a:solidFill>
                <a:latin typeface="Arial" charset="0"/>
                <a:ea typeface="宋体" pitchFamily="2" charset="-122"/>
                <a:cs typeface="+mn-cs"/>
              </a:rPr>
              <a:t>），导致这一因素产生的原因是千车公里变动费用</a:t>
            </a:r>
            <a:r>
              <a:rPr lang="en-US" altLang="zh-CN" sz="1200" i="1" kern="1200" dirty="0" smtClean="0">
                <a:solidFill>
                  <a:schemeClr val="tx1"/>
                </a:solidFill>
                <a:latin typeface="Arial" charset="0"/>
                <a:ea typeface="宋体" pitchFamily="2" charset="-122"/>
                <a:cs typeface="+mn-cs"/>
              </a:rPr>
              <a:t>V</a:t>
            </a:r>
            <a:r>
              <a:rPr lang="en-US" altLang="zh-CN" sz="1200" kern="1200" dirty="0" smtClean="0">
                <a:solidFill>
                  <a:schemeClr val="tx1"/>
                </a:solidFill>
                <a:latin typeface="Arial" charset="0"/>
                <a:ea typeface="宋体" pitchFamily="2" charset="-122"/>
                <a:cs typeface="+mn-cs"/>
              </a:rPr>
              <a:t>″</a:t>
            </a:r>
            <a:r>
              <a:rPr lang="zh-CN" altLang="zh-CN" sz="1200" kern="1200" dirty="0" smtClean="0">
                <a:solidFill>
                  <a:schemeClr val="tx1"/>
                </a:solidFill>
                <a:latin typeface="Arial" charset="0"/>
                <a:ea typeface="宋体" pitchFamily="2" charset="-122"/>
                <a:cs typeface="+mn-cs"/>
              </a:rPr>
              <a:t>的实际数超出预算数（超出额为</a:t>
            </a:r>
            <a:r>
              <a:rPr lang="en-US" altLang="zh-CN" sz="1200" kern="1200" dirty="0" smtClean="0">
                <a:solidFill>
                  <a:schemeClr val="tx1"/>
                </a:solidFill>
                <a:latin typeface="Arial" charset="0"/>
                <a:ea typeface="宋体" pitchFamily="2" charset="-122"/>
                <a:cs typeface="+mn-cs"/>
              </a:rPr>
              <a:t>349.08</a:t>
            </a:r>
            <a:r>
              <a:rPr lang="zh-CN" altLang="zh-CN" sz="1200" kern="1200" dirty="0" smtClean="0">
                <a:solidFill>
                  <a:schemeClr val="tx1"/>
                </a:solidFill>
                <a:latin typeface="Arial" charset="0"/>
                <a:ea typeface="宋体" pitchFamily="2" charset="-122"/>
                <a:cs typeface="+mn-cs"/>
              </a:rPr>
              <a:t>元</a:t>
            </a:r>
            <a:r>
              <a:rPr lang="en-US" altLang="zh-CN" sz="1200" kern="1200" dirty="0" smtClean="0">
                <a:solidFill>
                  <a:schemeClr val="tx1"/>
                </a:solidFill>
                <a:latin typeface="Arial" charset="0"/>
                <a:ea typeface="宋体" pitchFamily="2" charset="-122"/>
                <a:cs typeface="+mn-cs"/>
              </a:rPr>
              <a:t>/10</a:t>
            </a:r>
            <a:r>
              <a:rPr lang="en-US" altLang="zh-CN" sz="1200" kern="1200" baseline="30000" dirty="0" smtClean="0">
                <a:solidFill>
                  <a:schemeClr val="tx1"/>
                </a:solidFill>
                <a:latin typeface="Arial" charset="0"/>
                <a:ea typeface="宋体" pitchFamily="2" charset="-122"/>
                <a:cs typeface="+mn-cs"/>
              </a:rPr>
              <a:t>3</a:t>
            </a:r>
            <a:r>
              <a:rPr lang="en-US" altLang="zh-CN" sz="1200" kern="1200" dirty="0" smtClean="0">
                <a:solidFill>
                  <a:schemeClr val="tx1"/>
                </a:solidFill>
                <a:latin typeface="Arial" charset="0"/>
                <a:ea typeface="宋体" pitchFamily="2" charset="-122"/>
                <a:cs typeface="+mn-cs"/>
              </a:rPr>
              <a:t>km</a:t>
            </a:r>
            <a:r>
              <a:rPr lang="zh-CN" altLang="zh-CN" sz="1200" kern="1200" dirty="0" smtClean="0">
                <a:solidFill>
                  <a:schemeClr val="tx1"/>
                </a:solidFill>
                <a:latin typeface="Arial" charset="0"/>
                <a:ea typeface="宋体" pitchFamily="2" charset="-122"/>
                <a:cs typeface="+mn-cs"/>
              </a:rPr>
              <a:t>，见表</a:t>
            </a:r>
            <a:r>
              <a:rPr lang="en-US" altLang="zh-CN" sz="1200" kern="1200" dirty="0" smtClean="0">
                <a:solidFill>
                  <a:schemeClr val="tx1"/>
                </a:solidFill>
                <a:latin typeface="Arial" charset="0"/>
                <a:ea typeface="宋体" pitchFamily="2" charset="-122"/>
                <a:cs typeface="+mn-cs"/>
              </a:rPr>
              <a:t>5-14</a:t>
            </a:r>
            <a:r>
              <a:rPr lang="zh-CN" altLang="zh-CN" sz="1200" kern="1200" dirty="0" smtClean="0">
                <a:solidFill>
                  <a:schemeClr val="tx1"/>
                </a:solidFill>
                <a:latin typeface="Arial" charset="0"/>
                <a:ea typeface="宋体" pitchFamily="2" charset="-122"/>
                <a:cs typeface="+mn-cs"/>
              </a:rPr>
              <a:t>），使得单位成本上升了</a:t>
            </a:r>
            <a:r>
              <a:rPr lang="en-US" altLang="zh-CN" sz="1200" kern="1200" dirty="0" smtClean="0">
                <a:solidFill>
                  <a:schemeClr val="tx1"/>
                </a:solidFill>
                <a:latin typeface="Arial" charset="0"/>
                <a:ea typeface="宋体" pitchFamily="2" charset="-122"/>
                <a:cs typeface="+mn-cs"/>
              </a:rPr>
              <a:t>49.87</a:t>
            </a:r>
            <a:r>
              <a:rPr lang="zh-CN" altLang="zh-CN" sz="1200" kern="1200" dirty="0" smtClean="0">
                <a:solidFill>
                  <a:schemeClr val="tx1"/>
                </a:solidFill>
                <a:latin typeface="Arial" charset="0"/>
                <a:ea typeface="宋体" pitchFamily="2" charset="-122"/>
                <a:cs typeface="+mn-cs"/>
              </a:rPr>
              <a:t>元（见表</a:t>
            </a:r>
            <a:r>
              <a:rPr lang="en-US" altLang="zh-CN" sz="1200" kern="1200" dirty="0" smtClean="0">
                <a:solidFill>
                  <a:schemeClr val="tx1"/>
                </a:solidFill>
                <a:latin typeface="Arial" charset="0"/>
                <a:ea typeface="宋体" pitchFamily="2" charset="-122"/>
                <a:cs typeface="+mn-cs"/>
              </a:rPr>
              <a:t>5-16</a:t>
            </a:r>
            <a:r>
              <a:rPr lang="zh-CN" altLang="zh-CN" sz="1200" kern="1200" dirty="0" smtClean="0">
                <a:solidFill>
                  <a:schemeClr val="tx1"/>
                </a:solidFill>
                <a:latin typeface="Arial" charset="0"/>
                <a:ea typeface="宋体" pitchFamily="2" charset="-122"/>
                <a:cs typeface="+mn-cs"/>
              </a:rPr>
              <a:t>“千车公里变动费用”的合计数），而导致千车公里变动费用</a:t>
            </a:r>
            <a:r>
              <a:rPr lang="en-US" altLang="zh-CN" sz="1200" i="1" kern="1200" dirty="0" smtClean="0">
                <a:solidFill>
                  <a:schemeClr val="tx1"/>
                </a:solidFill>
                <a:latin typeface="Arial" charset="0"/>
                <a:ea typeface="宋体" pitchFamily="2" charset="-122"/>
                <a:cs typeface="+mn-cs"/>
              </a:rPr>
              <a:t>V</a:t>
            </a:r>
            <a:r>
              <a:rPr lang="en-US" altLang="zh-CN" sz="1200" kern="1200" dirty="0" smtClean="0">
                <a:solidFill>
                  <a:schemeClr val="tx1"/>
                </a:solidFill>
                <a:latin typeface="Arial" charset="0"/>
                <a:ea typeface="宋体" pitchFamily="2" charset="-122"/>
                <a:cs typeface="+mn-cs"/>
              </a:rPr>
              <a:t>″</a:t>
            </a:r>
            <a:r>
              <a:rPr lang="zh-CN" altLang="zh-CN" sz="1200" kern="1200" dirty="0" smtClean="0">
                <a:solidFill>
                  <a:schemeClr val="tx1"/>
                </a:solidFill>
                <a:latin typeface="Arial" charset="0"/>
                <a:ea typeface="宋体" pitchFamily="2" charset="-122"/>
                <a:cs typeface="+mn-cs"/>
              </a:rPr>
              <a:t>实际数超出预算数的原因尚须进一步分析与查明；</a:t>
            </a:r>
          </a:p>
          <a:p>
            <a:r>
              <a:rPr lang="zh-CN" altLang="zh-CN" sz="1200" kern="1200" dirty="0" smtClean="0">
                <a:solidFill>
                  <a:schemeClr val="tx1"/>
                </a:solidFill>
                <a:latin typeface="Arial" charset="0"/>
                <a:ea typeface="宋体" pitchFamily="2" charset="-122"/>
                <a:cs typeface="+mn-cs"/>
              </a:rPr>
              <a:t>（</a:t>
            </a:r>
            <a:r>
              <a:rPr lang="en-US" altLang="zh-CN" sz="1200" kern="1200" dirty="0" smtClean="0">
                <a:solidFill>
                  <a:schemeClr val="tx1"/>
                </a:solidFill>
                <a:latin typeface="Arial" charset="0"/>
                <a:ea typeface="宋体" pitchFamily="2" charset="-122"/>
                <a:cs typeface="+mn-cs"/>
              </a:rPr>
              <a:t>2</a:t>
            </a:r>
            <a:r>
              <a:rPr lang="zh-CN" altLang="zh-CN" sz="1200" kern="1200" dirty="0" smtClean="0">
                <a:solidFill>
                  <a:schemeClr val="tx1"/>
                </a:solidFill>
                <a:latin typeface="Arial" charset="0"/>
                <a:ea typeface="宋体" pitchFamily="2" charset="-122"/>
                <a:cs typeface="+mn-cs"/>
              </a:rPr>
              <a:t>）千吨公里变动费用</a:t>
            </a:r>
            <a:r>
              <a:rPr lang="en-US" altLang="zh-CN" sz="1200" i="1" kern="1200" dirty="0" smtClean="0">
                <a:solidFill>
                  <a:schemeClr val="tx1"/>
                </a:solidFill>
                <a:latin typeface="Arial" charset="0"/>
                <a:ea typeface="宋体" pitchFamily="2" charset="-122"/>
                <a:cs typeface="+mn-cs"/>
              </a:rPr>
              <a:t>V</a:t>
            </a:r>
            <a:r>
              <a:rPr lang="en-US" altLang="zh-CN" sz="1200" kern="1200" dirty="0" smtClean="0">
                <a:solidFill>
                  <a:schemeClr val="tx1"/>
                </a:solidFill>
                <a:latin typeface="Arial" charset="0"/>
                <a:ea typeface="宋体" pitchFamily="2" charset="-122"/>
                <a:cs typeface="+mn-cs"/>
              </a:rPr>
              <a:t>′</a:t>
            </a:r>
            <a:r>
              <a:rPr lang="zh-CN" altLang="zh-CN" sz="1200" kern="1200" dirty="0" smtClean="0">
                <a:solidFill>
                  <a:schemeClr val="tx1"/>
                </a:solidFill>
                <a:latin typeface="Arial" charset="0"/>
                <a:ea typeface="宋体" pitchFamily="2" charset="-122"/>
                <a:cs typeface="+mn-cs"/>
              </a:rPr>
              <a:t>升高（</a:t>
            </a:r>
            <a:r>
              <a:rPr lang="en-US" altLang="zh-CN" sz="1200" kern="1200" dirty="0" smtClean="0">
                <a:solidFill>
                  <a:schemeClr val="tx1"/>
                </a:solidFill>
                <a:latin typeface="Arial" charset="0"/>
                <a:ea typeface="宋体" pitchFamily="2" charset="-122"/>
                <a:cs typeface="+mn-cs"/>
              </a:rPr>
              <a:t>+9.4%</a:t>
            </a:r>
            <a:r>
              <a:rPr lang="zh-CN" altLang="zh-CN" sz="1200" kern="1200" dirty="0" smtClean="0">
                <a:solidFill>
                  <a:schemeClr val="tx1"/>
                </a:solidFill>
                <a:latin typeface="Arial" charset="0"/>
                <a:ea typeface="宋体" pitchFamily="2" charset="-122"/>
                <a:cs typeface="+mn-cs"/>
              </a:rPr>
              <a:t>），工作率</a:t>
            </a:r>
            <a:r>
              <a:rPr lang="en-US" altLang="zh-CN" sz="1200" i="1" kern="1200" dirty="0" smtClean="0">
                <a:solidFill>
                  <a:schemeClr val="tx1"/>
                </a:solidFill>
                <a:latin typeface="Arial" charset="0"/>
                <a:ea typeface="宋体" pitchFamily="2" charset="-122"/>
                <a:cs typeface="+mn-cs"/>
              </a:rPr>
              <a:t>α</a:t>
            </a:r>
            <a:r>
              <a:rPr lang="zh-CN" altLang="zh-CN" sz="1200" kern="1200" dirty="0" smtClean="0">
                <a:solidFill>
                  <a:schemeClr val="tx1"/>
                </a:solidFill>
                <a:latin typeface="Arial" charset="0"/>
                <a:ea typeface="宋体" pitchFamily="2" charset="-122"/>
                <a:cs typeface="+mn-cs"/>
              </a:rPr>
              <a:t>下降（</a:t>
            </a:r>
            <a:r>
              <a:rPr lang="en-US" altLang="zh-CN" sz="1200" kern="1200" dirty="0" smtClean="0">
                <a:solidFill>
                  <a:schemeClr val="tx1"/>
                </a:solidFill>
                <a:latin typeface="Arial" charset="0"/>
                <a:ea typeface="宋体" pitchFamily="2" charset="-122"/>
                <a:cs typeface="+mn-cs"/>
              </a:rPr>
              <a:t>-5.26%</a:t>
            </a:r>
            <a:r>
              <a:rPr lang="zh-CN" altLang="zh-CN" sz="1200" kern="1200" dirty="0" smtClean="0">
                <a:solidFill>
                  <a:schemeClr val="tx1"/>
                </a:solidFill>
                <a:latin typeface="Arial" charset="0"/>
                <a:ea typeface="宋体" pitchFamily="2" charset="-122"/>
                <a:cs typeface="+mn-cs"/>
              </a:rPr>
              <a:t>）和甲类费用</a:t>
            </a:r>
            <a:r>
              <a:rPr lang="en-US" altLang="zh-CN" sz="1200" i="1" kern="1200" dirty="0" smtClean="0">
                <a:solidFill>
                  <a:schemeClr val="tx1"/>
                </a:solidFill>
                <a:latin typeface="Arial" charset="0"/>
                <a:ea typeface="宋体" pitchFamily="2" charset="-122"/>
                <a:cs typeface="+mn-cs"/>
              </a:rPr>
              <a:t>F</a:t>
            </a:r>
            <a:r>
              <a:rPr lang="zh-CN" altLang="zh-CN" sz="1200" kern="1200" dirty="0" smtClean="0">
                <a:solidFill>
                  <a:schemeClr val="tx1"/>
                </a:solidFill>
                <a:latin typeface="Arial" charset="0"/>
                <a:ea typeface="宋体" pitchFamily="2" charset="-122"/>
                <a:cs typeface="+mn-cs"/>
              </a:rPr>
              <a:t>升高（</a:t>
            </a:r>
            <a:r>
              <a:rPr lang="en-US" altLang="zh-CN" sz="1200" kern="1200" dirty="0" smtClean="0">
                <a:solidFill>
                  <a:schemeClr val="tx1"/>
                </a:solidFill>
                <a:latin typeface="Arial" charset="0"/>
                <a:ea typeface="宋体" pitchFamily="2" charset="-122"/>
                <a:cs typeface="+mn-cs"/>
              </a:rPr>
              <a:t>+10.99%</a:t>
            </a:r>
            <a:r>
              <a:rPr lang="zh-CN" altLang="zh-CN" sz="1200" kern="1200" dirty="0" smtClean="0">
                <a:solidFill>
                  <a:schemeClr val="tx1"/>
                </a:solidFill>
                <a:latin typeface="Arial" charset="0"/>
                <a:ea typeface="宋体" pitchFamily="2" charset="-122"/>
                <a:cs typeface="+mn-cs"/>
              </a:rPr>
              <a:t>）脱离预算，也是导致单位成本上升的因素，均可列为明细分析对象；</a:t>
            </a:r>
          </a:p>
          <a:p>
            <a:r>
              <a:rPr lang="zh-CN" altLang="zh-CN" sz="1200" kern="1200" dirty="0" smtClean="0">
                <a:solidFill>
                  <a:schemeClr val="tx1"/>
                </a:solidFill>
                <a:latin typeface="Arial" charset="0"/>
                <a:ea typeface="宋体" pitchFamily="2" charset="-122"/>
                <a:cs typeface="+mn-cs"/>
              </a:rPr>
              <a:t>（</a:t>
            </a:r>
            <a:r>
              <a:rPr lang="en-US" altLang="zh-CN" sz="1200" kern="1200" dirty="0" smtClean="0">
                <a:solidFill>
                  <a:schemeClr val="tx1"/>
                </a:solidFill>
                <a:latin typeface="Arial" charset="0"/>
                <a:ea typeface="宋体" pitchFamily="2" charset="-122"/>
                <a:cs typeface="+mn-cs"/>
              </a:rPr>
              <a:t>3</a:t>
            </a:r>
            <a:r>
              <a:rPr lang="zh-CN" altLang="zh-CN" sz="1200" kern="1200" dirty="0" smtClean="0">
                <a:solidFill>
                  <a:schemeClr val="tx1"/>
                </a:solidFill>
                <a:latin typeface="Arial" charset="0"/>
                <a:ea typeface="宋体" pitchFamily="2" charset="-122"/>
                <a:cs typeface="+mn-cs"/>
              </a:rPr>
              <a:t>）表中影响额为负数的因素，是导致单位成本下降的因素，本例均为车辆运用效率指标。这是因为车辆运用效率指标的提升（大于预算数）将使单位成本中的甲类费用含量</a:t>
            </a:r>
            <a:r>
              <a:rPr lang="en-US" altLang="zh-CN" sz="1200" i="1" kern="1200" dirty="0" smtClean="0">
                <a:solidFill>
                  <a:schemeClr val="tx1"/>
                </a:solidFill>
                <a:latin typeface="Arial" charset="0"/>
                <a:ea typeface="宋体" pitchFamily="2" charset="-122"/>
                <a:cs typeface="+mn-cs"/>
              </a:rPr>
              <a:t>C</a:t>
            </a:r>
            <a:r>
              <a:rPr lang="en-US" altLang="zh-CN" sz="1200" kern="1200" baseline="-25000" dirty="0" smtClean="0">
                <a:solidFill>
                  <a:schemeClr val="tx1"/>
                </a:solidFill>
                <a:latin typeface="Arial" charset="0"/>
                <a:ea typeface="宋体" pitchFamily="2" charset="-122"/>
                <a:cs typeface="+mn-cs"/>
              </a:rPr>
              <a:t>F</a:t>
            </a:r>
            <a:r>
              <a:rPr lang="zh-CN" altLang="zh-CN" sz="1200" kern="1200" dirty="0" smtClean="0">
                <a:solidFill>
                  <a:schemeClr val="tx1"/>
                </a:solidFill>
                <a:latin typeface="Arial" charset="0"/>
                <a:ea typeface="宋体" pitchFamily="2" charset="-122"/>
                <a:cs typeface="+mn-cs"/>
              </a:rPr>
              <a:t>相应减少（小于预算数）；同理，本例中的里程利用率、吨位利用率的提高将使单位成本中的乙类费用含量</a:t>
            </a:r>
            <a:r>
              <a:rPr lang="en-US" altLang="zh-CN" sz="1200" i="1" kern="1200" dirty="0" smtClean="0">
                <a:solidFill>
                  <a:schemeClr val="tx1"/>
                </a:solidFill>
                <a:latin typeface="Arial" charset="0"/>
                <a:ea typeface="宋体" pitchFamily="2" charset="-122"/>
                <a:cs typeface="+mn-cs"/>
              </a:rPr>
              <a:t>C</a:t>
            </a:r>
            <a:r>
              <a:rPr lang="en-US" altLang="zh-CN" sz="1200" kern="1200" baseline="-25000" dirty="0" smtClean="0">
                <a:solidFill>
                  <a:schemeClr val="tx1"/>
                </a:solidFill>
                <a:latin typeface="Arial" charset="0"/>
                <a:ea typeface="宋体" pitchFamily="2" charset="-122"/>
                <a:cs typeface="+mn-cs"/>
              </a:rPr>
              <a:t>V″</a:t>
            </a:r>
            <a:r>
              <a:rPr lang="zh-CN" altLang="zh-CN" sz="1200" kern="1200" dirty="0" smtClean="0">
                <a:solidFill>
                  <a:schemeClr val="tx1"/>
                </a:solidFill>
                <a:latin typeface="Arial" charset="0"/>
                <a:ea typeface="宋体" pitchFamily="2" charset="-122"/>
                <a:cs typeface="+mn-cs"/>
              </a:rPr>
              <a:t>相应减少，使得单位成本</a:t>
            </a:r>
            <a:r>
              <a:rPr lang="en-US" altLang="zh-CN" sz="1200" i="1" kern="1200" dirty="0" smtClean="0">
                <a:solidFill>
                  <a:schemeClr val="tx1"/>
                </a:solidFill>
                <a:latin typeface="Arial" charset="0"/>
                <a:ea typeface="宋体" pitchFamily="2" charset="-122"/>
                <a:cs typeface="+mn-cs"/>
              </a:rPr>
              <a:t>C</a:t>
            </a:r>
            <a:r>
              <a:rPr lang="zh-CN" altLang="zh-CN" sz="1200" kern="1200" dirty="0" smtClean="0">
                <a:solidFill>
                  <a:schemeClr val="tx1"/>
                </a:solidFill>
                <a:latin typeface="Arial" charset="0"/>
                <a:ea typeface="宋体" pitchFamily="2" charset="-122"/>
                <a:cs typeface="+mn-cs"/>
              </a:rPr>
              <a:t>相应等量下降。</a:t>
            </a:r>
          </a:p>
          <a:p>
            <a:endParaRPr lang="zh-CN" altLang="en-US" dirty="0"/>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80</a:t>
            </a:fld>
            <a:endParaRPr lang="en-US" altLang="zh-CN"/>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latin typeface="Arial" charset="0"/>
                <a:ea typeface="宋体" pitchFamily="2" charset="-122"/>
                <a:cs typeface="+mn-cs"/>
              </a:rPr>
              <a:t>结论：</a:t>
            </a:r>
          </a:p>
          <a:p>
            <a:r>
              <a:rPr lang="zh-CN" altLang="zh-CN" sz="1200" kern="1200" dirty="0" smtClean="0">
                <a:solidFill>
                  <a:schemeClr val="tx1"/>
                </a:solidFill>
                <a:latin typeface="Arial" charset="0"/>
                <a:ea typeface="宋体" pitchFamily="2" charset="-122"/>
                <a:cs typeface="+mn-cs"/>
              </a:rPr>
              <a:t>（</a:t>
            </a:r>
            <a:r>
              <a:rPr lang="en-US" altLang="zh-CN" sz="1200" kern="1200" dirty="0" smtClean="0">
                <a:solidFill>
                  <a:schemeClr val="tx1"/>
                </a:solidFill>
                <a:latin typeface="Arial" charset="0"/>
                <a:ea typeface="宋体" pitchFamily="2" charset="-122"/>
                <a:cs typeface="+mn-cs"/>
              </a:rPr>
              <a:t>1</a:t>
            </a:r>
            <a:r>
              <a:rPr lang="zh-CN" altLang="zh-CN" sz="1200" kern="1200" dirty="0" smtClean="0">
                <a:solidFill>
                  <a:schemeClr val="tx1"/>
                </a:solidFill>
                <a:latin typeface="Arial" charset="0"/>
                <a:ea typeface="宋体" pitchFamily="2" charset="-122"/>
                <a:cs typeface="+mn-cs"/>
              </a:rPr>
              <a:t>）由表</a:t>
            </a:r>
            <a:r>
              <a:rPr lang="en-US" altLang="zh-CN" sz="1200" kern="1200" dirty="0" smtClean="0">
                <a:solidFill>
                  <a:schemeClr val="tx1"/>
                </a:solidFill>
                <a:latin typeface="Arial" charset="0"/>
                <a:ea typeface="宋体" pitchFamily="2" charset="-122"/>
                <a:cs typeface="+mn-cs"/>
              </a:rPr>
              <a:t>5-16</a:t>
            </a:r>
            <a:r>
              <a:rPr lang="zh-CN" altLang="zh-CN" sz="1200" kern="1200" dirty="0" smtClean="0">
                <a:solidFill>
                  <a:schemeClr val="tx1"/>
                </a:solidFill>
                <a:latin typeface="Arial" charset="0"/>
                <a:ea typeface="宋体" pitchFamily="2" charset="-122"/>
                <a:cs typeface="+mn-cs"/>
              </a:rPr>
              <a:t>可知，导致单位成本</a:t>
            </a:r>
            <a:r>
              <a:rPr lang="en-US" altLang="zh-CN" sz="1200" i="1" kern="1200" dirty="0" smtClean="0">
                <a:solidFill>
                  <a:schemeClr val="tx1"/>
                </a:solidFill>
                <a:latin typeface="Arial" charset="0"/>
                <a:ea typeface="宋体" pitchFamily="2" charset="-122"/>
                <a:cs typeface="+mn-cs"/>
              </a:rPr>
              <a:t>C</a:t>
            </a:r>
            <a:r>
              <a:rPr lang="zh-CN" altLang="zh-CN" sz="1200" kern="1200" dirty="0" smtClean="0">
                <a:solidFill>
                  <a:schemeClr val="tx1"/>
                </a:solidFill>
                <a:latin typeface="Arial" charset="0"/>
                <a:ea typeface="宋体" pitchFamily="2" charset="-122"/>
                <a:cs typeface="+mn-cs"/>
              </a:rPr>
              <a:t>上升的主要因素是单位成本乙类费用</a:t>
            </a:r>
            <a:r>
              <a:rPr lang="en-US" altLang="zh-CN" sz="1200" i="1" kern="1200" dirty="0" smtClean="0">
                <a:solidFill>
                  <a:schemeClr val="tx1"/>
                </a:solidFill>
                <a:latin typeface="Arial" charset="0"/>
                <a:ea typeface="宋体" pitchFamily="2" charset="-122"/>
                <a:cs typeface="+mn-cs"/>
              </a:rPr>
              <a:t>C</a:t>
            </a:r>
            <a:r>
              <a:rPr lang="en-US" altLang="zh-CN" sz="1200" kern="1200" baseline="-25000" dirty="0" smtClean="0">
                <a:solidFill>
                  <a:schemeClr val="tx1"/>
                </a:solidFill>
                <a:latin typeface="Arial" charset="0"/>
                <a:ea typeface="宋体" pitchFamily="2" charset="-122"/>
                <a:cs typeface="+mn-cs"/>
              </a:rPr>
              <a:t>V</a:t>
            </a:r>
            <a:r>
              <a:rPr lang="zh-CN" altLang="zh-CN" sz="1200" kern="1200" baseline="-25000" dirty="0" smtClean="0">
                <a:solidFill>
                  <a:schemeClr val="tx1"/>
                </a:solidFill>
                <a:latin typeface="Arial" charset="0"/>
                <a:ea typeface="宋体" pitchFamily="2" charset="-122"/>
                <a:cs typeface="+mn-cs"/>
              </a:rPr>
              <a:t>″</a:t>
            </a:r>
            <a:r>
              <a:rPr lang="zh-CN" altLang="zh-CN" sz="1200" kern="1200" dirty="0" smtClean="0">
                <a:solidFill>
                  <a:schemeClr val="tx1"/>
                </a:solidFill>
                <a:latin typeface="Arial" charset="0"/>
                <a:ea typeface="宋体" pitchFamily="2" charset="-122"/>
                <a:cs typeface="+mn-cs"/>
              </a:rPr>
              <a:t>的变动，其实际数超出了预算数（超出额为</a:t>
            </a:r>
            <a:r>
              <a:rPr lang="en-US" altLang="zh-CN" sz="1200" kern="1200" dirty="0" smtClean="0">
                <a:solidFill>
                  <a:schemeClr val="tx1"/>
                </a:solidFill>
                <a:latin typeface="Arial" charset="0"/>
                <a:ea typeface="宋体" pitchFamily="2" charset="-122"/>
                <a:cs typeface="+mn-cs"/>
              </a:rPr>
              <a:t>15.69</a:t>
            </a:r>
            <a:r>
              <a:rPr lang="zh-CN" altLang="zh-CN" sz="1200" kern="1200" dirty="0" smtClean="0">
                <a:solidFill>
                  <a:schemeClr val="tx1"/>
                </a:solidFill>
                <a:latin typeface="Arial" charset="0"/>
                <a:ea typeface="宋体" pitchFamily="2" charset="-122"/>
                <a:cs typeface="+mn-cs"/>
              </a:rPr>
              <a:t>元</a:t>
            </a:r>
            <a:r>
              <a:rPr lang="en-US" altLang="zh-CN" sz="1200" kern="1200" dirty="0" smtClean="0">
                <a:solidFill>
                  <a:schemeClr val="tx1"/>
                </a:solidFill>
                <a:latin typeface="Arial" charset="0"/>
                <a:ea typeface="宋体" pitchFamily="2" charset="-122"/>
                <a:cs typeface="+mn-cs"/>
              </a:rPr>
              <a:t>/10</a:t>
            </a:r>
            <a:r>
              <a:rPr lang="en-US" altLang="zh-CN" sz="1200" kern="1200" baseline="30000" dirty="0" smtClean="0">
                <a:solidFill>
                  <a:schemeClr val="tx1"/>
                </a:solidFill>
                <a:latin typeface="Arial" charset="0"/>
                <a:ea typeface="宋体" pitchFamily="2" charset="-122"/>
                <a:cs typeface="+mn-cs"/>
              </a:rPr>
              <a:t>3</a:t>
            </a:r>
            <a:r>
              <a:rPr lang="en-US" altLang="zh-CN" sz="1200" kern="1200" dirty="0" smtClean="0">
                <a:solidFill>
                  <a:schemeClr val="tx1"/>
                </a:solidFill>
                <a:latin typeface="Arial" charset="0"/>
                <a:ea typeface="宋体" pitchFamily="2" charset="-122"/>
                <a:cs typeface="+mn-cs"/>
              </a:rPr>
              <a:t>t∙km</a:t>
            </a:r>
            <a:r>
              <a:rPr lang="zh-CN" altLang="zh-CN" sz="1200" kern="1200" dirty="0" smtClean="0">
                <a:solidFill>
                  <a:schemeClr val="tx1"/>
                </a:solidFill>
                <a:latin typeface="Arial" charset="0"/>
                <a:ea typeface="宋体" pitchFamily="2" charset="-122"/>
                <a:cs typeface="+mn-cs"/>
              </a:rPr>
              <a:t>），导致这一因素产生的原因是千车公里变动费用</a:t>
            </a:r>
            <a:r>
              <a:rPr lang="en-US" altLang="zh-CN" sz="1200" i="1" kern="1200" dirty="0" smtClean="0">
                <a:solidFill>
                  <a:schemeClr val="tx1"/>
                </a:solidFill>
                <a:latin typeface="Arial" charset="0"/>
                <a:ea typeface="宋体" pitchFamily="2" charset="-122"/>
                <a:cs typeface="+mn-cs"/>
              </a:rPr>
              <a:t>V</a:t>
            </a:r>
            <a:r>
              <a:rPr lang="en-US" altLang="zh-CN" sz="1200" kern="1200" dirty="0" smtClean="0">
                <a:solidFill>
                  <a:schemeClr val="tx1"/>
                </a:solidFill>
                <a:latin typeface="Arial" charset="0"/>
                <a:ea typeface="宋体" pitchFamily="2" charset="-122"/>
                <a:cs typeface="+mn-cs"/>
              </a:rPr>
              <a:t>″</a:t>
            </a:r>
            <a:r>
              <a:rPr lang="zh-CN" altLang="zh-CN" sz="1200" kern="1200" dirty="0" smtClean="0">
                <a:solidFill>
                  <a:schemeClr val="tx1"/>
                </a:solidFill>
                <a:latin typeface="Arial" charset="0"/>
                <a:ea typeface="宋体" pitchFamily="2" charset="-122"/>
                <a:cs typeface="+mn-cs"/>
              </a:rPr>
              <a:t>的实际数超出预算数（超出额为</a:t>
            </a:r>
            <a:r>
              <a:rPr lang="en-US" altLang="zh-CN" sz="1200" kern="1200" dirty="0" smtClean="0">
                <a:solidFill>
                  <a:schemeClr val="tx1"/>
                </a:solidFill>
                <a:latin typeface="Arial" charset="0"/>
                <a:ea typeface="宋体" pitchFamily="2" charset="-122"/>
                <a:cs typeface="+mn-cs"/>
              </a:rPr>
              <a:t>349.08</a:t>
            </a:r>
            <a:r>
              <a:rPr lang="zh-CN" altLang="zh-CN" sz="1200" kern="1200" dirty="0" smtClean="0">
                <a:solidFill>
                  <a:schemeClr val="tx1"/>
                </a:solidFill>
                <a:latin typeface="Arial" charset="0"/>
                <a:ea typeface="宋体" pitchFamily="2" charset="-122"/>
                <a:cs typeface="+mn-cs"/>
              </a:rPr>
              <a:t>元</a:t>
            </a:r>
            <a:r>
              <a:rPr lang="en-US" altLang="zh-CN" sz="1200" kern="1200" dirty="0" smtClean="0">
                <a:solidFill>
                  <a:schemeClr val="tx1"/>
                </a:solidFill>
                <a:latin typeface="Arial" charset="0"/>
                <a:ea typeface="宋体" pitchFamily="2" charset="-122"/>
                <a:cs typeface="+mn-cs"/>
              </a:rPr>
              <a:t>/10</a:t>
            </a:r>
            <a:r>
              <a:rPr lang="en-US" altLang="zh-CN" sz="1200" kern="1200" baseline="30000" dirty="0" smtClean="0">
                <a:solidFill>
                  <a:schemeClr val="tx1"/>
                </a:solidFill>
                <a:latin typeface="Arial" charset="0"/>
                <a:ea typeface="宋体" pitchFamily="2" charset="-122"/>
                <a:cs typeface="+mn-cs"/>
              </a:rPr>
              <a:t>3</a:t>
            </a:r>
            <a:r>
              <a:rPr lang="en-US" altLang="zh-CN" sz="1200" kern="1200" dirty="0" smtClean="0">
                <a:solidFill>
                  <a:schemeClr val="tx1"/>
                </a:solidFill>
                <a:latin typeface="Arial" charset="0"/>
                <a:ea typeface="宋体" pitchFamily="2" charset="-122"/>
                <a:cs typeface="+mn-cs"/>
              </a:rPr>
              <a:t>km</a:t>
            </a:r>
            <a:r>
              <a:rPr lang="zh-CN" altLang="zh-CN" sz="1200" kern="1200" dirty="0" smtClean="0">
                <a:solidFill>
                  <a:schemeClr val="tx1"/>
                </a:solidFill>
                <a:latin typeface="Arial" charset="0"/>
                <a:ea typeface="宋体" pitchFamily="2" charset="-122"/>
                <a:cs typeface="+mn-cs"/>
              </a:rPr>
              <a:t>，见表</a:t>
            </a:r>
            <a:r>
              <a:rPr lang="en-US" altLang="zh-CN" sz="1200" kern="1200" dirty="0" smtClean="0">
                <a:solidFill>
                  <a:schemeClr val="tx1"/>
                </a:solidFill>
                <a:latin typeface="Arial" charset="0"/>
                <a:ea typeface="宋体" pitchFamily="2" charset="-122"/>
                <a:cs typeface="+mn-cs"/>
              </a:rPr>
              <a:t>5-14</a:t>
            </a:r>
            <a:r>
              <a:rPr lang="zh-CN" altLang="zh-CN" sz="1200" kern="1200" dirty="0" smtClean="0">
                <a:solidFill>
                  <a:schemeClr val="tx1"/>
                </a:solidFill>
                <a:latin typeface="Arial" charset="0"/>
                <a:ea typeface="宋体" pitchFamily="2" charset="-122"/>
                <a:cs typeface="+mn-cs"/>
              </a:rPr>
              <a:t>），使得单位成本上升了</a:t>
            </a:r>
            <a:r>
              <a:rPr lang="en-US" altLang="zh-CN" sz="1200" kern="1200" dirty="0" smtClean="0">
                <a:solidFill>
                  <a:schemeClr val="tx1"/>
                </a:solidFill>
                <a:latin typeface="Arial" charset="0"/>
                <a:ea typeface="宋体" pitchFamily="2" charset="-122"/>
                <a:cs typeface="+mn-cs"/>
              </a:rPr>
              <a:t>49.87</a:t>
            </a:r>
            <a:r>
              <a:rPr lang="zh-CN" altLang="zh-CN" sz="1200" kern="1200" dirty="0" smtClean="0">
                <a:solidFill>
                  <a:schemeClr val="tx1"/>
                </a:solidFill>
                <a:latin typeface="Arial" charset="0"/>
                <a:ea typeface="宋体" pitchFamily="2" charset="-122"/>
                <a:cs typeface="+mn-cs"/>
              </a:rPr>
              <a:t>元（见表</a:t>
            </a:r>
            <a:r>
              <a:rPr lang="en-US" altLang="zh-CN" sz="1200" kern="1200" dirty="0" smtClean="0">
                <a:solidFill>
                  <a:schemeClr val="tx1"/>
                </a:solidFill>
                <a:latin typeface="Arial" charset="0"/>
                <a:ea typeface="宋体" pitchFamily="2" charset="-122"/>
                <a:cs typeface="+mn-cs"/>
              </a:rPr>
              <a:t>5-16</a:t>
            </a:r>
            <a:r>
              <a:rPr lang="zh-CN" altLang="zh-CN" sz="1200" kern="1200" dirty="0" smtClean="0">
                <a:solidFill>
                  <a:schemeClr val="tx1"/>
                </a:solidFill>
                <a:latin typeface="Arial" charset="0"/>
                <a:ea typeface="宋体" pitchFamily="2" charset="-122"/>
                <a:cs typeface="+mn-cs"/>
              </a:rPr>
              <a:t>“千车公里变动费用”的合计数），而导致千车公里变动费用</a:t>
            </a:r>
            <a:r>
              <a:rPr lang="en-US" altLang="zh-CN" sz="1200" i="1" kern="1200" dirty="0" smtClean="0">
                <a:solidFill>
                  <a:schemeClr val="tx1"/>
                </a:solidFill>
                <a:latin typeface="Arial" charset="0"/>
                <a:ea typeface="宋体" pitchFamily="2" charset="-122"/>
                <a:cs typeface="+mn-cs"/>
              </a:rPr>
              <a:t>V</a:t>
            </a:r>
            <a:r>
              <a:rPr lang="en-US" altLang="zh-CN" sz="1200" kern="1200" dirty="0" smtClean="0">
                <a:solidFill>
                  <a:schemeClr val="tx1"/>
                </a:solidFill>
                <a:latin typeface="Arial" charset="0"/>
                <a:ea typeface="宋体" pitchFamily="2" charset="-122"/>
                <a:cs typeface="+mn-cs"/>
              </a:rPr>
              <a:t>″</a:t>
            </a:r>
            <a:r>
              <a:rPr lang="zh-CN" altLang="zh-CN" sz="1200" kern="1200" dirty="0" smtClean="0">
                <a:solidFill>
                  <a:schemeClr val="tx1"/>
                </a:solidFill>
                <a:latin typeface="Arial" charset="0"/>
                <a:ea typeface="宋体" pitchFamily="2" charset="-122"/>
                <a:cs typeface="+mn-cs"/>
              </a:rPr>
              <a:t>实际数超出预算数的原因尚须进一步分析与查明；</a:t>
            </a:r>
          </a:p>
          <a:p>
            <a:r>
              <a:rPr lang="zh-CN" altLang="zh-CN" sz="1200" kern="1200" dirty="0" smtClean="0">
                <a:solidFill>
                  <a:schemeClr val="tx1"/>
                </a:solidFill>
                <a:latin typeface="Arial" charset="0"/>
                <a:ea typeface="宋体" pitchFamily="2" charset="-122"/>
                <a:cs typeface="+mn-cs"/>
              </a:rPr>
              <a:t>（</a:t>
            </a:r>
            <a:r>
              <a:rPr lang="en-US" altLang="zh-CN" sz="1200" kern="1200" dirty="0" smtClean="0">
                <a:solidFill>
                  <a:schemeClr val="tx1"/>
                </a:solidFill>
                <a:latin typeface="Arial" charset="0"/>
                <a:ea typeface="宋体" pitchFamily="2" charset="-122"/>
                <a:cs typeface="+mn-cs"/>
              </a:rPr>
              <a:t>2</a:t>
            </a:r>
            <a:r>
              <a:rPr lang="zh-CN" altLang="zh-CN" sz="1200" kern="1200" dirty="0" smtClean="0">
                <a:solidFill>
                  <a:schemeClr val="tx1"/>
                </a:solidFill>
                <a:latin typeface="Arial" charset="0"/>
                <a:ea typeface="宋体" pitchFamily="2" charset="-122"/>
                <a:cs typeface="+mn-cs"/>
              </a:rPr>
              <a:t>）千吨公里变动费用</a:t>
            </a:r>
            <a:r>
              <a:rPr lang="en-US" altLang="zh-CN" sz="1200" i="1" kern="1200" dirty="0" smtClean="0">
                <a:solidFill>
                  <a:schemeClr val="tx1"/>
                </a:solidFill>
                <a:latin typeface="Arial" charset="0"/>
                <a:ea typeface="宋体" pitchFamily="2" charset="-122"/>
                <a:cs typeface="+mn-cs"/>
              </a:rPr>
              <a:t>V</a:t>
            </a:r>
            <a:r>
              <a:rPr lang="en-US" altLang="zh-CN" sz="1200" kern="1200" dirty="0" smtClean="0">
                <a:solidFill>
                  <a:schemeClr val="tx1"/>
                </a:solidFill>
                <a:latin typeface="Arial" charset="0"/>
                <a:ea typeface="宋体" pitchFamily="2" charset="-122"/>
                <a:cs typeface="+mn-cs"/>
              </a:rPr>
              <a:t>′</a:t>
            </a:r>
            <a:r>
              <a:rPr lang="zh-CN" altLang="zh-CN" sz="1200" kern="1200" dirty="0" smtClean="0">
                <a:solidFill>
                  <a:schemeClr val="tx1"/>
                </a:solidFill>
                <a:latin typeface="Arial" charset="0"/>
                <a:ea typeface="宋体" pitchFamily="2" charset="-122"/>
                <a:cs typeface="+mn-cs"/>
              </a:rPr>
              <a:t>升高（</a:t>
            </a:r>
            <a:r>
              <a:rPr lang="en-US" altLang="zh-CN" sz="1200" kern="1200" dirty="0" smtClean="0">
                <a:solidFill>
                  <a:schemeClr val="tx1"/>
                </a:solidFill>
                <a:latin typeface="Arial" charset="0"/>
                <a:ea typeface="宋体" pitchFamily="2" charset="-122"/>
                <a:cs typeface="+mn-cs"/>
              </a:rPr>
              <a:t>+9.4%</a:t>
            </a:r>
            <a:r>
              <a:rPr lang="zh-CN" altLang="zh-CN" sz="1200" kern="1200" dirty="0" smtClean="0">
                <a:solidFill>
                  <a:schemeClr val="tx1"/>
                </a:solidFill>
                <a:latin typeface="Arial" charset="0"/>
                <a:ea typeface="宋体" pitchFamily="2" charset="-122"/>
                <a:cs typeface="+mn-cs"/>
              </a:rPr>
              <a:t>），工作率</a:t>
            </a:r>
            <a:r>
              <a:rPr lang="en-US" altLang="zh-CN" sz="1200" i="1" kern="1200" dirty="0" smtClean="0">
                <a:solidFill>
                  <a:schemeClr val="tx1"/>
                </a:solidFill>
                <a:latin typeface="Arial" charset="0"/>
                <a:ea typeface="宋体" pitchFamily="2" charset="-122"/>
                <a:cs typeface="+mn-cs"/>
              </a:rPr>
              <a:t>α</a:t>
            </a:r>
            <a:r>
              <a:rPr lang="zh-CN" altLang="zh-CN" sz="1200" kern="1200" dirty="0" smtClean="0">
                <a:solidFill>
                  <a:schemeClr val="tx1"/>
                </a:solidFill>
                <a:latin typeface="Arial" charset="0"/>
                <a:ea typeface="宋体" pitchFamily="2" charset="-122"/>
                <a:cs typeface="+mn-cs"/>
              </a:rPr>
              <a:t>下降（</a:t>
            </a:r>
            <a:r>
              <a:rPr lang="en-US" altLang="zh-CN" sz="1200" kern="1200" dirty="0" smtClean="0">
                <a:solidFill>
                  <a:schemeClr val="tx1"/>
                </a:solidFill>
                <a:latin typeface="Arial" charset="0"/>
                <a:ea typeface="宋体" pitchFamily="2" charset="-122"/>
                <a:cs typeface="+mn-cs"/>
              </a:rPr>
              <a:t>-5.26%</a:t>
            </a:r>
            <a:r>
              <a:rPr lang="zh-CN" altLang="zh-CN" sz="1200" kern="1200" dirty="0" smtClean="0">
                <a:solidFill>
                  <a:schemeClr val="tx1"/>
                </a:solidFill>
                <a:latin typeface="Arial" charset="0"/>
                <a:ea typeface="宋体" pitchFamily="2" charset="-122"/>
                <a:cs typeface="+mn-cs"/>
              </a:rPr>
              <a:t>）和甲类费用</a:t>
            </a:r>
            <a:r>
              <a:rPr lang="en-US" altLang="zh-CN" sz="1200" i="1" kern="1200" dirty="0" smtClean="0">
                <a:solidFill>
                  <a:schemeClr val="tx1"/>
                </a:solidFill>
                <a:latin typeface="Arial" charset="0"/>
                <a:ea typeface="宋体" pitchFamily="2" charset="-122"/>
                <a:cs typeface="+mn-cs"/>
              </a:rPr>
              <a:t>F</a:t>
            </a:r>
            <a:r>
              <a:rPr lang="zh-CN" altLang="zh-CN" sz="1200" kern="1200" dirty="0" smtClean="0">
                <a:solidFill>
                  <a:schemeClr val="tx1"/>
                </a:solidFill>
                <a:latin typeface="Arial" charset="0"/>
                <a:ea typeface="宋体" pitchFamily="2" charset="-122"/>
                <a:cs typeface="+mn-cs"/>
              </a:rPr>
              <a:t>升高（</a:t>
            </a:r>
            <a:r>
              <a:rPr lang="en-US" altLang="zh-CN" sz="1200" kern="1200" dirty="0" smtClean="0">
                <a:solidFill>
                  <a:schemeClr val="tx1"/>
                </a:solidFill>
                <a:latin typeface="Arial" charset="0"/>
                <a:ea typeface="宋体" pitchFamily="2" charset="-122"/>
                <a:cs typeface="+mn-cs"/>
              </a:rPr>
              <a:t>+10.99%</a:t>
            </a:r>
            <a:r>
              <a:rPr lang="zh-CN" altLang="zh-CN" sz="1200" kern="1200" dirty="0" smtClean="0">
                <a:solidFill>
                  <a:schemeClr val="tx1"/>
                </a:solidFill>
                <a:latin typeface="Arial" charset="0"/>
                <a:ea typeface="宋体" pitchFamily="2" charset="-122"/>
                <a:cs typeface="+mn-cs"/>
              </a:rPr>
              <a:t>）脱离预算，也是导致单位成本上升的因素，均可列为明细分析对象；</a:t>
            </a:r>
          </a:p>
          <a:p>
            <a:r>
              <a:rPr lang="zh-CN" altLang="zh-CN" sz="1200" kern="1200" dirty="0" smtClean="0">
                <a:solidFill>
                  <a:schemeClr val="tx1"/>
                </a:solidFill>
                <a:latin typeface="Arial" charset="0"/>
                <a:ea typeface="宋体" pitchFamily="2" charset="-122"/>
                <a:cs typeface="+mn-cs"/>
              </a:rPr>
              <a:t>（</a:t>
            </a:r>
            <a:r>
              <a:rPr lang="en-US" altLang="zh-CN" sz="1200" kern="1200" dirty="0" smtClean="0">
                <a:solidFill>
                  <a:schemeClr val="tx1"/>
                </a:solidFill>
                <a:latin typeface="Arial" charset="0"/>
                <a:ea typeface="宋体" pitchFamily="2" charset="-122"/>
                <a:cs typeface="+mn-cs"/>
              </a:rPr>
              <a:t>3</a:t>
            </a:r>
            <a:r>
              <a:rPr lang="zh-CN" altLang="zh-CN" sz="1200" kern="1200" dirty="0" smtClean="0">
                <a:solidFill>
                  <a:schemeClr val="tx1"/>
                </a:solidFill>
                <a:latin typeface="Arial" charset="0"/>
                <a:ea typeface="宋体" pitchFamily="2" charset="-122"/>
                <a:cs typeface="+mn-cs"/>
              </a:rPr>
              <a:t>）表中影响额为负数的因素，是导致单位成本下降的因素，本例均为车辆运用效率指标。这是因为车辆运用效率指标的提升（大于预算数）将使单位成本中的甲类费用含量</a:t>
            </a:r>
            <a:r>
              <a:rPr lang="en-US" altLang="zh-CN" sz="1200" i="1" kern="1200" dirty="0" smtClean="0">
                <a:solidFill>
                  <a:schemeClr val="tx1"/>
                </a:solidFill>
                <a:latin typeface="Arial" charset="0"/>
                <a:ea typeface="宋体" pitchFamily="2" charset="-122"/>
                <a:cs typeface="+mn-cs"/>
              </a:rPr>
              <a:t>C</a:t>
            </a:r>
            <a:r>
              <a:rPr lang="en-US" altLang="zh-CN" sz="1200" kern="1200" baseline="-25000" dirty="0" smtClean="0">
                <a:solidFill>
                  <a:schemeClr val="tx1"/>
                </a:solidFill>
                <a:latin typeface="Arial" charset="0"/>
                <a:ea typeface="宋体" pitchFamily="2" charset="-122"/>
                <a:cs typeface="+mn-cs"/>
              </a:rPr>
              <a:t>F</a:t>
            </a:r>
            <a:r>
              <a:rPr lang="zh-CN" altLang="zh-CN" sz="1200" kern="1200" dirty="0" smtClean="0">
                <a:solidFill>
                  <a:schemeClr val="tx1"/>
                </a:solidFill>
                <a:latin typeface="Arial" charset="0"/>
                <a:ea typeface="宋体" pitchFamily="2" charset="-122"/>
                <a:cs typeface="+mn-cs"/>
              </a:rPr>
              <a:t>相应减少（小于预算数）；同理，本例中的里程利用率、吨位利用率的提高将使单位成本中的乙类费用含量</a:t>
            </a:r>
            <a:r>
              <a:rPr lang="en-US" altLang="zh-CN" sz="1200" i="1" kern="1200" dirty="0" smtClean="0">
                <a:solidFill>
                  <a:schemeClr val="tx1"/>
                </a:solidFill>
                <a:latin typeface="Arial" charset="0"/>
                <a:ea typeface="宋体" pitchFamily="2" charset="-122"/>
                <a:cs typeface="+mn-cs"/>
              </a:rPr>
              <a:t>C</a:t>
            </a:r>
            <a:r>
              <a:rPr lang="en-US" altLang="zh-CN" sz="1200" kern="1200" baseline="-25000" dirty="0" smtClean="0">
                <a:solidFill>
                  <a:schemeClr val="tx1"/>
                </a:solidFill>
                <a:latin typeface="Arial" charset="0"/>
                <a:ea typeface="宋体" pitchFamily="2" charset="-122"/>
                <a:cs typeface="+mn-cs"/>
              </a:rPr>
              <a:t>V″</a:t>
            </a:r>
            <a:r>
              <a:rPr lang="zh-CN" altLang="zh-CN" sz="1200" kern="1200" dirty="0" smtClean="0">
                <a:solidFill>
                  <a:schemeClr val="tx1"/>
                </a:solidFill>
                <a:latin typeface="Arial" charset="0"/>
                <a:ea typeface="宋体" pitchFamily="2" charset="-122"/>
                <a:cs typeface="+mn-cs"/>
              </a:rPr>
              <a:t>相应减少，使得单位成本</a:t>
            </a:r>
            <a:r>
              <a:rPr lang="en-US" altLang="zh-CN" sz="1200" i="1" kern="1200" dirty="0" smtClean="0">
                <a:solidFill>
                  <a:schemeClr val="tx1"/>
                </a:solidFill>
                <a:latin typeface="Arial" charset="0"/>
                <a:ea typeface="宋体" pitchFamily="2" charset="-122"/>
                <a:cs typeface="+mn-cs"/>
              </a:rPr>
              <a:t>C</a:t>
            </a:r>
            <a:r>
              <a:rPr lang="zh-CN" altLang="zh-CN" sz="1200" kern="1200" dirty="0" smtClean="0">
                <a:solidFill>
                  <a:schemeClr val="tx1"/>
                </a:solidFill>
                <a:latin typeface="Arial" charset="0"/>
                <a:ea typeface="宋体" pitchFamily="2" charset="-122"/>
                <a:cs typeface="+mn-cs"/>
              </a:rPr>
              <a:t>相应等量下降。</a:t>
            </a:r>
            <a:endParaRPr lang="zh-CN" altLang="zh-CN" sz="1200" kern="1200" dirty="0">
              <a:solidFill>
                <a:schemeClr val="tx1"/>
              </a:solidFill>
              <a:latin typeface="Arial" charset="0"/>
              <a:ea typeface="宋体" pitchFamily="2" charset="-122"/>
              <a:cs typeface="+mn-cs"/>
            </a:endParaRPr>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81</a:t>
            </a:fld>
            <a:endParaRPr lang="en-US" altLang="zh-CN"/>
          </a:p>
        </p:txBody>
      </p:sp>
    </p:spTree>
    <p:extLst>
      <p:ext uri="{BB962C8B-B14F-4D97-AF65-F5344CB8AC3E}">
        <p14:creationId xmlns:p14="http://schemas.microsoft.com/office/powerpoint/2010/main" xmlns="" val="7201563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z="1200" kern="1200" dirty="0" smtClean="0">
                <a:solidFill>
                  <a:schemeClr val="tx1"/>
                </a:solidFill>
                <a:latin typeface="Arial" charset="0"/>
                <a:ea typeface="宋体" pitchFamily="2" charset="-122"/>
                <a:cs typeface="+mn-cs"/>
              </a:rPr>
              <a:t>结论：</a:t>
            </a:r>
          </a:p>
          <a:p>
            <a:r>
              <a:rPr lang="zh-CN" altLang="zh-CN" sz="1200" kern="1200" dirty="0" smtClean="0">
                <a:solidFill>
                  <a:schemeClr val="tx1"/>
                </a:solidFill>
                <a:latin typeface="Arial" charset="0"/>
                <a:ea typeface="宋体" pitchFamily="2" charset="-122"/>
                <a:cs typeface="+mn-cs"/>
              </a:rPr>
              <a:t>（</a:t>
            </a:r>
            <a:r>
              <a:rPr lang="en-US" altLang="zh-CN" sz="1200" kern="1200" dirty="0" smtClean="0">
                <a:solidFill>
                  <a:schemeClr val="tx1"/>
                </a:solidFill>
                <a:latin typeface="Arial" charset="0"/>
                <a:ea typeface="宋体" pitchFamily="2" charset="-122"/>
                <a:cs typeface="+mn-cs"/>
              </a:rPr>
              <a:t>1</a:t>
            </a:r>
            <a:r>
              <a:rPr lang="zh-CN" altLang="zh-CN" sz="1200" kern="1200" dirty="0" smtClean="0">
                <a:solidFill>
                  <a:schemeClr val="tx1"/>
                </a:solidFill>
                <a:latin typeface="Arial" charset="0"/>
                <a:ea typeface="宋体" pitchFamily="2" charset="-122"/>
                <a:cs typeface="+mn-cs"/>
              </a:rPr>
              <a:t>）由表</a:t>
            </a:r>
            <a:r>
              <a:rPr lang="en-US" altLang="zh-CN" sz="1200" kern="1200" dirty="0" smtClean="0">
                <a:solidFill>
                  <a:schemeClr val="tx1"/>
                </a:solidFill>
                <a:latin typeface="Arial" charset="0"/>
                <a:ea typeface="宋体" pitchFamily="2" charset="-122"/>
                <a:cs typeface="+mn-cs"/>
              </a:rPr>
              <a:t>5-16</a:t>
            </a:r>
            <a:r>
              <a:rPr lang="zh-CN" altLang="zh-CN" sz="1200" kern="1200" dirty="0" smtClean="0">
                <a:solidFill>
                  <a:schemeClr val="tx1"/>
                </a:solidFill>
                <a:latin typeface="Arial" charset="0"/>
                <a:ea typeface="宋体" pitchFamily="2" charset="-122"/>
                <a:cs typeface="+mn-cs"/>
              </a:rPr>
              <a:t>可知，导致单位成本</a:t>
            </a:r>
            <a:r>
              <a:rPr lang="en-US" altLang="zh-CN" sz="1200" i="1" kern="1200" dirty="0" smtClean="0">
                <a:solidFill>
                  <a:schemeClr val="tx1"/>
                </a:solidFill>
                <a:latin typeface="Arial" charset="0"/>
                <a:ea typeface="宋体" pitchFamily="2" charset="-122"/>
                <a:cs typeface="+mn-cs"/>
              </a:rPr>
              <a:t>C</a:t>
            </a:r>
            <a:r>
              <a:rPr lang="zh-CN" altLang="zh-CN" sz="1200" kern="1200" dirty="0" smtClean="0">
                <a:solidFill>
                  <a:schemeClr val="tx1"/>
                </a:solidFill>
                <a:latin typeface="Arial" charset="0"/>
                <a:ea typeface="宋体" pitchFamily="2" charset="-122"/>
                <a:cs typeface="+mn-cs"/>
              </a:rPr>
              <a:t>上升的主要因素是单位成本乙类费用</a:t>
            </a:r>
            <a:r>
              <a:rPr lang="en-US" altLang="zh-CN" sz="1200" i="1" kern="1200" dirty="0" smtClean="0">
                <a:solidFill>
                  <a:schemeClr val="tx1"/>
                </a:solidFill>
                <a:latin typeface="Arial" charset="0"/>
                <a:ea typeface="宋体" pitchFamily="2" charset="-122"/>
                <a:cs typeface="+mn-cs"/>
              </a:rPr>
              <a:t>C</a:t>
            </a:r>
            <a:r>
              <a:rPr lang="en-US" altLang="zh-CN" sz="1200" kern="1200" baseline="-25000" dirty="0" smtClean="0">
                <a:solidFill>
                  <a:schemeClr val="tx1"/>
                </a:solidFill>
                <a:latin typeface="Arial" charset="0"/>
                <a:ea typeface="宋体" pitchFamily="2" charset="-122"/>
                <a:cs typeface="+mn-cs"/>
              </a:rPr>
              <a:t>V</a:t>
            </a:r>
            <a:r>
              <a:rPr lang="zh-CN" altLang="zh-CN" sz="1200" kern="1200" baseline="-25000" dirty="0" smtClean="0">
                <a:solidFill>
                  <a:schemeClr val="tx1"/>
                </a:solidFill>
                <a:latin typeface="Arial" charset="0"/>
                <a:ea typeface="宋体" pitchFamily="2" charset="-122"/>
                <a:cs typeface="+mn-cs"/>
              </a:rPr>
              <a:t>″</a:t>
            </a:r>
            <a:r>
              <a:rPr lang="zh-CN" altLang="zh-CN" sz="1200" kern="1200" dirty="0" smtClean="0">
                <a:solidFill>
                  <a:schemeClr val="tx1"/>
                </a:solidFill>
                <a:latin typeface="Arial" charset="0"/>
                <a:ea typeface="宋体" pitchFamily="2" charset="-122"/>
                <a:cs typeface="+mn-cs"/>
              </a:rPr>
              <a:t>的变动，其实际数超出了预算数（超出额为</a:t>
            </a:r>
            <a:r>
              <a:rPr lang="en-US" altLang="zh-CN" sz="1200" kern="1200" dirty="0" smtClean="0">
                <a:solidFill>
                  <a:schemeClr val="tx1"/>
                </a:solidFill>
                <a:latin typeface="Arial" charset="0"/>
                <a:ea typeface="宋体" pitchFamily="2" charset="-122"/>
                <a:cs typeface="+mn-cs"/>
              </a:rPr>
              <a:t>15.69</a:t>
            </a:r>
            <a:r>
              <a:rPr lang="zh-CN" altLang="zh-CN" sz="1200" kern="1200" dirty="0" smtClean="0">
                <a:solidFill>
                  <a:schemeClr val="tx1"/>
                </a:solidFill>
                <a:latin typeface="Arial" charset="0"/>
                <a:ea typeface="宋体" pitchFamily="2" charset="-122"/>
                <a:cs typeface="+mn-cs"/>
              </a:rPr>
              <a:t>元</a:t>
            </a:r>
            <a:r>
              <a:rPr lang="en-US" altLang="zh-CN" sz="1200" kern="1200" dirty="0" smtClean="0">
                <a:solidFill>
                  <a:schemeClr val="tx1"/>
                </a:solidFill>
                <a:latin typeface="Arial" charset="0"/>
                <a:ea typeface="宋体" pitchFamily="2" charset="-122"/>
                <a:cs typeface="+mn-cs"/>
              </a:rPr>
              <a:t>/10</a:t>
            </a:r>
            <a:r>
              <a:rPr lang="en-US" altLang="zh-CN" sz="1200" kern="1200" baseline="30000" dirty="0" smtClean="0">
                <a:solidFill>
                  <a:schemeClr val="tx1"/>
                </a:solidFill>
                <a:latin typeface="Arial" charset="0"/>
                <a:ea typeface="宋体" pitchFamily="2" charset="-122"/>
                <a:cs typeface="+mn-cs"/>
              </a:rPr>
              <a:t>3</a:t>
            </a:r>
            <a:r>
              <a:rPr lang="en-US" altLang="zh-CN" sz="1200" kern="1200" dirty="0" smtClean="0">
                <a:solidFill>
                  <a:schemeClr val="tx1"/>
                </a:solidFill>
                <a:latin typeface="Arial" charset="0"/>
                <a:ea typeface="宋体" pitchFamily="2" charset="-122"/>
                <a:cs typeface="+mn-cs"/>
              </a:rPr>
              <a:t>t∙km</a:t>
            </a:r>
            <a:r>
              <a:rPr lang="zh-CN" altLang="zh-CN" sz="1200" kern="1200" dirty="0" smtClean="0">
                <a:solidFill>
                  <a:schemeClr val="tx1"/>
                </a:solidFill>
                <a:latin typeface="Arial" charset="0"/>
                <a:ea typeface="宋体" pitchFamily="2" charset="-122"/>
                <a:cs typeface="+mn-cs"/>
              </a:rPr>
              <a:t>），导致这一因素产生的原因是千车公里变动费用</a:t>
            </a:r>
            <a:r>
              <a:rPr lang="en-US" altLang="zh-CN" sz="1200" i="1" kern="1200" dirty="0" smtClean="0">
                <a:solidFill>
                  <a:schemeClr val="tx1"/>
                </a:solidFill>
                <a:latin typeface="Arial" charset="0"/>
                <a:ea typeface="宋体" pitchFamily="2" charset="-122"/>
                <a:cs typeface="+mn-cs"/>
              </a:rPr>
              <a:t>V</a:t>
            </a:r>
            <a:r>
              <a:rPr lang="en-US" altLang="zh-CN" sz="1200" kern="1200" dirty="0" smtClean="0">
                <a:solidFill>
                  <a:schemeClr val="tx1"/>
                </a:solidFill>
                <a:latin typeface="Arial" charset="0"/>
                <a:ea typeface="宋体" pitchFamily="2" charset="-122"/>
                <a:cs typeface="+mn-cs"/>
              </a:rPr>
              <a:t>″</a:t>
            </a:r>
            <a:r>
              <a:rPr lang="zh-CN" altLang="zh-CN" sz="1200" kern="1200" dirty="0" smtClean="0">
                <a:solidFill>
                  <a:schemeClr val="tx1"/>
                </a:solidFill>
                <a:latin typeface="Arial" charset="0"/>
                <a:ea typeface="宋体" pitchFamily="2" charset="-122"/>
                <a:cs typeface="+mn-cs"/>
              </a:rPr>
              <a:t>的实际数超出预算数（超出额为</a:t>
            </a:r>
            <a:r>
              <a:rPr lang="en-US" altLang="zh-CN" sz="1200" kern="1200" dirty="0" smtClean="0">
                <a:solidFill>
                  <a:schemeClr val="tx1"/>
                </a:solidFill>
                <a:latin typeface="Arial" charset="0"/>
                <a:ea typeface="宋体" pitchFamily="2" charset="-122"/>
                <a:cs typeface="+mn-cs"/>
              </a:rPr>
              <a:t>349.08</a:t>
            </a:r>
            <a:r>
              <a:rPr lang="zh-CN" altLang="zh-CN" sz="1200" kern="1200" dirty="0" smtClean="0">
                <a:solidFill>
                  <a:schemeClr val="tx1"/>
                </a:solidFill>
                <a:latin typeface="Arial" charset="0"/>
                <a:ea typeface="宋体" pitchFamily="2" charset="-122"/>
                <a:cs typeface="+mn-cs"/>
              </a:rPr>
              <a:t>元</a:t>
            </a:r>
            <a:r>
              <a:rPr lang="en-US" altLang="zh-CN" sz="1200" kern="1200" dirty="0" smtClean="0">
                <a:solidFill>
                  <a:schemeClr val="tx1"/>
                </a:solidFill>
                <a:latin typeface="Arial" charset="0"/>
                <a:ea typeface="宋体" pitchFamily="2" charset="-122"/>
                <a:cs typeface="+mn-cs"/>
              </a:rPr>
              <a:t>/10</a:t>
            </a:r>
            <a:r>
              <a:rPr lang="en-US" altLang="zh-CN" sz="1200" kern="1200" baseline="30000" dirty="0" smtClean="0">
                <a:solidFill>
                  <a:schemeClr val="tx1"/>
                </a:solidFill>
                <a:latin typeface="Arial" charset="0"/>
                <a:ea typeface="宋体" pitchFamily="2" charset="-122"/>
                <a:cs typeface="+mn-cs"/>
              </a:rPr>
              <a:t>3</a:t>
            </a:r>
            <a:r>
              <a:rPr lang="en-US" altLang="zh-CN" sz="1200" kern="1200" dirty="0" smtClean="0">
                <a:solidFill>
                  <a:schemeClr val="tx1"/>
                </a:solidFill>
                <a:latin typeface="Arial" charset="0"/>
                <a:ea typeface="宋体" pitchFamily="2" charset="-122"/>
                <a:cs typeface="+mn-cs"/>
              </a:rPr>
              <a:t>km</a:t>
            </a:r>
            <a:r>
              <a:rPr lang="zh-CN" altLang="zh-CN" sz="1200" kern="1200" dirty="0" smtClean="0">
                <a:solidFill>
                  <a:schemeClr val="tx1"/>
                </a:solidFill>
                <a:latin typeface="Arial" charset="0"/>
                <a:ea typeface="宋体" pitchFamily="2" charset="-122"/>
                <a:cs typeface="+mn-cs"/>
              </a:rPr>
              <a:t>，见表</a:t>
            </a:r>
            <a:r>
              <a:rPr lang="en-US" altLang="zh-CN" sz="1200" kern="1200" dirty="0" smtClean="0">
                <a:solidFill>
                  <a:schemeClr val="tx1"/>
                </a:solidFill>
                <a:latin typeface="Arial" charset="0"/>
                <a:ea typeface="宋体" pitchFamily="2" charset="-122"/>
                <a:cs typeface="+mn-cs"/>
              </a:rPr>
              <a:t>5-14</a:t>
            </a:r>
            <a:r>
              <a:rPr lang="zh-CN" altLang="zh-CN" sz="1200" kern="1200" dirty="0" smtClean="0">
                <a:solidFill>
                  <a:schemeClr val="tx1"/>
                </a:solidFill>
                <a:latin typeface="Arial" charset="0"/>
                <a:ea typeface="宋体" pitchFamily="2" charset="-122"/>
                <a:cs typeface="+mn-cs"/>
              </a:rPr>
              <a:t>），使得单位成本上升了</a:t>
            </a:r>
            <a:r>
              <a:rPr lang="en-US" altLang="zh-CN" sz="1200" kern="1200" dirty="0" smtClean="0">
                <a:solidFill>
                  <a:schemeClr val="tx1"/>
                </a:solidFill>
                <a:latin typeface="Arial" charset="0"/>
                <a:ea typeface="宋体" pitchFamily="2" charset="-122"/>
                <a:cs typeface="+mn-cs"/>
              </a:rPr>
              <a:t>49.87</a:t>
            </a:r>
            <a:r>
              <a:rPr lang="zh-CN" altLang="zh-CN" sz="1200" kern="1200" dirty="0" smtClean="0">
                <a:solidFill>
                  <a:schemeClr val="tx1"/>
                </a:solidFill>
                <a:latin typeface="Arial" charset="0"/>
                <a:ea typeface="宋体" pitchFamily="2" charset="-122"/>
                <a:cs typeface="+mn-cs"/>
              </a:rPr>
              <a:t>元（见表</a:t>
            </a:r>
            <a:r>
              <a:rPr lang="en-US" altLang="zh-CN" sz="1200" kern="1200" dirty="0" smtClean="0">
                <a:solidFill>
                  <a:schemeClr val="tx1"/>
                </a:solidFill>
                <a:latin typeface="Arial" charset="0"/>
                <a:ea typeface="宋体" pitchFamily="2" charset="-122"/>
                <a:cs typeface="+mn-cs"/>
              </a:rPr>
              <a:t>5-16</a:t>
            </a:r>
            <a:r>
              <a:rPr lang="zh-CN" altLang="zh-CN" sz="1200" kern="1200" dirty="0" smtClean="0">
                <a:solidFill>
                  <a:schemeClr val="tx1"/>
                </a:solidFill>
                <a:latin typeface="Arial" charset="0"/>
                <a:ea typeface="宋体" pitchFamily="2" charset="-122"/>
                <a:cs typeface="+mn-cs"/>
              </a:rPr>
              <a:t>“千车公里变动费用”的合计数），而导致千车公里变动费用</a:t>
            </a:r>
            <a:r>
              <a:rPr lang="en-US" altLang="zh-CN" sz="1200" i="1" kern="1200" dirty="0" smtClean="0">
                <a:solidFill>
                  <a:schemeClr val="tx1"/>
                </a:solidFill>
                <a:latin typeface="Arial" charset="0"/>
                <a:ea typeface="宋体" pitchFamily="2" charset="-122"/>
                <a:cs typeface="+mn-cs"/>
              </a:rPr>
              <a:t>V</a:t>
            </a:r>
            <a:r>
              <a:rPr lang="en-US" altLang="zh-CN" sz="1200" kern="1200" dirty="0" smtClean="0">
                <a:solidFill>
                  <a:schemeClr val="tx1"/>
                </a:solidFill>
                <a:latin typeface="Arial" charset="0"/>
                <a:ea typeface="宋体" pitchFamily="2" charset="-122"/>
                <a:cs typeface="+mn-cs"/>
              </a:rPr>
              <a:t>″</a:t>
            </a:r>
            <a:r>
              <a:rPr lang="zh-CN" altLang="zh-CN" sz="1200" kern="1200" dirty="0" smtClean="0">
                <a:solidFill>
                  <a:schemeClr val="tx1"/>
                </a:solidFill>
                <a:latin typeface="Arial" charset="0"/>
                <a:ea typeface="宋体" pitchFamily="2" charset="-122"/>
                <a:cs typeface="+mn-cs"/>
              </a:rPr>
              <a:t>实际数超出预算数的原因尚须进一步分析与查明；</a:t>
            </a:r>
          </a:p>
          <a:p>
            <a:r>
              <a:rPr lang="zh-CN" altLang="zh-CN" sz="1200" kern="1200" dirty="0" smtClean="0">
                <a:solidFill>
                  <a:schemeClr val="tx1"/>
                </a:solidFill>
                <a:latin typeface="Arial" charset="0"/>
                <a:ea typeface="宋体" pitchFamily="2" charset="-122"/>
                <a:cs typeface="+mn-cs"/>
              </a:rPr>
              <a:t>（</a:t>
            </a:r>
            <a:r>
              <a:rPr lang="en-US" altLang="zh-CN" sz="1200" kern="1200" dirty="0" smtClean="0">
                <a:solidFill>
                  <a:schemeClr val="tx1"/>
                </a:solidFill>
                <a:latin typeface="Arial" charset="0"/>
                <a:ea typeface="宋体" pitchFamily="2" charset="-122"/>
                <a:cs typeface="+mn-cs"/>
              </a:rPr>
              <a:t>2</a:t>
            </a:r>
            <a:r>
              <a:rPr lang="zh-CN" altLang="zh-CN" sz="1200" kern="1200" dirty="0" smtClean="0">
                <a:solidFill>
                  <a:schemeClr val="tx1"/>
                </a:solidFill>
                <a:latin typeface="Arial" charset="0"/>
                <a:ea typeface="宋体" pitchFamily="2" charset="-122"/>
                <a:cs typeface="+mn-cs"/>
              </a:rPr>
              <a:t>）千吨公里变动费用</a:t>
            </a:r>
            <a:r>
              <a:rPr lang="en-US" altLang="zh-CN" sz="1200" i="1" kern="1200" dirty="0" smtClean="0">
                <a:solidFill>
                  <a:schemeClr val="tx1"/>
                </a:solidFill>
                <a:latin typeface="Arial" charset="0"/>
                <a:ea typeface="宋体" pitchFamily="2" charset="-122"/>
                <a:cs typeface="+mn-cs"/>
              </a:rPr>
              <a:t>V</a:t>
            </a:r>
            <a:r>
              <a:rPr lang="en-US" altLang="zh-CN" sz="1200" kern="1200" dirty="0" smtClean="0">
                <a:solidFill>
                  <a:schemeClr val="tx1"/>
                </a:solidFill>
                <a:latin typeface="Arial" charset="0"/>
                <a:ea typeface="宋体" pitchFamily="2" charset="-122"/>
                <a:cs typeface="+mn-cs"/>
              </a:rPr>
              <a:t>′</a:t>
            </a:r>
            <a:r>
              <a:rPr lang="zh-CN" altLang="zh-CN" sz="1200" kern="1200" dirty="0" smtClean="0">
                <a:solidFill>
                  <a:schemeClr val="tx1"/>
                </a:solidFill>
                <a:latin typeface="Arial" charset="0"/>
                <a:ea typeface="宋体" pitchFamily="2" charset="-122"/>
                <a:cs typeface="+mn-cs"/>
              </a:rPr>
              <a:t>升高（</a:t>
            </a:r>
            <a:r>
              <a:rPr lang="en-US" altLang="zh-CN" sz="1200" kern="1200" dirty="0" smtClean="0">
                <a:solidFill>
                  <a:schemeClr val="tx1"/>
                </a:solidFill>
                <a:latin typeface="Arial" charset="0"/>
                <a:ea typeface="宋体" pitchFamily="2" charset="-122"/>
                <a:cs typeface="+mn-cs"/>
              </a:rPr>
              <a:t>+9.4%</a:t>
            </a:r>
            <a:r>
              <a:rPr lang="zh-CN" altLang="zh-CN" sz="1200" kern="1200" dirty="0" smtClean="0">
                <a:solidFill>
                  <a:schemeClr val="tx1"/>
                </a:solidFill>
                <a:latin typeface="Arial" charset="0"/>
                <a:ea typeface="宋体" pitchFamily="2" charset="-122"/>
                <a:cs typeface="+mn-cs"/>
              </a:rPr>
              <a:t>），工作率</a:t>
            </a:r>
            <a:r>
              <a:rPr lang="en-US" altLang="zh-CN" sz="1200" i="1" kern="1200" dirty="0" smtClean="0">
                <a:solidFill>
                  <a:schemeClr val="tx1"/>
                </a:solidFill>
                <a:latin typeface="Arial" charset="0"/>
                <a:ea typeface="宋体" pitchFamily="2" charset="-122"/>
                <a:cs typeface="+mn-cs"/>
              </a:rPr>
              <a:t>α</a:t>
            </a:r>
            <a:r>
              <a:rPr lang="zh-CN" altLang="zh-CN" sz="1200" kern="1200" dirty="0" smtClean="0">
                <a:solidFill>
                  <a:schemeClr val="tx1"/>
                </a:solidFill>
                <a:latin typeface="Arial" charset="0"/>
                <a:ea typeface="宋体" pitchFamily="2" charset="-122"/>
                <a:cs typeface="+mn-cs"/>
              </a:rPr>
              <a:t>下降（</a:t>
            </a:r>
            <a:r>
              <a:rPr lang="en-US" altLang="zh-CN" sz="1200" kern="1200" dirty="0" smtClean="0">
                <a:solidFill>
                  <a:schemeClr val="tx1"/>
                </a:solidFill>
                <a:latin typeface="Arial" charset="0"/>
                <a:ea typeface="宋体" pitchFamily="2" charset="-122"/>
                <a:cs typeface="+mn-cs"/>
              </a:rPr>
              <a:t>-5.26%</a:t>
            </a:r>
            <a:r>
              <a:rPr lang="zh-CN" altLang="zh-CN" sz="1200" kern="1200" dirty="0" smtClean="0">
                <a:solidFill>
                  <a:schemeClr val="tx1"/>
                </a:solidFill>
                <a:latin typeface="Arial" charset="0"/>
                <a:ea typeface="宋体" pitchFamily="2" charset="-122"/>
                <a:cs typeface="+mn-cs"/>
              </a:rPr>
              <a:t>）和甲类费用</a:t>
            </a:r>
            <a:r>
              <a:rPr lang="en-US" altLang="zh-CN" sz="1200" i="1" kern="1200" dirty="0" smtClean="0">
                <a:solidFill>
                  <a:schemeClr val="tx1"/>
                </a:solidFill>
                <a:latin typeface="Arial" charset="0"/>
                <a:ea typeface="宋体" pitchFamily="2" charset="-122"/>
                <a:cs typeface="+mn-cs"/>
              </a:rPr>
              <a:t>F</a:t>
            </a:r>
            <a:r>
              <a:rPr lang="zh-CN" altLang="zh-CN" sz="1200" kern="1200" dirty="0" smtClean="0">
                <a:solidFill>
                  <a:schemeClr val="tx1"/>
                </a:solidFill>
                <a:latin typeface="Arial" charset="0"/>
                <a:ea typeface="宋体" pitchFamily="2" charset="-122"/>
                <a:cs typeface="+mn-cs"/>
              </a:rPr>
              <a:t>升高（</a:t>
            </a:r>
            <a:r>
              <a:rPr lang="en-US" altLang="zh-CN" sz="1200" kern="1200" dirty="0" smtClean="0">
                <a:solidFill>
                  <a:schemeClr val="tx1"/>
                </a:solidFill>
                <a:latin typeface="Arial" charset="0"/>
                <a:ea typeface="宋体" pitchFamily="2" charset="-122"/>
                <a:cs typeface="+mn-cs"/>
              </a:rPr>
              <a:t>+10.99%</a:t>
            </a:r>
            <a:r>
              <a:rPr lang="zh-CN" altLang="zh-CN" sz="1200" kern="1200" dirty="0" smtClean="0">
                <a:solidFill>
                  <a:schemeClr val="tx1"/>
                </a:solidFill>
                <a:latin typeface="Arial" charset="0"/>
                <a:ea typeface="宋体" pitchFamily="2" charset="-122"/>
                <a:cs typeface="+mn-cs"/>
              </a:rPr>
              <a:t>）脱离预算，也是导致单位成本上升的因素，均可列为明细分析对象；</a:t>
            </a:r>
          </a:p>
          <a:p>
            <a:r>
              <a:rPr lang="zh-CN" altLang="zh-CN" sz="1200" kern="1200" dirty="0" smtClean="0">
                <a:solidFill>
                  <a:schemeClr val="tx1"/>
                </a:solidFill>
                <a:latin typeface="Arial" charset="0"/>
                <a:ea typeface="宋体" pitchFamily="2" charset="-122"/>
                <a:cs typeface="+mn-cs"/>
              </a:rPr>
              <a:t>（</a:t>
            </a:r>
            <a:r>
              <a:rPr lang="en-US" altLang="zh-CN" sz="1200" kern="1200" dirty="0" smtClean="0">
                <a:solidFill>
                  <a:schemeClr val="tx1"/>
                </a:solidFill>
                <a:latin typeface="Arial" charset="0"/>
                <a:ea typeface="宋体" pitchFamily="2" charset="-122"/>
                <a:cs typeface="+mn-cs"/>
              </a:rPr>
              <a:t>3</a:t>
            </a:r>
            <a:r>
              <a:rPr lang="zh-CN" altLang="zh-CN" sz="1200" kern="1200" dirty="0" smtClean="0">
                <a:solidFill>
                  <a:schemeClr val="tx1"/>
                </a:solidFill>
                <a:latin typeface="Arial" charset="0"/>
                <a:ea typeface="宋体" pitchFamily="2" charset="-122"/>
                <a:cs typeface="+mn-cs"/>
              </a:rPr>
              <a:t>）表中影响额为负数的因素，是导致单位成本下降的因素，本例均为车辆运用效率指标。这是因为车辆运用效率指标的提升（大于预算数）将使单位成本中的甲类费用含量</a:t>
            </a:r>
            <a:r>
              <a:rPr lang="en-US" altLang="zh-CN" sz="1200" i="1" kern="1200" dirty="0" smtClean="0">
                <a:solidFill>
                  <a:schemeClr val="tx1"/>
                </a:solidFill>
                <a:latin typeface="Arial" charset="0"/>
                <a:ea typeface="宋体" pitchFamily="2" charset="-122"/>
                <a:cs typeface="+mn-cs"/>
              </a:rPr>
              <a:t>C</a:t>
            </a:r>
            <a:r>
              <a:rPr lang="en-US" altLang="zh-CN" sz="1200" kern="1200" baseline="-25000" dirty="0" smtClean="0">
                <a:solidFill>
                  <a:schemeClr val="tx1"/>
                </a:solidFill>
                <a:latin typeface="Arial" charset="0"/>
                <a:ea typeface="宋体" pitchFamily="2" charset="-122"/>
                <a:cs typeface="+mn-cs"/>
              </a:rPr>
              <a:t>F</a:t>
            </a:r>
            <a:r>
              <a:rPr lang="zh-CN" altLang="zh-CN" sz="1200" kern="1200" dirty="0" smtClean="0">
                <a:solidFill>
                  <a:schemeClr val="tx1"/>
                </a:solidFill>
                <a:latin typeface="Arial" charset="0"/>
                <a:ea typeface="宋体" pitchFamily="2" charset="-122"/>
                <a:cs typeface="+mn-cs"/>
              </a:rPr>
              <a:t>相应减少（小于预算数）；同理，本例中的里程利用率、吨位利用率的提高将使单位成本中的乙类费用含量</a:t>
            </a:r>
            <a:r>
              <a:rPr lang="en-US" altLang="zh-CN" sz="1200" i="1" kern="1200" dirty="0" smtClean="0">
                <a:solidFill>
                  <a:schemeClr val="tx1"/>
                </a:solidFill>
                <a:latin typeface="Arial" charset="0"/>
                <a:ea typeface="宋体" pitchFamily="2" charset="-122"/>
                <a:cs typeface="+mn-cs"/>
              </a:rPr>
              <a:t>C</a:t>
            </a:r>
            <a:r>
              <a:rPr lang="en-US" altLang="zh-CN" sz="1200" kern="1200" baseline="-25000" dirty="0" smtClean="0">
                <a:solidFill>
                  <a:schemeClr val="tx1"/>
                </a:solidFill>
                <a:latin typeface="Arial" charset="0"/>
                <a:ea typeface="宋体" pitchFamily="2" charset="-122"/>
                <a:cs typeface="+mn-cs"/>
              </a:rPr>
              <a:t>V″</a:t>
            </a:r>
            <a:r>
              <a:rPr lang="zh-CN" altLang="zh-CN" sz="1200" kern="1200" dirty="0" smtClean="0">
                <a:solidFill>
                  <a:schemeClr val="tx1"/>
                </a:solidFill>
                <a:latin typeface="Arial" charset="0"/>
                <a:ea typeface="宋体" pitchFamily="2" charset="-122"/>
                <a:cs typeface="+mn-cs"/>
              </a:rPr>
              <a:t>相应减少，使得单位成本</a:t>
            </a:r>
            <a:r>
              <a:rPr lang="en-US" altLang="zh-CN" sz="1200" i="1" kern="1200" dirty="0" smtClean="0">
                <a:solidFill>
                  <a:schemeClr val="tx1"/>
                </a:solidFill>
                <a:latin typeface="Arial" charset="0"/>
                <a:ea typeface="宋体" pitchFamily="2" charset="-122"/>
                <a:cs typeface="+mn-cs"/>
              </a:rPr>
              <a:t>C</a:t>
            </a:r>
            <a:r>
              <a:rPr lang="zh-CN" altLang="zh-CN" sz="1200" kern="1200" dirty="0" smtClean="0">
                <a:solidFill>
                  <a:schemeClr val="tx1"/>
                </a:solidFill>
                <a:latin typeface="Arial" charset="0"/>
                <a:ea typeface="宋体" pitchFamily="2" charset="-122"/>
                <a:cs typeface="+mn-cs"/>
              </a:rPr>
              <a:t>相应等量下降。</a:t>
            </a:r>
          </a:p>
          <a:p>
            <a:endParaRPr lang="zh-CN" altLang="en-US" dirty="0"/>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82</a:t>
            </a:fld>
            <a:endParaRPr lang="en-US" altLang="zh-CN"/>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CN" sz="1200" b="1" kern="1200" dirty="0" smtClean="0">
              <a:solidFill>
                <a:schemeClr val="tx1"/>
              </a:solidFill>
              <a:latin typeface="Arial" charset="0"/>
              <a:ea typeface="宋体" pitchFamily="2" charset="-122"/>
              <a:cs typeface="+mn-cs"/>
            </a:endParaRPr>
          </a:p>
          <a:p>
            <a:endParaRPr lang="zh-CN" altLang="en-US" dirty="0"/>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83</a:t>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latin typeface="Arial" charset="0"/>
              <a:ea typeface="宋体" pitchFamily="2" charset="-122"/>
              <a:cs typeface="+mn-cs"/>
            </a:endParaRPr>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5</a:t>
            </a:fld>
            <a:endParaRPr lang="en-US" altLang="zh-CN"/>
          </a:p>
        </p:txBody>
      </p:sp>
    </p:spTree>
    <p:extLst>
      <p:ext uri="{BB962C8B-B14F-4D97-AF65-F5344CB8AC3E}">
        <p14:creationId xmlns:p14="http://schemas.microsoft.com/office/powerpoint/2010/main" xmlns="" val="38179414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smtClean="0"/>
              <a:t>注：同时提供两个形式类似的图</a:t>
            </a:r>
            <a:r>
              <a:rPr lang="en-US" altLang="zh-CN" dirty="0" smtClean="0"/>
              <a:t>5-3</a:t>
            </a:r>
            <a:r>
              <a:rPr lang="zh-CN" altLang="en-US" dirty="0" smtClean="0"/>
              <a:t>，可供选择</a:t>
            </a:r>
          </a:p>
          <a:p>
            <a:r>
              <a:rPr lang="zh-CN" altLang="zh-CN" sz="1200" kern="1200" dirty="0" smtClean="0">
                <a:solidFill>
                  <a:schemeClr val="tx1"/>
                </a:solidFill>
                <a:latin typeface="Arial" charset="0"/>
                <a:ea typeface="宋体" pitchFamily="2" charset="-122"/>
                <a:cs typeface="+mn-cs"/>
              </a:rPr>
              <a:t>显然这个差额与单位成本中的各费用水平因素变动有关，如图</a:t>
            </a:r>
            <a:r>
              <a:rPr lang="en-US" altLang="zh-CN" sz="1200" kern="1200" dirty="0" smtClean="0">
                <a:solidFill>
                  <a:schemeClr val="tx1"/>
                </a:solidFill>
                <a:latin typeface="Arial" charset="0"/>
                <a:ea typeface="宋体" pitchFamily="2" charset="-122"/>
                <a:cs typeface="+mn-cs"/>
              </a:rPr>
              <a:t>5-3</a:t>
            </a:r>
            <a:r>
              <a:rPr lang="zh-CN" altLang="zh-CN" sz="1200" kern="1200" dirty="0" smtClean="0">
                <a:solidFill>
                  <a:schemeClr val="tx1"/>
                </a:solidFill>
                <a:latin typeface="Arial" charset="0"/>
                <a:ea typeface="宋体" pitchFamily="2" charset="-122"/>
                <a:cs typeface="+mn-cs"/>
              </a:rPr>
              <a:t>所示。可在单位成本变动的多因素分析结果的基础上，直接做出成本降低率实际数与预算数之差的多因素分析，如表</a:t>
            </a:r>
            <a:r>
              <a:rPr lang="en-US" altLang="zh-CN" sz="1200" kern="1200" dirty="0" smtClean="0">
                <a:solidFill>
                  <a:schemeClr val="tx1"/>
                </a:solidFill>
                <a:latin typeface="Arial" charset="0"/>
                <a:ea typeface="宋体" pitchFamily="2" charset="-122"/>
                <a:cs typeface="+mn-cs"/>
              </a:rPr>
              <a:t>5-16</a:t>
            </a:r>
            <a:r>
              <a:rPr lang="zh-CN" altLang="zh-CN" sz="1200" kern="1200" dirty="0" smtClean="0">
                <a:solidFill>
                  <a:schemeClr val="tx1"/>
                </a:solidFill>
                <a:latin typeface="Arial" charset="0"/>
                <a:ea typeface="宋体" pitchFamily="2" charset="-122"/>
                <a:cs typeface="+mn-cs"/>
              </a:rPr>
              <a:t>所示。</a:t>
            </a:r>
            <a:endParaRPr lang="zh-CN" altLang="zh-CN" sz="1200" kern="1200" dirty="0">
              <a:solidFill>
                <a:schemeClr val="tx1"/>
              </a:solidFill>
              <a:latin typeface="Arial" charset="0"/>
              <a:ea typeface="宋体" pitchFamily="2" charset="-122"/>
              <a:cs typeface="+mn-cs"/>
            </a:endParaRPr>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86</a:t>
            </a:fld>
            <a:endParaRPr lang="en-US" altLang="zh-CN"/>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smtClean="0"/>
              <a:t>注：同时提供两个形式类似的图</a:t>
            </a:r>
            <a:r>
              <a:rPr lang="en-US" altLang="zh-CN" dirty="0" smtClean="0"/>
              <a:t>5-3</a:t>
            </a:r>
            <a:r>
              <a:rPr lang="zh-CN" altLang="en-US" dirty="0" smtClean="0"/>
              <a:t>，可供选择</a:t>
            </a:r>
          </a:p>
          <a:p>
            <a:r>
              <a:rPr lang="zh-CN" altLang="zh-CN" sz="1200" kern="1200" dirty="0" smtClean="0">
                <a:solidFill>
                  <a:schemeClr val="tx1"/>
                </a:solidFill>
                <a:latin typeface="Arial" charset="0"/>
                <a:ea typeface="宋体" pitchFamily="2" charset="-122"/>
                <a:cs typeface="+mn-cs"/>
              </a:rPr>
              <a:t>显然这个差额与单位成本中的各费用水平因素变动有关，如图</a:t>
            </a:r>
            <a:r>
              <a:rPr lang="en-US" altLang="zh-CN" sz="1200" kern="1200" dirty="0" smtClean="0">
                <a:solidFill>
                  <a:schemeClr val="tx1"/>
                </a:solidFill>
                <a:latin typeface="Arial" charset="0"/>
                <a:ea typeface="宋体" pitchFamily="2" charset="-122"/>
                <a:cs typeface="+mn-cs"/>
              </a:rPr>
              <a:t>5-3</a:t>
            </a:r>
            <a:r>
              <a:rPr lang="zh-CN" altLang="zh-CN" sz="1200" kern="1200" dirty="0" smtClean="0">
                <a:solidFill>
                  <a:schemeClr val="tx1"/>
                </a:solidFill>
                <a:latin typeface="Arial" charset="0"/>
                <a:ea typeface="宋体" pitchFamily="2" charset="-122"/>
                <a:cs typeface="+mn-cs"/>
              </a:rPr>
              <a:t>所示。可在单位成本变动的多因素分析结果的基础上，直接做出成本降低率实际数与预算数之差的多因素分析，如表</a:t>
            </a:r>
            <a:r>
              <a:rPr lang="en-US" altLang="zh-CN" sz="1200" kern="1200" dirty="0" smtClean="0">
                <a:solidFill>
                  <a:schemeClr val="tx1"/>
                </a:solidFill>
                <a:latin typeface="Arial" charset="0"/>
                <a:ea typeface="宋体" pitchFamily="2" charset="-122"/>
                <a:cs typeface="+mn-cs"/>
              </a:rPr>
              <a:t>5-16</a:t>
            </a:r>
            <a:r>
              <a:rPr lang="zh-CN" altLang="zh-CN" sz="1200" kern="1200" dirty="0" smtClean="0">
                <a:solidFill>
                  <a:schemeClr val="tx1"/>
                </a:solidFill>
                <a:latin typeface="Arial" charset="0"/>
                <a:ea typeface="宋体" pitchFamily="2" charset="-122"/>
                <a:cs typeface="+mn-cs"/>
              </a:rPr>
              <a:t>所示。</a:t>
            </a:r>
            <a:endParaRPr lang="zh-CN" altLang="zh-CN" sz="1200" kern="1200" dirty="0">
              <a:solidFill>
                <a:schemeClr val="tx1"/>
              </a:solidFill>
              <a:latin typeface="Arial" charset="0"/>
              <a:ea typeface="宋体" pitchFamily="2" charset="-122"/>
              <a:cs typeface="+mn-cs"/>
            </a:endParaRPr>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87</a:t>
            </a:fld>
            <a:endParaRPr lang="en-US" altLang="zh-CN"/>
          </a:p>
        </p:txBody>
      </p:sp>
    </p:spTree>
    <p:extLst>
      <p:ext uri="{BB962C8B-B14F-4D97-AF65-F5344CB8AC3E}">
        <p14:creationId xmlns:p14="http://schemas.microsoft.com/office/powerpoint/2010/main" xmlns="" val="10400819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z="1200" kern="1200" dirty="0" smtClean="0">
                <a:solidFill>
                  <a:schemeClr val="tx1"/>
                </a:solidFill>
                <a:latin typeface="Arial" charset="0"/>
                <a:ea typeface="宋体" pitchFamily="2" charset="-122"/>
                <a:cs typeface="+mn-cs"/>
              </a:rPr>
              <a:t>结论：</a:t>
            </a:r>
          </a:p>
          <a:p>
            <a:r>
              <a:rPr lang="zh-CN" altLang="zh-CN" sz="1200" kern="1200" dirty="0" smtClean="0">
                <a:solidFill>
                  <a:schemeClr val="tx1"/>
                </a:solidFill>
                <a:latin typeface="Arial" charset="0"/>
                <a:ea typeface="宋体" pitchFamily="2" charset="-122"/>
                <a:cs typeface="+mn-cs"/>
              </a:rPr>
              <a:t>（</a:t>
            </a:r>
            <a:r>
              <a:rPr lang="en-US" altLang="zh-CN" sz="1200" kern="1200" dirty="0" smtClean="0">
                <a:solidFill>
                  <a:schemeClr val="tx1"/>
                </a:solidFill>
                <a:latin typeface="Arial" charset="0"/>
                <a:ea typeface="宋体" pitchFamily="2" charset="-122"/>
                <a:cs typeface="+mn-cs"/>
              </a:rPr>
              <a:t>1</a:t>
            </a:r>
            <a:r>
              <a:rPr lang="zh-CN" altLang="zh-CN" sz="1200" kern="1200" dirty="0" smtClean="0">
                <a:solidFill>
                  <a:schemeClr val="tx1"/>
                </a:solidFill>
                <a:latin typeface="Arial" charset="0"/>
                <a:ea typeface="宋体" pitchFamily="2" charset="-122"/>
                <a:cs typeface="+mn-cs"/>
              </a:rPr>
              <a:t>）由表</a:t>
            </a:r>
            <a:r>
              <a:rPr lang="en-US" altLang="zh-CN" sz="1200" kern="1200" dirty="0" smtClean="0">
                <a:solidFill>
                  <a:schemeClr val="tx1"/>
                </a:solidFill>
                <a:latin typeface="Arial" charset="0"/>
                <a:ea typeface="宋体" pitchFamily="2" charset="-122"/>
                <a:cs typeface="+mn-cs"/>
              </a:rPr>
              <a:t>5-16</a:t>
            </a:r>
            <a:r>
              <a:rPr lang="zh-CN" altLang="zh-CN" sz="1200" kern="1200" dirty="0" smtClean="0">
                <a:solidFill>
                  <a:schemeClr val="tx1"/>
                </a:solidFill>
                <a:latin typeface="Arial" charset="0"/>
                <a:ea typeface="宋体" pitchFamily="2" charset="-122"/>
                <a:cs typeface="+mn-cs"/>
              </a:rPr>
              <a:t>可知，导致单位成本</a:t>
            </a:r>
            <a:r>
              <a:rPr lang="en-US" altLang="zh-CN" sz="1200" i="1" kern="1200" dirty="0" smtClean="0">
                <a:solidFill>
                  <a:schemeClr val="tx1"/>
                </a:solidFill>
                <a:latin typeface="Arial" charset="0"/>
                <a:ea typeface="宋体" pitchFamily="2" charset="-122"/>
                <a:cs typeface="+mn-cs"/>
              </a:rPr>
              <a:t>C</a:t>
            </a:r>
            <a:r>
              <a:rPr lang="zh-CN" altLang="zh-CN" sz="1200" kern="1200" dirty="0" smtClean="0">
                <a:solidFill>
                  <a:schemeClr val="tx1"/>
                </a:solidFill>
                <a:latin typeface="Arial" charset="0"/>
                <a:ea typeface="宋体" pitchFamily="2" charset="-122"/>
                <a:cs typeface="+mn-cs"/>
              </a:rPr>
              <a:t>上升的主要因素是单位成本乙类费用</a:t>
            </a:r>
            <a:r>
              <a:rPr lang="en-US" altLang="zh-CN" sz="1200" i="1" kern="1200" dirty="0" smtClean="0">
                <a:solidFill>
                  <a:schemeClr val="tx1"/>
                </a:solidFill>
                <a:latin typeface="Arial" charset="0"/>
                <a:ea typeface="宋体" pitchFamily="2" charset="-122"/>
                <a:cs typeface="+mn-cs"/>
              </a:rPr>
              <a:t>C</a:t>
            </a:r>
            <a:r>
              <a:rPr lang="en-US" altLang="zh-CN" sz="1200" kern="1200" baseline="-25000" dirty="0" smtClean="0">
                <a:solidFill>
                  <a:schemeClr val="tx1"/>
                </a:solidFill>
                <a:latin typeface="Arial" charset="0"/>
                <a:ea typeface="宋体" pitchFamily="2" charset="-122"/>
                <a:cs typeface="+mn-cs"/>
              </a:rPr>
              <a:t>V</a:t>
            </a:r>
            <a:r>
              <a:rPr lang="zh-CN" altLang="zh-CN" sz="1200" kern="1200" baseline="-25000" dirty="0" smtClean="0">
                <a:solidFill>
                  <a:schemeClr val="tx1"/>
                </a:solidFill>
                <a:latin typeface="Arial" charset="0"/>
                <a:ea typeface="宋体" pitchFamily="2" charset="-122"/>
                <a:cs typeface="+mn-cs"/>
              </a:rPr>
              <a:t>″</a:t>
            </a:r>
            <a:r>
              <a:rPr lang="zh-CN" altLang="zh-CN" sz="1200" kern="1200" dirty="0" smtClean="0">
                <a:solidFill>
                  <a:schemeClr val="tx1"/>
                </a:solidFill>
                <a:latin typeface="Arial" charset="0"/>
                <a:ea typeface="宋体" pitchFamily="2" charset="-122"/>
                <a:cs typeface="+mn-cs"/>
              </a:rPr>
              <a:t>的变动，其实际数超出了预算数（超出额为</a:t>
            </a:r>
            <a:r>
              <a:rPr lang="en-US" altLang="zh-CN" sz="1200" kern="1200" dirty="0" smtClean="0">
                <a:solidFill>
                  <a:schemeClr val="tx1"/>
                </a:solidFill>
                <a:latin typeface="Arial" charset="0"/>
                <a:ea typeface="宋体" pitchFamily="2" charset="-122"/>
                <a:cs typeface="+mn-cs"/>
              </a:rPr>
              <a:t>15.69</a:t>
            </a:r>
            <a:r>
              <a:rPr lang="zh-CN" altLang="zh-CN" sz="1200" kern="1200" dirty="0" smtClean="0">
                <a:solidFill>
                  <a:schemeClr val="tx1"/>
                </a:solidFill>
                <a:latin typeface="Arial" charset="0"/>
                <a:ea typeface="宋体" pitchFamily="2" charset="-122"/>
                <a:cs typeface="+mn-cs"/>
              </a:rPr>
              <a:t>元</a:t>
            </a:r>
            <a:r>
              <a:rPr lang="en-US" altLang="zh-CN" sz="1200" kern="1200" dirty="0" smtClean="0">
                <a:solidFill>
                  <a:schemeClr val="tx1"/>
                </a:solidFill>
                <a:latin typeface="Arial" charset="0"/>
                <a:ea typeface="宋体" pitchFamily="2" charset="-122"/>
                <a:cs typeface="+mn-cs"/>
              </a:rPr>
              <a:t>/10</a:t>
            </a:r>
            <a:r>
              <a:rPr lang="en-US" altLang="zh-CN" sz="1200" kern="1200" baseline="30000" dirty="0" smtClean="0">
                <a:solidFill>
                  <a:schemeClr val="tx1"/>
                </a:solidFill>
                <a:latin typeface="Arial" charset="0"/>
                <a:ea typeface="宋体" pitchFamily="2" charset="-122"/>
                <a:cs typeface="+mn-cs"/>
              </a:rPr>
              <a:t>3</a:t>
            </a:r>
            <a:r>
              <a:rPr lang="en-US" altLang="zh-CN" sz="1200" kern="1200" dirty="0" smtClean="0">
                <a:solidFill>
                  <a:schemeClr val="tx1"/>
                </a:solidFill>
                <a:latin typeface="Arial" charset="0"/>
                <a:ea typeface="宋体" pitchFamily="2" charset="-122"/>
                <a:cs typeface="+mn-cs"/>
              </a:rPr>
              <a:t>t∙km</a:t>
            </a:r>
            <a:r>
              <a:rPr lang="zh-CN" altLang="zh-CN" sz="1200" kern="1200" dirty="0" smtClean="0">
                <a:solidFill>
                  <a:schemeClr val="tx1"/>
                </a:solidFill>
                <a:latin typeface="Arial" charset="0"/>
                <a:ea typeface="宋体" pitchFamily="2" charset="-122"/>
                <a:cs typeface="+mn-cs"/>
              </a:rPr>
              <a:t>），导致这一因素产生的原因是千车公里变动费用</a:t>
            </a:r>
            <a:r>
              <a:rPr lang="en-US" altLang="zh-CN" sz="1200" i="1" kern="1200" dirty="0" smtClean="0">
                <a:solidFill>
                  <a:schemeClr val="tx1"/>
                </a:solidFill>
                <a:latin typeface="Arial" charset="0"/>
                <a:ea typeface="宋体" pitchFamily="2" charset="-122"/>
                <a:cs typeface="+mn-cs"/>
              </a:rPr>
              <a:t>V</a:t>
            </a:r>
            <a:r>
              <a:rPr lang="en-US" altLang="zh-CN" sz="1200" kern="1200" dirty="0" smtClean="0">
                <a:solidFill>
                  <a:schemeClr val="tx1"/>
                </a:solidFill>
                <a:latin typeface="Arial" charset="0"/>
                <a:ea typeface="宋体" pitchFamily="2" charset="-122"/>
                <a:cs typeface="+mn-cs"/>
              </a:rPr>
              <a:t>″</a:t>
            </a:r>
            <a:r>
              <a:rPr lang="zh-CN" altLang="zh-CN" sz="1200" kern="1200" dirty="0" smtClean="0">
                <a:solidFill>
                  <a:schemeClr val="tx1"/>
                </a:solidFill>
                <a:latin typeface="Arial" charset="0"/>
                <a:ea typeface="宋体" pitchFamily="2" charset="-122"/>
                <a:cs typeface="+mn-cs"/>
              </a:rPr>
              <a:t>的实际数超出预算数（超出额为</a:t>
            </a:r>
            <a:r>
              <a:rPr lang="en-US" altLang="zh-CN" sz="1200" kern="1200" dirty="0" smtClean="0">
                <a:solidFill>
                  <a:schemeClr val="tx1"/>
                </a:solidFill>
                <a:latin typeface="Arial" charset="0"/>
                <a:ea typeface="宋体" pitchFamily="2" charset="-122"/>
                <a:cs typeface="+mn-cs"/>
              </a:rPr>
              <a:t>349.08</a:t>
            </a:r>
            <a:r>
              <a:rPr lang="zh-CN" altLang="zh-CN" sz="1200" kern="1200" dirty="0" smtClean="0">
                <a:solidFill>
                  <a:schemeClr val="tx1"/>
                </a:solidFill>
                <a:latin typeface="Arial" charset="0"/>
                <a:ea typeface="宋体" pitchFamily="2" charset="-122"/>
                <a:cs typeface="+mn-cs"/>
              </a:rPr>
              <a:t>元</a:t>
            </a:r>
            <a:r>
              <a:rPr lang="en-US" altLang="zh-CN" sz="1200" kern="1200" dirty="0" smtClean="0">
                <a:solidFill>
                  <a:schemeClr val="tx1"/>
                </a:solidFill>
                <a:latin typeface="Arial" charset="0"/>
                <a:ea typeface="宋体" pitchFamily="2" charset="-122"/>
                <a:cs typeface="+mn-cs"/>
              </a:rPr>
              <a:t>/10</a:t>
            </a:r>
            <a:r>
              <a:rPr lang="en-US" altLang="zh-CN" sz="1200" kern="1200" baseline="30000" dirty="0" smtClean="0">
                <a:solidFill>
                  <a:schemeClr val="tx1"/>
                </a:solidFill>
                <a:latin typeface="Arial" charset="0"/>
                <a:ea typeface="宋体" pitchFamily="2" charset="-122"/>
                <a:cs typeface="+mn-cs"/>
              </a:rPr>
              <a:t>3</a:t>
            </a:r>
            <a:r>
              <a:rPr lang="en-US" altLang="zh-CN" sz="1200" kern="1200" dirty="0" smtClean="0">
                <a:solidFill>
                  <a:schemeClr val="tx1"/>
                </a:solidFill>
                <a:latin typeface="Arial" charset="0"/>
                <a:ea typeface="宋体" pitchFamily="2" charset="-122"/>
                <a:cs typeface="+mn-cs"/>
              </a:rPr>
              <a:t>km</a:t>
            </a:r>
            <a:r>
              <a:rPr lang="zh-CN" altLang="zh-CN" sz="1200" kern="1200" dirty="0" smtClean="0">
                <a:solidFill>
                  <a:schemeClr val="tx1"/>
                </a:solidFill>
                <a:latin typeface="Arial" charset="0"/>
                <a:ea typeface="宋体" pitchFamily="2" charset="-122"/>
                <a:cs typeface="+mn-cs"/>
              </a:rPr>
              <a:t>，见表</a:t>
            </a:r>
            <a:r>
              <a:rPr lang="en-US" altLang="zh-CN" sz="1200" kern="1200" dirty="0" smtClean="0">
                <a:solidFill>
                  <a:schemeClr val="tx1"/>
                </a:solidFill>
                <a:latin typeface="Arial" charset="0"/>
                <a:ea typeface="宋体" pitchFamily="2" charset="-122"/>
                <a:cs typeface="+mn-cs"/>
              </a:rPr>
              <a:t>5-14</a:t>
            </a:r>
            <a:r>
              <a:rPr lang="zh-CN" altLang="zh-CN" sz="1200" kern="1200" dirty="0" smtClean="0">
                <a:solidFill>
                  <a:schemeClr val="tx1"/>
                </a:solidFill>
                <a:latin typeface="Arial" charset="0"/>
                <a:ea typeface="宋体" pitchFamily="2" charset="-122"/>
                <a:cs typeface="+mn-cs"/>
              </a:rPr>
              <a:t>），使得单位成本上升了</a:t>
            </a:r>
            <a:r>
              <a:rPr lang="en-US" altLang="zh-CN" sz="1200" kern="1200" dirty="0" smtClean="0">
                <a:solidFill>
                  <a:schemeClr val="tx1"/>
                </a:solidFill>
                <a:latin typeface="Arial" charset="0"/>
                <a:ea typeface="宋体" pitchFamily="2" charset="-122"/>
                <a:cs typeface="+mn-cs"/>
              </a:rPr>
              <a:t>49.87</a:t>
            </a:r>
            <a:r>
              <a:rPr lang="zh-CN" altLang="zh-CN" sz="1200" kern="1200" dirty="0" smtClean="0">
                <a:solidFill>
                  <a:schemeClr val="tx1"/>
                </a:solidFill>
                <a:latin typeface="Arial" charset="0"/>
                <a:ea typeface="宋体" pitchFamily="2" charset="-122"/>
                <a:cs typeface="+mn-cs"/>
              </a:rPr>
              <a:t>元（见表</a:t>
            </a:r>
            <a:r>
              <a:rPr lang="en-US" altLang="zh-CN" sz="1200" kern="1200" dirty="0" smtClean="0">
                <a:solidFill>
                  <a:schemeClr val="tx1"/>
                </a:solidFill>
                <a:latin typeface="Arial" charset="0"/>
                <a:ea typeface="宋体" pitchFamily="2" charset="-122"/>
                <a:cs typeface="+mn-cs"/>
              </a:rPr>
              <a:t>5-16</a:t>
            </a:r>
            <a:r>
              <a:rPr lang="zh-CN" altLang="zh-CN" sz="1200" kern="1200" dirty="0" smtClean="0">
                <a:solidFill>
                  <a:schemeClr val="tx1"/>
                </a:solidFill>
                <a:latin typeface="Arial" charset="0"/>
                <a:ea typeface="宋体" pitchFamily="2" charset="-122"/>
                <a:cs typeface="+mn-cs"/>
              </a:rPr>
              <a:t>“千车公里变动费用”的合计数），而导致千车公里变动费用</a:t>
            </a:r>
            <a:r>
              <a:rPr lang="en-US" altLang="zh-CN" sz="1200" i="1" kern="1200" dirty="0" smtClean="0">
                <a:solidFill>
                  <a:schemeClr val="tx1"/>
                </a:solidFill>
                <a:latin typeface="Arial" charset="0"/>
                <a:ea typeface="宋体" pitchFamily="2" charset="-122"/>
                <a:cs typeface="+mn-cs"/>
              </a:rPr>
              <a:t>V</a:t>
            </a:r>
            <a:r>
              <a:rPr lang="en-US" altLang="zh-CN" sz="1200" kern="1200" dirty="0" smtClean="0">
                <a:solidFill>
                  <a:schemeClr val="tx1"/>
                </a:solidFill>
                <a:latin typeface="Arial" charset="0"/>
                <a:ea typeface="宋体" pitchFamily="2" charset="-122"/>
                <a:cs typeface="+mn-cs"/>
              </a:rPr>
              <a:t>″</a:t>
            </a:r>
            <a:r>
              <a:rPr lang="zh-CN" altLang="zh-CN" sz="1200" kern="1200" dirty="0" smtClean="0">
                <a:solidFill>
                  <a:schemeClr val="tx1"/>
                </a:solidFill>
                <a:latin typeface="Arial" charset="0"/>
                <a:ea typeface="宋体" pitchFamily="2" charset="-122"/>
                <a:cs typeface="+mn-cs"/>
              </a:rPr>
              <a:t>实际数超出预算数的原因尚须进一步分析与查明；</a:t>
            </a:r>
          </a:p>
          <a:p>
            <a:r>
              <a:rPr lang="zh-CN" altLang="zh-CN" sz="1200" kern="1200" dirty="0" smtClean="0">
                <a:solidFill>
                  <a:schemeClr val="tx1"/>
                </a:solidFill>
                <a:latin typeface="Arial" charset="0"/>
                <a:ea typeface="宋体" pitchFamily="2" charset="-122"/>
                <a:cs typeface="+mn-cs"/>
              </a:rPr>
              <a:t>（</a:t>
            </a:r>
            <a:r>
              <a:rPr lang="en-US" altLang="zh-CN" sz="1200" kern="1200" dirty="0" smtClean="0">
                <a:solidFill>
                  <a:schemeClr val="tx1"/>
                </a:solidFill>
                <a:latin typeface="Arial" charset="0"/>
                <a:ea typeface="宋体" pitchFamily="2" charset="-122"/>
                <a:cs typeface="+mn-cs"/>
              </a:rPr>
              <a:t>2</a:t>
            </a:r>
            <a:r>
              <a:rPr lang="zh-CN" altLang="zh-CN" sz="1200" kern="1200" dirty="0" smtClean="0">
                <a:solidFill>
                  <a:schemeClr val="tx1"/>
                </a:solidFill>
                <a:latin typeface="Arial" charset="0"/>
                <a:ea typeface="宋体" pitchFamily="2" charset="-122"/>
                <a:cs typeface="+mn-cs"/>
              </a:rPr>
              <a:t>）千吨公里变动费用</a:t>
            </a:r>
            <a:r>
              <a:rPr lang="en-US" altLang="zh-CN" sz="1200" i="1" kern="1200" dirty="0" smtClean="0">
                <a:solidFill>
                  <a:schemeClr val="tx1"/>
                </a:solidFill>
                <a:latin typeface="Arial" charset="0"/>
                <a:ea typeface="宋体" pitchFamily="2" charset="-122"/>
                <a:cs typeface="+mn-cs"/>
              </a:rPr>
              <a:t>V</a:t>
            </a:r>
            <a:r>
              <a:rPr lang="en-US" altLang="zh-CN" sz="1200" kern="1200" dirty="0" smtClean="0">
                <a:solidFill>
                  <a:schemeClr val="tx1"/>
                </a:solidFill>
                <a:latin typeface="Arial" charset="0"/>
                <a:ea typeface="宋体" pitchFamily="2" charset="-122"/>
                <a:cs typeface="+mn-cs"/>
              </a:rPr>
              <a:t>′</a:t>
            </a:r>
            <a:r>
              <a:rPr lang="zh-CN" altLang="zh-CN" sz="1200" kern="1200" dirty="0" smtClean="0">
                <a:solidFill>
                  <a:schemeClr val="tx1"/>
                </a:solidFill>
                <a:latin typeface="Arial" charset="0"/>
                <a:ea typeface="宋体" pitchFamily="2" charset="-122"/>
                <a:cs typeface="+mn-cs"/>
              </a:rPr>
              <a:t>升高（</a:t>
            </a:r>
            <a:r>
              <a:rPr lang="en-US" altLang="zh-CN" sz="1200" kern="1200" dirty="0" smtClean="0">
                <a:solidFill>
                  <a:schemeClr val="tx1"/>
                </a:solidFill>
                <a:latin typeface="Arial" charset="0"/>
                <a:ea typeface="宋体" pitchFamily="2" charset="-122"/>
                <a:cs typeface="+mn-cs"/>
              </a:rPr>
              <a:t>+9.4%</a:t>
            </a:r>
            <a:r>
              <a:rPr lang="zh-CN" altLang="zh-CN" sz="1200" kern="1200" dirty="0" smtClean="0">
                <a:solidFill>
                  <a:schemeClr val="tx1"/>
                </a:solidFill>
                <a:latin typeface="Arial" charset="0"/>
                <a:ea typeface="宋体" pitchFamily="2" charset="-122"/>
                <a:cs typeface="+mn-cs"/>
              </a:rPr>
              <a:t>），工作率</a:t>
            </a:r>
            <a:r>
              <a:rPr lang="en-US" altLang="zh-CN" sz="1200" i="1" kern="1200" dirty="0" smtClean="0">
                <a:solidFill>
                  <a:schemeClr val="tx1"/>
                </a:solidFill>
                <a:latin typeface="Arial" charset="0"/>
                <a:ea typeface="宋体" pitchFamily="2" charset="-122"/>
                <a:cs typeface="+mn-cs"/>
              </a:rPr>
              <a:t>α</a:t>
            </a:r>
            <a:r>
              <a:rPr lang="zh-CN" altLang="zh-CN" sz="1200" kern="1200" dirty="0" smtClean="0">
                <a:solidFill>
                  <a:schemeClr val="tx1"/>
                </a:solidFill>
                <a:latin typeface="Arial" charset="0"/>
                <a:ea typeface="宋体" pitchFamily="2" charset="-122"/>
                <a:cs typeface="+mn-cs"/>
              </a:rPr>
              <a:t>下降（</a:t>
            </a:r>
            <a:r>
              <a:rPr lang="en-US" altLang="zh-CN" sz="1200" kern="1200" dirty="0" smtClean="0">
                <a:solidFill>
                  <a:schemeClr val="tx1"/>
                </a:solidFill>
                <a:latin typeface="Arial" charset="0"/>
                <a:ea typeface="宋体" pitchFamily="2" charset="-122"/>
                <a:cs typeface="+mn-cs"/>
              </a:rPr>
              <a:t>-5.26%</a:t>
            </a:r>
            <a:r>
              <a:rPr lang="zh-CN" altLang="zh-CN" sz="1200" kern="1200" dirty="0" smtClean="0">
                <a:solidFill>
                  <a:schemeClr val="tx1"/>
                </a:solidFill>
                <a:latin typeface="Arial" charset="0"/>
                <a:ea typeface="宋体" pitchFamily="2" charset="-122"/>
                <a:cs typeface="+mn-cs"/>
              </a:rPr>
              <a:t>）和甲类费用</a:t>
            </a:r>
            <a:r>
              <a:rPr lang="en-US" altLang="zh-CN" sz="1200" i="1" kern="1200" dirty="0" smtClean="0">
                <a:solidFill>
                  <a:schemeClr val="tx1"/>
                </a:solidFill>
                <a:latin typeface="Arial" charset="0"/>
                <a:ea typeface="宋体" pitchFamily="2" charset="-122"/>
                <a:cs typeface="+mn-cs"/>
              </a:rPr>
              <a:t>F</a:t>
            </a:r>
            <a:r>
              <a:rPr lang="zh-CN" altLang="zh-CN" sz="1200" kern="1200" dirty="0" smtClean="0">
                <a:solidFill>
                  <a:schemeClr val="tx1"/>
                </a:solidFill>
                <a:latin typeface="Arial" charset="0"/>
                <a:ea typeface="宋体" pitchFamily="2" charset="-122"/>
                <a:cs typeface="+mn-cs"/>
              </a:rPr>
              <a:t>升高（</a:t>
            </a:r>
            <a:r>
              <a:rPr lang="en-US" altLang="zh-CN" sz="1200" kern="1200" dirty="0" smtClean="0">
                <a:solidFill>
                  <a:schemeClr val="tx1"/>
                </a:solidFill>
                <a:latin typeface="Arial" charset="0"/>
                <a:ea typeface="宋体" pitchFamily="2" charset="-122"/>
                <a:cs typeface="+mn-cs"/>
              </a:rPr>
              <a:t>+10.99%</a:t>
            </a:r>
            <a:r>
              <a:rPr lang="zh-CN" altLang="zh-CN" sz="1200" kern="1200" dirty="0" smtClean="0">
                <a:solidFill>
                  <a:schemeClr val="tx1"/>
                </a:solidFill>
                <a:latin typeface="Arial" charset="0"/>
                <a:ea typeface="宋体" pitchFamily="2" charset="-122"/>
                <a:cs typeface="+mn-cs"/>
              </a:rPr>
              <a:t>）脱离预算，也是导致单位成本上升的因素，均可列为明细分析对象；</a:t>
            </a:r>
          </a:p>
          <a:p>
            <a:r>
              <a:rPr lang="zh-CN" altLang="zh-CN" sz="1200" kern="1200" dirty="0" smtClean="0">
                <a:solidFill>
                  <a:schemeClr val="tx1"/>
                </a:solidFill>
                <a:latin typeface="Arial" charset="0"/>
                <a:ea typeface="宋体" pitchFamily="2" charset="-122"/>
                <a:cs typeface="+mn-cs"/>
              </a:rPr>
              <a:t>（</a:t>
            </a:r>
            <a:r>
              <a:rPr lang="en-US" altLang="zh-CN" sz="1200" kern="1200" dirty="0" smtClean="0">
                <a:solidFill>
                  <a:schemeClr val="tx1"/>
                </a:solidFill>
                <a:latin typeface="Arial" charset="0"/>
                <a:ea typeface="宋体" pitchFamily="2" charset="-122"/>
                <a:cs typeface="+mn-cs"/>
              </a:rPr>
              <a:t>3</a:t>
            </a:r>
            <a:r>
              <a:rPr lang="zh-CN" altLang="zh-CN" sz="1200" kern="1200" dirty="0" smtClean="0">
                <a:solidFill>
                  <a:schemeClr val="tx1"/>
                </a:solidFill>
                <a:latin typeface="Arial" charset="0"/>
                <a:ea typeface="宋体" pitchFamily="2" charset="-122"/>
                <a:cs typeface="+mn-cs"/>
              </a:rPr>
              <a:t>）表中影响额为负数的因素，是导致单位成本下降的因素，本例均为车辆运用效率指标。这是因为车辆运用效率指标的提升（大于预算数）将使单位成本中的甲类费用含量</a:t>
            </a:r>
            <a:r>
              <a:rPr lang="en-US" altLang="zh-CN" sz="1200" i="1" kern="1200" dirty="0" smtClean="0">
                <a:solidFill>
                  <a:schemeClr val="tx1"/>
                </a:solidFill>
                <a:latin typeface="Arial" charset="0"/>
                <a:ea typeface="宋体" pitchFamily="2" charset="-122"/>
                <a:cs typeface="+mn-cs"/>
              </a:rPr>
              <a:t>C</a:t>
            </a:r>
            <a:r>
              <a:rPr lang="en-US" altLang="zh-CN" sz="1200" kern="1200" baseline="-25000" dirty="0" smtClean="0">
                <a:solidFill>
                  <a:schemeClr val="tx1"/>
                </a:solidFill>
                <a:latin typeface="Arial" charset="0"/>
                <a:ea typeface="宋体" pitchFamily="2" charset="-122"/>
                <a:cs typeface="+mn-cs"/>
              </a:rPr>
              <a:t>F</a:t>
            </a:r>
            <a:r>
              <a:rPr lang="zh-CN" altLang="zh-CN" sz="1200" kern="1200" dirty="0" smtClean="0">
                <a:solidFill>
                  <a:schemeClr val="tx1"/>
                </a:solidFill>
                <a:latin typeface="Arial" charset="0"/>
                <a:ea typeface="宋体" pitchFamily="2" charset="-122"/>
                <a:cs typeface="+mn-cs"/>
              </a:rPr>
              <a:t>相应减少（小于预算数）；同理，本例中的里程利用率、吨位利用率的提高将使单位成本中的乙类费用含量</a:t>
            </a:r>
            <a:r>
              <a:rPr lang="en-US" altLang="zh-CN" sz="1200" i="1" kern="1200" dirty="0" smtClean="0">
                <a:solidFill>
                  <a:schemeClr val="tx1"/>
                </a:solidFill>
                <a:latin typeface="Arial" charset="0"/>
                <a:ea typeface="宋体" pitchFamily="2" charset="-122"/>
                <a:cs typeface="+mn-cs"/>
              </a:rPr>
              <a:t>C</a:t>
            </a:r>
            <a:r>
              <a:rPr lang="en-US" altLang="zh-CN" sz="1200" kern="1200" baseline="-25000" dirty="0" smtClean="0">
                <a:solidFill>
                  <a:schemeClr val="tx1"/>
                </a:solidFill>
                <a:latin typeface="Arial" charset="0"/>
                <a:ea typeface="宋体" pitchFamily="2" charset="-122"/>
                <a:cs typeface="+mn-cs"/>
              </a:rPr>
              <a:t>V″</a:t>
            </a:r>
            <a:r>
              <a:rPr lang="zh-CN" altLang="zh-CN" sz="1200" kern="1200" dirty="0" smtClean="0">
                <a:solidFill>
                  <a:schemeClr val="tx1"/>
                </a:solidFill>
                <a:latin typeface="Arial" charset="0"/>
                <a:ea typeface="宋体" pitchFamily="2" charset="-122"/>
                <a:cs typeface="+mn-cs"/>
              </a:rPr>
              <a:t>相应减少，使得单位成本</a:t>
            </a:r>
            <a:r>
              <a:rPr lang="en-US" altLang="zh-CN" sz="1200" i="1" kern="1200" dirty="0" smtClean="0">
                <a:solidFill>
                  <a:schemeClr val="tx1"/>
                </a:solidFill>
                <a:latin typeface="Arial" charset="0"/>
                <a:ea typeface="宋体" pitchFamily="2" charset="-122"/>
                <a:cs typeface="+mn-cs"/>
              </a:rPr>
              <a:t>C</a:t>
            </a:r>
            <a:r>
              <a:rPr lang="zh-CN" altLang="zh-CN" sz="1200" kern="1200" dirty="0" smtClean="0">
                <a:solidFill>
                  <a:schemeClr val="tx1"/>
                </a:solidFill>
                <a:latin typeface="Arial" charset="0"/>
                <a:ea typeface="宋体" pitchFamily="2" charset="-122"/>
                <a:cs typeface="+mn-cs"/>
              </a:rPr>
              <a:t>相应等量下降。</a:t>
            </a:r>
            <a:endParaRPr lang="zh-CN" altLang="zh-CN" sz="1200" kern="1200" dirty="0">
              <a:solidFill>
                <a:schemeClr val="tx1"/>
              </a:solidFill>
              <a:latin typeface="Arial" charset="0"/>
              <a:ea typeface="宋体" pitchFamily="2" charset="-122"/>
              <a:cs typeface="+mn-cs"/>
            </a:endParaRPr>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88</a:t>
            </a:fld>
            <a:endParaRPr lang="en-US" altLang="zh-CN"/>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smtClean="0"/>
              <a:t>注：同时提供两个形式类似的图</a:t>
            </a:r>
            <a:r>
              <a:rPr lang="en-US" altLang="zh-CN" dirty="0" smtClean="0"/>
              <a:t>5-4</a:t>
            </a:r>
            <a:r>
              <a:rPr lang="zh-CN" altLang="en-US" dirty="0" smtClean="0"/>
              <a:t>，可供选择</a:t>
            </a:r>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91</a:t>
            </a:fld>
            <a:endParaRPr lang="en-US" altLang="zh-CN"/>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smtClean="0"/>
              <a:t>注：同时提供两个形式类似的图</a:t>
            </a:r>
            <a:r>
              <a:rPr lang="en-US" altLang="zh-CN" dirty="0" smtClean="0"/>
              <a:t>5-4</a:t>
            </a:r>
            <a:r>
              <a:rPr lang="zh-CN" altLang="en-US" dirty="0" smtClean="0"/>
              <a:t>，可供选择</a:t>
            </a:r>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92</a:t>
            </a:fld>
            <a:endParaRPr lang="en-US" altLang="zh-CN"/>
          </a:p>
        </p:txBody>
      </p:sp>
    </p:spTree>
    <p:extLst>
      <p:ext uri="{BB962C8B-B14F-4D97-AF65-F5344CB8AC3E}">
        <p14:creationId xmlns:p14="http://schemas.microsoft.com/office/powerpoint/2010/main" xmlns="" val="10400819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93</a:t>
            </a:fld>
            <a:endParaRPr lang="en-US" altLang="zh-CN"/>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z="1200" kern="1200" dirty="0" smtClean="0">
                <a:solidFill>
                  <a:schemeClr val="tx1"/>
                </a:solidFill>
                <a:latin typeface="Arial" charset="0"/>
                <a:ea typeface="宋体" pitchFamily="2" charset="-122"/>
                <a:cs typeface="+mn-cs"/>
              </a:rPr>
              <a:t>对于车辆运用效率指标实际数脱离预算数的原因，可以分别从每个效率指标的变动程度与变动原因入手，进行深入详细的分析，挖掘深层且关键因素，为有效控制和降低单位成本提供可信服的根据。</a:t>
            </a:r>
          </a:p>
          <a:p>
            <a:r>
              <a:rPr lang="zh-CN" altLang="zh-CN" sz="1200" kern="1200" dirty="0" smtClean="0">
                <a:solidFill>
                  <a:schemeClr val="tx1"/>
                </a:solidFill>
                <a:latin typeface="Arial" charset="0"/>
                <a:ea typeface="宋体" pitchFamily="2" charset="-122"/>
                <a:cs typeface="+mn-cs"/>
              </a:rPr>
              <a:t>车辆运用效率指标是反映汽车运输生产率高低的重要因素，按其对运输效率的影响程度的高低为序，通常为：实载率（即吨位利用率与里程利用率的乘积）、平均车日行程、工作率、重车平均吨位等。</a:t>
            </a:r>
          </a:p>
          <a:p>
            <a:endParaRPr lang="zh-CN" altLang="en-US" dirty="0"/>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94</a:t>
            </a:fld>
            <a:endParaRPr lang="en-US" altLang="zh-CN"/>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102</a:t>
            </a:fld>
            <a:endParaRPr lang="en-US" altLang="zh-CN"/>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dirty="0" smtClean="0"/>
              <a:t>费用水平实际数脱离预算数势必导致单位成本实际数脱离预算数，两者之间具有因果关系，因而还应对各项费用（即甲类费用总额</a:t>
            </a:r>
            <a:r>
              <a:rPr lang="en-US" altLang="zh-CN" i="1" dirty="0" smtClean="0"/>
              <a:t>F</a:t>
            </a:r>
            <a:r>
              <a:rPr lang="zh-CN" altLang="zh-CN" dirty="0" smtClean="0"/>
              <a:t>、千车公里变动费用</a:t>
            </a:r>
            <a:r>
              <a:rPr lang="en-US" altLang="zh-CN" i="1" dirty="0" smtClean="0"/>
              <a:t>V</a:t>
            </a:r>
            <a:r>
              <a:rPr lang="en-US" altLang="zh-CN" dirty="0" smtClean="0"/>
              <a:t>″</a:t>
            </a:r>
            <a:r>
              <a:rPr lang="zh-CN" altLang="zh-CN" dirty="0" smtClean="0"/>
              <a:t>、千吨公里变动费用</a:t>
            </a:r>
            <a:r>
              <a:rPr lang="en-US" altLang="zh-CN" i="1" dirty="0" smtClean="0"/>
              <a:t>V</a:t>
            </a:r>
            <a:r>
              <a:rPr lang="en-US" altLang="zh-CN" dirty="0" smtClean="0"/>
              <a:t>′</a:t>
            </a:r>
            <a:r>
              <a:rPr lang="zh-CN" altLang="zh-CN" dirty="0" smtClean="0"/>
              <a:t>及其各自的成本项目）自身变动原因进行深层的因果分析，也就是搞清哪些原因引起这些费用项目的实际数与预算数不一致。应当在深入调查、掌握详尽资料的基础上加以具体分析。</a:t>
            </a:r>
            <a:endParaRPr lang="zh-CN" altLang="en-US" dirty="0"/>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103</a:t>
            </a:fld>
            <a:endParaRPr lang="en-US" altLang="zh-CN"/>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zh-CN" sz="1200" kern="1200" dirty="0" smtClean="0">
                <a:solidFill>
                  <a:schemeClr val="tx1"/>
                </a:solidFill>
                <a:latin typeface="Arial" charset="0"/>
                <a:ea typeface="宋体" pitchFamily="2" charset="-122"/>
                <a:cs typeface="+mn-cs"/>
              </a:rPr>
              <a:t>（</a:t>
            </a:r>
            <a:r>
              <a:rPr lang="en-US" altLang="zh-CN" sz="1200" kern="1200" dirty="0" smtClean="0">
                <a:solidFill>
                  <a:schemeClr val="tx1"/>
                </a:solidFill>
                <a:latin typeface="Arial" charset="0"/>
                <a:ea typeface="宋体" pitchFamily="2" charset="-122"/>
                <a:cs typeface="+mn-cs"/>
              </a:rPr>
              <a:t>2</a:t>
            </a:r>
            <a:r>
              <a:rPr lang="zh-CN" altLang="zh-CN" sz="1200" kern="1200" dirty="0" smtClean="0">
                <a:solidFill>
                  <a:schemeClr val="tx1"/>
                </a:solidFill>
                <a:latin typeface="Arial" charset="0"/>
                <a:ea typeface="宋体" pitchFamily="2" charset="-122"/>
                <a:cs typeface="+mn-cs"/>
              </a:rPr>
              <a:t>）燃料、润滑材料、材料、低值易耗品、备品配件、轮胎等物资及动力费用</a:t>
            </a:r>
            <a:r>
              <a:rPr lang="en-US" altLang="zh-CN" sz="1200" kern="1200" dirty="0" smtClean="0">
                <a:solidFill>
                  <a:schemeClr val="tx1"/>
                </a:solidFill>
                <a:latin typeface="Arial" charset="0"/>
                <a:ea typeface="宋体" pitchFamily="2" charset="-122"/>
                <a:cs typeface="+mn-cs"/>
              </a:rPr>
              <a:t>  </a:t>
            </a:r>
            <a:r>
              <a:rPr lang="zh-CN" altLang="zh-CN" sz="1200" kern="1200" dirty="0" smtClean="0">
                <a:solidFill>
                  <a:schemeClr val="tx1"/>
                </a:solidFill>
                <a:latin typeface="Arial" charset="0"/>
                <a:ea typeface="宋体" pitchFamily="2" charset="-122"/>
                <a:cs typeface="+mn-cs"/>
              </a:rPr>
              <a:t>重点分析消耗数量变动和价格变动对货运成本的影响。其中：①消耗数量变动分析，应结合运输技术和运输组织，以及生产技术和生产组织情况，从产量预算的完成和定额执行情况两方面进行分析，找出各种主要材料实际消耗脱离定额的原因；②价格变动应从外部因素、内部因素两方面分析，着重分析内部因素；</a:t>
            </a:r>
          </a:p>
          <a:p>
            <a:endParaRPr lang="zh-CN" altLang="en-US" dirty="0"/>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105</a:t>
            </a:fld>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latin typeface="Arial" charset="0"/>
                <a:ea typeface="宋体" pitchFamily="2" charset="-122"/>
                <a:cs typeface="+mn-cs"/>
              </a:rPr>
              <a:t>由于成本降低额的预算数与实际数以及成本降低率的预算数与实际数都是将上期（年、季、月）的单位成本作为基数来计算的，所以将成本降低额的实际数与预算数相比较，以及将成本降低率的实际数与预算数相比较所进行的分析，是一种间接性的比较分析。</a:t>
            </a:r>
            <a:endParaRPr lang="zh-CN" altLang="zh-CN" sz="1200" kern="1200" dirty="0">
              <a:solidFill>
                <a:schemeClr val="tx1"/>
              </a:solidFill>
              <a:latin typeface="Arial" charset="0"/>
              <a:ea typeface="宋体" pitchFamily="2" charset="-122"/>
              <a:cs typeface="+mn-cs"/>
            </a:endParaRPr>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15</a:t>
            </a:fld>
            <a:endParaRPr lang="en-US" altLang="zh-CN"/>
          </a:p>
        </p:txBody>
      </p:sp>
    </p:spTree>
    <p:extLst>
      <p:ext uri="{BB962C8B-B14F-4D97-AF65-F5344CB8AC3E}">
        <p14:creationId xmlns:p14="http://schemas.microsoft.com/office/powerpoint/2010/main" xmlns="" val="38179414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z="1200" kern="1200" dirty="0" smtClean="0">
                <a:solidFill>
                  <a:schemeClr val="tx1"/>
                </a:solidFill>
                <a:latin typeface="Arial" charset="0"/>
                <a:ea typeface="宋体" pitchFamily="2" charset="-122"/>
                <a:cs typeface="+mn-cs"/>
              </a:rPr>
              <a:t>绿色运输是绿色物流的重要组成部分，它是指以节约能源、减少废气排放为特征的运输。营运车辆运行过程中的燃料消耗和尾气排放，是物流活动造成环境污染的重要原因之一。就汽车货运企业来说，实施绿色运输，除了对营运车辆的运行线路进行合理布局与规划，避免不合理运输，以及提高车辆的实载率等措施外，还应全面加强对营运车辆燃料消耗的管控，体现节能减排的环保理念。</a:t>
            </a:r>
          </a:p>
          <a:p>
            <a:r>
              <a:rPr lang="zh-CN" altLang="zh-CN" sz="1200" kern="1200" dirty="0" smtClean="0">
                <a:solidFill>
                  <a:schemeClr val="tx1"/>
                </a:solidFill>
                <a:latin typeface="Arial" charset="0"/>
                <a:ea typeface="宋体" pitchFamily="2" charset="-122"/>
                <a:cs typeface="+mn-cs"/>
              </a:rPr>
              <a:t>故此，本节重点介绍汽车货运燃料成本的控制对策。</a:t>
            </a:r>
          </a:p>
          <a:p>
            <a:endParaRPr lang="zh-CN" altLang="en-US" dirty="0"/>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109</a:t>
            </a:fld>
            <a:endParaRPr lang="en-US" altLang="zh-CN"/>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z="1200" kern="1200" dirty="0" smtClean="0">
                <a:solidFill>
                  <a:schemeClr val="tx1"/>
                </a:solidFill>
                <a:latin typeface="Arial" charset="0"/>
                <a:ea typeface="宋体" pitchFamily="2" charset="-122"/>
                <a:cs typeface="+mn-cs"/>
              </a:rPr>
              <a:t>按国家标准或行业标准测定的载货汽车基本燃料消耗量和单位载质量变化燃料消耗量，是计算营运车辆燃料应耗量（标准消耗量）的重要依据。通过将营运车辆燃料实际消耗量与应耗量相比较，可以确定出燃料的节约量或超耗量（以下简称为节超量），从而及时监控燃料消耗动态，查找与确认导致燃料消耗异常的关键因素和控制重点，并辅之以相应的燃料节超奖罚措施，以避免燃料的不合理消耗或非正常损失。</a:t>
            </a:r>
          </a:p>
          <a:p>
            <a:r>
              <a:rPr lang="zh-CN" altLang="zh-CN" sz="1200" kern="1200" dirty="0" smtClean="0">
                <a:solidFill>
                  <a:schemeClr val="tx1"/>
                </a:solidFill>
                <a:latin typeface="Arial" charset="0"/>
                <a:ea typeface="宋体" pitchFamily="2" charset="-122"/>
                <a:cs typeface="+mn-cs"/>
              </a:rPr>
              <a:t>本节有关载货汽车燃料消耗量的术语及定义、数据、计算方法等源自于《载货汽车运行燃料消耗量》（国家标准</a:t>
            </a:r>
            <a:r>
              <a:rPr lang="en-US" altLang="zh-CN" sz="1200" kern="1200" dirty="0" smtClean="0">
                <a:solidFill>
                  <a:schemeClr val="tx1"/>
                </a:solidFill>
                <a:latin typeface="Arial" charset="0"/>
                <a:ea typeface="宋体" pitchFamily="2" charset="-122"/>
                <a:cs typeface="+mn-cs"/>
              </a:rPr>
              <a:t>GB/T 4352-2022</a:t>
            </a:r>
            <a:r>
              <a:rPr lang="zh-CN" altLang="zh-CN" sz="1200" kern="1200" dirty="0" smtClean="0">
                <a:solidFill>
                  <a:schemeClr val="tx1"/>
                </a:solidFill>
                <a:latin typeface="Arial" charset="0"/>
                <a:ea typeface="宋体" pitchFamily="2" charset="-122"/>
                <a:cs typeface="+mn-cs"/>
              </a:rPr>
              <a:t>）。</a:t>
            </a:r>
          </a:p>
          <a:p>
            <a:endParaRPr lang="zh-CN" altLang="en-US" dirty="0"/>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110</a:t>
            </a:fld>
            <a:endParaRPr lang="en-US" altLang="zh-CN"/>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latin typeface="Arial" charset="0"/>
              <a:ea typeface="宋体" pitchFamily="2" charset="-122"/>
              <a:cs typeface="+mn-cs"/>
            </a:endParaRPr>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111</a:t>
            </a:fld>
            <a:endParaRPr lang="en-US" altLang="zh-CN"/>
          </a:p>
        </p:txBody>
      </p:sp>
    </p:spTree>
    <p:extLst>
      <p:ext uri="{BB962C8B-B14F-4D97-AF65-F5344CB8AC3E}">
        <p14:creationId xmlns:p14="http://schemas.microsoft.com/office/powerpoint/2010/main" xmlns="" val="38179414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z="1200" kern="1200" dirty="0" smtClean="0">
                <a:solidFill>
                  <a:schemeClr val="tx1"/>
                </a:solidFill>
                <a:latin typeface="Arial" charset="0"/>
                <a:ea typeface="宋体" pitchFamily="2" charset="-122"/>
                <a:cs typeface="+mn-cs"/>
              </a:rPr>
              <a:t>营运车辆燃料应耗量是指营运车辆在某种相对稳定的运行条件下（也称为某运行模式下），按不同车型及其行驶里程、运量以及依据国家标准或行业标准测定的燃料消耗相关参数来计算的燃料消耗量。</a:t>
            </a:r>
          </a:p>
          <a:p>
            <a:endParaRPr lang="zh-CN" altLang="en-US" dirty="0"/>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112</a:t>
            </a:fld>
            <a:endParaRPr lang="en-US" altLang="zh-CN"/>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lnSpcReduction="10000"/>
          </a:bodyPr>
          <a:lstStyle/>
          <a:p>
            <a:r>
              <a:rPr lang="zh-CN" altLang="zh-CN" sz="1200" kern="1200" dirty="0" smtClean="0">
                <a:solidFill>
                  <a:schemeClr val="tx1"/>
                </a:solidFill>
                <a:latin typeface="Arial" charset="0"/>
                <a:ea typeface="宋体" pitchFamily="2" charset="-122"/>
                <a:cs typeface="+mn-cs"/>
              </a:rPr>
              <a:t>在不考虑运行条件（包括道路条件、气温条件、拥堵状况、空调开启与否等）因素影响的前提下，燃料应耗量的计算式如下</a:t>
            </a:r>
          </a:p>
          <a:p>
            <a:r>
              <a:rPr lang="en-US" altLang="zh-CN" sz="1200" kern="1200" dirty="0" smtClean="0">
                <a:solidFill>
                  <a:schemeClr val="tx1"/>
                </a:solidFill>
                <a:latin typeface="Arial" charset="0"/>
                <a:ea typeface="宋体" pitchFamily="2" charset="-122"/>
                <a:cs typeface="+mn-cs"/>
              </a:rPr>
              <a:t>	 </a:t>
            </a:r>
            <a:endParaRPr lang="zh-CN" altLang="zh-CN" sz="1200" kern="1200" dirty="0" smtClean="0">
              <a:solidFill>
                <a:schemeClr val="tx1"/>
              </a:solidFill>
              <a:latin typeface="Arial" charset="0"/>
              <a:ea typeface="宋体" pitchFamily="2" charset="-122"/>
              <a:cs typeface="+mn-cs"/>
            </a:endParaRPr>
          </a:p>
          <a:p>
            <a:r>
              <a:rPr lang="zh-CN" altLang="zh-CN" sz="1200" kern="1200" dirty="0" smtClean="0">
                <a:solidFill>
                  <a:schemeClr val="tx1"/>
                </a:solidFill>
                <a:latin typeface="Arial" charset="0"/>
                <a:ea typeface="宋体" pitchFamily="2" charset="-122"/>
                <a:cs typeface="+mn-cs"/>
              </a:rPr>
              <a:t>式中</a:t>
            </a:r>
          </a:p>
          <a:p>
            <a:r>
              <a:rPr lang="en-US" altLang="zh-CN" sz="1200" i="1" kern="1200" dirty="0" smtClean="0">
                <a:solidFill>
                  <a:schemeClr val="tx1"/>
                </a:solidFill>
                <a:latin typeface="Arial" charset="0"/>
                <a:ea typeface="宋体" pitchFamily="2" charset="-122"/>
                <a:cs typeface="+mn-cs"/>
              </a:rPr>
              <a:t>Q</a:t>
            </a:r>
            <a:r>
              <a:rPr lang="zh-CN" altLang="zh-CN" sz="1200" kern="1200" dirty="0" smtClean="0">
                <a:solidFill>
                  <a:schemeClr val="tx1"/>
                </a:solidFill>
                <a:latin typeface="Arial" charset="0"/>
                <a:ea typeface="宋体" pitchFamily="2" charset="-122"/>
                <a:cs typeface="+mn-cs"/>
              </a:rPr>
              <a:t>—载货汽车燃料应耗量（或称某种运行模式下载货汽车运行燃料消耗量），升（</a:t>
            </a:r>
            <a:r>
              <a:rPr lang="en-US" altLang="zh-CN" sz="1200" kern="1200" dirty="0" smtClean="0">
                <a:solidFill>
                  <a:schemeClr val="tx1"/>
                </a:solidFill>
                <a:latin typeface="Arial" charset="0"/>
                <a:ea typeface="宋体" pitchFamily="2" charset="-122"/>
                <a:cs typeface="+mn-cs"/>
              </a:rPr>
              <a:t>L</a:t>
            </a:r>
            <a:r>
              <a:rPr lang="zh-CN" altLang="zh-CN" sz="1200" kern="1200" dirty="0" smtClean="0">
                <a:solidFill>
                  <a:schemeClr val="tx1"/>
                </a:solidFill>
                <a:latin typeface="Arial" charset="0"/>
                <a:ea typeface="宋体" pitchFamily="2" charset="-122"/>
                <a:cs typeface="+mn-cs"/>
              </a:rPr>
              <a:t>）；</a:t>
            </a:r>
          </a:p>
          <a:p>
            <a:r>
              <a:rPr lang="en-US" altLang="zh-CN" sz="1200" i="1" kern="1200" dirty="0" err="1" smtClean="0">
                <a:solidFill>
                  <a:schemeClr val="tx1"/>
                </a:solidFill>
                <a:latin typeface="Arial" charset="0"/>
                <a:ea typeface="宋体" pitchFamily="2" charset="-122"/>
                <a:cs typeface="+mn-cs"/>
              </a:rPr>
              <a:t>Q</a:t>
            </a:r>
            <a:r>
              <a:rPr lang="en-US" altLang="zh-CN" sz="1200" i="1" kern="1200" baseline="-25000" dirty="0" err="1" smtClean="0">
                <a:solidFill>
                  <a:schemeClr val="tx1"/>
                </a:solidFill>
                <a:latin typeface="Arial" charset="0"/>
                <a:ea typeface="宋体" pitchFamily="2" charset="-122"/>
                <a:cs typeface="+mn-cs"/>
              </a:rPr>
              <a:t>k</a:t>
            </a:r>
            <a:r>
              <a:rPr lang="zh-CN" altLang="zh-CN" sz="1200" kern="1200" dirty="0" smtClean="0">
                <a:solidFill>
                  <a:schemeClr val="tx1"/>
                </a:solidFill>
                <a:latin typeface="Arial" charset="0"/>
                <a:ea typeface="宋体" pitchFamily="2" charset="-122"/>
                <a:cs typeface="+mn-cs"/>
              </a:rPr>
              <a:t>—载货汽车基本燃料消耗量（或称每百公里空载消耗量），升每百公里（</a:t>
            </a:r>
            <a:r>
              <a:rPr lang="en-US" altLang="zh-CN" sz="1200" kern="1200" dirty="0" smtClean="0">
                <a:solidFill>
                  <a:schemeClr val="tx1"/>
                </a:solidFill>
                <a:latin typeface="Arial" charset="0"/>
                <a:ea typeface="宋体" pitchFamily="2" charset="-122"/>
                <a:cs typeface="+mn-cs"/>
              </a:rPr>
              <a:t>L/100km</a:t>
            </a:r>
            <a:r>
              <a:rPr lang="zh-CN" altLang="zh-CN" sz="1200" kern="1200" dirty="0" smtClean="0">
                <a:solidFill>
                  <a:schemeClr val="tx1"/>
                </a:solidFill>
                <a:latin typeface="Arial" charset="0"/>
                <a:ea typeface="宋体" pitchFamily="2" charset="-122"/>
                <a:cs typeface="+mn-cs"/>
              </a:rPr>
              <a:t>）；在</a:t>
            </a:r>
            <a:r>
              <a:rPr lang="en-US" altLang="zh-CN" sz="1200" kern="1200" dirty="0" smtClean="0">
                <a:solidFill>
                  <a:schemeClr val="tx1"/>
                </a:solidFill>
                <a:latin typeface="Arial" charset="0"/>
                <a:ea typeface="宋体" pitchFamily="2" charset="-122"/>
                <a:cs typeface="+mn-cs"/>
              </a:rPr>
              <a:t>JT/T719</a:t>
            </a:r>
            <a:r>
              <a:rPr lang="zh-CN" altLang="zh-CN" sz="1200" kern="1200" dirty="0" smtClean="0">
                <a:solidFill>
                  <a:schemeClr val="tx1"/>
                </a:solidFill>
                <a:latin typeface="Arial" charset="0"/>
                <a:ea typeface="宋体" pitchFamily="2" charset="-122"/>
                <a:cs typeface="+mn-cs"/>
              </a:rPr>
              <a:t>（</a:t>
            </a:r>
            <a:r>
              <a:rPr lang="en-US" altLang="zh-CN" sz="1200" kern="1200" dirty="0" smtClean="0">
                <a:solidFill>
                  <a:schemeClr val="tx1"/>
                </a:solidFill>
                <a:latin typeface="Arial" charset="0"/>
                <a:ea typeface="宋体" pitchFamily="2" charset="-122"/>
                <a:cs typeface="+mn-cs"/>
              </a:rPr>
              <a:t> </a:t>
            </a:r>
            <a:r>
              <a:rPr lang="zh-CN" altLang="zh-CN" sz="1200" kern="1200" dirty="0" smtClean="0">
                <a:solidFill>
                  <a:schemeClr val="tx1"/>
                </a:solidFill>
                <a:latin typeface="Arial" charset="0"/>
                <a:ea typeface="宋体" pitchFamily="2" charset="-122"/>
                <a:cs typeface="+mn-cs"/>
              </a:rPr>
              <a:t>行业标准：营运货车燃料消耗量限值及测量方法，适用于总质量超过</a:t>
            </a:r>
            <a:r>
              <a:rPr lang="en-US" altLang="zh-CN" sz="1200" kern="1200" dirty="0" smtClean="0">
                <a:solidFill>
                  <a:schemeClr val="tx1"/>
                </a:solidFill>
                <a:latin typeface="Arial" charset="0"/>
                <a:ea typeface="宋体" pitchFamily="2" charset="-122"/>
                <a:cs typeface="+mn-cs"/>
              </a:rPr>
              <a:t>3500kg</a:t>
            </a:r>
            <a:r>
              <a:rPr lang="zh-CN" altLang="zh-CN" sz="1200" kern="1200" dirty="0" smtClean="0">
                <a:solidFill>
                  <a:schemeClr val="tx1"/>
                </a:solidFill>
                <a:latin typeface="Arial" charset="0"/>
                <a:ea typeface="宋体" pitchFamily="2" charset="-122"/>
                <a:cs typeface="+mn-cs"/>
              </a:rPr>
              <a:t>的载货汽车，下同）或</a:t>
            </a:r>
            <a:r>
              <a:rPr lang="en-US" altLang="zh-CN" sz="1200" kern="1200" dirty="0" smtClean="0">
                <a:solidFill>
                  <a:schemeClr val="tx1"/>
                </a:solidFill>
                <a:latin typeface="Arial" charset="0"/>
                <a:ea typeface="宋体" pitchFamily="2" charset="-122"/>
                <a:cs typeface="+mn-cs"/>
              </a:rPr>
              <a:t>GB/T19233</a:t>
            </a:r>
            <a:r>
              <a:rPr lang="zh-CN" altLang="zh-CN" sz="1200" kern="1200" dirty="0" smtClean="0">
                <a:solidFill>
                  <a:schemeClr val="tx1"/>
                </a:solidFill>
                <a:latin typeface="Arial" charset="0"/>
                <a:ea typeface="宋体" pitchFamily="2" charset="-122"/>
                <a:cs typeface="+mn-cs"/>
              </a:rPr>
              <a:t>（国家标准：轻型汽车燃料消耗量试验方法，适用于总质量不超过</a:t>
            </a:r>
            <a:r>
              <a:rPr lang="en-US" altLang="zh-CN" sz="1200" kern="1200" dirty="0" smtClean="0">
                <a:solidFill>
                  <a:schemeClr val="tx1"/>
                </a:solidFill>
                <a:latin typeface="Arial" charset="0"/>
                <a:ea typeface="宋体" pitchFamily="2" charset="-122"/>
                <a:cs typeface="+mn-cs"/>
              </a:rPr>
              <a:t>3500kg</a:t>
            </a:r>
            <a:r>
              <a:rPr lang="zh-CN" altLang="zh-CN" sz="1200" kern="1200" dirty="0" smtClean="0">
                <a:solidFill>
                  <a:schemeClr val="tx1"/>
                </a:solidFill>
                <a:latin typeface="Arial" charset="0"/>
                <a:ea typeface="宋体" pitchFamily="2" charset="-122"/>
                <a:cs typeface="+mn-cs"/>
              </a:rPr>
              <a:t>的载货汽车，下同）给出的综合工况下，以整备质量（空载）行驶时，每百公里的燃料消耗量，其数据可由载货汽车生产企业提供；</a:t>
            </a:r>
          </a:p>
          <a:p>
            <a:r>
              <a:rPr lang="en-US" altLang="zh-CN" sz="1200" kern="1200" dirty="0" smtClean="0">
                <a:solidFill>
                  <a:schemeClr val="tx1"/>
                </a:solidFill>
                <a:latin typeface="Arial" charset="0"/>
                <a:ea typeface="宋体" pitchFamily="2" charset="-122"/>
                <a:cs typeface="+mn-cs"/>
                <a:sym typeface="Symbol"/>
              </a:rPr>
              <a:t></a:t>
            </a:r>
            <a:r>
              <a:rPr lang="en-US" altLang="zh-CN" sz="1200" i="1" kern="1200" dirty="0" smtClean="0">
                <a:solidFill>
                  <a:schemeClr val="tx1"/>
                </a:solidFill>
                <a:latin typeface="Arial" charset="0"/>
                <a:ea typeface="宋体" pitchFamily="2" charset="-122"/>
                <a:cs typeface="+mn-cs"/>
              </a:rPr>
              <a:t>W</a:t>
            </a:r>
            <a:r>
              <a:rPr lang="zh-CN" altLang="zh-CN" sz="1200" kern="1200" dirty="0" smtClean="0">
                <a:solidFill>
                  <a:schemeClr val="tx1"/>
                </a:solidFill>
                <a:latin typeface="Arial" charset="0"/>
                <a:ea typeface="宋体" pitchFamily="2" charset="-122"/>
                <a:cs typeface="+mn-cs"/>
              </a:rPr>
              <a:t>—载货汽车载质量（通常为运量），吨（</a:t>
            </a:r>
            <a:r>
              <a:rPr lang="en-US" altLang="zh-CN" sz="1200" kern="1200" dirty="0" smtClean="0">
                <a:solidFill>
                  <a:schemeClr val="tx1"/>
                </a:solidFill>
                <a:latin typeface="Arial" charset="0"/>
                <a:ea typeface="宋体" pitchFamily="2" charset="-122"/>
                <a:cs typeface="+mn-cs"/>
              </a:rPr>
              <a:t>t</a:t>
            </a:r>
            <a:r>
              <a:rPr lang="zh-CN" altLang="zh-CN" sz="1200" kern="1200" dirty="0" smtClean="0">
                <a:solidFill>
                  <a:schemeClr val="tx1"/>
                </a:solidFill>
                <a:latin typeface="Arial" charset="0"/>
                <a:ea typeface="宋体" pitchFamily="2" charset="-122"/>
                <a:cs typeface="+mn-cs"/>
              </a:rPr>
              <a:t>）；</a:t>
            </a:r>
          </a:p>
          <a:p>
            <a:r>
              <a:rPr lang="en-US" altLang="zh-CN" sz="1200" i="1" kern="1200" dirty="0" smtClean="0">
                <a:solidFill>
                  <a:schemeClr val="tx1"/>
                </a:solidFill>
                <a:latin typeface="Arial" charset="0"/>
                <a:ea typeface="宋体" pitchFamily="2" charset="-122"/>
                <a:cs typeface="+mn-cs"/>
              </a:rPr>
              <a:t>S</a:t>
            </a:r>
            <a:r>
              <a:rPr lang="zh-CN" altLang="zh-CN" sz="1200" kern="1200" dirty="0" smtClean="0">
                <a:solidFill>
                  <a:schemeClr val="tx1"/>
                </a:solidFill>
                <a:latin typeface="Arial" charset="0"/>
                <a:ea typeface="宋体" pitchFamily="2" charset="-122"/>
                <a:cs typeface="+mn-cs"/>
              </a:rPr>
              <a:t>—载货汽车行驶里程，千米（</a:t>
            </a:r>
            <a:r>
              <a:rPr lang="en-US" altLang="zh-CN" sz="1200" kern="1200" dirty="0" smtClean="0">
                <a:solidFill>
                  <a:schemeClr val="tx1"/>
                </a:solidFill>
                <a:latin typeface="Arial" charset="0"/>
                <a:ea typeface="宋体" pitchFamily="2" charset="-122"/>
                <a:cs typeface="+mn-cs"/>
              </a:rPr>
              <a:t>km</a:t>
            </a:r>
            <a:r>
              <a:rPr lang="zh-CN" altLang="zh-CN" sz="1200" kern="1200" dirty="0" smtClean="0">
                <a:solidFill>
                  <a:schemeClr val="tx1"/>
                </a:solidFill>
                <a:latin typeface="Arial" charset="0"/>
                <a:ea typeface="宋体" pitchFamily="2" charset="-122"/>
                <a:cs typeface="+mn-cs"/>
              </a:rPr>
              <a:t>）。</a:t>
            </a:r>
          </a:p>
          <a:p>
            <a:r>
              <a:rPr lang="en-US" altLang="zh-CN" sz="1200" i="1" kern="1200" dirty="0" err="1" smtClean="0">
                <a:solidFill>
                  <a:schemeClr val="tx1"/>
                </a:solidFill>
                <a:latin typeface="Arial" charset="0"/>
                <a:ea typeface="宋体" pitchFamily="2" charset="-122"/>
                <a:cs typeface="+mn-cs"/>
              </a:rPr>
              <a:t>Q</a:t>
            </a:r>
            <a:r>
              <a:rPr lang="en-US" altLang="zh-CN" sz="1200" i="1" kern="1200" baseline="-25000" dirty="0" err="1" smtClean="0">
                <a:solidFill>
                  <a:schemeClr val="tx1"/>
                </a:solidFill>
                <a:latin typeface="Arial" charset="0"/>
                <a:ea typeface="宋体" pitchFamily="2" charset="-122"/>
                <a:cs typeface="+mn-cs"/>
              </a:rPr>
              <a:t>b</a:t>
            </a:r>
            <a:r>
              <a:rPr lang="zh-CN" altLang="zh-CN" sz="1200" kern="1200" dirty="0" smtClean="0">
                <a:solidFill>
                  <a:schemeClr val="tx1"/>
                </a:solidFill>
                <a:latin typeface="Arial" charset="0"/>
                <a:ea typeface="宋体" pitchFamily="2" charset="-122"/>
                <a:cs typeface="+mn-cs"/>
              </a:rPr>
              <a:t>—载货汽车单位载质量变化燃料消耗量（或称每吨百公里附加消耗量），载货汽车载质量每增加</a:t>
            </a:r>
            <a:r>
              <a:rPr lang="en-US" altLang="zh-CN" sz="1200" kern="1200" dirty="0" smtClean="0">
                <a:solidFill>
                  <a:schemeClr val="tx1"/>
                </a:solidFill>
                <a:latin typeface="Arial" charset="0"/>
                <a:ea typeface="宋体" pitchFamily="2" charset="-122"/>
                <a:cs typeface="+mn-cs"/>
              </a:rPr>
              <a:t>1000kg</a:t>
            </a:r>
            <a:r>
              <a:rPr lang="zh-CN" altLang="zh-CN" sz="1200" kern="1200" dirty="0" smtClean="0">
                <a:solidFill>
                  <a:schemeClr val="tx1"/>
                </a:solidFill>
                <a:latin typeface="Arial" charset="0"/>
                <a:ea typeface="宋体" pitchFamily="2" charset="-122"/>
                <a:cs typeface="+mn-cs"/>
              </a:rPr>
              <a:t>（</a:t>
            </a:r>
            <a:r>
              <a:rPr lang="en-US" altLang="zh-CN" sz="1200" kern="1200" dirty="0" smtClean="0">
                <a:solidFill>
                  <a:schemeClr val="tx1"/>
                </a:solidFill>
                <a:latin typeface="Arial" charset="0"/>
                <a:ea typeface="宋体" pitchFamily="2" charset="-122"/>
                <a:cs typeface="+mn-cs"/>
              </a:rPr>
              <a:t>1t</a:t>
            </a:r>
            <a:r>
              <a:rPr lang="zh-CN" altLang="zh-CN" sz="1200" kern="1200" dirty="0" smtClean="0">
                <a:solidFill>
                  <a:schemeClr val="tx1"/>
                </a:solidFill>
                <a:latin typeface="Arial" charset="0"/>
                <a:ea typeface="宋体" pitchFamily="2" charset="-122"/>
                <a:cs typeface="+mn-cs"/>
              </a:rPr>
              <a:t>），行驶</a:t>
            </a:r>
            <a:r>
              <a:rPr lang="en-US" altLang="zh-CN" sz="1200" kern="1200" dirty="0" smtClean="0">
                <a:solidFill>
                  <a:schemeClr val="tx1"/>
                </a:solidFill>
                <a:latin typeface="Arial" charset="0"/>
                <a:ea typeface="宋体" pitchFamily="2" charset="-122"/>
                <a:cs typeface="+mn-cs"/>
              </a:rPr>
              <a:t>100km</a:t>
            </a:r>
            <a:r>
              <a:rPr lang="zh-CN" altLang="zh-CN" sz="1200" kern="1200" dirty="0" smtClean="0">
                <a:solidFill>
                  <a:schemeClr val="tx1"/>
                </a:solidFill>
                <a:latin typeface="Arial" charset="0"/>
                <a:ea typeface="宋体" pitchFamily="2" charset="-122"/>
                <a:cs typeface="+mn-cs"/>
              </a:rPr>
              <a:t>所增加的燃料消耗量，升每吨百公里［</a:t>
            </a:r>
            <a:r>
              <a:rPr lang="en-US" altLang="zh-CN" sz="1200" kern="1200" dirty="0" smtClean="0">
                <a:solidFill>
                  <a:schemeClr val="tx1"/>
                </a:solidFill>
                <a:latin typeface="Arial" charset="0"/>
                <a:ea typeface="宋体" pitchFamily="2" charset="-122"/>
                <a:cs typeface="+mn-cs"/>
              </a:rPr>
              <a:t>L/</a:t>
            </a:r>
            <a:r>
              <a:rPr lang="zh-CN" altLang="zh-CN" sz="1200" kern="1200" dirty="0" smtClean="0">
                <a:solidFill>
                  <a:schemeClr val="tx1"/>
                </a:solidFill>
                <a:latin typeface="Arial" charset="0"/>
                <a:ea typeface="宋体" pitchFamily="2" charset="-122"/>
                <a:cs typeface="+mn-cs"/>
              </a:rPr>
              <a:t>（</a:t>
            </a:r>
            <a:r>
              <a:rPr lang="en-US" altLang="zh-CN" sz="1200" kern="1200" dirty="0" smtClean="0">
                <a:solidFill>
                  <a:schemeClr val="tx1"/>
                </a:solidFill>
                <a:latin typeface="Arial" charset="0"/>
                <a:ea typeface="宋体" pitchFamily="2" charset="-122"/>
                <a:cs typeface="+mn-cs"/>
              </a:rPr>
              <a:t>t∙100km</a:t>
            </a:r>
            <a:r>
              <a:rPr lang="zh-CN" altLang="zh-CN" sz="1200" kern="1200" dirty="0" smtClean="0">
                <a:solidFill>
                  <a:schemeClr val="tx1"/>
                </a:solidFill>
                <a:latin typeface="Arial" charset="0"/>
                <a:ea typeface="宋体" pitchFamily="2" charset="-122"/>
                <a:cs typeface="+mn-cs"/>
              </a:rPr>
              <a:t>）］。</a:t>
            </a:r>
          </a:p>
          <a:p>
            <a:endParaRPr lang="zh-CN" altLang="en-US" dirty="0"/>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113</a:t>
            </a:fld>
            <a:endParaRPr lang="en-US" altLang="zh-CN"/>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z="1200" kern="1200" dirty="0" smtClean="0">
                <a:solidFill>
                  <a:schemeClr val="tx1"/>
                </a:solidFill>
                <a:latin typeface="Arial" charset="0"/>
                <a:ea typeface="宋体" pitchFamily="2" charset="-122"/>
                <a:cs typeface="+mn-cs"/>
              </a:rPr>
              <a:t>载货汽车单位载质量变化燃料消耗量</a:t>
            </a:r>
            <a:r>
              <a:rPr lang="en-US" altLang="zh-CN" sz="1200" i="1" kern="1200" dirty="0" err="1" smtClean="0">
                <a:solidFill>
                  <a:schemeClr val="tx1"/>
                </a:solidFill>
                <a:latin typeface="Arial" charset="0"/>
                <a:ea typeface="宋体" pitchFamily="2" charset="-122"/>
                <a:cs typeface="+mn-cs"/>
              </a:rPr>
              <a:t>Q</a:t>
            </a:r>
            <a:r>
              <a:rPr lang="en-US" altLang="zh-CN" sz="1200" i="1" kern="1200" baseline="-25000" dirty="0" err="1" smtClean="0">
                <a:solidFill>
                  <a:schemeClr val="tx1"/>
                </a:solidFill>
                <a:latin typeface="Arial" charset="0"/>
                <a:ea typeface="宋体" pitchFamily="2" charset="-122"/>
                <a:cs typeface="+mn-cs"/>
              </a:rPr>
              <a:t>b</a:t>
            </a:r>
            <a:r>
              <a:rPr lang="zh-CN" altLang="zh-CN" sz="1200" kern="1200" dirty="0" smtClean="0">
                <a:solidFill>
                  <a:schemeClr val="tx1"/>
                </a:solidFill>
                <a:latin typeface="Arial" charset="0"/>
                <a:ea typeface="宋体" pitchFamily="2" charset="-122"/>
                <a:cs typeface="+mn-cs"/>
              </a:rPr>
              <a:t>的计算式如下</a:t>
            </a:r>
          </a:p>
          <a:p>
            <a:r>
              <a:rPr lang="zh-CN" altLang="zh-CN" sz="1200" kern="1200" dirty="0" smtClean="0">
                <a:solidFill>
                  <a:schemeClr val="tx1"/>
                </a:solidFill>
                <a:latin typeface="Arial" charset="0"/>
                <a:ea typeface="宋体" pitchFamily="2" charset="-122"/>
                <a:cs typeface="+mn-cs"/>
              </a:rPr>
              <a:t>式中：</a:t>
            </a:r>
          </a:p>
          <a:p>
            <a:r>
              <a:rPr lang="en-US" altLang="zh-CN" sz="1200" i="1" kern="1200" dirty="0" err="1" smtClean="0">
                <a:solidFill>
                  <a:schemeClr val="tx1"/>
                </a:solidFill>
                <a:latin typeface="Arial" charset="0"/>
                <a:ea typeface="宋体" pitchFamily="2" charset="-122"/>
                <a:cs typeface="+mn-cs"/>
              </a:rPr>
              <a:t>Q</a:t>
            </a:r>
            <a:r>
              <a:rPr lang="en-US" altLang="zh-CN" sz="1200" i="1" kern="1200" baseline="-25000" dirty="0" err="1" smtClean="0">
                <a:solidFill>
                  <a:schemeClr val="tx1"/>
                </a:solidFill>
                <a:latin typeface="Arial" charset="0"/>
                <a:ea typeface="宋体" pitchFamily="2" charset="-122"/>
                <a:cs typeface="+mn-cs"/>
              </a:rPr>
              <a:t>m</a:t>
            </a:r>
            <a:r>
              <a:rPr lang="zh-CN" altLang="zh-CN" sz="1200" kern="1200" dirty="0" smtClean="0">
                <a:solidFill>
                  <a:schemeClr val="tx1"/>
                </a:solidFill>
                <a:latin typeface="Arial" charset="0"/>
                <a:ea typeface="宋体" pitchFamily="2" charset="-122"/>
                <a:cs typeface="+mn-cs"/>
              </a:rPr>
              <a:t>—载货汽车满载燃料消耗量，升每百公里（</a:t>
            </a:r>
            <a:r>
              <a:rPr lang="en-US" altLang="zh-CN" sz="1200" kern="1200" dirty="0" smtClean="0">
                <a:solidFill>
                  <a:schemeClr val="tx1"/>
                </a:solidFill>
                <a:latin typeface="Arial" charset="0"/>
                <a:ea typeface="宋体" pitchFamily="2" charset="-122"/>
                <a:cs typeface="+mn-cs"/>
              </a:rPr>
              <a:t>L/100km</a:t>
            </a:r>
            <a:r>
              <a:rPr lang="zh-CN" altLang="zh-CN" sz="1200" kern="1200" dirty="0" smtClean="0">
                <a:solidFill>
                  <a:schemeClr val="tx1"/>
                </a:solidFill>
                <a:latin typeface="Arial" charset="0"/>
                <a:ea typeface="宋体" pitchFamily="2" charset="-122"/>
                <a:cs typeface="+mn-cs"/>
              </a:rPr>
              <a:t>）</a:t>
            </a:r>
            <a:r>
              <a:rPr lang="en-US" altLang="zh-CN" sz="1200" kern="1200" dirty="0" smtClean="0">
                <a:solidFill>
                  <a:schemeClr val="tx1"/>
                </a:solidFill>
                <a:latin typeface="Arial" charset="0"/>
                <a:ea typeface="宋体" pitchFamily="2" charset="-122"/>
                <a:cs typeface="+mn-cs"/>
              </a:rPr>
              <a:t>;</a:t>
            </a:r>
            <a:r>
              <a:rPr lang="zh-CN" altLang="zh-CN" sz="1200" kern="1200" dirty="0" smtClean="0">
                <a:solidFill>
                  <a:schemeClr val="tx1"/>
                </a:solidFill>
                <a:latin typeface="Arial" charset="0"/>
                <a:ea typeface="宋体" pitchFamily="2" charset="-122"/>
                <a:cs typeface="+mn-cs"/>
              </a:rPr>
              <a:t>在</a:t>
            </a:r>
            <a:r>
              <a:rPr lang="en-US" altLang="zh-CN" sz="1200" kern="1200" dirty="0" smtClean="0">
                <a:solidFill>
                  <a:schemeClr val="tx1"/>
                </a:solidFill>
                <a:latin typeface="Arial" charset="0"/>
                <a:ea typeface="宋体" pitchFamily="2" charset="-122"/>
                <a:cs typeface="+mn-cs"/>
              </a:rPr>
              <a:t>JT/T719</a:t>
            </a:r>
            <a:r>
              <a:rPr lang="zh-CN" altLang="zh-CN" sz="1200" kern="1200" dirty="0" smtClean="0">
                <a:solidFill>
                  <a:schemeClr val="tx1"/>
                </a:solidFill>
                <a:latin typeface="Arial" charset="0"/>
                <a:ea typeface="宋体" pitchFamily="2" charset="-122"/>
                <a:cs typeface="+mn-cs"/>
              </a:rPr>
              <a:t>和</a:t>
            </a:r>
            <a:r>
              <a:rPr lang="en-US" altLang="zh-CN" sz="1200" kern="1200" dirty="0" smtClean="0">
                <a:solidFill>
                  <a:schemeClr val="tx1"/>
                </a:solidFill>
                <a:latin typeface="Arial" charset="0"/>
                <a:ea typeface="宋体" pitchFamily="2" charset="-122"/>
                <a:cs typeface="+mn-cs"/>
              </a:rPr>
              <a:t>GB/T19233</a:t>
            </a:r>
            <a:r>
              <a:rPr lang="zh-CN" altLang="zh-CN" sz="1200" kern="1200" dirty="0" smtClean="0">
                <a:solidFill>
                  <a:schemeClr val="tx1"/>
                </a:solidFill>
                <a:latin typeface="Arial" charset="0"/>
                <a:ea typeface="宋体" pitchFamily="2" charset="-122"/>
                <a:cs typeface="+mn-cs"/>
              </a:rPr>
              <a:t>给出的综合工况下，以总质量（满载）行驶时，每百公里的燃料消耗量，其数据可由载货汽车生产企业提供；</a:t>
            </a:r>
          </a:p>
          <a:p>
            <a:r>
              <a:rPr lang="en-US" altLang="zh-CN" sz="1200" i="1" kern="1200" dirty="0" smtClean="0">
                <a:solidFill>
                  <a:schemeClr val="tx1"/>
                </a:solidFill>
                <a:latin typeface="Arial" charset="0"/>
                <a:ea typeface="宋体" pitchFamily="2" charset="-122"/>
                <a:cs typeface="+mn-cs"/>
              </a:rPr>
              <a:t>W</a:t>
            </a:r>
            <a:r>
              <a:rPr lang="en-US" altLang="zh-CN" sz="1200" i="1" kern="1200" baseline="-25000" dirty="0" smtClean="0">
                <a:solidFill>
                  <a:schemeClr val="tx1"/>
                </a:solidFill>
                <a:latin typeface="Arial" charset="0"/>
                <a:ea typeface="宋体" pitchFamily="2" charset="-122"/>
                <a:cs typeface="+mn-cs"/>
              </a:rPr>
              <a:t>m</a:t>
            </a:r>
            <a:r>
              <a:rPr lang="zh-CN" altLang="zh-CN" sz="1200" kern="1200" dirty="0" smtClean="0">
                <a:solidFill>
                  <a:schemeClr val="tx1"/>
                </a:solidFill>
                <a:latin typeface="Arial" charset="0"/>
                <a:ea typeface="宋体" pitchFamily="2" charset="-122"/>
                <a:cs typeface="+mn-cs"/>
              </a:rPr>
              <a:t>—载货汽车满载（或额定）总质量，吨（</a:t>
            </a:r>
            <a:r>
              <a:rPr lang="en-US" altLang="zh-CN" sz="1200" kern="1200" dirty="0" smtClean="0">
                <a:solidFill>
                  <a:schemeClr val="tx1"/>
                </a:solidFill>
                <a:latin typeface="Arial" charset="0"/>
                <a:ea typeface="宋体" pitchFamily="2" charset="-122"/>
                <a:cs typeface="+mn-cs"/>
              </a:rPr>
              <a:t>t</a:t>
            </a:r>
            <a:r>
              <a:rPr lang="zh-CN" altLang="zh-CN" sz="1200" kern="1200" dirty="0" smtClean="0">
                <a:solidFill>
                  <a:schemeClr val="tx1"/>
                </a:solidFill>
                <a:latin typeface="Arial" charset="0"/>
                <a:ea typeface="宋体" pitchFamily="2" charset="-122"/>
                <a:cs typeface="+mn-cs"/>
              </a:rPr>
              <a:t>）</a:t>
            </a:r>
            <a:r>
              <a:rPr lang="en-US" altLang="zh-CN" sz="1200" kern="1200" dirty="0" smtClean="0">
                <a:solidFill>
                  <a:schemeClr val="tx1"/>
                </a:solidFill>
                <a:latin typeface="Arial" charset="0"/>
                <a:ea typeface="宋体" pitchFamily="2" charset="-122"/>
                <a:cs typeface="+mn-cs"/>
              </a:rPr>
              <a:t>;</a:t>
            </a:r>
            <a:endParaRPr lang="zh-CN" altLang="zh-CN" sz="1200" kern="1200" dirty="0" smtClean="0">
              <a:solidFill>
                <a:schemeClr val="tx1"/>
              </a:solidFill>
              <a:latin typeface="Arial" charset="0"/>
              <a:ea typeface="宋体" pitchFamily="2" charset="-122"/>
              <a:cs typeface="+mn-cs"/>
            </a:endParaRPr>
          </a:p>
          <a:p>
            <a:r>
              <a:rPr lang="en-US" altLang="zh-CN" sz="1200" i="1" kern="1200" dirty="0" smtClean="0">
                <a:solidFill>
                  <a:schemeClr val="tx1"/>
                </a:solidFill>
                <a:latin typeface="Arial" charset="0"/>
                <a:ea typeface="宋体" pitchFamily="2" charset="-122"/>
                <a:cs typeface="+mn-cs"/>
              </a:rPr>
              <a:t>W</a:t>
            </a:r>
            <a:r>
              <a:rPr lang="en-US" altLang="zh-CN" sz="1200" i="1" kern="1200" baseline="-25000" dirty="0" smtClean="0">
                <a:solidFill>
                  <a:schemeClr val="tx1"/>
                </a:solidFill>
                <a:latin typeface="Arial" charset="0"/>
                <a:ea typeface="宋体" pitchFamily="2" charset="-122"/>
                <a:cs typeface="+mn-cs"/>
              </a:rPr>
              <a:t>k</a:t>
            </a:r>
            <a:r>
              <a:rPr lang="zh-CN" altLang="zh-CN" sz="1200" kern="1200" dirty="0" smtClean="0">
                <a:solidFill>
                  <a:schemeClr val="tx1"/>
                </a:solidFill>
                <a:latin typeface="Arial" charset="0"/>
                <a:ea typeface="宋体" pitchFamily="2" charset="-122"/>
                <a:cs typeface="+mn-cs"/>
              </a:rPr>
              <a:t>—载货汽车整备质量，吨（</a:t>
            </a:r>
            <a:r>
              <a:rPr lang="en-US" altLang="zh-CN" sz="1200" kern="1200" dirty="0" smtClean="0">
                <a:solidFill>
                  <a:schemeClr val="tx1"/>
                </a:solidFill>
                <a:latin typeface="Arial" charset="0"/>
                <a:ea typeface="宋体" pitchFamily="2" charset="-122"/>
                <a:cs typeface="+mn-cs"/>
              </a:rPr>
              <a:t>t</a:t>
            </a:r>
            <a:r>
              <a:rPr lang="zh-CN" altLang="zh-CN" sz="1200" kern="1200" dirty="0" smtClean="0">
                <a:solidFill>
                  <a:schemeClr val="tx1"/>
                </a:solidFill>
                <a:latin typeface="Arial" charset="0"/>
                <a:ea typeface="宋体" pitchFamily="2" charset="-122"/>
                <a:cs typeface="+mn-cs"/>
              </a:rPr>
              <a:t>）。</a:t>
            </a:r>
            <a:endParaRPr lang="zh-CN" altLang="zh-CN" sz="1200" kern="1200" dirty="0">
              <a:solidFill>
                <a:schemeClr val="tx1"/>
              </a:solidFill>
              <a:latin typeface="Arial" charset="0"/>
              <a:ea typeface="宋体" pitchFamily="2" charset="-122"/>
              <a:cs typeface="+mn-cs"/>
            </a:endParaRPr>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114</a:t>
            </a:fld>
            <a:endParaRPr lang="en-US" altLang="zh-CN"/>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z="1200" kern="1200" dirty="0" smtClean="0">
                <a:solidFill>
                  <a:schemeClr val="tx1"/>
                </a:solidFill>
                <a:latin typeface="Arial" charset="0"/>
                <a:ea typeface="宋体" pitchFamily="2" charset="-122"/>
                <a:cs typeface="+mn-cs"/>
              </a:rPr>
              <a:t>将载货汽车燃料实际消耗量与其应耗量相比较，即可得出燃料节超量。</a:t>
            </a:r>
          </a:p>
          <a:p>
            <a:endParaRPr lang="zh-CN" altLang="en-US" dirty="0"/>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117</a:t>
            </a:fld>
            <a:endParaRPr lang="en-US" altLang="zh-CN"/>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latin typeface="Arial" charset="0"/>
                <a:ea typeface="宋体" pitchFamily="2" charset="-122"/>
                <a:cs typeface="+mn-cs"/>
              </a:rPr>
              <a:t>现实中，道路条件、气温条件、拥堵状况、空调开启与否等运行条件因素对应耗量数值的影响较大，不可忽略。</a:t>
            </a:r>
            <a:endParaRPr lang="zh-CN" altLang="zh-CN" sz="1200" kern="1200" dirty="0">
              <a:solidFill>
                <a:schemeClr val="tx1"/>
              </a:solidFill>
              <a:latin typeface="Arial" charset="0"/>
              <a:ea typeface="宋体" pitchFamily="2" charset="-122"/>
              <a:cs typeface="+mn-cs"/>
            </a:endParaRPr>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119</a:t>
            </a:fld>
            <a:endParaRPr lang="en-US" altLang="zh-CN"/>
          </a:p>
        </p:txBody>
      </p:sp>
    </p:spTree>
    <p:extLst>
      <p:ext uri="{BB962C8B-B14F-4D97-AF65-F5344CB8AC3E}">
        <p14:creationId xmlns:p14="http://schemas.microsoft.com/office/powerpoint/2010/main" xmlns="" val="38179414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latin typeface="Arial" charset="0"/>
              <a:ea typeface="宋体" pitchFamily="2" charset="-122"/>
              <a:cs typeface="+mn-cs"/>
            </a:endParaRPr>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127</a:t>
            </a:fld>
            <a:endParaRPr lang="en-US" altLang="zh-CN"/>
          </a:p>
        </p:txBody>
      </p:sp>
    </p:spTree>
    <p:extLst>
      <p:ext uri="{BB962C8B-B14F-4D97-AF65-F5344CB8AC3E}">
        <p14:creationId xmlns:p14="http://schemas.microsoft.com/office/powerpoint/2010/main" xmlns="" val="38179414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128</a:t>
            </a:fld>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16</a:t>
            </a:fld>
            <a:endParaRPr lang="en-US" altLang="zh-CN"/>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143</a:t>
            </a:fld>
            <a:endParaRPr lang="en-US" altLang="zh-CN"/>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zh-CN" sz="1200" kern="1200" dirty="0" smtClean="0">
                <a:solidFill>
                  <a:schemeClr val="tx1"/>
                </a:solidFill>
                <a:latin typeface="Arial" charset="0"/>
                <a:ea typeface="宋体" pitchFamily="2" charset="-122"/>
                <a:cs typeface="+mn-cs"/>
              </a:rPr>
              <a:t>这里我们给出每百公里空载消耗量定额</a:t>
            </a:r>
            <a:r>
              <a:rPr lang="en-US" altLang="zh-CN" sz="1200" i="1" kern="1200" dirty="0" err="1" smtClean="0">
                <a:solidFill>
                  <a:schemeClr val="tx1"/>
                </a:solidFill>
                <a:latin typeface="Arial" charset="0"/>
                <a:ea typeface="宋体" pitchFamily="2" charset="-122"/>
                <a:cs typeface="+mn-cs"/>
              </a:rPr>
              <a:t>Q'</a:t>
            </a:r>
            <a:r>
              <a:rPr lang="en-US" altLang="zh-CN" sz="1200" i="1" kern="1200" baseline="-25000" dirty="0" err="1" smtClean="0">
                <a:solidFill>
                  <a:schemeClr val="tx1"/>
                </a:solidFill>
                <a:latin typeface="Arial" charset="0"/>
                <a:ea typeface="宋体" pitchFamily="2" charset="-122"/>
                <a:cs typeface="+mn-cs"/>
              </a:rPr>
              <a:t>k</a:t>
            </a:r>
            <a:r>
              <a:rPr lang="zh-CN" altLang="zh-CN" sz="1200" kern="1200" dirty="0" smtClean="0">
                <a:solidFill>
                  <a:schemeClr val="tx1"/>
                </a:solidFill>
                <a:latin typeface="Arial" charset="0"/>
                <a:ea typeface="宋体" pitchFamily="2" charset="-122"/>
                <a:cs typeface="+mn-cs"/>
              </a:rPr>
              <a:t>与节油比率</a:t>
            </a:r>
            <a:r>
              <a:rPr lang="en-US" altLang="zh-CN" sz="1200" kern="1200" dirty="0" smtClean="0">
                <a:solidFill>
                  <a:schemeClr val="tx1"/>
                </a:solidFill>
                <a:latin typeface="Arial" charset="0"/>
                <a:ea typeface="宋体" pitchFamily="2" charset="-122"/>
                <a:cs typeface="+mn-cs"/>
              </a:rPr>
              <a:t>1−α</a:t>
            </a:r>
            <a:r>
              <a:rPr lang="zh-CN" altLang="zh-CN" sz="1200" kern="1200" dirty="0" smtClean="0">
                <a:solidFill>
                  <a:schemeClr val="tx1"/>
                </a:solidFill>
                <a:latin typeface="Arial" charset="0"/>
                <a:ea typeface="宋体" pitchFamily="2" charset="-122"/>
                <a:cs typeface="+mn-cs"/>
              </a:rPr>
              <a:t>的直观关系，如图</a:t>
            </a:r>
            <a:r>
              <a:rPr lang="en-US" altLang="zh-CN" sz="1200" kern="1200" dirty="0" smtClean="0">
                <a:solidFill>
                  <a:schemeClr val="tx1"/>
                </a:solidFill>
                <a:latin typeface="Arial" charset="0"/>
                <a:ea typeface="宋体" pitchFamily="2" charset="-122"/>
                <a:cs typeface="+mn-cs"/>
              </a:rPr>
              <a:t>5-5</a:t>
            </a:r>
            <a:r>
              <a:rPr lang="zh-CN" altLang="zh-CN" sz="1200" kern="1200" smtClean="0">
                <a:solidFill>
                  <a:schemeClr val="tx1"/>
                </a:solidFill>
                <a:latin typeface="Arial" charset="0"/>
                <a:ea typeface="宋体" pitchFamily="2" charset="-122"/>
                <a:cs typeface="+mn-cs"/>
              </a:rPr>
              <a:t>所示。</a:t>
            </a:r>
          </a:p>
          <a:p>
            <a:endParaRPr lang="zh-CN" altLang="en-US"/>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146</a:t>
            </a:fld>
            <a:endParaRPr lang="en-US" altLang="zh-CN"/>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latin typeface="Arial" charset="0"/>
              <a:ea typeface="宋体" pitchFamily="2" charset="-122"/>
              <a:cs typeface="+mn-cs"/>
            </a:endParaRPr>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153</a:t>
            </a:fld>
            <a:endParaRPr lang="en-US" altLang="zh-CN"/>
          </a:p>
        </p:txBody>
      </p:sp>
    </p:spTree>
    <p:extLst>
      <p:ext uri="{BB962C8B-B14F-4D97-AF65-F5344CB8AC3E}">
        <p14:creationId xmlns:p14="http://schemas.microsoft.com/office/powerpoint/2010/main" xmlns="" val="38179414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z="1200" kern="1200" dirty="0" smtClean="0">
                <a:solidFill>
                  <a:schemeClr val="tx1"/>
                </a:solidFill>
                <a:latin typeface="Arial" charset="0"/>
                <a:ea typeface="宋体" pitchFamily="2" charset="-122"/>
                <a:cs typeface="+mn-cs"/>
              </a:rPr>
              <a:t>燃料消耗量定额制订总体原则应当是合情合理、简便易行，以奖为主、奖罚结合，因地制宜，稳妥推进。</a:t>
            </a:r>
          </a:p>
          <a:p>
            <a:r>
              <a:rPr lang="zh-CN" altLang="zh-CN" sz="1200" kern="1200" dirty="0" smtClean="0">
                <a:solidFill>
                  <a:schemeClr val="tx1"/>
                </a:solidFill>
                <a:latin typeface="Arial" charset="0"/>
                <a:ea typeface="宋体" pitchFamily="2" charset="-122"/>
                <a:cs typeface="+mn-cs"/>
              </a:rPr>
              <a:t>上述燃料应耗量的计算过程表明，要准确计算每一辆车、每一运次的燃料应耗量，是一件较为复杂和烦琐的工作。当运行条件复杂多变时，一个运次仅仅因某个影响因素的变动，就需要单独划分出一个运行时段（也称之为第</a:t>
            </a:r>
            <a:r>
              <a:rPr lang="en-US" altLang="zh-CN" sz="1200" kern="1200" dirty="0" err="1" smtClean="0">
                <a:solidFill>
                  <a:schemeClr val="tx1"/>
                </a:solidFill>
                <a:latin typeface="Arial" charset="0"/>
                <a:ea typeface="宋体" pitchFamily="2" charset="-122"/>
                <a:cs typeface="+mn-cs"/>
              </a:rPr>
              <a:t>i</a:t>
            </a:r>
            <a:r>
              <a:rPr lang="zh-CN" altLang="zh-CN" sz="1200" kern="1200" dirty="0" smtClean="0">
                <a:solidFill>
                  <a:schemeClr val="tx1"/>
                </a:solidFill>
                <a:latin typeface="Arial" charset="0"/>
                <a:ea typeface="宋体" pitchFamily="2" charset="-122"/>
                <a:cs typeface="+mn-cs"/>
              </a:rPr>
              <a:t>种运行模式）来计算其应耗量，如果完全依靠人工来从事这项计算工作，则不胜其烦。由此看来，在定额的制订与推广过程中，应从易到难，由简至繁，取得成果，逐步推开，并且要充分利用好相关的计算机软件和计算机网络功能。</a:t>
            </a:r>
          </a:p>
          <a:p>
            <a:endParaRPr lang="zh-CN" altLang="en-US" dirty="0"/>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155</a:t>
            </a:fld>
            <a:endParaRPr lang="en-US" altLang="zh-CN"/>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z="1200" kern="1200" dirty="0" smtClean="0">
                <a:solidFill>
                  <a:schemeClr val="tx1"/>
                </a:solidFill>
                <a:latin typeface="Arial" charset="0"/>
                <a:ea typeface="宋体" pitchFamily="2" charset="-122"/>
                <a:cs typeface="+mn-cs"/>
              </a:rPr>
              <a:t>对于短途且营运路线固定的营运车辆（如零担货车、集装箱车、快递班车、配送货车等），因其运行条件较为稳定，燃料消耗量修正系数的取值相对固定，燃料应耗量的计算较为简便（其燃料应耗量可以相对固定，其单位可以是“升</a:t>
            </a:r>
            <a:r>
              <a:rPr lang="en-US" altLang="zh-CN" sz="1200" kern="1200" dirty="0" smtClean="0">
                <a:solidFill>
                  <a:schemeClr val="tx1"/>
                </a:solidFill>
                <a:latin typeface="Arial" charset="0"/>
                <a:ea typeface="宋体" pitchFamily="2" charset="-122"/>
                <a:cs typeface="+mn-cs"/>
              </a:rPr>
              <a:t>/</a:t>
            </a:r>
            <a:r>
              <a:rPr lang="zh-CN" altLang="zh-CN" sz="1200" kern="1200" dirty="0" smtClean="0">
                <a:solidFill>
                  <a:schemeClr val="tx1"/>
                </a:solidFill>
                <a:latin typeface="Arial" charset="0"/>
                <a:ea typeface="宋体" pitchFamily="2" charset="-122"/>
                <a:cs typeface="+mn-cs"/>
              </a:rPr>
              <a:t>运次”），对其可以率先推行燃料消耗量定额管理制度；对于燃料消耗量较大或燃料消耗量不正常的车辆可作为定额管理的重点。</a:t>
            </a:r>
          </a:p>
          <a:p>
            <a:r>
              <a:rPr lang="zh-CN" altLang="zh-CN" sz="1200" kern="1200" dirty="0" smtClean="0">
                <a:solidFill>
                  <a:schemeClr val="tx1"/>
                </a:solidFill>
                <a:latin typeface="Arial" charset="0"/>
                <a:ea typeface="宋体" pitchFamily="2" charset="-122"/>
                <a:cs typeface="+mn-cs"/>
              </a:rPr>
              <a:t>推行与实施燃料消耗量定额管理制度，必然会发生相应的费用（包括用于燃料节约奖励的开支等），可以将这些费用与其相应的收效相比较，计算其效益，作为定额管控成败得失的判断依据。</a:t>
            </a:r>
          </a:p>
          <a:p>
            <a:endParaRPr lang="zh-CN" altLang="en-US" dirty="0"/>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157</a:t>
            </a:fld>
            <a:endParaRPr lang="en-US" altLang="zh-CN"/>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latin typeface="Arial" charset="0"/>
              <a:ea typeface="宋体" pitchFamily="2" charset="-122"/>
              <a:cs typeface="+mn-cs"/>
            </a:endParaRPr>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158</a:t>
            </a:fld>
            <a:endParaRPr lang="en-US" altLang="zh-CN"/>
          </a:p>
        </p:txBody>
      </p:sp>
    </p:spTree>
    <p:extLst>
      <p:ext uri="{BB962C8B-B14F-4D97-AF65-F5344CB8AC3E}">
        <p14:creationId xmlns:p14="http://schemas.microsoft.com/office/powerpoint/2010/main" xmlns="" val="38179414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z="1200" kern="1200" dirty="0" smtClean="0">
                <a:solidFill>
                  <a:schemeClr val="tx1"/>
                </a:solidFill>
                <a:latin typeface="Arial" charset="0"/>
                <a:ea typeface="宋体" pitchFamily="2" charset="-122"/>
                <a:cs typeface="+mn-cs"/>
              </a:rPr>
              <a:t>奖罚措施是实施燃料消耗量定额管理的重要保障机制，奖罚数额或标准的确定应当相对合情合理。</a:t>
            </a:r>
          </a:p>
          <a:p>
            <a:r>
              <a:rPr lang="zh-CN" altLang="zh-CN" sz="1200" kern="1200" dirty="0" smtClean="0">
                <a:solidFill>
                  <a:schemeClr val="tx1"/>
                </a:solidFill>
                <a:latin typeface="Arial" charset="0"/>
                <a:ea typeface="宋体" pitchFamily="2" charset="-122"/>
                <a:cs typeface="+mn-cs"/>
              </a:rPr>
              <a:t>由于每百公里空载消耗量定额</a:t>
            </a:r>
            <a:r>
              <a:rPr lang="en-US" altLang="zh-CN" sz="1200" i="1" kern="1200" dirty="0" err="1" smtClean="0">
                <a:solidFill>
                  <a:schemeClr val="tx1"/>
                </a:solidFill>
                <a:latin typeface="Arial" charset="0"/>
                <a:ea typeface="宋体" pitchFamily="2" charset="-122"/>
                <a:cs typeface="+mn-cs"/>
              </a:rPr>
              <a:t>Q'</a:t>
            </a:r>
            <a:r>
              <a:rPr lang="en-US" altLang="zh-CN" sz="1200" i="1" kern="1200" baseline="-25000" dirty="0" err="1" smtClean="0">
                <a:solidFill>
                  <a:schemeClr val="tx1"/>
                </a:solidFill>
                <a:latin typeface="Arial" charset="0"/>
                <a:ea typeface="宋体" pitchFamily="2" charset="-122"/>
                <a:cs typeface="+mn-cs"/>
              </a:rPr>
              <a:t>k</a:t>
            </a:r>
            <a:r>
              <a:rPr lang="zh-CN" altLang="zh-CN" sz="1200" kern="1200" dirty="0" smtClean="0">
                <a:solidFill>
                  <a:schemeClr val="tx1"/>
                </a:solidFill>
                <a:latin typeface="Arial" charset="0"/>
                <a:ea typeface="宋体" pitchFamily="2" charset="-122"/>
                <a:cs typeface="+mn-cs"/>
              </a:rPr>
              <a:t>和每吨百公里附加消耗量定额</a:t>
            </a:r>
            <a:r>
              <a:rPr lang="en-US" altLang="zh-CN" sz="1200" i="1" kern="1200" dirty="0" err="1" smtClean="0">
                <a:solidFill>
                  <a:schemeClr val="tx1"/>
                </a:solidFill>
                <a:latin typeface="Arial" charset="0"/>
                <a:ea typeface="宋体" pitchFamily="2" charset="-122"/>
                <a:cs typeface="+mn-cs"/>
              </a:rPr>
              <a:t>Q'</a:t>
            </a:r>
            <a:r>
              <a:rPr lang="en-US" altLang="zh-CN" sz="1200" i="1" kern="1200" baseline="-25000" dirty="0" err="1" smtClean="0">
                <a:solidFill>
                  <a:schemeClr val="tx1"/>
                </a:solidFill>
                <a:latin typeface="Arial" charset="0"/>
                <a:ea typeface="宋体" pitchFamily="2" charset="-122"/>
                <a:cs typeface="+mn-cs"/>
              </a:rPr>
              <a:t>b</a:t>
            </a:r>
            <a:r>
              <a:rPr lang="zh-CN" altLang="zh-CN" sz="1200" kern="1200" dirty="0" smtClean="0">
                <a:solidFill>
                  <a:schemeClr val="tx1"/>
                </a:solidFill>
                <a:latin typeface="Arial" charset="0"/>
                <a:ea typeface="宋体" pitchFamily="2" charset="-122"/>
                <a:cs typeface="+mn-cs"/>
              </a:rPr>
              <a:t>分别高于载货汽车基本燃料消耗量</a:t>
            </a:r>
            <a:r>
              <a:rPr lang="en-US" altLang="zh-CN" sz="1200" i="1" kern="1200" dirty="0" err="1" smtClean="0">
                <a:solidFill>
                  <a:schemeClr val="tx1"/>
                </a:solidFill>
                <a:latin typeface="Arial" charset="0"/>
                <a:ea typeface="宋体" pitchFamily="2" charset="-122"/>
                <a:cs typeface="+mn-cs"/>
              </a:rPr>
              <a:t>Q</a:t>
            </a:r>
            <a:r>
              <a:rPr lang="en-US" altLang="zh-CN" sz="1200" i="1" kern="1200" baseline="-25000" dirty="0" err="1" smtClean="0">
                <a:solidFill>
                  <a:schemeClr val="tx1"/>
                </a:solidFill>
                <a:latin typeface="Arial" charset="0"/>
                <a:ea typeface="宋体" pitchFamily="2" charset="-122"/>
                <a:cs typeface="+mn-cs"/>
              </a:rPr>
              <a:t>k</a:t>
            </a:r>
            <a:r>
              <a:rPr lang="zh-CN" altLang="zh-CN" sz="1200" kern="1200" dirty="0" smtClean="0">
                <a:solidFill>
                  <a:schemeClr val="tx1"/>
                </a:solidFill>
                <a:latin typeface="Arial" charset="0"/>
                <a:ea typeface="宋体" pitchFamily="2" charset="-122"/>
                <a:cs typeface="+mn-cs"/>
              </a:rPr>
              <a:t>和载货汽车单位载质量变化燃料消耗量</a:t>
            </a:r>
            <a:r>
              <a:rPr lang="en-US" altLang="zh-CN" sz="1200" i="1" kern="1200" dirty="0" err="1" smtClean="0">
                <a:solidFill>
                  <a:schemeClr val="tx1"/>
                </a:solidFill>
                <a:latin typeface="Arial" charset="0"/>
                <a:ea typeface="宋体" pitchFamily="2" charset="-122"/>
                <a:cs typeface="+mn-cs"/>
              </a:rPr>
              <a:t>Q</a:t>
            </a:r>
            <a:r>
              <a:rPr lang="en-US" altLang="zh-CN" sz="1200" i="1" kern="1200" baseline="-25000" dirty="0" err="1" smtClean="0">
                <a:solidFill>
                  <a:schemeClr val="tx1"/>
                </a:solidFill>
                <a:latin typeface="Arial" charset="0"/>
                <a:ea typeface="宋体" pitchFamily="2" charset="-122"/>
                <a:cs typeface="+mn-cs"/>
              </a:rPr>
              <a:t>b</a:t>
            </a:r>
            <a:r>
              <a:rPr lang="zh-CN" altLang="zh-CN" sz="1200" kern="1200" dirty="0" smtClean="0">
                <a:solidFill>
                  <a:schemeClr val="tx1"/>
                </a:solidFill>
                <a:latin typeface="Arial" charset="0"/>
                <a:ea typeface="宋体" pitchFamily="2" charset="-122"/>
                <a:cs typeface="+mn-cs"/>
              </a:rPr>
              <a:t>，所以用于燃料节约奖励的资金并非真正来自于节省下来的燃料费用。在某种意义上说，不过是来自于对燃料“跑冒滴漏”的防范治理所减少的燃料损失。从理论上讲，奖励总额上限是以燃料实际消耗量与按消耗量定额计算的应耗量之差（即燃料节约总量）与燃料单价的乘积（即燃料节约总额）。企业从这个节约总额中拿出一部分钱来，对合理用油和遵规守纪的行为给予适当的奖励，也是非常必要的。</a:t>
            </a:r>
          </a:p>
          <a:p>
            <a:endParaRPr lang="zh-CN" altLang="en-US" dirty="0"/>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159</a:t>
            </a:fld>
            <a:endParaRPr lang="en-US" altLang="zh-CN"/>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latin typeface="Arial" charset="0"/>
              <a:ea typeface="宋体" pitchFamily="2" charset="-122"/>
              <a:cs typeface="+mn-cs"/>
            </a:endParaRPr>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163</a:t>
            </a:fld>
            <a:endParaRPr lang="en-US" altLang="zh-CN"/>
          </a:p>
        </p:txBody>
      </p:sp>
    </p:spTree>
    <p:extLst>
      <p:ext uri="{BB962C8B-B14F-4D97-AF65-F5344CB8AC3E}">
        <p14:creationId xmlns:p14="http://schemas.microsoft.com/office/powerpoint/2010/main" xmlns="" val="38179414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164</a:t>
            </a:fld>
            <a:endParaRPr lang="en-US" altLang="zh-CN"/>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zh-CN" sz="1200" kern="1200" dirty="0" smtClean="0">
                <a:solidFill>
                  <a:schemeClr val="tx1"/>
                </a:solidFill>
                <a:latin typeface="Arial" charset="0"/>
                <a:ea typeface="宋体" pitchFamily="2" charset="-122"/>
                <a:cs typeface="+mn-cs"/>
              </a:rPr>
              <a:t>例如通过开发相应的燃油管理系统，自动识别车辆驾驶员的身份，通过油量传感器准确反映和记录加油和消耗，并能自动生成车辆和驾驶员的行驶里程、燃油消耗、节费油数，生成各类报表；同时，便于驾驶员随时随地了解油耗情况，提示驾驶员在何种路况下以何种速度、档位行驶最节油；便于企业精准掌控每台车的实际油耗和及时了解任意时间段的耗油量及行驶公里数、百公里油耗，以及车辆耗油是否正常；便于企业管理者对燃料消耗出现的非正常情况等做出准确判断。</a:t>
            </a:r>
          </a:p>
          <a:p>
            <a:endParaRPr lang="zh-CN" altLang="en-US" dirty="0"/>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165</a:t>
            </a:fld>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幻灯片图像占位符 1"/>
          <p:cNvSpPr>
            <a:spLocks noGrp="1" noRot="1" noChangeAspect="1" noTextEdit="1"/>
          </p:cNvSpPr>
          <p:nvPr>
            <p:ph type="sldImg"/>
          </p:nvPr>
        </p:nvSpPr>
        <p:spPr>
          <a:xfrm>
            <a:off x="381000" y="685800"/>
            <a:ext cx="6096000" cy="3429000"/>
          </a:xfrm>
          <a:ln/>
        </p:spPr>
      </p:sp>
      <p:sp>
        <p:nvSpPr>
          <p:cNvPr id="210947" name="备注占位符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zh-CN">
                <a:latin typeface="Arial" panose="020B0604020202020204" pitchFamily="34" charset="0"/>
              </a:rPr>
              <a:t>由表</a:t>
            </a:r>
            <a:r>
              <a:rPr lang="en-US" altLang="zh-CN">
                <a:latin typeface="Arial" panose="020B0604020202020204" pitchFamily="34" charset="0"/>
              </a:rPr>
              <a:t>5-2</a:t>
            </a:r>
            <a:r>
              <a:rPr lang="zh-CN" altLang="zh-CN">
                <a:latin typeface="Arial" panose="020B0604020202020204" pitchFamily="34" charset="0"/>
              </a:rPr>
              <a:t>所列资料可知，成本降低额实际数比预算数减少</a:t>
            </a:r>
            <a:r>
              <a:rPr lang="en-US" altLang="zh-CN">
                <a:latin typeface="Arial" panose="020B0604020202020204" pitchFamily="34" charset="0"/>
              </a:rPr>
              <a:t>143761.50</a:t>
            </a:r>
            <a:r>
              <a:rPr lang="zh-CN" altLang="zh-CN">
                <a:latin typeface="Arial" panose="020B0604020202020204" pitchFamily="34" charset="0"/>
              </a:rPr>
              <a:t>元，成本降低率实际数比预算数减少</a:t>
            </a:r>
            <a:r>
              <a:rPr lang="en-US" altLang="zh-CN">
                <a:latin typeface="Arial" panose="020B0604020202020204" pitchFamily="34" charset="0"/>
              </a:rPr>
              <a:t>3.28%</a:t>
            </a:r>
            <a:r>
              <a:rPr lang="zh-CN" altLang="zh-CN">
                <a:latin typeface="Arial" panose="020B0604020202020204" pitchFamily="34" charset="0"/>
              </a:rPr>
              <a:t>，两者均远未完成任务，对此应做因素分析。成本降低率实际数与预算数之差的影响因素为单位成本，纳入后续的单位成本的因素分析；成本降低额实际数与预算数之差的影响因素有两个，分别是周转量和单位成本，可用做双因素分析，以便分别测定周转量因素变动和单位成本因素变动对成本降低额实际数与预算数之差的影响数值。</a:t>
            </a:r>
          </a:p>
          <a:p>
            <a:endParaRPr lang="zh-CN" altLang="en-US">
              <a:latin typeface="Arial" panose="020B0604020202020204" pitchFamily="34" charset="0"/>
            </a:endParaRPr>
          </a:p>
        </p:txBody>
      </p:sp>
      <p:sp>
        <p:nvSpPr>
          <p:cNvPr id="210948" name="灯片编号占位符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D3B6FCBF-670F-447A-80A4-BA4F54190965}" type="slidenum">
              <a:rPr lang="en-US" altLang="zh-CN"/>
              <a:pPr eaLnBrk="1" hangingPunct="1"/>
              <a:t>31</a:t>
            </a:fld>
            <a:endParaRPr lang="en-US" altLang="zh-CN"/>
          </a:p>
        </p:txBody>
      </p:sp>
    </p:spTree>
    <p:extLst>
      <p:ext uri="{BB962C8B-B14F-4D97-AF65-F5344CB8AC3E}">
        <p14:creationId xmlns:p14="http://schemas.microsoft.com/office/powerpoint/2010/main" xmlns="" val="210376474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167</a:t>
            </a:fld>
            <a:endParaRPr lang="en-US" altLang="zh-CN"/>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z="1200" kern="1200" dirty="0" smtClean="0">
                <a:solidFill>
                  <a:schemeClr val="tx1"/>
                </a:solidFill>
                <a:latin typeface="Arial" charset="0"/>
                <a:ea typeface="宋体" pitchFamily="2" charset="-122"/>
                <a:cs typeface="+mn-cs"/>
              </a:rPr>
              <a:t>燃料消耗量定额实施后，应在一定时期内保持相对稳定，以便发挥其效益。但随着车辆的技术更新与改造，驾驶人员的驾驶技能与节约用油的积极性不断提高等因素的变化，原有的燃料消耗量定额逐渐失去先进性、合理性；或当初制订燃料消耗量定额时，其“宽放量”放的过宽，起不到应有的激励作用等，都需对原定额及时加以修订。</a:t>
            </a:r>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169</a:t>
            </a:fld>
            <a:endParaRPr lang="en-US" altLang="zh-CN"/>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z="1200" kern="1200" dirty="0" smtClean="0">
                <a:solidFill>
                  <a:schemeClr val="tx1"/>
                </a:solidFill>
                <a:latin typeface="Arial" charset="0"/>
                <a:ea typeface="宋体" pitchFamily="2" charset="-122"/>
                <a:cs typeface="+mn-cs"/>
              </a:rPr>
              <a:t>总之，燃料消耗量定额的制订以及相应的应耗量的计算，不仅为奖励节约用油行为提供奖励依据，它也为判断一定时期内的营运车辆燃料实际消耗水平是否处于正常状态提供重要数据。制订营运车辆燃料消耗量定额、计算燃料应耗量与节超量、实施相应的奖罚措施，只是燃料消耗量控制的重要手段；而防范各种不利因素的发生与干扰，减少燃料非正常损耗，促使货运燃料成本水平趋于合理化，则是燃料消耗管控的根本目的。</a:t>
            </a:r>
          </a:p>
          <a:p>
            <a:endParaRPr lang="zh-CN" altLang="en-US" dirty="0"/>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170</a:t>
            </a:fld>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z="1200" kern="1200" dirty="0" smtClean="0">
                <a:solidFill>
                  <a:schemeClr val="tx1"/>
                </a:solidFill>
                <a:latin typeface="Arial" charset="0"/>
                <a:ea typeface="宋体" pitchFamily="2" charset="-122"/>
                <a:cs typeface="+mn-cs"/>
              </a:rPr>
              <a:t>表</a:t>
            </a:r>
            <a:r>
              <a:rPr lang="en-US" altLang="zh-CN" sz="1200" kern="1200" dirty="0" smtClean="0">
                <a:solidFill>
                  <a:schemeClr val="tx1"/>
                </a:solidFill>
                <a:latin typeface="Arial" charset="0"/>
                <a:ea typeface="宋体" pitchFamily="2" charset="-122"/>
                <a:cs typeface="+mn-cs"/>
              </a:rPr>
              <a:t>5-3</a:t>
            </a:r>
            <a:r>
              <a:rPr lang="zh-CN" altLang="zh-CN" sz="1200" kern="1200" dirty="0" smtClean="0">
                <a:solidFill>
                  <a:schemeClr val="tx1"/>
                </a:solidFill>
                <a:latin typeface="Arial" charset="0"/>
                <a:ea typeface="宋体" pitchFamily="2" charset="-122"/>
                <a:cs typeface="+mn-cs"/>
              </a:rPr>
              <a:t>表明，由于周转量实际数比预算数增加</a:t>
            </a:r>
            <a:r>
              <a:rPr lang="en-US" altLang="zh-CN" sz="1200" kern="1200" dirty="0" smtClean="0">
                <a:solidFill>
                  <a:schemeClr val="tx1"/>
                </a:solidFill>
                <a:latin typeface="Arial" charset="0"/>
                <a:ea typeface="宋体" pitchFamily="2" charset="-122"/>
                <a:cs typeface="+mn-cs"/>
              </a:rPr>
              <a:t>2 760.3</a:t>
            </a:r>
            <a:r>
              <a:rPr lang="zh-CN" altLang="zh-CN" sz="1200" kern="1200" dirty="0" smtClean="0">
                <a:solidFill>
                  <a:schemeClr val="tx1"/>
                </a:solidFill>
                <a:latin typeface="Arial" charset="0"/>
                <a:ea typeface="宋体" pitchFamily="2" charset="-122"/>
                <a:cs typeface="+mn-cs"/>
              </a:rPr>
              <a:t>×</a:t>
            </a:r>
            <a:r>
              <a:rPr lang="en-US" altLang="zh-CN" sz="1200" kern="1200" dirty="0" smtClean="0">
                <a:solidFill>
                  <a:schemeClr val="tx1"/>
                </a:solidFill>
                <a:latin typeface="Arial" charset="0"/>
                <a:ea typeface="宋体" pitchFamily="2" charset="-122"/>
                <a:cs typeface="+mn-cs"/>
              </a:rPr>
              <a:t>10</a:t>
            </a:r>
            <a:r>
              <a:rPr lang="en-US" altLang="zh-CN" sz="1200" kern="1200" baseline="30000" dirty="0" smtClean="0">
                <a:solidFill>
                  <a:schemeClr val="tx1"/>
                </a:solidFill>
                <a:latin typeface="Arial" charset="0"/>
                <a:ea typeface="宋体" pitchFamily="2" charset="-122"/>
                <a:cs typeface="+mn-cs"/>
              </a:rPr>
              <a:t>3</a:t>
            </a:r>
            <a:r>
              <a:rPr lang="en-US" altLang="zh-CN" sz="1200" kern="1200" dirty="0" smtClean="0">
                <a:solidFill>
                  <a:schemeClr val="tx1"/>
                </a:solidFill>
                <a:latin typeface="Arial" charset="0"/>
                <a:ea typeface="宋体" pitchFamily="2" charset="-122"/>
                <a:cs typeface="+mn-cs"/>
              </a:rPr>
              <a:t>t·km</a:t>
            </a:r>
            <a:r>
              <a:rPr lang="zh-CN" altLang="zh-CN" sz="1200" kern="1200" dirty="0" smtClean="0">
                <a:solidFill>
                  <a:schemeClr val="tx1"/>
                </a:solidFill>
                <a:latin typeface="Arial" charset="0"/>
                <a:ea typeface="宋体" pitchFamily="2" charset="-122"/>
                <a:cs typeface="+mn-cs"/>
              </a:rPr>
              <a:t>，使成本降低额实际数比预算数增加</a:t>
            </a:r>
            <a:r>
              <a:rPr lang="en-US" altLang="zh-CN" sz="1200" kern="1200" dirty="0" smtClean="0">
                <a:solidFill>
                  <a:schemeClr val="tx1"/>
                </a:solidFill>
                <a:latin typeface="Arial" charset="0"/>
                <a:ea typeface="宋体" pitchFamily="2" charset="-122"/>
                <a:cs typeface="+mn-cs"/>
              </a:rPr>
              <a:t>13 801.50</a:t>
            </a:r>
            <a:r>
              <a:rPr lang="zh-CN" altLang="zh-CN" sz="1200" kern="1200" dirty="0" smtClean="0">
                <a:solidFill>
                  <a:schemeClr val="tx1"/>
                </a:solidFill>
                <a:latin typeface="Arial" charset="0"/>
                <a:ea typeface="宋体" pitchFamily="2" charset="-122"/>
                <a:cs typeface="+mn-cs"/>
              </a:rPr>
              <a:t>元；由于单位成本实际数比预算数上升</a:t>
            </a:r>
            <a:r>
              <a:rPr lang="en-US" altLang="zh-CN" sz="1200" kern="1200" dirty="0" smtClean="0">
                <a:solidFill>
                  <a:schemeClr val="tx1"/>
                </a:solidFill>
                <a:latin typeface="Arial" charset="0"/>
                <a:ea typeface="宋体" pitchFamily="2" charset="-122"/>
                <a:cs typeface="+mn-cs"/>
              </a:rPr>
              <a:t>10</a:t>
            </a:r>
            <a:r>
              <a:rPr lang="zh-CN" altLang="zh-CN" sz="1200" kern="1200" dirty="0" smtClean="0">
                <a:solidFill>
                  <a:schemeClr val="tx1"/>
                </a:solidFill>
                <a:latin typeface="Arial" charset="0"/>
                <a:ea typeface="宋体" pitchFamily="2" charset="-122"/>
                <a:cs typeface="+mn-cs"/>
              </a:rPr>
              <a:t>元</a:t>
            </a:r>
            <a:r>
              <a:rPr lang="en-US" altLang="zh-CN" sz="1200" kern="1200" dirty="0" smtClean="0">
                <a:solidFill>
                  <a:schemeClr val="tx1"/>
                </a:solidFill>
                <a:latin typeface="Arial" charset="0"/>
                <a:ea typeface="宋体" pitchFamily="2" charset="-122"/>
                <a:cs typeface="+mn-cs"/>
              </a:rPr>
              <a:t>/10</a:t>
            </a:r>
            <a:r>
              <a:rPr lang="en-US" altLang="zh-CN" sz="1200" kern="1200" baseline="30000" dirty="0" smtClean="0">
                <a:solidFill>
                  <a:schemeClr val="tx1"/>
                </a:solidFill>
                <a:latin typeface="Arial" charset="0"/>
                <a:ea typeface="宋体" pitchFamily="2" charset="-122"/>
                <a:cs typeface="+mn-cs"/>
              </a:rPr>
              <a:t>3</a:t>
            </a:r>
            <a:r>
              <a:rPr lang="en-US" altLang="zh-CN" sz="1200" kern="1200" dirty="0" smtClean="0">
                <a:solidFill>
                  <a:schemeClr val="tx1"/>
                </a:solidFill>
                <a:latin typeface="Arial" charset="0"/>
                <a:ea typeface="宋体" pitchFamily="2" charset="-122"/>
                <a:cs typeface="+mn-cs"/>
              </a:rPr>
              <a:t>t·km</a:t>
            </a:r>
            <a:r>
              <a:rPr lang="zh-CN" altLang="zh-CN" sz="1200" kern="1200" dirty="0" smtClean="0">
                <a:solidFill>
                  <a:schemeClr val="tx1"/>
                </a:solidFill>
                <a:latin typeface="Arial" charset="0"/>
                <a:ea typeface="宋体" pitchFamily="2" charset="-122"/>
                <a:cs typeface="+mn-cs"/>
              </a:rPr>
              <a:t>，使成本降低额实际数比预算数减少</a:t>
            </a:r>
            <a:r>
              <a:rPr lang="en-US" altLang="zh-CN" sz="1200" kern="1200" dirty="0" smtClean="0">
                <a:solidFill>
                  <a:schemeClr val="tx1"/>
                </a:solidFill>
                <a:latin typeface="Arial" charset="0"/>
                <a:ea typeface="宋体" pitchFamily="2" charset="-122"/>
                <a:cs typeface="+mn-cs"/>
              </a:rPr>
              <a:t>157 563.00</a:t>
            </a:r>
            <a:r>
              <a:rPr lang="zh-CN" altLang="zh-CN" sz="1200" kern="1200" dirty="0" smtClean="0">
                <a:solidFill>
                  <a:schemeClr val="tx1"/>
                </a:solidFill>
                <a:latin typeface="Arial" charset="0"/>
                <a:ea typeface="宋体" pitchFamily="2" charset="-122"/>
                <a:cs typeface="+mn-cs"/>
              </a:rPr>
              <a:t>元。两个因素变动所致的成本降低额差异合计为</a:t>
            </a:r>
            <a:r>
              <a:rPr lang="en-US" altLang="zh-CN" sz="1200" kern="1200" dirty="0" smtClean="0">
                <a:solidFill>
                  <a:schemeClr val="tx1"/>
                </a:solidFill>
                <a:latin typeface="Arial" charset="0"/>
                <a:ea typeface="宋体" pitchFamily="2" charset="-122"/>
                <a:cs typeface="+mn-cs"/>
                <a:sym typeface="Symbol"/>
              </a:rPr>
              <a:t></a:t>
            </a:r>
            <a:r>
              <a:rPr lang="en-US" altLang="zh-CN" sz="1200" kern="1200" dirty="0" smtClean="0">
                <a:solidFill>
                  <a:schemeClr val="tx1"/>
                </a:solidFill>
                <a:latin typeface="Arial" charset="0"/>
                <a:ea typeface="宋体" pitchFamily="2" charset="-122"/>
                <a:cs typeface="+mn-cs"/>
              </a:rPr>
              <a:t>143 761.50</a:t>
            </a:r>
            <a:r>
              <a:rPr lang="zh-CN" altLang="zh-CN" sz="1200" kern="1200" dirty="0" smtClean="0">
                <a:solidFill>
                  <a:schemeClr val="tx1"/>
                </a:solidFill>
                <a:latin typeface="Arial" charset="0"/>
                <a:ea typeface="宋体" pitchFamily="2" charset="-122"/>
                <a:cs typeface="+mn-cs"/>
              </a:rPr>
              <a:t>元。</a:t>
            </a:r>
          </a:p>
          <a:p>
            <a:r>
              <a:rPr lang="zh-CN" altLang="zh-CN" sz="1200" kern="1200" dirty="0" smtClean="0">
                <a:solidFill>
                  <a:schemeClr val="tx1"/>
                </a:solidFill>
                <a:latin typeface="Arial" charset="0"/>
                <a:ea typeface="宋体" pitchFamily="2" charset="-122"/>
                <a:cs typeface="+mn-cs"/>
              </a:rPr>
              <a:t>对于导致单位成本增加的变动因素，可作为后续分析的重点，展开详细分析（见本节中的“三、单位成本实际数与预算数之差的因素分析”）。</a:t>
            </a:r>
          </a:p>
          <a:p>
            <a:endParaRPr lang="zh-CN" altLang="en-US" dirty="0"/>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32</a:t>
            </a:fld>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幻灯片图像占位符 1"/>
          <p:cNvSpPr>
            <a:spLocks noGrp="1" noRot="1" noChangeAspect="1" noTextEdit="1"/>
          </p:cNvSpPr>
          <p:nvPr>
            <p:ph type="sldImg"/>
          </p:nvPr>
        </p:nvSpPr>
        <p:spPr>
          <a:xfrm>
            <a:off x="381000" y="685800"/>
            <a:ext cx="6096000" cy="3429000"/>
          </a:xfrm>
          <a:ln/>
        </p:spPr>
      </p:sp>
      <p:sp>
        <p:nvSpPr>
          <p:cNvPr id="215043" name="备注占位符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zh-CN">
                <a:latin typeface="Arial" panose="020B0604020202020204" pitchFamily="34" charset="0"/>
              </a:rPr>
              <a:t>由上述货运周转量与汽车运用效率指标的函数关系可知，成本降低额实际数与预算数之差的双因素分析中的周转量因素变动影响分析，可进一步展开为汽车运用效率指标多因素分析。</a:t>
            </a:r>
          </a:p>
          <a:p>
            <a:endParaRPr lang="zh-CN" altLang="en-US">
              <a:latin typeface="Arial" panose="020B0604020202020204" pitchFamily="34" charset="0"/>
            </a:endParaRPr>
          </a:p>
        </p:txBody>
      </p:sp>
      <p:sp>
        <p:nvSpPr>
          <p:cNvPr id="215044" name="灯片编号占位符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B947A33E-D024-46D3-BFE3-198B31E5D047}" type="slidenum">
              <a:rPr lang="en-US" altLang="zh-CN"/>
              <a:pPr eaLnBrk="1" hangingPunct="1"/>
              <a:t>34</a:t>
            </a:fld>
            <a:endParaRPr lang="en-US" altLang="zh-CN"/>
          </a:p>
        </p:txBody>
      </p:sp>
    </p:spTree>
    <p:extLst>
      <p:ext uri="{BB962C8B-B14F-4D97-AF65-F5344CB8AC3E}">
        <p14:creationId xmlns:p14="http://schemas.microsoft.com/office/powerpoint/2010/main" xmlns="" val="10588667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grpSp>
        <p:nvGrpSpPr>
          <p:cNvPr id="4" name="Group 7"/>
          <p:cNvGrpSpPr>
            <a:grpSpLocks/>
          </p:cNvGrpSpPr>
          <p:nvPr userDrawn="1"/>
        </p:nvGrpSpPr>
        <p:grpSpPr bwMode="auto">
          <a:xfrm>
            <a:off x="0" y="1"/>
            <a:ext cx="8316384" cy="142875"/>
            <a:chOff x="5" y="2002"/>
            <a:chExt cx="5755" cy="1704"/>
          </a:xfrm>
        </p:grpSpPr>
        <p:sp>
          <p:nvSpPr>
            <p:cNvPr id="5" name="Rectangle 8"/>
            <p:cNvSpPr>
              <a:spLocks noChangeArrowheads="1"/>
            </p:cNvSpPr>
            <p:nvPr userDrawn="1"/>
          </p:nvSpPr>
          <p:spPr bwMode="gray">
            <a:xfrm>
              <a:off x="5" y="2002"/>
              <a:ext cx="5755" cy="1704"/>
            </a:xfrm>
            <a:prstGeom prst="rect">
              <a:avLst/>
            </a:prstGeom>
            <a:gradFill rotWithShape="1">
              <a:gsLst>
                <a:gs pos="0">
                  <a:schemeClr val="hlink"/>
                </a:gs>
                <a:gs pos="50000">
                  <a:schemeClr val="tx2"/>
                </a:gs>
                <a:gs pos="100000">
                  <a:schemeClr val="hlink"/>
                </a:gs>
              </a:gsLst>
              <a:lin ang="5400000" scaled="1"/>
            </a:gradFill>
            <a:ln w="9525">
              <a:noFill/>
              <a:miter lim="800000"/>
              <a:headEnd/>
              <a:tailEnd/>
            </a:ln>
            <a:effectLst/>
          </p:spPr>
          <p:txBody>
            <a:bodyPr wrap="none" anchor="ctr"/>
            <a:lstStyle/>
            <a:p>
              <a:pPr algn="ctr" eaLnBrk="0" hangingPunct="0">
                <a:defRPr/>
              </a:pPr>
              <a:endParaRPr lang="ko-KR" altLang="en-US">
                <a:latin typeface="Times New Roman" pitchFamily="18" charset="0"/>
                <a:ea typeface="Gulim" pitchFamily="34" charset="-127"/>
              </a:endParaRPr>
            </a:p>
          </p:txBody>
        </p:sp>
        <p:grpSp>
          <p:nvGrpSpPr>
            <p:cNvPr id="6" name="Group 9"/>
            <p:cNvGrpSpPr>
              <a:grpSpLocks/>
            </p:cNvGrpSpPr>
            <p:nvPr userDrawn="1"/>
          </p:nvGrpSpPr>
          <p:grpSpPr bwMode="auto">
            <a:xfrm>
              <a:off x="194" y="2003"/>
              <a:ext cx="5305" cy="1703"/>
              <a:chOff x="194" y="2003"/>
              <a:chExt cx="5305" cy="1703"/>
            </a:xfrm>
          </p:grpSpPr>
          <p:sp>
            <p:nvSpPr>
              <p:cNvPr id="7" name="Rectangle 10"/>
              <p:cNvSpPr>
                <a:spLocks noChangeArrowheads="1"/>
              </p:cNvSpPr>
              <p:nvPr userDrawn="1"/>
            </p:nvSpPr>
            <p:spPr bwMode="gray">
              <a:xfrm>
                <a:off x="194" y="2002"/>
                <a:ext cx="57" cy="1704"/>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8" name="Rectangle 11"/>
              <p:cNvSpPr>
                <a:spLocks noChangeArrowheads="1"/>
              </p:cNvSpPr>
              <p:nvPr userDrawn="1"/>
            </p:nvSpPr>
            <p:spPr bwMode="gray">
              <a:xfrm>
                <a:off x="494" y="2002"/>
                <a:ext cx="170" cy="1704"/>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9" name="Rectangle 12"/>
              <p:cNvSpPr>
                <a:spLocks noChangeArrowheads="1"/>
              </p:cNvSpPr>
              <p:nvPr userDrawn="1"/>
            </p:nvSpPr>
            <p:spPr bwMode="gray">
              <a:xfrm>
                <a:off x="850" y="2002"/>
                <a:ext cx="57" cy="1704"/>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10" name="Rectangle 13"/>
              <p:cNvSpPr>
                <a:spLocks noChangeArrowheads="1"/>
              </p:cNvSpPr>
              <p:nvPr userDrawn="1"/>
            </p:nvSpPr>
            <p:spPr bwMode="gray">
              <a:xfrm>
                <a:off x="1150" y="2002"/>
                <a:ext cx="170" cy="1704"/>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11" name="Rectangle 14"/>
              <p:cNvSpPr>
                <a:spLocks noChangeArrowheads="1"/>
              </p:cNvSpPr>
              <p:nvPr userDrawn="1"/>
            </p:nvSpPr>
            <p:spPr bwMode="gray">
              <a:xfrm>
                <a:off x="1506" y="2002"/>
                <a:ext cx="57" cy="1704"/>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12" name="Rectangle 15"/>
              <p:cNvSpPr>
                <a:spLocks noChangeArrowheads="1"/>
              </p:cNvSpPr>
              <p:nvPr userDrawn="1"/>
            </p:nvSpPr>
            <p:spPr bwMode="gray">
              <a:xfrm>
                <a:off x="1807" y="2002"/>
                <a:ext cx="170" cy="1704"/>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13" name="Rectangle 16"/>
              <p:cNvSpPr>
                <a:spLocks noChangeArrowheads="1"/>
              </p:cNvSpPr>
              <p:nvPr userDrawn="1"/>
            </p:nvSpPr>
            <p:spPr bwMode="gray">
              <a:xfrm>
                <a:off x="2163" y="2002"/>
                <a:ext cx="57" cy="1704"/>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14" name="Rectangle 17"/>
              <p:cNvSpPr>
                <a:spLocks noChangeArrowheads="1"/>
              </p:cNvSpPr>
              <p:nvPr userDrawn="1"/>
            </p:nvSpPr>
            <p:spPr bwMode="gray">
              <a:xfrm>
                <a:off x="2461" y="2002"/>
                <a:ext cx="171" cy="1704"/>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15" name="Rectangle 18"/>
              <p:cNvSpPr>
                <a:spLocks noChangeArrowheads="1"/>
              </p:cNvSpPr>
              <p:nvPr userDrawn="1"/>
            </p:nvSpPr>
            <p:spPr bwMode="gray">
              <a:xfrm>
                <a:off x="2819" y="2002"/>
                <a:ext cx="56" cy="1704"/>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16" name="Rectangle 19"/>
              <p:cNvSpPr>
                <a:spLocks noChangeArrowheads="1"/>
              </p:cNvSpPr>
              <p:nvPr userDrawn="1"/>
            </p:nvSpPr>
            <p:spPr bwMode="gray">
              <a:xfrm>
                <a:off x="3118" y="2002"/>
                <a:ext cx="170" cy="1704"/>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17" name="Rectangle 20"/>
              <p:cNvSpPr>
                <a:spLocks noChangeArrowheads="1"/>
              </p:cNvSpPr>
              <p:nvPr userDrawn="1"/>
            </p:nvSpPr>
            <p:spPr bwMode="gray">
              <a:xfrm>
                <a:off x="3474" y="2002"/>
                <a:ext cx="57" cy="1704"/>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18" name="Rectangle 21"/>
              <p:cNvSpPr>
                <a:spLocks noChangeArrowheads="1"/>
              </p:cNvSpPr>
              <p:nvPr userDrawn="1"/>
            </p:nvSpPr>
            <p:spPr bwMode="gray">
              <a:xfrm>
                <a:off x="3774" y="2002"/>
                <a:ext cx="170" cy="1704"/>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19" name="Rectangle 22"/>
              <p:cNvSpPr>
                <a:spLocks noChangeArrowheads="1"/>
              </p:cNvSpPr>
              <p:nvPr userDrawn="1"/>
            </p:nvSpPr>
            <p:spPr bwMode="gray">
              <a:xfrm>
                <a:off x="4130" y="2002"/>
                <a:ext cx="57" cy="1704"/>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20" name="Rectangle 23"/>
              <p:cNvSpPr>
                <a:spLocks noChangeArrowheads="1"/>
              </p:cNvSpPr>
              <p:nvPr userDrawn="1"/>
            </p:nvSpPr>
            <p:spPr bwMode="gray">
              <a:xfrm>
                <a:off x="4430" y="2002"/>
                <a:ext cx="170" cy="1704"/>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21" name="Rectangle 24"/>
              <p:cNvSpPr>
                <a:spLocks noChangeArrowheads="1"/>
              </p:cNvSpPr>
              <p:nvPr userDrawn="1"/>
            </p:nvSpPr>
            <p:spPr bwMode="gray">
              <a:xfrm>
                <a:off x="4786" y="2002"/>
                <a:ext cx="57" cy="1704"/>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22" name="Rectangle 25"/>
              <p:cNvSpPr>
                <a:spLocks noChangeArrowheads="1"/>
              </p:cNvSpPr>
              <p:nvPr userDrawn="1"/>
            </p:nvSpPr>
            <p:spPr bwMode="gray">
              <a:xfrm>
                <a:off x="5086" y="2002"/>
                <a:ext cx="170" cy="1704"/>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23" name="Rectangle 26"/>
              <p:cNvSpPr>
                <a:spLocks noChangeArrowheads="1"/>
              </p:cNvSpPr>
              <p:nvPr userDrawn="1"/>
            </p:nvSpPr>
            <p:spPr bwMode="gray">
              <a:xfrm>
                <a:off x="5442" y="2002"/>
                <a:ext cx="57" cy="1704"/>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grpSp>
      </p:grpSp>
      <p:sp>
        <p:nvSpPr>
          <p:cNvPr id="25" name="Freeform 28"/>
          <p:cNvSpPr>
            <a:spLocks/>
          </p:cNvSpPr>
          <p:nvPr userDrawn="1"/>
        </p:nvSpPr>
        <p:spPr bwMode="auto">
          <a:xfrm flipV="1">
            <a:off x="3251200" y="6718300"/>
            <a:ext cx="8940800" cy="139700"/>
          </a:xfrm>
          <a:custGeom>
            <a:avLst/>
            <a:gdLst/>
            <a:ahLst/>
            <a:cxnLst>
              <a:cxn ang="0">
                <a:pos x="0" y="0"/>
              </a:cxn>
              <a:cxn ang="0">
                <a:pos x="88" y="88"/>
              </a:cxn>
              <a:cxn ang="0">
                <a:pos x="4224" y="88"/>
              </a:cxn>
              <a:cxn ang="0">
                <a:pos x="4224" y="0"/>
              </a:cxn>
              <a:cxn ang="0">
                <a:pos x="0" y="0"/>
              </a:cxn>
            </a:cxnLst>
            <a:rect l="0" t="0" r="r" b="b"/>
            <a:pathLst>
              <a:path w="4224" h="88">
                <a:moveTo>
                  <a:pt x="0" y="0"/>
                </a:moveTo>
                <a:lnTo>
                  <a:pt x="88" y="88"/>
                </a:lnTo>
                <a:lnTo>
                  <a:pt x="4224" y="88"/>
                </a:lnTo>
                <a:lnTo>
                  <a:pt x="4224" y="0"/>
                </a:lnTo>
                <a:lnTo>
                  <a:pt x="0" y="0"/>
                </a:lnTo>
                <a:close/>
              </a:path>
            </a:pathLst>
          </a:custGeom>
          <a:solidFill>
            <a:schemeClr val="hlink"/>
          </a:solidFill>
          <a:ln w="9525" cap="flat" cmpd="sng">
            <a:noFill/>
            <a:prstDash val="solid"/>
            <a:round/>
            <a:headEnd/>
            <a:tailEnd/>
          </a:ln>
          <a:effectLst/>
        </p:spPr>
        <p:txBody>
          <a:bodyPr/>
          <a:lstStyle/>
          <a:p>
            <a:pPr>
              <a:defRPr/>
            </a:pPr>
            <a:endParaRPr lang="zh-CN" altLang="en-US">
              <a:latin typeface="Arial" charset="0"/>
            </a:endParaRPr>
          </a:p>
        </p:txBody>
      </p:sp>
      <p:pic>
        <p:nvPicPr>
          <p:cNvPr id="26" name="Picture 29" descr="2014081417362420"/>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6849533" y="5553076"/>
            <a:ext cx="5342467" cy="130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2" name="Rectangle 2"/>
          <p:cNvSpPr>
            <a:spLocks noGrp="1" noChangeArrowheads="1"/>
          </p:cNvSpPr>
          <p:nvPr>
            <p:ph type="ctrTitle" sz="quarter"/>
          </p:nvPr>
        </p:nvSpPr>
        <p:spPr bwMode="black">
          <a:xfrm>
            <a:off x="755651" y="2347916"/>
            <a:ext cx="10871200" cy="2295525"/>
          </a:xfrm>
        </p:spPr>
        <p:txBody>
          <a:bodyPr/>
          <a:lstStyle>
            <a:lvl1pPr algn="ctr">
              <a:defRPr sz="3600"/>
            </a:lvl1pPr>
          </a:lstStyle>
          <a:p>
            <a:r>
              <a:rPr lang="zh-CN" altLang="en-US"/>
              <a:t>单击此处编辑母版标题样式</a:t>
            </a:r>
            <a:endParaRPr lang="en-US" altLang="ko-KR"/>
          </a:p>
        </p:txBody>
      </p:sp>
      <p:sp>
        <p:nvSpPr>
          <p:cNvPr id="27" name="Rectangle 3"/>
          <p:cNvSpPr>
            <a:spLocks noGrp="1" noChangeArrowheads="1"/>
          </p:cNvSpPr>
          <p:nvPr>
            <p:ph type="dt" sz="quarter" idx="10"/>
          </p:nvPr>
        </p:nvSpPr>
        <p:spPr bwMode="auto">
          <a:xfrm>
            <a:off x="609600" y="6553200"/>
            <a:ext cx="2844800" cy="1524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effectLst>
                  <a:outerShdw blurRad="38100" dist="38100" dir="2700000" algn="tl">
                    <a:srgbClr val="C0C0C0"/>
                  </a:outerShdw>
                </a:effectLst>
                <a:latin typeface="Times New Roman" pitchFamily="18" charset="0"/>
                <a:ea typeface="Gulim" pitchFamily="34" charset="-127"/>
              </a:defRPr>
            </a:lvl1pPr>
          </a:lstStyle>
          <a:p>
            <a:pPr>
              <a:defRPr/>
            </a:pPr>
            <a:endParaRPr lang="en-US" altLang="ko-KR"/>
          </a:p>
        </p:txBody>
      </p:sp>
      <p:sp>
        <p:nvSpPr>
          <p:cNvPr id="28" name="Rectangle 4"/>
          <p:cNvSpPr>
            <a:spLocks noGrp="1" noChangeArrowheads="1"/>
          </p:cNvSpPr>
          <p:nvPr>
            <p:ph type="ftr" sz="quarter" idx="11"/>
          </p:nvPr>
        </p:nvSpPr>
        <p:spPr bwMode="auto">
          <a:xfrm>
            <a:off x="4165600" y="6553200"/>
            <a:ext cx="3860800" cy="1524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effectLst>
                  <a:outerShdw blurRad="38100" dist="38100" dir="2700000" algn="tl">
                    <a:srgbClr val="C0C0C0"/>
                  </a:outerShdw>
                </a:effectLst>
                <a:latin typeface="Times New Roman" pitchFamily="18" charset="0"/>
                <a:ea typeface="Gulim" pitchFamily="34" charset="-127"/>
              </a:defRPr>
            </a:lvl1pPr>
          </a:lstStyle>
          <a:p>
            <a:pPr>
              <a:defRPr/>
            </a:pPr>
            <a:endParaRPr lang="en-US" altLang="ko-KR"/>
          </a:p>
        </p:txBody>
      </p:sp>
      <p:sp>
        <p:nvSpPr>
          <p:cNvPr id="29" name="Rectangle 5"/>
          <p:cNvSpPr>
            <a:spLocks noGrp="1" noChangeArrowheads="1"/>
          </p:cNvSpPr>
          <p:nvPr>
            <p:ph type="sldNum" sz="quarter" idx="12"/>
          </p:nvPr>
        </p:nvSpPr>
        <p:spPr>
          <a:xfrm>
            <a:off x="8737600" y="6553200"/>
            <a:ext cx="2844800" cy="152400"/>
          </a:xfrm>
        </p:spPr>
        <p:txBody>
          <a:bodyPr/>
          <a:lstStyle>
            <a:lvl1pPr algn="r">
              <a:defRPr sz="1400">
                <a:latin typeface="Times New Roman" panose="02020603050405020304" pitchFamily="18" charset="0"/>
              </a:defRPr>
            </a:lvl1pPr>
          </a:lstStyle>
          <a:p>
            <a:fld id="{FEF3AADC-F6F0-4405-8B16-C951AEE85FD8}" type="slidenum">
              <a:rPr lang="ko-KR" altLang="en-US"/>
              <a:pPr/>
              <a:t>‹#›</a:t>
            </a:fld>
            <a:endParaRPr lang="en-US" altLang="ko-KR"/>
          </a:p>
        </p:txBody>
      </p:sp>
      <p:grpSp>
        <p:nvGrpSpPr>
          <p:cNvPr id="30" name="组合 29"/>
          <p:cNvGrpSpPr/>
          <p:nvPr userDrawn="1"/>
        </p:nvGrpSpPr>
        <p:grpSpPr>
          <a:xfrm>
            <a:off x="10704512" y="6497788"/>
            <a:ext cx="1381164" cy="369618"/>
            <a:chOff x="10835516" y="6497788"/>
            <a:chExt cx="1381164" cy="369618"/>
          </a:xfrm>
        </p:grpSpPr>
        <p:pic>
          <p:nvPicPr>
            <p:cNvPr id="31" name="图片 30"/>
            <p:cNvPicPr>
              <a:picLocks noChangeAspect="1"/>
            </p:cNvPicPr>
            <p:nvPr/>
          </p:nvPicPr>
          <p:blipFill rotWithShape="1">
            <a:blip r:embed="rId3" cstate="print"/>
            <a:srcRect/>
            <a:stretch/>
          </p:blipFill>
          <p:spPr>
            <a:xfrm>
              <a:off x="11173054" y="6497788"/>
              <a:ext cx="1043626" cy="369618"/>
            </a:xfrm>
            <a:prstGeom prst="rect">
              <a:avLst/>
            </a:prstGeom>
          </p:spPr>
        </p:pic>
        <p:pic>
          <p:nvPicPr>
            <p:cNvPr id="32" name="图片 31"/>
            <p:cNvPicPr>
              <a:picLocks noChangeAspect="1"/>
            </p:cNvPicPr>
            <p:nvPr/>
          </p:nvPicPr>
          <p:blipFill rotWithShape="1">
            <a:blip r:embed="rId4" cstate="print"/>
            <a:srcRect/>
            <a:stretch/>
          </p:blipFill>
          <p:spPr>
            <a:xfrm>
              <a:off x="10835516" y="6502577"/>
              <a:ext cx="337538" cy="360040"/>
            </a:xfrm>
            <a:prstGeom prst="rect">
              <a:avLst/>
            </a:prstGeom>
          </p:spPr>
        </p:pic>
      </p:grpSp>
    </p:spTree>
    <p:extLst>
      <p:ext uri="{BB962C8B-B14F-4D97-AF65-F5344CB8AC3E}">
        <p14:creationId xmlns:p14="http://schemas.microsoft.com/office/powerpoint/2010/main" xmlns="" val="3807108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27286F7-944B-474E-8AFF-912AD0F88AB4}" type="datetimeFigureOut">
              <a:rPr lang="zh-CN" altLang="en-US" smtClean="0"/>
              <a:pPr/>
              <a:t>2023/7/3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A95237-B747-451D-ADEF-B34366923DF9}"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27286F7-944B-474E-8AFF-912AD0F88AB4}" type="datetimeFigureOut">
              <a:rPr lang="zh-CN" altLang="en-US" smtClean="0"/>
              <a:pPr/>
              <a:t>2023/7/3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A95237-B747-451D-ADEF-B34366923DF9}"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27286F7-944B-474E-8AFF-912AD0F88AB4}" type="datetimeFigureOut">
              <a:rPr lang="zh-CN" altLang="en-US" smtClean="0"/>
              <a:pPr/>
              <a:t>2023/7/3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A95237-B747-451D-ADEF-B34366923DF9}" type="slidenum">
              <a:rPr lang="zh-CN" altLang="en-US" smtClean="0"/>
              <a:pPr/>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27286F7-944B-474E-8AFF-912AD0F88AB4}" type="datetimeFigureOut">
              <a:rPr lang="zh-CN" altLang="en-US" smtClean="0"/>
              <a:pPr/>
              <a:t>2023/7/3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A95237-B747-451D-ADEF-B34366923DF9}" type="slidenum">
              <a:rPr lang="zh-CN" altLang="en-US" smtClean="0"/>
              <a:pPr/>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27286F7-944B-474E-8AFF-912AD0F88AB4}" type="datetimeFigureOut">
              <a:rPr lang="zh-CN" altLang="en-US" smtClean="0"/>
              <a:pPr/>
              <a:t>2023/7/3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6A95237-B747-451D-ADEF-B34366923DF9}" type="slidenum">
              <a:rPr lang="zh-CN" altLang="en-US" smtClean="0"/>
              <a:pPr/>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27286F7-944B-474E-8AFF-912AD0F88AB4}" type="datetimeFigureOut">
              <a:rPr lang="zh-CN" altLang="en-US" smtClean="0"/>
              <a:pPr/>
              <a:t>2023/7/3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6A95237-B747-451D-ADEF-B34366923DF9}" type="slidenum">
              <a:rPr lang="zh-CN" altLang="en-US" smtClean="0"/>
              <a:pPr/>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27286F7-944B-474E-8AFF-912AD0F88AB4}" type="datetimeFigureOut">
              <a:rPr lang="zh-CN" altLang="en-US" smtClean="0"/>
              <a:pPr/>
              <a:t>2023/7/3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A95237-B747-451D-ADEF-B34366923DF9}" type="slidenum">
              <a:rPr lang="zh-CN" altLang="en-US" smtClean="0"/>
              <a:pPr/>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27286F7-944B-474E-8AFF-912AD0F88AB4}" type="datetimeFigureOut">
              <a:rPr lang="zh-CN" altLang="en-US" smtClean="0"/>
              <a:pPr/>
              <a:t>2023/7/3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A95237-B747-451D-ADEF-B34366923DF9}" type="slidenum">
              <a:rPr lang="zh-CN" altLang="en-US" smtClean="0"/>
              <a:pPr/>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27286F7-944B-474E-8AFF-912AD0F88AB4}" type="datetimeFigureOut">
              <a:rPr lang="zh-CN" altLang="en-US" smtClean="0"/>
              <a:pPr/>
              <a:t>2023/7/3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A95237-B747-451D-ADEF-B34366923DF9}" type="slidenum">
              <a:rPr lang="zh-CN" altLang="en-US" smtClean="0"/>
              <a:pPr/>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772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27286F7-944B-474E-8AFF-912AD0F88AB4}" type="datetimeFigureOut">
              <a:rPr lang="zh-CN" altLang="en-US" smtClean="0"/>
              <a:pPr/>
              <a:t>2023/7/3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A95237-B747-451D-ADEF-B34366923DF9}"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sldNum" sz="quarter" idx="10"/>
          </p:nvPr>
        </p:nvSpPr>
        <p:spPr>
          <a:ln/>
        </p:spPr>
        <p:txBody>
          <a:bodyPr/>
          <a:lstStyle>
            <a:lvl1pPr>
              <a:defRPr/>
            </a:lvl1pPr>
          </a:lstStyle>
          <a:p>
            <a:fld id="{D06B4DAF-17B2-49F7-AFBB-1A00692CA08F}" type="slidenum">
              <a:rPr lang="ko-KR" altLang="en-US"/>
              <a:pPr/>
              <a:t>‹#›</a:t>
            </a:fld>
            <a:endParaRPr lang="en-US" altLang="ko-KR"/>
          </a:p>
        </p:txBody>
      </p:sp>
    </p:spTree>
    <p:extLst>
      <p:ext uri="{BB962C8B-B14F-4D97-AF65-F5344CB8AC3E}">
        <p14:creationId xmlns:p14="http://schemas.microsoft.com/office/powerpoint/2010/main" xmlns="" val="3039303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灯片编号占位符 2"/>
          <p:cNvSpPr>
            <a:spLocks noGrp="1"/>
          </p:cNvSpPr>
          <p:nvPr>
            <p:ph type="sldNum" sz="quarter" idx="10"/>
          </p:nvPr>
        </p:nvSpPr>
        <p:spPr/>
        <p:txBody>
          <a:bodyPr/>
          <a:lstStyle/>
          <a:p>
            <a:fld id="{38E315E1-9544-45C7-9F0C-D6863E77A16A}" type="slidenum">
              <a:rPr lang="ko-KR" altLang="en-US" smtClean="0"/>
              <a:pPr/>
              <a:t>‹#›</a:t>
            </a:fld>
            <a:endParaRPr lang="en-US" altLang="ko-KR"/>
          </a:p>
        </p:txBody>
      </p:sp>
      <p:sp>
        <p:nvSpPr>
          <p:cNvPr id="4" name="标题 1"/>
          <p:cNvSpPr>
            <a:spLocks noGrp="1"/>
          </p:cNvSpPr>
          <p:nvPr>
            <p:ph type="title"/>
          </p:nvPr>
        </p:nvSpPr>
        <p:spPr>
          <a:xfrm>
            <a:off x="609600" y="274638"/>
            <a:ext cx="10972800" cy="1143000"/>
          </a:xfrm>
        </p:spPr>
        <p:txBody>
          <a:bodyPr/>
          <a:lstStyle>
            <a:lvl1pPr algn="ctr">
              <a:defRPr>
                <a:latin typeface="黑体" pitchFamily="49" charset="-122"/>
                <a:ea typeface="黑体" pitchFamily="49" charset="-122"/>
              </a:defRPr>
            </a:lvl1pPr>
          </a:lstStyle>
          <a:p>
            <a:r>
              <a:rPr lang="zh-CN" altLang="en-US" dirty="0" smtClean="0"/>
              <a:t>单击此处编辑母版标题样式</a:t>
            </a:r>
            <a:endParaRPr lang="zh-CN" altLang="en-US" dirty="0"/>
          </a:p>
        </p:txBody>
      </p:sp>
      <p:sp>
        <p:nvSpPr>
          <p:cNvPr id="5" name="内容占位符 2"/>
          <p:cNvSpPr>
            <a:spLocks noGrp="1"/>
          </p:cNvSpPr>
          <p:nvPr>
            <p:ph idx="1"/>
          </p:nvPr>
        </p:nvSpPr>
        <p:spPr>
          <a:xfrm>
            <a:off x="371364" y="1600200"/>
            <a:ext cx="11449272" cy="4525963"/>
          </a:xfrm>
          <a:prstGeom prst="rect">
            <a:avLst/>
          </a:prstGeom>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lvl1pPr indent="828000">
              <a:buNone/>
              <a:defRPr sz="3200">
                <a:solidFill>
                  <a:srgbClr val="000000"/>
                </a:solidFill>
              </a:defRPr>
            </a:lvl1pPr>
            <a:lvl2pPr>
              <a:buNone/>
              <a:defRPr sz="2800"/>
            </a:lvl2pPr>
            <a:lvl4pPr>
              <a:defRPr sz="2800" b="1"/>
            </a:lvl4pPr>
          </a:lstStyle>
          <a:p>
            <a:pPr lvl="0"/>
            <a:r>
              <a:rPr lang="zh-CN" altLang="en-US" dirty="0" smtClean="0"/>
              <a:t>单击此处编辑母版文本样式</a:t>
            </a:r>
          </a:p>
          <a:p>
            <a:pPr lvl="3"/>
            <a:r>
              <a:rPr lang="zh-CN" altLang="en-US" dirty="0" smtClean="0"/>
              <a:t>第二级</a:t>
            </a:r>
          </a:p>
        </p:txBody>
      </p:sp>
      <p:sp>
        <p:nvSpPr>
          <p:cNvPr id="6" name="日期占位符 3"/>
          <p:cNvSpPr>
            <a:spLocks noGrp="1"/>
          </p:cNvSpPr>
          <p:nvPr>
            <p:ph type="dt" sz="half" idx="11"/>
          </p:nvPr>
        </p:nvSpPr>
        <p:spPr>
          <a:xfrm>
            <a:off x="609600" y="6356350"/>
            <a:ext cx="2844800" cy="365125"/>
          </a:xfrm>
          <a:prstGeom prst="rect">
            <a:avLst/>
          </a:prstGeom>
        </p:spPr>
        <p:txBody>
          <a:bodyPr/>
          <a:lstStyle/>
          <a:p>
            <a:fld id="{927286F7-944B-474E-8AFF-912AD0F88AB4}" type="datetimeFigureOut">
              <a:rPr lang="zh-CN" altLang="en-US" smtClean="0"/>
              <a:pPr/>
              <a:t>2023/7/3</a:t>
            </a:fld>
            <a:endParaRPr lang="zh-CN" altLang="en-US"/>
          </a:p>
        </p:txBody>
      </p:sp>
      <p:sp>
        <p:nvSpPr>
          <p:cNvPr id="7" name="页脚占位符 4"/>
          <p:cNvSpPr>
            <a:spLocks noGrp="1"/>
          </p:cNvSpPr>
          <p:nvPr>
            <p:ph type="ftr" sz="quarter" idx="12"/>
          </p:nvPr>
        </p:nvSpPr>
        <p:spPr>
          <a:xfrm>
            <a:off x="4165600" y="6356350"/>
            <a:ext cx="3860800" cy="365125"/>
          </a:xfrm>
          <a:prstGeom prst="rect">
            <a:avLst/>
          </a:prstGeom>
        </p:spPr>
        <p:txBody>
          <a:bodyPr/>
          <a:lstStyle/>
          <a:p>
            <a:endParaRPr lang="zh-CN" altLang="en-US"/>
          </a:p>
        </p:txBody>
      </p:sp>
      <p:sp>
        <p:nvSpPr>
          <p:cNvPr id="8" name="灯片编号占位符 5"/>
          <p:cNvSpPr txBox="1">
            <a:spLocks/>
          </p:cNvSpPr>
          <p:nvPr userDrawn="1"/>
        </p:nvSpPr>
        <p:spPr bwMode="auto">
          <a:xfrm>
            <a:off x="8737600" y="6356350"/>
            <a:ext cx="28448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6A95237-B747-451D-ADEF-B34366923DF9}" type="slidenum">
              <a:rPr kumimoji="0" lang="zh-CN" altLang="en-US" sz="12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Verdana" panose="020B0604030504040204" pitchFamily="34" charset="0"/>
                <a:ea typeface="Gulim" pitchFamily="34" charset="-127"/>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schemeClr val="tx1"/>
              </a:solidFill>
              <a:effectLst>
                <a:outerShdw blurRad="38100" dist="38100" dir="2700000" algn="tl">
                  <a:srgbClr val="C0C0C0"/>
                </a:outerShdw>
              </a:effectLst>
              <a:uLnTx/>
              <a:uFillTx/>
              <a:latin typeface="Verdana" panose="020B0604030504040204" pitchFamily="34" charset="0"/>
              <a:ea typeface="Gulim" pitchFamily="34" charset="-127"/>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43372" y="1227882"/>
            <a:ext cx="11305256" cy="4402237"/>
          </a:xfrm>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lvl1pPr indent="828000">
              <a:lnSpc>
                <a:spcPct val="150000"/>
              </a:lnSpc>
              <a:defRPr/>
            </a:lvl1pPr>
          </a:lstStyle>
          <a:p>
            <a:r>
              <a:rPr lang="zh-CN" altLang="en-US" dirty="0"/>
              <a:t>单击此处编辑母版标题样式</a:t>
            </a:r>
          </a:p>
        </p:txBody>
      </p:sp>
      <p:sp>
        <p:nvSpPr>
          <p:cNvPr id="3" name="Rectangle 6"/>
          <p:cNvSpPr>
            <a:spLocks noGrp="1" noChangeArrowheads="1"/>
          </p:cNvSpPr>
          <p:nvPr>
            <p:ph type="sldNum" sz="quarter" idx="10"/>
          </p:nvPr>
        </p:nvSpPr>
        <p:spPr>
          <a:ln/>
        </p:spPr>
        <p:txBody>
          <a:bodyPr/>
          <a:lstStyle>
            <a:lvl1pPr>
              <a:defRPr/>
            </a:lvl1pPr>
          </a:lstStyle>
          <a:p>
            <a:fld id="{8419CBE0-93CF-420F-B612-151D70949328}" type="slidenum">
              <a:rPr lang="ko-KR" altLang="en-US"/>
              <a:pPr/>
              <a:t>‹#›</a:t>
            </a:fld>
            <a:endParaRPr lang="en-US" altLang="ko-KR"/>
          </a:p>
        </p:txBody>
      </p:sp>
      <p:grpSp>
        <p:nvGrpSpPr>
          <p:cNvPr id="4" name="组合 3"/>
          <p:cNvGrpSpPr/>
          <p:nvPr userDrawn="1"/>
        </p:nvGrpSpPr>
        <p:grpSpPr>
          <a:xfrm>
            <a:off x="10704512" y="6497788"/>
            <a:ext cx="1381164" cy="369618"/>
            <a:chOff x="10835516" y="6497788"/>
            <a:chExt cx="1381164" cy="369618"/>
          </a:xfrm>
        </p:grpSpPr>
        <p:pic>
          <p:nvPicPr>
            <p:cNvPr id="5" name="图片 4"/>
            <p:cNvPicPr>
              <a:picLocks noChangeAspect="1"/>
            </p:cNvPicPr>
            <p:nvPr/>
          </p:nvPicPr>
          <p:blipFill rotWithShape="1">
            <a:blip r:embed="rId2" cstate="print"/>
            <a:srcRect/>
            <a:stretch/>
          </p:blipFill>
          <p:spPr>
            <a:xfrm>
              <a:off x="11173054" y="6497788"/>
              <a:ext cx="1043626" cy="369618"/>
            </a:xfrm>
            <a:prstGeom prst="rect">
              <a:avLst/>
            </a:prstGeom>
          </p:spPr>
        </p:pic>
        <p:pic>
          <p:nvPicPr>
            <p:cNvPr id="6" name="图片 5"/>
            <p:cNvPicPr>
              <a:picLocks noChangeAspect="1"/>
            </p:cNvPicPr>
            <p:nvPr/>
          </p:nvPicPr>
          <p:blipFill rotWithShape="1">
            <a:blip r:embed="rId3" cstate="print"/>
            <a:srcRect/>
            <a:stretch/>
          </p:blipFill>
          <p:spPr>
            <a:xfrm>
              <a:off x="10835516" y="6502577"/>
              <a:ext cx="337538" cy="360040"/>
            </a:xfrm>
            <a:prstGeom prst="rect">
              <a:avLst/>
            </a:prstGeom>
          </p:spPr>
        </p:pic>
      </p:grpSp>
    </p:spTree>
    <p:extLst>
      <p:ext uri="{BB962C8B-B14F-4D97-AF65-F5344CB8AC3E}">
        <p14:creationId xmlns:p14="http://schemas.microsoft.com/office/powerpoint/2010/main" xmlns="" val="1344538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 name="矩形 2"/>
          <p:cNvSpPr/>
          <p:nvPr userDrawn="1"/>
        </p:nvSpPr>
        <p:spPr>
          <a:xfrm>
            <a:off x="407368" y="1340768"/>
            <a:ext cx="11377264" cy="4608512"/>
          </a:xfrm>
          <a:prstGeom prst="rect">
            <a:avLst/>
          </a:prstGeom>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Rectangle 6"/>
          <p:cNvSpPr>
            <a:spLocks noGrp="1" noChangeArrowheads="1"/>
          </p:cNvSpPr>
          <p:nvPr>
            <p:ph type="sldNum" sz="quarter" idx="10"/>
          </p:nvPr>
        </p:nvSpPr>
        <p:spPr>
          <a:ln/>
        </p:spPr>
        <p:txBody>
          <a:bodyPr/>
          <a:lstStyle>
            <a:lvl1pPr>
              <a:defRPr/>
            </a:lvl1pPr>
          </a:lstStyle>
          <a:p>
            <a:fld id="{A00DC977-4DC1-48A2-ADA7-FABD742351A6}" type="slidenum">
              <a:rPr lang="ko-KR" altLang="en-US"/>
              <a:pPr/>
              <a:t>‹#›</a:t>
            </a:fld>
            <a:endParaRPr lang="en-US" altLang="ko-KR"/>
          </a:p>
        </p:txBody>
      </p:sp>
    </p:spTree>
    <p:extLst>
      <p:ext uri="{BB962C8B-B14F-4D97-AF65-F5344CB8AC3E}">
        <p14:creationId xmlns:p14="http://schemas.microsoft.com/office/powerpoint/2010/main" xmlns="" val="3833668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空白1">
    <p:spTree>
      <p:nvGrpSpPr>
        <p:cNvPr id="1" name=""/>
        <p:cNvGrpSpPr/>
        <p:nvPr/>
      </p:nvGrpSpPr>
      <p:grpSpPr>
        <a:xfrm>
          <a:off x="0" y="0"/>
          <a:ext cx="0" cy="0"/>
          <a:chOff x="0" y="0"/>
          <a:chExt cx="0" cy="0"/>
        </a:xfrm>
      </p:grpSpPr>
      <p:sp>
        <p:nvSpPr>
          <p:cNvPr id="3" name="矩形 2"/>
          <p:cNvSpPr/>
          <p:nvPr userDrawn="1"/>
        </p:nvSpPr>
        <p:spPr>
          <a:xfrm>
            <a:off x="407368" y="1340768"/>
            <a:ext cx="11377264" cy="4608512"/>
          </a:xfrm>
          <a:prstGeom prst="rect">
            <a:avLst/>
          </a:prstGeom>
          <a:solidFill>
            <a:schemeClr val="bg1"/>
          </a:solidFill>
          <a:ln w="57150">
            <a:solidFill>
              <a:schemeClr val="bg1"/>
            </a:solidFill>
          </a:ln>
          <a:effectLst>
            <a:outerShdw blurRad="149987" dist="250190" dir="8460000" algn="ctr">
              <a:srgbClr val="000000">
                <a:alpha val="28000"/>
              </a:srgbClr>
            </a:outerShdw>
            <a:softEdge rad="12700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Rectangle 6"/>
          <p:cNvSpPr>
            <a:spLocks noGrp="1" noChangeArrowheads="1"/>
          </p:cNvSpPr>
          <p:nvPr>
            <p:ph type="sldNum" sz="quarter" idx="10"/>
          </p:nvPr>
        </p:nvSpPr>
        <p:spPr>
          <a:ln/>
        </p:spPr>
        <p:txBody>
          <a:bodyPr/>
          <a:lstStyle>
            <a:lvl1pPr>
              <a:defRPr/>
            </a:lvl1pPr>
          </a:lstStyle>
          <a:p>
            <a:fld id="{A00DC977-4DC1-48A2-ADA7-FABD742351A6}" type="slidenum">
              <a:rPr lang="ko-KR" altLang="en-US"/>
              <a:pPr/>
              <a:t>‹#›</a:t>
            </a:fld>
            <a:endParaRPr lang="en-US" altLang="ko-KR"/>
          </a:p>
        </p:txBody>
      </p:sp>
    </p:spTree>
    <p:extLst>
      <p:ext uri="{BB962C8B-B14F-4D97-AF65-F5344CB8AC3E}">
        <p14:creationId xmlns:p14="http://schemas.microsoft.com/office/powerpoint/2010/main" xmlns="" val="3833668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A00DC977-4DC1-48A2-ADA7-FABD742351A6}" type="slidenum">
              <a:rPr lang="ko-KR" altLang="en-US"/>
              <a:pPr/>
              <a:t>‹#›</a:t>
            </a:fld>
            <a:endParaRPr lang="en-US" altLang="ko-KR"/>
          </a:p>
        </p:txBody>
      </p:sp>
    </p:spTree>
    <p:extLst>
      <p:ext uri="{BB962C8B-B14F-4D97-AF65-F5344CB8AC3E}">
        <p14:creationId xmlns:p14="http://schemas.microsoft.com/office/powerpoint/2010/main" xmlns="" val="3833668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灯片编号占位符 2"/>
          <p:cNvSpPr>
            <a:spLocks noGrp="1"/>
          </p:cNvSpPr>
          <p:nvPr>
            <p:ph type="sldNum" sz="quarter" idx="10"/>
          </p:nvPr>
        </p:nvSpPr>
        <p:spPr/>
        <p:txBody>
          <a:bodyPr/>
          <a:lstStyle/>
          <a:p>
            <a:fld id="{38E315E1-9544-45C7-9F0C-D6863E77A16A}" type="slidenum">
              <a:rPr lang="ko-KR" altLang="en-US" smtClean="0"/>
              <a:pPr/>
              <a:t>‹#›</a:t>
            </a:fld>
            <a:endParaRPr lang="en-US" altLang="ko-K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27286F7-944B-474E-8AFF-912AD0F88AB4}" type="datetimeFigureOut">
              <a:rPr lang="zh-CN" altLang="en-US" smtClean="0"/>
              <a:pPr/>
              <a:t>2023/7/3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A95237-B747-451D-ADEF-B34366923DF9}"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Freeform 2"/>
          <p:cNvSpPr>
            <a:spLocks/>
          </p:cNvSpPr>
          <p:nvPr/>
        </p:nvSpPr>
        <p:spPr bwMode="auto">
          <a:xfrm flipV="1">
            <a:off x="3251200" y="6718300"/>
            <a:ext cx="8940800" cy="139700"/>
          </a:xfrm>
          <a:custGeom>
            <a:avLst/>
            <a:gdLst/>
            <a:ahLst/>
            <a:cxnLst>
              <a:cxn ang="0">
                <a:pos x="0" y="0"/>
              </a:cxn>
              <a:cxn ang="0">
                <a:pos x="88" y="88"/>
              </a:cxn>
              <a:cxn ang="0">
                <a:pos x="4224" y="88"/>
              </a:cxn>
              <a:cxn ang="0">
                <a:pos x="4224" y="0"/>
              </a:cxn>
              <a:cxn ang="0">
                <a:pos x="0" y="0"/>
              </a:cxn>
            </a:cxnLst>
            <a:rect l="0" t="0" r="r" b="b"/>
            <a:pathLst>
              <a:path w="4224" h="88">
                <a:moveTo>
                  <a:pt x="0" y="0"/>
                </a:moveTo>
                <a:lnTo>
                  <a:pt x="88" y="88"/>
                </a:lnTo>
                <a:lnTo>
                  <a:pt x="4224" y="88"/>
                </a:lnTo>
                <a:lnTo>
                  <a:pt x="4224" y="0"/>
                </a:lnTo>
                <a:lnTo>
                  <a:pt x="0" y="0"/>
                </a:lnTo>
                <a:close/>
              </a:path>
            </a:pathLst>
          </a:custGeom>
          <a:solidFill>
            <a:schemeClr val="hlink"/>
          </a:solidFill>
          <a:ln w="9525" cap="flat" cmpd="sng">
            <a:noFill/>
            <a:prstDash val="solid"/>
            <a:round/>
            <a:headEnd/>
            <a:tailEnd/>
          </a:ln>
          <a:effectLst/>
        </p:spPr>
        <p:txBody>
          <a:bodyPr/>
          <a:lstStyle/>
          <a:p>
            <a:pPr>
              <a:defRPr/>
            </a:pPr>
            <a:endParaRPr lang="zh-CN" altLang="en-US">
              <a:latin typeface="Arial" charset="0"/>
            </a:endParaRPr>
          </a:p>
        </p:txBody>
      </p:sp>
      <p:sp>
        <p:nvSpPr>
          <p:cNvPr id="4099" name="Rectangle 3"/>
          <p:cNvSpPr>
            <a:spLocks noChangeArrowheads="1"/>
          </p:cNvSpPr>
          <p:nvPr/>
        </p:nvSpPr>
        <p:spPr bwMode="auto">
          <a:xfrm flipH="1">
            <a:off x="10426700" y="6705601"/>
            <a:ext cx="1744133" cy="176213"/>
          </a:xfrm>
          <a:prstGeom prst="rect">
            <a:avLst/>
          </a:prstGeom>
          <a:noFill/>
          <a:ln w="9525">
            <a:noFill/>
            <a:miter lim="800000"/>
            <a:headEnd/>
            <a:tailEnd/>
          </a:ln>
          <a:effectLst/>
        </p:spPr>
        <p:txBody>
          <a:bodyPr lIns="18000" tIns="10800" rIns="18000" bIns="10800">
            <a:spAutoFit/>
          </a:bodyPr>
          <a:lstStyle/>
          <a:p>
            <a:pPr algn="r">
              <a:defRPr/>
            </a:pPr>
            <a:r>
              <a:rPr lang="en-US" altLang="ko-KR" sz="1000" b="1">
                <a:solidFill>
                  <a:schemeClr val="tx2"/>
                </a:solidFill>
                <a:latin typeface="Verdana" pitchFamily="34" charset="0"/>
                <a:ea typeface="Gulim" pitchFamily="34" charset="-127"/>
              </a:rPr>
              <a:t>YOUR SITE HERE</a:t>
            </a:r>
          </a:p>
        </p:txBody>
      </p:sp>
      <p:sp>
        <p:nvSpPr>
          <p:cNvPr id="4100" name="Freeform 4"/>
          <p:cNvSpPr>
            <a:spLocks/>
          </p:cNvSpPr>
          <p:nvPr userDrawn="1"/>
        </p:nvSpPr>
        <p:spPr bwMode="gray">
          <a:xfrm>
            <a:off x="0" y="0"/>
            <a:ext cx="12192000" cy="1397000"/>
          </a:xfrm>
          <a:custGeom>
            <a:avLst/>
            <a:gdLst/>
            <a:ahLst/>
            <a:cxnLst>
              <a:cxn ang="0">
                <a:pos x="0" y="856"/>
              </a:cxn>
              <a:cxn ang="0">
                <a:pos x="72" y="856"/>
              </a:cxn>
              <a:cxn ang="0">
                <a:pos x="72" y="576"/>
              </a:cxn>
              <a:cxn ang="0">
                <a:pos x="4584" y="576"/>
              </a:cxn>
              <a:cxn ang="0">
                <a:pos x="4888" y="880"/>
              </a:cxn>
              <a:cxn ang="0">
                <a:pos x="5760" y="880"/>
              </a:cxn>
              <a:cxn ang="0">
                <a:pos x="5760" y="0"/>
              </a:cxn>
              <a:cxn ang="0">
                <a:pos x="0" y="0"/>
              </a:cxn>
              <a:cxn ang="0">
                <a:pos x="0" y="856"/>
              </a:cxn>
            </a:cxnLst>
            <a:rect l="0" t="0" r="r" b="b"/>
            <a:pathLst>
              <a:path w="5760" h="880">
                <a:moveTo>
                  <a:pt x="0" y="856"/>
                </a:moveTo>
                <a:lnTo>
                  <a:pt x="72" y="856"/>
                </a:lnTo>
                <a:lnTo>
                  <a:pt x="72" y="576"/>
                </a:lnTo>
                <a:lnTo>
                  <a:pt x="4584" y="576"/>
                </a:lnTo>
                <a:lnTo>
                  <a:pt x="4888" y="880"/>
                </a:lnTo>
                <a:lnTo>
                  <a:pt x="5760" y="880"/>
                </a:lnTo>
                <a:lnTo>
                  <a:pt x="5760" y="0"/>
                </a:lnTo>
                <a:lnTo>
                  <a:pt x="0" y="0"/>
                </a:lnTo>
                <a:lnTo>
                  <a:pt x="0" y="856"/>
                </a:lnTo>
                <a:close/>
              </a:path>
            </a:pathLst>
          </a:custGeom>
          <a:solidFill>
            <a:schemeClr val="folHlink"/>
          </a:solidFill>
          <a:ln w="9525">
            <a:noFill/>
            <a:round/>
            <a:headEnd/>
            <a:tailEnd/>
          </a:ln>
          <a:effectLst/>
        </p:spPr>
        <p:txBody>
          <a:bodyPr/>
          <a:lstStyle/>
          <a:p>
            <a:pPr>
              <a:defRPr/>
            </a:pPr>
            <a:endParaRPr lang="zh-CN" altLang="en-US">
              <a:latin typeface="Arial" charset="0"/>
            </a:endParaRPr>
          </a:p>
        </p:txBody>
      </p:sp>
      <p:sp>
        <p:nvSpPr>
          <p:cNvPr id="3077" name="Rectangle 5"/>
          <p:cNvSpPr>
            <a:spLocks noGrp="1" noChangeArrowheads="1"/>
          </p:cNvSpPr>
          <p:nvPr>
            <p:ph type="title"/>
          </p:nvPr>
        </p:nvSpPr>
        <p:spPr bwMode="white">
          <a:xfrm>
            <a:off x="755651" y="1763713"/>
            <a:ext cx="10464800" cy="405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endParaRPr lang="en-US" altLang="ko-KR"/>
          </a:p>
        </p:txBody>
      </p:sp>
      <p:sp>
        <p:nvSpPr>
          <p:cNvPr id="4102" name="Rectangle 6"/>
          <p:cNvSpPr>
            <a:spLocks noGrp="1" noChangeArrowheads="1"/>
          </p:cNvSpPr>
          <p:nvPr>
            <p:ph type="sldNum" sz="quarter" idx="4"/>
          </p:nvPr>
        </p:nvSpPr>
        <p:spPr bwMode="auto">
          <a:xfrm>
            <a:off x="4368800" y="6477000"/>
            <a:ext cx="2844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effectLst>
                  <a:outerShdw blurRad="38100" dist="38100" dir="2700000" algn="tl">
                    <a:srgbClr val="C0C0C0"/>
                  </a:outerShdw>
                </a:effectLst>
                <a:latin typeface="Verdana" panose="020B0604030504040204" pitchFamily="34" charset="0"/>
                <a:ea typeface="Gulim" pitchFamily="34" charset="-127"/>
              </a:defRPr>
            </a:lvl1pPr>
          </a:lstStyle>
          <a:p>
            <a:fld id="{38E315E1-9544-45C7-9F0C-D6863E77A16A}" type="slidenum">
              <a:rPr lang="ko-KR" altLang="en-US"/>
              <a:pPr/>
              <a:t>‹#›</a:t>
            </a:fld>
            <a:endParaRPr lang="en-US" altLang="ko-KR"/>
          </a:p>
        </p:txBody>
      </p:sp>
      <p:sp>
        <p:nvSpPr>
          <p:cNvPr id="4103" name="Freeform 7"/>
          <p:cNvSpPr>
            <a:spLocks/>
          </p:cNvSpPr>
          <p:nvPr/>
        </p:nvSpPr>
        <p:spPr bwMode="ltGray">
          <a:xfrm>
            <a:off x="3251200" y="0"/>
            <a:ext cx="8940800" cy="139700"/>
          </a:xfrm>
          <a:custGeom>
            <a:avLst/>
            <a:gdLst/>
            <a:ahLst/>
            <a:cxnLst>
              <a:cxn ang="0">
                <a:pos x="0" y="0"/>
              </a:cxn>
              <a:cxn ang="0">
                <a:pos x="88" y="88"/>
              </a:cxn>
              <a:cxn ang="0">
                <a:pos x="4224" y="88"/>
              </a:cxn>
              <a:cxn ang="0">
                <a:pos x="4224" y="0"/>
              </a:cxn>
              <a:cxn ang="0">
                <a:pos x="0" y="0"/>
              </a:cxn>
            </a:cxnLst>
            <a:rect l="0" t="0" r="r" b="b"/>
            <a:pathLst>
              <a:path w="4224" h="88">
                <a:moveTo>
                  <a:pt x="0" y="0"/>
                </a:moveTo>
                <a:lnTo>
                  <a:pt x="88" y="88"/>
                </a:lnTo>
                <a:lnTo>
                  <a:pt x="4224" y="88"/>
                </a:lnTo>
                <a:lnTo>
                  <a:pt x="4224" y="0"/>
                </a:lnTo>
                <a:lnTo>
                  <a:pt x="0" y="0"/>
                </a:lnTo>
                <a:close/>
              </a:path>
            </a:pathLst>
          </a:custGeom>
          <a:solidFill>
            <a:schemeClr val="tx2"/>
          </a:solidFill>
          <a:ln w="9525" cap="flat" cmpd="sng">
            <a:noFill/>
            <a:prstDash val="solid"/>
            <a:round/>
            <a:headEnd/>
            <a:tailEnd/>
          </a:ln>
          <a:effectLst/>
        </p:spPr>
        <p:txBody>
          <a:bodyPr/>
          <a:lstStyle/>
          <a:p>
            <a:pPr>
              <a:defRPr/>
            </a:pPr>
            <a:endParaRPr lang="zh-CN" altLang="en-US">
              <a:latin typeface="Arial" charset="0"/>
            </a:endParaRPr>
          </a:p>
        </p:txBody>
      </p:sp>
      <p:grpSp>
        <p:nvGrpSpPr>
          <p:cNvPr id="3080" name="Group 8"/>
          <p:cNvGrpSpPr>
            <a:grpSpLocks/>
          </p:cNvGrpSpPr>
          <p:nvPr/>
        </p:nvGrpSpPr>
        <p:grpSpPr bwMode="auto">
          <a:xfrm>
            <a:off x="3543300" y="4764"/>
            <a:ext cx="8468784" cy="134937"/>
            <a:chOff x="1674" y="3"/>
            <a:chExt cx="4001" cy="85"/>
          </a:xfrm>
        </p:grpSpPr>
        <p:sp>
          <p:nvSpPr>
            <p:cNvPr id="4105" name="Rectangle 9"/>
            <p:cNvSpPr>
              <a:spLocks noChangeArrowheads="1"/>
            </p:cNvSpPr>
            <p:nvPr userDrawn="1"/>
          </p:nvSpPr>
          <p:spPr bwMode="black">
            <a:xfrm>
              <a:off x="1674"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06" name="Rectangle 10"/>
            <p:cNvSpPr>
              <a:spLocks noChangeArrowheads="1"/>
            </p:cNvSpPr>
            <p:nvPr userDrawn="1"/>
          </p:nvSpPr>
          <p:spPr bwMode="black">
            <a:xfrm>
              <a:off x="1810"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07" name="Rectangle 11"/>
            <p:cNvSpPr>
              <a:spLocks noChangeArrowheads="1"/>
            </p:cNvSpPr>
            <p:nvPr userDrawn="1"/>
          </p:nvSpPr>
          <p:spPr bwMode="black">
            <a:xfrm>
              <a:off x="1946"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08" name="Rectangle 12"/>
            <p:cNvSpPr>
              <a:spLocks noChangeArrowheads="1"/>
            </p:cNvSpPr>
            <p:nvPr userDrawn="1"/>
          </p:nvSpPr>
          <p:spPr bwMode="black">
            <a:xfrm>
              <a:off x="2082"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09" name="Rectangle 13"/>
            <p:cNvSpPr>
              <a:spLocks noChangeArrowheads="1"/>
            </p:cNvSpPr>
            <p:nvPr userDrawn="1"/>
          </p:nvSpPr>
          <p:spPr bwMode="black">
            <a:xfrm>
              <a:off x="2218"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10" name="Rectangle 14"/>
            <p:cNvSpPr>
              <a:spLocks noChangeArrowheads="1"/>
            </p:cNvSpPr>
            <p:nvPr userDrawn="1"/>
          </p:nvSpPr>
          <p:spPr bwMode="black">
            <a:xfrm>
              <a:off x="2354"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11" name="Rectangle 15"/>
            <p:cNvSpPr>
              <a:spLocks noChangeArrowheads="1"/>
            </p:cNvSpPr>
            <p:nvPr userDrawn="1"/>
          </p:nvSpPr>
          <p:spPr bwMode="black">
            <a:xfrm>
              <a:off x="2490"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12" name="Rectangle 16"/>
            <p:cNvSpPr>
              <a:spLocks noChangeArrowheads="1"/>
            </p:cNvSpPr>
            <p:nvPr userDrawn="1"/>
          </p:nvSpPr>
          <p:spPr bwMode="black">
            <a:xfrm>
              <a:off x="2626"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13" name="Rectangle 17"/>
            <p:cNvSpPr>
              <a:spLocks noChangeArrowheads="1"/>
            </p:cNvSpPr>
            <p:nvPr userDrawn="1"/>
          </p:nvSpPr>
          <p:spPr bwMode="black">
            <a:xfrm>
              <a:off x="2762"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14" name="Rectangle 18"/>
            <p:cNvSpPr>
              <a:spLocks noChangeArrowheads="1"/>
            </p:cNvSpPr>
            <p:nvPr userDrawn="1"/>
          </p:nvSpPr>
          <p:spPr bwMode="black">
            <a:xfrm>
              <a:off x="2898"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15" name="Rectangle 19"/>
            <p:cNvSpPr>
              <a:spLocks noChangeArrowheads="1"/>
            </p:cNvSpPr>
            <p:nvPr userDrawn="1"/>
          </p:nvSpPr>
          <p:spPr bwMode="black">
            <a:xfrm>
              <a:off x="3034"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16" name="Rectangle 20"/>
            <p:cNvSpPr>
              <a:spLocks noChangeArrowheads="1"/>
            </p:cNvSpPr>
            <p:nvPr userDrawn="1"/>
          </p:nvSpPr>
          <p:spPr bwMode="black">
            <a:xfrm>
              <a:off x="3170"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17" name="Rectangle 21"/>
            <p:cNvSpPr>
              <a:spLocks noChangeArrowheads="1"/>
            </p:cNvSpPr>
            <p:nvPr userDrawn="1"/>
          </p:nvSpPr>
          <p:spPr bwMode="black">
            <a:xfrm>
              <a:off x="3306"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18" name="Rectangle 22"/>
            <p:cNvSpPr>
              <a:spLocks noChangeArrowheads="1"/>
            </p:cNvSpPr>
            <p:nvPr userDrawn="1"/>
          </p:nvSpPr>
          <p:spPr bwMode="black">
            <a:xfrm>
              <a:off x="3442"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19" name="Rectangle 23"/>
            <p:cNvSpPr>
              <a:spLocks noChangeArrowheads="1"/>
            </p:cNvSpPr>
            <p:nvPr userDrawn="1"/>
          </p:nvSpPr>
          <p:spPr bwMode="black">
            <a:xfrm>
              <a:off x="3578"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20" name="Rectangle 24"/>
            <p:cNvSpPr>
              <a:spLocks noChangeArrowheads="1"/>
            </p:cNvSpPr>
            <p:nvPr userDrawn="1"/>
          </p:nvSpPr>
          <p:spPr bwMode="black">
            <a:xfrm>
              <a:off x="3714"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21" name="Rectangle 25"/>
            <p:cNvSpPr>
              <a:spLocks noChangeArrowheads="1"/>
            </p:cNvSpPr>
            <p:nvPr userDrawn="1"/>
          </p:nvSpPr>
          <p:spPr bwMode="black">
            <a:xfrm>
              <a:off x="3850"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22" name="Rectangle 26"/>
            <p:cNvSpPr>
              <a:spLocks noChangeArrowheads="1"/>
            </p:cNvSpPr>
            <p:nvPr userDrawn="1"/>
          </p:nvSpPr>
          <p:spPr bwMode="black">
            <a:xfrm>
              <a:off x="3986"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23" name="Rectangle 27"/>
            <p:cNvSpPr>
              <a:spLocks noChangeArrowheads="1"/>
            </p:cNvSpPr>
            <p:nvPr userDrawn="1"/>
          </p:nvSpPr>
          <p:spPr bwMode="black">
            <a:xfrm>
              <a:off x="4122"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24" name="Rectangle 28"/>
            <p:cNvSpPr>
              <a:spLocks noChangeArrowheads="1"/>
            </p:cNvSpPr>
            <p:nvPr userDrawn="1"/>
          </p:nvSpPr>
          <p:spPr bwMode="black">
            <a:xfrm>
              <a:off x="4258"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25" name="Rectangle 29"/>
            <p:cNvSpPr>
              <a:spLocks noChangeArrowheads="1"/>
            </p:cNvSpPr>
            <p:nvPr userDrawn="1"/>
          </p:nvSpPr>
          <p:spPr bwMode="black">
            <a:xfrm>
              <a:off x="4394"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26" name="Rectangle 30"/>
            <p:cNvSpPr>
              <a:spLocks noChangeArrowheads="1"/>
            </p:cNvSpPr>
            <p:nvPr userDrawn="1"/>
          </p:nvSpPr>
          <p:spPr bwMode="black">
            <a:xfrm>
              <a:off x="4530"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27" name="Rectangle 31"/>
            <p:cNvSpPr>
              <a:spLocks noChangeArrowheads="1"/>
            </p:cNvSpPr>
            <p:nvPr userDrawn="1"/>
          </p:nvSpPr>
          <p:spPr bwMode="black">
            <a:xfrm>
              <a:off x="4666"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28" name="Rectangle 32"/>
            <p:cNvSpPr>
              <a:spLocks noChangeArrowheads="1"/>
            </p:cNvSpPr>
            <p:nvPr userDrawn="1"/>
          </p:nvSpPr>
          <p:spPr bwMode="black">
            <a:xfrm>
              <a:off x="4802"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29" name="Rectangle 33"/>
            <p:cNvSpPr>
              <a:spLocks noChangeArrowheads="1"/>
            </p:cNvSpPr>
            <p:nvPr userDrawn="1"/>
          </p:nvSpPr>
          <p:spPr bwMode="black">
            <a:xfrm>
              <a:off x="4938"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30" name="Rectangle 34"/>
            <p:cNvSpPr>
              <a:spLocks noChangeArrowheads="1"/>
            </p:cNvSpPr>
            <p:nvPr userDrawn="1"/>
          </p:nvSpPr>
          <p:spPr bwMode="black">
            <a:xfrm>
              <a:off x="5074"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31" name="Rectangle 35"/>
            <p:cNvSpPr>
              <a:spLocks noChangeArrowheads="1"/>
            </p:cNvSpPr>
            <p:nvPr userDrawn="1"/>
          </p:nvSpPr>
          <p:spPr bwMode="black">
            <a:xfrm>
              <a:off x="5210"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32" name="Rectangle 36"/>
            <p:cNvSpPr>
              <a:spLocks noChangeArrowheads="1"/>
            </p:cNvSpPr>
            <p:nvPr userDrawn="1"/>
          </p:nvSpPr>
          <p:spPr bwMode="black">
            <a:xfrm>
              <a:off x="5346"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33" name="Rectangle 37"/>
            <p:cNvSpPr>
              <a:spLocks noChangeArrowheads="1"/>
            </p:cNvSpPr>
            <p:nvPr userDrawn="1"/>
          </p:nvSpPr>
          <p:spPr bwMode="black">
            <a:xfrm>
              <a:off x="5482"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34" name="Rectangle 38"/>
            <p:cNvSpPr>
              <a:spLocks noChangeArrowheads="1"/>
            </p:cNvSpPr>
            <p:nvPr userDrawn="1"/>
          </p:nvSpPr>
          <p:spPr bwMode="black">
            <a:xfrm>
              <a:off x="5618"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grpSp>
      <p:pic>
        <p:nvPicPr>
          <p:cNvPr id="3081" name="Picture 39" descr="u=2933816964,1257031327&amp;fm=21&amp;gp=0"/>
          <p:cNvPicPr>
            <a:picLocks noChangeAspect="1" noChangeArrowheads="1"/>
          </p:cNvPicPr>
          <p:nvPr userDrawn="1"/>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t="17531"/>
          <a:stretch>
            <a:fillRect/>
          </a:stretch>
        </p:blipFill>
        <p:spPr bwMode="auto">
          <a:xfrm>
            <a:off x="10879581" y="260648"/>
            <a:ext cx="1193083" cy="7379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44" r:id="rId1"/>
    <p:sldLayoutId id="2147483734" r:id="rId2"/>
    <p:sldLayoutId id="2147483777" r:id="rId3"/>
    <p:sldLayoutId id="2147483738" r:id="rId4"/>
    <p:sldLayoutId id="2147483739" r:id="rId5"/>
    <p:sldLayoutId id="2147483778" r:id="rId6"/>
    <p:sldLayoutId id="2147483779" r:id="rId7"/>
    <p:sldLayoutId id="2147483752" r:id="rId8"/>
  </p:sldLayoutIdLst>
  <p:txStyles>
    <p:titleStyle>
      <a:lvl1pPr algn="l" rtl="0" eaLnBrk="1" fontAlgn="base" hangingPunct="1">
        <a:spcBef>
          <a:spcPct val="0"/>
        </a:spcBef>
        <a:spcAft>
          <a:spcPct val="0"/>
        </a:spcAft>
        <a:defRPr sz="3200" b="1">
          <a:solidFill>
            <a:srgbClr val="000000"/>
          </a:solidFill>
          <a:latin typeface="+mj-lt"/>
          <a:ea typeface="+mj-ea"/>
          <a:cs typeface="+mj-cs"/>
        </a:defRPr>
      </a:lvl1pPr>
      <a:lvl2pPr algn="l" rtl="0" eaLnBrk="1" fontAlgn="base" hangingPunct="1">
        <a:spcBef>
          <a:spcPct val="0"/>
        </a:spcBef>
        <a:spcAft>
          <a:spcPct val="0"/>
        </a:spcAft>
        <a:defRPr sz="3200" b="1">
          <a:solidFill>
            <a:srgbClr val="000000"/>
          </a:solidFill>
          <a:latin typeface="Verdana" pitchFamily="34" charset="0"/>
          <a:ea typeface="宋体" pitchFamily="2" charset="-122"/>
        </a:defRPr>
      </a:lvl2pPr>
      <a:lvl3pPr algn="l" rtl="0" eaLnBrk="1" fontAlgn="base" hangingPunct="1">
        <a:spcBef>
          <a:spcPct val="0"/>
        </a:spcBef>
        <a:spcAft>
          <a:spcPct val="0"/>
        </a:spcAft>
        <a:defRPr sz="3200" b="1">
          <a:solidFill>
            <a:srgbClr val="000000"/>
          </a:solidFill>
          <a:latin typeface="Verdana" pitchFamily="34" charset="0"/>
          <a:ea typeface="宋体" pitchFamily="2" charset="-122"/>
        </a:defRPr>
      </a:lvl3pPr>
      <a:lvl4pPr algn="l" rtl="0" eaLnBrk="1" fontAlgn="base" hangingPunct="1">
        <a:spcBef>
          <a:spcPct val="0"/>
        </a:spcBef>
        <a:spcAft>
          <a:spcPct val="0"/>
        </a:spcAft>
        <a:defRPr sz="3200" b="1">
          <a:solidFill>
            <a:srgbClr val="000000"/>
          </a:solidFill>
          <a:latin typeface="Verdana" pitchFamily="34" charset="0"/>
          <a:ea typeface="宋体" pitchFamily="2" charset="-122"/>
        </a:defRPr>
      </a:lvl4pPr>
      <a:lvl5pPr algn="l" rtl="0" eaLnBrk="1" fontAlgn="base" hangingPunct="1">
        <a:spcBef>
          <a:spcPct val="0"/>
        </a:spcBef>
        <a:spcAft>
          <a:spcPct val="0"/>
        </a:spcAft>
        <a:defRPr sz="3200" b="1">
          <a:solidFill>
            <a:srgbClr val="000000"/>
          </a:solidFill>
          <a:latin typeface="Verdana" pitchFamily="34" charset="0"/>
          <a:ea typeface="宋体" pitchFamily="2" charset="-122"/>
        </a:defRPr>
      </a:lvl5pPr>
      <a:lvl6pPr marL="457200" algn="l" rtl="0" eaLnBrk="1" fontAlgn="base" hangingPunct="1">
        <a:spcBef>
          <a:spcPct val="0"/>
        </a:spcBef>
        <a:spcAft>
          <a:spcPct val="0"/>
        </a:spcAft>
        <a:defRPr sz="3200" b="1">
          <a:solidFill>
            <a:srgbClr val="000000"/>
          </a:solidFill>
          <a:latin typeface="Verdana" pitchFamily="34" charset="0"/>
          <a:ea typeface="宋体" pitchFamily="2" charset="-122"/>
        </a:defRPr>
      </a:lvl6pPr>
      <a:lvl7pPr marL="914400" algn="l" rtl="0" eaLnBrk="1" fontAlgn="base" hangingPunct="1">
        <a:spcBef>
          <a:spcPct val="0"/>
        </a:spcBef>
        <a:spcAft>
          <a:spcPct val="0"/>
        </a:spcAft>
        <a:defRPr sz="3200" b="1">
          <a:solidFill>
            <a:srgbClr val="000000"/>
          </a:solidFill>
          <a:latin typeface="Verdana" pitchFamily="34" charset="0"/>
          <a:ea typeface="宋体" pitchFamily="2" charset="-122"/>
        </a:defRPr>
      </a:lvl7pPr>
      <a:lvl8pPr marL="1371600" algn="l" rtl="0" eaLnBrk="1" fontAlgn="base" hangingPunct="1">
        <a:spcBef>
          <a:spcPct val="0"/>
        </a:spcBef>
        <a:spcAft>
          <a:spcPct val="0"/>
        </a:spcAft>
        <a:defRPr sz="3200" b="1">
          <a:solidFill>
            <a:srgbClr val="000000"/>
          </a:solidFill>
          <a:latin typeface="Verdana" pitchFamily="34" charset="0"/>
          <a:ea typeface="宋体" pitchFamily="2" charset="-122"/>
        </a:defRPr>
      </a:lvl8pPr>
      <a:lvl9pPr marL="1828800" algn="l" rtl="0" eaLnBrk="1" fontAlgn="base" hangingPunct="1">
        <a:spcBef>
          <a:spcPct val="0"/>
        </a:spcBef>
        <a:spcAft>
          <a:spcPct val="0"/>
        </a:spcAft>
        <a:defRPr sz="3200" b="1">
          <a:solidFill>
            <a:srgbClr val="000000"/>
          </a:solidFill>
          <a:latin typeface="Verdana" pitchFamily="34" charset="0"/>
          <a:ea typeface="宋体" pitchFamily="2" charset="-122"/>
        </a:defRPr>
      </a:lvl9pPr>
    </p:titleStyle>
    <p:bodyStyle>
      <a:lvl1pPr marL="342900" indent="-342900" algn="l" rtl="0" eaLnBrk="1" fontAlgn="base" hangingPunct="1">
        <a:spcBef>
          <a:spcPct val="20000"/>
        </a:spcBef>
        <a:spcAft>
          <a:spcPct val="0"/>
        </a:spcAft>
        <a:buClr>
          <a:schemeClr val="tx1"/>
        </a:buClr>
        <a:buFont typeface="Wingdings" panose="05000000000000000000" pitchFamily="2" charset="2"/>
        <a:buChar char="v"/>
        <a:defRPr sz="2800" b="1">
          <a:solidFill>
            <a:schemeClr val="accent1"/>
          </a:solidFill>
          <a:latin typeface="+mn-lt"/>
          <a:ea typeface="+mn-ea"/>
          <a:cs typeface="+mn-cs"/>
        </a:defRPr>
      </a:lvl1pPr>
      <a:lvl2pPr marL="742950" indent="-285750" algn="l" rtl="0" eaLnBrk="1" fontAlgn="base" hangingPunct="1">
        <a:spcBef>
          <a:spcPct val="20000"/>
        </a:spcBef>
        <a:spcAft>
          <a:spcPct val="0"/>
        </a:spcAft>
        <a:buClr>
          <a:schemeClr val="tx2"/>
        </a:buClr>
        <a:buSzPct val="60000"/>
        <a:buFont typeface="Wingdings" panose="05000000000000000000" pitchFamily="2" charset="2"/>
        <a:buChar char="n"/>
        <a:defRPr sz="2400">
          <a:solidFill>
            <a:schemeClr val="tx1"/>
          </a:solidFill>
          <a:latin typeface="+mn-lt"/>
          <a:ea typeface="+mn-ea"/>
        </a:defRPr>
      </a:lvl2pPr>
      <a:lvl3pPr marL="1143000" indent="-228600" algn="l" rtl="0" eaLnBrk="1" fontAlgn="base" hangingPunct="1">
        <a:spcBef>
          <a:spcPct val="20000"/>
        </a:spcBef>
        <a:spcAft>
          <a:spcPct val="0"/>
        </a:spcAft>
        <a:buClr>
          <a:schemeClr val="folHlink"/>
        </a:buClr>
        <a:buSzPct val="60000"/>
        <a:buFont typeface="Wingdings" panose="05000000000000000000" pitchFamily="2" charset="2"/>
        <a:buChar char="n"/>
        <a:defRPr sz="2400">
          <a:solidFill>
            <a:schemeClr val="tx1"/>
          </a:solidFill>
          <a:latin typeface="+mn-lt"/>
          <a:ea typeface="+mn-ea"/>
        </a:defRPr>
      </a:lvl3pPr>
      <a:lvl4pPr marL="1600200" indent="-228600" algn="l" rtl="0" eaLnBrk="1" fontAlgn="base" hangingPunct="1">
        <a:spcBef>
          <a:spcPct val="20000"/>
        </a:spcBef>
        <a:spcAft>
          <a:spcPct val="0"/>
        </a:spcAft>
        <a:buClr>
          <a:schemeClr val="tx1"/>
        </a:buClr>
        <a:buSzPct val="60000"/>
        <a:buFont typeface="Wingdings" panose="05000000000000000000" pitchFamily="2" charset="2"/>
        <a:buChar char="n"/>
        <a:defRPr sz="2000">
          <a:solidFill>
            <a:schemeClr val="tx1"/>
          </a:solidFill>
          <a:latin typeface="+mn-lt"/>
          <a:ea typeface="+mn-ea"/>
        </a:defRPr>
      </a:lvl4pPr>
      <a:lvl5pPr marL="2057400" indent="-228600" algn="l" rtl="0" eaLnBrk="1" fontAlgn="base" hangingPunct="1">
        <a:spcBef>
          <a:spcPct val="20000"/>
        </a:spcBef>
        <a:spcAft>
          <a:spcPct val="0"/>
        </a:spcAft>
        <a:buClr>
          <a:schemeClr val="hlink"/>
        </a:buClr>
        <a:buSzPct val="60000"/>
        <a:buFont typeface="Wingdings" panose="05000000000000000000" pitchFamily="2" charset="2"/>
        <a:buChar char="n"/>
        <a:defRPr sz="2000">
          <a:solidFill>
            <a:schemeClr val="tx1"/>
          </a:solidFill>
          <a:latin typeface="+mn-lt"/>
          <a:ea typeface="+mn-ea"/>
        </a:defRPr>
      </a:lvl5pPr>
      <a:lvl6pPr marL="25146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ea typeface="+mn-ea"/>
        </a:defRPr>
      </a:lvl6pPr>
      <a:lvl7pPr marL="29718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ea typeface="+mn-ea"/>
        </a:defRPr>
      </a:lvl7pPr>
      <a:lvl8pPr marL="34290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ea typeface="+mn-ea"/>
        </a:defRPr>
      </a:lvl8pPr>
      <a:lvl9pPr marL="38862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7286F7-944B-474E-8AFF-912AD0F88AB4}" type="datetimeFigureOut">
              <a:rPr lang="zh-CN" altLang="en-US" smtClean="0"/>
              <a:pPr/>
              <a:t>2023/7/3</a:t>
            </a:fld>
            <a:endParaRPr lang="zh-CN" altLang="en-US"/>
          </a:p>
        </p:txBody>
      </p:sp>
      <p:sp>
        <p:nvSpPr>
          <p:cNvPr id="5" name="页脚占位符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A95237-B747-451D-ADEF-B34366923DF9}"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5.xml"/><Relationship Id="rId1" Type="http://schemas.openxmlformats.org/officeDocument/2006/relationships/vmlDrawing" Target="../drawings/vmlDrawing2.v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6.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6.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19.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6.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2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4.xml"/><Relationship Id="rId1" Type="http://schemas.openxmlformats.org/officeDocument/2006/relationships/vmlDrawing" Target="../drawings/vmlDrawing6.vml"/></Relationships>
</file>

<file path=ppt/slides/_rels/slide124.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6.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6.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6.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4.xml"/><Relationship Id="rId1" Type="http://schemas.openxmlformats.org/officeDocument/2006/relationships/vmlDrawing" Target="../drawings/vmlDrawing7.vml"/></Relationships>
</file>

<file path=ppt/slides/_rels/slide151.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6.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62.xml"/><Relationship Id="rId1" Type="http://schemas.openxmlformats.org/officeDocument/2006/relationships/slideLayout" Target="../slideLayouts/slideLayout4.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65.xml"/><Relationship Id="rId1" Type="http://schemas.openxmlformats.org/officeDocument/2006/relationships/slideLayout" Target="../slideLayouts/slideLayout4.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67.xml"/><Relationship Id="rId1" Type="http://schemas.openxmlformats.org/officeDocument/2006/relationships/slideLayout" Target="../slideLayouts/slideLayout4.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5.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xml"/><Relationship Id="rId1" Type="http://schemas.openxmlformats.org/officeDocument/2006/relationships/vmlDrawing" Target="../drawings/vmlDrawing3.v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vmlDrawing" Target="../drawings/vmlDrawing5.vml"/><Relationship Id="rId4" Type="http://schemas.openxmlformats.org/officeDocument/2006/relationships/oleObject" Target="../embeddings/oleObject5.bin"/></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6.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microsoft.com/office/2007/relationships/hdphoto" Target="../media/hdphoto2.wdp"/></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microsoft.com/office/2007/relationships/hdphoto" Target="../media/hdphoto2.wdp"/></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内容占位符 6"/>
          <p:cNvGraphicFramePr>
            <a:graphicFrameLocks noGrp="1"/>
          </p:cNvGraphicFramePr>
          <p:nvPr>
            <p:ph idx="4294967295"/>
            <p:extLst>
              <p:ext uri="{D42A27DB-BD31-4B8C-83A1-F6EECF244321}">
                <p14:modId xmlns:p14="http://schemas.microsoft.com/office/powerpoint/2010/main" xmlns="" val="342934307"/>
              </p:ext>
            </p:extLst>
          </p:nvPr>
        </p:nvGraphicFramePr>
        <p:xfrm>
          <a:off x="0" y="1196975"/>
          <a:ext cx="10887075" cy="4060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文本框 1"/>
          <p:cNvSpPr txBox="1"/>
          <p:nvPr/>
        </p:nvSpPr>
        <p:spPr>
          <a:xfrm>
            <a:off x="77520" y="260648"/>
            <a:ext cx="3570208" cy="461665"/>
          </a:xfrm>
          <a:prstGeom prst="rect">
            <a:avLst/>
          </a:prstGeom>
          <a:noFill/>
        </p:spPr>
        <p:txBody>
          <a:bodyPr wrap="none" rtlCol="0">
            <a:spAutoFit/>
          </a:bodyPr>
          <a:lstStyle/>
          <a:p>
            <a:r>
              <a:rPr lang="zh-CN" altLang="en-US" sz="2400" dirty="0">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rPr>
              <a:t>物流成本管</a:t>
            </a:r>
            <a:r>
              <a:rPr lang="zh-CN" altLang="en-US" sz="2400" dirty="0" smtClean="0">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rPr>
              <a:t>理（第六版）</a:t>
            </a:r>
            <a:endParaRPr lang="zh-CN" altLang="en-US" sz="2400" dirty="0">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endParaRPr>
          </a:p>
        </p:txBody>
      </p:sp>
      <p:graphicFrame>
        <p:nvGraphicFramePr>
          <p:cNvPr id="3" name="图示 2"/>
          <p:cNvGraphicFramePr/>
          <p:nvPr>
            <p:extLst>
              <p:ext uri="{D42A27DB-BD31-4B8C-83A1-F6EECF244321}">
                <p14:modId xmlns:p14="http://schemas.microsoft.com/office/powerpoint/2010/main" xmlns="" val="4041472"/>
              </p:ext>
            </p:extLst>
          </p:nvPr>
        </p:nvGraphicFramePr>
        <p:xfrm>
          <a:off x="407368" y="1557014"/>
          <a:ext cx="2520280" cy="158395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xmlns="" val="5067129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1524000" y="3008313"/>
            <a:ext cx="184150"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endParaRPr lang="zh-CN" altLang="en-US"/>
          </a:p>
        </p:txBody>
      </p:sp>
      <p:sp>
        <p:nvSpPr>
          <p:cNvPr id="9" name="五边形 8"/>
          <p:cNvSpPr/>
          <p:nvPr/>
        </p:nvSpPr>
        <p:spPr>
          <a:xfrm>
            <a:off x="587388" y="3068960"/>
            <a:ext cx="11233248" cy="1569071"/>
          </a:xfrm>
          <a:prstGeom prst="homePlate">
            <a:avLst/>
          </a:prstGeom>
          <a:gradFill>
            <a:gsLst>
              <a:gs pos="0">
                <a:schemeClr val="accent1">
                  <a:lumMod val="5000"/>
                  <a:lumOff val="95000"/>
                </a:schemeClr>
              </a:gs>
              <a:gs pos="100000">
                <a:schemeClr val="accent6">
                  <a:lumMod val="75000"/>
                </a:schemeClr>
              </a:gs>
              <a:gs pos="84000">
                <a:schemeClr val="accent1">
                  <a:lumMod val="45000"/>
                  <a:lumOff val="55000"/>
                </a:schemeClr>
              </a:gs>
              <a:gs pos="100000">
                <a:schemeClr val="accent1">
                  <a:lumMod val="30000"/>
                  <a:lumOff val="70000"/>
                </a:schemeClr>
              </a:gs>
            </a:gsLst>
            <a:lin ang="2400000" scaled="0"/>
          </a:gradFill>
          <a:ln>
            <a:noFill/>
          </a:ln>
          <a:effectLst>
            <a:reflection blurRad="12700" endPos="42000" dist="127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accent4"/>
                </a:solidFill>
                <a:latin typeface="宋体" panose="02010600030101010101" pitchFamily="2" charset="-122"/>
              </a:rPr>
              <a:t>3</a:t>
            </a:r>
            <a:r>
              <a:rPr lang="zh-CN" altLang="en-US" sz="3200" b="1" dirty="0">
                <a:solidFill>
                  <a:schemeClr val="accent4"/>
                </a:solidFill>
                <a:latin typeface="宋体" panose="02010600030101010101" pitchFamily="2" charset="-122"/>
              </a:rPr>
              <a:t>、</a:t>
            </a:r>
            <a:r>
              <a:rPr lang="zh-CN" altLang="zh-CN" sz="3200" b="1" dirty="0">
                <a:solidFill>
                  <a:schemeClr val="accent4"/>
                </a:solidFill>
              </a:rPr>
              <a:t>将单位成本实际数与预算数相减后，再除以预算数</a:t>
            </a:r>
            <a:endParaRPr lang="zh-CN" altLang="en-US" sz="3200" dirty="0"/>
          </a:p>
        </p:txBody>
      </p:sp>
      <p:sp>
        <p:nvSpPr>
          <p:cNvPr id="7" name="燕尾形 6"/>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12" name="燕尾形 11"/>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13" name="燕尾形 12"/>
          <p:cNvSpPr/>
          <p:nvPr/>
        </p:nvSpPr>
        <p:spPr>
          <a:xfrm>
            <a:off x="5597940" y="368659"/>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dirty="0">
                <a:solidFill>
                  <a:schemeClr val="bg1"/>
                </a:solidFill>
                <a:latin typeface="宋体" panose="02010600030101010101" pitchFamily="2" charset="-122"/>
              </a:rPr>
              <a:t>一</a:t>
            </a:r>
            <a:r>
              <a:rPr lang="zh-CN" altLang="en-US" dirty="0" smtClean="0">
                <a:solidFill>
                  <a:schemeClr val="bg1"/>
                </a:solidFill>
                <a:latin typeface="宋体" panose="02010600030101010101" pitchFamily="2" charset="-122"/>
              </a:rPr>
              <a:t>、</a:t>
            </a:r>
            <a:r>
              <a:rPr lang="zh-CN" altLang="zh-CN" dirty="0" smtClean="0"/>
              <a:t>单位成本预算达成情况的总体分析</a:t>
            </a:r>
            <a:endParaRPr lang="zh-CN" altLang="en-US"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xmlns="" val="169723495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smtClean="0">
                <a:latin typeface="+mj-ea"/>
              </a:rPr>
              <a:t>（</a:t>
            </a:r>
            <a:r>
              <a:rPr lang="en-US" altLang="zh-CN" dirty="0" smtClean="0">
                <a:latin typeface="+mj-ea"/>
              </a:rPr>
              <a:t>6</a:t>
            </a:r>
            <a:r>
              <a:rPr lang="zh-CN" altLang="zh-CN" dirty="0" smtClean="0">
                <a:latin typeface="+mj-ea"/>
              </a:rPr>
              <a:t>）营运车日</a:t>
            </a:r>
            <a:r>
              <a:rPr lang="en-US" altLang="zh-CN" dirty="0" smtClean="0">
                <a:latin typeface="+mj-ea"/>
              </a:rPr>
              <a:t>  </a:t>
            </a:r>
            <a:r>
              <a:rPr lang="zh-CN" altLang="zh-CN" dirty="0" smtClean="0">
                <a:latin typeface="+mj-ea"/>
              </a:rPr>
              <a:t>反映运输企业运输车辆的规模。影响营运车日的因素主要是企业在一定时期内的在册营运车辆数量的增减变动。</a:t>
            </a:r>
            <a:endParaRPr lang="zh-CN" altLang="en-US" dirty="0">
              <a:latin typeface="+mj-ea"/>
            </a:endParaRPr>
          </a:p>
        </p:txBody>
      </p:sp>
      <p:sp>
        <p:nvSpPr>
          <p:cNvPr id="3" name="燕尾形 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4" name="燕尾形 3"/>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5" name="燕尾形 4"/>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6" name="燕尾形 5"/>
          <p:cNvSpPr/>
          <p:nvPr/>
        </p:nvSpPr>
        <p:spPr>
          <a:xfrm>
            <a:off x="4871864" y="692696"/>
            <a:ext cx="496255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（三）单位成本实际数与预算数之差的深层分析</a:t>
            </a:r>
            <a:endParaRPr lang="zh-CN" altLang="zh-CN" sz="1600" b="1" dirty="0">
              <a:solidFill>
                <a:schemeClr val="bg1"/>
              </a:solidFill>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5651" y="1124744"/>
            <a:ext cx="10464800" cy="4690269"/>
          </a:xfrm>
        </p:spPr>
        <p:txBody>
          <a:bodyPr/>
          <a:lstStyle/>
          <a:p>
            <a:r>
              <a:rPr lang="zh-CN" altLang="zh-CN" dirty="0" smtClean="0"/>
              <a:t>综上所述，车辆运用效率指标的高低与变动与运输企业的运输能力、运输组织水平和技术水平状况密切相关。车辆运用效率指标实际数脱离预算数的深层分析，应由日常车辆技术部门和货源组织部门负责。</a:t>
            </a:r>
            <a:br>
              <a:rPr lang="zh-CN" altLang="zh-CN" dirty="0" smtClean="0"/>
            </a:br>
            <a:r>
              <a:rPr lang="en-US" altLang="zh-CN" dirty="0" smtClean="0"/>
              <a:t>      </a:t>
            </a:r>
            <a:r>
              <a:rPr lang="zh-CN" altLang="zh-CN" dirty="0" smtClean="0"/>
              <a:t>导致车辆运用效率指标实际数脱离预算数的具体分析方法，此处从略。</a:t>
            </a:r>
            <a:endParaRPr lang="zh-CN" altLang="en-US" dirty="0"/>
          </a:p>
        </p:txBody>
      </p:sp>
      <p:sp>
        <p:nvSpPr>
          <p:cNvPr id="3" name="燕尾形 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4" name="燕尾形 3"/>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5" name="燕尾形 4"/>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6" name="燕尾形 5"/>
          <p:cNvSpPr/>
          <p:nvPr/>
        </p:nvSpPr>
        <p:spPr>
          <a:xfrm>
            <a:off x="4871864" y="692696"/>
            <a:ext cx="496255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（三）单位成本实际数与预算数之差的深层分析</a:t>
            </a:r>
            <a:endParaRPr lang="zh-CN" altLang="zh-CN" sz="1600" b="1" dirty="0">
              <a:solidFill>
                <a:schemeClr val="bg1"/>
              </a:solidFill>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剪去单角的矩形 2"/>
          <p:cNvSpPr/>
          <p:nvPr/>
        </p:nvSpPr>
        <p:spPr>
          <a:xfrm>
            <a:off x="1037438" y="2744924"/>
            <a:ext cx="10117124" cy="1836204"/>
          </a:xfrm>
          <a:prstGeom prst="snip1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solidFill>
                  <a:srgbClr val="000000"/>
                </a:solidFill>
                <a:latin typeface="+mj-ea"/>
                <a:ea typeface="+mj-ea"/>
              </a:rPr>
              <a:t>2</a:t>
            </a:r>
            <a:r>
              <a:rPr lang="zh-CN" altLang="zh-CN" sz="3200" b="1" dirty="0" smtClean="0">
                <a:solidFill>
                  <a:srgbClr val="000000"/>
                </a:solidFill>
                <a:latin typeface="+mj-ea"/>
                <a:ea typeface="+mj-ea"/>
              </a:rPr>
              <a:t>．费用水平（</a:t>
            </a:r>
            <a:r>
              <a:rPr lang="en-US" altLang="zh-CN" sz="3200" b="1" i="1" dirty="0" smtClean="0">
                <a:solidFill>
                  <a:srgbClr val="000000"/>
                </a:solidFill>
                <a:latin typeface="+mj-ea"/>
                <a:ea typeface="+mj-ea"/>
              </a:rPr>
              <a:t>V'</a:t>
            </a:r>
            <a:r>
              <a:rPr lang="zh-CN" altLang="zh-CN" sz="3200" b="1" dirty="0" smtClean="0">
                <a:solidFill>
                  <a:srgbClr val="000000"/>
                </a:solidFill>
                <a:latin typeface="+mj-ea"/>
                <a:ea typeface="+mj-ea"/>
              </a:rPr>
              <a:t>、</a:t>
            </a:r>
            <a:r>
              <a:rPr lang="en-US" altLang="zh-CN" sz="3200" b="1" i="1" dirty="0" smtClean="0">
                <a:solidFill>
                  <a:srgbClr val="000000"/>
                </a:solidFill>
                <a:latin typeface="+mj-ea"/>
                <a:ea typeface="+mj-ea"/>
              </a:rPr>
              <a:t>V"</a:t>
            </a:r>
            <a:r>
              <a:rPr lang="zh-CN" altLang="zh-CN" sz="3200" b="1" dirty="0" smtClean="0">
                <a:solidFill>
                  <a:srgbClr val="000000"/>
                </a:solidFill>
                <a:latin typeface="+mj-ea"/>
                <a:ea typeface="+mj-ea"/>
              </a:rPr>
              <a:t>、</a:t>
            </a:r>
            <a:r>
              <a:rPr lang="en-US" altLang="zh-CN" sz="3200" b="1" i="1" dirty="0" smtClean="0">
                <a:solidFill>
                  <a:srgbClr val="000000"/>
                </a:solidFill>
                <a:latin typeface="+mj-ea"/>
                <a:ea typeface="+mj-ea"/>
              </a:rPr>
              <a:t>F</a:t>
            </a:r>
            <a:r>
              <a:rPr lang="zh-CN" altLang="zh-CN" sz="3200" b="1" dirty="0" smtClean="0">
                <a:solidFill>
                  <a:srgbClr val="000000"/>
                </a:solidFill>
                <a:latin typeface="+mj-ea"/>
                <a:ea typeface="+mj-ea"/>
              </a:rPr>
              <a:t>）实际数</a:t>
            </a:r>
            <a:endParaRPr lang="en-US" altLang="zh-CN" sz="3200" b="1" dirty="0" smtClean="0">
              <a:solidFill>
                <a:srgbClr val="000000"/>
              </a:solidFill>
              <a:latin typeface="+mj-ea"/>
              <a:ea typeface="+mj-ea"/>
            </a:endParaRPr>
          </a:p>
          <a:p>
            <a:pPr algn="ctr"/>
            <a:r>
              <a:rPr lang="zh-CN" altLang="zh-CN" sz="3200" b="1" dirty="0" smtClean="0">
                <a:solidFill>
                  <a:srgbClr val="000000"/>
                </a:solidFill>
                <a:latin typeface="+mj-ea"/>
                <a:ea typeface="+mj-ea"/>
              </a:rPr>
              <a:t>脱离预算数的深层分析</a:t>
            </a:r>
            <a:endParaRPr lang="zh-CN" altLang="zh-CN" sz="3200" b="1" dirty="0">
              <a:solidFill>
                <a:srgbClr val="000000"/>
              </a:solidFill>
              <a:latin typeface="+mj-ea"/>
              <a:ea typeface="+mj-ea"/>
            </a:endParaRPr>
          </a:p>
        </p:txBody>
      </p:sp>
      <p:sp>
        <p:nvSpPr>
          <p:cNvPr id="5" name="燕尾形 4"/>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6" name="燕尾形 5"/>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7" name="燕尾形 6"/>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8" name="燕尾形 7"/>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9" name="燕尾形 8"/>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10" name="燕尾形 9"/>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11" name="燕尾形 10"/>
          <p:cNvSpPr/>
          <p:nvPr/>
        </p:nvSpPr>
        <p:spPr>
          <a:xfrm>
            <a:off x="4871864" y="692696"/>
            <a:ext cx="496255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（三）单位成本实际数与预算数之差的深层分析</a:t>
            </a:r>
            <a:endParaRPr lang="zh-CN" altLang="zh-CN" sz="1600" b="1" dirty="0">
              <a:solidFill>
                <a:schemeClr val="bg1"/>
              </a:solidFill>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smtClean="0"/>
              <a:t>各类费用耗费水平变动深层分析应由归口管理成本、费用的责任部门负责。各项费用耗费水平变动因素分析的具体要求如下：</a:t>
            </a:r>
            <a:endParaRPr lang="zh-CN" altLang="en-US" dirty="0"/>
          </a:p>
        </p:txBody>
      </p:sp>
      <p:sp>
        <p:nvSpPr>
          <p:cNvPr id="3" name="燕尾形 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4" name="燕尾形 3"/>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5" name="燕尾形 4"/>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6" name="燕尾形 5"/>
          <p:cNvSpPr/>
          <p:nvPr/>
        </p:nvSpPr>
        <p:spPr>
          <a:xfrm>
            <a:off x="4871864" y="692696"/>
            <a:ext cx="496255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（三）单位成本实际数与预算数之差的深层分析</a:t>
            </a:r>
            <a:endParaRPr lang="zh-CN" altLang="zh-CN" sz="1600" b="1" dirty="0">
              <a:solidFill>
                <a:schemeClr val="bg1"/>
              </a:solidFill>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smtClean="0">
                <a:latin typeface="+mj-ea"/>
              </a:rPr>
              <a:t>（</a:t>
            </a:r>
            <a:r>
              <a:rPr lang="en-US" altLang="zh-CN" dirty="0" smtClean="0">
                <a:latin typeface="+mj-ea"/>
              </a:rPr>
              <a:t>1</a:t>
            </a:r>
            <a:r>
              <a:rPr lang="zh-CN" altLang="zh-CN" dirty="0" smtClean="0">
                <a:latin typeface="+mj-ea"/>
              </a:rPr>
              <a:t>）工资</a:t>
            </a:r>
            <a:r>
              <a:rPr lang="en-US" altLang="zh-CN" dirty="0" smtClean="0">
                <a:latin typeface="+mj-ea"/>
              </a:rPr>
              <a:t>  </a:t>
            </a:r>
            <a:r>
              <a:rPr lang="zh-CN" altLang="zh-CN" dirty="0" smtClean="0">
                <a:latin typeface="+mj-ea"/>
              </a:rPr>
              <a:t>重点分析职工人数、平均工资、劳动生产率等变动对工资总额及营运支出升降的影响。</a:t>
            </a:r>
            <a:endParaRPr lang="zh-CN" altLang="en-US" dirty="0">
              <a:latin typeface="+mj-ea"/>
            </a:endParaRPr>
          </a:p>
        </p:txBody>
      </p:sp>
      <p:sp>
        <p:nvSpPr>
          <p:cNvPr id="3" name="燕尾形 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4" name="燕尾形 3"/>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5" name="燕尾形 4"/>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6" name="燕尾形 5"/>
          <p:cNvSpPr/>
          <p:nvPr/>
        </p:nvSpPr>
        <p:spPr>
          <a:xfrm>
            <a:off x="4871864" y="692696"/>
            <a:ext cx="496255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（三）单位成本实际数与预算数之差的深层分析</a:t>
            </a:r>
            <a:endParaRPr lang="zh-CN" altLang="zh-CN" sz="1600" b="1" dirty="0">
              <a:solidFill>
                <a:schemeClr val="bg1"/>
              </a:solidFill>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sz="2800" dirty="0" smtClean="0">
                <a:latin typeface="+mj-ea"/>
              </a:rPr>
              <a:t>（</a:t>
            </a:r>
            <a:r>
              <a:rPr lang="en-US" altLang="zh-CN" sz="2800" dirty="0" smtClean="0">
                <a:latin typeface="+mj-ea"/>
              </a:rPr>
              <a:t>2</a:t>
            </a:r>
            <a:r>
              <a:rPr lang="zh-CN" altLang="zh-CN" sz="2800" dirty="0" smtClean="0">
                <a:latin typeface="+mj-ea"/>
              </a:rPr>
              <a:t>）燃料、润滑材料、材料、低值易耗品、备品配件、轮胎等物资及动力费用</a:t>
            </a:r>
            <a:r>
              <a:rPr lang="en-US" altLang="zh-CN" sz="2800" dirty="0" smtClean="0">
                <a:latin typeface="+mj-ea"/>
              </a:rPr>
              <a:t>  </a:t>
            </a:r>
            <a:r>
              <a:rPr lang="zh-CN" altLang="zh-CN" sz="2800" dirty="0" smtClean="0">
                <a:latin typeface="+mj-ea"/>
              </a:rPr>
              <a:t>其中：①消耗数量变动分析，应结合运输技术和运输组织，以及生产技术和生产组织情况，从产量预算的完成和定额执行情况两方面进行分析，找出各种主要材料实际消耗脱离定额的原因；②价格变动应从外部因素、内部因素两方面分析，着重分析内部因素；</a:t>
            </a:r>
            <a:endParaRPr lang="zh-CN" altLang="en-US" sz="2800" dirty="0">
              <a:latin typeface="+mj-ea"/>
            </a:endParaRPr>
          </a:p>
        </p:txBody>
      </p:sp>
      <p:sp>
        <p:nvSpPr>
          <p:cNvPr id="3" name="燕尾形 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4" name="燕尾形 3"/>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5" name="燕尾形 4"/>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6" name="燕尾形 5"/>
          <p:cNvSpPr/>
          <p:nvPr/>
        </p:nvSpPr>
        <p:spPr>
          <a:xfrm>
            <a:off x="4871864" y="692696"/>
            <a:ext cx="496255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（三）单位成本实际数与预算数之差的深层分析</a:t>
            </a:r>
            <a:endParaRPr lang="zh-CN" altLang="zh-CN" sz="1600" b="1" dirty="0">
              <a:solidFill>
                <a:schemeClr val="bg1"/>
              </a:solidFill>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smtClean="0">
                <a:latin typeface="+mj-ea"/>
              </a:rPr>
              <a:t>（</a:t>
            </a:r>
            <a:r>
              <a:rPr lang="en-US" altLang="zh-CN" dirty="0" smtClean="0">
                <a:latin typeface="+mj-ea"/>
              </a:rPr>
              <a:t>3</a:t>
            </a:r>
            <a:r>
              <a:rPr lang="zh-CN" altLang="zh-CN" dirty="0" smtClean="0">
                <a:latin typeface="+mj-ea"/>
              </a:rPr>
              <a:t>）折旧费和修理费</a:t>
            </a:r>
            <a:r>
              <a:rPr lang="en-US" altLang="zh-CN" dirty="0" smtClean="0">
                <a:latin typeface="+mj-ea"/>
              </a:rPr>
              <a:t>  </a:t>
            </a:r>
            <a:r>
              <a:rPr lang="zh-CN" altLang="zh-CN" dirty="0" smtClean="0">
                <a:latin typeface="+mj-ea"/>
              </a:rPr>
              <a:t>重点分析增减变动原因和各项固定资产利用率对营运支出项目的影响。</a:t>
            </a:r>
            <a:endParaRPr lang="zh-CN" altLang="en-US" dirty="0">
              <a:latin typeface="+mj-ea"/>
            </a:endParaRPr>
          </a:p>
        </p:txBody>
      </p:sp>
      <p:sp>
        <p:nvSpPr>
          <p:cNvPr id="3" name="燕尾形 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4" name="燕尾形 3"/>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5" name="燕尾形 4"/>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6" name="燕尾形 5"/>
          <p:cNvSpPr/>
          <p:nvPr/>
        </p:nvSpPr>
        <p:spPr>
          <a:xfrm>
            <a:off x="4871864" y="692696"/>
            <a:ext cx="496255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（三）单位成本实际数与预算数之差的深层分析</a:t>
            </a:r>
            <a:endParaRPr lang="zh-CN" altLang="zh-CN" sz="1600" b="1" dirty="0">
              <a:solidFill>
                <a:schemeClr val="bg1"/>
              </a:solidFill>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smtClean="0">
                <a:latin typeface="+mj-ea"/>
              </a:rPr>
              <a:t>（</a:t>
            </a:r>
            <a:r>
              <a:rPr lang="en-US" altLang="zh-CN" dirty="0" smtClean="0">
                <a:latin typeface="+mj-ea"/>
              </a:rPr>
              <a:t>4</a:t>
            </a:r>
            <a:r>
              <a:rPr lang="zh-CN" altLang="zh-CN" dirty="0" smtClean="0">
                <a:latin typeface="+mj-ea"/>
              </a:rPr>
              <a:t>）其他费用</a:t>
            </a:r>
            <a:r>
              <a:rPr lang="en-US" altLang="zh-CN" dirty="0" smtClean="0">
                <a:latin typeface="+mj-ea"/>
              </a:rPr>
              <a:t>  </a:t>
            </a:r>
            <a:r>
              <a:rPr lang="zh-CN" altLang="zh-CN" dirty="0" smtClean="0">
                <a:latin typeface="+mj-ea"/>
              </a:rPr>
              <a:t>重点分析事故损失、过路过桥费、劳动保护费增减变动情况及其原因。</a:t>
            </a:r>
            <a:br>
              <a:rPr lang="zh-CN" altLang="zh-CN" dirty="0" smtClean="0">
                <a:latin typeface="+mj-ea"/>
              </a:rPr>
            </a:br>
            <a:r>
              <a:rPr lang="en-US" altLang="zh-CN" dirty="0" smtClean="0">
                <a:latin typeface="+mj-ea"/>
              </a:rPr>
              <a:t>    </a:t>
            </a:r>
            <a:r>
              <a:rPr lang="zh-CN" altLang="zh-CN" dirty="0" smtClean="0">
                <a:latin typeface="+mj-ea"/>
              </a:rPr>
              <a:t>导致费用水平实际数脱离预算数的具体分析方法从略。</a:t>
            </a:r>
            <a:endParaRPr lang="zh-CN" altLang="en-US" dirty="0">
              <a:latin typeface="+mj-ea"/>
            </a:endParaRPr>
          </a:p>
        </p:txBody>
      </p:sp>
      <p:sp>
        <p:nvSpPr>
          <p:cNvPr id="3" name="燕尾形 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4" name="燕尾形 3"/>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5" name="燕尾形 4"/>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6" name="燕尾形 5"/>
          <p:cNvSpPr/>
          <p:nvPr/>
        </p:nvSpPr>
        <p:spPr>
          <a:xfrm>
            <a:off x="4871864" y="692696"/>
            <a:ext cx="496255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（三）单位成本实际数与预算数之差的深层分析</a:t>
            </a:r>
            <a:endParaRPr lang="zh-CN" altLang="zh-CN" sz="1600" b="1" dirty="0">
              <a:solidFill>
                <a:schemeClr val="bg1"/>
              </a:solidFill>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示 3"/>
          <p:cNvGraphicFramePr/>
          <p:nvPr>
            <p:extLst>
              <p:ext uri="{D42A27DB-BD31-4B8C-83A1-F6EECF244321}">
                <p14:modId xmlns:p14="http://schemas.microsoft.com/office/powerpoint/2010/main" xmlns="" val="2570580958"/>
              </p:ext>
            </p:extLst>
          </p:nvPr>
        </p:nvGraphicFramePr>
        <p:xfrm>
          <a:off x="803412" y="1988841"/>
          <a:ext cx="10621180" cy="2952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燕尾形 2"/>
          <p:cNvSpPr/>
          <p:nvPr/>
        </p:nvSpPr>
        <p:spPr>
          <a:xfrm>
            <a:off x="5328" y="368660"/>
            <a:ext cx="2886316"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Tree>
    <p:extLst>
      <p:ext uri="{BB962C8B-B14F-4D97-AF65-F5344CB8AC3E}">
        <p14:creationId xmlns:p14="http://schemas.microsoft.com/office/powerpoint/2010/main" xmlns="" val="64431411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smtClean="0"/>
              <a:t>绿色运输是绿色物流的重要组成部分，它是指以节约能源、减少废气排放为特征的运输。就汽车货运企业来说，实施绿色运输，应全面加强对营运车辆燃料消耗的管控，体现节能减排的环保理念。故此，本节重点介绍汽车货运燃料成本的控制对策。</a:t>
            </a:r>
            <a:endParaRPr lang="zh-CN" altLang="en-US" dirty="0"/>
          </a:p>
        </p:txBody>
      </p:sp>
      <p:sp>
        <p:nvSpPr>
          <p:cNvPr id="3" name="燕尾形 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4" name="燕尾形 3"/>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5" name="燕尾形 4"/>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6" name="燕尾形 5"/>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7" name="燕尾形 6"/>
          <p:cNvSpPr/>
          <p:nvPr/>
        </p:nvSpPr>
        <p:spPr>
          <a:xfrm>
            <a:off x="5597940" y="368659"/>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dirty="0">
                <a:solidFill>
                  <a:schemeClr val="bg1"/>
                </a:solidFill>
                <a:latin typeface="宋体" panose="02010600030101010101" pitchFamily="2" charset="-122"/>
              </a:rPr>
              <a:t>一</a:t>
            </a:r>
            <a:r>
              <a:rPr lang="zh-CN" altLang="en-US" dirty="0" smtClean="0">
                <a:solidFill>
                  <a:schemeClr val="bg1"/>
                </a:solidFill>
                <a:latin typeface="宋体" panose="02010600030101010101" pitchFamily="2" charset="-122"/>
              </a:rPr>
              <a:t>、</a:t>
            </a:r>
            <a:r>
              <a:rPr lang="zh-CN" altLang="zh-CN" dirty="0" smtClean="0"/>
              <a:t>单位成本预算达成情况的总体分析</a:t>
            </a:r>
            <a:endParaRPr lang="zh-CN" altLang="en-US" dirty="0">
              <a:latin typeface="华文中宋" panose="02010600040101010101" pitchFamily="2" charset="-122"/>
              <a:ea typeface="华文中宋" panose="02010600040101010101" pitchFamily="2" charset="-122"/>
            </a:endParaRPr>
          </a:p>
        </p:txBody>
      </p:sp>
      <p:graphicFrame>
        <p:nvGraphicFramePr>
          <p:cNvPr id="195587" name="Object 3"/>
          <p:cNvGraphicFramePr>
            <a:graphicFrameLocks noChangeAspect="1"/>
          </p:cNvGraphicFramePr>
          <p:nvPr/>
        </p:nvGraphicFramePr>
        <p:xfrm>
          <a:off x="1505420" y="2277120"/>
          <a:ext cx="9181161" cy="2303760"/>
        </p:xfrm>
        <a:graphic>
          <a:graphicData uri="http://schemas.openxmlformats.org/presentationml/2006/ole">
            <p:oleObj spid="_x0000_s195587" name="Equation" r:id="rId3" imgW="3124200" imgH="787400" progId="Equation.DSMT4">
              <p:embed/>
            </p:oleObj>
          </a:graphicData>
        </a:graphic>
      </p:graphicFrame>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smtClean="0"/>
              <a:t>通过将营运车辆燃料实际消耗量与应耗量相比较，可以确定出燃料的节约量或超耗量（以下简称为节超量），从而及时监控燃料消耗动态，查找与确认导致燃料消耗异常的关键因素和控制重点，并辅之以相应的燃料节超奖罚措施，以避免燃料的不合理消耗或非正常损失。</a:t>
            </a:r>
            <a:endParaRPr lang="zh-CN" altLang="en-US" dirty="0"/>
          </a:p>
        </p:txBody>
      </p:sp>
      <p:sp>
        <p:nvSpPr>
          <p:cNvPr id="3" name="燕尾形 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4" name="燕尾形 3"/>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示 3"/>
          <p:cNvGraphicFramePr/>
          <p:nvPr>
            <p:extLst>
              <p:ext uri="{D42A27DB-BD31-4B8C-83A1-F6EECF244321}">
                <p14:modId xmlns:p14="http://schemas.microsoft.com/office/powerpoint/2010/main" xmlns="" val="2439597158"/>
              </p:ext>
            </p:extLst>
          </p:nvPr>
        </p:nvGraphicFramePr>
        <p:xfrm>
          <a:off x="731404" y="2618339"/>
          <a:ext cx="10909212" cy="2124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矩形 6"/>
          <p:cNvSpPr/>
          <p:nvPr/>
        </p:nvSpPr>
        <p:spPr>
          <a:xfrm>
            <a:off x="1415480" y="2708921"/>
            <a:ext cx="864096" cy="1323439"/>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altLang="zh-CN" sz="8000" b="1" dirty="0" smtClean="0">
                <a:ln w="18000">
                  <a:solidFill>
                    <a:schemeClr val="accent2">
                      <a:satMod val="140000"/>
                    </a:schemeClr>
                  </a:solidFill>
                  <a:prstDash val="solid"/>
                  <a:miter lim="800000"/>
                </a:ln>
                <a:noFill/>
                <a:effectLst>
                  <a:glow rad="63500">
                    <a:schemeClr val="accent1">
                      <a:satMod val="175000"/>
                      <a:alpha val="40000"/>
                    </a:schemeClr>
                  </a:glow>
                  <a:outerShdw blurRad="25500" dist="23000" dir="7020000" algn="tl">
                    <a:srgbClr val="000000">
                      <a:alpha val="50000"/>
                    </a:srgbClr>
                  </a:outerShdw>
                </a:effectLst>
              </a:rPr>
              <a:t>*</a:t>
            </a:r>
            <a:endParaRPr lang="zh-CN" altLang="en-US" sz="8000" b="1" dirty="0">
              <a:ln w="18000">
                <a:solidFill>
                  <a:schemeClr val="accent2">
                    <a:satMod val="140000"/>
                  </a:schemeClr>
                </a:solidFill>
                <a:prstDash val="solid"/>
                <a:miter lim="800000"/>
              </a:ln>
              <a:noFill/>
              <a:effectLst>
                <a:glow rad="63500">
                  <a:schemeClr val="accent1">
                    <a:satMod val="175000"/>
                    <a:alpha val="40000"/>
                  </a:schemeClr>
                </a:glow>
                <a:outerShdw blurRad="25500" dist="23000" dir="7020000" algn="tl">
                  <a:srgbClr val="000000">
                    <a:alpha val="50000"/>
                  </a:srgbClr>
                </a:outerShdw>
              </a:effectLst>
            </a:endParaRPr>
          </a:p>
        </p:txBody>
      </p:sp>
      <p:sp>
        <p:nvSpPr>
          <p:cNvPr id="18" name="燕尾形 17"/>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19" name="燕尾形 18"/>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20" name="燕尾形 19"/>
          <p:cNvSpPr/>
          <p:nvPr/>
        </p:nvSpPr>
        <p:spPr>
          <a:xfrm>
            <a:off x="5741956" y="368659"/>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0000"/>
              </a:lnSpc>
              <a:spcAft>
                <a:spcPts val="0"/>
              </a:spcAft>
            </a:pPr>
            <a:r>
              <a:rPr lang="zh-CN" altLang="zh-CN" sz="1400" b="1" dirty="0" smtClean="0"/>
              <a:t>一、营运车辆燃料应耗量与节超量计算的基本方法</a:t>
            </a:r>
            <a:endParaRPr lang="zh-CN" altLang="en-US" sz="1400" b="1"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xmlns="" val="382395102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剪去单角的矩形 2"/>
          <p:cNvSpPr/>
          <p:nvPr/>
        </p:nvSpPr>
        <p:spPr>
          <a:xfrm>
            <a:off x="1037438" y="2744924"/>
            <a:ext cx="10117124" cy="1836204"/>
          </a:xfrm>
          <a:prstGeom prst="snip1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solidFill>
                  <a:srgbClr val="000000"/>
                </a:solidFill>
              </a:rPr>
              <a:t>1</a:t>
            </a:r>
            <a:r>
              <a:rPr lang="zh-CN" altLang="zh-CN" sz="3200" b="1" dirty="0" smtClean="0">
                <a:solidFill>
                  <a:srgbClr val="000000"/>
                </a:solidFill>
              </a:rPr>
              <a:t>．燃料应耗量的计算</a:t>
            </a:r>
            <a:endParaRPr lang="zh-CN" altLang="zh-CN" sz="3200" b="1" dirty="0">
              <a:solidFill>
                <a:srgbClr val="000000"/>
              </a:solidFill>
            </a:endParaRPr>
          </a:p>
        </p:txBody>
      </p:sp>
      <p:sp>
        <p:nvSpPr>
          <p:cNvPr id="12" name="燕尾形 11"/>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13" name="燕尾形 12"/>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14" name="燕尾形 13"/>
          <p:cNvSpPr/>
          <p:nvPr/>
        </p:nvSpPr>
        <p:spPr>
          <a:xfrm>
            <a:off x="5741956" y="368659"/>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0000"/>
              </a:lnSpc>
              <a:spcAft>
                <a:spcPts val="0"/>
              </a:spcAft>
            </a:pPr>
            <a:r>
              <a:rPr lang="zh-CN" altLang="zh-CN" sz="1400" b="1" dirty="0" smtClean="0"/>
              <a:t>一、营运车辆燃料应耗量与节超量计算的基本方法</a:t>
            </a:r>
            <a:endParaRPr lang="zh-CN" altLang="en-US" sz="1400" b="1" dirty="0">
              <a:latin typeface="华文中宋" panose="02010600040101010101" pitchFamily="2" charset="-122"/>
              <a:ea typeface="华文中宋" panose="02010600040101010101" pitchFamily="2" charset="-122"/>
            </a:endParaRPr>
          </a:p>
        </p:txBody>
      </p:sp>
      <p:sp>
        <p:nvSpPr>
          <p:cNvPr id="15" name="燕尾形 14"/>
          <p:cNvSpPr/>
          <p:nvPr/>
        </p:nvSpPr>
        <p:spPr>
          <a:xfrm>
            <a:off x="5741956" y="692696"/>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bg1"/>
                </a:solidFill>
              </a:rPr>
              <a:t>1</a:t>
            </a:r>
            <a:r>
              <a:rPr lang="zh-CN" altLang="zh-CN" sz="1400" b="1" dirty="0" smtClean="0">
                <a:solidFill>
                  <a:schemeClr val="bg1"/>
                </a:solidFill>
              </a:rPr>
              <a:t>．燃料应耗量的计算</a:t>
            </a:r>
            <a:endParaRPr lang="zh-CN" altLang="zh-CN" sz="1400" b="1" dirty="0">
              <a:solidFill>
                <a:schemeClr val="bg1"/>
              </a:solidFill>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457" name="Picture 1"/>
          <p:cNvPicPr>
            <a:picLocks noChangeAspect="1" noChangeArrowheads="1"/>
          </p:cNvPicPr>
          <p:nvPr/>
        </p:nvPicPr>
        <p:blipFill>
          <a:blip r:embed="rId3" cstate="print"/>
          <a:srcRect l="3932" t="17450" r="1569" b="22700"/>
          <a:stretch>
            <a:fillRect/>
          </a:stretch>
        </p:blipFill>
        <p:spPr bwMode="auto">
          <a:xfrm>
            <a:off x="479376" y="1772816"/>
            <a:ext cx="11521280" cy="4104456"/>
          </a:xfrm>
          <a:prstGeom prst="rect">
            <a:avLst/>
          </a:prstGeom>
          <a:noFill/>
          <a:ln w="9525">
            <a:noFill/>
            <a:miter lim="800000"/>
            <a:headEnd/>
            <a:tailEnd/>
          </a:ln>
        </p:spPr>
      </p:pic>
      <p:sp>
        <p:nvSpPr>
          <p:cNvPr id="3" name="燕尾形 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4" name="燕尾形 3"/>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5" name="燕尾形 4"/>
          <p:cNvSpPr/>
          <p:nvPr/>
        </p:nvSpPr>
        <p:spPr>
          <a:xfrm>
            <a:off x="5741956" y="368659"/>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0000"/>
              </a:lnSpc>
              <a:spcAft>
                <a:spcPts val="0"/>
              </a:spcAft>
            </a:pPr>
            <a:r>
              <a:rPr lang="zh-CN" altLang="zh-CN" sz="1400" b="1" dirty="0" smtClean="0"/>
              <a:t>一、营运车辆燃料应耗量与节超量计算的基本方法</a:t>
            </a:r>
            <a:endParaRPr lang="zh-CN" altLang="en-US" sz="1400" b="1" dirty="0">
              <a:latin typeface="华文中宋" panose="02010600040101010101" pitchFamily="2" charset="-122"/>
              <a:ea typeface="华文中宋" panose="02010600040101010101" pitchFamily="2" charset="-122"/>
            </a:endParaRPr>
          </a:p>
        </p:txBody>
      </p:sp>
      <p:sp>
        <p:nvSpPr>
          <p:cNvPr id="6" name="燕尾形 5"/>
          <p:cNvSpPr/>
          <p:nvPr/>
        </p:nvSpPr>
        <p:spPr>
          <a:xfrm>
            <a:off x="5741956" y="692696"/>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bg1"/>
                </a:solidFill>
              </a:rPr>
              <a:t>1</a:t>
            </a:r>
            <a:r>
              <a:rPr lang="zh-CN" altLang="zh-CN" sz="1400" b="1" dirty="0" smtClean="0">
                <a:solidFill>
                  <a:schemeClr val="bg1"/>
                </a:solidFill>
              </a:rPr>
              <a:t>．燃料应耗量的计算</a:t>
            </a:r>
            <a:endParaRPr lang="zh-CN" altLang="zh-CN" sz="1400" b="1" dirty="0">
              <a:solidFill>
                <a:schemeClr val="bg1"/>
              </a:solidFill>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0433" name="Picture 1"/>
          <p:cNvPicPr>
            <a:picLocks noChangeAspect="1" noChangeArrowheads="1"/>
          </p:cNvPicPr>
          <p:nvPr/>
        </p:nvPicPr>
        <p:blipFill>
          <a:blip r:embed="rId3" cstate="print"/>
          <a:srcRect l="11610" t="25850" r="24013" b="34250"/>
          <a:stretch>
            <a:fillRect/>
          </a:stretch>
        </p:blipFill>
        <p:spPr bwMode="auto">
          <a:xfrm>
            <a:off x="2171564" y="2276872"/>
            <a:ext cx="7848872" cy="2736304"/>
          </a:xfrm>
          <a:prstGeom prst="rect">
            <a:avLst/>
          </a:prstGeom>
          <a:noFill/>
          <a:ln w="9525">
            <a:noFill/>
            <a:miter lim="800000"/>
            <a:headEnd/>
            <a:tailEnd/>
          </a:ln>
        </p:spPr>
      </p:pic>
      <p:sp>
        <p:nvSpPr>
          <p:cNvPr id="3" name="燕尾形 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4" name="燕尾形 3"/>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5" name="燕尾形 4"/>
          <p:cNvSpPr/>
          <p:nvPr/>
        </p:nvSpPr>
        <p:spPr>
          <a:xfrm>
            <a:off x="5741956" y="368659"/>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0000"/>
              </a:lnSpc>
              <a:spcAft>
                <a:spcPts val="0"/>
              </a:spcAft>
            </a:pPr>
            <a:r>
              <a:rPr lang="zh-CN" altLang="zh-CN" sz="1400" b="1" dirty="0" smtClean="0"/>
              <a:t>一、营运车辆燃料应耗量与节超量计算的基本方法</a:t>
            </a:r>
            <a:endParaRPr lang="zh-CN" altLang="en-US" sz="1400" b="1" dirty="0">
              <a:latin typeface="华文中宋" panose="02010600040101010101" pitchFamily="2" charset="-122"/>
              <a:ea typeface="华文中宋" panose="02010600040101010101" pitchFamily="2" charset="-122"/>
            </a:endParaRPr>
          </a:p>
        </p:txBody>
      </p:sp>
      <p:sp>
        <p:nvSpPr>
          <p:cNvPr id="6" name="燕尾形 5"/>
          <p:cNvSpPr/>
          <p:nvPr/>
        </p:nvSpPr>
        <p:spPr>
          <a:xfrm>
            <a:off x="5741956" y="692696"/>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bg1"/>
                </a:solidFill>
              </a:rPr>
              <a:t>1</a:t>
            </a:r>
            <a:r>
              <a:rPr lang="zh-CN" altLang="zh-CN" sz="1400" b="1" dirty="0" smtClean="0">
                <a:solidFill>
                  <a:schemeClr val="bg1"/>
                </a:solidFill>
              </a:rPr>
              <a:t>．燃料应耗量的计算</a:t>
            </a:r>
            <a:endParaRPr lang="zh-CN" altLang="zh-CN" sz="1400" b="1" dirty="0">
              <a:solidFill>
                <a:schemeClr val="bg1"/>
              </a:solidFill>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对角圆角矩形 4"/>
          <p:cNvSpPr/>
          <p:nvPr/>
        </p:nvSpPr>
        <p:spPr>
          <a:xfrm>
            <a:off x="1631504" y="2060848"/>
            <a:ext cx="9865096" cy="3456384"/>
          </a:xfrm>
          <a:prstGeom prst="round2DiagRect">
            <a:avLst/>
          </a:prstGeom>
          <a:noFill/>
          <a:effectLst>
            <a:outerShdw blurRad="50800" dist="114300" dir="2700000" algn="tl" rotWithShape="0">
              <a:schemeClr val="accent5">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 name="图示 2"/>
          <p:cNvGraphicFramePr/>
          <p:nvPr>
            <p:extLst>
              <p:ext uri="{D42A27DB-BD31-4B8C-83A1-F6EECF244321}">
                <p14:modId xmlns:p14="http://schemas.microsoft.com/office/powerpoint/2010/main" xmlns="" val="1253318046"/>
              </p:ext>
            </p:extLst>
          </p:nvPr>
        </p:nvGraphicFramePr>
        <p:xfrm>
          <a:off x="479376" y="1340768"/>
          <a:ext cx="11089232" cy="49866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矩形 1"/>
          <p:cNvSpPr/>
          <p:nvPr/>
        </p:nvSpPr>
        <p:spPr>
          <a:xfrm>
            <a:off x="2927648" y="2348880"/>
            <a:ext cx="8352928" cy="3010311"/>
          </a:xfrm>
          <a:prstGeom prst="rect">
            <a:avLst/>
          </a:prstGeom>
        </p:spPr>
        <p:txBody>
          <a:bodyPr wrap="square">
            <a:spAutoFit/>
          </a:bodyPr>
          <a:lstStyle/>
          <a:p>
            <a:pPr lvl="0" indent="504000">
              <a:lnSpc>
                <a:spcPct val="120000"/>
              </a:lnSpc>
            </a:pPr>
            <a:r>
              <a:rPr lang="zh-CN" altLang="zh-CN" sz="2000" b="1" dirty="0" smtClean="0">
                <a:latin typeface="+mn-ea"/>
              </a:rPr>
              <a:t>某载货汽车最大总质量</a:t>
            </a:r>
            <a:r>
              <a:rPr lang="en-US" altLang="zh-CN" sz="2000" b="1" i="1" dirty="0" smtClean="0">
                <a:latin typeface="+mn-ea"/>
              </a:rPr>
              <a:t>W</a:t>
            </a:r>
            <a:r>
              <a:rPr lang="en-US" altLang="zh-CN" sz="2000" b="1" i="1" baseline="-25000" dirty="0" smtClean="0">
                <a:latin typeface="+mn-ea"/>
              </a:rPr>
              <a:t>m</a:t>
            </a:r>
            <a:r>
              <a:rPr lang="zh-CN" altLang="zh-CN" sz="2000" b="1" dirty="0" smtClean="0">
                <a:latin typeface="+mn-ea"/>
              </a:rPr>
              <a:t>为</a:t>
            </a:r>
            <a:r>
              <a:rPr lang="en-US" altLang="zh-CN" sz="2000" b="1" dirty="0" smtClean="0">
                <a:latin typeface="+mn-ea"/>
              </a:rPr>
              <a:t>9.29t</a:t>
            </a:r>
            <a:r>
              <a:rPr lang="zh-CN" altLang="zh-CN" sz="2000" b="1" dirty="0" smtClean="0">
                <a:latin typeface="+mn-ea"/>
              </a:rPr>
              <a:t>，整备质量</a:t>
            </a:r>
            <a:r>
              <a:rPr lang="en-US" altLang="zh-CN" sz="2000" b="1" i="1" dirty="0" smtClean="0">
                <a:latin typeface="+mn-ea"/>
              </a:rPr>
              <a:t>W</a:t>
            </a:r>
            <a:r>
              <a:rPr lang="en-US" altLang="zh-CN" sz="2000" b="1" i="1" baseline="-25000" dirty="0" smtClean="0">
                <a:latin typeface="+mn-ea"/>
              </a:rPr>
              <a:t>k</a:t>
            </a:r>
            <a:r>
              <a:rPr lang="zh-CN" altLang="zh-CN" sz="2000" b="1" dirty="0" smtClean="0">
                <a:latin typeface="+mn-ea"/>
              </a:rPr>
              <a:t>为</a:t>
            </a:r>
            <a:r>
              <a:rPr lang="en-US" altLang="zh-CN" sz="2000" b="1" dirty="0" smtClean="0">
                <a:latin typeface="+mn-ea"/>
              </a:rPr>
              <a:t>4.29t</a:t>
            </a:r>
            <a:r>
              <a:rPr lang="zh-CN" altLang="zh-CN" sz="2000" b="1" dirty="0" smtClean="0">
                <a:latin typeface="+mn-ea"/>
              </a:rPr>
              <a:t>，由汽车生产企业给出的该载货汽车基本燃料消耗量</a:t>
            </a:r>
            <a:r>
              <a:rPr lang="en-US" altLang="zh-CN" sz="2000" b="1" i="1" dirty="0" err="1" smtClean="0">
                <a:latin typeface="+mn-ea"/>
              </a:rPr>
              <a:t>Q</a:t>
            </a:r>
            <a:r>
              <a:rPr lang="en-US" altLang="zh-CN" sz="2000" b="1" i="1" baseline="-25000" dirty="0" err="1" smtClean="0">
                <a:latin typeface="+mn-ea"/>
              </a:rPr>
              <a:t>k</a:t>
            </a:r>
            <a:r>
              <a:rPr lang="zh-CN" altLang="zh-CN" sz="2000" b="1" dirty="0" smtClean="0">
                <a:latin typeface="+mn-ea"/>
              </a:rPr>
              <a:t>为</a:t>
            </a:r>
            <a:r>
              <a:rPr lang="en-US" altLang="zh-CN" sz="2000" b="1" dirty="0" smtClean="0">
                <a:latin typeface="+mn-ea"/>
              </a:rPr>
              <a:t>16.1</a:t>
            </a:r>
            <a:r>
              <a:rPr lang="zh-CN" altLang="zh-CN" sz="2000" b="1" dirty="0" smtClean="0">
                <a:latin typeface="+mn-ea"/>
              </a:rPr>
              <a:t>（</a:t>
            </a:r>
            <a:r>
              <a:rPr lang="en-US" altLang="zh-CN" sz="2000" b="1" dirty="0" smtClean="0">
                <a:latin typeface="+mn-ea"/>
              </a:rPr>
              <a:t>L/100km</a:t>
            </a:r>
            <a:r>
              <a:rPr lang="zh-CN" altLang="zh-CN" sz="2000" b="1" dirty="0" smtClean="0">
                <a:latin typeface="+mn-ea"/>
              </a:rPr>
              <a:t>），经查交通运输主管部门发布的道路运输车辆达标车型公告，得到该载货汽车满载燃料消耗量</a:t>
            </a:r>
            <a:r>
              <a:rPr lang="en-US" altLang="zh-CN" sz="2000" b="1" i="1" dirty="0" err="1" smtClean="0">
                <a:latin typeface="+mn-ea"/>
              </a:rPr>
              <a:t>Q</a:t>
            </a:r>
            <a:r>
              <a:rPr lang="en-US" altLang="zh-CN" sz="2000" b="1" i="1" baseline="-25000" dirty="0" err="1" smtClean="0">
                <a:latin typeface="+mn-ea"/>
              </a:rPr>
              <a:t>m</a:t>
            </a:r>
            <a:r>
              <a:rPr lang="zh-CN" altLang="zh-CN" sz="2000" b="1" dirty="0" smtClean="0">
                <a:latin typeface="+mn-ea"/>
              </a:rPr>
              <a:t>为</a:t>
            </a:r>
            <a:r>
              <a:rPr lang="en-US" altLang="zh-CN" sz="2000" b="1" dirty="0" smtClean="0">
                <a:latin typeface="+mn-ea"/>
              </a:rPr>
              <a:t>20.4</a:t>
            </a:r>
            <a:r>
              <a:rPr lang="zh-CN" altLang="zh-CN" sz="2000" b="1" dirty="0" smtClean="0">
                <a:latin typeface="+mn-ea"/>
              </a:rPr>
              <a:t>（</a:t>
            </a:r>
            <a:r>
              <a:rPr lang="en-US" altLang="zh-CN" sz="2000" b="1" dirty="0" smtClean="0">
                <a:latin typeface="+mn-ea"/>
              </a:rPr>
              <a:t>L/100km</a:t>
            </a:r>
            <a:r>
              <a:rPr lang="zh-CN" altLang="zh-CN" sz="2000" b="1" dirty="0" smtClean="0">
                <a:latin typeface="+mn-ea"/>
              </a:rPr>
              <a:t>），该车辆在月平均气温</a:t>
            </a:r>
            <a:r>
              <a:rPr lang="en-US" altLang="zh-CN" sz="2000" b="1" dirty="0" smtClean="0">
                <a:latin typeface="+mn-ea"/>
              </a:rPr>
              <a:t>-6°C</a:t>
            </a:r>
            <a:r>
              <a:rPr lang="zh-CN" altLang="zh-CN" sz="2000" b="1" dirty="0" smtClean="0">
                <a:latin typeface="+mn-ea"/>
              </a:rPr>
              <a:t>的城市之间</a:t>
            </a:r>
            <a:r>
              <a:rPr lang="en-US" altLang="zh-CN" sz="2000" b="1" dirty="0" smtClean="0">
                <a:latin typeface="+mn-ea"/>
              </a:rPr>
              <a:t>2</a:t>
            </a:r>
            <a:r>
              <a:rPr lang="zh-CN" altLang="zh-CN" sz="2000" b="1" dirty="0" smtClean="0">
                <a:latin typeface="+mn-ea"/>
              </a:rPr>
              <a:t>类道路上满载行驶</a:t>
            </a:r>
            <a:r>
              <a:rPr lang="en-US" altLang="zh-CN" sz="2000" b="1" dirty="0" smtClean="0">
                <a:latin typeface="+mn-ea"/>
              </a:rPr>
              <a:t>30km</a:t>
            </a:r>
            <a:r>
              <a:rPr lang="zh-CN" altLang="zh-CN" sz="2000" b="1" dirty="0" smtClean="0">
                <a:latin typeface="+mn-ea"/>
              </a:rPr>
              <a:t>，卸货后空驶返回原地，运行时段为城市晚高峰时段，存在拥堵，平均行驶速度为</a:t>
            </a:r>
            <a:r>
              <a:rPr lang="en-US" altLang="zh-CN" sz="2000" b="1" dirty="0" smtClean="0">
                <a:latin typeface="+mn-ea"/>
              </a:rPr>
              <a:t>22km/h</a:t>
            </a:r>
            <a:r>
              <a:rPr lang="zh-CN" altLang="zh-CN" sz="2000" b="1" dirty="0" smtClean="0">
                <a:latin typeface="+mn-ea"/>
              </a:rPr>
              <a:t>，行驶过程中开启热风空调，单程空调耗油按照</a:t>
            </a:r>
            <a:r>
              <a:rPr lang="en-US" altLang="zh-CN" sz="2000" b="1" dirty="0" smtClean="0">
                <a:latin typeface="+mn-ea"/>
              </a:rPr>
              <a:t>0.1L</a:t>
            </a:r>
            <a:r>
              <a:rPr lang="zh-CN" altLang="zh-CN" sz="2000" b="1" dirty="0" smtClean="0">
                <a:latin typeface="+mn-ea"/>
              </a:rPr>
              <a:t>计算。在不考虑运行条件因素影响的前提下，求该车辆的运行燃料消耗总量（即应耗量）。</a:t>
            </a:r>
            <a:endParaRPr lang="zh-CN" altLang="en-US" sz="2000" b="1" dirty="0"/>
          </a:p>
        </p:txBody>
      </p:sp>
      <p:sp>
        <p:nvSpPr>
          <p:cNvPr id="13" name="矩形 12"/>
          <p:cNvSpPr/>
          <p:nvPr/>
        </p:nvSpPr>
        <p:spPr>
          <a:xfrm>
            <a:off x="839416" y="2636912"/>
            <a:ext cx="1512168" cy="707886"/>
          </a:xfrm>
          <a:prstGeom prst="rect">
            <a:avLst/>
          </a:prstGeom>
        </p:spPr>
        <p:txBody>
          <a:bodyPr wrap="square">
            <a:spAutoFit/>
          </a:bodyPr>
          <a:lstStyle/>
          <a:p>
            <a:pPr algn="ctr"/>
            <a:r>
              <a:rPr lang="zh-CN" altLang="en-US" sz="4000" b="1" spc="50" dirty="0" smtClean="0">
                <a:ln w="12700" cmpd="sng">
                  <a:solidFill>
                    <a:schemeClr val="accent6">
                      <a:satMod val="120000"/>
                      <a:shade val="80000"/>
                    </a:schemeClr>
                  </a:solidFill>
                  <a:prstDash val="solid"/>
                </a:ln>
                <a:solidFill>
                  <a:schemeClr val="accent6">
                    <a:tint val="1000"/>
                  </a:schemeClr>
                </a:solidFill>
                <a:effectLst>
                  <a:glow rad="101600">
                    <a:schemeClr val="accent1">
                      <a:satMod val="175000"/>
                      <a:alpha val="40000"/>
                    </a:schemeClr>
                  </a:glow>
                </a:effectLst>
              </a:rPr>
              <a:t>例</a:t>
            </a:r>
            <a:r>
              <a:rPr lang="en-US" altLang="zh-CN" sz="4000" b="1" spc="50" dirty="0" smtClean="0">
                <a:ln w="12700" cmpd="sng">
                  <a:solidFill>
                    <a:schemeClr val="accent6">
                      <a:satMod val="120000"/>
                      <a:shade val="80000"/>
                    </a:schemeClr>
                  </a:solidFill>
                  <a:prstDash val="solid"/>
                </a:ln>
                <a:solidFill>
                  <a:schemeClr val="accent6">
                    <a:tint val="1000"/>
                  </a:schemeClr>
                </a:solidFill>
                <a:effectLst>
                  <a:glow rad="101600">
                    <a:schemeClr val="accent1">
                      <a:satMod val="175000"/>
                      <a:alpha val="40000"/>
                    </a:schemeClr>
                  </a:glow>
                </a:effectLst>
              </a:rPr>
              <a:t>5-6</a:t>
            </a:r>
            <a:endParaRPr lang="zh-CN" altLang="en-US" sz="4000" b="1" spc="50" dirty="0">
              <a:ln w="12700" cmpd="sng">
                <a:solidFill>
                  <a:schemeClr val="accent6">
                    <a:satMod val="120000"/>
                    <a:shade val="80000"/>
                  </a:schemeClr>
                </a:solidFill>
                <a:prstDash val="solid"/>
              </a:ln>
              <a:solidFill>
                <a:schemeClr val="accent6">
                  <a:tint val="1000"/>
                </a:schemeClr>
              </a:solidFill>
              <a:effectLst>
                <a:glow rad="101600">
                  <a:schemeClr val="accent1">
                    <a:satMod val="175000"/>
                    <a:alpha val="40000"/>
                  </a:schemeClr>
                </a:glow>
              </a:effectLst>
            </a:endParaRPr>
          </a:p>
        </p:txBody>
      </p:sp>
      <p:sp>
        <p:nvSpPr>
          <p:cNvPr id="9" name="燕尾形 8"/>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14" name="燕尾形 13"/>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15" name="燕尾形 14"/>
          <p:cNvSpPr/>
          <p:nvPr/>
        </p:nvSpPr>
        <p:spPr>
          <a:xfrm>
            <a:off x="5741956" y="368659"/>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0000"/>
              </a:lnSpc>
              <a:spcAft>
                <a:spcPts val="0"/>
              </a:spcAft>
            </a:pPr>
            <a:r>
              <a:rPr lang="zh-CN" altLang="zh-CN" sz="1400" b="1" dirty="0" smtClean="0"/>
              <a:t>一、营运车辆燃料应耗量与节超量计算的基本方法</a:t>
            </a:r>
            <a:endParaRPr lang="zh-CN" altLang="en-US" sz="1400" b="1" dirty="0">
              <a:latin typeface="华文中宋" panose="02010600040101010101" pitchFamily="2" charset="-122"/>
              <a:ea typeface="华文中宋" panose="02010600040101010101" pitchFamily="2" charset="-122"/>
            </a:endParaRPr>
          </a:p>
        </p:txBody>
      </p:sp>
      <p:sp>
        <p:nvSpPr>
          <p:cNvPr id="16" name="燕尾形 15"/>
          <p:cNvSpPr/>
          <p:nvPr/>
        </p:nvSpPr>
        <p:spPr>
          <a:xfrm>
            <a:off x="5741956" y="692696"/>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bg1"/>
                </a:solidFill>
              </a:rPr>
              <a:t>1</a:t>
            </a:r>
            <a:r>
              <a:rPr lang="zh-CN" altLang="zh-CN" sz="1400" b="1" dirty="0" smtClean="0">
                <a:solidFill>
                  <a:schemeClr val="bg1"/>
                </a:solidFill>
              </a:rPr>
              <a:t>．燃料应耗量的计算</a:t>
            </a:r>
            <a:endParaRPr lang="zh-CN" altLang="zh-CN" sz="1400" b="1" dirty="0">
              <a:solidFill>
                <a:schemeClr val="bg1"/>
              </a:solidFill>
            </a:endParaRPr>
          </a:p>
        </p:txBody>
      </p:sp>
    </p:spTree>
    <p:extLst>
      <p:ext uri="{BB962C8B-B14F-4D97-AF65-F5344CB8AC3E}">
        <p14:creationId xmlns:p14="http://schemas.microsoft.com/office/powerpoint/2010/main" xmlns="" val="269726291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4" name="Picture 2"/>
          <p:cNvPicPr>
            <a:picLocks noChangeAspect="1" noChangeArrowheads="1"/>
          </p:cNvPicPr>
          <p:nvPr/>
        </p:nvPicPr>
        <p:blipFill>
          <a:blip r:embed="rId2" cstate="print"/>
          <a:srcRect/>
          <a:stretch>
            <a:fillRect/>
          </a:stretch>
        </p:blipFill>
        <p:spPr bwMode="auto">
          <a:xfrm>
            <a:off x="1499127" y="1467358"/>
            <a:ext cx="9193746" cy="4265898"/>
          </a:xfrm>
          <a:prstGeom prst="rect">
            <a:avLst/>
          </a:prstGeom>
          <a:noFill/>
          <a:ln w="9525">
            <a:noFill/>
            <a:miter lim="800000"/>
            <a:headEnd/>
            <a:tailEnd/>
          </a:ln>
        </p:spPr>
      </p:pic>
      <p:sp>
        <p:nvSpPr>
          <p:cNvPr id="3" name="矩形 2"/>
          <p:cNvSpPr/>
          <p:nvPr/>
        </p:nvSpPr>
        <p:spPr>
          <a:xfrm>
            <a:off x="407368" y="961564"/>
            <a:ext cx="1512168" cy="523220"/>
          </a:xfrm>
          <a:prstGeom prst="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zh-CN" alt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例</a:t>
            </a:r>
            <a:r>
              <a:rPr lang="en-US" altLang="zh-CN"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5-6</a:t>
            </a:r>
            <a:endParaRPr lang="zh-CN" alt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8" name="燕尾形 7"/>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9" name="燕尾形 8"/>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10" name="燕尾形 9"/>
          <p:cNvSpPr/>
          <p:nvPr/>
        </p:nvSpPr>
        <p:spPr>
          <a:xfrm>
            <a:off x="5741956" y="368659"/>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0000"/>
              </a:lnSpc>
              <a:spcAft>
                <a:spcPts val="0"/>
              </a:spcAft>
            </a:pPr>
            <a:r>
              <a:rPr lang="zh-CN" altLang="zh-CN" sz="1400" b="1" dirty="0" smtClean="0"/>
              <a:t>一、营运车辆燃料应耗量与节超量计算的基本方法</a:t>
            </a:r>
            <a:endParaRPr lang="zh-CN" altLang="en-US" sz="1400" b="1" dirty="0">
              <a:latin typeface="华文中宋" panose="02010600040101010101" pitchFamily="2" charset="-122"/>
              <a:ea typeface="华文中宋" panose="02010600040101010101" pitchFamily="2" charset="-122"/>
            </a:endParaRPr>
          </a:p>
        </p:txBody>
      </p:sp>
      <p:sp>
        <p:nvSpPr>
          <p:cNvPr id="11" name="燕尾形 10"/>
          <p:cNvSpPr/>
          <p:nvPr/>
        </p:nvSpPr>
        <p:spPr>
          <a:xfrm>
            <a:off x="5741956" y="692696"/>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bg1"/>
                </a:solidFill>
              </a:rPr>
              <a:t>1</a:t>
            </a:r>
            <a:r>
              <a:rPr lang="zh-CN" altLang="zh-CN" sz="1400" b="1" dirty="0" smtClean="0">
                <a:solidFill>
                  <a:schemeClr val="bg1"/>
                </a:solidFill>
              </a:rPr>
              <a:t>．燃料应耗量的计算</a:t>
            </a:r>
            <a:endParaRPr lang="zh-CN" altLang="zh-CN" sz="1400" b="1" dirty="0">
              <a:solidFill>
                <a:schemeClr val="bg1"/>
              </a:solidFill>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剪去单角的矩形 2"/>
          <p:cNvSpPr/>
          <p:nvPr/>
        </p:nvSpPr>
        <p:spPr>
          <a:xfrm>
            <a:off x="1037438" y="2744924"/>
            <a:ext cx="10117124" cy="1836204"/>
          </a:xfrm>
          <a:prstGeom prst="snip1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solidFill>
                  <a:srgbClr val="000000"/>
                </a:solidFill>
              </a:rPr>
              <a:t>2</a:t>
            </a:r>
            <a:r>
              <a:rPr lang="zh-CN" altLang="zh-CN" sz="3200" b="1" dirty="0" smtClean="0">
                <a:solidFill>
                  <a:srgbClr val="000000"/>
                </a:solidFill>
              </a:rPr>
              <a:t>．燃料节超量的计算</a:t>
            </a:r>
            <a:endParaRPr lang="zh-CN" altLang="zh-CN" sz="3200" b="1" dirty="0">
              <a:solidFill>
                <a:srgbClr val="000000"/>
              </a:solidFill>
            </a:endParaRPr>
          </a:p>
        </p:txBody>
      </p:sp>
      <p:sp>
        <p:nvSpPr>
          <p:cNvPr id="12" name="燕尾形 11"/>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13" name="燕尾形 12"/>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14" name="燕尾形 13"/>
          <p:cNvSpPr/>
          <p:nvPr/>
        </p:nvSpPr>
        <p:spPr>
          <a:xfrm>
            <a:off x="5741956" y="368659"/>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0000"/>
              </a:lnSpc>
              <a:spcAft>
                <a:spcPts val="0"/>
              </a:spcAft>
            </a:pPr>
            <a:r>
              <a:rPr lang="zh-CN" altLang="zh-CN" sz="1400" b="1" dirty="0" smtClean="0"/>
              <a:t>一、营运车辆燃料应耗量与节超量计算的基本方法</a:t>
            </a:r>
            <a:endParaRPr lang="zh-CN" altLang="en-US" sz="1400" b="1" dirty="0">
              <a:latin typeface="华文中宋" panose="02010600040101010101" pitchFamily="2" charset="-122"/>
              <a:ea typeface="华文中宋" panose="02010600040101010101" pitchFamily="2" charset="-122"/>
            </a:endParaRPr>
          </a:p>
        </p:txBody>
      </p:sp>
      <p:sp>
        <p:nvSpPr>
          <p:cNvPr id="15" name="燕尾形 14"/>
          <p:cNvSpPr/>
          <p:nvPr/>
        </p:nvSpPr>
        <p:spPr>
          <a:xfrm>
            <a:off x="5741956" y="692696"/>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bg1"/>
                </a:solidFill>
              </a:rPr>
              <a:t>2</a:t>
            </a:r>
            <a:r>
              <a:rPr lang="zh-CN" altLang="zh-CN" sz="1400" b="1" dirty="0" smtClean="0">
                <a:solidFill>
                  <a:schemeClr val="bg1"/>
                </a:solidFill>
              </a:rPr>
              <a:t>．燃料节超量的计算</a:t>
            </a:r>
            <a:endParaRPr lang="zh-CN" altLang="zh-CN" sz="1400" b="1" dirty="0">
              <a:solidFill>
                <a:schemeClr val="bg1"/>
              </a:solidFill>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对角圆角矩形 4"/>
          <p:cNvSpPr/>
          <p:nvPr/>
        </p:nvSpPr>
        <p:spPr>
          <a:xfrm>
            <a:off x="1631504" y="2060848"/>
            <a:ext cx="9865096" cy="3456384"/>
          </a:xfrm>
          <a:prstGeom prst="round2DiagRect">
            <a:avLst/>
          </a:prstGeom>
          <a:noFill/>
          <a:effectLst>
            <a:outerShdw blurRad="50800" dist="114300" dir="2700000" algn="tl" rotWithShape="0">
              <a:schemeClr val="accent5">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 name="图示 2"/>
          <p:cNvGraphicFramePr/>
          <p:nvPr>
            <p:extLst>
              <p:ext uri="{D42A27DB-BD31-4B8C-83A1-F6EECF244321}">
                <p14:modId xmlns:p14="http://schemas.microsoft.com/office/powerpoint/2010/main" xmlns="" val="1253318046"/>
              </p:ext>
            </p:extLst>
          </p:nvPr>
        </p:nvGraphicFramePr>
        <p:xfrm>
          <a:off x="479376" y="1340768"/>
          <a:ext cx="11089232" cy="49866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矩形 1"/>
          <p:cNvSpPr/>
          <p:nvPr/>
        </p:nvSpPr>
        <p:spPr>
          <a:xfrm>
            <a:off x="2927648" y="2348880"/>
            <a:ext cx="8352928" cy="3108543"/>
          </a:xfrm>
          <a:prstGeom prst="rect">
            <a:avLst/>
          </a:prstGeom>
        </p:spPr>
        <p:txBody>
          <a:bodyPr wrap="square">
            <a:spAutoFit/>
          </a:bodyPr>
          <a:lstStyle/>
          <a:p>
            <a:pPr lvl="0" indent="504000"/>
            <a:r>
              <a:rPr lang="zh-CN" altLang="zh-CN" sz="2800" b="1" dirty="0" smtClean="0">
                <a:latin typeface="+mn-ea"/>
              </a:rPr>
              <a:t>续上例，该车该次运行的燃料实际消耗量为</a:t>
            </a:r>
            <a:r>
              <a:rPr lang="en-US" altLang="zh-CN" sz="2800" b="1" dirty="0" smtClean="0">
                <a:latin typeface="+mn-ea"/>
              </a:rPr>
              <a:t>14L</a:t>
            </a:r>
            <a:r>
              <a:rPr lang="zh-CN" altLang="zh-CN" sz="2800" b="1" dirty="0" smtClean="0">
                <a:latin typeface="+mn-ea"/>
              </a:rPr>
              <a:t>，在不考虑运行条件因素影响的前提下，试计算燃料节超量。</a:t>
            </a:r>
            <a:br>
              <a:rPr lang="zh-CN" altLang="zh-CN" sz="2800" b="1" dirty="0" smtClean="0">
                <a:latin typeface="+mn-ea"/>
              </a:rPr>
            </a:br>
            <a:r>
              <a:rPr lang="zh-CN" altLang="zh-CN" sz="2800" b="1" dirty="0" smtClean="0">
                <a:latin typeface="+mn-ea"/>
              </a:rPr>
              <a:t>解：</a:t>
            </a:r>
            <a:br>
              <a:rPr lang="zh-CN" altLang="zh-CN" sz="2800" b="1" dirty="0" smtClean="0">
                <a:latin typeface="+mn-ea"/>
              </a:rPr>
            </a:br>
            <a:r>
              <a:rPr lang="zh-CN" altLang="zh-CN" sz="2800" b="1" dirty="0" smtClean="0">
                <a:latin typeface="+mn-ea"/>
              </a:rPr>
              <a:t>在不考虑运行条件因素影响的前提下，该车本次运行燃料节超量计算如下</a:t>
            </a:r>
            <a:br>
              <a:rPr lang="zh-CN" altLang="zh-CN" sz="2800" b="1" dirty="0" smtClean="0">
                <a:latin typeface="+mn-ea"/>
              </a:rPr>
            </a:br>
            <a:r>
              <a:rPr lang="en-US" altLang="zh-CN" sz="2800" b="1" dirty="0" smtClean="0">
                <a:latin typeface="+mn-ea"/>
              </a:rPr>
              <a:t>	14−10.95</a:t>
            </a:r>
            <a:r>
              <a:rPr lang="en-US" altLang="zh-CN" sz="2800" b="1" dirty="0" smtClean="0">
                <a:latin typeface="+mn-ea"/>
                <a:sym typeface="Symbol"/>
              </a:rPr>
              <a:t></a:t>
            </a:r>
            <a:r>
              <a:rPr lang="en-US" altLang="zh-CN" sz="2800" b="1" dirty="0" smtClean="0">
                <a:latin typeface="+mn-ea"/>
              </a:rPr>
              <a:t>3.05</a:t>
            </a:r>
            <a:r>
              <a:rPr lang="zh-CN" altLang="zh-CN" sz="2800" b="1" dirty="0" smtClean="0">
                <a:latin typeface="+mn-ea"/>
              </a:rPr>
              <a:t>（</a:t>
            </a:r>
            <a:r>
              <a:rPr lang="en-US" altLang="zh-CN" sz="2800" b="1" dirty="0" smtClean="0">
                <a:latin typeface="+mn-ea"/>
              </a:rPr>
              <a:t>L</a:t>
            </a:r>
            <a:r>
              <a:rPr lang="zh-CN" altLang="zh-CN" sz="2800" b="1" dirty="0" smtClean="0">
                <a:latin typeface="+mn-ea"/>
              </a:rPr>
              <a:t>）（超耗）</a:t>
            </a:r>
            <a:endParaRPr lang="zh-CN" altLang="en-US" sz="2800" b="1" dirty="0"/>
          </a:p>
        </p:txBody>
      </p:sp>
      <p:sp>
        <p:nvSpPr>
          <p:cNvPr id="13" name="矩形 12"/>
          <p:cNvSpPr/>
          <p:nvPr/>
        </p:nvSpPr>
        <p:spPr>
          <a:xfrm>
            <a:off x="839416" y="2636912"/>
            <a:ext cx="1512168" cy="707886"/>
          </a:xfrm>
          <a:prstGeom prst="rect">
            <a:avLst/>
          </a:prstGeom>
        </p:spPr>
        <p:txBody>
          <a:bodyPr wrap="square">
            <a:spAutoFit/>
          </a:bodyPr>
          <a:lstStyle/>
          <a:p>
            <a:pPr algn="ctr"/>
            <a:r>
              <a:rPr lang="zh-CN" altLang="en-US" sz="4000" b="1" spc="50" dirty="0" smtClean="0">
                <a:ln w="12700" cmpd="sng">
                  <a:solidFill>
                    <a:schemeClr val="accent6">
                      <a:satMod val="120000"/>
                      <a:shade val="80000"/>
                    </a:schemeClr>
                  </a:solidFill>
                  <a:prstDash val="solid"/>
                </a:ln>
                <a:solidFill>
                  <a:schemeClr val="accent6">
                    <a:tint val="1000"/>
                  </a:schemeClr>
                </a:solidFill>
                <a:effectLst>
                  <a:glow rad="101600">
                    <a:schemeClr val="accent1">
                      <a:satMod val="175000"/>
                      <a:alpha val="40000"/>
                    </a:schemeClr>
                  </a:glow>
                </a:effectLst>
              </a:rPr>
              <a:t>例</a:t>
            </a:r>
            <a:r>
              <a:rPr lang="en-US" altLang="zh-CN" sz="4000" b="1" spc="50" dirty="0" smtClean="0">
                <a:ln w="12700" cmpd="sng">
                  <a:solidFill>
                    <a:schemeClr val="accent6">
                      <a:satMod val="120000"/>
                      <a:shade val="80000"/>
                    </a:schemeClr>
                  </a:solidFill>
                  <a:prstDash val="solid"/>
                </a:ln>
                <a:solidFill>
                  <a:schemeClr val="accent6">
                    <a:tint val="1000"/>
                  </a:schemeClr>
                </a:solidFill>
                <a:effectLst>
                  <a:glow rad="101600">
                    <a:schemeClr val="accent1">
                      <a:satMod val="175000"/>
                      <a:alpha val="40000"/>
                    </a:schemeClr>
                  </a:glow>
                </a:effectLst>
              </a:rPr>
              <a:t>5-7</a:t>
            </a:r>
            <a:endParaRPr lang="zh-CN" altLang="en-US" sz="4000" b="1" spc="50" dirty="0">
              <a:ln w="12700" cmpd="sng">
                <a:solidFill>
                  <a:schemeClr val="accent6">
                    <a:satMod val="120000"/>
                    <a:shade val="80000"/>
                  </a:schemeClr>
                </a:solidFill>
                <a:prstDash val="solid"/>
              </a:ln>
              <a:solidFill>
                <a:schemeClr val="accent6">
                  <a:tint val="1000"/>
                </a:schemeClr>
              </a:solidFill>
              <a:effectLst>
                <a:glow rad="101600">
                  <a:schemeClr val="accent1">
                    <a:satMod val="175000"/>
                    <a:alpha val="40000"/>
                  </a:schemeClr>
                </a:glow>
              </a:effectLst>
            </a:endParaRPr>
          </a:p>
        </p:txBody>
      </p:sp>
      <p:sp>
        <p:nvSpPr>
          <p:cNvPr id="9" name="燕尾形 8"/>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14" name="燕尾形 13"/>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15" name="燕尾形 14"/>
          <p:cNvSpPr/>
          <p:nvPr/>
        </p:nvSpPr>
        <p:spPr>
          <a:xfrm>
            <a:off x="5741956" y="368659"/>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0000"/>
              </a:lnSpc>
              <a:spcAft>
                <a:spcPts val="0"/>
              </a:spcAft>
            </a:pPr>
            <a:r>
              <a:rPr lang="zh-CN" altLang="zh-CN" sz="1400" b="1" dirty="0" smtClean="0"/>
              <a:t>一、营运车辆燃料应耗量与节超量计算的基本方法</a:t>
            </a:r>
            <a:endParaRPr lang="zh-CN" altLang="en-US" sz="1400" b="1" dirty="0">
              <a:latin typeface="华文中宋" panose="02010600040101010101" pitchFamily="2" charset="-122"/>
              <a:ea typeface="华文中宋" panose="02010600040101010101" pitchFamily="2" charset="-122"/>
            </a:endParaRPr>
          </a:p>
        </p:txBody>
      </p:sp>
      <p:sp>
        <p:nvSpPr>
          <p:cNvPr id="16" name="燕尾形 15"/>
          <p:cNvSpPr/>
          <p:nvPr/>
        </p:nvSpPr>
        <p:spPr>
          <a:xfrm>
            <a:off x="5741956" y="692696"/>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bg1"/>
                </a:solidFill>
              </a:rPr>
              <a:t>2</a:t>
            </a:r>
            <a:r>
              <a:rPr lang="zh-CN" altLang="zh-CN" sz="1400" b="1" dirty="0" smtClean="0">
                <a:solidFill>
                  <a:schemeClr val="bg1"/>
                </a:solidFill>
              </a:rPr>
              <a:t>．燃料节超量的计算</a:t>
            </a:r>
            <a:endParaRPr lang="zh-CN" altLang="zh-CN" sz="1400" b="1" dirty="0">
              <a:solidFill>
                <a:schemeClr val="bg1"/>
              </a:solidFill>
            </a:endParaRPr>
          </a:p>
        </p:txBody>
      </p:sp>
    </p:spTree>
    <p:extLst>
      <p:ext uri="{BB962C8B-B14F-4D97-AF65-F5344CB8AC3E}">
        <p14:creationId xmlns:p14="http://schemas.microsoft.com/office/powerpoint/2010/main" xmlns="" val="269726291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示 3"/>
          <p:cNvGraphicFramePr/>
          <p:nvPr>
            <p:extLst>
              <p:ext uri="{D42A27DB-BD31-4B8C-83A1-F6EECF244321}">
                <p14:modId xmlns:p14="http://schemas.microsoft.com/office/powerpoint/2010/main" xmlns="" val="2439597158"/>
              </p:ext>
            </p:extLst>
          </p:nvPr>
        </p:nvGraphicFramePr>
        <p:xfrm>
          <a:off x="731404" y="2618339"/>
          <a:ext cx="10909212" cy="2124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矩形 6"/>
          <p:cNvSpPr/>
          <p:nvPr/>
        </p:nvSpPr>
        <p:spPr>
          <a:xfrm>
            <a:off x="1415480" y="2708921"/>
            <a:ext cx="864096" cy="1323439"/>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altLang="zh-CN" sz="8000" b="1" dirty="0" smtClean="0">
                <a:ln w="18000">
                  <a:solidFill>
                    <a:schemeClr val="accent2">
                      <a:satMod val="140000"/>
                    </a:schemeClr>
                  </a:solidFill>
                  <a:prstDash val="solid"/>
                  <a:miter lim="800000"/>
                </a:ln>
                <a:noFill/>
                <a:effectLst>
                  <a:glow rad="63500">
                    <a:schemeClr val="accent1">
                      <a:satMod val="175000"/>
                      <a:alpha val="40000"/>
                    </a:schemeClr>
                  </a:glow>
                  <a:outerShdw blurRad="25500" dist="23000" dir="7020000" algn="tl">
                    <a:srgbClr val="000000">
                      <a:alpha val="50000"/>
                    </a:srgbClr>
                  </a:outerShdw>
                </a:effectLst>
              </a:rPr>
              <a:t>*</a:t>
            </a:r>
            <a:endParaRPr lang="zh-CN" altLang="en-US" sz="8000" b="1" dirty="0">
              <a:ln w="18000">
                <a:solidFill>
                  <a:schemeClr val="accent2">
                    <a:satMod val="140000"/>
                  </a:schemeClr>
                </a:solidFill>
                <a:prstDash val="solid"/>
                <a:miter lim="800000"/>
              </a:ln>
              <a:noFill/>
              <a:effectLst>
                <a:glow rad="63500">
                  <a:schemeClr val="accent1">
                    <a:satMod val="175000"/>
                    <a:alpha val="40000"/>
                  </a:schemeClr>
                </a:glow>
                <a:outerShdw blurRad="25500" dist="23000" dir="7020000" algn="tl">
                  <a:srgbClr val="000000">
                    <a:alpha val="50000"/>
                  </a:srgbClr>
                </a:outerShdw>
              </a:effectLst>
            </a:endParaRPr>
          </a:p>
        </p:txBody>
      </p:sp>
      <p:sp>
        <p:nvSpPr>
          <p:cNvPr id="18" name="燕尾形 17"/>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19" name="燕尾形 18"/>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20" name="燕尾形 19"/>
          <p:cNvSpPr/>
          <p:nvPr/>
        </p:nvSpPr>
        <p:spPr>
          <a:xfrm>
            <a:off x="5741956" y="368659"/>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0000"/>
              </a:lnSpc>
              <a:spcAft>
                <a:spcPts val="0"/>
              </a:spcAft>
            </a:pPr>
            <a:r>
              <a:rPr lang="zh-CN" altLang="zh-CN" sz="1400" b="1" dirty="0" smtClean="0"/>
              <a:t>二、运行条件因素对应耗量与节超量计算的影响</a:t>
            </a:r>
            <a:endParaRPr lang="zh-CN" altLang="en-US" sz="1400" b="1"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xmlns="" val="38239510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对角圆角矩形 4"/>
          <p:cNvSpPr/>
          <p:nvPr/>
        </p:nvSpPr>
        <p:spPr>
          <a:xfrm>
            <a:off x="1631504" y="2060848"/>
            <a:ext cx="9865096" cy="3456384"/>
          </a:xfrm>
          <a:prstGeom prst="round2DiagRect">
            <a:avLst/>
          </a:prstGeom>
          <a:noFill/>
          <a:effectLst>
            <a:outerShdw blurRad="50800" dist="114300" dir="2700000" algn="tl" rotWithShape="0">
              <a:schemeClr val="accent5">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 name="图示 2"/>
          <p:cNvGraphicFramePr/>
          <p:nvPr>
            <p:extLst>
              <p:ext uri="{D42A27DB-BD31-4B8C-83A1-F6EECF244321}">
                <p14:modId xmlns:p14="http://schemas.microsoft.com/office/powerpoint/2010/main" xmlns="" val="1253318046"/>
              </p:ext>
            </p:extLst>
          </p:nvPr>
        </p:nvGraphicFramePr>
        <p:xfrm>
          <a:off x="479376" y="1340768"/>
          <a:ext cx="11089232" cy="49866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矩形 1"/>
          <p:cNvSpPr/>
          <p:nvPr/>
        </p:nvSpPr>
        <p:spPr>
          <a:xfrm>
            <a:off x="3048000" y="3105835"/>
            <a:ext cx="7656512" cy="1569660"/>
          </a:xfrm>
          <a:prstGeom prst="rect">
            <a:avLst/>
          </a:prstGeom>
        </p:spPr>
        <p:txBody>
          <a:bodyPr wrap="square">
            <a:spAutoFit/>
          </a:bodyPr>
          <a:lstStyle/>
          <a:p>
            <a:pPr lvl="0"/>
            <a:r>
              <a:rPr lang="zh-CN" altLang="zh-CN" sz="3200" b="1" dirty="0" smtClean="0"/>
              <a:t>秦岭运输集团第一运输公司</a:t>
            </a:r>
            <a:r>
              <a:rPr lang="en-US" altLang="zh-CN" sz="3200" b="1" dirty="0" smtClean="0"/>
              <a:t>202</a:t>
            </a:r>
            <a:r>
              <a:rPr lang="zh-CN" altLang="zh-CN" sz="3200" b="1" dirty="0" smtClean="0"/>
              <a:t>×年</a:t>
            </a:r>
            <a:r>
              <a:rPr lang="en-US" altLang="zh-CN" sz="3200" b="1" dirty="0" smtClean="0"/>
              <a:t>5</a:t>
            </a:r>
            <a:r>
              <a:rPr lang="zh-CN" altLang="zh-CN" sz="3200" b="1" dirty="0" smtClean="0"/>
              <a:t>月的货运单位成本预算达成情况的总体分析过程与结果见表</a:t>
            </a:r>
            <a:r>
              <a:rPr lang="en-US" altLang="zh-CN" sz="3200" b="1" dirty="0" smtClean="0"/>
              <a:t>5-1</a:t>
            </a:r>
            <a:r>
              <a:rPr lang="zh-CN" altLang="zh-CN" sz="3200" b="1" dirty="0" smtClean="0"/>
              <a:t>。</a:t>
            </a:r>
            <a:endParaRPr lang="zh-CN" altLang="en-US" sz="3200" b="1" dirty="0"/>
          </a:p>
        </p:txBody>
      </p:sp>
      <p:sp>
        <p:nvSpPr>
          <p:cNvPr id="10" name="燕尾形 9"/>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11" name="燕尾形 10"/>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12" name="燕尾形 11"/>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13" name="矩形 12"/>
          <p:cNvSpPr/>
          <p:nvPr/>
        </p:nvSpPr>
        <p:spPr>
          <a:xfrm>
            <a:off x="839416" y="2636912"/>
            <a:ext cx="1512168" cy="707886"/>
          </a:xfrm>
          <a:prstGeom prst="rect">
            <a:avLst/>
          </a:prstGeom>
        </p:spPr>
        <p:txBody>
          <a:bodyPr wrap="square">
            <a:spAutoFit/>
          </a:bodyPr>
          <a:lstStyle/>
          <a:p>
            <a:pPr algn="ctr"/>
            <a:r>
              <a:rPr lang="zh-CN" altLang="en-US" sz="4000" b="1" spc="50" dirty="0" smtClean="0">
                <a:ln w="12700" cmpd="sng">
                  <a:solidFill>
                    <a:schemeClr val="accent6">
                      <a:satMod val="120000"/>
                      <a:shade val="80000"/>
                    </a:schemeClr>
                  </a:solidFill>
                  <a:prstDash val="solid"/>
                </a:ln>
                <a:solidFill>
                  <a:schemeClr val="accent6">
                    <a:tint val="1000"/>
                  </a:schemeClr>
                </a:solidFill>
                <a:effectLst>
                  <a:glow rad="101600">
                    <a:schemeClr val="accent1">
                      <a:satMod val="175000"/>
                      <a:alpha val="40000"/>
                    </a:schemeClr>
                  </a:glow>
                </a:effectLst>
              </a:rPr>
              <a:t>例</a:t>
            </a:r>
            <a:r>
              <a:rPr lang="en-US" altLang="zh-CN" sz="4000" b="1" spc="50" dirty="0" smtClean="0">
                <a:ln w="12700" cmpd="sng">
                  <a:solidFill>
                    <a:schemeClr val="accent6">
                      <a:satMod val="120000"/>
                      <a:shade val="80000"/>
                    </a:schemeClr>
                  </a:solidFill>
                  <a:prstDash val="solid"/>
                </a:ln>
                <a:solidFill>
                  <a:schemeClr val="accent6">
                    <a:tint val="1000"/>
                  </a:schemeClr>
                </a:solidFill>
                <a:effectLst>
                  <a:glow rad="101600">
                    <a:schemeClr val="accent1">
                      <a:satMod val="175000"/>
                      <a:alpha val="40000"/>
                    </a:schemeClr>
                  </a:glow>
                </a:effectLst>
              </a:rPr>
              <a:t>5-1</a:t>
            </a:r>
            <a:endParaRPr lang="zh-CN" altLang="en-US" sz="4000" b="1" spc="50" dirty="0">
              <a:ln w="12700" cmpd="sng">
                <a:solidFill>
                  <a:schemeClr val="accent6">
                    <a:satMod val="120000"/>
                    <a:shade val="80000"/>
                  </a:schemeClr>
                </a:solidFill>
                <a:prstDash val="solid"/>
              </a:ln>
              <a:solidFill>
                <a:schemeClr val="accent6">
                  <a:tint val="1000"/>
                </a:schemeClr>
              </a:solidFill>
              <a:effectLst>
                <a:glow rad="101600">
                  <a:schemeClr val="accent1">
                    <a:satMod val="175000"/>
                    <a:alpha val="40000"/>
                  </a:schemeClr>
                </a:glow>
              </a:effectLst>
            </a:endParaRPr>
          </a:p>
        </p:txBody>
      </p:sp>
    </p:spTree>
    <p:extLst>
      <p:ext uri="{BB962C8B-B14F-4D97-AF65-F5344CB8AC3E}">
        <p14:creationId xmlns:p14="http://schemas.microsoft.com/office/powerpoint/2010/main" xmlns="" val="269726291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8" name="Picture 2"/>
          <p:cNvPicPr>
            <a:picLocks noChangeAspect="1" noChangeArrowheads="1"/>
          </p:cNvPicPr>
          <p:nvPr/>
        </p:nvPicPr>
        <p:blipFill>
          <a:blip r:embed="rId2" cstate="print"/>
          <a:srcRect/>
          <a:stretch>
            <a:fillRect/>
          </a:stretch>
        </p:blipFill>
        <p:spPr bwMode="auto">
          <a:xfrm>
            <a:off x="515380" y="1628800"/>
            <a:ext cx="11161240" cy="4320480"/>
          </a:xfrm>
          <a:prstGeom prst="rect">
            <a:avLst/>
          </a:prstGeom>
          <a:noFill/>
          <a:ln w="9525">
            <a:noFill/>
            <a:miter lim="800000"/>
            <a:headEnd/>
            <a:tailEnd/>
          </a:ln>
        </p:spPr>
      </p:pic>
      <p:sp>
        <p:nvSpPr>
          <p:cNvPr id="3" name="燕尾形 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4" name="燕尾形 3"/>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5" name="燕尾形 4"/>
          <p:cNvSpPr/>
          <p:nvPr/>
        </p:nvSpPr>
        <p:spPr>
          <a:xfrm>
            <a:off x="5741956" y="368659"/>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0000"/>
              </a:lnSpc>
              <a:spcAft>
                <a:spcPts val="0"/>
              </a:spcAft>
            </a:pPr>
            <a:r>
              <a:rPr lang="zh-CN" altLang="zh-CN" sz="1400" b="1" dirty="0" smtClean="0"/>
              <a:t>二、运行条件因素对应耗量与节超量计算的影响</a:t>
            </a:r>
            <a:endParaRPr lang="zh-CN" altLang="en-US" sz="1400" b="1" dirty="0">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p:cNvPicPr>
            <a:picLocks noChangeAspect="1" noChangeArrowheads="1"/>
          </p:cNvPicPr>
          <p:nvPr/>
        </p:nvPicPr>
        <p:blipFill>
          <a:blip r:embed="rId2" cstate="print"/>
          <a:srcRect/>
          <a:stretch>
            <a:fillRect/>
          </a:stretch>
        </p:blipFill>
        <p:spPr bwMode="auto">
          <a:xfrm>
            <a:off x="1642414" y="1196752"/>
            <a:ext cx="8907172" cy="4740914"/>
          </a:xfrm>
          <a:prstGeom prst="rect">
            <a:avLst/>
          </a:prstGeom>
          <a:noFill/>
          <a:ln w="9525">
            <a:noFill/>
            <a:miter lim="800000"/>
            <a:headEnd/>
            <a:tailEnd/>
          </a:ln>
        </p:spPr>
      </p:pic>
      <p:sp>
        <p:nvSpPr>
          <p:cNvPr id="3" name="燕尾形 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4" name="燕尾形 3"/>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5" name="燕尾形 4"/>
          <p:cNvSpPr/>
          <p:nvPr/>
        </p:nvSpPr>
        <p:spPr>
          <a:xfrm>
            <a:off x="5741956" y="368659"/>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0000"/>
              </a:lnSpc>
              <a:spcAft>
                <a:spcPts val="0"/>
              </a:spcAft>
            </a:pPr>
            <a:r>
              <a:rPr lang="zh-CN" altLang="zh-CN" sz="1400" b="1" dirty="0" smtClean="0"/>
              <a:t>二、运行条件因素对应耗量与节超量计算的影响</a:t>
            </a:r>
            <a:endParaRPr lang="zh-CN" altLang="en-US" sz="1400" b="1" dirty="0">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对角圆角矩形 4"/>
          <p:cNvSpPr/>
          <p:nvPr/>
        </p:nvSpPr>
        <p:spPr>
          <a:xfrm>
            <a:off x="1631504" y="2060848"/>
            <a:ext cx="9865096" cy="3456384"/>
          </a:xfrm>
          <a:prstGeom prst="round2DiagRect">
            <a:avLst/>
          </a:prstGeom>
          <a:noFill/>
          <a:effectLst>
            <a:outerShdw blurRad="50800" dist="114300" dir="2700000" algn="tl" rotWithShape="0">
              <a:schemeClr val="accent5">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 name="图示 2"/>
          <p:cNvGraphicFramePr/>
          <p:nvPr>
            <p:extLst>
              <p:ext uri="{D42A27DB-BD31-4B8C-83A1-F6EECF244321}">
                <p14:modId xmlns:p14="http://schemas.microsoft.com/office/powerpoint/2010/main" xmlns="" val="1253318046"/>
              </p:ext>
            </p:extLst>
          </p:nvPr>
        </p:nvGraphicFramePr>
        <p:xfrm>
          <a:off x="479376" y="1340768"/>
          <a:ext cx="11089232" cy="49866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矩形 1"/>
          <p:cNvSpPr/>
          <p:nvPr/>
        </p:nvSpPr>
        <p:spPr>
          <a:xfrm>
            <a:off x="3215680" y="2535446"/>
            <a:ext cx="6984776" cy="2477730"/>
          </a:xfrm>
          <a:prstGeom prst="rect">
            <a:avLst/>
          </a:prstGeom>
        </p:spPr>
        <p:txBody>
          <a:bodyPr wrap="square">
            <a:spAutoFit/>
          </a:bodyPr>
          <a:lstStyle/>
          <a:p>
            <a:pPr lvl="0" indent="504000">
              <a:lnSpc>
                <a:spcPct val="150000"/>
              </a:lnSpc>
            </a:pPr>
            <a:r>
              <a:rPr lang="en-US" altLang="zh-CN" sz="3600" b="1" dirty="0" smtClean="0"/>
              <a:t>续例5-6，在考虑运行条件因素影响的前提下，重新计算该车该运次的燃料应耗量。</a:t>
            </a:r>
            <a:endParaRPr lang="zh-CN" altLang="en-US" sz="3600" b="1" dirty="0"/>
          </a:p>
        </p:txBody>
      </p:sp>
      <p:sp>
        <p:nvSpPr>
          <p:cNvPr id="13" name="矩形 12"/>
          <p:cNvSpPr/>
          <p:nvPr/>
        </p:nvSpPr>
        <p:spPr>
          <a:xfrm>
            <a:off x="839416" y="2636912"/>
            <a:ext cx="1512168" cy="707886"/>
          </a:xfrm>
          <a:prstGeom prst="rect">
            <a:avLst/>
          </a:prstGeom>
        </p:spPr>
        <p:txBody>
          <a:bodyPr wrap="square">
            <a:spAutoFit/>
          </a:bodyPr>
          <a:lstStyle/>
          <a:p>
            <a:pPr algn="ctr"/>
            <a:r>
              <a:rPr lang="zh-CN" altLang="en-US" sz="4000" b="1" spc="50" dirty="0" smtClean="0">
                <a:ln w="12700" cmpd="sng">
                  <a:solidFill>
                    <a:schemeClr val="accent6">
                      <a:satMod val="120000"/>
                      <a:shade val="80000"/>
                    </a:schemeClr>
                  </a:solidFill>
                  <a:prstDash val="solid"/>
                </a:ln>
                <a:solidFill>
                  <a:schemeClr val="accent6">
                    <a:tint val="1000"/>
                  </a:schemeClr>
                </a:solidFill>
                <a:effectLst>
                  <a:glow rad="101600">
                    <a:schemeClr val="accent1">
                      <a:satMod val="175000"/>
                      <a:alpha val="40000"/>
                    </a:schemeClr>
                  </a:glow>
                </a:effectLst>
              </a:rPr>
              <a:t>例</a:t>
            </a:r>
            <a:r>
              <a:rPr lang="en-US" altLang="zh-CN" sz="4000" b="1" spc="50" dirty="0" smtClean="0">
                <a:ln w="12700" cmpd="sng">
                  <a:solidFill>
                    <a:schemeClr val="accent6">
                      <a:satMod val="120000"/>
                      <a:shade val="80000"/>
                    </a:schemeClr>
                  </a:solidFill>
                  <a:prstDash val="solid"/>
                </a:ln>
                <a:solidFill>
                  <a:schemeClr val="accent6">
                    <a:tint val="1000"/>
                  </a:schemeClr>
                </a:solidFill>
                <a:effectLst>
                  <a:glow rad="101600">
                    <a:schemeClr val="accent1">
                      <a:satMod val="175000"/>
                      <a:alpha val="40000"/>
                    </a:schemeClr>
                  </a:glow>
                </a:effectLst>
              </a:rPr>
              <a:t>5-8</a:t>
            </a:r>
            <a:endParaRPr lang="zh-CN" altLang="en-US" sz="4000" b="1" spc="50" dirty="0">
              <a:ln w="12700" cmpd="sng">
                <a:solidFill>
                  <a:schemeClr val="accent6">
                    <a:satMod val="120000"/>
                    <a:shade val="80000"/>
                  </a:schemeClr>
                </a:solidFill>
                <a:prstDash val="solid"/>
              </a:ln>
              <a:solidFill>
                <a:schemeClr val="accent6">
                  <a:tint val="1000"/>
                </a:schemeClr>
              </a:solidFill>
              <a:effectLst>
                <a:glow rad="101600">
                  <a:schemeClr val="accent1">
                    <a:satMod val="175000"/>
                    <a:alpha val="40000"/>
                  </a:schemeClr>
                </a:glow>
              </a:effectLst>
            </a:endParaRPr>
          </a:p>
        </p:txBody>
      </p:sp>
      <p:sp>
        <p:nvSpPr>
          <p:cNvPr id="9" name="燕尾形 8"/>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14" name="燕尾形 13"/>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15" name="燕尾形 14"/>
          <p:cNvSpPr/>
          <p:nvPr/>
        </p:nvSpPr>
        <p:spPr>
          <a:xfrm>
            <a:off x="5741956" y="368659"/>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0000"/>
              </a:lnSpc>
              <a:spcAft>
                <a:spcPts val="0"/>
              </a:spcAft>
            </a:pPr>
            <a:r>
              <a:rPr lang="zh-CN" altLang="zh-CN" sz="1400" b="1" dirty="0" smtClean="0"/>
              <a:t>二、运行条件因素对应耗量与节超量计算的影响</a:t>
            </a:r>
            <a:endParaRPr lang="zh-CN" altLang="en-US" sz="1400" b="1"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xmlns="" val="269726291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63600" y="1484784"/>
            <a:ext cx="10464800" cy="5112568"/>
          </a:xfrm>
        </p:spPr>
        <p:txBody>
          <a:bodyPr anchor="t"/>
          <a:lstStyle/>
          <a:p>
            <a:pPr>
              <a:lnSpc>
                <a:spcPct val="120000"/>
              </a:lnSpc>
            </a:pPr>
            <a:r>
              <a:rPr lang="zh-CN" altLang="zh-CN" sz="2400" dirty="0" smtClean="0">
                <a:latin typeface="+mj-ea"/>
              </a:rPr>
              <a:t>解：</a:t>
            </a:r>
            <a:br>
              <a:rPr lang="zh-CN" altLang="zh-CN" sz="2400" dirty="0" smtClean="0">
                <a:latin typeface="+mj-ea"/>
              </a:rPr>
            </a:br>
            <a:r>
              <a:rPr lang="zh-CN" altLang="zh-CN" sz="2400" dirty="0" smtClean="0">
                <a:latin typeface="+mj-ea"/>
              </a:rPr>
              <a:t>根据已知运行条件，可以确定各修正系数与参数的取值：</a:t>
            </a:r>
            <a:r>
              <a:rPr lang="en-US" altLang="zh-CN" sz="2400" dirty="0" smtClean="0">
                <a:latin typeface="+mj-ea"/>
              </a:rPr>
              <a:t>2</a:t>
            </a:r>
            <a:r>
              <a:rPr lang="zh-CN" altLang="zh-CN" sz="2400" dirty="0" smtClean="0">
                <a:latin typeface="+mj-ea"/>
              </a:rPr>
              <a:t>类道路的修正系数</a:t>
            </a:r>
            <a:r>
              <a:rPr lang="en-US" altLang="zh-CN" sz="2400" i="1" dirty="0" smtClean="0">
                <a:latin typeface="+mj-ea"/>
              </a:rPr>
              <a:t>K</a:t>
            </a:r>
            <a:r>
              <a:rPr lang="en-US" altLang="zh-CN" sz="2400" baseline="-25000" dirty="0" smtClean="0">
                <a:latin typeface="+mj-ea"/>
              </a:rPr>
              <a:t>r</a:t>
            </a:r>
            <a:r>
              <a:rPr lang="zh-CN" altLang="zh-CN" sz="2400" dirty="0" smtClean="0">
                <a:latin typeface="+mj-ea"/>
              </a:rPr>
              <a:t>为</a:t>
            </a:r>
            <a:r>
              <a:rPr lang="en-US" altLang="zh-CN" sz="2400" dirty="0" smtClean="0">
                <a:latin typeface="+mj-ea"/>
              </a:rPr>
              <a:t>1.10</a:t>
            </a:r>
            <a:r>
              <a:rPr lang="zh-CN" altLang="zh-CN" sz="2400" dirty="0" smtClean="0">
                <a:latin typeface="+mj-ea"/>
              </a:rPr>
              <a:t>；月平均气温为</a:t>
            </a:r>
            <a:r>
              <a:rPr lang="en-US" altLang="zh-CN" sz="2400" dirty="0" smtClean="0">
                <a:latin typeface="+mj-ea"/>
              </a:rPr>
              <a:t>-6°C</a:t>
            </a:r>
            <a:r>
              <a:rPr lang="zh-CN" altLang="zh-CN" sz="2400" dirty="0" smtClean="0">
                <a:latin typeface="+mj-ea"/>
              </a:rPr>
              <a:t>的修正系数</a:t>
            </a:r>
            <a:r>
              <a:rPr lang="en-US" altLang="zh-CN" sz="2400" i="1" dirty="0" smtClean="0">
                <a:latin typeface="+mj-ea"/>
              </a:rPr>
              <a:t>K</a:t>
            </a:r>
            <a:r>
              <a:rPr lang="en-US" altLang="zh-CN" sz="2400" baseline="-25000" dirty="0" smtClean="0">
                <a:latin typeface="+mj-ea"/>
              </a:rPr>
              <a:t>t</a:t>
            </a:r>
            <a:r>
              <a:rPr lang="zh-CN" altLang="zh-CN" sz="2400" dirty="0" smtClean="0">
                <a:latin typeface="+mj-ea"/>
              </a:rPr>
              <a:t>为</a:t>
            </a:r>
            <a:r>
              <a:rPr lang="en-US" altLang="zh-CN" sz="2400" dirty="0" smtClean="0">
                <a:latin typeface="+mj-ea"/>
              </a:rPr>
              <a:t>1.06</a:t>
            </a:r>
            <a:r>
              <a:rPr lang="zh-CN" altLang="zh-CN" sz="2400" dirty="0" smtClean="0">
                <a:latin typeface="+mj-ea"/>
              </a:rPr>
              <a:t>；平均行驶速度为</a:t>
            </a:r>
            <a:r>
              <a:rPr lang="en-US" altLang="zh-CN" sz="2400" dirty="0" smtClean="0">
                <a:latin typeface="+mj-ea"/>
              </a:rPr>
              <a:t>22km/h</a:t>
            </a:r>
            <a:r>
              <a:rPr lang="zh-CN" altLang="zh-CN" sz="2400" dirty="0" smtClean="0">
                <a:latin typeface="+mj-ea"/>
              </a:rPr>
              <a:t>的交通拥堵系数</a:t>
            </a:r>
            <a:r>
              <a:rPr lang="en-US" altLang="zh-CN" sz="2400" i="1" dirty="0" err="1" smtClean="0">
                <a:latin typeface="+mj-ea"/>
              </a:rPr>
              <a:t>K</a:t>
            </a:r>
            <a:r>
              <a:rPr lang="en-US" altLang="zh-CN" sz="2400" baseline="-25000" dirty="0" err="1" smtClean="0">
                <a:latin typeface="+mj-ea"/>
              </a:rPr>
              <a:t>v</a:t>
            </a:r>
            <a:r>
              <a:rPr lang="zh-CN" altLang="zh-CN" sz="2400" dirty="0" smtClean="0">
                <a:latin typeface="+mj-ea"/>
              </a:rPr>
              <a:t>为</a:t>
            </a:r>
            <a:r>
              <a:rPr lang="en-US" altLang="zh-CN" sz="2400" dirty="0" smtClean="0">
                <a:latin typeface="+mj-ea"/>
              </a:rPr>
              <a:t>1.15</a:t>
            </a:r>
            <a:r>
              <a:rPr lang="zh-CN" altLang="zh-CN" sz="2400" dirty="0" smtClean="0">
                <a:latin typeface="+mj-ea"/>
              </a:rPr>
              <a:t>；行驶过程中开启热风空调，单程空调耗油参数</a:t>
            </a:r>
            <a:r>
              <a:rPr lang="en-US" altLang="zh-CN" sz="2400" i="1" dirty="0" err="1" smtClean="0">
                <a:latin typeface="+mj-ea"/>
              </a:rPr>
              <a:t>Q</a:t>
            </a:r>
            <a:r>
              <a:rPr lang="en-US" altLang="zh-CN" sz="2400" i="1" baseline="-25000" dirty="0" err="1" smtClean="0">
                <a:latin typeface="+mj-ea"/>
              </a:rPr>
              <a:t>a</a:t>
            </a:r>
            <a:r>
              <a:rPr lang="zh-CN" altLang="zh-CN" sz="2400" dirty="0" smtClean="0">
                <a:latin typeface="+mj-ea"/>
              </a:rPr>
              <a:t>为</a:t>
            </a:r>
            <a:r>
              <a:rPr lang="en-US" altLang="zh-CN" sz="2400" dirty="0" smtClean="0">
                <a:latin typeface="+mj-ea"/>
              </a:rPr>
              <a:t>0.1L</a:t>
            </a:r>
            <a:r>
              <a:rPr lang="zh-CN" altLang="zh-CN" sz="2400" dirty="0" smtClean="0">
                <a:latin typeface="+mj-ea"/>
              </a:rPr>
              <a:t>，无其他因素影响，故其他影响因素修正系数</a:t>
            </a:r>
            <a:r>
              <a:rPr lang="en-US" altLang="zh-CN" sz="2400" i="1" dirty="0" err="1" smtClean="0">
                <a:latin typeface="+mj-ea"/>
              </a:rPr>
              <a:t>K</a:t>
            </a:r>
            <a:r>
              <a:rPr lang="en-US" altLang="zh-CN" sz="2400" baseline="-25000" dirty="0" err="1" smtClean="0">
                <a:latin typeface="+mj-ea"/>
              </a:rPr>
              <a:t>x</a:t>
            </a:r>
            <a:r>
              <a:rPr lang="zh-CN" altLang="zh-CN" sz="2400" dirty="0" smtClean="0">
                <a:latin typeface="+mj-ea"/>
              </a:rPr>
              <a:t>为</a:t>
            </a:r>
            <a:r>
              <a:rPr lang="en-US" altLang="zh-CN" sz="2400" dirty="0" smtClean="0">
                <a:latin typeface="+mj-ea"/>
              </a:rPr>
              <a:t>1.00</a:t>
            </a:r>
            <a:r>
              <a:rPr lang="zh-CN" altLang="zh-CN" sz="2400" dirty="0" smtClean="0">
                <a:latin typeface="+mj-ea"/>
              </a:rPr>
              <a:t>，由此可计算该车该运次的燃料应耗量如下：</a:t>
            </a:r>
            <a:endParaRPr lang="zh-CN" altLang="en-US" sz="2400" dirty="0">
              <a:latin typeface="+mj-ea"/>
            </a:endParaRPr>
          </a:p>
        </p:txBody>
      </p:sp>
      <p:sp>
        <p:nvSpPr>
          <p:cNvPr id="328706"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328705" name="Object 1"/>
          <p:cNvGraphicFramePr>
            <a:graphicFrameLocks noChangeAspect="1"/>
          </p:cNvGraphicFramePr>
          <p:nvPr/>
        </p:nvGraphicFramePr>
        <p:xfrm>
          <a:off x="1242846" y="4159488"/>
          <a:ext cx="9706309" cy="2221840"/>
        </p:xfrm>
        <a:graphic>
          <a:graphicData uri="http://schemas.openxmlformats.org/presentationml/2006/ole">
            <p:oleObj spid="_x0000_s328705" name="Equation" r:id="rId3" imgW="4330700" imgH="990600" progId="Equation.DSMT4">
              <p:embed/>
            </p:oleObj>
          </a:graphicData>
        </a:graphic>
      </p:graphicFrame>
      <p:sp>
        <p:nvSpPr>
          <p:cNvPr id="5" name="燕尾形 4"/>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6" name="燕尾形 5"/>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7" name="燕尾形 6"/>
          <p:cNvSpPr/>
          <p:nvPr/>
        </p:nvSpPr>
        <p:spPr>
          <a:xfrm>
            <a:off x="5741956" y="368659"/>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0000"/>
              </a:lnSpc>
              <a:spcAft>
                <a:spcPts val="0"/>
              </a:spcAft>
            </a:pPr>
            <a:r>
              <a:rPr lang="zh-CN" altLang="zh-CN" sz="1400" b="1" dirty="0" smtClean="0"/>
              <a:t>二、运行条件因素对应耗量与节超量计算的影响</a:t>
            </a:r>
            <a:endParaRPr lang="zh-CN" altLang="en-US" sz="1400" b="1" dirty="0">
              <a:latin typeface="华文中宋" panose="02010600040101010101" pitchFamily="2" charset="-122"/>
              <a:ea typeface="华文中宋" panose="02010600040101010101" pitchFamily="2" charset="-122"/>
            </a:endParaRPr>
          </a:p>
        </p:txBody>
      </p:sp>
      <p:sp>
        <p:nvSpPr>
          <p:cNvPr id="8" name="矩形 7"/>
          <p:cNvSpPr/>
          <p:nvPr/>
        </p:nvSpPr>
        <p:spPr>
          <a:xfrm>
            <a:off x="407368" y="961564"/>
            <a:ext cx="1512168" cy="523220"/>
          </a:xfrm>
          <a:prstGeom prst="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zh-CN" alt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例</a:t>
            </a:r>
            <a:r>
              <a:rPr lang="en-US" altLang="zh-CN"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5-8</a:t>
            </a:r>
            <a:endParaRPr lang="zh-CN" alt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对角圆角矩形 4"/>
          <p:cNvSpPr/>
          <p:nvPr/>
        </p:nvSpPr>
        <p:spPr>
          <a:xfrm>
            <a:off x="1631504" y="2060848"/>
            <a:ext cx="9865096" cy="3456384"/>
          </a:xfrm>
          <a:prstGeom prst="round2DiagRect">
            <a:avLst/>
          </a:prstGeom>
          <a:noFill/>
          <a:effectLst>
            <a:outerShdw blurRad="50800" dist="114300" dir="2700000" algn="tl" rotWithShape="0">
              <a:schemeClr val="accent5">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 name="图示 2"/>
          <p:cNvGraphicFramePr/>
          <p:nvPr>
            <p:extLst>
              <p:ext uri="{D42A27DB-BD31-4B8C-83A1-F6EECF244321}">
                <p14:modId xmlns:p14="http://schemas.microsoft.com/office/powerpoint/2010/main" xmlns="" val="1253318046"/>
              </p:ext>
            </p:extLst>
          </p:nvPr>
        </p:nvGraphicFramePr>
        <p:xfrm>
          <a:off x="479376" y="1340768"/>
          <a:ext cx="11089232" cy="49866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矩形 1"/>
          <p:cNvSpPr/>
          <p:nvPr/>
        </p:nvSpPr>
        <p:spPr>
          <a:xfrm>
            <a:off x="3215680" y="2348880"/>
            <a:ext cx="7992888" cy="2901372"/>
          </a:xfrm>
          <a:prstGeom prst="rect">
            <a:avLst/>
          </a:prstGeom>
        </p:spPr>
        <p:txBody>
          <a:bodyPr wrap="square">
            <a:spAutoFit/>
          </a:bodyPr>
          <a:lstStyle/>
          <a:p>
            <a:pPr lvl="0" indent="504000">
              <a:lnSpc>
                <a:spcPct val="110000"/>
              </a:lnSpc>
            </a:pPr>
            <a:r>
              <a:rPr lang="zh-CN" altLang="zh-CN" sz="2400" b="1" dirty="0" smtClean="0">
                <a:latin typeface="+mn-ea"/>
              </a:rPr>
              <a:t>续上例，该车该次运行的燃料实际消耗量为</a:t>
            </a:r>
            <a:r>
              <a:rPr lang="en-US" altLang="zh-CN" sz="2400" b="1" dirty="0" smtClean="0">
                <a:latin typeface="+mn-ea"/>
              </a:rPr>
              <a:t>14L</a:t>
            </a:r>
            <a:r>
              <a:rPr lang="zh-CN" altLang="zh-CN" sz="2400" b="1" dirty="0" smtClean="0">
                <a:latin typeface="+mn-ea"/>
              </a:rPr>
              <a:t>，在考虑运行条件因素影响的前提下，重新计算该车该运次的燃料节超量。</a:t>
            </a:r>
            <a:br>
              <a:rPr lang="zh-CN" altLang="zh-CN" sz="2400" b="1" dirty="0" smtClean="0">
                <a:latin typeface="+mn-ea"/>
              </a:rPr>
            </a:br>
            <a:r>
              <a:rPr lang="zh-CN" altLang="zh-CN" sz="2400" b="1" dirty="0" smtClean="0">
                <a:latin typeface="+mn-ea"/>
              </a:rPr>
              <a:t>解：</a:t>
            </a:r>
            <a:br>
              <a:rPr lang="zh-CN" altLang="zh-CN" sz="2400" b="1" dirty="0" smtClean="0">
                <a:latin typeface="+mn-ea"/>
              </a:rPr>
            </a:br>
            <a:r>
              <a:rPr lang="zh-CN" altLang="zh-CN" sz="2400" b="1" dirty="0" smtClean="0">
                <a:latin typeface="+mn-ea"/>
              </a:rPr>
              <a:t>在考虑运行条件因素影响的前提下，该车该次运行燃料节超量计算如下</a:t>
            </a:r>
            <a:br>
              <a:rPr lang="zh-CN" altLang="zh-CN" sz="2400" b="1" dirty="0" smtClean="0">
                <a:latin typeface="+mn-ea"/>
              </a:rPr>
            </a:br>
            <a:r>
              <a:rPr lang="en-US" altLang="zh-CN" sz="2400" b="1" dirty="0" smtClean="0">
                <a:latin typeface="+mn-ea"/>
              </a:rPr>
              <a:t>	14</a:t>
            </a:r>
            <a:r>
              <a:rPr lang="en-US" altLang="zh-CN" sz="2400" b="1" dirty="0" smtClean="0">
                <a:latin typeface="+mn-ea"/>
                <a:sym typeface="Symbol"/>
              </a:rPr>
              <a:t></a:t>
            </a:r>
            <a:r>
              <a:rPr lang="en-US" altLang="zh-CN" sz="2400" b="1" dirty="0" smtClean="0">
                <a:latin typeface="+mn-ea"/>
              </a:rPr>
              <a:t>14.89</a:t>
            </a:r>
            <a:r>
              <a:rPr lang="en-US" altLang="zh-CN" sz="2400" b="1" dirty="0" smtClean="0">
                <a:latin typeface="+mn-ea"/>
                <a:sym typeface="Symbol"/>
              </a:rPr>
              <a:t></a:t>
            </a:r>
            <a:r>
              <a:rPr lang="en-US" altLang="zh-CN" sz="2400" b="1" dirty="0" smtClean="0">
                <a:latin typeface="+mn-ea"/>
              </a:rPr>
              <a:t>-0.89</a:t>
            </a:r>
            <a:r>
              <a:rPr lang="zh-CN" altLang="zh-CN" sz="2400" b="1" dirty="0" smtClean="0">
                <a:latin typeface="+mn-ea"/>
              </a:rPr>
              <a:t>（</a:t>
            </a:r>
            <a:r>
              <a:rPr lang="en-US" altLang="zh-CN" sz="2400" b="1" dirty="0" smtClean="0">
                <a:latin typeface="+mn-ea"/>
              </a:rPr>
              <a:t>L</a:t>
            </a:r>
            <a:r>
              <a:rPr lang="zh-CN" altLang="zh-CN" sz="2400" b="1" dirty="0" smtClean="0">
                <a:latin typeface="+mn-ea"/>
              </a:rPr>
              <a:t>）（节约）</a:t>
            </a:r>
            <a:endParaRPr lang="zh-CN" altLang="en-US" sz="2400" b="1" dirty="0"/>
          </a:p>
        </p:txBody>
      </p:sp>
      <p:sp>
        <p:nvSpPr>
          <p:cNvPr id="13" name="矩形 12"/>
          <p:cNvSpPr/>
          <p:nvPr/>
        </p:nvSpPr>
        <p:spPr>
          <a:xfrm>
            <a:off x="839416" y="2636912"/>
            <a:ext cx="1512168" cy="707886"/>
          </a:xfrm>
          <a:prstGeom prst="rect">
            <a:avLst/>
          </a:prstGeom>
        </p:spPr>
        <p:txBody>
          <a:bodyPr wrap="square">
            <a:spAutoFit/>
          </a:bodyPr>
          <a:lstStyle/>
          <a:p>
            <a:pPr algn="ctr"/>
            <a:r>
              <a:rPr lang="zh-CN" altLang="en-US" sz="4000" b="1" spc="50" dirty="0" smtClean="0">
                <a:ln w="12700" cmpd="sng">
                  <a:solidFill>
                    <a:schemeClr val="accent6">
                      <a:satMod val="120000"/>
                      <a:shade val="80000"/>
                    </a:schemeClr>
                  </a:solidFill>
                  <a:prstDash val="solid"/>
                </a:ln>
                <a:solidFill>
                  <a:schemeClr val="accent6">
                    <a:tint val="1000"/>
                  </a:schemeClr>
                </a:solidFill>
                <a:effectLst>
                  <a:glow rad="101600">
                    <a:schemeClr val="accent1">
                      <a:satMod val="175000"/>
                      <a:alpha val="40000"/>
                    </a:schemeClr>
                  </a:glow>
                </a:effectLst>
              </a:rPr>
              <a:t>例</a:t>
            </a:r>
            <a:r>
              <a:rPr lang="en-US" altLang="zh-CN" sz="4000" b="1" spc="50" dirty="0" smtClean="0">
                <a:ln w="12700" cmpd="sng">
                  <a:solidFill>
                    <a:schemeClr val="accent6">
                      <a:satMod val="120000"/>
                      <a:shade val="80000"/>
                    </a:schemeClr>
                  </a:solidFill>
                  <a:prstDash val="solid"/>
                </a:ln>
                <a:solidFill>
                  <a:schemeClr val="accent6">
                    <a:tint val="1000"/>
                  </a:schemeClr>
                </a:solidFill>
                <a:effectLst>
                  <a:glow rad="101600">
                    <a:schemeClr val="accent1">
                      <a:satMod val="175000"/>
                      <a:alpha val="40000"/>
                    </a:schemeClr>
                  </a:glow>
                </a:effectLst>
              </a:rPr>
              <a:t>5-9</a:t>
            </a:r>
            <a:endParaRPr lang="zh-CN" altLang="en-US" sz="4000" b="1" spc="50" dirty="0">
              <a:ln w="12700" cmpd="sng">
                <a:solidFill>
                  <a:schemeClr val="accent6">
                    <a:satMod val="120000"/>
                    <a:shade val="80000"/>
                  </a:schemeClr>
                </a:solidFill>
                <a:prstDash val="solid"/>
              </a:ln>
              <a:solidFill>
                <a:schemeClr val="accent6">
                  <a:tint val="1000"/>
                </a:schemeClr>
              </a:solidFill>
              <a:effectLst>
                <a:glow rad="101600">
                  <a:schemeClr val="accent1">
                    <a:satMod val="175000"/>
                    <a:alpha val="40000"/>
                  </a:schemeClr>
                </a:glow>
              </a:effectLst>
            </a:endParaRPr>
          </a:p>
        </p:txBody>
      </p:sp>
      <p:sp>
        <p:nvSpPr>
          <p:cNvPr id="9" name="燕尾形 8"/>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14" name="燕尾形 13"/>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15" name="燕尾形 14"/>
          <p:cNvSpPr/>
          <p:nvPr/>
        </p:nvSpPr>
        <p:spPr>
          <a:xfrm>
            <a:off x="5741956" y="368659"/>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0000"/>
              </a:lnSpc>
              <a:spcAft>
                <a:spcPts val="0"/>
              </a:spcAft>
            </a:pPr>
            <a:r>
              <a:rPr lang="zh-CN" altLang="zh-CN" sz="1400" b="1" dirty="0" smtClean="0"/>
              <a:t>二、运行条件因素对应耗量与节超量计算的影响</a:t>
            </a:r>
            <a:endParaRPr lang="zh-CN" altLang="en-US" sz="1400" b="1"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xmlns="" val="269726291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5651" y="1556792"/>
            <a:ext cx="10464800" cy="4258221"/>
          </a:xfrm>
        </p:spPr>
        <p:txBody>
          <a:bodyPr/>
          <a:lstStyle/>
          <a:p>
            <a:r>
              <a:rPr lang="zh-CN" altLang="zh-CN" sz="2800" dirty="0" smtClean="0"/>
              <a:t>需要注意的是，如果我们按运次来计算其燃料应耗量时，那么同一个运次（特别是长途运输）有可能历经多种运行条件的变化，例如道路类别的变化、气温的变化、拥堵状况的变化、空调开启与关闭的变化以及载质量（即运量）的变动等等，反映到燃料应耗量的计算上，就是计算式中各个参变量的取值会发生相应的变动。</a:t>
            </a:r>
            <a:endParaRPr lang="zh-CN" altLang="en-US" sz="2800" dirty="0"/>
          </a:p>
        </p:txBody>
      </p:sp>
      <p:sp>
        <p:nvSpPr>
          <p:cNvPr id="3" name="燕尾形 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4" name="燕尾形 3"/>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5" name="燕尾形 4"/>
          <p:cNvSpPr/>
          <p:nvPr/>
        </p:nvSpPr>
        <p:spPr>
          <a:xfrm>
            <a:off x="5741956" y="368659"/>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0000"/>
              </a:lnSpc>
              <a:spcAft>
                <a:spcPts val="0"/>
              </a:spcAft>
            </a:pPr>
            <a:r>
              <a:rPr lang="zh-CN" altLang="zh-CN" sz="1400" b="1" dirty="0" smtClean="0"/>
              <a:t>二、运行条件因素对应耗量与节超量计算的影响</a:t>
            </a:r>
            <a:endParaRPr lang="zh-CN" altLang="en-US" sz="1400" b="1" dirty="0">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sz="2800" dirty="0" smtClean="0"/>
              <a:t>为精确计算起见，需将参变量的取值发生变动的运行时段单独划分出来，这些单独划分出来的运行时段，也称为该运次的不同运行模式，然后再分别计算该运次的不同运行模式下的燃料应耗量，最后汇总得到该运次的燃料应耗量。</a:t>
            </a:r>
            <a:endParaRPr lang="zh-CN" altLang="en-US" sz="2800" dirty="0"/>
          </a:p>
        </p:txBody>
      </p:sp>
      <p:sp>
        <p:nvSpPr>
          <p:cNvPr id="3" name="燕尾形 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4" name="燕尾形 3"/>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5" name="燕尾形 4"/>
          <p:cNvSpPr/>
          <p:nvPr/>
        </p:nvSpPr>
        <p:spPr>
          <a:xfrm>
            <a:off x="5741956" y="368659"/>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0000"/>
              </a:lnSpc>
              <a:spcAft>
                <a:spcPts val="0"/>
              </a:spcAft>
            </a:pPr>
            <a:r>
              <a:rPr lang="zh-CN" altLang="zh-CN" sz="1400" b="1" dirty="0" smtClean="0"/>
              <a:t>二、运行条件因素对应耗量与节超量计算的影响</a:t>
            </a:r>
            <a:endParaRPr lang="zh-CN" altLang="en-US" sz="1400" b="1" dirty="0">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示 3"/>
          <p:cNvGraphicFramePr/>
          <p:nvPr>
            <p:extLst>
              <p:ext uri="{D42A27DB-BD31-4B8C-83A1-F6EECF244321}">
                <p14:modId xmlns:p14="http://schemas.microsoft.com/office/powerpoint/2010/main" xmlns="" val="2439597158"/>
              </p:ext>
            </p:extLst>
          </p:nvPr>
        </p:nvGraphicFramePr>
        <p:xfrm>
          <a:off x="731404" y="2618339"/>
          <a:ext cx="10909212" cy="2124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矩形 6"/>
          <p:cNvSpPr/>
          <p:nvPr/>
        </p:nvSpPr>
        <p:spPr>
          <a:xfrm>
            <a:off x="1415480" y="2708921"/>
            <a:ext cx="864096" cy="1323439"/>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altLang="zh-CN" sz="8000" b="1" dirty="0" smtClean="0">
                <a:ln w="18000">
                  <a:solidFill>
                    <a:schemeClr val="accent2">
                      <a:satMod val="140000"/>
                    </a:schemeClr>
                  </a:solidFill>
                  <a:prstDash val="solid"/>
                  <a:miter lim="800000"/>
                </a:ln>
                <a:noFill/>
                <a:effectLst>
                  <a:glow rad="63500">
                    <a:schemeClr val="accent1">
                      <a:satMod val="175000"/>
                      <a:alpha val="40000"/>
                    </a:schemeClr>
                  </a:glow>
                  <a:outerShdw blurRad="25500" dist="23000" dir="7020000" algn="tl">
                    <a:srgbClr val="000000">
                      <a:alpha val="50000"/>
                    </a:srgbClr>
                  </a:outerShdw>
                </a:effectLst>
              </a:rPr>
              <a:t>*</a:t>
            </a:r>
            <a:endParaRPr lang="zh-CN" altLang="en-US" sz="8000" b="1" dirty="0">
              <a:ln w="18000">
                <a:solidFill>
                  <a:schemeClr val="accent2">
                    <a:satMod val="140000"/>
                  </a:schemeClr>
                </a:solidFill>
                <a:prstDash val="solid"/>
                <a:miter lim="800000"/>
              </a:ln>
              <a:noFill/>
              <a:effectLst>
                <a:glow rad="63500">
                  <a:schemeClr val="accent1">
                    <a:satMod val="175000"/>
                    <a:alpha val="40000"/>
                  </a:schemeClr>
                </a:glow>
                <a:outerShdw blurRad="25500" dist="23000" dir="7020000" algn="tl">
                  <a:srgbClr val="000000">
                    <a:alpha val="50000"/>
                  </a:srgbClr>
                </a:outerShdw>
              </a:effectLst>
            </a:endParaRPr>
          </a:p>
        </p:txBody>
      </p:sp>
      <p:sp>
        <p:nvSpPr>
          <p:cNvPr id="18" name="燕尾形 17"/>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19" name="燕尾形 18"/>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20" name="燕尾形 19"/>
          <p:cNvSpPr/>
          <p:nvPr/>
        </p:nvSpPr>
        <p:spPr>
          <a:xfrm>
            <a:off x="5741956" y="368659"/>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0000"/>
              </a:lnSpc>
              <a:spcAft>
                <a:spcPts val="0"/>
              </a:spcAft>
            </a:pPr>
            <a:r>
              <a:rPr lang="zh-CN" altLang="zh-CN" sz="1400" b="1" dirty="0" smtClean="0"/>
              <a:t>三、燃料消耗量定额的由来与计算方法</a:t>
            </a:r>
            <a:endParaRPr lang="zh-CN" altLang="en-US" sz="1400" b="1"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xmlns="" val="382395102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剪去单角的矩形 2"/>
          <p:cNvSpPr/>
          <p:nvPr/>
        </p:nvSpPr>
        <p:spPr>
          <a:xfrm>
            <a:off x="983432" y="2708920"/>
            <a:ext cx="10117124" cy="1836204"/>
          </a:xfrm>
          <a:prstGeom prst="snip1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solidFill>
                  <a:srgbClr val="000000"/>
                </a:solidFill>
              </a:rPr>
              <a:t>1</a:t>
            </a:r>
            <a:r>
              <a:rPr lang="zh-CN" altLang="zh-CN" sz="3200" b="1" dirty="0" smtClean="0">
                <a:solidFill>
                  <a:srgbClr val="000000"/>
                </a:solidFill>
              </a:rPr>
              <a:t>．燃料消耗量定额的由来</a:t>
            </a:r>
            <a:endParaRPr lang="zh-CN" altLang="zh-CN" sz="3200" b="1" dirty="0">
              <a:solidFill>
                <a:srgbClr val="000000"/>
              </a:solidFill>
            </a:endParaRPr>
          </a:p>
        </p:txBody>
      </p:sp>
      <p:sp>
        <p:nvSpPr>
          <p:cNvPr id="12" name="燕尾形 11"/>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13" name="燕尾形 12"/>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14" name="燕尾形 13"/>
          <p:cNvSpPr/>
          <p:nvPr/>
        </p:nvSpPr>
        <p:spPr>
          <a:xfrm>
            <a:off x="5741956" y="368659"/>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0000"/>
              </a:lnSpc>
              <a:spcAft>
                <a:spcPts val="0"/>
              </a:spcAft>
            </a:pPr>
            <a:r>
              <a:rPr lang="zh-CN" altLang="zh-CN" sz="1400" b="1" dirty="0" smtClean="0"/>
              <a:t>三、燃料消耗量定额的由来与计算方法</a:t>
            </a:r>
            <a:endParaRPr lang="zh-CN" altLang="en-US" sz="1400" b="1" dirty="0">
              <a:latin typeface="华文中宋" panose="02010600040101010101" pitchFamily="2" charset="-122"/>
              <a:ea typeface="华文中宋" panose="02010600040101010101" pitchFamily="2" charset="-122"/>
            </a:endParaRPr>
          </a:p>
        </p:txBody>
      </p:sp>
      <p:sp>
        <p:nvSpPr>
          <p:cNvPr id="15" name="燕尾形 14"/>
          <p:cNvSpPr/>
          <p:nvPr/>
        </p:nvSpPr>
        <p:spPr>
          <a:xfrm>
            <a:off x="5741956" y="692696"/>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bg1"/>
                </a:solidFill>
              </a:rPr>
              <a:t>1</a:t>
            </a:r>
            <a:r>
              <a:rPr lang="zh-CN" altLang="zh-CN" sz="1400" b="1" dirty="0" smtClean="0">
                <a:solidFill>
                  <a:schemeClr val="bg1"/>
                </a:solidFill>
              </a:rPr>
              <a:t>．燃料消耗量定额的由来</a:t>
            </a:r>
            <a:endParaRPr lang="zh-CN" altLang="zh-CN" sz="1400" b="1" dirty="0">
              <a:solidFill>
                <a:schemeClr val="bg1"/>
              </a:solidFill>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43372" y="1227882"/>
            <a:ext cx="11305256" cy="4402237"/>
          </a:xfrm>
          <a:solidFill>
            <a:schemeClr val="bg1"/>
          </a:solidFill>
        </p:spPr>
        <p:txBody>
          <a:bodyPr/>
          <a:lstStyle/>
          <a:p>
            <a:r>
              <a:rPr lang="zh-CN" altLang="zh-CN" sz="2800" dirty="0" smtClean="0">
                <a:latin typeface="+mn-ea"/>
                <a:ea typeface="+mn-ea"/>
              </a:rPr>
              <a:t>根据前述的载货汽车基本燃料消耗量</a:t>
            </a:r>
            <a:r>
              <a:rPr lang="en-US" altLang="zh-CN" sz="2800" i="1" dirty="0" err="1" smtClean="0">
                <a:latin typeface="+mn-ea"/>
                <a:ea typeface="+mn-ea"/>
              </a:rPr>
              <a:t>Q</a:t>
            </a:r>
            <a:r>
              <a:rPr lang="en-US" altLang="zh-CN" sz="2800" i="1" baseline="-25000" dirty="0" err="1" smtClean="0">
                <a:latin typeface="+mn-ea"/>
                <a:ea typeface="+mn-ea"/>
              </a:rPr>
              <a:t>k</a:t>
            </a:r>
            <a:r>
              <a:rPr lang="zh-CN" altLang="zh-CN" sz="2800" dirty="0" smtClean="0">
                <a:latin typeface="+mn-ea"/>
                <a:ea typeface="+mn-ea"/>
              </a:rPr>
              <a:t>和载货汽车单位载质量变化燃料消耗量</a:t>
            </a:r>
            <a:r>
              <a:rPr lang="en-US" altLang="zh-CN" sz="2800" i="1" dirty="0" err="1" smtClean="0">
                <a:latin typeface="+mn-ea"/>
                <a:ea typeface="+mn-ea"/>
              </a:rPr>
              <a:t>Q</a:t>
            </a:r>
            <a:r>
              <a:rPr lang="en-US" altLang="zh-CN" sz="2800" i="1" baseline="-25000" dirty="0" err="1" smtClean="0">
                <a:latin typeface="+mn-ea"/>
                <a:ea typeface="+mn-ea"/>
              </a:rPr>
              <a:t>b</a:t>
            </a:r>
            <a:r>
              <a:rPr lang="zh-CN" altLang="zh-CN" sz="2800" dirty="0" smtClean="0">
                <a:latin typeface="+mn-ea"/>
                <a:ea typeface="+mn-ea"/>
              </a:rPr>
              <a:t>的定义和计算要求，我们可以把</a:t>
            </a:r>
            <a:r>
              <a:rPr lang="en-US" altLang="zh-CN" sz="2800" i="1" dirty="0" err="1" smtClean="0">
                <a:latin typeface="+mn-ea"/>
                <a:ea typeface="+mn-ea"/>
              </a:rPr>
              <a:t>Q</a:t>
            </a:r>
            <a:r>
              <a:rPr lang="en-US" altLang="zh-CN" sz="2800" i="1" baseline="-25000" dirty="0" err="1" smtClean="0">
                <a:latin typeface="+mn-ea"/>
                <a:ea typeface="+mn-ea"/>
              </a:rPr>
              <a:t>k</a:t>
            </a:r>
            <a:r>
              <a:rPr lang="zh-CN" altLang="zh-CN" sz="2800" dirty="0" smtClean="0">
                <a:latin typeface="+mn-ea"/>
                <a:ea typeface="+mn-ea"/>
              </a:rPr>
              <a:t>和</a:t>
            </a:r>
            <a:r>
              <a:rPr lang="en-US" altLang="zh-CN" sz="2800" i="1" dirty="0" err="1" smtClean="0">
                <a:latin typeface="+mn-ea"/>
                <a:ea typeface="+mn-ea"/>
              </a:rPr>
              <a:t>Q</a:t>
            </a:r>
            <a:r>
              <a:rPr lang="en-US" altLang="zh-CN" sz="2800" i="1" baseline="-25000" dirty="0" err="1" smtClean="0">
                <a:latin typeface="+mn-ea"/>
                <a:ea typeface="+mn-ea"/>
              </a:rPr>
              <a:t>b</a:t>
            </a:r>
            <a:r>
              <a:rPr lang="zh-CN" altLang="zh-CN" sz="2800" dirty="0" smtClean="0">
                <a:latin typeface="+mn-ea"/>
                <a:ea typeface="+mn-ea"/>
              </a:rPr>
              <a:t>看作是在国家标准或行业标准规范下，经专门机构测试得出的每百公里空载消耗量平均值和每吨百公里附加消耗量平均值。</a:t>
            </a:r>
            <a:endParaRPr lang="zh-CN" altLang="en-US" sz="2800" dirty="0">
              <a:latin typeface="+mn-ea"/>
              <a:ea typeface="+mn-ea"/>
            </a:endParaRPr>
          </a:p>
        </p:txBody>
      </p:sp>
      <p:sp>
        <p:nvSpPr>
          <p:cNvPr id="3" name="燕尾形 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4" name="燕尾形 3"/>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5" name="燕尾形 4"/>
          <p:cNvSpPr/>
          <p:nvPr/>
        </p:nvSpPr>
        <p:spPr>
          <a:xfrm>
            <a:off x="5741956" y="368659"/>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0000"/>
              </a:lnSpc>
              <a:spcAft>
                <a:spcPts val="0"/>
              </a:spcAft>
            </a:pPr>
            <a:r>
              <a:rPr lang="zh-CN" altLang="zh-CN" sz="1400" b="1" dirty="0" smtClean="0"/>
              <a:t>三、燃料消耗量定额的由来与计算方法</a:t>
            </a:r>
            <a:endParaRPr lang="zh-CN" altLang="en-US" sz="1400" b="1" dirty="0">
              <a:latin typeface="华文中宋" panose="02010600040101010101" pitchFamily="2" charset="-122"/>
              <a:ea typeface="华文中宋" panose="02010600040101010101" pitchFamily="2" charset="-122"/>
            </a:endParaRPr>
          </a:p>
        </p:txBody>
      </p:sp>
      <p:sp>
        <p:nvSpPr>
          <p:cNvPr id="6" name="燕尾形 5"/>
          <p:cNvSpPr/>
          <p:nvPr/>
        </p:nvSpPr>
        <p:spPr>
          <a:xfrm>
            <a:off x="5741956" y="692696"/>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bg1"/>
                </a:solidFill>
              </a:rPr>
              <a:t>1</a:t>
            </a:r>
            <a:r>
              <a:rPr lang="zh-CN" altLang="zh-CN" sz="1400" b="1" dirty="0" smtClean="0">
                <a:solidFill>
                  <a:schemeClr val="bg1"/>
                </a:solidFill>
              </a:rPr>
              <a:t>．燃料消耗量定额的由来</a:t>
            </a:r>
            <a:endParaRPr lang="zh-CN" altLang="zh-CN" sz="1400" b="1" dirty="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63600" y="1556792"/>
            <a:ext cx="10464800" cy="873125"/>
          </a:xfrm>
          <a:noFill/>
        </p:spPr>
        <p:txBody>
          <a:bodyPr/>
          <a:lstStyle/>
          <a:p>
            <a:pPr algn="ctr"/>
            <a:r>
              <a:rPr lang="x-none" altLang="zh-CN" sz="2800" dirty="0">
                <a:latin typeface="楷体" panose="02010609060101010101" pitchFamily="49" charset="-122"/>
                <a:ea typeface="楷体" panose="02010609060101010101" pitchFamily="49" charset="-122"/>
              </a:rPr>
              <a:t>表5-1货运成本预算执行情况总体检查分析（简略格式）</a:t>
            </a:r>
            <a:endParaRPr lang="zh-CN" altLang="en-US" sz="2800" dirty="0">
              <a:latin typeface="楷体" panose="02010609060101010101" pitchFamily="49" charset="-122"/>
              <a:ea typeface="楷体" panose="02010609060101010101" pitchFamily="49" charset="-122"/>
            </a:endParaRPr>
          </a:p>
        </p:txBody>
      </p:sp>
      <p:graphicFrame>
        <p:nvGraphicFramePr>
          <p:cNvPr id="6" name="表格 5"/>
          <p:cNvGraphicFramePr>
            <a:graphicFrameLocks noGrp="1"/>
          </p:cNvGraphicFramePr>
          <p:nvPr>
            <p:extLst>
              <p:ext uri="{D42A27DB-BD31-4B8C-83A1-F6EECF244321}">
                <p14:modId xmlns:p14="http://schemas.microsoft.com/office/powerpoint/2010/main" xmlns="" val="3444637989"/>
              </p:ext>
            </p:extLst>
          </p:nvPr>
        </p:nvGraphicFramePr>
        <p:xfrm>
          <a:off x="551384" y="2492897"/>
          <a:ext cx="11089231" cy="2949024"/>
        </p:xfrm>
        <a:graphic>
          <a:graphicData uri="http://schemas.openxmlformats.org/drawingml/2006/table">
            <a:tbl>
              <a:tblPr>
                <a:effectLst/>
                <a:tableStyleId>{3C2FFA5D-87B4-456A-9821-1D502468CF0F}</a:tableStyleId>
              </a:tblPr>
              <a:tblGrid>
                <a:gridCol w="3060627">
                  <a:extLst>
                    <a:ext uri="{9D8B030D-6E8A-4147-A177-3AD203B41FA5}">
                      <a16:colId xmlns:a16="http://schemas.microsoft.com/office/drawing/2014/main" xmlns="" val="20000"/>
                    </a:ext>
                  </a:extLst>
                </a:gridCol>
                <a:gridCol w="1623464">
                  <a:extLst>
                    <a:ext uri="{9D8B030D-6E8A-4147-A177-3AD203B41FA5}">
                      <a16:colId xmlns:a16="http://schemas.microsoft.com/office/drawing/2014/main" xmlns="" val="20001"/>
                    </a:ext>
                  </a:extLst>
                </a:gridCol>
                <a:gridCol w="1623464">
                  <a:extLst>
                    <a:ext uri="{9D8B030D-6E8A-4147-A177-3AD203B41FA5}">
                      <a16:colId xmlns:a16="http://schemas.microsoft.com/office/drawing/2014/main" xmlns="" val="20002"/>
                    </a:ext>
                  </a:extLst>
                </a:gridCol>
                <a:gridCol w="1593892">
                  <a:extLst>
                    <a:ext uri="{9D8B030D-6E8A-4147-A177-3AD203B41FA5}">
                      <a16:colId xmlns:a16="http://schemas.microsoft.com/office/drawing/2014/main" xmlns="" val="20003"/>
                    </a:ext>
                  </a:extLst>
                </a:gridCol>
                <a:gridCol w="1593892">
                  <a:extLst>
                    <a:ext uri="{9D8B030D-6E8A-4147-A177-3AD203B41FA5}">
                      <a16:colId xmlns:a16="http://schemas.microsoft.com/office/drawing/2014/main" xmlns="" val="20004"/>
                    </a:ext>
                  </a:extLst>
                </a:gridCol>
                <a:gridCol w="1593892">
                  <a:extLst>
                    <a:ext uri="{9D8B030D-6E8A-4147-A177-3AD203B41FA5}">
                      <a16:colId xmlns:a16="http://schemas.microsoft.com/office/drawing/2014/main" xmlns="" val="20005"/>
                    </a:ext>
                  </a:extLst>
                </a:gridCol>
              </a:tblGrid>
              <a:tr h="502955">
                <a:tc rowSpan="2">
                  <a:txBody>
                    <a:bodyPr/>
                    <a:lstStyle/>
                    <a:p>
                      <a:pPr indent="0" algn="ctr">
                        <a:spcAft>
                          <a:spcPts val="0"/>
                        </a:spcAft>
                      </a:pPr>
                      <a:r>
                        <a:rPr lang="zh-CN" sz="2000" b="1" kern="100" dirty="0">
                          <a:solidFill>
                            <a:srgbClr val="000000"/>
                          </a:solidFill>
                          <a:effectLst/>
                          <a:latin typeface="+mn-ea"/>
                          <a:ea typeface="+mn-ea"/>
                        </a:rPr>
                        <a:t>项</a:t>
                      </a:r>
                      <a:r>
                        <a:rPr lang="en-US" sz="2000" b="1" kern="100" dirty="0">
                          <a:solidFill>
                            <a:srgbClr val="000000"/>
                          </a:solidFill>
                          <a:effectLst/>
                          <a:latin typeface="+mn-ea"/>
                          <a:ea typeface="+mn-ea"/>
                        </a:rPr>
                        <a:t>    </a:t>
                      </a:r>
                      <a:r>
                        <a:rPr lang="zh-CN" sz="2000" b="1" kern="100" dirty="0">
                          <a:solidFill>
                            <a:srgbClr val="000000"/>
                          </a:solidFill>
                          <a:effectLst/>
                          <a:latin typeface="+mn-ea"/>
                          <a:ea typeface="+mn-ea"/>
                        </a:rPr>
                        <a:t>目</a:t>
                      </a:r>
                    </a:p>
                  </a:txBody>
                  <a:tcPr marL="68580" marR="68580" marT="0" marB="0" anchor="ctr">
                    <a:solidFill>
                      <a:schemeClr val="bg1">
                        <a:lumMod val="95000"/>
                      </a:schemeClr>
                    </a:solidFill>
                  </a:tcPr>
                </a:tc>
                <a:tc rowSpan="2">
                  <a:txBody>
                    <a:bodyPr/>
                    <a:lstStyle/>
                    <a:p>
                      <a:pPr indent="0" algn="ctr">
                        <a:spcAft>
                          <a:spcPts val="0"/>
                        </a:spcAft>
                      </a:pPr>
                      <a:r>
                        <a:rPr lang="zh-CN" sz="2000" b="1" kern="100" dirty="0">
                          <a:solidFill>
                            <a:srgbClr val="000000"/>
                          </a:solidFill>
                          <a:effectLst/>
                          <a:latin typeface="+mn-ea"/>
                          <a:ea typeface="+mn-ea"/>
                        </a:rPr>
                        <a:t>预</a:t>
                      </a:r>
                      <a:r>
                        <a:rPr lang="en-US" sz="2000" b="1" kern="100" dirty="0">
                          <a:solidFill>
                            <a:srgbClr val="000000"/>
                          </a:solidFill>
                          <a:effectLst/>
                          <a:latin typeface="+mn-ea"/>
                          <a:ea typeface="+mn-ea"/>
                        </a:rPr>
                        <a:t>  </a:t>
                      </a:r>
                      <a:r>
                        <a:rPr lang="zh-CN" sz="2000" b="1" kern="100" dirty="0">
                          <a:solidFill>
                            <a:srgbClr val="000000"/>
                          </a:solidFill>
                          <a:effectLst/>
                          <a:latin typeface="+mn-ea"/>
                          <a:ea typeface="+mn-ea"/>
                        </a:rPr>
                        <a:t>算</a:t>
                      </a:r>
                    </a:p>
                  </a:txBody>
                  <a:tcPr marL="68580" marR="68580" marT="0" marB="0" anchor="ctr">
                    <a:solidFill>
                      <a:schemeClr val="bg1">
                        <a:lumMod val="95000"/>
                      </a:schemeClr>
                    </a:solidFill>
                  </a:tcPr>
                </a:tc>
                <a:tc rowSpan="2">
                  <a:txBody>
                    <a:bodyPr/>
                    <a:lstStyle/>
                    <a:p>
                      <a:pPr indent="0" algn="ctr">
                        <a:spcAft>
                          <a:spcPts val="0"/>
                        </a:spcAft>
                      </a:pPr>
                      <a:r>
                        <a:rPr lang="zh-CN" sz="2000" b="1" kern="100" dirty="0">
                          <a:solidFill>
                            <a:srgbClr val="000000"/>
                          </a:solidFill>
                          <a:effectLst/>
                          <a:latin typeface="+mn-ea"/>
                          <a:ea typeface="+mn-ea"/>
                        </a:rPr>
                        <a:t>实</a:t>
                      </a:r>
                      <a:r>
                        <a:rPr lang="en-US" sz="2000" b="1" kern="100" dirty="0">
                          <a:solidFill>
                            <a:srgbClr val="000000"/>
                          </a:solidFill>
                          <a:effectLst/>
                          <a:latin typeface="+mn-ea"/>
                          <a:ea typeface="+mn-ea"/>
                        </a:rPr>
                        <a:t>  </a:t>
                      </a:r>
                      <a:r>
                        <a:rPr lang="zh-CN" sz="2000" b="1" kern="100" dirty="0">
                          <a:solidFill>
                            <a:srgbClr val="000000"/>
                          </a:solidFill>
                          <a:effectLst/>
                          <a:latin typeface="+mn-ea"/>
                          <a:ea typeface="+mn-ea"/>
                        </a:rPr>
                        <a:t>际</a:t>
                      </a:r>
                    </a:p>
                  </a:txBody>
                  <a:tcPr marL="68580" marR="68580" marT="0" marB="0" anchor="ctr">
                    <a:solidFill>
                      <a:schemeClr val="bg1">
                        <a:lumMod val="95000"/>
                      </a:schemeClr>
                    </a:solidFill>
                  </a:tcPr>
                </a:tc>
                <a:tc gridSpan="3">
                  <a:txBody>
                    <a:bodyPr/>
                    <a:lstStyle/>
                    <a:p>
                      <a:pPr indent="0" algn="ctr">
                        <a:spcAft>
                          <a:spcPts val="0"/>
                        </a:spcAft>
                      </a:pPr>
                      <a:r>
                        <a:rPr lang="zh-CN" sz="2000" b="1" kern="100" dirty="0">
                          <a:solidFill>
                            <a:srgbClr val="000000"/>
                          </a:solidFill>
                          <a:effectLst/>
                          <a:latin typeface="+mn-ea"/>
                          <a:ea typeface="+mn-ea"/>
                        </a:rPr>
                        <a:t>实际与预算比较</a:t>
                      </a:r>
                    </a:p>
                  </a:txBody>
                  <a:tcPr marL="68580" marR="68580" marT="0" marB="0" anchor="ctr">
                    <a:solidFill>
                      <a:schemeClr val="bg1">
                        <a:lumMod val="95000"/>
                      </a:schemeClr>
                    </a:solid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xmlns="" val="10000"/>
                  </a:ext>
                </a:extLst>
              </a:tr>
              <a:tr h="50295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indent="0" algn="ctr">
                        <a:spcAft>
                          <a:spcPts val="0"/>
                        </a:spcAft>
                      </a:pPr>
                      <a:r>
                        <a:rPr lang="zh-CN" sz="2000" b="1" kern="100" dirty="0">
                          <a:solidFill>
                            <a:srgbClr val="000000"/>
                          </a:solidFill>
                          <a:effectLst/>
                          <a:latin typeface="+mn-ea"/>
                          <a:ea typeface="+mn-ea"/>
                        </a:rPr>
                        <a:t>差异额</a:t>
                      </a:r>
                    </a:p>
                  </a:txBody>
                  <a:tcPr marL="68580" marR="68580" marT="0" marB="0" anchor="ctr">
                    <a:solidFill>
                      <a:schemeClr val="bg1">
                        <a:lumMod val="95000"/>
                      </a:schemeClr>
                    </a:solidFill>
                  </a:tcPr>
                </a:tc>
                <a:tc>
                  <a:txBody>
                    <a:bodyPr/>
                    <a:lstStyle/>
                    <a:p>
                      <a:pPr indent="0" algn="ctr">
                        <a:spcAft>
                          <a:spcPts val="0"/>
                        </a:spcAft>
                      </a:pPr>
                      <a:r>
                        <a:rPr lang="zh-CN" sz="2000" b="1" kern="100" dirty="0">
                          <a:solidFill>
                            <a:srgbClr val="000000"/>
                          </a:solidFill>
                          <a:effectLst/>
                          <a:latin typeface="+mn-ea"/>
                          <a:ea typeface="+mn-ea"/>
                        </a:rPr>
                        <a:t>达成率（</a:t>
                      </a:r>
                      <a:r>
                        <a:rPr lang="en-US" sz="2000" b="1" kern="100" dirty="0">
                          <a:solidFill>
                            <a:srgbClr val="000000"/>
                          </a:solidFill>
                          <a:effectLst/>
                          <a:latin typeface="+mn-ea"/>
                          <a:ea typeface="+mn-ea"/>
                        </a:rPr>
                        <a:t>%</a:t>
                      </a:r>
                      <a:r>
                        <a:rPr lang="zh-CN" sz="2000" b="1" kern="100" dirty="0">
                          <a:solidFill>
                            <a:srgbClr val="000000"/>
                          </a:solidFill>
                          <a:effectLst/>
                          <a:latin typeface="+mn-ea"/>
                          <a:ea typeface="+mn-ea"/>
                        </a:rPr>
                        <a:t>）</a:t>
                      </a:r>
                    </a:p>
                  </a:txBody>
                  <a:tcPr marL="68580" marR="68580" marT="0" marB="0" anchor="ctr">
                    <a:solidFill>
                      <a:schemeClr val="bg1">
                        <a:lumMod val="95000"/>
                      </a:schemeClr>
                    </a:solidFill>
                  </a:tcPr>
                </a:tc>
                <a:tc>
                  <a:txBody>
                    <a:bodyPr/>
                    <a:lstStyle/>
                    <a:p>
                      <a:pPr indent="0" algn="ctr">
                        <a:spcAft>
                          <a:spcPts val="0"/>
                        </a:spcAft>
                      </a:pPr>
                      <a:r>
                        <a:rPr lang="zh-CN" sz="2000" b="1" kern="100" dirty="0">
                          <a:solidFill>
                            <a:srgbClr val="000000"/>
                          </a:solidFill>
                          <a:effectLst/>
                          <a:latin typeface="+mn-ea"/>
                          <a:ea typeface="+mn-ea"/>
                        </a:rPr>
                        <a:t>变动率（</a:t>
                      </a:r>
                      <a:r>
                        <a:rPr lang="en-US" sz="2000" b="1" kern="100" dirty="0">
                          <a:solidFill>
                            <a:srgbClr val="000000"/>
                          </a:solidFill>
                          <a:effectLst/>
                          <a:latin typeface="+mn-ea"/>
                          <a:ea typeface="+mn-ea"/>
                        </a:rPr>
                        <a:t>%</a:t>
                      </a:r>
                      <a:r>
                        <a:rPr lang="zh-CN" sz="2000" b="1" kern="100" dirty="0">
                          <a:solidFill>
                            <a:srgbClr val="000000"/>
                          </a:solidFill>
                          <a:effectLst/>
                          <a:latin typeface="+mn-ea"/>
                          <a:ea typeface="+mn-ea"/>
                        </a:rPr>
                        <a:t>）</a:t>
                      </a:r>
                    </a:p>
                  </a:txBody>
                  <a:tcPr marL="68580" marR="68580" marT="0" marB="0" anchor="ctr">
                    <a:solidFill>
                      <a:schemeClr val="bg1">
                        <a:lumMod val="95000"/>
                      </a:schemeClr>
                    </a:solidFill>
                  </a:tcPr>
                </a:tc>
                <a:extLst>
                  <a:ext uri="{0D108BD9-81ED-4DB2-BD59-A6C34878D82A}">
                    <a16:rowId xmlns:a16="http://schemas.microsoft.com/office/drawing/2014/main" xmlns="" val="10001"/>
                  </a:ext>
                </a:extLst>
              </a:tr>
              <a:tr h="434249">
                <a:tc>
                  <a:txBody>
                    <a:bodyPr/>
                    <a:lstStyle/>
                    <a:p>
                      <a:pPr indent="0" algn="ctr">
                        <a:spcAft>
                          <a:spcPts val="0"/>
                        </a:spcAft>
                      </a:pPr>
                      <a:endParaRPr lang="zh-CN" sz="2000" b="1" kern="100" dirty="0">
                        <a:solidFill>
                          <a:srgbClr val="000000"/>
                        </a:solidFill>
                        <a:effectLst/>
                        <a:latin typeface="+mn-ea"/>
                        <a:ea typeface="+mn-ea"/>
                      </a:endParaRPr>
                    </a:p>
                  </a:txBody>
                  <a:tcPr marL="68580" marR="68580" marT="0" marB="0" anchor="ctr">
                    <a:solidFill>
                      <a:schemeClr val="bg1">
                        <a:lumMod val="95000"/>
                      </a:schemeClr>
                    </a:solidFill>
                  </a:tcPr>
                </a:tc>
                <a:tc>
                  <a:txBody>
                    <a:bodyPr/>
                    <a:lstStyle/>
                    <a:p>
                      <a:pPr indent="0" algn="ctr">
                        <a:spcAft>
                          <a:spcPts val="0"/>
                        </a:spcAft>
                      </a:pPr>
                      <a:r>
                        <a:rPr lang="zh-CN" sz="2000" b="1" kern="100" dirty="0">
                          <a:solidFill>
                            <a:srgbClr val="000000"/>
                          </a:solidFill>
                          <a:effectLst/>
                          <a:latin typeface="+mn-ea"/>
                          <a:ea typeface="+mn-ea"/>
                        </a:rPr>
                        <a:t>①</a:t>
                      </a:r>
                    </a:p>
                  </a:txBody>
                  <a:tcPr marL="68580" marR="68580" marT="0" marB="0" anchor="ctr">
                    <a:solidFill>
                      <a:schemeClr val="bg1">
                        <a:lumMod val="95000"/>
                      </a:schemeClr>
                    </a:solidFill>
                  </a:tcPr>
                </a:tc>
                <a:tc>
                  <a:txBody>
                    <a:bodyPr/>
                    <a:lstStyle/>
                    <a:p>
                      <a:pPr indent="0" algn="ctr">
                        <a:spcAft>
                          <a:spcPts val="0"/>
                        </a:spcAft>
                      </a:pPr>
                      <a:r>
                        <a:rPr lang="zh-CN" sz="2000" b="1" kern="100" dirty="0">
                          <a:solidFill>
                            <a:srgbClr val="000000"/>
                          </a:solidFill>
                          <a:effectLst/>
                          <a:latin typeface="+mn-ea"/>
                          <a:ea typeface="+mn-ea"/>
                        </a:rPr>
                        <a:t>②</a:t>
                      </a:r>
                    </a:p>
                  </a:txBody>
                  <a:tcPr marL="68580" marR="68580" marT="0" marB="0" anchor="ctr">
                    <a:solidFill>
                      <a:schemeClr val="bg1">
                        <a:lumMod val="95000"/>
                      </a:schemeClr>
                    </a:solidFill>
                  </a:tcPr>
                </a:tc>
                <a:tc>
                  <a:txBody>
                    <a:bodyPr/>
                    <a:lstStyle/>
                    <a:p>
                      <a:pPr indent="0" algn="ctr">
                        <a:spcAft>
                          <a:spcPts val="0"/>
                        </a:spcAft>
                      </a:pPr>
                      <a:r>
                        <a:rPr lang="zh-CN" sz="2000" b="1" kern="100" dirty="0">
                          <a:solidFill>
                            <a:srgbClr val="000000"/>
                          </a:solidFill>
                          <a:effectLst/>
                          <a:latin typeface="+mn-ea"/>
                          <a:ea typeface="+mn-ea"/>
                        </a:rPr>
                        <a:t>③</a:t>
                      </a:r>
                      <a:r>
                        <a:rPr lang="en-US" sz="2000" b="1" kern="100" dirty="0" smtClean="0">
                          <a:solidFill>
                            <a:srgbClr val="000000"/>
                          </a:solidFill>
                          <a:effectLst/>
                          <a:latin typeface="+mn-ea"/>
                          <a:ea typeface="+mn-ea"/>
                        </a:rPr>
                        <a:t>=</a:t>
                      </a:r>
                      <a:r>
                        <a:rPr lang="zh-CN" sz="2000" b="1" kern="100" dirty="0" smtClean="0">
                          <a:solidFill>
                            <a:srgbClr val="000000"/>
                          </a:solidFill>
                          <a:effectLst/>
                          <a:latin typeface="+mn-ea"/>
                          <a:ea typeface="+mn-ea"/>
                        </a:rPr>
                        <a:t>②</a:t>
                      </a:r>
                      <a:r>
                        <a:rPr lang="zh-CN" sz="2000" b="1" kern="100" dirty="0">
                          <a:solidFill>
                            <a:srgbClr val="000000"/>
                          </a:solidFill>
                          <a:effectLst/>
                          <a:latin typeface="+mn-ea"/>
                          <a:ea typeface="+mn-ea"/>
                        </a:rPr>
                        <a:t>－①</a:t>
                      </a:r>
                    </a:p>
                  </a:txBody>
                  <a:tcPr marL="68580" marR="68580" marT="0" marB="0" anchor="ctr">
                    <a:solidFill>
                      <a:schemeClr val="bg1">
                        <a:lumMod val="95000"/>
                      </a:schemeClr>
                    </a:solidFill>
                  </a:tcPr>
                </a:tc>
                <a:tc>
                  <a:txBody>
                    <a:bodyPr/>
                    <a:lstStyle/>
                    <a:p>
                      <a:pPr indent="0" algn="ctr">
                        <a:spcAft>
                          <a:spcPts val="0"/>
                        </a:spcAft>
                      </a:pPr>
                      <a:r>
                        <a:rPr lang="zh-CN" sz="2000" b="1" kern="100" dirty="0">
                          <a:solidFill>
                            <a:srgbClr val="000000"/>
                          </a:solidFill>
                          <a:effectLst/>
                          <a:latin typeface="+mn-ea"/>
                          <a:ea typeface="+mn-ea"/>
                        </a:rPr>
                        <a:t>④</a:t>
                      </a:r>
                      <a:r>
                        <a:rPr lang="en-US" sz="2000" b="1" kern="100" dirty="0" smtClean="0">
                          <a:solidFill>
                            <a:srgbClr val="000000"/>
                          </a:solidFill>
                          <a:effectLst/>
                          <a:latin typeface="+mn-ea"/>
                          <a:ea typeface="+mn-ea"/>
                        </a:rPr>
                        <a:t>=</a:t>
                      </a:r>
                      <a:r>
                        <a:rPr lang="zh-CN" sz="2000" b="1" kern="100" dirty="0" smtClean="0">
                          <a:solidFill>
                            <a:srgbClr val="000000"/>
                          </a:solidFill>
                          <a:effectLst/>
                          <a:latin typeface="+mn-ea"/>
                          <a:ea typeface="+mn-ea"/>
                        </a:rPr>
                        <a:t>②</a:t>
                      </a:r>
                      <a:r>
                        <a:rPr lang="en-US" sz="2000" b="1" kern="100" dirty="0">
                          <a:solidFill>
                            <a:srgbClr val="000000"/>
                          </a:solidFill>
                          <a:effectLst/>
                          <a:latin typeface="+mn-ea"/>
                          <a:ea typeface="+mn-ea"/>
                        </a:rPr>
                        <a:t>/</a:t>
                      </a:r>
                      <a:r>
                        <a:rPr lang="zh-CN" sz="2000" b="1" kern="100" dirty="0">
                          <a:solidFill>
                            <a:srgbClr val="000000"/>
                          </a:solidFill>
                          <a:effectLst/>
                          <a:latin typeface="+mn-ea"/>
                          <a:ea typeface="+mn-ea"/>
                        </a:rPr>
                        <a:t>①</a:t>
                      </a:r>
                    </a:p>
                  </a:txBody>
                  <a:tcPr marL="68580" marR="68580" marT="0" marB="0" anchor="ctr">
                    <a:solidFill>
                      <a:schemeClr val="bg1">
                        <a:lumMod val="95000"/>
                      </a:schemeClr>
                    </a:solidFill>
                  </a:tcPr>
                </a:tc>
                <a:tc>
                  <a:txBody>
                    <a:bodyPr/>
                    <a:lstStyle/>
                    <a:p>
                      <a:pPr indent="0" algn="ctr">
                        <a:spcAft>
                          <a:spcPts val="0"/>
                        </a:spcAft>
                      </a:pPr>
                      <a:r>
                        <a:rPr lang="zh-CN" sz="2000" b="1" kern="100" dirty="0">
                          <a:solidFill>
                            <a:srgbClr val="000000"/>
                          </a:solidFill>
                          <a:effectLst/>
                          <a:latin typeface="+mn-ea"/>
                          <a:ea typeface="+mn-ea"/>
                        </a:rPr>
                        <a:t>⑤</a:t>
                      </a:r>
                      <a:r>
                        <a:rPr lang="en-US" sz="2000" b="1" kern="100" dirty="0" smtClean="0">
                          <a:solidFill>
                            <a:srgbClr val="000000"/>
                          </a:solidFill>
                          <a:effectLst/>
                          <a:latin typeface="+mn-ea"/>
                          <a:ea typeface="+mn-ea"/>
                        </a:rPr>
                        <a:t>=</a:t>
                      </a:r>
                      <a:r>
                        <a:rPr lang="zh-CN" sz="2000" b="1" kern="100" dirty="0" smtClean="0">
                          <a:solidFill>
                            <a:srgbClr val="000000"/>
                          </a:solidFill>
                          <a:effectLst/>
                          <a:latin typeface="+mn-ea"/>
                          <a:ea typeface="+mn-ea"/>
                        </a:rPr>
                        <a:t>③</a:t>
                      </a:r>
                      <a:r>
                        <a:rPr lang="en-US" sz="2000" b="1" kern="100" dirty="0">
                          <a:solidFill>
                            <a:srgbClr val="000000"/>
                          </a:solidFill>
                          <a:effectLst/>
                          <a:latin typeface="+mn-ea"/>
                          <a:ea typeface="+mn-ea"/>
                        </a:rPr>
                        <a:t>/</a:t>
                      </a:r>
                      <a:r>
                        <a:rPr lang="zh-CN" sz="2000" b="1" kern="100" dirty="0">
                          <a:solidFill>
                            <a:srgbClr val="000000"/>
                          </a:solidFill>
                          <a:effectLst/>
                          <a:latin typeface="+mn-ea"/>
                          <a:ea typeface="+mn-ea"/>
                        </a:rPr>
                        <a:t>①</a:t>
                      </a:r>
                    </a:p>
                  </a:txBody>
                  <a:tcPr marL="68580" marR="68580" marT="0" marB="0" anchor="ctr">
                    <a:solidFill>
                      <a:schemeClr val="bg1">
                        <a:lumMod val="95000"/>
                      </a:schemeClr>
                    </a:solidFill>
                  </a:tcPr>
                </a:tc>
                <a:extLst>
                  <a:ext uri="{0D108BD9-81ED-4DB2-BD59-A6C34878D82A}">
                    <a16:rowId xmlns:a16="http://schemas.microsoft.com/office/drawing/2014/main" xmlns="" val="10002"/>
                  </a:ext>
                </a:extLst>
              </a:tr>
              <a:tr h="502955">
                <a:tc>
                  <a:txBody>
                    <a:bodyPr/>
                    <a:lstStyle/>
                    <a:p>
                      <a:pPr indent="0" algn="just">
                        <a:spcAft>
                          <a:spcPts val="0"/>
                        </a:spcAft>
                      </a:pPr>
                      <a:r>
                        <a:rPr lang="zh-CN" sz="2000" b="1" kern="100">
                          <a:solidFill>
                            <a:srgbClr val="000000"/>
                          </a:solidFill>
                          <a:effectLst/>
                          <a:latin typeface="+mn-ea"/>
                          <a:ea typeface="+mn-ea"/>
                        </a:rPr>
                        <a:t>运输总成本（元）</a:t>
                      </a:r>
                    </a:p>
                  </a:txBody>
                  <a:tcPr marL="68580" marR="68580" marT="0" marB="0" anchor="ctr">
                    <a:solidFill>
                      <a:schemeClr val="bg1">
                        <a:lumMod val="95000"/>
                      </a:schemeClr>
                    </a:solidFill>
                  </a:tcPr>
                </a:tc>
                <a:tc>
                  <a:txBody>
                    <a:bodyPr/>
                    <a:lstStyle/>
                    <a:p>
                      <a:pPr indent="0" algn="r">
                        <a:spcAft>
                          <a:spcPts val="0"/>
                        </a:spcAft>
                      </a:pPr>
                      <a:r>
                        <a:rPr lang="en-US" sz="2000" b="1" kern="100">
                          <a:solidFill>
                            <a:srgbClr val="000000"/>
                          </a:solidFill>
                          <a:effectLst/>
                          <a:latin typeface="+mn-ea"/>
                          <a:ea typeface="+mn-ea"/>
                        </a:rPr>
                        <a:t>3898800</a:t>
                      </a:r>
                      <a:endParaRPr lang="zh-CN" sz="2000" b="1" kern="100">
                        <a:solidFill>
                          <a:srgbClr val="000000"/>
                        </a:solidFill>
                        <a:effectLst/>
                        <a:latin typeface="+mn-ea"/>
                        <a:ea typeface="+mn-ea"/>
                      </a:endParaRPr>
                    </a:p>
                  </a:txBody>
                  <a:tcPr marL="68580" marR="68580" marT="0" marB="0" anchor="ctr">
                    <a:solidFill>
                      <a:schemeClr val="bg1">
                        <a:lumMod val="95000"/>
                      </a:schemeClr>
                    </a:solidFill>
                  </a:tcPr>
                </a:tc>
                <a:tc>
                  <a:txBody>
                    <a:bodyPr/>
                    <a:lstStyle/>
                    <a:p>
                      <a:pPr indent="0" algn="r">
                        <a:spcAft>
                          <a:spcPts val="0"/>
                        </a:spcAft>
                      </a:pPr>
                      <a:r>
                        <a:rPr lang="en-US" sz="2000" b="1" kern="100" dirty="0">
                          <a:solidFill>
                            <a:srgbClr val="000000"/>
                          </a:solidFill>
                          <a:effectLst/>
                          <a:latin typeface="+mn-ea"/>
                          <a:ea typeface="+mn-ea"/>
                        </a:rPr>
                        <a:t>4884453</a:t>
                      </a:r>
                      <a:endParaRPr lang="zh-CN" sz="2000" b="1" kern="100" dirty="0">
                        <a:solidFill>
                          <a:srgbClr val="000000"/>
                        </a:solidFill>
                        <a:effectLst/>
                        <a:latin typeface="+mn-ea"/>
                        <a:ea typeface="+mn-ea"/>
                      </a:endParaRPr>
                    </a:p>
                  </a:txBody>
                  <a:tcPr marL="68580" marR="68580" marT="0" marB="0" anchor="ctr">
                    <a:solidFill>
                      <a:schemeClr val="bg1">
                        <a:lumMod val="95000"/>
                      </a:schemeClr>
                    </a:solidFill>
                  </a:tcPr>
                </a:tc>
                <a:tc>
                  <a:txBody>
                    <a:bodyPr/>
                    <a:lstStyle/>
                    <a:p>
                      <a:pPr indent="0" algn="r">
                        <a:spcAft>
                          <a:spcPts val="0"/>
                        </a:spcAft>
                      </a:pPr>
                      <a:r>
                        <a:rPr lang="en-US" sz="2000" b="1" kern="100" dirty="0">
                          <a:solidFill>
                            <a:srgbClr val="000000"/>
                          </a:solidFill>
                          <a:effectLst/>
                          <a:latin typeface="+mn-ea"/>
                          <a:ea typeface="+mn-ea"/>
                        </a:rPr>
                        <a:t>-</a:t>
                      </a:r>
                      <a:endParaRPr lang="zh-CN" sz="2000" b="1" kern="100" dirty="0">
                        <a:solidFill>
                          <a:srgbClr val="000000"/>
                        </a:solidFill>
                        <a:effectLst/>
                        <a:latin typeface="+mn-ea"/>
                        <a:ea typeface="+mn-ea"/>
                      </a:endParaRPr>
                    </a:p>
                  </a:txBody>
                  <a:tcPr marL="68580" marR="68580" marT="0" marB="0" anchor="ctr">
                    <a:solidFill>
                      <a:schemeClr val="bg1">
                        <a:lumMod val="95000"/>
                      </a:schemeClr>
                    </a:solidFill>
                  </a:tcPr>
                </a:tc>
                <a:tc>
                  <a:txBody>
                    <a:bodyPr/>
                    <a:lstStyle/>
                    <a:p>
                      <a:pPr indent="0" algn="r">
                        <a:spcAft>
                          <a:spcPts val="0"/>
                        </a:spcAft>
                      </a:pPr>
                      <a:r>
                        <a:rPr lang="en-US" sz="2000" b="1" kern="100" dirty="0">
                          <a:solidFill>
                            <a:srgbClr val="000000"/>
                          </a:solidFill>
                          <a:effectLst/>
                          <a:latin typeface="+mn-ea"/>
                          <a:ea typeface="+mn-ea"/>
                        </a:rPr>
                        <a:t>-</a:t>
                      </a:r>
                      <a:endParaRPr lang="zh-CN" sz="2000" b="1" kern="100" dirty="0">
                        <a:solidFill>
                          <a:srgbClr val="000000"/>
                        </a:solidFill>
                        <a:effectLst/>
                        <a:latin typeface="+mn-ea"/>
                        <a:ea typeface="+mn-ea"/>
                      </a:endParaRPr>
                    </a:p>
                  </a:txBody>
                  <a:tcPr marL="68580" marR="68580" marT="0" marB="0" anchor="ctr">
                    <a:solidFill>
                      <a:schemeClr val="bg1">
                        <a:lumMod val="95000"/>
                      </a:schemeClr>
                    </a:solidFill>
                  </a:tcPr>
                </a:tc>
                <a:tc>
                  <a:txBody>
                    <a:bodyPr/>
                    <a:lstStyle/>
                    <a:p>
                      <a:pPr indent="0" algn="r">
                        <a:spcAft>
                          <a:spcPts val="0"/>
                        </a:spcAft>
                      </a:pPr>
                      <a:r>
                        <a:rPr lang="en-US" sz="2000" b="1" kern="100">
                          <a:solidFill>
                            <a:srgbClr val="000000"/>
                          </a:solidFill>
                          <a:effectLst/>
                          <a:latin typeface="+mn-ea"/>
                          <a:ea typeface="+mn-ea"/>
                        </a:rPr>
                        <a:t>-</a:t>
                      </a:r>
                      <a:endParaRPr lang="zh-CN" sz="2000" b="1" kern="100">
                        <a:solidFill>
                          <a:srgbClr val="000000"/>
                        </a:solidFill>
                        <a:effectLst/>
                        <a:latin typeface="+mn-ea"/>
                        <a:ea typeface="+mn-ea"/>
                      </a:endParaRPr>
                    </a:p>
                  </a:txBody>
                  <a:tcPr marL="68580" marR="68580" marT="0" marB="0" anchor="ctr">
                    <a:solidFill>
                      <a:schemeClr val="bg1">
                        <a:lumMod val="95000"/>
                      </a:schemeClr>
                    </a:solidFill>
                  </a:tcPr>
                </a:tc>
                <a:extLst>
                  <a:ext uri="{0D108BD9-81ED-4DB2-BD59-A6C34878D82A}">
                    <a16:rowId xmlns:a16="http://schemas.microsoft.com/office/drawing/2014/main" xmlns="" val="10003"/>
                  </a:ext>
                </a:extLst>
              </a:tr>
              <a:tr h="502955">
                <a:tc>
                  <a:txBody>
                    <a:bodyPr/>
                    <a:lstStyle/>
                    <a:p>
                      <a:pPr indent="0" algn="just">
                        <a:spcAft>
                          <a:spcPts val="0"/>
                        </a:spcAft>
                      </a:pPr>
                      <a:r>
                        <a:rPr lang="zh-CN" sz="2000" b="1" kern="100">
                          <a:solidFill>
                            <a:srgbClr val="000000"/>
                          </a:solidFill>
                          <a:effectLst/>
                          <a:latin typeface="+mn-ea"/>
                          <a:ea typeface="+mn-ea"/>
                        </a:rPr>
                        <a:t>周转量（</a:t>
                      </a:r>
                      <a:r>
                        <a:rPr lang="en-US" sz="2000" b="1" kern="100">
                          <a:solidFill>
                            <a:srgbClr val="000000"/>
                          </a:solidFill>
                          <a:effectLst/>
                          <a:latin typeface="+mn-ea"/>
                          <a:ea typeface="+mn-ea"/>
                        </a:rPr>
                        <a:t>10</a:t>
                      </a:r>
                      <a:r>
                        <a:rPr lang="en-US" sz="2000" b="1" kern="100" baseline="30000">
                          <a:solidFill>
                            <a:srgbClr val="000000"/>
                          </a:solidFill>
                          <a:effectLst/>
                          <a:latin typeface="+mn-ea"/>
                          <a:ea typeface="+mn-ea"/>
                        </a:rPr>
                        <a:t>3</a:t>
                      </a:r>
                      <a:r>
                        <a:rPr lang="en-US" sz="2000" b="1" kern="100">
                          <a:solidFill>
                            <a:srgbClr val="000000"/>
                          </a:solidFill>
                          <a:effectLst/>
                          <a:latin typeface="+mn-ea"/>
                          <a:ea typeface="+mn-ea"/>
                        </a:rPr>
                        <a:t>t</a:t>
                      </a:r>
                      <a:r>
                        <a:rPr lang="zh-CN" sz="2000" b="1" kern="100">
                          <a:solidFill>
                            <a:srgbClr val="000000"/>
                          </a:solidFill>
                          <a:effectLst/>
                          <a:latin typeface="+mn-ea"/>
                          <a:ea typeface="+mn-ea"/>
                        </a:rPr>
                        <a:t>•</a:t>
                      </a:r>
                      <a:r>
                        <a:rPr lang="en-US" sz="2000" b="1" kern="100">
                          <a:solidFill>
                            <a:srgbClr val="000000"/>
                          </a:solidFill>
                          <a:effectLst/>
                          <a:latin typeface="+mn-ea"/>
                          <a:ea typeface="+mn-ea"/>
                        </a:rPr>
                        <a:t>km</a:t>
                      </a:r>
                      <a:r>
                        <a:rPr lang="zh-CN" sz="2000" b="1" kern="100">
                          <a:solidFill>
                            <a:srgbClr val="000000"/>
                          </a:solidFill>
                          <a:effectLst/>
                          <a:latin typeface="+mn-ea"/>
                          <a:ea typeface="+mn-ea"/>
                        </a:rPr>
                        <a:t>）</a:t>
                      </a:r>
                    </a:p>
                  </a:txBody>
                  <a:tcPr marL="68580" marR="68580" marT="0" marB="0" anchor="ctr">
                    <a:solidFill>
                      <a:schemeClr val="bg1">
                        <a:lumMod val="95000"/>
                      </a:schemeClr>
                    </a:solidFill>
                  </a:tcPr>
                </a:tc>
                <a:tc>
                  <a:txBody>
                    <a:bodyPr/>
                    <a:lstStyle/>
                    <a:p>
                      <a:pPr indent="0" algn="r">
                        <a:spcAft>
                          <a:spcPts val="0"/>
                        </a:spcAft>
                      </a:pPr>
                      <a:r>
                        <a:rPr lang="en-US" sz="2000" b="1" kern="100">
                          <a:solidFill>
                            <a:srgbClr val="000000"/>
                          </a:solidFill>
                          <a:effectLst/>
                          <a:latin typeface="+mn-ea"/>
                          <a:ea typeface="+mn-ea"/>
                        </a:rPr>
                        <a:t>12996.0</a:t>
                      </a:r>
                      <a:endParaRPr lang="zh-CN" sz="2000" b="1" kern="100">
                        <a:solidFill>
                          <a:srgbClr val="000000"/>
                        </a:solidFill>
                        <a:effectLst/>
                        <a:latin typeface="+mn-ea"/>
                        <a:ea typeface="+mn-ea"/>
                      </a:endParaRPr>
                    </a:p>
                  </a:txBody>
                  <a:tcPr marL="68580" marR="68580" marT="0" marB="0" anchor="ctr">
                    <a:solidFill>
                      <a:schemeClr val="bg1">
                        <a:lumMod val="95000"/>
                      </a:schemeClr>
                    </a:solidFill>
                  </a:tcPr>
                </a:tc>
                <a:tc>
                  <a:txBody>
                    <a:bodyPr/>
                    <a:lstStyle/>
                    <a:p>
                      <a:pPr indent="0" algn="r">
                        <a:spcAft>
                          <a:spcPts val="0"/>
                        </a:spcAft>
                      </a:pPr>
                      <a:r>
                        <a:rPr lang="en-US" sz="2000" b="1" kern="100">
                          <a:solidFill>
                            <a:srgbClr val="000000"/>
                          </a:solidFill>
                          <a:effectLst/>
                          <a:latin typeface="+mn-ea"/>
                          <a:ea typeface="+mn-ea"/>
                        </a:rPr>
                        <a:t>15756.3</a:t>
                      </a:r>
                      <a:endParaRPr lang="zh-CN" sz="2000" b="1" kern="100">
                        <a:solidFill>
                          <a:srgbClr val="000000"/>
                        </a:solidFill>
                        <a:effectLst/>
                        <a:latin typeface="+mn-ea"/>
                        <a:ea typeface="+mn-ea"/>
                      </a:endParaRPr>
                    </a:p>
                  </a:txBody>
                  <a:tcPr marL="68580" marR="68580" marT="0" marB="0" anchor="ctr">
                    <a:solidFill>
                      <a:schemeClr val="bg1">
                        <a:lumMod val="95000"/>
                      </a:schemeClr>
                    </a:solidFill>
                  </a:tcPr>
                </a:tc>
                <a:tc>
                  <a:txBody>
                    <a:bodyPr/>
                    <a:lstStyle/>
                    <a:p>
                      <a:pPr indent="0" algn="r">
                        <a:spcAft>
                          <a:spcPts val="0"/>
                        </a:spcAft>
                      </a:pPr>
                      <a:r>
                        <a:rPr lang="en-US" sz="2000" b="1" kern="100">
                          <a:solidFill>
                            <a:srgbClr val="000000"/>
                          </a:solidFill>
                          <a:effectLst/>
                          <a:latin typeface="+mn-ea"/>
                          <a:ea typeface="+mn-ea"/>
                        </a:rPr>
                        <a:t>-</a:t>
                      </a:r>
                      <a:endParaRPr lang="zh-CN" sz="2000" b="1" kern="100">
                        <a:solidFill>
                          <a:srgbClr val="000000"/>
                        </a:solidFill>
                        <a:effectLst/>
                        <a:latin typeface="+mn-ea"/>
                        <a:ea typeface="+mn-ea"/>
                      </a:endParaRPr>
                    </a:p>
                  </a:txBody>
                  <a:tcPr marL="68580" marR="68580" marT="0" marB="0" anchor="ctr">
                    <a:solidFill>
                      <a:schemeClr val="bg1">
                        <a:lumMod val="95000"/>
                      </a:schemeClr>
                    </a:solidFill>
                  </a:tcPr>
                </a:tc>
                <a:tc>
                  <a:txBody>
                    <a:bodyPr/>
                    <a:lstStyle/>
                    <a:p>
                      <a:pPr indent="0" algn="r">
                        <a:spcAft>
                          <a:spcPts val="0"/>
                        </a:spcAft>
                      </a:pPr>
                      <a:r>
                        <a:rPr lang="en-US" sz="2000" b="1" kern="100" dirty="0">
                          <a:solidFill>
                            <a:srgbClr val="000000"/>
                          </a:solidFill>
                          <a:effectLst/>
                          <a:latin typeface="+mn-ea"/>
                          <a:ea typeface="+mn-ea"/>
                        </a:rPr>
                        <a:t>-</a:t>
                      </a:r>
                      <a:endParaRPr lang="zh-CN" sz="2000" b="1" kern="100" dirty="0">
                        <a:solidFill>
                          <a:srgbClr val="000000"/>
                        </a:solidFill>
                        <a:effectLst/>
                        <a:latin typeface="+mn-ea"/>
                        <a:ea typeface="+mn-ea"/>
                      </a:endParaRPr>
                    </a:p>
                  </a:txBody>
                  <a:tcPr marL="68580" marR="68580" marT="0" marB="0" anchor="ctr">
                    <a:solidFill>
                      <a:schemeClr val="bg1">
                        <a:lumMod val="95000"/>
                      </a:schemeClr>
                    </a:solidFill>
                  </a:tcPr>
                </a:tc>
                <a:tc>
                  <a:txBody>
                    <a:bodyPr/>
                    <a:lstStyle/>
                    <a:p>
                      <a:pPr indent="0" algn="r">
                        <a:spcAft>
                          <a:spcPts val="0"/>
                        </a:spcAft>
                      </a:pPr>
                      <a:r>
                        <a:rPr lang="en-US" sz="2000" b="1" kern="100" dirty="0">
                          <a:solidFill>
                            <a:srgbClr val="000000"/>
                          </a:solidFill>
                          <a:effectLst/>
                          <a:latin typeface="+mn-ea"/>
                          <a:ea typeface="+mn-ea"/>
                        </a:rPr>
                        <a:t>-</a:t>
                      </a:r>
                      <a:endParaRPr lang="zh-CN" sz="2000" b="1" kern="100" dirty="0">
                        <a:solidFill>
                          <a:srgbClr val="000000"/>
                        </a:solidFill>
                        <a:effectLst/>
                        <a:latin typeface="+mn-ea"/>
                        <a:ea typeface="+mn-ea"/>
                      </a:endParaRPr>
                    </a:p>
                  </a:txBody>
                  <a:tcPr marL="68580" marR="68580" marT="0" marB="0" anchor="ctr">
                    <a:solidFill>
                      <a:schemeClr val="bg1">
                        <a:lumMod val="95000"/>
                      </a:schemeClr>
                    </a:solidFill>
                  </a:tcPr>
                </a:tc>
                <a:extLst>
                  <a:ext uri="{0D108BD9-81ED-4DB2-BD59-A6C34878D82A}">
                    <a16:rowId xmlns:a16="http://schemas.microsoft.com/office/drawing/2014/main" xmlns="" val="10004"/>
                  </a:ext>
                </a:extLst>
              </a:tr>
              <a:tr h="502955">
                <a:tc>
                  <a:txBody>
                    <a:bodyPr/>
                    <a:lstStyle/>
                    <a:p>
                      <a:pPr indent="0" algn="just">
                        <a:spcAft>
                          <a:spcPts val="0"/>
                        </a:spcAft>
                      </a:pPr>
                      <a:r>
                        <a:rPr lang="zh-CN" sz="2000" b="1" kern="100">
                          <a:solidFill>
                            <a:srgbClr val="000000"/>
                          </a:solidFill>
                          <a:effectLst/>
                          <a:latin typeface="+mn-ea"/>
                          <a:ea typeface="+mn-ea"/>
                        </a:rPr>
                        <a:t>单位成本（元</a:t>
                      </a:r>
                      <a:r>
                        <a:rPr lang="en-US" sz="2000" b="1" kern="100">
                          <a:solidFill>
                            <a:srgbClr val="000000"/>
                          </a:solidFill>
                          <a:effectLst/>
                          <a:latin typeface="+mn-ea"/>
                          <a:ea typeface="+mn-ea"/>
                        </a:rPr>
                        <a:t>/10</a:t>
                      </a:r>
                      <a:r>
                        <a:rPr lang="en-US" sz="2000" b="1" kern="100" baseline="30000">
                          <a:solidFill>
                            <a:srgbClr val="000000"/>
                          </a:solidFill>
                          <a:effectLst/>
                          <a:latin typeface="+mn-ea"/>
                          <a:ea typeface="+mn-ea"/>
                        </a:rPr>
                        <a:t>3</a:t>
                      </a:r>
                      <a:r>
                        <a:rPr lang="en-US" sz="2000" b="1" kern="100">
                          <a:solidFill>
                            <a:srgbClr val="000000"/>
                          </a:solidFill>
                          <a:effectLst/>
                          <a:latin typeface="+mn-ea"/>
                          <a:ea typeface="+mn-ea"/>
                        </a:rPr>
                        <a:t>t</a:t>
                      </a:r>
                      <a:r>
                        <a:rPr lang="zh-CN" sz="2000" b="1" kern="100">
                          <a:solidFill>
                            <a:srgbClr val="000000"/>
                          </a:solidFill>
                          <a:effectLst/>
                          <a:latin typeface="+mn-ea"/>
                          <a:ea typeface="+mn-ea"/>
                        </a:rPr>
                        <a:t>•</a:t>
                      </a:r>
                      <a:r>
                        <a:rPr lang="en-US" sz="2000" b="1" kern="100">
                          <a:solidFill>
                            <a:srgbClr val="000000"/>
                          </a:solidFill>
                          <a:effectLst/>
                          <a:latin typeface="+mn-ea"/>
                          <a:ea typeface="+mn-ea"/>
                        </a:rPr>
                        <a:t>km</a:t>
                      </a:r>
                      <a:r>
                        <a:rPr lang="zh-CN" sz="2000" b="1" kern="100">
                          <a:solidFill>
                            <a:srgbClr val="000000"/>
                          </a:solidFill>
                          <a:effectLst/>
                          <a:latin typeface="+mn-ea"/>
                          <a:ea typeface="+mn-ea"/>
                        </a:rPr>
                        <a:t>）</a:t>
                      </a:r>
                    </a:p>
                  </a:txBody>
                  <a:tcPr marL="68580" marR="68580" marT="0" marB="0" anchor="ctr">
                    <a:solidFill>
                      <a:schemeClr val="bg1">
                        <a:lumMod val="95000"/>
                      </a:schemeClr>
                    </a:solidFill>
                  </a:tcPr>
                </a:tc>
                <a:tc>
                  <a:txBody>
                    <a:bodyPr/>
                    <a:lstStyle/>
                    <a:p>
                      <a:pPr indent="0" algn="r">
                        <a:spcAft>
                          <a:spcPts val="0"/>
                        </a:spcAft>
                      </a:pPr>
                      <a:r>
                        <a:rPr lang="en-US" sz="2000" b="1" kern="100">
                          <a:solidFill>
                            <a:srgbClr val="000000"/>
                          </a:solidFill>
                          <a:effectLst/>
                          <a:latin typeface="+mn-ea"/>
                          <a:ea typeface="+mn-ea"/>
                        </a:rPr>
                        <a:t>300</a:t>
                      </a:r>
                      <a:endParaRPr lang="zh-CN" sz="2000" b="1" kern="100">
                        <a:solidFill>
                          <a:srgbClr val="000000"/>
                        </a:solidFill>
                        <a:effectLst/>
                        <a:latin typeface="+mn-ea"/>
                        <a:ea typeface="+mn-ea"/>
                      </a:endParaRPr>
                    </a:p>
                  </a:txBody>
                  <a:tcPr marL="68580" marR="68580" marT="0" marB="0" anchor="ctr">
                    <a:solidFill>
                      <a:schemeClr val="bg1">
                        <a:lumMod val="95000"/>
                      </a:schemeClr>
                    </a:solidFill>
                  </a:tcPr>
                </a:tc>
                <a:tc>
                  <a:txBody>
                    <a:bodyPr/>
                    <a:lstStyle/>
                    <a:p>
                      <a:pPr indent="0" algn="r">
                        <a:spcAft>
                          <a:spcPts val="0"/>
                        </a:spcAft>
                      </a:pPr>
                      <a:r>
                        <a:rPr lang="en-US" sz="2000" b="1" kern="100">
                          <a:solidFill>
                            <a:srgbClr val="000000"/>
                          </a:solidFill>
                          <a:effectLst/>
                          <a:latin typeface="+mn-ea"/>
                          <a:ea typeface="+mn-ea"/>
                        </a:rPr>
                        <a:t>310</a:t>
                      </a:r>
                      <a:endParaRPr lang="zh-CN" sz="2000" b="1" kern="100">
                        <a:solidFill>
                          <a:srgbClr val="000000"/>
                        </a:solidFill>
                        <a:effectLst/>
                        <a:latin typeface="+mn-ea"/>
                        <a:ea typeface="+mn-ea"/>
                      </a:endParaRPr>
                    </a:p>
                  </a:txBody>
                  <a:tcPr marL="68580" marR="68580" marT="0" marB="0" anchor="ctr">
                    <a:solidFill>
                      <a:schemeClr val="bg1">
                        <a:lumMod val="95000"/>
                      </a:schemeClr>
                    </a:solidFill>
                  </a:tcPr>
                </a:tc>
                <a:tc>
                  <a:txBody>
                    <a:bodyPr/>
                    <a:lstStyle/>
                    <a:p>
                      <a:pPr indent="0" algn="r">
                        <a:spcAft>
                          <a:spcPts val="0"/>
                        </a:spcAft>
                      </a:pPr>
                      <a:r>
                        <a:rPr lang="en-US" sz="2000" b="1" kern="100">
                          <a:solidFill>
                            <a:srgbClr val="000000"/>
                          </a:solidFill>
                          <a:effectLst/>
                          <a:latin typeface="+mn-ea"/>
                          <a:ea typeface="+mn-ea"/>
                        </a:rPr>
                        <a:t>10</a:t>
                      </a:r>
                      <a:endParaRPr lang="zh-CN" sz="2000" b="1" kern="100">
                        <a:solidFill>
                          <a:srgbClr val="000000"/>
                        </a:solidFill>
                        <a:effectLst/>
                        <a:latin typeface="+mn-ea"/>
                        <a:ea typeface="+mn-ea"/>
                      </a:endParaRPr>
                    </a:p>
                  </a:txBody>
                  <a:tcPr marL="68580" marR="68580" marT="0" marB="0" anchor="ctr">
                    <a:solidFill>
                      <a:schemeClr val="bg1">
                        <a:lumMod val="95000"/>
                      </a:schemeClr>
                    </a:solidFill>
                  </a:tcPr>
                </a:tc>
                <a:tc>
                  <a:txBody>
                    <a:bodyPr/>
                    <a:lstStyle/>
                    <a:p>
                      <a:pPr indent="0" algn="r">
                        <a:spcAft>
                          <a:spcPts val="0"/>
                        </a:spcAft>
                      </a:pPr>
                      <a:r>
                        <a:rPr lang="en-US" sz="2000" b="1" kern="100">
                          <a:solidFill>
                            <a:srgbClr val="000000"/>
                          </a:solidFill>
                          <a:effectLst/>
                          <a:latin typeface="+mn-ea"/>
                          <a:ea typeface="+mn-ea"/>
                        </a:rPr>
                        <a:t>103</a:t>
                      </a:r>
                      <a:endParaRPr lang="zh-CN" sz="2000" b="1" kern="100">
                        <a:solidFill>
                          <a:srgbClr val="000000"/>
                        </a:solidFill>
                        <a:effectLst/>
                        <a:latin typeface="+mn-ea"/>
                        <a:ea typeface="+mn-ea"/>
                      </a:endParaRPr>
                    </a:p>
                  </a:txBody>
                  <a:tcPr marL="68580" marR="68580" marT="0" marB="0" anchor="ctr">
                    <a:solidFill>
                      <a:schemeClr val="bg1">
                        <a:lumMod val="95000"/>
                      </a:schemeClr>
                    </a:solidFill>
                  </a:tcPr>
                </a:tc>
                <a:tc>
                  <a:txBody>
                    <a:bodyPr/>
                    <a:lstStyle/>
                    <a:p>
                      <a:pPr indent="0" algn="r">
                        <a:spcAft>
                          <a:spcPts val="0"/>
                        </a:spcAft>
                      </a:pPr>
                      <a:r>
                        <a:rPr lang="en-US" sz="2000" b="1" kern="100" dirty="0">
                          <a:solidFill>
                            <a:srgbClr val="000000"/>
                          </a:solidFill>
                          <a:effectLst/>
                          <a:latin typeface="+mn-ea"/>
                          <a:ea typeface="+mn-ea"/>
                        </a:rPr>
                        <a:t>3.33</a:t>
                      </a:r>
                      <a:endParaRPr lang="zh-CN" sz="2000" b="1" kern="100" dirty="0">
                        <a:solidFill>
                          <a:srgbClr val="000000"/>
                        </a:solidFill>
                        <a:effectLst/>
                        <a:latin typeface="+mn-ea"/>
                        <a:ea typeface="+mn-ea"/>
                      </a:endParaRPr>
                    </a:p>
                  </a:txBody>
                  <a:tcPr marL="68580" marR="68580" marT="0" marB="0" anchor="ctr">
                    <a:solidFill>
                      <a:schemeClr val="bg1">
                        <a:lumMod val="95000"/>
                      </a:schemeClr>
                    </a:solidFill>
                  </a:tcPr>
                </a:tc>
                <a:extLst>
                  <a:ext uri="{0D108BD9-81ED-4DB2-BD59-A6C34878D82A}">
                    <a16:rowId xmlns:a16="http://schemas.microsoft.com/office/drawing/2014/main" xmlns="" val="10005"/>
                  </a:ext>
                </a:extLst>
              </a:tr>
            </a:tbl>
          </a:graphicData>
        </a:graphic>
      </p:graphicFrame>
      <p:sp>
        <p:nvSpPr>
          <p:cNvPr id="11" name="燕尾形 10"/>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12" name="燕尾形 11"/>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13" name="燕尾形 12"/>
          <p:cNvSpPr/>
          <p:nvPr/>
        </p:nvSpPr>
        <p:spPr>
          <a:xfrm>
            <a:off x="5597940" y="368659"/>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dirty="0">
                <a:solidFill>
                  <a:schemeClr val="bg1"/>
                </a:solidFill>
                <a:latin typeface="宋体" panose="02010600030101010101" pitchFamily="2" charset="-122"/>
              </a:rPr>
              <a:t>一</a:t>
            </a:r>
            <a:r>
              <a:rPr lang="zh-CN" altLang="en-US" dirty="0" smtClean="0">
                <a:solidFill>
                  <a:schemeClr val="bg1"/>
                </a:solidFill>
                <a:latin typeface="宋体" panose="02010600030101010101" pitchFamily="2" charset="-122"/>
              </a:rPr>
              <a:t>、</a:t>
            </a:r>
            <a:r>
              <a:rPr lang="zh-CN" altLang="zh-CN" dirty="0" smtClean="0"/>
              <a:t>单位成本预算达成情况的总体分析</a:t>
            </a:r>
            <a:endParaRPr lang="zh-CN" altLang="en-US" dirty="0">
              <a:latin typeface="华文中宋" panose="02010600040101010101" pitchFamily="2" charset="-122"/>
              <a:ea typeface="华文中宋" panose="02010600040101010101" pitchFamily="2" charset="-122"/>
            </a:endParaRPr>
          </a:p>
        </p:txBody>
      </p:sp>
      <p:sp>
        <p:nvSpPr>
          <p:cNvPr id="9" name="矩形 8"/>
          <p:cNvSpPr/>
          <p:nvPr/>
        </p:nvSpPr>
        <p:spPr>
          <a:xfrm>
            <a:off x="407368" y="961564"/>
            <a:ext cx="1512168" cy="523220"/>
          </a:xfrm>
          <a:prstGeom prst="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zh-CN" alt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例</a:t>
            </a:r>
            <a:r>
              <a:rPr lang="en-US" altLang="zh-CN"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5-1</a:t>
            </a:r>
            <a:endParaRPr lang="zh-CN" alt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extLst>
      <p:ext uri="{BB962C8B-B14F-4D97-AF65-F5344CB8AC3E}">
        <p14:creationId xmlns:p14="http://schemas.microsoft.com/office/powerpoint/2010/main" xmlns="" val="346226449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5651" y="1484784"/>
            <a:ext cx="10464800" cy="4330229"/>
          </a:xfrm>
          <a:solidFill>
            <a:schemeClr val="bg1"/>
          </a:solidFill>
        </p:spPr>
        <p:txBody>
          <a:bodyPr/>
          <a:lstStyle/>
          <a:p>
            <a:r>
              <a:rPr lang="zh-CN" altLang="zh-CN" sz="2800" dirty="0" smtClean="0">
                <a:latin typeface="+mn-ea"/>
              </a:rPr>
              <a:t>如果将某车型的</a:t>
            </a:r>
            <a:r>
              <a:rPr lang="en-US" altLang="zh-CN" sz="2800" i="1" dirty="0" err="1" smtClean="0">
                <a:latin typeface="+mn-ea"/>
              </a:rPr>
              <a:t>Q</a:t>
            </a:r>
            <a:r>
              <a:rPr lang="en-US" altLang="zh-CN" sz="2800" i="1" baseline="-25000" dirty="0" err="1" smtClean="0">
                <a:latin typeface="+mn-ea"/>
              </a:rPr>
              <a:t>k</a:t>
            </a:r>
            <a:r>
              <a:rPr lang="zh-CN" altLang="zh-CN" sz="2800" dirty="0" smtClean="0">
                <a:latin typeface="+mn-ea"/>
              </a:rPr>
              <a:t>和</a:t>
            </a:r>
            <a:r>
              <a:rPr lang="en-US" altLang="zh-CN" sz="2800" i="1" dirty="0" err="1" smtClean="0">
                <a:latin typeface="+mn-ea"/>
              </a:rPr>
              <a:t>Q</a:t>
            </a:r>
            <a:r>
              <a:rPr lang="en-US" altLang="zh-CN" sz="2800" i="1" baseline="-25000" dirty="0" err="1" smtClean="0">
                <a:latin typeface="+mn-ea"/>
              </a:rPr>
              <a:t>b</a:t>
            </a:r>
            <a:r>
              <a:rPr lang="zh-CN" altLang="zh-CN" sz="2800" dirty="0" smtClean="0">
                <a:latin typeface="+mn-ea"/>
              </a:rPr>
              <a:t>这两个平均值，直接做为汽车货运企业该车型的两个相互关联的燃料消耗量定额，并配之以不同运行模式下的燃料消耗量修正系数和参数，来计算该车型燃料的应耗量</a:t>
            </a:r>
            <a:r>
              <a:rPr lang="en-US" altLang="zh-CN" sz="2800" i="1" dirty="0" smtClean="0">
                <a:latin typeface="+mn-ea"/>
              </a:rPr>
              <a:t>Q</a:t>
            </a:r>
            <a:r>
              <a:rPr lang="zh-CN" altLang="zh-CN" sz="2800" dirty="0" smtClean="0">
                <a:latin typeface="+mn-ea"/>
              </a:rPr>
              <a:t>，无疑是合理的，也是理想的。在正常情况下，所计算的燃料的节超量，从总体上看，应当是节超相抵，既不节也不超。</a:t>
            </a:r>
            <a:endParaRPr lang="zh-CN" altLang="en-US" sz="2800" dirty="0"/>
          </a:p>
        </p:txBody>
      </p:sp>
      <p:sp>
        <p:nvSpPr>
          <p:cNvPr id="3" name="燕尾形 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4" name="燕尾形 3"/>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5" name="燕尾形 4"/>
          <p:cNvSpPr/>
          <p:nvPr/>
        </p:nvSpPr>
        <p:spPr>
          <a:xfrm>
            <a:off x="5741956" y="368659"/>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0000"/>
              </a:lnSpc>
              <a:spcAft>
                <a:spcPts val="0"/>
              </a:spcAft>
            </a:pPr>
            <a:r>
              <a:rPr lang="zh-CN" altLang="zh-CN" sz="1400" b="1" dirty="0" smtClean="0"/>
              <a:t>三、燃料消耗量定额的由来与计算方法</a:t>
            </a:r>
            <a:endParaRPr lang="zh-CN" altLang="en-US" sz="1400" b="1" dirty="0">
              <a:latin typeface="华文中宋" panose="02010600040101010101" pitchFamily="2" charset="-122"/>
              <a:ea typeface="华文中宋" panose="02010600040101010101" pitchFamily="2" charset="-122"/>
            </a:endParaRPr>
          </a:p>
        </p:txBody>
      </p:sp>
      <p:sp>
        <p:nvSpPr>
          <p:cNvPr id="6" name="燕尾形 5"/>
          <p:cNvSpPr/>
          <p:nvPr/>
        </p:nvSpPr>
        <p:spPr>
          <a:xfrm>
            <a:off x="5741956" y="692696"/>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bg1"/>
                </a:solidFill>
              </a:rPr>
              <a:t>1</a:t>
            </a:r>
            <a:r>
              <a:rPr lang="zh-CN" altLang="zh-CN" sz="1400" b="1" dirty="0" smtClean="0">
                <a:solidFill>
                  <a:schemeClr val="bg1"/>
                </a:solidFill>
              </a:rPr>
              <a:t>．燃料消耗量定额的由来</a:t>
            </a:r>
            <a:endParaRPr lang="zh-CN" altLang="zh-CN" sz="1400" b="1" dirty="0">
              <a:solidFill>
                <a:schemeClr val="bg1"/>
              </a:solidFill>
            </a:endParaRP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solidFill>
            <a:schemeClr val="bg1"/>
          </a:solidFill>
        </p:spPr>
        <p:txBody>
          <a:bodyPr/>
          <a:lstStyle/>
          <a:p>
            <a:r>
              <a:rPr lang="zh-CN" altLang="zh-CN" sz="2800" dirty="0" smtClean="0"/>
              <a:t>但在现实中，有诸多不良因素会导致汽车货运企业营运车辆的燃料实际消耗量，总体上明显高于应耗量，如不加以有效管控，其燃料非正常损耗与浪费现象将愈发普遍和严重，致使汽车货运企业运输成本中的燃料费用持续居高不下。</a:t>
            </a:r>
            <a:endParaRPr lang="zh-CN" altLang="en-US" sz="2800" dirty="0"/>
          </a:p>
        </p:txBody>
      </p:sp>
      <p:sp>
        <p:nvSpPr>
          <p:cNvPr id="3" name="燕尾形 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4" name="燕尾形 3"/>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5" name="燕尾形 4"/>
          <p:cNvSpPr/>
          <p:nvPr/>
        </p:nvSpPr>
        <p:spPr>
          <a:xfrm>
            <a:off x="5741956" y="368659"/>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0000"/>
              </a:lnSpc>
              <a:spcAft>
                <a:spcPts val="0"/>
              </a:spcAft>
            </a:pPr>
            <a:r>
              <a:rPr lang="zh-CN" altLang="zh-CN" sz="1400" b="1" dirty="0" smtClean="0"/>
              <a:t>三、燃料消耗量定额的由来与计算方法</a:t>
            </a:r>
            <a:endParaRPr lang="zh-CN" altLang="en-US" sz="1400" b="1" dirty="0">
              <a:latin typeface="华文中宋" panose="02010600040101010101" pitchFamily="2" charset="-122"/>
              <a:ea typeface="华文中宋" panose="02010600040101010101" pitchFamily="2" charset="-122"/>
            </a:endParaRPr>
          </a:p>
        </p:txBody>
      </p:sp>
      <p:sp>
        <p:nvSpPr>
          <p:cNvPr id="6" name="燕尾形 5"/>
          <p:cNvSpPr/>
          <p:nvPr/>
        </p:nvSpPr>
        <p:spPr>
          <a:xfrm>
            <a:off x="5741956" y="692696"/>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bg1"/>
                </a:solidFill>
              </a:rPr>
              <a:t>1</a:t>
            </a:r>
            <a:r>
              <a:rPr lang="zh-CN" altLang="zh-CN" sz="1400" b="1" dirty="0" smtClean="0">
                <a:solidFill>
                  <a:schemeClr val="bg1"/>
                </a:solidFill>
              </a:rPr>
              <a:t>．燃料消耗量定额的由来</a:t>
            </a:r>
            <a:endParaRPr lang="zh-CN" altLang="zh-CN" sz="1400" b="1" dirty="0">
              <a:solidFill>
                <a:schemeClr val="bg1"/>
              </a:solidFill>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solidFill>
            <a:schemeClr val="bg1"/>
          </a:solidFill>
        </p:spPr>
        <p:txBody>
          <a:bodyPr/>
          <a:lstStyle/>
          <a:p>
            <a:r>
              <a:rPr lang="zh-CN" altLang="zh-CN" sz="2800" dirty="0" smtClean="0"/>
              <a:t>对此，大多数汽车货运企业所采取的对策，就是全面推行与实施燃料消耗量定额管理，调动燃料消耗直接责任人节约用油的积极性，堵塞燃料消耗上的漏洞。</a:t>
            </a:r>
            <a:endParaRPr lang="zh-CN" altLang="en-US" sz="2800" dirty="0"/>
          </a:p>
        </p:txBody>
      </p:sp>
      <p:sp>
        <p:nvSpPr>
          <p:cNvPr id="7" name="燕尾形 6"/>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8" name="燕尾形 7"/>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9" name="燕尾形 8"/>
          <p:cNvSpPr/>
          <p:nvPr/>
        </p:nvSpPr>
        <p:spPr>
          <a:xfrm>
            <a:off x="5741956" y="368659"/>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0000"/>
              </a:lnSpc>
              <a:spcAft>
                <a:spcPts val="0"/>
              </a:spcAft>
            </a:pPr>
            <a:r>
              <a:rPr lang="zh-CN" altLang="zh-CN" sz="1400" b="1" dirty="0" smtClean="0"/>
              <a:t>三、燃料消耗量定额的由来与计算方法</a:t>
            </a:r>
            <a:endParaRPr lang="zh-CN" altLang="en-US" sz="1400" b="1" dirty="0">
              <a:latin typeface="华文中宋" panose="02010600040101010101" pitchFamily="2" charset="-122"/>
              <a:ea typeface="华文中宋" panose="02010600040101010101" pitchFamily="2" charset="-122"/>
            </a:endParaRPr>
          </a:p>
        </p:txBody>
      </p:sp>
      <p:sp>
        <p:nvSpPr>
          <p:cNvPr id="10" name="燕尾形 9"/>
          <p:cNvSpPr/>
          <p:nvPr/>
        </p:nvSpPr>
        <p:spPr>
          <a:xfrm>
            <a:off x="5741956" y="692696"/>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bg1"/>
                </a:solidFill>
              </a:rPr>
              <a:t>1</a:t>
            </a:r>
            <a:r>
              <a:rPr lang="zh-CN" altLang="zh-CN" sz="1400" b="1" dirty="0" smtClean="0">
                <a:solidFill>
                  <a:schemeClr val="bg1"/>
                </a:solidFill>
              </a:rPr>
              <a:t>．燃料消耗量定额的由来</a:t>
            </a:r>
            <a:endParaRPr lang="zh-CN" altLang="zh-CN" sz="1400" b="1" dirty="0">
              <a:solidFill>
                <a:schemeClr val="bg1"/>
              </a:solidFill>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solidFill>
            <a:schemeClr val="bg1"/>
          </a:solidFill>
        </p:spPr>
        <p:txBody>
          <a:bodyPr/>
          <a:lstStyle/>
          <a:p>
            <a:r>
              <a:rPr lang="zh-CN" altLang="zh-CN" sz="2800" dirty="0" smtClean="0"/>
              <a:t>什么是燃料消耗量定额？直观地讲，就是给</a:t>
            </a:r>
            <a:r>
              <a:rPr lang="en-US" altLang="zh-CN" sz="2800" i="1" dirty="0" err="1" smtClean="0"/>
              <a:t>Q</a:t>
            </a:r>
            <a:r>
              <a:rPr lang="en-US" altLang="zh-CN" sz="2800" i="1" baseline="-25000" dirty="0" err="1" smtClean="0"/>
              <a:t>k</a:t>
            </a:r>
            <a:r>
              <a:rPr lang="zh-CN" altLang="zh-CN" sz="2800" dirty="0" smtClean="0"/>
              <a:t>和</a:t>
            </a:r>
            <a:r>
              <a:rPr lang="en-US" altLang="zh-CN" sz="2800" i="1" dirty="0" err="1" smtClean="0"/>
              <a:t>Q</a:t>
            </a:r>
            <a:r>
              <a:rPr lang="en-US" altLang="zh-CN" sz="2800" i="1" baseline="-25000" dirty="0" err="1" smtClean="0"/>
              <a:t>b</a:t>
            </a:r>
            <a:r>
              <a:rPr lang="zh-CN" altLang="zh-CN" sz="2800" dirty="0" smtClean="0"/>
              <a:t>分别加上由该企业所认定的“宽放量”</a:t>
            </a:r>
            <a:r>
              <a:rPr lang="zh-CN" altLang="zh-CN" sz="2800" i="1" dirty="0" smtClean="0"/>
              <a:t>Δ</a:t>
            </a:r>
            <a:r>
              <a:rPr lang="en-US" altLang="zh-CN" sz="2800" i="1" dirty="0" err="1" smtClean="0"/>
              <a:t>Q</a:t>
            </a:r>
            <a:r>
              <a:rPr lang="en-US" altLang="zh-CN" sz="2800" i="1" baseline="-25000" dirty="0" err="1" smtClean="0"/>
              <a:t>k</a:t>
            </a:r>
            <a:r>
              <a:rPr lang="zh-CN" altLang="zh-CN" sz="2800" dirty="0" smtClean="0"/>
              <a:t>和</a:t>
            </a:r>
            <a:r>
              <a:rPr lang="zh-CN" altLang="zh-CN" sz="2800" i="1" dirty="0" smtClean="0"/>
              <a:t>Δ</a:t>
            </a:r>
            <a:r>
              <a:rPr lang="en-US" altLang="zh-CN" sz="2800" i="1" dirty="0" err="1" smtClean="0"/>
              <a:t>Q</a:t>
            </a:r>
            <a:r>
              <a:rPr lang="en-US" altLang="zh-CN" sz="2800" i="1" baseline="-25000" dirty="0" err="1" smtClean="0"/>
              <a:t>b</a:t>
            </a:r>
            <a:r>
              <a:rPr lang="zh-CN" altLang="zh-CN" sz="2800" dirty="0" smtClean="0"/>
              <a:t>（这两个“宽放量”就是所谓的“节油空间”），从而确定出营运车辆的每百公里空载消耗量定额和每吨百公里附加消耗量定额。</a:t>
            </a:r>
            <a:endParaRPr lang="zh-CN" altLang="en-US" sz="2800" dirty="0"/>
          </a:p>
        </p:txBody>
      </p:sp>
      <p:sp>
        <p:nvSpPr>
          <p:cNvPr id="3" name="燕尾形 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4" name="燕尾形 3"/>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5" name="燕尾形 4"/>
          <p:cNvSpPr/>
          <p:nvPr/>
        </p:nvSpPr>
        <p:spPr>
          <a:xfrm>
            <a:off x="5741956" y="368659"/>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0000"/>
              </a:lnSpc>
              <a:spcAft>
                <a:spcPts val="0"/>
              </a:spcAft>
            </a:pPr>
            <a:r>
              <a:rPr lang="zh-CN" altLang="zh-CN" sz="1400" b="1" dirty="0" smtClean="0"/>
              <a:t>三、燃料消耗量定额的由来与计算方法</a:t>
            </a:r>
            <a:endParaRPr lang="zh-CN" altLang="en-US" sz="1400" b="1" dirty="0">
              <a:latin typeface="华文中宋" panose="02010600040101010101" pitchFamily="2" charset="-122"/>
              <a:ea typeface="华文中宋" panose="02010600040101010101" pitchFamily="2" charset="-122"/>
            </a:endParaRPr>
          </a:p>
        </p:txBody>
      </p:sp>
      <p:sp>
        <p:nvSpPr>
          <p:cNvPr id="6" name="燕尾形 5"/>
          <p:cNvSpPr/>
          <p:nvPr/>
        </p:nvSpPr>
        <p:spPr>
          <a:xfrm>
            <a:off x="5741956" y="692696"/>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bg1"/>
                </a:solidFill>
              </a:rPr>
              <a:t>1</a:t>
            </a:r>
            <a:r>
              <a:rPr lang="zh-CN" altLang="zh-CN" sz="1400" b="1" dirty="0" smtClean="0">
                <a:solidFill>
                  <a:schemeClr val="bg1"/>
                </a:solidFill>
              </a:rPr>
              <a:t>．燃料消耗量定额的由来</a:t>
            </a:r>
            <a:endParaRPr lang="zh-CN" altLang="zh-CN" sz="1400" b="1" dirty="0">
              <a:solidFill>
                <a:schemeClr val="bg1"/>
              </a:solidFill>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5651" y="1124744"/>
            <a:ext cx="10464800" cy="5256584"/>
          </a:xfr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zh-CN" altLang="zh-CN" sz="2800" dirty="0" smtClean="0"/>
              <a:t>在奖罚机制的作用下，燃料消耗直接责任人，可以大概率地获取并积极主动地利用这两个“节油空间”，并从中得到相应的奖励。换一种说法，就是汽车货运企业通过采取“奖罚并行、网开一面”的举措，来促使每种车型的每百公里空载消耗量实际数尽可能地接近于该车型的</a:t>
            </a:r>
            <a:r>
              <a:rPr lang="en-US" altLang="zh-CN" sz="2800" i="1" dirty="0" err="1" smtClean="0"/>
              <a:t>Q</a:t>
            </a:r>
            <a:r>
              <a:rPr lang="en-US" altLang="zh-CN" sz="2800" i="1" baseline="-25000" dirty="0" err="1" smtClean="0"/>
              <a:t>k</a:t>
            </a:r>
            <a:r>
              <a:rPr lang="zh-CN" altLang="zh-CN" sz="2800" dirty="0" smtClean="0"/>
              <a:t>，每吨百公里附加消耗量实际数尽可能地接近于该车型的</a:t>
            </a:r>
            <a:r>
              <a:rPr lang="en-US" altLang="zh-CN" sz="2800" i="1" dirty="0" err="1" smtClean="0"/>
              <a:t>Q</a:t>
            </a:r>
            <a:r>
              <a:rPr lang="en-US" altLang="zh-CN" sz="2800" i="1" baseline="-25000" dirty="0" err="1" smtClean="0"/>
              <a:t>b</a:t>
            </a:r>
            <a:r>
              <a:rPr lang="zh-CN" altLang="zh-CN" sz="2800" dirty="0" smtClean="0"/>
              <a:t>。</a:t>
            </a:r>
            <a:endParaRPr lang="zh-CN" altLang="en-US" sz="2800" dirty="0"/>
          </a:p>
        </p:txBody>
      </p:sp>
      <p:sp>
        <p:nvSpPr>
          <p:cNvPr id="3" name="燕尾形 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4" name="燕尾形 3"/>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5" name="燕尾形 4"/>
          <p:cNvSpPr/>
          <p:nvPr/>
        </p:nvSpPr>
        <p:spPr>
          <a:xfrm>
            <a:off x="5741956" y="368659"/>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0000"/>
              </a:lnSpc>
              <a:spcAft>
                <a:spcPts val="0"/>
              </a:spcAft>
            </a:pPr>
            <a:r>
              <a:rPr lang="zh-CN" altLang="zh-CN" sz="1400" b="1" dirty="0" smtClean="0"/>
              <a:t>三、燃料消耗量定额的由来与计算方法</a:t>
            </a:r>
            <a:endParaRPr lang="zh-CN" altLang="en-US" sz="1400" b="1" dirty="0">
              <a:latin typeface="华文中宋" panose="02010600040101010101" pitchFamily="2" charset="-122"/>
              <a:ea typeface="华文中宋" panose="02010600040101010101" pitchFamily="2" charset="-122"/>
            </a:endParaRPr>
          </a:p>
        </p:txBody>
      </p:sp>
      <p:sp>
        <p:nvSpPr>
          <p:cNvPr id="6" name="燕尾形 5"/>
          <p:cNvSpPr/>
          <p:nvPr/>
        </p:nvSpPr>
        <p:spPr>
          <a:xfrm>
            <a:off x="5741956" y="692696"/>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bg1"/>
                </a:solidFill>
              </a:rPr>
              <a:t>1</a:t>
            </a:r>
            <a:r>
              <a:rPr lang="zh-CN" altLang="zh-CN" sz="1400" b="1" dirty="0" smtClean="0">
                <a:solidFill>
                  <a:schemeClr val="bg1"/>
                </a:solidFill>
              </a:rPr>
              <a:t>．燃料消耗量定额的由来</a:t>
            </a:r>
            <a:endParaRPr lang="zh-CN" altLang="zh-CN" sz="1400" b="1" dirty="0">
              <a:solidFill>
                <a:schemeClr val="bg1"/>
              </a:solidFill>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3352800" y="2129937"/>
            <a:ext cx="5401408" cy="3027255"/>
          </a:xfrm>
          <a:custGeom>
            <a:avLst/>
            <a:gdLst>
              <a:gd name="connsiteX0" fmla="*/ 0 w 5401408"/>
              <a:gd name="connsiteY0" fmla="*/ 2991339 h 3024554"/>
              <a:gd name="connsiteX1" fmla="*/ 351692 w 5401408"/>
              <a:gd name="connsiteY1" fmla="*/ 2903416 h 3024554"/>
              <a:gd name="connsiteX2" fmla="*/ 697523 w 5401408"/>
              <a:gd name="connsiteY2" fmla="*/ 2762739 h 3024554"/>
              <a:gd name="connsiteX3" fmla="*/ 1066800 w 5401408"/>
              <a:gd name="connsiteY3" fmla="*/ 2563447 h 3024554"/>
              <a:gd name="connsiteX4" fmla="*/ 1295400 w 5401408"/>
              <a:gd name="connsiteY4" fmla="*/ 2411047 h 3024554"/>
              <a:gd name="connsiteX5" fmla="*/ 1529862 w 5401408"/>
              <a:gd name="connsiteY5" fmla="*/ 2170723 h 3024554"/>
              <a:gd name="connsiteX6" fmla="*/ 1693985 w 5401408"/>
              <a:gd name="connsiteY6" fmla="*/ 1912816 h 3024554"/>
              <a:gd name="connsiteX7" fmla="*/ 1910862 w 5401408"/>
              <a:gd name="connsiteY7" fmla="*/ 1467339 h 3024554"/>
              <a:gd name="connsiteX8" fmla="*/ 2186354 w 5401408"/>
              <a:gd name="connsiteY8" fmla="*/ 799123 h 3024554"/>
              <a:gd name="connsiteX9" fmla="*/ 2356338 w 5401408"/>
              <a:gd name="connsiteY9" fmla="*/ 435708 h 3024554"/>
              <a:gd name="connsiteX10" fmla="*/ 2532185 w 5401408"/>
              <a:gd name="connsiteY10" fmla="*/ 148493 h 3024554"/>
              <a:gd name="connsiteX11" fmla="*/ 2708031 w 5401408"/>
              <a:gd name="connsiteY11" fmla="*/ 25400 h 3024554"/>
              <a:gd name="connsiteX12" fmla="*/ 2778369 w 5401408"/>
              <a:gd name="connsiteY12" fmla="*/ 13677 h 3024554"/>
              <a:gd name="connsiteX13" fmla="*/ 2954215 w 5401408"/>
              <a:gd name="connsiteY13" fmla="*/ 107462 h 3024554"/>
              <a:gd name="connsiteX14" fmla="*/ 3135923 w 5401408"/>
              <a:gd name="connsiteY14" fmla="*/ 377093 h 3024554"/>
              <a:gd name="connsiteX15" fmla="*/ 3264877 w 5401408"/>
              <a:gd name="connsiteY15" fmla="*/ 599831 h 3024554"/>
              <a:gd name="connsiteX16" fmla="*/ 3475892 w 5401408"/>
              <a:gd name="connsiteY16" fmla="*/ 1127370 h 3024554"/>
              <a:gd name="connsiteX17" fmla="*/ 3880338 w 5401408"/>
              <a:gd name="connsiteY17" fmla="*/ 1983154 h 3024554"/>
              <a:gd name="connsiteX18" fmla="*/ 4161692 w 5401408"/>
              <a:gd name="connsiteY18" fmla="*/ 2352431 h 3024554"/>
              <a:gd name="connsiteX19" fmla="*/ 4589585 w 5401408"/>
              <a:gd name="connsiteY19" fmla="*/ 2663093 h 3024554"/>
              <a:gd name="connsiteX20" fmla="*/ 5275385 w 5401408"/>
              <a:gd name="connsiteY20" fmla="*/ 2967893 h 3024554"/>
              <a:gd name="connsiteX21" fmla="*/ 5345723 w 5401408"/>
              <a:gd name="connsiteY21" fmla="*/ 3003062 h 3024554"/>
              <a:gd name="connsiteX22" fmla="*/ 5328138 w 5401408"/>
              <a:gd name="connsiteY22" fmla="*/ 3003062 h 3024554"/>
              <a:gd name="connsiteX23" fmla="*/ 5322277 w 5401408"/>
              <a:gd name="connsiteY23" fmla="*/ 2985477 h 3024554"/>
              <a:gd name="connsiteX24" fmla="*/ 5363308 w 5401408"/>
              <a:gd name="connsiteY24" fmla="*/ 3008923 h 3024554"/>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35923 w 5401408"/>
              <a:gd name="connsiteY14" fmla="*/ 374286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35923 w 5401408"/>
              <a:gd name="connsiteY14" fmla="*/ 374286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75248 w 5401408"/>
              <a:gd name="connsiteY14" fmla="*/ 399474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75248 w 5401408"/>
              <a:gd name="connsiteY14" fmla="*/ 399474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75248 w 5401408"/>
              <a:gd name="connsiteY14" fmla="*/ 399474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4500 h 3017715"/>
              <a:gd name="connsiteX1" fmla="*/ 351692 w 5401408"/>
              <a:gd name="connsiteY1" fmla="*/ 2896577 h 3017715"/>
              <a:gd name="connsiteX2" fmla="*/ 697523 w 5401408"/>
              <a:gd name="connsiteY2" fmla="*/ 2755900 h 3017715"/>
              <a:gd name="connsiteX3" fmla="*/ 1066800 w 5401408"/>
              <a:gd name="connsiteY3" fmla="*/ 2556608 h 3017715"/>
              <a:gd name="connsiteX4" fmla="*/ 1295400 w 5401408"/>
              <a:gd name="connsiteY4" fmla="*/ 2404208 h 3017715"/>
              <a:gd name="connsiteX5" fmla="*/ 1529862 w 5401408"/>
              <a:gd name="connsiteY5" fmla="*/ 2163884 h 3017715"/>
              <a:gd name="connsiteX6" fmla="*/ 1693985 w 5401408"/>
              <a:gd name="connsiteY6" fmla="*/ 1905977 h 3017715"/>
              <a:gd name="connsiteX7" fmla="*/ 1910862 w 5401408"/>
              <a:gd name="connsiteY7" fmla="*/ 1460500 h 3017715"/>
              <a:gd name="connsiteX8" fmla="*/ 2186354 w 5401408"/>
              <a:gd name="connsiteY8" fmla="*/ 792284 h 3017715"/>
              <a:gd name="connsiteX9" fmla="*/ 2356338 w 5401408"/>
              <a:gd name="connsiteY9" fmla="*/ 428869 h 3017715"/>
              <a:gd name="connsiteX10" fmla="*/ 2532185 w 5401408"/>
              <a:gd name="connsiteY10" fmla="*/ 141654 h 3017715"/>
              <a:gd name="connsiteX11" fmla="*/ 2778369 w 5401408"/>
              <a:gd name="connsiteY11" fmla="*/ 6838 h 3017715"/>
              <a:gd name="connsiteX12" fmla="*/ 2954215 w 5401408"/>
              <a:gd name="connsiteY12" fmla="*/ 100623 h 3017715"/>
              <a:gd name="connsiteX13" fmla="*/ 3175248 w 5401408"/>
              <a:gd name="connsiteY13" fmla="*/ 395442 h 3017715"/>
              <a:gd name="connsiteX14" fmla="*/ 3264877 w 5401408"/>
              <a:gd name="connsiteY14" fmla="*/ 592992 h 3017715"/>
              <a:gd name="connsiteX15" fmla="*/ 3475892 w 5401408"/>
              <a:gd name="connsiteY15" fmla="*/ 1120531 h 3017715"/>
              <a:gd name="connsiteX16" fmla="*/ 3880338 w 5401408"/>
              <a:gd name="connsiteY16" fmla="*/ 1976315 h 3017715"/>
              <a:gd name="connsiteX17" fmla="*/ 4161692 w 5401408"/>
              <a:gd name="connsiteY17" fmla="*/ 2345592 h 3017715"/>
              <a:gd name="connsiteX18" fmla="*/ 4589585 w 5401408"/>
              <a:gd name="connsiteY18" fmla="*/ 2656254 h 3017715"/>
              <a:gd name="connsiteX19" fmla="*/ 5275385 w 5401408"/>
              <a:gd name="connsiteY19" fmla="*/ 2961054 h 3017715"/>
              <a:gd name="connsiteX20" fmla="*/ 5345723 w 5401408"/>
              <a:gd name="connsiteY20" fmla="*/ 2996223 h 3017715"/>
              <a:gd name="connsiteX21" fmla="*/ 5328138 w 5401408"/>
              <a:gd name="connsiteY21" fmla="*/ 2996223 h 3017715"/>
              <a:gd name="connsiteX22" fmla="*/ 5322277 w 5401408"/>
              <a:gd name="connsiteY22" fmla="*/ 2978638 h 3017715"/>
              <a:gd name="connsiteX23" fmla="*/ 5363308 w 5401408"/>
              <a:gd name="connsiteY23" fmla="*/ 3002084 h 3017715"/>
              <a:gd name="connsiteX0" fmla="*/ 0 w 5401408"/>
              <a:gd name="connsiteY0" fmla="*/ 2997959 h 3031174"/>
              <a:gd name="connsiteX1" fmla="*/ 351692 w 5401408"/>
              <a:gd name="connsiteY1" fmla="*/ 2910036 h 3031174"/>
              <a:gd name="connsiteX2" fmla="*/ 697523 w 5401408"/>
              <a:gd name="connsiteY2" fmla="*/ 2769359 h 3031174"/>
              <a:gd name="connsiteX3" fmla="*/ 1066800 w 5401408"/>
              <a:gd name="connsiteY3" fmla="*/ 2570067 h 3031174"/>
              <a:gd name="connsiteX4" fmla="*/ 1295400 w 5401408"/>
              <a:gd name="connsiteY4" fmla="*/ 2417667 h 3031174"/>
              <a:gd name="connsiteX5" fmla="*/ 1529862 w 5401408"/>
              <a:gd name="connsiteY5" fmla="*/ 2177343 h 3031174"/>
              <a:gd name="connsiteX6" fmla="*/ 1693985 w 5401408"/>
              <a:gd name="connsiteY6" fmla="*/ 1919436 h 3031174"/>
              <a:gd name="connsiteX7" fmla="*/ 1910862 w 5401408"/>
              <a:gd name="connsiteY7" fmla="*/ 1473959 h 3031174"/>
              <a:gd name="connsiteX8" fmla="*/ 2186354 w 5401408"/>
              <a:gd name="connsiteY8" fmla="*/ 805743 h 3031174"/>
              <a:gd name="connsiteX9" fmla="*/ 2356338 w 5401408"/>
              <a:gd name="connsiteY9" fmla="*/ 442328 h 3031174"/>
              <a:gd name="connsiteX10" fmla="*/ 2532185 w 5401408"/>
              <a:gd name="connsiteY10" fmla="*/ 155113 h 3031174"/>
              <a:gd name="connsiteX11" fmla="*/ 2743200 w 5401408"/>
              <a:gd name="connsiteY11" fmla="*/ 6838 h 3031174"/>
              <a:gd name="connsiteX12" fmla="*/ 2954215 w 5401408"/>
              <a:gd name="connsiteY12" fmla="*/ 114082 h 3031174"/>
              <a:gd name="connsiteX13" fmla="*/ 3175248 w 5401408"/>
              <a:gd name="connsiteY13" fmla="*/ 408901 h 3031174"/>
              <a:gd name="connsiteX14" fmla="*/ 3264877 w 5401408"/>
              <a:gd name="connsiteY14" fmla="*/ 606451 h 3031174"/>
              <a:gd name="connsiteX15" fmla="*/ 3475892 w 5401408"/>
              <a:gd name="connsiteY15" fmla="*/ 1133990 h 3031174"/>
              <a:gd name="connsiteX16" fmla="*/ 3880338 w 5401408"/>
              <a:gd name="connsiteY16" fmla="*/ 1989774 h 3031174"/>
              <a:gd name="connsiteX17" fmla="*/ 4161692 w 5401408"/>
              <a:gd name="connsiteY17" fmla="*/ 2359051 h 3031174"/>
              <a:gd name="connsiteX18" fmla="*/ 4589585 w 5401408"/>
              <a:gd name="connsiteY18" fmla="*/ 2669713 h 3031174"/>
              <a:gd name="connsiteX19" fmla="*/ 5275385 w 5401408"/>
              <a:gd name="connsiteY19" fmla="*/ 2974513 h 3031174"/>
              <a:gd name="connsiteX20" fmla="*/ 5345723 w 5401408"/>
              <a:gd name="connsiteY20" fmla="*/ 3009682 h 3031174"/>
              <a:gd name="connsiteX21" fmla="*/ 5328138 w 5401408"/>
              <a:gd name="connsiteY21" fmla="*/ 3009682 h 3031174"/>
              <a:gd name="connsiteX22" fmla="*/ 5322277 w 5401408"/>
              <a:gd name="connsiteY22" fmla="*/ 2992097 h 3031174"/>
              <a:gd name="connsiteX23" fmla="*/ 5363308 w 5401408"/>
              <a:gd name="connsiteY23" fmla="*/ 3015543 h 3031174"/>
              <a:gd name="connsiteX0" fmla="*/ 0 w 5401408"/>
              <a:gd name="connsiteY0" fmla="*/ 2997959 h 3031174"/>
              <a:gd name="connsiteX1" fmla="*/ 351692 w 5401408"/>
              <a:gd name="connsiteY1" fmla="*/ 2910036 h 3031174"/>
              <a:gd name="connsiteX2" fmla="*/ 697523 w 5401408"/>
              <a:gd name="connsiteY2" fmla="*/ 2769359 h 3031174"/>
              <a:gd name="connsiteX3" fmla="*/ 1066800 w 5401408"/>
              <a:gd name="connsiteY3" fmla="*/ 2570067 h 3031174"/>
              <a:gd name="connsiteX4" fmla="*/ 1295400 w 5401408"/>
              <a:gd name="connsiteY4" fmla="*/ 2417667 h 3031174"/>
              <a:gd name="connsiteX5" fmla="*/ 1529862 w 5401408"/>
              <a:gd name="connsiteY5" fmla="*/ 2177343 h 3031174"/>
              <a:gd name="connsiteX6" fmla="*/ 1693985 w 5401408"/>
              <a:gd name="connsiteY6" fmla="*/ 1919436 h 3031174"/>
              <a:gd name="connsiteX7" fmla="*/ 1910862 w 5401408"/>
              <a:gd name="connsiteY7" fmla="*/ 1473959 h 3031174"/>
              <a:gd name="connsiteX8" fmla="*/ 2186354 w 5401408"/>
              <a:gd name="connsiteY8" fmla="*/ 805743 h 3031174"/>
              <a:gd name="connsiteX9" fmla="*/ 2356338 w 5401408"/>
              <a:gd name="connsiteY9" fmla="*/ 442328 h 3031174"/>
              <a:gd name="connsiteX10" fmla="*/ 2532185 w 5401408"/>
              <a:gd name="connsiteY10" fmla="*/ 155113 h 3031174"/>
              <a:gd name="connsiteX11" fmla="*/ 2743200 w 5401408"/>
              <a:gd name="connsiteY11" fmla="*/ 6838 h 3031174"/>
              <a:gd name="connsiteX12" fmla="*/ 2954215 w 5401408"/>
              <a:gd name="connsiteY12" fmla="*/ 114082 h 3031174"/>
              <a:gd name="connsiteX13" fmla="*/ 3175248 w 5401408"/>
              <a:gd name="connsiteY13" fmla="*/ 408901 h 3031174"/>
              <a:gd name="connsiteX14" fmla="*/ 3264877 w 5401408"/>
              <a:gd name="connsiteY14" fmla="*/ 606451 h 3031174"/>
              <a:gd name="connsiteX15" fmla="*/ 3475892 w 5401408"/>
              <a:gd name="connsiteY15" fmla="*/ 1133990 h 3031174"/>
              <a:gd name="connsiteX16" fmla="*/ 3880338 w 5401408"/>
              <a:gd name="connsiteY16" fmla="*/ 1989774 h 3031174"/>
              <a:gd name="connsiteX17" fmla="*/ 4161692 w 5401408"/>
              <a:gd name="connsiteY17" fmla="*/ 2359051 h 3031174"/>
              <a:gd name="connsiteX18" fmla="*/ 4589585 w 5401408"/>
              <a:gd name="connsiteY18" fmla="*/ 2669713 h 3031174"/>
              <a:gd name="connsiteX19" fmla="*/ 5275385 w 5401408"/>
              <a:gd name="connsiteY19" fmla="*/ 2974513 h 3031174"/>
              <a:gd name="connsiteX20" fmla="*/ 5345723 w 5401408"/>
              <a:gd name="connsiteY20" fmla="*/ 3009682 h 3031174"/>
              <a:gd name="connsiteX21" fmla="*/ 5328138 w 5401408"/>
              <a:gd name="connsiteY21" fmla="*/ 3009682 h 3031174"/>
              <a:gd name="connsiteX22" fmla="*/ 5322277 w 5401408"/>
              <a:gd name="connsiteY22" fmla="*/ 2992097 h 3031174"/>
              <a:gd name="connsiteX23" fmla="*/ 5363308 w 5401408"/>
              <a:gd name="connsiteY23" fmla="*/ 3015543 h 3031174"/>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01408" h="3027255">
                <a:moveTo>
                  <a:pt x="0" y="2994040"/>
                </a:moveTo>
                <a:cubicBezTo>
                  <a:pt x="117719" y="2969128"/>
                  <a:pt x="235438" y="2944217"/>
                  <a:pt x="351692" y="2906117"/>
                </a:cubicBezTo>
                <a:cubicBezTo>
                  <a:pt x="467946" y="2868017"/>
                  <a:pt x="578338" y="2822101"/>
                  <a:pt x="697523" y="2765440"/>
                </a:cubicBezTo>
                <a:cubicBezTo>
                  <a:pt x="816708" y="2708779"/>
                  <a:pt x="967154" y="2624763"/>
                  <a:pt x="1066800" y="2566148"/>
                </a:cubicBezTo>
                <a:cubicBezTo>
                  <a:pt x="1166446" y="2507533"/>
                  <a:pt x="1218223" y="2479202"/>
                  <a:pt x="1295400" y="2413748"/>
                </a:cubicBezTo>
                <a:cubicBezTo>
                  <a:pt x="1372577" y="2348294"/>
                  <a:pt x="1463431" y="2256462"/>
                  <a:pt x="1529862" y="2173424"/>
                </a:cubicBezTo>
                <a:cubicBezTo>
                  <a:pt x="1596293" y="2090386"/>
                  <a:pt x="1630485" y="2032748"/>
                  <a:pt x="1693985" y="1915517"/>
                </a:cubicBezTo>
                <a:cubicBezTo>
                  <a:pt x="1757485" y="1798286"/>
                  <a:pt x="1828801" y="1655655"/>
                  <a:pt x="1910862" y="1470040"/>
                </a:cubicBezTo>
                <a:cubicBezTo>
                  <a:pt x="1992923" y="1284425"/>
                  <a:pt x="2112108" y="973762"/>
                  <a:pt x="2186354" y="801824"/>
                </a:cubicBezTo>
                <a:cubicBezTo>
                  <a:pt x="2260600" y="629886"/>
                  <a:pt x="2298699" y="546847"/>
                  <a:pt x="2356338" y="438409"/>
                </a:cubicBezTo>
                <a:cubicBezTo>
                  <a:pt x="2413977" y="329971"/>
                  <a:pt x="2467708" y="223776"/>
                  <a:pt x="2532185" y="151194"/>
                </a:cubicBezTo>
                <a:cubicBezTo>
                  <a:pt x="2596662" y="78612"/>
                  <a:pt x="2672862" y="9757"/>
                  <a:pt x="2743200" y="2919"/>
                </a:cubicBezTo>
                <a:cubicBezTo>
                  <a:pt x="2805030" y="0"/>
                  <a:pt x="2882207" y="43153"/>
                  <a:pt x="2954215" y="110163"/>
                </a:cubicBezTo>
                <a:cubicBezTo>
                  <a:pt x="3035252" y="211924"/>
                  <a:pt x="3101643" y="276011"/>
                  <a:pt x="3175248" y="434967"/>
                </a:cubicBezTo>
                <a:cubicBezTo>
                  <a:pt x="3380186" y="850454"/>
                  <a:pt x="3116097" y="310394"/>
                  <a:pt x="3264877" y="602532"/>
                </a:cubicBezTo>
                <a:cubicBezTo>
                  <a:pt x="3408845" y="964247"/>
                  <a:pt x="3373315" y="899517"/>
                  <a:pt x="3475892" y="1130071"/>
                </a:cubicBezTo>
                <a:cubicBezTo>
                  <a:pt x="3578469" y="1360625"/>
                  <a:pt x="3766038" y="1781678"/>
                  <a:pt x="3880338" y="1985855"/>
                </a:cubicBezTo>
                <a:cubicBezTo>
                  <a:pt x="3994638" y="2190032"/>
                  <a:pt x="4043484" y="2241809"/>
                  <a:pt x="4161692" y="2355132"/>
                </a:cubicBezTo>
                <a:cubicBezTo>
                  <a:pt x="4279900" y="2468455"/>
                  <a:pt x="4403970" y="2563217"/>
                  <a:pt x="4589585" y="2665794"/>
                </a:cubicBezTo>
                <a:cubicBezTo>
                  <a:pt x="4775200" y="2768371"/>
                  <a:pt x="5149362" y="2913933"/>
                  <a:pt x="5275385" y="2970594"/>
                </a:cubicBezTo>
                <a:cubicBezTo>
                  <a:pt x="5401408" y="3027255"/>
                  <a:pt x="5336931" y="2999902"/>
                  <a:pt x="5345723" y="3005763"/>
                </a:cubicBezTo>
                <a:cubicBezTo>
                  <a:pt x="5354515" y="3011625"/>
                  <a:pt x="5332046" y="3008694"/>
                  <a:pt x="5328138" y="3005763"/>
                </a:cubicBezTo>
                <a:cubicBezTo>
                  <a:pt x="5324230" y="3002832"/>
                  <a:pt x="5316415" y="2987201"/>
                  <a:pt x="5322277" y="2988178"/>
                </a:cubicBezTo>
                <a:cubicBezTo>
                  <a:pt x="5328139" y="2989155"/>
                  <a:pt x="5345723" y="3000389"/>
                  <a:pt x="5363308" y="301162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3" name="直接连接符 2"/>
          <p:cNvCxnSpPr/>
          <p:nvPr/>
        </p:nvCxnSpPr>
        <p:spPr>
          <a:xfrm>
            <a:off x="6096000" y="2132856"/>
            <a:ext cx="0" cy="3168352"/>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2423592" y="5229200"/>
            <a:ext cx="8064896" cy="72008"/>
          </a:xfrm>
          <a:prstGeom prst="line">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 name="直接箭头连接符 4"/>
          <p:cNvCxnSpPr/>
          <p:nvPr/>
        </p:nvCxnSpPr>
        <p:spPr>
          <a:xfrm flipV="1">
            <a:off x="3143672" y="1772816"/>
            <a:ext cx="0" cy="3744416"/>
          </a:xfrm>
          <a:prstGeom prst="straightConnector1">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6456040" y="2492896"/>
            <a:ext cx="0" cy="2808312"/>
          </a:xfrm>
          <a:prstGeom prst="line">
            <a:avLst/>
          </a:prstGeom>
          <a:ln w="57150">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883702" y="5301208"/>
            <a:ext cx="500330" cy="400110"/>
          </a:xfrm>
          <a:prstGeom prst="rect">
            <a:avLst/>
          </a:prstGeom>
          <a:noFill/>
        </p:spPr>
        <p:txBody>
          <a:bodyPr wrap="square" rtlCol="0">
            <a:spAutoFit/>
          </a:bodyPr>
          <a:lstStyle/>
          <a:p>
            <a:r>
              <a:rPr lang="en-US" altLang="zh-CN" sz="2000" b="1" i="1" dirty="0" err="1" smtClean="0">
                <a:solidFill>
                  <a:schemeClr val="bg2">
                    <a:lumMod val="90000"/>
                    <a:lumOff val="10000"/>
                  </a:schemeClr>
                </a:solidFill>
                <a:latin typeface="Times New Roman" pitchFamily="18" charset="0"/>
                <a:ea typeface="黑体" pitchFamily="49" charset="-122"/>
                <a:cs typeface="Times New Roman" pitchFamily="18" charset="0"/>
              </a:rPr>
              <a:t>Q</a:t>
            </a:r>
            <a:r>
              <a:rPr lang="en-US" altLang="zh-CN" sz="2000" b="1" i="1" baseline="-25000" dirty="0" err="1" smtClean="0">
                <a:solidFill>
                  <a:schemeClr val="bg2">
                    <a:lumMod val="90000"/>
                    <a:lumOff val="10000"/>
                  </a:schemeClr>
                </a:solidFill>
                <a:latin typeface="Times New Roman" pitchFamily="18" charset="0"/>
                <a:ea typeface="黑体" pitchFamily="49" charset="-122"/>
                <a:cs typeface="Times New Roman" pitchFamily="18" charset="0"/>
              </a:rPr>
              <a:t>k</a:t>
            </a:r>
            <a:endParaRPr lang="zh-CN" altLang="en-US" sz="2000" b="1" dirty="0">
              <a:solidFill>
                <a:schemeClr val="bg2">
                  <a:lumMod val="90000"/>
                  <a:lumOff val="10000"/>
                </a:schemeClr>
              </a:solidFill>
              <a:latin typeface="Times New Roman" pitchFamily="18" charset="0"/>
              <a:ea typeface="黑体" pitchFamily="49" charset="-122"/>
              <a:cs typeface="Times New Roman" pitchFamily="18" charset="0"/>
            </a:endParaRPr>
          </a:p>
        </p:txBody>
      </p:sp>
      <p:sp>
        <p:nvSpPr>
          <p:cNvPr id="16" name="TextBox 15"/>
          <p:cNvSpPr txBox="1"/>
          <p:nvPr/>
        </p:nvSpPr>
        <p:spPr>
          <a:xfrm>
            <a:off x="6312024" y="5301208"/>
            <a:ext cx="1080120" cy="400110"/>
          </a:xfrm>
          <a:prstGeom prst="rect">
            <a:avLst/>
          </a:prstGeom>
          <a:noFill/>
        </p:spPr>
        <p:txBody>
          <a:bodyPr wrap="square" rtlCol="0">
            <a:spAutoFit/>
          </a:bodyPr>
          <a:lstStyle/>
          <a:p>
            <a:r>
              <a:rPr lang="en-US" altLang="zh-CN" sz="2000" b="1" i="1" dirty="0" err="1" smtClean="0">
                <a:solidFill>
                  <a:schemeClr val="bg2">
                    <a:lumMod val="90000"/>
                    <a:lumOff val="10000"/>
                  </a:schemeClr>
                </a:solidFill>
                <a:latin typeface="Times New Roman" pitchFamily="18" charset="0"/>
                <a:ea typeface="黑体" pitchFamily="49" charset="-122"/>
                <a:cs typeface="Times New Roman" pitchFamily="18" charset="0"/>
              </a:rPr>
              <a:t>Q</a:t>
            </a:r>
            <a:r>
              <a:rPr lang="en-US" altLang="zh-CN" sz="2000" b="1" i="1" baseline="-25000" dirty="0" err="1" smtClean="0">
                <a:solidFill>
                  <a:schemeClr val="bg2">
                    <a:lumMod val="90000"/>
                    <a:lumOff val="10000"/>
                  </a:schemeClr>
                </a:solidFill>
                <a:latin typeface="Times New Roman" pitchFamily="18" charset="0"/>
                <a:ea typeface="黑体" pitchFamily="49" charset="-122"/>
                <a:cs typeface="Times New Roman" pitchFamily="18" charset="0"/>
              </a:rPr>
              <a:t>k</a:t>
            </a:r>
            <a:r>
              <a:rPr lang="en-US" altLang="zh-CN" sz="2000" dirty="0" smtClean="0">
                <a:solidFill>
                  <a:schemeClr val="bg2">
                    <a:lumMod val="90000"/>
                    <a:lumOff val="10000"/>
                  </a:schemeClr>
                </a:solidFill>
                <a:latin typeface="Times New Roman" pitchFamily="18" charset="0"/>
                <a:ea typeface="黑体" pitchFamily="49" charset="-122"/>
                <a:cs typeface="Times New Roman" pitchFamily="18" charset="0"/>
              </a:rPr>
              <a:t>+</a:t>
            </a:r>
            <a:r>
              <a:rPr lang="zh-CN" altLang="zh-CN" sz="2000" b="1" i="1" dirty="0" smtClean="0">
                <a:solidFill>
                  <a:schemeClr val="bg2">
                    <a:lumMod val="90000"/>
                    <a:lumOff val="10000"/>
                  </a:schemeClr>
                </a:solidFill>
                <a:latin typeface="Times New Roman" pitchFamily="18" charset="0"/>
                <a:cs typeface="Times New Roman" pitchFamily="18" charset="0"/>
              </a:rPr>
              <a:t>Δ</a:t>
            </a:r>
            <a:r>
              <a:rPr lang="en-US" altLang="zh-CN" sz="2000" b="1" i="1" dirty="0" err="1" smtClean="0">
                <a:solidFill>
                  <a:schemeClr val="bg2">
                    <a:lumMod val="90000"/>
                    <a:lumOff val="10000"/>
                  </a:schemeClr>
                </a:solidFill>
                <a:latin typeface="Times New Roman" pitchFamily="18" charset="0"/>
                <a:cs typeface="Times New Roman" pitchFamily="18" charset="0"/>
              </a:rPr>
              <a:t>Q</a:t>
            </a:r>
            <a:r>
              <a:rPr lang="en-US" altLang="zh-CN" sz="2000" b="1" i="1" baseline="-25000" dirty="0" err="1" smtClean="0">
                <a:solidFill>
                  <a:schemeClr val="bg2">
                    <a:lumMod val="90000"/>
                    <a:lumOff val="10000"/>
                  </a:schemeClr>
                </a:solidFill>
                <a:latin typeface="Times New Roman" pitchFamily="18" charset="0"/>
                <a:cs typeface="Times New Roman" pitchFamily="18" charset="0"/>
              </a:rPr>
              <a:t>k</a:t>
            </a:r>
            <a:endParaRPr lang="zh-CN" altLang="en-US" sz="2000" b="1" dirty="0">
              <a:solidFill>
                <a:schemeClr val="bg2">
                  <a:lumMod val="90000"/>
                  <a:lumOff val="10000"/>
                </a:schemeClr>
              </a:solidFill>
              <a:latin typeface="Times New Roman" pitchFamily="18" charset="0"/>
              <a:cs typeface="Times New Roman" pitchFamily="18" charset="0"/>
            </a:endParaRPr>
          </a:p>
        </p:txBody>
      </p:sp>
      <p:sp>
        <p:nvSpPr>
          <p:cNvPr id="27" name="TextBox 26"/>
          <p:cNvSpPr txBox="1"/>
          <p:nvPr/>
        </p:nvSpPr>
        <p:spPr>
          <a:xfrm>
            <a:off x="2063552" y="5517232"/>
            <a:ext cx="2736304" cy="1015663"/>
          </a:xfrm>
          <a:prstGeom prst="rect">
            <a:avLst/>
          </a:prstGeom>
          <a:noFill/>
        </p:spPr>
        <p:txBody>
          <a:bodyPr wrap="square" rtlCol="0">
            <a:spAutoFit/>
          </a:bodyPr>
          <a:lstStyle/>
          <a:p>
            <a:r>
              <a:rPr lang="en-US" altLang="zh-CN" sz="2000" i="1" dirty="0" smtClean="0"/>
              <a:t>Q'</a:t>
            </a:r>
            <a:r>
              <a:rPr lang="en-US" altLang="zh-CN" sz="2000" i="1" baseline="-25000" dirty="0" smtClean="0"/>
              <a:t>k</a:t>
            </a:r>
            <a:r>
              <a:rPr lang="en-US" altLang="zh-CN" sz="2000" dirty="0" smtClean="0">
                <a:sym typeface="Symbol"/>
              </a:rPr>
              <a:t></a:t>
            </a:r>
            <a:r>
              <a:rPr lang="en-US" altLang="zh-CN" sz="2000" i="1" dirty="0" smtClean="0"/>
              <a:t>Q</a:t>
            </a:r>
            <a:r>
              <a:rPr lang="en-US" altLang="zh-CN" sz="2000" i="1" baseline="-25000" dirty="0" smtClean="0"/>
              <a:t>k</a:t>
            </a:r>
            <a:r>
              <a:rPr lang="en-US" altLang="zh-CN" sz="2000" dirty="0" smtClean="0">
                <a:sym typeface="Symbol"/>
              </a:rPr>
              <a:t></a:t>
            </a:r>
            <a:r>
              <a:rPr lang="zh-CN" altLang="zh-CN" sz="2000" i="1" dirty="0" smtClean="0"/>
              <a:t>Δ</a:t>
            </a:r>
            <a:r>
              <a:rPr lang="en-US" altLang="zh-CN" sz="2000" i="1" dirty="0" err="1" smtClean="0"/>
              <a:t>Q</a:t>
            </a:r>
            <a:r>
              <a:rPr lang="en-US" altLang="zh-CN" sz="2000" i="1" baseline="-25000" dirty="0" err="1" smtClean="0"/>
              <a:t>k</a:t>
            </a:r>
            <a:r>
              <a:rPr lang="en-US" altLang="zh-CN" sz="2000" baseline="-25000" dirty="0" smtClean="0"/>
              <a:t> </a:t>
            </a:r>
            <a:r>
              <a:rPr lang="zh-CN" altLang="zh-CN" sz="2000" dirty="0" smtClean="0"/>
              <a:t> 每百公里空载消耗量定额，升每百公里（</a:t>
            </a:r>
            <a:r>
              <a:rPr lang="en-US" altLang="zh-CN" sz="2000" dirty="0" smtClean="0"/>
              <a:t>L/100km</a:t>
            </a:r>
            <a:r>
              <a:rPr lang="zh-CN" altLang="zh-CN" sz="2000" dirty="0" smtClean="0"/>
              <a:t>）；</a:t>
            </a:r>
            <a:endParaRPr lang="zh-CN" altLang="zh-CN" sz="2000" dirty="0"/>
          </a:p>
        </p:txBody>
      </p:sp>
      <p:grpSp>
        <p:nvGrpSpPr>
          <p:cNvPr id="9" name="组合 30"/>
          <p:cNvGrpSpPr/>
          <p:nvPr/>
        </p:nvGrpSpPr>
        <p:grpSpPr>
          <a:xfrm>
            <a:off x="4439008" y="2132856"/>
            <a:ext cx="5833456" cy="4032448"/>
            <a:chOff x="4439008" y="2132856"/>
            <a:chExt cx="5833456" cy="4032448"/>
          </a:xfrm>
        </p:grpSpPr>
        <p:grpSp>
          <p:nvGrpSpPr>
            <p:cNvPr id="10" name="组合 17"/>
            <p:cNvGrpSpPr/>
            <p:nvPr/>
          </p:nvGrpSpPr>
          <p:grpSpPr>
            <a:xfrm>
              <a:off x="4439008" y="2132856"/>
              <a:ext cx="5833456" cy="3171271"/>
              <a:chOff x="3430896" y="2132856"/>
              <a:chExt cx="5833456" cy="3171271"/>
            </a:xfrm>
          </p:grpSpPr>
          <p:grpSp>
            <p:nvGrpSpPr>
              <p:cNvPr id="11" name="组合 11"/>
              <p:cNvGrpSpPr/>
              <p:nvPr/>
            </p:nvGrpSpPr>
            <p:grpSpPr>
              <a:xfrm>
                <a:off x="3430896" y="2132856"/>
                <a:ext cx="5401408" cy="3171271"/>
                <a:chOff x="3430896" y="2132856"/>
                <a:chExt cx="5401408" cy="3171271"/>
              </a:xfrm>
            </p:grpSpPr>
            <p:sp>
              <p:nvSpPr>
                <p:cNvPr id="7" name="任意多边形 6"/>
                <p:cNvSpPr/>
                <p:nvPr/>
              </p:nvSpPr>
              <p:spPr>
                <a:xfrm>
                  <a:off x="3430896" y="2132856"/>
                  <a:ext cx="5401408" cy="3027255"/>
                </a:xfrm>
                <a:custGeom>
                  <a:avLst/>
                  <a:gdLst>
                    <a:gd name="connsiteX0" fmla="*/ 0 w 5401408"/>
                    <a:gd name="connsiteY0" fmla="*/ 2991339 h 3024554"/>
                    <a:gd name="connsiteX1" fmla="*/ 351692 w 5401408"/>
                    <a:gd name="connsiteY1" fmla="*/ 2903416 h 3024554"/>
                    <a:gd name="connsiteX2" fmla="*/ 697523 w 5401408"/>
                    <a:gd name="connsiteY2" fmla="*/ 2762739 h 3024554"/>
                    <a:gd name="connsiteX3" fmla="*/ 1066800 w 5401408"/>
                    <a:gd name="connsiteY3" fmla="*/ 2563447 h 3024554"/>
                    <a:gd name="connsiteX4" fmla="*/ 1295400 w 5401408"/>
                    <a:gd name="connsiteY4" fmla="*/ 2411047 h 3024554"/>
                    <a:gd name="connsiteX5" fmla="*/ 1529862 w 5401408"/>
                    <a:gd name="connsiteY5" fmla="*/ 2170723 h 3024554"/>
                    <a:gd name="connsiteX6" fmla="*/ 1693985 w 5401408"/>
                    <a:gd name="connsiteY6" fmla="*/ 1912816 h 3024554"/>
                    <a:gd name="connsiteX7" fmla="*/ 1910862 w 5401408"/>
                    <a:gd name="connsiteY7" fmla="*/ 1467339 h 3024554"/>
                    <a:gd name="connsiteX8" fmla="*/ 2186354 w 5401408"/>
                    <a:gd name="connsiteY8" fmla="*/ 799123 h 3024554"/>
                    <a:gd name="connsiteX9" fmla="*/ 2356338 w 5401408"/>
                    <a:gd name="connsiteY9" fmla="*/ 435708 h 3024554"/>
                    <a:gd name="connsiteX10" fmla="*/ 2532185 w 5401408"/>
                    <a:gd name="connsiteY10" fmla="*/ 148493 h 3024554"/>
                    <a:gd name="connsiteX11" fmla="*/ 2708031 w 5401408"/>
                    <a:gd name="connsiteY11" fmla="*/ 25400 h 3024554"/>
                    <a:gd name="connsiteX12" fmla="*/ 2778369 w 5401408"/>
                    <a:gd name="connsiteY12" fmla="*/ 13677 h 3024554"/>
                    <a:gd name="connsiteX13" fmla="*/ 2954215 w 5401408"/>
                    <a:gd name="connsiteY13" fmla="*/ 107462 h 3024554"/>
                    <a:gd name="connsiteX14" fmla="*/ 3135923 w 5401408"/>
                    <a:gd name="connsiteY14" fmla="*/ 377093 h 3024554"/>
                    <a:gd name="connsiteX15" fmla="*/ 3264877 w 5401408"/>
                    <a:gd name="connsiteY15" fmla="*/ 599831 h 3024554"/>
                    <a:gd name="connsiteX16" fmla="*/ 3475892 w 5401408"/>
                    <a:gd name="connsiteY16" fmla="*/ 1127370 h 3024554"/>
                    <a:gd name="connsiteX17" fmla="*/ 3880338 w 5401408"/>
                    <a:gd name="connsiteY17" fmla="*/ 1983154 h 3024554"/>
                    <a:gd name="connsiteX18" fmla="*/ 4161692 w 5401408"/>
                    <a:gd name="connsiteY18" fmla="*/ 2352431 h 3024554"/>
                    <a:gd name="connsiteX19" fmla="*/ 4589585 w 5401408"/>
                    <a:gd name="connsiteY19" fmla="*/ 2663093 h 3024554"/>
                    <a:gd name="connsiteX20" fmla="*/ 5275385 w 5401408"/>
                    <a:gd name="connsiteY20" fmla="*/ 2967893 h 3024554"/>
                    <a:gd name="connsiteX21" fmla="*/ 5345723 w 5401408"/>
                    <a:gd name="connsiteY21" fmla="*/ 3003062 h 3024554"/>
                    <a:gd name="connsiteX22" fmla="*/ 5328138 w 5401408"/>
                    <a:gd name="connsiteY22" fmla="*/ 3003062 h 3024554"/>
                    <a:gd name="connsiteX23" fmla="*/ 5322277 w 5401408"/>
                    <a:gd name="connsiteY23" fmla="*/ 2985477 h 3024554"/>
                    <a:gd name="connsiteX24" fmla="*/ 5363308 w 5401408"/>
                    <a:gd name="connsiteY24" fmla="*/ 3008923 h 3024554"/>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35923 w 5401408"/>
                    <a:gd name="connsiteY14" fmla="*/ 374286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35923 w 5401408"/>
                    <a:gd name="connsiteY14" fmla="*/ 374286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75248 w 5401408"/>
                    <a:gd name="connsiteY14" fmla="*/ 399474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75248 w 5401408"/>
                    <a:gd name="connsiteY14" fmla="*/ 399474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75248 w 5401408"/>
                    <a:gd name="connsiteY14" fmla="*/ 399474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4500 h 3017715"/>
                    <a:gd name="connsiteX1" fmla="*/ 351692 w 5401408"/>
                    <a:gd name="connsiteY1" fmla="*/ 2896577 h 3017715"/>
                    <a:gd name="connsiteX2" fmla="*/ 697523 w 5401408"/>
                    <a:gd name="connsiteY2" fmla="*/ 2755900 h 3017715"/>
                    <a:gd name="connsiteX3" fmla="*/ 1066800 w 5401408"/>
                    <a:gd name="connsiteY3" fmla="*/ 2556608 h 3017715"/>
                    <a:gd name="connsiteX4" fmla="*/ 1295400 w 5401408"/>
                    <a:gd name="connsiteY4" fmla="*/ 2404208 h 3017715"/>
                    <a:gd name="connsiteX5" fmla="*/ 1529862 w 5401408"/>
                    <a:gd name="connsiteY5" fmla="*/ 2163884 h 3017715"/>
                    <a:gd name="connsiteX6" fmla="*/ 1693985 w 5401408"/>
                    <a:gd name="connsiteY6" fmla="*/ 1905977 h 3017715"/>
                    <a:gd name="connsiteX7" fmla="*/ 1910862 w 5401408"/>
                    <a:gd name="connsiteY7" fmla="*/ 1460500 h 3017715"/>
                    <a:gd name="connsiteX8" fmla="*/ 2186354 w 5401408"/>
                    <a:gd name="connsiteY8" fmla="*/ 792284 h 3017715"/>
                    <a:gd name="connsiteX9" fmla="*/ 2356338 w 5401408"/>
                    <a:gd name="connsiteY9" fmla="*/ 428869 h 3017715"/>
                    <a:gd name="connsiteX10" fmla="*/ 2532185 w 5401408"/>
                    <a:gd name="connsiteY10" fmla="*/ 141654 h 3017715"/>
                    <a:gd name="connsiteX11" fmla="*/ 2778369 w 5401408"/>
                    <a:gd name="connsiteY11" fmla="*/ 6838 h 3017715"/>
                    <a:gd name="connsiteX12" fmla="*/ 2954215 w 5401408"/>
                    <a:gd name="connsiteY12" fmla="*/ 100623 h 3017715"/>
                    <a:gd name="connsiteX13" fmla="*/ 3175248 w 5401408"/>
                    <a:gd name="connsiteY13" fmla="*/ 395442 h 3017715"/>
                    <a:gd name="connsiteX14" fmla="*/ 3264877 w 5401408"/>
                    <a:gd name="connsiteY14" fmla="*/ 592992 h 3017715"/>
                    <a:gd name="connsiteX15" fmla="*/ 3475892 w 5401408"/>
                    <a:gd name="connsiteY15" fmla="*/ 1120531 h 3017715"/>
                    <a:gd name="connsiteX16" fmla="*/ 3880338 w 5401408"/>
                    <a:gd name="connsiteY16" fmla="*/ 1976315 h 3017715"/>
                    <a:gd name="connsiteX17" fmla="*/ 4161692 w 5401408"/>
                    <a:gd name="connsiteY17" fmla="*/ 2345592 h 3017715"/>
                    <a:gd name="connsiteX18" fmla="*/ 4589585 w 5401408"/>
                    <a:gd name="connsiteY18" fmla="*/ 2656254 h 3017715"/>
                    <a:gd name="connsiteX19" fmla="*/ 5275385 w 5401408"/>
                    <a:gd name="connsiteY19" fmla="*/ 2961054 h 3017715"/>
                    <a:gd name="connsiteX20" fmla="*/ 5345723 w 5401408"/>
                    <a:gd name="connsiteY20" fmla="*/ 2996223 h 3017715"/>
                    <a:gd name="connsiteX21" fmla="*/ 5328138 w 5401408"/>
                    <a:gd name="connsiteY21" fmla="*/ 2996223 h 3017715"/>
                    <a:gd name="connsiteX22" fmla="*/ 5322277 w 5401408"/>
                    <a:gd name="connsiteY22" fmla="*/ 2978638 h 3017715"/>
                    <a:gd name="connsiteX23" fmla="*/ 5363308 w 5401408"/>
                    <a:gd name="connsiteY23" fmla="*/ 3002084 h 3017715"/>
                    <a:gd name="connsiteX0" fmla="*/ 0 w 5401408"/>
                    <a:gd name="connsiteY0" fmla="*/ 2997959 h 3031174"/>
                    <a:gd name="connsiteX1" fmla="*/ 351692 w 5401408"/>
                    <a:gd name="connsiteY1" fmla="*/ 2910036 h 3031174"/>
                    <a:gd name="connsiteX2" fmla="*/ 697523 w 5401408"/>
                    <a:gd name="connsiteY2" fmla="*/ 2769359 h 3031174"/>
                    <a:gd name="connsiteX3" fmla="*/ 1066800 w 5401408"/>
                    <a:gd name="connsiteY3" fmla="*/ 2570067 h 3031174"/>
                    <a:gd name="connsiteX4" fmla="*/ 1295400 w 5401408"/>
                    <a:gd name="connsiteY4" fmla="*/ 2417667 h 3031174"/>
                    <a:gd name="connsiteX5" fmla="*/ 1529862 w 5401408"/>
                    <a:gd name="connsiteY5" fmla="*/ 2177343 h 3031174"/>
                    <a:gd name="connsiteX6" fmla="*/ 1693985 w 5401408"/>
                    <a:gd name="connsiteY6" fmla="*/ 1919436 h 3031174"/>
                    <a:gd name="connsiteX7" fmla="*/ 1910862 w 5401408"/>
                    <a:gd name="connsiteY7" fmla="*/ 1473959 h 3031174"/>
                    <a:gd name="connsiteX8" fmla="*/ 2186354 w 5401408"/>
                    <a:gd name="connsiteY8" fmla="*/ 805743 h 3031174"/>
                    <a:gd name="connsiteX9" fmla="*/ 2356338 w 5401408"/>
                    <a:gd name="connsiteY9" fmla="*/ 442328 h 3031174"/>
                    <a:gd name="connsiteX10" fmla="*/ 2532185 w 5401408"/>
                    <a:gd name="connsiteY10" fmla="*/ 155113 h 3031174"/>
                    <a:gd name="connsiteX11" fmla="*/ 2743200 w 5401408"/>
                    <a:gd name="connsiteY11" fmla="*/ 6838 h 3031174"/>
                    <a:gd name="connsiteX12" fmla="*/ 2954215 w 5401408"/>
                    <a:gd name="connsiteY12" fmla="*/ 114082 h 3031174"/>
                    <a:gd name="connsiteX13" fmla="*/ 3175248 w 5401408"/>
                    <a:gd name="connsiteY13" fmla="*/ 408901 h 3031174"/>
                    <a:gd name="connsiteX14" fmla="*/ 3264877 w 5401408"/>
                    <a:gd name="connsiteY14" fmla="*/ 606451 h 3031174"/>
                    <a:gd name="connsiteX15" fmla="*/ 3475892 w 5401408"/>
                    <a:gd name="connsiteY15" fmla="*/ 1133990 h 3031174"/>
                    <a:gd name="connsiteX16" fmla="*/ 3880338 w 5401408"/>
                    <a:gd name="connsiteY16" fmla="*/ 1989774 h 3031174"/>
                    <a:gd name="connsiteX17" fmla="*/ 4161692 w 5401408"/>
                    <a:gd name="connsiteY17" fmla="*/ 2359051 h 3031174"/>
                    <a:gd name="connsiteX18" fmla="*/ 4589585 w 5401408"/>
                    <a:gd name="connsiteY18" fmla="*/ 2669713 h 3031174"/>
                    <a:gd name="connsiteX19" fmla="*/ 5275385 w 5401408"/>
                    <a:gd name="connsiteY19" fmla="*/ 2974513 h 3031174"/>
                    <a:gd name="connsiteX20" fmla="*/ 5345723 w 5401408"/>
                    <a:gd name="connsiteY20" fmla="*/ 3009682 h 3031174"/>
                    <a:gd name="connsiteX21" fmla="*/ 5328138 w 5401408"/>
                    <a:gd name="connsiteY21" fmla="*/ 3009682 h 3031174"/>
                    <a:gd name="connsiteX22" fmla="*/ 5322277 w 5401408"/>
                    <a:gd name="connsiteY22" fmla="*/ 2992097 h 3031174"/>
                    <a:gd name="connsiteX23" fmla="*/ 5363308 w 5401408"/>
                    <a:gd name="connsiteY23" fmla="*/ 3015543 h 3031174"/>
                    <a:gd name="connsiteX0" fmla="*/ 0 w 5401408"/>
                    <a:gd name="connsiteY0" fmla="*/ 2997959 h 3031174"/>
                    <a:gd name="connsiteX1" fmla="*/ 351692 w 5401408"/>
                    <a:gd name="connsiteY1" fmla="*/ 2910036 h 3031174"/>
                    <a:gd name="connsiteX2" fmla="*/ 697523 w 5401408"/>
                    <a:gd name="connsiteY2" fmla="*/ 2769359 h 3031174"/>
                    <a:gd name="connsiteX3" fmla="*/ 1066800 w 5401408"/>
                    <a:gd name="connsiteY3" fmla="*/ 2570067 h 3031174"/>
                    <a:gd name="connsiteX4" fmla="*/ 1295400 w 5401408"/>
                    <a:gd name="connsiteY4" fmla="*/ 2417667 h 3031174"/>
                    <a:gd name="connsiteX5" fmla="*/ 1529862 w 5401408"/>
                    <a:gd name="connsiteY5" fmla="*/ 2177343 h 3031174"/>
                    <a:gd name="connsiteX6" fmla="*/ 1693985 w 5401408"/>
                    <a:gd name="connsiteY6" fmla="*/ 1919436 h 3031174"/>
                    <a:gd name="connsiteX7" fmla="*/ 1910862 w 5401408"/>
                    <a:gd name="connsiteY7" fmla="*/ 1473959 h 3031174"/>
                    <a:gd name="connsiteX8" fmla="*/ 2186354 w 5401408"/>
                    <a:gd name="connsiteY8" fmla="*/ 805743 h 3031174"/>
                    <a:gd name="connsiteX9" fmla="*/ 2356338 w 5401408"/>
                    <a:gd name="connsiteY9" fmla="*/ 442328 h 3031174"/>
                    <a:gd name="connsiteX10" fmla="*/ 2532185 w 5401408"/>
                    <a:gd name="connsiteY10" fmla="*/ 155113 h 3031174"/>
                    <a:gd name="connsiteX11" fmla="*/ 2743200 w 5401408"/>
                    <a:gd name="connsiteY11" fmla="*/ 6838 h 3031174"/>
                    <a:gd name="connsiteX12" fmla="*/ 2954215 w 5401408"/>
                    <a:gd name="connsiteY12" fmla="*/ 114082 h 3031174"/>
                    <a:gd name="connsiteX13" fmla="*/ 3175248 w 5401408"/>
                    <a:gd name="connsiteY13" fmla="*/ 408901 h 3031174"/>
                    <a:gd name="connsiteX14" fmla="*/ 3264877 w 5401408"/>
                    <a:gd name="connsiteY14" fmla="*/ 606451 h 3031174"/>
                    <a:gd name="connsiteX15" fmla="*/ 3475892 w 5401408"/>
                    <a:gd name="connsiteY15" fmla="*/ 1133990 h 3031174"/>
                    <a:gd name="connsiteX16" fmla="*/ 3880338 w 5401408"/>
                    <a:gd name="connsiteY16" fmla="*/ 1989774 h 3031174"/>
                    <a:gd name="connsiteX17" fmla="*/ 4161692 w 5401408"/>
                    <a:gd name="connsiteY17" fmla="*/ 2359051 h 3031174"/>
                    <a:gd name="connsiteX18" fmla="*/ 4589585 w 5401408"/>
                    <a:gd name="connsiteY18" fmla="*/ 2669713 h 3031174"/>
                    <a:gd name="connsiteX19" fmla="*/ 5275385 w 5401408"/>
                    <a:gd name="connsiteY19" fmla="*/ 2974513 h 3031174"/>
                    <a:gd name="connsiteX20" fmla="*/ 5345723 w 5401408"/>
                    <a:gd name="connsiteY20" fmla="*/ 3009682 h 3031174"/>
                    <a:gd name="connsiteX21" fmla="*/ 5328138 w 5401408"/>
                    <a:gd name="connsiteY21" fmla="*/ 3009682 h 3031174"/>
                    <a:gd name="connsiteX22" fmla="*/ 5322277 w 5401408"/>
                    <a:gd name="connsiteY22" fmla="*/ 2992097 h 3031174"/>
                    <a:gd name="connsiteX23" fmla="*/ 5363308 w 5401408"/>
                    <a:gd name="connsiteY23" fmla="*/ 3015543 h 3031174"/>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01408" h="3027255">
                      <a:moveTo>
                        <a:pt x="0" y="2994040"/>
                      </a:moveTo>
                      <a:cubicBezTo>
                        <a:pt x="117719" y="2969128"/>
                        <a:pt x="235438" y="2944217"/>
                        <a:pt x="351692" y="2906117"/>
                      </a:cubicBezTo>
                      <a:cubicBezTo>
                        <a:pt x="467946" y="2868017"/>
                        <a:pt x="578338" y="2822101"/>
                        <a:pt x="697523" y="2765440"/>
                      </a:cubicBezTo>
                      <a:cubicBezTo>
                        <a:pt x="816708" y="2708779"/>
                        <a:pt x="967154" y="2624763"/>
                        <a:pt x="1066800" y="2566148"/>
                      </a:cubicBezTo>
                      <a:cubicBezTo>
                        <a:pt x="1166446" y="2507533"/>
                        <a:pt x="1218223" y="2479202"/>
                        <a:pt x="1295400" y="2413748"/>
                      </a:cubicBezTo>
                      <a:cubicBezTo>
                        <a:pt x="1372577" y="2348294"/>
                        <a:pt x="1463431" y="2256462"/>
                        <a:pt x="1529862" y="2173424"/>
                      </a:cubicBezTo>
                      <a:cubicBezTo>
                        <a:pt x="1596293" y="2090386"/>
                        <a:pt x="1630485" y="2032748"/>
                        <a:pt x="1693985" y="1915517"/>
                      </a:cubicBezTo>
                      <a:cubicBezTo>
                        <a:pt x="1757485" y="1798286"/>
                        <a:pt x="1828801" y="1655655"/>
                        <a:pt x="1910862" y="1470040"/>
                      </a:cubicBezTo>
                      <a:cubicBezTo>
                        <a:pt x="1992923" y="1284425"/>
                        <a:pt x="2112108" y="973762"/>
                        <a:pt x="2186354" y="801824"/>
                      </a:cubicBezTo>
                      <a:cubicBezTo>
                        <a:pt x="2260600" y="629886"/>
                        <a:pt x="2298699" y="546847"/>
                        <a:pt x="2356338" y="438409"/>
                      </a:cubicBezTo>
                      <a:cubicBezTo>
                        <a:pt x="2413977" y="329971"/>
                        <a:pt x="2467708" y="223776"/>
                        <a:pt x="2532185" y="151194"/>
                      </a:cubicBezTo>
                      <a:cubicBezTo>
                        <a:pt x="2596662" y="78612"/>
                        <a:pt x="2672862" y="9757"/>
                        <a:pt x="2743200" y="2919"/>
                      </a:cubicBezTo>
                      <a:cubicBezTo>
                        <a:pt x="2805030" y="0"/>
                        <a:pt x="2882207" y="43153"/>
                        <a:pt x="2954215" y="110163"/>
                      </a:cubicBezTo>
                      <a:cubicBezTo>
                        <a:pt x="3035252" y="211924"/>
                        <a:pt x="3101643" y="276011"/>
                        <a:pt x="3175248" y="434967"/>
                      </a:cubicBezTo>
                      <a:cubicBezTo>
                        <a:pt x="3380186" y="850454"/>
                        <a:pt x="3116097" y="310394"/>
                        <a:pt x="3264877" y="602532"/>
                      </a:cubicBezTo>
                      <a:cubicBezTo>
                        <a:pt x="3408845" y="964247"/>
                        <a:pt x="3373315" y="899517"/>
                        <a:pt x="3475892" y="1130071"/>
                      </a:cubicBezTo>
                      <a:cubicBezTo>
                        <a:pt x="3578469" y="1360625"/>
                        <a:pt x="3766038" y="1781678"/>
                        <a:pt x="3880338" y="1985855"/>
                      </a:cubicBezTo>
                      <a:cubicBezTo>
                        <a:pt x="3994638" y="2190032"/>
                        <a:pt x="4043484" y="2241809"/>
                        <a:pt x="4161692" y="2355132"/>
                      </a:cubicBezTo>
                      <a:cubicBezTo>
                        <a:pt x="4279900" y="2468455"/>
                        <a:pt x="4403970" y="2563217"/>
                        <a:pt x="4589585" y="2665794"/>
                      </a:cubicBezTo>
                      <a:cubicBezTo>
                        <a:pt x="4775200" y="2768371"/>
                        <a:pt x="5149362" y="2913933"/>
                        <a:pt x="5275385" y="2970594"/>
                      </a:cubicBezTo>
                      <a:cubicBezTo>
                        <a:pt x="5401408" y="3027255"/>
                        <a:pt x="5336931" y="2999902"/>
                        <a:pt x="5345723" y="3005763"/>
                      </a:cubicBezTo>
                      <a:cubicBezTo>
                        <a:pt x="5354515" y="3011625"/>
                        <a:pt x="5332046" y="3008694"/>
                        <a:pt x="5328138" y="3005763"/>
                      </a:cubicBezTo>
                      <a:cubicBezTo>
                        <a:pt x="5324230" y="3002832"/>
                        <a:pt x="5316415" y="2987201"/>
                        <a:pt x="5322277" y="2988178"/>
                      </a:cubicBezTo>
                      <a:cubicBezTo>
                        <a:pt x="5328139" y="2989155"/>
                        <a:pt x="5345723" y="3000389"/>
                        <a:pt x="5363308" y="3011624"/>
                      </a:cubicBezTo>
                    </a:path>
                  </a:pathLst>
                </a:custGeom>
                <a:ln w="285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8" name="直接连接符 7"/>
                <p:cNvCxnSpPr/>
                <p:nvPr/>
              </p:nvCxnSpPr>
              <p:spPr>
                <a:xfrm>
                  <a:off x="6168008" y="2135775"/>
                  <a:ext cx="0" cy="3168352"/>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grpSp>
          <p:sp>
            <p:nvSpPr>
              <p:cNvPr id="17" name="左箭头 16"/>
              <p:cNvSpPr/>
              <p:nvPr/>
            </p:nvSpPr>
            <p:spPr>
              <a:xfrm>
                <a:off x="7464152" y="2780928"/>
                <a:ext cx="1800200" cy="792088"/>
              </a:xfrm>
              <a:prstGeom prst="lef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rgbClr val="7030A0"/>
                    </a:solidFill>
                  </a:rPr>
                  <a:t>定额的作用力</a:t>
                </a:r>
                <a:endParaRPr lang="zh-CN" altLang="en-US" b="1" dirty="0">
                  <a:solidFill>
                    <a:srgbClr val="7030A0"/>
                  </a:solidFill>
                </a:endParaRPr>
              </a:p>
            </p:txBody>
          </p:sp>
        </p:grpSp>
        <p:sp>
          <p:nvSpPr>
            <p:cNvPr id="30" name="线形标注 1 29"/>
            <p:cNvSpPr/>
            <p:nvPr/>
          </p:nvSpPr>
          <p:spPr>
            <a:xfrm>
              <a:off x="5807968" y="5805264"/>
              <a:ext cx="3168352" cy="360040"/>
            </a:xfrm>
            <a:prstGeom prst="borderCallout1">
              <a:avLst>
                <a:gd name="adj1" fmla="val -11485"/>
                <a:gd name="adj2" fmla="val 48014"/>
                <a:gd name="adj3" fmla="val -159613"/>
                <a:gd name="adj4" fmla="val 43781"/>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dirty="0" smtClean="0">
                  <a:solidFill>
                    <a:srgbClr val="7030A0"/>
                  </a:solidFill>
                </a:rPr>
                <a:t>每百公里空载消耗量</a:t>
              </a:r>
              <a:r>
                <a:rPr lang="zh-CN" altLang="en-US" dirty="0" smtClean="0">
                  <a:solidFill>
                    <a:srgbClr val="7030A0"/>
                  </a:solidFill>
                </a:rPr>
                <a:t>实际数</a:t>
              </a:r>
              <a:endParaRPr lang="zh-CN" altLang="en-US" dirty="0">
                <a:solidFill>
                  <a:srgbClr val="7030A0"/>
                </a:solidFill>
              </a:endParaRPr>
            </a:p>
          </p:txBody>
        </p:sp>
      </p:grpSp>
      <p:sp>
        <p:nvSpPr>
          <p:cNvPr id="33" name="TextBox 32"/>
          <p:cNvSpPr txBox="1"/>
          <p:nvPr/>
        </p:nvSpPr>
        <p:spPr>
          <a:xfrm>
            <a:off x="9120336" y="5301208"/>
            <a:ext cx="2262158" cy="369332"/>
          </a:xfrm>
          <a:prstGeom prst="rect">
            <a:avLst/>
          </a:prstGeom>
          <a:noFill/>
        </p:spPr>
        <p:txBody>
          <a:bodyPr wrap="none" rtlCol="0">
            <a:spAutoFit/>
          </a:bodyPr>
          <a:lstStyle/>
          <a:p>
            <a:r>
              <a:rPr lang="zh-CN" altLang="zh-CN" dirty="0" smtClean="0"/>
              <a:t>每百公里空载消耗量</a:t>
            </a:r>
            <a:endParaRPr lang="zh-CN" altLang="en-US" dirty="0"/>
          </a:p>
        </p:txBody>
      </p:sp>
      <p:sp>
        <p:nvSpPr>
          <p:cNvPr id="34" name="TextBox 33"/>
          <p:cNvSpPr txBox="1"/>
          <p:nvPr/>
        </p:nvSpPr>
        <p:spPr>
          <a:xfrm>
            <a:off x="2682007" y="1844824"/>
            <a:ext cx="461665" cy="1015663"/>
          </a:xfrm>
          <a:prstGeom prst="rect">
            <a:avLst/>
          </a:prstGeom>
          <a:noFill/>
        </p:spPr>
        <p:txBody>
          <a:bodyPr vert="eaVert" wrap="none" rtlCol="0">
            <a:spAutoFit/>
          </a:bodyPr>
          <a:lstStyle/>
          <a:p>
            <a:r>
              <a:rPr lang="zh-CN" altLang="en-US" dirty="0" smtClean="0"/>
              <a:t>概率密度</a:t>
            </a:r>
            <a:endParaRPr lang="zh-CN" altLang="en-US" dirty="0"/>
          </a:p>
        </p:txBody>
      </p:sp>
      <p:sp>
        <p:nvSpPr>
          <p:cNvPr id="35" name="TextBox 34"/>
          <p:cNvSpPr txBox="1"/>
          <p:nvPr/>
        </p:nvSpPr>
        <p:spPr>
          <a:xfrm>
            <a:off x="695400" y="980728"/>
            <a:ext cx="5032147" cy="369332"/>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rtlCol="0">
            <a:spAutoFit/>
          </a:bodyPr>
          <a:lstStyle/>
          <a:p>
            <a:r>
              <a:rPr lang="zh-CN" altLang="en-US" dirty="0" smtClean="0"/>
              <a:t>以下几页可连续点击以动画形式表示定额的作用</a:t>
            </a:r>
            <a:endParaRPr lang="zh-CN" altLang="en-US" dirty="0"/>
          </a:p>
        </p:txBody>
      </p:sp>
      <p:sp>
        <p:nvSpPr>
          <p:cNvPr id="24" name="燕尾形 23"/>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25" name="燕尾形 24"/>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26" name="燕尾形 25"/>
          <p:cNvSpPr/>
          <p:nvPr/>
        </p:nvSpPr>
        <p:spPr>
          <a:xfrm>
            <a:off x="5741956" y="368659"/>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0000"/>
              </a:lnSpc>
              <a:spcAft>
                <a:spcPts val="0"/>
              </a:spcAft>
            </a:pPr>
            <a:r>
              <a:rPr lang="zh-CN" altLang="zh-CN" sz="1400" b="1" dirty="0" smtClean="0"/>
              <a:t>三、燃料消耗量定额的由来与计算方法</a:t>
            </a:r>
            <a:endParaRPr lang="zh-CN" altLang="en-US" sz="1400" b="1" dirty="0">
              <a:latin typeface="华文中宋" panose="02010600040101010101" pitchFamily="2" charset="-122"/>
              <a:ea typeface="华文中宋" panose="02010600040101010101" pitchFamily="2" charset="-122"/>
            </a:endParaRPr>
          </a:p>
        </p:txBody>
      </p:sp>
      <p:sp>
        <p:nvSpPr>
          <p:cNvPr id="28" name="燕尾形 27"/>
          <p:cNvSpPr/>
          <p:nvPr/>
        </p:nvSpPr>
        <p:spPr>
          <a:xfrm>
            <a:off x="5741956" y="692696"/>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bg1"/>
                </a:solidFill>
              </a:rPr>
              <a:t>1</a:t>
            </a:r>
            <a:r>
              <a:rPr lang="zh-CN" altLang="zh-CN" sz="1400" b="1" dirty="0" smtClean="0">
                <a:solidFill>
                  <a:schemeClr val="bg1"/>
                </a:solidFill>
              </a:rPr>
              <a:t>．燃料消耗量定额的由来</a:t>
            </a:r>
            <a:endParaRPr lang="zh-CN" altLang="zh-CN" sz="1400" b="1" dirty="0">
              <a:solidFill>
                <a:schemeClr val="bg1"/>
              </a:solidFill>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3352800" y="2129937"/>
            <a:ext cx="5401408" cy="3027255"/>
          </a:xfrm>
          <a:custGeom>
            <a:avLst/>
            <a:gdLst>
              <a:gd name="connsiteX0" fmla="*/ 0 w 5401408"/>
              <a:gd name="connsiteY0" fmla="*/ 2991339 h 3024554"/>
              <a:gd name="connsiteX1" fmla="*/ 351692 w 5401408"/>
              <a:gd name="connsiteY1" fmla="*/ 2903416 h 3024554"/>
              <a:gd name="connsiteX2" fmla="*/ 697523 w 5401408"/>
              <a:gd name="connsiteY2" fmla="*/ 2762739 h 3024554"/>
              <a:gd name="connsiteX3" fmla="*/ 1066800 w 5401408"/>
              <a:gd name="connsiteY3" fmla="*/ 2563447 h 3024554"/>
              <a:gd name="connsiteX4" fmla="*/ 1295400 w 5401408"/>
              <a:gd name="connsiteY4" fmla="*/ 2411047 h 3024554"/>
              <a:gd name="connsiteX5" fmla="*/ 1529862 w 5401408"/>
              <a:gd name="connsiteY5" fmla="*/ 2170723 h 3024554"/>
              <a:gd name="connsiteX6" fmla="*/ 1693985 w 5401408"/>
              <a:gd name="connsiteY6" fmla="*/ 1912816 h 3024554"/>
              <a:gd name="connsiteX7" fmla="*/ 1910862 w 5401408"/>
              <a:gd name="connsiteY7" fmla="*/ 1467339 h 3024554"/>
              <a:gd name="connsiteX8" fmla="*/ 2186354 w 5401408"/>
              <a:gd name="connsiteY8" fmla="*/ 799123 h 3024554"/>
              <a:gd name="connsiteX9" fmla="*/ 2356338 w 5401408"/>
              <a:gd name="connsiteY9" fmla="*/ 435708 h 3024554"/>
              <a:gd name="connsiteX10" fmla="*/ 2532185 w 5401408"/>
              <a:gd name="connsiteY10" fmla="*/ 148493 h 3024554"/>
              <a:gd name="connsiteX11" fmla="*/ 2708031 w 5401408"/>
              <a:gd name="connsiteY11" fmla="*/ 25400 h 3024554"/>
              <a:gd name="connsiteX12" fmla="*/ 2778369 w 5401408"/>
              <a:gd name="connsiteY12" fmla="*/ 13677 h 3024554"/>
              <a:gd name="connsiteX13" fmla="*/ 2954215 w 5401408"/>
              <a:gd name="connsiteY13" fmla="*/ 107462 h 3024554"/>
              <a:gd name="connsiteX14" fmla="*/ 3135923 w 5401408"/>
              <a:gd name="connsiteY14" fmla="*/ 377093 h 3024554"/>
              <a:gd name="connsiteX15" fmla="*/ 3264877 w 5401408"/>
              <a:gd name="connsiteY15" fmla="*/ 599831 h 3024554"/>
              <a:gd name="connsiteX16" fmla="*/ 3475892 w 5401408"/>
              <a:gd name="connsiteY16" fmla="*/ 1127370 h 3024554"/>
              <a:gd name="connsiteX17" fmla="*/ 3880338 w 5401408"/>
              <a:gd name="connsiteY17" fmla="*/ 1983154 h 3024554"/>
              <a:gd name="connsiteX18" fmla="*/ 4161692 w 5401408"/>
              <a:gd name="connsiteY18" fmla="*/ 2352431 h 3024554"/>
              <a:gd name="connsiteX19" fmla="*/ 4589585 w 5401408"/>
              <a:gd name="connsiteY19" fmla="*/ 2663093 h 3024554"/>
              <a:gd name="connsiteX20" fmla="*/ 5275385 w 5401408"/>
              <a:gd name="connsiteY20" fmla="*/ 2967893 h 3024554"/>
              <a:gd name="connsiteX21" fmla="*/ 5345723 w 5401408"/>
              <a:gd name="connsiteY21" fmla="*/ 3003062 h 3024554"/>
              <a:gd name="connsiteX22" fmla="*/ 5328138 w 5401408"/>
              <a:gd name="connsiteY22" fmla="*/ 3003062 h 3024554"/>
              <a:gd name="connsiteX23" fmla="*/ 5322277 w 5401408"/>
              <a:gd name="connsiteY23" fmla="*/ 2985477 h 3024554"/>
              <a:gd name="connsiteX24" fmla="*/ 5363308 w 5401408"/>
              <a:gd name="connsiteY24" fmla="*/ 3008923 h 3024554"/>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35923 w 5401408"/>
              <a:gd name="connsiteY14" fmla="*/ 374286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35923 w 5401408"/>
              <a:gd name="connsiteY14" fmla="*/ 374286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75248 w 5401408"/>
              <a:gd name="connsiteY14" fmla="*/ 399474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75248 w 5401408"/>
              <a:gd name="connsiteY14" fmla="*/ 399474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75248 w 5401408"/>
              <a:gd name="connsiteY14" fmla="*/ 399474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4500 h 3017715"/>
              <a:gd name="connsiteX1" fmla="*/ 351692 w 5401408"/>
              <a:gd name="connsiteY1" fmla="*/ 2896577 h 3017715"/>
              <a:gd name="connsiteX2" fmla="*/ 697523 w 5401408"/>
              <a:gd name="connsiteY2" fmla="*/ 2755900 h 3017715"/>
              <a:gd name="connsiteX3" fmla="*/ 1066800 w 5401408"/>
              <a:gd name="connsiteY3" fmla="*/ 2556608 h 3017715"/>
              <a:gd name="connsiteX4" fmla="*/ 1295400 w 5401408"/>
              <a:gd name="connsiteY4" fmla="*/ 2404208 h 3017715"/>
              <a:gd name="connsiteX5" fmla="*/ 1529862 w 5401408"/>
              <a:gd name="connsiteY5" fmla="*/ 2163884 h 3017715"/>
              <a:gd name="connsiteX6" fmla="*/ 1693985 w 5401408"/>
              <a:gd name="connsiteY6" fmla="*/ 1905977 h 3017715"/>
              <a:gd name="connsiteX7" fmla="*/ 1910862 w 5401408"/>
              <a:gd name="connsiteY7" fmla="*/ 1460500 h 3017715"/>
              <a:gd name="connsiteX8" fmla="*/ 2186354 w 5401408"/>
              <a:gd name="connsiteY8" fmla="*/ 792284 h 3017715"/>
              <a:gd name="connsiteX9" fmla="*/ 2356338 w 5401408"/>
              <a:gd name="connsiteY9" fmla="*/ 428869 h 3017715"/>
              <a:gd name="connsiteX10" fmla="*/ 2532185 w 5401408"/>
              <a:gd name="connsiteY10" fmla="*/ 141654 h 3017715"/>
              <a:gd name="connsiteX11" fmla="*/ 2778369 w 5401408"/>
              <a:gd name="connsiteY11" fmla="*/ 6838 h 3017715"/>
              <a:gd name="connsiteX12" fmla="*/ 2954215 w 5401408"/>
              <a:gd name="connsiteY12" fmla="*/ 100623 h 3017715"/>
              <a:gd name="connsiteX13" fmla="*/ 3175248 w 5401408"/>
              <a:gd name="connsiteY13" fmla="*/ 395442 h 3017715"/>
              <a:gd name="connsiteX14" fmla="*/ 3264877 w 5401408"/>
              <a:gd name="connsiteY14" fmla="*/ 592992 h 3017715"/>
              <a:gd name="connsiteX15" fmla="*/ 3475892 w 5401408"/>
              <a:gd name="connsiteY15" fmla="*/ 1120531 h 3017715"/>
              <a:gd name="connsiteX16" fmla="*/ 3880338 w 5401408"/>
              <a:gd name="connsiteY16" fmla="*/ 1976315 h 3017715"/>
              <a:gd name="connsiteX17" fmla="*/ 4161692 w 5401408"/>
              <a:gd name="connsiteY17" fmla="*/ 2345592 h 3017715"/>
              <a:gd name="connsiteX18" fmla="*/ 4589585 w 5401408"/>
              <a:gd name="connsiteY18" fmla="*/ 2656254 h 3017715"/>
              <a:gd name="connsiteX19" fmla="*/ 5275385 w 5401408"/>
              <a:gd name="connsiteY19" fmla="*/ 2961054 h 3017715"/>
              <a:gd name="connsiteX20" fmla="*/ 5345723 w 5401408"/>
              <a:gd name="connsiteY20" fmla="*/ 2996223 h 3017715"/>
              <a:gd name="connsiteX21" fmla="*/ 5328138 w 5401408"/>
              <a:gd name="connsiteY21" fmla="*/ 2996223 h 3017715"/>
              <a:gd name="connsiteX22" fmla="*/ 5322277 w 5401408"/>
              <a:gd name="connsiteY22" fmla="*/ 2978638 h 3017715"/>
              <a:gd name="connsiteX23" fmla="*/ 5363308 w 5401408"/>
              <a:gd name="connsiteY23" fmla="*/ 3002084 h 3017715"/>
              <a:gd name="connsiteX0" fmla="*/ 0 w 5401408"/>
              <a:gd name="connsiteY0" fmla="*/ 2997959 h 3031174"/>
              <a:gd name="connsiteX1" fmla="*/ 351692 w 5401408"/>
              <a:gd name="connsiteY1" fmla="*/ 2910036 h 3031174"/>
              <a:gd name="connsiteX2" fmla="*/ 697523 w 5401408"/>
              <a:gd name="connsiteY2" fmla="*/ 2769359 h 3031174"/>
              <a:gd name="connsiteX3" fmla="*/ 1066800 w 5401408"/>
              <a:gd name="connsiteY3" fmla="*/ 2570067 h 3031174"/>
              <a:gd name="connsiteX4" fmla="*/ 1295400 w 5401408"/>
              <a:gd name="connsiteY4" fmla="*/ 2417667 h 3031174"/>
              <a:gd name="connsiteX5" fmla="*/ 1529862 w 5401408"/>
              <a:gd name="connsiteY5" fmla="*/ 2177343 h 3031174"/>
              <a:gd name="connsiteX6" fmla="*/ 1693985 w 5401408"/>
              <a:gd name="connsiteY6" fmla="*/ 1919436 h 3031174"/>
              <a:gd name="connsiteX7" fmla="*/ 1910862 w 5401408"/>
              <a:gd name="connsiteY7" fmla="*/ 1473959 h 3031174"/>
              <a:gd name="connsiteX8" fmla="*/ 2186354 w 5401408"/>
              <a:gd name="connsiteY8" fmla="*/ 805743 h 3031174"/>
              <a:gd name="connsiteX9" fmla="*/ 2356338 w 5401408"/>
              <a:gd name="connsiteY9" fmla="*/ 442328 h 3031174"/>
              <a:gd name="connsiteX10" fmla="*/ 2532185 w 5401408"/>
              <a:gd name="connsiteY10" fmla="*/ 155113 h 3031174"/>
              <a:gd name="connsiteX11" fmla="*/ 2743200 w 5401408"/>
              <a:gd name="connsiteY11" fmla="*/ 6838 h 3031174"/>
              <a:gd name="connsiteX12" fmla="*/ 2954215 w 5401408"/>
              <a:gd name="connsiteY12" fmla="*/ 114082 h 3031174"/>
              <a:gd name="connsiteX13" fmla="*/ 3175248 w 5401408"/>
              <a:gd name="connsiteY13" fmla="*/ 408901 h 3031174"/>
              <a:gd name="connsiteX14" fmla="*/ 3264877 w 5401408"/>
              <a:gd name="connsiteY14" fmla="*/ 606451 h 3031174"/>
              <a:gd name="connsiteX15" fmla="*/ 3475892 w 5401408"/>
              <a:gd name="connsiteY15" fmla="*/ 1133990 h 3031174"/>
              <a:gd name="connsiteX16" fmla="*/ 3880338 w 5401408"/>
              <a:gd name="connsiteY16" fmla="*/ 1989774 h 3031174"/>
              <a:gd name="connsiteX17" fmla="*/ 4161692 w 5401408"/>
              <a:gd name="connsiteY17" fmla="*/ 2359051 h 3031174"/>
              <a:gd name="connsiteX18" fmla="*/ 4589585 w 5401408"/>
              <a:gd name="connsiteY18" fmla="*/ 2669713 h 3031174"/>
              <a:gd name="connsiteX19" fmla="*/ 5275385 w 5401408"/>
              <a:gd name="connsiteY19" fmla="*/ 2974513 h 3031174"/>
              <a:gd name="connsiteX20" fmla="*/ 5345723 w 5401408"/>
              <a:gd name="connsiteY20" fmla="*/ 3009682 h 3031174"/>
              <a:gd name="connsiteX21" fmla="*/ 5328138 w 5401408"/>
              <a:gd name="connsiteY21" fmla="*/ 3009682 h 3031174"/>
              <a:gd name="connsiteX22" fmla="*/ 5322277 w 5401408"/>
              <a:gd name="connsiteY22" fmla="*/ 2992097 h 3031174"/>
              <a:gd name="connsiteX23" fmla="*/ 5363308 w 5401408"/>
              <a:gd name="connsiteY23" fmla="*/ 3015543 h 3031174"/>
              <a:gd name="connsiteX0" fmla="*/ 0 w 5401408"/>
              <a:gd name="connsiteY0" fmla="*/ 2997959 h 3031174"/>
              <a:gd name="connsiteX1" fmla="*/ 351692 w 5401408"/>
              <a:gd name="connsiteY1" fmla="*/ 2910036 h 3031174"/>
              <a:gd name="connsiteX2" fmla="*/ 697523 w 5401408"/>
              <a:gd name="connsiteY2" fmla="*/ 2769359 h 3031174"/>
              <a:gd name="connsiteX3" fmla="*/ 1066800 w 5401408"/>
              <a:gd name="connsiteY3" fmla="*/ 2570067 h 3031174"/>
              <a:gd name="connsiteX4" fmla="*/ 1295400 w 5401408"/>
              <a:gd name="connsiteY4" fmla="*/ 2417667 h 3031174"/>
              <a:gd name="connsiteX5" fmla="*/ 1529862 w 5401408"/>
              <a:gd name="connsiteY5" fmla="*/ 2177343 h 3031174"/>
              <a:gd name="connsiteX6" fmla="*/ 1693985 w 5401408"/>
              <a:gd name="connsiteY6" fmla="*/ 1919436 h 3031174"/>
              <a:gd name="connsiteX7" fmla="*/ 1910862 w 5401408"/>
              <a:gd name="connsiteY7" fmla="*/ 1473959 h 3031174"/>
              <a:gd name="connsiteX8" fmla="*/ 2186354 w 5401408"/>
              <a:gd name="connsiteY8" fmla="*/ 805743 h 3031174"/>
              <a:gd name="connsiteX9" fmla="*/ 2356338 w 5401408"/>
              <a:gd name="connsiteY9" fmla="*/ 442328 h 3031174"/>
              <a:gd name="connsiteX10" fmla="*/ 2532185 w 5401408"/>
              <a:gd name="connsiteY10" fmla="*/ 155113 h 3031174"/>
              <a:gd name="connsiteX11" fmla="*/ 2743200 w 5401408"/>
              <a:gd name="connsiteY11" fmla="*/ 6838 h 3031174"/>
              <a:gd name="connsiteX12" fmla="*/ 2954215 w 5401408"/>
              <a:gd name="connsiteY12" fmla="*/ 114082 h 3031174"/>
              <a:gd name="connsiteX13" fmla="*/ 3175248 w 5401408"/>
              <a:gd name="connsiteY13" fmla="*/ 408901 h 3031174"/>
              <a:gd name="connsiteX14" fmla="*/ 3264877 w 5401408"/>
              <a:gd name="connsiteY14" fmla="*/ 606451 h 3031174"/>
              <a:gd name="connsiteX15" fmla="*/ 3475892 w 5401408"/>
              <a:gd name="connsiteY15" fmla="*/ 1133990 h 3031174"/>
              <a:gd name="connsiteX16" fmla="*/ 3880338 w 5401408"/>
              <a:gd name="connsiteY16" fmla="*/ 1989774 h 3031174"/>
              <a:gd name="connsiteX17" fmla="*/ 4161692 w 5401408"/>
              <a:gd name="connsiteY17" fmla="*/ 2359051 h 3031174"/>
              <a:gd name="connsiteX18" fmla="*/ 4589585 w 5401408"/>
              <a:gd name="connsiteY18" fmla="*/ 2669713 h 3031174"/>
              <a:gd name="connsiteX19" fmla="*/ 5275385 w 5401408"/>
              <a:gd name="connsiteY19" fmla="*/ 2974513 h 3031174"/>
              <a:gd name="connsiteX20" fmla="*/ 5345723 w 5401408"/>
              <a:gd name="connsiteY20" fmla="*/ 3009682 h 3031174"/>
              <a:gd name="connsiteX21" fmla="*/ 5328138 w 5401408"/>
              <a:gd name="connsiteY21" fmla="*/ 3009682 h 3031174"/>
              <a:gd name="connsiteX22" fmla="*/ 5322277 w 5401408"/>
              <a:gd name="connsiteY22" fmla="*/ 2992097 h 3031174"/>
              <a:gd name="connsiteX23" fmla="*/ 5363308 w 5401408"/>
              <a:gd name="connsiteY23" fmla="*/ 3015543 h 3031174"/>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01408" h="3027255">
                <a:moveTo>
                  <a:pt x="0" y="2994040"/>
                </a:moveTo>
                <a:cubicBezTo>
                  <a:pt x="117719" y="2969128"/>
                  <a:pt x="235438" y="2944217"/>
                  <a:pt x="351692" y="2906117"/>
                </a:cubicBezTo>
                <a:cubicBezTo>
                  <a:pt x="467946" y="2868017"/>
                  <a:pt x="578338" y="2822101"/>
                  <a:pt x="697523" y="2765440"/>
                </a:cubicBezTo>
                <a:cubicBezTo>
                  <a:pt x="816708" y="2708779"/>
                  <a:pt x="967154" y="2624763"/>
                  <a:pt x="1066800" y="2566148"/>
                </a:cubicBezTo>
                <a:cubicBezTo>
                  <a:pt x="1166446" y="2507533"/>
                  <a:pt x="1218223" y="2479202"/>
                  <a:pt x="1295400" y="2413748"/>
                </a:cubicBezTo>
                <a:cubicBezTo>
                  <a:pt x="1372577" y="2348294"/>
                  <a:pt x="1463431" y="2256462"/>
                  <a:pt x="1529862" y="2173424"/>
                </a:cubicBezTo>
                <a:cubicBezTo>
                  <a:pt x="1596293" y="2090386"/>
                  <a:pt x="1630485" y="2032748"/>
                  <a:pt x="1693985" y="1915517"/>
                </a:cubicBezTo>
                <a:cubicBezTo>
                  <a:pt x="1757485" y="1798286"/>
                  <a:pt x="1828801" y="1655655"/>
                  <a:pt x="1910862" y="1470040"/>
                </a:cubicBezTo>
                <a:cubicBezTo>
                  <a:pt x="1992923" y="1284425"/>
                  <a:pt x="2112108" y="973762"/>
                  <a:pt x="2186354" y="801824"/>
                </a:cubicBezTo>
                <a:cubicBezTo>
                  <a:pt x="2260600" y="629886"/>
                  <a:pt x="2298699" y="546847"/>
                  <a:pt x="2356338" y="438409"/>
                </a:cubicBezTo>
                <a:cubicBezTo>
                  <a:pt x="2413977" y="329971"/>
                  <a:pt x="2467708" y="223776"/>
                  <a:pt x="2532185" y="151194"/>
                </a:cubicBezTo>
                <a:cubicBezTo>
                  <a:pt x="2596662" y="78612"/>
                  <a:pt x="2672862" y="9757"/>
                  <a:pt x="2743200" y="2919"/>
                </a:cubicBezTo>
                <a:cubicBezTo>
                  <a:pt x="2805030" y="0"/>
                  <a:pt x="2882207" y="43153"/>
                  <a:pt x="2954215" y="110163"/>
                </a:cubicBezTo>
                <a:cubicBezTo>
                  <a:pt x="3035252" y="211924"/>
                  <a:pt x="3101643" y="276011"/>
                  <a:pt x="3175248" y="434967"/>
                </a:cubicBezTo>
                <a:cubicBezTo>
                  <a:pt x="3380186" y="850454"/>
                  <a:pt x="3116097" y="310394"/>
                  <a:pt x="3264877" y="602532"/>
                </a:cubicBezTo>
                <a:cubicBezTo>
                  <a:pt x="3408845" y="964247"/>
                  <a:pt x="3373315" y="899517"/>
                  <a:pt x="3475892" y="1130071"/>
                </a:cubicBezTo>
                <a:cubicBezTo>
                  <a:pt x="3578469" y="1360625"/>
                  <a:pt x="3766038" y="1781678"/>
                  <a:pt x="3880338" y="1985855"/>
                </a:cubicBezTo>
                <a:cubicBezTo>
                  <a:pt x="3994638" y="2190032"/>
                  <a:pt x="4043484" y="2241809"/>
                  <a:pt x="4161692" y="2355132"/>
                </a:cubicBezTo>
                <a:cubicBezTo>
                  <a:pt x="4279900" y="2468455"/>
                  <a:pt x="4403970" y="2563217"/>
                  <a:pt x="4589585" y="2665794"/>
                </a:cubicBezTo>
                <a:cubicBezTo>
                  <a:pt x="4775200" y="2768371"/>
                  <a:pt x="5149362" y="2913933"/>
                  <a:pt x="5275385" y="2970594"/>
                </a:cubicBezTo>
                <a:cubicBezTo>
                  <a:pt x="5401408" y="3027255"/>
                  <a:pt x="5336931" y="2999902"/>
                  <a:pt x="5345723" y="3005763"/>
                </a:cubicBezTo>
                <a:cubicBezTo>
                  <a:pt x="5354515" y="3011625"/>
                  <a:pt x="5332046" y="3008694"/>
                  <a:pt x="5328138" y="3005763"/>
                </a:cubicBezTo>
                <a:cubicBezTo>
                  <a:pt x="5324230" y="3002832"/>
                  <a:pt x="5316415" y="2987201"/>
                  <a:pt x="5322277" y="2988178"/>
                </a:cubicBezTo>
                <a:cubicBezTo>
                  <a:pt x="5328139" y="2989155"/>
                  <a:pt x="5345723" y="3000389"/>
                  <a:pt x="5363308" y="301162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3" name="直接连接符 2"/>
          <p:cNvCxnSpPr/>
          <p:nvPr/>
        </p:nvCxnSpPr>
        <p:spPr>
          <a:xfrm>
            <a:off x="6096000" y="2132856"/>
            <a:ext cx="0" cy="3168352"/>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2423592" y="5229200"/>
            <a:ext cx="8064896" cy="72008"/>
          </a:xfrm>
          <a:prstGeom prst="line">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 name="直接箭头连接符 4"/>
          <p:cNvCxnSpPr/>
          <p:nvPr/>
        </p:nvCxnSpPr>
        <p:spPr>
          <a:xfrm flipV="1">
            <a:off x="3143672" y="1772816"/>
            <a:ext cx="0" cy="3744416"/>
          </a:xfrm>
          <a:prstGeom prst="straightConnector1">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6456040" y="2492896"/>
            <a:ext cx="0" cy="2808312"/>
          </a:xfrm>
          <a:prstGeom prst="line">
            <a:avLst/>
          </a:prstGeom>
          <a:ln w="57150">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883702" y="5301208"/>
            <a:ext cx="500330" cy="400110"/>
          </a:xfrm>
          <a:prstGeom prst="rect">
            <a:avLst/>
          </a:prstGeom>
          <a:noFill/>
        </p:spPr>
        <p:txBody>
          <a:bodyPr wrap="square" rtlCol="0">
            <a:spAutoFit/>
          </a:bodyPr>
          <a:lstStyle/>
          <a:p>
            <a:r>
              <a:rPr lang="en-US" altLang="zh-CN" sz="2000" b="1" i="1" dirty="0" err="1" smtClean="0">
                <a:solidFill>
                  <a:schemeClr val="bg2">
                    <a:lumMod val="90000"/>
                    <a:lumOff val="10000"/>
                  </a:schemeClr>
                </a:solidFill>
                <a:latin typeface="Times New Roman" pitchFamily="18" charset="0"/>
                <a:ea typeface="黑体" pitchFamily="49" charset="-122"/>
                <a:cs typeface="Times New Roman" pitchFamily="18" charset="0"/>
              </a:rPr>
              <a:t>Q</a:t>
            </a:r>
            <a:r>
              <a:rPr lang="en-US" altLang="zh-CN" sz="2000" b="1" i="1" baseline="-25000" dirty="0" err="1" smtClean="0">
                <a:solidFill>
                  <a:schemeClr val="bg2">
                    <a:lumMod val="90000"/>
                    <a:lumOff val="10000"/>
                  </a:schemeClr>
                </a:solidFill>
                <a:latin typeface="Times New Roman" pitchFamily="18" charset="0"/>
                <a:ea typeface="黑体" pitchFamily="49" charset="-122"/>
                <a:cs typeface="Times New Roman" pitchFamily="18" charset="0"/>
              </a:rPr>
              <a:t>k</a:t>
            </a:r>
            <a:endParaRPr lang="zh-CN" altLang="en-US" sz="2000" b="1" dirty="0">
              <a:solidFill>
                <a:schemeClr val="bg2">
                  <a:lumMod val="90000"/>
                  <a:lumOff val="10000"/>
                </a:schemeClr>
              </a:solidFill>
              <a:latin typeface="Times New Roman" pitchFamily="18" charset="0"/>
              <a:ea typeface="黑体" pitchFamily="49" charset="-122"/>
              <a:cs typeface="Times New Roman" pitchFamily="18" charset="0"/>
            </a:endParaRPr>
          </a:p>
        </p:txBody>
      </p:sp>
      <p:sp>
        <p:nvSpPr>
          <p:cNvPr id="16" name="TextBox 15"/>
          <p:cNvSpPr txBox="1"/>
          <p:nvPr/>
        </p:nvSpPr>
        <p:spPr>
          <a:xfrm>
            <a:off x="6312024" y="5301208"/>
            <a:ext cx="1080120" cy="400110"/>
          </a:xfrm>
          <a:prstGeom prst="rect">
            <a:avLst/>
          </a:prstGeom>
          <a:noFill/>
        </p:spPr>
        <p:txBody>
          <a:bodyPr wrap="square" rtlCol="0">
            <a:spAutoFit/>
          </a:bodyPr>
          <a:lstStyle/>
          <a:p>
            <a:r>
              <a:rPr lang="en-US" altLang="zh-CN" sz="2000" b="1" i="1" dirty="0" err="1" smtClean="0">
                <a:solidFill>
                  <a:schemeClr val="bg2">
                    <a:lumMod val="90000"/>
                    <a:lumOff val="10000"/>
                  </a:schemeClr>
                </a:solidFill>
                <a:latin typeface="Times New Roman" pitchFamily="18" charset="0"/>
                <a:ea typeface="黑体" pitchFamily="49" charset="-122"/>
                <a:cs typeface="Times New Roman" pitchFamily="18" charset="0"/>
              </a:rPr>
              <a:t>Q</a:t>
            </a:r>
            <a:r>
              <a:rPr lang="en-US" altLang="zh-CN" sz="2000" b="1" i="1" baseline="-25000" dirty="0" err="1" smtClean="0">
                <a:solidFill>
                  <a:schemeClr val="bg2">
                    <a:lumMod val="90000"/>
                    <a:lumOff val="10000"/>
                  </a:schemeClr>
                </a:solidFill>
                <a:latin typeface="Times New Roman" pitchFamily="18" charset="0"/>
                <a:ea typeface="黑体" pitchFamily="49" charset="-122"/>
                <a:cs typeface="Times New Roman" pitchFamily="18" charset="0"/>
              </a:rPr>
              <a:t>k</a:t>
            </a:r>
            <a:r>
              <a:rPr lang="en-US" altLang="zh-CN" sz="2000" dirty="0" smtClean="0">
                <a:solidFill>
                  <a:schemeClr val="bg2">
                    <a:lumMod val="90000"/>
                    <a:lumOff val="10000"/>
                  </a:schemeClr>
                </a:solidFill>
                <a:latin typeface="Times New Roman" pitchFamily="18" charset="0"/>
                <a:ea typeface="黑体" pitchFamily="49" charset="-122"/>
                <a:cs typeface="Times New Roman" pitchFamily="18" charset="0"/>
              </a:rPr>
              <a:t>+</a:t>
            </a:r>
            <a:r>
              <a:rPr lang="zh-CN" altLang="zh-CN" sz="2000" b="1" i="1" dirty="0" smtClean="0">
                <a:solidFill>
                  <a:schemeClr val="bg2">
                    <a:lumMod val="90000"/>
                    <a:lumOff val="10000"/>
                  </a:schemeClr>
                </a:solidFill>
                <a:latin typeface="Times New Roman" pitchFamily="18" charset="0"/>
                <a:cs typeface="Times New Roman" pitchFamily="18" charset="0"/>
              </a:rPr>
              <a:t>Δ</a:t>
            </a:r>
            <a:r>
              <a:rPr lang="en-US" altLang="zh-CN" sz="2000" b="1" i="1" dirty="0" err="1" smtClean="0">
                <a:solidFill>
                  <a:schemeClr val="bg2">
                    <a:lumMod val="90000"/>
                    <a:lumOff val="10000"/>
                  </a:schemeClr>
                </a:solidFill>
                <a:latin typeface="Times New Roman" pitchFamily="18" charset="0"/>
                <a:cs typeface="Times New Roman" pitchFamily="18" charset="0"/>
              </a:rPr>
              <a:t>Q</a:t>
            </a:r>
            <a:r>
              <a:rPr lang="en-US" altLang="zh-CN" sz="2000" b="1" i="1" baseline="-25000" dirty="0" err="1" smtClean="0">
                <a:solidFill>
                  <a:schemeClr val="bg2">
                    <a:lumMod val="90000"/>
                    <a:lumOff val="10000"/>
                  </a:schemeClr>
                </a:solidFill>
                <a:latin typeface="Times New Roman" pitchFamily="18" charset="0"/>
                <a:cs typeface="Times New Roman" pitchFamily="18" charset="0"/>
              </a:rPr>
              <a:t>k</a:t>
            </a:r>
            <a:endParaRPr lang="zh-CN" altLang="en-US" sz="2000" b="1" dirty="0">
              <a:solidFill>
                <a:schemeClr val="bg2">
                  <a:lumMod val="90000"/>
                  <a:lumOff val="10000"/>
                </a:schemeClr>
              </a:solidFill>
              <a:latin typeface="Times New Roman" pitchFamily="18" charset="0"/>
              <a:cs typeface="Times New Roman" pitchFamily="18" charset="0"/>
            </a:endParaRPr>
          </a:p>
        </p:txBody>
      </p:sp>
      <p:sp>
        <p:nvSpPr>
          <p:cNvPr id="27" name="TextBox 26"/>
          <p:cNvSpPr txBox="1"/>
          <p:nvPr/>
        </p:nvSpPr>
        <p:spPr>
          <a:xfrm>
            <a:off x="2063552" y="5517232"/>
            <a:ext cx="2736304" cy="1015663"/>
          </a:xfrm>
          <a:prstGeom prst="rect">
            <a:avLst/>
          </a:prstGeom>
          <a:noFill/>
        </p:spPr>
        <p:txBody>
          <a:bodyPr wrap="square" rtlCol="0">
            <a:spAutoFit/>
          </a:bodyPr>
          <a:lstStyle/>
          <a:p>
            <a:r>
              <a:rPr lang="en-US" altLang="zh-CN" sz="2000" i="1" dirty="0" smtClean="0"/>
              <a:t>Q'</a:t>
            </a:r>
            <a:r>
              <a:rPr lang="en-US" altLang="zh-CN" sz="2000" i="1" baseline="-25000" dirty="0" smtClean="0"/>
              <a:t>k</a:t>
            </a:r>
            <a:r>
              <a:rPr lang="en-US" altLang="zh-CN" sz="2000" dirty="0" smtClean="0">
                <a:sym typeface="Symbol"/>
              </a:rPr>
              <a:t></a:t>
            </a:r>
            <a:r>
              <a:rPr lang="en-US" altLang="zh-CN" sz="2000" i="1" dirty="0" smtClean="0"/>
              <a:t>Q</a:t>
            </a:r>
            <a:r>
              <a:rPr lang="en-US" altLang="zh-CN" sz="2000" i="1" baseline="-25000" dirty="0" smtClean="0"/>
              <a:t>k</a:t>
            </a:r>
            <a:r>
              <a:rPr lang="en-US" altLang="zh-CN" sz="2000" dirty="0" smtClean="0">
                <a:sym typeface="Symbol"/>
              </a:rPr>
              <a:t></a:t>
            </a:r>
            <a:r>
              <a:rPr lang="zh-CN" altLang="zh-CN" sz="2000" i="1" dirty="0" smtClean="0"/>
              <a:t>Δ</a:t>
            </a:r>
            <a:r>
              <a:rPr lang="en-US" altLang="zh-CN" sz="2000" i="1" dirty="0" err="1" smtClean="0"/>
              <a:t>Q</a:t>
            </a:r>
            <a:r>
              <a:rPr lang="en-US" altLang="zh-CN" sz="2000" i="1" baseline="-25000" dirty="0" err="1" smtClean="0"/>
              <a:t>k</a:t>
            </a:r>
            <a:r>
              <a:rPr lang="en-US" altLang="zh-CN" sz="2000" baseline="-25000" dirty="0" smtClean="0"/>
              <a:t> </a:t>
            </a:r>
            <a:r>
              <a:rPr lang="zh-CN" altLang="zh-CN" sz="2000" dirty="0" smtClean="0"/>
              <a:t> 每百公里空载消耗量定额，升每百公里（</a:t>
            </a:r>
            <a:r>
              <a:rPr lang="en-US" altLang="zh-CN" sz="2000" dirty="0" smtClean="0"/>
              <a:t>L/100km</a:t>
            </a:r>
            <a:r>
              <a:rPr lang="zh-CN" altLang="zh-CN" sz="2000" dirty="0" smtClean="0"/>
              <a:t>）；</a:t>
            </a:r>
            <a:endParaRPr lang="zh-CN" altLang="zh-CN" sz="2000" dirty="0"/>
          </a:p>
        </p:txBody>
      </p:sp>
      <p:grpSp>
        <p:nvGrpSpPr>
          <p:cNvPr id="9" name="组合 30"/>
          <p:cNvGrpSpPr/>
          <p:nvPr/>
        </p:nvGrpSpPr>
        <p:grpSpPr>
          <a:xfrm>
            <a:off x="4294992" y="2132856"/>
            <a:ext cx="5833456" cy="4032448"/>
            <a:chOff x="4439008" y="2132856"/>
            <a:chExt cx="5833456" cy="4032448"/>
          </a:xfrm>
        </p:grpSpPr>
        <p:grpSp>
          <p:nvGrpSpPr>
            <p:cNvPr id="10" name="组合 17"/>
            <p:cNvGrpSpPr/>
            <p:nvPr/>
          </p:nvGrpSpPr>
          <p:grpSpPr>
            <a:xfrm>
              <a:off x="4439008" y="2132856"/>
              <a:ext cx="5833456" cy="3171271"/>
              <a:chOff x="3430896" y="2132856"/>
              <a:chExt cx="5833456" cy="3171271"/>
            </a:xfrm>
          </p:grpSpPr>
          <p:grpSp>
            <p:nvGrpSpPr>
              <p:cNvPr id="11" name="组合 11"/>
              <p:cNvGrpSpPr/>
              <p:nvPr/>
            </p:nvGrpSpPr>
            <p:grpSpPr>
              <a:xfrm>
                <a:off x="3430896" y="2132856"/>
                <a:ext cx="5401408" cy="3171271"/>
                <a:chOff x="3430896" y="2132856"/>
                <a:chExt cx="5401408" cy="3171271"/>
              </a:xfrm>
            </p:grpSpPr>
            <p:sp>
              <p:nvSpPr>
                <p:cNvPr id="7" name="任意多边形 6"/>
                <p:cNvSpPr/>
                <p:nvPr/>
              </p:nvSpPr>
              <p:spPr>
                <a:xfrm>
                  <a:off x="3430896" y="2132856"/>
                  <a:ext cx="5401408" cy="3027255"/>
                </a:xfrm>
                <a:custGeom>
                  <a:avLst/>
                  <a:gdLst>
                    <a:gd name="connsiteX0" fmla="*/ 0 w 5401408"/>
                    <a:gd name="connsiteY0" fmla="*/ 2991339 h 3024554"/>
                    <a:gd name="connsiteX1" fmla="*/ 351692 w 5401408"/>
                    <a:gd name="connsiteY1" fmla="*/ 2903416 h 3024554"/>
                    <a:gd name="connsiteX2" fmla="*/ 697523 w 5401408"/>
                    <a:gd name="connsiteY2" fmla="*/ 2762739 h 3024554"/>
                    <a:gd name="connsiteX3" fmla="*/ 1066800 w 5401408"/>
                    <a:gd name="connsiteY3" fmla="*/ 2563447 h 3024554"/>
                    <a:gd name="connsiteX4" fmla="*/ 1295400 w 5401408"/>
                    <a:gd name="connsiteY4" fmla="*/ 2411047 h 3024554"/>
                    <a:gd name="connsiteX5" fmla="*/ 1529862 w 5401408"/>
                    <a:gd name="connsiteY5" fmla="*/ 2170723 h 3024554"/>
                    <a:gd name="connsiteX6" fmla="*/ 1693985 w 5401408"/>
                    <a:gd name="connsiteY6" fmla="*/ 1912816 h 3024554"/>
                    <a:gd name="connsiteX7" fmla="*/ 1910862 w 5401408"/>
                    <a:gd name="connsiteY7" fmla="*/ 1467339 h 3024554"/>
                    <a:gd name="connsiteX8" fmla="*/ 2186354 w 5401408"/>
                    <a:gd name="connsiteY8" fmla="*/ 799123 h 3024554"/>
                    <a:gd name="connsiteX9" fmla="*/ 2356338 w 5401408"/>
                    <a:gd name="connsiteY9" fmla="*/ 435708 h 3024554"/>
                    <a:gd name="connsiteX10" fmla="*/ 2532185 w 5401408"/>
                    <a:gd name="connsiteY10" fmla="*/ 148493 h 3024554"/>
                    <a:gd name="connsiteX11" fmla="*/ 2708031 w 5401408"/>
                    <a:gd name="connsiteY11" fmla="*/ 25400 h 3024554"/>
                    <a:gd name="connsiteX12" fmla="*/ 2778369 w 5401408"/>
                    <a:gd name="connsiteY12" fmla="*/ 13677 h 3024554"/>
                    <a:gd name="connsiteX13" fmla="*/ 2954215 w 5401408"/>
                    <a:gd name="connsiteY13" fmla="*/ 107462 h 3024554"/>
                    <a:gd name="connsiteX14" fmla="*/ 3135923 w 5401408"/>
                    <a:gd name="connsiteY14" fmla="*/ 377093 h 3024554"/>
                    <a:gd name="connsiteX15" fmla="*/ 3264877 w 5401408"/>
                    <a:gd name="connsiteY15" fmla="*/ 599831 h 3024554"/>
                    <a:gd name="connsiteX16" fmla="*/ 3475892 w 5401408"/>
                    <a:gd name="connsiteY16" fmla="*/ 1127370 h 3024554"/>
                    <a:gd name="connsiteX17" fmla="*/ 3880338 w 5401408"/>
                    <a:gd name="connsiteY17" fmla="*/ 1983154 h 3024554"/>
                    <a:gd name="connsiteX18" fmla="*/ 4161692 w 5401408"/>
                    <a:gd name="connsiteY18" fmla="*/ 2352431 h 3024554"/>
                    <a:gd name="connsiteX19" fmla="*/ 4589585 w 5401408"/>
                    <a:gd name="connsiteY19" fmla="*/ 2663093 h 3024554"/>
                    <a:gd name="connsiteX20" fmla="*/ 5275385 w 5401408"/>
                    <a:gd name="connsiteY20" fmla="*/ 2967893 h 3024554"/>
                    <a:gd name="connsiteX21" fmla="*/ 5345723 w 5401408"/>
                    <a:gd name="connsiteY21" fmla="*/ 3003062 h 3024554"/>
                    <a:gd name="connsiteX22" fmla="*/ 5328138 w 5401408"/>
                    <a:gd name="connsiteY22" fmla="*/ 3003062 h 3024554"/>
                    <a:gd name="connsiteX23" fmla="*/ 5322277 w 5401408"/>
                    <a:gd name="connsiteY23" fmla="*/ 2985477 h 3024554"/>
                    <a:gd name="connsiteX24" fmla="*/ 5363308 w 5401408"/>
                    <a:gd name="connsiteY24" fmla="*/ 3008923 h 3024554"/>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35923 w 5401408"/>
                    <a:gd name="connsiteY14" fmla="*/ 374286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35923 w 5401408"/>
                    <a:gd name="connsiteY14" fmla="*/ 374286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75248 w 5401408"/>
                    <a:gd name="connsiteY14" fmla="*/ 399474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75248 w 5401408"/>
                    <a:gd name="connsiteY14" fmla="*/ 399474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75248 w 5401408"/>
                    <a:gd name="connsiteY14" fmla="*/ 399474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4500 h 3017715"/>
                    <a:gd name="connsiteX1" fmla="*/ 351692 w 5401408"/>
                    <a:gd name="connsiteY1" fmla="*/ 2896577 h 3017715"/>
                    <a:gd name="connsiteX2" fmla="*/ 697523 w 5401408"/>
                    <a:gd name="connsiteY2" fmla="*/ 2755900 h 3017715"/>
                    <a:gd name="connsiteX3" fmla="*/ 1066800 w 5401408"/>
                    <a:gd name="connsiteY3" fmla="*/ 2556608 h 3017715"/>
                    <a:gd name="connsiteX4" fmla="*/ 1295400 w 5401408"/>
                    <a:gd name="connsiteY4" fmla="*/ 2404208 h 3017715"/>
                    <a:gd name="connsiteX5" fmla="*/ 1529862 w 5401408"/>
                    <a:gd name="connsiteY5" fmla="*/ 2163884 h 3017715"/>
                    <a:gd name="connsiteX6" fmla="*/ 1693985 w 5401408"/>
                    <a:gd name="connsiteY6" fmla="*/ 1905977 h 3017715"/>
                    <a:gd name="connsiteX7" fmla="*/ 1910862 w 5401408"/>
                    <a:gd name="connsiteY7" fmla="*/ 1460500 h 3017715"/>
                    <a:gd name="connsiteX8" fmla="*/ 2186354 w 5401408"/>
                    <a:gd name="connsiteY8" fmla="*/ 792284 h 3017715"/>
                    <a:gd name="connsiteX9" fmla="*/ 2356338 w 5401408"/>
                    <a:gd name="connsiteY9" fmla="*/ 428869 h 3017715"/>
                    <a:gd name="connsiteX10" fmla="*/ 2532185 w 5401408"/>
                    <a:gd name="connsiteY10" fmla="*/ 141654 h 3017715"/>
                    <a:gd name="connsiteX11" fmla="*/ 2778369 w 5401408"/>
                    <a:gd name="connsiteY11" fmla="*/ 6838 h 3017715"/>
                    <a:gd name="connsiteX12" fmla="*/ 2954215 w 5401408"/>
                    <a:gd name="connsiteY12" fmla="*/ 100623 h 3017715"/>
                    <a:gd name="connsiteX13" fmla="*/ 3175248 w 5401408"/>
                    <a:gd name="connsiteY13" fmla="*/ 395442 h 3017715"/>
                    <a:gd name="connsiteX14" fmla="*/ 3264877 w 5401408"/>
                    <a:gd name="connsiteY14" fmla="*/ 592992 h 3017715"/>
                    <a:gd name="connsiteX15" fmla="*/ 3475892 w 5401408"/>
                    <a:gd name="connsiteY15" fmla="*/ 1120531 h 3017715"/>
                    <a:gd name="connsiteX16" fmla="*/ 3880338 w 5401408"/>
                    <a:gd name="connsiteY16" fmla="*/ 1976315 h 3017715"/>
                    <a:gd name="connsiteX17" fmla="*/ 4161692 w 5401408"/>
                    <a:gd name="connsiteY17" fmla="*/ 2345592 h 3017715"/>
                    <a:gd name="connsiteX18" fmla="*/ 4589585 w 5401408"/>
                    <a:gd name="connsiteY18" fmla="*/ 2656254 h 3017715"/>
                    <a:gd name="connsiteX19" fmla="*/ 5275385 w 5401408"/>
                    <a:gd name="connsiteY19" fmla="*/ 2961054 h 3017715"/>
                    <a:gd name="connsiteX20" fmla="*/ 5345723 w 5401408"/>
                    <a:gd name="connsiteY20" fmla="*/ 2996223 h 3017715"/>
                    <a:gd name="connsiteX21" fmla="*/ 5328138 w 5401408"/>
                    <a:gd name="connsiteY21" fmla="*/ 2996223 h 3017715"/>
                    <a:gd name="connsiteX22" fmla="*/ 5322277 w 5401408"/>
                    <a:gd name="connsiteY22" fmla="*/ 2978638 h 3017715"/>
                    <a:gd name="connsiteX23" fmla="*/ 5363308 w 5401408"/>
                    <a:gd name="connsiteY23" fmla="*/ 3002084 h 3017715"/>
                    <a:gd name="connsiteX0" fmla="*/ 0 w 5401408"/>
                    <a:gd name="connsiteY0" fmla="*/ 2997959 h 3031174"/>
                    <a:gd name="connsiteX1" fmla="*/ 351692 w 5401408"/>
                    <a:gd name="connsiteY1" fmla="*/ 2910036 h 3031174"/>
                    <a:gd name="connsiteX2" fmla="*/ 697523 w 5401408"/>
                    <a:gd name="connsiteY2" fmla="*/ 2769359 h 3031174"/>
                    <a:gd name="connsiteX3" fmla="*/ 1066800 w 5401408"/>
                    <a:gd name="connsiteY3" fmla="*/ 2570067 h 3031174"/>
                    <a:gd name="connsiteX4" fmla="*/ 1295400 w 5401408"/>
                    <a:gd name="connsiteY4" fmla="*/ 2417667 h 3031174"/>
                    <a:gd name="connsiteX5" fmla="*/ 1529862 w 5401408"/>
                    <a:gd name="connsiteY5" fmla="*/ 2177343 h 3031174"/>
                    <a:gd name="connsiteX6" fmla="*/ 1693985 w 5401408"/>
                    <a:gd name="connsiteY6" fmla="*/ 1919436 h 3031174"/>
                    <a:gd name="connsiteX7" fmla="*/ 1910862 w 5401408"/>
                    <a:gd name="connsiteY7" fmla="*/ 1473959 h 3031174"/>
                    <a:gd name="connsiteX8" fmla="*/ 2186354 w 5401408"/>
                    <a:gd name="connsiteY8" fmla="*/ 805743 h 3031174"/>
                    <a:gd name="connsiteX9" fmla="*/ 2356338 w 5401408"/>
                    <a:gd name="connsiteY9" fmla="*/ 442328 h 3031174"/>
                    <a:gd name="connsiteX10" fmla="*/ 2532185 w 5401408"/>
                    <a:gd name="connsiteY10" fmla="*/ 155113 h 3031174"/>
                    <a:gd name="connsiteX11" fmla="*/ 2743200 w 5401408"/>
                    <a:gd name="connsiteY11" fmla="*/ 6838 h 3031174"/>
                    <a:gd name="connsiteX12" fmla="*/ 2954215 w 5401408"/>
                    <a:gd name="connsiteY12" fmla="*/ 114082 h 3031174"/>
                    <a:gd name="connsiteX13" fmla="*/ 3175248 w 5401408"/>
                    <a:gd name="connsiteY13" fmla="*/ 408901 h 3031174"/>
                    <a:gd name="connsiteX14" fmla="*/ 3264877 w 5401408"/>
                    <a:gd name="connsiteY14" fmla="*/ 606451 h 3031174"/>
                    <a:gd name="connsiteX15" fmla="*/ 3475892 w 5401408"/>
                    <a:gd name="connsiteY15" fmla="*/ 1133990 h 3031174"/>
                    <a:gd name="connsiteX16" fmla="*/ 3880338 w 5401408"/>
                    <a:gd name="connsiteY16" fmla="*/ 1989774 h 3031174"/>
                    <a:gd name="connsiteX17" fmla="*/ 4161692 w 5401408"/>
                    <a:gd name="connsiteY17" fmla="*/ 2359051 h 3031174"/>
                    <a:gd name="connsiteX18" fmla="*/ 4589585 w 5401408"/>
                    <a:gd name="connsiteY18" fmla="*/ 2669713 h 3031174"/>
                    <a:gd name="connsiteX19" fmla="*/ 5275385 w 5401408"/>
                    <a:gd name="connsiteY19" fmla="*/ 2974513 h 3031174"/>
                    <a:gd name="connsiteX20" fmla="*/ 5345723 w 5401408"/>
                    <a:gd name="connsiteY20" fmla="*/ 3009682 h 3031174"/>
                    <a:gd name="connsiteX21" fmla="*/ 5328138 w 5401408"/>
                    <a:gd name="connsiteY21" fmla="*/ 3009682 h 3031174"/>
                    <a:gd name="connsiteX22" fmla="*/ 5322277 w 5401408"/>
                    <a:gd name="connsiteY22" fmla="*/ 2992097 h 3031174"/>
                    <a:gd name="connsiteX23" fmla="*/ 5363308 w 5401408"/>
                    <a:gd name="connsiteY23" fmla="*/ 3015543 h 3031174"/>
                    <a:gd name="connsiteX0" fmla="*/ 0 w 5401408"/>
                    <a:gd name="connsiteY0" fmla="*/ 2997959 h 3031174"/>
                    <a:gd name="connsiteX1" fmla="*/ 351692 w 5401408"/>
                    <a:gd name="connsiteY1" fmla="*/ 2910036 h 3031174"/>
                    <a:gd name="connsiteX2" fmla="*/ 697523 w 5401408"/>
                    <a:gd name="connsiteY2" fmla="*/ 2769359 h 3031174"/>
                    <a:gd name="connsiteX3" fmla="*/ 1066800 w 5401408"/>
                    <a:gd name="connsiteY3" fmla="*/ 2570067 h 3031174"/>
                    <a:gd name="connsiteX4" fmla="*/ 1295400 w 5401408"/>
                    <a:gd name="connsiteY4" fmla="*/ 2417667 h 3031174"/>
                    <a:gd name="connsiteX5" fmla="*/ 1529862 w 5401408"/>
                    <a:gd name="connsiteY5" fmla="*/ 2177343 h 3031174"/>
                    <a:gd name="connsiteX6" fmla="*/ 1693985 w 5401408"/>
                    <a:gd name="connsiteY6" fmla="*/ 1919436 h 3031174"/>
                    <a:gd name="connsiteX7" fmla="*/ 1910862 w 5401408"/>
                    <a:gd name="connsiteY7" fmla="*/ 1473959 h 3031174"/>
                    <a:gd name="connsiteX8" fmla="*/ 2186354 w 5401408"/>
                    <a:gd name="connsiteY8" fmla="*/ 805743 h 3031174"/>
                    <a:gd name="connsiteX9" fmla="*/ 2356338 w 5401408"/>
                    <a:gd name="connsiteY9" fmla="*/ 442328 h 3031174"/>
                    <a:gd name="connsiteX10" fmla="*/ 2532185 w 5401408"/>
                    <a:gd name="connsiteY10" fmla="*/ 155113 h 3031174"/>
                    <a:gd name="connsiteX11" fmla="*/ 2743200 w 5401408"/>
                    <a:gd name="connsiteY11" fmla="*/ 6838 h 3031174"/>
                    <a:gd name="connsiteX12" fmla="*/ 2954215 w 5401408"/>
                    <a:gd name="connsiteY12" fmla="*/ 114082 h 3031174"/>
                    <a:gd name="connsiteX13" fmla="*/ 3175248 w 5401408"/>
                    <a:gd name="connsiteY13" fmla="*/ 408901 h 3031174"/>
                    <a:gd name="connsiteX14" fmla="*/ 3264877 w 5401408"/>
                    <a:gd name="connsiteY14" fmla="*/ 606451 h 3031174"/>
                    <a:gd name="connsiteX15" fmla="*/ 3475892 w 5401408"/>
                    <a:gd name="connsiteY15" fmla="*/ 1133990 h 3031174"/>
                    <a:gd name="connsiteX16" fmla="*/ 3880338 w 5401408"/>
                    <a:gd name="connsiteY16" fmla="*/ 1989774 h 3031174"/>
                    <a:gd name="connsiteX17" fmla="*/ 4161692 w 5401408"/>
                    <a:gd name="connsiteY17" fmla="*/ 2359051 h 3031174"/>
                    <a:gd name="connsiteX18" fmla="*/ 4589585 w 5401408"/>
                    <a:gd name="connsiteY18" fmla="*/ 2669713 h 3031174"/>
                    <a:gd name="connsiteX19" fmla="*/ 5275385 w 5401408"/>
                    <a:gd name="connsiteY19" fmla="*/ 2974513 h 3031174"/>
                    <a:gd name="connsiteX20" fmla="*/ 5345723 w 5401408"/>
                    <a:gd name="connsiteY20" fmla="*/ 3009682 h 3031174"/>
                    <a:gd name="connsiteX21" fmla="*/ 5328138 w 5401408"/>
                    <a:gd name="connsiteY21" fmla="*/ 3009682 h 3031174"/>
                    <a:gd name="connsiteX22" fmla="*/ 5322277 w 5401408"/>
                    <a:gd name="connsiteY22" fmla="*/ 2992097 h 3031174"/>
                    <a:gd name="connsiteX23" fmla="*/ 5363308 w 5401408"/>
                    <a:gd name="connsiteY23" fmla="*/ 3015543 h 3031174"/>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01408" h="3027255">
                      <a:moveTo>
                        <a:pt x="0" y="2994040"/>
                      </a:moveTo>
                      <a:cubicBezTo>
                        <a:pt x="117719" y="2969128"/>
                        <a:pt x="235438" y="2944217"/>
                        <a:pt x="351692" y="2906117"/>
                      </a:cubicBezTo>
                      <a:cubicBezTo>
                        <a:pt x="467946" y="2868017"/>
                        <a:pt x="578338" y="2822101"/>
                        <a:pt x="697523" y="2765440"/>
                      </a:cubicBezTo>
                      <a:cubicBezTo>
                        <a:pt x="816708" y="2708779"/>
                        <a:pt x="967154" y="2624763"/>
                        <a:pt x="1066800" y="2566148"/>
                      </a:cubicBezTo>
                      <a:cubicBezTo>
                        <a:pt x="1166446" y="2507533"/>
                        <a:pt x="1218223" y="2479202"/>
                        <a:pt x="1295400" y="2413748"/>
                      </a:cubicBezTo>
                      <a:cubicBezTo>
                        <a:pt x="1372577" y="2348294"/>
                        <a:pt x="1463431" y="2256462"/>
                        <a:pt x="1529862" y="2173424"/>
                      </a:cubicBezTo>
                      <a:cubicBezTo>
                        <a:pt x="1596293" y="2090386"/>
                        <a:pt x="1630485" y="2032748"/>
                        <a:pt x="1693985" y="1915517"/>
                      </a:cubicBezTo>
                      <a:cubicBezTo>
                        <a:pt x="1757485" y="1798286"/>
                        <a:pt x="1828801" y="1655655"/>
                        <a:pt x="1910862" y="1470040"/>
                      </a:cubicBezTo>
                      <a:cubicBezTo>
                        <a:pt x="1992923" y="1284425"/>
                        <a:pt x="2112108" y="973762"/>
                        <a:pt x="2186354" y="801824"/>
                      </a:cubicBezTo>
                      <a:cubicBezTo>
                        <a:pt x="2260600" y="629886"/>
                        <a:pt x="2298699" y="546847"/>
                        <a:pt x="2356338" y="438409"/>
                      </a:cubicBezTo>
                      <a:cubicBezTo>
                        <a:pt x="2413977" y="329971"/>
                        <a:pt x="2467708" y="223776"/>
                        <a:pt x="2532185" y="151194"/>
                      </a:cubicBezTo>
                      <a:cubicBezTo>
                        <a:pt x="2596662" y="78612"/>
                        <a:pt x="2672862" y="9757"/>
                        <a:pt x="2743200" y="2919"/>
                      </a:cubicBezTo>
                      <a:cubicBezTo>
                        <a:pt x="2805030" y="0"/>
                        <a:pt x="2882207" y="43153"/>
                        <a:pt x="2954215" y="110163"/>
                      </a:cubicBezTo>
                      <a:cubicBezTo>
                        <a:pt x="3035252" y="211924"/>
                        <a:pt x="3101643" y="276011"/>
                        <a:pt x="3175248" y="434967"/>
                      </a:cubicBezTo>
                      <a:cubicBezTo>
                        <a:pt x="3380186" y="850454"/>
                        <a:pt x="3116097" y="310394"/>
                        <a:pt x="3264877" y="602532"/>
                      </a:cubicBezTo>
                      <a:cubicBezTo>
                        <a:pt x="3408845" y="964247"/>
                        <a:pt x="3373315" y="899517"/>
                        <a:pt x="3475892" y="1130071"/>
                      </a:cubicBezTo>
                      <a:cubicBezTo>
                        <a:pt x="3578469" y="1360625"/>
                        <a:pt x="3766038" y="1781678"/>
                        <a:pt x="3880338" y="1985855"/>
                      </a:cubicBezTo>
                      <a:cubicBezTo>
                        <a:pt x="3994638" y="2190032"/>
                        <a:pt x="4043484" y="2241809"/>
                        <a:pt x="4161692" y="2355132"/>
                      </a:cubicBezTo>
                      <a:cubicBezTo>
                        <a:pt x="4279900" y="2468455"/>
                        <a:pt x="4403970" y="2563217"/>
                        <a:pt x="4589585" y="2665794"/>
                      </a:cubicBezTo>
                      <a:cubicBezTo>
                        <a:pt x="4775200" y="2768371"/>
                        <a:pt x="5149362" y="2913933"/>
                        <a:pt x="5275385" y="2970594"/>
                      </a:cubicBezTo>
                      <a:cubicBezTo>
                        <a:pt x="5401408" y="3027255"/>
                        <a:pt x="5336931" y="2999902"/>
                        <a:pt x="5345723" y="3005763"/>
                      </a:cubicBezTo>
                      <a:cubicBezTo>
                        <a:pt x="5354515" y="3011625"/>
                        <a:pt x="5332046" y="3008694"/>
                        <a:pt x="5328138" y="3005763"/>
                      </a:cubicBezTo>
                      <a:cubicBezTo>
                        <a:pt x="5324230" y="3002832"/>
                        <a:pt x="5316415" y="2987201"/>
                        <a:pt x="5322277" y="2988178"/>
                      </a:cubicBezTo>
                      <a:cubicBezTo>
                        <a:pt x="5328139" y="2989155"/>
                        <a:pt x="5345723" y="3000389"/>
                        <a:pt x="5363308" y="3011624"/>
                      </a:cubicBezTo>
                    </a:path>
                  </a:pathLst>
                </a:custGeom>
                <a:ln w="285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8" name="直接连接符 7"/>
                <p:cNvCxnSpPr/>
                <p:nvPr/>
              </p:nvCxnSpPr>
              <p:spPr>
                <a:xfrm>
                  <a:off x="6168008" y="2135775"/>
                  <a:ext cx="0" cy="3168352"/>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grpSp>
          <p:sp>
            <p:nvSpPr>
              <p:cNvPr id="17" name="左箭头 16"/>
              <p:cNvSpPr/>
              <p:nvPr/>
            </p:nvSpPr>
            <p:spPr>
              <a:xfrm>
                <a:off x="7464152" y="2780928"/>
                <a:ext cx="1800200" cy="792088"/>
              </a:xfrm>
              <a:prstGeom prst="lef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rgbClr val="7030A0"/>
                    </a:solidFill>
                  </a:rPr>
                  <a:t>定额的作用力</a:t>
                </a:r>
                <a:endParaRPr lang="zh-CN" altLang="en-US" b="1" dirty="0">
                  <a:solidFill>
                    <a:srgbClr val="7030A0"/>
                  </a:solidFill>
                </a:endParaRPr>
              </a:p>
            </p:txBody>
          </p:sp>
        </p:grpSp>
        <p:sp>
          <p:nvSpPr>
            <p:cNvPr id="30" name="线形标注 1 29"/>
            <p:cNvSpPr/>
            <p:nvPr/>
          </p:nvSpPr>
          <p:spPr>
            <a:xfrm>
              <a:off x="5807968" y="5805264"/>
              <a:ext cx="3168352" cy="360040"/>
            </a:xfrm>
            <a:prstGeom prst="borderCallout1">
              <a:avLst>
                <a:gd name="adj1" fmla="val -11485"/>
                <a:gd name="adj2" fmla="val 48014"/>
                <a:gd name="adj3" fmla="val -159613"/>
                <a:gd name="adj4" fmla="val 43781"/>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dirty="0" smtClean="0">
                  <a:solidFill>
                    <a:srgbClr val="7030A0"/>
                  </a:solidFill>
                </a:rPr>
                <a:t>每百公里空载消耗量</a:t>
              </a:r>
              <a:r>
                <a:rPr lang="zh-CN" altLang="en-US" dirty="0" smtClean="0">
                  <a:solidFill>
                    <a:srgbClr val="7030A0"/>
                  </a:solidFill>
                </a:rPr>
                <a:t>实际数</a:t>
              </a:r>
              <a:endParaRPr lang="zh-CN" altLang="en-US" dirty="0">
                <a:solidFill>
                  <a:srgbClr val="7030A0"/>
                </a:solidFill>
              </a:endParaRPr>
            </a:p>
          </p:txBody>
        </p:sp>
      </p:grpSp>
      <p:sp>
        <p:nvSpPr>
          <p:cNvPr id="33" name="TextBox 32"/>
          <p:cNvSpPr txBox="1"/>
          <p:nvPr/>
        </p:nvSpPr>
        <p:spPr>
          <a:xfrm>
            <a:off x="9120336" y="5301208"/>
            <a:ext cx="2262158" cy="369332"/>
          </a:xfrm>
          <a:prstGeom prst="rect">
            <a:avLst/>
          </a:prstGeom>
          <a:noFill/>
        </p:spPr>
        <p:txBody>
          <a:bodyPr wrap="none" rtlCol="0">
            <a:spAutoFit/>
          </a:bodyPr>
          <a:lstStyle/>
          <a:p>
            <a:r>
              <a:rPr lang="zh-CN" altLang="zh-CN" dirty="0" smtClean="0"/>
              <a:t>每百公里空载消耗量</a:t>
            </a:r>
            <a:endParaRPr lang="zh-CN" altLang="en-US" dirty="0"/>
          </a:p>
        </p:txBody>
      </p:sp>
      <p:sp>
        <p:nvSpPr>
          <p:cNvPr id="34" name="TextBox 33"/>
          <p:cNvSpPr txBox="1"/>
          <p:nvPr/>
        </p:nvSpPr>
        <p:spPr>
          <a:xfrm>
            <a:off x="2682007" y="1844824"/>
            <a:ext cx="461665" cy="1015663"/>
          </a:xfrm>
          <a:prstGeom prst="rect">
            <a:avLst/>
          </a:prstGeom>
          <a:noFill/>
        </p:spPr>
        <p:txBody>
          <a:bodyPr vert="eaVert" wrap="none" rtlCol="0">
            <a:spAutoFit/>
          </a:bodyPr>
          <a:lstStyle/>
          <a:p>
            <a:r>
              <a:rPr lang="zh-CN" altLang="en-US" dirty="0" smtClean="0"/>
              <a:t>概率密度</a:t>
            </a:r>
            <a:endParaRPr lang="zh-CN" altLang="en-US" dirty="0"/>
          </a:p>
        </p:txBody>
      </p:sp>
      <p:sp>
        <p:nvSpPr>
          <p:cNvPr id="23" name="燕尾形 2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24" name="燕尾形 23"/>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25" name="燕尾形 24"/>
          <p:cNvSpPr/>
          <p:nvPr/>
        </p:nvSpPr>
        <p:spPr>
          <a:xfrm>
            <a:off x="5741956" y="368659"/>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0000"/>
              </a:lnSpc>
              <a:spcAft>
                <a:spcPts val="0"/>
              </a:spcAft>
            </a:pPr>
            <a:r>
              <a:rPr lang="zh-CN" altLang="zh-CN" sz="1400" b="1" dirty="0" smtClean="0"/>
              <a:t>三、燃料消耗量定额的由来与计算方法</a:t>
            </a:r>
            <a:endParaRPr lang="zh-CN" altLang="en-US" sz="1400" b="1" dirty="0">
              <a:latin typeface="华文中宋" panose="02010600040101010101" pitchFamily="2" charset="-122"/>
              <a:ea typeface="华文中宋" panose="02010600040101010101" pitchFamily="2" charset="-122"/>
            </a:endParaRPr>
          </a:p>
        </p:txBody>
      </p:sp>
      <p:sp>
        <p:nvSpPr>
          <p:cNvPr id="26" name="燕尾形 25"/>
          <p:cNvSpPr/>
          <p:nvPr/>
        </p:nvSpPr>
        <p:spPr>
          <a:xfrm>
            <a:off x="5741956" y="692696"/>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bg1"/>
                </a:solidFill>
              </a:rPr>
              <a:t>1</a:t>
            </a:r>
            <a:r>
              <a:rPr lang="zh-CN" altLang="zh-CN" sz="1400" b="1" dirty="0" smtClean="0">
                <a:solidFill>
                  <a:schemeClr val="bg1"/>
                </a:solidFill>
              </a:rPr>
              <a:t>．燃料消耗量定额的由来</a:t>
            </a:r>
            <a:endParaRPr lang="zh-CN" altLang="zh-CN" sz="1400" b="1" dirty="0">
              <a:solidFill>
                <a:schemeClr val="bg1"/>
              </a:solidFill>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3352800" y="2129937"/>
            <a:ext cx="5401408" cy="3027255"/>
          </a:xfrm>
          <a:custGeom>
            <a:avLst/>
            <a:gdLst>
              <a:gd name="connsiteX0" fmla="*/ 0 w 5401408"/>
              <a:gd name="connsiteY0" fmla="*/ 2991339 h 3024554"/>
              <a:gd name="connsiteX1" fmla="*/ 351692 w 5401408"/>
              <a:gd name="connsiteY1" fmla="*/ 2903416 h 3024554"/>
              <a:gd name="connsiteX2" fmla="*/ 697523 w 5401408"/>
              <a:gd name="connsiteY2" fmla="*/ 2762739 h 3024554"/>
              <a:gd name="connsiteX3" fmla="*/ 1066800 w 5401408"/>
              <a:gd name="connsiteY3" fmla="*/ 2563447 h 3024554"/>
              <a:gd name="connsiteX4" fmla="*/ 1295400 w 5401408"/>
              <a:gd name="connsiteY4" fmla="*/ 2411047 h 3024554"/>
              <a:gd name="connsiteX5" fmla="*/ 1529862 w 5401408"/>
              <a:gd name="connsiteY5" fmla="*/ 2170723 h 3024554"/>
              <a:gd name="connsiteX6" fmla="*/ 1693985 w 5401408"/>
              <a:gd name="connsiteY6" fmla="*/ 1912816 h 3024554"/>
              <a:gd name="connsiteX7" fmla="*/ 1910862 w 5401408"/>
              <a:gd name="connsiteY7" fmla="*/ 1467339 h 3024554"/>
              <a:gd name="connsiteX8" fmla="*/ 2186354 w 5401408"/>
              <a:gd name="connsiteY8" fmla="*/ 799123 h 3024554"/>
              <a:gd name="connsiteX9" fmla="*/ 2356338 w 5401408"/>
              <a:gd name="connsiteY9" fmla="*/ 435708 h 3024554"/>
              <a:gd name="connsiteX10" fmla="*/ 2532185 w 5401408"/>
              <a:gd name="connsiteY10" fmla="*/ 148493 h 3024554"/>
              <a:gd name="connsiteX11" fmla="*/ 2708031 w 5401408"/>
              <a:gd name="connsiteY11" fmla="*/ 25400 h 3024554"/>
              <a:gd name="connsiteX12" fmla="*/ 2778369 w 5401408"/>
              <a:gd name="connsiteY12" fmla="*/ 13677 h 3024554"/>
              <a:gd name="connsiteX13" fmla="*/ 2954215 w 5401408"/>
              <a:gd name="connsiteY13" fmla="*/ 107462 h 3024554"/>
              <a:gd name="connsiteX14" fmla="*/ 3135923 w 5401408"/>
              <a:gd name="connsiteY14" fmla="*/ 377093 h 3024554"/>
              <a:gd name="connsiteX15" fmla="*/ 3264877 w 5401408"/>
              <a:gd name="connsiteY15" fmla="*/ 599831 h 3024554"/>
              <a:gd name="connsiteX16" fmla="*/ 3475892 w 5401408"/>
              <a:gd name="connsiteY16" fmla="*/ 1127370 h 3024554"/>
              <a:gd name="connsiteX17" fmla="*/ 3880338 w 5401408"/>
              <a:gd name="connsiteY17" fmla="*/ 1983154 h 3024554"/>
              <a:gd name="connsiteX18" fmla="*/ 4161692 w 5401408"/>
              <a:gd name="connsiteY18" fmla="*/ 2352431 h 3024554"/>
              <a:gd name="connsiteX19" fmla="*/ 4589585 w 5401408"/>
              <a:gd name="connsiteY19" fmla="*/ 2663093 h 3024554"/>
              <a:gd name="connsiteX20" fmla="*/ 5275385 w 5401408"/>
              <a:gd name="connsiteY20" fmla="*/ 2967893 h 3024554"/>
              <a:gd name="connsiteX21" fmla="*/ 5345723 w 5401408"/>
              <a:gd name="connsiteY21" fmla="*/ 3003062 h 3024554"/>
              <a:gd name="connsiteX22" fmla="*/ 5328138 w 5401408"/>
              <a:gd name="connsiteY22" fmla="*/ 3003062 h 3024554"/>
              <a:gd name="connsiteX23" fmla="*/ 5322277 w 5401408"/>
              <a:gd name="connsiteY23" fmla="*/ 2985477 h 3024554"/>
              <a:gd name="connsiteX24" fmla="*/ 5363308 w 5401408"/>
              <a:gd name="connsiteY24" fmla="*/ 3008923 h 3024554"/>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35923 w 5401408"/>
              <a:gd name="connsiteY14" fmla="*/ 374286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35923 w 5401408"/>
              <a:gd name="connsiteY14" fmla="*/ 374286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75248 w 5401408"/>
              <a:gd name="connsiteY14" fmla="*/ 399474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75248 w 5401408"/>
              <a:gd name="connsiteY14" fmla="*/ 399474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75248 w 5401408"/>
              <a:gd name="connsiteY14" fmla="*/ 399474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4500 h 3017715"/>
              <a:gd name="connsiteX1" fmla="*/ 351692 w 5401408"/>
              <a:gd name="connsiteY1" fmla="*/ 2896577 h 3017715"/>
              <a:gd name="connsiteX2" fmla="*/ 697523 w 5401408"/>
              <a:gd name="connsiteY2" fmla="*/ 2755900 h 3017715"/>
              <a:gd name="connsiteX3" fmla="*/ 1066800 w 5401408"/>
              <a:gd name="connsiteY3" fmla="*/ 2556608 h 3017715"/>
              <a:gd name="connsiteX4" fmla="*/ 1295400 w 5401408"/>
              <a:gd name="connsiteY4" fmla="*/ 2404208 h 3017715"/>
              <a:gd name="connsiteX5" fmla="*/ 1529862 w 5401408"/>
              <a:gd name="connsiteY5" fmla="*/ 2163884 h 3017715"/>
              <a:gd name="connsiteX6" fmla="*/ 1693985 w 5401408"/>
              <a:gd name="connsiteY6" fmla="*/ 1905977 h 3017715"/>
              <a:gd name="connsiteX7" fmla="*/ 1910862 w 5401408"/>
              <a:gd name="connsiteY7" fmla="*/ 1460500 h 3017715"/>
              <a:gd name="connsiteX8" fmla="*/ 2186354 w 5401408"/>
              <a:gd name="connsiteY8" fmla="*/ 792284 h 3017715"/>
              <a:gd name="connsiteX9" fmla="*/ 2356338 w 5401408"/>
              <a:gd name="connsiteY9" fmla="*/ 428869 h 3017715"/>
              <a:gd name="connsiteX10" fmla="*/ 2532185 w 5401408"/>
              <a:gd name="connsiteY10" fmla="*/ 141654 h 3017715"/>
              <a:gd name="connsiteX11" fmla="*/ 2778369 w 5401408"/>
              <a:gd name="connsiteY11" fmla="*/ 6838 h 3017715"/>
              <a:gd name="connsiteX12" fmla="*/ 2954215 w 5401408"/>
              <a:gd name="connsiteY12" fmla="*/ 100623 h 3017715"/>
              <a:gd name="connsiteX13" fmla="*/ 3175248 w 5401408"/>
              <a:gd name="connsiteY13" fmla="*/ 395442 h 3017715"/>
              <a:gd name="connsiteX14" fmla="*/ 3264877 w 5401408"/>
              <a:gd name="connsiteY14" fmla="*/ 592992 h 3017715"/>
              <a:gd name="connsiteX15" fmla="*/ 3475892 w 5401408"/>
              <a:gd name="connsiteY15" fmla="*/ 1120531 h 3017715"/>
              <a:gd name="connsiteX16" fmla="*/ 3880338 w 5401408"/>
              <a:gd name="connsiteY16" fmla="*/ 1976315 h 3017715"/>
              <a:gd name="connsiteX17" fmla="*/ 4161692 w 5401408"/>
              <a:gd name="connsiteY17" fmla="*/ 2345592 h 3017715"/>
              <a:gd name="connsiteX18" fmla="*/ 4589585 w 5401408"/>
              <a:gd name="connsiteY18" fmla="*/ 2656254 h 3017715"/>
              <a:gd name="connsiteX19" fmla="*/ 5275385 w 5401408"/>
              <a:gd name="connsiteY19" fmla="*/ 2961054 h 3017715"/>
              <a:gd name="connsiteX20" fmla="*/ 5345723 w 5401408"/>
              <a:gd name="connsiteY20" fmla="*/ 2996223 h 3017715"/>
              <a:gd name="connsiteX21" fmla="*/ 5328138 w 5401408"/>
              <a:gd name="connsiteY21" fmla="*/ 2996223 h 3017715"/>
              <a:gd name="connsiteX22" fmla="*/ 5322277 w 5401408"/>
              <a:gd name="connsiteY22" fmla="*/ 2978638 h 3017715"/>
              <a:gd name="connsiteX23" fmla="*/ 5363308 w 5401408"/>
              <a:gd name="connsiteY23" fmla="*/ 3002084 h 3017715"/>
              <a:gd name="connsiteX0" fmla="*/ 0 w 5401408"/>
              <a:gd name="connsiteY0" fmla="*/ 2997959 h 3031174"/>
              <a:gd name="connsiteX1" fmla="*/ 351692 w 5401408"/>
              <a:gd name="connsiteY1" fmla="*/ 2910036 h 3031174"/>
              <a:gd name="connsiteX2" fmla="*/ 697523 w 5401408"/>
              <a:gd name="connsiteY2" fmla="*/ 2769359 h 3031174"/>
              <a:gd name="connsiteX3" fmla="*/ 1066800 w 5401408"/>
              <a:gd name="connsiteY3" fmla="*/ 2570067 h 3031174"/>
              <a:gd name="connsiteX4" fmla="*/ 1295400 w 5401408"/>
              <a:gd name="connsiteY4" fmla="*/ 2417667 h 3031174"/>
              <a:gd name="connsiteX5" fmla="*/ 1529862 w 5401408"/>
              <a:gd name="connsiteY5" fmla="*/ 2177343 h 3031174"/>
              <a:gd name="connsiteX6" fmla="*/ 1693985 w 5401408"/>
              <a:gd name="connsiteY6" fmla="*/ 1919436 h 3031174"/>
              <a:gd name="connsiteX7" fmla="*/ 1910862 w 5401408"/>
              <a:gd name="connsiteY7" fmla="*/ 1473959 h 3031174"/>
              <a:gd name="connsiteX8" fmla="*/ 2186354 w 5401408"/>
              <a:gd name="connsiteY8" fmla="*/ 805743 h 3031174"/>
              <a:gd name="connsiteX9" fmla="*/ 2356338 w 5401408"/>
              <a:gd name="connsiteY9" fmla="*/ 442328 h 3031174"/>
              <a:gd name="connsiteX10" fmla="*/ 2532185 w 5401408"/>
              <a:gd name="connsiteY10" fmla="*/ 155113 h 3031174"/>
              <a:gd name="connsiteX11" fmla="*/ 2743200 w 5401408"/>
              <a:gd name="connsiteY11" fmla="*/ 6838 h 3031174"/>
              <a:gd name="connsiteX12" fmla="*/ 2954215 w 5401408"/>
              <a:gd name="connsiteY12" fmla="*/ 114082 h 3031174"/>
              <a:gd name="connsiteX13" fmla="*/ 3175248 w 5401408"/>
              <a:gd name="connsiteY13" fmla="*/ 408901 h 3031174"/>
              <a:gd name="connsiteX14" fmla="*/ 3264877 w 5401408"/>
              <a:gd name="connsiteY14" fmla="*/ 606451 h 3031174"/>
              <a:gd name="connsiteX15" fmla="*/ 3475892 w 5401408"/>
              <a:gd name="connsiteY15" fmla="*/ 1133990 h 3031174"/>
              <a:gd name="connsiteX16" fmla="*/ 3880338 w 5401408"/>
              <a:gd name="connsiteY16" fmla="*/ 1989774 h 3031174"/>
              <a:gd name="connsiteX17" fmla="*/ 4161692 w 5401408"/>
              <a:gd name="connsiteY17" fmla="*/ 2359051 h 3031174"/>
              <a:gd name="connsiteX18" fmla="*/ 4589585 w 5401408"/>
              <a:gd name="connsiteY18" fmla="*/ 2669713 h 3031174"/>
              <a:gd name="connsiteX19" fmla="*/ 5275385 w 5401408"/>
              <a:gd name="connsiteY19" fmla="*/ 2974513 h 3031174"/>
              <a:gd name="connsiteX20" fmla="*/ 5345723 w 5401408"/>
              <a:gd name="connsiteY20" fmla="*/ 3009682 h 3031174"/>
              <a:gd name="connsiteX21" fmla="*/ 5328138 w 5401408"/>
              <a:gd name="connsiteY21" fmla="*/ 3009682 h 3031174"/>
              <a:gd name="connsiteX22" fmla="*/ 5322277 w 5401408"/>
              <a:gd name="connsiteY22" fmla="*/ 2992097 h 3031174"/>
              <a:gd name="connsiteX23" fmla="*/ 5363308 w 5401408"/>
              <a:gd name="connsiteY23" fmla="*/ 3015543 h 3031174"/>
              <a:gd name="connsiteX0" fmla="*/ 0 w 5401408"/>
              <a:gd name="connsiteY0" fmla="*/ 2997959 h 3031174"/>
              <a:gd name="connsiteX1" fmla="*/ 351692 w 5401408"/>
              <a:gd name="connsiteY1" fmla="*/ 2910036 h 3031174"/>
              <a:gd name="connsiteX2" fmla="*/ 697523 w 5401408"/>
              <a:gd name="connsiteY2" fmla="*/ 2769359 h 3031174"/>
              <a:gd name="connsiteX3" fmla="*/ 1066800 w 5401408"/>
              <a:gd name="connsiteY3" fmla="*/ 2570067 h 3031174"/>
              <a:gd name="connsiteX4" fmla="*/ 1295400 w 5401408"/>
              <a:gd name="connsiteY4" fmla="*/ 2417667 h 3031174"/>
              <a:gd name="connsiteX5" fmla="*/ 1529862 w 5401408"/>
              <a:gd name="connsiteY5" fmla="*/ 2177343 h 3031174"/>
              <a:gd name="connsiteX6" fmla="*/ 1693985 w 5401408"/>
              <a:gd name="connsiteY6" fmla="*/ 1919436 h 3031174"/>
              <a:gd name="connsiteX7" fmla="*/ 1910862 w 5401408"/>
              <a:gd name="connsiteY7" fmla="*/ 1473959 h 3031174"/>
              <a:gd name="connsiteX8" fmla="*/ 2186354 w 5401408"/>
              <a:gd name="connsiteY8" fmla="*/ 805743 h 3031174"/>
              <a:gd name="connsiteX9" fmla="*/ 2356338 w 5401408"/>
              <a:gd name="connsiteY9" fmla="*/ 442328 h 3031174"/>
              <a:gd name="connsiteX10" fmla="*/ 2532185 w 5401408"/>
              <a:gd name="connsiteY10" fmla="*/ 155113 h 3031174"/>
              <a:gd name="connsiteX11" fmla="*/ 2743200 w 5401408"/>
              <a:gd name="connsiteY11" fmla="*/ 6838 h 3031174"/>
              <a:gd name="connsiteX12" fmla="*/ 2954215 w 5401408"/>
              <a:gd name="connsiteY12" fmla="*/ 114082 h 3031174"/>
              <a:gd name="connsiteX13" fmla="*/ 3175248 w 5401408"/>
              <a:gd name="connsiteY13" fmla="*/ 408901 h 3031174"/>
              <a:gd name="connsiteX14" fmla="*/ 3264877 w 5401408"/>
              <a:gd name="connsiteY14" fmla="*/ 606451 h 3031174"/>
              <a:gd name="connsiteX15" fmla="*/ 3475892 w 5401408"/>
              <a:gd name="connsiteY15" fmla="*/ 1133990 h 3031174"/>
              <a:gd name="connsiteX16" fmla="*/ 3880338 w 5401408"/>
              <a:gd name="connsiteY16" fmla="*/ 1989774 h 3031174"/>
              <a:gd name="connsiteX17" fmla="*/ 4161692 w 5401408"/>
              <a:gd name="connsiteY17" fmla="*/ 2359051 h 3031174"/>
              <a:gd name="connsiteX18" fmla="*/ 4589585 w 5401408"/>
              <a:gd name="connsiteY18" fmla="*/ 2669713 h 3031174"/>
              <a:gd name="connsiteX19" fmla="*/ 5275385 w 5401408"/>
              <a:gd name="connsiteY19" fmla="*/ 2974513 h 3031174"/>
              <a:gd name="connsiteX20" fmla="*/ 5345723 w 5401408"/>
              <a:gd name="connsiteY20" fmla="*/ 3009682 h 3031174"/>
              <a:gd name="connsiteX21" fmla="*/ 5328138 w 5401408"/>
              <a:gd name="connsiteY21" fmla="*/ 3009682 h 3031174"/>
              <a:gd name="connsiteX22" fmla="*/ 5322277 w 5401408"/>
              <a:gd name="connsiteY22" fmla="*/ 2992097 h 3031174"/>
              <a:gd name="connsiteX23" fmla="*/ 5363308 w 5401408"/>
              <a:gd name="connsiteY23" fmla="*/ 3015543 h 3031174"/>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01408" h="3027255">
                <a:moveTo>
                  <a:pt x="0" y="2994040"/>
                </a:moveTo>
                <a:cubicBezTo>
                  <a:pt x="117719" y="2969128"/>
                  <a:pt x="235438" y="2944217"/>
                  <a:pt x="351692" y="2906117"/>
                </a:cubicBezTo>
                <a:cubicBezTo>
                  <a:pt x="467946" y="2868017"/>
                  <a:pt x="578338" y="2822101"/>
                  <a:pt x="697523" y="2765440"/>
                </a:cubicBezTo>
                <a:cubicBezTo>
                  <a:pt x="816708" y="2708779"/>
                  <a:pt x="967154" y="2624763"/>
                  <a:pt x="1066800" y="2566148"/>
                </a:cubicBezTo>
                <a:cubicBezTo>
                  <a:pt x="1166446" y="2507533"/>
                  <a:pt x="1218223" y="2479202"/>
                  <a:pt x="1295400" y="2413748"/>
                </a:cubicBezTo>
                <a:cubicBezTo>
                  <a:pt x="1372577" y="2348294"/>
                  <a:pt x="1463431" y="2256462"/>
                  <a:pt x="1529862" y="2173424"/>
                </a:cubicBezTo>
                <a:cubicBezTo>
                  <a:pt x="1596293" y="2090386"/>
                  <a:pt x="1630485" y="2032748"/>
                  <a:pt x="1693985" y="1915517"/>
                </a:cubicBezTo>
                <a:cubicBezTo>
                  <a:pt x="1757485" y="1798286"/>
                  <a:pt x="1828801" y="1655655"/>
                  <a:pt x="1910862" y="1470040"/>
                </a:cubicBezTo>
                <a:cubicBezTo>
                  <a:pt x="1992923" y="1284425"/>
                  <a:pt x="2112108" y="973762"/>
                  <a:pt x="2186354" y="801824"/>
                </a:cubicBezTo>
                <a:cubicBezTo>
                  <a:pt x="2260600" y="629886"/>
                  <a:pt x="2298699" y="546847"/>
                  <a:pt x="2356338" y="438409"/>
                </a:cubicBezTo>
                <a:cubicBezTo>
                  <a:pt x="2413977" y="329971"/>
                  <a:pt x="2467708" y="223776"/>
                  <a:pt x="2532185" y="151194"/>
                </a:cubicBezTo>
                <a:cubicBezTo>
                  <a:pt x="2596662" y="78612"/>
                  <a:pt x="2672862" y="9757"/>
                  <a:pt x="2743200" y="2919"/>
                </a:cubicBezTo>
                <a:cubicBezTo>
                  <a:pt x="2805030" y="0"/>
                  <a:pt x="2882207" y="43153"/>
                  <a:pt x="2954215" y="110163"/>
                </a:cubicBezTo>
                <a:cubicBezTo>
                  <a:pt x="3035252" y="211924"/>
                  <a:pt x="3101643" y="276011"/>
                  <a:pt x="3175248" y="434967"/>
                </a:cubicBezTo>
                <a:cubicBezTo>
                  <a:pt x="3380186" y="850454"/>
                  <a:pt x="3116097" y="310394"/>
                  <a:pt x="3264877" y="602532"/>
                </a:cubicBezTo>
                <a:cubicBezTo>
                  <a:pt x="3408845" y="964247"/>
                  <a:pt x="3373315" y="899517"/>
                  <a:pt x="3475892" y="1130071"/>
                </a:cubicBezTo>
                <a:cubicBezTo>
                  <a:pt x="3578469" y="1360625"/>
                  <a:pt x="3766038" y="1781678"/>
                  <a:pt x="3880338" y="1985855"/>
                </a:cubicBezTo>
                <a:cubicBezTo>
                  <a:pt x="3994638" y="2190032"/>
                  <a:pt x="4043484" y="2241809"/>
                  <a:pt x="4161692" y="2355132"/>
                </a:cubicBezTo>
                <a:cubicBezTo>
                  <a:pt x="4279900" y="2468455"/>
                  <a:pt x="4403970" y="2563217"/>
                  <a:pt x="4589585" y="2665794"/>
                </a:cubicBezTo>
                <a:cubicBezTo>
                  <a:pt x="4775200" y="2768371"/>
                  <a:pt x="5149362" y="2913933"/>
                  <a:pt x="5275385" y="2970594"/>
                </a:cubicBezTo>
                <a:cubicBezTo>
                  <a:pt x="5401408" y="3027255"/>
                  <a:pt x="5336931" y="2999902"/>
                  <a:pt x="5345723" y="3005763"/>
                </a:cubicBezTo>
                <a:cubicBezTo>
                  <a:pt x="5354515" y="3011625"/>
                  <a:pt x="5332046" y="3008694"/>
                  <a:pt x="5328138" y="3005763"/>
                </a:cubicBezTo>
                <a:cubicBezTo>
                  <a:pt x="5324230" y="3002832"/>
                  <a:pt x="5316415" y="2987201"/>
                  <a:pt x="5322277" y="2988178"/>
                </a:cubicBezTo>
                <a:cubicBezTo>
                  <a:pt x="5328139" y="2989155"/>
                  <a:pt x="5345723" y="3000389"/>
                  <a:pt x="5363308" y="301162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3" name="直接连接符 2"/>
          <p:cNvCxnSpPr/>
          <p:nvPr/>
        </p:nvCxnSpPr>
        <p:spPr>
          <a:xfrm>
            <a:off x="6096000" y="2132856"/>
            <a:ext cx="0" cy="3168352"/>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2423592" y="5229200"/>
            <a:ext cx="8064896" cy="72008"/>
          </a:xfrm>
          <a:prstGeom prst="line">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 name="直接箭头连接符 4"/>
          <p:cNvCxnSpPr/>
          <p:nvPr/>
        </p:nvCxnSpPr>
        <p:spPr>
          <a:xfrm flipV="1">
            <a:off x="3143672" y="1772816"/>
            <a:ext cx="0" cy="3744416"/>
          </a:xfrm>
          <a:prstGeom prst="straightConnector1">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6456040" y="2492896"/>
            <a:ext cx="0" cy="2808312"/>
          </a:xfrm>
          <a:prstGeom prst="line">
            <a:avLst/>
          </a:prstGeom>
          <a:ln w="57150">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883702" y="5301208"/>
            <a:ext cx="500330" cy="400110"/>
          </a:xfrm>
          <a:prstGeom prst="rect">
            <a:avLst/>
          </a:prstGeom>
          <a:noFill/>
        </p:spPr>
        <p:txBody>
          <a:bodyPr wrap="square" rtlCol="0">
            <a:spAutoFit/>
          </a:bodyPr>
          <a:lstStyle/>
          <a:p>
            <a:r>
              <a:rPr lang="en-US" altLang="zh-CN" sz="2000" b="1" i="1" dirty="0" err="1" smtClean="0">
                <a:solidFill>
                  <a:schemeClr val="bg2">
                    <a:lumMod val="90000"/>
                    <a:lumOff val="10000"/>
                  </a:schemeClr>
                </a:solidFill>
                <a:latin typeface="Times New Roman" pitchFamily="18" charset="0"/>
                <a:ea typeface="黑体" pitchFamily="49" charset="-122"/>
                <a:cs typeface="Times New Roman" pitchFamily="18" charset="0"/>
              </a:rPr>
              <a:t>Q</a:t>
            </a:r>
            <a:r>
              <a:rPr lang="en-US" altLang="zh-CN" sz="2000" b="1" i="1" baseline="-25000" dirty="0" err="1" smtClean="0">
                <a:solidFill>
                  <a:schemeClr val="bg2">
                    <a:lumMod val="90000"/>
                    <a:lumOff val="10000"/>
                  </a:schemeClr>
                </a:solidFill>
                <a:latin typeface="Times New Roman" pitchFamily="18" charset="0"/>
                <a:ea typeface="黑体" pitchFamily="49" charset="-122"/>
                <a:cs typeface="Times New Roman" pitchFamily="18" charset="0"/>
              </a:rPr>
              <a:t>k</a:t>
            </a:r>
            <a:endParaRPr lang="zh-CN" altLang="en-US" sz="2000" b="1" dirty="0">
              <a:solidFill>
                <a:schemeClr val="bg2">
                  <a:lumMod val="90000"/>
                  <a:lumOff val="10000"/>
                </a:schemeClr>
              </a:solidFill>
              <a:latin typeface="Times New Roman" pitchFamily="18" charset="0"/>
              <a:ea typeface="黑体" pitchFamily="49" charset="-122"/>
              <a:cs typeface="Times New Roman" pitchFamily="18" charset="0"/>
            </a:endParaRPr>
          </a:p>
        </p:txBody>
      </p:sp>
      <p:sp>
        <p:nvSpPr>
          <p:cNvPr id="16" name="TextBox 15"/>
          <p:cNvSpPr txBox="1"/>
          <p:nvPr/>
        </p:nvSpPr>
        <p:spPr>
          <a:xfrm>
            <a:off x="6312024" y="5301208"/>
            <a:ext cx="1080120" cy="400110"/>
          </a:xfrm>
          <a:prstGeom prst="rect">
            <a:avLst/>
          </a:prstGeom>
          <a:noFill/>
        </p:spPr>
        <p:txBody>
          <a:bodyPr wrap="square" rtlCol="0">
            <a:spAutoFit/>
          </a:bodyPr>
          <a:lstStyle/>
          <a:p>
            <a:r>
              <a:rPr lang="en-US" altLang="zh-CN" sz="2000" b="1" i="1" dirty="0" err="1" smtClean="0">
                <a:solidFill>
                  <a:schemeClr val="bg2">
                    <a:lumMod val="90000"/>
                    <a:lumOff val="10000"/>
                  </a:schemeClr>
                </a:solidFill>
                <a:latin typeface="Times New Roman" pitchFamily="18" charset="0"/>
                <a:ea typeface="黑体" pitchFamily="49" charset="-122"/>
                <a:cs typeface="Times New Roman" pitchFamily="18" charset="0"/>
              </a:rPr>
              <a:t>Q</a:t>
            </a:r>
            <a:r>
              <a:rPr lang="en-US" altLang="zh-CN" sz="2000" b="1" i="1" baseline="-25000" dirty="0" err="1" smtClean="0">
                <a:solidFill>
                  <a:schemeClr val="bg2">
                    <a:lumMod val="90000"/>
                    <a:lumOff val="10000"/>
                  </a:schemeClr>
                </a:solidFill>
                <a:latin typeface="Times New Roman" pitchFamily="18" charset="0"/>
                <a:ea typeface="黑体" pitchFamily="49" charset="-122"/>
                <a:cs typeface="Times New Roman" pitchFamily="18" charset="0"/>
              </a:rPr>
              <a:t>k</a:t>
            </a:r>
            <a:r>
              <a:rPr lang="en-US" altLang="zh-CN" sz="2000" dirty="0" smtClean="0">
                <a:solidFill>
                  <a:schemeClr val="bg2">
                    <a:lumMod val="90000"/>
                    <a:lumOff val="10000"/>
                  </a:schemeClr>
                </a:solidFill>
                <a:latin typeface="Times New Roman" pitchFamily="18" charset="0"/>
                <a:ea typeface="黑体" pitchFamily="49" charset="-122"/>
                <a:cs typeface="Times New Roman" pitchFamily="18" charset="0"/>
              </a:rPr>
              <a:t>+</a:t>
            </a:r>
            <a:r>
              <a:rPr lang="zh-CN" altLang="zh-CN" sz="2000" b="1" i="1" dirty="0" smtClean="0">
                <a:solidFill>
                  <a:schemeClr val="bg2">
                    <a:lumMod val="90000"/>
                    <a:lumOff val="10000"/>
                  </a:schemeClr>
                </a:solidFill>
                <a:latin typeface="Times New Roman" pitchFamily="18" charset="0"/>
                <a:cs typeface="Times New Roman" pitchFamily="18" charset="0"/>
              </a:rPr>
              <a:t>Δ</a:t>
            </a:r>
            <a:r>
              <a:rPr lang="en-US" altLang="zh-CN" sz="2000" b="1" i="1" dirty="0" err="1" smtClean="0">
                <a:solidFill>
                  <a:schemeClr val="bg2">
                    <a:lumMod val="90000"/>
                    <a:lumOff val="10000"/>
                  </a:schemeClr>
                </a:solidFill>
                <a:latin typeface="Times New Roman" pitchFamily="18" charset="0"/>
                <a:cs typeface="Times New Roman" pitchFamily="18" charset="0"/>
              </a:rPr>
              <a:t>Q</a:t>
            </a:r>
            <a:r>
              <a:rPr lang="en-US" altLang="zh-CN" sz="2000" b="1" i="1" baseline="-25000" dirty="0" err="1" smtClean="0">
                <a:solidFill>
                  <a:schemeClr val="bg2">
                    <a:lumMod val="90000"/>
                    <a:lumOff val="10000"/>
                  </a:schemeClr>
                </a:solidFill>
                <a:latin typeface="Times New Roman" pitchFamily="18" charset="0"/>
                <a:cs typeface="Times New Roman" pitchFamily="18" charset="0"/>
              </a:rPr>
              <a:t>k</a:t>
            </a:r>
            <a:endParaRPr lang="zh-CN" altLang="en-US" sz="2000" b="1" dirty="0">
              <a:solidFill>
                <a:schemeClr val="bg2">
                  <a:lumMod val="90000"/>
                  <a:lumOff val="10000"/>
                </a:schemeClr>
              </a:solidFill>
              <a:latin typeface="Times New Roman" pitchFamily="18" charset="0"/>
              <a:cs typeface="Times New Roman" pitchFamily="18" charset="0"/>
            </a:endParaRPr>
          </a:p>
        </p:txBody>
      </p:sp>
      <p:sp>
        <p:nvSpPr>
          <p:cNvPr id="27" name="TextBox 26"/>
          <p:cNvSpPr txBox="1"/>
          <p:nvPr/>
        </p:nvSpPr>
        <p:spPr>
          <a:xfrm>
            <a:off x="2063552" y="5517232"/>
            <a:ext cx="2736304" cy="1015663"/>
          </a:xfrm>
          <a:prstGeom prst="rect">
            <a:avLst/>
          </a:prstGeom>
          <a:noFill/>
        </p:spPr>
        <p:txBody>
          <a:bodyPr wrap="square" rtlCol="0">
            <a:spAutoFit/>
          </a:bodyPr>
          <a:lstStyle/>
          <a:p>
            <a:r>
              <a:rPr lang="en-US" altLang="zh-CN" sz="2000" i="1" dirty="0" smtClean="0"/>
              <a:t>Q'</a:t>
            </a:r>
            <a:r>
              <a:rPr lang="en-US" altLang="zh-CN" sz="2000" i="1" baseline="-25000" dirty="0" smtClean="0"/>
              <a:t>k</a:t>
            </a:r>
            <a:r>
              <a:rPr lang="en-US" altLang="zh-CN" sz="2000" dirty="0" smtClean="0">
                <a:sym typeface="Symbol"/>
              </a:rPr>
              <a:t></a:t>
            </a:r>
            <a:r>
              <a:rPr lang="en-US" altLang="zh-CN" sz="2000" i="1" dirty="0" smtClean="0"/>
              <a:t>Q</a:t>
            </a:r>
            <a:r>
              <a:rPr lang="en-US" altLang="zh-CN" sz="2000" i="1" baseline="-25000" dirty="0" smtClean="0"/>
              <a:t>k</a:t>
            </a:r>
            <a:r>
              <a:rPr lang="en-US" altLang="zh-CN" sz="2000" dirty="0" smtClean="0">
                <a:sym typeface="Symbol"/>
              </a:rPr>
              <a:t></a:t>
            </a:r>
            <a:r>
              <a:rPr lang="zh-CN" altLang="zh-CN" sz="2000" i="1" dirty="0" smtClean="0"/>
              <a:t>Δ</a:t>
            </a:r>
            <a:r>
              <a:rPr lang="en-US" altLang="zh-CN" sz="2000" i="1" dirty="0" err="1" smtClean="0"/>
              <a:t>Q</a:t>
            </a:r>
            <a:r>
              <a:rPr lang="en-US" altLang="zh-CN" sz="2000" i="1" baseline="-25000" dirty="0" err="1" smtClean="0"/>
              <a:t>k</a:t>
            </a:r>
            <a:r>
              <a:rPr lang="en-US" altLang="zh-CN" sz="2000" baseline="-25000" dirty="0" smtClean="0"/>
              <a:t> </a:t>
            </a:r>
            <a:r>
              <a:rPr lang="zh-CN" altLang="zh-CN" sz="2000" dirty="0" smtClean="0"/>
              <a:t> 每百公里空载消耗量定额，升每百公里（</a:t>
            </a:r>
            <a:r>
              <a:rPr lang="en-US" altLang="zh-CN" sz="2000" dirty="0" smtClean="0"/>
              <a:t>L/100km</a:t>
            </a:r>
            <a:r>
              <a:rPr lang="zh-CN" altLang="zh-CN" sz="2000" dirty="0" smtClean="0"/>
              <a:t>）；</a:t>
            </a:r>
            <a:endParaRPr lang="zh-CN" altLang="zh-CN" sz="2000" dirty="0"/>
          </a:p>
        </p:txBody>
      </p:sp>
      <p:grpSp>
        <p:nvGrpSpPr>
          <p:cNvPr id="9" name="组合 30"/>
          <p:cNvGrpSpPr/>
          <p:nvPr/>
        </p:nvGrpSpPr>
        <p:grpSpPr>
          <a:xfrm>
            <a:off x="4151784" y="2132856"/>
            <a:ext cx="5833456" cy="4032448"/>
            <a:chOff x="4439008" y="2132856"/>
            <a:chExt cx="5833456" cy="4032448"/>
          </a:xfrm>
        </p:grpSpPr>
        <p:grpSp>
          <p:nvGrpSpPr>
            <p:cNvPr id="10" name="组合 17"/>
            <p:cNvGrpSpPr/>
            <p:nvPr/>
          </p:nvGrpSpPr>
          <p:grpSpPr>
            <a:xfrm>
              <a:off x="4439008" y="2132856"/>
              <a:ext cx="5833456" cy="3171271"/>
              <a:chOff x="3430896" y="2132856"/>
              <a:chExt cx="5833456" cy="3171271"/>
            </a:xfrm>
          </p:grpSpPr>
          <p:grpSp>
            <p:nvGrpSpPr>
              <p:cNvPr id="11" name="组合 11"/>
              <p:cNvGrpSpPr/>
              <p:nvPr/>
            </p:nvGrpSpPr>
            <p:grpSpPr>
              <a:xfrm>
                <a:off x="3430896" y="2132856"/>
                <a:ext cx="5401408" cy="3171271"/>
                <a:chOff x="3430896" y="2132856"/>
                <a:chExt cx="5401408" cy="3171271"/>
              </a:xfrm>
            </p:grpSpPr>
            <p:sp>
              <p:nvSpPr>
                <p:cNvPr id="7" name="任意多边形 6"/>
                <p:cNvSpPr/>
                <p:nvPr/>
              </p:nvSpPr>
              <p:spPr>
                <a:xfrm>
                  <a:off x="3430896" y="2132856"/>
                  <a:ext cx="5401408" cy="3027255"/>
                </a:xfrm>
                <a:custGeom>
                  <a:avLst/>
                  <a:gdLst>
                    <a:gd name="connsiteX0" fmla="*/ 0 w 5401408"/>
                    <a:gd name="connsiteY0" fmla="*/ 2991339 h 3024554"/>
                    <a:gd name="connsiteX1" fmla="*/ 351692 w 5401408"/>
                    <a:gd name="connsiteY1" fmla="*/ 2903416 h 3024554"/>
                    <a:gd name="connsiteX2" fmla="*/ 697523 w 5401408"/>
                    <a:gd name="connsiteY2" fmla="*/ 2762739 h 3024554"/>
                    <a:gd name="connsiteX3" fmla="*/ 1066800 w 5401408"/>
                    <a:gd name="connsiteY3" fmla="*/ 2563447 h 3024554"/>
                    <a:gd name="connsiteX4" fmla="*/ 1295400 w 5401408"/>
                    <a:gd name="connsiteY4" fmla="*/ 2411047 h 3024554"/>
                    <a:gd name="connsiteX5" fmla="*/ 1529862 w 5401408"/>
                    <a:gd name="connsiteY5" fmla="*/ 2170723 h 3024554"/>
                    <a:gd name="connsiteX6" fmla="*/ 1693985 w 5401408"/>
                    <a:gd name="connsiteY6" fmla="*/ 1912816 h 3024554"/>
                    <a:gd name="connsiteX7" fmla="*/ 1910862 w 5401408"/>
                    <a:gd name="connsiteY7" fmla="*/ 1467339 h 3024554"/>
                    <a:gd name="connsiteX8" fmla="*/ 2186354 w 5401408"/>
                    <a:gd name="connsiteY8" fmla="*/ 799123 h 3024554"/>
                    <a:gd name="connsiteX9" fmla="*/ 2356338 w 5401408"/>
                    <a:gd name="connsiteY9" fmla="*/ 435708 h 3024554"/>
                    <a:gd name="connsiteX10" fmla="*/ 2532185 w 5401408"/>
                    <a:gd name="connsiteY10" fmla="*/ 148493 h 3024554"/>
                    <a:gd name="connsiteX11" fmla="*/ 2708031 w 5401408"/>
                    <a:gd name="connsiteY11" fmla="*/ 25400 h 3024554"/>
                    <a:gd name="connsiteX12" fmla="*/ 2778369 w 5401408"/>
                    <a:gd name="connsiteY12" fmla="*/ 13677 h 3024554"/>
                    <a:gd name="connsiteX13" fmla="*/ 2954215 w 5401408"/>
                    <a:gd name="connsiteY13" fmla="*/ 107462 h 3024554"/>
                    <a:gd name="connsiteX14" fmla="*/ 3135923 w 5401408"/>
                    <a:gd name="connsiteY14" fmla="*/ 377093 h 3024554"/>
                    <a:gd name="connsiteX15" fmla="*/ 3264877 w 5401408"/>
                    <a:gd name="connsiteY15" fmla="*/ 599831 h 3024554"/>
                    <a:gd name="connsiteX16" fmla="*/ 3475892 w 5401408"/>
                    <a:gd name="connsiteY16" fmla="*/ 1127370 h 3024554"/>
                    <a:gd name="connsiteX17" fmla="*/ 3880338 w 5401408"/>
                    <a:gd name="connsiteY17" fmla="*/ 1983154 h 3024554"/>
                    <a:gd name="connsiteX18" fmla="*/ 4161692 w 5401408"/>
                    <a:gd name="connsiteY18" fmla="*/ 2352431 h 3024554"/>
                    <a:gd name="connsiteX19" fmla="*/ 4589585 w 5401408"/>
                    <a:gd name="connsiteY19" fmla="*/ 2663093 h 3024554"/>
                    <a:gd name="connsiteX20" fmla="*/ 5275385 w 5401408"/>
                    <a:gd name="connsiteY20" fmla="*/ 2967893 h 3024554"/>
                    <a:gd name="connsiteX21" fmla="*/ 5345723 w 5401408"/>
                    <a:gd name="connsiteY21" fmla="*/ 3003062 h 3024554"/>
                    <a:gd name="connsiteX22" fmla="*/ 5328138 w 5401408"/>
                    <a:gd name="connsiteY22" fmla="*/ 3003062 h 3024554"/>
                    <a:gd name="connsiteX23" fmla="*/ 5322277 w 5401408"/>
                    <a:gd name="connsiteY23" fmla="*/ 2985477 h 3024554"/>
                    <a:gd name="connsiteX24" fmla="*/ 5363308 w 5401408"/>
                    <a:gd name="connsiteY24" fmla="*/ 3008923 h 3024554"/>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35923 w 5401408"/>
                    <a:gd name="connsiteY14" fmla="*/ 374286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35923 w 5401408"/>
                    <a:gd name="connsiteY14" fmla="*/ 374286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75248 w 5401408"/>
                    <a:gd name="connsiteY14" fmla="*/ 399474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75248 w 5401408"/>
                    <a:gd name="connsiteY14" fmla="*/ 399474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75248 w 5401408"/>
                    <a:gd name="connsiteY14" fmla="*/ 399474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4500 h 3017715"/>
                    <a:gd name="connsiteX1" fmla="*/ 351692 w 5401408"/>
                    <a:gd name="connsiteY1" fmla="*/ 2896577 h 3017715"/>
                    <a:gd name="connsiteX2" fmla="*/ 697523 w 5401408"/>
                    <a:gd name="connsiteY2" fmla="*/ 2755900 h 3017715"/>
                    <a:gd name="connsiteX3" fmla="*/ 1066800 w 5401408"/>
                    <a:gd name="connsiteY3" fmla="*/ 2556608 h 3017715"/>
                    <a:gd name="connsiteX4" fmla="*/ 1295400 w 5401408"/>
                    <a:gd name="connsiteY4" fmla="*/ 2404208 h 3017715"/>
                    <a:gd name="connsiteX5" fmla="*/ 1529862 w 5401408"/>
                    <a:gd name="connsiteY5" fmla="*/ 2163884 h 3017715"/>
                    <a:gd name="connsiteX6" fmla="*/ 1693985 w 5401408"/>
                    <a:gd name="connsiteY6" fmla="*/ 1905977 h 3017715"/>
                    <a:gd name="connsiteX7" fmla="*/ 1910862 w 5401408"/>
                    <a:gd name="connsiteY7" fmla="*/ 1460500 h 3017715"/>
                    <a:gd name="connsiteX8" fmla="*/ 2186354 w 5401408"/>
                    <a:gd name="connsiteY8" fmla="*/ 792284 h 3017715"/>
                    <a:gd name="connsiteX9" fmla="*/ 2356338 w 5401408"/>
                    <a:gd name="connsiteY9" fmla="*/ 428869 h 3017715"/>
                    <a:gd name="connsiteX10" fmla="*/ 2532185 w 5401408"/>
                    <a:gd name="connsiteY10" fmla="*/ 141654 h 3017715"/>
                    <a:gd name="connsiteX11" fmla="*/ 2778369 w 5401408"/>
                    <a:gd name="connsiteY11" fmla="*/ 6838 h 3017715"/>
                    <a:gd name="connsiteX12" fmla="*/ 2954215 w 5401408"/>
                    <a:gd name="connsiteY12" fmla="*/ 100623 h 3017715"/>
                    <a:gd name="connsiteX13" fmla="*/ 3175248 w 5401408"/>
                    <a:gd name="connsiteY13" fmla="*/ 395442 h 3017715"/>
                    <a:gd name="connsiteX14" fmla="*/ 3264877 w 5401408"/>
                    <a:gd name="connsiteY14" fmla="*/ 592992 h 3017715"/>
                    <a:gd name="connsiteX15" fmla="*/ 3475892 w 5401408"/>
                    <a:gd name="connsiteY15" fmla="*/ 1120531 h 3017715"/>
                    <a:gd name="connsiteX16" fmla="*/ 3880338 w 5401408"/>
                    <a:gd name="connsiteY16" fmla="*/ 1976315 h 3017715"/>
                    <a:gd name="connsiteX17" fmla="*/ 4161692 w 5401408"/>
                    <a:gd name="connsiteY17" fmla="*/ 2345592 h 3017715"/>
                    <a:gd name="connsiteX18" fmla="*/ 4589585 w 5401408"/>
                    <a:gd name="connsiteY18" fmla="*/ 2656254 h 3017715"/>
                    <a:gd name="connsiteX19" fmla="*/ 5275385 w 5401408"/>
                    <a:gd name="connsiteY19" fmla="*/ 2961054 h 3017715"/>
                    <a:gd name="connsiteX20" fmla="*/ 5345723 w 5401408"/>
                    <a:gd name="connsiteY20" fmla="*/ 2996223 h 3017715"/>
                    <a:gd name="connsiteX21" fmla="*/ 5328138 w 5401408"/>
                    <a:gd name="connsiteY21" fmla="*/ 2996223 h 3017715"/>
                    <a:gd name="connsiteX22" fmla="*/ 5322277 w 5401408"/>
                    <a:gd name="connsiteY22" fmla="*/ 2978638 h 3017715"/>
                    <a:gd name="connsiteX23" fmla="*/ 5363308 w 5401408"/>
                    <a:gd name="connsiteY23" fmla="*/ 3002084 h 3017715"/>
                    <a:gd name="connsiteX0" fmla="*/ 0 w 5401408"/>
                    <a:gd name="connsiteY0" fmla="*/ 2997959 h 3031174"/>
                    <a:gd name="connsiteX1" fmla="*/ 351692 w 5401408"/>
                    <a:gd name="connsiteY1" fmla="*/ 2910036 h 3031174"/>
                    <a:gd name="connsiteX2" fmla="*/ 697523 w 5401408"/>
                    <a:gd name="connsiteY2" fmla="*/ 2769359 h 3031174"/>
                    <a:gd name="connsiteX3" fmla="*/ 1066800 w 5401408"/>
                    <a:gd name="connsiteY3" fmla="*/ 2570067 h 3031174"/>
                    <a:gd name="connsiteX4" fmla="*/ 1295400 w 5401408"/>
                    <a:gd name="connsiteY4" fmla="*/ 2417667 h 3031174"/>
                    <a:gd name="connsiteX5" fmla="*/ 1529862 w 5401408"/>
                    <a:gd name="connsiteY5" fmla="*/ 2177343 h 3031174"/>
                    <a:gd name="connsiteX6" fmla="*/ 1693985 w 5401408"/>
                    <a:gd name="connsiteY6" fmla="*/ 1919436 h 3031174"/>
                    <a:gd name="connsiteX7" fmla="*/ 1910862 w 5401408"/>
                    <a:gd name="connsiteY7" fmla="*/ 1473959 h 3031174"/>
                    <a:gd name="connsiteX8" fmla="*/ 2186354 w 5401408"/>
                    <a:gd name="connsiteY8" fmla="*/ 805743 h 3031174"/>
                    <a:gd name="connsiteX9" fmla="*/ 2356338 w 5401408"/>
                    <a:gd name="connsiteY9" fmla="*/ 442328 h 3031174"/>
                    <a:gd name="connsiteX10" fmla="*/ 2532185 w 5401408"/>
                    <a:gd name="connsiteY10" fmla="*/ 155113 h 3031174"/>
                    <a:gd name="connsiteX11" fmla="*/ 2743200 w 5401408"/>
                    <a:gd name="connsiteY11" fmla="*/ 6838 h 3031174"/>
                    <a:gd name="connsiteX12" fmla="*/ 2954215 w 5401408"/>
                    <a:gd name="connsiteY12" fmla="*/ 114082 h 3031174"/>
                    <a:gd name="connsiteX13" fmla="*/ 3175248 w 5401408"/>
                    <a:gd name="connsiteY13" fmla="*/ 408901 h 3031174"/>
                    <a:gd name="connsiteX14" fmla="*/ 3264877 w 5401408"/>
                    <a:gd name="connsiteY14" fmla="*/ 606451 h 3031174"/>
                    <a:gd name="connsiteX15" fmla="*/ 3475892 w 5401408"/>
                    <a:gd name="connsiteY15" fmla="*/ 1133990 h 3031174"/>
                    <a:gd name="connsiteX16" fmla="*/ 3880338 w 5401408"/>
                    <a:gd name="connsiteY16" fmla="*/ 1989774 h 3031174"/>
                    <a:gd name="connsiteX17" fmla="*/ 4161692 w 5401408"/>
                    <a:gd name="connsiteY17" fmla="*/ 2359051 h 3031174"/>
                    <a:gd name="connsiteX18" fmla="*/ 4589585 w 5401408"/>
                    <a:gd name="connsiteY18" fmla="*/ 2669713 h 3031174"/>
                    <a:gd name="connsiteX19" fmla="*/ 5275385 w 5401408"/>
                    <a:gd name="connsiteY19" fmla="*/ 2974513 h 3031174"/>
                    <a:gd name="connsiteX20" fmla="*/ 5345723 w 5401408"/>
                    <a:gd name="connsiteY20" fmla="*/ 3009682 h 3031174"/>
                    <a:gd name="connsiteX21" fmla="*/ 5328138 w 5401408"/>
                    <a:gd name="connsiteY21" fmla="*/ 3009682 h 3031174"/>
                    <a:gd name="connsiteX22" fmla="*/ 5322277 w 5401408"/>
                    <a:gd name="connsiteY22" fmla="*/ 2992097 h 3031174"/>
                    <a:gd name="connsiteX23" fmla="*/ 5363308 w 5401408"/>
                    <a:gd name="connsiteY23" fmla="*/ 3015543 h 3031174"/>
                    <a:gd name="connsiteX0" fmla="*/ 0 w 5401408"/>
                    <a:gd name="connsiteY0" fmla="*/ 2997959 h 3031174"/>
                    <a:gd name="connsiteX1" fmla="*/ 351692 w 5401408"/>
                    <a:gd name="connsiteY1" fmla="*/ 2910036 h 3031174"/>
                    <a:gd name="connsiteX2" fmla="*/ 697523 w 5401408"/>
                    <a:gd name="connsiteY2" fmla="*/ 2769359 h 3031174"/>
                    <a:gd name="connsiteX3" fmla="*/ 1066800 w 5401408"/>
                    <a:gd name="connsiteY3" fmla="*/ 2570067 h 3031174"/>
                    <a:gd name="connsiteX4" fmla="*/ 1295400 w 5401408"/>
                    <a:gd name="connsiteY4" fmla="*/ 2417667 h 3031174"/>
                    <a:gd name="connsiteX5" fmla="*/ 1529862 w 5401408"/>
                    <a:gd name="connsiteY5" fmla="*/ 2177343 h 3031174"/>
                    <a:gd name="connsiteX6" fmla="*/ 1693985 w 5401408"/>
                    <a:gd name="connsiteY6" fmla="*/ 1919436 h 3031174"/>
                    <a:gd name="connsiteX7" fmla="*/ 1910862 w 5401408"/>
                    <a:gd name="connsiteY7" fmla="*/ 1473959 h 3031174"/>
                    <a:gd name="connsiteX8" fmla="*/ 2186354 w 5401408"/>
                    <a:gd name="connsiteY8" fmla="*/ 805743 h 3031174"/>
                    <a:gd name="connsiteX9" fmla="*/ 2356338 w 5401408"/>
                    <a:gd name="connsiteY9" fmla="*/ 442328 h 3031174"/>
                    <a:gd name="connsiteX10" fmla="*/ 2532185 w 5401408"/>
                    <a:gd name="connsiteY10" fmla="*/ 155113 h 3031174"/>
                    <a:gd name="connsiteX11" fmla="*/ 2743200 w 5401408"/>
                    <a:gd name="connsiteY11" fmla="*/ 6838 h 3031174"/>
                    <a:gd name="connsiteX12" fmla="*/ 2954215 w 5401408"/>
                    <a:gd name="connsiteY12" fmla="*/ 114082 h 3031174"/>
                    <a:gd name="connsiteX13" fmla="*/ 3175248 w 5401408"/>
                    <a:gd name="connsiteY13" fmla="*/ 408901 h 3031174"/>
                    <a:gd name="connsiteX14" fmla="*/ 3264877 w 5401408"/>
                    <a:gd name="connsiteY14" fmla="*/ 606451 h 3031174"/>
                    <a:gd name="connsiteX15" fmla="*/ 3475892 w 5401408"/>
                    <a:gd name="connsiteY15" fmla="*/ 1133990 h 3031174"/>
                    <a:gd name="connsiteX16" fmla="*/ 3880338 w 5401408"/>
                    <a:gd name="connsiteY16" fmla="*/ 1989774 h 3031174"/>
                    <a:gd name="connsiteX17" fmla="*/ 4161692 w 5401408"/>
                    <a:gd name="connsiteY17" fmla="*/ 2359051 h 3031174"/>
                    <a:gd name="connsiteX18" fmla="*/ 4589585 w 5401408"/>
                    <a:gd name="connsiteY18" fmla="*/ 2669713 h 3031174"/>
                    <a:gd name="connsiteX19" fmla="*/ 5275385 w 5401408"/>
                    <a:gd name="connsiteY19" fmla="*/ 2974513 h 3031174"/>
                    <a:gd name="connsiteX20" fmla="*/ 5345723 w 5401408"/>
                    <a:gd name="connsiteY20" fmla="*/ 3009682 h 3031174"/>
                    <a:gd name="connsiteX21" fmla="*/ 5328138 w 5401408"/>
                    <a:gd name="connsiteY21" fmla="*/ 3009682 h 3031174"/>
                    <a:gd name="connsiteX22" fmla="*/ 5322277 w 5401408"/>
                    <a:gd name="connsiteY22" fmla="*/ 2992097 h 3031174"/>
                    <a:gd name="connsiteX23" fmla="*/ 5363308 w 5401408"/>
                    <a:gd name="connsiteY23" fmla="*/ 3015543 h 3031174"/>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01408" h="3027255">
                      <a:moveTo>
                        <a:pt x="0" y="2994040"/>
                      </a:moveTo>
                      <a:cubicBezTo>
                        <a:pt x="117719" y="2969128"/>
                        <a:pt x="235438" y="2944217"/>
                        <a:pt x="351692" y="2906117"/>
                      </a:cubicBezTo>
                      <a:cubicBezTo>
                        <a:pt x="467946" y="2868017"/>
                        <a:pt x="578338" y="2822101"/>
                        <a:pt x="697523" y="2765440"/>
                      </a:cubicBezTo>
                      <a:cubicBezTo>
                        <a:pt x="816708" y="2708779"/>
                        <a:pt x="967154" y="2624763"/>
                        <a:pt x="1066800" y="2566148"/>
                      </a:cubicBezTo>
                      <a:cubicBezTo>
                        <a:pt x="1166446" y="2507533"/>
                        <a:pt x="1218223" y="2479202"/>
                        <a:pt x="1295400" y="2413748"/>
                      </a:cubicBezTo>
                      <a:cubicBezTo>
                        <a:pt x="1372577" y="2348294"/>
                        <a:pt x="1463431" y="2256462"/>
                        <a:pt x="1529862" y="2173424"/>
                      </a:cubicBezTo>
                      <a:cubicBezTo>
                        <a:pt x="1596293" y="2090386"/>
                        <a:pt x="1630485" y="2032748"/>
                        <a:pt x="1693985" y="1915517"/>
                      </a:cubicBezTo>
                      <a:cubicBezTo>
                        <a:pt x="1757485" y="1798286"/>
                        <a:pt x="1828801" y="1655655"/>
                        <a:pt x="1910862" y="1470040"/>
                      </a:cubicBezTo>
                      <a:cubicBezTo>
                        <a:pt x="1992923" y="1284425"/>
                        <a:pt x="2112108" y="973762"/>
                        <a:pt x="2186354" y="801824"/>
                      </a:cubicBezTo>
                      <a:cubicBezTo>
                        <a:pt x="2260600" y="629886"/>
                        <a:pt x="2298699" y="546847"/>
                        <a:pt x="2356338" y="438409"/>
                      </a:cubicBezTo>
                      <a:cubicBezTo>
                        <a:pt x="2413977" y="329971"/>
                        <a:pt x="2467708" y="223776"/>
                        <a:pt x="2532185" y="151194"/>
                      </a:cubicBezTo>
                      <a:cubicBezTo>
                        <a:pt x="2596662" y="78612"/>
                        <a:pt x="2672862" y="9757"/>
                        <a:pt x="2743200" y="2919"/>
                      </a:cubicBezTo>
                      <a:cubicBezTo>
                        <a:pt x="2805030" y="0"/>
                        <a:pt x="2882207" y="43153"/>
                        <a:pt x="2954215" y="110163"/>
                      </a:cubicBezTo>
                      <a:cubicBezTo>
                        <a:pt x="3035252" y="211924"/>
                        <a:pt x="3101643" y="276011"/>
                        <a:pt x="3175248" y="434967"/>
                      </a:cubicBezTo>
                      <a:cubicBezTo>
                        <a:pt x="3380186" y="850454"/>
                        <a:pt x="3116097" y="310394"/>
                        <a:pt x="3264877" y="602532"/>
                      </a:cubicBezTo>
                      <a:cubicBezTo>
                        <a:pt x="3408845" y="964247"/>
                        <a:pt x="3373315" y="899517"/>
                        <a:pt x="3475892" y="1130071"/>
                      </a:cubicBezTo>
                      <a:cubicBezTo>
                        <a:pt x="3578469" y="1360625"/>
                        <a:pt x="3766038" y="1781678"/>
                        <a:pt x="3880338" y="1985855"/>
                      </a:cubicBezTo>
                      <a:cubicBezTo>
                        <a:pt x="3994638" y="2190032"/>
                        <a:pt x="4043484" y="2241809"/>
                        <a:pt x="4161692" y="2355132"/>
                      </a:cubicBezTo>
                      <a:cubicBezTo>
                        <a:pt x="4279900" y="2468455"/>
                        <a:pt x="4403970" y="2563217"/>
                        <a:pt x="4589585" y="2665794"/>
                      </a:cubicBezTo>
                      <a:cubicBezTo>
                        <a:pt x="4775200" y="2768371"/>
                        <a:pt x="5149362" y="2913933"/>
                        <a:pt x="5275385" y="2970594"/>
                      </a:cubicBezTo>
                      <a:cubicBezTo>
                        <a:pt x="5401408" y="3027255"/>
                        <a:pt x="5336931" y="2999902"/>
                        <a:pt x="5345723" y="3005763"/>
                      </a:cubicBezTo>
                      <a:cubicBezTo>
                        <a:pt x="5354515" y="3011625"/>
                        <a:pt x="5332046" y="3008694"/>
                        <a:pt x="5328138" y="3005763"/>
                      </a:cubicBezTo>
                      <a:cubicBezTo>
                        <a:pt x="5324230" y="3002832"/>
                        <a:pt x="5316415" y="2987201"/>
                        <a:pt x="5322277" y="2988178"/>
                      </a:cubicBezTo>
                      <a:cubicBezTo>
                        <a:pt x="5328139" y="2989155"/>
                        <a:pt x="5345723" y="3000389"/>
                        <a:pt x="5363308" y="3011624"/>
                      </a:cubicBezTo>
                    </a:path>
                  </a:pathLst>
                </a:custGeom>
                <a:ln w="285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8" name="直接连接符 7"/>
                <p:cNvCxnSpPr/>
                <p:nvPr/>
              </p:nvCxnSpPr>
              <p:spPr>
                <a:xfrm>
                  <a:off x="6168008" y="2135775"/>
                  <a:ext cx="0" cy="3168352"/>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grpSp>
          <p:sp>
            <p:nvSpPr>
              <p:cNvPr id="17" name="左箭头 16"/>
              <p:cNvSpPr/>
              <p:nvPr/>
            </p:nvSpPr>
            <p:spPr>
              <a:xfrm>
                <a:off x="7464152" y="2780928"/>
                <a:ext cx="1800200" cy="792088"/>
              </a:xfrm>
              <a:prstGeom prst="lef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rgbClr val="7030A0"/>
                    </a:solidFill>
                  </a:rPr>
                  <a:t>定额的作用力</a:t>
                </a:r>
                <a:endParaRPr lang="zh-CN" altLang="en-US" b="1" dirty="0">
                  <a:solidFill>
                    <a:srgbClr val="7030A0"/>
                  </a:solidFill>
                </a:endParaRPr>
              </a:p>
            </p:txBody>
          </p:sp>
        </p:grpSp>
        <p:sp>
          <p:nvSpPr>
            <p:cNvPr id="30" name="线形标注 1 29"/>
            <p:cNvSpPr/>
            <p:nvPr/>
          </p:nvSpPr>
          <p:spPr>
            <a:xfrm>
              <a:off x="5807968" y="5805264"/>
              <a:ext cx="3168352" cy="360040"/>
            </a:xfrm>
            <a:prstGeom prst="borderCallout1">
              <a:avLst>
                <a:gd name="adj1" fmla="val -11485"/>
                <a:gd name="adj2" fmla="val 48014"/>
                <a:gd name="adj3" fmla="val -159613"/>
                <a:gd name="adj4" fmla="val 43781"/>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dirty="0" smtClean="0">
                  <a:solidFill>
                    <a:srgbClr val="7030A0"/>
                  </a:solidFill>
                </a:rPr>
                <a:t>每百公里空载消耗量</a:t>
              </a:r>
              <a:r>
                <a:rPr lang="zh-CN" altLang="en-US" dirty="0" smtClean="0">
                  <a:solidFill>
                    <a:srgbClr val="7030A0"/>
                  </a:solidFill>
                </a:rPr>
                <a:t>实际数</a:t>
              </a:r>
              <a:endParaRPr lang="zh-CN" altLang="en-US" dirty="0">
                <a:solidFill>
                  <a:srgbClr val="7030A0"/>
                </a:solidFill>
              </a:endParaRPr>
            </a:p>
          </p:txBody>
        </p:sp>
      </p:grpSp>
      <p:sp>
        <p:nvSpPr>
          <p:cNvPr id="33" name="TextBox 32"/>
          <p:cNvSpPr txBox="1"/>
          <p:nvPr/>
        </p:nvSpPr>
        <p:spPr>
          <a:xfrm>
            <a:off x="9120336" y="5301208"/>
            <a:ext cx="2262158" cy="369332"/>
          </a:xfrm>
          <a:prstGeom prst="rect">
            <a:avLst/>
          </a:prstGeom>
          <a:noFill/>
        </p:spPr>
        <p:txBody>
          <a:bodyPr wrap="none" rtlCol="0">
            <a:spAutoFit/>
          </a:bodyPr>
          <a:lstStyle/>
          <a:p>
            <a:r>
              <a:rPr lang="zh-CN" altLang="zh-CN" dirty="0" smtClean="0"/>
              <a:t>每百公里空载消耗量</a:t>
            </a:r>
            <a:endParaRPr lang="zh-CN" altLang="en-US" dirty="0"/>
          </a:p>
        </p:txBody>
      </p:sp>
      <p:sp>
        <p:nvSpPr>
          <p:cNvPr id="34" name="TextBox 33"/>
          <p:cNvSpPr txBox="1"/>
          <p:nvPr/>
        </p:nvSpPr>
        <p:spPr>
          <a:xfrm>
            <a:off x="2682007" y="1844824"/>
            <a:ext cx="461665" cy="1015663"/>
          </a:xfrm>
          <a:prstGeom prst="rect">
            <a:avLst/>
          </a:prstGeom>
          <a:noFill/>
        </p:spPr>
        <p:txBody>
          <a:bodyPr vert="eaVert" wrap="none" rtlCol="0">
            <a:spAutoFit/>
          </a:bodyPr>
          <a:lstStyle/>
          <a:p>
            <a:r>
              <a:rPr lang="zh-CN" altLang="en-US" dirty="0" smtClean="0"/>
              <a:t>概率密度</a:t>
            </a:r>
            <a:endParaRPr lang="zh-CN" altLang="en-US" dirty="0"/>
          </a:p>
        </p:txBody>
      </p:sp>
      <p:sp>
        <p:nvSpPr>
          <p:cNvPr id="23" name="燕尾形 2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24" name="燕尾形 23"/>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25" name="燕尾形 24"/>
          <p:cNvSpPr/>
          <p:nvPr/>
        </p:nvSpPr>
        <p:spPr>
          <a:xfrm>
            <a:off x="5741956" y="368659"/>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0000"/>
              </a:lnSpc>
              <a:spcAft>
                <a:spcPts val="0"/>
              </a:spcAft>
            </a:pPr>
            <a:r>
              <a:rPr lang="zh-CN" altLang="zh-CN" sz="1400" b="1" dirty="0" smtClean="0"/>
              <a:t>三、燃料消耗量定额的由来与计算方法</a:t>
            </a:r>
            <a:endParaRPr lang="zh-CN" altLang="en-US" sz="1400" b="1" dirty="0">
              <a:latin typeface="华文中宋" panose="02010600040101010101" pitchFamily="2" charset="-122"/>
              <a:ea typeface="华文中宋" panose="02010600040101010101" pitchFamily="2" charset="-122"/>
            </a:endParaRPr>
          </a:p>
        </p:txBody>
      </p:sp>
      <p:sp>
        <p:nvSpPr>
          <p:cNvPr id="26" name="燕尾形 25"/>
          <p:cNvSpPr/>
          <p:nvPr/>
        </p:nvSpPr>
        <p:spPr>
          <a:xfrm>
            <a:off x="5741956" y="692696"/>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bg1"/>
                </a:solidFill>
              </a:rPr>
              <a:t>1</a:t>
            </a:r>
            <a:r>
              <a:rPr lang="zh-CN" altLang="zh-CN" sz="1400" b="1" dirty="0" smtClean="0">
                <a:solidFill>
                  <a:schemeClr val="bg1"/>
                </a:solidFill>
              </a:rPr>
              <a:t>．燃料消耗量定额的由来</a:t>
            </a:r>
            <a:endParaRPr lang="zh-CN" altLang="zh-CN" sz="1400" b="1" dirty="0">
              <a:solidFill>
                <a:schemeClr val="bg1"/>
              </a:solidFill>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3352800" y="2129937"/>
            <a:ext cx="5401408" cy="3027255"/>
          </a:xfrm>
          <a:custGeom>
            <a:avLst/>
            <a:gdLst>
              <a:gd name="connsiteX0" fmla="*/ 0 w 5401408"/>
              <a:gd name="connsiteY0" fmla="*/ 2991339 h 3024554"/>
              <a:gd name="connsiteX1" fmla="*/ 351692 w 5401408"/>
              <a:gd name="connsiteY1" fmla="*/ 2903416 h 3024554"/>
              <a:gd name="connsiteX2" fmla="*/ 697523 w 5401408"/>
              <a:gd name="connsiteY2" fmla="*/ 2762739 h 3024554"/>
              <a:gd name="connsiteX3" fmla="*/ 1066800 w 5401408"/>
              <a:gd name="connsiteY3" fmla="*/ 2563447 h 3024554"/>
              <a:gd name="connsiteX4" fmla="*/ 1295400 w 5401408"/>
              <a:gd name="connsiteY4" fmla="*/ 2411047 h 3024554"/>
              <a:gd name="connsiteX5" fmla="*/ 1529862 w 5401408"/>
              <a:gd name="connsiteY5" fmla="*/ 2170723 h 3024554"/>
              <a:gd name="connsiteX6" fmla="*/ 1693985 w 5401408"/>
              <a:gd name="connsiteY6" fmla="*/ 1912816 h 3024554"/>
              <a:gd name="connsiteX7" fmla="*/ 1910862 w 5401408"/>
              <a:gd name="connsiteY7" fmla="*/ 1467339 h 3024554"/>
              <a:gd name="connsiteX8" fmla="*/ 2186354 w 5401408"/>
              <a:gd name="connsiteY8" fmla="*/ 799123 h 3024554"/>
              <a:gd name="connsiteX9" fmla="*/ 2356338 w 5401408"/>
              <a:gd name="connsiteY9" fmla="*/ 435708 h 3024554"/>
              <a:gd name="connsiteX10" fmla="*/ 2532185 w 5401408"/>
              <a:gd name="connsiteY10" fmla="*/ 148493 h 3024554"/>
              <a:gd name="connsiteX11" fmla="*/ 2708031 w 5401408"/>
              <a:gd name="connsiteY11" fmla="*/ 25400 h 3024554"/>
              <a:gd name="connsiteX12" fmla="*/ 2778369 w 5401408"/>
              <a:gd name="connsiteY12" fmla="*/ 13677 h 3024554"/>
              <a:gd name="connsiteX13" fmla="*/ 2954215 w 5401408"/>
              <a:gd name="connsiteY13" fmla="*/ 107462 h 3024554"/>
              <a:gd name="connsiteX14" fmla="*/ 3135923 w 5401408"/>
              <a:gd name="connsiteY14" fmla="*/ 377093 h 3024554"/>
              <a:gd name="connsiteX15" fmla="*/ 3264877 w 5401408"/>
              <a:gd name="connsiteY15" fmla="*/ 599831 h 3024554"/>
              <a:gd name="connsiteX16" fmla="*/ 3475892 w 5401408"/>
              <a:gd name="connsiteY16" fmla="*/ 1127370 h 3024554"/>
              <a:gd name="connsiteX17" fmla="*/ 3880338 w 5401408"/>
              <a:gd name="connsiteY17" fmla="*/ 1983154 h 3024554"/>
              <a:gd name="connsiteX18" fmla="*/ 4161692 w 5401408"/>
              <a:gd name="connsiteY18" fmla="*/ 2352431 h 3024554"/>
              <a:gd name="connsiteX19" fmla="*/ 4589585 w 5401408"/>
              <a:gd name="connsiteY19" fmla="*/ 2663093 h 3024554"/>
              <a:gd name="connsiteX20" fmla="*/ 5275385 w 5401408"/>
              <a:gd name="connsiteY20" fmla="*/ 2967893 h 3024554"/>
              <a:gd name="connsiteX21" fmla="*/ 5345723 w 5401408"/>
              <a:gd name="connsiteY21" fmla="*/ 3003062 h 3024554"/>
              <a:gd name="connsiteX22" fmla="*/ 5328138 w 5401408"/>
              <a:gd name="connsiteY22" fmla="*/ 3003062 h 3024554"/>
              <a:gd name="connsiteX23" fmla="*/ 5322277 w 5401408"/>
              <a:gd name="connsiteY23" fmla="*/ 2985477 h 3024554"/>
              <a:gd name="connsiteX24" fmla="*/ 5363308 w 5401408"/>
              <a:gd name="connsiteY24" fmla="*/ 3008923 h 3024554"/>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35923 w 5401408"/>
              <a:gd name="connsiteY14" fmla="*/ 374286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35923 w 5401408"/>
              <a:gd name="connsiteY14" fmla="*/ 374286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75248 w 5401408"/>
              <a:gd name="connsiteY14" fmla="*/ 399474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75248 w 5401408"/>
              <a:gd name="connsiteY14" fmla="*/ 399474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75248 w 5401408"/>
              <a:gd name="connsiteY14" fmla="*/ 399474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4500 h 3017715"/>
              <a:gd name="connsiteX1" fmla="*/ 351692 w 5401408"/>
              <a:gd name="connsiteY1" fmla="*/ 2896577 h 3017715"/>
              <a:gd name="connsiteX2" fmla="*/ 697523 w 5401408"/>
              <a:gd name="connsiteY2" fmla="*/ 2755900 h 3017715"/>
              <a:gd name="connsiteX3" fmla="*/ 1066800 w 5401408"/>
              <a:gd name="connsiteY3" fmla="*/ 2556608 h 3017715"/>
              <a:gd name="connsiteX4" fmla="*/ 1295400 w 5401408"/>
              <a:gd name="connsiteY4" fmla="*/ 2404208 h 3017715"/>
              <a:gd name="connsiteX5" fmla="*/ 1529862 w 5401408"/>
              <a:gd name="connsiteY5" fmla="*/ 2163884 h 3017715"/>
              <a:gd name="connsiteX6" fmla="*/ 1693985 w 5401408"/>
              <a:gd name="connsiteY6" fmla="*/ 1905977 h 3017715"/>
              <a:gd name="connsiteX7" fmla="*/ 1910862 w 5401408"/>
              <a:gd name="connsiteY7" fmla="*/ 1460500 h 3017715"/>
              <a:gd name="connsiteX8" fmla="*/ 2186354 w 5401408"/>
              <a:gd name="connsiteY8" fmla="*/ 792284 h 3017715"/>
              <a:gd name="connsiteX9" fmla="*/ 2356338 w 5401408"/>
              <a:gd name="connsiteY9" fmla="*/ 428869 h 3017715"/>
              <a:gd name="connsiteX10" fmla="*/ 2532185 w 5401408"/>
              <a:gd name="connsiteY10" fmla="*/ 141654 h 3017715"/>
              <a:gd name="connsiteX11" fmla="*/ 2778369 w 5401408"/>
              <a:gd name="connsiteY11" fmla="*/ 6838 h 3017715"/>
              <a:gd name="connsiteX12" fmla="*/ 2954215 w 5401408"/>
              <a:gd name="connsiteY12" fmla="*/ 100623 h 3017715"/>
              <a:gd name="connsiteX13" fmla="*/ 3175248 w 5401408"/>
              <a:gd name="connsiteY13" fmla="*/ 395442 h 3017715"/>
              <a:gd name="connsiteX14" fmla="*/ 3264877 w 5401408"/>
              <a:gd name="connsiteY14" fmla="*/ 592992 h 3017715"/>
              <a:gd name="connsiteX15" fmla="*/ 3475892 w 5401408"/>
              <a:gd name="connsiteY15" fmla="*/ 1120531 h 3017715"/>
              <a:gd name="connsiteX16" fmla="*/ 3880338 w 5401408"/>
              <a:gd name="connsiteY16" fmla="*/ 1976315 h 3017715"/>
              <a:gd name="connsiteX17" fmla="*/ 4161692 w 5401408"/>
              <a:gd name="connsiteY17" fmla="*/ 2345592 h 3017715"/>
              <a:gd name="connsiteX18" fmla="*/ 4589585 w 5401408"/>
              <a:gd name="connsiteY18" fmla="*/ 2656254 h 3017715"/>
              <a:gd name="connsiteX19" fmla="*/ 5275385 w 5401408"/>
              <a:gd name="connsiteY19" fmla="*/ 2961054 h 3017715"/>
              <a:gd name="connsiteX20" fmla="*/ 5345723 w 5401408"/>
              <a:gd name="connsiteY20" fmla="*/ 2996223 h 3017715"/>
              <a:gd name="connsiteX21" fmla="*/ 5328138 w 5401408"/>
              <a:gd name="connsiteY21" fmla="*/ 2996223 h 3017715"/>
              <a:gd name="connsiteX22" fmla="*/ 5322277 w 5401408"/>
              <a:gd name="connsiteY22" fmla="*/ 2978638 h 3017715"/>
              <a:gd name="connsiteX23" fmla="*/ 5363308 w 5401408"/>
              <a:gd name="connsiteY23" fmla="*/ 3002084 h 3017715"/>
              <a:gd name="connsiteX0" fmla="*/ 0 w 5401408"/>
              <a:gd name="connsiteY0" fmla="*/ 2997959 h 3031174"/>
              <a:gd name="connsiteX1" fmla="*/ 351692 w 5401408"/>
              <a:gd name="connsiteY1" fmla="*/ 2910036 h 3031174"/>
              <a:gd name="connsiteX2" fmla="*/ 697523 w 5401408"/>
              <a:gd name="connsiteY2" fmla="*/ 2769359 h 3031174"/>
              <a:gd name="connsiteX3" fmla="*/ 1066800 w 5401408"/>
              <a:gd name="connsiteY3" fmla="*/ 2570067 h 3031174"/>
              <a:gd name="connsiteX4" fmla="*/ 1295400 w 5401408"/>
              <a:gd name="connsiteY4" fmla="*/ 2417667 h 3031174"/>
              <a:gd name="connsiteX5" fmla="*/ 1529862 w 5401408"/>
              <a:gd name="connsiteY5" fmla="*/ 2177343 h 3031174"/>
              <a:gd name="connsiteX6" fmla="*/ 1693985 w 5401408"/>
              <a:gd name="connsiteY6" fmla="*/ 1919436 h 3031174"/>
              <a:gd name="connsiteX7" fmla="*/ 1910862 w 5401408"/>
              <a:gd name="connsiteY7" fmla="*/ 1473959 h 3031174"/>
              <a:gd name="connsiteX8" fmla="*/ 2186354 w 5401408"/>
              <a:gd name="connsiteY8" fmla="*/ 805743 h 3031174"/>
              <a:gd name="connsiteX9" fmla="*/ 2356338 w 5401408"/>
              <a:gd name="connsiteY9" fmla="*/ 442328 h 3031174"/>
              <a:gd name="connsiteX10" fmla="*/ 2532185 w 5401408"/>
              <a:gd name="connsiteY10" fmla="*/ 155113 h 3031174"/>
              <a:gd name="connsiteX11" fmla="*/ 2743200 w 5401408"/>
              <a:gd name="connsiteY11" fmla="*/ 6838 h 3031174"/>
              <a:gd name="connsiteX12" fmla="*/ 2954215 w 5401408"/>
              <a:gd name="connsiteY12" fmla="*/ 114082 h 3031174"/>
              <a:gd name="connsiteX13" fmla="*/ 3175248 w 5401408"/>
              <a:gd name="connsiteY13" fmla="*/ 408901 h 3031174"/>
              <a:gd name="connsiteX14" fmla="*/ 3264877 w 5401408"/>
              <a:gd name="connsiteY14" fmla="*/ 606451 h 3031174"/>
              <a:gd name="connsiteX15" fmla="*/ 3475892 w 5401408"/>
              <a:gd name="connsiteY15" fmla="*/ 1133990 h 3031174"/>
              <a:gd name="connsiteX16" fmla="*/ 3880338 w 5401408"/>
              <a:gd name="connsiteY16" fmla="*/ 1989774 h 3031174"/>
              <a:gd name="connsiteX17" fmla="*/ 4161692 w 5401408"/>
              <a:gd name="connsiteY17" fmla="*/ 2359051 h 3031174"/>
              <a:gd name="connsiteX18" fmla="*/ 4589585 w 5401408"/>
              <a:gd name="connsiteY18" fmla="*/ 2669713 h 3031174"/>
              <a:gd name="connsiteX19" fmla="*/ 5275385 w 5401408"/>
              <a:gd name="connsiteY19" fmla="*/ 2974513 h 3031174"/>
              <a:gd name="connsiteX20" fmla="*/ 5345723 w 5401408"/>
              <a:gd name="connsiteY20" fmla="*/ 3009682 h 3031174"/>
              <a:gd name="connsiteX21" fmla="*/ 5328138 w 5401408"/>
              <a:gd name="connsiteY21" fmla="*/ 3009682 h 3031174"/>
              <a:gd name="connsiteX22" fmla="*/ 5322277 w 5401408"/>
              <a:gd name="connsiteY22" fmla="*/ 2992097 h 3031174"/>
              <a:gd name="connsiteX23" fmla="*/ 5363308 w 5401408"/>
              <a:gd name="connsiteY23" fmla="*/ 3015543 h 3031174"/>
              <a:gd name="connsiteX0" fmla="*/ 0 w 5401408"/>
              <a:gd name="connsiteY0" fmla="*/ 2997959 h 3031174"/>
              <a:gd name="connsiteX1" fmla="*/ 351692 w 5401408"/>
              <a:gd name="connsiteY1" fmla="*/ 2910036 h 3031174"/>
              <a:gd name="connsiteX2" fmla="*/ 697523 w 5401408"/>
              <a:gd name="connsiteY2" fmla="*/ 2769359 h 3031174"/>
              <a:gd name="connsiteX3" fmla="*/ 1066800 w 5401408"/>
              <a:gd name="connsiteY3" fmla="*/ 2570067 h 3031174"/>
              <a:gd name="connsiteX4" fmla="*/ 1295400 w 5401408"/>
              <a:gd name="connsiteY4" fmla="*/ 2417667 h 3031174"/>
              <a:gd name="connsiteX5" fmla="*/ 1529862 w 5401408"/>
              <a:gd name="connsiteY5" fmla="*/ 2177343 h 3031174"/>
              <a:gd name="connsiteX6" fmla="*/ 1693985 w 5401408"/>
              <a:gd name="connsiteY6" fmla="*/ 1919436 h 3031174"/>
              <a:gd name="connsiteX7" fmla="*/ 1910862 w 5401408"/>
              <a:gd name="connsiteY7" fmla="*/ 1473959 h 3031174"/>
              <a:gd name="connsiteX8" fmla="*/ 2186354 w 5401408"/>
              <a:gd name="connsiteY8" fmla="*/ 805743 h 3031174"/>
              <a:gd name="connsiteX9" fmla="*/ 2356338 w 5401408"/>
              <a:gd name="connsiteY9" fmla="*/ 442328 h 3031174"/>
              <a:gd name="connsiteX10" fmla="*/ 2532185 w 5401408"/>
              <a:gd name="connsiteY10" fmla="*/ 155113 h 3031174"/>
              <a:gd name="connsiteX11" fmla="*/ 2743200 w 5401408"/>
              <a:gd name="connsiteY11" fmla="*/ 6838 h 3031174"/>
              <a:gd name="connsiteX12" fmla="*/ 2954215 w 5401408"/>
              <a:gd name="connsiteY12" fmla="*/ 114082 h 3031174"/>
              <a:gd name="connsiteX13" fmla="*/ 3175248 w 5401408"/>
              <a:gd name="connsiteY13" fmla="*/ 408901 h 3031174"/>
              <a:gd name="connsiteX14" fmla="*/ 3264877 w 5401408"/>
              <a:gd name="connsiteY14" fmla="*/ 606451 h 3031174"/>
              <a:gd name="connsiteX15" fmla="*/ 3475892 w 5401408"/>
              <a:gd name="connsiteY15" fmla="*/ 1133990 h 3031174"/>
              <a:gd name="connsiteX16" fmla="*/ 3880338 w 5401408"/>
              <a:gd name="connsiteY16" fmla="*/ 1989774 h 3031174"/>
              <a:gd name="connsiteX17" fmla="*/ 4161692 w 5401408"/>
              <a:gd name="connsiteY17" fmla="*/ 2359051 h 3031174"/>
              <a:gd name="connsiteX18" fmla="*/ 4589585 w 5401408"/>
              <a:gd name="connsiteY18" fmla="*/ 2669713 h 3031174"/>
              <a:gd name="connsiteX19" fmla="*/ 5275385 w 5401408"/>
              <a:gd name="connsiteY19" fmla="*/ 2974513 h 3031174"/>
              <a:gd name="connsiteX20" fmla="*/ 5345723 w 5401408"/>
              <a:gd name="connsiteY20" fmla="*/ 3009682 h 3031174"/>
              <a:gd name="connsiteX21" fmla="*/ 5328138 w 5401408"/>
              <a:gd name="connsiteY21" fmla="*/ 3009682 h 3031174"/>
              <a:gd name="connsiteX22" fmla="*/ 5322277 w 5401408"/>
              <a:gd name="connsiteY22" fmla="*/ 2992097 h 3031174"/>
              <a:gd name="connsiteX23" fmla="*/ 5363308 w 5401408"/>
              <a:gd name="connsiteY23" fmla="*/ 3015543 h 3031174"/>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01408" h="3027255">
                <a:moveTo>
                  <a:pt x="0" y="2994040"/>
                </a:moveTo>
                <a:cubicBezTo>
                  <a:pt x="117719" y="2969128"/>
                  <a:pt x="235438" y="2944217"/>
                  <a:pt x="351692" y="2906117"/>
                </a:cubicBezTo>
                <a:cubicBezTo>
                  <a:pt x="467946" y="2868017"/>
                  <a:pt x="578338" y="2822101"/>
                  <a:pt x="697523" y="2765440"/>
                </a:cubicBezTo>
                <a:cubicBezTo>
                  <a:pt x="816708" y="2708779"/>
                  <a:pt x="967154" y="2624763"/>
                  <a:pt x="1066800" y="2566148"/>
                </a:cubicBezTo>
                <a:cubicBezTo>
                  <a:pt x="1166446" y="2507533"/>
                  <a:pt x="1218223" y="2479202"/>
                  <a:pt x="1295400" y="2413748"/>
                </a:cubicBezTo>
                <a:cubicBezTo>
                  <a:pt x="1372577" y="2348294"/>
                  <a:pt x="1463431" y="2256462"/>
                  <a:pt x="1529862" y="2173424"/>
                </a:cubicBezTo>
                <a:cubicBezTo>
                  <a:pt x="1596293" y="2090386"/>
                  <a:pt x="1630485" y="2032748"/>
                  <a:pt x="1693985" y="1915517"/>
                </a:cubicBezTo>
                <a:cubicBezTo>
                  <a:pt x="1757485" y="1798286"/>
                  <a:pt x="1828801" y="1655655"/>
                  <a:pt x="1910862" y="1470040"/>
                </a:cubicBezTo>
                <a:cubicBezTo>
                  <a:pt x="1992923" y="1284425"/>
                  <a:pt x="2112108" y="973762"/>
                  <a:pt x="2186354" y="801824"/>
                </a:cubicBezTo>
                <a:cubicBezTo>
                  <a:pt x="2260600" y="629886"/>
                  <a:pt x="2298699" y="546847"/>
                  <a:pt x="2356338" y="438409"/>
                </a:cubicBezTo>
                <a:cubicBezTo>
                  <a:pt x="2413977" y="329971"/>
                  <a:pt x="2467708" y="223776"/>
                  <a:pt x="2532185" y="151194"/>
                </a:cubicBezTo>
                <a:cubicBezTo>
                  <a:pt x="2596662" y="78612"/>
                  <a:pt x="2672862" y="9757"/>
                  <a:pt x="2743200" y="2919"/>
                </a:cubicBezTo>
                <a:cubicBezTo>
                  <a:pt x="2805030" y="0"/>
                  <a:pt x="2882207" y="43153"/>
                  <a:pt x="2954215" y="110163"/>
                </a:cubicBezTo>
                <a:cubicBezTo>
                  <a:pt x="3035252" y="211924"/>
                  <a:pt x="3101643" y="276011"/>
                  <a:pt x="3175248" y="434967"/>
                </a:cubicBezTo>
                <a:cubicBezTo>
                  <a:pt x="3380186" y="850454"/>
                  <a:pt x="3116097" y="310394"/>
                  <a:pt x="3264877" y="602532"/>
                </a:cubicBezTo>
                <a:cubicBezTo>
                  <a:pt x="3408845" y="964247"/>
                  <a:pt x="3373315" y="899517"/>
                  <a:pt x="3475892" y="1130071"/>
                </a:cubicBezTo>
                <a:cubicBezTo>
                  <a:pt x="3578469" y="1360625"/>
                  <a:pt x="3766038" y="1781678"/>
                  <a:pt x="3880338" y="1985855"/>
                </a:cubicBezTo>
                <a:cubicBezTo>
                  <a:pt x="3994638" y="2190032"/>
                  <a:pt x="4043484" y="2241809"/>
                  <a:pt x="4161692" y="2355132"/>
                </a:cubicBezTo>
                <a:cubicBezTo>
                  <a:pt x="4279900" y="2468455"/>
                  <a:pt x="4403970" y="2563217"/>
                  <a:pt x="4589585" y="2665794"/>
                </a:cubicBezTo>
                <a:cubicBezTo>
                  <a:pt x="4775200" y="2768371"/>
                  <a:pt x="5149362" y="2913933"/>
                  <a:pt x="5275385" y="2970594"/>
                </a:cubicBezTo>
                <a:cubicBezTo>
                  <a:pt x="5401408" y="3027255"/>
                  <a:pt x="5336931" y="2999902"/>
                  <a:pt x="5345723" y="3005763"/>
                </a:cubicBezTo>
                <a:cubicBezTo>
                  <a:pt x="5354515" y="3011625"/>
                  <a:pt x="5332046" y="3008694"/>
                  <a:pt x="5328138" y="3005763"/>
                </a:cubicBezTo>
                <a:cubicBezTo>
                  <a:pt x="5324230" y="3002832"/>
                  <a:pt x="5316415" y="2987201"/>
                  <a:pt x="5322277" y="2988178"/>
                </a:cubicBezTo>
                <a:cubicBezTo>
                  <a:pt x="5328139" y="2989155"/>
                  <a:pt x="5345723" y="3000389"/>
                  <a:pt x="5363308" y="301162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3" name="直接连接符 2"/>
          <p:cNvCxnSpPr/>
          <p:nvPr/>
        </p:nvCxnSpPr>
        <p:spPr>
          <a:xfrm>
            <a:off x="6096000" y="2132856"/>
            <a:ext cx="0" cy="3168352"/>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2423592" y="5229200"/>
            <a:ext cx="8064896" cy="72008"/>
          </a:xfrm>
          <a:prstGeom prst="line">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 name="直接箭头连接符 4"/>
          <p:cNvCxnSpPr/>
          <p:nvPr/>
        </p:nvCxnSpPr>
        <p:spPr>
          <a:xfrm flipV="1">
            <a:off x="3143672" y="1772816"/>
            <a:ext cx="0" cy="3744416"/>
          </a:xfrm>
          <a:prstGeom prst="straightConnector1">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6456040" y="2492896"/>
            <a:ext cx="0" cy="2808312"/>
          </a:xfrm>
          <a:prstGeom prst="line">
            <a:avLst/>
          </a:prstGeom>
          <a:ln w="57150">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883702" y="5301208"/>
            <a:ext cx="500330" cy="400110"/>
          </a:xfrm>
          <a:prstGeom prst="rect">
            <a:avLst/>
          </a:prstGeom>
          <a:noFill/>
        </p:spPr>
        <p:txBody>
          <a:bodyPr wrap="square" rtlCol="0">
            <a:spAutoFit/>
          </a:bodyPr>
          <a:lstStyle/>
          <a:p>
            <a:r>
              <a:rPr lang="en-US" altLang="zh-CN" sz="2000" b="1" i="1" dirty="0" err="1" smtClean="0">
                <a:solidFill>
                  <a:schemeClr val="bg2">
                    <a:lumMod val="90000"/>
                    <a:lumOff val="10000"/>
                  </a:schemeClr>
                </a:solidFill>
                <a:latin typeface="Times New Roman" pitchFamily="18" charset="0"/>
                <a:ea typeface="黑体" pitchFamily="49" charset="-122"/>
                <a:cs typeface="Times New Roman" pitchFamily="18" charset="0"/>
              </a:rPr>
              <a:t>Q</a:t>
            </a:r>
            <a:r>
              <a:rPr lang="en-US" altLang="zh-CN" sz="2000" b="1" i="1" baseline="-25000" dirty="0" err="1" smtClean="0">
                <a:solidFill>
                  <a:schemeClr val="bg2">
                    <a:lumMod val="90000"/>
                    <a:lumOff val="10000"/>
                  </a:schemeClr>
                </a:solidFill>
                <a:latin typeface="Times New Roman" pitchFamily="18" charset="0"/>
                <a:ea typeface="黑体" pitchFamily="49" charset="-122"/>
                <a:cs typeface="Times New Roman" pitchFamily="18" charset="0"/>
              </a:rPr>
              <a:t>k</a:t>
            </a:r>
            <a:endParaRPr lang="zh-CN" altLang="en-US" sz="2000" b="1" dirty="0">
              <a:solidFill>
                <a:schemeClr val="bg2">
                  <a:lumMod val="90000"/>
                  <a:lumOff val="10000"/>
                </a:schemeClr>
              </a:solidFill>
              <a:latin typeface="Times New Roman" pitchFamily="18" charset="0"/>
              <a:ea typeface="黑体" pitchFamily="49" charset="-122"/>
              <a:cs typeface="Times New Roman" pitchFamily="18" charset="0"/>
            </a:endParaRPr>
          </a:p>
        </p:txBody>
      </p:sp>
      <p:sp>
        <p:nvSpPr>
          <p:cNvPr id="16" name="TextBox 15"/>
          <p:cNvSpPr txBox="1"/>
          <p:nvPr/>
        </p:nvSpPr>
        <p:spPr>
          <a:xfrm>
            <a:off x="6312024" y="5301208"/>
            <a:ext cx="1080120" cy="400110"/>
          </a:xfrm>
          <a:prstGeom prst="rect">
            <a:avLst/>
          </a:prstGeom>
          <a:noFill/>
        </p:spPr>
        <p:txBody>
          <a:bodyPr wrap="square" rtlCol="0">
            <a:spAutoFit/>
          </a:bodyPr>
          <a:lstStyle/>
          <a:p>
            <a:r>
              <a:rPr lang="en-US" altLang="zh-CN" sz="2000" b="1" i="1" dirty="0" err="1" smtClean="0">
                <a:solidFill>
                  <a:schemeClr val="bg2">
                    <a:lumMod val="90000"/>
                    <a:lumOff val="10000"/>
                  </a:schemeClr>
                </a:solidFill>
                <a:latin typeface="Times New Roman" pitchFamily="18" charset="0"/>
                <a:ea typeface="黑体" pitchFamily="49" charset="-122"/>
                <a:cs typeface="Times New Roman" pitchFamily="18" charset="0"/>
              </a:rPr>
              <a:t>Q</a:t>
            </a:r>
            <a:r>
              <a:rPr lang="en-US" altLang="zh-CN" sz="2000" b="1" i="1" baseline="-25000" dirty="0" err="1" smtClean="0">
                <a:solidFill>
                  <a:schemeClr val="bg2">
                    <a:lumMod val="90000"/>
                    <a:lumOff val="10000"/>
                  </a:schemeClr>
                </a:solidFill>
                <a:latin typeface="Times New Roman" pitchFamily="18" charset="0"/>
                <a:ea typeface="黑体" pitchFamily="49" charset="-122"/>
                <a:cs typeface="Times New Roman" pitchFamily="18" charset="0"/>
              </a:rPr>
              <a:t>k</a:t>
            </a:r>
            <a:r>
              <a:rPr lang="en-US" altLang="zh-CN" sz="2000" dirty="0" smtClean="0">
                <a:solidFill>
                  <a:schemeClr val="bg2">
                    <a:lumMod val="90000"/>
                    <a:lumOff val="10000"/>
                  </a:schemeClr>
                </a:solidFill>
                <a:latin typeface="Times New Roman" pitchFamily="18" charset="0"/>
                <a:ea typeface="黑体" pitchFamily="49" charset="-122"/>
                <a:cs typeface="Times New Roman" pitchFamily="18" charset="0"/>
              </a:rPr>
              <a:t>+</a:t>
            </a:r>
            <a:r>
              <a:rPr lang="zh-CN" altLang="zh-CN" sz="2000" b="1" i="1" dirty="0" smtClean="0">
                <a:solidFill>
                  <a:schemeClr val="bg2">
                    <a:lumMod val="90000"/>
                    <a:lumOff val="10000"/>
                  </a:schemeClr>
                </a:solidFill>
                <a:latin typeface="Times New Roman" pitchFamily="18" charset="0"/>
                <a:cs typeface="Times New Roman" pitchFamily="18" charset="0"/>
              </a:rPr>
              <a:t>Δ</a:t>
            </a:r>
            <a:r>
              <a:rPr lang="en-US" altLang="zh-CN" sz="2000" b="1" i="1" dirty="0" err="1" smtClean="0">
                <a:solidFill>
                  <a:schemeClr val="bg2">
                    <a:lumMod val="90000"/>
                    <a:lumOff val="10000"/>
                  </a:schemeClr>
                </a:solidFill>
                <a:latin typeface="Times New Roman" pitchFamily="18" charset="0"/>
                <a:cs typeface="Times New Roman" pitchFamily="18" charset="0"/>
              </a:rPr>
              <a:t>Q</a:t>
            </a:r>
            <a:r>
              <a:rPr lang="en-US" altLang="zh-CN" sz="2000" b="1" i="1" baseline="-25000" dirty="0" err="1" smtClean="0">
                <a:solidFill>
                  <a:schemeClr val="bg2">
                    <a:lumMod val="90000"/>
                    <a:lumOff val="10000"/>
                  </a:schemeClr>
                </a:solidFill>
                <a:latin typeface="Times New Roman" pitchFamily="18" charset="0"/>
                <a:cs typeface="Times New Roman" pitchFamily="18" charset="0"/>
              </a:rPr>
              <a:t>k</a:t>
            </a:r>
            <a:endParaRPr lang="zh-CN" altLang="en-US" sz="2000" b="1" dirty="0">
              <a:solidFill>
                <a:schemeClr val="bg2">
                  <a:lumMod val="90000"/>
                  <a:lumOff val="10000"/>
                </a:schemeClr>
              </a:solidFill>
              <a:latin typeface="Times New Roman" pitchFamily="18" charset="0"/>
              <a:cs typeface="Times New Roman" pitchFamily="18" charset="0"/>
            </a:endParaRPr>
          </a:p>
        </p:txBody>
      </p:sp>
      <p:sp>
        <p:nvSpPr>
          <p:cNvPr id="27" name="TextBox 26"/>
          <p:cNvSpPr txBox="1"/>
          <p:nvPr/>
        </p:nvSpPr>
        <p:spPr>
          <a:xfrm>
            <a:off x="2063552" y="5517232"/>
            <a:ext cx="2736304" cy="1015663"/>
          </a:xfrm>
          <a:prstGeom prst="rect">
            <a:avLst/>
          </a:prstGeom>
          <a:noFill/>
        </p:spPr>
        <p:txBody>
          <a:bodyPr wrap="square" rtlCol="0">
            <a:spAutoFit/>
          </a:bodyPr>
          <a:lstStyle/>
          <a:p>
            <a:r>
              <a:rPr lang="en-US" altLang="zh-CN" sz="2000" i="1" dirty="0" smtClean="0"/>
              <a:t>Q'</a:t>
            </a:r>
            <a:r>
              <a:rPr lang="en-US" altLang="zh-CN" sz="2000" i="1" baseline="-25000" dirty="0" smtClean="0"/>
              <a:t>k</a:t>
            </a:r>
            <a:r>
              <a:rPr lang="en-US" altLang="zh-CN" sz="2000" dirty="0" smtClean="0">
                <a:sym typeface="Symbol"/>
              </a:rPr>
              <a:t></a:t>
            </a:r>
            <a:r>
              <a:rPr lang="en-US" altLang="zh-CN" sz="2000" i="1" dirty="0" smtClean="0"/>
              <a:t>Q</a:t>
            </a:r>
            <a:r>
              <a:rPr lang="en-US" altLang="zh-CN" sz="2000" i="1" baseline="-25000" dirty="0" smtClean="0"/>
              <a:t>k</a:t>
            </a:r>
            <a:r>
              <a:rPr lang="en-US" altLang="zh-CN" sz="2000" dirty="0" smtClean="0">
                <a:sym typeface="Symbol"/>
              </a:rPr>
              <a:t></a:t>
            </a:r>
            <a:r>
              <a:rPr lang="zh-CN" altLang="zh-CN" sz="2000" i="1" dirty="0" smtClean="0"/>
              <a:t>Δ</a:t>
            </a:r>
            <a:r>
              <a:rPr lang="en-US" altLang="zh-CN" sz="2000" i="1" dirty="0" err="1" smtClean="0"/>
              <a:t>Q</a:t>
            </a:r>
            <a:r>
              <a:rPr lang="en-US" altLang="zh-CN" sz="2000" i="1" baseline="-25000" dirty="0" err="1" smtClean="0"/>
              <a:t>k</a:t>
            </a:r>
            <a:r>
              <a:rPr lang="en-US" altLang="zh-CN" sz="2000" baseline="-25000" dirty="0" smtClean="0"/>
              <a:t> </a:t>
            </a:r>
            <a:r>
              <a:rPr lang="zh-CN" altLang="zh-CN" sz="2000" dirty="0" smtClean="0"/>
              <a:t> 每百公里空载消耗量定额，升每百公里（</a:t>
            </a:r>
            <a:r>
              <a:rPr lang="en-US" altLang="zh-CN" sz="2000" dirty="0" smtClean="0"/>
              <a:t>L/100km</a:t>
            </a:r>
            <a:r>
              <a:rPr lang="zh-CN" altLang="zh-CN" sz="2000" dirty="0" smtClean="0"/>
              <a:t>）；</a:t>
            </a:r>
            <a:endParaRPr lang="zh-CN" altLang="zh-CN" sz="2000" dirty="0"/>
          </a:p>
        </p:txBody>
      </p:sp>
      <p:grpSp>
        <p:nvGrpSpPr>
          <p:cNvPr id="9" name="组合 30"/>
          <p:cNvGrpSpPr/>
          <p:nvPr/>
        </p:nvGrpSpPr>
        <p:grpSpPr>
          <a:xfrm>
            <a:off x="4007768" y="2132856"/>
            <a:ext cx="5833456" cy="4032448"/>
            <a:chOff x="4439008" y="2132856"/>
            <a:chExt cx="5833456" cy="4032448"/>
          </a:xfrm>
        </p:grpSpPr>
        <p:grpSp>
          <p:nvGrpSpPr>
            <p:cNvPr id="10" name="组合 17"/>
            <p:cNvGrpSpPr/>
            <p:nvPr/>
          </p:nvGrpSpPr>
          <p:grpSpPr>
            <a:xfrm>
              <a:off x="4439008" y="2132856"/>
              <a:ext cx="5833456" cy="3171271"/>
              <a:chOff x="3430896" y="2132856"/>
              <a:chExt cx="5833456" cy="3171271"/>
            </a:xfrm>
          </p:grpSpPr>
          <p:grpSp>
            <p:nvGrpSpPr>
              <p:cNvPr id="11" name="组合 11"/>
              <p:cNvGrpSpPr/>
              <p:nvPr/>
            </p:nvGrpSpPr>
            <p:grpSpPr>
              <a:xfrm>
                <a:off x="3430896" y="2132856"/>
                <a:ext cx="5401408" cy="3171271"/>
                <a:chOff x="3430896" y="2132856"/>
                <a:chExt cx="5401408" cy="3171271"/>
              </a:xfrm>
            </p:grpSpPr>
            <p:sp>
              <p:nvSpPr>
                <p:cNvPr id="7" name="任意多边形 6"/>
                <p:cNvSpPr/>
                <p:nvPr/>
              </p:nvSpPr>
              <p:spPr>
                <a:xfrm>
                  <a:off x="3430896" y="2132856"/>
                  <a:ext cx="5401408" cy="3027255"/>
                </a:xfrm>
                <a:custGeom>
                  <a:avLst/>
                  <a:gdLst>
                    <a:gd name="connsiteX0" fmla="*/ 0 w 5401408"/>
                    <a:gd name="connsiteY0" fmla="*/ 2991339 h 3024554"/>
                    <a:gd name="connsiteX1" fmla="*/ 351692 w 5401408"/>
                    <a:gd name="connsiteY1" fmla="*/ 2903416 h 3024554"/>
                    <a:gd name="connsiteX2" fmla="*/ 697523 w 5401408"/>
                    <a:gd name="connsiteY2" fmla="*/ 2762739 h 3024554"/>
                    <a:gd name="connsiteX3" fmla="*/ 1066800 w 5401408"/>
                    <a:gd name="connsiteY3" fmla="*/ 2563447 h 3024554"/>
                    <a:gd name="connsiteX4" fmla="*/ 1295400 w 5401408"/>
                    <a:gd name="connsiteY4" fmla="*/ 2411047 h 3024554"/>
                    <a:gd name="connsiteX5" fmla="*/ 1529862 w 5401408"/>
                    <a:gd name="connsiteY5" fmla="*/ 2170723 h 3024554"/>
                    <a:gd name="connsiteX6" fmla="*/ 1693985 w 5401408"/>
                    <a:gd name="connsiteY6" fmla="*/ 1912816 h 3024554"/>
                    <a:gd name="connsiteX7" fmla="*/ 1910862 w 5401408"/>
                    <a:gd name="connsiteY7" fmla="*/ 1467339 h 3024554"/>
                    <a:gd name="connsiteX8" fmla="*/ 2186354 w 5401408"/>
                    <a:gd name="connsiteY8" fmla="*/ 799123 h 3024554"/>
                    <a:gd name="connsiteX9" fmla="*/ 2356338 w 5401408"/>
                    <a:gd name="connsiteY9" fmla="*/ 435708 h 3024554"/>
                    <a:gd name="connsiteX10" fmla="*/ 2532185 w 5401408"/>
                    <a:gd name="connsiteY10" fmla="*/ 148493 h 3024554"/>
                    <a:gd name="connsiteX11" fmla="*/ 2708031 w 5401408"/>
                    <a:gd name="connsiteY11" fmla="*/ 25400 h 3024554"/>
                    <a:gd name="connsiteX12" fmla="*/ 2778369 w 5401408"/>
                    <a:gd name="connsiteY12" fmla="*/ 13677 h 3024554"/>
                    <a:gd name="connsiteX13" fmla="*/ 2954215 w 5401408"/>
                    <a:gd name="connsiteY13" fmla="*/ 107462 h 3024554"/>
                    <a:gd name="connsiteX14" fmla="*/ 3135923 w 5401408"/>
                    <a:gd name="connsiteY14" fmla="*/ 377093 h 3024554"/>
                    <a:gd name="connsiteX15" fmla="*/ 3264877 w 5401408"/>
                    <a:gd name="connsiteY15" fmla="*/ 599831 h 3024554"/>
                    <a:gd name="connsiteX16" fmla="*/ 3475892 w 5401408"/>
                    <a:gd name="connsiteY16" fmla="*/ 1127370 h 3024554"/>
                    <a:gd name="connsiteX17" fmla="*/ 3880338 w 5401408"/>
                    <a:gd name="connsiteY17" fmla="*/ 1983154 h 3024554"/>
                    <a:gd name="connsiteX18" fmla="*/ 4161692 w 5401408"/>
                    <a:gd name="connsiteY18" fmla="*/ 2352431 h 3024554"/>
                    <a:gd name="connsiteX19" fmla="*/ 4589585 w 5401408"/>
                    <a:gd name="connsiteY19" fmla="*/ 2663093 h 3024554"/>
                    <a:gd name="connsiteX20" fmla="*/ 5275385 w 5401408"/>
                    <a:gd name="connsiteY20" fmla="*/ 2967893 h 3024554"/>
                    <a:gd name="connsiteX21" fmla="*/ 5345723 w 5401408"/>
                    <a:gd name="connsiteY21" fmla="*/ 3003062 h 3024554"/>
                    <a:gd name="connsiteX22" fmla="*/ 5328138 w 5401408"/>
                    <a:gd name="connsiteY22" fmla="*/ 3003062 h 3024554"/>
                    <a:gd name="connsiteX23" fmla="*/ 5322277 w 5401408"/>
                    <a:gd name="connsiteY23" fmla="*/ 2985477 h 3024554"/>
                    <a:gd name="connsiteX24" fmla="*/ 5363308 w 5401408"/>
                    <a:gd name="connsiteY24" fmla="*/ 3008923 h 3024554"/>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35923 w 5401408"/>
                    <a:gd name="connsiteY14" fmla="*/ 374286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35923 w 5401408"/>
                    <a:gd name="connsiteY14" fmla="*/ 374286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75248 w 5401408"/>
                    <a:gd name="connsiteY14" fmla="*/ 399474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75248 w 5401408"/>
                    <a:gd name="connsiteY14" fmla="*/ 399474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75248 w 5401408"/>
                    <a:gd name="connsiteY14" fmla="*/ 399474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4500 h 3017715"/>
                    <a:gd name="connsiteX1" fmla="*/ 351692 w 5401408"/>
                    <a:gd name="connsiteY1" fmla="*/ 2896577 h 3017715"/>
                    <a:gd name="connsiteX2" fmla="*/ 697523 w 5401408"/>
                    <a:gd name="connsiteY2" fmla="*/ 2755900 h 3017715"/>
                    <a:gd name="connsiteX3" fmla="*/ 1066800 w 5401408"/>
                    <a:gd name="connsiteY3" fmla="*/ 2556608 h 3017715"/>
                    <a:gd name="connsiteX4" fmla="*/ 1295400 w 5401408"/>
                    <a:gd name="connsiteY4" fmla="*/ 2404208 h 3017715"/>
                    <a:gd name="connsiteX5" fmla="*/ 1529862 w 5401408"/>
                    <a:gd name="connsiteY5" fmla="*/ 2163884 h 3017715"/>
                    <a:gd name="connsiteX6" fmla="*/ 1693985 w 5401408"/>
                    <a:gd name="connsiteY6" fmla="*/ 1905977 h 3017715"/>
                    <a:gd name="connsiteX7" fmla="*/ 1910862 w 5401408"/>
                    <a:gd name="connsiteY7" fmla="*/ 1460500 h 3017715"/>
                    <a:gd name="connsiteX8" fmla="*/ 2186354 w 5401408"/>
                    <a:gd name="connsiteY8" fmla="*/ 792284 h 3017715"/>
                    <a:gd name="connsiteX9" fmla="*/ 2356338 w 5401408"/>
                    <a:gd name="connsiteY9" fmla="*/ 428869 h 3017715"/>
                    <a:gd name="connsiteX10" fmla="*/ 2532185 w 5401408"/>
                    <a:gd name="connsiteY10" fmla="*/ 141654 h 3017715"/>
                    <a:gd name="connsiteX11" fmla="*/ 2778369 w 5401408"/>
                    <a:gd name="connsiteY11" fmla="*/ 6838 h 3017715"/>
                    <a:gd name="connsiteX12" fmla="*/ 2954215 w 5401408"/>
                    <a:gd name="connsiteY12" fmla="*/ 100623 h 3017715"/>
                    <a:gd name="connsiteX13" fmla="*/ 3175248 w 5401408"/>
                    <a:gd name="connsiteY13" fmla="*/ 395442 h 3017715"/>
                    <a:gd name="connsiteX14" fmla="*/ 3264877 w 5401408"/>
                    <a:gd name="connsiteY14" fmla="*/ 592992 h 3017715"/>
                    <a:gd name="connsiteX15" fmla="*/ 3475892 w 5401408"/>
                    <a:gd name="connsiteY15" fmla="*/ 1120531 h 3017715"/>
                    <a:gd name="connsiteX16" fmla="*/ 3880338 w 5401408"/>
                    <a:gd name="connsiteY16" fmla="*/ 1976315 h 3017715"/>
                    <a:gd name="connsiteX17" fmla="*/ 4161692 w 5401408"/>
                    <a:gd name="connsiteY17" fmla="*/ 2345592 h 3017715"/>
                    <a:gd name="connsiteX18" fmla="*/ 4589585 w 5401408"/>
                    <a:gd name="connsiteY18" fmla="*/ 2656254 h 3017715"/>
                    <a:gd name="connsiteX19" fmla="*/ 5275385 w 5401408"/>
                    <a:gd name="connsiteY19" fmla="*/ 2961054 h 3017715"/>
                    <a:gd name="connsiteX20" fmla="*/ 5345723 w 5401408"/>
                    <a:gd name="connsiteY20" fmla="*/ 2996223 h 3017715"/>
                    <a:gd name="connsiteX21" fmla="*/ 5328138 w 5401408"/>
                    <a:gd name="connsiteY21" fmla="*/ 2996223 h 3017715"/>
                    <a:gd name="connsiteX22" fmla="*/ 5322277 w 5401408"/>
                    <a:gd name="connsiteY22" fmla="*/ 2978638 h 3017715"/>
                    <a:gd name="connsiteX23" fmla="*/ 5363308 w 5401408"/>
                    <a:gd name="connsiteY23" fmla="*/ 3002084 h 3017715"/>
                    <a:gd name="connsiteX0" fmla="*/ 0 w 5401408"/>
                    <a:gd name="connsiteY0" fmla="*/ 2997959 h 3031174"/>
                    <a:gd name="connsiteX1" fmla="*/ 351692 w 5401408"/>
                    <a:gd name="connsiteY1" fmla="*/ 2910036 h 3031174"/>
                    <a:gd name="connsiteX2" fmla="*/ 697523 w 5401408"/>
                    <a:gd name="connsiteY2" fmla="*/ 2769359 h 3031174"/>
                    <a:gd name="connsiteX3" fmla="*/ 1066800 w 5401408"/>
                    <a:gd name="connsiteY3" fmla="*/ 2570067 h 3031174"/>
                    <a:gd name="connsiteX4" fmla="*/ 1295400 w 5401408"/>
                    <a:gd name="connsiteY4" fmla="*/ 2417667 h 3031174"/>
                    <a:gd name="connsiteX5" fmla="*/ 1529862 w 5401408"/>
                    <a:gd name="connsiteY5" fmla="*/ 2177343 h 3031174"/>
                    <a:gd name="connsiteX6" fmla="*/ 1693985 w 5401408"/>
                    <a:gd name="connsiteY6" fmla="*/ 1919436 h 3031174"/>
                    <a:gd name="connsiteX7" fmla="*/ 1910862 w 5401408"/>
                    <a:gd name="connsiteY7" fmla="*/ 1473959 h 3031174"/>
                    <a:gd name="connsiteX8" fmla="*/ 2186354 w 5401408"/>
                    <a:gd name="connsiteY8" fmla="*/ 805743 h 3031174"/>
                    <a:gd name="connsiteX9" fmla="*/ 2356338 w 5401408"/>
                    <a:gd name="connsiteY9" fmla="*/ 442328 h 3031174"/>
                    <a:gd name="connsiteX10" fmla="*/ 2532185 w 5401408"/>
                    <a:gd name="connsiteY10" fmla="*/ 155113 h 3031174"/>
                    <a:gd name="connsiteX11" fmla="*/ 2743200 w 5401408"/>
                    <a:gd name="connsiteY11" fmla="*/ 6838 h 3031174"/>
                    <a:gd name="connsiteX12" fmla="*/ 2954215 w 5401408"/>
                    <a:gd name="connsiteY12" fmla="*/ 114082 h 3031174"/>
                    <a:gd name="connsiteX13" fmla="*/ 3175248 w 5401408"/>
                    <a:gd name="connsiteY13" fmla="*/ 408901 h 3031174"/>
                    <a:gd name="connsiteX14" fmla="*/ 3264877 w 5401408"/>
                    <a:gd name="connsiteY14" fmla="*/ 606451 h 3031174"/>
                    <a:gd name="connsiteX15" fmla="*/ 3475892 w 5401408"/>
                    <a:gd name="connsiteY15" fmla="*/ 1133990 h 3031174"/>
                    <a:gd name="connsiteX16" fmla="*/ 3880338 w 5401408"/>
                    <a:gd name="connsiteY16" fmla="*/ 1989774 h 3031174"/>
                    <a:gd name="connsiteX17" fmla="*/ 4161692 w 5401408"/>
                    <a:gd name="connsiteY17" fmla="*/ 2359051 h 3031174"/>
                    <a:gd name="connsiteX18" fmla="*/ 4589585 w 5401408"/>
                    <a:gd name="connsiteY18" fmla="*/ 2669713 h 3031174"/>
                    <a:gd name="connsiteX19" fmla="*/ 5275385 w 5401408"/>
                    <a:gd name="connsiteY19" fmla="*/ 2974513 h 3031174"/>
                    <a:gd name="connsiteX20" fmla="*/ 5345723 w 5401408"/>
                    <a:gd name="connsiteY20" fmla="*/ 3009682 h 3031174"/>
                    <a:gd name="connsiteX21" fmla="*/ 5328138 w 5401408"/>
                    <a:gd name="connsiteY21" fmla="*/ 3009682 h 3031174"/>
                    <a:gd name="connsiteX22" fmla="*/ 5322277 w 5401408"/>
                    <a:gd name="connsiteY22" fmla="*/ 2992097 h 3031174"/>
                    <a:gd name="connsiteX23" fmla="*/ 5363308 w 5401408"/>
                    <a:gd name="connsiteY23" fmla="*/ 3015543 h 3031174"/>
                    <a:gd name="connsiteX0" fmla="*/ 0 w 5401408"/>
                    <a:gd name="connsiteY0" fmla="*/ 2997959 h 3031174"/>
                    <a:gd name="connsiteX1" fmla="*/ 351692 w 5401408"/>
                    <a:gd name="connsiteY1" fmla="*/ 2910036 h 3031174"/>
                    <a:gd name="connsiteX2" fmla="*/ 697523 w 5401408"/>
                    <a:gd name="connsiteY2" fmla="*/ 2769359 h 3031174"/>
                    <a:gd name="connsiteX3" fmla="*/ 1066800 w 5401408"/>
                    <a:gd name="connsiteY3" fmla="*/ 2570067 h 3031174"/>
                    <a:gd name="connsiteX4" fmla="*/ 1295400 w 5401408"/>
                    <a:gd name="connsiteY4" fmla="*/ 2417667 h 3031174"/>
                    <a:gd name="connsiteX5" fmla="*/ 1529862 w 5401408"/>
                    <a:gd name="connsiteY5" fmla="*/ 2177343 h 3031174"/>
                    <a:gd name="connsiteX6" fmla="*/ 1693985 w 5401408"/>
                    <a:gd name="connsiteY6" fmla="*/ 1919436 h 3031174"/>
                    <a:gd name="connsiteX7" fmla="*/ 1910862 w 5401408"/>
                    <a:gd name="connsiteY7" fmla="*/ 1473959 h 3031174"/>
                    <a:gd name="connsiteX8" fmla="*/ 2186354 w 5401408"/>
                    <a:gd name="connsiteY8" fmla="*/ 805743 h 3031174"/>
                    <a:gd name="connsiteX9" fmla="*/ 2356338 w 5401408"/>
                    <a:gd name="connsiteY9" fmla="*/ 442328 h 3031174"/>
                    <a:gd name="connsiteX10" fmla="*/ 2532185 w 5401408"/>
                    <a:gd name="connsiteY10" fmla="*/ 155113 h 3031174"/>
                    <a:gd name="connsiteX11" fmla="*/ 2743200 w 5401408"/>
                    <a:gd name="connsiteY11" fmla="*/ 6838 h 3031174"/>
                    <a:gd name="connsiteX12" fmla="*/ 2954215 w 5401408"/>
                    <a:gd name="connsiteY12" fmla="*/ 114082 h 3031174"/>
                    <a:gd name="connsiteX13" fmla="*/ 3175248 w 5401408"/>
                    <a:gd name="connsiteY13" fmla="*/ 408901 h 3031174"/>
                    <a:gd name="connsiteX14" fmla="*/ 3264877 w 5401408"/>
                    <a:gd name="connsiteY14" fmla="*/ 606451 h 3031174"/>
                    <a:gd name="connsiteX15" fmla="*/ 3475892 w 5401408"/>
                    <a:gd name="connsiteY15" fmla="*/ 1133990 h 3031174"/>
                    <a:gd name="connsiteX16" fmla="*/ 3880338 w 5401408"/>
                    <a:gd name="connsiteY16" fmla="*/ 1989774 h 3031174"/>
                    <a:gd name="connsiteX17" fmla="*/ 4161692 w 5401408"/>
                    <a:gd name="connsiteY17" fmla="*/ 2359051 h 3031174"/>
                    <a:gd name="connsiteX18" fmla="*/ 4589585 w 5401408"/>
                    <a:gd name="connsiteY18" fmla="*/ 2669713 h 3031174"/>
                    <a:gd name="connsiteX19" fmla="*/ 5275385 w 5401408"/>
                    <a:gd name="connsiteY19" fmla="*/ 2974513 h 3031174"/>
                    <a:gd name="connsiteX20" fmla="*/ 5345723 w 5401408"/>
                    <a:gd name="connsiteY20" fmla="*/ 3009682 h 3031174"/>
                    <a:gd name="connsiteX21" fmla="*/ 5328138 w 5401408"/>
                    <a:gd name="connsiteY21" fmla="*/ 3009682 h 3031174"/>
                    <a:gd name="connsiteX22" fmla="*/ 5322277 w 5401408"/>
                    <a:gd name="connsiteY22" fmla="*/ 2992097 h 3031174"/>
                    <a:gd name="connsiteX23" fmla="*/ 5363308 w 5401408"/>
                    <a:gd name="connsiteY23" fmla="*/ 3015543 h 3031174"/>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01408" h="3027255">
                      <a:moveTo>
                        <a:pt x="0" y="2994040"/>
                      </a:moveTo>
                      <a:cubicBezTo>
                        <a:pt x="117719" y="2969128"/>
                        <a:pt x="235438" y="2944217"/>
                        <a:pt x="351692" y="2906117"/>
                      </a:cubicBezTo>
                      <a:cubicBezTo>
                        <a:pt x="467946" y="2868017"/>
                        <a:pt x="578338" y="2822101"/>
                        <a:pt x="697523" y="2765440"/>
                      </a:cubicBezTo>
                      <a:cubicBezTo>
                        <a:pt x="816708" y="2708779"/>
                        <a:pt x="967154" y="2624763"/>
                        <a:pt x="1066800" y="2566148"/>
                      </a:cubicBezTo>
                      <a:cubicBezTo>
                        <a:pt x="1166446" y="2507533"/>
                        <a:pt x="1218223" y="2479202"/>
                        <a:pt x="1295400" y="2413748"/>
                      </a:cubicBezTo>
                      <a:cubicBezTo>
                        <a:pt x="1372577" y="2348294"/>
                        <a:pt x="1463431" y="2256462"/>
                        <a:pt x="1529862" y="2173424"/>
                      </a:cubicBezTo>
                      <a:cubicBezTo>
                        <a:pt x="1596293" y="2090386"/>
                        <a:pt x="1630485" y="2032748"/>
                        <a:pt x="1693985" y="1915517"/>
                      </a:cubicBezTo>
                      <a:cubicBezTo>
                        <a:pt x="1757485" y="1798286"/>
                        <a:pt x="1828801" y="1655655"/>
                        <a:pt x="1910862" y="1470040"/>
                      </a:cubicBezTo>
                      <a:cubicBezTo>
                        <a:pt x="1992923" y="1284425"/>
                        <a:pt x="2112108" y="973762"/>
                        <a:pt x="2186354" y="801824"/>
                      </a:cubicBezTo>
                      <a:cubicBezTo>
                        <a:pt x="2260600" y="629886"/>
                        <a:pt x="2298699" y="546847"/>
                        <a:pt x="2356338" y="438409"/>
                      </a:cubicBezTo>
                      <a:cubicBezTo>
                        <a:pt x="2413977" y="329971"/>
                        <a:pt x="2467708" y="223776"/>
                        <a:pt x="2532185" y="151194"/>
                      </a:cubicBezTo>
                      <a:cubicBezTo>
                        <a:pt x="2596662" y="78612"/>
                        <a:pt x="2672862" y="9757"/>
                        <a:pt x="2743200" y="2919"/>
                      </a:cubicBezTo>
                      <a:cubicBezTo>
                        <a:pt x="2805030" y="0"/>
                        <a:pt x="2882207" y="43153"/>
                        <a:pt x="2954215" y="110163"/>
                      </a:cubicBezTo>
                      <a:cubicBezTo>
                        <a:pt x="3035252" y="211924"/>
                        <a:pt x="3101643" y="276011"/>
                        <a:pt x="3175248" y="434967"/>
                      </a:cubicBezTo>
                      <a:cubicBezTo>
                        <a:pt x="3380186" y="850454"/>
                        <a:pt x="3116097" y="310394"/>
                        <a:pt x="3264877" y="602532"/>
                      </a:cubicBezTo>
                      <a:cubicBezTo>
                        <a:pt x="3408845" y="964247"/>
                        <a:pt x="3373315" y="899517"/>
                        <a:pt x="3475892" y="1130071"/>
                      </a:cubicBezTo>
                      <a:cubicBezTo>
                        <a:pt x="3578469" y="1360625"/>
                        <a:pt x="3766038" y="1781678"/>
                        <a:pt x="3880338" y="1985855"/>
                      </a:cubicBezTo>
                      <a:cubicBezTo>
                        <a:pt x="3994638" y="2190032"/>
                        <a:pt x="4043484" y="2241809"/>
                        <a:pt x="4161692" y="2355132"/>
                      </a:cubicBezTo>
                      <a:cubicBezTo>
                        <a:pt x="4279900" y="2468455"/>
                        <a:pt x="4403970" y="2563217"/>
                        <a:pt x="4589585" y="2665794"/>
                      </a:cubicBezTo>
                      <a:cubicBezTo>
                        <a:pt x="4775200" y="2768371"/>
                        <a:pt x="5149362" y="2913933"/>
                        <a:pt x="5275385" y="2970594"/>
                      </a:cubicBezTo>
                      <a:cubicBezTo>
                        <a:pt x="5401408" y="3027255"/>
                        <a:pt x="5336931" y="2999902"/>
                        <a:pt x="5345723" y="3005763"/>
                      </a:cubicBezTo>
                      <a:cubicBezTo>
                        <a:pt x="5354515" y="3011625"/>
                        <a:pt x="5332046" y="3008694"/>
                        <a:pt x="5328138" y="3005763"/>
                      </a:cubicBezTo>
                      <a:cubicBezTo>
                        <a:pt x="5324230" y="3002832"/>
                        <a:pt x="5316415" y="2987201"/>
                        <a:pt x="5322277" y="2988178"/>
                      </a:cubicBezTo>
                      <a:cubicBezTo>
                        <a:pt x="5328139" y="2989155"/>
                        <a:pt x="5345723" y="3000389"/>
                        <a:pt x="5363308" y="3011624"/>
                      </a:cubicBezTo>
                    </a:path>
                  </a:pathLst>
                </a:custGeom>
                <a:ln w="285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8" name="直接连接符 7"/>
                <p:cNvCxnSpPr/>
                <p:nvPr/>
              </p:nvCxnSpPr>
              <p:spPr>
                <a:xfrm>
                  <a:off x="6168008" y="2135775"/>
                  <a:ext cx="0" cy="3168352"/>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grpSp>
          <p:sp>
            <p:nvSpPr>
              <p:cNvPr id="17" name="左箭头 16"/>
              <p:cNvSpPr/>
              <p:nvPr/>
            </p:nvSpPr>
            <p:spPr>
              <a:xfrm>
                <a:off x="7464152" y="2780928"/>
                <a:ext cx="1800200" cy="792088"/>
              </a:xfrm>
              <a:prstGeom prst="lef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rgbClr val="7030A0"/>
                    </a:solidFill>
                  </a:rPr>
                  <a:t>定额的作用力</a:t>
                </a:r>
                <a:endParaRPr lang="zh-CN" altLang="en-US" b="1" dirty="0">
                  <a:solidFill>
                    <a:srgbClr val="7030A0"/>
                  </a:solidFill>
                </a:endParaRPr>
              </a:p>
            </p:txBody>
          </p:sp>
        </p:grpSp>
        <p:sp>
          <p:nvSpPr>
            <p:cNvPr id="30" name="线形标注 1 29"/>
            <p:cNvSpPr/>
            <p:nvPr/>
          </p:nvSpPr>
          <p:spPr>
            <a:xfrm>
              <a:off x="5807968" y="5805264"/>
              <a:ext cx="3168352" cy="360040"/>
            </a:xfrm>
            <a:prstGeom prst="borderCallout1">
              <a:avLst>
                <a:gd name="adj1" fmla="val -11485"/>
                <a:gd name="adj2" fmla="val 48014"/>
                <a:gd name="adj3" fmla="val -159613"/>
                <a:gd name="adj4" fmla="val 43781"/>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dirty="0" smtClean="0">
                  <a:solidFill>
                    <a:srgbClr val="7030A0"/>
                  </a:solidFill>
                </a:rPr>
                <a:t>每百公里空载消耗量</a:t>
              </a:r>
              <a:r>
                <a:rPr lang="zh-CN" altLang="en-US" dirty="0" smtClean="0">
                  <a:solidFill>
                    <a:srgbClr val="7030A0"/>
                  </a:solidFill>
                </a:rPr>
                <a:t>实际数</a:t>
              </a:r>
              <a:endParaRPr lang="zh-CN" altLang="en-US" dirty="0">
                <a:solidFill>
                  <a:srgbClr val="7030A0"/>
                </a:solidFill>
              </a:endParaRPr>
            </a:p>
          </p:txBody>
        </p:sp>
      </p:grpSp>
      <p:sp>
        <p:nvSpPr>
          <p:cNvPr id="33" name="TextBox 32"/>
          <p:cNvSpPr txBox="1"/>
          <p:nvPr/>
        </p:nvSpPr>
        <p:spPr>
          <a:xfrm>
            <a:off x="9120336" y="5301208"/>
            <a:ext cx="2262158" cy="369332"/>
          </a:xfrm>
          <a:prstGeom prst="rect">
            <a:avLst/>
          </a:prstGeom>
          <a:noFill/>
        </p:spPr>
        <p:txBody>
          <a:bodyPr wrap="none" rtlCol="0">
            <a:spAutoFit/>
          </a:bodyPr>
          <a:lstStyle/>
          <a:p>
            <a:r>
              <a:rPr lang="zh-CN" altLang="zh-CN" dirty="0" smtClean="0"/>
              <a:t>每百公里空载消耗量</a:t>
            </a:r>
            <a:endParaRPr lang="zh-CN" altLang="en-US" dirty="0"/>
          </a:p>
        </p:txBody>
      </p:sp>
      <p:sp>
        <p:nvSpPr>
          <p:cNvPr id="34" name="TextBox 33"/>
          <p:cNvSpPr txBox="1"/>
          <p:nvPr/>
        </p:nvSpPr>
        <p:spPr>
          <a:xfrm>
            <a:off x="2682007" y="1844824"/>
            <a:ext cx="461665" cy="1015663"/>
          </a:xfrm>
          <a:prstGeom prst="rect">
            <a:avLst/>
          </a:prstGeom>
          <a:noFill/>
        </p:spPr>
        <p:txBody>
          <a:bodyPr vert="eaVert" wrap="none" rtlCol="0">
            <a:spAutoFit/>
          </a:bodyPr>
          <a:lstStyle/>
          <a:p>
            <a:r>
              <a:rPr lang="zh-CN" altLang="en-US" dirty="0" smtClean="0"/>
              <a:t>概率密度</a:t>
            </a:r>
            <a:endParaRPr lang="zh-CN" altLang="en-US" dirty="0"/>
          </a:p>
        </p:txBody>
      </p:sp>
      <p:sp>
        <p:nvSpPr>
          <p:cNvPr id="23" name="燕尾形 2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24" name="燕尾形 23"/>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25" name="燕尾形 24"/>
          <p:cNvSpPr/>
          <p:nvPr/>
        </p:nvSpPr>
        <p:spPr>
          <a:xfrm>
            <a:off x="5741956" y="368659"/>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0000"/>
              </a:lnSpc>
              <a:spcAft>
                <a:spcPts val="0"/>
              </a:spcAft>
            </a:pPr>
            <a:r>
              <a:rPr lang="zh-CN" altLang="zh-CN" sz="1400" b="1" dirty="0" smtClean="0"/>
              <a:t>三、燃料消耗量定额的由来与计算方法</a:t>
            </a:r>
            <a:endParaRPr lang="zh-CN" altLang="en-US" sz="1400" b="1" dirty="0">
              <a:latin typeface="华文中宋" panose="02010600040101010101" pitchFamily="2" charset="-122"/>
              <a:ea typeface="华文中宋" panose="02010600040101010101" pitchFamily="2" charset="-122"/>
            </a:endParaRPr>
          </a:p>
        </p:txBody>
      </p:sp>
      <p:sp>
        <p:nvSpPr>
          <p:cNvPr id="26" name="燕尾形 25"/>
          <p:cNvSpPr/>
          <p:nvPr/>
        </p:nvSpPr>
        <p:spPr>
          <a:xfrm>
            <a:off x="5741956" y="692696"/>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bg1"/>
                </a:solidFill>
              </a:rPr>
              <a:t>1</a:t>
            </a:r>
            <a:r>
              <a:rPr lang="zh-CN" altLang="zh-CN" sz="1400" b="1" dirty="0" smtClean="0">
                <a:solidFill>
                  <a:schemeClr val="bg1"/>
                </a:solidFill>
              </a:rPr>
              <a:t>．燃料消耗量定额的由来</a:t>
            </a:r>
            <a:endParaRPr lang="zh-CN" altLang="zh-CN" sz="1400" b="1" dirty="0">
              <a:solidFill>
                <a:schemeClr val="bg1"/>
              </a:solidFill>
            </a:endParaRP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3352800" y="2129937"/>
            <a:ext cx="5401408" cy="3027255"/>
          </a:xfrm>
          <a:custGeom>
            <a:avLst/>
            <a:gdLst>
              <a:gd name="connsiteX0" fmla="*/ 0 w 5401408"/>
              <a:gd name="connsiteY0" fmla="*/ 2991339 h 3024554"/>
              <a:gd name="connsiteX1" fmla="*/ 351692 w 5401408"/>
              <a:gd name="connsiteY1" fmla="*/ 2903416 h 3024554"/>
              <a:gd name="connsiteX2" fmla="*/ 697523 w 5401408"/>
              <a:gd name="connsiteY2" fmla="*/ 2762739 h 3024554"/>
              <a:gd name="connsiteX3" fmla="*/ 1066800 w 5401408"/>
              <a:gd name="connsiteY3" fmla="*/ 2563447 h 3024554"/>
              <a:gd name="connsiteX4" fmla="*/ 1295400 w 5401408"/>
              <a:gd name="connsiteY4" fmla="*/ 2411047 h 3024554"/>
              <a:gd name="connsiteX5" fmla="*/ 1529862 w 5401408"/>
              <a:gd name="connsiteY5" fmla="*/ 2170723 h 3024554"/>
              <a:gd name="connsiteX6" fmla="*/ 1693985 w 5401408"/>
              <a:gd name="connsiteY6" fmla="*/ 1912816 h 3024554"/>
              <a:gd name="connsiteX7" fmla="*/ 1910862 w 5401408"/>
              <a:gd name="connsiteY7" fmla="*/ 1467339 h 3024554"/>
              <a:gd name="connsiteX8" fmla="*/ 2186354 w 5401408"/>
              <a:gd name="connsiteY8" fmla="*/ 799123 h 3024554"/>
              <a:gd name="connsiteX9" fmla="*/ 2356338 w 5401408"/>
              <a:gd name="connsiteY9" fmla="*/ 435708 h 3024554"/>
              <a:gd name="connsiteX10" fmla="*/ 2532185 w 5401408"/>
              <a:gd name="connsiteY10" fmla="*/ 148493 h 3024554"/>
              <a:gd name="connsiteX11" fmla="*/ 2708031 w 5401408"/>
              <a:gd name="connsiteY11" fmla="*/ 25400 h 3024554"/>
              <a:gd name="connsiteX12" fmla="*/ 2778369 w 5401408"/>
              <a:gd name="connsiteY12" fmla="*/ 13677 h 3024554"/>
              <a:gd name="connsiteX13" fmla="*/ 2954215 w 5401408"/>
              <a:gd name="connsiteY13" fmla="*/ 107462 h 3024554"/>
              <a:gd name="connsiteX14" fmla="*/ 3135923 w 5401408"/>
              <a:gd name="connsiteY14" fmla="*/ 377093 h 3024554"/>
              <a:gd name="connsiteX15" fmla="*/ 3264877 w 5401408"/>
              <a:gd name="connsiteY15" fmla="*/ 599831 h 3024554"/>
              <a:gd name="connsiteX16" fmla="*/ 3475892 w 5401408"/>
              <a:gd name="connsiteY16" fmla="*/ 1127370 h 3024554"/>
              <a:gd name="connsiteX17" fmla="*/ 3880338 w 5401408"/>
              <a:gd name="connsiteY17" fmla="*/ 1983154 h 3024554"/>
              <a:gd name="connsiteX18" fmla="*/ 4161692 w 5401408"/>
              <a:gd name="connsiteY18" fmla="*/ 2352431 h 3024554"/>
              <a:gd name="connsiteX19" fmla="*/ 4589585 w 5401408"/>
              <a:gd name="connsiteY19" fmla="*/ 2663093 h 3024554"/>
              <a:gd name="connsiteX20" fmla="*/ 5275385 w 5401408"/>
              <a:gd name="connsiteY20" fmla="*/ 2967893 h 3024554"/>
              <a:gd name="connsiteX21" fmla="*/ 5345723 w 5401408"/>
              <a:gd name="connsiteY21" fmla="*/ 3003062 h 3024554"/>
              <a:gd name="connsiteX22" fmla="*/ 5328138 w 5401408"/>
              <a:gd name="connsiteY22" fmla="*/ 3003062 h 3024554"/>
              <a:gd name="connsiteX23" fmla="*/ 5322277 w 5401408"/>
              <a:gd name="connsiteY23" fmla="*/ 2985477 h 3024554"/>
              <a:gd name="connsiteX24" fmla="*/ 5363308 w 5401408"/>
              <a:gd name="connsiteY24" fmla="*/ 3008923 h 3024554"/>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35923 w 5401408"/>
              <a:gd name="connsiteY14" fmla="*/ 374286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35923 w 5401408"/>
              <a:gd name="connsiteY14" fmla="*/ 374286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75248 w 5401408"/>
              <a:gd name="connsiteY14" fmla="*/ 399474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75248 w 5401408"/>
              <a:gd name="connsiteY14" fmla="*/ 399474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75248 w 5401408"/>
              <a:gd name="connsiteY14" fmla="*/ 399474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4500 h 3017715"/>
              <a:gd name="connsiteX1" fmla="*/ 351692 w 5401408"/>
              <a:gd name="connsiteY1" fmla="*/ 2896577 h 3017715"/>
              <a:gd name="connsiteX2" fmla="*/ 697523 w 5401408"/>
              <a:gd name="connsiteY2" fmla="*/ 2755900 h 3017715"/>
              <a:gd name="connsiteX3" fmla="*/ 1066800 w 5401408"/>
              <a:gd name="connsiteY3" fmla="*/ 2556608 h 3017715"/>
              <a:gd name="connsiteX4" fmla="*/ 1295400 w 5401408"/>
              <a:gd name="connsiteY4" fmla="*/ 2404208 h 3017715"/>
              <a:gd name="connsiteX5" fmla="*/ 1529862 w 5401408"/>
              <a:gd name="connsiteY5" fmla="*/ 2163884 h 3017715"/>
              <a:gd name="connsiteX6" fmla="*/ 1693985 w 5401408"/>
              <a:gd name="connsiteY6" fmla="*/ 1905977 h 3017715"/>
              <a:gd name="connsiteX7" fmla="*/ 1910862 w 5401408"/>
              <a:gd name="connsiteY7" fmla="*/ 1460500 h 3017715"/>
              <a:gd name="connsiteX8" fmla="*/ 2186354 w 5401408"/>
              <a:gd name="connsiteY8" fmla="*/ 792284 h 3017715"/>
              <a:gd name="connsiteX9" fmla="*/ 2356338 w 5401408"/>
              <a:gd name="connsiteY9" fmla="*/ 428869 h 3017715"/>
              <a:gd name="connsiteX10" fmla="*/ 2532185 w 5401408"/>
              <a:gd name="connsiteY10" fmla="*/ 141654 h 3017715"/>
              <a:gd name="connsiteX11" fmla="*/ 2778369 w 5401408"/>
              <a:gd name="connsiteY11" fmla="*/ 6838 h 3017715"/>
              <a:gd name="connsiteX12" fmla="*/ 2954215 w 5401408"/>
              <a:gd name="connsiteY12" fmla="*/ 100623 h 3017715"/>
              <a:gd name="connsiteX13" fmla="*/ 3175248 w 5401408"/>
              <a:gd name="connsiteY13" fmla="*/ 395442 h 3017715"/>
              <a:gd name="connsiteX14" fmla="*/ 3264877 w 5401408"/>
              <a:gd name="connsiteY14" fmla="*/ 592992 h 3017715"/>
              <a:gd name="connsiteX15" fmla="*/ 3475892 w 5401408"/>
              <a:gd name="connsiteY15" fmla="*/ 1120531 h 3017715"/>
              <a:gd name="connsiteX16" fmla="*/ 3880338 w 5401408"/>
              <a:gd name="connsiteY16" fmla="*/ 1976315 h 3017715"/>
              <a:gd name="connsiteX17" fmla="*/ 4161692 w 5401408"/>
              <a:gd name="connsiteY17" fmla="*/ 2345592 h 3017715"/>
              <a:gd name="connsiteX18" fmla="*/ 4589585 w 5401408"/>
              <a:gd name="connsiteY18" fmla="*/ 2656254 h 3017715"/>
              <a:gd name="connsiteX19" fmla="*/ 5275385 w 5401408"/>
              <a:gd name="connsiteY19" fmla="*/ 2961054 h 3017715"/>
              <a:gd name="connsiteX20" fmla="*/ 5345723 w 5401408"/>
              <a:gd name="connsiteY20" fmla="*/ 2996223 h 3017715"/>
              <a:gd name="connsiteX21" fmla="*/ 5328138 w 5401408"/>
              <a:gd name="connsiteY21" fmla="*/ 2996223 h 3017715"/>
              <a:gd name="connsiteX22" fmla="*/ 5322277 w 5401408"/>
              <a:gd name="connsiteY22" fmla="*/ 2978638 h 3017715"/>
              <a:gd name="connsiteX23" fmla="*/ 5363308 w 5401408"/>
              <a:gd name="connsiteY23" fmla="*/ 3002084 h 3017715"/>
              <a:gd name="connsiteX0" fmla="*/ 0 w 5401408"/>
              <a:gd name="connsiteY0" fmla="*/ 2997959 h 3031174"/>
              <a:gd name="connsiteX1" fmla="*/ 351692 w 5401408"/>
              <a:gd name="connsiteY1" fmla="*/ 2910036 h 3031174"/>
              <a:gd name="connsiteX2" fmla="*/ 697523 w 5401408"/>
              <a:gd name="connsiteY2" fmla="*/ 2769359 h 3031174"/>
              <a:gd name="connsiteX3" fmla="*/ 1066800 w 5401408"/>
              <a:gd name="connsiteY3" fmla="*/ 2570067 h 3031174"/>
              <a:gd name="connsiteX4" fmla="*/ 1295400 w 5401408"/>
              <a:gd name="connsiteY4" fmla="*/ 2417667 h 3031174"/>
              <a:gd name="connsiteX5" fmla="*/ 1529862 w 5401408"/>
              <a:gd name="connsiteY5" fmla="*/ 2177343 h 3031174"/>
              <a:gd name="connsiteX6" fmla="*/ 1693985 w 5401408"/>
              <a:gd name="connsiteY6" fmla="*/ 1919436 h 3031174"/>
              <a:gd name="connsiteX7" fmla="*/ 1910862 w 5401408"/>
              <a:gd name="connsiteY7" fmla="*/ 1473959 h 3031174"/>
              <a:gd name="connsiteX8" fmla="*/ 2186354 w 5401408"/>
              <a:gd name="connsiteY8" fmla="*/ 805743 h 3031174"/>
              <a:gd name="connsiteX9" fmla="*/ 2356338 w 5401408"/>
              <a:gd name="connsiteY9" fmla="*/ 442328 h 3031174"/>
              <a:gd name="connsiteX10" fmla="*/ 2532185 w 5401408"/>
              <a:gd name="connsiteY10" fmla="*/ 155113 h 3031174"/>
              <a:gd name="connsiteX11" fmla="*/ 2743200 w 5401408"/>
              <a:gd name="connsiteY11" fmla="*/ 6838 h 3031174"/>
              <a:gd name="connsiteX12" fmla="*/ 2954215 w 5401408"/>
              <a:gd name="connsiteY12" fmla="*/ 114082 h 3031174"/>
              <a:gd name="connsiteX13" fmla="*/ 3175248 w 5401408"/>
              <a:gd name="connsiteY13" fmla="*/ 408901 h 3031174"/>
              <a:gd name="connsiteX14" fmla="*/ 3264877 w 5401408"/>
              <a:gd name="connsiteY14" fmla="*/ 606451 h 3031174"/>
              <a:gd name="connsiteX15" fmla="*/ 3475892 w 5401408"/>
              <a:gd name="connsiteY15" fmla="*/ 1133990 h 3031174"/>
              <a:gd name="connsiteX16" fmla="*/ 3880338 w 5401408"/>
              <a:gd name="connsiteY16" fmla="*/ 1989774 h 3031174"/>
              <a:gd name="connsiteX17" fmla="*/ 4161692 w 5401408"/>
              <a:gd name="connsiteY17" fmla="*/ 2359051 h 3031174"/>
              <a:gd name="connsiteX18" fmla="*/ 4589585 w 5401408"/>
              <a:gd name="connsiteY18" fmla="*/ 2669713 h 3031174"/>
              <a:gd name="connsiteX19" fmla="*/ 5275385 w 5401408"/>
              <a:gd name="connsiteY19" fmla="*/ 2974513 h 3031174"/>
              <a:gd name="connsiteX20" fmla="*/ 5345723 w 5401408"/>
              <a:gd name="connsiteY20" fmla="*/ 3009682 h 3031174"/>
              <a:gd name="connsiteX21" fmla="*/ 5328138 w 5401408"/>
              <a:gd name="connsiteY21" fmla="*/ 3009682 h 3031174"/>
              <a:gd name="connsiteX22" fmla="*/ 5322277 w 5401408"/>
              <a:gd name="connsiteY22" fmla="*/ 2992097 h 3031174"/>
              <a:gd name="connsiteX23" fmla="*/ 5363308 w 5401408"/>
              <a:gd name="connsiteY23" fmla="*/ 3015543 h 3031174"/>
              <a:gd name="connsiteX0" fmla="*/ 0 w 5401408"/>
              <a:gd name="connsiteY0" fmla="*/ 2997959 h 3031174"/>
              <a:gd name="connsiteX1" fmla="*/ 351692 w 5401408"/>
              <a:gd name="connsiteY1" fmla="*/ 2910036 h 3031174"/>
              <a:gd name="connsiteX2" fmla="*/ 697523 w 5401408"/>
              <a:gd name="connsiteY2" fmla="*/ 2769359 h 3031174"/>
              <a:gd name="connsiteX3" fmla="*/ 1066800 w 5401408"/>
              <a:gd name="connsiteY3" fmla="*/ 2570067 h 3031174"/>
              <a:gd name="connsiteX4" fmla="*/ 1295400 w 5401408"/>
              <a:gd name="connsiteY4" fmla="*/ 2417667 h 3031174"/>
              <a:gd name="connsiteX5" fmla="*/ 1529862 w 5401408"/>
              <a:gd name="connsiteY5" fmla="*/ 2177343 h 3031174"/>
              <a:gd name="connsiteX6" fmla="*/ 1693985 w 5401408"/>
              <a:gd name="connsiteY6" fmla="*/ 1919436 h 3031174"/>
              <a:gd name="connsiteX7" fmla="*/ 1910862 w 5401408"/>
              <a:gd name="connsiteY7" fmla="*/ 1473959 h 3031174"/>
              <a:gd name="connsiteX8" fmla="*/ 2186354 w 5401408"/>
              <a:gd name="connsiteY8" fmla="*/ 805743 h 3031174"/>
              <a:gd name="connsiteX9" fmla="*/ 2356338 w 5401408"/>
              <a:gd name="connsiteY9" fmla="*/ 442328 h 3031174"/>
              <a:gd name="connsiteX10" fmla="*/ 2532185 w 5401408"/>
              <a:gd name="connsiteY10" fmla="*/ 155113 h 3031174"/>
              <a:gd name="connsiteX11" fmla="*/ 2743200 w 5401408"/>
              <a:gd name="connsiteY11" fmla="*/ 6838 h 3031174"/>
              <a:gd name="connsiteX12" fmla="*/ 2954215 w 5401408"/>
              <a:gd name="connsiteY12" fmla="*/ 114082 h 3031174"/>
              <a:gd name="connsiteX13" fmla="*/ 3175248 w 5401408"/>
              <a:gd name="connsiteY13" fmla="*/ 408901 h 3031174"/>
              <a:gd name="connsiteX14" fmla="*/ 3264877 w 5401408"/>
              <a:gd name="connsiteY14" fmla="*/ 606451 h 3031174"/>
              <a:gd name="connsiteX15" fmla="*/ 3475892 w 5401408"/>
              <a:gd name="connsiteY15" fmla="*/ 1133990 h 3031174"/>
              <a:gd name="connsiteX16" fmla="*/ 3880338 w 5401408"/>
              <a:gd name="connsiteY16" fmla="*/ 1989774 h 3031174"/>
              <a:gd name="connsiteX17" fmla="*/ 4161692 w 5401408"/>
              <a:gd name="connsiteY17" fmla="*/ 2359051 h 3031174"/>
              <a:gd name="connsiteX18" fmla="*/ 4589585 w 5401408"/>
              <a:gd name="connsiteY18" fmla="*/ 2669713 h 3031174"/>
              <a:gd name="connsiteX19" fmla="*/ 5275385 w 5401408"/>
              <a:gd name="connsiteY19" fmla="*/ 2974513 h 3031174"/>
              <a:gd name="connsiteX20" fmla="*/ 5345723 w 5401408"/>
              <a:gd name="connsiteY20" fmla="*/ 3009682 h 3031174"/>
              <a:gd name="connsiteX21" fmla="*/ 5328138 w 5401408"/>
              <a:gd name="connsiteY21" fmla="*/ 3009682 h 3031174"/>
              <a:gd name="connsiteX22" fmla="*/ 5322277 w 5401408"/>
              <a:gd name="connsiteY22" fmla="*/ 2992097 h 3031174"/>
              <a:gd name="connsiteX23" fmla="*/ 5363308 w 5401408"/>
              <a:gd name="connsiteY23" fmla="*/ 3015543 h 3031174"/>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01408" h="3027255">
                <a:moveTo>
                  <a:pt x="0" y="2994040"/>
                </a:moveTo>
                <a:cubicBezTo>
                  <a:pt x="117719" y="2969128"/>
                  <a:pt x="235438" y="2944217"/>
                  <a:pt x="351692" y="2906117"/>
                </a:cubicBezTo>
                <a:cubicBezTo>
                  <a:pt x="467946" y="2868017"/>
                  <a:pt x="578338" y="2822101"/>
                  <a:pt x="697523" y="2765440"/>
                </a:cubicBezTo>
                <a:cubicBezTo>
                  <a:pt x="816708" y="2708779"/>
                  <a:pt x="967154" y="2624763"/>
                  <a:pt x="1066800" y="2566148"/>
                </a:cubicBezTo>
                <a:cubicBezTo>
                  <a:pt x="1166446" y="2507533"/>
                  <a:pt x="1218223" y="2479202"/>
                  <a:pt x="1295400" y="2413748"/>
                </a:cubicBezTo>
                <a:cubicBezTo>
                  <a:pt x="1372577" y="2348294"/>
                  <a:pt x="1463431" y="2256462"/>
                  <a:pt x="1529862" y="2173424"/>
                </a:cubicBezTo>
                <a:cubicBezTo>
                  <a:pt x="1596293" y="2090386"/>
                  <a:pt x="1630485" y="2032748"/>
                  <a:pt x="1693985" y="1915517"/>
                </a:cubicBezTo>
                <a:cubicBezTo>
                  <a:pt x="1757485" y="1798286"/>
                  <a:pt x="1828801" y="1655655"/>
                  <a:pt x="1910862" y="1470040"/>
                </a:cubicBezTo>
                <a:cubicBezTo>
                  <a:pt x="1992923" y="1284425"/>
                  <a:pt x="2112108" y="973762"/>
                  <a:pt x="2186354" y="801824"/>
                </a:cubicBezTo>
                <a:cubicBezTo>
                  <a:pt x="2260600" y="629886"/>
                  <a:pt x="2298699" y="546847"/>
                  <a:pt x="2356338" y="438409"/>
                </a:cubicBezTo>
                <a:cubicBezTo>
                  <a:pt x="2413977" y="329971"/>
                  <a:pt x="2467708" y="223776"/>
                  <a:pt x="2532185" y="151194"/>
                </a:cubicBezTo>
                <a:cubicBezTo>
                  <a:pt x="2596662" y="78612"/>
                  <a:pt x="2672862" y="9757"/>
                  <a:pt x="2743200" y="2919"/>
                </a:cubicBezTo>
                <a:cubicBezTo>
                  <a:pt x="2805030" y="0"/>
                  <a:pt x="2882207" y="43153"/>
                  <a:pt x="2954215" y="110163"/>
                </a:cubicBezTo>
                <a:cubicBezTo>
                  <a:pt x="3035252" y="211924"/>
                  <a:pt x="3101643" y="276011"/>
                  <a:pt x="3175248" y="434967"/>
                </a:cubicBezTo>
                <a:cubicBezTo>
                  <a:pt x="3380186" y="850454"/>
                  <a:pt x="3116097" y="310394"/>
                  <a:pt x="3264877" y="602532"/>
                </a:cubicBezTo>
                <a:cubicBezTo>
                  <a:pt x="3408845" y="964247"/>
                  <a:pt x="3373315" y="899517"/>
                  <a:pt x="3475892" y="1130071"/>
                </a:cubicBezTo>
                <a:cubicBezTo>
                  <a:pt x="3578469" y="1360625"/>
                  <a:pt x="3766038" y="1781678"/>
                  <a:pt x="3880338" y="1985855"/>
                </a:cubicBezTo>
                <a:cubicBezTo>
                  <a:pt x="3994638" y="2190032"/>
                  <a:pt x="4043484" y="2241809"/>
                  <a:pt x="4161692" y="2355132"/>
                </a:cubicBezTo>
                <a:cubicBezTo>
                  <a:pt x="4279900" y="2468455"/>
                  <a:pt x="4403970" y="2563217"/>
                  <a:pt x="4589585" y="2665794"/>
                </a:cubicBezTo>
                <a:cubicBezTo>
                  <a:pt x="4775200" y="2768371"/>
                  <a:pt x="5149362" y="2913933"/>
                  <a:pt x="5275385" y="2970594"/>
                </a:cubicBezTo>
                <a:cubicBezTo>
                  <a:pt x="5401408" y="3027255"/>
                  <a:pt x="5336931" y="2999902"/>
                  <a:pt x="5345723" y="3005763"/>
                </a:cubicBezTo>
                <a:cubicBezTo>
                  <a:pt x="5354515" y="3011625"/>
                  <a:pt x="5332046" y="3008694"/>
                  <a:pt x="5328138" y="3005763"/>
                </a:cubicBezTo>
                <a:cubicBezTo>
                  <a:pt x="5324230" y="3002832"/>
                  <a:pt x="5316415" y="2987201"/>
                  <a:pt x="5322277" y="2988178"/>
                </a:cubicBezTo>
                <a:cubicBezTo>
                  <a:pt x="5328139" y="2989155"/>
                  <a:pt x="5345723" y="3000389"/>
                  <a:pt x="5363308" y="301162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3" name="直接连接符 2"/>
          <p:cNvCxnSpPr/>
          <p:nvPr/>
        </p:nvCxnSpPr>
        <p:spPr>
          <a:xfrm>
            <a:off x="6096000" y="2132856"/>
            <a:ext cx="0" cy="3168352"/>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2423592" y="5229200"/>
            <a:ext cx="8064896" cy="72008"/>
          </a:xfrm>
          <a:prstGeom prst="line">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 name="直接箭头连接符 4"/>
          <p:cNvCxnSpPr/>
          <p:nvPr/>
        </p:nvCxnSpPr>
        <p:spPr>
          <a:xfrm flipV="1">
            <a:off x="3143672" y="1772816"/>
            <a:ext cx="0" cy="3744416"/>
          </a:xfrm>
          <a:prstGeom prst="straightConnector1">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6456040" y="2492896"/>
            <a:ext cx="0" cy="2808312"/>
          </a:xfrm>
          <a:prstGeom prst="line">
            <a:avLst/>
          </a:prstGeom>
          <a:ln w="57150">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883702" y="5301208"/>
            <a:ext cx="500330" cy="400110"/>
          </a:xfrm>
          <a:prstGeom prst="rect">
            <a:avLst/>
          </a:prstGeom>
          <a:noFill/>
        </p:spPr>
        <p:txBody>
          <a:bodyPr wrap="square" rtlCol="0">
            <a:spAutoFit/>
          </a:bodyPr>
          <a:lstStyle/>
          <a:p>
            <a:r>
              <a:rPr lang="en-US" altLang="zh-CN" sz="2000" b="1" i="1" dirty="0" err="1" smtClean="0">
                <a:solidFill>
                  <a:schemeClr val="bg2">
                    <a:lumMod val="90000"/>
                    <a:lumOff val="10000"/>
                  </a:schemeClr>
                </a:solidFill>
                <a:latin typeface="Times New Roman" pitchFamily="18" charset="0"/>
                <a:ea typeface="黑体" pitchFamily="49" charset="-122"/>
                <a:cs typeface="Times New Roman" pitchFamily="18" charset="0"/>
              </a:rPr>
              <a:t>Q</a:t>
            </a:r>
            <a:r>
              <a:rPr lang="en-US" altLang="zh-CN" sz="2000" b="1" i="1" baseline="-25000" dirty="0" err="1" smtClean="0">
                <a:solidFill>
                  <a:schemeClr val="bg2">
                    <a:lumMod val="90000"/>
                    <a:lumOff val="10000"/>
                  </a:schemeClr>
                </a:solidFill>
                <a:latin typeface="Times New Roman" pitchFamily="18" charset="0"/>
                <a:ea typeface="黑体" pitchFamily="49" charset="-122"/>
                <a:cs typeface="Times New Roman" pitchFamily="18" charset="0"/>
              </a:rPr>
              <a:t>k</a:t>
            </a:r>
            <a:endParaRPr lang="zh-CN" altLang="en-US" sz="2000" b="1" dirty="0">
              <a:solidFill>
                <a:schemeClr val="bg2">
                  <a:lumMod val="90000"/>
                  <a:lumOff val="10000"/>
                </a:schemeClr>
              </a:solidFill>
              <a:latin typeface="Times New Roman" pitchFamily="18" charset="0"/>
              <a:ea typeface="黑体" pitchFamily="49" charset="-122"/>
              <a:cs typeface="Times New Roman" pitchFamily="18" charset="0"/>
            </a:endParaRPr>
          </a:p>
        </p:txBody>
      </p:sp>
      <p:sp>
        <p:nvSpPr>
          <p:cNvPr id="16" name="TextBox 15"/>
          <p:cNvSpPr txBox="1"/>
          <p:nvPr/>
        </p:nvSpPr>
        <p:spPr>
          <a:xfrm>
            <a:off x="6312024" y="5301208"/>
            <a:ext cx="1080120" cy="400110"/>
          </a:xfrm>
          <a:prstGeom prst="rect">
            <a:avLst/>
          </a:prstGeom>
          <a:noFill/>
        </p:spPr>
        <p:txBody>
          <a:bodyPr wrap="square" rtlCol="0">
            <a:spAutoFit/>
          </a:bodyPr>
          <a:lstStyle/>
          <a:p>
            <a:r>
              <a:rPr lang="en-US" altLang="zh-CN" sz="2000" b="1" i="1" dirty="0" err="1" smtClean="0">
                <a:solidFill>
                  <a:schemeClr val="bg2">
                    <a:lumMod val="90000"/>
                    <a:lumOff val="10000"/>
                  </a:schemeClr>
                </a:solidFill>
                <a:latin typeface="Times New Roman" pitchFamily="18" charset="0"/>
                <a:ea typeface="黑体" pitchFamily="49" charset="-122"/>
                <a:cs typeface="Times New Roman" pitchFamily="18" charset="0"/>
              </a:rPr>
              <a:t>Q</a:t>
            </a:r>
            <a:r>
              <a:rPr lang="en-US" altLang="zh-CN" sz="2000" b="1" i="1" baseline="-25000" dirty="0" err="1" smtClean="0">
                <a:solidFill>
                  <a:schemeClr val="bg2">
                    <a:lumMod val="90000"/>
                    <a:lumOff val="10000"/>
                  </a:schemeClr>
                </a:solidFill>
                <a:latin typeface="Times New Roman" pitchFamily="18" charset="0"/>
                <a:ea typeface="黑体" pitchFamily="49" charset="-122"/>
                <a:cs typeface="Times New Roman" pitchFamily="18" charset="0"/>
              </a:rPr>
              <a:t>k</a:t>
            </a:r>
            <a:r>
              <a:rPr lang="en-US" altLang="zh-CN" sz="2000" dirty="0" smtClean="0">
                <a:solidFill>
                  <a:schemeClr val="bg2">
                    <a:lumMod val="90000"/>
                    <a:lumOff val="10000"/>
                  </a:schemeClr>
                </a:solidFill>
                <a:latin typeface="Times New Roman" pitchFamily="18" charset="0"/>
                <a:ea typeface="黑体" pitchFamily="49" charset="-122"/>
                <a:cs typeface="Times New Roman" pitchFamily="18" charset="0"/>
              </a:rPr>
              <a:t>+</a:t>
            </a:r>
            <a:r>
              <a:rPr lang="zh-CN" altLang="zh-CN" sz="2000" b="1" i="1" dirty="0" smtClean="0">
                <a:solidFill>
                  <a:schemeClr val="bg2">
                    <a:lumMod val="90000"/>
                    <a:lumOff val="10000"/>
                  </a:schemeClr>
                </a:solidFill>
                <a:latin typeface="Times New Roman" pitchFamily="18" charset="0"/>
                <a:cs typeface="Times New Roman" pitchFamily="18" charset="0"/>
              </a:rPr>
              <a:t>Δ</a:t>
            </a:r>
            <a:r>
              <a:rPr lang="en-US" altLang="zh-CN" sz="2000" b="1" i="1" dirty="0" err="1" smtClean="0">
                <a:solidFill>
                  <a:schemeClr val="bg2">
                    <a:lumMod val="90000"/>
                    <a:lumOff val="10000"/>
                  </a:schemeClr>
                </a:solidFill>
                <a:latin typeface="Times New Roman" pitchFamily="18" charset="0"/>
                <a:cs typeface="Times New Roman" pitchFamily="18" charset="0"/>
              </a:rPr>
              <a:t>Q</a:t>
            </a:r>
            <a:r>
              <a:rPr lang="en-US" altLang="zh-CN" sz="2000" b="1" i="1" baseline="-25000" dirty="0" err="1" smtClean="0">
                <a:solidFill>
                  <a:schemeClr val="bg2">
                    <a:lumMod val="90000"/>
                    <a:lumOff val="10000"/>
                  </a:schemeClr>
                </a:solidFill>
                <a:latin typeface="Times New Roman" pitchFamily="18" charset="0"/>
                <a:cs typeface="Times New Roman" pitchFamily="18" charset="0"/>
              </a:rPr>
              <a:t>k</a:t>
            </a:r>
            <a:endParaRPr lang="zh-CN" altLang="en-US" sz="2000" b="1" dirty="0">
              <a:solidFill>
                <a:schemeClr val="bg2">
                  <a:lumMod val="90000"/>
                  <a:lumOff val="10000"/>
                </a:schemeClr>
              </a:solidFill>
              <a:latin typeface="Times New Roman" pitchFamily="18" charset="0"/>
              <a:cs typeface="Times New Roman" pitchFamily="18" charset="0"/>
            </a:endParaRPr>
          </a:p>
        </p:txBody>
      </p:sp>
      <p:sp>
        <p:nvSpPr>
          <p:cNvPr id="27" name="TextBox 26"/>
          <p:cNvSpPr txBox="1"/>
          <p:nvPr/>
        </p:nvSpPr>
        <p:spPr>
          <a:xfrm>
            <a:off x="2063552" y="5517232"/>
            <a:ext cx="2736304" cy="1015663"/>
          </a:xfrm>
          <a:prstGeom prst="rect">
            <a:avLst/>
          </a:prstGeom>
          <a:noFill/>
        </p:spPr>
        <p:txBody>
          <a:bodyPr wrap="square" rtlCol="0">
            <a:spAutoFit/>
          </a:bodyPr>
          <a:lstStyle/>
          <a:p>
            <a:r>
              <a:rPr lang="en-US" altLang="zh-CN" sz="2000" i="1" dirty="0" smtClean="0"/>
              <a:t>Q'</a:t>
            </a:r>
            <a:r>
              <a:rPr lang="en-US" altLang="zh-CN" sz="2000" i="1" baseline="-25000" dirty="0" smtClean="0"/>
              <a:t>k</a:t>
            </a:r>
            <a:r>
              <a:rPr lang="en-US" altLang="zh-CN" sz="2000" dirty="0" smtClean="0">
                <a:sym typeface="Symbol"/>
              </a:rPr>
              <a:t></a:t>
            </a:r>
            <a:r>
              <a:rPr lang="en-US" altLang="zh-CN" sz="2000" i="1" dirty="0" smtClean="0"/>
              <a:t>Q</a:t>
            </a:r>
            <a:r>
              <a:rPr lang="en-US" altLang="zh-CN" sz="2000" i="1" baseline="-25000" dirty="0" smtClean="0"/>
              <a:t>k</a:t>
            </a:r>
            <a:r>
              <a:rPr lang="en-US" altLang="zh-CN" sz="2000" dirty="0" smtClean="0">
                <a:sym typeface="Symbol"/>
              </a:rPr>
              <a:t></a:t>
            </a:r>
            <a:r>
              <a:rPr lang="zh-CN" altLang="zh-CN" sz="2000" i="1" dirty="0" smtClean="0"/>
              <a:t>Δ</a:t>
            </a:r>
            <a:r>
              <a:rPr lang="en-US" altLang="zh-CN" sz="2000" i="1" dirty="0" err="1" smtClean="0"/>
              <a:t>Q</a:t>
            </a:r>
            <a:r>
              <a:rPr lang="en-US" altLang="zh-CN" sz="2000" i="1" baseline="-25000" dirty="0" err="1" smtClean="0"/>
              <a:t>k</a:t>
            </a:r>
            <a:r>
              <a:rPr lang="en-US" altLang="zh-CN" sz="2000" baseline="-25000" dirty="0" smtClean="0"/>
              <a:t> </a:t>
            </a:r>
            <a:r>
              <a:rPr lang="zh-CN" altLang="zh-CN" sz="2000" dirty="0" smtClean="0"/>
              <a:t> 每百公里空载消耗量定额，升每百公里（</a:t>
            </a:r>
            <a:r>
              <a:rPr lang="en-US" altLang="zh-CN" sz="2000" dirty="0" smtClean="0"/>
              <a:t>L/100km</a:t>
            </a:r>
            <a:r>
              <a:rPr lang="zh-CN" altLang="zh-CN" sz="2000" dirty="0" smtClean="0"/>
              <a:t>）；</a:t>
            </a:r>
            <a:endParaRPr lang="zh-CN" altLang="zh-CN" sz="2000" dirty="0"/>
          </a:p>
        </p:txBody>
      </p:sp>
      <p:grpSp>
        <p:nvGrpSpPr>
          <p:cNvPr id="9" name="组合 30"/>
          <p:cNvGrpSpPr/>
          <p:nvPr/>
        </p:nvGrpSpPr>
        <p:grpSpPr>
          <a:xfrm>
            <a:off x="3863752" y="2132856"/>
            <a:ext cx="5833456" cy="4032448"/>
            <a:chOff x="4439008" y="2132856"/>
            <a:chExt cx="5833456" cy="4032448"/>
          </a:xfrm>
        </p:grpSpPr>
        <p:grpSp>
          <p:nvGrpSpPr>
            <p:cNvPr id="10" name="组合 17"/>
            <p:cNvGrpSpPr/>
            <p:nvPr/>
          </p:nvGrpSpPr>
          <p:grpSpPr>
            <a:xfrm>
              <a:off x="4439008" y="2132856"/>
              <a:ext cx="5833456" cy="3171271"/>
              <a:chOff x="3430896" y="2132856"/>
              <a:chExt cx="5833456" cy="3171271"/>
            </a:xfrm>
          </p:grpSpPr>
          <p:grpSp>
            <p:nvGrpSpPr>
              <p:cNvPr id="11" name="组合 11"/>
              <p:cNvGrpSpPr/>
              <p:nvPr/>
            </p:nvGrpSpPr>
            <p:grpSpPr>
              <a:xfrm>
                <a:off x="3430896" y="2132856"/>
                <a:ext cx="5401408" cy="3171271"/>
                <a:chOff x="3430896" y="2132856"/>
                <a:chExt cx="5401408" cy="3171271"/>
              </a:xfrm>
            </p:grpSpPr>
            <p:sp>
              <p:nvSpPr>
                <p:cNvPr id="7" name="任意多边形 6"/>
                <p:cNvSpPr/>
                <p:nvPr/>
              </p:nvSpPr>
              <p:spPr>
                <a:xfrm>
                  <a:off x="3430896" y="2132856"/>
                  <a:ext cx="5401408" cy="3027255"/>
                </a:xfrm>
                <a:custGeom>
                  <a:avLst/>
                  <a:gdLst>
                    <a:gd name="connsiteX0" fmla="*/ 0 w 5401408"/>
                    <a:gd name="connsiteY0" fmla="*/ 2991339 h 3024554"/>
                    <a:gd name="connsiteX1" fmla="*/ 351692 w 5401408"/>
                    <a:gd name="connsiteY1" fmla="*/ 2903416 h 3024554"/>
                    <a:gd name="connsiteX2" fmla="*/ 697523 w 5401408"/>
                    <a:gd name="connsiteY2" fmla="*/ 2762739 h 3024554"/>
                    <a:gd name="connsiteX3" fmla="*/ 1066800 w 5401408"/>
                    <a:gd name="connsiteY3" fmla="*/ 2563447 h 3024554"/>
                    <a:gd name="connsiteX4" fmla="*/ 1295400 w 5401408"/>
                    <a:gd name="connsiteY4" fmla="*/ 2411047 h 3024554"/>
                    <a:gd name="connsiteX5" fmla="*/ 1529862 w 5401408"/>
                    <a:gd name="connsiteY5" fmla="*/ 2170723 h 3024554"/>
                    <a:gd name="connsiteX6" fmla="*/ 1693985 w 5401408"/>
                    <a:gd name="connsiteY6" fmla="*/ 1912816 h 3024554"/>
                    <a:gd name="connsiteX7" fmla="*/ 1910862 w 5401408"/>
                    <a:gd name="connsiteY7" fmla="*/ 1467339 h 3024554"/>
                    <a:gd name="connsiteX8" fmla="*/ 2186354 w 5401408"/>
                    <a:gd name="connsiteY8" fmla="*/ 799123 h 3024554"/>
                    <a:gd name="connsiteX9" fmla="*/ 2356338 w 5401408"/>
                    <a:gd name="connsiteY9" fmla="*/ 435708 h 3024554"/>
                    <a:gd name="connsiteX10" fmla="*/ 2532185 w 5401408"/>
                    <a:gd name="connsiteY10" fmla="*/ 148493 h 3024554"/>
                    <a:gd name="connsiteX11" fmla="*/ 2708031 w 5401408"/>
                    <a:gd name="connsiteY11" fmla="*/ 25400 h 3024554"/>
                    <a:gd name="connsiteX12" fmla="*/ 2778369 w 5401408"/>
                    <a:gd name="connsiteY12" fmla="*/ 13677 h 3024554"/>
                    <a:gd name="connsiteX13" fmla="*/ 2954215 w 5401408"/>
                    <a:gd name="connsiteY13" fmla="*/ 107462 h 3024554"/>
                    <a:gd name="connsiteX14" fmla="*/ 3135923 w 5401408"/>
                    <a:gd name="connsiteY14" fmla="*/ 377093 h 3024554"/>
                    <a:gd name="connsiteX15" fmla="*/ 3264877 w 5401408"/>
                    <a:gd name="connsiteY15" fmla="*/ 599831 h 3024554"/>
                    <a:gd name="connsiteX16" fmla="*/ 3475892 w 5401408"/>
                    <a:gd name="connsiteY16" fmla="*/ 1127370 h 3024554"/>
                    <a:gd name="connsiteX17" fmla="*/ 3880338 w 5401408"/>
                    <a:gd name="connsiteY17" fmla="*/ 1983154 h 3024554"/>
                    <a:gd name="connsiteX18" fmla="*/ 4161692 w 5401408"/>
                    <a:gd name="connsiteY18" fmla="*/ 2352431 h 3024554"/>
                    <a:gd name="connsiteX19" fmla="*/ 4589585 w 5401408"/>
                    <a:gd name="connsiteY19" fmla="*/ 2663093 h 3024554"/>
                    <a:gd name="connsiteX20" fmla="*/ 5275385 w 5401408"/>
                    <a:gd name="connsiteY20" fmla="*/ 2967893 h 3024554"/>
                    <a:gd name="connsiteX21" fmla="*/ 5345723 w 5401408"/>
                    <a:gd name="connsiteY21" fmla="*/ 3003062 h 3024554"/>
                    <a:gd name="connsiteX22" fmla="*/ 5328138 w 5401408"/>
                    <a:gd name="connsiteY22" fmla="*/ 3003062 h 3024554"/>
                    <a:gd name="connsiteX23" fmla="*/ 5322277 w 5401408"/>
                    <a:gd name="connsiteY23" fmla="*/ 2985477 h 3024554"/>
                    <a:gd name="connsiteX24" fmla="*/ 5363308 w 5401408"/>
                    <a:gd name="connsiteY24" fmla="*/ 3008923 h 3024554"/>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35923 w 5401408"/>
                    <a:gd name="connsiteY14" fmla="*/ 374286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35923 w 5401408"/>
                    <a:gd name="connsiteY14" fmla="*/ 374286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75248 w 5401408"/>
                    <a:gd name="connsiteY14" fmla="*/ 399474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75248 w 5401408"/>
                    <a:gd name="connsiteY14" fmla="*/ 399474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75248 w 5401408"/>
                    <a:gd name="connsiteY14" fmla="*/ 399474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4500 h 3017715"/>
                    <a:gd name="connsiteX1" fmla="*/ 351692 w 5401408"/>
                    <a:gd name="connsiteY1" fmla="*/ 2896577 h 3017715"/>
                    <a:gd name="connsiteX2" fmla="*/ 697523 w 5401408"/>
                    <a:gd name="connsiteY2" fmla="*/ 2755900 h 3017715"/>
                    <a:gd name="connsiteX3" fmla="*/ 1066800 w 5401408"/>
                    <a:gd name="connsiteY3" fmla="*/ 2556608 h 3017715"/>
                    <a:gd name="connsiteX4" fmla="*/ 1295400 w 5401408"/>
                    <a:gd name="connsiteY4" fmla="*/ 2404208 h 3017715"/>
                    <a:gd name="connsiteX5" fmla="*/ 1529862 w 5401408"/>
                    <a:gd name="connsiteY5" fmla="*/ 2163884 h 3017715"/>
                    <a:gd name="connsiteX6" fmla="*/ 1693985 w 5401408"/>
                    <a:gd name="connsiteY6" fmla="*/ 1905977 h 3017715"/>
                    <a:gd name="connsiteX7" fmla="*/ 1910862 w 5401408"/>
                    <a:gd name="connsiteY7" fmla="*/ 1460500 h 3017715"/>
                    <a:gd name="connsiteX8" fmla="*/ 2186354 w 5401408"/>
                    <a:gd name="connsiteY8" fmla="*/ 792284 h 3017715"/>
                    <a:gd name="connsiteX9" fmla="*/ 2356338 w 5401408"/>
                    <a:gd name="connsiteY9" fmla="*/ 428869 h 3017715"/>
                    <a:gd name="connsiteX10" fmla="*/ 2532185 w 5401408"/>
                    <a:gd name="connsiteY10" fmla="*/ 141654 h 3017715"/>
                    <a:gd name="connsiteX11" fmla="*/ 2778369 w 5401408"/>
                    <a:gd name="connsiteY11" fmla="*/ 6838 h 3017715"/>
                    <a:gd name="connsiteX12" fmla="*/ 2954215 w 5401408"/>
                    <a:gd name="connsiteY12" fmla="*/ 100623 h 3017715"/>
                    <a:gd name="connsiteX13" fmla="*/ 3175248 w 5401408"/>
                    <a:gd name="connsiteY13" fmla="*/ 395442 h 3017715"/>
                    <a:gd name="connsiteX14" fmla="*/ 3264877 w 5401408"/>
                    <a:gd name="connsiteY14" fmla="*/ 592992 h 3017715"/>
                    <a:gd name="connsiteX15" fmla="*/ 3475892 w 5401408"/>
                    <a:gd name="connsiteY15" fmla="*/ 1120531 h 3017715"/>
                    <a:gd name="connsiteX16" fmla="*/ 3880338 w 5401408"/>
                    <a:gd name="connsiteY16" fmla="*/ 1976315 h 3017715"/>
                    <a:gd name="connsiteX17" fmla="*/ 4161692 w 5401408"/>
                    <a:gd name="connsiteY17" fmla="*/ 2345592 h 3017715"/>
                    <a:gd name="connsiteX18" fmla="*/ 4589585 w 5401408"/>
                    <a:gd name="connsiteY18" fmla="*/ 2656254 h 3017715"/>
                    <a:gd name="connsiteX19" fmla="*/ 5275385 w 5401408"/>
                    <a:gd name="connsiteY19" fmla="*/ 2961054 h 3017715"/>
                    <a:gd name="connsiteX20" fmla="*/ 5345723 w 5401408"/>
                    <a:gd name="connsiteY20" fmla="*/ 2996223 h 3017715"/>
                    <a:gd name="connsiteX21" fmla="*/ 5328138 w 5401408"/>
                    <a:gd name="connsiteY21" fmla="*/ 2996223 h 3017715"/>
                    <a:gd name="connsiteX22" fmla="*/ 5322277 w 5401408"/>
                    <a:gd name="connsiteY22" fmla="*/ 2978638 h 3017715"/>
                    <a:gd name="connsiteX23" fmla="*/ 5363308 w 5401408"/>
                    <a:gd name="connsiteY23" fmla="*/ 3002084 h 3017715"/>
                    <a:gd name="connsiteX0" fmla="*/ 0 w 5401408"/>
                    <a:gd name="connsiteY0" fmla="*/ 2997959 h 3031174"/>
                    <a:gd name="connsiteX1" fmla="*/ 351692 w 5401408"/>
                    <a:gd name="connsiteY1" fmla="*/ 2910036 h 3031174"/>
                    <a:gd name="connsiteX2" fmla="*/ 697523 w 5401408"/>
                    <a:gd name="connsiteY2" fmla="*/ 2769359 h 3031174"/>
                    <a:gd name="connsiteX3" fmla="*/ 1066800 w 5401408"/>
                    <a:gd name="connsiteY3" fmla="*/ 2570067 h 3031174"/>
                    <a:gd name="connsiteX4" fmla="*/ 1295400 w 5401408"/>
                    <a:gd name="connsiteY4" fmla="*/ 2417667 h 3031174"/>
                    <a:gd name="connsiteX5" fmla="*/ 1529862 w 5401408"/>
                    <a:gd name="connsiteY5" fmla="*/ 2177343 h 3031174"/>
                    <a:gd name="connsiteX6" fmla="*/ 1693985 w 5401408"/>
                    <a:gd name="connsiteY6" fmla="*/ 1919436 h 3031174"/>
                    <a:gd name="connsiteX7" fmla="*/ 1910862 w 5401408"/>
                    <a:gd name="connsiteY7" fmla="*/ 1473959 h 3031174"/>
                    <a:gd name="connsiteX8" fmla="*/ 2186354 w 5401408"/>
                    <a:gd name="connsiteY8" fmla="*/ 805743 h 3031174"/>
                    <a:gd name="connsiteX9" fmla="*/ 2356338 w 5401408"/>
                    <a:gd name="connsiteY9" fmla="*/ 442328 h 3031174"/>
                    <a:gd name="connsiteX10" fmla="*/ 2532185 w 5401408"/>
                    <a:gd name="connsiteY10" fmla="*/ 155113 h 3031174"/>
                    <a:gd name="connsiteX11" fmla="*/ 2743200 w 5401408"/>
                    <a:gd name="connsiteY11" fmla="*/ 6838 h 3031174"/>
                    <a:gd name="connsiteX12" fmla="*/ 2954215 w 5401408"/>
                    <a:gd name="connsiteY12" fmla="*/ 114082 h 3031174"/>
                    <a:gd name="connsiteX13" fmla="*/ 3175248 w 5401408"/>
                    <a:gd name="connsiteY13" fmla="*/ 408901 h 3031174"/>
                    <a:gd name="connsiteX14" fmla="*/ 3264877 w 5401408"/>
                    <a:gd name="connsiteY14" fmla="*/ 606451 h 3031174"/>
                    <a:gd name="connsiteX15" fmla="*/ 3475892 w 5401408"/>
                    <a:gd name="connsiteY15" fmla="*/ 1133990 h 3031174"/>
                    <a:gd name="connsiteX16" fmla="*/ 3880338 w 5401408"/>
                    <a:gd name="connsiteY16" fmla="*/ 1989774 h 3031174"/>
                    <a:gd name="connsiteX17" fmla="*/ 4161692 w 5401408"/>
                    <a:gd name="connsiteY17" fmla="*/ 2359051 h 3031174"/>
                    <a:gd name="connsiteX18" fmla="*/ 4589585 w 5401408"/>
                    <a:gd name="connsiteY18" fmla="*/ 2669713 h 3031174"/>
                    <a:gd name="connsiteX19" fmla="*/ 5275385 w 5401408"/>
                    <a:gd name="connsiteY19" fmla="*/ 2974513 h 3031174"/>
                    <a:gd name="connsiteX20" fmla="*/ 5345723 w 5401408"/>
                    <a:gd name="connsiteY20" fmla="*/ 3009682 h 3031174"/>
                    <a:gd name="connsiteX21" fmla="*/ 5328138 w 5401408"/>
                    <a:gd name="connsiteY21" fmla="*/ 3009682 h 3031174"/>
                    <a:gd name="connsiteX22" fmla="*/ 5322277 w 5401408"/>
                    <a:gd name="connsiteY22" fmla="*/ 2992097 h 3031174"/>
                    <a:gd name="connsiteX23" fmla="*/ 5363308 w 5401408"/>
                    <a:gd name="connsiteY23" fmla="*/ 3015543 h 3031174"/>
                    <a:gd name="connsiteX0" fmla="*/ 0 w 5401408"/>
                    <a:gd name="connsiteY0" fmla="*/ 2997959 h 3031174"/>
                    <a:gd name="connsiteX1" fmla="*/ 351692 w 5401408"/>
                    <a:gd name="connsiteY1" fmla="*/ 2910036 h 3031174"/>
                    <a:gd name="connsiteX2" fmla="*/ 697523 w 5401408"/>
                    <a:gd name="connsiteY2" fmla="*/ 2769359 h 3031174"/>
                    <a:gd name="connsiteX3" fmla="*/ 1066800 w 5401408"/>
                    <a:gd name="connsiteY3" fmla="*/ 2570067 h 3031174"/>
                    <a:gd name="connsiteX4" fmla="*/ 1295400 w 5401408"/>
                    <a:gd name="connsiteY4" fmla="*/ 2417667 h 3031174"/>
                    <a:gd name="connsiteX5" fmla="*/ 1529862 w 5401408"/>
                    <a:gd name="connsiteY5" fmla="*/ 2177343 h 3031174"/>
                    <a:gd name="connsiteX6" fmla="*/ 1693985 w 5401408"/>
                    <a:gd name="connsiteY6" fmla="*/ 1919436 h 3031174"/>
                    <a:gd name="connsiteX7" fmla="*/ 1910862 w 5401408"/>
                    <a:gd name="connsiteY7" fmla="*/ 1473959 h 3031174"/>
                    <a:gd name="connsiteX8" fmla="*/ 2186354 w 5401408"/>
                    <a:gd name="connsiteY8" fmla="*/ 805743 h 3031174"/>
                    <a:gd name="connsiteX9" fmla="*/ 2356338 w 5401408"/>
                    <a:gd name="connsiteY9" fmla="*/ 442328 h 3031174"/>
                    <a:gd name="connsiteX10" fmla="*/ 2532185 w 5401408"/>
                    <a:gd name="connsiteY10" fmla="*/ 155113 h 3031174"/>
                    <a:gd name="connsiteX11" fmla="*/ 2743200 w 5401408"/>
                    <a:gd name="connsiteY11" fmla="*/ 6838 h 3031174"/>
                    <a:gd name="connsiteX12" fmla="*/ 2954215 w 5401408"/>
                    <a:gd name="connsiteY12" fmla="*/ 114082 h 3031174"/>
                    <a:gd name="connsiteX13" fmla="*/ 3175248 w 5401408"/>
                    <a:gd name="connsiteY13" fmla="*/ 408901 h 3031174"/>
                    <a:gd name="connsiteX14" fmla="*/ 3264877 w 5401408"/>
                    <a:gd name="connsiteY14" fmla="*/ 606451 h 3031174"/>
                    <a:gd name="connsiteX15" fmla="*/ 3475892 w 5401408"/>
                    <a:gd name="connsiteY15" fmla="*/ 1133990 h 3031174"/>
                    <a:gd name="connsiteX16" fmla="*/ 3880338 w 5401408"/>
                    <a:gd name="connsiteY16" fmla="*/ 1989774 h 3031174"/>
                    <a:gd name="connsiteX17" fmla="*/ 4161692 w 5401408"/>
                    <a:gd name="connsiteY17" fmla="*/ 2359051 h 3031174"/>
                    <a:gd name="connsiteX18" fmla="*/ 4589585 w 5401408"/>
                    <a:gd name="connsiteY18" fmla="*/ 2669713 h 3031174"/>
                    <a:gd name="connsiteX19" fmla="*/ 5275385 w 5401408"/>
                    <a:gd name="connsiteY19" fmla="*/ 2974513 h 3031174"/>
                    <a:gd name="connsiteX20" fmla="*/ 5345723 w 5401408"/>
                    <a:gd name="connsiteY20" fmla="*/ 3009682 h 3031174"/>
                    <a:gd name="connsiteX21" fmla="*/ 5328138 w 5401408"/>
                    <a:gd name="connsiteY21" fmla="*/ 3009682 h 3031174"/>
                    <a:gd name="connsiteX22" fmla="*/ 5322277 w 5401408"/>
                    <a:gd name="connsiteY22" fmla="*/ 2992097 h 3031174"/>
                    <a:gd name="connsiteX23" fmla="*/ 5363308 w 5401408"/>
                    <a:gd name="connsiteY23" fmla="*/ 3015543 h 3031174"/>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01408" h="3027255">
                      <a:moveTo>
                        <a:pt x="0" y="2994040"/>
                      </a:moveTo>
                      <a:cubicBezTo>
                        <a:pt x="117719" y="2969128"/>
                        <a:pt x="235438" y="2944217"/>
                        <a:pt x="351692" y="2906117"/>
                      </a:cubicBezTo>
                      <a:cubicBezTo>
                        <a:pt x="467946" y="2868017"/>
                        <a:pt x="578338" y="2822101"/>
                        <a:pt x="697523" y="2765440"/>
                      </a:cubicBezTo>
                      <a:cubicBezTo>
                        <a:pt x="816708" y="2708779"/>
                        <a:pt x="967154" y="2624763"/>
                        <a:pt x="1066800" y="2566148"/>
                      </a:cubicBezTo>
                      <a:cubicBezTo>
                        <a:pt x="1166446" y="2507533"/>
                        <a:pt x="1218223" y="2479202"/>
                        <a:pt x="1295400" y="2413748"/>
                      </a:cubicBezTo>
                      <a:cubicBezTo>
                        <a:pt x="1372577" y="2348294"/>
                        <a:pt x="1463431" y="2256462"/>
                        <a:pt x="1529862" y="2173424"/>
                      </a:cubicBezTo>
                      <a:cubicBezTo>
                        <a:pt x="1596293" y="2090386"/>
                        <a:pt x="1630485" y="2032748"/>
                        <a:pt x="1693985" y="1915517"/>
                      </a:cubicBezTo>
                      <a:cubicBezTo>
                        <a:pt x="1757485" y="1798286"/>
                        <a:pt x="1828801" y="1655655"/>
                        <a:pt x="1910862" y="1470040"/>
                      </a:cubicBezTo>
                      <a:cubicBezTo>
                        <a:pt x="1992923" y="1284425"/>
                        <a:pt x="2112108" y="973762"/>
                        <a:pt x="2186354" y="801824"/>
                      </a:cubicBezTo>
                      <a:cubicBezTo>
                        <a:pt x="2260600" y="629886"/>
                        <a:pt x="2298699" y="546847"/>
                        <a:pt x="2356338" y="438409"/>
                      </a:cubicBezTo>
                      <a:cubicBezTo>
                        <a:pt x="2413977" y="329971"/>
                        <a:pt x="2467708" y="223776"/>
                        <a:pt x="2532185" y="151194"/>
                      </a:cubicBezTo>
                      <a:cubicBezTo>
                        <a:pt x="2596662" y="78612"/>
                        <a:pt x="2672862" y="9757"/>
                        <a:pt x="2743200" y="2919"/>
                      </a:cubicBezTo>
                      <a:cubicBezTo>
                        <a:pt x="2805030" y="0"/>
                        <a:pt x="2882207" y="43153"/>
                        <a:pt x="2954215" y="110163"/>
                      </a:cubicBezTo>
                      <a:cubicBezTo>
                        <a:pt x="3035252" y="211924"/>
                        <a:pt x="3101643" y="276011"/>
                        <a:pt x="3175248" y="434967"/>
                      </a:cubicBezTo>
                      <a:cubicBezTo>
                        <a:pt x="3380186" y="850454"/>
                        <a:pt x="3116097" y="310394"/>
                        <a:pt x="3264877" y="602532"/>
                      </a:cubicBezTo>
                      <a:cubicBezTo>
                        <a:pt x="3408845" y="964247"/>
                        <a:pt x="3373315" y="899517"/>
                        <a:pt x="3475892" y="1130071"/>
                      </a:cubicBezTo>
                      <a:cubicBezTo>
                        <a:pt x="3578469" y="1360625"/>
                        <a:pt x="3766038" y="1781678"/>
                        <a:pt x="3880338" y="1985855"/>
                      </a:cubicBezTo>
                      <a:cubicBezTo>
                        <a:pt x="3994638" y="2190032"/>
                        <a:pt x="4043484" y="2241809"/>
                        <a:pt x="4161692" y="2355132"/>
                      </a:cubicBezTo>
                      <a:cubicBezTo>
                        <a:pt x="4279900" y="2468455"/>
                        <a:pt x="4403970" y="2563217"/>
                        <a:pt x="4589585" y="2665794"/>
                      </a:cubicBezTo>
                      <a:cubicBezTo>
                        <a:pt x="4775200" y="2768371"/>
                        <a:pt x="5149362" y="2913933"/>
                        <a:pt x="5275385" y="2970594"/>
                      </a:cubicBezTo>
                      <a:cubicBezTo>
                        <a:pt x="5401408" y="3027255"/>
                        <a:pt x="5336931" y="2999902"/>
                        <a:pt x="5345723" y="3005763"/>
                      </a:cubicBezTo>
                      <a:cubicBezTo>
                        <a:pt x="5354515" y="3011625"/>
                        <a:pt x="5332046" y="3008694"/>
                        <a:pt x="5328138" y="3005763"/>
                      </a:cubicBezTo>
                      <a:cubicBezTo>
                        <a:pt x="5324230" y="3002832"/>
                        <a:pt x="5316415" y="2987201"/>
                        <a:pt x="5322277" y="2988178"/>
                      </a:cubicBezTo>
                      <a:cubicBezTo>
                        <a:pt x="5328139" y="2989155"/>
                        <a:pt x="5345723" y="3000389"/>
                        <a:pt x="5363308" y="3011624"/>
                      </a:cubicBezTo>
                    </a:path>
                  </a:pathLst>
                </a:custGeom>
                <a:ln w="285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8" name="直接连接符 7"/>
                <p:cNvCxnSpPr/>
                <p:nvPr/>
              </p:nvCxnSpPr>
              <p:spPr>
                <a:xfrm>
                  <a:off x="6168008" y="2135775"/>
                  <a:ext cx="0" cy="3168352"/>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grpSp>
          <p:sp>
            <p:nvSpPr>
              <p:cNvPr id="17" name="左箭头 16"/>
              <p:cNvSpPr/>
              <p:nvPr/>
            </p:nvSpPr>
            <p:spPr>
              <a:xfrm>
                <a:off x="7464152" y="2780928"/>
                <a:ext cx="1800200" cy="792088"/>
              </a:xfrm>
              <a:prstGeom prst="lef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rgbClr val="7030A0"/>
                    </a:solidFill>
                  </a:rPr>
                  <a:t>定额的作用力</a:t>
                </a:r>
                <a:endParaRPr lang="zh-CN" altLang="en-US" b="1" dirty="0">
                  <a:solidFill>
                    <a:srgbClr val="7030A0"/>
                  </a:solidFill>
                </a:endParaRPr>
              </a:p>
            </p:txBody>
          </p:sp>
        </p:grpSp>
        <p:sp>
          <p:nvSpPr>
            <p:cNvPr id="30" name="线形标注 1 29"/>
            <p:cNvSpPr/>
            <p:nvPr/>
          </p:nvSpPr>
          <p:spPr>
            <a:xfrm>
              <a:off x="5807968" y="5805264"/>
              <a:ext cx="3168352" cy="360040"/>
            </a:xfrm>
            <a:prstGeom prst="borderCallout1">
              <a:avLst>
                <a:gd name="adj1" fmla="val -11485"/>
                <a:gd name="adj2" fmla="val 48014"/>
                <a:gd name="adj3" fmla="val -159613"/>
                <a:gd name="adj4" fmla="val 43781"/>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dirty="0" smtClean="0">
                  <a:solidFill>
                    <a:srgbClr val="7030A0"/>
                  </a:solidFill>
                </a:rPr>
                <a:t>每百公里空载消耗量</a:t>
              </a:r>
              <a:r>
                <a:rPr lang="zh-CN" altLang="en-US" dirty="0" smtClean="0">
                  <a:solidFill>
                    <a:srgbClr val="7030A0"/>
                  </a:solidFill>
                </a:rPr>
                <a:t>实际数</a:t>
              </a:r>
              <a:endParaRPr lang="zh-CN" altLang="en-US" dirty="0">
                <a:solidFill>
                  <a:srgbClr val="7030A0"/>
                </a:solidFill>
              </a:endParaRPr>
            </a:p>
          </p:txBody>
        </p:sp>
      </p:grpSp>
      <p:sp>
        <p:nvSpPr>
          <p:cNvPr id="33" name="TextBox 32"/>
          <p:cNvSpPr txBox="1"/>
          <p:nvPr/>
        </p:nvSpPr>
        <p:spPr>
          <a:xfrm>
            <a:off x="9120336" y="5301208"/>
            <a:ext cx="2262158" cy="369332"/>
          </a:xfrm>
          <a:prstGeom prst="rect">
            <a:avLst/>
          </a:prstGeom>
          <a:noFill/>
        </p:spPr>
        <p:txBody>
          <a:bodyPr wrap="none" rtlCol="0">
            <a:spAutoFit/>
          </a:bodyPr>
          <a:lstStyle/>
          <a:p>
            <a:r>
              <a:rPr lang="zh-CN" altLang="zh-CN" dirty="0" smtClean="0"/>
              <a:t>每百公里空载消耗量</a:t>
            </a:r>
            <a:endParaRPr lang="zh-CN" altLang="en-US" dirty="0"/>
          </a:p>
        </p:txBody>
      </p:sp>
      <p:sp>
        <p:nvSpPr>
          <p:cNvPr id="34" name="TextBox 33"/>
          <p:cNvSpPr txBox="1"/>
          <p:nvPr/>
        </p:nvSpPr>
        <p:spPr>
          <a:xfrm>
            <a:off x="2682007" y="1844824"/>
            <a:ext cx="461665" cy="1015663"/>
          </a:xfrm>
          <a:prstGeom prst="rect">
            <a:avLst/>
          </a:prstGeom>
          <a:noFill/>
        </p:spPr>
        <p:txBody>
          <a:bodyPr vert="eaVert" wrap="none" rtlCol="0">
            <a:spAutoFit/>
          </a:bodyPr>
          <a:lstStyle/>
          <a:p>
            <a:r>
              <a:rPr lang="zh-CN" altLang="en-US" dirty="0" smtClean="0"/>
              <a:t>概率密度</a:t>
            </a:r>
            <a:endParaRPr lang="zh-CN" altLang="en-US" dirty="0"/>
          </a:p>
        </p:txBody>
      </p:sp>
      <p:sp>
        <p:nvSpPr>
          <p:cNvPr id="23" name="燕尾形 2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24" name="燕尾形 23"/>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25" name="燕尾形 24"/>
          <p:cNvSpPr/>
          <p:nvPr/>
        </p:nvSpPr>
        <p:spPr>
          <a:xfrm>
            <a:off x="5741956" y="368659"/>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0000"/>
              </a:lnSpc>
              <a:spcAft>
                <a:spcPts val="0"/>
              </a:spcAft>
            </a:pPr>
            <a:r>
              <a:rPr lang="zh-CN" altLang="zh-CN" sz="1400" b="1" dirty="0" smtClean="0"/>
              <a:t>三、燃料消耗量定额的由来与计算方法</a:t>
            </a:r>
            <a:endParaRPr lang="zh-CN" altLang="en-US" sz="1400" b="1" dirty="0">
              <a:latin typeface="华文中宋" panose="02010600040101010101" pitchFamily="2" charset="-122"/>
              <a:ea typeface="华文中宋" panose="02010600040101010101" pitchFamily="2" charset="-122"/>
            </a:endParaRPr>
          </a:p>
        </p:txBody>
      </p:sp>
      <p:sp>
        <p:nvSpPr>
          <p:cNvPr id="26" name="燕尾形 25"/>
          <p:cNvSpPr/>
          <p:nvPr/>
        </p:nvSpPr>
        <p:spPr>
          <a:xfrm>
            <a:off x="5741956" y="692696"/>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bg1"/>
                </a:solidFill>
              </a:rPr>
              <a:t>1</a:t>
            </a:r>
            <a:r>
              <a:rPr lang="zh-CN" altLang="zh-CN" sz="1400" b="1" dirty="0" smtClean="0">
                <a:solidFill>
                  <a:schemeClr val="bg1"/>
                </a:solidFill>
              </a:rPr>
              <a:t>．燃料消耗量定额的由来</a:t>
            </a:r>
            <a:endParaRPr lang="zh-CN" altLang="zh-CN" sz="1400" b="1" dirty="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平行四边形 2"/>
          <p:cNvSpPr/>
          <p:nvPr/>
        </p:nvSpPr>
        <p:spPr>
          <a:xfrm>
            <a:off x="911424" y="2816932"/>
            <a:ext cx="10261140" cy="3024336"/>
          </a:xfrm>
          <a:prstGeom prst="parallelogram">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a:off x="3785442" y="4184202"/>
            <a:ext cx="321347" cy="407256"/>
          </a:xfrm>
          <a:prstGeom prst="triangle">
            <a:avLst/>
          </a:prstGeom>
          <a:solidFill>
            <a:schemeClr val="accent3">
              <a:lumMod val="65000"/>
              <a:alpha val="90000"/>
            </a:schemeClr>
          </a:solidFill>
          <a:effectLst>
            <a:outerShdw blurRad="50800" dist="127000" dir="18900000" algn="bl" rotWithShape="0">
              <a:prstClr val="black">
                <a:alpha val="40000"/>
              </a:prstClr>
            </a:outerShdw>
          </a:effectLst>
          <a:scene3d>
            <a:camera prst="orthographicFront"/>
            <a:lightRig rig="threePt" dir="t"/>
          </a:scene3d>
          <a:sp3d prstMaterial="dkEdge">
            <a:bevelT prst="relaxedInset"/>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5" name="矩形 4"/>
          <p:cNvSpPr/>
          <p:nvPr/>
        </p:nvSpPr>
        <p:spPr>
          <a:xfrm>
            <a:off x="2315580" y="3948372"/>
            <a:ext cx="3246262" cy="235830"/>
          </a:xfrm>
          <a:prstGeom prst="rect">
            <a:avLst/>
          </a:prstGeom>
          <a:solidFill>
            <a:schemeClr val="accent6">
              <a:lumMod val="75000"/>
              <a:alpha val="90000"/>
            </a:schemeClr>
          </a:solidFill>
          <a:effectLst>
            <a:outerShdw blurRad="50800" dist="177800" dir="18900000" algn="bl" rotWithShape="0">
              <a:prstClr val="black">
                <a:alpha val="40000"/>
              </a:prstClr>
            </a:outerShdw>
          </a:effectLst>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grpSp>
        <p:nvGrpSpPr>
          <p:cNvPr id="6" name="组合 5"/>
          <p:cNvGrpSpPr/>
          <p:nvPr/>
        </p:nvGrpSpPr>
        <p:grpSpPr>
          <a:xfrm>
            <a:off x="2357486" y="3068960"/>
            <a:ext cx="1278402" cy="816494"/>
            <a:chOff x="1111678" y="2781328"/>
            <a:chExt cx="3209305" cy="1454119"/>
          </a:xfrm>
          <a:gradFill>
            <a:gsLst>
              <a:gs pos="0">
                <a:schemeClr val="accent4">
                  <a:lumMod val="75000"/>
                  <a:lumOff val="25000"/>
                </a:schemeClr>
              </a:gs>
              <a:gs pos="88000">
                <a:schemeClr val="accent4">
                  <a:lumMod val="97000"/>
                  <a:lumOff val="3000"/>
                </a:schemeClr>
              </a:gs>
              <a:gs pos="100000">
                <a:schemeClr val="tx2">
                  <a:lumMod val="60000"/>
                  <a:lumOff val="40000"/>
                </a:schemeClr>
              </a:gs>
            </a:gsLst>
            <a:lin ang="16200000" scaled="1"/>
          </a:gradFill>
          <a:effectLst>
            <a:outerShdw blurRad="50800" dist="241300" dir="19740000" algn="tl" rotWithShape="0">
              <a:prstClr val="black">
                <a:alpha val="40000"/>
              </a:prstClr>
            </a:outerShdw>
          </a:effectLst>
        </p:grpSpPr>
        <p:sp>
          <p:nvSpPr>
            <p:cNvPr id="7" name="圆角矩形 6"/>
            <p:cNvSpPr/>
            <p:nvPr/>
          </p:nvSpPr>
          <p:spPr>
            <a:xfrm>
              <a:off x="1111678" y="2781328"/>
              <a:ext cx="3209305" cy="145411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圆角矩形 6"/>
            <p:cNvSpPr/>
            <p:nvPr/>
          </p:nvSpPr>
          <p:spPr>
            <a:xfrm>
              <a:off x="1182662" y="2852312"/>
              <a:ext cx="3067337" cy="131215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zh-CN" altLang="en-US" sz="2400" kern="1200" dirty="0">
                  <a:latin typeface="宋体" panose="02010600030101010101" pitchFamily="2" charset="-122"/>
                </a:rPr>
                <a:t>货运成本实绩</a:t>
              </a:r>
              <a:endParaRPr lang="zh-CN" altLang="en-US" sz="2400" kern="1200" dirty="0"/>
            </a:p>
          </p:txBody>
        </p:sp>
      </p:grpSp>
      <p:sp>
        <p:nvSpPr>
          <p:cNvPr id="9" name="等腰三角形 8"/>
          <p:cNvSpPr/>
          <p:nvPr/>
        </p:nvSpPr>
        <p:spPr>
          <a:xfrm>
            <a:off x="8114913" y="4184202"/>
            <a:ext cx="321347" cy="407256"/>
          </a:xfrm>
          <a:prstGeom prst="triangle">
            <a:avLst/>
          </a:prstGeom>
          <a:solidFill>
            <a:schemeClr val="accent3">
              <a:lumMod val="65000"/>
              <a:alpha val="90000"/>
            </a:schemeClr>
          </a:solidFill>
          <a:effectLst>
            <a:outerShdw blurRad="50800" dist="127000" dir="18900000" algn="bl" rotWithShape="0">
              <a:prstClr val="black">
                <a:alpha val="40000"/>
              </a:prstClr>
            </a:outerShdw>
          </a:effectLst>
          <a:scene3d>
            <a:camera prst="orthographicFront"/>
            <a:lightRig rig="threePt" dir="t"/>
          </a:scene3d>
          <a:sp3d prstMaterial="dkEdge">
            <a:bevelT prst="relaxedInset"/>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0" name="矩形 9"/>
          <p:cNvSpPr/>
          <p:nvPr/>
        </p:nvSpPr>
        <p:spPr>
          <a:xfrm>
            <a:off x="6645051" y="3948372"/>
            <a:ext cx="3246262" cy="235830"/>
          </a:xfrm>
          <a:prstGeom prst="rect">
            <a:avLst/>
          </a:prstGeom>
          <a:solidFill>
            <a:schemeClr val="accent6">
              <a:lumMod val="75000"/>
              <a:alpha val="90000"/>
            </a:schemeClr>
          </a:solidFill>
          <a:effectLst>
            <a:outerShdw blurRad="50800" dist="177800" dir="18900000" algn="bl" rotWithShape="0">
              <a:prstClr val="black">
                <a:alpha val="40000"/>
              </a:prstClr>
            </a:outerShdw>
          </a:effectLst>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grpSp>
        <p:nvGrpSpPr>
          <p:cNvPr id="11" name="组合 10"/>
          <p:cNvGrpSpPr/>
          <p:nvPr/>
        </p:nvGrpSpPr>
        <p:grpSpPr>
          <a:xfrm>
            <a:off x="4277132" y="3068960"/>
            <a:ext cx="1278402" cy="816494"/>
            <a:chOff x="1111678" y="2781328"/>
            <a:chExt cx="3209305" cy="1454119"/>
          </a:xfrm>
          <a:gradFill>
            <a:gsLst>
              <a:gs pos="0">
                <a:srgbClr val="002060"/>
              </a:gs>
              <a:gs pos="88000">
                <a:schemeClr val="accent4">
                  <a:lumMod val="97000"/>
                  <a:lumOff val="3000"/>
                </a:schemeClr>
              </a:gs>
              <a:gs pos="100000">
                <a:schemeClr val="tx2">
                  <a:lumMod val="60000"/>
                  <a:lumOff val="40000"/>
                </a:schemeClr>
              </a:gs>
            </a:gsLst>
            <a:lin ang="16200000" scaled="1"/>
          </a:gradFill>
          <a:effectLst>
            <a:outerShdw blurRad="50800" dist="241300" dir="19740000" algn="tl" rotWithShape="0">
              <a:prstClr val="black">
                <a:alpha val="40000"/>
              </a:prstClr>
            </a:outerShdw>
          </a:effectLst>
        </p:grpSpPr>
        <p:sp>
          <p:nvSpPr>
            <p:cNvPr id="12" name="圆角矩形 11"/>
            <p:cNvSpPr/>
            <p:nvPr/>
          </p:nvSpPr>
          <p:spPr>
            <a:xfrm>
              <a:off x="1111678" y="2781328"/>
              <a:ext cx="3209305" cy="145411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圆角矩形 6"/>
            <p:cNvSpPr/>
            <p:nvPr/>
          </p:nvSpPr>
          <p:spPr>
            <a:xfrm>
              <a:off x="1182662" y="2852312"/>
              <a:ext cx="3067337" cy="131215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zh-CN" altLang="en-US" sz="2400" kern="1200" dirty="0">
                  <a:latin typeface="宋体" panose="02010600030101010101" pitchFamily="2" charset="-122"/>
                </a:rPr>
                <a:t>上年成本实绩</a:t>
              </a:r>
              <a:endParaRPr lang="zh-CN" altLang="en-US" sz="2400" kern="1200" dirty="0"/>
            </a:p>
          </p:txBody>
        </p:sp>
      </p:grpSp>
      <p:grpSp>
        <p:nvGrpSpPr>
          <p:cNvPr id="14" name="组合 13"/>
          <p:cNvGrpSpPr/>
          <p:nvPr/>
        </p:nvGrpSpPr>
        <p:grpSpPr>
          <a:xfrm>
            <a:off x="6638743" y="3116056"/>
            <a:ext cx="1253265" cy="800805"/>
            <a:chOff x="5432151" y="2867327"/>
            <a:chExt cx="3146199" cy="1426179"/>
          </a:xfrm>
          <a:gradFill>
            <a:gsLst>
              <a:gs pos="0">
                <a:srgbClr val="C00000"/>
              </a:gs>
              <a:gs pos="88000">
                <a:schemeClr val="accent4">
                  <a:lumMod val="97000"/>
                  <a:lumOff val="3000"/>
                </a:schemeClr>
              </a:gs>
              <a:gs pos="100000">
                <a:schemeClr val="tx2">
                  <a:lumMod val="60000"/>
                  <a:lumOff val="40000"/>
                </a:schemeClr>
              </a:gs>
            </a:gsLst>
            <a:lin ang="16200000" scaled="1"/>
          </a:gradFill>
          <a:effectLst>
            <a:outerShdw blurRad="50800" dist="241300" dir="19740000" algn="tl" rotWithShape="0">
              <a:prstClr val="black">
                <a:alpha val="40000"/>
              </a:prstClr>
            </a:outerShdw>
          </a:effectLst>
        </p:grpSpPr>
        <p:sp>
          <p:nvSpPr>
            <p:cNvPr id="15" name="圆角矩形 14"/>
            <p:cNvSpPr/>
            <p:nvPr/>
          </p:nvSpPr>
          <p:spPr>
            <a:xfrm>
              <a:off x="5432151" y="2867327"/>
              <a:ext cx="3146199" cy="142617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圆角矩形 8"/>
            <p:cNvSpPr/>
            <p:nvPr/>
          </p:nvSpPr>
          <p:spPr>
            <a:xfrm>
              <a:off x="5501771" y="2936947"/>
              <a:ext cx="3006959" cy="128693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zh-CN" altLang="en-US" sz="2400" kern="1200" dirty="0"/>
                <a:t>货运成本预算</a:t>
              </a:r>
            </a:p>
          </p:txBody>
        </p:sp>
      </p:grpSp>
      <p:sp>
        <p:nvSpPr>
          <p:cNvPr id="17" name="等腰三角形 16"/>
          <p:cNvSpPr/>
          <p:nvPr/>
        </p:nvSpPr>
        <p:spPr>
          <a:xfrm>
            <a:off x="5858327" y="4937274"/>
            <a:ext cx="489701" cy="584921"/>
          </a:xfrm>
          <a:prstGeom prst="triangle">
            <a:avLst/>
          </a:prstGeom>
          <a:solidFill>
            <a:schemeClr val="accent3">
              <a:lumMod val="65000"/>
              <a:alpha val="90000"/>
            </a:schemeClr>
          </a:solidFill>
          <a:effectLst>
            <a:outerShdw blurRad="50800" dist="127000" dir="18900000" algn="bl" rotWithShape="0">
              <a:prstClr val="black">
                <a:alpha val="40000"/>
              </a:prstClr>
            </a:outerShdw>
          </a:effectLst>
          <a:scene3d>
            <a:camera prst="orthographicFront"/>
            <a:lightRig rig="threePt" dir="t"/>
          </a:scene3d>
          <a:sp3d prstMaterial="dkEdge">
            <a:bevelT prst="relaxedInset"/>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8" name="矩形 17"/>
          <p:cNvSpPr/>
          <p:nvPr/>
        </p:nvSpPr>
        <p:spPr>
          <a:xfrm>
            <a:off x="1955540" y="4613238"/>
            <a:ext cx="8285425" cy="306320"/>
          </a:xfrm>
          <a:prstGeom prst="rect">
            <a:avLst/>
          </a:prstGeom>
          <a:solidFill>
            <a:schemeClr val="accent6">
              <a:lumMod val="75000"/>
              <a:alpha val="90000"/>
            </a:schemeClr>
          </a:solidFill>
          <a:effectLst>
            <a:outerShdw blurRad="50800" dist="177800" dir="18900000" algn="bl" rotWithShape="0">
              <a:prstClr val="black">
                <a:alpha val="40000"/>
              </a:prstClr>
            </a:outerShdw>
          </a:effectLst>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grpSp>
        <p:nvGrpSpPr>
          <p:cNvPr id="19" name="组合 18"/>
          <p:cNvGrpSpPr/>
          <p:nvPr/>
        </p:nvGrpSpPr>
        <p:grpSpPr>
          <a:xfrm>
            <a:off x="8626777" y="3116562"/>
            <a:ext cx="1278402" cy="816494"/>
            <a:chOff x="1111678" y="2781328"/>
            <a:chExt cx="3209305" cy="1454119"/>
          </a:xfrm>
          <a:gradFill>
            <a:gsLst>
              <a:gs pos="0">
                <a:srgbClr val="002060"/>
              </a:gs>
              <a:gs pos="88000">
                <a:schemeClr val="accent4">
                  <a:lumMod val="97000"/>
                  <a:lumOff val="3000"/>
                </a:schemeClr>
              </a:gs>
              <a:gs pos="100000">
                <a:schemeClr val="tx2">
                  <a:lumMod val="60000"/>
                  <a:lumOff val="40000"/>
                </a:schemeClr>
              </a:gs>
            </a:gsLst>
            <a:lin ang="16200000" scaled="1"/>
          </a:gradFill>
          <a:effectLst>
            <a:outerShdw blurRad="50800" dist="241300" dir="19740000" algn="tl" rotWithShape="0">
              <a:prstClr val="black">
                <a:alpha val="40000"/>
              </a:prstClr>
            </a:outerShdw>
          </a:effectLst>
        </p:grpSpPr>
        <p:sp>
          <p:nvSpPr>
            <p:cNvPr id="20" name="圆角矩形 19"/>
            <p:cNvSpPr/>
            <p:nvPr/>
          </p:nvSpPr>
          <p:spPr>
            <a:xfrm>
              <a:off x="1111678" y="2781328"/>
              <a:ext cx="3209305" cy="145411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圆角矩形 6"/>
            <p:cNvSpPr/>
            <p:nvPr/>
          </p:nvSpPr>
          <p:spPr>
            <a:xfrm>
              <a:off x="1182662" y="2852312"/>
              <a:ext cx="3067337" cy="131215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zh-CN" altLang="en-US" sz="2400" kern="1200" dirty="0">
                  <a:latin typeface="宋体" panose="02010600030101010101" pitchFamily="2" charset="-122"/>
                </a:rPr>
                <a:t>上年成本实绩</a:t>
              </a:r>
              <a:endParaRPr lang="zh-CN" altLang="en-US" sz="2400" kern="1200" dirty="0"/>
            </a:p>
          </p:txBody>
        </p:sp>
      </p:grpSp>
      <p:sp>
        <p:nvSpPr>
          <p:cNvPr id="27" name="燕尾形 26"/>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31" name="燕尾形 30"/>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32" name="燕尾形 31"/>
          <p:cNvSpPr/>
          <p:nvPr/>
        </p:nvSpPr>
        <p:spPr>
          <a:xfrm>
            <a:off x="5597940" y="368659"/>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dirty="0" smtClean="0"/>
              <a:t>二、成本降低额与成本降低率预算达成情况的因素分析</a:t>
            </a:r>
            <a:endParaRPr lang="zh-CN" altLang="zh-CN" sz="1400" dirty="0"/>
          </a:p>
        </p:txBody>
      </p:sp>
      <p:sp>
        <p:nvSpPr>
          <p:cNvPr id="28" name="标题 1"/>
          <p:cNvSpPr>
            <a:spLocks noGrp="1"/>
          </p:cNvSpPr>
          <p:nvPr>
            <p:ph type="title"/>
          </p:nvPr>
        </p:nvSpPr>
        <p:spPr>
          <a:xfrm>
            <a:off x="755651" y="1412777"/>
            <a:ext cx="10464800" cy="936104"/>
          </a:xfrm>
        </p:spPr>
        <p:txBody>
          <a:bodyPr/>
          <a:lstStyle/>
          <a:p>
            <a:pPr lvl="0"/>
            <a:r>
              <a:rPr lang="zh-CN" altLang="en-US" dirty="0" smtClean="0"/>
              <a:t>比较方法二：间接比较</a:t>
            </a:r>
            <a:endParaRPr lang="zh-CN" altLang="en-US" dirty="0"/>
          </a:p>
        </p:txBody>
      </p:sp>
    </p:spTree>
    <p:extLst>
      <p:ext uri="{BB962C8B-B14F-4D97-AF65-F5344CB8AC3E}">
        <p14:creationId xmlns:p14="http://schemas.microsoft.com/office/powerpoint/2010/main" xmlns="" val="231604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32" presetClass="emph" presetSubtype="0" fill="hold" nodeType="clickEffect">
                                  <p:stCondLst>
                                    <p:cond delay="0"/>
                                  </p:stCondLst>
                                  <p:childTnLst>
                                    <p:animRot by="120000">
                                      <p:cBhvr>
                                        <p:cTn id="25" dur="100" fill="hold">
                                          <p:stCondLst>
                                            <p:cond delay="0"/>
                                          </p:stCondLst>
                                        </p:cTn>
                                        <p:tgtEl>
                                          <p:spTgt spid="4"/>
                                        </p:tgtEl>
                                        <p:attrNameLst>
                                          <p:attrName>r</p:attrName>
                                        </p:attrNameLst>
                                      </p:cBhvr>
                                    </p:animRot>
                                    <p:animRot by="-240000">
                                      <p:cBhvr>
                                        <p:cTn id="26" dur="200" fill="hold">
                                          <p:stCondLst>
                                            <p:cond delay="200"/>
                                          </p:stCondLst>
                                        </p:cTn>
                                        <p:tgtEl>
                                          <p:spTgt spid="4"/>
                                        </p:tgtEl>
                                        <p:attrNameLst>
                                          <p:attrName>r</p:attrName>
                                        </p:attrNameLst>
                                      </p:cBhvr>
                                    </p:animRot>
                                    <p:animRot by="240000">
                                      <p:cBhvr>
                                        <p:cTn id="27" dur="200" fill="hold">
                                          <p:stCondLst>
                                            <p:cond delay="400"/>
                                          </p:stCondLst>
                                        </p:cTn>
                                        <p:tgtEl>
                                          <p:spTgt spid="4"/>
                                        </p:tgtEl>
                                        <p:attrNameLst>
                                          <p:attrName>r</p:attrName>
                                        </p:attrNameLst>
                                      </p:cBhvr>
                                    </p:animRot>
                                    <p:animRot by="-240000">
                                      <p:cBhvr>
                                        <p:cTn id="28" dur="200" fill="hold">
                                          <p:stCondLst>
                                            <p:cond delay="600"/>
                                          </p:stCondLst>
                                        </p:cTn>
                                        <p:tgtEl>
                                          <p:spTgt spid="4"/>
                                        </p:tgtEl>
                                        <p:attrNameLst>
                                          <p:attrName>r</p:attrName>
                                        </p:attrNameLst>
                                      </p:cBhvr>
                                    </p:animRot>
                                    <p:animRot by="120000">
                                      <p:cBhvr>
                                        <p:cTn id="29" dur="200" fill="hold">
                                          <p:stCondLst>
                                            <p:cond delay="800"/>
                                          </p:stCondLst>
                                        </p:cTn>
                                        <p:tgtEl>
                                          <p:spTgt spid="4"/>
                                        </p:tgtEl>
                                        <p:attrNameLst>
                                          <p:attrName>r</p:attrName>
                                        </p:attrNameLst>
                                      </p:cBhvr>
                                    </p:animRot>
                                  </p:childTnLst>
                                </p:cTn>
                              </p:par>
                              <p:par>
                                <p:cTn id="30" presetID="32" presetClass="emph" presetSubtype="0" fill="hold" nodeType="withEffect">
                                  <p:stCondLst>
                                    <p:cond delay="0"/>
                                  </p:stCondLst>
                                  <p:childTnLst>
                                    <p:animRot by="120000">
                                      <p:cBhvr>
                                        <p:cTn id="31" dur="100" fill="hold">
                                          <p:stCondLst>
                                            <p:cond delay="0"/>
                                          </p:stCondLst>
                                        </p:cTn>
                                        <p:tgtEl>
                                          <p:spTgt spid="5"/>
                                        </p:tgtEl>
                                        <p:attrNameLst>
                                          <p:attrName>r</p:attrName>
                                        </p:attrNameLst>
                                      </p:cBhvr>
                                    </p:animRot>
                                    <p:animRot by="-240000">
                                      <p:cBhvr>
                                        <p:cTn id="32" dur="200" fill="hold">
                                          <p:stCondLst>
                                            <p:cond delay="200"/>
                                          </p:stCondLst>
                                        </p:cTn>
                                        <p:tgtEl>
                                          <p:spTgt spid="5"/>
                                        </p:tgtEl>
                                        <p:attrNameLst>
                                          <p:attrName>r</p:attrName>
                                        </p:attrNameLst>
                                      </p:cBhvr>
                                    </p:animRot>
                                    <p:animRot by="240000">
                                      <p:cBhvr>
                                        <p:cTn id="33" dur="200" fill="hold">
                                          <p:stCondLst>
                                            <p:cond delay="400"/>
                                          </p:stCondLst>
                                        </p:cTn>
                                        <p:tgtEl>
                                          <p:spTgt spid="5"/>
                                        </p:tgtEl>
                                        <p:attrNameLst>
                                          <p:attrName>r</p:attrName>
                                        </p:attrNameLst>
                                      </p:cBhvr>
                                    </p:animRot>
                                    <p:animRot by="-240000">
                                      <p:cBhvr>
                                        <p:cTn id="34" dur="200" fill="hold">
                                          <p:stCondLst>
                                            <p:cond delay="600"/>
                                          </p:stCondLst>
                                        </p:cTn>
                                        <p:tgtEl>
                                          <p:spTgt spid="5"/>
                                        </p:tgtEl>
                                        <p:attrNameLst>
                                          <p:attrName>r</p:attrName>
                                        </p:attrNameLst>
                                      </p:cBhvr>
                                    </p:animRot>
                                    <p:animRot by="120000">
                                      <p:cBhvr>
                                        <p:cTn id="35" dur="200" fill="hold">
                                          <p:stCondLst>
                                            <p:cond delay="800"/>
                                          </p:stCondLst>
                                        </p:cTn>
                                        <p:tgtEl>
                                          <p:spTgt spid="5"/>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6"/>
                                        </p:tgtEl>
                                        <p:attrNameLst>
                                          <p:attrName>r</p:attrName>
                                        </p:attrNameLst>
                                      </p:cBhvr>
                                    </p:animRot>
                                    <p:animRot by="-240000">
                                      <p:cBhvr>
                                        <p:cTn id="38" dur="200" fill="hold">
                                          <p:stCondLst>
                                            <p:cond delay="200"/>
                                          </p:stCondLst>
                                        </p:cTn>
                                        <p:tgtEl>
                                          <p:spTgt spid="6"/>
                                        </p:tgtEl>
                                        <p:attrNameLst>
                                          <p:attrName>r</p:attrName>
                                        </p:attrNameLst>
                                      </p:cBhvr>
                                    </p:animRot>
                                    <p:animRot by="240000">
                                      <p:cBhvr>
                                        <p:cTn id="39" dur="200" fill="hold">
                                          <p:stCondLst>
                                            <p:cond delay="400"/>
                                          </p:stCondLst>
                                        </p:cTn>
                                        <p:tgtEl>
                                          <p:spTgt spid="6"/>
                                        </p:tgtEl>
                                        <p:attrNameLst>
                                          <p:attrName>r</p:attrName>
                                        </p:attrNameLst>
                                      </p:cBhvr>
                                    </p:animRot>
                                    <p:animRot by="-240000">
                                      <p:cBhvr>
                                        <p:cTn id="40" dur="200" fill="hold">
                                          <p:stCondLst>
                                            <p:cond delay="600"/>
                                          </p:stCondLst>
                                        </p:cTn>
                                        <p:tgtEl>
                                          <p:spTgt spid="6"/>
                                        </p:tgtEl>
                                        <p:attrNameLst>
                                          <p:attrName>r</p:attrName>
                                        </p:attrNameLst>
                                      </p:cBhvr>
                                    </p:animRot>
                                    <p:animRot by="120000">
                                      <p:cBhvr>
                                        <p:cTn id="41" dur="200" fill="hold">
                                          <p:stCondLst>
                                            <p:cond delay="800"/>
                                          </p:stCondLst>
                                        </p:cTn>
                                        <p:tgtEl>
                                          <p:spTgt spid="6"/>
                                        </p:tgtEl>
                                        <p:attrNameLst>
                                          <p:attrName>r</p:attrName>
                                        </p:attrNameLst>
                                      </p:cBhvr>
                                    </p:animRot>
                                  </p:childTnLst>
                                </p:cTn>
                              </p:par>
                              <p:par>
                                <p:cTn id="42" presetID="32" presetClass="emph" presetSubtype="0" fill="hold" nodeType="withEffect">
                                  <p:stCondLst>
                                    <p:cond delay="0"/>
                                  </p:stCondLst>
                                  <p:childTnLst>
                                    <p:animRot by="120000">
                                      <p:cBhvr>
                                        <p:cTn id="43" dur="100" fill="hold">
                                          <p:stCondLst>
                                            <p:cond delay="0"/>
                                          </p:stCondLst>
                                        </p:cTn>
                                        <p:tgtEl>
                                          <p:spTgt spid="11"/>
                                        </p:tgtEl>
                                        <p:attrNameLst>
                                          <p:attrName>r</p:attrName>
                                        </p:attrNameLst>
                                      </p:cBhvr>
                                    </p:animRot>
                                    <p:animRot by="-240000">
                                      <p:cBhvr>
                                        <p:cTn id="44" dur="200" fill="hold">
                                          <p:stCondLst>
                                            <p:cond delay="200"/>
                                          </p:stCondLst>
                                        </p:cTn>
                                        <p:tgtEl>
                                          <p:spTgt spid="11"/>
                                        </p:tgtEl>
                                        <p:attrNameLst>
                                          <p:attrName>r</p:attrName>
                                        </p:attrNameLst>
                                      </p:cBhvr>
                                    </p:animRot>
                                    <p:animRot by="240000">
                                      <p:cBhvr>
                                        <p:cTn id="45" dur="200" fill="hold">
                                          <p:stCondLst>
                                            <p:cond delay="400"/>
                                          </p:stCondLst>
                                        </p:cTn>
                                        <p:tgtEl>
                                          <p:spTgt spid="11"/>
                                        </p:tgtEl>
                                        <p:attrNameLst>
                                          <p:attrName>r</p:attrName>
                                        </p:attrNameLst>
                                      </p:cBhvr>
                                    </p:animRot>
                                    <p:animRot by="-240000">
                                      <p:cBhvr>
                                        <p:cTn id="46" dur="200" fill="hold">
                                          <p:stCondLst>
                                            <p:cond delay="600"/>
                                          </p:stCondLst>
                                        </p:cTn>
                                        <p:tgtEl>
                                          <p:spTgt spid="11"/>
                                        </p:tgtEl>
                                        <p:attrNameLst>
                                          <p:attrName>r</p:attrName>
                                        </p:attrNameLst>
                                      </p:cBhvr>
                                    </p:animRot>
                                    <p:animRot by="120000">
                                      <p:cBhvr>
                                        <p:cTn id="47" dur="200" fill="hold">
                                          <p:stCondLst>
                                            <p:cond delay="800"/>
                                          </p:stCondLst>
                                        </p:cTn>
                                        <p:tgtEl>
                                          <p:spTgt spid="11"/>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par>
                                <p:cTn id="53" presetID="10"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par>
                                <p:cTn id="56" presetID="10" presetClass="entr" presetSubtype="0"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0" presetClass="entr" presetSubtype="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32" presetClass="emph" presetSubtype="0" fill="hold" nodeType="clickEffect">
                                  <p:stCondLst>
                                    <p:cond delay="0"/>
                                  </p:stCondLst>
                                  <p:childTnLst>
                                    <p:animRot by="120000">
                                      <p:cBhvr>
                                        <p:cTn id="65" dur="100" fill="hold">
                                          <p:stCondLst>
                                            <p:cond delay="0"/>
                                          </p:stCondLst>
                                        </p:cTn>
                                        <p:tgtEl>
                                          <p:spTgt spid="9"/>
                                        </p:tgtEl>
                                        <p:attrNameLst>
                                          <p:attrName>r</p:attrName>
                                        </p:attrNameLst>
                                      </p:cBhvr>
                                    </p:animRot>
                                    <p:animRot by="-240000">
                                      <p:cBhvr>
                                        <p:cTn id="66" dur="200" fill="hold">
                                          <p:stCondLst>
                                            <p:cond delay="200"/>
                                          </p:stCondLst>
                                        </p:cTn>
                                        <p:tgtEl>
                                          <p:spTgt spid="9"/>
                                        </p:tgtEl>
                                        <p:attrNameLst>
                                          <p:attrName>r</p:attrName>
                                        </p:attrNameLst>
                                      </p:cBhvr>
                                    </p:animRot>
                                    <p:animRot by="240000">
                                      <p:cBhvr>
                                        <p:cTn id="67" dur="200" fill="hold">
                                          <p:stCondLst>
                                            <p:cond delay="400"/>
                                          </p:stCondLst>
                                        </p:cTn>
                                        <p:tgtEl>
                                          <p:spTgt spid="9"/>
                                        </p:tgtEl>
                                        <p:attrNameLst>
                                          <p:attrName>r</p:attrName>
                                        </p:attrNameLst>
                                      </p:cBhvr>
                                    </p:animRot>
                                    <p:animRot by="-240000">
                                      <p:cBhvr>
                                        <p:cTn id="68" dur="200" fill="hold">
                                          <p:stCondLst>
                                            <p:cond delay="600"/>
                                          </p:stCondLst>
                                        </p:cTn>
                                        <p:tgtEl>
                                          <p:spTgt spid="9"/>
                                        </p:tgtEl>
                                        <p:attrNameLst>
                                          <p:attrName>r</p:attrName>
                                        </p:attrNameLst>
                                      </p:cBhvr>
                                    </p:animRot>
                                    <p:animRot by="120000">
                                      <p:cBhvr>
                                        <p:cTn id="69" dur="200" fill="hold">
                                          <p:stCondLst>
                                            <p:cond delay="800"/>
                                          </p:stCondLst>
                                        </p:cTn>
                                        <p:tgtEl>
                                          <p:spTgt spid="9"/>
                                        </p:tgtEl>
                                        <p:attrNameLst>
                                          <p:attrName>r</p:attrName>
                                        </p:attrNameLst>
                                      </p:cBhvr>
                                    </p:animRot>
                                  </p:childTnLst>
                                </p:cTn>
                              </p:par>
                              <p:par>
                                <p:cTn id="70" presetID="32" presetClass="emph" presetSubtype="0" fill="hold" nodeType="withEffect">
                                  <p:stCondLst>
                                    <p:cond delay="0"/>
                                  </p:stCondLst>
                                  <p:childTnLst>
                                    <p:animRot by="120000">
                                      <p:cBhvr>
                                        <p:cTn id="71" dur="100" fill="hold">
                                          <p:stCondLst>
                                            <p:cond delay="0"/>
                                          </p:stCondLst>
                                        </p:cTn>
                                        <p:tgtEl>
                                          <p:spTgt spid="10"/>
                                        </p:tgtEl>
                                        <p:attrNameLst>
                                          <p:attrName>r</p:attrName>
                                        </p:attrNameLst>
                                      </p:cBhvr>
                                    </p:animRot>
                                    <p:animRot by="-240000">
                                      <p:cBhvr>
                                        <p:cTn id="72" dur="200" fill="hold">
                                          <p:stCondLst>
                                            <p:cond delay="200"/>
                                          </p:stCondLst>
                                        </p:cTn>
                                        <p:tgtEl>
                                          <p:spTgt spid="10"/>
                                        </p:tgtEl>
                                        <p:attrNameLst>
                                          <p:attrName>r</p:attrName>
                                        </p:attrNameLst>
                                      </p:cBhvr>
                                    </p:animRot>
                                    <p:animRot by="240000">
                                      <p:cBhvr>
                                        <p:cTn id="73" dur="200" fill="hold">
                                          <p:stCondLst>
                                            <p:cond delay="400"/>
                                          </p:stCondLst>
                                        </p:cTn>
                                        <p:tgtEl>
                                          <p:spTgt spid="10"/>
                                        </p:tgtEl>
                                        <p:attrNameLst>
                                          <p:attrName>r</p:attrName>
                                        </p:attrNameLst>
                                      </p:cBhvr>
                                    </p:animRot>
                                    <p:animRot by="-240000">
                                      <p:cBhvr>
                                        <p:cTn id="74" dur="200" fill="hold">
                                          <p:stCondLst>
                                            <p:cond delay="600"/>
                                          </p:stCondLst>
                                        </p:cTn>
                                        <p:tgtEl>
                                          <p:spTgt spid="10"/>
                                        </p:tgtEl>
                                        <p:attrNameLst>
                                          <p:attrName>r</p:attrName>
                                        </p:attrNameLst>
                                      </p:cBhvr>
                                    </p:animRot>
                                    <p:animRot by="120000">
                                      <p:cBhvr>
                                        <p:cTn id="75" dur="200" fill="hold">
                                          <p:stCondLst>
                                            <p:cond delay="800"/>
                                          </p:stCondLst>
                                        </p:cTn>
                                        <p:tgtEl>
                                          <p:spTgt spid="10"/>
                                        </p:tgtEl>
                                        <p:attrNameLst>
                                          <p:attrName>r</p:attrName>
                                        </p:attrNameLst>
                                      </p:cBhvr>
                                    </p:animRot>
                                  </p:childTnLst>
                                </p:cTn>
                              </p:par>
                              <p:par>
                                <p:cTn id="76" presetID="32" presetClass="emph" presetSubtype="0" fill="hold" nodeType="withEffect">
                                  <p:stCondLst>
                                    <p:cond delay="0"/>
                                  </p:stCondLst>
                                  <p:childTnLst>
                                    <p:animRot by="120000">
                                      <p:cBhvr>
                                        <p:cTn id="77" dur="100" fill="hold">
                                          <p:stCondLst>
                                            <p:cond delay="0"/>
                                          </p:stCondLst>
                                        </p:cTn>
                                        <p:tgtEl>
                                          <p:spTgt spid="14"/>
                                        </p:tgtEl>
                                        <p:attrNameLst>
                                          <p:attrName>r</p:attrName>
                                        </p:attrNameLst>
                                      </p:cBhvr>
                                    </p:animRot>
                                    <p:animRot by="-240000">
                                      <p:cBhvr>
                                        <p:cTn id="78" dur="200" fill="hold">
                                          <p:stCondLst>
                                            <p:cond delay="200"/>
                                          </p:stCondLst>
                                        </p:cTn>
                                        <p:tgtEl>
                                          <p:spTgt spid="14"/>
                                        </p:tgtEl>
                                        <p:attrNameLst>
                                          <p:attrName>r</p:attrName>
                                        </p:attrNameLst>
                                      </p:cBhvr>
                                    </p:animRot>
                                    <p:animRot by="240000">
                                      <p:cBhvr>
                                        <p:cTn id="79" dur="200" fill="hold">
                                          <p:stCondLst>
                                            <p:cond delay="400"/>
                                          </p:stCondLst>
                                        </p:cTn>
                                        <p:tgtEl>
                                          <p:spTgt spid="14"/>
                                        </p:tgtEl>
                                        <p:attrNameLst>
                                          <p:attrName>r</p:attrName>
                                        </p:attrNameLst>
                                      </p:cBhvr>
                                    </p:animRot>
                                    <p:animRot by="-240000">
                                      <p:cBhvr>
                                        <p:cTn id="80" dur="200" fill="hold">
                                          <p:stCondLst>
                                            <p:cond delay="600"/>
                                          </p:stCondLst>
                                        </p:cTn>
                                        <p:tgtEl>
                                          <p:spTgt spid="14"/>
                                        </p:tgtEl>
                                        <p:attrNameLst>
                                          <p:attrName>r</p:attrName>
                                        </p:attrNameLst>
                                      </p:cBhvr>
                                    </p:animRot>
                                    <p:animRot by="120000">
                                      <p:cBhvr>
                                        <p:cTn id="81" dur="200" fill="hold">
                                          <p:stCondLst>
                                            <p:cond delay="800"/>
                                          </p:stCondLst>
                                        </p:cTn>
                                        <p:tgtEl>
                                          <p:spTgt spid="14"/>
                                        </p:tgtEl>
                                        <p:attrNameLst>
                                          <p:attrName>r</p:attrName>
                                        </p:attrNameLst>
                                      </p:cBhvr>
                                    </p:animRot>
                                  </p:childTnLst>
                                </p:cTn>
                              </p:par>
                              <p:par>
                                <p:cTn id="82" presetID="32" presetClass="emph" presetSubtype="0" fill="hold" nodeType="withEffect">
                                  <p:stCondLst>
                                    <p:cond delay="0"/>
                                  </p:stCondLst>
                                  <p:childTnLst>
                                    <p:animRot by="120000">
                                      <p:cBhvr>
                                        <p:cTn id="83" dur="100" fill="hold">
                                          <p:stCondLst>
                                            <p:cond delay="0"/>
                                          </p:stCondLst>
                                        </p:cTn>
                                        <p:tgtEl>
                                          <p:spTgt spid="19"/>
                                        </p:tgtEl>
                                        <p:attrNameLst>
                                          <p:attrName>r</p:attrName>
                                        </p:attrNameLst>
                                      </p:cBhvr>
                                    </p:animRot>
                                    <p:animRot by="-240000">
                                      <p:cBhvr>
                                        <p:cTn id="84" dur="200" fill="hold">
                                          <p:stCondLst>
                                            <p:cond delay="200"/>
                                          </p:stCondLst>
                                        </p:cTn>
                                        <p:tgtEl>
                                          <p:spTgt spid="19"/>
                                        </p:tgtEl>
                                        <p:attrNameLst>
                                          <p:attrName>r</p:attrName>
                                        </p:attrNameLst>
                                      </p:cBhvr>
                                    </p:animRot>
                                    <p:animRot by="240000">
                                      <p:cBhvr>
                                        <p:cTn id="85" dur="200" fill="hold">
                                          <p:stCondLst>
                                            <p:cond delay="400"/>
                                          </p:stCondLst>
                                        </p:cTn>
                                        <p:tgtEl>
                                          <p:spTgt spid="19"/>
                                        </p:tgtEl>
                                        <p:attrNameLst>
                                          <p:attrName>r</p:attrName>
                                        </p:attrNameLst>
                                      </p:cBhvr>
                                    </p:animRot>
                                    <p:animRot by="-240000">
                                      <p:cBhvr>
                                        <p:cTn id="86" dur="200" fill="hold">
                                          <p:stCondLst>
                                            <p:cond delay="600"/>
                                          </p:stCondLst>
                                        </p:cTn>
                                        <p:tgtEl>
                                          <p:spTgt spid="19"/>
                                        </p:tgtEl>
                                        <p:attrNameLst>
                                          <p:attrName>r</p:attrName>
                                        </p:attrNameLst>
                                      </p:cBhvr>
                                    </p:animRot>
                                    <p:animRot by="120000">
                                      <p:cBhvr>
                                        <p:cTn id="87" dur="200" fill="hold">
                                          <p:stCondLst>
                                            <p:cond delay="800"/>
                                          </p:stCondLst>
                                        </p:cTn>
                                        <p:tgtEl>
                                          <p:spTgt spid="19"/>
                                        </p:tgtEl>
                                        <p:attrNameLst>
                                          <p:attrName>r</p:attrName>
                                        </p:attrNameLst>
                                      </p:cBhvr>
                                    </p:animRo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7"/>
                                        </p:tgtEl>
                                        <p:attrNameLst>
                                          <p:attrName>style.visibility</p:attrName>
                                        </p:attrNameLst>
                                      </p:cBhvr>
                                      <p:to>
                                        <p:strVal val="visible"/>
                                      </p:to>
                                    </p:set>
                                    <p:animEffect transition="in" filter="fade">
                                      <p:cBhvr>
                                        <p:cTn id="92" dur="500"/>
                                        <p:tgtEl>
                                          <p:spTgt spid="17"/>
                                        </p:tgtEl>
                                      </p:cBhvr>
                                    </p:animEffect>
                                  </p:childTnLst>
                                </p:cTn>
                              </p:par>
                              <p:par>
                                <p:cTn id="93" presetID="10" presetClass="entr" presetSubtype="0" fill="hold" nodeType="with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fade">
                                      <p:cBhvr>
                                        <p:cTn id="95" dur="500"/>
                                        <p:tgtEl>
                                          <p:spTgt spid="18"/>
                                        </p:tgtEl>
                                      </p:cBhvr>
                                    </p:animEffect>
                                  </p:childTnLst>
                                </p:cTn>
                              </p:par>
                            </p:childTnLst>
                          </p:cTn>
                        </p:par>
                      </p:childTnLst>
                    </p:cTn>
                  </p:par>
                  <p:par>
                    <p:cTn id="96" fill="hold">
                      <p:stCondLst>
                        <p:cond delay="indefinite"/>
                      </p:stCondLst>
                      <p:childTnLst>
                        <p:par>
                          <p:cTn id="97" fill="hold">
                            <p:stCondLst>
                              <p:cond delay="0"/>
                            </p:stCondLst>
                            <p:childTnLst>
                              <p:par>
                                <p:cTn id="98" presetID="32" presetClass="emph" presetSubtype="0" fill="hold" nodeType="clickEffect">
                                  <p:stCondLst>
                                    <p:cond delay="0"/>
                                  </p:stCondLst>
                                  <p:childTnLst>
                                    <p:animRot by="120000">
                                      <p:cBhvr>
                                        <p:cTn id="99" dur="100" fill="hold">
                                          <p:stCondLst>
                                            <p:cond delay="0"/>
                                          </p:stCondLst>
                                        </p:cTn>
                                        <p:tgtEl>
                                          <p:spTgt spid="4"/>
                                        </p:tgtEl>
                                        <p:attrNameLst>
                                          <p:attrName>r</p:attrName>
                                        </p:attrNameLst>
                                      </p:cBhvr>
                                    </p:animRot>
                                    <p:animRot by="-240000">
                                      <p:cBhvr>
                                        <p:cTn id="100" dur="200" fill="hold">
                                          <p:stCondLst>
                                            <p:cond delay="200"/>
                                          </p:stCondLst>
                                        </p:cTn>
                                        <p:tgtEl>
                                          <p:spTgt spid="4"/>
                                        </p:tgtEl>
                                        <p:attrNameLst>
                                          <p:attrName>r</p:attrName>
                                        </p:attrNameLst>
                                      </p:cBhvr>
                                    </p:animRot>
                                    <p:animRot by="240000">
                                      <p:cBhvr>
                                        <p:cTn id="101" dur="200" fill="hold">
                                          <p:stCondLst>
                                            <p:cond delay="400"/>
                                          </p:stCondLst>
                                        </p:cTn>
                                        <p:tgtEl>
                                          <p:spTgt spid="4"/>
                                        </p:tgtEl>
                                        <p:attrNameLst>
                                          <p:attrName>r</p:attrName>
                                        </p:attrNameLst>
                                      </p:cBhvr>
                                    </p:animRot>
                                    <p:animRot by="-240000">
                                      <p:cBhvr>
                                        <p:cTn id="102" dur="200" fill="hold">
                                          <p:stCondLst>
                                            <p:cond delay="600"/>
                                          </p:stCondLst>
                                        </p:cTn>
                                        <p:tgtEl>
                                          <p:spTgt spid="4"/>
                                        </p:tgtEl>
                                        <p:attrNameLst>
                                          <p:attrName>r</p:attrName>
                                        </p:attrNameLst>
                                      </p:cBhvr>
                                    </p:animRot>
                                    <p:animRot by="120000">
                                      <p:cBhvr>
                                        <p:cTn id="103" dur="200" fill="hold">
                                          <p:stCondLst>
                                            <p:cond delay="800"/>
                                          </p:stCondLst>
                                        </p:cTn>
                                        <p:tgtEl>
                                          <p:spTgt spid="4"/>
                                        </p:tgtEl>
                                        <p:attrNameLst>
                                          <p:attrName>r</p:attrName>
                                        </p:attrNameLst>
                                      </p:cBhvr>
                                    </p:animRot>
                                  </p:childTnLst>
                                </p:cTn>
                              </p:par>
                              <p:par>
                                <p:cTn id="104" presetID="32" presetClass="emph" presetSubtype="0" fill="hold" nodeType="withEffect">
                                  <p:stCondLst>
                                    <p:cond delay="0"/>
                                  </p:stCondLst>
                                  <p:childTnLst>
                                    <p:animRot by="120000">
                                      <p:cBhvr>
                                        <p:cTn id="105" dur="100" fill="hold">
                                          <p:stCondLst>
                                            <p:cond delay="0"/>
                                          </p:stCondLst>
                                        </p:cTn>
                                        <p:tgtEl>
                                          <p:spTgt spid="5"/>
                                        </p:tgtEl>
                                        <p:attrNameLst>
                                          <p:attrName>r</p:attrName>
                                        </p:attrNameLst>
                                      </p:cBhvr>
                                    </p:animRot>
                                    <p:animRot by="-240000">
                                      <p:cBhvr>
                                        <p:cTn id="106" dur="200" fill="hold">
                                          <p:stCondLst>
                                            <p:cond delay="200"/>
                                          </p:stCondLst>
                                        </p:cTn>
                                        <p:tgtEl>
                                          <p:spTgt spid="5"/>
                                        </p:tgtEl>
                                        <p:attrNameLst>
                                          <p:attrName>r</p:attrName>
                                        </p:attrNameLst>
                                      </p:cBhvr>
                                    </p:animRot>
                                    <p:animRot by="240000">
                                      <p:cBhvr>
                                        <p:cTn id="107" dur="200" fill="hold">
                                          <p:stCondLst>
                                            <p:cond delay="400"/>
                                          </p:stCondLst>
                                        </p:cTn>
                                        <p:tgtEl>
                                          <p:spTgt spid="5"/>
                                        </p:tgtEl>
                                        <p:attrNameLst>
                                          <p:attrName>r</p:attrName>
                                        </p:attrNameLst>
                                      </p:cBhvr>
                                    </p:animRot>
                                    <p:animRot by="-240000">
                                      <p:cBhvr>
                                        <p:cTn id="108" dur="200" fill="hold">
                                          <p:stCondLst>
                                            <p:cond delay="600"/>
                                          </p:stCondLst>
                                        </p:cTn>
                                        <p:tgtEl>
                                          <p:spTgt spid="5"/>
                                        </p:tgtEl>
                                        <p:attrNameLst>
                                          <p:attrName>r</p:attrName>
                                        </p:attrNameLst>
                                      </p:cBhvr>
                                    </p:animRot>
                                    <p:animRot by="120000">
                                      <p:cBhvr>
                                        <p:cTn id="109" dur="200" fill="hold">
                                          <p:stCondLst>
                                            <p:cond delay="800"/>
                                          </p:stCondLst>
                                        </p:cTn>
                                        <p:tgtEl>
                                          <p:spTgt spid="5"/>
                                        </p:tgtEl>
                                        <p:attrNameLst>
                                          <p:attrName>r</p:attrName>
                                        </p:attrNameLst>
                                      </p:cBhvr>
                                    </p:animRot>
                                  </p:childTnLst>
                                </p:cTn>
                              </p:par>
                              <p:par>
                                <p:cTn id="110" presetID="32" presetClass="emph" presetSubtype="0" fill="hold" nodeType="withEffect">
                                  <p:stCondLst>
                                    <p:cond delay="0"/>
                                  </p:stCondLst>
                                  <p:childTnLst>
                                    <p:animRot by="120000">
                                      <p:cBhvr>
                                        <p:cTn id="111" dur="100" fill="hold">
                                          <p:stCondLst>
                                            <p:cond delay="0"/>
                                          </p:stCondLst>
                                        </p:cTn>
                                        <p:tgtEl>
                                          <p:spTgt spid="6"/>
                                        </p:tgtEl>
                                        <p:attrNameLst>
                                          <p:attrName>r</p:attrName>
                                        </p:attrNameLst>
                                      </p:cBhvr>
                                    </p:animRot>
                                    <p:animRot by="-240000">
                                      <p:cBhvr>
                                        <p:cTn id="112" dur="200" fill="hold">
                                          <p:stCondLst>
                                            <p:cond delay="200"/>
                                          </p:stCondLst>
                                        </p:cTn>
                                        <p:tgtEl>
                                          <p:spTgt spid="6"/>
                                        </p:tgtEl>
                                        <p:attrNameLst>
                                          <p:attrName>r</p:attrName>
                                        </p:attrNameLst>
                                      </p:cBhvr>
                                    </p:animRot>
                                    <p:animRot by="240000">
                                      <p:cBhvr>
                                        <p:cTn id="113" dur="200" fill="hold">
                                          <p:stCondLst>
                                            <p:cond delay="400"/>
                                          </p:stCondLst>
                                        </p:cTn>
                                        <p:tgtEl>
                                          <p:spTgt spid="6"/>
                                        </p:tgtEl>
                                        <p:attrNameLst>
                                          <p:attrName>r</p:attrName>
                                        </p:attrNameLst>
                                      </p:cBhvr>
                                    </p:animRot>
                                    <p:animRot by="-240000">
                                      <p:cBhvr>
                                        <p:cTn id="114" dur="200" fill="hold">
                                          <p:stCondLst>
                                            <p:cond delay="600"/>
                                          </p:stCondLst>
                                        </p:cTn>
                                        <p:tgtEl>
                                          <p:spTgt spid="6"/>
                                        </p:tgtEl>
                                        <p:attrNameLst>
                                          <p:attrName>r</p:attrName>
                                        </p:attrNameLst>
                                      </p:cBhvr>
                                    </p:animRot>
                                    <p:animRot by="120000">
                                      <p:cBhvr>
                                        <p:cTn id="115" dur="200" fill="hold">
                                          <p:stCondLst>
                                            <p:cond delay="800"/>
                                          </p:stCondLst>
                                        </p:cTn>
                                        <p:tgtEl>
                                          <p:spTgt spid="6"/>
                                        </p:tgtEl>
                                        <p:attrNameLst>
                                          <p:attrName>r</p:attrName>
                                        </p:attrNameLst>
                                      </p:cBhvr>
                                    </p:animRot>
                                  </p:childTnLst>
                                </p:cTn>
                              </p:par>
                              <p:par>
                                <p:cTn id="116" presetID="32" presetClass="emph" presetSubtype="0" fill="hold" nodeType="withEffect">
                                  <p:stCondLst>
                                    <p:cond delay="0"/>
                                  </p:stCondLst>
                                  <p:childTnLst>
                                    <p:animRot by="120000">
                                      <p:cBhvr>
                                        <p:cTn id="117" dur="100" fill="hold">
                                          <p:stCondLst>
                                            <p:cond delay="0"/>
                                          </p:stCondLst>
                                        </p:cTn>
                                        <p:tgtEl>
                                          <p:spTgt spid="11"/>
                                        </p:tgtEl>
                                        <p:attrNameLst>
                                          <p:attrName>r</p:attrName>
                                        </p:attrNameLst>
                                      </p:cBhvr>
                                    </p:animRot>
                                    <p:animRot by="-240000">
                                      <p:cBhvr>
                                        <p:cTn id="118" dur="200" fill="hold">
                                          <p:stCondLst>
                                            <p:cond delay="200"/>
                                          </p:stCondLst>
                                        </p:cTn>
                                        <p:tgtEl>
                                          <p:spTgt spid="11"/>
                                        </p:tgtEl>
                                        <p:attrNameLst>
                                          <p:attrName>r</p:attrName>
                                        </p:attrNameLst>
                                      </p:cBhvr>
                                    </p:animRot>
                                    <p:animRot by="240000">
                                      <p:cBhvr>
                                        <p:cTn id="119" dur="200" fill="hold">
                                          <p:stCondLst>
                                            <p:cond delay="400"/>
                                          </p:stCondLst>
                                        </p:cTn>
                                        <p:tgtEl>
                                          <p:spTgt spid="11"/>
                                        </p:tgtEl>
                                        <p:attrNameLst>
                                          <p:attrName>r</p:attrName>
                                        </p:attrNameLst>
                                      </p:cBhvr>
                                    </p:animRot>
                                    <p:animRot by="-240000">
                                      <p:cBhvr>
                                        <p:cTn id="120" dur="200" fill="hold">
                                          <p:stCondLst>
                                            <p:cond delay="600"/>
                                          </p:stCondLst>
                                        </p:cTn>
                                        <p:tgtEl>
                                          <p:spTgt spid="11"/>
                                        </p:tgtEl>
                                        <p:attrNameLst>
                                          <p:attrName>r</p:attrName>
                                        </p:attrNameLst>
                                      </p:cBhvr>
                                    </p:animRot>
                                    <p:animRot by="120000">
                                      <p:cBhvr>
                                        <p:cTn id="121" dur="200" fill="hold">
                                          <p:stCondLst>
                                            <p:cond delay="800"/>
                                          </p:stCondLst>
                                        </p:cTn>
                                        <p:tgtEl>
                                          <p:spTgt spid="11"/>
                                        </p:tgtEl>
                                        <p:attrNameLst>
                                          <p:attrName>r</p:attrName>
                                        </p:attrNameLst>
                                      </p:cBhvr>
                                    </p:animRot>
                                  </p:childTnLst>
                                </p:cTn>
                              </p:par>
                              <p:par>
                                <p:cTn id="122" presetID="32" presetClass="emph" presetSubtype="0" fill="hold" nodeType="withEffect">
                                  <p:stCondLst>
                                    <p:cond delay="0"/>
                                  </p:stCondLst>
                                  <p:childTnLst>
                                    <p:animRot by="120000">
                                      <p:cBhvr>
                                        <p:cTn id="123" dur="100" fill="hold">
                                          <p:stCondLst>
                                            <p:cond delay="0"/>
                                          </p:stCondLst>
                                        </p:cTn>
                                        <p:tgtEl>
                                          <p:spTgt spid="9"/>
                                        </p:tgtEl>
                                        <p:attrNameLst>
                                          <p:attrName>r</p:attrName>
                                        </p:attrNameLst>
                                      </p:cBhvr>
                                    </p:animRot>
                                    <p:animRot by="-240000">
                                      <p:cBhvr>
                                        <p:cTn id="124" dur="200" fill="hold">
                                          <p:stCondLst>
                                            <p:cond delay="200"/>
                                          </p:stCondLst>
                                        </p:cTn>
                                        <p:tgtEl>
                                          <p:spTgt spid="9"/>
                                        </p:tgtEl>
                                        <p:attrNameLst>
                                          <p:attrName>r</p:attrName>
                                        </p:attrNameLst>
                                      </p:cBhvr>
                                    </p:animRot>
                                    <p:animRot by="240000">
                                      <p:cBhvr>
                                        <p:cTn id="125" dur="200" fill="hold">
                                          <p:stCondLst>
                                            <p:cond delay="400"/>
                                          </p:stCondLst>
                                        </p:cTn>
                                        <p:tgtEl>
                                          <p:spTgt spid="9"/>
                                        </p:tgtEl>
                                        <p:attrNameLst>
                                          <p:attrName>r</p:attrName>
                                        </p:attrNameLst>
                                      </p:cBhvr>
                                    </p:animRot>
                                    <p:animRot by="-240000">
                                      <p:cBhvr>
                                        <p:cTn id="126" dur="200" fill="hold">
                                          <p:stCondLst>
                                            <p:cond delay="600"/>
                                          </p:stCondLst>
                                        </p:cTn>
                                        <p:tgtEl>
                                          <p:spTgt spid="9"/>
                                        </p:tgtEl>
                                        <p:attrNameLst>
                                          <p:attrName>r</p:attrName>
                                        </p:attrNameLst>
                                      </p:cBhvr>
                                    </p:animRot>
                                    <p:animRot by="120000">
                                      <p:cBhvr>
                                        <p:cTn id="127" dur="200" fill="hold">
                                          <p:stCondLst>
                                            <p:cond delay="800"/>
                                          </p:stCondLst>
                                        </p:cTn>
                                        <p:tgtEl>
                                          <p:spTgt spid="9"/>
                                        </p:tgtEl>
                                        <p:attrNameLst>
                                          <p:attrName>r</p:attrName>
                                        </p:attrNameLst>
                                      </p:cBhvr>
                                    </p:animRot>
                                  </p:childTnLst>
                                </p:cTn>
                              </p:par>
                              <p:par>
                                <p:cTn id="128" presetID="32" presetClass="emph" presetSubtype="0" fill="hold" nodeType="withEffect">
                                  <p:stCondLst>
                                    <p:cond delay="0"/>
                                  </p:stCondLst>
                                  <p:childTnLst>
                                    <p:animRot by="120000">
                                      <p:cBhvr>
                                        <p:cTn id="129" dur="100" fill="hold">
                                          <p:stCondLst>
                                            <p:cond delay="0"/>
                                          </p:stCondLst>
                                        </p:cTn>
                                        <p:tgtEl>
                                          <p:spTgt spid="10"/>
                                        </p:tgtEl>
                                        <p:attrNameLst>
                                          <p:attrName>r</p:attrName>
                                        </p:attrNameLst>
                                      </p:cBhvr>
                                    </p:animRot>
                                    <p:animRot by="-240000">
                                      <p:cBhvr>
                                        <p:cTn id="130" dur="200" fill="hold">
                                          <p:stCondLst>
                                            <p:cond delay="200"/>
                                          </p:stCondLst>
                                        </p:cTn>
                                        <p:tgtEl>
                                          <p:spTgt spid="10"/>
                                        </p:tgtEl>
                                        <p:attrNameLst>
                                          <p:attrName>r</p:attrName>
                                        </p:attrNameLst>
                                      </p:cBhvr>
                                    </p:animRot>
                                    <p:animRot by="240000">
                                      <p:cBhvr>
                                        <p:cTn id="131" dur="200" fill="hold">
                                          <p:stCondLst>
                                            <p:cond delay="400"/>
                                          </p:stCondLst>
                                        </p:cTn>
                                        <p:tgtEl>
                                          <p:spTgt spid="10"/>
                                        </p:tgtEl>
                                        <p:attrNameLst>
                                          <p:attrName>r</p:attrName>
                                        </p:attrNameLst>
                                      </p:cBhvr>
                                    </p:animRot>
                                    <p:animRot by="-240000">
                                      <p:cBhvr>
                                        <p:cTn id="132" dur="200" fill="hold">
                                          <p:stCondLst>
                                            <p:cond delay="600"/>
                                          </p:stCondLst>
                                        </p:cTn>
                                        <p:tgtEl>
                                          <p:spTgt spid="10"/>
                                        </p:tgtEl>
                                        <p:attrNameLst>
                                          <p:attrName>r</p:attrName>
                                        </p:attrNameLst>
                                      </p:cBhvr>
                                    </p:animRot>
                                    <p:animRot by="120000">
                                      <p:cBhvr>
                                        <p:cTn id="133" dur="200" fill="hold">
                                          <p:stCondLst>
                                            <p:cond delay="800"/>
                                          </p:stCondLst>
                                        </p:cTn>
                                        <p:tgtEl>
                                          <p:spTgt spid="10"/>
                                        </p:tgtEl>
                                        <p:attrNameLst>
                                          <p:attrName>r</p:attrName>
                                        </p:attrNameLst>
                                      </p:cBhvr>
                                    </p:animRot>
                                  </p:childTnLst>
                                </p:cTn>
                              </p:par>
                              <p:par>
                                <p:cTn id="134" presetID="32" presetClass="emph" presetSubtype="0" fill="hold" nodeType="withEffect">
                                  <p:stCondLst>
                                    <p:cond delay="0"/>
                                  </p:stCondLst>
                                  <p:childTnLst>
                                    <p:animRot by="120000">
                                      <p:cBhvr>
                                        <p:cTn id="135" dur="100" fill="hold">
                                          <p:stCondLst>
                                            <p:cond delay="0"/>
                                          </p:stCondLst>
                                        </p:cTn>
                                        <p:tgtEl>
                                          <p:spTgt spid="14"/>
                                        </p:tgtEl>
                                        <p:attrNameLst>
                                          <p:attrName>r</p:attrName>
                                        </p:attrNameLst>
                                      </p:cBhvr>
                                    </p:animRot>
                                    <p:animRot by="-240000">
                                      <p:cBhvr>
                                        <p:cTn id="136" dur="200" fill="hold">
                                          <p:stCondLst>
                                            <p:cond delay="200"/>
                                          </p:stCondLst>
                                        </p:cTn>
                                        <p:tgtEl>
                                          <p:spTgt spid="14"/>
                                        </p:tgtEl>
                                        <p:attrNameLst>
                                          <p:attrName>r</p:attrName>
                                        </p:attrNameLst>
                                      </p:cBhvr>
                                    </p:animRot>
                                    <p:animRot by="240000">
                                      <p:cBhvr>
                                        <p:cTn id="137" dur="200" fill="hold">
                                          <p:stCondLst>
                                            <p:cond delay="400"/>
                                          </p:stCondLst>
                                        </p:cTn>
                                        <p:tgtEl>
                                          <p:spTgt spid="14"/>
                                        </p:tgtEl>
                                        <p:attrNameLst>
                                          <p:attrName>r</p:attrName>
                                        </p:attrNameLst>
                                      </p:cBhvr>
                                    </p:animRot>
                                    <p:animRot by="-240000">
                                      <p:cBhvr>
                                        <p:cTn id="138" dur="200" fill="hold">
                                          <p:stCondLst>
                                            <p:cond delay="600"/>
                                          </p:stCondLst>
                                        </p:cTn>
                                        <p:tgtEl>
                                          <p:spTgt spid="14"/>
                                        </p:tgtEl>
                                        <p:attrNameLst>
                                          <p:attrName>r</p:attrName>
                                        </p:attrNameLst>
                                      </p:cBhvr>
                                    </p:animRot>
                                    <p:animRot by="120000">
                                      <p:cBhvr>
                                        <p:cTn id="139" dur="200" fill="hold">
                                          <p:stCondLst>
                                            <p:cond delay="800"/>
                                          </p:stCondLst>
                                        </p:cTn>
                                        <p:tgtEl>
                                          <p:spTgt spid="14"/>
                                        </p:tgtEl>
                                        <p:attrNameLst>
                                          <p:attrName>r</p:attrName>
                                        </p:attrNameLst>
                                      </p:cBhvr>
                                    </p:animRot>
                                  </p:childTnLst>
                                </p:cTn>
                              </p:par>
                              <p:par>
                                <p:cTn id="140" presetID="32" presetClass="emph" presetSubtype="0" fill="hold" nodeType="withEffect">
                                  <p:stCondLst>
                                    <p:cond delay="0"/>
                                  </p:stCondLst>
                                  <p:childTnLst>
                                    <p:animRot by="120000">
                                      <p:cBhvr>
                                        <p:cTn id="141" dur="100" fill="hold">
                                          <p:stCondLst>
                                            <p:cond delay="0"/>
                                          </p:stCondLst>
                                        </p:cTn>
                                        <p:tgtEl>
                                          <p:spTgt spid="19"/>
                                        </p:tgtEl>
                                        <p:attrNameLst>
                                          <p:attrName>r</p:attrName>
                                        </p:attrNameLst>
                                      </p:cBhvr>
                                    </p:animRot>
                                    <p:animRot by="-240000">
                                      <p:cBhvr>
                                        <p:cTn id="142" dur="200" fill="hold">
                                          <p:stCondLst>
                                            <p:cond delay="200"/>
                                          </p:stCondLst>
                                        </p:cTn>
                                        <p:tgtEl>
                                          <p:spTgt spid="19"/>
                                        </p:tgtEl>
                                        <p:attrNameLst>
                                          <p:attrName>r</p:attrName>
                                        </p:attrNameLst>
                                      </p:cBhvr>
                                    </p:animRot>
                                    <p:animRot by="240000">
                                      <p:cBhvr>
                                        <p:cTn id="143" dur="200" fill="hold">
                                          <p:stCondLst>
                                            <p:cond delay="400"/>
                                          </p:stCondLst>
                                        </p:cTn>
                                        <p:tgtEl>
                                          <p:spTgt spid="19"/>
                                        </p:tgtEl>
                                        <p:attrNameLst>
                                          <p:attrName>r</p:attrName>
                                        </p:attrNameLst>
                                      </p:cBhvr>
                                    </p:animRot>
                                    <p:animRot by="-240000">
                                      <p:cBhvr>
                                        <p:cTn id="144" dur="200" fill="hold">
                                          <p:stCondLst>
                                            <p:cond delay="600"/>
                                          </p:stCondLst>
                                        </p:cTn>
                                        <p:tgtEl>
                                          <p:spTgt spid="19"/>
                                        </p:tgtEl>
                                        <p:attrNameLst>
                                          <p:attrName>r</p:attrName>
                                        </p:attrNameLst>
                                      </p:cBhvr>
                                    </p:animRot>
                                    <p:animRot by="120000">
                                      <p:cBhvr>
                                        <p:cTn id="145" dur="200" fill="hold">
                                          <p:stCondLst>
                                            <p:cond delay="800"/>
                                          </p:stCondLst>
                                        </p:cTn>
                                        <p:tgtEl>
                                          <p:spTgt spid="19"/>
                                        </p:tgtEl>
                                        <p:attrNameLst>
                                          <p:attrName>r</p:attrName>
                                        </p:attrNameLst>
                                      </p:cBhvr>
                                    </p:animRot>
                                  </p:childTnLst>
                                </p:cTn>
                              </p:par>
                              <p:par>
                                <p:cTn id="146" presetID="32" presetClass="emph" presetSubtype="0" fill="hold" nodeType="withEffect">
                                  <p:stCondLst>
                                    <p:cond delay="0"/>
                                  </p:stCondLst>
                                  <p:childTnLst>
                                    <p:animRot by="120000">
                                      <p:cBhvr>
                                        <p:cTn id="147" dur="100" fill="hold">
                                          <p:stCondLst>
                                            <p:cond delay="0"/>
                                          </p:stCondLst>
                                        </p:cTn>
                                        <p:tgtEl>
                                          <p:spTgt spid="17"/>
                                        </p:tgtEl>
                                        <p:attrNameLst>
                                          <p:attrName>r</p:attrName>
                                        </p:attrNameLst>
                                      </p:cBhvr>
                                    </p:animRot>
                                    <p:animRot by="-240000">
                                      <p:cBhvr>
                                        <p:cTn id="148" dur="200" fill="hold">
                                          <p:stCondLst>
                                            <p:cond delay="200"/>
                                          </p:stCondLst>
                                        </p:cTn>
                                        <p:tgtEl>
                                          <p:spTgt spid="17"/>
                                        </p:tgtEl>
                                        <p:attrNameLst>
                                          <p:attrName>r</p:attrName>
                                        </p:attrNameLst>
                                      </p:cBhvr>
                                    </p:animRot>
                                    <p:animRot by="240000">
                                      <p:cBhvr>
                                        <p:cTn id="149" dur="200" fill="hold">
                                          <p:stCondLst>
                                            <p:cond delay="400"/>
                                          </p:stCondLst>
                                        </p:cTn>
                                        <p:tgtEl>
                                          <p:spTgt spid="17"/>
                                        </p:tgtEl>
                                        <p:attrNameLst>
                                          <p:attrName>r</p:attrName>
                                        </p:attrNameLst>
                                      </p:cBhvr>
                                    </p:animRot>
                                    <p:animRot by="-240000">
                                      <p:cBhvr>
                                        <p:cTn id="150" dur="200" fill="hold">
                                          <p:stCondLst>
                                            <p:cond delay="600"/>
                                          </p:stCondLst>
                                        </p:cTn>
                                        <p:tgtEl>
                                          <p:spTgt spid="17"/>
                                        </p:tgtEl>
                                        <p:attrNameLst>
                                          <p:attrName>r</p:attrName>
                                        </p:attrNameLst>
                                      </p:cBhvr>
                                    </p:animRot>
                                    <p:animRot by="120000">
                                      <p:cBhvr>
                                        <p:cTn id="151" dur="200" fill="hold">
                                          <p:stCondLst>
                                            <p:cond delay="800"/>
                                          </p:stCondLst>
                                        </p:cTn>
                                        <p:tgtEl>
                                          <p:spTgt spid="17"/>
                                        </p:tgtEl>
                                        <p:attrNameLst>
                                          <p:attrName>r</p:attrName>
                                        </p:attrNameLst>
                                      </p:cBhvr>
                                    </p:animRot>
                                  </p:childTnLst>
                                </p:cTn>
                              </p:par>
                              <p:par>
                                <p:cTn id="152" presetID="32" presetClass="emph" presetSubtype="0" fill="hold" nodeType="withEffect">
                                  <p:stCondLst>
                                    <p:cond delay="0"/>
                                  </p:stCondLst>
                                  <p:childTnLst>
                                    <p:animRot by="120000">
                                      <p:cBhvr>
                                        <p:cTn id="153" dur="100" fill="hold">
                                          <p:stCondLst>
                                            <p:cond delay="0"/>
                                          </p:stCondLst>
                                        </p:cTn>
                                        <p:tgtEl>
                                          <p:spTgt spid="18"/>
                                        </p:tgtEl>
                                        <p:attrNameLst>
                                          <p:attrName>r</p:attrName>
                                        </p:attrNameLst>
                                      </p:cBhvr>
                                    </p:animRot>
                                    <p:animRot by="-240000">
                                      <p:cBhvr>
                                        <p:cTn id="154" dur="200" fill="hold">
                                          <p:stCondLst>
                                            <p:cond delay="200"/>
                                          </p:stCondLst>
                                        </p:cTn>
                                        <p:tgtEl>
                                          <p:spTgt spid="18"/>
                                        </p:tgtEl>
                                        <p:attrNameLst>
                                          <p:attrName>r</p:attrName>
                                        </p:attrNameLst>
                                      </p:cBhvr>
                                    </p:animRot>
                                    <p:animRot by="240000">
                                      <p:cBhvr>
                                        <p:cTn id="155" dur="200" fill="hold">
                                          <p:stCondLst>
                                            <p:cond delay="400"/>
                                          </p:stCondLst>
                                        </p:cTn>
                                        <p:tgtEl>
                                          <p:spTgt spid="18"/>
                                        </p:tgtEl>
                                        <p:attrNameLst>
                                          <p:attrName>r</p:attrName>
                                        </p:attrNameLst>
                                      </p:cBhvr>
                                    </p:animRot>
                                    <p:animRot by="-240000">
                                      <p:cBhvr>
                                        <p:cTn id="156" dur="200" fill="hold">
                                          <p:stCondLst>
                                            <p:cond delay="600"/>
                                          </p:stCondLst>
                                        </p:cTn>
                                        <p:tgtEl>
                                          <p:spTgt spid="18"/>
                                        </p:tgtEl>
                                        <p:attrNameLst>
                                          <p:attrName>r</p:attrName>
                                        </p:attrNameLst>
                                      </p:cBhvr>
                                    </p:animRot>
                                    <p:animRot by="120000">
                                      <p:cBhvr>
                                        <p:cTn id="157"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3352800" y="2129937"/>
            <a:ext cx="5401408" cy="3027255"/>
          </a:xfrm>
          <a:custGeom>
            <a:avLst/>
            <a:gdLst>
              <a:gd name="connsiteX0" fmla="*/ 0 w 5401408"/>
              <a:gd name="connsiteY0" fmla="*/ 2991339 h 3024554"/>
              <a:gd name="connsiteX1" fmla="*/ 351692 w 5401408"/>
              <a:gd name="connsiteY1" fmla="*/ 2903416 h 3024554"/>
              <a:gd name="connsiteX2" fmla="*/ 697523 w 5401408"/>
              <a:gd name="connsiteY2" fmla="*/ 2762739 h 3024554"/>
              <a:gd name="connsiteX3" fmla="*/ 1066800 w 5401408"/>
              <a:gd name="connsiteY3" fmla="*/ 2563447 h 3024554"/>
              <a:gd name="connsiteX4" fmla="*/ 1295400 w 5401408"/>
              <a:gd name="connsiteY4" fmla="*/ 2411047 h 3024554"/>
              <a:gd name="connsiteX5" fmla="*/ 1529862 w 5401408"/>
              <a:gd name="connsiteY5" fmla="*/ 2170723 h 3024554"/>
              <a:gd name="connsiteX6" fmla="*/ 1693985 w 5401408"/>
              <a:gd name="connsiteY6" fmla="*/ 1912816 h 3024554"/>
              <a:gd name="connsiteX7" fmla="*/ 1910862 w 5401408"/>
              <a:gd name="connsiteY7" fmla="*/ 1467339 h 3024554"/>
              <a:gd name="connsiteX8" fmla="*/ 2186354 w 5401408"/>
              <a:gd name="connsiteY8" fmla="*/ 799123 h 3024554"/>
              <a:gd name="connsiteX9" fmla="*/ 2356338 w 5401408"/>
              <a:gd name="connsiteY9" fmla="*/ 435708 h 3024554"/>
              <a:gd name="connsiteX10" fmla="*/ 2532185 w 5401408"/>
              <a:gd name="connsiteY10" fmla="*/ 148493 h 3024554"/>
              <a:gd name="connsiteX11" fmla="*/ 2708031 w 5401408"/>
              <a:gd name="connsiteY11" fmla="*/ 25400 h 3024554"/>
              <a:gd name="connsiteX12" fmla="*/ 2778369 w 5401408"/>
              <a:gd name="connsiteY12" fmla="*/ 13677 h 3024554"/>
              <a:gd name="connsiteX13" fmla="*/ 2954215 w 5401408"/>
              <a:gd name="connsiteY13" fmla="*/ 107462 h 3024554"/>
              <a:gd name="connsiteX14" fmla="*/ 3135923 w 5401408"/>
              <a:gd name="connsiteY14" fmla="*/ 377093 h 3024554"/>
              <a:gd name="connsiteX15" fmla="*/ 3264877 w 5401408"/>
              <a:gd name="connsiteY15" fmla="*/ 599831 h 3024554"/>
              <a:gd name="connsiteX16" fmla="*/ 3475892 w 5401408"/>
              <a:gd name="connsiteY16" fmla="*/ 1127370 h 3024554"/>
              <a:gd name="connsiteX17" fmla="*/ 3880338 w 5401408"/>
              <a:gd name="connsiteY17" fmla="*/ 1983154 h 3024554"/>
              <a:gd name="connsiteX18" fmla="*/ 4161692 w 5401408"/>
              <a:gd name="connsiteY18" fmla="*/ 2352431 h 3024554"/>
              <a:gd name="connsiteX19" fmla="*/ 4589585 w 5401408"/>
              <a:gd name="connsiteY19" fmla="*/ 2663093 h 3024554"/>
              <a:gd name="connsiteX20" fmla="*/ 5275385 w 5401408"/>
              <a:gd name="connsiteY20" fmla="*/ 2967893 h 3024554"/>
              <a:gd name="connsiteX21" fmla="*/ 5345723 w 5401408"/>
              <a:gd name="connsiteY21" fmla="*/ 3003062 h 3024554"/>
              <a:gd name="connsiteX22" fmla="*/ 5328138 w 5401408"/>
              <a:gd name="connsiteY22" fmla="*/ 3003062 h 3024554"/>
              <a:gd name="connsiteX23" fmla="*/ 5322277 w 5401408"/>
              <a:gd name="connsiteY23" fmla="*/ 2985477 h 3024554"/>
              <a:gd name="connsiteX24" fmla="*/ 5363308 w 5401408"/>
              <a:gd name="connsiteY24" fmla="*/ 3008923 h 3024554"/>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35923 w 5401408"/>
              <a:gd name="connsiteY14" fmla="*/ 374286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35923 w 5401408"/>
              <a:gd name="connsiteY14" fmla="*/ 374286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75248 w 5401408"/>
              <a:gd name="connsiteY14" fmla="*/ 399474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75248 w 5401408"/>
              <a:gd name="connsiteY14" fmla="*/ 399474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75248 w 5401408"/>
              <a:gd name="connsiteY14" fmla="*/ 399474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4500 h 3017715"/>
              <a:gd name="connsiteX1" fmla="*/ 351692 w 5401408"/>
              <a:gd name="connsiteY1" fmla="*/ 2896577 h 3017715"/>
              <a:gd name="connsiteX2" fmla="*/ 697523 w 5401408"/>
              <a:gd name="connsiteY2" fmla="*/ 2755900 h 3017715"/>
              <a:gd name="connsiteX3" fmla="*/ 1066800 w 5401408"/>
              <a:gd name="connsiteY3" fmla="*/ 2556608 h 3017715"/>
              <a:gd name="connsiteX4" fmla="*/ 1295400 w 5401408"/>
              <a:gd name="connsiteY4" fmla="*/ 2404208 h 3017715"/>
              <a:gd name="connsiteX5" fmla="*/ 1529862 w 5401408"/>
              <a:gd name="connsiteY5" fmla="*/ 2163884 h 3017715"/>
              <a:gd name="connsiteX6" fmla="*/ 1693985 w 5401408"/>
              <a:gd name="connsiteY6" fmla="*/ 1905977 h 3017715"/>
              <a:gd name="connsiteX7" fmla="*/ 1910862 w 5401408"/>
              <a:gd name="connsiteY7" fmla="*/ 1460500 h 3017715"/>
              <a:gd name="connsiteX8" fmla="*/ 2186354 w 5401408"/>
              <a:gd name="connsiteY8" fmla="*/ 792284 h 3017715"/>
              <a:gd name="connsiteX9" fmla="*/ 2356338 w 5401408"/>
              <a:gd name="connsiteY9" fmla="*/ 428869 h 3017715"/>
              <a:gd name="connsiteX10" fmla="*/ 2532185 w 5401408"/>
              <a:gd name="connsiteY10" fmla="*/ 141654 h 3017715"/>
              <a:gd name="connsiteX11" fmla="*/ 2778369 w 5401408"/>
              <a:gd name="connsiteY11" fmla="*/ 6838 h 3017715"/>
              <a:gd name="connsiteX12" fmla="*/ 2954215 w 5401408"/>
              <a:gd name="connsiteY12" fmla="*/ 100623 h 3017715"/>
              <a:gd name="connsiteX13" fmla="*/ 3175248 w 5401408"/>
              <a:gd name="connsiteY13" fmla="*/ 395442 h 3017715"/>
              <a:gd name="connsiteX14" fmla="*/ 3264877 w 5401408"/>
              <a:gd name="connsiteY14" fmla="*/ 592992 h 3017715"/>
              <a:gd name="connsiteX15" fmla="*/ 3475892 w 5401408"/>
              <a:gd name="connsiteY15" fmla="*/ 1120531 h 3017715"/>
              <a:gd name="connsiteX16" fmla="*/ 3880338 w 5401408"/>
              <a:gd name="connsiteY16" fmla="*/ 1976315 h 3017715"/>
              <a:gd name="connsiteX17" fmla="*/ 4161692 w 5401408"/>
              <a:gd name="connsiteY17" fmla="*/ 2345592 h 3017715"/>
              <a:gd name="connsiteX18" fmla="*/ 4589585 w 5401408"/>
              <a:gd name="connsiteY18" fmla="*/ 2656254 h 3017715"/>
              <a:gd name="connsiteX19" fmla="*/ 5275385 w 5401408"/>
              <a:gd name="connsiteY19" fmla="*/ 2961054 h 3017715"/>
              <a:gd name="connsiteX20" fmla="*/ 5345723 w 5401408"/>
              <a:gd name="connsiteY20" fmla="*/ 2996223 h 3017715"/>
              <a:gd name="connsiteX21" fmla="*/ 5328138 w 5401408"/>
              <a:gd name="connsiteY21" fmla="*/ 2996223 h 3017715"/>
              <a:gd name="connsiteX22" fmla="*/ 5322277 w 5401408"/>
              <a:gd name="connsiteY22" fmla="*/ 2978638 h 3017715"/>
              <a:gd name="connsiteX23" fmla="*/ 5363308 w 5401408"/>
              <a:gd name="connsiteY23" fmla="*/ 3002084 h 3017715"/>
              <a:gd name="connsiteX0" fmla="*/ 0 w 5401408"/>
              <a:gd name="connsiteY0" fmla="*/ 2997959 h 3031174"/>
              <a:gd name="connsiteX1" fmla="*/ 351692 w 5401408"/>
              <a:gd name="connsiteY1" fmla="*/ 2910036 h 3031174"/>
              <a:gd name="connsiteX2" fmla="*/ 697523 w 5401408"/>
              <a:gd name="connsiteY2" fmla="*/ 2769359 h 3031174"/>
              <a:gd name="connsiteX3" fmla="*/ 1066800 w 5401408"/>
              <a:gd name="connsiteY3" fmla="*/ 2570067 h 3031174"/>
              <a:gd name="connsiteX4" fmla="*/ 1295400 w 5401408"/>
              <a:gd name="connsiteY4" fmla="*/ 2417667 h 3031174"/>
              <a:gd name="connsiteX5" fmla="*/ 1529862 w 5401408"/>
              <a:gd name="connsiteY5" fmla="*/ 2177343 h 3031174"/>
              <a:gd name="connsiteX6" fmla="*/ 1693985 w 5401408"/>
              <a:gd name="connsiteY6" fmla="*/ 1919436 h 3031174"/>
              <a:gd name="connsiteX7" fmla="*/ 1910862 w 5401408"/>
              <a:gd name="connsiteY7" fmla="*/ 1473959 h 3031174"/>
              <a:gd name="connsiteX8" fmla="*/ 2186354 w 5401408"/>
              <a:gd name="connsiteY8" fmla="*/ 805743 h 3031174"/>
              <a:gd name="connsiteX9" fmla="*/ 2356338 w 5401408"/>
              <a:gd name="connsiteY9" fmla="*/ 442328 h 3031174"/>
              <a:gd name="connsiteX10" fmla="*/ 2532185 w 5401408"/>
              <a:gd name="connsiteY10" fmla="*/ 155113 h 3031174"/>
              <a:gd name="connsiteX11" fmla="*/ 2743200 w 5401408"/>
              <a:gd name="connsiteY11" fmla="*/ 6838 h 3031174"/>
              <a:gd name="connsiteX12" fmla="*/ 2954215 w 5401408"/>
              <a:gd name="connsiteY12" fmla="*/ 114082 h 3031174"/>
              <a:gd name="connsiteX13" fmla="*/ 3175248 w 5401408"/>
              <a:gd name="connsiteY13" fmla="*/ 408901 h 3031174"/>
              <a:gd name="connsiteX14" fmla="*/ 3264877 w 5401408"/>
              <a:gd name="connsiteY14" fmla="*/ 606451 h 3031174"/>
              <a:gd name="connsiteX15" fmla="*/ 3475892 w 5401408"/>
              <a:gd name="connsiteY15" fmla="*/ 1133990 h 3031174"/>
              <a:gd name="connsiteX16" fmla="*/ 3880338 w 5401408"/>
              <a:gd name="connsiteY16" fmla="*/ 1989774 h 3031174"/>
              <a:gd name="connsiteX17" fmla="*/ 4161692 w 5401408"/>
              <a:gd name="connsiteY17" fmla="*/ 2359051 h 3031174"/>
              <a:gd name="connsiteX18" fmla="*/ 4589585 w 5401408"/>
              <a:gd name="connsiteY18" fmla="*/ 2669713 h 3031174"/>
              <a:gd name="connsiteX19" fmla="*/ 5275385 w 5401408"/>
              <a:gd name="connsiteY19" fmla="*/ 2974513 h 3031174"/>
              <a:gd name="connsiteX20" fmla="*/ 5345723 w 5401408"/>
              <a:gd name="connsiteY20" fmla="*/ 3009682 h 3031174"/>
              <a:gd name="connsiteX21" fmla="*/ 5328138 w 5401408"/>
              <a:gd name="connsiteY21" fmla="*/ 3009682 h 3031174"/>
              <a:gd name="connsiteX22" fmla="*/ 5322277 w 5401408"/>
              <a:gd name="connsiteY22" fmla="*/ 2992097 h 3031174"/>
              <a:gd name="connsiteX23" fmla="*/ 5363308 w 5401408"/>
              <a:gd name="connsiteY23" fmla="*/ 3015543 h 3031174"/>
              <a:gd name="connsiteX0" fmla="*/ 0 w 5401408"/>
              <a:gd name="connsiteY0" fmla="*/ 2997959 h 3031174"/>
              <a:gd name="connsiteX1" fmla="*/ 351692 w 5401408"/>
              <a:gd name="connsiteY1" fmla="*/ 2910036 h 3031174"/>
              <a:gd name="connsiteX2" fmla="*/ 697523 w 5401408"/>
              <a:gd name="connsiteY2" fmla="*/ 2769359 h 3031174"/>
              <a:gd name="connsiteX3" fmla="*/ 1066800 w 5401408"/>
              <a:gd name="connsiteY3" fmla="*/ 2570067 h 3031174"/>
              <a:gd name="connsiteX4" fmla="*/ 1295400 w 5401408"/>
              <a:gd name="connsiteY4" fmla="*/ 2417667 h 3031174"/>
              <a:gd name="connsiteX5" fmla="*/ 1529862 w 5401408"/>
              <a:gd name="connsiteY5" fmla="*/ 2177343 h 3031174"/>
              <a:gd name="connsiteX6" fmla="*/ 1693985 w 5401408"/>
              <a:gd name="connsiteY6" fmla="*/ 1919436 h 3031174"/>
              <a:gd name="connsiteX7" fmla="*/ 1910862 w 5401408"/>
              <a:gd name="connsiteY7" fmla="*/ 1473959 h 3031174"/>
              <a:gd name="connsiteX8" fmla="*/ 2186354 w 5401408"/>
              <a:gd name="connsiteY8" fmla="*/ 805743 h 3031174"/>
              <a:gd name="connsiteX9" fmla="*/ 2356338 w 5401408"/>
              <a:gd name="connsiteY9" fmla="*/ 442328 h 3031174"/>
              <a:gd name="connsiteX10" fmla="*/ 2532185 w 5401408"/>
              <a:gd name="connsiteY10" fmla="*/ 155113 h 3031174"/>
              <a:gd name="connsiteX11" fmla="*/ 2743200 w 5401408"/>
              <a:gd name="connsiteY11" fmla="*/ 6838 h 3031174"/>
              <a:gd name="connsiteX12" fmla="*/ 2954215 w 5401408"/>
              <a:gd name="connsiteY12" fmla="*/ 114082 h 3031174"/>
              <a:gd name="connsiteX13" fmla="*/ 3175248 w 5401408"/>
              <a:gd name="connsiteY13" fmla="*/ 408901 h 3031174"/>
              <a:gd name="connsiteX14" fmla="*/ 3264877 w 5401408"/>
              <a:gd name="connsiteY14" fmla="*/ 606451 h 3031174"/>
              <a:gd name="connsiteX15" fmla="*/ 3475892 w 5401408"/>
              <a:gd name="connsiteY15" fmla="*/ 1133990 h 3031174"/>
              <a:gd name="connsiteX16" fmla="*/ 3880338 w 5401408"/>
              <a:gd name="connsiteY16" fmla="*/ 1989774 h 3031174"/>
              <a:gd name="connsiteX17" fmla="*/ 4161692 w 5401408"/>
              <a:gd name="connsiteY17" fmla="*/ 2359051 h 3031174"/>
              <a:gd name="connsiteX18" fmla="*/ 4589585 w 5401408"/>
              <a:gd name="connsiteY18" fmla="*/ 2669713 h 3031174"/>
              <a:gd name="connsiteX19" fmla="*/ 5275385 w 5401408"/>
              <a:gd name="connsiteY19" fmla="*/ 2974513 h 3031174"/>
              <a:gd name="connsiteX20" fmla="*/ 5345723 w 5401408"/>
              <a:gd name="connsiteY20" fmla="*/ 3009682 h 3031174"/>
              <a:gd name="connsiteX21" fmla="*/ 5328138 w 5401408"/>
              <a:gd name="connsiteY21" fmla="*/ 3009682 h 3031174"/>
              <a:gd name="connsiteX22" fmla="*/ 5322277 w 5401408"/>
              <a:gd name="connsiteY22" fmla="*/ 2992097 h 3031174"/>
              <a:gd name="connsiteX23" fmla="*/ 5363308 w 5401408"/>
              <a:gd name="connsiteY23" fmla="*/ 3015543 h 3031174"/>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01408" h="3027255">
                <a:moveTo>
                  <a:pt x="0" y="2994040"/>
                </a:moveTo>
                <a:cubicBezTo>
                  <a:pt x="117719" y="2969128"/>
                  <a:pt x="235438" y="2944217"/>
                  <a:pt x="351692" y="2906117"/>
                </a:cubicBezTo>
                <a:cubicBezTo>
                  <a:pt x="467946" y="2868017"/>
                  <a:pt x="578338" y="2822101"/>
                  <a:pt x="697523" y="2765440"/>
                </a:cubicBezTo>
                <a:cubicBezTo>
                  <a:pt x="816708" y="2708779"/>
                  <a:pt x="967154" y="2624763"/>
                  <a:pt x="1066800" y="2566148"/>
                </a:cubicBezTo>
                <a:cubicBezTo>
                  <a:pt x="1166446" y="2507533"/>
                  <a:pt x="1218223" y="2479202"/>
                  <a:pt x="1295400" y="2413748"/>
                </a:cubicBezTo>
                <a:cubicBezTo>
                  <a:pt x="1372577" y="2348294"/>
                  <a:pt x="1463431" y="2256462"/>
                  <a:pt x="1529862" y="2173424"/>
                </a:cubicBezTo>
                <a:cubicBezTo>
                  <a:pt x="1596293" y="2090386"/>
                  <a:pt x="1630485" y="2032748"/>
                  <a:pt x="1693985" y="1915517"/>
                </a:cubicBezTo>
                <a:cubicBezTo>
                  <a:pt x="1757485" y="1798286"/>
                  <a:pt x="1828801" y="1655655"/>
                  <a:pt x="1910862" y="1470040"/>
                </a:cubicBezTo>
                <a:cubicBezTo>
                  <a:pt x="1992923" y="1284425"/>
                  <a:pt x="2112108" y="973762"/>
                  <a:pt x="2186354" y="801824"/>
                </a:cubicBezTo>
                <a:cubicBezTo>
                  <a:pt x="2260600" y="629886"/>
                  <a:pt x="2298699" y="546847"/>
                  <a:pt x="2356338" y="438409"/>
                </a:cubicBezTo>
                <a:cubicBezTo>
                  <a:pt x="2413977" y="329971"/>
                  <a:pt x="2467708" y="223776"/>
                  <a:pt x="2532185" y="151194"/>
                </a:cubicBezTo>
                <a:cubicBezTo>
                  <a:pt x="2596662" y="78612"/>
                  <a:pt x="2672862" y="9757"/>
                  <a:pt x="2743200" y="2919"/>
                </a:cubicBezTo>
                <a:cubicBezTo>
                  <a:pt x="2805030" y="0"/>
                  <a:pt x="2882207" y="43153"/>
                  <a:pt x="2954215" y="110163"/>
                </a:cubicBezTo>
                <a:cubicBezTo>
                  <a:pt x="3035252" y="211924"/>
                  <a:pt x="3101643" y="276011"/>
                  <a:pt x="3175248" y="434967"/>
                </a:cubicBezTo>
                <a:cubicBezTo>
                  <a:pt x="3380186" y="850454"/>
                  <a:pt x="3116097" y="310394"/>
                  <a:pt x="3264877" y="602532"/>
                </a:cubicBezTo>
                <a:cubicBezTo>
                  <a:pt x="3408845" y="964247"/>
                  <a:pt x="3373315" y="899517"/>
                  <a:pt x="3475892" y="1130071"/>
                </a:cubicBezTo>
                <a:cubicBezTo>
                  <a:pt x="3578469" y="1360625"/>
                  <a:pt x="3766038" y="1781678"/>
                  <a:pt x="3880338" y="1985855"/>
                </a:cubicBezTo>
                <a:cubicBezTo>
                  <a:pt x="3994638" y="2190032"/>
                  <a:pt x="4043484" y="2241809"/>
                  <a:pt x="4161692" y="2355132"/>
                </a:cubicBezTo>
                <a:cubicBezTo>
                  <a:pt x="4279900" y="2468455"/>
                  <a:pt x="4403970" y="2563217"/>
                  <a:pt x="4589585" y="2665794"/>
                </a:cubicBezTo>
                <a:cubicBezTo>
                  <a:pt x="4775200" y="2768371"/>
                  <a:pt x="5149362" y="2913933"/>
                  <a:pt x="5275385" y="2970594"/>
                </a:cubicBezTo>
                <a:cubicBezTo>
                  <a:pt x="5401408" y="3027255"/>
                  <a:pt x="5336931" y="2999902"/>
                  <a:pt x="5345723" y="3005763"/>
                </a:cubicBezTo>
                <a:cubicBezTo>
                  <a:pt x="5354515" y="3011625"/>
                  <a:pt x="5332046" y="3008694"/>
                  <a:pt x="5328138" y="3005763"/>
                </a:cubicBezTo>
                <a:cubicBezTo>
                  <a:pt x="5324230" y="3002832"/>
                  <a:pt x="5316415" y="2987201"/>
                  <a:pt x="5322277" y="2988178"/>
                </a:cubicBezTo>
                <a:cubicBezTo>
                  <a:pt x="5328139" y="2989155"/>
                  <a:pt x="5345723" y="3000389"/>
                  <a:pt x="5363308" y="301162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3" name="直接连接符 2"/>
          <p:cNvCxnSpPr/>
          <p:nvPr/>
        </p:nvCxnSpPr>
        <p:spPr>
          <a:xfrm>
            <a:off x="6096000" y="2132856"/>
            <a:ext cx="0" cy="3168352"/>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2423592" y="5229200"/>
            <a:ext cx="8064896" cy="72008"/>
          </a:xfrm>
          <a:prstGeom prst="line">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 name="直接箭头连接符 4"/>
          <p:cNvCxnSpPr/>
          <p:nvPr/>
        </p:nvCxnSpPr>
        <p:spPr>
          <a:xfrm flipV="1">
            <a:off x="3143672" y="1772816"/>
            <a:ext cx="0" cy="3744416"/>
          </a:xfrm>
          <a:prstGeom prst="straightConnector1">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6456040" y="2492896"/>
            <a:ext cx="0" cy="2808312"/>
          </a:xfrm>
          <a:prstGeom prst="line">
            <a:avLst/>
          </a:prstGeom>
          <a:ln w="57150">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883702" y="5301208"/>
            <a:ext cx="500330" cy="400110"/>
          </a:xfrm>
          <a:prstGeom prst="rect">
            <a:avLst/>
          </a:prstGeom>
          <a:noFill/>
        </p:spPr>
        <p:txBody>
          <a:bodyPr wrap="square" rtlCol="0">
            <a:spAutoFit/>
          </a:bodyPr>
          <a:lstStyle/>
          <a:p>
            <a:r>
              <a:rPr lang="en-US" altLang="zh-CN" sz="2000" b="1" i="1" dirty="0" err="1" smtClean="0">
                <a:solidFill>
                  <a:schemeClr val="bg2">
                    <a:lumMod val="90000"/>
                    <a:lumOff val="10000"/>
                  </a:schemeClr>
                </a:solidFill>
                <a:latin typeface="Times New Roman" pitchFamily="18" charset="0"/>
                <a:ea typeface="黑体" pitchFamily="49" charset="-122"/>
                <a:cs typeface="Times New Roman" pitchFamily="18" charset="0"/>
              </a:rPr>
              <a:t>Q</a:t>
            </a:r>
            <a:r>
              <a:rPr lang="en-US" altLang="zh-CN" sz="2000" b="1" i="1" baseline="-25000" dirty="0" err="1" smtClean="0">
                <a:solidFill>
                  <a:schemeClr val="bg2">
                    <a:lumMod val="90000"/>
                    <a:lumOff val="10000"/>
                  </a:schemeClr>
                </a:solidFill>
                <a:latin typeface="Times New Roman" pitchFamily="18" charset="0"/>
                <a:ea typeface="黑体" pitchFamily="49" charset="-122"/>
                <a:cs typeface="Times New Roman" pitchFamily="18" charset="0"/>
              </a:rPr>
              <a:t>k</a:t>
            </a:r>
            <a:endParaRPr lang="zh-CN" altLang="en-US" sz="2000" b="1" dirty="0">
              <a:solidFill>
                <a:schemeClr val="bg2">
                  <a:lumMod val="90000"/>
                  <a:lumOff val="10000"/>
                </a:schemeClr>
              </a:solidFill>
              <a:latin typeface="Times New Roman" pitchFamily="18" charset="0"/>
              <a:ea typeface="黑体" pitchFamily="49" charset="-122"/>
              <a:cs typeface="Times New Roman" pitchFamily="18" charset="0"/>
            </a:endParaRPr>
          </a:p>
        </p:txBody>
      </p:sp>
      <p:sp>
        <p:nvSpPr>
          <p:cNvPr id="16" name="TextBox 15"/>
          <p:cNvSpPr txBox="1"/>
          <p:nvPr/>
        </p:nvSpPr>
        <p:spPr>
          <a:xfrm>
            <a:off x="6312024" y="5301208"/>
            <a:ext cx="1080120" cy="400110"/>
          </a:xfrm>
          <a:prstGeom prst="rect">
            <a:avLst/>
          </a:prstGeom>
          <a:noFill/>
        </p:spPr>
        <p:txBody>
          <a:bodyPr wrap="square" rtlCol="0">
            <a:spAutoFit/>
          </a:bodyPr>
          <a:lstStyle/>
          <a:p>
            <a:r>
              <a:rPr lang="en-US" altLang="zh-CN" sz="2000" b="1" i="1" dirty="0" err="1" smtClean="0">
                <a:solidFill>
                  <a:schemeClr val="bg2">
                    <a:lumMod val="90000"/>
                    <a:lumOff val="10000"/>
                  </a:schemeClr>
                </a:solidFill>
                <a:latin typeface="Times New Roman" pitchFamily="18" charset="0"/>
                <a:ea typeface="黑体" pitchFamily="49" charset="-122"/>
                <a:cs typeface="Times New Roman" pitchFamily="18" charset="0"/>
              </a:rPr>
              <a:t>Q</a:t>
            </a:r>
            <a:r>
              <a:rPr lang="en-US" altLang="zh-CN" sz="2000" b="1" i="1" baseline="-25000" dirty="0" err="1" smtClean="0">
                <a:solidFill>
                  <a:schemeClr val="bg2">
                    <a:lumMod val="90000"/>
                    <a:lumOff val="10000"/>
                  </a:schemeClr>
                </a:solidFill>
                <a:latin typeface="Times New Roman" pitchFamily="18" charset="0"/>
                <a:ea typeface="黑体" pitchFamily="49" charset="-122"/>
                <a:cs typeface="Times New Roman" pitchFamily="18" charset="0"/>
              </a:rPr>
              <a:t>k</a:t>
            </a:r>
            <a:r>
              <a:rPr lang="en-US" altLang="zh-CN" sz="2000" dirty="0" smtClean="0">
                <a:solidFill>
                  <a:schemeClr val="bg2">
                    <a:lumMod val="90000"/>
                    <a:lumOff val="10000"/>
                  </a:schemeClr>
                </a:solidFill>
                <a:latin typeface="Times New Roman" pitchFamily="18" charset="0"/>
                <a:ea typeface="黑体" pitchFamily="49" charset="-122"/>
                <a:cs typeface="Times New Roman" pitchFamily="18" charset="0"/>
              </a:rPr>
              <a:t>+</a:t>
            </a:r>
            <a:r>
              <a:rPr lang="zh-CN" altLang="zh-CN" sz="2000" b="1" i="1" dirty="0" smtClean="0">
                <a:solidFill>
                  <a:schemeClr val="bg2">
                    <a:lumMod val="90000"/>
                    <a:lumOff val="10000"/>
                  </a:schemeClr>
                </a:solidFill>
                <a:latin typeface="Times New Roman" pitchFamily="18" charset="0"/>
                <a:cs typeface="Times New Roman" pitchFamily="18" charset="0"/>
              </a:rPr>
              <a:t>Δ</a:t>
            </a:r>
            <a:r>
              <a:rPr lang="en-US" altLang="zh-CN" sz="2000" b="1" i="1" dirty="0" err="1" smtClean="0">
                <a:solidFill>
                  <a:schemeClr val="bg2">
                    <a:lumMod val="90000"/>
                    <a:lumOff val="10000"/>
                  </a:schemeClr>
                </a:solidFill>
                <a:latin typeface="Times New Roman" pitchFamily="18" charset="0"/>
                <a:cs typeface="Times New Roman" pitchFamily="18" charset="0"/>
              </a:rPr>
              <a:t>Q</a:t>
            </a:r>
            <a:r>
              <a:rPr lang="en-US" altLang="zh-CN" sz="2000" b="1" i="1" baseline="-25000" dirty="0" err="1" smtClean="0">
                <a:solidFill>
                  <a:schemeClr val="bg2">
                    <a:lumMod val="90000"/>
                    <a:lumOff val="10000"/>
                  </a:schemeClr>
                </a:solidFill>
                <a:latin typeface="Times New Roman" pitchFamily="18" charset="0"/>
                <a:cs typeface="Times New Roman" pitchFamily="18" charset="0"/>
              </a:rPr>
              <a:t>k</a:t>
            </a:r>
            <a:endParaRPr lang="zh-CN" altLang="en-US" sz="2000" b="1" dirty="0">
              <a:solidFill>
                <a:schemeClr val="bg2">
                  <a:lumMod val="90000"/>
                  <a:lumOff val="10000"/>
                </a:schemeClr>
              </a:solidFill>
              <a:latin typeface="Times New Roman" pitchFamily="18" charset="0"/>
              <a:cs typeface="Times New Roman" pitchFamily="18" charset="0"/>
            </a:endParaRPr>
          </a:p>
        </p:txBody>
      </p:sp>
      <p:sp>
        <p:nvSpPr>
          <p:cNvPr id="27" name="TextBox 26"/>
          <p:cNvSpPr txBox="1"/>
          <p:nvPr/>
        </p:nvSpPr>
        <p:spPr>
          <a:xfrm>
            <a:off x="2063552" y="5517232"/>
            <a:ext cx="2736304" cy="1015663"/>
          </a:xfrm>
          <a:prstGeom prst="rect">
            <a:avLst/>
          </a:prstGeom>
          <a:noFill/>
        </p:spPr>
        <p:txBody>
          <a:bodyPr wrap="square" rtlCol="0">
            <a:spAutoFit/>
          </a:bodyPr>
          <a:lstStyle/>
          <a:p>
            <a:r>
              <a:rPr lang="en-US" altLang="zh-CN" sz="2000" i="1" dirty="0" smtClean="0"/>
              <a:t>Q'</a:t>
            </a:r>
            <a:r>
              <a:rPr lang="en-US" altLang="zh-CN" sz="2000" i="1" baseline="-25000" dirty="0" smtClean="0"/>
              <a:t>k</a:t>
            </a:r>
            <a:r>
              <a:rPr lang="en-US" altLang="zh-CN" sz="2000" dirty="0" smtClean="0">
                <a:sym typeface="Symbol"/>
              </a:rPr>
              <a:t></a:t>
            </a:r>
            <a:r>
              <a:rPr lang="en-US" altLang="zh-CN" sz="2000" i="1" dirty="0" smtClean="0"/>
              <a:t>Q</a:t>
            </a:r>
            <a:r>
              <a:rPr lang="en-US" altLang="zh-CN" sz="2000" i="1" baseline="-25000" dirty="0" smtClean="0"/>
              <a:t>k</a:t>
            </a:r>
            <a:r>
              <a:rPr lang="en-US" altLang="zh-CN" sz="2000" dirty="0" smtClean="0">
                <a:sym typeface="Symbol"/>
              </a:rPr>
              <a:t></a:t>
            </a:r>
            <a:r>
              <a:rPr lang="zh-CN" altLang="zh-CN" sz="2000" i="1" dirty="0" smtClean="0"/>
              <a:t>Δ</a:t>
            </a:r>
            <a:r>
              <a:rPr lang="en-US" altLang="zh-CN" sz="2000" i="1" dirty="0" err="1" smtClean="0"/>
              <a:t>Q</a:t>
            </a:r>
            <a:r>
              <a:rPr lang="en-US" altLang="zh-CN" sz="2000" i="1" baseline="-25000" dirty="0" err="1" smtClean="0"/>
              <a:t>k</a:t>
            </a:r>
            <a:r>
              <a:rPr lang="en-US" altLang="zh-CN" sz="2000" baseline="-25000" dirty="0" smtClean="0"/>
              <a:t> </a:t>
            </a:r>
            <a:r>
              <a:rPr lang="zh-CN" altLang="zh-CN" sz="2000" dirty="0" smtClean="0"/>
              <a:t> 每百公里空载消耗量定额，升每百公里（</a:t>
            </a:r>
            <a:r>
              <a:rPr lang="en-US" altLang="zh-CN" sz="2000" dirty="0" smtClean="0"/>
              <a:t>L/100km</a:t>
            </a:r>
            <a:r>
              <a:rPr lang="zh-CN" altLang="zh-CN" sz="2000" dirty="0" smtClean="0"/>
              <a:t>）；</a:t>
            </a:r>
            <a:endParaRPr lang="zh-CN" altLang="zh-CN" sz="2000" dirty="0"/>
          </a:p>
        </p:txBody>
      </p:sp>
      <p:grpSp>
        <p:nvGrpSpPr>
          <p:cNvPr id="9" name="组合 30"/>
          <p:cNvGrpSpPr/>
          <p:nvPr/>
        </p:nvGrpSpPr>
        <p:grpSpPr>
          <a:xfrm>
            <a:off x="3719736" y="2132856"/>
            <a:ext cx="5833456" cy="4032448"/>
            <a:chOff x="4439008" y="2132856"/>
            <a:chExt cx="5833456" cy="4032448"/>
          </a:xfrm>
        </p:grpSpPr>
        <p:grpSp>
          <p:nvGrpSpPr>
            <p:cNvPr id="10" name="组合 17"/>
            <p:cNvGrpSpPr/>
            <p:nvPr/>
          </p:nvGrpSpPr>
          <p:grpSpPr>
            <a:xfrm>
              <a:off x="4439008" y="2132856"/>
              <a:ext cx="5833456" cy="3171271"/>
              <a:chOff x="3430896" y="2132856"/>
              <a:chExt cx="5833456" cy="3171271"/>
            </a:xfrm>
          </p:grpSpPr>
          <p:grpSp>
            <p:nvGrpSpPr>
              <p:cNvPr id="11" name="组合 11"/>
              <p:cNvGrpSpPr/>
              <p:nvPr/>
            </p:nvGrpSpPr>
            <p:grpSpPr>
              <a:xfrm>
                <a:off x="3430896" y="2132856"/>
                <a:ext cx="5401408" cy="3171271"/>
                <a:chOff x="3430896" y="2132856"/>
                <a:chExt cx="5401408" cy="3171271"/>
              </a:xfrm>
            </p:grpSpPr>
            <p:sp>
              <p:nvSpPr>
                <p:cNvPr id="7" name="任意多边形 6"/>
                <p:cNvSpPr/>
                <p:nvPr/>
              </p:nvSpPr>
              <p:spPr>
                <a:xfrm>
                  <a:off x="3430896" y="2132856"/>
                  <a:ext cx="5401408" cy="3027255"/>
                </a:xfrm>
                <a:custGeom>
                  <a:avLst/>
                  <a:gdLst>
                    <a:gd name="connsiteX0" fmla="*/ 0 w 5401408"/>
                    <a:gd name="connsiteY0" fmla="*/ 2991339 h 3024554"/>
                    <a:gd name="connsiteX1" fmla="*/ 351692 w 5401408"/>
                    <a:gd name="connsiteY1" fmla="*/ 2903416 h 3024554"/>
                    <a:gd name="connsiteX2" fmla="*/ 697523 w 5401408"/>
                    <a:gd name="connsiteY2" fmla="*/ 2762739 h 3024554"/>
                    <a:gd name="connsiteX3" fmla="*/ 1066800 w 5401408"/>
                    <a:gd name="connsiteY3" fmla="*/ 2563447 h 3024554"/>
                    <a:gd name="connsiteX4" fmla="*/ 1295400 w 5401408"/>
                    <a:gd name="connsiteY4" fmla="*/ 2411047 h 3024554"/>
                    <a:gd name="connsiteX5" fmla="*/ 1529862 w 5401408"/>
                    <a:gd name="connsiteY5" fmla="*/ 2170723 h 3024554"/>
                    <a:gd name="connsiteX6" fmla="*/ 1693985 w 5401408"/>
                    <a:gd name="connsiteY6" fmla="*/ 1912816 h 3024554"/>
                    <a:gd name="connsiteX7" fmla="*/ 1910862 w 5401408"/>
                    <a:gd name="connsiteY7" fmla="*/ 1467339 h 3024554"/>
                    <a:gd name="connsiteX8" fmla="*/ 2186354 w 5401408"/>
                    <a:gd name="connsiteY8" fmla="*/ 799123 h 3024554"/>
                    <a:gd name="connsiteX9" fmla="*/ 2356338 w 5401408"/>
                    <a:gd name="connsiteY9" fmla="*/ 435708 h 3024554"/>
                    <a:gd name="connsiteX10" fmla="*/ 2532185 w 5401408"/>
                    <a:gd name="connsiteY10" fmla="*/ 148493 h 3024554"/>
                    <a:gd name="connsiteX11" fmla="*/ 2708031 w 5401408"/>
                    <a:gd name="connsiteY11" fmla="*/ 25400 h 3024554"/>
                    <a:gd name="connsiteX12" fmla="*/ 2778369 w 5401408"/>
                    <a:gd name="connsiteY12" fmla="*/ 13677 h 3024554"/>
                    <a:gd name="connsiteX13" fmla="*/ 2954215 w 5401408"/>
                    <a:gd name="connsiteY13" fmla="*/ 107462 h 3024554"/>
                    <a:gd name="connsiteX14" fmla="*/ 3135923 w 5401408"/>
                    <a:gd name="connsiteY14" fmla="*/ 377093 h 3024554"/>
                    <a:gd name="connsiteX15" fmla="*/ 3264877 w 5401408"/>
                    <a:gd name="connsiteY15" fmla="*/ 599831 h 3024554"/>
                    <a:gd name="connsiteX16" fmla="*/ 3475892 w 5401408"/>
                    <a:gd name="connsiteY16" fmla="*/ 1127370 h 3024554"/>
                    <a:gd name="connsiteX17" fmla="*/ 3880338 w 5401408"/>
                    <a:gd name="connsiteY17" fmla="*/ 1983154 h 3024554"/>
                    <a:gd name="connsiteX18" fmla="*/ 4161692 w 5401408"/>
                    <a:gd name="connsiteY18" fmla="*/ 2352431 h 3024554"/>
                    <a:gd name="connsiteX19" fmla="*/ 4589585 w 5401408"/>
                    <a:gd name="connsiteY19" fmla="*/ 2663093 h 3024554"/>
                    <a:gd name="connsiteX20" fmla="*/ 5275385 w 5401408"/>
                    <a:gd name="connsiteY20" fmla="*/ 2967893 h 3024554"/>
                    <a:gd name="connsiteX21" fmla="*/ 5345723 w 5401408"/>
                    <a:gd name="connsiteY21" fmla="*/ 3003062 h 3024554"/>
                    <a:gd name="connsiteX22" fmla="*/ 5328138 w 5401408"/>
                    <a:gd name="connsiteY22" fmla="*/ 3003062 h 3024554"/>
                    <a:gd name="connsiteX23" fmla="*/ 5322277 w 5401408"/>
                    <a:gd name="connsiteY23" fmla="*/ 2985477 h 3024554"/>
                    <a:gd name="connsiteX24" fmla="*/ 5363308 w 5401408"/>
                    <a:gd name="connsiteY24" fmla="*/ 3008923 h 3024554"/>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35923 w 5401408"/>
                    <a:gd name="connsiteY14" fmla="*/ 374286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35923 w 5401408"/>
                    <a:gd name="connsiteY14" fmla="*/ 374286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75248 w 5401408"/>
                    <a:gd name="connsiteY14" fmla="*/ 399474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75248 w 5401408"/>
                    <a:gd name="connsiteY14" fmla="*/ 399474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75248 w 5401408"/>
                    <a:gd name="connsiteY14" fmla="*/ 399474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4500 h 3017715"/>
                    <a:gd name="connsiteX1" fmla="*/ 351692 w 5401408"/>
                    <a:gd name="connsiteY1" fmla="*/ 2896577 h 3017715"/>
                    <a:gd name="connsiteX2" fmla="*/ 697523 w 5401408"/>
                    <a:gd name="connsiteY2" fmla="*/ 2755900 h 3017715"/>
                    <a:gd name="connsiteX3" fmla="*/ 1066800 w 5401408"/>
                    <a:gd name="connsiteY3" fmla="*/ 2556608 h 3017715"/>
                    <a:gd name="connsiteX4" fmla="*/ 1295400 w 5401408"/>
                    <a:gd name="connsiteY4" fmla="*/ 2404208 h 3017715"/>
                    <a:gd name="connsiteX5" fmla="*/ 1529862 w 5401408"/>
                    <a:gd name="connsiteY5" fmla="*/ 2163884 h 3017715"/>
                    <a:gd name="connsiteX6" fmla="*/ 1693985 w 5401408"/>
                    <a:gd name="connsiteY6" fmla="*/ 1905977 h 3017715"/>
                    <a:gd name="connsiteX7" fmla="*/ 1910862 w 5401408"/>
                    <a:gd name="connsiteY7" fmla="*/ 1460500 h 3017715"/>
                    <a:gd name="connsiteX8" fmla="*/ 2186354 w 5401408"/>
                    <a:gd name="connsiteY8" fmla="*/ 792284 h 3017715"/>
                    <a:gd name="connsiteX9" fmla="*/ 2356338 w 5401408"/>
                    <a:gd name="connsiteY9" fmla="*/ 428869 h 3017715"/>
                    <a:gd name="connsiteX10" fmla="*/ 2532185 w 5401408"/>
                    <a:gd name="connsiteY10" fmla="*/ 141654 h 3017715"/>
                    <a:gd name="connsiteX11" fmla="*/ 2778369 w 5401408"/>
                    <a:gd name="connsiteY11" fmla="*/ 6838 h 3017715"/>
                    <a:gd name="connsiteX12" fmla="*/ 2954215 w 5401408"/>
                    <a:gd name="connsiteY12" fmla="*/ 100623 h 3017715"/>
                    <a:gd name="connsiteX13" fmla="*/ 3175248 w 5401408"/>
                    <a:gd name="connsiteY13" fmla="*/ 395442 h 3017715"/>
                    <a:gd name="connsiteX14" fmla="*/ 3264877 w 5401408"/>
                    <a:gd name="connsiteY14" fmla="*/ 592992 h 3017715"/>
                    <a:gd name="connsiteX15" fmla="*/ 3475892 w 5401408"/>
                    <a:gd name="connsiteY15" fmla="*/ 1120531 h 3017715"/>
                    <a:gd name="connsiteX16" fmla="*/ 3880338 w 5401408"/>
                    <a:gd name="connsiteY16" fmla="*/ 1976315 h 3017715"/>
                    <a:gd name="connsiteX17" fmla="*/ 4161692 w 5401408"/>
                    <a:gd name="connsiteY17" fmla="*/ 2345592 h 3017715"/>
                    <a:gd name="connsiteX18" fmla="*/ 4589585 w 5401408"/>
                    <a:gd name="connsiteY18" fmla="*/ 2656254 h 3017715"/>
                    <a:gd name="connsiteX19" fmla="*/ 5275385 w 5401408"/>
                    <a:gd name="connsiteY19" fmla="*/ 2961054 h 3017715"/>
                    <a:gd name="connsiteX20" fmla="*/ 5345723 w 5401408"/>
                    <a:gd name="connsiteY20" fmla="*/ 2996223 h 3017715"/>
                    <a:gd name="connsiteX21" fmla="*/ 5328138 w 5401408"/>
                    <a:gd name="connsiteY21" fmla="*/ 2996223 h 3017715"/>
                    <a:gd name="connsiteX22" fmla="*/ 5322277 w 5401408"/>
                    <a:gd name="connsiteY22" fmla="*/ 2978638 h 3017715"/>
                    <a:gd name="connsiteX23" fmla="*/ 5363308 w 5401408"/>
                    <a:gd name="connsiteY23" fmla="*/ 3002084 h 3017715"/>
                    <a:gd name="connsiteX0" fmla="*/ 0 w 5401408"/>
                    <a:gd name="connsiteY0" fmla="*/ 2997959 h 3031174"/>
                    <a:gd name="connsiteX1" fmla="*/ 351692 w 5401408"/>
                    <a:gd name="connsiteY1" fmla="*/ 2910036 h 3031174"/>
                    <a:gd name="connsiteX2" fmla="*/ 697523 w 5401408"/>
                    <a:gd name="connsiteY2" fmla="*/ 2769359 h 3031174"/>
                    <a:gd name="connsiteX3" fmla="*/ 1066800 w 5401408"/>
                    <a:gd name="connsiteY3" fmla="*/ 2570067 h 3031174"/>
                    <a:gd name="connsiteX4" fmla="*/ 1295400 w 5401408"/>
                    <a:gd name="connsiteY4" fmla="*/ 2417667 h 3031174"/>
                    <a:gd name="connsiteX5" fmla="*/ 1529862 w 5401408"/>
                    <a:gd name="connsiteY5" fmla="*/ 2177343 h 3031174"/>
                    <a:gd name="connsiteX6" fmla="*/ 1693985 w 5401408"/>
                    <a:gd name="connsiteY6" fmla="*/ 1919436 h 3031174"/>
                    <a:gd name="connsiteX7" fmla="*/ 1910862 w 5401408"/>
                    <a:gd name="connsiteY7" fmla="*/ 1473959 h 3031174"/>
                    <a:gd name="connsiteX8" fmla="*/ 2186354 w 5401408"/>
                    <a:gd name="connsiteY8" fmla="*/ 805743 h 3031174"/>
                    <a:gd name="connsiteX9" fmla="*/ 2356338 w 5401408"/>
                    <a:gd name="connsiteY9" fmla="*/ 442328 h 3031174"/>
                    <a:gd name="connsiteX10" fmla="*/ 2532185 w 5401408"/>
                    <a:gd name="connsiteY10" fmla="*/ 155113 h 3031174"/>
                    <a:gd name="connsiteX11" fmla="*/ 2743200 w 5401408"/>
                    <a:gd name="connsiteY11" fmla="*/ 6838 h 3031174"/>
                    <a:gd name="connsiteX12" fmla="*/ 2954215 w 5401408"/>
                    <a:gd name="connsiteY12" fmla="*/ 114082 h 3031174"/>
                    <a:gd name="connsiteX13" fmla="*/ 3175248 w 5401408"/>
                    <a:gd name="connsiteY13" fmla="*/ 408901 h 3031174"/>
                    <a:gd name="connsiteX14" fmla="*/ 3264877 w 5401408"/>
                    <a:gd name="connsiteY14" fmla="*/ 606451 h 3031174"/>
                    <a:gd name="connsiteX15" fmla="*/ 3475892 w 5401408"/>
                    <a:gd name="connsiteY15" fmla="*/ 1133990 h 3031174"/>
                    <a:gd name="connsiteX16" fmla="*/ 3880338 w 5401408"/>
                    <a:gd name="connsiteY16" fmla="*/ 1989774 h 3031174"/>
                    <a:gd name="connsiteX17" fmla="*/ 4161692 w 5401408"/>
                    <a:gd name="connsiteY17" fmla="*/ 2359051 h 3031174"/>
                    <a:gd name="connsiteX18" fmla="*/ 4589585 w 5401408"/>
                    <a:gd name="connsiteY18" fmla="*/ 2669713 h 3031174"/>
                    <a:gd name="connsiteX19" fmla="*/ 5275385 w 5401408"/>
                    <a:gd name="connsiteY19" fmla="*/ 2974513 h 3031174"/>
                    <a:gd name="connsiteX20" fmla="*/ 5345723 w 5401408"/>
                    <a:gd name="connsiteY20" fmla="*/ 3009682 h 3031174"/>
                    <a:gd name="connsiteX21" fmla="*/ 5328138 w 5401408"/>
                    <a:gd name="connsiteY21" fmla="*/ 3009682 h 3031174"/>
                    <a:gd name="connsiteX22" fmla="*/ 5322277 w 5401408"/>
                    <a:gd name="connsiteY22" fmla="*/ 2992097 h 3031174"/>
                    <a:gd name="connsiteX23" fmla="*/ 5363308 w 5401408"/>
                    <a:gd name="connsiteY23" fmla="*/ 3015543 h 3031174"/>
                    <a:gd name="connsiteX0" fmla="*/ 0 w 5401408"/>
                    <a:gd name="connsiteY0" fmla="*/ 2997959 h 3031174"/>
                    <a:gd name="connsiteX1" fmla="*/ 351692 w 5401408"/>
                    <a:gd name="connsiteY1" fmla="*/ 2910036 h 3031174"/>
                    <a:gd name="connsiteX2" fmla="*/ 697523 w 5401408"/>
                    <a:gd name="connsiteY2" fmla="*/ 2769359 h 3031174"/>
                    <a:gd name="connsiteX3" fmla="*/ 1066800 w 5401408"/>
                    <a:gd name="connsiteY3" fmla="*/ 2570067 h 3031174"/>
                    <a:gd name="connsiteX4" fmla="*/ 1295400 w 5401408"/>
                    <a:gd name="connsiteY4" fmla="*/ 2417667 h 3031174"/>
                    <a:gd name="connsiteX5" fmla="*/ 1529862 w 5401408"/>
                    <a:gd name="connsiteY5" fmla="*/ 2177343 h 3031174"/>
                    <a:gd name="connsiteX6" fmla="*/ 1693985 w 5401408"/>
                    <a:gd name="connsiteY6" fmla="*/ 1919436 h 3031174"/>
                    <a:gd name="connsiteX7" fmla="*/ 1910862 w 5401408"/>
                    <a:gd name="connsiteY7" fmla="*/ 1473959 h 3031174"/>
                    <a:gd name="connsiteX8" fmla="*/ 2186354 w 5401408"/>
                    <a:gd name="connsiteY8" fmla="*/ 805743 h 3031174"/>
                    <a:gd name="connsiteX9" fmla="*/ 2356338 w 5401408"/>
                    <a:gd name="connsiteY9" fmla="*/ 442328 h 3031174"/>
                    <a:gd name="connsiteX10" fmla="*/ 2532185 w 5401408"/>
                    <a:gd name="connsiteY10" fmla="*/ 155113 h 3031174"/>
                    <a:gd name="connsiteX11" fmla="*/ 2743200 w 5401408"/>
                    <a:gd name="connsiteY11" fmla="*/ 6838 h 3031174"/>
                    <a:gd name="connsiteX12" fmla="*/ 2954215 w 5401408"/>
                    <a:gd name="connsiteY12" fmla="*/ 114082 h 3031174"/>
                    <a:gd name="connsiteX13" fmla="*/ 3175248 w 5401408"/>
                    <a:gd name="connsiteY13" fmla="*/ 408901 h 3031174"/>
                    <a:gd name="connsiteX14" fmla="*/ 3264877 w 5401408"/>
                    <a:gd name="connsiteY14" fmla="*/ 606451 h 3031174"/>
                    <a:gd name="connsiteX15" fmla="*/ 3475892 w 5401408"/>
                    <a:gd name="connsiteY15" fmla="*/ 1133990 h 3031174"/>
                    <a:gd name="connsiteX16" fmla="*/ 3880338 w 5401408"/>
                    <a:gd name="connsiteY16" fmla="*/ 1989774 h 3031174"/>
                    <a:gd name="connsiteX17" fmla="*/ 4161692 w 5401408"/>
                    <a:gd name="connsiteY17" fmla="*/ 2359051 h 3031174"/>
                    <a:gd name="connsiteX18" fmla="*/ 4589585 w 5401408"/>
                    <a:gd name="connsiteY18" fmla="*/ 2669713 h 3031174"/>
                    <a:gd name="connsiteX19" fmla="*/ 5275385 w 5401408"/>
                    <a:gd name="connsiteY19" fmla="*/ 2974513 h 3031174"/>
                    <a:gd name="connsiteX20" fmla="*/ 5345723 w 5401408"/>
                    <a:gd name="connsiteY20" fmla="*/ 3009682 h 3031174"/>
                    <a:gd name="connsiteX21" fmla="*/ 5328138 w 5401408"/>
                    <a:gd name="connsiteY21" fmla="*/ 3009682 h 3031174"/>
                    <a:gd name="connsiteX22" fmla="*/ 5322277 w 5401408"/>
                    <a:gd name="connsiteY22" fmla="*/ 2992097 h 3031174"/>
                    <a:gd name="connsiteX23" fmla="*/ 5363308 w 5401408"/>
                    <a:gd name="connsiteY23" fmla="*/ 3015543 h 3031174"/>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01408" h="3027255">
                      <a:moveTo>
                        <a:pt x="0" y="2994040"/>
                      </a:moveTo>
                      <a:cubicBezTo>
                        <a:pt x="117719" y="2969128"/>
                        <a:pt x="235438" y="2944217"/>
                        <a:pt x="351692" y="2906117"/>
                      </a:cubicBezTo>
                      <a:cubicBezTo>
                        <a:pt x="467946" y="2868017"/>
                        <a:pt x="578338" y="2822101"/>
                        <a:pt x="697523" y="2765440"/>
                      </a:cubicBezTo>
                      <a:cubicBezTo>
                        <a:pt x="816708" y="2708779"/>
                        <a:pt x="967154" y="2624763"/>
                        <a:pt x="1066800" y="2566148"/>
                      </a:cubicBezTo>
                      <a:cubicBezTo>
                        <a:pt x="1166446" y="2507533"/>
                        <a:pt x="1218223" y="2479202"/>
                        <a:pt x="1295400" y="2413748"/>
                      </a:cubicBezTo>
                      <a:cubicBezTo>
                        <a:pt x="1372577" y="2348294"/>
                        <a:pt x="1463431" y="2256462"/>
                        <a:pt x="1529862" y="2173424"/>
                      </a:cubicBezTo>
                      <a:cubicBezTo>
                        <a:pt x="1596293" y="2090386"/>
                        <a:pt x="1630485" y="2032748"/>
                        <a:pt x="1693985" y="1915517"/>
                      </a:cubicBezTo>
                      <a:cubicBezTo>
                        <a:pt x="1757485" y="1798286"/>
                        <a:pt x="1828801" y="1655655"/>
                        <a:pt x="1910862" y="1470040"/>
                      </a:cubicBezTo>
                      <a:cubicBezTo>
                        <a:pt x="1992923" y="1284425"/>
                        <a:pt x="2112108" y="973762"/>
                        <a:pt x="2186354" y="801824"/>
                      </a:cubicBezTo>
                      <a:cubicBezTo>
                        <a:pt x="2260600" y="629886"/>
                        <a:pt x="2298699" y="546847"/>
                        <a:pt x="2356338" y="438409"/>
                      </a:cubicBezTo>
                      <a:cubicBezTo>
                        <a:pt x="2413977" y="329971"/>
                        <a:pt x="2467708" y="223776"/>
                        <a:pt x="2532185" y="151194"/>
                      </a:cubicBezTo>
                      <a:cubicBezTo>
                        <a:pt x="2596662" y="78612"/>
                        <a:pt x="2672862" y="9757"/>
                        <a:pt x="2743200" y="2919"/>
                      </a:cubicBezTo>
                      <a:cubicBezTo>
                        <a:pt x="2805030" y="0"/>
                        <a:pt x="2882207" y="43153"/>
                        <a:pt x="2954215" y="110163"/>
                      </a:cubicBezTo>
                      <a:cubicBezTo>
                        <a:pt x="3035252" y="211924"/>
                        <a:pt x="3101643" y="276011"/>
                        <a:pt x="3175248" y="434967"/>
                      </a:cubicBezTo>
                      <a:cubicBezTo>
                        <a:pt x="3380186" y="850454"/>
                        <a:pt x="3116097" y="310394"/>
                        <a:pt x="3264877" y="602532"/>
                      </a:cubicBezTo>
                      <a:cubicBezTo>
                        <a:pt x="3408845" y="964247"/>
                        <a:pt x="3373315" y="899517"/>
                        <a:pt x="3475892" y="1130071"/>
                      </a:cubicBezTo>
                      <a:cubicBezTo>
                        <a:pt x="3578469" y="1360625"/>
                        <a:pt x="3766038" y="1781678"/>
                        <a:pt x="3880338" y="1985855"/>
                      </a:cubicBezTo>
                      <a:cubicBezTo>
                        <a:pt x="3994638" y="2190032"/>
                        <a:pt x="4043484" y="2241809"/>
                        <a:pt x="4161692" y="2355132"/>
                      </a:cubicBezTo>
                      <a:cubicBezTo>
                        <a:pt x="4279900" y="2468455"/>
                        <a:pt x="4403970" y="2563217"/>
                        <a:pt x="4589585" y="2665794"/>
                      </a:cubicBezTo>
                      <a:cubicBezTo>
                        <a:pt x="4775200" y="2768371"/>
                        <a:pt x="5149362" y="2913933"/>
                        <a:pt x="5275385" y="2970594"/>
                      </a:cubicBezTo>
                      <a:cubicBezTo>
                        <a:pt x="5401408" y="3027255"/>
                        <a:pt x="5336931" y="2999902"/>
                        <a:pt x="5345723" y="3005763"/>
                      </a:cubicBezTo>
                      <a:cubicBezTo>
                        <a:pt x="5354515" y="3011625"/>
                        <a:pt x="5332046" y="3008694"/>
                        <a:pt x="5328138" y="3005763"/>
                      </a:cubicBezTo>
                      <a:cubicBezTo>
                        <a:pt x="5324230" y="3002832"/>
                        <a:pt x="5316415" y="2987201"/>
                        <a:pt x="5322277" y="2988178"/>
                      </a:cubicBezTo>
                      <a:cubicBezTo>
                        <a:pt x="5328139" y="2989155"/>
                        <a:pt x="5345723" y="3000389"/>
                        <a:pt x="5363308" y="3011624"/>
                      </a:cubicBezTo>
                    </a:path>
                  </a:pathLst>
                </a:custGeom>
                <a:ln w="285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8" name="直接连接符 7"/>
                <p:cNvCxnSpPr/>
                <p:nvPr/>
              </p:nvCxnSpPr>
              <p:spPr>
                <a:xfrm>
                  <a:off x="6168008" y="2135775"/>
                  <a:ext cx="0" cy="3168352"/>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grpSp>
          <p:sp>
            <p:nvSpPr>
              <p:cNvPr id="17" name="左箭头 16"/>
              <p:cNvSpPr/>
              <p:nvPr/>
            </p:nvSpPr>
            <p:spPr>
              <a:xfrm>
                <a:off x="7464152" y="2780928"/>
                <a:ext cx="1800200" cy="792088"/>
              </a:xfrm>
              <a:prstGeom prst="lef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rgbClr val="7030A0"/>
                    </a:solidFill>
                  </a:rPr>
                  <a:t>定额的作用力</a:t>
                </a:r>
                <a:endParaRPr lang="zh-CN" altLang="en-US" b="1" dirty="0">
                  <a:solidFill>
                    <a:srgbClr val="7030A0"/>
                  </a:solidFill>
                </a:endParaRPr>
              </a:p>
            </p:txBody>
          </p:sp>
        </p:grpSp>
        <p:sp>
          <p:nvSpPr>
            <p:cNvPr id="30" name="线形标注 1 29"/>
            <p:cNvSpPr/>
            <p:nvPr/>
          </p:nvSpPr>
          <p:spPr>
            <a:xfrm>
              <a:off x="5807968" y="5805264"/>
              <a:ext cx="3168352" cy="360040"/>
            </a:xfrm>
            <a:prstGeom prst="borderCallout1">
              <a:avLst>
                <a:gd name="adj1" fmla="val -11485"/>
                <a:gd name="adj2" fmla="val 48014"/>
                <a:gd name="adj3" fmla="val -159613"/>
                <a:gd name="adj4" fmla="val 43781"/>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dirty="0" smtClean="0">
                  <a:solidFill>
                    <a:srgbClr val="7030A0"/>
                  </a:solidFill>
                </a:rPr>
                <a:t>每百公里空载消耗量</a:t>
              </a:r>
              <a:r>
                <a:rPr lang="zh-CN" altLang="en-US" dirty="0" smtClean="0">
                  <a:solidFill>
                    <a:srgbClr val="7030A0"/>
                  </a:solidFill>
                </a:rPr>
                <a:t>实际数</a:t>
              </a:r>
              <a:endParaRPr lang="zh-CN" altLang="en-US" dirty="0">
                <a:solidFill>
                  <a:srgbClr val="7030A0"/>
                </a:solidFill>
              </a:endParaRPr>
            </a:p>
          </p:txBody>
        </p:sp>
      </p:grpSp>
      <p:sp>
        <p:nvSpPr>
          <p:cNvPr id="33" name="TextBox 32"/>
          <p:cNvSpPr txBox="1"/>
          <p:nvPr/>
        </p:nvSpPr>
        <p:spPr>
          <a:xfrm>
            <a:off x="9120336" y="5301208"/>
            <a:ext cx="2262158" cy="369332"/>
          </a:xfrm>
          <a:prstGeom prst="rect">
            <a:avLst/>
          </a:prstGeom>
          <a:noFill/>
        </p:spPr>
        <p:txBody>
          <a:bodyPr wrap="none" rtlCol="0">
            <a:spAutoFit/>
          </a:bodyPr>
          <a:lstStyle/>
          <a:p>
            <a:r>
              <a:rPr lang="zh-CN" altLang="zh-CN" dirty="0" smtClean="0"/>
              <a:t>每百公里空载消耗量</a:t>
            </a:r>
            <a:endParaRPr lang="zh-CN" altLang="en-US" dirty="0"/>
          </a:p>
        </p:txBody>
      </p:sp>
      <p:sp>
        <p:nvSpPr>
          <p:cNvPr id="34" name="TextBox 33"/>
          <p:cNvSpPr txBox="1"/>
          <p:nvPr/>
        </p:nvSpPr>
        <p:spPr>
          <a:xfrm>
            <a:off x="2682007" y="1844824"/>
            <a:ext cx="461665" cy="1015663"/>
          </a:xfrm>
          <a:prstGeom prst="rect">
            <a:avLst/>
          </a:prstGeom>
          <a:noFill/>
        </p:spPr>
        <p:txBody>
          <a:bodyPr vert="eaVert" wrap="none" rtlCol="0">
            <a:spAutoFit/>
          </a:bodyPr>
          <a:lstStyle/>
          <a:p>
            <a:r>
              <a:rPr lang="zh-CN" altLang="en-US" dirty="0" smtClean="0"/>
              <a:t>概率密度</a:t>
            </a:r>
            <a:endParaRPr lang="zh-CN" altLang="en-US" dirty="0"/>
          </a:p>
        </p:txBody>
      </p:sp>
      <p:sp>
        <p:nvSpPr>
          <p:cNvPr id="19" name="燕尾形 18"/>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20" name="燕尾形 19"/>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21" name="燕尾形 20"/>
          <p:cNvSpPr/>
          <p:nvPr/>
        </p:nvSpPr>
        <p:spPr>
          <a:xfrm>
            <a:off x="5741956" y="368659"/>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0000"/>
              </a:lnSpc>
              <a:spcAft>
                <a:spcPts val="0"/>
              </a:spcAft>
            </a:pPr>
            <a:r>
              <a:rPr lang="zh-CN" altLang="zh-CN" sz="1400" b="1" dirty="0" smtClean="0"/>
              <a:t>三、燃料消耗量定额的由来与计算方法</a:t>
            </a:r>
            <a:endParaRPr lang="zh-CN" altLang="en-US" sz="1400" b="1" dirty="0">
              <a:latin typeface="华文中宋" panose="02010600040101010101" pitchFamily="2" charset="-122"/>
              <a:ea typeface="华文中宋" panose="02010600040101010101" pitchFamily="2" charset="-122"/>
            </a:endParaRPr>
          </a:p>
        </p:txBody>
      </p:sp>
      <p:sp>
        <p:nvSpPr>
          <p:cNvPr id="22" name="燕尾形 21"/>
          <p:cNvSpPr/>
          <p:nvPr/>
        </p:nvSpPr>
        <p:spPr>
          <a:xfrm>
            <a:off x="5741956" y="692696"/>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bg1"/>
                </a:solidFill>
              </a:rPr>
              <a:t>1</a:t>
            </a:r>
            <a:r>
              <a:rPr lang="zh-CN" altLang="zh-CN" sz="1400" b="1" dirty="0" smtClean="0">
                <a:solidFill>
                  <a:schemeClr val="bg1"/>
                </a:solidFill>
              </a:rPr>
              <a:t>．燃料消耗量定额的由来</a:t>
            </a:r>
            <a:endParaRPr lang="zh-CN" altLang="zh-CN" sz="1400" b="1" dirty="0">
              <a:solidFill>
                <a:schemeClr val="bg1"/>
              </a:solidFill>
            </a:endParaRP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3352800" y="2129937"/>
            <a:ext cx="5401408" cy="3027255"/>
          </a:xfrm>
          <a:custGeom>
            <a:avLst/>
            <a:gdLst>
              <a:gd name="connsiteX0" fmla="*/ 0 w 5401408"/>
              <a:gd name="connsiteY0" fmla="*/ 2991339 h 3024554"/>
              <a:gd name="connsiteX1" fmla="*/ 351692 w 5401408"/>
              <a:gd name="connsiteY1" fmla="*/ 2903416 h 3024554"/>
              <a:gd name="connsiteX2" fmla="*/ 697523 w 5401408"/>
              <a:gd name="connsiteY2" fmla="*/ 2762739 h 3024554"/>
              <a:gd name="connsiteX3" fmla="*/ 1066800 w 5401408"/>
              <a:gd name="connsiteY3" fmla="*/ 2563447 h 3024554"/>
              <a:gd name="connsiteX4" fmla="*/ 1295400 w 5401408"/>
              <a:gd name="connsiteY4" fmla="*/ 2411047 h 3024554"/>
              <a:gd name="connsiteX5" fmla="*/ 1529862 w 5401408"/>
              <a:gd name="connsiteY5" fmla="*/ 2170723 h 3024554"/>
              <a:gd name="connsiteX6" fmla="*/ 1693985 w 5401408"/>
              <a:gd name="connsiteY6" fmla="*/ 1912816 h 3024554"/>
              <a:gd name="connsiteX7" fmla="*/ 1910862 w 5401408"/>
              <a:gd name="connsiteY7" fmla="*/ 1467339 h 3024554"/>
              <a:gd name="connsiteX8" fmla="*/ 2186354 w 5401408"/>
              <a:gd name="connsiteY8" fmla="*/ 799123 h 3024554"/>
              <a:gd name="connsiteX9" fmla="*/ 2356338 w 5401408"/>
              <a:gd name="connsiteY9" fmla="*/ 435708 h 3024554"/>
              <a:gd name="connsiteX10" fmla="*/ 2532185 w 5401408"/>
              <a:gd name="connsiteY10" fmla="*/ 148493 h 3024554"/>
              <a:gd name="connsiteX11" fmla="*/ 2708031 w 5401408"/>
              <a:gd name="connsiteY11" fmla="*/ 25400 h 3024554"/>
              <a:gd name="connsiteX12" fmla="*/ 2778369 w 5401408"/>
              <a:gd name="connsiteY12" fmla="*/ 13677 h 3024554"/>
              <a:gd name="connsiteX13" fmla="*/ 2954215 w 5401408"/>
              <a:gd name="connsiteY13" fmla="*/ 107462 h 3024554"/>
              <a:gd name="connsiteX14" fmla="*/ 3135923 w 5401408"/>
              <a:gd name="connsiteY14" fmla="*/ 377093 h 3024554"/>
              <a:gd name="connsiteX15" fmla="*/ 3264877 w 5401408"/>
              <a:gd name="connsiteY15" fmla="*/ 599831 h 3024554"/>
              <a:gd name="connsiteX16" fmla="*/ 3475892 w 5401408"/>
              <a:gd name="connsiteY16" fmla="*/ 1127370 h 3024554"/>
              <a:gd name="connsiteX17" fmla="*/ 3880338 w 5401408"/>
              <a:gd name="connsiteY17" fmla="*/ 1983154 h 3024554"/>
              <a:gd name="connsiteX18" fmla="*/ 4161692 w 5401408"/>
              <a:gd name="connsiteY18" fmla="*/ 2352431 h 3024554"/>
              <a:gd name="connsiteX19" fmla="*/ 4589585 w 5401408"/>
              <a:gd name="connsiteY19" fmla="*/ 2663093 h 3024554"/>
              <a:gd name="connsiteX20" fmla="*/ 5275385 w 5401408"/>
              <a:gd name="connsiteY20" fmla="*/ 2967893 h 3024554"/>
              <a:gd name="connsiteX21" fmla="*/ 5345723 w 5401408"/>
              <a:gd name="connsiteY21" fmla="*/ 3003062 h 3024554"/>
              <a:gd name="connsiteX22" fmla="*/ 5328138 w 5401408"/>
              <a:gd name="connsiteY22" fmla="*/ 3003062 h 3024554"/>
              <a:gd name="connsiteX23" fmla="*/ 5322277 w 5401408"/>
              <a:gd name="connsiteY23" fmla="*/ 2985477 h 3024554"/>
              <a:gd name="connsiteX24" fmla="*/ 5363308 w 5401408"/>
              <a:gd name="connsiteY24" fmla="*/ 3008923 h 3024554"/>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35923 w 5401408"/>
              <a:gd name="connsiteY14" fmla="*/ 374286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35923 w 5401408"/>
              <a:gd name="connsiteY14" fmla="*/ 374286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75248 w 5401408"/>
              <a:gd name="connsiteY14" fmla="*/ 399474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75248 w 5401408"/>
              <a:gd name="connsiteY14" fmla="*/ 399474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75248 w 5401408"/>
              <a:gd name="connsiteY14" fmla="*/ 399474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4500 h 3017715"/>
              <a:gd name="connsiteX1" fmla="*/ 351692 w 5401408"/>
              <a:gd name="connsiteY1" fmla="*/ 2896577 h 3017715"/>
              <a:gd name="connsiteX2" fmla="*/ 697523 w 5401408"/>
              <a:gd name="connsiteY2" fmla="*/ 2755900 h 3017715"/>
              <a:gd name="connsiteX3" fmla="*/ 1066800 w 5401408"/>
              <a:gd name="connsiteY3" fmla="*/ 2556608 h 3017715"/>
              <a:gd name="connsiteX4" fmla="*/ 1295400 w 5401408"/>
              <a:gd name="connsiteY4" fmla="*/ 2404208 h 3017715"/>
              <a:gd name="connsiteX5" fmla="*/ 1529862 w 5401408"/>
              <a:gd name="connsiteY5" fmla="*/ 2163884 h 3017715"/>
              <a:gd name="connsiteX6" fmla="*/ 1693985 w 5401408"/>
              <a:gd name="connsiteY6" fmla="*/ 1905977 h 3017715"/>
              <a:gd name="connsiteX7" fmla="*/ 1910862 w 5401408"/>
              <a:gd name="connsiteY7" fmla="*/ 1460500 h 3017715"/>
              <a:gd name="connsiteX8" fmla="*/ 2186354 w 5401408"/>
              <a:gd name="connsiteY8" fmla="*/ 792284 h 3017715"/>
              <a:gd name="connsiteX9" fmla="*/ 2356338 w 5401408"/>
              <a:gd name="connsiteY9" fmla="*/ 428869 h 3017715"/>
              <a:gd name="connsiteX10" fmla="*/ 2532185 w 5401408"/>
              <a:gd name="connsiteY10" fmla="*/ 141654 h 3017715"/>
              <a:gd name="connsiteX11" fmla="*/ 2778369 w 5401408"/>
              <a:gd name="connsiteY11" fmla="*/ 6838 h 3017715"/>
              <a:gd name="connsiteX12" fmla="*/ 2954215 w 5401408"/>
              <a:gd name="connsiteY12" fmla="*/ 100623 h 3017715"/>
              <a:gd name="connsiteX13" fmla="*/ 3175248 w 5401408"/>
              <a:gd name="connsiteY13" fmla="*/ 395442 h 3017715"/>
              <a:gd name="connsiteX14" fmla="*/ 3264877 w 5401408"/>
              <a:gd name="connsiteY14" fmla="*/ 592992 h 3017715"/>
              <a:gd name="connsiteX15" fmla="*/ 3475892 w 5401408"/>
              <a:gd name="connsiteY15" fmla="*/ 1120531 h 3017715"/>
              <a:gd name="connsiteX16" fmla="*/ 3880338 w 5401408"/>
              <a:gd name="connsiteY16" fmla="*/ 1976315 h 3017715"/>
              <a:gd name="connsiteX17" fmla="*/ 4161692 w 5401408"/>
              <a:gd name="connsiteY17" fmla="*/ 2345592 h 3017715"/>
              <a:gd name="connsiteX18" fmla="*/ 4589585 w 5401408"/>
              <a:gd name="connsiteY18" fmla="*/ 2656254 h 3017715"/>
              <a:gd name="connsiteX19" fmla="*/ 5275385 w 5401408"/>
              <a:gd name="connsiteY19" fmla="*/ 2961054 h 3017715"/>
              <a:gd name="connsiteX20" fmla="*/ 5345723 w 5401408"/>
              <a:gd name="connsiteY20" fmla="*/ 2996223 h 3017715"/>
              <a:gd name="connsiteX21" fmla="*/ 5328138 w 5401408"/>
              <a:gd name="connsiteY21" fmla="*/ 2996223 h 3017715"/>
              <a:gd name="connsiteX22" fmla="*/ 5322277 w 5401408"/>
              <a:gd name="connsiteY22" fmla="*/ 2978638 h 3017715"/>
              <a:gd name="connsiteX23" fmla="*/ 5363308 w 5401408"/>
              <a:gd name="connsiteY23" fmla="*/ 3002084 h 3017715"/>
              <a:gd name="connsiteX0" fmla="*/ 0 w 5401408"/>
              <a:gd name="connsiteY0" fmla="*/ 2997959 h 3031174"/>
              <a:gd name="connsiteX1" fmla="*/ 351692 w 5401408"/>
              <a:gd name="connsiteY1" fmla="*/ 2910036 h 3031174"/>
              <a:gd name="connsiteX2" fmla="*/ 697523 w 5401408"/>
              <a:gd name="connsiteY2" fmla="*/ 2769359 h 3031174"/>
              <a:gd name="connsiteX3" fmla="*/ 1066800 w 5401408"/>
              <a:gd name="connsiteY3" fmla="*/ 2570067 h 3031174"/>
              <a:gd name="connsiteX4" fmla="*/ 1295400 w 5401408"/>
              <a:gd name="connsiteY4" fmla="*/ 2417667 h 3031174"/>
              <a:gd name="connsiteX5" fmla="*/ 1529862 w 5401408"/>
              <a:gd name="connsiteY5" fmla="*/ 2177343 h 3031174"/>
              <a:gd name="connsiteX6" fmla="*/ 1693985 w 5401408"/>
              <a:gd name="connsiteY6" fmla="*/ 1919436 h 3031174"/>
              <a:gd name="connsiteX7" fmla="*/ 1910862 w 5401408"/>
              <a:gd name="connsiteY7" fmla="*/ 1473959 h 3031174"/>
              <a:gd name="connsiteX8" fmla="*/ 2186354 w 5401408"/>
              <a:gd name="connsiteY8" fmla="*/ 805743 h 3031174"/>
              <a:gd name="connsiteX9" fmla="*/ 2356338 w 5401408"/>
              <a:gd name="connsiteY9" fmla="*/ 442328 h 3031174"/>
              <a:gd name="connsiteX10" fmla="*/ 2532185 w 5401408"/>
              <a:gd name="connsiteY10" fmla="*/ 155113 h 3031174"/>
              <a:gd name="connsiteX11" fmla="*/ 2743200 w 5401408"/>
              <a:gd name="connsiteY11" fmla="*/ 6838 h 3031174"/>
              <a:gd name="connsiteX12" fmla="*/ 2954215 w 5401408"/>
              <a:gd name="connsiteY12" fmla="*/ 114082 h 3031174"/>
              <a:gd name="connsiteX13" fmla="*/ 3175248 w 5401408"/>
              <a:gd name="connsiteY13" fmla="*/ 408901 h 3031174"/>
              <a:gd name="connsiteX14" fmla="*/ 3264877 w 5401408"/>
              <a:gd name="connsiteY14" fmla="*/ 606451 h 3031174"/>
              <a:gd name="connsiteX15" fmla="*/ 3475892 w 5401408"/>
              <a:gd name="connsiteY15" fmla="*/ 1133990 h 3031174"/>
              <a:gd name="connsiteX16" fmla="*/ 3880338 w 5401408"/>
              <a:gd name="connsiteY16" fmla="*/ 1989774 h 3031174"/>
              <a:gd name="connsiteX17" fmla="*/ 4161692 w 5401408"/>
              <a:gd name="connsiteY17" fmla="*/ 2359051 h 3031174"/>
              <a:gd name="connsiteX18" fmla="*/ 4589585 w 5401408"/>
              <a:gd name="connsiteY18" fmla="*/ 2669713 h 3031174"/>
              <a:gd name="connsiteX19" fmla="*/ 5275385 w 5401408"/>
              <a:gd name="connsiteY19" fmla="*/ 2974513 h 3031174"/>
              <a:gd name="connsiteX20" fmla="*/ 5345723 w 5401408"/>
              <a:gd name="connsiteY20" fmla="*/ 3009682 h 3031174"/>
              <a:gd name="connsiteX21" fmla="*/ 5328138 w 5401408"/>
              <a:gd name="connsiteY21" fmla="*/ 3009682 h 3031174"/>
              <a:gd name="connsiteX22" fmla="*/ 5322277 w 5401408"/>
              <a:gd name="connsiteY22" fmla="*/ 2992097 h 3031174"/>
              <a:gd name="connsiteX23" fmla="*/ 5363308 w 5401408"/>
              <a:gd name="connsiteY23" fmla="*/ 3015543 h 3031174"/>
              <a:gd name="connsiteX0" fmla="*/ 0 w 5401408"/>
              <a:gd name="connsiteY0" fmla="*/ 2997959 h 3031174"/>
              <a:gd name="connsiteX1" fmla="*/ 351692 w 5401408"/>
              <a:gd name="connsiteY1" fmla="*/ 2910036 h 3031174"/>
              <a:gd name="connsiteX2" fmla="*/ 697523 w 5401408"/>
              <a:gd name="connsiteY2" fmla="*/ 2769359 h 3031174"/>
              <a:gd name="connsiteX3" fmla="*/ 1066800 w 5401408"/>
              <a:gd name="connsiteY3" fmla="*/ 2570067 h 3031174"/>
              <a:gd name="connsiteX4" fmla="*/ 1295400 w 5401408"/>
              <a:gd name="connsiteY4" fmla="*/ 2417667 h 3031174"/>
              <a:gd name="connsiteX5" fmla="*/ 1529862 w 5401408"/>
              <a:gd name="connsiteY5" fmla="*/ 2177343 h 3031174"/>
              <a:gd name="connsiteX6" fmla="*/ 1693985 w 5401408"/>
              <a:gd name="connsiteY6" fmla="*/ 1919436 h 3031174"/>
              <a:gd name="connsiteX7" fmla="*/ 1910862 w 5401408"/>
              <a:gd name="connsiteY7" fmla="*/ 1473959 h 3031174"/>
              <a:gd name="connsiteX8" fmla="*/ 2186354 w 5401408"/>
              <a:gd name="connsiteY8" fmla="*/ 805743 h 3031174"/>
              <a:gd name="connsiteX9" fmla="*/ 2356338 w 5401408"/>
              <a:gd name="connsiteY9" fmla="*/ 442328 h 3031174"/>
              <a:gd name="connsiteX10" fmla="*/ 2532185 w 5401408"/>
              <a:gd name="connsiteY10" fmla="*/ 155113 h 3031174"/>
              <a:gd name="connsiteX11" fmla="*/ 2743200 w 5401408"/>
              <a:gd name="connsiteY11" fmla="*/ 6838 h 3031174"/>
              <a:gd name="connsiteX12" fmla="*/ 2954215 w 5401408"/>
              <a:gd name="connsiteY12" fmla="*/ 114082 h 3031174"/>
              <a:gd name="connsiteX13" fmla="*/ 3175248 w 5401408"/>
              <a:gd name="connsiteY13" fmla="*/ 408901 h 3031174"/>
              <a:gd name="connsiteX14" fmla="*/ 3264877 w 5401408"/>
              <a:gd name="connsiteY14" fmla="*/ 606451 h 3031174"/>
              <a:gd name="connsiteX15" fmla="*/ 3475892 w 5401408"/>
              <a:gd name="connsiteY15" fmla="*/ 1133990 h 3031174"/>
              <a:gd name="connsiteX16" fmla="*/ 3880338 w 5401408"/>
              <a:gd name="connsiteY16" fmla="*/ 1989774 h 3031174"/>
              <a:gd name="connsiteX17" fmla="*/ 4161692 w 5401408"/>
              <a:gd name="connsiteY17" fmla="*/ 2359051 h 3031174"/>
              <a:gd name="connsiteX18" fmla="*/ 4589585 w 5401408"/>
              <a:gd name="connsiteY18" fmla="*/ 2669713 h 3031174"/>
              <a:gd name="connsiteX19" fmla="*/ 5275385 w 5401408"/>
              <a:gd name="connsiteY19" fmla="*/ 2974513 h 3031174"/>
              <a:gd name="connsiteX20" fmla="*/ 5345723 w 5401408"/>
              <a:gd name="connsiteY20" fmla="*/ 3009682 h 3031174"/>
              <a:gd name="connsiteX21" fmla="*/ 5328138 w 5401408"/>
              <a:gd name="connsiteY21" fmla="*/ 3009682 h 3031174"/>
              <a:gd name="connsiteX22" fmla="*/ 5322277 w 5401408"/>
              <a:gd name="connsiteY22" fmla="*/ 2992097 h 3031174"/>
              <a:gd name="connsiteX23" fmla="*/ 5363308 w 5401408"/>
              <a:gd name="connsiteY23" fmla="*/ 3015543 h 3031174"/>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01408" h="3027255">
                <a:moveTo>
                  <a:pt x="0" y="2994040"/>
                </a:moveTo>
                <a:cubicBezTo>
                  <a:pt x="117719" y="2969128"/>
                  <a:pt x="235438" y="2944217"/>
                  <a:pt x="351692" y="2906117"/>
                </a:cubicBezTo>
                <a:cubicBezTo>
                  <a:pt x="467946" y="2868017"/>
                  <a:pt x="578338" y="2822101"/>
                  <a:pt x="697523" y="2765440"/>
                </a:cubicBezTo>
                <a:cubicBezTo>
                  <a:pt x="816708" y="2708779"/>
                  <a:pt x="967154" y="2624763"/>
                  <a:pt x="1066800" y="2566148"/>
                </a:cubicBezTo>
                <a:cubicBezTo>
                  <a:pt x="1166446" y="2507533"/>
                  <a:pt x="1218223" y="2479202"/>
                  <a:pt x="1295400" y="2413748"/>
                </a:cubicBezTo>
                <a:cubicBezTo>
                  <a:pt x="1372577" y="2348294"/>
                  <a:pt x="1463431" y="2256462"/>
                  <a:pt x="1529862" y="2173424"/>
                </a:cubicBezTo>
                <a:cubicBezTo>
                  <a:pt x="1596293" y="2090386"/>
                  <a:pt x="1630485" y="2032748"/>
                  <a:pt x="1693985" y="1915517"/>
                </a:cubicBezTo>
                <a:cubicBezTo>
                  <a:pt x="1757485" y="1798286"/>
                  <a:pt x="1828801" y="1655655"/>
                  <a:pt x="1910862" y="1470040"/>
                </a:cubicBezTo>
                <a:cubicBezTo>
                  <a:pt x="1992923" y="1284425"/>
                  <a:pt x="2112108" y="973762"/>
                  <a:pt x="2186354" y="801824"/>
                </a:cubicBezTo>
                <a:cubicBezTo>
                  <a:pt x="2260600" y="629886"/>
                  <a:pt x="2298699" y="546847"/>
                  <a:pt x="2356338" y="438409"/>
                </a:cubicBezTo>
                <a:cubicBezTo>
                  <a:pt x="2413977" y="329971"/>
                  <a:pt x="2467708" y="223776"/>
                  <a:pt x="2532185" y="151194"/>
                </a:cubicBezTo>
                <a:cubicBezTo>
                  <a:pt x="2596662" y="78612"/>
                  <a:pt x="2672862" y="9757"/>
                  <a:pt x="2743200" y="2919"/>
                </a:cubicBezTo>
                <a:cubicBezTo>
                  <a:pt x="2805030" y="0"/>
                  <a:pt x="2882207" y="43153"/>
                  <a:pt x="2954215" y="110163"/>
                </a:cubicBezTo>
                <a:cubicBezTo>
                  <a:pt x="3035252" y="211924"/>
                  <a:pt x="3101643" y="276011"/>
                  <a:pt x="3175248" y="434967"/>
                </a:cubicBezTo>
                <a:cubicBezTo>
                  <a:pt x="3380186" y="850454"/>
                  <a:pt x="3116097" y="310394"/>
                  <a:pt x="3264877" y="602532"/>
                </a:cubicBezTo>
                <a:cubicBezTo>
                  <a:pt x="3408845" y="964247"/>
                  <a:pt x="3373315" y="899517"/>
                  <a:pt x="3475892" y="1130071"/>
                </a:cubicBezTo>
                <a:cubicBezTo>
                  <a:pt x="3578469" y="1360625"/>
                  <a:pt x="3766038" y="1781678"/>
                  <a:pt x="3880338" y="1985855"/>
                </a:cubicBezTo>
                <a:cubicBezTo>
                  <a:pt x="3994638" y="2190032"/>
                  <a:pt x="4043484" y="2241809"/>
                  <a:pt x="4161692" y="2355132"/>
                </a:cubicBezTo>
                <a:cubicBezTo>
                  <a:pt x="4279900" y="2468455"/>
                  <a:pt x="4403970" y="2563217"/>
                  <a:pt x="4589585" y="2665794"/>
                </a:cubicBezTo>
                <a:cubicBezTo>
                  <a:pt x="4775200" y="2768371"/>
                  <a:pt x="5149362" y="2913933"/>
                  <a:pt x="5275385" y="2970594"/>
                </a:cubicBezTo>
                <a:cubicBezTo>
                  <a:pt x="5401408" y="3027255"/>
                  <a:pt x="5336931" y="2999902"/>
                  <a:pt x="5345723" y="3005763"/>
                </a:cubicBezTo>
                <a:cubicBezTo>
                  <a:pt x="5354515" y="3011625"/>
                  <a:pt x="5332046" y="3008694"/>
                  <a:pt x="5328138" y="3005763"/>
                </a:cubicBezTo>
                <a:cubicBezTo>
                  <a:pt x="5324230" y="3002832"/>
                  <a:pt x="5316415" y="2987201"/>
                  <a:pt x="5322277" y="2988178"/>
                </a:cubicBezTo>
                <a:cubicBezTo>
                  <a:pt x="5328139" y="2989155"/>
                  <a:pt x="5345723" y="3000389"/>
                  <a:pt x="5363308" y="301162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3" name="直接连接符 2"/>
          <p:cNvCxnSpPr/>
          <p:nvPr/>
        </p:nvCxnSpPr>
        <p:spPr>
          <a:xfrm>
            <a:off x="6096000" y="2132856"/>
            <a:ext cx="0" cy="3168352"/>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2423592" y="5229200"/>
            <a:ext cx="8064896" cy="72008"/>
          </a:xfrm>
          <a:prstGeom prst="line">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 name="直接箭头连接符 4"/>
          <p:cNvCxnSpPr/>
          <p:nvPr/>
        </p:nvCxnSpPr>
        <p:spPr>
          <a:xfrm flipV="1">
            <a:off x="3143672" y="1772816"/>
            <a:ext cx="0" cy="3744416"/>
          </a:xfrm>
          <a:prstGeom prst="straightConnector1">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6456040" y="2492896"/>
            <a:ext cx="0" cy="2808312"/>
          </a:xfrm>
          <a:prstGeom prst="line">
            <a:avLst/>
          </a:prstGeom>
          <a:ln w="57150">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883702" y="5301208"/>
            <a:ext cx="500330" cy="400110"/>
          </a:xfrm>
          <a:prstGeom prst="rect">
            <a:avLst/>
          </a:prstGeom>
          <a:noFill/>
        </p:spPr>
        <p:txBody>
          <a:bodyPr wrap="square" rtlCol="0">
            <a:spAutoFit/>
          </a:bodyPr>
          <a:lstStyle/>
          <a:p>
            <a:r>
              <a:rPr lang="en-US" altLang="zh-CN" sz="2000" b="1" i="1" dirty="0" err="1" smtClean="0">
                <a:solidFill>
                  <a:schemeClr val="bg2">
                    <a:lumMod val="90000"/>
                    <a:lumOff val="10000"/>
                  </a:schemeClr>
                </a:solidFill>
                <a:latin typeface="Times New Roman" pitchFamily="18" charset="0"/>
                <a:ea typeface="黑体" pitchFamily="49" charset="-122"/>
                <a:cs typeface="Times New Roman" pitchFamily="18" charset="0"/>
              </a:rPr>
              <a:t>Q</a:t>
            </a:r>
            <a:r>
              <a:rPr lang="en-US" altLang="zh-CN" sz="2000" b="1" i="1" baseline="-25000" dirty="0" err="1" smtClean="0">
                <a:solidFill>
                  <a:schemeClr val="bg2">
                    <a:lumMod val="90000"/>
                    <a:lumOff val="10000"/>
                  </a:schemeClr>
                </a:solidFill>
                <a:latin typeface="Times New Roman" pitchFamily="18" charset="0"/>
                <a:ea typeface="黑体" pitchFamily="49" charset="-122"/>
                <a:cs typeface="Times New Roman" pitchFamily="18" charset="0"/>
              </a:rPr>
              <a:t>k</a:t>
            </a:r>
            <a:endParaRPr lang="zh-CN" altLang="en-US" sz="2000" b="1" dirty="0">
              <a:solidFill>
                <a:schemeClr val="bg2">
                  <a:lumMod val="90000"/>
                  <a:lumOff val="10000"/>
                </a:schemeClr>
              </a:solidFill>
              <a:latin typeface="Times New Roman" pitchFamily="18" charset="0"/>
              <a:ea typeface="黑体" pitchFamily="49" charset="-122"/>
              <a:cs typeface="Times New Roman" pitchFamily="18" charset="0"/>
            </a:endParaRPr>
          </a:p>
        </p:txBody>
      </p:sp>
      <p:sp>
        <p:nvSpPr>
          <p:cNvPr id="16" name="TextBox 15"/>
          <p:cNvSpPr txBox="1"/>
          <p:nvPr/>
        </p:nvSpPr>
        <p:spPr>
          <a:xfrm>
            <a:off x="6312024" y="5301208"/>
            <a:ext cx="1080120" cy="400110"/>
          </a:xfrm>
          <a:prstGeom prst="rect">
            <a:avLst/>
          </a:prstGeom>
          <a:noFill/>
        </p:spPr>
        <p:txBody>
          <a:bodyPr wrap="square" rtlCol="0">
            <a:spAutoFit/>
          </a:bodyPr>
          <a:lstStyle/>
          <a:p>
            <a:r>
              <a:rPr lang="en-US" altLang="zh-CN" sz="2000" b="1" i="1" dirty="0" err="1" smtClean="0">
                <a:solidFill>
                  <a:schemeClr val="bg2">
                    <a:lumMod val="90000"/>
                    <a:lumOff val="10000"/>
                  </a:schemeClr>
                </a:solidFill>
                <a:latin typeface="Times New Roman" pitchFamily="18" charset="0"/>
                <a:ea typeface="黑体" pitchFamily="49" charset="-122"/>
                <a:cs typeface="Times New Roman" pitchFamily="18" charset="0"/>
              </a:rPr>
              <a:t>Q</a:t>
            </a:r>
            <a:r>
              <a:rPr lang="en-US" altLang="zh-CN" sz="2000" b="1" i="1" baseline="-25000" dirty="0" err="1" smtClean="0">
                <a:solidFill>
                  <a:schemeClr val="bg2">
                    <a:lumMod val="90000"/>
                    <a:lumOff val="10000"/>
                  </a:schemeClr>
                </a:solidFill>
                <a:latin typeface="Times New Roman" pitchFamily="18" charset="0"/>
                <a:ea typeface="黑体" pitchFamily="49" charset="-122"/>
                <a:cs typeface="Times New Roman" pitchFamily="18" charset="0"/>
              </a:rPr>
              <a:t>k</a:t>
            </a:r>
            <a:r>
              <a:rPr lang="en-US" altLang="zh-CN" sz="2000" dirty="0" smtClean="0">
                <a:solidFill>
                  <a:schemeClr val="bg2">
                    <a:lumMod val="90000"/>
                    <a:lumOff val="10000"/>
                  </a:schemeClr>
                </a:solidFill>
                <a:latin typeface="Times New Roman" pitchFamily="18" charset="0"/>
                <a:ea typeface="黑体" pitchFamily="49" charset="-122"/>
                <a:cs typeface="Times New Roman" pitchFamily="18" charset="0"/>
              </a:rPr>
              <a:t>+</a:t>
            </a:r>
            <a:r>
              <a:rPr lang="zh-CN" altLang="zh-CN" sz="2000" b="1" i="1" dirty="0" smtClean="0">
                <a:solidFill>
                  <a:schemeClr val="bg2">
                    <a:lumMod val="90000"/>
                    <a:lumOff val="10000"/>
                  </a:schemeClr>
                </a:solidFill>
                <a:latin typeface="Times New Roman" pitchFamily="18" charset="0"/>
                <a:cs typeface="Times New Roman" pitchFamily="18" charset="0"/>
              </a:rPr>
              <a:t>Δ</a:t>
            </a:r>
            <a:r>
              <a:rPr lang="en-US" altLang="zh-CN" sz="2000" b="1" i="1" dirty="0" err="1" smtClean="0">
                <a:solidFill>
                  <a:schemeClr val="bg2">
                    <a:lumMod val="90000"/>
                    <a:lumOff val="10000"/>
                  </a:schemeClr>
                </a:solidFill>
                <a:latin typeface="Times New Roman" pitchFamily="18" charset="0"/>
                <a:cs typeface="Times New Roman" pitchFamily="18" charset="0"/>
              </a:rPr>
              <a:t>Q</a:t>
            </a:r>
            <a:r>
              <a:rPr lang="en-US" altLang="zh-CN" sz="2000" b="1" i="1" baseline="-25000" dirty="0" err="1" smtClean="0">
                <a:solidFill>
                  <a:schemeClr val="bg2">
                    <a:lumMod val="90000"/>
                    <a:lumOff val="10000"/>
                  </a:schemeClr>
                </a:solidFill>
                <a:latin typeface="Times New Roman" pitchFamily="18" charset="0"/>
                <a:cs typeface="Times New Roman" pitchFamily="18" charset="0"/>
              </a:rPr>
              <a:t>k</a:t>
            </a:r>
            <a:endParaRPr lang="zh-CN" altLang="en-US" sz="2000" b="1" dirty="0">
              <a:solidFill>
                <a:schemeClr val="bg2">
                  <a:lumMod val="90000"/>
                  <a:lumOff val="10000"/>
                </a:schemeClr>
              </a:solidFill>
              <a:latin typeface="Times New Roman" pitchFamily="18" charset="0"/>
              <a:cs typeface="Times New Roman" pitchFamily="18" charset="0"/>
            </a:endParaRPr>
          </a:p>
        </p:txBody>
      </p:sp>
      <p:sp>
        <p:nvSpPr>
          <p:cNvPr id="27" name="TextBox 26"/>
          <p:cNvSpPr txBox="1"/>
          <p:nvPr/>
        </p:nvSpPr>
        <p:spPr>
          <a:xfrm>
            <a:off x="2063552" y="5517232"/>
            <a:ext cx="2736304" cy="1015663"/>
          </a:xfrm>
          <a:prstGeom prst="rect">
            <a:avLst/>
          </a:prstGeom>
          <a:noFill/>
        </p:spPr>
        <p:txBody>
          <a:bodyPr wrap="square" rtlCol="0">
            <a:spAutoFit/>
          </a:bodyPr>
          <a:lstStyle/>
          <a:p>
            <a:r>
              <a:rPr lang="en-US" altLang="zh-CN" sz="2000" i="1" dirty="0" smtClean="0"/>
              <a:t>Q'</a:t>
            </a:r>
            <a:r>
              <a:rPr lang="en-US" altLang="zh-CN" sz="2000" i="1" baseline="-25000" dirty="0" smtClean="0"/>
              <a:t>k</a:t>
            </a:r>
            <a:r>
              <a:rPr lang="en-US" altLang="zh-CN" sz="2000" dirty="0" smtClean="0">
                <a:sym typeface="Symbol"/>
              </a:rPr>
              <a:t></a:t>
            </a:r>
            <a:r>
              <a:rPr lang="en-US" altLang="zh-CN" sz="2000" i="1" dirty="0" smtClean="0"/>
              <a:t>Q</a:t>
            </a:r>
            <a:r>
              <a:rPr lang="en-US" altLang="zh-CN" sz="2000" i="1" baseline="-25000" dirty="0" smtClean="0"/>
              <a:t>k</a:t>
            </a:r>
            <a:r>
              <a:rPr lang="en-US" altLang="zh-CN" sz="2000" dirty="0" smtClean="0">
                <a:sym typeface="Symbol"/>
              </a:rPr>
              <a:t></a:t>
            </a:r>
            <a:r>
              <a:rPr lang="zh-CN" altLang="zh-CN" sz="2000" i="1" dirty="0" smtClean="0"/>
              <a:t>Δ</a:t>
            </a:r>
            <a:r>
              <a:rPr lang="en-US" altLang="zh-CN" sz="2000" i="1" dirty="0" err="1" smtClean="0"/>
              <a:t>Q</a:t>
            </a:r>
            <a:r>
              <a:rPr lang="en-US" altLang="zh-CN" sz="2000" i="1" baseline="-25000" dirty="0" err="1" smtClean="0"/>
              <a:t>k</a:t>
            </a:r>
            <a:r>
              <a:rPr lang="en-US" altLang="zh-CN" sz="2000" baseline="-25000" dirty="0" smtClean="0"/>
              <a:t> </a:t>
            </a:r>
            <a:r>
              <a:rPr lang="zh-CN" altLang="zh-CN" sz="2000" dirty="0" smtClean="0"/>
              <a:t> 每百公里空载消耗量定额，升每百公里（</a:t>
            </a:r>
            <a:r>
              <a:rPr lang="en-US" altLang="zh-CN" sz="2000" dirty="0" smtClean="0"/>
              <a:t>L/100km</a:t>
            </a:r>
            <a:r>
              <a:rPr lang="zh-CN" altLang="zh-CN" sz="2000" dirty="0" smtClean="0"/>
              <a:t>）；</a:t>
            </a:r>
            <a:endParaRPr lang="zh-CN" altLang="zh-CN" sz="2000" dirty="0"/>
          </a:p>
        </p:txBody>
      </p:sp>
      <p:grpSp>
        <p:nvGrpSpPr>
          <p:cNvPr id="9" name="组合 30"/>
          <p:cNvGrpSpPr/>
          <p:nvPr/>
        </p:nvGrpSpPr>
        <p:grpSpPr>
          <a:xfrm>
            <a:off x="3575720" y="2132856"/>
            <a:ext cx="5833456" cy="4032448"/>
            <a:chOff x="4439008" y="2132856"/>
            <a:chExt cx="5833456" cy="4032448"/>
          </a:xfrm>
        </p:grpSpPr>
        <p:grpSp>
          <p:nvGrpSpPr>
            <p:cNvPr id="10" name="组合 17"/>
            <p:cNvGrpSpPr/>
            <p:nvPr/>
          </p:nvGrpSpPr>
          <p:grpSpPr>
            <a:xfrm>
              <a:off x="4439008" y="2132856"/>
              <a:ext cx="5833456" cy="3171271"/>
              <a:chOff x="3430896" y="2132856"/>
              <a:chExt cx="5833456" cy="3171271"/>
            </a:xfrm>
          </p:grpSpPr>
          <p:grpSp>
            <p:nvGrpSpPr>
              <p:cNvPr id="11" name="组合 11"/>
              <p:cNvGrpSpPr/>
              <p:nvPr/>
            </p:nvGrpSpPr>
            <p:grpSpPr>
              <a:xfrm>
                <a:off x="3430896" y="2132856"/>
                <a:ext cx="5401408" cy="3171271"/>
                <a:chOff x="3430896" y="2132856"/>
                <a:chExt cx="5401408" cy="3171271"/>
              </a:xfrm>
            </p:grpSpPr>
            <p:sp>
              <p:nvSpPr>
                <p:cNvPr id="7" name="任意多边形 6"/>
                <p:cNvSpPr/>
                <p:nvPr/>
              </p:nvSpPr>
              <p:spPr>
                <a:xfrm>
                  <a:off x="3430896" y="2132856"/>
                  <a:ext cx="5401408" cy="3027255"/>
                </a:xfrm>
                <a:custGeom>
                  <a:avLst/>
                  <a:gdLst>
                    <a:gd name="connsiteX0" fmla="*/ 0 w 5401408"/>
                    <a:gd name="connsiteY0" fmla="*/ 2991339 h 3024554"/>
                    <a:gd name="connsiteX1" fmla="*/ 351692 w 5401408"/>
                    <a:gd name="connsiteY1" fmla="*/ 2903416 h 3024554"/>
                    <a:gd name="connsiteX2" fmla="*/ 697523 w 5401408"/>
                    <a:gd name="connsiteY2" fmla="*/ 2762739 h 3024554"/>
                    <a:gd name="connsiteX3" fmla="*/ 1066800 w 5401408"/>
                    <a:gd name="connsiteY3" fmla="*/ 2563447 h 3024554"/>
                    <a:gd name="connsiteX4" fmla="*/ 1295400 w 5401408"/>
                    <a:gd name="connsiteY4" fmla="*/ 2411047 h 3024554"/>
                    <a:gd name="connsiteX5" fmla="*/ 1529862 w 5401408"/>
                    <a:gd name="connsiteY5" fmla="*/ 2170723 h 3024554"/>
                    <a:gd name="connsiteX6" fmla="*/ 1693985 w 5401408"/>
                    <a:gd name="connsiteY6" fmla="*/ 1912816 h 3024554"/>
                    <a:gd name="connsiteX7" fmla="*/ 1910862 w 5401408"/>
                    <a:gd name="connsiteY7" fmla="*/ 1467339 h 3024554"/>
                    <a:gd name="connsiteX8" fmla="*/ 2186354 w 5401408"/>
                    <a:gd name="connsiteY8" fmla="*/ 799123 h 3024554"/>
                    <a:gd name="connsiteX9" fmla="*/ 2356338 w 5401408"/>
                    <a:gd name="connsiteY9" fmla="*/ 435708 h 3024554"/>
                    <a:gd name="connsiteX10" fmla="*/ 2532185 w 5401408"/>
                    <a:gd name="connsiteY10" fmla="*/ 148493 h 3024554"/>
                    <a:gd name="connsiteX11" fmla="*/ 2708031 w 5401408"/>
                    <a:gd name="connsiteY11" fmla="*/ 25400 h 3024554"/>
                    <a:gd name="connsiteX12" fmla="*/ 2778369 w 5401408"/>
                    <a:gd name="connsiteY12" fmla="*/ 13677 h 3024554"/>
                    <a:gd name="connsiteX13" fmla="*/ 2954215 w 5401408"/>
                    <a:gd name="connsiteY13" fmla="*/ 107462 h 3024554"/>
                    <a:gd name="connsiteX14" fmla="*/ 3135923 w 5401408"/>
                    <a:gd name="connsiteY14" fmla="*/ 377093 h 3024554"/>
                    <a:gd name="connsiteX15" fmla="*/ 3264877 w 5401408"/>
                    <a:gd name="connsiteY15" fmla="*/ 599831 h 3024554"/>
                    <a:gd name="connsiteX16" fmla="*/ 3475892 w 5401408"/>
                    <a:gd name="connsiteY16" fmla="*/ 1127370 h 3024554"/>
                    <a:gd name="connsiteX17" fmla="*/ 3880338 w 5401408"/>
                    <a:gd name="connsiteY17" fmla="*/ 1983154 h 3024554"/>
                    <a:gd name="connsiteX18" fmla="*/ 4161692 w 5401408"/>
                    <a:gd name="connsiteY18" fmla="*/ 2352431 h 3024554"/>
                    <a:gd name="connsiteX19" fmla="*/ 4589585 w 5401408"/>
                    <a:gd name="connsiteY19" fmla="*/ 2663093 h 3024554"/>
                    <a:gd name="connsiteX20" fmla="*/ 5275385 w 5401408"/>
                    <a:gd name="connsiteY20" fmla="*/ 2967893 h 3024554"/>
                    <a:gd name="connsiteX21" fmla="*/ 5345723 w 5401408"/>
                    <a:gd name="connsiteY21" fmla="*/ 3003062 h 3024554"/>
                    <a:gd name="connsiteX22" fmla="*/ 5328138 w 5401408"/>
                    <a:gd name="connsiteY22" fmla="*/ 3003062 h 3024554"/>
                    <a:gd name="connsiteX23" fmla="*/ 5322277 w 5401408"/>
                    <a:gd name="connsiteY23" fmla="*/ 2985477 h 3024554"/>
                    <a:gd name="connsiteX24" fmla="*/ 5363308 w 5401408"/>
                    <a:gd name="connsiteY24" fmla="*/ 3008923 h 3024554"/>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35923 w 5401408"/>
                    <a:gd name="connsiteY14" fmla="*/ 374286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35923 w 5401408"/>
                    <a:gd name="connsiteY14" fmla="*/ 374286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75248 w 5401408"/>
                    <a:gd name="connsiteY14" fmla="*/ 399474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75248 w 5401408"/>
                    <a:gd name="connsiteY14" fmla="*/ 399474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75248 w 5401408"/>
                    <a:gd name="connsiteY14" fmla="*/ 399474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4500 h 3017715"/>
                    <a:gd name="connsiteX1" fmla="*/ 351692 w 5401408"/>
                    <a:gd name="connsiteY1" fmla="*/ 2896577 h 3017715"/>
                    <a:gd name="connsiteX2" fmla="*/ 697523 w 5401408"/>
                    <a:gd name="connsiteY2" fmla="*/ 2755900 h 3017715"/>
                    <a:gd name="connsiteX3" fmla="*/ 1066800 w 5401408"/>
                    <a:gd name="connsiteY3" fmla="*/ 2556608 h 3017715"/>
                    <a:gd name="connsiteX4" fmla="*/ 1295400 w 5401408"/>
                    <a:gd name="connsiteY4" fmla="*/ 2404208 h 3017715"/>
                    <a:gd name="connsiteX5" fmla="*/ 1529862 w 5401408"/>
                    <a:gd name="connsiteY5" fmla="*/ 2163884 h 3017715"/>
                    <a:gd name="connsiteX6" fmla="*/ 1693985 w 5401408"/>
                    <a:gd name="connsiteY6" fmla="*/ 1905977 h 3017715"/>
                    <a:gd name="connsiteX7" fmla="*/ 1910862 w 5401408"/>
                    <a:gd name="connsiteY7" fmla="*/ 1460500 h 3017715"/>
                    <a:gd name="connsiteX8" fmla="*/ 2186354 w 5401408"/>
                    <a:gd name="connsiteY8" fmla="*/ 792284 h 3017715"/>
                    <a:gd name="connsiteX9" fmla="*/ 2356338 w 5401408"/>
                    <a:gd name="connsiteY9" fmla="*/ 428869 h 3017715"/>
                    <a:gd name="connsiteX10" fmla="*/ 2532185 w 5401408"/>
                    <a:gd name="connsiteY10" fmla="*/ 141654 h 3017715"/>
                    <a:gd name="connsiteX11" fmla="*/ 2778369 w 5401408"/>
                    <a:gd name="connsiteY11" fmla="*/ 6838 h 3017715"/>
                    <a:gd name="connsiteX12" fmla="*/ 2954215 w 5401408"/>
                    <a:gd name="connsiteY12" fmla="*/ 100623 h 3017715"/>
                    <a:gd name="connsiteX13" fmla="*/ 3175248 w 5401408"/>
                    <a:gd name="connsiteY13" fmla="*/ 395442 h 3017715"/>
                    <a:gd name="connsiteX14" fmla="*/ 3264877 w 5401408"/>
                    <a:gd name="connsiteY14" fmla="*/ 592992 h 3017715"/>
                    <a:gd name="connsiteX15" fmla="*/ 3475892 w 5401408"/>
                    <a:gd name="connsiteY15" fmla="*/ 1120531 h 3017715"/>
                    <a:gd name="connsiteX16" fmla="*/ 3880338 w 5401408"/>
                    <a:gd name="connsiteY16" fmla="*/ 1976315 h 3017715"/>
                    <a:gd name="connsiteX17" fmla="*/ 4161692 w 5401408"/>
                    <a:gd name="connsiteY17" fmla="*/ 2345592 h 3017715"/>
                    <a:gd name="connsiteX18" fmla="*/ 4589585 w 5401408"/>
                    <a:gd name="connsiteY18" fmla="*/ 2656254 h 3017715"/>
                    <a:gd name="connsiteX19" fmla="*/ 5275385 w 5401408"/>
                    <a:gd name="connsiteY19" fmla="*/ 2961054 h 3017715"/>
                    <a:gd name="connsiteX20" fmla="*/ 5345723 w 5401408"/>
                    <a:gd name="connsiteY20" fmla="*/ 2996223 h 3017715"/>
                    <a:gd name="connsiteX21" fmla="*/ 5328138 w 5401408"/>
                    <a:gd name="connsiteY21" fmla="*/ 2996223 h 3017715"/>
                    <a:gd name="connsiteX22" fmla="*/ 5322277 w 5401408"/>
                    <a:gd name="connsiteY22" fmla="*/ 2978638 h 3017715"/>
                    <a:gd name="connsiteX23" fmla="*/ 5363308 w 5401408"/>
                    <a:gd name="connsiteY23" fmla="*/ 3002084 h 3017715"/>
                    <a:gd name="connsiteX0" fmla="*/ 0 w 5401408"/>
                    <a:gd name="connsiteY0" fmla="*/ 2997959 h 3031174"/>
                    <a:gd name="connsiteX1" fmla="*/ 351692 w 5401408"/>
                    <a:gd name="connsiteY1" fmla="*/ 2910036 h 3031174"/>
                    <a:gd name="connsiteX2" fmla="*/ 697523 w 5401408"/>
                    <a:gd name="connsiteY2" fmla="*/ 2769359 h 3031174"/>
                    <a:gd name="connsiteX3" fmla="*/ 1066800 w 5401408"/>
                    <a:gd name="connsiteY3" fmla="*/ 2570067 h 3031174"/>
                    <a:gd name="connsiteX4" fmla="*/ 1295400 w 5401408"/>
                    <a:gd name="connsiteY4" fmla="*/ 2417667 h 3031174"/>
                    <a:gd name="connsiteX5" fmla="*/ 1529862 w 5401408"/>
                    <a:gd name="connsiteY5" fmla="*/ 2177343 h 3031174"/>
                    <a:gd name="connsiteX6" fmla="*/ 1693985 w 5401408"/>
                    <a:gd name="connsiteY6" fmla="*/ 1919436 h 3031174"/>
                    <a:gd name="connsiteX7" fmla="*/ 1910862 w 5401408"/>
                    <a:gd name="connsiteY7" fmla="*/ 1473959 h 3031174"/>
                    <a:gd name="connsiteX8" fmla="*/ 2186354 w 5401408"/>
                    <a:gd name="connsiteY8" fmla="*/ 805743 h 3031174"/>
                    <a:gd name="connsiteX9" fmla="*/ 2356338 w 5401408"/>
                    <a:gd name="connsiteY9" fmla="*/ 442328 h 3031174"/>
                    <a:gd name="connsiteX10" fmla="*/ 2532185 w 5401408"/>
                    <a:gd name="connsiteY10" fmla="*/ 155113 h 3031174"/>
                    <a:gd name="connsiteX11" fmla="*/ 2743200 w 5401408"/>
                    <a:gd name="connsiteY11" fmla="*/ 6838 h 3031174"/>
                    <a:gd name="connsiteX12" fmla="*/ 2954215 w 5401408"/>
                    <a:gd name="connsiteY12" fmla="*/ 114082 h 3031174"/>
                    <a:gd name="connsiteX13" fmla="*/ 3175248 w 5401408"/>
                    <a:gd name="connsiteY13" fmla="*/ 408901 h 3031174"/>
                    <a:gd name="connsiteX14" fmla="*/ 3264877 w 5401408"/>
                    <a:gd name="connsiteY14" fmla="*/ 606451 h 3031174"/>
                    <a:gd name="connsiteX15" fmla="*/ 3475892 w 5401408"/>
                    <a:gd name="connsiteY15" fmla="*/ 1133990 h 3031174"/>
                    <a:gd name="connsiteX16" fmla="*/ 3880338 w 5401408"/>
                    <a:gd name="connsiteY16" fmla="*/ 1989774 h 3031174"/>
                    <a:gd name="connsiteX17" fmla="*/ 4161692 w 5401408"/>
                    <a:gd name="connsiteY17" fmla="*/ 2359051 h 3031174"/>
                    <a:gd name="connsiteX18" fmla="*/ 4589585 w 5401408"/>
                    <a:gd name="connsiteY18" fmla="*/ 2669713 h 3031174"/>
                    <a:gd name="connsiteX19" fmla="*/ 5275385 w 5401408"/>
                    <a:gd name="connsiteY19" fmla="*/ 2974513 h 3031174"/>
                    <a:gd name="connsiteX20" fmla="*/ 5345723 w 5401408"/>
                    <a:gd name="connsiteY20" fmla="*/ 3009682 h 3031174"/>
                    <a:gd name="connsiteX21" fmla="*/ 5328138 w 5401408"/>
                    <a:gd name="connsiteY21" fmla="*/ 3009682 h 3031174"/>
                    <a:gd name="connsiteX22" fmla="*/ 5322277 w 5401408"/>
                    <a:gd name="connsiteY22" fmla="*/ 2992097 h 3031174"/>
                    <a:gd name="connsiteX23" fmla="*/ 5363308 w 5401408"/>
                    <a:gd name="connsiteY23" fmla="*/ 3015543 h 3031174"/>
                    <a:gd name="connsiteX0" fmla="*/ 0 w 5401408"/>
                    <a:gd name="connsiteY0" fmla="*/ 2997959 h 3031174"/>
                    <a:gd name="connsiteX1" fmla="*/ 351692 w 5401408"/>
                    <a:gd name="connsiteY1" fmla="*/ 2910036 h 3031174"/>
                    <a:gd name="connsiteX2" fmla="*/ 697523 w 5401408"/>
                    <a:gd name="connsiteY2" fmla="*/ 2769359 h 3031174"/>
                    <a:gd name="connsiteX3" fmla="*/ 1066800 w 5401408"/>
                    <a:gd name="connsiteY3" fmla="*/ 2570067 h 3031174"/>
                    <a:gd name="connsiteX4" fmla="*/ 1295400 w 5401408"/>
                    <a:gd name="connsiteY4" fmla="*/ 2417667 h 3031174"/>
                    <a:gd name="connsiteX5" fmla="*/ 1529862 w 5401408"/>
                    <a:gd name="connsiteY5" fmla="*/ 2177343 h 3031174"/>
                    <a:gd name="connsiteX6" fmla="*/ 1693985 w 5401408"/>
                    <a:gd name="connsiteY6" fmla="*/ 1919436 h 3031174"/>
                    <a:gd name="connsiteX7" fmla="*/ 1910862 w 5401408"/>
                    <a:gd name="connsiteY7" fmla="*/ 1473959 h 3031174"/>
                    <a:gd name="connsiteX8" fmla="*/ 2186354 w 5401408"/>
                    <a:gd name="connsiteY8" fmla="*/ 805743 h 3031174"/>
                    <a:gd name="connsiteX9" fmla="*/ 2356338 w 5401408"/>
                    <a:gd name="connsiteY9" fmla="*/ 442328 h 3031174"/>
                    <a:gd name="connsiteX10" fmla="*/ 2532185 w 5401408"/>
                    <a:gd name="connsiteY10" fmla="*/ 155113 h 3031174"/>
                    <a:gd name="connsiteX11" fmla="*/ 2743200 w 5401408"/>
                    <a:gd name="connsiteY11" fmla="*/ 6838 h 3031174"/>
                    <a:gd name="connsiteX12" fmla="*/ 2954215 w 5401408"/>
                    <a:gd name="connsiteY12" fmla="*/ 114082 h 3031174"/>
                    <a:gd name="connsiteX13" fmla="*/ 3175248 w 5401408"/>
                    <a:gd name="connsiteY13" fmla="*/ 408901 h 3031174"/>
                    <a:gd name="connsiteX14" fmla="*/ 3264877 w 5401408"/>
                    <a:gd name="connsiteY14" fmla="*/ 606451 h 3031174"/>
                    <a:gd name="connsiteX15" fmla="*/ 3475892 w 5401408"/>
                    <a:gd name="connsiteY15" fmla="*/ 1133990 h 3031174"/>
                    <a:gd name="connsiteX16" fmla="*/ 3880338 w 5401408"/>
                    <a:gd name="connsiteY16" fmla="*/ 1989774 h 3031174"/>
                    <a:gd name="connsiteX17" fmla="*/ 4161692 w 5401408"/>
                    <a:gd name="connsiteY17" fmla="*/ 2359051 h 3031174"/>
                    <a:gd name="connsiteX18" fmla="*/ 4589585 w 5401408"/>
                    <a:gd name="connsiteY18" fmla="*/ 2669713 h 3031174"/>
                    <a:gd name="connsiteX19" fmla="*/ 5275385 w 5401408"/>
                    <a:gd name="connsiteY19" fmla="*/ 2974513 h 3031174"/>
                    <a:gd name="connsiteX20" fmla="*/ 5345723 w 5401408"/>
                    <a:gd name="connsiteY20" fmla="*/ 3009682 h 3031174"/>
                    <a:gd name="connsiteX21" fmla="*/ 5328138 w 5401408"/>
                    <a:gd name="connsiteY21" fmla="*/ 3009682 h 3031174"/>
                    <a:gd name="connsiteX22" fmla="*/ 5322277 w 5401408"/>
                    <a:gd name="connsiteY22" fmla="*/ 2992097 h 3031174"/>
                    <a:gd name="connsiteX23" fmla="*/ 5363308 w 5401408"/>
                    <a:gd name="connsiteY23" fmla="*/ 3015543 h 3031174"/>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01408" h="3027255">
                      <a:moveTo>
                        <a:pt x="0" y="2994040"/>
                      </a:moveTo>
                      <a:cubicBezTo>
                        <a:pt x="117719" y="2969128"/>
                        <a:pt x="235438" y="2944217"/>
                        <a:pt x="351692" y="2906117"/>
                      </a:cubicBezTo>
                      <a:cubicBezTo>
                        <a:pt x="467946" y="2868017"/>
                        <a:pt x="578338" y="2822101"/>
                        <a:pt x="697523" y="2765440"/>
                      </a:cubicBezTo>
                      <a:cubicBezTo>
                        <a:pt x="816708" y="2708779"/>
                        <a:pt x="967154" y="2624763"/>
                        <a:pt x="1066800" y="2566148"/>
                      </a:cubicBezTo>
                      <a:cubicBezTo>
                        <a:pt x="1166446" y="2507533"/>
                        <a:pt x="1218223" y="2479202"/>
                        <a:pt x="1295400" y="2413748"/>
                      </a:cubicBezTo>
                      <a:cubicBezTo>
                        <a:pt x="1372577" y="2348294"/>
                        <a:pt x="1463431" y="2256462"/>
                        <a:pt x="1529862" y="2173424"/>
                      </a:cubicBezTo>
                      <a:cubicBezTo>
                        <a:pt x="1596293" y="2090386"/>
                        <a:pt x="1630485" y="2032748"/>
                        <a:pt x="1693985" y="1915517"/>
                      </a:cubicBezTo>
                      <a:cubicBezTo>
                        <a:pt x="1757485" y="1798286"/>
                        <a:pt x="1828801" y="1655655"/>
                        <a:pt x="1910862" y="1470040"/>
                      </a:cubicBezTo>
                      <a:cubicBezTo>
                        <a:pt x="1992923" y="1284425"/>
                        <a:pt x="2112108" y="973762"/>
                        <a:pt x="2186354" y="801824"/>
                      </a:cubicBezTo>
                      <a:cubicBezTo>
                        <a:pt x="2260600" y="629886"/>
                        <a:pt x="2298699" y="546847"/>
                        <a:pt x="2356338" y="438409"/>
                      </a:cubicBezTo>
                      <a:cubicBezTo>
                        <a:pt x="2413977" y="329971"/>
                        <a:pt x="2467708" y="223776"/>
                        <a:pt x="2532185" y="151194"/>
                      </a:cubicBezTo>
                      <a:cubicBezTo>
                        <a:pt x="2596662" y="78612"/>
                        <a:pt x="2672862" y="9757"/>
                        <a:pt x="2743200" y="2919"/>
                      </a:cubicBezTo>
                      <a:cubicBezTo>
                        <a:pt x="2805030" y="0"/>
                        <a:pt x="2882207" y="43153"/>
                        <a:pt x="2954215" y="110163"/>
                      </a:cubicBezTo>
                      <a:cubicBezTo>
                        <a:pt x="3035252" y="211924"/>
                        <a:pt x="3101643" y="276011"/>
                        <a:pt x="3175248" y="434967"/>
                      </a:cubicBezTo>
                      <a:cubicBezTo>
                        <a:pt x="3380186" y="850454"/>
                        <a:pt x="3116097" y="310394"/>
                        <a:pt x="3264877" y="602532"/>
                      </a:cubicBezTo>
                      <a:cubicBezTo>
                        <a:pt x="3408845" y="964247"/>
                        <a:pt x="3373315" y="899517"/>
                        <a:pt x="3475892" y="1130071"/>
                      </a:cubicBezTo>
                      <a:cubicBezTo>
                        <a:pt x="3578469" y="1360625"/>
                        <a:pt x="3766038" y="1781678"/>
                        <a:pt x="3880338" y="1985855"/>
                      </a:cubicBezTo>
                      <a:cubicBezTo>
                        <a:pt x="3994638" y="2190032"/>
                        <a:pt x="4043484" y="2241809"/>
                        <a:pt x="4161692" y="2355132"/>
                      </a:cubicBezTo>
                      <a:cubicBezTo>
                        <a:pt x="4279900" y="2468455"/>
                        <a:pt x="4403970" y="2563217"/>
                        <a:pt x="4589585" y="2665794"/>
                      </a:cubicBezTo>
                      <a:cubicBezTo>
                        <a:pt x="4775200" y="2768371"/>
                        <a:pt x="5149362" y="2913933"/>
                        <a:pt x="5275385" y="2970594"/>
                      </a:cubicBezTo>
                      <a:cubicBezTo>
                        <a:pt x="5401408" y="3027255"/>
                        <a:pt x="5336931" y="2999902"/>
                        <a:pt x="5345723" y="3005763"/>
                      </a:cubicBezTo>
                      <a:cubicBezTo>
                        <a:pt x="5354515" y="3011625"/>
                        <a:pt x="5332046" y="3008694"/>
                        <a:pt x="5328138" y="3005763"/>
                      </a:cubicBezTo>
                      <a:cubicBezTo>
                        <a:pt x="5324230" y="3002832"/>
                        <a:pt x="5316415" y="2987201"/>
                        <a:pt x="5322277" y="2988178"/>
                      </a:cubicBezTo>
                      <a:cubicBezTo>
                        <a:pt x="5328139" y="2989155"/>
                        <a:pt x="5345723" y="3000389"/>
                        <a:pt x="5363308" y="3011624"/>
                      </a:cubicBezTo>
                    </a:path>
                  </a:pathLst>
                </a:custGeom>
                <a:ln w="285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8" name="直接连接符 7"/>
                <p:cNvCxnSpPr/>
                <p:nvPr/>
              </p:nvCxnSpPr>
              <p:spPr>
                <a:xfrm>
                  <a:off x="6168008" y="2135775"/>
                  <a:ext cx="0" cy="3168352"/>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grpSp>
          <p:sp>
            <p:nvSpPr>
              <p:cNvPr id="17" name="左箭头 16"/>
              <p:cNvSpPr/>
              <p:nvPr/>
            </p:nvSpPr>
            <p:spPr>
              <a:xfrm>
                <a:off x="7464152" y="2780928"/>
                <a:ext cx="1800200" cy="792088"/>
              </a:xfrm>
              <a:prstGeom prst="lef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rgbClr val="7030A0"/>
                    </a:solidFill>
                  </a:rPr>
                  <a:t>定额的作用力</a:t>
                </a:r>
                <a:endParaRPr lang="zh-CN" altLang="en-US" b="1" dirty="0">
                  <a:solidFill>
                    <a:srgbClr val="7030A0"/>
                  </a:solidFill>
                </a:endParaRPr>
              </a:p>
            </p:txBody>
          </p:sp>
        </p:grpSp>
        <p:sp>
          <p:nvSpPr>
            <p:cNvPr id="30" name="线形标注 1 29"/>
            <p:cNvSpPr/>
            <p:nvPr/>
          </p:nvSpPr>
          <p:spPr>
            <a:xfrm>
              <a:off x="5807968" y="5805264"/>
              <a:ext cx="3168352" cy="360040"/>
            </a:xfrm>
            <a:prstGeom prst="borderCallout1">
              <a:avLst>
                <a:gd name="adj1" fmla="val -11485"/>
                <a:gd name="adj2" fmla="val 48014"/>
                <a:gd name="adj3" fmla="val -159613"/>
                <a:gd name="adj4" fmla="val 43781"/>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dirty="0" smtClean="0">
                  <a:solidFill>
                    <a:srgbClr val="7030A0"/>
                  </a:solidFill>
                </a:rPr>
                <a:t>每百公里空载消耗量</a:t>
              </a:r>
              <a:r>
                <a:rPr lang="zh-CN" altLang="en-US" dirty="0" smtClean="0">
                  <a:solidFill>
                    <a:srgbClr val="7030A0"/>
                  </a:solidFill>
                </a:rPr>
                <a:t>实际数</a:t>
              </a:r>
              <a:endParaRPr lang="zh-CN" altLang="en-US" dirty="0">
                <a:solidFill>
                  <a:srgbClr val="7030A0"/>
                </a:solidFill>
              </a:endParaRPr>
            </a:p>
          </p:txBody>
        </p:sp>
      </p:grpSp>
      <p:sp>
        <p:nvSpPr>
          <p:cNvPr id="33" name="TextBox 32"/>
          <p:cNvSpPr txBox="1"/>
          <p:nvPr/>
        </p:nvSpPr>
        <p:spPr>
          <a:xfrm>
            <a:off x="9120336" y="5301208"/>
            <a:ext cx="2262158" cy="369332"/>
          </a:xfrm>
          <a:prstGeom prst="rect">
            <a:avLst/>
          </a:prstGeom>
          <a:noFill/>
        </p:spPr>
        <p:txBody>
          <a:bodyPr wrap="none" rtlCol="0">
            <a:spAutoFit/>
          </a:bodyPr>
          <a:lstStyle/>
          <a:p>
            <a:r>
              <a:rPr lang="zh-CN" altLang="zh-CN" dirty="0" smtClean="0"/>
              <a:t>每百公里空载消耗量</a:t>
            </a:r>
            <a:endParaRPr lang="zh-CN" altLang="en-US" dirty="0"/>
          </a:p>
        </p:txBody>
      </p:sp>
      <p:sp>
        <p:nvSpPr>
          <p:cNvPr id="34" name="TextBox 33"/>
          <p:cNvSpPr txBox="1"/>
          <p:nvPr/>
        </p:nvSpPr>
        <p:spPr>
          <a:xfrm>
            <a:off x="2682007" y="1844824"/>
            <a:ext cx="461665" cy="1015663"/>
          </a:xfrm>
          <a:prstGeom prst="rect">
            <a:avLst/>
          </a:prstGeom>
          <a:noFill/>
        </p:spPr>
        <p:txBody>
          <a:bodyPr vert="eaVert" wrap="none" rtlCol="0">
            <a:spAutoFit/>
          </a:bodyPr>
          <a:lstStyle/>
          <a:p>
            <a:r>
              <a:rPr lang="zh-CN" altLang="en-US" dirty="0" smtClean="0"/>
              <a:t>概率密度</a:t>
            </a:r>
            <a:endParaRPr lang="zh-CN" altLang="en-US" dirty="0"/>
          </a:p>
        </p:txBody>
      </p:sp>
      <p:sp>
        <p:nvSpPr>
          <p:cNvPr id="19" name="燕尾形 18"/>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20" name="燕尾形 19"/>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21" name="燕尾形 20"/>
          <p:cNvSpPr/>
          <p:nvPr/>
        </p:nvSpPr>
        <p:spPr>
          <a:xfrm>
            <a:off x="5741956" y="368659"/>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0000"/>
              </a:lnSpc>
              <a:spcAft>
                <a:spcPts val="0"/>
              </a:spcAft>
            </a:pPr>
            <a:r>
              <a:rPr lang="zh-CN" altLang="zh-CN" sz="1400" b="1" dirty="0" smtClean="0"/>
              <a:t>三、燃料消耗量定额的由来与计算方法</a:t>
            </a:r>
            <a:endParaRPr lang="zh-CN" altLang="en-US" sz="1400" b="1" dirty="0">
              <a:latin typeface="华文中宋" panose="02010600040101010101" pitchFamily="2" charset="-122"/>
              <a:ea typeface="华文中宋" panose="02010600040101010101" pitchFamily="2" charset="-122"/>
            </a:endParaRPr>
          </a:p>
        </p:txBody>
      </p:sp>
      <p:sp>
        <p:nvSpPr>
          <p:cNvPr id="22" name="燕尾形 21"/>
          <p:cNvSpPr/>
          <p:nvPr/>
        </p:nvSpPr>
        <p:spPr>
          <a:xfrm>
            <a:off x="5741956" y="692696"/>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bg1"/>
                </a:solidFill>
              </a:rPr>
              <a:t>1</a:t>
            </a:r>
            <a:r>
              <a:rPr lang="zh-CN" altLang="zh-CN" sz="1400" b="1" dirty="0" smtClean="0">
                <a:solidFill>
                  <a:schemeClr val="bg1"/>
                </a:solidFill>
              </a:rPr>
              <a:t>．燃料消耗量定额的由来</a:t>
            </a:r>
            <a:endParaRPr lang="zh-CN" altLang="zh-CN" sz="1400" b="1" dirty="0">
              <a:solidFill>
                <a:schemeClr val="bg1"/>
              </a:solidFill>
            </a:endParaRP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3352800" y="2129937"/>
            <a:ext cx="5401408" cy="3027255"/>
          </a:xfrm>
          <a:custGeom>
            <a:avLst/>
            <a:gdLst>
              <a:gd name="connsiteX0" fmla="*/ 0 w 5401408"/>
              <a:gd name="connsiteY0" fmla="*/ 2991339 h 3024554"/>
              <a:gd name="connsiteX1" fmla="*/ 351692 w 5401408"/>
              <a:gd name="connsiteY1" fmla="*/ 2903416 h 3024554"/>
              <a:gd name="connsiteX2" fmla="*/ 697523 w 5401408"/>
              <a:gd name="connsiteY2" fmla="*/ 2762739 h 3024554"/>
              <a:gd name="connsiteX3" fmla="*/ 1066800 w 5401408"/>
              <a:gd name="connsiteY3" fmla="*/ 2563447 h 3024554"/>
              <a:gd name="connsiteX4" fmla="*/ 1295400 w 5401408"/>
              <a:gd name="connsiteY4" fmla="*/ 2411047 h 3024554"/>
              <a:gd name="connsiteX5" fmla="*/ 1529862 w 5401408"/>
              <a:gd name="connsiteY5" fmla="*/ 2170723 h 3024554"/>
              <a:gd name="connsiteX6" fmla="*/ 1693985 w 5401408"/>
              <a:gd name="connsiteY6" fmla="*/ 1912816 h 3024554"/>
              <a:gd name="connsiteX7" fmla="*/ 1910862 w 5401408"/>
              <a:gd name="connsiteY7" fmla="*/ 1467339 h 3024554"/>
              <a:gd name="connsiteX8" fmla="*/ 2186354 w 5401408"/>
              <a:gd name="connsiteY8" fmla="*/ 799123 h 3024554"/>
              <a:gd name="connsiteX9" fmla="*/ 2356338 w 5401408"/>
              <a:gd name="connsiteY9" fmla="*/ 435708 h 3024554"/>
              <a:gd name="connsiteX10" fmla="*/ 2532185 w 5401408"/>
              <a:gd name="connsiteY10" fmla="*/ 148493 h 3024554"/>
              <a:gd name="connsiteX11" fmla="*/ 2708031 w 5401408"/>
              <a:gd name="connsiteY11" fmla="*/ 25400 h 3024554"/>
              <a:gd name="connsiteX12" fmla="*/ 2778369 w 5401408"/>
              <a:gd name="connsiteY12" fmla="*/ 13677 h 3024554"/>
              <a:gd name="connsiteX13" fmla="*/ 2954215 w 5401408"/>
              <a:gd name="connsiteY13" fmla="*/ 107462 h 3024554"/>
              <a:gd name="connsiteX14" fmla="*/ 3135923 w 5401408"/>
              <a:gd name="connsiteY14" fmla="*/ 377093 h 3024554"/>
              <a:gd name="connsiteX15" fmla="*/ 3264877 w 5401408"/>
              <a:gd name="connsiteY15" fmla="*/ 599831 h 3024554"/>
              <a:gd name="connsiteX16" fmla="*/ 3475892 w 5401408"/>
              <a:gd name="connsiteY16" fmla="*/ 1127370 h 3024554"/>
              <a:gd name="connsiteX17" fmla="*/ 3880338 w 5401408"/>
              <a:gd name="connsiteY17" fmla="*/ 1983154 h 3024554"/>
              <a:gd name="connsiteX18" fmla="*/ 4161692 w 5401408"/>
              <a:gd name="connsiteY18" fmla="*/ 2352431 h 3024554"/>
              <a:gd name="connsiteX19" fmla="*/ 4589585 w 5401408"/>
              <a:gd name="connsiteY19" fmla="*/ 2663093 h 3024554"/>
              <a:gd name="connsiteX20" fmla="*/ 5275385 w 5401408"/>
              <a:gd name="connsiteY20" fmla="*/ 2967893 h 3024554"/>
              <a:gd name="connsiteX21" fmla="*/ 5345723 w 5401408"/>
              <a:gd name="connsiteY21" fmla="*/ 3003062 h 3024554"/>
              <a:gd name="connsiteX22" fmla="*/ 5328138 w 5401408"/>
              <a:gd name="connsiteY22" fmla="*/ 3003062 h 3024554"/>
              <a:gd name="connsiteX23" fmla="*/ 5322277 w 5401408"/>
              <a:gd name="connsiteY23" fmla="*/ 2985477 h 3024554"/>
              <a:gd name="connsiteX24" fmla="*/ 5363308 w 5401408"/>
              <a:gd name="connsiteY24" fmla="*/ 3008923 h 3024554"/>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35923 w 5401408"/>
              <a:gd name="connsiteY14" fmla="*/ 374286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35923 w 5401408"/>
              <a:gd name="connsiteY14" fmla="*/ 374286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75248 w 5401408"/>
              <a:gd name="connsiteY14" fmla="*/ 399474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75248 w 5401408"/>
              <a:gd name="connsiteY14" fmla="*/ 399474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75248 w 5401408"/>
              <a:gd name="connsiteY14" fmla="*/ 399474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4500 h 3017715"/>
              <a:gd name="connsiteX1" fmla="*/ 351692 w 5401408"/>
              <a:gd name="connsiteY1" fmla="*/ 2896577 h 3017715"/>
              <a:gd name="connsiteX2" fmla="*/ 697523 w 5401408"/>
              <a:gd name="connsiteY2" fmla="*/ 2755900 h 3017715"/>
              <a:gd name="connsiteX3" fmla="*/ 1066800 w 5401408"/>
              <a:gd name="connsiteY3" fmla="*/ 2556608 h 3017715"/>
              <a:gd name="connsiteX4" fmla="*/ 1295400 w 5401408"/>
              <a:gd name="connsiteY4" fmla="*/ 2404208 h 3017715"/>
              <a:gd name="connsiteX5" fmla="*/ 1529862 w 5401408"/>
              <a:gd name="connsiteY5" fmla="*/ 2163884 h 3017715"/>
              <a:gd name="connsiteX6" fmla="*/ 1693985 w 5401408"/>
              <a:gd name="connsiteY6" fmla="*/ 1905977 h 3017715"/>
              <a:gd name="connsiteX7" fmla="*/ 1910862 w 5401408"/>
              <a:gd name="connsiteY7" fmla="*/ 1460500 h 3017715"/>
              <a:gd name="connsiteX8" fmla="*/ 2186354 w 5401408"/>
              <a:gd name="connsiteY8" fmla="*/ 792284 h 3017715"/>
              <a:gd name="connsiteX9" fmla="*/ 2356338 w 5401408"/>
              <a:gd name="connsiteY9" fmla="*/ 428869 h 3017715"/>
              <a:gd name="connsiteX10" fmla="*/ 2532185 w 5401408"/>
              <a:gd name="connsiteY10" fmla="*/ 141654 h 3017715"/>
              <a:gd name="connsiteX11" fmla="*/ 2778369 w 5401408"/>
              <a:gd name="connsiteY11" fmla="*/ 6838 h 3017715"/>
              <a:gd name="connsiteX12" fmla="*/ 2954215 w 5401408"/>
              <a:gd name="connsiteY12" fmla="*/ 100623 h 3017715"/>
              <a:gd name="connsiteX13" fmla="*/ 3175248 w 5401408"/>
              <a:gd name="connsiteY13" fmla="*/ 395442 h 3017715"/>
              <a:gd name="connsiteX14" fmla="*/ 3264877 w 5401408"/>
              <a:gd name="connsiteY14" fmla="*/ 592992 h 3017715"/>
              <a:gd name="connsiteX15" fmla="*/ 3475892 w 5401408"/>
              <a:gd name="connsiteY15" fmla="*/ 1120531 h 3017715"/>
              <a:gd name="connsiteX16" fmla="*/ 3880338 w 5401408"/>
              <a:gd name="connsiteY16" fmla="*/ 1976315 h 3017715"/>
              <a:gd name="connsiteX17" fmla="*/ 4161692 w 5401408"/>
              <a:gd name="connsiteY17" fmla="*/ 2345592 h 3017715"/>
              <a:gd name="connsiteX18" fmla="*/ 4589585 w 5401408"/>
              <a:gd name="connsiteY18" fmla="*/ 2656254 h 3017715"/>
              <a:gd name="connsiteX19" fmla="*/ 5275385 w 5401408"/>
              <a:gd name="connsiteY19" fmla="*/ 2961054 h 3017715"/>
              <a:gd name="connsiteX20" fmla="*/ 5345723 w 5401408"/>
              <a:gd name="connsiteY20" fmla="*/ 2996223 h 3017715"/>
              <a:gd name="connsiteX21" fmla="*/ 5328138 w 5401408"/>
              <a:gd name="connsiteY21" fmla="*/ 2996223 h 3017715"/>
              <a:gd name="connsiteX22" fmla="*/ 5322277 w 5401408"/>
              <a:gd name="connsiteY22" fmla="*/ 2978638 h 3017715"/>
              <a:gd name="connsiteX23" fmla="*/ 5363308 w 5401408"/>
              <a:gd name="connsiteY23" fmla="*/ 3002084 h 3017715"/>
              <a:gd name="connsiteX0" fmla="*/ 0 w 5401408"/>
              <a:gd name="connsiteY0" fmla="*/ 2997959 h 3031174"/>
              <a:gd name="connsiteX1" fmla="*/ 351692 w 5401408"/>
              <a:gd name="connsiteY1" fmla="*/ 2910036 h 3031174"/>
              <a:gd name="connsiteX2" fmla="*/ 697523 w 5401408"/>
              <a:gd name="connsiteY2" fmla="*/ 2769359 h 3031174"/>
              <a:gd name="connsiteX3" fmla="*/ 1066800 w 5401408"/>
              <a:gd name="connsiteY3" fmla="*/ 2570067 h 3031174"/>
              <a:gd name="connsiteX4" fmla="*/ 1295400 w 5401408"/>
              <a:gd name="connsiteY4" fmla="*/ 2417667 h 3031174"/>
              <a:gd name="connsiteX5" fmla="*/ 1529862 w 5401408"/>
              <a:gd name="connsiteY5" fmla="*/ 2177343 h 3031174"/>
              <a:gd name="connsiteX6" fmla="*/ 1693985 w 5401408"/>
              <a:gd name="connsiteY6" fmla="*/ 1919436 h 3031174"/>
              <a:gd name="connsiteX7" fmla="*/ 1910862 w 5401408"/>
              <a:gd name="connsiteY7" fmla="*/ 1473959 h 3031174"/>
              <a:gd name="connsiteX8" fmla="*/ 2186354 w 5401408"/>
              <a:gd name="connsiteY8" fmla="*/ 805743 h 3031174"/>
              <a:gd name="connsiteX9" fmla="*/ 2356338 w 5401408"/>
              <a:gd name="connsiteY9" fmla="*/ 442328 h 3031174"/>
              <a:gd name="connsiteX10" fmla="*/ 2532185 w 5401408"/>
              <a:gd name="connsiteY10" fmla="*/ 155113 h 3031174"/>
              <a:gd name="connsiteX11" fmla="*/ 2743200 w 5401408"/>
              <a:gd name="connsiteY11" fmla="*/ 6838 h 3031174"/>
              <a:gd name="connsiteX12" fmla="*/ 2954215 w 5401408"/>
              <a:gd name="connsiteY12" fmla="*/ 114082 h 3031174"/>
              <a:gd name="connsiteX13" fmla="*/ 3175248 w 5401408"/>
              <a:gd name="connsiteY13" fmla="*/ 408901 h 3031174"/>
              <a:gd name="connsiteX14" fmla="*/ 3264877 w 5401408"/>
              <a:gd name="connsiteY14" fmla="*/ 606451 h 3031174"/>
              <a:gd name="connsiteX15" fmla="*/ 3475892 w 5401408"/>
              <a:gd name="connsiteY15" fmla="*/ 1133990 h 3031174"/>
              <a:gd name="connsiteX16" fmla="*/ 3880338 w 5401408"/>
              <a:gd name="connsiteY16" fmla="*/ 1989774 h 3031174"/>
              <a:gd name="connsiteX17" fmla="*/ 4161692 w 5401408"/>
              <a:gd name="connsiteY17" fmla="*/ 2359051 h 3031174"/>
              <a:gd name="connsiteX18" fmla="*/ 4589585 w 5401408"/>
              <a:gd name="connsiteY18" fmla="*/ 2669713 h 3031174"/>
              <a:gd name="connsiteX19" fmla="*/ 5275385 w 5401408"/>
              <a:gd name="connsiteY19" fmla="*/ 2974513 h 3031174"/>
              <a:gd name="connsiteX20" fmla="*/ 5345723 w 5401408"/>
              <a:gd name="connsiteY20" fmla="*/ 3009682 h 3031174"/>
              <a:gd name="connsiteX21" fmla="*/ 5328138 w 5401408"/>
              <a:gd name="connsiteY21" fmla="*/ 3009682 h 3031174"/>
              <a:gd name="connsiteX22" fmla="*/ 5322277 w 5401408"/>
              <a:gd name="connsiteY22" fmla="*/ 2992097 h 3031174"/>
              <a:gd name="connsiteX23" fmla="*/ 5363308 w 5401408"/>
              <a:gd name="connsiteY23" fmla="*/ 3015543 h 3031174"/>
              <a:gd name="connsiteX0" fmla="*/ 0 w 5401408"/>
              <a:gd name="connsiteY0" fmla="*/ 2997959 h 3031174"/>
              <a:gd name="connsiteX1" fmla="*/ 351692 w 5401408"/>
              <a:gd name="connsiteY1" fmla="*/ 2910036 h 3031174"/>
              <a:gd name="connsiteX2" fmla="*/ 697523 w 5401408"/>
              <a:gd name="connsiteY2" fmla="*/ 2769359 h 3031174"/>
              <a:gd name="connsiteX3" fmla="*/ 1066800 w 5401408"/>
              <a:gd name="connsiteY3" fmla="*/ 2570067 h 3031174"/>
              <a:gd name="connsiteX4" fmla="*/ 1295400 w 5401408"/>
              <a:gd name="connsiteY4" fmla="*/ 2417667 h 3031174"/>
              <a:gd name="connsiteX5" fmla="*/ 1529862 w 5401408"/>
              <a:gd name="connsiteY5" fmla="*/ 2177343 h 3031174"/>
              <a:gd name="connsiteX6" fmla="*/ 1693985 w 5401408"/>
              <a:gd name="connsiteY6" fmla="*/ 1919436 h 3031174"/>
              <a:gd name="connsiteX7" fmla="*/ 1910862 w 5401408"/>
              <a:gd name="connsiteY7" fmla="*/ 1473959 h 3031174"/>
              <a:gd name="connsiteX8" fmla="*/ 2186354 w 5401408"/>
              <a:gd name="connsiteY8" fmla="*/ 805743 h 3031174"/>
              <a:gd name="connsiteX9" fmla="*/ 2356338 w 5401408"/>
              <a:gd name="connsiteY9" fmla="*/ 442328 h 3031174"/>
              <a:gd name="connsiteX10" fmla="*/ 2532185 w 5401408"/>
              <a:gd name="connsiteY10" fmla="*/ 155113 h 3031174"/>
              <a:gd name="connsiteX11" fmla="*/ 2743200 w 5401408"/>
              <a:gd name="connsiteY11" fmla="*/ 6838 h 3031174"/>
              <a:gd name="connsiteX12" fmla="*/ 2954215 w 5401408"/>
              <a:gd name="connsiteY12" fmla="*/ 114082 h 3031174"/>
              <a:gd name="connsiteX13" fmla="*/ 3175248 w 5401408"/>
              <a:gd name="connsiteY13" fmla="*/ 408901 h 3031174"/>
              <a:gd name="connsiteX14" fmla="*/ 3264877 w 5401408"/>
              <a:gd name="connsiteY14" fmla="*/ 606451 h 3031174"/>
              <a:gd name="connsiteX15" fmla="*/ 3475892 w 5401408"/>
              <a:gd name="connsiteY15" fmla="*/ 1133990 h 3031174"/>
              <a:gd name="connsiteX16" fmla="*/ 3880338 w 5401408"/>
              <a:gd name="connsiteY16" fmla="*/ 1989774 h 3031174"/>
              <a:gd name="connsiteX17" fmla="*/ 4161692 w 5401408"/>
              <a:gd name="connsiteY17" fmla="*/ 2359051 h 3031174"/>
              <a:gd name="connsiteX18" fmla="*/ 4589585 w 5401408"/>
              <a:gd name="connsiteY18" fmla="*/ 2669713 h 3031174"/>
              <a:gd name="connsiteX19" fmla="*/ 5275385 w 5401408"/>
              <a:gd name="connsiteY19" fmla="*/ 2974513 h 3031174"/>
              <a:gd name="connsiteX20" fmla="*/ 5345723 w 5401408"/>
              <a:gd name="connsiteY20" fmla="*/ 3009682 h 3031174"/>
              <a:gd name="connsiteX21" fmla="*/ 5328138 w 5401408"/>
              <a:gd name="connsiteY21" fmla="*/ 3009682 h 3031174"/>
              <a:gd name="connsiteX22" fmla="*/ 5322277 w 5401408"/>
              <a:gd name="connsiteY22" fmla="*/ 2992097 h 3031174"/>
              <a:gd name="connsiteX23" fmla="*/ 5363308 w 5401408"/>
              <a:gd name="connsiteY23" fmla="*/ 3015543 h 3031174"/>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01408" h="3027255">
                <a:moveTo>
                  <a:pt x="0" y="2994040"/>
                </a:moveTo>
                <a:cubicBezTo>
                  <a:pt x="117719" y="2969128"/>
                  <a:pt x="235438" y="2944217"/>
                  <a:pt x="351692" y="2906117"/>
                </a:cubicBezTo>
                <a:cubicBezTo>
                  <a:pt x="467946" y="2868017"/>
                  <a:pt x="578338" y="2822101"/>
                  <a:pt x="697523" y="2765440"/>
                </a:cubicBezTo>
                <a:cubicBezTo>
                  <a:pt x="816708" y="2708779"/>
                  <a:pt x="967154" y="2624763"/>
                  <a:pt x="1066800" y="2566148"/>
                </a:cubicBezTo>
                <a:cubicBezTo>
                  <a:pt x="1166446" y="2507533"/>
                  <a:pt x="1218223" y="2479202"/>
                  <a:pt x="1295400" y="2413748"/>
                </a:cubicBezTo>
                <a:cubicBezTo>
                  <a:pt x="1372577" y="2348294"/>
                  <a:pt x="1463431" y="2256462"/>
                  <a:pt x="1529862" y="2173424"/>
                </a:cubicBezTo>
                <a:cubicBezTo>
                  <a:pt x="1596293" y="2090386"/>
                  <a:pt x="1630485" y="2032748"/>
                  <a:pt x="1693985" y="1915517"/>
                </a:cubicBezTo>
                <a:cubicBezTo>
                  <a:pt x="1757485" y="1798286"/>
                  <a:pt x="1828801" y="1655655"/>
                  <a:pt x="1910862" y="1470040"/>
                </a:cubicBezTo>
                <a:cubicBezTo>
                  <a:pt x="1992923" y="1284425"/>
                  <a:pt x="2112108" y="973762"/>
                  <a:pt x="2186354" y="801824"/>
                </a:cubicBezTo>
                <a:cubicBezTo>
                  <a:pt x="2260600" y="629886"/>
                  <a:pt x="2298699" y="546847"/>
                  <a:pt x="2356338" y="438409"/>
                </a:cubicBezTo>
                <a:cubicBezTo>
                  <a:pt x="2413977" y="329971"/>
                  <a:pt x="2467708" y="223776"/>
                  <a:pt x="2532185" y="151194"/>
                </a:cubicBezTo>
                <a:cubicBezTo>
                  <a:pt x="2596662" y="78612"/>
                  <a:pt x="2672862" y="9757"/>
                  <a:pt x="2743200" y="2919"/>
                </a:cubicBezTo>
                <a:cubicBezTo>
                  <a:pt x="2805030" y="0"/>
                  <a:pt x="2882207" y="43153"/>
                  <a:pt x="2954215" y="110163"/>
                </a:cubicBezTo>
                <a:cubicBezTo>
                  <a:pt x="3035252" y="211924"/>
                  <a:pt x="3101643" y="276011"/>
                  <a:pt x="3175248" y="434967"/>
                </a:cubicBezTo>
                <a:cubicBezTo>
                  <a:pt x="3380186" y="850454"/>
                  <a:pt x="3116097" y="310394"/>
                  <a:pt x="3264877" y="602532"/>
                </a:cubicBezTo>
                <a:cubicBezTo>
                  <a:pt x="3408845" y="964247"/>
                  <a:pt x="3373315" y="899517"/>
                  <a:pt x="3475892" y="1130071"/>
                </a:cubicBezTo>
                <a:cubicBezTo>
                  <a:pt x="3578469" y="1360625"/>
                  <a:pt x="3766038" y="1781678"/>
                  <a:pt x="3880338" y="1985855"/>
                </a:cubicBezTo>
                <a:cubicBezTo>
                  <a:pt x="3994638" y="2190032"/>
                  <a:pt x="4043484" y="2241809"/>
                  <a:pt x="4161692" y="2355132"/>
                </a:cubicBezTo>
                <a:cubicBezTo>
                  <a:pt x="4279900" y="2468455"/>
                  <a:pt x="4403970" y="2563217"/>
                  <a:pt x="4589585" y="2665794"/>
                </a:cubicBezTo>
                <a:cubicBezTo>
                  <a:pt x="4775200" y="2768371"/>
                  <a:pt x="5149362" y="2913933"/>
                  <a:pt x="5275385" y="2970594"/>
                </a:cubicBezTo>
                <a:cubicBezTo>
                  <a:pt x="5401408" y="3027255"/>
                  <a:pt x="5336931" y="2999902"/>
                  <a:pt x="5345723" y="3005763"/>
                </a:cubicBezTo>
                <a:cubicBezTo>
                  <a:pt x="5354515" y="3011625"/>
                  <a:pt x="5332046" y="3008694"/>
                  <a:pt x="5328138" y="3005763"/>
                </a:cubicBezTo>
                <a:cubicBezTo>
                  <a:pt x="5324230" y="3002832"/>
                  <a:pt x="5316415" y="2987201"/>
                  <a:pt x="5322277" y="2988178"/>
                </a:cubicBezTo>
                <a:cubicBezTo>
                  <a:pt x="5328139" y="2989155"/>
                  <a:pt x="5345723" y="3000389"/>
                  <a:pt x="5363308" y="301162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3" name="直接连接符 2"/>
          <p:cNvCxnSpPr/>
          <p:nvPr/>
        </p:nvCxnSpPr>
        <p:spPr>
          <a:xfrm>
            <a:off x="6096000" y="2132856"/>
            <a:ext cx="0" cy="3168352"/>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2423592" y="5229200"/>
            <a:ext cx="8064896" cy="72008"/>
          </a:xfrm>
          <a:prstGeom prst="line">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 name="直接箭头连接符 4"/>
          <p:cNvCxnSpPr/>
          <p:nvPr/>
        </p:nvCxnSpPr>
        <p:spPr>
          <a:xfrm flipV="1">
            <a:off x="3143672" y="1772816"/>
            <a:ext cx="0" cy="3744416"/>
          </a:xfrm>
          <a:prstGeom prst="straightConnector1">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6456040" y="2492896"/>
            <a:ext cx="0" cy="2808312"/>
          </a:xfrm>
          <a:prstGeom prst="line">
            <a:avLst/>
          </a:prstGeom>
          <a:ln w="57150">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883702" y="5301208"/>
            <a:ext cx="500330" cy="400110"/>
          </a:xfrm>
          <a:prstGeom prst="rect">
            <a:avLst/>
          </a:prstGeom>
          <a:noFill/>
        </p:spPr>
        <p:txBody>
          <a:bodyPr wrap="square" rtlCol="0">
            <a:spAutoFit/>
          </a:bodyPr>
          <a:lstStyle/>
          <a:p>
            <a:r>
              <a:rPr lang="en-US" altLang="zh-CN" sz="2000" b="1" i="1" dirty="0" err="1" smtClean="0">
                <a:solidFill>
                  <a:schemeClr val="bg2">
                    <a:lumMod val="90000"/>
                    <a:lumOff val="10000"/>
                  </a:schemeClr>
                </a:solidFill>
                <a:latin typeface="Times New Roman" pitchFamily="18" charset="0"/>
                <a:ea typeface="黑体" pitchFamily="49" charset="-122"/>
                <a:cs typeface="Times New Roman" pitchFamily="18" charset="0"/>
              </a:rPr>
              <a:t>Q</a:t>
            </a:r>
            <a:r>
              <a:rPr lang="en-US" altLang="zh-CN" sz="2000" b="1" i="1" baseline="-25000" dirty="0" err="1" smtClean="0">
                <a:solidFill>
                  <a:schemeClr val="bg2">
                    <a:lumMod val="90000"/>
                    <a:lumOff val="10000"/>
                  </a:schemeClr>
                </a:solidFill>
                <a:latin typeface="Times New Roman" pitchFamily="18" charset="0"/>
                <a:ea typeface="黑体" pitchFamily="49" charset="-122"/>
                <a:cs typeface="Times New Roman" pitchFamily="18" charset="0"/>
              </a:rPr>
              <a:t>k</a:t>
            </a:r>
            <a:endParaRPr lang="zh-CN" altLang="en-US" sz="2000" b="1" dirty="0">
              <a:solidFill>
                <a:schemeClr val="bg2">
                  <a:lumMod val="90000"/>
                  <a:lumOff val="10000"/>
                </a:schemeClr>
              </a:solidFill>
              <a:latin typeface="Times New Roman" pitchFamily="18" charset="0"/>
              <a:ea typeface="黑体" pitchFamily="49" charset="-122"/>
              <a:cs typeface="Times New Roman" pitchFamily="18" charset="0"/>
            </a:endParaRPr>
          </a:p>
        </p:txBody>
      </p:sp>
      <p:sp>
        <p:nvSpPr>
          <p:cNvPr id="16" name="TextBox 15"/>
          <p:cNvSpPr txBox="1"/>
          <p:nvPr/>
        </p:nvSpPr>
        <p:spPr>
          <a:xfrm>
            <a:off x="6312024" y="5301208"/>
            <a:ext cx="1080120" cy="400110"/>
          </a:xfrm>
          <a:prstGeom prst="rect">
            <a:avLst/>
          </a:prstGeom>
          <a:noFill/>
        </p:spPr>
        <p:txBody>
          <a:bodyPr wrap="square" rtlCol="0">
            <a:spAutoFit/>
          </a:bodyPr>
          <a:lstStyle/>
          <a:p>
            <a:r>
              <a:rPr lang="en-US" altLang="zh-CN" sz="2000" b="1" i="1" dirty="0" err="1" smtClean="0">
                <a:solidFill>
                  <a:schemeClr val="bg2">
                    <a:lumMod val="90000"/>
                    <a:lumOff val="10000"/>
                  </a:schemeClr>
                </a:solidFill>
                <a:latin typeface="Times New Roman" pitchFamily="18" charset="0"/>
                <a:ea typeface="黑体" pitchFamily="49" charset="-122"/>
                <a:cs typeface="Times New Roman" pitchFamily="18" charset="0"/>
              </a:rPr>
              <a:t>Q</a:t>
            </a:r>
            <a:r>
              <a:rPr lang="en-US" altLang="zh-CN" sz="2000" b="1" i="1" baseline="-25000" dirty="0" err="1" smtClean="0">
                <a:solidFill>
                  <a:schemeClr val="bg2">
                    <a:lumMod val="90000"/>
                    <a:lumOff val="10000"/>
                  </a:schemeClr>
                </a:solidFill>
                <a:latin typeface="Times New Roman" pitchFamily="18" charset="0"/>
                <a:ea typeface="黑体" pitchFamily="49" charset="-122"/>
                <a:cs typeface="Times New Roman" pitchFamily="18" charset="0"/>
              </a:rPr>
              <a:t>k</a:t>
            </a:r>
            <a:r>
              <a:rPr lang="en-US" altLang="zh-CN" sz="2000" dirty="0" smtClean="0">
                <a:solidFill>
                  <a:schemeClr val="bg2">
                    <a:lumMod val="90000"/>
                    <a:lumOff val="10000"/>
                  </a:schemeClr>
                </a:solidFill>
                <a:latin typeface="Times New Roman" pitchFamily="18" charset="0"/>
                <a:ea typeface="黑体" pitchFamily="49" charset="-122"/>
                <a:cs typeface="Times New Roman" pitchFamily="18" charset="0"/>
              </a:rPr>
              <a:t>+</a:t>
            </a:r>
            <a:r>
              <a:rPr lang="zh-CN" altLang="zh-CN" sz="2000" b="1" i="1" dirty="0" smtClean="0">
                <a:solidFill>
                  <a:schemeClr val="bg2">
                    <a:lumMod val="90000"/>
                    <a:lumOff val="10000"/>
                  </a:schemeClr>
                </a:solidFill>
                <a:latin typeface="Times New Roman" pitchFamily="18" charset="0"/>
                <a:cs typeface="Times New Roman" pitchFamily="18" charset="0"/>
              </a:rPr>
              <a:t>Δ</a:t>
            </a:r>
            <a:r>
              <a:rPr lang="en-US" altLang="zh-CN" sz="2000" b="1" i="1" dirty="0" err="1" smtClean="0">
                <a:solidFill>
                  <a:schemeClr val="bg2">
                    <a:lumMod val="90000"/>
                    <a:lumOff val="10000"/>
                  </a:schemeClr>
                </a:solidFill>
                <a:latin typeface="Times New Roman" pitchFamily="18" charset="0"/>
                <a:cs typeface="Times New Roman" pitchFamily="18" charset="0"/>
              </a:rPr>
              <a:t>Q</a:t>
            </a:r>
            <a:r>
              <a:rPr lang="en-US" altLang="zh-CN" sz="2000" b="1" i="1" baseline="-25000" dirty="0" err="1" smtClean="0">
                <a:solidFill>
                  <a:schemeClr val="bg2">
                    <a:lumMod val="90000"/>
                    <a:lumOff val="10000"/>
                  </a:schemeClr>
                </a:solidFill>
                <a:latin typeface="Times New Roman" pitchFamily="18" charset="0"/>
                <a:cs typeface="Times New Roman" pitchFamily="18" charset="0"/>
              </a:rPr>
              <a:t>k</a:t>
            </a:r>
            <a:endParaRPr lang="zh-CN" altLang="en-US" sz="2000" b="1" dirty="0">
              <a:solidFill>
                <a:schemeClr val="bg2">
                  <a:lumMod val="90000"/>
                  <a:lumOff val="10000"/>
                </a:schemeClr>
              </a:solidFill>
              <a:latin typeface="Times New Roman" pitchFamily="18" charset="0"/>
              <a:cs typeface="Times New Roman" pitchFamily="18" charset="0"/>
            </a:endParaRPr>
          </a:p>
        </p:txBody>
      </p:sp>
      <p:sp>
        <p:nvSpPr>
          <p:cNvPr id="27" name="TextBox 26"/>
          <p:cNvSpPr txBox="1"/>
          <p:nvPr/>
        </p:nvSpPr>
        <p:spPr>
          <a:xfrm>
            <a:off x="2063552" y="5517232"/>
            <a:ext cx="2736304" cy="1015663"/>
          </a:xfrm>
          <a:prstGeom prst="rect">
            <a:avLst/>
          </a:prstGeom>
          <a:noFill/>
        </p:spPr>
        <p:txBody>
          <a:bodyPr wrap="square" rtlCol="0">
            <a:spAutoFit/>
          </a:bodyPr>
          <a:lstStyle/>
          <a:p>
            <a:r>
              <a:rPr lang="en-US" altLang="zh-CN" sz="2000" i="1" dirty="0" smtClean="0"/>
              <a:t>Q'</a:t>
            </a:r>
            <a:r>
              <a:rPr lang="en-US" altLang="zh-CN" sz="2000" i="1" baseline="-25000" dirty="0" smtClean="0"/>
              <a:t>k</a:t>
            </a:r>
            <a:r>
              <a:rPr lang="en-US" altLang="zh-CN" sz="2000" dirty="0" smtClean="0">
                <a:sym typeface="Symbol"/>
              </a:rPr>
              <a:t></a:t>
            </a:r>
            <a:r>
              <a:rPr lang="en-US" altLang="zh-CN" sz="2000" i="1" dirty="0" smtClean="0"/>
              <a:t>Q</a:t>
            </a:r>
            <a:r>
              <a:rPr lang="en-US" altLang="zh-CN" sz="2000" i="1" baseline="-25000" dirty="0" smtClean="0"/>
              <a:t>k</a:t>
            </a:r>
            <a:r>
              <a:rPr lang="en-US" altLang="zh-CN" sz="2000" dirty="0" smtClean="0">
                <a:sym typeface="Symbol"/>
              </a:rPr>
              <a:t></a:t>
            </a:r>
            <a:r>
              <a:rPr lang="zh-CN" altLang="zh-CN" sz="2000" i="1" dirty="0" smtClean="0"/>
              <a:t>Δ</a:t>
            </a:r>
            <a:r>
              <a:rPr lang="en-US" altLang="zh-CN" sz="2000" i="1" dirty="0" err="1" smtClean="0"/>
              <a:t>Q</a:t>
            </a:r>
            <a:r>
              <a:rPr lang="en-US" altLang="zh-CN" sz="2000" i="1" baseline="-25000" dirty="0" err="1" smtClean="0"/>
              <a:t>k</a:t>
            </a:r>
            <a:r>
              <a:rPr lang="en-US" altLang="zh-CN" sz="2000" baseline="-25000" dirty="0" smtClean="0"/>
              <a:t> </a:t>
            </a:r>
            <a:r>
              <a:rPr lang="zh-CN" altLang="zh-CN" sz="2000" dirty="0" smtClean="0"/>
              <a:t> 每百公里空载消耗量定额，升每百公里（</a:t>
            </a:r>
            <a:r>
              <a:rPr lang="en-US" altLang="zh-CN" sz="2000" dirty="0" smtClean="0"/>
              <a:t>L/100km</a:t>
            </a:r>
            <a:r>
              <a:rPr lang="zh-CN" altLang="zh-CN" sz="2000" dirty="0" smtClean="0"/>
              <a:t>）；</a:t>
            </a:r>
            <a:endParaRPr lang="zh-CN" altLang="zh-CN" sz="2000" dirty="0"/>
          </a:p>
        </p:txBody>
      </p:sp>
      <p:grpSp>
        <p:nvGrpSpPr>
          <p:cNvPr id="9" name="组合 30"/>
          <p:cNvGrpSpPr/>
          <p:nvPr/>
        </p:nvGrpSpPr>
        <p:grpSpPr>
          <a:xfrm>
            <a:off x="3431704" y="2132856"/>
            <a:ext cx="5833456" cy="4032448"/>
            <a:chOff x="4439008" y="2132856"/>
            <a:chExt cx="5833456" cy="4032448"/>
          </a:xfrm>
        </p:grpSpPr>
        <p:grpSp>
          <p:nvGrpSpPr>
            <p:cNvPr id="10" name="组合 17"/>
            <p:cNvGrpSpPr/>
            <p:nvPr/>
          </p:nvGrpSpPr>
          <p:grpSpPr>
            <a:xfrm>
              <a:off x="4439008" y="2132856"/>
              <a:ext cx="5833456" cy="3171271"/>
              <a:chOff x="3430896" y="2132856"/>
              <a:chExt cx="5833456" cy="3171271"/>
            </a:xfrm>
          </p:grpSpPr>
          <p:grpSp>
            <p:nvGrpSpPr>
              <p:cNvPr id="11" name="组合 11"/>
              <p:cNvGrpSpPr/>
              <p:nvPr/>
            </p:nvGrpSpPr>
            <p:grpSpPr>
              <a:xfrm>
                <a:off x="3430896" y="2132856"/>
                <a:ext cx="5401408" cy="3171271"/>
                <a:chOff x="3430896" y="2132856"/>
                <a:chExt cx="5401408" cy="3171271"/>
              </a:xfrm>
            </p:grpSpPr>
            <p:sp>
              <p:nvSpPr>
                <p:cNvPr id="7" name="任意多边形 6"/>
                <p:cNvSpPr/>
                <p:nvPr/>
              </p:nvSpPr>
              <p:spPr>
                <a:xfrm>
                  <a:off x="3430896" y="2132856"/>
                  <a:ext cx="5401408" cy="3027255"/>
                </a:xfrm>
                <a:custGeom>
                  <a:avLst/>
                  <a:gdLst>
                    <a:gd name="connsiteX0" fmla="*/ 0 w 5401408"/>
                    <a:gd name="connsiteY0" fmla="*/ 2991339 h 3024554"/>
                    <a:gd name="connsiteX1" fmla="*/ 351692 w 5401408"/>
                    <a:gd name="connsiteY1" fmla="*/ 2903416 h 3024554"/>
                    <a:gd name="connsiteX2" fmla="*/ 697523 w 5401408"/>
                    <a:gd name="connsiteY2" fmla="*/ 2762739 h 3024554"/>
                    <a:gd name="connsiteX3" fmla="*/ 1066800 w 5401408"/>
                    <a:gd name="connsiteY3" fmla="*/ 2563447 h 3024554"/>
                    <a:gd name="connsiteX4" fmla="*/ 1295400 w 5401408"/>
                    <a:gd name="connsiteY4" fmla="*/ 2411047 h 3024554"/>
                    <a:gd name="connsiteX5" fmla="*/ 1529862 w 5401408"/>
                    <a:gd name="connsiteY5" fmla="*/ 2170723 h 3024554"/>
                    <a:gd name="connsiteX6" fmla="*/ 1693985 w 5401408"/>
                    <a:gd name="connsiteY6" fmla="*/ 1912816 h 3024554"/>
                    <a:gd name="connsiteX7" fmla="*/ 1910862 w 5401408"/>
                    <a:gd name="connsiteY7" fmla="*/ 1467339 h 3024554"/>
                    <a:gd name="connsiteX8" fmla="*/ 2186354 w 5401408"/>
                    <a:gd name="connsiteY8" fmla="*/ 799123 h 3024554"/>
                    <a:gd name="connsiteX9" fmla="*/ 2356338 w 5401408"/>
                    <a:gd name="connsiteY9" fmla="*/ 435708 h 3024554"/>
                    <a:gd name="connsiteX10" fmla="*/ 2532185 w 5401408"/>
                    <a:gd name="connsiteY10" fmla="*/ 148493 h 3024554"/>
                    <a:gd name="connsiteX11" fmla="*/ 2708031 w 5401408"/>
                    <a:gd name="connsiteY11" fmla="*/ 25400 h 3024554"/>
                    <a:gd name="connsiteX12" fmla="*/ 2778369 w 5401408"/>
                    <a:gd name="connsiteY12" fmla="*/ 13677 h 3024554"/>
                    <a:gd name="connsiteX13" fmla="*/ 2954215 w 5401408"/>
                    <a:gd name="connsiteY13" fmla="*/ 107462 h 3024554"/>
                    <a:gd name="connsiteX14" fmla="*/ 3135923 w 5401408"/>
                    <a:gd name="connsiteY14" fmla="*/ 377093 h 3024554"/>
                    <a:gd name="connsiteX15" fmla="*/ 3264877 w 5401408"/>
                    <a:gd name="connsiteY15" fmla="*/ 599831 h 3024554"/>
                    <a:gd name="connsiteX16" fmla="*/ 3475892 w 5401408"/>
                    <a:gd name="connsiteY16" fmla="*/ 1127370 h 3024554"/>
                    <a:gd name="connsiteX17" fmla="*/ 3880338 w 5401408"/>
                    <a:gd name="connsiteY17" fmla="*/ 1983154 h 3024554"/>
                    <a:gd name="connsiteX18" fmla="*/ 4161692 w 5401408"/>
                    <a:gd name="connsiteY18" fmla="*/ 2352431 h 3024554"/>
                    <a:gd name="connsiteX19" fmla="*/ 4589585 w 5401408"/>
                    <a:gd name="connsiteY19" fmla="*/ 2663093 h 3024554"/>
                    <a:gd name="connsiteX20" fmla="*/ 5275385 w 5401408"/>
                    <a:gd name="connsiteY20" fmla="*/ 2967893 h 3024554"/>
                    <a:gd name="connsiteX21" fmla="*/ 5345723 w 5401408"/>
                    <a:gd name="connsiteY21" fmla="*/ 3003062 h 3024554"/>
                    <a:gd name="connsiteX22" fmla="*/ 5328138 w 5401408"/>
                    <a:gd name="connsiteY22" fmla="*/ 3003062 h 3024554"/>
                    <a:gd name="connsiteX23" fmla="*/ 5322277 w 5401408"/>
                    <a:gd name="connsiteY23" fmla="*/ 2985477 h 3024554"/>
                    <a:gd name="connsiteX24" fmla="*/ 5363308 w 5401408"/>
                    <a:gd name="connsiteY24" fmla="*/ 3008923 h 3024554"/>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35923 w 5401408"/>
                    <a:gd name="connsiteY14" fmla="*/ 374286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35923 w 5401408"/>
                    <a:gd name="connsiteY14" fmla="*/ 374286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75248 w 5401408"/>
                    <a:gd name="connsiteY14" fmla="*/ 399474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75248 w 5401408"/>
                    <a:gd name="connsiteY14" fmla="*/ 399474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8532 h 3021747"/>
                    <a:gd name="connsiteX1" fmla="*/ 351692 w 5401408"/>
                    <a:gd name="connsiteY1" fmla="*/ 2900609 h 3021747"/>
                    <a:gd name="connsiteX2" fmla="*/ 697523 w 5401408"/>
                    <a:gd name="connsiteY2" fmla="*/ 2759932 h 3021747"/>
                    <a:gd name="connsiteX3" fmla="*/ 1066800 w 5401408"/>
                    <a:gd name="connsiteY3" fmla="*/ 2560640 h 3021747"/>
                    <a:gd name="connsiteX4" fmla="*/ 1295400 w 5401408"/>
                    <a:gd name="connsiteY4" fmla="*/ 2408240 h 3021747"/>
                    <a:gd name="connsiteX5" fmla="*/ 1529862 w 5401408"/>
                    <a:gd name="connsiteY5" fmla="*/ 2167916 h 3021747"/>
                    <a:gd name="connsiteX6" fmla="*/ 1693985 w 5401408"/>
                    <a:gd name="connsiteY6" fmla="*/ 1910009 h 3021747"/>
                    <a:gd name="connsiteX7" fmla="*/ 1910862 w 5401408"/>
                    <a:gd name="connsiteY7" fmla="*/ 1464532 h 3021747"/>
                    <a:gd name="connsiteX8" fmla="*/ 2186354 w 5401408"/>
                    <a:gd name="connsiteY8" fmla="*/ 796316 h 3021747"/>
                    <a:gd name="connsiteX9" fmla="*/ 2356338 w 5401408"/>
                    <a:gd name="connsiteY9" fmla="*/ 432901 h 3021747"/>
                    <a:gd name="connsiteX10" fmla="*/ 2532185 w 5401408"/>
                    <a:gd name="connsiteY10" fmla="*/ 145686 h 3021747"/>
                    <a:gd name="connsiteX11" fmla="*/ 2671192 w 5401408"/>
                    <a:gd name="connsiteY11" fmla="*/ 39434 h 3021747"/>
                    <a:gd name="connsiteX12" fmla="*/ 2778369 w 5401408"/>
                    <a:gd name="connsiteY12" fmla="*/ 10870 h 3021747"/>
                    <a:gd name="connsiteX13" fmla="*/ 2954215 w 5401408"/>
                    <a:gd name="connsiteY13" fmla="*/ 104655 h 3021747"/>
                    <a:gd name="connsiteX14" fmla="*/ 3175248 w 5401408"/>
                    <a:gd name="connsiteY14" fmla="*/ 399474 h 3021747"/>
                    <a:gd name="connsiteX15" fmla="*/ 3264877 w 5401408"/>
                    <a:gd name="connsiteY15" fmla="*/ 597024 h 3021747"/>
                    <a:gd name="connsiteX16" fmla="*/ 3475892 w 5401408"/>
                    <a:gd name="connsiteY16" fmla="*/ 1124563 h 3021747"/>
                    <a:gd name="connsiteX17" fmla="*/ 3880338 w 5401408"/>
                    <a:gd name="connsiteY17" fmla="*/ 1980347 h 3021747"/>
                    <a:gd name="connsiteX18" fmla="*/ 4161692 w 5401408"/>
                    <a:gd name="connsiteY18" fmla="*/ 2349624 h 3021747"/>
                    <a:gd name="connsiteX19" fmla="*/ 4589585 w 5401408"/>
                    <a:gd name="connsiteY19" fmla="*/ 2660286 h 3021747"/>
                    <a:gd name="connsiteX20" fmla="*/ 5275385 w 5401408"/>
                    <a:gd name="connsiteY20" fmla="*/ 2965086 h 3021747"/>
                    <a:gd name="connsiteX21" fmla="*/ 5345723 w 5401408"/>
                    <a:gd name="connsiteY21" fmla="*/ 3000255 h 3021747"/>
                    <a:gd name="connsiteX22" fmla="*/ 5328138 w 5401408"/>
                    <a:gd name="connsiteY22" fmla="*/ 3000255 h 3021747"/>
                    <a:gd name="connsiteX23" fmla="*/ 5322277 w 5401408"/>
                    <a:gd name="connsiteY23" fmla="*/ 2982670 h 3021747"/>
                    <a:gd name="connsiteX24" fmla="*/ 5363308 w 5401408"/>
                    <a:gd name="connsiteY24" fmla="*/ 3006116 h 3021747"/>
                    <a:gd name="connsiteX0" fmla="*/ 0 w 5401408"/>
                    <a:gd name="connsiteY0" fmla="*/ 2984500 h 3017715"/>
                    <a:gd name="connsiteX1" fmla="*/ 351692 w 5401408"/>
                    <a:gd name="connsiteY1" fmla="*/ 2896577 h 3017715"/>
                    <a:gd name="connsiteX2" fmla="*/ 697523 w 5401408"/>
                    <a:gd name="connsiteY2" fmla="*/ 2755900 h 3017715"/>
                    <a:gd name="connsiteX3" fmla="*/ 1066800 w 5401408"/>
                    <a:gd name="connsiteY3" fmla="*/ 2556608 h 3017715"/>
                    <a:gd name="connsiteX4" fmla="*/ 1295400 w 5401408"/>
                    <a:gd name="connsiteY4" fmla="*/ 2404208 h 3017715"/>
                    <a:gd name="connsiteX5" fmla="*/ 1529862 w 5401408"/>
                    <a:gd name="connsiteY5" fmla="*/ 2163884 h 3017715"/>
                    <a:gd name="connsiteX6" fmla="*/ 1693985 w 5401408"/>
                    <a:gd name="connsiteY6" fmla="*/ 1905977 h 3017715"/>
                    <a:gd name="connsiteX7" fmla="*/ 1910862 w 5401408"/>
                    <a:gd name="connsiteY7" fmla="*/ 1460500 h 3017715"/>
                    <a:gd name="connsiteX8" fmla="*/ 2186354 w 5401408"/>
                    <a:gd name="connsiteY8" fmla="*/ 792284 h 3017715"/>
                    <a:gd name="connsiteX9" fmla="*/ 2356338 w 5401408"/>
                    <a:gd name="connsiteY9" fmla="*/ 428869 h 3017715"/>
                    <a:gd name="connsiteX10" fmla="*/ 2532185 w 5401408"/>
                    <a:gd name="connsiteY10" fmla="*/ 141654 h 3017715"/>
                    <a:gd name="connsiteX11" fmla="*/ 2778369 w 5401408"/>
                    <a:gd name="connsiteY11" fmla="*/ 6838 h 3017715"/>
                    <a:gd name="connsiteX12" fmla="*/ 2954215 w 5401408"/>
                    <a:gd name="connsiteY12" fmla="*/ 100623 h 3017715"/>
                    <a:gd name="connsiteX13" fmla="*/ 3175248 w 5401408"/>
                    <a:gd name="connsiteY13" fmla="*/ 395442 h 3017715"/>
                    <a:gd name="connsiteX14" fmla="*/ 3264877 w 5401408"/>
                    <a:gd name="connsiteY14" fmla="*/ 592992 h 3017715"/>
                    <a:gd name="connsiteX15" fmla="*/ 3475892 w 5401408"/>
                    <a:gd name="connsiteY15" fmla="*/ 1120531 h 3017715"/>
                    <a:gd name="connsiteX16" fmla="*/ 3880338 w 5401408"/>
                    <a:gd name="connsiteY16" fmla="*/ 1976315 h 3017715"/>
                    <a:gd name="connsiteX17" fmla="*/ 4161692 w 5401408"/>
                    <a:gd name="connsiteY17" fmla="*/ 2345592 h 3017715"/>
                    <a:gd name="connsiteX18" fmla="*/ 4589585 w 5401408"/>
                    <a:gd name="connsiteY18" fmla="*/ 2656254 h 3017715"/>
                    <a:gd name="connsiteX19" fmla="*/ 5275385 w 5401408"/>
                    <a:gd name="connsiteY19" fmla="*/ 2961054 h 3017715"/>
                    <a:gd name="connsiteX20" fmla="*/ 5345723 w 5401408"/>
                    <a:gd name="connsiteY20" fmla="*/ 2996223 h 3017715"/>
                    <a:gd name="connsiteX21" fmla="*/ 5328138 w 5401408"/>
                    <a:gd name="connsiteY21" fmla="*/ 2996223 h 3017715"/>
                    <a:gd name="connsiteX22" fmla="*/ 5322277 w 5401408"/>
                    <a:gd name="connsiteY22" fmla="*/ 2978638 h 3017715"/>
                    <a:gd name="connsiteX23" fmla="*/ 5363308 w 5401408"/>
                    <a:gd name="connsiteY23" fmla="*/ 3002084 h 3017715"/>
                    <a:gd name="connsiteX0" fmla="*/ 0 w 5401408"/>
                    <a:gd name="connsiteY0" fmla="*/ 2997959 h 3031174"/>
                    <a:gd name="connsiteX1" fmla="*/ 351692 w 5401408"/>
                    <a:gd name="connsiteY1" fmla="*/ 2910036 h 3031174"/>
                    <a:gd name="connsiteX2" fmla="*/ 697523 w 5401408"/>
                    <a:gd name="connsiteY2" fmla="*/ 2769359 h 3031174"/>
                    <a:gd name="connsiteX3" fmla="*/ 1066800 w 5401408"/>
                    <a:gd name="connsiteY3" fmla="*/ 2570067 h 3031174"/>
                    <a:gd name="connsiteX4" fmla="*/ 1295400 w 5401408"/>
                    <a:gd name="connsiteY4" fmla="*/ 2417667 h 3031174"/>
                    <a:gd name="connsiteX5" fmla="*/ 1529862 w 5401408"/>
                    <a:gd name="connsiteY5" fmla="*/ 2177343 h 3031174"/>
                    <a:gd name="connsiteX6" fmla="*/ 1693985 w 5401408"/>
                    <a:gd name="connsiteY6" fmla="*/ 1919436 h 3031174"/>
                    <a:gd name="connsiteX7" fmla="*/ 1910862 w 5401408"/>
                    <a:gd name="connsiteY7" fmla="*/ 1473959 h 3031174"/>
                    <a:gd name="connsiteX8" fmla="*/ 2186354 w 5401408"/>
                    <a:gd name="connsiteY8" fmla="*/ 805743 h 3031174"/>
                    <a:gd name="connsiteX9" fmla="*/ 2356338 w 5401408"/>
                    <a:gd name="connsiteY9" fmla="*/ 442328 h 3031174"/>
                    <a:gd name="connsiteX10" fmla="*/ 2532185 w 5401408"/>
                    <a:gd name="connsiteY10" fmla="*/ 155113 h 3031174"/>
                    <a:gd name="connsiteX11" fmla="*/ 2743200 w 5401408"/>
                    <a:gd name="connsiteY11" fmla="*/ 6838 h 3031174"/>
                    <a:gd name="connsiteX12" fmla="*/ 2954215 w 5401408"/>
                    <a:gd name="connsiteY12" fmla="*/ 114082 h 3031174"/>
                    <a:gd name="connsiteX13" fmla="*/ 3175248 w 5401408"/>
                    <a:gd name="connsiteY13" fmla="*/ 408901 h 3031174"/>
                    <a:gd name="connsiteX14" fmla="*/ 3264877 w 5401408"/>
                    <a:gd name="connsiteY14" fmla="*/ 606451 h 3031174"/>
                    <a:gd name="connsiteX15" fmla="*/ 3475892 w 5401408"/>
                    <a:gd name="connsiteY15" fmla="*/ 1133990 h 3031174"/>
                    <a:gd name="connsiteX16" fmla="*/ 3880338 w 5401408"/>
                    <a:gd name="connsiteY16" fmla="*/ 1989774 h 3031174"/>
                    <a:gd name="connsiteX17" fmla="*/ 4161692 w 5401408"/>
                    <a:gd name="connsiteY17" fmla="*/ 2359051 h 3031174"/>
                    <a:gd name="connsiteX18" fmla="*/ 4589585 w 5401408"/>
                    <a:gd name="connsiteY18" fmla="*/ 2669713 h 3031174"/>
                    <a:gd name="connsiteX19" fmla="*/ 5275385 w 5401408"/>
                    <a:gd name="connsiteY19" fmla="*/ 2974513 h 3031174"/>
                    <a:gd name="connsiteX20" fmla="*/ 5345723 w 5401408"/>
                    <a:gd name="connsiteY20" fmla="*/ 3009682 h 3031174"/>
                    <a:gd name="connsiteX21" fmla="*/ 5328138 w 5401408"/>
                    <a:gd name="connsiteY21" fmla="*/ 3009682 h 3031174"/>
                    <a:gd name="connsiteX22" fmla="*/ 5322277 w 5401408"/>
                    <a:gd name="connsiteY22" fmla="*/ 2992097 h 3031174"/>
                    <a:gd name="connsiteX23" fmla="*/ 5363308 w 5401408"/>
                    <a:gd name="connsiteY23" fmla="*/ 3015543 h 3031174"/>
                    <a:gd name="connsiteX0" fmla="*/ 0 w 5401408"/>
                    <a:gd name="connsiteY0" fmla="*/ 2997959 h 3031174"/>
                    <a:gd name="connsiteX1" fmla="*/ 351692 w 5401408"/>
                    <a:gd name="connsiteY1" fmla="*/ 2910036 h 3031174"/>
                    <a:gd name="connsiteX2" fmla="*/ 697523 w 5401408"/>
                    <a:gd name="connsiteY2" fmla="*/ 2769359 h 3031174"/>
                    <a:gd name="connsiteX3" fmla="*/ 1066800 w 5401408"/>
                    <a:gd name="connsiteY3" fmla="*/ 2570067 h 3031174"/>
                    <a:gd name="connsiteX4" fmla="*/ 1295400 w 5401408"/>
                    <a:gd name="connsiteY4" fmla="*/ 2417667 h 3031174"/>
                    <a:gd name="connsiteX5" fmla="*/ 1529862 w 5401408"/>
                    <a:gd name="connsiteY5" fmla="*/ 2177343 h 3031174"/>
                    <a:gd name="connsiteX6" fmla="*/ 1693985 w 5401408"/>
                    <a:gd name="connsiteY6" fmla="*/ 1919436 h 3031174"/>
                    <a:gd name="connsiteX7" fmla="*/ 1910862 w 5401408"/>
                    <a:gd name="connsiteY7" fmla="*/ 1473959 h 3031174"/>
                    <a:gd name="connsiteX8" fmla="*/ 2186354 w 5401408"/>
                    <a:gd name="connsiteY8" fmla="*/ 805743 h 3031174"/>
                    <a:gd name="connsiteX9" fmla="*/ 2356338 w 5401408"/>
                    <a:gd name="connsiteY9" fmla="*/ 442328 h 3031174"/>
                    <a:gd name="connsiteX10" fmla="*/ 2532185 w 5401408"/>
                    <a:gd name="connsiteY10" fmla="*/ 155113 h 3031174"/>
                    <a:gd name="connsiteX11" fmla="*/ 2743200 w 5401408"/>
                    <a:gd name="connsiteY11" fmla="*/ 6838 h 3031174"/>
                    <a:gd name="connsiteX12" fmla="*/ 2954215 w 5401408"/>
                    <a:gd name="connsiteY12" fmla="*/ 114082 h 3031174"/>
                    <a:gd name="connsiteX13" fmla="*/ 3175248 w 5401408"/>
                    <a:gd name="connsiteY13" fmla="*/ 408901 h 3031174"/>
                    <a:gd name="connsiteX14" fmla="*/ 3264877 w 5401408"/>
                    <a:gd name="connsiteY14" fmla="*/ 606451 h 3031174"/>
                    <a:gd name="connsiteX15" fmla="*/ 3475892 w 5401408"/>
                    <a:gd name="connsiteY15" fmla="*/ 1133990 h 3031174"/>
                    <a:gd name="connsiteX16" fmla="*/ 3880338 w 5401408"/>
                    <a:gd name="connsiteY16" fmla="*/ 1989774 h 3031174"/>
                    <a:gd name="connsiteX17" fmla="*/ 4161692 w 5401408"/>
                    <a:gd name="connsiteY17" fmla="*/ 2359051 h 3031174"/>
                    <a:gd name="connsiteX18" fmla="*/ 4589585 w 5401408"/>
                    <a:gd name="connsiteY18" fmla="*/ 2669713 h 3031174"/>
                    <a:gd name="connsiteX19" fmla="*/ 5275385 w 5401408"/>
                    <a:gd name="connsiteY19" fmla="*/ 2974513 h 3031174"/>
                    <a:gd name="connsiteX20" fmla="*/ 5345723 w 5401408"/>
                    <a:gd name="connsiteY20" fmla="*/ 3009682 h 3031174"/>
                    <a:gd name="connsiteX21" fmla="*/ 5328138 w 5401408"/>
                    <a:gd name="connsiteY21" fmla="*/ 3009682 h 3031174"/>
                    <a:gd name="connsiteX22" fmla="*/ 5322277 w 5401408"/>
                    <a:gd name="connsiteY22" fmla="*/ 2992097 h 3031174"/>
                    <a:gd name="connsiteX23" fmla="*/ 5363308 w 5401408"/>
                    <a:gd name="connsiteY23" fmla="*/ 3015543 h 3031174"/>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04982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03240 w 5401408"/>
                    <a:gd name="connsiteY13" fmla="*/ 290951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 name="connsiteX0" fmla="*/ 0 w 5401408"/>
                    <a:gd name="connsiteY0" fmla="*/ 2994040 h 3027255"/>
                    <a:gd name="connsiteX1" fmla="*/ 351692 w 5401408"/>
                    <a:gd name="connsiteY1" fmla="*/ 2906117 h 3027255"/>
                    <a:gd name="connsiteX2" fmla="*/ 697523 w 5401408"/>
                    <a:gd name="connsiteY2" fmla="*/ 2765440 h 3027255"/>
                    <a:gd name="connsiteX3" fmla="*/ 1066800 w 5401408"/>
                    <a:gd name="connsiteY3" fmla="*/ 2566148 h 3027255"/>
                    <a:gd name="connsiteX4" fmla="*/ 1295400 w 5401408"/>
                    <a:gd name="connsiteY4" fmla="*/ 2413748 h 3027255"/>
                    <a:gd name="connsiteX5" fmla="*/ 1529862 w 5401408"/>
                    <a:gd name="connsiteY5" fmla="*/ 2173424 h 3027255"/>
                    <a:gd name="connsiteX6" fmla="*/ 1693985 w 5401408"/>
                    <a:gd name="connsiteY6" fmla="*/ 1915517 h 3027255"/>
                    <a:gd name="connsiteX7" fmla="*/ 1910862 w 5401408"/>
                    <a:gd name="connsiteY7" fmla="*/ 1470040 h 3027255"/>
                    <a:gd name="connsiteX8" fmla="*/ 2186354 w 5401408"/>
                    <a:gd name="connsiteY8" fmla="*/ 801824 h 3027255"/>
                    <a:gd name="connsiteX9" fmla="*/ 2356338 w 5401408"/>
                    <a:gd name="connsiteY9" fmla="*/ 438409 h 3027255"/>
                    <a:gd name="connsiteX10" fmla="*/ 2532185 w 5401408"/>
                    <a:gd name="connsiteY10" fmla="*/ 151194 h 3027255"/>
                    <a:gd name="connsiteX11" fmla="*/ 2743200 w 5401408"/>
                    <a:gd name="connsiteY11" fmla="*/ 2919 h 3027255"/>
                    <a:gd name="connsiteX12" fmla="*/ 2954215 w 5401408"/>
                    <a:gd name="connsiteY12" fmla="*/ 110163 h 3027255"/>
                    <a:gd name="connsiteX13" fmla="*/ 3175248 w 5401408"/>
                    <a:gd name="connsiteY13" fmla="*/ 434967 h 3027255"/>
                    <a:gd name="connsiteX14" fmla="*/ 3264877 w 5401408"/>
                    <a:gd name="connsiteY14" fmla="*/ 602532 h 3027255"/>
                    <a:gd name="connsiteX15" fmla="*/ 3475892 w 5401408"/>
                    <a:gd name="connsiteY15" fmla="*/ 1130071 h 3027255"/>
                    <a:gd name="connsiteX16" fmla="*/ 3880338 w 5401408"/>
                    <a:gd name="connsiteY16" fmla="*/ 1985855 h 3027255"/>
                    <a:gd name="connsiteX17" fmla="*/ 4161692 w 5401408"/>
                    <a:gd name="connsiteY17" fmla="*/ 2355132 h 3027255"/>
                    <a:gd name="connsiteX18" fmla="*/ 4589585 w 5401408"/>
                    <a:gd name="connsiteY18" fmla="*/ 2665794 h 3027255"/>
                    <a:gd name="connsiteX19" fmla="*/ 5275385 w 5401408"/>
                    <a:gd name="connsiteY19" fmla="*/ 2970594 h 3027255"/>
                    <a:gd name="connsiteX20" fmla="*/ 5345723 w 5401408"/>
                    <a:gd name="connsiteY20" fmla="*/ 3005763 h 3027255"/>
                    <a:gd name="connsiteX21" fmla="*/ 5328138 w 5401408"/>
                    <a:gd name="connsiteY21" fmla="*/ 3005763 h 3027255"/>
                    <a:gd name="connsiteX22" fmla="*/ 5322277 w 5401408"/>
                    <a:gd name="connsiteY22" fmla="*/ 2988178 h 3027255"/>
                    <a:gd name="connsiteX23" fmla="*/ 5363308 w 5401408"/>
                    <a:gd name="connsiteY23" fmla="*/ 3011624 h 302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01408" h="3027255">
                      <a:moveTo>
                        <a:pt x="0" y="2994040"/>
                      </a:moveTo>
                      <a:cubicBezTo>
                        <a:pt x="117719" y="2969128"/>
                        <a:pt x="235438" y="2944217"/>
                        <a:pt x="351692" y="2906117"/>
                      </a:cubicBezTo>
                      <a:cubicBezTo>
                        <a:pt x="467946" y="2868017"/>
                        <a:pt x="578338" y="2822101"/>
                        <a:pt x="697523" y="2765440"/>
                      </a:cubicBezTo>
                      <a:cubicBezTo>
                        <a:pt x="816708" y="2708779"/>
                        <a:pt x="967154" y="2624763"/>
                        <a:pt x="1066800" y="2566148"/>
                      </a:cubicBezTo>
                      <a:cubicBezTo>
                        <a:pt x="1166446" y="2507533"/>
                        <a:pt x="1218223" y="2479202"/>
                        <a:pt x="1295400" y="2413748"/>
                      </a:cubicBezTo>
                      <a:cubicBezTo>
                        <a:pt x="1372577" y="2348294"/>
                        <a:pt x="1463431" y="2256462"/>
                        <a:pt x="1529862" y="2173424"/>
                      </a:cubicBezTo>
                      <a:cubicBezTo>
                        <a:pt x="1596293" y="2090386"/>
                        <a:pt x="1630485" y="2032748"/>
                        <a:pt x="1693985" y="1915517"/>
                      </a:cubicBezTo>
                      <a:cubicBezTo>
                        <a:pt x="1757485" y="1798286"/>
                        <a:pt x="1828801" y="1655655"/>
                        <a:pt x="1910862" y="1470040"/>
                      </a:cubicBezTo>
                      <a:cubicBezTo>
                        <a:pt x="1992923" y="1284425"/>
                        <a:pt x="2112108" y="973762"/>
                        <a:pt x="2186354" y="801824"/>
                      </a:cubicBezTo>
                      <a:cubicBezTo>
                        <a:pt x="2260600" y="629886"/>
                        <a:pt x="2298699" y="546847"/>
                        <a:pt x="2356338" y="438409"/>
                      </a:cubicBezTo>
                      <a:cubicBezTo>
                        <a:pt x="2413977" y="329971"/>
                        <a:pt x="2467708" y="223776"/>
                        <a:pt x="2532185" y="151194"/>
                      </a:cubicBezTo>
                      <a:cubicBezTo>
                        <a:pt x="2596662" y="78612"/>
                        <a:pt x="2672862" y="9757"/>
                        <a:pt x="2743200" y="2919"/>
                      </a:cubicBezTo>
                      <a:cubicBezTo>
                        <a:pt x="2805030" y="0"/>
                        <a:pt x="2882207" y="43153"/>
                        <a:pt x="2954215" y="110163"/>
                      </a:cubicBezTo>
                      <a:cubicBezTo>
                        <a:pt x="3035252" y="211924"/>
                        <a:pt x="3101643" y="276011"/>
                        <a:pt x="3175248" y="434967"/>
                      </a:cubicBezTo>
                      <a:cubicBezTo>
                        <a:pt x="3380186" y="850454"/>
                        <a:pt x="3116097" y="310394"/>
                        <a:pt x="3264877" y="602532"/>
                      </a:cubicBezTo>
                      <a:cubicBezTo>
                        <a:pt x="3408845" y="964247"/>
                        <a:pt x="3373315" y="899517"/>
                        <a:pt x="3475892" y="1130071"/>
                      </a:cubicBezTo>
                      <a:cubicBezTo>
                        <a:pt x="3578469" y="1360625"/>
                        <a:pt x="3766038" y="1781678"/>
                        <a:pt x="3880338" y="1985855"/>
                      </a:cubicBezTo>
                      <a:cubicBezTo>
                        <a:pt x="3994638" y="2190032"/>
                        <a:pt x="4043484" y="2241809"/>
                        <a:pt x="4161692" y="2355132"/>
                      </a:cubicBezTo>
                      <a:cubicBezTo>
                        <a:pt x="4279900" y="2468455"/>
                        <a:pt x="4403970" y="2563217"/>
                        <a:pt x="4589585" y="2665794"/>
                      </a:cubicBezTo>
                      <a:cubicBezTo>
                        <a:pt x="4775200" y="2768371"/>
                        <a:pt x="5149362" y="2913933"/>
                        <a:pt x="5275385" y="2970594"/>
                      </a:cubicBezTo>
                      <a:cubicBezTo>
                        <a:pt x="5401408" y="3027255"/>
                        <a:pt x="5336931" y="2999902"/>
                        <a:pt x="5345723" y="3005763"/>
                      </a:cubicBezTo>
                      <a:cubicBezTo>
                        <a:pt x="5354515" y="3011625"/>
                        <a:pt x="5332046" y="3008694"/>
                        <a:pt x="5328138" y="3005763"/>
                      </a:cubicBezTo>
                      <a:cubicBezTo>
                        <a:pt x="5324230" y="3002832"/>
                        <a:pt x="5316415" y="2987201"/>
                        <a:pt x="5322277" y="2988178"/>
                      </a:cubicBezTo>
                      <a:cubicBezTo>
                        <a:pt x="5328139" y="2989155"/>
                        <a:pt x="5345723" y="3000389"/>
                        <a:pt x="5363308" y="3011624"/>
                      </a:cubicBezTo>
                    </a:path>
                  </a:pathLst>
                </a:custGeom>
                <a:ln w="285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8" name="直接连接符 7"/>
                <p:cNvCxnSpPr/>
                <p:nvPr/>
              </p:nvCxnSpPr>
              <p:spPr>
                <a:xfrm>
                  <a:off x="6168008" y="2135775"/>
                  <a:ext cx="0" cy="3168352"/>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grpSp>
          <p:sp>
            <p:nvSpPr>
              <p:cNvPr id="17" name="左箭头 16"/>
              <p:cNvSpPr/>
              <p:nvPr/>
            </p:nvSpPr>
            <p:spPr>
              <a:xfrm>
                <a:off x="7464152" y="2780928"/>
                <a:ext cx="1800200" cy="792088"/>
              </a:xfrm>
              <a:prstGeom prst="lef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rgbClr val="7030A0"/>
                    </a:solidFill>
                  </a:rPr>
                  <a:t>定额的作用力</a:t>
                </a:r>
                <a:endParaRPr lang="zh-CN" altLang="en-US" b="1" dirty="0">
                  <a:solidFill>
                    <a:srgbClr val="7030A0"/>
                  </a:solidFill>
                </a:endParaRPr>
              </a:p>
            </p:txBody>
          </p:sp>
        </p:grpSp>
        <p:sp>
          <p:nvSpPr>
            <p:cNvPr id="30" name="线形标注 1 29"/>
            <p:cNvSpPr/>
            <p:nvPr/>
          </p:nvSpPr>
          <p:spPr>
            <a:xfrm>
              <a:off x="5807968" y="5805264"/>
              <a:ext cx="3168352" cy="360040"/>
            </a:xfrm>
            <a:prstGeom prst="borderCallout1">
              <a:avLst>
                <a:gd name="adj1" fmla="val -11485"/>
                <a:gd name="adj2" fmla="val 48014"/>
                <a:gd name="adj3" fmla="val -159613"/>
                <a:gd name="adj4" fmla="val 43781"/>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dirty="0" smtClean="0">
                  <a:solidFill>
                    <a:srgbClr val="7030A0"/>
                  </a:solidFill>
                </a:rPr>
                <a:t>每百公里空载消耗量</a:t>
              </a:r>
              <a:r>
                <a:rPr lang="zh-CN" altLang="en-US" dirty="0" smtClean="0">
                  <a:solidFill>
                    <a:srgbClr val="7030A0"/>
                  </a:solidFill>
                </a:rPr>
                <a:t>实际数</a:t>
              </a:r>
              <a:endParaRPr lang="zh-CN" altLang="en-US" dirty="0">
                <a:solidFill>
                  <a:srgbClr val="7030A0"/>
                </a:solidFill>
              </a:endParaRPr>
            </a:p>
          </p:txBody>
        </p:sp>
      </p:grpSp>
      <p:sp>
        <p:nvSpPr>
          <p:cNvPr id="33" name="TextBox 32"/>
          <p:cNvSpPr txBox="1"/>
          <p:nvPr/>
        </p:nvSpPr>
        <p:spPr>
          <a:xfrm>
            <a:off x="9120336" y="5301208"/>
            <a:ext cx="2262158" cy="369332"/>
          </a:xfrm>
          <a:prstGeom prst="rect">
            <a:avLst/>
          </a:prstGeom>
          <a:noFill/>
        </p:spPr>
        <p:txBody>
          <a:bodyPr wrap="none" rtlCol="0">
            <a:spAutoFit/>
          </a:bodyPr>
          <a:lstStyle/>
          <a:p>
            <a:r>
              <a:rPr lang="zh-CN" altLang="zh-CN" dirty="0" smtClean="0"/>
              <a:t>每百公里空载消耗量</a:t>
            </a:r>
            <a:endParaRPr lang="zh-CN" altLang="en-US" dirty="0"/>
          </a:p>
        </p:txBody>
      </p:sp>
      <p:sp>
        <p:nvSpPr>
          <p:cNvPr id="34" name="TextBox 33"/>
          <p:cNvSpPr txBox="1"/>
          <p:nvPr/>
        </p:nvSpPr>
        <p:spPr>
          <a:xfrm>
            <a:off x="2682007" y="1844824"/>
            <a:ext cx="461665" cy="1015663"/>
          </a:xfrm>
          <a:prstGeom prst="rect">
            <a:avLst/>
          </a:prstGeom>
          <a:noFill/>
        </p:spPr>
        <p:txBody>
          <a:bodyPr vert="eaVert" wrap="none" rtlCol="0">
            <a:spAutoFit/>
          </a:bodyPr>
          <a:lstStyle/>
          <a:p>
            <a:r>
              <a:rPr lang="zh-CN" altLang="en-US" dirty="0" smtClean="0"/>
              <a:t>概率密度</a:t>
            </a:r>
            <a:endParaRPr lang="zh-CN" altLang="en-US" dirty="0"/>
          </a:p>
        </p:txBody>
      </p:sp>
      <p:sp>
        <p:nvSpPr>
          <p:cNvPr id="19" name="燕尾形 18"/>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20" name="燕尾形 19"/>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21" name="燕尾形 20"/>
          <p:cNvSpPr/>
          <p:nvPr/>
        </p:nvSpPr>
        <p:spPr>
          <a:xfrm>
            <a:off x="5741956" y="368659"/>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0000"/>
              </a:lnSpc>
              <a:spcAft>
                <a:spcPts val="0"/>
              </a:spcAft>
            </a:pPr>
            <a:r>
              <a:rPr lang="zh-CN" altLang="zh-CN" sz="1400" b="1" dirty="0" smtClean="0"/>
              <a:t>三、燃料消耗量定额的由来与计算方法</a:t>
            </a:r>
            <a:endParaRPr lang="zh-CN" altLang="en-US" sz="1400" b="1" dirty="0">
              <a:latin typeface="华文中宋" panose="02010600040101010101" pitchFamily="2" charset="-122"/>
              <a:ea typeface="华文中宋" panose="02010600040101010101" pitchFamily="2" charset="-122"/>
            </a:endParaRPr>
          </a:p>
        </p:txBody>
      </p:sp>
      <p:sp>
        <p:nvSpPr>
          <p:cNvPr id="22" name="燕尾形 21"/>
          <p:cNvSpPr/>
          <p:nvPr/>
        </p:nvSpPr>
        <p:spPr>
          <a:xfrm>
            <a:off x="5741956" y="692696"/>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bg1"/>
                </a:solidFill>
              </a:rPr>
              <a:t>1</a:t>
            </a:r>
            <a:r>
              <a:rPr lang="zh-CN" altLang="zh-CN" sz="1400" b="1" dirty="0" smtClean="0">
                <a:solidFill>
                  <a:schemeClr val="bg1"/>
                </a:solidFill>
              </a:rPr>
              <a:t>．燃料消耗量定额的由来</a:t>
            </a:r>
            <a:endParaRPr lang="zh-CN" altLang="zh-CN" sz="1400" b="1" dirty="0">
              <a:solidFill>
                <a:schemeClr val="bg1"/>
              </a:solidFill>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剪去单角的矩形 2"/>
          <p:cNvSpPr/>
          <p:nvPr/>
        </p:nvSpPr>
        <p:spPr>
          <a:xfrm>
            <a:off x="983432" y="2708920"/>
            <a:ext cx="10117124" cy="1836204"/>
          </a:xfrm>
          <a:prstGeom prst="snip1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solidFill>
                  <a:srgbClr val="000000"/>
                </a:solidFill>
              </a:rPr>
              <a:t>2</a:t>
            </a:r>
            <a:r>
              <a:rPr lang="zh-CN" altLang="zh-CN" sz="3200" b="1" dirty="0" smtClean="0">
                <a:solidFill>
                  <a:srgbClr val="000000"/>
                </a:solidFill>
              </a:rPr>
              <a:t>．燃料消耗量定额的计算方法</a:t>
            </a:r>
            <a:endParaRPr lang="zh-CN" altLang="zh-CN" sz="3200" b="1" dirty="0">
              <a:solidFill>
                <a:srgbClr val="000000"/>
              </a:solidFill>
            </a:endParaRPr>
          </a:p>
        </p:txBody>
      </p:sp>
      <p:sp>
        <p:nvSpPr>
          <p:cNvPr id="12" name="燕尾形 11"/>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13" name="燕尾形 12"/>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14" name="燕尾形 13"/>
          <p:cNvSpPr/>
          <p:nvPr/>
        </p:nvSpPr>
        <p:spPr>
          <a:xfrm>
            <a:off x="5741956" y="368659"/>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0000"/>
              </a:lnSpc>
              <a:spcAft>
                <a:spcPts val="0"/>
              </a:spcAft>
            </a:pPr>
            <a:r>
              <a:rPr lang="zh-CN" altLang="zh-CN" sz="1400" b="1" dirty="0" smtClean="0"/>
              <a:t>一、营运车辆燃料应耗量与节超量计算的基本方法</a:t>
            </a:r>
            <a:endParaRPr lang="zh-CN" altLang="en-US" sz="1400" b="1" dirty="0">
              <a:latin typeface="华文中宋" panose="02010600040101010101" pitchFamily="2" charset="-122"/>
              <a:ea typeface="华文中宋" panose="02010600040101010101" pitchFamily="2" charset="-122"/>
            </a:endParaRPr>
          </a:p>
        </p:txBody>
      </p:sp>
      <p:sp>
        <p:nvSpPr>
          <p:cNvPr id="15" name="燕尾形 14"/>
          <p:cNvSpPr/>
          <p:nvPr/>
        </p:nvSpPr>
        <p:spPr>
          <a:xfrm>
            <a:off x="5741956" y="692696"/>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bg1"/>
                </a:solidFill>
              </a:rPr>
              <a:t>2</a:t>
            </a:r>
            <a:r>
              <a:rPr lang="zh-CN" altLang="zh-CN" sz="1400" b="1" dirty="0" smtClean="0">
                <a:solidFill>
                  <a:schemeClr val="bg1"/>
                </a:solidFill>
              </a:rPr>
              <a:t>．燃料消耗量定额的计算方法</a:t>
            </a:r>
            <a:endParaRPr lang="zh-CN" altLang="zh-CN" sz="1400" b="1" dirty="0">
              <a:solidFill>
                <a:schemeClr val="bg1"/>
              </a:solidFill>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459" name="Picture 3"/>
          <p:cNvPicPr>
            <a:picLocks noChangeAspect="1" noChangeArrowheads="1"/>
          </p:cNvPicPr>
          <p:nvPr/>
        </p:nvPicPr>
        <p:blipFill>
          <a:blip r:embed="rId2" cstate="print"/>
          <a:srcRect/>
          <a:stretch>
            <a:fillRect/>
          </a:stretch>
        </p:blipFill>
        <p:spPr bwMode="auto">
          <a:xfrm>
            <a:off x="527382" y="1484784"/>
            <a:ext cx="11137237" cy="4176464"/>
          </a:xfrm>
          <a:prstGeom prst="rect">
            <a:avLst/>
          </a:prstGeom>
          <a:noFill/>
          <a:ln w="9525">
            <a:noFill/>
            <a:miter lim="800000"/>
            <a:headEnd/>
            <a:tailEnd/>
          </a:ln>
        </p:spPr>
      </p:pic>
      <p:sp>
        <p:nvSpPr>
          <p:cNvPr id="3" name="燕尾形 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4" name="燕尾形 3"/>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5" name="燕尾形 4"/>
          <p:cNvSpPr/>
          <p:nvPr/>
        </p:nvSpPr>
        <p:spPr>
          <a:xfrm>
            <a:off x="5741956" y="368659"/>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0000"/>
              </a:lnSpc>
              <a:spcAft>
                <a:spcPts val="0"/>
              </a:spcAft>
            </a:pPr>
            <a:r>
              <a:rPr lang="zh-CN" altLang="zh-CN" sz="1400" b="1" dirty="0" smtClean="0"/>
              <a:t>一、营运车辆燃料应耗量与节超量计算的基本方法</a:t>
            </a:r>
            <a:endParaRPr lang="zh-CN" altLang="en-US" sz="1400" b="1" dirty="0">
              <a:latin typeface="华文中宋" panose="02010600040101010101" pitchFamily="2" charset="-122"/>
              <a:ea typeface="华文中宋" panose="02010600040101010101" pitchFamily="2" charset="-122"/>
            </a:endParaRPr>
          </a:p>
        </p:txBody>
      </p:sp>
      <p:sp>
        <p:nvSpPr>
          <p:cNvPr id="6" name="燕尾形 5"/>
          <p:cNvSpPr/>
          <p:nvPr/>
        </p:nvSpPr>
        <p:spPr>
          <a:xfrm>
            <a:off x="5741956" y="692696"/>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bg1"/>
                </a:solidFill>
              </a:rPr>
              <a:t>2</a:t>
            </a:r>
            <a:r>
              <a:rPr lang="zh-CN" altLang="zh-CN" sz="1400" b="1" dirty="0" smtClean="0">
                <a:solidFill>
                  <a:schemeClr val="bg1"/>
                </a:solidFill>
              </a:rPr>
              <a:t>．燃料消耗量定额的计算方法</a:t>
            </a:r>
            <a:endParaRPr lang="zh-CN" altLang="zh-CN" sz="1400" b="1" dirty="0">
              <a:solidFill>
                <a:schemeClr val="bg1"/>
              </a:solidFill>
            </a:endParaRP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5651" y="1268760"/>
            <a:ext cx="10464800" cy="4546253"/>
          </a:xfr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US" altLang="zh-CN" sz="2800" i="1" dirty="0" smtClean="0">
                <a:latin typeface="+mn-ea"/>
                <a:ea typeface="+mn-ea"/>
              </a:rPr>
              <a:t>Z</a:t>
            </a:r>
            <a:r>
              <a:rPr lang="en-US" altLang="zh-CN" sz="2800" baseline="-25000" dirty="0" smtClean="0">
                <a:latin typeface="+mn-ea"/>
                <a:ea typeface="+mn-ea"/>
                <a:sym typeface="Symbol"/>
              </a:rPr>
              <a:t></a:t>
            </a:r>
            <a:r>
              <a:rPr lang="zh-CN" altLang="zh-CN" sz="2800" dirty="0" smtClean="0">
                <a:latin typeface="+mn-ea"/>
                <a:ea typeface="+mn-ea"/>
              </a:rPr>
              <a:t>的数值可通过查标准正态分布表得到，例如</a:t>
            </a:r>
            <a:r>
              <a:rPr lang="en-US" altLang="zh-CN" sz="2800" dirty="0" smtClean="0">
                <a:latin typeface="+mn-ea"/>
                <a:ea typeface="+mn-ea"/>
              </a:rPr>
              <a:t>1−</a:t>
            </a:r>
            <a:r>
              <a:rPr lang="en-US" altLang="zh-CN" sz="2800" i="1" dirty="0" smtClean="0">
                <a:latin typeface="+mn-ea"/>
                <a:ea typeface="+mn-ea"/>
              </a:rPr>
              <a:t>α</a:t>
            </a:r>
            <a:r>
              <a:rPr lang="zh-CN" altLang="zh-CN" sz="2800" dirty="0" smtClean="0">
                <a:latin typeface="+mn-ea"/>
                <a:ea typeface="+mn-ea"/>
              </a:rPr>
              <a:t>为</a:t>
            </a:r>
            <a:r>
              <a:rPr lang="en-US" altLang="zh-CN" sz="2800" dirty="0" smtClean="0">
                <a:latin typeface="+mn-ea"/>
                <a:ea typeface="+mn-ea"/>
              </a:rPr>
              <a:t>80%</a:t>
            </a:r>
            <a:r>
              <a:rPr lang="zh-CN" altLang="zh-CN" sz="2800" dirty="0" smtClean="0">
                <a:latin typeface="+mn-ea"/>
                <a:ea typeface="+mn-ea"/>
              </a:rPr>
              <a:t>时，查表可得</a:t>
            </a:r>
            <a:r>
              <a:rPr lang="en-US" altLang="zh-CN" sz="2800" i="1" dirty="0" smtClean="0">
                <a:latin typeface="+mn-ea"/>
                <a:ea typeface="+mn-ea"/>
              </a:rPr>
              <a:t>Z</a:t>
            </a:r>
            <a:r>
              <a:rPr lang="en-US" altLang="zh-CN" sz="2800" baseline="-25000" dirty="0" smtClean="0">
                <a:latin typeface="+mn-ea"/>
                <a:ea typeface="+mn-ea"/>
              </a:rPr>
              <a:t>0.20</a:t>
            </a:r>
            <a:r>
              <a:rPr lang="en-US" altLang="zh-CN" sz="2800" dirty="0" smtClean="0">
                <a:latin typeface="+mn-ea"/>
                <a:ea typeface="+mn-ea"/>
              </a:rPr>
              <a:t>=0.84</a:t>
            </a:r>
            <a:r>
              <a:rPr lang="zh-CN" altLang="zh-CN" sz="2800" dirty="0" smtClean="0">
                <a:latin typeface="+mn-ea"/>
                <a:ea typeface="+mn-ea"/>
              </a:rPr>
              <a:t>，</a:t>
            </a:r>
            <a:r>
              <a:rPr lang="en-US" altLang="zh-CN" sz="2800" dirty="0" smtClean="0">
                <a:latin typeface="+mn-ea"/>
                <a:ea typeface="+mn-ea"/>
              </a:rPr>
              <a:t>1−</a:t>
            </a:r>
            <a:r>
              <a:rPr lang="en-US" altLang="zh-CN" sz="2800" i="1" dirty="0" smtClean="0">
                <a:latin typeface="+mn-ea"/>
                <a:ea typeface="+mn-ea"/>
              </a:rPr>
              <a:t>α</a:t>
            </a:r>
            <a:r>
              <a:rPr lang="zh-CN" altLang="zh-CN" sz="2800" dirty="0" smtClean="0">
                <a:latin typeface="+mn-ea"/>
                <a:ea typeface="+mn-ea"/>
              </a:rPr>
              <a:t>为</a:t>
            </a:r>
            <a:r>
              <a:rPr lang="en-US" altLang="zh-CN" sz="2800" dirty="0" smtClean="0">
                <a:latin typeface="+mn-ea"/>
                <a:ea typeface="+mn-ea"/>
              </a:rPr>
              <a:t>95%</a:t>
            </a:r>
            <a:r>
              <a:rPr lang="zh-CN" altLang="zh-CN" sz="2800" dirty="0" smtClean="0">
                <a:latin typeface="+mn-ea"/>
                <a:ea typeface="+mn-ea"/>
              </a:rPr>
              <a:t>时，查表可得</a:t>
            </a:r>
            <a:r>
              <a:rPr lang="en-US" altLang="zh-CN" sz="2800" i="1" dirty="0" smtClean="0">
                <a:latin typeface="+mn-ea"/>
                <a:ea typeface="+mn-ea"/>
              </a:rPr>
              <a:t>Z</a:t>
            </a:r>
            <a:r>
              <a:rPr lang="en-US" altLang="zh-CN" sz="2800" baseline="-25000" dirty="0" smtClean="0">
                <a:latin typeface="+mn-ea"/>
                <a:ea typeface="+mn-ea"/>
              </a:rPr>
              <a:t>0.05</a:t>
            </a:r>
            <a:r>
              <a:rPr lang="en-US" altLang="zh-CN" sz="2800" dirty="0" smtClean="0">
                <a:latin typeface="+mn-ea"/>
                <a:ea typeface="+mn-ea"/>
              </a:rPr>
              <a:t>=1.65</a:t>
            </a:r>
            <a:r>
              <a:rPr lang="zh-CN" altLang="zh-CN" sz="2800" dirty="0" smtClean="0">
                <a:latin typeface="+mn-ea"/>
                <a:ea typeface="+mn-ea"/>
              </a:rPr>
              <a:t>。这里的</a:t>
            </a:r>
            <a:r>
              <a:rPr lang="en-US" altLang="zh-CN" sz="2800" dirty="0" smtClean="0">
                <a:latin typeface="+mn-ea"/>
                <a:ea typeface="+mn-ea"/>
              </a:rPr>
              <a:t>α</a:t>
            </a:r>
            <a:r>
              <a:rPr lang="zh-CN" altLang="zh-CN" sz="2800" dirty="0" smtClean="0">
                <a:latin typeface="+mn-ea"/>
                <a:ea typeface="+mn-ea"/>
              </a:rPr>
              <a:t>为超耗比率，是个小概率；</a:t>
            </a:r>
            <a:r>
              <a:rPr lang="en-US" altLang="zh-CN" sz="2800" dirty="0" smtClean="0">
                <a:latin typeface="+mn-ea"/>
                <a:ea typeface="+mn-ea"/>
              </a:rPr>
              <a:t>1−α</a:t>
            </a:r>
            <a:r>
              <a:rPr lang="zh-CN" altLang="zh-CN" sz="2800" dirty="0" smtClean="0">
                <a:latin typeface="+mn-ea"/>
                <a:ea typeface="+mn-ea"/>
              </a:rPr>
              <a:t>为节油比率，或称为奖励比率，是个大概率。</a:t>
            </a:r>
            <a:r>
              <a:rPr lang="en-US" altLang="zh-CN" sz="2800" dirty="0" smtClean="0">
                <a:latin typeface="+mn-ea"/>
                <a:ea typeface="+mn-ea"/>
              </a:rPr>
              <a:t>α</a:t>
            </a:r>
            <a:r>
              <a:rPr lang="zh-CN" altLang="zh-CN" sz="2800" dirty="0" smtClean="0">
                <a:latin typeface="+mn-ea"/>
                <a:ea typeface="+mn-ea"/>
              </a:rPr>
              <a:t>的取值可由企业视需要而定，奖励比率越大，</a:t>
            </a:r>
            <a:r>
              <a:rPr lang="en-US" altLang="zh-CN" sz="2800" dirty="0" smtClean="0">
                <a:latin typeface="+mn-ea"/>
                <a:ea typeface="+mn-ea"/>
              </a:rPr>
              <a:t>α</a:t>
            </a:r>
            <a:r>
              <a:rPr lang="zh-CN" altLang="zh-CN" sz="2800" dirty="0" smtClean="0">
                <a:latin typeface="+mn-ea"/>
                <a:ea typeface="+mn-ea"/>
              </a:rPr>
              <a:t>的取值就越小。</a:t>
            </a:r>
            <a:endParaRPr lang="zh-CN" altLang="en-US" sz="2800" dirty="0">
              <a:latin typeface="+mn-ea"/>
              <a:ea typeface="+mn-ea"/>
            </a:endParaRPr>
          </a:p>
        </p:txBody>
      </p:sp>
      <p:sp>
        <p:nvSpPr>
          <p:cNvPr id="3" name="燕尾形 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4" name="燕尾形 3"/>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5" name="燕尾形 4"/>
          <p:cNvSpPr/>
          <p:nvPr/>
        </p:nvSpPr>
        <p:spPr>
          <a:xfrm>
            <a:off x="5741956" y="368659"/>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0000"/>
              </a:lnSpc>
              <a:spcAft>
                <a:spcPts val="0"/>
              </a:spcAft>
            </a:pPr>
            <a:r>
              <a:rPr lang="zh-CN" altLang="zh-CN" sz="1400" b="1" dirty="0" smtClean="0"/>
              <a:t>一、营运车辆燃料应耗量与节超量计算的基本方法</a:t>
            </a:r>
            <a:endParaRPr lang="zh-CN" altLang="en-US" sz="1400" b="1" dirty="0">
              <a:latin typeface="华文中宋" panose="02010600040101010101" pitchFamily="2" charset="-122"/>
              <a:ea typeface="华文中宋" panose="02010600040101010101" pitchFamily="2" charset="-122"/>
            </a:endParaRPr>
          </a:p>
        </p:txBody>
      </p:sp>
      <p:sp>
        <p:nvSpPr>
          <p:cNvPr id="6" name="燕尾形 5"/>
          <p:cNvSpPr/>
          <p:nvPr/>
        </p:nvSpPr>
        <p:spPr>
          <a:xfrm>
            <a:off x="5741956" y="692696"/>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bg1"/>
                </a:solidFill>
              </a:rPr>
              <a:t>2</a:t>
            </a:r>
            <a:r>
              <a:rPr lang="zh-CN" altLang="zh-CN" sz="1400" b="1" dirty="0" smtClean="0">
                <a:solidFill>
                  <a:schemeClr val="bg1"/>
                </a:solidFill>
              </a:rPr>
              <a:t>．燃料消耗量定额的计算方法</a:t>
            </a:r>
            <a:endParaRPr lang="zh-CN" altLang="zh-CN" sz="1400" b="1" dirty="0">
              <a:solidFill>
                <a:schemeClr val="bg1"/>
              </a:solidFill>
            </a:endParaRP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83" name="Picture 3"/>
          <p:cNvPicPr>
            <a:picLocks noChangeAspect="1" noChangeArrowheads="1"/>
          </p:cNvPicPr>
          <p:nvPr/>
        </p:nvPicPr>
        <p:blipFill>
          <a:blip r:embed="rId3" cstate="print"/>
          <a:srcRect/>
          <a:stretch>
            <a:fillRect/>
          </a:stretch>
        </p:blipFill>
        <p:spPr bwMode="auto">
          <a:xfrm>
            <a:off x="2228764" y="1477847"/>
            <a:ext cx="7734472" cy="4399425"/>
          </a:xfrm>
          <a:prstGeom prst="rect">
            <a:avLst/>
          </a:prstGeom>
          <a:noFill/>
          <a:ln w="9525">
            <a:noFill/>
            <a:miter lim="800000"/>
            <a:headEnd/>
            <a:tailEnd/>
          </a:ln>
        </p:spPr>
      </p:pic>
      <p:sp>
        <p:nvSpPr>
          <p:cNvPr id="3" name="燕尾形 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4" name="燕尾形 3"/>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5" name="燕尾形 4"/>
          <p:cNvSpPr/>
          <p:nvPr/>
        </p:nvSpPr>
        <p:spPr>
          <a:xfrm>
            <a:off x="5741956" y="368659"/>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0000"/>
              </a:lnSpc>
              <a:spcAft>
                <a:spcPts val="0"/>
              </a:spcAft>
            </a:pPr>
            <a:r>
              <a:rPr lang="zh-CN" altLang="zh-CN" sz="1400" b="1" dirty="0" smtClean="0"/>
              <a:t>一、营运车辆燃料应耗量与节超量计算的基本方法</a:t>
            </a:r>
            <a:endParaRPr lang="zh-CN" altLang="en-US" sz="1400" b="1" dirty="0">
              <a:latin typeface="华文中宋" panose="02010600040101010101" pitchFamily="2" charset="-122"/>
              <a:ea typeface="华文中宋" panose="02010600040101010101" pitchFamily="2" charset="-122"/>
            </a:endParaRPr>
          </a:p>
        </p:txBody>
      </p:sp>
      <p:sp>
        <p:nvSpPr>
          <p:cNvPr id="6" name="燕尾形 5"/>
          <p:cNvSpPr/>
          <p:nvPr/>
        </p:nvSpPr>
        <p:spPr>
          <a:xfrm>
            <a:off x="5741956" y="692696"/>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bg1"/>
                </a:solidFill>
              </a:rPr>
              <a:t>2</a:t>
            </a:r>
            <a:r>
              <a:rPr lang="zh-CN" altLang="zh-CN" sz="1400" b="1" dirty="0" smtClean="0">
                <a:solidFill>
                  <a:schemeClr val="bg1"/>
                </a:solidFill>
              </a:rPr>
              <a:t>．燃料消耗量定额的计算方法</a:t>
            </a:r>
            <a:endParaRPr lang="zh-CN" altLang="zh-CN" sz="1400" b="1" dirty="0">
              <a:solidFill>
                <a:schemeClr val="bg1"/>
              </a:solidFill>
            </a:endParaRP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对角圆角矩形 4"/>
          <p:cNvSpPr/>
          <p:nvPr/>
        </p:nvSpPr>
        <p:spPr>
          <a:xfrm>
            <a:off x="1631504" y="2060848"/>
            <a:ext cx="9865096" cy="3456384"/>
          </a:xfrm>
          <a:prstGeom prst="round2DiagRect">
            <a:avLst/>
          </a:prstGeom>
          <a:noFill/>
          <a:effectLst>
            <a:outerShdw blurRad="50800" dist="114300" dir="2700000" algn="tl" rotWithShape="0">
              <a:schemeClr val="accent5">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 name="图示 2"/>
          <p:cNvGraphicFramePr/>
          <p:nvPr>
            <p:extLst>
              <p:ext uri="{D42A27DB-BD31-4B8C-83A1-F6EECF244321}">
                <p14:modId xmlns:p14="http://schemas.microsoft.com/office/powerpoint/2010/main" xmlns="" val="1253318046"/>
              </p:ext>
            </p:extLst>
          </p:nvPr>
        </p:nvGraphicFramePr>
        <p:xfrm>
          <a:off x="479376" y="1340768"/>
          <a:ext cx="11089232" cy="49866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矩形 1"/>
          <p:cNvSpPr/>
          <p:nvPr/>
        </p:nvSpPr>
        <p:spPr>
          <a:xfrm>
            <a:off x="3215680" y="2348880"/>
            <a:ext cx="7992888" cy="2878288"/>
          </a:xfrm>
          <a:prstGeom prst="rect">
            <a:avLst/>
          </a:prstGeom>
        </p:spPr>
        <p:txBody>
          <a:bodyPr wrap="square">
            <a:spAutoFit/>
          </a:bodyPr>
          <a:lstStyle/>
          <a:p>
            <a:pPr lvl="0" indent="504000">
              <a:lnSpc>
                <a:spcPct val="110000"/>
              </a:lnSpc>
            </a:pPr>
            <a:r>
              <a:rPr lang="en-US" altLang="zh-CN" sz="2800" b="1" dirty="0" smtClean="0">
                <a:latin typeface="宋体" pitchFamily="2" charset="-122"/>
              </a:rPr>
              <a:t>如果</a:t>
            </a:r>
            <a:r>
              <a:rPr lang="en-US" altLang="zh-CN" sz="2800" b="1" i="1" dirty="0" smtClean="0">
                <a:latin typeface="宋体" pitchFamily="2" charset="-122"/>
              </a:rPr>
              <a:t>Q</a:t>
            </a:r>
            <a:r>
              <a:rPr lang="en-US" altLang="zh-CN" sz="2800" b="1" i="1" baseline="-25000" dirty="0" smtClean="0">
                <a:latin typeface="宋体" pitchFamily="2" charset="-122"/>
              </a:rPr>
              <a:t>k</a:t>
            </a:r>
            <a:r>
              <a:rPr lang="en-US" altLang="zh-CN" sz="2800" b="1" dirty="0" smtClean="0">
                <a:latin typeface="宋体" pitchFamily="2" charset="-122"/>
              </a:rPr>
              <a:t>和</a:t>
            </a:r>
            <a:r>
              <a:rPr lang="en-US" altLang="zh-CN" sz="2800" b="1" i="1" dirty="0" smtClean="0">
                <a:latin typeface="宋体" pitchFamily="2" charset="-122"/>
              </a:rPr>
              <a:t>Q</a:t>
            </a:r>
            <a:r>
              <a:rPr lang="en-US" altLang="zh-CN" sz="2800" b="1" i="1" baseline="-25000" dirty="0" smtClean="0">
                <a:latin typeface="宋体" pitchFamily="2" charset="-122"/>
              </a:rPr>
              <a:t>b</a:t>
            </a:r>
            <a:r>
              <a:rPr lang="en-US" altLang="zh-CN" sz="2800" b="1" dirty="0" smtClean="0">
                <a:latin typeface="宋体" pitchFamily="2" charset="-122"/>
              </a:rPr>
              <a:t>分别为16.1（L/100km）和0.86［L/（t∙100km）］，由汽车生产企业提供的</a:t>
            </a:r>
            <a:r>
              <a:rPr lang="en-US" altLang="zh-CN" sz="2800" b="1" i="1" dirty="0" smtClean="0">
                <a:latin typeface="宋体" pitchFamily="2" charset="-122"/>
                <a:sym typeface="Symbol"/>
              </a:rPr>
              <a:t></a:t>
            </a:r>
            <a:r>
              <a:rPr lang="en-US" altLang="zh-CN" sz="2800" b="1" i="1" baseline="-25000" dirty="0" smtClean="0">
                <a:latin typeface="宋体" pitchFamily="2" charset="-122"/>
              </a:rPr>
              <a:t>k</a:t>
            </a:r>
            <a:r>
              <a:rPr lang="en-US" altLang="zh-CN" sz="2800" b="1" dirty="0" smtClean="0">
                <a:latin typeface="宋体" pitchFamily="2" charset="-122"/>
              </a:rPr>
              <a:t>和</a:t>
            </a:r>
            <a:r>
              <a:rPr lang="en-US" altLang="zh-CN" sz="2800" b="1" i="1" dirty="0" smtClean="0">
                <a:latin typeface="宋体" pitchFamily="2" charset="-122"/>
                <a:sym typeface="Symbol"/>
              </a:rPr>
              <a:t></a:t>
            </a:r>
            <a:r>
              <a:rPr lang="en-US" altLang="zh-CN" sz="2800" b="1" i="1" baseline="-25000" dirty="0" smtClean="0">
                <a:latin typeface="宋体" pitchFamily="2" charset="-122"/>
              </a:rPr>
              <a:t>b</a:t>
            </a:r>
            <a:r>
              <a:rPr lang="en-US" altLang="zh-CN" sz="2800" b="1" dirty="0" smtClean="0">
                <a:latin typeface="宋体" pitchFamily="2" charset="-122"/>
              </a:rPr>
              <a:t>分别为1.25（L/100km）和0.12［L/（t∙100km）］，企业核定的节油比率为0.80，查标准正态分布表</a:t>
            </a:r>
            <a:r>
              <a:rPr lang="en-US" altLang="zh-CN" sz="2800" b="1" i="1" dirty="0" smtClean="0">
                <a:latin typeface="宋体" pitchFamily="2" charset="-122"/>
              </a:rPr>
              <a:t>Z</a:t>
            </a:r>
            <a:r>
              <a:rPr lang="en-US" altLang="zh-CN" sz="2800" b="1" baseline="-25000" dirty="0" smtClean="0">
                <a:latin typeface="宋体" pitchFamily="2" charset="-122"/>
              </a:rPr>
              <a:t>0.20</a:t>
            </a:r>
            <a:r>
              <a:rPr lang="en-US" altLang="zh-CN" sz="2800" b="1" dirty="0" smtClean="0">
                <a:latin typeface="宋体" pitchFamily="2" charset="-122"/>
              </a:rPr>
              <a:t>为0.84，试求每百公里空载消耗量定额</a:t>
            </a:r>
            <a:r>
              <a:rPr lang="en-US" altLang="zh-CN" sz="2800" b="1" i="1" dirty="0" smtClean="0">
                <a:latin typeface="宋体" pitchFamily="2" charset="-122"/>
              </a:rPr>
              <a:t>Q'</a:t>
            </a:r>
            <a:r>
              <a:rPr lang="en-US" altLang="zh-CN" sz="2800" b="1" i="1" baseline="-25000" dirty="0" smtClean="0">
                <a:latin typeface="宋体" pitchFamily="2" charset="-122"/>
              </a:rPr>
              <a:t>k</a:t>
            </a:r>
            <a:r>
              <a:rPr lang="en-US" altLang="zh-CN" sz="2800" b="1" dirty="0" smtClean="0">
                <a:latin typeface="宋体" pitchFamily="2" charset="-122"/>
              </a:rPr>
              <a:t>和每吨百公里附加消耗量定额</a:t>
            </a:r>
            <a:r>
              <a:rPr lang="en-US" altLang="zh-CN" sz="2800" b="1" i="1" dirty="0" smtClean="0">
                <a:latin typeface="宋体" pitchFamily="2" charset="-122"/>
              </a:rPr>
              <a:t>Q'</a:t>
            </a:r>
            <a:r>
              <a:rPr lang="en-US" altLang="zh-CN" sz="2800" b="1" i="1" baseline="-25000" dirty="0" smtClean="0">
                <a:latin typeface="宋体" pitchFamily="2" charset="-122"/>
              </a:rPr>
              <a:t>b</a:t>
            </a:r>
            <a:r>
              <a:rPr lang="en-US" altLang="zh-CN" sz="2800" b="1" dirty="0" smtClean="0">
                <a:latin typeface="宋体" pitchFamily="2" charset="-122"/>
              </a:rPr>
              <a:t>。</a:t>
            </a:r>
            <a:endParaRPr lang="zh-CN" altLang="en-US" sz="2800" b="1" dirty="0">
              <a:latin typeface="宋体" pitchFamily="2" charset="-122"/>
            </a:endParaRPr>
          </a:p>
        </p:txBody>
      </p:sp>
      <p:sp>
        <p:nvSpPr>
          <p:cNvPr id="13" name="矩形 12"/>
          <p:cNvSpPr/>
          <p:nvPr/>
        </p:nvSpPr>
        <p:spPr>
          <a:xfrm>
            <a:off x="623392" y="2636912"/>
            <a:ext cx="1944216" cy="707886"/>
          </a:xfrm>
          <a:prstGeom prst="rect">
            <a:avLst/>
          </a:prstGeom>
        </p:spPr>
        <p:txBody>
          <a:bodyPr wrap="square">
            <a:spAutoFit/>
          </a:bodyPr>
          <a:lstStyle/>
          <a:p>
            <a:pPr algn="ctr"/>
            <a:r>
              <a:rPr lang="zh-CN" altLang="en-US" sz="4000" b="1" spc="50" dirty="0" smtClean="0">
                <a:ln w="12700" cmpd="sng">
                  <a:solidFill>
                    <a:schemeClr val="accent6">
                      <a:satMod val="120000"/>
                      <a:shade val="80000"/>
                    </a:schemeClr>
                  </a:solidFill>
                  <a:prstDash val="solid"/>
                </a:ln>
                <a:solidFill>
                  <a:schemeClr val="accent6">
                    <a:tint val="1000"/>
                  </a:schemeClr>
                </a:solidFill>
                <a:effectLst>
                  <a:glow rad="101600">
                    <a:schemeClr val="accent1">
                      <a:satMod val="175000"/>
                      <a:alpha val="40000"/>
                    </a:schemeClr>
                  </a:glow>
                </a:effectLst>
              </a:rPr>
              <a:t>例</a:t>
            </a:r>
            <a:r>
              <a:rPr lang="en-US" altLang="zh-CN" sz="4000" b="1" spc="50" dirty="0" smtClean="0">
                <a:ln w="12700" cmpd="sng">
                  <a:solidFill>
                    <a:schemeClr val="accent6">
                      <a:satMod val="120000"/>
                      <a:shade val="80000"/>
                    </a:schemeClr>
                  </a:solidFill>
                  <a:prstDash val="solid"/>
                </a:ln>
                <a:solidFill>
                  <a:schemeClr val="accent6">
                    <a:tint val="1000"/>
                  </a:schemeClr>
                </a:solidFill>
                <a:effectLst>
                  <a:glow rad="101600">
                    <a:schemeClr val="accent1">
                      <a:satMod val="175000"/>
                      <a:alpha val="40000"/>
                    </a:schemeClr>
                  </a:glow>
                </a:effectLst>
              </a:rPr>
              <a:t>5-10</a:t>
            </a:r>
            <a:endParaRPr lang="zh-CN" altLang="en-US" sz="4000" b="1" spc="50" dirty="0">
              <a:ln w="12700" cmpd="sng">
                <a:solidFill>
                  <a:schemeClr val="accent6">
                    <a:satMod val="120000"/>
                    <a:shade val="80000"/>
                  </a:schemeClr>
                </a:solidFill>
                <a:prstDash val="solid"/>
              </a:ln>
              <a:solidFill>
                <a:schemeClr val="accent6">
                  <a:tint val="1000"/>
                </a:schemeClr>
              </a:solidFill>
              <a:effectLst>
                <a:glow rad="101600">
                  <a:schemeClr val="accent1">
                    <a:satMod val="175000"/>
                    <a:alpha val="40000"/>
                  </a:schemeClr>
                </a:glow>
              </a:effectLst>
            </a:endParaRPr>
          </a:p>
        </p:txBody>
      </p:sp>
      <p:sp>
        <p:nvSpPr>
          <p:cNvPr id="10" name="燕尾形 9"/>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11" name="燕尾形 10"/>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12" name="燕尾形 11"/>
          <p:cNvSpPr/>
          <p:nvPr/>
        </p:nvSpPr>
        <p:spPr>
          <a:xfrm>
            <a:off x="5741956" y="368659"/>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0000"/>
              </a:lnSpc>
              <a:spcAft>
                <a:spcPts val="0"/>
              </a:spcAft>
            </a:pPr>
            <a:r>
              <a:rPr lang="zh-CN" altLang="zh-CN" sz="1400" b="1" dirty="0" smtClean="0"/>
              <a:t>一、营运车辆燃料应耗量与节超量计算的基本方法</a:t>
            </a:r>
            <a:endParaRPr lang="zh-CN" altLang="en-US" sz="1400" b="1" dirty="0">
              <a:latin typeface="华文中宋" panose="02010600040101010101" pitchFamily="2" charset="-122"/>
              <a:ea typeface="华文中宋" panose="02010600040101010101" pitchFamily="2" charset="-122"/>
            </a:endParaRPr>
          </a:p>
        </p:txBody>
      </p:sp>
      <p:sp>
        <p:nvSpPr>
          <p:cNvPr id="16" name="燕尾形 15"/>
          <p:cNvSpPr/>
          <p:nvPr/>
        </p:nvSpPr>
        <p:spPr>
          <a:xfrm>
            <a:off x="5741956" y="692696"/>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bg1"/>
                </a:solidFill>
              </a:rPr>
              <a:t>2</a:t>
            </a:r>
            <a:r>
              <a:rPr lang="zh-CN" altLang="zh-CN" sz="1400" b="1" dirty="0" smtClean="0">
                <a:solidFill>
                  <a:schemeClr val="bg1"/>
                </a:solidFill>
              </a:rPr>
              <a:t>．燃料消耗量定额的计算方法</a:t>
            </a:r>
            <a:endParaRPr lang="zh-CN" altLang="zh-CN" sz="1400" b="1" dirty="0">
              <a:solidFill>
                <a:schemeClr val="bg1"/>
              </a:solidFill>
            </a:endParaRPr>
          </a:p>
        </p:txBody>
      </p:sp>
    </p:spTree>
    <p:extLst>
      <p:ext uri="{BB962C8B-B14F-4D97-AF65-F5344CB8AC3E}">
        <p14:creationId xmlns:p14="http://schemas.microsoft.com/office/powerpoint/2010/main" xmlns="" val="269726291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solidFill>
            <a:schemeClr val="bg1"/>
          </a:solidFill>
        </p:spPr>
        <p:txBody>
          <a:bodyPr/>
          <a:lstStyle/>
          <a:p>
            <a:r>
              <a:rPr lang="zh-CN" altLang="zh-CN" sz="2800" dirty="0" smtClean="0">
                <a:latin typeface="+mj-ea"/>
              </a:rPr>
              <a:t>解：</a:t>
            </a:r>
            <a:br>
              <a:rPr lang="zh-CN" altLang="zh-CN" sz="2800" dirty="0" smtClean="0">
                <a:latin typeface="+mj-ea"/>
              </a:rPr>
            </a:br>
            <a:r>
              <a:rPr lang="zh-CN" altLang="zh-CN" sz="2800" dirty="0" smtClean="0">
                <a:latin typeface="+mj-ea"/>
              </a:rPr>
              <a:t>每百公里空载消耗量定额</a:t>
            </a:r>
            <a:r>
              <a:rPr lang="en-US" altLang="zh-CN" sz="2800" i="1" dirty="0" err="1" smtClean="0">
                <a:latin typeface="+mj-ea"/>
              </a:rPr>
              <a:t>Q′</a:t>
            </a:r>
            <a:r>
              <a:rPr lang="en-US" altLang="zh-CN" sz="2800" i="1" baseline="-25000" dirty="0" err="1" smtClean="0">
                <a:latin typeface="+mj-ea"/>
              </a:rPr>
              <a:t>k</a:t>
            </a:r>
            <a:r>
              <a:rPr lang="zh-CN" altLang="zh-CN" sz="2800" dirty="0" smtClean="0">
                <a:latin typeface="+mj-ea"/>
              </a:rPr>
              <a:t>和每吨百公里附加消耗量定额</a:t>
            </a:r>
            <a:r>
              <a:rPr lang="en-US" altLang="zh-CN" sz="2800" i="1" dirty="0" err="1" smtClean="0">
                <a:latin typeface="+mj-ea"/>
              </a:rPr>
              <a:t>Q′</a:t>
            </a:r>
            <a:r>
              <a:rPr lang="en-US" altLang="zh-CN" sz="2800" i="1" baseline="-25000" dirty="0" err="1" smtClean="0">
                <a:latin typeface="+mj-ea"/>
              </a:rPr>
              <a:t>b</a:t>
            </a:r>
            <a:r>
              <a:rPr lang="zh-CN" altLang="zh-CN" sz="2800" dirty="0" smtClean="0">
                <a:latin typeface="+mj-ea"/>
              </a:rPr>
              <a:t>计算如下</a:t>
            </a:r>
            <a:r>
              <a:rPr lang="de-DE" altLang="zh-CN" sz="2800" i="1" dirty="0" smtClean="0">
                <a:latin typeface="+mj-ea"/>
              </a:rPr>
              <a:t>	</a:t>
            </a:r>
            <a:r>
              <a:rPr lang="en-US" altLang="zh-CN" sz="2800" dirty="0" smtClean="0">
                <a:latin typeface="+mj-ea"/>
              </a:rPr>
              <a:t> </a:t>
            </a:r>
            <a:r>
              <a:rPr lang="zh-CN" altLang="zh-CN" sz="2800" dirty="0" smtClean="0">
                <a:latin typeface="+mj-ea"/>
              </a:rPr>
              <a:t/>
            </a:r>
            <a:br>
              <a:rPr lang="zh-CN" altLang="zh-CN" sz="2800" dirty="0" smtClean="0">
                <a:latin typeface="+mj-ea"/>
              </a:rPr>
            </a:br>
            <a:endParaRPr lang="zh-CN" altLang="en-US" sz="2800" dirty="0">
              <a:latin typeface="+mj-ea"/>
            </a:endParaRPr>
          </a:p>
        </p:txBody>
      </p:sp>
      <p:sp>
        <p:nvSpPr>
          <p:cNvPr id="3" name="燕尾形 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4" name="燕尾形 3"/>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5" name="燕尾形 4"/>
          <p:cNvSpPr/>
          <p:nvPr/>
        </p:nvSpPr>
        <p:spPr>
          <a:xfrm>
            <a:off x="5741956" y="368659"/>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0000"/>
              </a:lnSpc>
              <a:spcAft>
                <a:spcPts val="0"/>
              </a:spcAft>
            </a:pPr>
            <a:r>
              <a:rPr lang="zh-CN" altLang="zh-CN" sz="1400" b="1" dirty="0" smtClean="0"/>
              <a:t>一、营运车辆燃料应耗量与节超量计算的基本方法</a:t>
            </a:r>
            <a:endParaRPr lang="zh-CN" altLang="en-US" sz="1400" b="1" dirty="0">
              <a:latin typeface="华文中宋" panose="02010600040101010101" pitchFamily="2" charset="-122"/>
              <a:ea typeface="华文中宋" panose="02010600040101010101" pitchFamily="2" charset="-122"/>
            </a:endParaRPr>
          </a:p>
        </p:txBody>
      </p:sp>
      <p:sp>
        <p:nvSpPr>
          <p:cNvPr id="6" name="燕尾形 5"/>
          <p:cNvSpPr/>
          <p:nvPr/>
        </p:nvSpPr>
        <p:spPr>
          <a:xfrm>
            <a:off x="5741956" y="692696"/>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bg1"/>
                </a:solidFill>
              </a:rPr>
              <a:t>2</a:t>
            </a:r>
            <a:r>
              <a:rPr lang="zh-CN" altLang="zh-CN" sz="1400" b="1" dirty="0" smtClean="0">
                <a:solidFill>
                  <a:schemeClr val="bg1"/>
                </a:solidFill>
              </a:rPr>
              <a:t>．燃料消耗量定额的计算方法</a:t>
            </a:r>
            <a:endParaRPr lang="zh-CN" altLang="zh-CN" sz="1400" b="1" dirty="0">
              <a:solidFill>
                <a:schemeClr val="bg1"/>
              </a:solidFill>
            </a:endParaRPr>
          </a:p>
        </p:txBody>
      </p:sp>
      <p:sp>
        <p:nvSpPr>
          <p:cNvPr id="7" name="矩形 6"/>
          <p:cNvSpPr/>
          <p:nvPr/>
        </p:nvSpPr>
        <p:spPr>
          <a:xfrm>
            <a:off x="407368" y="961564"/>
            <a:ext cx="1512168" cy="523220"/>
          </a:xfrm>
          <a:prstGeom prst="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zh-CN" alt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例</a:t>
            </a:r>
            <a:r>
              <a:rPr lang="en-US" altLang="zh-CN"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5-10</a:t>
            </a:r>
            <a:endParaRPr lang="zh-CN" alt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对角圆角矩形 4"/>
          <p:cNvSpPr/>
          <p:nvPr/>
        </p:nvSpPr>
        <p:spPr>
          <a:xfrm>
            <a:off x="1631504" y="2060848"/>
            <a:ext cx="9865096" cy="3456384"/>
          </a:xfrm>
          <a:prstGeom prst="round2DiagRect">
            <a:avLst/>
          </a:prstGeom>
          <a:noFill/>
          <a:effectLst>
            <a:outerShdw blurRad="50800" dist="114300" dir="2700000" algn="tl" rotWithShape="0">
              <a:schemeClr val="accent5">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 name="图示 2"/>
          <p:cNvGraphicFramePr/>
          <p:nvPr>
            <p:extLst>
              <p:ext uri="{D42A27DB-BD31-4B8C-83A1-F6EECF244321}">
                <p14:modId xmlns:p14="http://schemas.microsoft.com/office/powerpoint/2010/main" xmlns="" val="1253318046"/>
              </p:ext>
            </p:extLst>
          </p:nvPr>
        </p:nvGraphicFramePr>
        <p:xfrm>
          <a:off x="479376" y="1340768"/>
          <a:ext cx="11089232" cy="49866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矩形 1"/>
          <p:cNvSpPr/>
          <p:nvPr/>
        </p:nvSpPr>
        <p:spPr>
          <a:xfrm>
            <a:off x="3215680" y="2550963"/>
            <a:ext cx="7992888" cy="2462213"/>
          </a:xfrm>
          <a:prstGeom prst="rect">
            <a:avLst/>
          </a:prstGeom>
        </p:spPr>
        <p:txBody>
          <a:bodyPr wrap="square">
            <a:spAutoFit/>
          </a:bodyPr>
          <a:lstStyle/>
          <a:p>
            <a:pPr lvl="0" indent="504000">
              <a:lnSpc>
                <a:spcPct val="110000"/>
              </a:lnSpc>
            </a:pPr>
            <a:r>
              <a:rPr lang="en-US" altLang="zh-CN" sz="2800" b="1" dirty="0" smtClean="0">
                <a:latin typeface="宋体" pitchFamily="2" charset="-122"/>
              </a:rPr>
              <a:t>续例5-8，每百公里空载消耗量定额与每吨百公里附加消耗量定额分别为17.15（L/100km）和0.9608［L/（t∙100km）］，同时考虑运行条件变化影响的前提下，计算定额管理之下的该车该运次的燃料应耗量。</a:t>
            </a:r>
            <a:endParaRPr lang="zh-CN" altLang="en-US" sz="2800" b="1" dirty="0">
              <a:latin typeface="宋体" pitchFamily="2" charset="-122"/>
            </a:endParaRPr>
          </a:p>
        </p:txBody>
      </p:sp>
      <p:sp>
        <p:nvSpPr>
          <p:cNvPr id="13" name="矩形 12"/>
          <p:cNvSpPr/>
          <p:nvPr/>
        </p:nvSpPr>
        <p:spPr>
          <a:xfrm>
            <a:off x="623392" y="2636912"/>
            <a:ext cx="1944216" cy="707886"/>
          </a:xfrm>
          <a:prstGeom prst="rect">
            <a:avLst/>
          </a:prstGeom>
        </p:spPr>
        <p:txBody>
          <a:bodyPr wrap="square">
            <a:spAutoFit/>
          </a:bodyPr>
          <a:lstStyle/>
          <a:p>
            <a:pPr algn="ctr"/>
            <a:r>
              <a:rPr lang="zh-CN" altLang="en-US" sz="4000" b="1" spc="50" dirty="0" smtClean="0">
                <a:ln w="12700" cmpd="sng">
                  <a:solidFill>
                    <a:schemeClr val="accent6">
                      <a:satMod val="120000"/>
                      <a:shade val="80000"/>
                    </a:schemeClr>
                  </a:solidFill>
                  <a:prstDash val="solid"/>
                </a:ln>
                <a:solidFill>
                  <a:schemeClr val="accent6">
                    <a:tint val="1000"/>
                  </a:schemeClr>
                </a:solidFill>
                <a:effectLst>
                  <a:glow rad="101600">
                    <a:schemeClr val="accent1">
                      <a:satMod val="175000"/>
                      <a:alpha val="40000"/>
                    </a:schemeClr>
                  </a:glow>
                </a:effectLst>
              </a:rPr>
              <a:t>例</a:t>
            </a:r>
            <a:r>
              <a:rPr lang="en-US" altLang="zh-CN" sz="4000" b="1" spc="50" dirty="0" smtClean="0">
                <a:ln w="12700" cmpd="sng">
                  <a:solidFill>
                    <a:schemeClr val="accent6">
                      <a:satMod val="120000"/>
                      <a:shade val="80000"/>
                    </a:schemeClr>
                  </a:solidFill>
                  <a:prstDash val="solid"/>
                </a:ln>
                <a:solidFill>
                  <a:schemeClr val="accent6">
                    <a:tint val="1000"/>
                  </a:schemeClr>
                </a:solidFill>
                <a:effectLst>
                  <a:glow rad="101600">
                    <a:schemeClr val="accent1">
                      <a:satMod val="175000"/>
                      <a:alpha val="40000"/>
                    </a:schemeClr>
                  </a:glow>
                </a:effectLst>
              </a:rPr>
              <a:t>5-11</a:t>
            </a:r>
            <a:endParaRPr lang="zh-CN" altLang="en-US" sz="4000" b="1" spc="50" dirty="0">
              <a:ln w="12700" cmpd="sng">
                <a:solidFill>
                  <a:schemeClr val="accent6">
                    <a:satMod val="120000"/>
                    <a:shade val="80000"/>
                  </a:schemeClr>
                </a:solidFill>
                <a:prstDash val="solid"/>
              </a:ln>
              <a:solidFill>
                <a:schemeClr val="accent6">
                  <a:tint val="1000"/>
                </a:schemeClr>
              </a:solidFill>
              <a:effectLst>
                <a:glow rad="101600">
                  <a:schemeClr val="accent1">
                    <a:satMod val="175000"/>
                    <a:alpha val="40000"/>
                  </a:schemeClr>
                </a:glow>
              </a:effectLst>
            </a:endParaRPr>
          </a:p>
        </p:txBody>
      </p:sp>
      <p:sp>
        <p:nvSpPr>
          <p:cNvPr id="10" name="燕尾形 9"/>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11" name="燕尾形 10"/>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12" name="燕尾形 11"/>
          <p:cNvSpPr/>
          <p:nvPr/>
        </p:nvSpPr>
        <p:spPr>
          <a:xfrm>
            <a:off x="5741956" y="368659"/>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0000"/>
              </a:lnSpc>
              <a:spcAft>
                <a:spcPts val="0"/>
              </a:spcAft>
            </a:pPr>
            <a:r>
              <a:rPr lang="zh-CN" altLang="zh-CN" sz="1400" b="1" dirty="0" smtClean="0"/>
              <a:t>一、营运车辆燃料应耗量与节超量计算的基本方法</a:t>
            </a:r>
            <a:endParaRPr lang="zh-CN" altLang="en-US" sz="1400" b="1" dirty="0">
              <a:latin typeface="华文中宋" panose="02010600040101010101" pitchFamily="2" charset="-122"/>
              <a:ea typeface="华文中宋" panose="02010600040101010101" pitchFamily="2" charset="-122"/>
            </a:endParaRPr>
          </a:p>
        </p:txBody>
      </p:sp>
      <p:sp>
        <p:nvSpPr>
          <p:cNvPr id="16" name="燕尾形 15"/>
          <p:cNvSpPr/>
          <p:nvPr/>
        </p:nvSpPr>
        <p:spPr>
          <a:xfrm>
            <a:off x="5741956" y="692696"/>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bg1"/>
                </a:solidFill>
              </a:rPr>
              <a:t>2</a:t>
            </a:r>
            <a:r>
              <a:rPr lang="zh-CN" altLang="zh-CN" sz="1400" b="1" dirty="0" smtClean="0">
                <a:solidFill>
                  <a:schemeClr val="bg1"/>
                </a:solidFill>
              </a:rPr>
              <a:t>．燃料消耗量定额的计算方法</a:t>
            </a:r>
            <a:endParaRPr lang="zh-CN" altLang="zh-CN" sz="1400" b="1" dirty="0">
              <a:solidFill>
                <a:schemeClr val="bg1"/>
              </a:solidFill>
            </a:endParaRPr>
          </a:p>
        </p:txBody>
      </p:sp>
    </p:spTree>
    <p:extLst>
      <p:ext uri="{BB962C8B-B14F-4D97-AF65-F5344CB8AC3E}">
        <p14:creationId xmlns:p14="http://schemas.microsoft.com/office/powerpoint/2010/main" xmlns="" val="26972629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燕尾形 7"/>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9" name="燕尾形 8"/>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10" name="燕尾形 9"/>
          <p:cNvSpPr/>
          <p:nvPr/>
        </p:nvSpPr>
        <p:spPr>
          <a:xfrm>
            <a:off x="5597940" y="368659"/>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dirty="0" smtClean="0"/>
              <a:t>二、成本降低额与成本降低率预算达成情况的因素分析</a:t>
            </a:r>
            <a:endParaRPr lang="zh-CN" altLang="zh-CN" sz="1400" dirty="0"/>
          </a:p>
        </p:txBody>
      </p:sp>
      <p:graphicFrame>
        <p:nvGraphicFramePr>
          <p:cNvPr id="13" name="图示 12"/>
          <p:cNvGraphicFramePr/>
          <p:nvPr>
            <p:extLst>
              <p:ext uri="{D42A27DB-BD31-4B8C-83A1-F6EECF244321}">
                <p14:modId xmlns:p14="http://schemas.microsoft.com/office/powerpoint/2010/main" xmlns="" val="2439597158"/>
              </p:ext>
            </p:extLst>
          </p:nvPr>
        </p:nvGraphicFramePr>
        <p:xfrm>
          <a:off x="731404" y="2618339"/>
          <a:ext cx="10909212" cy="2124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矩形 13"/>
          <p:cNvSpPr/>
          <p:nvPr/>
        </p:nvSpPr>
        <p:spPr>
          <a:xfrm>
            <a:off x="1415480" y="2708921"/>
            <a:ext cx="864096" cy="1323439"/>
          </a:xfrm>
          <a:prstGeom prst="rect">
            <a:avLst/>
          </a:prstGeom>
          <a:noFill/>
        </p:spPr>
        <p:txBody>
          <a:bodyPr wrap="square" lIns="91440" tIns="45720" rIns="91440" bIns="45720">
            <a:spAutoFit/>
          </a:bodyPr>
          <a:lstStyle/>
          <a:p>
            <a:pPr algn="ctr"/>
            <a:r>
              <a:rPr lang="en-US" altLang="zh-CN" sz="8000" b="1" dirty="0" smtClean="0">
                <a:ln w="18000">
                  <a:solidFill>
                    <a:schemeClr val="accent2">
                      <a:satMod val="140000"/>
                    </a:schemeClr>
                  </a:solidFill>
                  <a:prstDash val="solid"/>
                  <a:miter lim="800000"/>
                </a:ln>
                <a:noFill/>
                <a:effectLst>
                  <a:glow rad="63500">
                    <a:schemeClr val="accent1">
                      <a:satMod val="175000"/>
                      <a:alpha val="40000"/>
                    </a:schemeClr>
                  </a:glow>
                  <a:outerShdw blurRad="25500" dist="23000" dir="7020000" algn="tl">
                    <a:srgbClr val="000000">
                      <a:alpha val="50000"/>
                    </a:srgbClr>
                  </a:outerShdw>
                </a:effectLst>
              </a:rPr>
              <a:t>*</a:t>
            </a:r>
            <a:endParaRPr lang="zh-CN" altLang="en-US" sz="8000" b="1" dirty="0">
              <a:ln w="18000">
                <a:solidFill>
                  <a:schemeClr val="accent2">
                    <a:satMod val="140000"/>
                  </a:schemeClr>
                </a:solidFill>
                <a:prstDash val="solid"/>
                <a:miter lim="800000"/>
              </a:ln>
              <a:noFill/>
              <a:effectLst>
                <a:glow rad="63500">
                  <a:schemeClr val="accent1">
                    <a:satMod val="175000"/>
                    <a:alpha val="40000"/>
                  </a:schemeClr>
                </a:glow>
                <a:outerShdw blurRad="25500" dist="23000" dir="7020000" algn="tl">
                  <a:srgbClr val="000000">
                    <a:alpha val="50000"/>
                  </a:srgbClr>
                </a:outerShdw>
              </a:effectLst>
            </a:endParaRPr>
          </a:p>
        </p:txBody>
      </p:sp>
    </p:spTree>
    <p:extLst>
      <p:ext uri="{BB962C8B-B14F-4D97-AF65-F5344CB8AC3E}">
        <p14:creationId xmlns:p14="http://schemas.microsoft.com/office/powerpoint/2010/main" xmlns="" val="3823951020"/>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67408" y="1844824"/>
            <a:ext cx="10464800" cy="3888431"/>
          </a:xfr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t"/>
          <a:lstStyle/>
          <a:p>
            <a:r>
              <a:rPr lang="zh-CN" altLang="zh-CN" sz="2800" dirty="0" smtClean="0"/>
              <a:t>解：</a:t>
            </a:r>
            <a:br>
              <a:rPr lang="zh-CN" altLang="zh-CN" sz="2800" dirty="0" smtClean="0"/>
            </a:br>
            <a:r>
              <a:rPr lang="zh-CN" altLang="zh-CN" sz="2800" dirty="0" smtClean="0"/>
              <a:t>定额管理之下的该车该运次的燃料应耗量计算如下</a:t>
            </a:r>
            <a:endParaRPr lang="zh-CN" altLang="en-US" sz="2800" dirty="0"/>
          </a:p>
        </p:txBody>
      </p:sp>
      <p:sp>
        <p:nvSpPr>
          <p:cNvPr id="448514"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448513" name="Object 1"/>
          <p:cNvGraphicFramePr>
            <a:graphicFrameLocks noChangeAspect="1"/>
          </p:cNvGraphicFramePr>
          <p:nvPr/>
        </p:nvGraphicFramePr>
        <p:xfrm>
          <a:off x="911424" y="3140968"/>
          <a:ext cx="10369152" cy="2304256"/>
        </p:xfrm>
        <a:graphic>
          <a:graphicData uri="http://schemas.openxmlformats.org/presentationml/2006/ole">
            <p:oleObj spid="_x0000_s448513" name="Equation" r:id="rId3" imgW="4457700" imgH="990600" progId="Equation.DSMT4">
              <p:embed/>
            </p:oleObj>
          </a:graphicData>
        </a:graphic>
      </p:graphicFrame>
      <p:sp>
        <p:nvSpPr>
          <p:cNvPr id="5" name="燕尾形 4"/>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6" name="燕尾形 5"/>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7" name="燕尾形 6"/>
          <p:cNvSpPr/>
          <p:nvPr/>
        </p:nvSpPr>
        <p:spPr>
          <a:xfrm>
            <a:off x="5741956" y="368659"/>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0000"/>
              </a:lnSpc>
              <a:spcAft>
                <a:spcPts val="0"/>
              </a:spcAft>
            </a:pPr>
            <a:r>
              <a:rPr lang="zh-CN" altLang="zh-CN" sz="1400" b="1" dirty="0" smtClean="0"/>
              <a:t>一、营运车辆燃料应耗量与节超量计算的基本方法</a:t>
            </a:r>
            <a:endParaRPr lang="zh-CN" altLang="en-US" sz="1400" b="1" dirty="0">
              <a:latin typeface="华文中宋" panose="02010600040101010101" pitchFamily="2" charset="-122"/>
              <a:ea typeface="华文中宋" panose="02010600040101010101" pitchFamily="2" charset="-122"/>
            </a:endParaRPr>
          </a:p>
        </p:txBody>
      </p:sp>
      <p:sp>
        <p:nvSpPr>
          <p:cNvPr id="8" name="燕尾形 7"/>
          <p:cNvSpPr/>
          <p:nvPr/>
        </p:nvSpPr>
        <p:spPr>
          <a:xfrm>
            <a:off x="5741956" y="692696"/>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bg1"/>
                </a:solidFill>
              </a:rPr>
              <a:t>2</a:t>
            </a:r>
            <a:r>
              <a:rPr lang="zh-CN" altLang="zh-CN" sz="1400" b="1" dirty="0" smtClean="0">
                <a:solidFill>
                  <a:schemeClr val="bg1"/>
                </a:solidFill>
              </a:rPr>
              <a:t>．燃料消耗量定额的计算方法</a:t>
            </a:r>
            <a:endParaRPr lang="zh-CN" altLang="zh-CN" sz="1400" b="1" dirty="0">
              <a:solidFill>
                <a:schemeClr val="bg1"/>
              </a:solidFill>
            </a:endParaRPr>
          </a:p>
        </p:txBody>
      </p:sp>
      <p:sp>
        <p:nvSpPr>
          <p:cNvPr id="9" name="矩形 8"/>
          <p:cNvSpPr/>
          <p:nvPr/>
        </p:nvSpPr>
        <p:spPr>
          <a:xfrm>
            <a:off x="407368" y="961564"/>
            <a:ext cx="1512168" cy="523220"/>
          </a:xfrm>
          <a:prstGeom prst="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zh-CN" alt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例</a:t>
            </a:r>
            <a:r>
              <a:rPr lang="en-US" altLang="zh-CN"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5-11</a:t>
            </a:r>
            <a:endParaRPr lang="zh-CN" alt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对角圆角矩形 4"/>
          <p:cNvSpPr/>
          <p:nvPr/>
        </p:nvSpPr>
        <p:spPr>
          <a:xfrm>
            <a:off x="1631504" y="2060848"/>
            <a:ext cx="9865096" cy="3456384"/>
          </a:xfrm>
          <a:prstGeom prst="round2DiagRect">
            <a:avLst/>
          </a:prstGeom>
          <a:noFill/>
          <a:effectLst>
            <a:outerShdw blurRad="50800" dist="114300" dir="2700000" algn="tl" rotWithShape="0">
              <a:schemeClr val="accent5">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 name="图示 2"/>
          <p:cNvGraphicFramePr/>
          <p:nvPr>
            <p:extLst>
              <p:ext uri="{D42A27DB-BD31-4B8C-83A1-F6EECF244321}">
                <p14:modId xmlns:p14="http://schemas.microsoft.com/office/powerpoint/2010/main" xmlns="" val="1253318046"/>
              </p:ext>
            </p:extLst>
          </p:nvPr>
        </p:nvGraphicFramePr>
        <p:xfrm>
          <a:off x="479376" y="1340768"/>
          <a:ext cx="11089232" cy="49866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矩形 1"/>
          <p:cNvSpPr/>
          <p:nvPr/>
        </p:nvSpPr>
        <p:spPr>
          <a:xfrm>
            <a:off x="3215680" y="2604244"/>
            <a:ext cx="7992888" cy="2192908"/>
          </a:xfrm>
          <a:prstGeom prst="rect">
            <a:avLst/>
          </a:prstGeom>
        </p:spPr>
        <p:txBody>
          <a:bodyPr wrap="square">
            <a:spAutoFit/>
          </a:bodyPr>
          <a:lstStyle/>
          <a:p>
            <a:pPr lvl="0" indent="504000">
              <a:lnSpc>
                <a:spcPct val="150000"/>
              </a:lnSpc>
            </a:pPr>
            <a:r>
              <a:rPr lang="en-US" altLang="zh-CN" sz="3200" b="1" dirty="0" smtClean="0">
                <a:latin typeface="宋体" pitchFamily="2" charset="-122"/>
              </a:rPr>
              <a:t>续上例，该车该次运行的燃料实际消耗量为14L，计算定额管理之下的该车该运次的燃料节超量。</a:t>
            </a:r>
            <a:endParaRPr lang="zh-CN" altLang="en-US" sz="3200" b="1" dirty="0">
              <a:latin typeface="宋体" pitchFamily="2" charset="-122"/>
            </a:endParaRPr>
          </a:p>
        </p:txBody>
      </p:sp>
      <p:sp>
        <p:nvSpPr>
          <p:cNvPr id="13" name="矩形 12"/>
          <p:cNvSpPr/>
          <p:nvPr/>
        </p:nvSpPr>
        <p:spPr>
          <a:xfrm>
            <a:off x="623392" y="2636912"/>
            <a:ext cx="1944216" cy="707886"/>
          </a:xfrm>
          <a:prstGeom prst="rect">
            <a:avLst/>
          </a:prstGeom>
        </p:spPr>
        <p:txBody>
          <a:bodyPr wrap="square">
            <a:spAutoFit/>
          </a:bodyPr>
          <a:lstStyle/>
          <a:p>
            <a:pPr algn="ctr"/>
            <a:r>
              <a:rPr lang="zh-CN" altLang="en-US" sz="4000" b="1" spc="50" dirty="0" smtClean="0">
                <a:ln w="12700" cmpd="sng">
                  <a:solidFill>
                    <a:schemeClr val="accent6">
                      <a:satMod val="120000"/>
                      <a:shade val="80000"/>
                    </a:schemeClr>
                  </a:solidFill>
                  <a:prstDash val="solid"/>
                </a:ln>
                <a:solidFill>
                  <a:schemeClr val="accent6">
                    <a:tint val="1000"/>
                  </a:schemeClr>
                </a:solidFill>
                <a:effectLst>
                  <a:glow rad="101600">
                    <a:schemeClr val="accent1">
                      <a:satMod val="175000"/>
                      <a:alpha val="40000"/>
                    </a:schemeClr>
                  </a:glow>
                </a:effectLst>
              </a:rPr>
              <a:t>例</a:t>
            </a:r>
            <a:r>
              <a:rPr lang="en-US" altLang="zh-CN" sz="4000" b="1" spc="50" dirty="0" smtClean="0">
                <a:ln w="12700" cmpd="sng">
                  <a:solidFill>
                    <a:schemeClr val="accent6">
                      <a:satMod val="120000"/>
                      <a:shade val="80000"/>
                    </a:schemeClr>
                  </a:solidFill>
                  <a:prstDash val="solid"/>
                </a:ln>
                <a:solidFill>
                  <a:schemeClr val="accent6">
                    <a:tint val="1000"/>
                  </a:schemeClr>
                </a:solidFill>
                <a:effectLst>
                  <a:glow rad="101600">
                    <a:schemeClr val="accent1">
                      <a:satMod val="175000"/>
                      <a:alpha val="40000"/>
                    </a:schemeClr>
                  </a:glow>
                </a:effectLst>
              </a:rPr>
              <a:t>5-12</a:t>
            </a:r>
            <a:endParaRPr lang="zh-CN" altLang="en-US" sz="4000" b="1" spc="50" dirty="0">
              <a:ln w="12700" cmpd="sng">
                <a:solidFill>
                  <a:schemeClr val="accent6">
                    <a:satMod val="120000"/>
                    <a:shade val="80000"/>
                  </a:schemeClr>
                </a:solidFill>
                <a:prstDash val="solid"/>
              </a:ln>
              <a:solidFill>
                <a:schemeClr val="accent6">
                  <a:tint val="1000"/>
                </a:schemeClr>
              </a:solidFill>
              <a:effectLst>
                <a:glow rad="101600">
                  <a:schemeClr val="accent1">
                    <a:satMod val="175000"/>
                    <a:alpha val="40000"/>
                  </a:schemeClr>
                </a:glow>
              </a:effectLst>
            </a:endParaRPr>
          </a:p>
        </p:txBody>
      </p:sp>
      <p:sp>
        <p:nvSpPr>
          <p:cNvPr id="10" name="燕尾形 9"/>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11" name="燕尾形 10"/>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12" name="燕尾形 11"/>
          <p:cNvSpPr/>
          <p:nvPr/>
        </p:nvSpPr>
        <p:spPr>
          <a:xfrm>
            <a:off x="5741956" y="368659"/>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0000"/>
              </a:lnSpc>
              <a:spcAft>
                <a:spcPts val="0"/>
              </a:spcAft>
            </a:pPr>
            <a:r>
              <a:rPr lang="zh-CN" altLang="zh-CN" sz="1400" b="1" dirty="0" smtClean="0"/>
              <a:t>一、营运车辆燃料应耗量与节超量计算的基本方法</a:t>
            </a:r>
            <a:endParaRPr lang="zh-CN" altLang="en-US" sz="1400" b="1" dirty="0">
              <a:latin typeface="华文中宋" panose="02010600040101010101" pitchFamily="2" charset="-122"/>
              <a:ea typeface="华文中宋" panose="02010600040101010101" pitchFamily="2" charset="-122"/>
            </a:endParaRPr>
          </a:p>
        </p:txBody>
      </p:sp>
      <p:sp>
        <p:nvSpPr>
          <p:cNvPr id="16" name="燕尾形 15"/>
          <p:cNvSpPr/>
          <p:nvPr/>
        </p:nvSpPr>
        <p:spPr>
          <a:xfrm>
            <a:off x="5741956" y="692696"/>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bg1"/>
                </a:solidFill>
              </a:rPr>
              <a:t>2</a:t>
            </a:r>
            <a:r>
              <a:rPr lang="zh-CN" altLang="zh-CN" sz="1400" b="1" dirty="0" smtClean="0">
                <a:solidFill>
                  <a:schemeClr val="bg1"/>
                </a:solidFill>
              </a:rPr>
              <a:t>．燃料消耗量定额的计算方法</a:t>
            </a:r>
            <a:endParaRPr lang="zh-CN" altLang="zh-CN" sz="1400" b="1" dirty="0">
              <a:solidFill>
                <a:schemeClr val="bg1"/>
              </a:solidFill>
            </a:endParaRPr>
          </a:p>
        </p:txBody>
      </p:sp>
    </p:spTree>
    <p:extLst>
      <p:ext uri="{BB962C8B-B14F-4D97-AF65-F5344CB8AC3E}">
        <p14:creationId xmlns:p14="http://schemas.microsoft.com/office/powerpoint/2010/main" xmlns="" val="2697262918"/>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63600" y="1763713"/>
            <a:ext cx="10464800" cy="4051300"/>
          </a:xfrm>
          <a:solidFill>
            <a:schemeClr val="bg1"/>
          </a:solidFill>
        </p:spPr>
        <p:txBody>
          <a:bodyPr/>
          <a:lstStyle/>
          <a:p>
            <a:r>
              <a:rPr lang="en-US" altLang="zh-CN" sz="2800" dirty="0" smtClean="0">
                <a:latin typeface="+mj-ea"/>
              </a:rPr>
              <a:t>续上例，该车该次运行的燃料实际消耗量为14L，计算定额管理之下的该车该运次的燃料节超量。</a:t>
            </a:r>
            <a:br>
              <a:rPr lang="en-US" altLang="zh-CN" sz="2800" dirty="0" smtClean="0">
                <a:latin typeface="+mj-ea"/>
              </a:rPr>
            </a:br>
            <a:r>
              <a:rPr lang="zh-CN" altLang="zh-CN" sz="2800" dirty="0" smtClean="0">
                <a:latin typeface="+mj-ea"/>
              </a:rPr>
              <a:t>解：</a:t>
            </a:r>
            <a:br>
              <a:rPr lang="zh-CN" altLang="zh-CN" sz="2800" dirty="0" smtClean="0">
                <a:latin typeface="+mj-ea"/>
              </a:rPr>
            </a:br>
            <a:r>
              <a:rPr lang="zh-CN" altLang="zh-CN" sz="2800" dirty="0" smtClean="0">
                <a:latin typeface="+mj-ea"/>
              </a:rPr>
              <a:t>定额管理之下的该车该运次的燃料节超量计算如下</a:t>
            </a:r>
            <a:br>
              <a:rPr lang="zh-CN" altLang="zh-CN" sz="2800" dirty="0" smtClean="0">
                <a:latin typeface="+mj-ea"/>
              </a:rPr>
            </a:br>
            <a:r>
              <a:rPr lang="en-US" altLang="zh-CN" sz="2800" dirty="0" smtClean="0">
                <a:latin typeface="+mj-ea"/>
              </a:rPr>
              <a:t>	14</a:t>
            </a:r>
            <a:r>
              <a:rPr lang="en-US" altLang="zh-CN" sz="2800" dirty="0" smtClean="0">
                <a:latin typeface="+mj-ea"/>
                <a:sym typeface="Symbol"/>
              </a:rPr>
              <a:t></a:t>
            </a:r>
            <a:r>
              <a:rPr lang="en-US" altLang="zh-CN" sz="2800" dirty="0" smtClean="0">
                <a:latin typeface="+mj-ea"/>
              </a:rPr>
              <a:t>15.93</a:t>
            </a:r>
            <a:r>
              <a:rPr lang="en-US" altLang="zh-CN" sz="2800" dirty="0" smtClean="0">
                <a:latin typeface="+mj-ea"/>
                <a:sym typeface="Symbol"/>
              </a:rPr>
              <a:t></a:t>
            </a:r>
            <a:r>
              <a:rPr lang="en-US" altLang="zh-CN" sz="2800" dirty="0" smtClean="0">
                <a:latin typeface="+mj-ea"/>
              </a:rPr>
              <a:t>1.93</a:t>
            </a:r>
            <a:r>
              <a:rPr lang="zh-CN" altLang="zh-CN" sz="2800" dirty="0" smtClean="0">
                <a:latin typeface="+mj-ea"/>
              </a:rPr>
              <a:t>（</a:t>
            </a:r>
            <a:r>
              <a:rPr lang="en-US" altLang="zh-CN" sz="2800" dirty="0" smtClean="0">
                <a:latin typeface="+mj-ea"/>
              </a:rPr>
              <a:t>L</a:t>
            </a:r>
            <a:r>
              <a:rPr lang="zh-CN" altLang="zh-CN" sz="2800" dirty="0" smtClean="0">
                <a:latin typeface="+mj-ea"/>
              </a:rPr>
              <a:t>）（节约）</a:t>
            </a:r>
            <a:endParaRPr lang="zh-CN" altLang="en-US" sz="2800" dirty="0">
              <a:latin typeface="+mj-ea"/>
            </a:endParaRPr>
          </a:p>
        </p:txBody>
      </p:sp>
      <p:sp>
        <p:nvSpPr>
          <p:cNvPr id="3" name="燕尾形 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4" name="燕尾形 3"/>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5" name="燕尾形 4"/>
          <p:cNvSpPr/>
          <p:nvPr/>
        </p:nvSpPr>
        <p:spPr>
          <a:xfrm>
            <a:off x="5741956" y="368659"/>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0000"/>
              </a:lnSpc>
              <a:spcAft>
                <a:spcPts val="0"/>
              </a:spcAft>
            </a:pPr>
            <a:r>
              <a:rPr lang="zh-CN" altLang="zh-CN" sz="1400" b="1" dirty="0" smtClean="0"/>
              <a:t>一、营运车辆燃料应耗量与节超量计算的基本方法</a:t>
            </a:r>
            <a:endParaRPr lang="zh-CN" altLang="en-US" sz="1400" b="1" dirty="0">
              <a:latin typeface="华文中宋" panose="02010600040101010101" pitchFamily="2" charset="-122"/>
              <a:ea typeface="华文中宋" panose="02010600040101010101" pitchFamily="2" charset="-122"/>
            </a:endParaRPr>
          </a:p>
        </p:txBody>
      </p:sp>
      <p:sp>
        <p:nvSpPr>
          <p:cNvPr id="6" name="燕尾形 5"/>
          <p:cNvSpPr/>
          <p:nvPr/>
        </p:nvSpPr>
        <p:spPr>
          <a:xfrm>
            <a:off x="5741956" y="692696"/>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bg1"/>
                </a:solidFill>
              </a:rPr>
              <a:t>2</a:t>
            </a:r>
            <a:r>
              <a:rPr lang="zh-CN" altLang="zh-CN" sz="1400" b="1" dirty="0" smtClean="0">
                <a:solidFill>
                  <a:schemeClr val="bg1"/>
                </a:solidFill>
              </a:rPr>
              <a:t>．燃料消耗量定额的计算方法</a:t>
            </a:r>
            <a:endParaRPr lang="zh-CN" altLang="zh-CN" sz="1400" b="1" dirty="0">
              <a:solidFill>
                <a:schemeClr val="bg1"/>
              </a:solidFill>
            </a:endParaRPr>
          </a:p>
        </p:txBody>
      </p:sp>
      <p:sp>
        <p:nvSpPr>
          <p:cNvPr id="7" name="矩形 6"/>
          <p:cNvSpPr/>
          <p:nvPr/>
        </p:nvSpPr>
        <p:spPr>
          <a:xfrm>
            <a:off x="407368" y="961564"/>
            <a:ext cx="1512168" cy="523220"/>
          </a:xfrm>
          <a:prstGeom prst="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zh-CN" alt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例</a:t>
            </a:r>
            <a:r>
              <a:rPr lang="en-US" altLang="zh-CN"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5-12</a:t>
            </a:r>
            <a:endParaRPr lang="zh-CN" alt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示 3"/>
          <p:cNvGraphicFramePr/>
          <p:nvPr>
            <p:extLst>
              <p:ext uri="{D42A27DB-BD31-4B8C-83A1-F6EECF244321}">
                <p14:modId xmlns:p14="http://schemas.microsoft.com/office/powerpoint/2010/main" xmlns="" val="2439597158"/>
              </p:ext>
            </p:extLst>
          </p:nvPr>
        </p:nvGraphicFramePr>
        <p:xfrm>
          <a:off x="731404" y="2618339"/>
          <a:ext cx="10909212" cy="2124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矩形 6"/>
          <p:cNvSpPr/>
          <p:nvPr/>
        </p:nvSpPr>
        <p:spPr>
          <a:xfrm>
            <a:off x="1415480" y="2708921"/>
            <a:ext cx="864096" cy="1323439"/>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altLang="zh-CN" sz="8000" b="1" dirty="0" smtClean="0">
                <a:ln w="18000">
                  <a:solidFill>
                    <a:schemeClr val="accent2">
                      <a:satMod val="140000"/>
                    </a:schemeClr>
                  </a:solidFill>
                  <a:prstDash val="solid"/>
                  <a:miter lim="800000"/>
                </a:ln>
                <a:noFill/>
                <a:effectLst>
                  <a:glow rad="63500">
                    <a:schemeClr val="accent1">
                      <a:satMod val="175000"/>
                      <a:alpha val="40000"/>
                    </a:schemeClr>
                  </a:glow>
                  <a:outerShdw blurRad="25500" dist="23000" dir="7020000" algn="tl">
                    <a:srgbClr val="000000">
                      <a:alpha val="50000"/>
                    </a:srgbClr>
                  </a:outerShdw>
                </a:effectLst>
              </a:rPr>
              <a:t>*</a:t>
            </a:r>
            <a:endParaRPr lang="zh-CN" altLang="en-US" sz="8000" b="1" dirty="0">
              <a:ln w="18000">
                <a:solidFill>
                  <a:schemeClr val="accent2">
                    <a:satMod val="140000"/>
                  </a:schemeClr>
                </a:solidFill>
                <a:prstDash val="solid"/>
                <a:miter lim="800000"/>
              </a:ln>
              <a:noFill/>
              <a:effectLst>
                <a:glow rad="63500">
                  <a:schemeClr val="accent1">
                    <a:satMod val="175000"/>
                    <a:alpha val="40000"/>
                  </a:schemeClr>
                </a:glow>
                <a:outerShdw blurRad="25500" dist="23000" dir="7020000" algn="tl">
                  <a:srgbClr val="000000">
                    <a:alpha val="50000"/>
                  </a:srgbClr>
                </a:outerShdw>
              </a:effectLst>
            </a:endParaRPr>
          </a:p>
        </p:txBody>
      </p:sp>
      <p:sp>
        <p:nvSpPr>
          <p:cNvPr id="18" name="燕尾形 17"/>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19" name="燕尾形 18"/>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20" name="燕尾形 19"/>
          <p:cNvSpPr/>
          <p:nvPr/>
        </p:nvSpPr>
        <p:spPr>
          <a:xfrm>
            <a:off x="5741956" y="368659"/>
            <a:ext cx="30183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0000"/>
              </a:lnSpc>
              <a:spcAft>
                <a:spcPts val="0"/>
              </a:spcAft>
            </a:pPr>
            <a:r>
              <a:rPr lang="zh-CN" altLang="zh-CN" sz="1400" b="1" dirty="0" smtClean="0"/>
              <a:t>四、燃料消耗量定额制订的原则</a:t>
            </a:r>
            <a:endParaRPr lang="zh-CN" altLang="en-US" sz="1400" b="1"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xmlns="" val="3823951020"/>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5651" y="1403350"/>
            <a:ext cx="10464800" cy="4051300"/>
          </a:xfrm>
          <a:solidFill>
            <a:schemeClr val="bg1"/>
          </a:solidFill>
        </p:spPr>
        <p:txBody>
          <a:bodyPr/>
          <a:lstStyle/>
          <a:p>
            <a:r>
              <a:rPr lang="zh-CN" altLang="zh-CN" dirty="0" smtClean="0"/>
              <a:t>燃料消耗量定额制订总体原则应当是合情合理、简便易行，以奖为主、奖罚结合，因地制宜，稳妥推进。</a:t>
            </a:r>
            <a:endParaRPr lang="zh-CN" altLang="en-US" dirty="0"/>
          </a:p>
        </p:txBody>
      </p:sp>
      <p:sp>
        <p:nvSpPr>
          <p:cNvPr id="3" name="燕尾形 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4" name="燕尾形 3"/>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5" name="燕尾形 4"/>
          <p:cNvSpPr/>
          <p:nvPr/>
        </p:nvSpPr>
        <p:spPr>
          <a:xfrm>
            <a:off x="5741956" y="368659"/>
            <a:ext cx="453050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0000"/>
              </a:lnSpc>
              <a:spcAft>
                <a:spcPts val="0"/>
              </a:spcAft>
            </a:pPr>
            <a:r>
              <a:rPr lang="zh-CN" altLang="zh-CN" sz="1400" b="1" dirty="0" smtClean="0"/>
              <a:t>四、燃料消耗量定额制订的原则</a:t>
            </a:r>
            <a:endParaRPr lang="zh-CN" altLang="en-US" sz="1400" b="1" dirty="0">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63600" y="1119870"/>
            <a:ext cx="10464800" cy="4618261"/>
          </a:xfrm>
          <a:solidFill>
            <a:schemeClr val="bg1"/>
          </a:solidFill>
        </p:spPr>
        <p:txBody>
          <a:bodyPr/>
          <a:lstStyle/>
          <a:p>
            <a:r>
              <a:rPr lang="zh-CN" altLang="zh-CN" dirty="0" smtClean="0"/>
              <a:t>上述燃料应耗量的计算过程表明，要准确计算每一辆车、每一运次的燃料应耗量，是一件较为复杂和烦琐的工作。当运行条件复杂多变时，一个运次仅仅因某个影响因素的变动，就需要单独划分出一个运行时段（也称之为第</a:t>
            </a:r>
            <a:r>
              <a:rPr lang="en-US" altLang="zh-CN" dirty="0" err="1" smtClean="0"/>
              <a:t>i</a:t>
            </a:r>
            <a:r>
              <a:rPr lang="zh-CN" altLang="zh-CN" dirty="0" smtClean="0"/>
              <a:t>种运行模式）来计算其应耗量，如果完全依靠人工来从事这项计算工作，则不胜其烦。</a:t>
            </a:r>
            <a:endParaRPr lang="zh-CN" altLang="zh-CN" dirty="0"/>
          </a:p>
        </p:txBody>
      </p:sp>
      <p:sp>
        <p:nvSpPr>
          <p:cNvPr id="6" name="燕尾形 5"/>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7" name="燕尾形 6"/>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8" name="燕尾形 7"/>
          <p:cNvSpPr/>
          <p:nvPr/>
        </p:nvSpPr>
        <p:spPr>
          <a:xfrm>
            <a:off x="5741956" y="368659"/>
            <a:ext cx="30183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0000"/>
              </a:lnSpc>
              <a:spcAft>
                <a:spcPts val="0"/>
              </a:spcAft>
            </a:pPr>
            <a:r>
              <a:rPr lang="zh-CN" altLang="zh-CN" sz="1400" b="1" dirty="0" smtClean="0"/>
              <a:t>四、燃料消耗量定额制订的原则</a:t>
            </a:r>
            <a:endParaRPr lang="zh-CN" altLang="en-US" sz="1400" b="1" dirty="0">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5651" y="1403350"/>
            <a:ext cx="10464800" cy="4051300"/>
          </a:xfrm>
        </p:spPr>
        <p:txBody>
          <a:bodyPr/>
          <a:lstStyle/>
          <a:p>
            <a:r>
              <a:rPr lang="zh-CN" altLang="zh-CN" dirty="0" smtClean="0"/>
              <a:t>由此看来，在定额的制订与推广过程中，应从易到难，由简至繁，取得成果，逐步推开，并且要充分利用好相关的计算机软件和计算机网络功能。</a:t>
            </a:r>
            <a:endParaRPr lang="zh-CN" altLang="en-US" dirty="0"/>
          </a:p>
        </p:txBody>
      </p:sp>
      <p:sp>
        <p:nvSpPr>
          <p:cNvPr id="6" name="燕尾形 5"/>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7" name="燕尾形 6"/>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8" name="燕尾形 7"/>
          <p:cNvSpPr/>
          <p:nvPr/>
        </p:nvSpPr>
        <p:spPr>
          <a:xfrm>
            <a:off x="5741956" y="368659"/>
            <a:ext cx="30183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0000"/>
              </a:lnSpc>
              <a:spcAft>
                <a:spcPts val="0"/>
              </a:spcAft>
            </a:pPr>
            <a:r>
              <a:rPr lang="zh-CN" altLang="zh-CN" sz="1400" b="1" dirty="0" smtClean="0"/>
              <a:t>四、燃料消耗量定额制订的原则</a:t>
            </a:r>
            <a:endParaRPr lang="zh-CN" altLang="en-US" sz="1400" b="1" dirty="0">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63600" y="1403350"/>
            <a:ext cx="10464800" cy="4051300"/>
          </a:xfrm>
        </p:spPr>
        <p:txBody>
          <a:bodyPr/>
          <a:lstStyle/>
          <a:p>
            <a:r>
              <a:rPr lang="zh-CN" altLang="zh-CN" sz="2800" dirty="0" smtClean="0"/>
              <a:t>对于短途且营运路线固定的营运车辆（如零担货车、集装箱车、快递班车、配送货车等），因其运行条件较为稳定，燃料消耗量修正系数的取值相对固定，燃料应耗量的计算较为简便（其燃料应耗量可以相对固定，其单位可以是“升</a:t>
            </a:r>
            <a:r>
              <a:rPr lang="en-US" altLang="zh-CN" sz="2800" dirty="0" smtClean="0"/>
              <a:t>/</a:t>
            </a:r>
            <a:r>
              <a:rPr lang="zh-CN" altLang="zh-CN" sz="2800" dirty="0" smtClean="0"/>
              <a:t>运次”），对其可以率先推行燃料消耗量定额管理制度；对于燃料消耗量较大或燃料消耗量不正常的车辆可作为定额管理的重点。</a:t>
            </a:r>
            <a:endParaRPr lang="zh-CN" altLang="en-US" sz="2800" dirty="0"/>
          </a:p>
        </p:txBody>
      </p:sp>
      <p:sp>
        <p:nvSpPr>
          <p:cNvPr id="6" name="燕尾形 5"/>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7" name="燕尾形 6"/>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8" name="燕尾形 7"/>
          <p:cNvSpPr/>
          <p:nvPr/>
        </p:nvSpPr>
        <p:spPr>
          <a:xfrm>
            <a:off x="5741956" y="368659"/>
            <a:ext cx="30183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0000"/>
              </a:lnSpc>
              <a:spcAft>
                <a:spcPts val="0"/>
              </a:spcAft>
            </a:pPr>
            <a:r>
              <a:rPr lang="zh-CN" altLang="zh-CN" sz="1400" b="1" dirty="0" smtClean="0"/>
              <a:t>四、燃料消耗量定额制订的原则</a:t>
            </a:r>
            <a:endParaRPr lang="zh-CN" altLang="en-US" sz="1400" b="1" dirty="0">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示 3"/>
          <p:cNvGraphicFramePr/>
          <p:nvPr>
            <p:extLst>
              <p:ext uri="{D42A27DB-BD31-4B8C-83A1-F6EECF244321}">
                <p14:modId xmlns:p14="http://schemas.microsoft.com/office/powerpoint/2010/main" xmlns="" val="2439597158"/>
              </p:ext>
            </p:extLst>
          </p:nvPr>
        </p:nvGraphicFramePr>
        <p:xfrm>
          <a:off x="731404" y="2618339"/>
          <a:ext cx="10909212" cy="2124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矩形 6"/>
          <p:cNvSpPr/>
          <p:nvPr/>
        </p:nvSpPr>
        <p:spPr>
          <a:xfrm>
            <a:off x="1415480" y="2708921"/>
            <a:ext cx="864096" cy="1323439"/>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altLang="zh-CN" sz="8000" b="1" dirty="0" smtClean="0">
                <a:ln w="18000">
                  <a:solidFill>
                    <a:schemeClr val="accent2">
                      <a:satMod val="140000"/>
                    </a:schemeClr>
                  </a:solidFill>
                  <a:prstDash val="solid"/>
                  <a:miter lim="800000"/>
                </a:ln>
                <a:noFill/>
                <a:effectLst>
                  <a:glow rad="63500">
                    <a:schemeClr val="accent1">
                      <a:satMod val="175000"/>
                      <a:alpha val="40000"/>
                    </a:schemeClr>
                  </a:glow>
                  <a:outerShdw blurRad="25500" dist="23000" dir="7020000" algn="tl">
                    <a:srgbClr val="000000">
                      <a:alpha val="50000"/>
                    </a:srgbClr>
                  </a:outerShdw>
                </a:effectLst>
              </a:rPr>
              <a:t>*</a:t>
            </a:r>
            <a:endParaRPr lang="zh-CN" altLang="en-US" sz="8000" b="1" dirty="0">
              <a:ln w="18000">
                <a:solidFill>
                  <a:schemeClr val="accent2">
                    <a:satMod val="140000"/>
                  </a:schemeClr>
                </a:solidFill>
                <a:prstDash val="solid"/>
                <a:miter lim="800000"/>
              </a:ln>
              <a:noFill/>
              <a:effectLst>
                <a:glow rad="63500">
                  <a:schemeClr val="accent1">
                    <a:satMod val="175000"/>
                    <a:alpha val="40000"/>
                  </a:schemeClr>
                </a:glow>
                <a:outerShdw blurRad="25500" dist="23000" dir="7020000" algn="tl">
                  <a:srgbClr val="000000">
                    <a:alpha val="50000"/>
                  </a:srgbClr>
                </a:outerShdw>
              </a:effectLst>
            </a:endParaRPr>
          </a:p>
        </p:txBody>
      </p:sp>
      <p:sp>
        <p:nvSpPr>
          <p:cNvPr id="18" name="燕尾形 17"/>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19" name="燕尾形 18"/>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20" name="燕尾形 19"/>
          <p:cNvSpPr/>
          <p:nvPr/>
        </p:nvSpPr>
        <p:spPr>
          <a:xfrm>
            <a:off x="5741956" y="368659"/>
            <a:ext cx="2874324"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0000"/>
              </a:lnSpc>
              <a:spcAft>
                <a:spcPts val="0"/>
              </a:spcAft>
            </a:pPr>
            <a:r>
              <a:rPr lang="zh-CN" altLang="zh-CN" sz="1400" b="1" dirty="0" smtClean="0"/>
              <a:t>五、燃料消耗奖罚标准的确定</a:t>
            </a:r>
            <a:endParaRPr lang="zh-CN" altLang="en-US" sz="1400" b="1"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xmlns="" val="3823951020"/>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5651" y="1403350"/>
            <a:ext cx="10464800" cy="4051300"/>
          </a:xfrm>
        </p:spPr>
        <p:txBody>
          <a:bodyPr/>
          <a:lstStyle/>
          <a:p>
            <a:r>
              <a:rPr lang="zh-CN" altLang="zh-CN" sz="2800" dirty="0" smtClean="0">
                <a:latin typeface="+mn-ea"/>
                <a:ea typeface="+mn-ea"/>
              </a:rPr>
              <a:t>奖罚措施是实施燃料消耗量定额管理的重要保障机制，奖罚数额或标准的确定应当相对合情合理。</a:t>
            </a:r>
            <a:br>
              <a:rPr lang="zh-CN" altLang="zh-CN" sz="2800" dirty="0" smtClean="0">
                <a:latin typeface="+mn-ea"/>
                <a:ea typeface="+mn-ea"/>
              </a:rPr>
            </a:br>
            <a:r>
              <a:rPr lang="zh-CN" altLang="zh-CN" sz="2800" dirty="0" smtClean="0">
                <a:latin typeface="+mn-ea"/>
                <a:ea typeface="+mn-ea"/>
              </a:rPr>
              <a:t>由于每百公里空载消耗量定额</a:t>
            </a:r>
            <a:r>
              <a:rPr lang="en-US" altLang="zh-CN" sz="2800" i="1" dirty="0" err="1" smtClean="0">
                <a:latin typeface="+mn-ea"/>
                <a:ea typeface="+mn-ea"/>
              </a:rPr>
              <a:t>Q‘</a:t>
            </a:r>
            <a:r>
              <a:rPr lang="en-US" altLang="zh-CN" sz="2800" i="1" baseline="-25000" dirty="0" err="1" smtClean="0">
                <a:latin typeface="+mn-ea"/>
                <a:ea typeface="+mn-ea"/>
              </a:rPr>
              <a:t>k</a:t>
            </a:r>
            <a:r>
              <a:rPr lang="zh-CN" altLang="zh-CN" sz="2800" dirty="0" smtClean="0">
                <a:latin typeface="+mn-ea"/>
                <a:ea typeface="+mn-ea"/>
              </a:rPr>
              <a:t>和每吨百公里附加消耗量定额</a:t>
            </a:r>
            <a:r>
              <a:rPr lang="en-US" altLang="zh-CN" sz="2800" i="1" dirty="0" err="1" smtClean="0">
                <a:latin typeface="+mn-ea"/>
                <a:ea typeface="+mn-ea"/>
              </a:rPr>
              <a:t>Q’</a:t>
            </a:r>
            <a:r>
              <a:rPr lang="en-US" altLang="zh-CN" sz="2800" i="1" baseline="-25000" dirty="0" err="1" smtClean="0">
                <a:latin typeface="+mn-ea"/>
                <a:ea typeface="+mn-ea"/>
              </a:rPr>
              <a:t>b</a:t>
            </a:r>
            <a:r>
              <a:rPr lang="zh-CN" altLang="zh-CN" sz="2800" dirty="0" smtClean="0">
                <a:latin typeface="+mn-ea"/>
                <a:ea typeface="+mn-ea"/>
              </a:rPr>
              <a:t>分别高于载货汽车基本燃料消耗量</a:t>
            </a:r>
            <a:r>
              <a:rPr lang="en-US" altLang="zh-CN" sz="2800" i="1" dirty="0" err="1" smtClean="0">
                <a:latin typeface="+mn-ea"/>
                <a:ea typeface="+mn-ea"/>
              </a:rPr>
              <a:t>Q</a:t>
            </a:r>
            <a:r>
              <a:rPr lang="en-US" altLang="zh-CN" sz="2800" i="1" baseline="-25000" dirty="0" err="1" smtClean="0">
                <a:latin typeface="+mn-ea"/>
                <a:ea typeface="+mn-ea"/>
              </a:rPr>
              <a:t>k</a:t>
            </a:r>
            <a:r>
              <a:rPr lang="zh-CN" altLang="zh-CN" sz="2800" dirty="0" smtClean="0">
                <a:latin typeface="+mn-ea"/>
                <a:ea typeface="+mn-ea"/>
              </a:rPr>
              <a:t>和载货汽车单位载质量变化燃料消耗量</a:t>
            </a:r>
            <a:r>
              <a:rPr lang="en-US" altLang="zh-CN" sz="2800" i="1" dirty="0" err="1" smtClean="0">
                <a:latin typeface="+mn-ea"/>
                <a:ea typeface="+mn-ea"/>
              </a:rPr>
              <a:t>Q</a:t>
            </a:r>
            <a:r>
              <a:rPr lang="en-US" altLang="zh-CN" sz="2800" i="1" baseline="-25000" dirty="0" err="1" smtClean="0">
                <a:latin typeface="+mn-ea"/>
                <a:ea typeface="+mn-ea"/>
              </a:rPr>
              <a:t>b</a:t>
            </a:r>
            <a:r>
              <a:rPr lang="zh-CN" altLang="zh-CN" sz="2800" dirty="0" smtClean="0">
                <a:latin typeface="+mn-ea"/>
                <a:ea typeface="+mn-ea"/>
              </a:rPr>
              <a:t>，所以用于燃料节约奖励的资金并非真正来自于节省下来的燃料费用。</a:t>
            </a:r>
            <a:endParaRPr lang="zh-CN" altLang="en-US" sz="2800" dirty="0">
              <a:latin typeface="+mn-ea"/>
              <a:ea typeface="+mn-ea"/>
            </a:endParaRPr>
          </a:p>
        </p:txBody>
      </p:sp>
      <p:sp>
        <p:nvSpPr>
          <p:cNvPr id="6" name="燕尾形 5"/>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7" name="燕尾形 6"/>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8" name="燕尾形 7"/>
          <p:cNvSpPr/>
          <p:nvPr/>
        </p:nvSpPr>
        <p:spPr>
          <a:xfrm>
            <a:off x="5741956" y="368659"/>
            <a:ext cx="2874324"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0000"/>
              </a:lnSpc>
              <a:spcAft>
                <a:spcPts val="0"/>
              </a:spcAft>
            </a:pPr>
            <a:r>
              <a:rPr lang="zh-CN" altLang="zh-CN" sz="1400" b="1" dirty="0" smtClean="0"/>
              <a:t>五、燃料消耗奖罚标准的确定</a:t>
            </a:r>
            <a:endParaRPr lang="zh-CN" altLang="en-US" sz="1400" b="1" dirty="0">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63600" y="1484784"/>
            <a:ext cx="10464800" cy="4680520"/>
          </a:xfrm>
        </p:spPr>
        <p:txBody>
          <a:bodyPr/>
          <a:lstStyle/>
          <a:p>
            <a:pPr indent="828000">
              <a:lnSpc>
                <a:spcPct val="150000"/>
              </a:lnSpc>
            </a:pPr>
            <a:r>
              <a:rPr lang="zh-CN" altLang="zh-CN" dirty="0" smtClean="0"/>
              <a:t>这种间接性的比较分析可分为五个步骤：①计算成本降低额实际数与预算数之差；②对成本降低额实际数与预算数之差进行双因素分析；③对成本降低额实际数与预算数之差进行多因素分析；④计算成本降低率实际数与预算数之差；⑤对成本降低率实际数与预算数之差进行因素分析。</a:t>
            </a:r>
            <a:endParaRPr lang="zh-CN" altLang="en-US" dirty="0"/>
          </a:p>
        </p:txBody>
      </p:sp>
      <p:sp>
        <p:nvSpPr>
          <p:cNvPr id="3" name="燕尾形 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4" name="燕尾形 3"/>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5" name="燕尾形 4"/>
          <p:cNvSpPr/>
          <p:nvPr/>
        </p:nvSpPr>
        <p:spPr>
          <a:xfrm>
            <a:off x="5597940" y="368659"/>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dirty="0" smtClean="0"/>
              <a:t>二、成本降低额与成本降低率预算达成情况的因素分析</a:t>
            </a:r>
            <a:endParaRPr lang="zh-CN" altLang="zh-CN" sz="1400" dirty="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smtClean="0"/>
              <a:t>从理论上讲，奖励总额上限是以燃料实际消耗量与按消耗量定额计算的应耗量之差（即燃料节约总量）与燃料单价的乘积（即燃料节约总额）。企业从这个节约总额中拿出一部分钱来，对合理用油和遵规守纪的行为给予适当的奖励，也是非常必要的。</a:t>
            </a:r>
            <a:endParaRPr lang="zh-CN" altLang="en-US" dirty="0"/>
          </a:p>
        </p:txBody>
      </p:sp>
      <p:sp>
        <p:nvSpPr>
          <p:cNvPr id="6" name="燕尾形 5"/>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7" name="燕尾形 6"/>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8" name="燕尾形 7"/>
          <p:cNvSpPr/>
          <p:nvPr/>
        </p:nvSpPr>
        <p:spPr>
          <a:xfrm>
            <a:off x="5741956" y="368659"/>
            <a:ext cx="2874324"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0000"/>
              </a:lnSpc>
              <a:spcAft>
                <a:spcPts val="0"/>
              </a:spcAft>
            </a:pPr>
            <a:r>
              <a:rPr lang="zh-CN" altLang="zh-CN" sz="1400" b="1" dirty="0" smtClean="0"/>
              <a:t>五、燃料消耗奖罚标准的确定</a:t>
            </a:r>
            <a:endParaRPr lang="zh-CN" altLang="en-US" sz="1400" b="1" dirty="0">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5651" y="1403350"/>
            <a:ext cx="10464800" cy="4051300"/>
          </a:xfrm>
        </p:spPr>
        <p:txBody>
          <a:bodyPr/>
          <a:lstStyle/>
          <a:p>
            <a:r>
              <a:rPr lang="zh-CN" altLang="zh-CN" dirty="0" smtClean="0">
                <a:latin typeface="+mn-ea"/>
                <a:ea typeface="+mn-ea"/>
              </a:rPr>
              <a:t>当奖励比率确定之后，就是如何确定燃料消耗奖罚标准的问题。就一般而言，如果把奖励比率定得较高时，比如定为</a:t>
            </a:r>
            <a:r>
              <a:rPr lang="en-US" altLang="zh-CN" dirty="0" smtClean="0">
                <a:latin typeface="+mn-ea"/>
                <a:ea typeface="+mn-ea"/>
              </a:rPr>
              <a:t>90%</a:t>
            </a:r>
            <a:r>
              <a:rPr lang="zh-CN" altLang="zh-CN" dirty="0" smtClean="0">
                <a:latin typeface="+mn-ea"/>
                <a:ea typeface="+mn-ea"/>
              </a:rPr>
              <a:t>～</a:t>
            </a:r>
            <a:r>
              <a:rPr lang="en-US" altLang="zh-CN" dirty="0" smtClean="0">
                <a:latin typeface="+mn-ea"/>
                <a:ea typeface="+mn-ea"/>
              </a:rPr>
              <a:t>95%</a:t>
            </a:r>
            <a:r>
              <a:rPr lang="zh-CN" altLang="zh-CN" dirty="0" smtClean="0">
                <a:latin typeface="+mn-ea"/>
                <a:ea typeface="+mn-ea"/>
              </a:rPr>
              <a:t>时，实际消耗量超出消耗量定额的概率就很低了，在正常情况下，是不应出现的。</a:t>
            </a:r>
            <a:endParaRPr lang="zh-CN" altLang="en-US" dirty="0">
              <a:latin typeface="+mn-ea"/>
              <a:ea typeface="+mn-ea"/>
            </a:endParaRPr>
          </a:p>
        </p:txBody>
      </p:sp>
      <p:sp>
        <p:nvSpPr>
          <p:cNvPr id="6" name="燕尾形 5"/>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7" name="燕尾形 6"/>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8" name="燕尾形 7"/>
          <p:cNvSpPr/>
          <p:nvPr/>
        </p:nvSpPr>
        <p:spPr>
          <a:xfrm>
            <a:off x="5741956" y="368659"/>
            <a:ext cx="2874324"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0000"/>
              </a:lnSpc>
              <a:spcAft>
                <a:spcPts val="0"/>
              </a:spcAft>
            </a:pPr>
            <a:r>
              <a:rPr lang="zh-CN" altLang="zh-CN" sz="1400" b="1" dirty="0" smtClean="0"/>
              <a:t>五、燃料消耗奖罚标准的确定</a:t>
            </a:r>
            <a:endParaRPr lang="zh-CN" altLang="en-US" sz="1400" b="1" dirty="0">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5651" y="1403350"/>
            <a:ext cx="10464800" cy="4051300"/>
          </a:xfrm>
        </p:spPr>
        <p:txBody>
          <a:bodyPr/>
          <a:lstStyle/>
          <a:p>
            <a:r>
              <a:rPr lang="zh-CN" altLang="zh-CN" dirty="0" smtClean="0"/>
              <a:t>对此，除非有特殊原因，在不能排除相关人员的因素时，企业有理由对其采取较为严厉的处罚，比如按燃料的市场价格来处罚；同理，由于奖励比率较高，所以奖励标准也不可能过高，也就是说，企业不可能将燃料节约总额全数用于奖励。</a:t>
            </a:r>
            <a:endParaRPr lang="zh-CN" altLang="en-US" dirty="0"/>
          </a:p>
        </p:txBody>
      </p:sp>
      <p:sp>
        <p:nvSpPr>
          <p:cNvPr id="6" name="燕尾形 5"/>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7" name="燕尾形 6"/>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8" name="燕尾形 7"/>
          <p:cNvSpPr/>
          <p:nvPr/>
        </p:nvSpPr>
        <p:spPr>
          <a:xfrm>
            <a:off x="5741956" y="368659"/>
            <a:ext cx="2874324"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0000"/>
              </a:lnSpc>
              <a:spcAft>
                <a:spcPts val="0"/>
              </a:spcAft>
            </a:pPr>
            <a:r>
              <a:rPr lang="zh-CN" altLang="zh-CN" sz="1400" b="1" dirty="0" smtClean="0"/>
              <a:t>五、燃料消耗奖罚标准的确定</a:t>
            </a:r>
            <a:endParaRPr lang="zh-CN" altLang="en-US" sz="1400" b="1" dirty="0">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示 3"/>
          <p:cNvGraphicFramePr/>
          <p:nvPr>
            <p:extLst>
              <p:ext uri="{D42A27DB-BD31-4B8C-83A1-F6EECF244321}">
                <p14:modId xmlns:p14="http://schemas.microsoft.com/office/powerpoint/2010/main" xmlns="" val="2439597158"/>
              </p:ext>
            </p:extLst>
          </p:nvPr>
        </p:nvGraphicFramePr>
        <p:xfrm>
          <a:off x="731404" y="2618339"/>
          <a:ext cx="10909212" cy="2124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矩形 6"/>
          <p:cNvSpPr/>
          <p:nvPr/>
        </p:nvSpPr>
        <p:spPr>
          <a:xfrm>
            <a:off x="1415480" y="2708921"/>
            <a:ext cx="864096" cy="1323439"/>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altLang="zh-CN" sz="8000" b="1" dirty="0" smtClean="0">
                <a:ln w="18000">
                  <a:solidFill>
                    <a:schemeClr val="accent2">
                      <a:satMod val="140000"/>
                    </a:schemeClr>
                  </a:solidFill>
                  <a:prstDash val="solid"/>
                  <a:miter lim="800000"/>
                </a:ln>
                <a:noFill/>
                <a:effectLst>
                  <a:glow rad="63500">
                    <a:schemeClr val="accent1">
                      <a:satMod val="175000"/>
                      <a:alpha val="40000"/>
                    </a:schemeClr>
                  </a:glow>
                  <a:outerShdw blurRad="25500" dist="23000" dir="7020000" algn="tl">
                    <a:srgbClr val="000000">
                      <a:alpha val="50000"/>
                    </a:srgbClr>
                  </a:outerShdw>
                </a:effectLst>
              </a:rPr>
              <a:t>*</a:t>
            </a:r>
            <a:endParaRPr lang="zh-CN" altLang="en-US" sz="8000" b="1" dirty="0">
              <a:ln w="18000">
                <a:solidFill>
                  <a:schemeClr val="accent2">
                    <a:satMod val="140000"/>
                  </a:schemeClr>
                </a:solidFill>
                <a:prstDash val="solid"/>
                <a:miter lim="800000"/>
              </a:ln>
              <a:noFill/>
              <a:effectLst>
                <a:glow rad="63500">
                  <a:schemeClr val="accent1">
                    <a:satMod val="175000"/>
                    <a:alpha val="40000"/>
                  </a:schemeClr>
                </a:glow>
                <a:outerShdw blurRad="25500" dist="23000" dir="7020000" algn="tl">
                  <a:srgbClr val="000000">
                    <a:alpha val="50000"/>
                  </a:srgbClr>
                </a:outerShdw>
              </a:effectLst>
            </a:endParaRPr>
          </a:p>
        </p:txBody>
      </p:sp>
      <p:sp>
        <p:nvSpPr>
          <p:cNvPr id="18" name="燕尾形 17"/>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19" name="燕尾形 18"/>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20" name="燕尾形 19"/>
          <p:cNvSpPr/>
          <p:nvPr/>
        </p:nvSpPr>
        <p:spPr>
          <a:xfrm>
            <a:off x="5741956" y="368659"/>
            <a:ext cx="373842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0000"/>
              </a:lnSpc>
              <a:spcAft>
                <a:spcPts val="0"/>
              </a:spcAft>
            </a:pPr>
            <a:r>
              <a:rPr lang="zh-CN" altLang="zh-CN" sz="1400" b="1" dirty="0" smtClean="0"/>
              <a:t>六、实施燃料消耗量定额管理的配套措施</a:t>
            </a:r>
            <a:endParaRPr lang="zh-CN" altLang="en-US" sz="1400" b="1"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xmlns="" val="3823951020"/>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剪去单角的矩形 2"/>
          <p:cNvSpPr/>
          <p:nvPr/>
        </p:nvSpPr>
        <p:spPr>
          <a:xfrm>
            <a:off x="983432" y="2708920"/>
            <a:ext cx="10117124" cy="1836204"/>
          </a:xfrm>
          <a:prstGeom prst="snip1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solidFill>
                  <a:srgbClr val="000000"/>
                </a:solidFill>
              </a:rPr>
              <a:t>1</a:t>
            </a:r>
            <a:r>
              <a:rPr lang="zh-CN" altLang="zh-CN" sz="3200" b="1" dirty="0" smtClean="0">
                <a:solidFill>
                  <a:srgbClr val="000000"/>
                </a:solidFill>
              </a:rPr>
              <a:t>．采用先进的管理手段</a:t>
            </a:r>
            <a:endParaRPr lang="zh-CN" altLang="zh-CN" sz="3200" b="1" dirty="0">
              <a:solidFill>
                <a:srgbClr val="000000"/>
              </a:solidFill>
            </a:endParaRPr>
          </a:p>
        </p:txBody>
      </p:sp>
      <p:sp>
        <p:nvSpPr>
          <p:cNvPr id="12" name="燕尾形 11"/>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13" name="燕尾形 12"/>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9" name="燕尾形 8"/>
          <p:cNvSpPr/>
          <p:nvPr/>
        </p:nvSpPr>
        <p:spPr>
          <a:xfrm>
            <a:off x="5741956" y="368659"/>
            <a:ext cx="388243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0000"/>
              </a:lnSpc>
              <a:spcAft>
                <a:spcPts val="0"/>
              </a:spcAft>
            </a:pPr>
            <a:r>
              <a:rPr lang="zh-CN" altLang="zh-CN" sz="1400" b="1" dirty="0" smtClean="0"/>
              <a:t>六、实施燃料消耗量定额管理的配套措施</a:t>
            </a:r>
            <a:endParaRPr lang="zh-CN" altLang="en-US" sz="1400" b="1" dirty="0">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sz="2400" dirty="0" smtClean="0"/>
              <a:t>例如通过开发相应的燃油管理系统，自动识别车辆驾驶员的身份，通过油量传感器准确反映和记录加油和消耗，并能自动生成车辆和驾驶员的行驶里程、燃油消耗、节费油数，生成各类报表；同时，便于驾驶员随时随地了解油耗情况，提示驾驶员在何种路况下以何种速度、档位行驶最节油；便于企业精准掌控每台车的实际油耗和及时了解任意时间段的耗油量及行驶公里数、百公里油耗，以及车辆耗油是否正常；便于企业管理者对燃料消耗出现的非正常情况等做出准确判断。</a:t>
            </a:r>
            <a:endParaRPr lang="zh-CN" altLang="en-US" sz="2400" dirty="0"/>
          </a:p>
        </p:txBody>
      </p:sp>
      <p:sp>
        <p:nvSpPr>
          <p:cNvPr id="8" name="燕尾形 7"/>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9" name="燕尾形 8"/>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10" name="燕尾形 9"/>
          <p:cNvSpPr/>
          <p:nvPr/>
        </p:nvSpPr>
        <p:spPr>
          <a:xfrm>
            <a:off x="5741956" y="368659"/>
            <a:ext cx="388243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0000"/>
              </a:lnSpc>
              <a:spcAft>
                <a:spcPts val="0"/>
              </a:spcAft>
            </a:pPr>
            <a:r>
              <a:rPr lang="zh-CN" altLang="zh-CN" sz="1400" b="1" dirty="0" smtClean="0"/>
              <a:t>六、实施燃料消耗量定额管理的配套措施</a:t>
            </a:r>
            <a:endParaRPr lang="zh-CN" altLang="en-US" sz="1400" b="1" dirty="0">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BEDD3D60-5DB6-4AC2-9BE4-F071FA4457A4}"/>
              </a:ext>
            </a:extLst>
          </p:cNvPr>
          <p:cNvPicPr>
            <a:picLocks noChangeAspect="1"/>
          </p:cNvPicPr>
          <p:nvPr/>
        </p:nvPicPr>
        <p:blipFill rotWithShape="1">
          <a:blip r:embed="rId2" cstate="print"/>
          <a:srcRect/>
          <a:stretch/>
        </p:blipFill>
        <p:spPr>
          <a:xfrm>
            <a:off x="1055440" y="1088740"/>
            <a:ext cx="9680167" cy="4680520"/>
          </a:xfrm>
          <a:prstGeom prst="rect">
            <a:avLst/>
          </a:prstGeom>
        </p:spPr>
      </p:pic>
      <p:sp>
        <p:nvSpPr>
          <p:cNvPr id="5" name="文本框 4">
            <a:extLst>
              <a:ext uri="{FF2B5EF4-FFF2-40B4-BE49-F238E27FC236}">
                <a16:creationId xmlns:a16="http://schemas.microsoft.com/office/drawing/2014/main" xmlns="" id="{833BF9CE-CC99-4ED8-8C49-AD35B06180B9}"/>
              </a:ext>
            </a:extLst>
          </p:cNvPr>
          <p:cNvSpPr txBox="1"/>
          <p:nvPr/>
        </p:nvSpPr>
        <p:spPr>
          <a:xfrm>
            <a:off x="1456392" y="1829723"/>
            <a:ext cx="4207559" cy="2031325"/>
          </a:xfrm>
          <a:prstGeom prst="rect">
            <a:avLst/>
          </a:prstGeom>
          <a:noFill/>
        </p:spPr>
        <p:txBody>
          <a:bodyPr wrap="square" rtlCol="0">
            <a:spAutoFit/>
          </a:bodyPr>
          <a:lstStyle/>
          <a:p>
            <a:r>
              <a:rPr lang="zh-CN" altLang="en-US" b="1" dirty="0"/>
              <a:t>针对目前市场上对油耗精确计量的需求</a:t>
            </a:r>
            <a:r>
              <a:rPr lang="en-US" altLang="zh-CN" b="1" dirty="0"/>
              <a:t>,</a:t>
            </a:r>
            <a:r>
              <a:rPr lang="zh-CN" altLang="en-US" b="1" dirty="0"/>
              <a:t>测量精度达到</a:t>
            </a:r>
            <a:r>
              <a:rPr lang="en-US" altLang="zh-CN" b="1" dirty="0"/>
              <a:t>5%</a:t>
            </a:r>
            <a:r>
              <a:rPr lang="zh-CN" altLang="en-US" b="1" dirty="0"/>
              <a:t>以内</a:t>
            </a:r>
            <a:r>
              <a:rPr lang="en-US" altLang="zh-CN" b="1" dirty="0"/>
              <a:t>,</a:t>
            </a:r>
            <a:r>
              <a:rPr lang="zh-CN" altLang="en-US" b="1" dirty="0"/>
              <a:t>有效防止偷油的技术方案就是在进、回油管路上加装燃油流量传感器进行计量</a:t>
            </a:r>
            <a:r>
              <a:rPr lang="zh-CN" altLang="en-US" b="1" dirty="0" smtClean="0"/>
              <a:t>。</a:t>
            </a:r>
            <a:endParaRPr lang="en-US" altLang="zh-CN" b="1" dirty="0" smtClean="0"/>
          </a:p>
          <a:p>
            <a:r>
              <a:rPr lang="zh-CN" altLang="en-US" b="1" dirty="0" smtClean="0"/>
              <a:t>在</a:t>
            </a:r>
            <a:r>
              <a:rPr lang="zh-CN" altLang="en-US" b="1" dirty="0"/>
              <a:t>线实时采集车辆实际油耗</a:t>
            </a:r>
            <a:r>
              <a:rPr lang="en-US" altLang="zh-CN" b="1" dirty="0"/>
              <a:t>,</a:t>
            </a:r>
            <a:r>
              <a:rPr lang="zh-CN" altLang="en-US" b="1" dirty="0"/>
              <a:t>为道路运输企业节能减排提供准确依据</a:t>
            </a:r>
            <a:r>
              <a:rPr lang="en-US" altLang="zh-CN" b="1" dirty="0"/>
              <a:t>,</a:t>
            </a:r>
            <a:r>
              <a:rPr lang="zh-CN" altLang="en-US" b="1" dirty="0"/>
              <a:t>降低企业运营成本。</a:t>
            </a:r>
          </a:p>
        </p:txBody>
      </p:sp>
      <p:sp>
        <p:nvSpPr>
          <p:cNvPr id="4" name="TextBox 3"/>
          <p:cNvSpPr txBox="1"/>
          <p:nvPr/>
        </p:nvSpPr>
        <p:spPr>
          <a:xfrm>
            <a:off x="1199456" y="1124744"/>
            <a:ext cx="2031325" cy="369332"/>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rtlCol="0">
            <a:spAutoFit/>
          </a:bodyPr>
          <a:lstStyle/>
          <a:p>
            <a:r>
              <a:rPr lang="zh-CN" altLang="en-US" dirty="0" smtClean="0"/>
              <a:t>此页面，仅供参考</a:t>
            </a:r>
            <a:endParaRPr lang="zh-CN" altLang="en-US" dirty="0"/>
          </a:p>
        </p:txBody>
      </p:sp>
      <p:sp>
        <p:nvSpPr>
          <p:cNvPr id="6" name="燕尾形 5"/>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7" name="燕尾形 6"/>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8" name="燕尾形 7"/>
          <p:cNvSpPr/>
          <p:nvPr/>
        </p:nvSpPr>
        <p:spPr>
          <a:xfrm>
            <a:off x="5741956" y="368659"/>
            <a:ext cx="388243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0000"/>
              </a:lnSpc>
              <a:spcAft>
                <a:spcPts val="0"/>
              </a:spcAft>
            </a:pPr>
            <a:r>
              <a:rPr lang="zh-CN" altLang="zh-CN" sz="1400" b="1" dirty="0" smtClean="0"/>
              <a:t>六、实施燃料消耗量定额管理的配套措施</a:t>
            </a:r>
            <a:endParaRPr lang="zh-CN" altLang="en-US" sz="1400" b="1"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xmlns="" val="653628621"/>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剪去单角的矩形 2"/>
          <p:cNvSpPr/>
          <p:nvPr/>
        </p:nvSpPr>
        <p:spPr>
          <a:xfrm>
            <a:off x="983432" y="2708920"/>
            <a:ext cx="10117124" cy="1836204"/>
          </a:xfrm>
          <a:prstGeom prst="snip1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solidFill>
                  <a:srgbClr val="000000"/>
                </a:solidFill>
              </a:rPr>
              <a:t>2</a:t>
            </a:r>
            <a:r>
              <a:rPr lang="zh-CN" altLang="zh-CN" sz="3200" b="1" dirty="0" smtClean="0">
                <a:solidFill>
                  <a:srgbClr val="000000"/>
                </a:solidFill>
              </a:rPr>
              <a:t>．推广先进合理的操作方法</a:t>
            </a:r>
            <a:endParaRPr lang="zh-CN" altLang="zh-CN" sz="3200" b="1" dirty="0">
              <a:solidFill>
                <a:srgbClr val="000000"/>
              </a:solidFill>
            </a:endParaRPr>
          </a:p>
        </p:txBody>
      </p:sp>
      <p:sp>
        <p:nvSpPr>
          <p:cNvPr id="7" name="燕尾形 6"/>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9" name="燕尾形 8"/>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10" name="燕尾形 9"/>
          <p:cNvSpPr/>
          <p:nvPr/>
        </p:nvSpPr>
        <p:spPr>
          <a:xfrm>
            <a:off x="5741956" y="368659"/>
            <a:ext cx="388243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0000"/>
              </a:lnSpc>
              <a:spcAft>
                <a:spcPts val="0"/>
              </a:spcAft>
            </a:pPr>
            <a:r>
              <a:rPr lang="zh-CN" altLang="zh-CN" sz="1400" b="1" dirty="0" smtClean="0"/>
              <a:t>六、实施燃料消耗量定额管理的配套措施</a:t>
            </a:r>
            <a:endParaRPr lang="zh-CN" altLang="en-US" sz="1400" b="1" dirty="0">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63600" y="1763713"/>
            <a:ext cx="10464800" cy="4051300"/>
          </a:xfrm>
        </p:spPr>
        <p:txBody>
          <a:bodyPr/>
          <a:lstStyle/>
          <a:p>
            <a:r>
              <a:rPr lang="zh-CN" altLang="zh-CN" dirty="0" smtClean="0"/>
              <a:t>通过对驾驶人员的全方位培训，使其掌握先进合理的操作方法，根据不同的车型、不同的运行工况、路面条件等选择合理的车速和合适的档位，坚持中速行驶。</a:t>
            </a:r>
            <a:br>
              <a:rPr lang="zh-CN" altLang="zh-CN" dirty="0" smtClean="0"/>
            </a:br>
            <a:endParaRPr lang="zh-CN" altLang="en-US" dirty="0"/>
          </a:p>
        </p:txBody>
      </p:sp>
      <p:sp>
        <p:nvSpPr>
          <p:cNvPr id="8" name="燕尾形 7"/>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9" name="燕尾形 8"/>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10" name="燕尾形 9"/>
          <p:cNvSpPr/>
          <p:nvPr/>
        </p:nvSpPr>
        <p:spPr>
          <a:xfrm>
            <a:off x="5741956" y="368659"/>
            <a:ext cx="388243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0000"/>
              </a:lnSpc>
              <a:spcAft>
                <a:spcPts val="0"/>
              </a:spcAft>
            </a:pPr>
            <a:r>
              <a:rPr lang="zh-CN" altLang="zh-CN" sz="1400" b="1" dirty="0" smtClean="0"/>
              <a:t>六、实施燃料消耗量定额管理的配套措施</a:t>
            </a:r>
            <a:endParaRPr lang="zh-CN" altLang="en-US" sz="1400" b="1" dirty="0">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63600" y="1763713"/>
            <a:ext cx="10464800" cy="4051300"/>
          </a:xfrm>
        </p:spPr>
        <p:txBody>
          <a:bodyPr/>
          <a:lstStyle/>
          <a:p>
            <a:r>
              <a:rPr lang="zh-CN" altLang="zh-CN" sz="2800" dirty="0" smtClean="0"/>
              <a:t>燃料消耗量定额实施后，应在一定时期内保持相对稳定，以便发挥其效益。但随着车辆的技术更新与改造，驾驶人员的驾驶技能与节约用油的积极性不断提高等因素的变化，原有的燃料消耗量定额逐渐失去先进性、合理性；或当初制订燃料消耗量定额时，其“宽放量”放的过宽，起不到应有的激励作用等，都需对原定额及时加以修订。</a:t>
            </a:r>
            <a:endParaRPr lang="zh-CN" altLang="en-US" sz="2800" dirty="0"/>
          </a:p>
        </p:txBody>
      </p:sp>
      <p:sp>
        <p:nvSpPr>
          <p:cNvPr id="8" name="燕尾形 7"/>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9" name="燕尾形 8"/>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10" name="燕尾形 9"/>
          <p:cNvSpPr/>
          <p:nvPr/>
        </p:nvSpPr>
        <p:spPr>
          <a:xfrm>
            <a:off x="5741956" y="368659"/>
            <a:ext cx="388243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0000"/>
              </a:lnSpc>
              <a:spcAft>
                <a:spcPts val="0"/>
              </a:spcAft>
            </a:pPr>
            <a:r>
              <a:rPr lang="zh-CN" altLang="zh-CN" sz="1400" b="1" dirty="0" smtClean="0"/>
              <a:t>六、实施燃料消耗量定额管理的配套措施</a:t>
            </a:r>
            <a:endParaRPr lang="zh-CN" altLang="en-US" sz="1400" b="1" dirty="0">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燕尾形 16"/>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18" name="燕尾形 17"/>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20" name="燕尾形 19"/>
          <p:cNvSpPr/>
          <p:nvPr/>
        </p:nvSpPr>
        <p:spPr>
          <a:xfrm>
            <a:off x="5597940" y="368659"/>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dirty="0" smtClean="0"/>
              <a:t>二、成本降低额与成本降低率预算达成情况的因素分析</a:t>
            </a:r>
            <a:endParaRPr lang="zh-CN" altLang="zh-CN" sz="1400" dirty="0"/>
          </a:p>
        </p:txBody>
      </p:sp>
      <p:grpSp>
        <p:nvGrpSpPr>
          <p:cNvPr id="23" name="组合 22"/>
          <p:cNvGrpSpPr/>
          <p:nvPr/>
        </p:nvGrpSpPr>
        <p:grpSpPr>
          <a:xfrm>
            <a:off x="2966030" y="1675015"/>
            <a:ext cx="7284368" cy="3320912"/>
            <a:chOff x="2966030" y="1844824"/>
            <a:chExt cx="7284368" cy="3320912"/>
          </a:xfrm>
          <a:solidFill>
            <a:schemeClr val="accent2">
              <a:lumMod val="20000"/>
              <a:lumOff val="80000"/>
            </a:schemeClr>
          </a:solidFill>
        </p:grpSpPr>
        <p:sp>
          <p:nvSpPr>
            <p:cNvPr id="25" name="矩形 24"/>
            <p:cNvSpPr/>
            <p:nvPr/>
          </p:nvSpPr>
          <p:spPr>
            <a:xfrm>
              <a:off x="2966030" y="1844824"/>
              <a:ext cx="6334325" cy="3320912"/>
            </a:xfrm>
            <a:prstGeom prst="rect">
              <a:avLst/>
            </a:prstGeom>
            <a:grpFill/>
            <a:ln>
              <a:solidFill>
                <a:schemeClr val="accent2">
                  <a:lumMod val="50000"/>
                </a:schemeClr>
              </a:solidFill>
            </a:ln>
            <a:effectLst>
              <a:outerShdw blurRad="76200" dir="18900000" sy="23000" kx="-1200000" algn="bl" rotWithShape="0">
                <a:prstClr val="black">
                  <a:alpha val="20000"/>
                </a:prstClr>
              </a:outerShdw>
            </a:effectLst>
            <a:scene3d>
              <a:camera prst="obliqueTopRight">
                <a:rot lat="0" lon="0" rev="0"/>
              </a:camera>
              <a:lightRig rig="threePt" dir="t"/>
            </a:scene3d>
            <a:sp3d extrusionH="793750" prstMaterial="metal">
              <a:bevelT w="44450" h="2540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p>
            <a:p>
              <a:pPr algn="ctr"/>
              <a:endParaRPr lang="en-US" altLang="zh-CN" dirty="0"/>
            </a:p>
            <a:p>
              <a:pPr algn="ctr"/>
              <a:endParaRPr lang="en-US" altLang="zh-CN" dirty="0"/>
            </a:p>
            <a:p>
              <a:pPr algn="ctr"/>
              <a:endParaRPr lang="en-US" altLang="zh-CN" dirty="0"/>
            </a:p>
            <a:p>
              <a:pPr algn="ctr"/>
              <a:endParaRPr lang="en-US" altLang="zh-CN" dirty="0"/>
            </a:p>
            <a:p>
              <a:pPr algn="ctr"/>
              <a:endParaRPr lang="zh-CN" altLang="en-US" dirty="0"/>
            </a:p>
          </p:txBody>
        </p:sp>
        <p:sp>
          <p:nvSpPr>
            <p:cNvPr id="26" name="文本框 9"/>
            <p:cNvSpPr txBox="1"/>
            <p:nvPr/>
          </p:nvSpPr>
          <p:spPr>
            <a:xfrm>
              <a:off x="9696400" y="1917393"/>
              <a:ext cx="553998" cy="2602754"/>
            </a:xfrm>
            <a:prstGeom prst="rect">
              <a:avLst/>
            </a:prstGeom>
            <a:grpFill/>
            <a:ln>
              <a:solidFill>
                <a:schemeClr val="accent2">
                  <a:lumMod val="50000"/>
                </a:schemeClr>
              </a:solidFill>
            </a:ln>
          </p:spPr>
          <p:txBody>
            <a:bodyPr vert="eaVert" wrap="square" rtlCol="0">
              <a:spAutoFit/>
            </a:bodyPr>
            <a:lstStyle/>
            <a:p>
              <a:r>
                <a:rPr lang="zh-CN" altLang="en-US" sz="2400" dirty="0"/>
                <a:t>单位成本上年数</a:t>
              </a:r>
              <a:r>
                <a:rPr lang="en-US" altLang="zh-CN" sz="2400" dirty="0"/>
                <a:t>C</a:t>
              </a:r>
              <a:r>
                <a:rPr lang="en-US" altLang="zh-CN" sz="2400" baseline="-25000" dirty="0"/>
                <a:t>0</a:t>
              </a:r>
              <a:endParaRPr lang="zh-CN" altLang="en-US" sz="2400" dirty="0"/>
            </a:p>
          </p:txBody>
        </p:sp>
      </p:grpSp>
      <p:sp>
        <p:nvSpPr>
          <p:cNvPr id="27" name="文本框 12"/>
          <p:cNvSpPr txBox="1"/>
          <p:nvPr/>
        </p:nvSpPr>
        <p:spPr>
          <a:xfrm>
            <a:off x="3863752" y="1712048"/>
            <a:ext cx="4716524" cy="461665"/>
          </a:xfrm>
          <a:prstGeom prst="rect">
            <a:avLst/>
          </a:prstGeom>
          <a:noFill/>
        </p:spPr>
        <p:txBody>
          <a:bodyPr wrap="square" rtlCol="0">
            <a:spAutoFit/>
          </a:bodyPr>
          <a:lstStyle/>
          <a:p>
            <a:r>
              <a:rPr lang="zh-CN" altLang="en-US" sz="2400" dirty="0"/>
              <a:t>成本降低额预算数（</a:t>
            </a:r>
            <a:r>
              <a:rPr lang="en-US" altLang="zh-CN" sz="2400" dirty="0"/>
              <a:t>C</a:t>
            </a:r>
            <a:r>
              <a:rPr lang="en-US" altLang="zh-CN" sz="2400" baseline="-25000" dirty="0"/>
              <a:t>0</a:t>
            </a:r>
            <a:r>
              <a:rPr lang="en-US" altLang="zh-CN" sz="2400" dirty="0"/>
              <a:t>-C</a:t>
            </a:r>
            <a:r>
              <a:rPr lang="en-US" altLang="zh-CN" sz="2400" baseline="-25000" dirty="0"/>
              <a:t>n</a:t>
            </a:r>
            <a:r>
              <a:rPr lang="zh-CN" altLang="en-US" sz="2400" dirty="0"/>
              <a:t>）</a:t>
            </a:r>
            <a:r>
              <a:rPr lang="en-US" altLang="zh-CN" sz="2400" dirty="0"/>
              <a:t>Q</a:t>
            </a:r>
            <a:r>
              <a:rPr lang="en-US" altLang="zh-CN" sz="2400" baseline="-25000" dirty="0"/>
              <a:t>n </a:t>
            </a:r>
            <a:r>
              <a:rPr lang="zh-CN" altLang="en-US" sz="2400" dirty="0"/>
              <a:t> </a:t>
            </a:r>
          </a:p>
        </p:txBody>
      </p:sp>
      <p:sp>
        <p:nvSpPr>
          <p:cNvPr id="28" name="矩形 27"/>
          <p:cNvSpPr/>
          <p:nvPr/>
        </p:nvSpPr>
        <p:spPr>
          <a:xfrm>
            <a:off x="2855639" y="1412776"/>
            <a:ext cx="6766373" cy="860059"/>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9" name="组合 28"/>
          <p:cNvGrpSpPr/>
          <p:nvPr/>
        </p:nvGrpSpPr>
        <p:grpSpPr>
          <a:xfrm>
            <a:off x="2030342" y="2543491"/>
            <a:ext cx="6909974" cy="3343992"/>
            <a:chOff x="1634299" y="2713300"/>
            <a:chExt cx="6909974" cy="3343992"/>
          </a:xfrm>
          <a:solidFill>
            <a:schemeClr val="accent5">
              <a:lumMod val="40000"/>
              <a:lumOff val="60000"/>
            </a:schemeClr>
          </a:solidFill>
        </p:grpSpPr>
        <p:sp>
          <p:nvSpPr>
            <p:cNvPr id="30" name="矩形 29"/>
            <p:cNvSpPr/>
            <p:nvPr/>
          </p:nvSpPr>
          <p:spPr>
            <a:xfrm>
              <a:off x="2243573" y="2731204"/>
              <a:ext cx="6300700" cy="2825206"/>
            </a:xfrm>
            <a:prstGeom prst="rect">
              <a:avLst/>
            </a:prstGeom>
            <a:grpFill/>
            <a:ln>
              <a:solidFill>
                <a:schemeClr val="accent3">
                  <a:lumMod val="95000"/>
                </a:schemeClr>
              </a:solidFill>
            </a:ln>
            <a:effectLst>
              <a:outerShdw blurRad="76200" dir="18900000" sy="23000" kx="-1200000" algn="bl" rotWithShape="0">
                <a:prstClr val="black">
                  <a:alpha val="20000"/>
                </a:prstClr>
              </a:outerShdw>
            </a:effectLst>
            <a:scene3d>
              <a:camera prst="obliqueTopRight">
                <a:rot lat="0" lon="0" rev="0"/>
              </a:camera>
              <a:lightRig rig="threePt" dir="t"/>
            </a:scene3d>
            <a:sp3d extrusionH="793750" prstMaterial="metal">
              <a:bevelT w="44450" h="2540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5"/>
            <p:cNvSpPr txBox="1"/>
            <p:nvPr/>
          </p:nvSpPr>
          <p:spPr>
            <a:xfrm>
              <a:off x="3383897" y="5595626"/>
              <a:ext cx="4080255" cy="461666"/>
            </a:xfrm>
            <a:prstGeom prst="rect">
              <a:avLst/>
            </a:prstGeom>
            <a:noFill/>
            <a:ln>
              <a:solidFill>
                <a:schemeClr val="accent6">
                  <a:lumMod val="40000"/>
                  <a:lumOff val="60000"/>
                </a:schemeClr>
              </a:solidFill>
            </a:ln>
          </p:spPr>
          <p:txBody>
            <a:bodyPr wrap="square" rtlCol="0">
              <a:spAutoFit/>
            </a:bodyPr>
            <a:lstStyle/>
            <a:p>
              <a:pPr algn="ctr"/>
              <a:r>
                <a:rPr lang="zh-CN" altLang="en-US" sz="2400" dirty="0"/>
                <a:t>周转量预算数</a:t>
              </a:r>
              <a:r>
                <a:rPr lang="en-US" altLang="zh-CN" sz="2400" dirty="0"/>
                <a:t>Q</a:t>
              </a:r>
              <a:r>
                <a:rPr lang="en-US" altLang="zh-CN" sz="2400" baseline="-25000" dirty="0"/>
                <a:t>n</a:t>
              </a:r>
              <a:r>
                <a:rPr lang="zh-CN" altLang="en-US" sz="2400" dirty="0"/>
                <a:t> </a:t>
              </a:r>
            </a:p>
          </p:txBody>
        </p:sp>
        <p:sp>
          <p:nvSpPr>
            <p:cNvPr id="32" name="文本框 6"/>
            <p:cNvSpPr txBox="1"/>
            <p:nvPr/>
          </p:nvSpPr>
          <p:spPr>
            <a:xfrm>
              <a:off x="1634299" y="2713300"/>
              <a:ext cx="553998" cy="2608435"/>
            </a:xfrm>
            <a:prstGeom prst="rect">
              <a:avLst/>
            </a:prstGeom>
            <a:grpFill/>
            <a:ln>
              <a:solidFill>
                <a:schemeClr val="accent3">
                  <a:lumMod val="95000"/>
                </a:schemeClr>
              </a:solidFill>
            </a:ln>
          </p:spPr>
          <p:txBody>
            <a:bodyPr vert="eaVert" wrap="square" rtlCol="0">
              <a:spAutoFit/>
            </a:bodyPr>
            <a:lstStyle/>
            <a:p>
              <a:pPr algn="ctr"/>
              <a:r>
                <a:rPr lang="zh-CN" altLang="en-US" sz="2400" dirty="0"/>
                <a:t>单位成本预算数</a:t>
              </a:r>
              <a:r>
                <a:rPr lang="en-US" altLang="zh-CN" sz="2400" dirty="0" err="1"/>
                <a:t>C</a:t>
              </a:r>
              <a:r>
                <a:rPr lang="en-US" altLang="zh-CN" sz="2400" baseline="-25000" dirty="0" err="1"/>
                <a:t>n</a:t>
              </a:r>
              <a:endParaRPr lang="zh-CN" altLang="en-US" sz="2400" dirty="0"/>
            </a:p>
          </p:txBody>
        </p:sp>
        <p:sp>
          <p:nvSpPr>
            <p:cNvPr id="33" name="文本框 20"/>
            <p:cNvSpPr txBox="1"/>
            <p:nvPr/>
          </p:nvSpPr>
          <p:spPr>
            <a:xfrm>
              <a:off x="2711624" y="3903439"/>
              <a:ext cx="4716524" cy="461665"/>
            </a:xfrm>
            <a:prstGeom prst="rect">
              <a:avLst/>
            </a:prstGeom>
            <a:grpFill/>
            <a:ln>
              <a:solidFill>
                <a:schemeClr val="accent6">
                  <a:lumMod val="40000"/>
                  <a:lumOff val="60000"/>
                </a:schemeClr>
              </a:solidFill>
            </a:ln>
          </p:spPr>
          <p:txBody>
            <a:bodyPr wrap="square" rtlCol="0">
              <a:spAutoFit/>
            </a:bodyPr>
            <a:lstStyle/>
            <a:p>
              <a:pPr algn="ctr"/>
              <a:r>
                <a:rPr lang="zh-CN" altLang="en-US" sz="2400" dirty="0"/>
                <a:t>总成本预算数</a:t>
              </a:r>
              <a:r>
                <a:rPr lang="en-US" altLang="zh-CN" sz="2400" dirty="0" err="1"/>
                <a:t>C</a:t>
              </a:r>
              <a:r>
                <a:rPr lang="en-US" altLang="zh-CN" sz="2400" baseline="-25000" dirty="0" err="1"/>
                <a:t>n</a:t>
              </a:r>
              <a:r>
                <a:rPr lang="en-US" altLang="zh-CN" sz="2400" dirty="0" err="1"/>
                <a:t>Q</a:t>
              </a:r>
              <a:r>
                <a:rPr lang="en-US" altLang="zh-CN" sz="2400" baseline="-25000" dirty="0" err="1"/>
                <a:t>n</a:t>
              </a:r>
              <a:r>
                <a:rPr lang="en-US" altLang="zh-CN" sz="2400" baseline="-25000" dirty="0"/>
                <a:t> </a:t>
              </a:r>
              <a:r>
                <a:rPr lang="zh-CN" altLang="en-US" sz="2400" dirty="0"/>
                <a:t> </a:t>
              </a:r>
            </a:p>
          </p:txBody>
        </p:sp>
      </p:grpSp>
      <p:sp>
        <p:nvSpPr>
          <p:cNvPr id="34" name="TextBox 33"/>
          <p:cNvSpPr txBox="1"/>
          <p:nvPr/>
        </p:nvSpPr>
        <p:spPr>
          <a:xfrm rot="20700089">
            <a:off x="340686" y="1153006"/>
            <a:ext cx="2492990" cy="369332"/>
          </a:xfrm>
          <a:prstGeom prst="rect">
            <a:avLst/>
          </a:prstGeom>
          <a:noFill/>
        </p:spPr>
        <p:txBody>
          <a:bodyPr wrap="none" rtlCol="0">
            <a:spAutoFit/>
          </a:bodyPr>
          <a:lstStyle/>
          <a:p>
            <a:r>
              <a:rPr lang="zh-CN" altLang="en-US" dirty="0" smtClean="0"/>
              <a:t>一组相关图片，供参考</a:t>
            </a:r>
            <a:endParaRPr lang="zh-CN" altLang="en-US" dirty="0"/>
          </a:p>
        </p:txBody>
      </p:sp>
    </p:spTree>
    <p:extLst>
      <p:ext uri="{BB962C8B-B14F-4D97-AF65-F5344CB8AC3E}">
        <p14:creationId xmlns:p14="http://schemas.microsoft.com/office/powerpoint/2010/main" xmlns="" val="178490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1+#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heel(1)">
                                      <p:cBhvr>
                                        <p:cTn id="19" dur="30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63600" y="1763713"/>
            <a:ext cx="10464800" cy="4051300"/>
          </a:xfrm>
        </p:spPr>
        <p:txBody>
          <a:bodyPr/>
          <a:lstStyle/>
          <a:p>
            <a:r>
              <a:rPr lang="zh-CN" altLang="zh-CN" sz="2400" dirty="0" smtClean="0"/>
              <a:t>总之，燃料消耗量定额的制订以及相应的应耗量的计算，不仅为奖励节约用油行为提供奖励依据，它也为判断一定时期内的营运车辆燃料实际消耗水平是否处于正常状态提供重要数据。制订营运车辆燃料消耗量定额、计算燃料应耗量与节超量、实施相应的奖罚措施，只是燃料消耗量控制的重要手段；而防范各种不利因素的发生与干扰，减少燃料非正常损耗，促使货运燃料成本水平趋于合理化，则是燃料消耗管控的根本目的。</a:t>
            </a:r>
            <a:br>
              <a:rPr lang="zh-CN" altLang="zh-CN" sz="2400" dirty="0" smtClean="0"/>
            </a:br>
            <a:endParaRPr lang="zh-CN" altLang="en-US" sz="2400" dirty="0"/>
          </a:p>
        </p:txBody>
      </p:sp>
      <p:sp>
        <p:nvSpPr>
          <p:cNvPr id="6" name="燕尾形 5"/>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8" name="燕尾形 7"/>
          <p:cNvSpPr/>
          <p:nvPr/>
        </p:nvSpPr>
        <p:spPr>
          <a:xfrm>
            <a:off x="2639616" y="368659"/>
            <a:ext cx="3168352"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CN" altLang="zh-CN" sz="1400" b="1" dirty="0" smtClean="0"/>
              <a:t>第二节汽车货运燃料成本控制对策</a:t>
            </a:r>
            <a:endParaRPr lang="zh-CN" altLang="en-US" sz="1050" b="1" dirty="0">
              <a:latin typeface="华文中宋" panose="02010600040101010101" pitchFamily="2" charset="-122"/>
              <a:ea typeface="华文中宋" panose="02010600040101010101" pitchFamily="2" charset="-122"/>
            </a:endParaRPr>
          </a:p>
        </p:txBody>
      </p:sp>
      <p:sp>
        <p:nvSpPr>
          <p:cNvPr id="9" name="燕尾形 8"/>
          <p:cNvSpPr/>
          <p:nvPr/>
        </p:nvSpPr>
        <p:spPr>
          <a:xfrm>
            <a:off x="5741956" y="368659"/>
            <a:ext cx="388243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0000"/>
              </a:lnSpc>
              <a:spcAft>
                <a:spcPts val="0"/>
              </a:spcAft>
            </a:pPr>
            <a:r>
              <a:rPr lang="zh-CN" altLang="zh-CN" sz="1400" b="1" dirty="0" smtClean="0"/>
              <a:t>六、实施燃料消耗量定额管理的配套措施</a:t>
            </a:r>
            <a:endParaRPr lang="zh-CN" altLang="en-US" sz="1400" b="1" dirty="0">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marL="720000"/>
            <a:r>
              <a:rPr lang="en-US" altLang="zh-CN" dirty="0" smtClean="0">
                <a:latin typeface="+mn-ea"/>
                <a:ea typeface="+mn-ea"/>
              </a:rPr>
              <a:t>              </a:t>
            </a:r>
            <a:r>
              <a:rPr lang="zh-CN" altLang="zh-CN" dirty="0" smtClean="0">
                <a:latin typeface="+mn-ea"/>
                <a:ea typeface="+mn-ea"/>
              </a:rPr>
              <a:t>复习思考题</a:t>
            </a:r>
            <a:br>
              <a:rPr lang="zh-CN" altLang="zh-CN" dirty="0" smtClean="0">
                <a:latin typeface="+mn-ea"/>
                <a:ea typeface="+mn-ea"/>
              </a:rPr>
            </a:br>
            <a:r>
              <a:rPr lang="en-US" altLang="zh-CN" dirty="0" smtClean="0">
                <a:latin typeface="+mn-ea"/>
                <a:ea typeface="+mn-ea"/>
              </a:rPr>
              <a:t>1</a:t>
            </a:r>
            <a:r>
              <a:rPr lang="zh-CN" altLang="zh-CN" dirty="0" smtClean="0">
                <a:latin typeface="+mn-ea"/>
                <a:ea typeface="+mn-ea"/>
              </a:rPr>
              <a:t>．货运成本分析的重点可归纳为哪几个方面？</a:t>
            </a:r>
            <a:br>
              <a:rPr lang="zh-CN" altLang="zh-CN" dirty="0" smtClean="0">
                <a:latin typeface="+mn-ea"/>
                <a:ea typeface="+mn-ea"/>
              </a:rPr>
            </a:br>
            <a:r>
              <a:rPr lang="en-US" altLang="zh-CN" dirty="0" smtClean="0">
                <a:latin typeface="+mn-ea"/>
                <a:ea typeface="+mn-ea"/>
              </a:rPr>
              <a:t>2</a:t>
            </a:r>
            <a:r>
              <a:rPr lang="zh-CN" altLang="zh-CN" dirty="0" smtClean="0">
                <a:latin typeface="+mn-ea"/>
                <a:ea typeface="+mn-ea"/>
              </a:rPr>
              <a:t>．单位成本分析的目的是什么？</a:t>
            </a:r>
            <a:br>
              <a:rPr lang="zh-CN" altLang="zh-CN" dirty="0" smtClean="0">
                <a:latin typeface="+mn-ea"/>
                <a:ea typeface="+mn-ea"/>
              </a:rPr>
            </a:br>
            <a:r>
              <a:rPr lang="en-US" altLang="zh-CN" dirty="0" smtClean="0">
                <a:latin typeface="+mn-ea"/>
                <a:ea typeface="+mn-ea"/>
              </a:rPr>
              <a:t>3</a:t>
            </a:r>
            <a:r>
              <a:rPr lang="zh-CN" altLang="zh-CN" dirty="0" smtClean="0">
                <a:latin typeface="+mn-ea"/>
                <a:ea typeface="+mn-ea"/>
              </a:rPr>
              <a:t>．简述汽车货运成本控制原则与要求。</a:t>
            </a:r>
            <a:br>
              <a:rPr lang="zh-CN" altLang="zh-CN" dirty="0" smtClean="0">
                <a:latin typeface="+mn-ea"/>
                <a:ea typeface="+mn-ea"/>
              </a:rPr>
            </a:br>
            <a:r>
              <a:rPr lang="en-US" altLang="zh-CN" dirty="0" smtClean="0">
                <a:latin typeface="+mn-ea"/>
                <a:ea typeface="+mn-ea"/>
              </a:rPr>
              <a:t>4</a:t>
            </a:r>
            <a:r>
              <a:rPr lang="zh-CN" altLang="zh-CN" dirty="0" smtClean="0">
                <a:latin typeface="+mn-ea"/>
                <a:ea typeface="+mn-ea"/>
              </a:rPr>
              <a:t>．计算营运车辆燃料应耗量与节超量有什么意义？</a:t>
            </a:r>
            <a:endParaRPr lang="zh-CN" altLang="en-US" dirty="0">
              <a:latin typeface="+mn-ea"/>
              <a:ea typeface="+mn-ea"/>
            </a:endParaRPr>
          </a:p>
        </p:txBody>
      </p:sp>
      <p:sp>
        <p:nvSpPr>
          <p:cNvPr id="3" name="燕尾形 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smtClean="0"/>
              <a:t>【练习</a:t>
            </a:r>
            <a:r>
              <a:rPr lang="en-US" altLang="zh-CN" dirty="0" smtClean="0"/>
              <a:t>5-1</a:t>
            </a:r>
            <a:r>
              <a:rPr lang="zh-CN" altLang="zh-CN" dirty="0" smtClean="0"/>
              <a:t>】长城运输集团</a:t>
            </a:r>
            <a:r>
              <a:rPr lang="en-US" altLang="zh-CN" dirty="0" smtClean="0"/>
              <a:t>202</a:t>
            </a:r>
            <a:r>
              <a:rPr lang="zh-CN" altLang="zh-CN" dirty="0" smtClean="0"/>
              <a:t>×年</a:t>
            </a:r>
            <a:r>
              <a:rPr lang="en-US" altLang="zh-CN" dirty="0" smtClean="0"/>
              <a:t>5</a:t>
            </a:r>
            <a:r>
              <a:rPr lang="zh-CN" altLang="zh-CN" dirty="0" smtClean="0"/>
              <a:t>月货运车辆运用效率指标及运输成本费用预算与实际情况见表</a:t>
            </a:r>
            <a:r>
              <a:rPr lang="en-US" altLang="zh-CN" dirty="0" smtClean="0"/>
              <a:t>5-20</a:t>
            </a:r>
            <a:r>
              <a:rPr lang="zh-CN" altLang="zh-CN" dirty="0" smtClean="0"/>
              <a:t>和表</a:t>
            </a:r>
            <a:r>
              <a:rPr lang="en-US" altLang="zh-CN" dirty="0" smtClean="0"/>
              <a:t>5-21</a:t>
            </a:r>
            <a:r>
              <a:rPr lang="zh-CN" altLang="zh-CN" dirty="0" smtClean="0"/>
              <a:t>。</a:t>
            </a:r>
            <a:endParaRPr lang="zh-CN" altLang="en-US" dirty="0"/>
          </a:p>
        </p:txBody>
      </p:sp>
      <p:sp>
        <p:nvSpPr>
          <p:cNvPr id="3" name="燕尾形 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nvGraphicFramePr>
        <p:xfrm>
          <a:off x="1055440" y="2519144"/>
          <a:ext cx="9937103" cy="2926080"/>
        </p:xfrm>
        <a:graphic>
          <a:graphicData uri="http://schemas.openxmlformats.org/drawingml/2006/table">
            <a:tbl>
              <a:tblPr/>
              <a:tblGrid>
                <a:gridCol w="3391309"/>
                <a:gridCol w="2181144"/>
                <a:gridCol w="2182325"/>
                <a:gridCol w="2182325"/>
              </a:tblGrid>
              <a:tr h="351039">
                <a:tc>
                  <a:txBody>
                    <a:bodyPr/>
                    <a:lstStyle/>
                    <a:p>
                      <a:pPr indent="269875" algn="ctr">
                        <a:spcBef>
                          <a:spcPts val="150"/>
                        </a:spcBef>
                        <a:spcAft>
                          <a:spcPts val="150"/>
                        </a:spcAft>
                      </a:pPr>
                      <a:r>
                        <a:rPr lang="zh-CN" sz="2400" b="1" kern="100" dirty="0">
                          <a:latin typeface="+mn-ea"/>
                          <a:ea typeface="+mn-ea"/>
                          <a:cs typeface="Times New Roman"/>
                        </a:rPr>
                        <a:t>项</a:t>
                      </a:r>
                      <a:r>
                        <a:rPr lang="en-US" sz="2400" b="1" kern="100" dirty="0">
                          <a:latin typeface="+mn-ea"/>
                          <a:ea typeface="+mn-ea"/>
                          <a:cs typeface="Times New Roman"/>
                        </a:rPr>
                        <a:t>    </a:t>
                      </a:r>
                      <a:r>
                        <a:rPr lang="zh-CN" sz="2400" b="1" kern="100" dirty="0">
                          <a:latin typeface="+mn-ea"/>
                          <a:ea typeface="+mn-ea"/>
                          <a:cs typeface="Times New Roman"/>
                        </a:rPr>
                        <a:t>目</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269875" algn="ctr">
                        <a:spcBef>
                          <a:spcPts val="150"/>
                        </a:spcBef>
                        <a:spcAft>
                          <a:spcPts val="150"/>
                        </a:spcAft>
                      </a:pPr>
                      <a:r>
                        <a:rPr lang="zh-CN" sz="2400" b="1" kern="100">
                          <a:latin typeface="+mn-ea"/>
                          <a:ea typeface="+mn-ea"/>
                          <a:cs typeface="Times New Roman"/>
                        </a:rPr>
                        <a:t>单</a:t>
                      </a:r>
                      <a:r>
                        <a:rPr lang="en-US" sz="2400" b="1" kern="100">
                          <a:latin typeface="+mn-ea"/>
                          <a:ea typeface="+mn-ea"/>
                          <a:cs typeface="Times New Roman"/>
                        </a:rPr>
                        <a:t>    </a:t>
                      </a:r>
                      <a:r>
                        <a:rPr lang="zh-CN" sz="2400" b="1" kern="100">
                          <a:latin typeface="+mn-ea"/>
                          <a:ea typeface="+mn-ea"/>
                          <a:cs typeface="Times New Roman"/>
                        </a:rPr>
                        <a:t>位</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269875" algn="ctr">
                        <a:spcBef>
                          <a:spcPts val="150"/>
                        </a:spcBef>
                        <a:spcAft>
                          <a:spcPts val="150"/>
                        </a:spcAft>
                      </a:pPr>
                      <a:r>
                        <a:rPr lang="zh-CN" sz="2400" b="1" kern="100">
                          <a:latin typeface="+mn-ea"/>
                          <a:ea typeface="+mn-ea"/>
                          <a:cs typeface="Times New Roman"/>
                        </a:rPr>
                        <a:t>预</a:t>
                      </a:r>
                      <a:r>
                        <a:rPr lang="en-US" sz="2400" b="1" kern="100">
                          <a:latin typeface="+mn-ea"/>
                          <a:ea typeface="+mn-ea"/>
                          <a:cs typeface="Times New Roman"/>
                        </a:rPr>
                        <a:t>  </a:t>
                      </a:r>
                      <a:r>
                        <a:rPr lang="zh-CN" sz="2400" b="1" kern="100">
                          <a:latin typeface="+mn-ea"/>
                          <a:ea typeface="+mn-ea"/>
                          <a:cs typeface="Times New Roman"/>
                        </a:rPr>
                        <a:t>算</a:t>
                      </a:r>
                      <a:r>
                        <a:rPr lang="en-US" sz="2400" b="1" kern="100">
                          <a:latin typeface="+mn-ea"/>
                          <a:ea typeface="+mn-ea"/>
                          <a:cs typeface="Times New Roman"/>
                        </a:rPr>
                        <a:t>  </a:t>
                      </a:r>
                      <a:r>
                        <a:rPr lang="zh-CN" sz="2400" b="1" kern="100">
                          <a:latin typeface="+mn-ea"/>
                          <a:ea typeface="+mn-ea"/>
                          <a:cs typeface="Times New Roman"/>
                        </a:rPr>
                        <a:t>数</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269875" algn="ctr">
                        <a:spcBef>
                          <a:spcPts val="150"/>
                        </a:spcBef>
                        <a:spcAft>
                          <a:spcPts val="150"/>
                        </a:spcAft>
                      </a:pPr>
                      <a:r>
                        <a:rPr lang="zh-CN" sz="2400" b="1" kern="100">
                          <a:latin typeface="+mn-ea"/>
                          <a:ea typeface="+mn-ea"/>
                          <a:cs typeface="Times New Roman"/>
                        </a:rPr>
                        <a:t>实</a:t>
                      </a:r>
                      <a:r>
                        <a:rPr lang="en-US" sz="2400" b="1" kern="100">
                          <a:latin typeface="+mn-ea"/>
                          <a:ea typeface="+mn-ea"/>
                          <a:cs typeface="Times New Roman"/>
                        </a:rPr>
                        <a:t>  </a:t>
                      </a:r>
                      <a:r>
                        <a:rPr lang="zh-CN" sz="2400" b="1" kern="100">
                          <a:latin typeface="+mn-ea"/>
                          <a:ea typeface="+mn-ea"/>
                          <a:cs typeface="Times New Roman"/>
                        </a:rPr>
                        <a:t>际</a:t>
                      </a:r>
                      <a:r>
                        <a:rPr lang="en-US" sz="2400" b="1" kern="100">
                          <a:latin typeface="+mn-ea"/>
                          <a:ea typeface="+mn-ea"/>
                          <a:cs typeface="Times New Roman"/>
                        </a:rPr>
                        <a:t>  </a:t>
                      </a:r>
                      <a:r>
                        <a:rPr lang="zh-CN" sz="2400" b="1" kern="100">
                          <a:latin typeface="+mn-ea"/>
                          <a:ea typeface="+mn-ea"/>
                          <a:cs typeface="Times New Roman"/>
                        </a:rPr>
                        <a:t>数</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r>
              <a:tr h="351039">
                <a:tc>
                  <a:txBody>
                    <a:bodyPr/>
                    <a:lstStyle/>
                    <a:p>
                      <a:pPr indent="107950" algn="just">
                        <a:spcBef>
                          <a:spcPts val="150"/>
                        </a:spcBef>
                        <a:spcAft>
                          <a:spcPts val="150"/>
                        </a:spcAft>
                      </a:pPr>
                      <a:r>
                        <a:rPr lang="zh-CN" sz="2400" b="1" kern="100">
                          <a:latin typeface="+mn-ea"/>
                          <a:ea typeface="+mn-ea"/>
                          <a:cs typeface="Times New Roman"/>
                        </a:rPr>
                        <a:t>一、总车日</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269875" algn="ctr">
                        <a:spcBef>
                          <a:spcPts val="150"/>
                        </a:spcBef>
                        <a:spcAft>
                          <a:spcPts val="150"/>
                        </a:spcAft>
                      </a:pPr>
                      <a:r>
                        <a:rPr lang="zh-CN" sz="2400" b="1" kern="100">
                          <a:latin typeface="+mn-ea"/>
                          <a:ea typeface="+mn-ea"/>
                          <a:cs typeface="Times New Roman"/>
                        </a:rPr>
                        <a:t>车日</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R="288290" indent="269875" algn="r">
                        <a:spcBef>
                          <a:spcPts val="150"/>
                        </a:spcBef>
                        <a:spcAft>
                          <a:spcPts val="150"/>
                        </a:spcAft>
                      </a:pPr>
                      <a:r>
                        <a:rPr lang="en-US" sz="2400" b="1" kern="100">
                          <a:latin typeface="+mn-ea"/>
                          <a:ea typeface="+mn-ea"/>
                          <a:cs typeface="Times New Roman"/>
                        </a:rPr>
                        <a:t>5 100</a:t>
                      </a:r>
                      <a:endParaRPr lang="zh-CN" sz="2400" b="1" kern="100">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R="288290" indent="269875" algn="r">
                        <a:spcBef>
                          <a:spcPts val="150"/>
                        </a:spcBef>
                        <a:spcAft>
                          <a:spcPts val="150"/>
                        </a:spcAft>
                      </a:pPr>
                      <a:r>
                        <a:rPr lang="en-US" sz="2400" b="1" kern="100">
                          <a:latin typeface="+mn-ea"/>
                          <a:ea typeface="+mn-ea"/>
                          <a:cs typeface="Times New Roman"/>
                        </a:rPr>
                        <a:t>5 000</a:t>
                      </a:r>
                      <a:endParaRPr lang="zh-CN" sz="2400" b="1" kern="100">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351039">
                <a:tc>
                  <a:txBody>
                    <a:bodyPr/>
                    <a:lstStyle/>
                    <a:p>
                      <a:pPr indent="107950" algn="just">
                        <a:spcBef>
                          <a:spcPts val="150"/>
                        </a:spcBef>
                        <a:spcAft>
                          <a:spcPts val="150"/>
                        </a:spcAft>
                      </a:pPr>
                      <a:r>
                        <a:rPr lang="zh-CN" sz="2400" b="1" kern="100">
                          <a:latin typeface="+mn-ea"/>
                          <a:ea typeface="+mn-ea"/>
                          <a:cs typeface="Times New Roman"/>
                        </a:rPr>
                        <a:t>二、工作率</a:t>
                      </a: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spcBef>
                          <a:spcPts val="150"/>
                        </a:spcBef>
                        <a:spcAft>
                          <a:spcPts val="150"/>
                        </a:spcAft>
                      </a:pPr>
                      <a:r>
                        <a:rPr lang="en-US" sz="2400" b="1" kern="100">
                          <a:latin typeface="+mn-ea"/>
                          <a:ea typeface="+mn-ea"/>
                          <a:cs typeface="Times New Roman"/>
                        </a:rPr>
                        <a:t>%</a:t>
                      </a:r>
                      <a:endParaRPr lang="zh-CN" sz="2400" b="1" kern="100">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288290" indent="269875" algn="r">
                        <a:spcBef>
                          <a:spcPts val="150"/>
                        </a:spcBef>
                        <a:spcAft>
                          <a:spcPts val="150"/>
                        </a:spcAft>
                      </a:pPr>
                      <a:r>
                        <a:rPr lang="en-US" sz="2400" b="1" kern="100">
                          <a:latin typeface="+mn-ea"/>
                          <a:ea typeface="+mn-ea"/>
                          <a:cs typeface="Times New Roman"/>
                        </a:rPr>
                        <a:t>90</a:t>
                      </a:r>
                      <a:endParaRPr lang="zh-CN" sz="2400" b="1" kern="100">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288290" indent="269875" algn="r">
                        <a:spcBef>
                          <a:spcPts val="150"/>
                        </a:spcBef>
                        <a:spcAft>
                          <a:spcPts val="150"/>
                        </a:spcAft>
                      </a:pPr>
                      <a:r>
                        <a:rPr lang="en-US" sz="2400" b="1" kern="100">
                          <a:latin typeface="+mn-ea"/>
                          <a:ea typeface="+mn-ea"/>
                          <a:cs typeface="Times New Roman"/>
                        </a:rPr>
                        <a:t>90</a:t>
                      </a:r>
                      <a:endParaRPr lang="zh-CN" sz="2400" b="1" kern="100">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351039">
                <a:tc>
                  <a:txBody>
                    <a:bodyPr/>
                    <a:lstStyle/>
                    <a:p>
                      <a:pPr indent="107950" algn="just">
                        <a:spcBef>
                          <a:spcPts val="150"/>
                        </a:spcBef>
                        <a:spcAft>
                          <a:spcPts val="150"/>
                        </a:spcAft>
                      </a:pPr>
                      <a:r>
                        <a:rPr lang="zh-CN" sz="2400" b="1" kern="100">
                          <a:latin typeface="+mn-ea"/>
                          <a:ea typeface="+mn-ea"/>
                          <a:cs typeface="Times New Roman"/>
                        </a:rPr>
                        <a:t>三、平均车日行程</a:t>
                      </a: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spcBef>
                          <a:spcPts val="150"/>
                        </a:spcBef>
                        <a:spcAft>
                          <a:spcPts val="150"/>
                        </a:spcAft>
                      </a:pPr>
                      <a:r>
                        <a:rPr lang="en-US" sz="2400" b="1" kern="100">
                          <a:latin typeface="+mn-ea"/>
                          <a:ea typeface="+mn-ea"/>
                          <a:cs typeface="Times New Roman"/>
                        </a:rPr>
                        <a:t>km</a:t>
                      </a:r>
                      <a:endParaRPr lang="zh-CN" sz="2400" b="1" kern="100">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288290" indent="269875" algn="r">
                        <a:spcBef>
                          <a:spcPts val="150"/>
                        </a:spcBef>
                        <a:spcAft>
                          <a:spcPts val="150"/>
                        </a:spcAft>
                      </a:pPr>
                      <a:r>
                        <a:rPr lang="en-US" sz="2400" b="1" kern="100">
                          <a:latin typeface="+mn-ea"/>
                          <a:ea typeface="+mn-ea"/>
                          <a:cs typeface="Times New Roman"/>
                        </a:rPr>
                        <a:t>400</a:t>
                      </a:r>
                      <a:endParaRPr lang="zh-CN" sz="2400" b="1" kern="100">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288290" indent="269875" algn="r">
                        <a:spcBef>
                          <a:spcPts val="150"/>
                        </a:spcBef>
                        <a:spcAft>
                          <a:spcPts val="150"/>
                        </a:spcAft>
                      </a:pPr>
                      <a:r>
                        <a:rPr lang="en-US" sz="2400" b="1" kern="100">
                          <a:latin typeface="+mn-ea"/>
                          <a:ea typeface="+mn-ea"/>
                          <a:cs typeface="Times New Roman"/>
                        </a:rPr>
                        <a:t>420</a:t>
                      </a:r>
                      <a:endParaRPr lang="zh-CN" sz="2400" b="1" kern="100">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351039">
                <a:tc>
                  <a:txBody>
                    <a:bodyPr/>
                    <a:lstStyle/>
                    <a:p>
                      <a:pPr indent="107950" algn="just">
                        <a:spcBef>
                          <a:spcPts val="150"/>
                        </a:spcBef>
                        <a:spcAft>
                          <a:spcPts val="150"/>
                        </a:spcAft>
                      </a:pPr>
                      <a:r>
                        <a:rPr lang="zh-CN" sz="2400" b="1" kern="100">
                          <a:latin typeface="+mn-ea"/>
                          <a:ea typeface="+mn-ea"/>
                          <a:cs typeface="Times New Roman"/>
                        </a:rPr>
                        <a:t>四、里程利用率</a:t>
                      </a: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spcBef>
                          <a:spcPts val="150"/>
                        </a:spcBef>
                        <a:spcAft>
                          <a:spcPts val="150"/>
                        </a:spcAft>
                      </a:pPr>
                      <a:r>
                        <a:rPr lang="en-US" sz="2400" b="1" kern="100">
                          <a:latin typeface="+mn-ea"/>
                          <a:ea typeface="+mn-ea"/>
                          <a:cs typeface="Times New Roman"/>
                        </a:rPr>
                        <a:t>%</a:t>
                      </a:r>
                      <a:endParaRPr lang="zh-CN" sz="2400" b="1" kern="100">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288290" indent="269875" algn="r">
                        <a:spcBef>
                          <a:spcPts val="150"/>
                        </a:spcBef>
                        <a:spcAft>
                          <a:spcPts val="150"/>
                        </a:spcAft>
                      </a:pPr>
                      <a:r>
                        <a:rPr lang="en-US" sz="2400" b="1" kern="100">
                          <a:latin typeface="+mn-ea"/>
                          <a:ea typeface="+mn-ea"/>
                          <a:cs typeface="Times New Roman"/>
                        </a:rPr>
                        <a:t>70</a:t>
                      </a:r>
                      <a:endParaRPr lang="zh-CN" sz="2400" b="1" kern="100">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288290" indent="269875" algn="r">
                        <a:spcBef>
                          <a:spcPts val="150"/>
                        </a:spcBef>
                        <a:spcAft>
                          <a:spcPts val="150"/>
                        </a:spcAft>
                      </a:pPr>
                      <a:r>
                        <a:rPr lang="en-US" sz="2400" b="1" kern="100">
                          <a:latin typeface="+mn-ea"/>
                          <a:ea typeface="+mn-ea"/>
                          <a:cs typeface="Times New Roman"/>
                        </a:rPr>
                        <a:t>80</a:t>
                      </a:r>
                      <a:endParaRPr lang="zh-CN" sz="2400" b="1" kern="100">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351039">
                <a:tc>
                  <a:txBody>
                    <a:bodyPr/>
                    <a:lstStyle/>
                    <a:p>
                      <a:pPr indent="107950" algn="just">
                        <a:spcBef>
                          <a:spcPts val="150"/>
                        </a:spcBef>
                        <a:spcAft>
                          <a:spcPts val="150"/>
                        </a:spcAft>
                      </a:pPr>
                      <a:r>
                        <a:rPr lang="zh-CN" sz="2400" b="1" kern="100">
                          <a:latin typeface="+mn-ea"/>
                          <a:ea typeface="+mn-ea"/>
                          <a:cs typeface="Times New Roman"/>
                        </a:rPr>
                        <a:t>五、重车平均吨位</a:t>
                      </a: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spcBef>
                          <a:spcPts val="150"/>
                        </a:spcBef>
                        <a:spcAft>
                          <a:spcPts val="150"/>
                        </a:spcAft>
                      </a:pPr>
                      <a:r>
                        <a:rPr lang="en-US" sz="2400" b="1" kern="100">
                          <a:latin typeface="+mn-ea"/>
                          <a:ea typeface="+mn-ea"/>
                          <a:cs typeface="Times New Roman"/>
                        </a:rPr>
                        <a:t>t</a:t>
                      </a:r>
                      <a:endParaRPr lang="zh-CN" sz="2400" b="1" kern="100">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288290" indent="269875" algn="r">
                        <a:spcBef>
                          <a:spcPts val="150"/>
                        </a:spcBef>
                        <a:spcAft>
                          <a:spcPts val="150"/>
                        </a:spcAft>
                      </a:pPr>
                      <a:r>
                        <a:rPr lang="en-US" sz="2400" b="1" kern="100">
                          <a:latin typeface="+mn-ea"/>
                          <a:ea typeface="+mn-ea"/>
                          <a:cs typeface="Times New Roman"/>
                        </a:rPr>
                        <a:t>10</a:t>
                      </a:r>
                      <a:endParaRPr lang="zh-CN" sz="2400" b="1" kern="100">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288290" indent="269875" algn="r">
                        <a:spcBef>
                          <a:spcPts val="150"/>
                        </a:spcBef>
                        <a:spcAft>
                          <a:spcPts val="150"/>
                        </a:spcAft>
                      </a:pPr>
                      <a:r>
                        <a:rPr lang="en-US" sz="2400" b="1" kern="100">
                          <a:latin typeface="+mn-ea"/>
                          <a:ea typeface="+mn-ea"/>
                          <a:cs typeface="Times New Roman"/>
                        </a:rPr>
                        <a:t>10</a:t>
                      </a:r>
                      <a:endParaRPr lang="zh-CN" sz="2400" b="1" kern="100">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351039">
                <a:tc>
                  <a:txBody>
                    <a:bodyPr/>
                    <a:lstStyle/>
                    <a:p>
                      <a:pPr indent="107950" algn="just">
                        <a:spcBef>
                          <a:spcPts val="150"/>
                        </a:spcBef>
                        <a:spcAft>
                          <a:spcPts val="150"/>
                        </a:spcAft>
                      </a:pPr>
                      <a:r>
                        <a:rPr lang="zh-CN" sz="2400" b="1" kern="100">
                          <a:latin typeface="+mn-ea"/>
                          <a:ea typeface="+mn-ea"/>
                          <a:cs typeface="Times New Roman"/>
                        </a:rPr>
                        <a:t>六、吨位利用率</a:t>
                      </a: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spcBef>
                          <a:spcPts val="150"/>
                        </a:spcBef>
                        <a:spcAft>
                          <a:spcPts val="150"/>
                        </a:spcAft>
                      </a:pPr>
                      <a:r>
                        <a:rPr lang="en-US" sz="2400" b="1" kern="100">
                          <a:latin typeface="+mn-ea"/>
                          <a:ea typeface="+mn-ea"/>
                          <a:cs typeface="Times New Roman"/>
                        </a:rPr>
                        <a:t>%</a:t>
                      </a:r>
                      <a:endParaRPr lang="zh-CN" sz="2400" b="1" kern="100">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288290" indent="269875" algn="r">
                        <a:spcBef>
                          <a:spcPts val="150"/>
                        </a:spcBef>
                        <a:spcAft>
                          <a:spcPts val="150"/>
                        </a:spcAft>
                      </a:pPr>
                      <a:r>
                        <a:rPr lang="en-US" sz="2400" b="1" kern="100">
                          <a:latin typeface="+mn-ea"/>
                          <a:ea typeface="+mn-ea"/>
                          <a:cs typeface="Times New Roman"/>
                        </a:rPr>
                        <a:t>100</a:t>
                      </a:r>
                      <a:endParaRPr lang="zh-CN" sz="2400" b="1" kern="100">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288290" indent="269875" algn="r">
                        <a:spcBef>
                          <a:spcPts val="150"/>
                        </a:spcBef>
                        <a:spcAft>
                          <a:spcPts val="150"/>
                        </a:spcAft>
                      </a:pPr>
                      <a:r>
                        <a:rPr lang="en-US" sz="2400" b="1" kern="100">
                          <a:latin typeface="+mn-ea"/>
                          <a:ea typeface="+mn-ea"/>
                          <a:cs typeface="Times New Roman"/>
                        </a:rPr>
                        <a:t>100</a:t>
                      </a:r>
                      <a:endParaRPr lang="zh-CN" sz="2400" b="1" kern="100">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351039">
                <a:tc>
                  <a:txBody>
                    <a:bodyPr/>
                    <a:lstStyle/>
                    <a:p>
                      <a:pPr indent="107950" algn="just">
                        <a:spcBef>
                          <a:spcPts val="150"/>
                        </a:spcBef>
                        <a:spcAft>
                          <a:spcPts val="150"/>
                        </a:spcAft>
                      </a:pPr>
                      <a:r>
                        <a:rPr lang="zh-CN" sz="2400" b="1" kern="100">
                          <a:latin typeface="+mn-ea"/>
                          <a:ea typeface="+mn-ea"/>
                          <a:cs typeface="Times New Roman"/>
                        </a:rPr>
                        <a:t>七、每吨百公里</a:t>
                      </a: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269875" algn="ctr">
                        <a:spcBef>
                          <a:spcPts val="150"/>
                        </a:spcBef>
                        <a:spcAft>
                          <a:spcPts val="150"/>
                        </a:spcAft>
                      </a:pPr>
                      <a:r>
                        <a:rPr lang="en-US" sz="2400" b="1" kern="100" dirty="0">
                          <a:latin typeface="+mn-ea"/>
                          <a:ea typeface="+mn-ea"/>
                          <a:cs typeface="Times New Roman"/>
                        </a:rPr>
                        <a:t>10</a:t>
                      </a:r>
                      <a:r>
                        <a:rPr lang="en-US" sz="2400" b="1" kern="100" baseline="30000" dirty="0">
                          <a:latin typeface="+mn-ea"/>
                          <a:ea typeface="+mn-ea"/>
                          <a:cs typeface="Times New Roman"/>
                        </a:rPr>
                        <a:t>3</a:t>
                      </a:r>
                      <a:r>
                        <a:rPr lang="en-US" sz="2400" b="1" kern="100" dirty="0">
                          <a:latin typeface="+mn-ea"/>
                          <a:ea typeface="+mn-ea"/>
                          <a:cs typeface="Times New Roman"/>
                        </a:rPr>
                        <a:t>t·km</a:t>
                      </a:r>
                      <a:endParaRPr lang="zh-CN" sz="2400" b="1" kern="100" dirty="0">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R="288290" indent="269875" algn="r">
                        <a:spcBef>
                          <a:spcPts val="150"/>
                        </a:spcBef>
                        <a:spcAft>
                          <a:spcPts val="150"/>
                        </a:spcAft>
                      </a:pPr>
                      <a:r>
                        <a:rPr lang="en-US" sz="2400" b="1" kern="100">
                          <a:latin typeface="+mn-ea"/>
                          <a:ea typeface="+mn-ea"/>
                          <a:cs typeface="Times New Roman"/>
                        </a:rPr>
                        <a:t>12 852</a:t>
                      </a:r>
                      <a:endParaRPr lang="zh-CN" sz="2400" b="1" kern="100">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R="288290" indent="269875" algn="r">
                        <a:spcBef>
                          <a:spcPts val="150"/>
                        </a:spcBef>
                        <a:spcAft>
                          <a:spcPts val="150"/>
                        </a:spcAft>
                      </a:pPr>
                      <a:r>
                        <a:rPr lang="en-US" sz="2400" b="1" kern="100" dirty="0">
                          <a:latin typeface="+mn-ea"/>
                          <a:ea typeface="+mn-ea"/>
                          <a:cs typeface="Times New Roman"/>
                        </a:rPr>
                        <a:t>15 120</a:t>
                      </a:r>
                      <a:endParaRPr lang="zh-CN" sz="2400" b="1" kern="100" dirty="0">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678913" name="Rectangle 1"/>
          <p:cNvSpPr>
            <a:spLocks noChangeArrowheads="1"/>
          </p:cNvSpPr>
          <p:nvPr/>
        </p:nvSpPr>
        <p:spPr bwMode="auto">
          <a:xfrm>
            <a:off x="1917613" y="1484786"/>
            <a:ext cx="8356775" cy="95410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69875" algn="ctr" defTabSz="914400" rtl="0" eaLnBrk="1" fontAlgn="base" latinLnBrk="0" hangingPunct="1">
              <a:lnSpc>
                <a:spcPct val="100000"/>
              </a:lnSpc>
              <a:spcBef>
                <a:spcPct val="0"/>
              </a:spcBef>
              <a:spcAft>
                <a:spcPct val="0"/>
              </a:spcAft>
              <a:buClrTx/>
              <a:buSzTx/>
              <a:buFontTx/>
              <a:buNone/>
              <a:tabLst>
                <a:tab pos="2663825" algn="ctr"/>
                <a:tab pos="5094288" algn="l"/>
              </a:tabLst>
            </a:pPr>
            <a:r>
              <a:rPr kumimoji="0" lang="zh-CN" sz="2800" b="1" i="0" u="none" strike="noStrike" cap="none" normalizeH="0" baseline="0" dirty="0" smtClean="0">
                <a:ln>
                  <a:noFill/>
                </a:ln>
                <a:solidFill>
                  <a:srgbClr val="000000"/>
                </a:solidFill>
                <a:effectLst/>
                <a:latin typeface="黑体" pitchFamily="49" charset="-122"/>
                <a:ea typeface="黑体" pitchFamily="49" charset="-122"/>
                <a:cs typeface="Times New Roman" pitchFamily="18" charset="0"/>
              </a:rPr>
              <a:t>表</a:t>
            </a:r>
            <a:r>
              <a:rPr kumimoji="0" lang="en-US" altLang="zh-CN" sz="2800" b="1" i="0" u="none" strike="noStrike" cap="none" normalizeH="0" baseline="0" dirty="0" smtClean="0">
                <a:ln>
                  <a:noFill/>
                </a:ln>
                <a:solidFill>
                  <a:srgbClr val="000000"/>
                </a:solidFill>
                <a:effectLst/>
                <a:latin typeface="黑体" pitchFamily="49" charset="-122"/>
                <a:ea typeface="黑体" pitchFamily="49" charset="-122"/>
                <a:cs typeface="Times New Roman" pitchFamily="18" charset="0"/>
              </a:rPr>
              <a:t>5-20  </a:t>
            </a:r>
            <a:r>
              <a:rPr kumimoji="0" lang="zh-CN" altLang="en-US" sz="2800" b="1" i="0" u="none" strike="noStrike" cap="none" normalizeH="0" baseline="0" dirty="0" smtClean="0">
                <a:ln>
                  <a:noFill/>
                </a:ln>
                <a:solidFill>
                  <a:srgbClr val="000000"/>
                </a:solidFill>
                <a:effectLst/>
                <a:latin typeface="黑体" pitchFamily="49" charset="-122"/>
                <a:ea typeface="黑体" pitchFamily="49" charset="-122"/>
                <a:cs typeface="Times New Roman" pitchFamily="18" charset="0"/>
              </a:rPr>
              <a:t>长城运输集团货运车辆运用效率指标统计</a:t>
            </a:r>
            <a:endParaRPr kumimoji="0" lang="zh-CN" altLang="en-US" sz="2800" b="1" i="0" u="none" strike="noStrike" cap="none" normalizeH="0" baseline="0" dirty="0" smtClean="0">
              <a:ln>
                <a:noFill/>
              </a:ln>
              <a:solidFill>
                <a:srgbClr val="000000"/>
              </a:solidFill>
              <a:effectLst/>
              <a:latin typeface="Arial" pitchFamily="34" charset="0"/>
              <a:ea typeface="宋体" pitchFamily="2" charset="-122"/>
              <a:cs typeface="宋体" pitchFamily="2" charset="-122"/>
            </a:endParaRPr>
          </a:p>
          <a:p>
            <a:pPr marL="0" marR="0" lvl="0" indent="269875" algn="ctr" defTabSz="914400" rtl="0" eaLnBrk="0" fontAlgn="base" latinLnBrk="0" hangingPunct="0">
              <a:lnSpc>
                <a:spcPct val="100000"/>
              </a:lnSpc>
              <a:spcBef>
                <a:spcPct val="0"/>
              </a:spcBef>
              <a:spcAft>
                <a:spcPct val="0"/>
              </a:spcAft>
              <a:buClrTx/>
              <a:buSzTx/>
              <a:buFontTx/>
              <a:buNone/>
              <a:tabLst>
                <a:tab pos="2663825" algn="ctr"/>
                <a:tab pos="5094288" algn="l"/>
              </a:tabLst>
            </a:pPr>
            <a:r>
              <a:rPr kumimoji="0" lang="en-US" altLang="zh-CN" sz="2800" b="1"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202×</a:t>
            </a:r>
            <a:r>
              <a:rPr kumimoji="0" lang="zh-CN" altLang="en-US" sz="2800" b="1"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年</a:t>
            </a:r>
            <a:r>
              <a:rPr kumimoji="0" lang="en-US" altLang="zh-CN" sz="2800" b="1"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5</a:t>
            </a:r>
            <a:r>
              <a:rPr kumimoji="0" lang="zh-CN" altLang="en-US" sz="2800" b="1"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月</a:t>
            </a:r>
            <a:endParaRPr kumimoji="0" lang="zh-CN" altLang="en-US" sz="2800" b="1" i="0" u="none" strike="noStrike" cap="none" normalizeH="0" baseline="0" dirty="0" smtClean="0">
              <a:ln>
                <a:noFill/>
              </a:ln>
              <a:solidFill>
                <a:srgbClr val="000000"/>
              </a:solidFill>
              <a:effectLst/>
              <a:latin typeface="Arial" pitchFamily="34" charset="0"/>
              <a:ea typeface="宋体" pitchFamily="2" charset="-122"/>
              <a:cs typeface="宋体" pitchFamily="2" charset="-122"/>
            </a:endParaRPr>
          </a:p>
        </p:txBody>
      </p:sp>
      <p:sp>
        <p:nvSpPr>
          <p:cNvPr id="4" name="燕尾形 3"/>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623392" y="2492893"/>
          <a:ext cx="11017223" cy="2952330"/>
        </p:xfrm>
        <a:graphic>
          <a:graphicData uri="http://schemas.openxmlformats.org/drawingml/2006/table">
            <a:tbl>
              <a:tblPr/>
              <a:tblGrid>
                <a:gridCol w="2232248"/>
                <a:gridCol w="2052228"/>
                <a:gridCol w="2052228"/>
                <a:gridCol w="1560173"/>
                <a:gridCol w="1560173"/>
                <a:gridCol w="1560173"/>
              </a:tblGrid>
              <a:tr h="492055">
                <a:tc rowSpan="2">
                  <a:txBody>
                    <a:bodyPr/>
                    <a:lstStyle/>
                    <a:p>
                      <a:pPr indent="269875" algn="ctr">
                        <a:spcBef>
                          <a:spcPts val="150"/>
                        </a:spcBef>
                        <a:spcAft>
                          <a:spcPts val="150"/>
                        </a:spcAft>
                      </a:pPr>
                      <a:r>
                        <a:rPr lang="zh-CN" sz="2000" b="1" kern="100">
                          <a:latin typeface="+mn-ea"/>
                          <a:ea typeface="+mn-ea"/>
                          <a:cs typeface="Times New Roman"/>
                        </a:rPr>
                        <a:t>项</a:t>
                      </a:r>
                      <a:r>
                        <a:rPr lang="en-US" sz="2000" b="1" kern="100">
                          <a:latin typeface="+mn-ea"/>
                          <a:ea typeface="+mn-ea"/>
                          <a:cs typeface="Times New Roman"/>
                        </a:rPr>
                        <a:t>    </a:t>
                      </a:r>
                      <a:r>
                        <a:rPr lang="zh-CN" sz="2000" b="1" kern="100">
                          <a:latin typeface="+mn-ea"/>
                          <a:ea typeface="+mn-ea"/>
                          <a:cs typeface="Times New Roman"/>
                        </a:rPr>
                        <a:t>目</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gridSpan="2">
                  <a:txBody>
                    <a:bodyPr/>
                    <a:lstStyle/>
                    <a:p>
                      <a:pPr indent="269875" algn="ctr">
                        <a:spcBef>
                          <a:spcPts val="150"/>
                        </a:spcBef>
                        <a:spcAft>
                          <a:spcPts val="150"/>
                        </a:spcAft>
                      </a:pPr>
                      <a:r>
                        <a:rPr lang="zh-CN" sz="2000" b="1" kern="100">
                          <a:latin typeface="+mn-ea"/>
                          <a:ea typeface="+mn-ea"/>
                          <a:cs typeface="Times New Roman"/>
                        </a:rPr>
                        <a:t>总额</a:t>
                      </a:r>
                      <a:r>
                        <a:rPr lang="en-US" sz="2000" b="1" kern="100">
                          <a:latin typeface="+mn-ea"/>
                          <a:ea typeface="+mn-ea"/>
                          <a:cs typeface="Times New Roman"/>
                        </a:rPr>
                        <a:t>/</a:t>
                      </a:r>
                      <a:r>
                        <a:rPr lang="zh-CN" sz="2000" b="1" kern="100">
                          <a:latin typeface="+mn-ea"/>
                          <a:ea typeface="+mn-ea"/>
                          <a:cs typeface="Times New Roman"/>
                        </a:rPr>
                        <a:t>元</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hMerge="1">
                  <a:txBody>
                    <a:bodyPr/>
                    <a:lstStyle/>
                    <a:p>
                      <a:endParaRPr lang="zh-CN" altLang="en-US"/>
                    </a:p>
                  </a:txBody>
                  <a:tcPr/>
                </a:tc>
                <a:tc gridSpan="3">
                  <a:txBody>
                    <a:bodyPr/>
                    <a:lstStyle/>
                    <a:p>
                      <a:pPr indent="269875" algn="ctr">
                        <a:spcBef>
                          <a:spcPts val="150"/>
                        </a:spcBef>
                        <a:spcAft>
                          <a:spcPts val="150"/>
                        </a:spcAft>
                      </a:pPr>
                      <a:r>
                        <a:rPr lang="zh-CN" sz="2000" b="1" kern="100">
                          <a:latin typeface="+mn-ea"/>
                          <a:ea typeface="+mn-ea"/>
                          <a:cs typeface="Times New Roman"/>
                        </a:rPr>
                        <a:t>单位成本</a:t>
                      </a:r>
                      <a:r>
                        <a:rPr lang="en-US" sz="2000" b="1" kern="100">
                          <a:latin typeface="+mn-ea"/>
                          <a:ea typeface="+mn-ea"/>
                          <a:cs typeface="Times New Roman"/>
                        </a:rPr>
                        <a:t>/</a:t>
                      </a:r>
                      <a:r>
                        <a:rPr lang="zh-CN" sz="2000" b="1" kern="100">
                          <a:latin typeface="+mn-ea"/>
                          <a:ea typeface="+mn-ea"/>
                          <a:cs typeface="Times New Roman"/>
                        </a:rPr>
                        <a:t>（元</a:t>
                      </a:r>
                      <a:r>
                        <a:rPr lang="en-US" sz="2000" b="1" kern="100">
                          <a:latin typeface="+mn-ea"/>
                          <a:ea typeface="+mn-ea"/>
                          <a:cs typeface="Times New Roman"/>
                        </a:rPr>
                        <a:t>/10</a:t>
                      </a:r>
                      <a:r>
                        <a:rPr lang="en-US" sz="2000" b="1" kern="100" baseline="30000">
                          <a:latin typeface="+mn-ea"/>
                          <a:ea typeface="+mn-ea"/>
                          <a:cs typeface="Times New Roman"/>
                        </a:rPr>
                        <a:t>3</a:t>
                      </a:r>
                      <a:r>
                        <a:rPr lang="en-US" sz="2000" b="1" kern="100">
                          <a:latin typeface="+mn-ea"/>
                          <a:ea typeface="+mn-ea"/>
                          <a:cs typeface="Times New Roman"/>
                        </a:rPr>
                        <a:t>t·km</a:t>
                      </a:r>
                      <a:r>
                        <a:rPr lang="zh-CN" sz="2000" b="1" kern="100">
                          <a:latin typeface="+mn-ea"/>
                          <a:ea typeface="+mn-ea"/>
                          <a:cs typeface="Times New Roman"/>
                        </a:rPr>
                        <a:t>）</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hMerge="1">
                  <a:txBody>
                    <a:bodyPr/>
                    <a:lstStyle/>
                    <a:p>
                      <a:endParaRPr lang="zh-CN" altLang="en-US"/>
                    </a:p>
                  </a:txBody>
                  <a:tcPr/>
                </a:tc>
                <a:tc hMerge="1">
                  <a:txBody>
                    <a:bodyPr/>
                    <a:lstStyle/>
                    <a:p>
                      <a:endParaRPr lang="zh-CN" altLang="en-US"/>
                    </a:p>
                  </a:txBody>
                  <a:tcPr/>
                </a:tc>
              </a:tr>
              <a:tr h="492055">
                <a:tc vMerge="1">
                  <a:txBody>
                    <a:bodyPr/>
                    <a:lstStyle/>
                    <a:p>
                      <a:endParaRPr lang="zh-CN" altLang="en-US"/>
                    </a:p>
                  </a:txBody>
                  <a:tcPr/>
                </a:tc>
                <a:tc>
                  <a:txBody>
                    <a:bodyPr/>
                    <a:lstStyle/>
                    <a:p>
                      <a:pPr indent="269875" algn="ctr">
                        <a:spcBef>
                          <a:spcPts val="150"/>
                        </a:spcBef>
                        <a:spcAft>
                          <a:spcPts val="150"/>
                        </a:spcAft>
                      </a:pPr>
                      <a:r>
                        <a:rPr lang="zh-CN" sz="2000" b="1" kern="100" dirty="0">
                          <a:latin typeface="+mn-ea"/>
                          <a:ea typeface="+mn-ea"/>
                          <a:cs typeface="Times New Roman"/>
                        </a:rPr>
                        <a:t>预</a:t>
                      </a:r>
                      <a:r>
                        <a:rPr lang="en-US" sz="2000" b="1" kern="100" dirty="0">
                          <a:latin typeface="+mn-ea"/>
                          <a:ea typeface="+mn-ea"/>
                          <a:cs typeface="Times New Roman"/>
                        </a:rPr>
                        <a:t>  </a:t>
                      </a:r>
                      <a:r>
                        <a:rPr lang="zh-CN" sz="2000" b="1" kern="100" dirty="0">
                          <a:latin typeface="+mn-ea"/>
                          <a:ea typeface="+mn-ea"/>
                          <a:cs typeface="Times New Roman"/>
                        </a:rPr>
                        <a:t>算</a:t>
                      </a:r>
                      <a:r>
                        <a:rPr lang="en-US" sz="2000" b="1" kern="100" dirty="0">
                          <a:latin typeface="+mn-ea"/>
                          <a:ea typeface="+mn-ea"/>
                          <a:cs typeface="Times New Roman"/>
                        </a:rPr>
                        <a:t>  </a:t>
                      </a:r>
                      <a:r>
                        <a:rPr lang="zh-CN" sz="2000" b="1" kern="100" dirty="0">
                          <a:latin typeface="+mn-ea"/>
                          <a:ea typeface="+mn-ea"/>
                          <a:cs typeface="Times New Roman"/>
                        </a:rPr>
                        <a:t>数</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269875" algn="ctr">
                        <a:spcBef>
                          <a:spcPts val="150"/>
                        </a:spcBef>
                        <a:spcAft>
                          <a:spcPts val="150"/>
                        </a:spcAft>
                      </a:pPr>
                      <a:r>
                        <a:rPr lang="zh-CN" sz="2000" b="1" kern="100" dirty="0">
                          <a:latin typeface="+mn-ea"/>
                          <a:ea typeface="+mn-ea"/>
                          <a:cs typeface="Times New Roman"/>
                        </a:rPr>
                        <a:t>实</a:t>
                      </a:r>
                      <a:r>
                        <a:rPr lang="en-US" sz="2000" b="1" kern="100" dirty="0">
                          <a:latin typeface="+mn-ea"/>
                          <a:ea typeface="+mn-ea"/>
                          <a:cs typeface="Times New Roman"/>
                        </a:rPr>
                        <a:t>  </a:t>
                      </a:r>
                      <a:r>
                        <a:rPr lang="zh-CN" sz="2000" b="1" kern="100" dirty="0">
                          <a:latin typeface="+mn-ea"/>
                          <a:ea typeface="+mn-ea"/>
                          <a:cs typeface="Times New Roman"/>
                        </a:rPr>
                        <a:t>际</a:t>
                      </a:r>
                      <a:r>
                        <a:rPr lang="en-US" sz="2000" b="1" kern="100" dirty="0">
                          <a:latin typeface="+mn-ea"/>
                          <a:ea typeface="+mn-ea"/>
                          <a:cs typeface="Times New Roman"/>
                        </a:rPr>
                        <a:t>  </a:t>
                      </a:r>
                      <a:r>
                        <a:rPr lang="zh-CN" sz="2000" b="1" kern="100" dirty="0">
                          <a:latin typeface="+mn-ea"/>
                          <a:ea typeface="+mn-ea"/>
                          <a:cs typeface="Times New Roman"/>
                        </a:rPr>
                        <a:t>数</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269875" algn="ctr">
                        <a:spcBef>
                          <a:spcPts val="150"/>
                        </a:spcBef>
                        <a:spcAft>
                          <a:spcPts val="150"/>
                        </a:spcAft>
                      </a:pPr>
                      <a:r>
                        <a:rPr lang="zh-CN" sz="2000" b="1" kern="100" dirty="0" smtClean="0">
                          <a:latin typeface="+mn-ea"/>
                          <a:ea typeface="+mn-ea"/>
                          <a:cs typeface="Times New Roman"/>
                        </a:rPr>
                        <a:t>预</a:t>
                      </a:r>
                      <a:r>
                        <a:rPr lang="en-US" sz="2000" b="1" kern="100" dirty="0" smtClean="0">
                          <a:latin typeface="+mn-ea"/>
                          <a:ea typeface="+mn-ea"/>
                          <a:cs typeface="Times New Roman"/>
                        </a:rPr>
                        <a:t> </a:t>
                      </a:r>
                      <a:r>
                        <a:rPr lang="zh-CN" sz="2000" b="1" kern="100" dirty="0">
                          <a:latin typeface="+mn-ea"/>
                          <a:ea typeface="+mn-ea"/>
                          <a:cs typeface="Times New Roman"/>
                        </a:rPr>
                        <a:t>算</a:t>
                      </a:r>
                      <a:r>
                        <a:rPr lang="en-US" sz="2000" b="1" kern="100" dirty="0">
                          <a:latin typeface="+mn-ea"/>
                          <a:ea typeface="+mn-ea"/>
                          <a:cs typeface="Times New Roman"/>
                        </a:rPr>
                        <a:t> </a:t>
                      </a:r>
                      <a:r>
                        <a:rPr lang="zh-CN" sz="2000" b="1" kern="100" dirty="0" smtClean="0">
                          <a:latin typeface="+mn-ea"/>
                          <a:ea typeface="+mn-ea"/>
                          <a:cs typeface="Times New Roman"/>
                        </a:rPr>
                        <a:t>数</a:t>
                      </a:r>
                      <a:endParaRPr lang="zh-CN" sz="2000" b="1" kern="100" dirty="0">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269875" algn="ctr">
                        <a:spcBef>
                          <a:spcPts val="150"/>
                        </a:spcBef>
                        <a:spcAft>
                          <a:spcPts val="150"/>
                        </a:spcAft>
                      </a:pPr>
                      <a:r>
                        <a:rPr lang="zh-CN" sz="2000" b="1" kern="100" dirty="0" smtClean="0">
                          <a:latin typeface="+mn-ea"/>
                          <a:ea typeface="+mn-ea"/>
                          <a:cs typeface="Times New Roman"/>
                        </a:rPr>
                        <a:t>实</a:t>
                      </a:r>
                      <a:r>
                        <a:rPr lang="en-US" sz="2000" b="1" kern="100" dirty="0" smtClean="0">
                          <a:latin typeface="+mn-ea"/>
                          <a:ea typeface="+mn-ea"/>
                          <a:cs typeface="Times New Roman"/>
                        </a:rPr>
                        <a:t> </a:t>
                      </a:r>
                      <a:r>
                        <a:rPr lang="zh-CN" sz="2000" b="1" kern="100" dirty="0">
                          <a:latin typeface="+mn-ea"/>
                          <a:ea typeface="+mn-ea"/>
                          <a:cs typeface="Times New Roman"/>
                        </a:rPr>
                        <a:t>际</a:t>
                      </a:r>
                      <a:r>
                        <a:rPr lang="en-US" sz="2000" b="1" kern="100" dirty="0">
                          <a:latin typeface="+mn-ea"/>
                          <a:ea typeface="+mn-ea"/>
                          <a:cs typeface="Times New Roman"/>
                        </a:rPr>
                        <a:t> </a:t>
                      </a:r>
                      <a:r>
                        <a:rPr lang="zh-CN" sz="2000" b="1" kern="100" dirty="0" smtClean="0">
                          <a:latin typeface="+mn-ea"/>
                          <a:ea typeface="+mn-ea"/>
                          <a:cs typeface="Times New Roman"/>
                        </a:rPr>
                        <a:t>数</a:t>
                      </a:r>
                      <a:endParaRPr lang="zh-CN" sz="2000" b="1" kern="100" dirty="0">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269875" algn="ctr">
                        <a:spcBef>
                          <a:spcPts val="150"/>
                        </a:spcBef>
                        <a:spcAft>
                          <a:spcPts val="150"/>
                        </a:spcAft>
                      </a:pPr>
                      <a:r>
                        <a:rPr lang="zh-CN" sz="2000" b="1" kern="100" dirty="0">
                          <a:latin typeface="+mn-ea"/>
                          <a:ea typeface="+mn-ea"/>
                          <a:cs typeface="Times New Roman"/>
                        </a:rPr>
                        <a:t>差</a:t>
                      </a:r>
                      <a:r>
                        <a:rPr lang="en-US" sz="2000" b="1" kern="100" dirty="0">
                          <a:latin typeface="+mn-ea"/>
                          <a:ea typeface="+mn-ea"/>
                          <a:cs typeface="Times New Roman"/>
                        </a:rPr>
                        <a:t> </a:t>
                      </a:r>
                      <a:r>
                        <a:rPr lang="en-US" sz="2000" b="1" kern="100" dirty="0" smtClean="0">
                          <a:latin typeface="+mn-ea"/>
                          <a:ea typeface="+mn-ea"/>
                          <a:cs typeface="Times New Roman"/>
                        </a:rPr>
                        <a:t> </a:t>
                      </a:r>
                      <a:r>
                        <a:rPr lang="zh-CN" sz="2000" b="1" kern="100" dirty="0">
                          <a:latin typeface="+mn-ea"/>
                          <a:ea typeface="+mn-ea"/>
                          <a:cs typeface="Times New Roman"/>
                        </a:rPr>
                        <a:t>额</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r>
              <a:tr h="492055">
                <a:tc>
                  <a:txBody>
                    <a:bodyPr/>
                    <a:lstStyle/>
                    <a:p>
                      <a:pPr indent="107950" algn="just">
                        <a:spcBef>
                          <a:spcPts val="150"/>
                        </a:spcBef>
                        <a:spcAft>
                          <a:spcPts val="150"/>
                        </a:spcAft>
                      </a:pPr>
                      <a:r>
                        <a:rPr lang="zh-CN" sz="2000" b="1" kern="100">
                          <a:latin typeface="+mn-ea"/>
                          <a:ea typeface="+mn-ea"/>
                          <a:cs typeface="Times New Roman"/>
                        </a:rPr>
                        <a:t>一、甲类费用</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269875" algn="ctr">
                        <a:spcBef>
                          <a:spcPts val="150"/>
                        </a:spcBef>
                        <a:spcAft>
                          <a:spcPts val="150"/>
                        </a:spcAft>
                      </a:pPr>
                      <a:r>
                        <a:rPr lang="en-US" sz="2000" b="1" kern="100" dirty="0">
                          <a:latin typeface="+mn-ea"/>
                          <a:ea typeface="+mn-ea"/>
                          <a:cs typeface="Times New Roman"/>
                        </a:rPr>
                        <a:t> 275 000.00</a:t>
                      </a:r>
                      <a:endParaRPr lang="zh-CN" sz="2000" b="1" kern="100" dirty="0">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269875" algn="ctr">
                        <a:spcBef>
                          <a:spcPts val="150"/>
                        </a:spcBef>
                        <a:spcAft>
                          <a:spcPts val="150"/>
                        </a:spcAft>
                      </a:pPr>
                      <a:r>
                        <a:rPr lang="en-US" sz="2000" b="1" kern="100" dirty="0">
                          <a:latin typeface="+mn-ea"/>
                          <a:ea typeface="+mn-ea"/>
                          <a:cs typeface="Times New Roman"/>
                        </a:rPr>
                        <a:t> 257 948.00</a:t>
                      </a:r>
                      <a:endParaRPr lang="zh-CN" sz="2000" b="1" kern="100" dirty="0">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269875" algn="ctr">
                        <a:spcBef>
                          <a:spcPts val="150"/>
                        </a:spcBef>
                        <a:spcAft>
                          <a:spcPts val="150"/>
                        </a:spcAft>
                      </a:pPr>
                      <a:r>
                        <a:rPr lang="en-US" sz="2000" b="1" kern="100">
                          <a:latin typeface="+mn-ea"/>
                          <a:ea typeface="+mn-ea"/>
                          <a:cs typeface="Times New Roman"/>
                        </a:rPr>
                        <a:t> 21.40</a:t>
                      </a:r>
                      <a:endParaRPr lang="zh-CN" sz="2000" b="1" kern="100">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269875" algn="ctr">
                        <a:spcBef>
                          <a:spcPts val="150"/>
                        </a:spcBef>
                        <a:spcAft>
                          <a:spcPts val="150"/>
                        </a:spcAft>
                      </a:pPr>
                      <a:r>
                        <a:rPr lang="en-US" sz="2000" b="1" kern="100" dirty="0">
                          <a:latin typeface="+mn-ea"/>
                          <a:ea typeface="+mn-ea"/>
                          <a:cs typeface="Times New Roman"/>
                        </a:rPr>
                        <a:t> 17.06</a:t>
                      </a:r>
                      <a:endParaRPr lang="zh-CN" sz="2000" b="1" kern="100" dirty="0">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36195" indent="53975" algn="ctr">
                        <a:spcBef>
                          <a:spcPts val="150"/>
                        </a:spcBef>
                        <a:spcAft>
                          <a:spcPts val="150"/>
                        </a:spcAft>
                      </a:pPr>
                      <a:r>
                        <a:rPr lang="en-US" sz="2000" b="1" kern="100" dirty="0">
                          <a:solidFill>
                            <a:schemeClr val="tx1"/>
                          </a:solidFill>
                          <a:latin typeface="+mn-ea"/>
                          <a:ea typeface="+mn-ea"/>
                          <a:cs typeface="Times New Roman"/>
                          <a:sym typeface="Symbol"/>
                        </a:rPr>
                        <a:t></a:t>
                      </a:r>
                      <a:r>
                        <a:rPr lang="en-US" sz="2000" b="1" kern="100" dirty="0">
                          <a:solidFill>
                            <a:schemeClr val="tx1"/>
                          </a:solidFill>
                          <a:latin typeface="+mn-ea"/>
                          <a:ea typeface="+mn-ea"/>
                          <a:cs typeface="Times New Roman"/>
                        </a:rPr>
                        <a:t>4.34</a:t>
                      </a:r>
                      <a:endParaRPr lang="zh-CN" sz="2000" b="1" kern="100" dirty="0">
                        <a:solidFill>
                          <a:schemeClr val="tx1"/>
                        </a:solidFill>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492055">
                <a:tc>
                  <a:txBody>
                    <a:bodyPr/>
                    <a:lstStyle/>
                    <a:p>
                      <a:pPr indent="107950" algn="just">
                        <a:spcBef>
                          <a:spcPts val="150"/>
                        </a:spcBef>
                        <a:spcAft>
                          <a:spcPts val="150"/>
                        </a:spcAft>
                      </a:pPr>
                      <a:r>
                        <a:rPr lang="zh-CN" sz="2000" b="1" kern="100">
                          <a:latin typeface="+mn-ea"/>
                          <a:ea typeface="+mn-ea"/>
                          <a:cs typeface="Times New Roman"/>
                        </a:rPr>
                        <a:t>二、乙类费用</a:t>
                      </a: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spcBef>
                          <a:spcPts val="150"/>
                        </a:spcBef>
                        <a:spcAft>
                          <a:spcPts val="150"/>
                        </a:spcAft>
                      </a:pPr>
                      <a:r>
                        <a:rPr lang="en-US" sz="2000" b="1" kern="100">
                          <a:latin typeface="+mn-ea"/>
                          <a:ea typeface="+mn-ea"/>
                          <a:cs typeface="Times New Roman"/>
                        </a:rPr>
                        <a:t>2 010 000.00</a:t>
                      </a:r>
                      <a:endParaRPr lang="zh-CN" sz="2000" b="1" kern="100">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spcBef>
                          <a:spcPts val="150"/>
                        </a:spcBef>
                        <a:spcAft>
                          <a:spcPts val="150"/>
                        </a:spcAft>
                      </a:pPr>
                      <a:r>
                        <a:rPr lang="en-US" sz="2000" b="1" kern="100" dirty="0">
                          <a:latin typeface="+mn-ea"/>
                          <a:ea typeface="+mn-ea"/>
                          <a:cs typeface="Times New Roman"/>
                        </a:rPr>
                        <a:t>2 550 000.00</a:t>
                      </a:r>
                      <a:endParaRPr lang="zh-CN" sz="2000" b="1" kern="100" dirty="0">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spcBef>
                          <a:spcPts val="150"/>
                        </a:spcBef>
                        <a:spcAft>
                          <a:spcPts val="150"/>
                        </a:spcAft>
                      </a:pPr>
                      <a:r>
                        <a:rPr lang="en-US" sz="2000" b="1" kern="100">
                          <a:latin typeface="+mn-ea"/>
                          <a:ea typeface="+mn-ea"/>
                          <a:cs typeface="Times New Roman"/>
                        </a:rPr>
                        <a:t>156.40</a:t>
                      </a:r>
                      <a:endParaRPr lang="zh-CN" sz="2000" b="1" kern="100">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spcBef>
                          <a:spcPts val="150"/>
                        </a:spcBef>
                        <a:spcAft>
                          <a:spcPts val="150"/>
                        </a:spcAft>
                      </a:pPr>
                      <a:r>
                        <a:rPr lang="en-US" sz="2000" b="1" kern="100" dirty="0">
                          <a:latin typeface="+mn-ea"/>
                          <a:ea typeface="+mn-ea"/>
                          <a:cs typeface="Times New Roman"/>
                        </a:rPr>
                        <a:t>168.65</a:t>
                      </a:r>
                      <a:endParaRPr lang="zh-CN" sz="2000" b="1" kern="100" dirty="0">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spcBef>
                          <a:spcPts val="150"/>
                        </a:spcBef>
                        <a:spcAft>
                          <a:spcPts val="150"/>
                        </a:spcAft>
                      </a:pPr>
                      <a:r>
                        <a:rPr lang="en-US" sz="2000" b="1" kern="100" dirty="0">
                          <a:latin typeface="+mn-ea"/>
                          <a:ea typeface="+mn-ea"/>
                          <a:cs typeface="Times New Roman"/>
                        </a:rPr>
                        <a:t>12.25</a:t>
                      </a:r>
                      <a:endParaRPr lang="zh-CN" sz="2000" b="1" kern="100" dirty="0">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492055">
                <a:tc>
                  <a:txBody>
                    <a:bodyPr/>
                    <a:lstStyle/>
                    <a:p>
                      <a:pPr indent="107950" algn="just">
                        <a:spcBef>
                          <a:spcPts val="150"/>
                        </a:spcBef>
                        <a:spcAft>
                          <a:spcPts val="150"/>
                        </a:spcAft>
                      </a:pPr>
                      <a:r>
                        <a:rPr lang="zh-CN" sz="2000" b="1" kern="100">
                          <a:latin typeface="+mn-ea"/>
                          <a:ea typeface="+mn-ea"/>
                          <a:cs typeface="Times New Roman"/>
                        </a:rPr>
                        <a:t>三、丙类费用</a:t>
                      </a: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spcBef>
                          <a:spcPts val="150"/>
                        </a:spcBef>
                        <a:spcAft>
                          <a:spcPts val="150"/>
                        </a:spcAft>
                      </a:pPr>
                      <a:r>
                        <a:rPr lang="en-US" sz="2000" b="1" kern="100">
                          <a:latin typeface="+mn-ea"/>
                          <a:ea typeface="+mn-ea"/>
                          <a:cs typeface="Times New Roman"/>
                        </a:rPr>
                        <a:t> 300 000.00</a:t>
                      </a:r>
                      <a:endParaRPr lang="zh-CN" sz="2000" b="1" kern="100">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spcBef>
                          <a:spcPts val="150"/>
                        </a:spcBef>
                        <a:spcAft>
                          <a:spcPts val="150"/>
                        </a:spcAft>
                      </a:pPr>
                      <a:r>
                        <a:rPr lang="en-US" sz="2000" b="1" kern="100" dirty="0">
                          <a:latin typeface="+mn-ea"/>
                          <a:ea typeface="+mn-ea"/>
                          <a:cs typeface="Times New Roman"/>
                        </a:rPr>
                        <a:t> 355 000.00</a:t>
                      </a:r>
                      <a:endParaRPr lang="zh-CN" sz="2000" b="1" kern="100" dirty="0">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spcBef>
                          <a:spcPts val="150"/>
                        </a:spcBef>
                        <a:spcAft>
                          <a:spcPts val="150"/>
                        </a:spcAft>
                      </a:pPr>
                      <a:r>
                        <a:rPr lang="en-US" sz="2000" b="1" kern="100">
                          <a:latin typeface="+mn-ea"/>
                          <a:ea typeface="+mn-ea"/>
                          <a:cs typeface="Times New Roman"/>
                        </a:rPr>
                        <a:t> 23.34</a:t>
                      </a:r>
                      <a:endParaRPr lang="zh-CN" sz="2000" b="1" kern="100">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spcBef>
                          <a:spcPts val="150"/>
                        </a:spcBef>
                        <a:spcAft>
                          <a:spcPts val="150"/>
                        </a:spcAft>
                      </a:pPr>
                      <a:r>
                        <a:rPr lang="en-US" sz="2000" b="1" kern="100">
                          <a:latin typeface="+mn-ea"/>
                          <a:ea typeface="+mn-ea"/>
                          <a:cs typeface="Times New Roman"/>
                        </a:rPr>
                        <a:t> 23.48</a:t>
                      </a:r>
                      <a:endParaRPr lang="zh-CN" sz="2000" b="1" kern="100">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spcBef>
                          <a:spcPts val="150"/>
                        </a:spcBef>
                        <a:spcAft>
                          <a:spcPts val="150"/>
                        </a:spcAft>
                      </a:pPr>
                      <a:r>
                        <a:rPr lang="en-US" sz="2000" b="1" kern="100" dirty="0">
                          <a:latin typeface="+mn-ea"/>
                          <a:ea typeface="+mn-ea"/>
                          <a:cs typeface="Times New Roman"/>
                        </a:rPr>
                        <a:t>0.14</a:t>
                      </a:r>
                      <a:endParaRPr lang="zh-CN" sz="2000" b="1" kern="100" dirty="0">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492055">
                <a:tc>
                  <a:txBody>
                    <a:bodyPr/>
                    <a:lstStyle/>
                    <a:p>
                      <a:pPr indent="107950" algn="just">
                        <a:spcBef>
                          <a:spcPts val="150"/>
                        </a:spcBef>
                        <a:spcAft>
                          <a:spcPts val="150"/>
                        </a:spcAft>
                      </a:pPr>
                      <a:r>
                        <a:rPr lang="zh-CN" sz="2000" b="1" kern="100">
                          <a:latin typeface="+mn-ea"/>
                          <a:ea typeface="+mn-ea"/>
                          <a:cs typeface="Times New Roman"/>
                        </a:rPr>
                        <a:t>四、运输总成本</a:t>
                      </a: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269875" algn="ctr">
                        <a:spcBef>
                          <a:spcPts val="150"/>
                        </a:spcBef>
                        <a:spcAft>
                          <a:spcPts val="150"/>
                        </a:spcAft>
                      </a:pPr>
                      <a:r>
                        <a:rPr lang="en-US" sz="2000" b="1" kern="100">
                          <a:latin typeface="+mn-ea"/>
                          <a:ea typeface="+mn-ea"/>
                          <a:cs typeface="Times New Roman"/>
                        </a:rPr>
                        <a:t>2 585 000.00</a:t>
                      </a:r>
                      <a:endParaRPr lang="zh-CN" sz="2000" b="1" kern="100">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269875" algn="ctr">
                        <a:spcBef>
                          <a:spcPts val="150"/>
                        </a:spcBef>
                        <a:spcAft>
                          <a:spcPts val="150"/>
                        </a:spcAft>
                      </a:pPr>
                      <a:r>
                        <a:rPr lang="en-US" sz="2000" b="1" kern="100" dirty="0">
                          <a:latin typeface="+mn-ea"/>
                          <a:ea typeface="+mn-ea"/>
                          <a:cs typeface="Times New Roman"/>
                        </a:rPr>
                        <a:t>3 162 948.00</a:t>
                      </a:r>
                      <a:endParaRPr lang="zh-CN" sz="2000" b="1" kern="100" dirty="0">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269875" algn="ctr">
                        <a:spcBef>
                          <a:spcPts val="150"/>
                        </a:spcBef>
                        <a:spcAft>
                          <a:spcPts val="150"/>
                        </a:spcAft>
                      </a:pPr>
                      <a:r>
                        <a:rPr lang="en-US" sz="2000" b="1" kern="100">
                          <a:latin typeface="+mn-ea"/>
                          <a:ea typeface="+mn-ea"/>
                          <a:cs typeface="Times New Roman"/>
                        </a:rPr>
                        <a:t>201.14</a:t>
                      </a:r>
                      <a:endParaRPr lang="zh-CN" sz="2000" b="1" kern="100">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269875" algn="ctr">
                        <a:spcBef>
                          <a:spcPts val="150"/>
                        </a:spcBef>
                        <a:spcAft>
                          <a:spcPts val="150"/>
                        </a:spcAft>
                      </a:pPr>
                      <a:r>
                        <a:rPr lang="en-US" sz="2000" b="1" kern="100">
                          <a:latin typeface="+mn-ea"/>
                          <a:ea typeface="+mn-ea"/>
                          <a:cs typeface="Times New Roman"/>
                        </a:rPr>
                        <a:t>209.19</a:t>
                      </a:r>
                      <a:endParaRPr lang="zh-CN" sz="2000" b="1" kern="100">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269875" algn="ctr">
                        <a:spcBef>
                          <a:spcPts val="150"/>
                        </a:spcBef>
                        <a:spcAft>
                          <a:spcPts val="150"/>
                        </a:spcAft>
                      </a:pPr>
                      <a:r>
                        <a:rPr lang="en-US" sz="2000" b="1" kern="100" dirty="0">
                          <a:latin typeface="+mn-ea"/>
                          <a:ea typeface="+mn-ea"/>
                          <a:cs typeface="Times New Roman"/>
                        </a:rPr>
                        <a:t>8.05</a:t>
                      </a:r>
                      <a:endParaRPr lang="zh-CN" sz="2000" b="1" kern="100" dirty="0">
                        <a:latin typeface="+mn-ea"/>
                        <a:ea typeface="+mn-ea"/>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710657" name="Rectangle 1"/>
          <p:cNvSpPr>
            <a:spLocks noChangeArrowheads="1"/>
          </p:cNvSpPr>
          <p:nvPr/>
        </p:nvSpPr>
        <p:spPr bwMode="auto">
          <a:xfrm>
            <a:off x="2077913" y="1528336"/>
            <a:ext cx="8036174" cy="95410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69875" algn="l" defTabSz="914400" rtl="0" eaLnBrk="1" fontAlgn="base" latinLnBrk="0" hangingPunct="1">
              <a:lnSpc>
                <a:spcPct val="100000"/>
              </a:lnSpc>
              <a:spcBef>
                <a:spcPct val="0"/>
              </a:spcBef>
              <a:spcAft>
                <a:spcPct val="0"/>
              </a:spcAft>
              <a:buClrTx/>
              <a:buSzTx/>
              <a:buFontTx/>
              <a:buNone/>
              <a:tabLst>
                <a:tab pos="2663825" algn="ctr"/>
                <a:tab pos="5094288" algn="l"/>
              </a:tabLst>
            </a:pPr>
            <a:r>
              <a:rPr kumimoji="0" lang="zh-CN" sz="2800" b="1"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表</a:t>
            </a:r>
            <a:r>
              <a:rPr kumimoji="0" lang="en-US" altLang="zh-CN" sz="2800" b="1"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5-21  </a:t>
            </a:r>
            <a:r>
              <a:rPr kumimoji="0" lang="zh-CN" altLang="en-US" sz="2800" b="1"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长城运输集团货物运输成本费用分类表</a:t>
            </a:r>
            <a:endParaRPr kumimoji="0" lang="zh-CN" altLang="en-US" sz="2800"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marL="0" marR="0" lvl="0" indent="269875" algn="ctr" defTabSz="914400" rtl="0" eaLnBrk="0" fontAlgn="base" latinLnBrk="0" hangingPunct="0">
              <a:lnSpc>
                <a:spcPct val="100000"/>
              </a:lnSpc>
              <a:spcBef>
                <a:spcPct val="0"/>
              </a:spcBef>
              <a:spcAft>
                <a:spcPct val="0"/>
              </a:spcAft>
              <a:buClrTx/>
              <a:buSzTx/>
              <a:buFontTx/>
              <a:buNone/>
              <a:tabLst>
                <a:tab pos="2663825" algn="ctr"/>
                <a:tab pos="5094288" algn="l"/>
              </a:tabLst>
            </a:pPr>
            <a:r>
              <a:rPr kumimoji="0" lang="en-US" altLang="zh-CN" sz="2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202×</a:t>
            </a:r>
            <a:r>
              <a:rPr kumimoji="0" lang="zh-CN" altLang="en-US" sz="2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年</a:t>
            </a:r>
            <a:r>
              <a:rPr kumimoji="0" lang="en-US" altLang="zh-CN" sz="2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5</a:t>
            </a:r>
            <a:r>
              <a:rPr kumimoji="0" lang="zh-CN" altLang="en-US" sz="2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月</a:t>
            </a:r>
            <a:endParaRPr kumimoji="0" lang="zh-CN" altLang="en-US" sz="2800"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4" name="燕尾形 3"/>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sz="2400" dirty="0" smtClean="0">
                <a:latin typeface="+mn-ea"/>
                <a:ea typeface="+mn-ea"/>
              </a:rPr>
              <a:t>补充资料：</a:t>
            </a:r>
            <a:br>
              <a:rPr lang="zh-CN" altLang="zh-CN" sz="2400" dirty="0" smtClean="0">
                <a:latin typeface="+mn-ea"/>
                <a:ea typeface="+mn-ea"/>
              </a:rPr>
            </a:br>
            <a:r>
              <a:rPr lang="zh-CN" altLang="zh-CN" sz="2400" dirty="0" smtClean="0">
                <a:latin typeface="+mn-ea"/>
                <a:ea typeface="+mn-ea"/>
              </a:rPr>
              <a:t>（</a:t>
            </a:r>
            <a:r>
              <a:rPr lang="en-US" altLang="zh-CN" sz="2400" dirty="0" smtClean="0">
                <a:latin typeface="+mn-ea"/>
                <a:ea typeface="+mn-ea"/>
              </a:rPr>
              <a:t>1</a:t>
            </a:r>
            <a:r>
              <a:rPr lang="zh-CN" altLang="zh-CN" sz="2400" dirty="0" smtClean="0">
                <a:latin typeface="+mn-ea"/>
                <a:ea typeface="+mn-ea"/>
              </a:rPr>
              <a:t>）每吨百公里预算数为</a:t>
            </a:r>
            <a:r>
              <a:rPr lang="en-US" altLang="zh-CN" sz="2400" dirty="0" smtClean="0">
                <a:latin typeface="+mn-ea"/>
                <a:ea typeface="+mn-ea"/>
              </a:rPr>
              <a:t>12 852</a:t>
            </a:r>
            <a:r>
              <a:rPr lang="en-US" altLang="zh-CN" sz="2400" dirty="0" smtClean="0">
                <a:latin typeface="+mn-ea"/>
                <a:ea typeface="+mn-ea"/>
                <a:sym typeface="Symbol"/>
              </a:rPr>
              <a:t></a:t>
            </a:r>
            <a:r>
              <a:rPr lang="en-US" altLang="zh-CN" sz="2400" dirty="0" smtClean="0">
                <a:latin typeface="+mn-ea"/>
                <a:ea typeface="+mn-ea"/>
              </a:rPr>
              <a:t>10</a:t>
            </a:r>
            <a:r>
              <a:rPr lang="en-US" altLang="zh-CN" sz="2400" baseline="30000" dirty="0" smtClean="0">
                <a:latin typeface="+mn-ea"/>
                <a:ea typeface="+mn-ea"/>
              </a:rPr>
              <a:t>3</a:t>
            </a:r>
            <a:r>
              <a:rPr lang="en-US" altLang="zh-CN" sz="2400" dirty="0" smtClean="0">
                <a:latin typeface="+mn-ea"/>
                <a:ea typeface="+mn-ea"/>
              </a:rPr>
              <a:t>t·km</a:t>
            </a:r>
            <a:r>
              <a:rPr lang="zh-CN" altLang="zh-CN" sz="2400" dirty="0" smtClean="0">
                <a:latin typeface="+mn-ea"/>
                <a:ea typeface="+mn-ea"/>
              </a:rPr>
              <a:t>，实际数为</a:t>
            </a:r>
            <a:r>
              <a:rPr lang="en-US" altLang="zh-CN" sz="2400" dirty="0" smtClean="0">
                <a:latin typeface="+mn-ea"/>
                <a:ea typeface="+mn-ea"/>
              </a:rPr>
              <a:t>15 120</a:t>
            </a:r>
            <a:r>
              <a:rPr lang="en-US" altLang="zh-CN" sz="2400" dirty="0" smtClean="0">
                <a:latin typeface="+mn-ea"/>
                <a:ea typeface="+mn-ea"/>
                <a:sym typeface="Symbol"/>
              </a:rPr>
              <a:t></a:t>
            </a:r>
            <a:r>
              <a:rPr lang="en-US" altLang="zh-CN" sz="2400" dirty="0" smtClean="0">
                <a:latin typeface="+mn-ea"/>
                <a:ea typeface="+mn-ea"/>
              </a:rPr>
              <a:t>10</a:t>
            </a:r>
            <a:r>
              <a:rPr lang="en-US" altLang="zh-CN" sz="2400" baseline="30000" dirty="0" smtClean="0">
                <a:latin typeface="+mn-ea"/>
                <a:ea typeface="+mn-ea"/>
              </a:rPr>
              <a:t>3</a:t>
            </a:r>
            <a:r>
              <a:rPr lang="en-US" altLang="zh-CN" sz="2400" dirty="0" smtClean="0">
                <a:latin typeface="+mn-ea"/>
                <a:ea typeface="+mn-ea"/>
              </a:rPr>
              <a:t>t·km</a:t>
            </a:r>
            <a:r>
              <a:rPr lang="zh-CN" altLang="zh-CN" sz="2400" dirty="0" smtClean="0">
                <a:latin typeface="+mn-ea"/>
                <a:ea typeface="+mn-ea"/>
              </a:rPr>
              <a:t>；</a:t>
            </a:r>
            <a:br>
              <a:rPr lang="zh-CN" altLang="zh-CN" sz="2400" dirty="0" smtClean="0">
                <a:latin typeface="+mn-ea"/>
                <a:ea typeface="+mn-ea"/>
              </a:rPr>
            </a:br>
            <a:r>
              <a:rPr lang="zh-CN" altLang="zh-CN" sz="2400" dirty="0" smtClean="0">
                <a:latin typeface="+mn-ea"/>
                <a:ea typeface="+mn-ea"/>
              </a:rPr>
              <a:t>（</a:t>
            </a:r>
            <a:r>
              <a:rPr lang="en-US" altLang="zh-CN" sz="2400" dirty="0" smtClean="0">
                <a:latin typeface="+mn-ea"/>
                <a:ea typeface="+mn-ea"/>
              </a:rPr>
              <a:t>2</a:t>
            </a:r>
            <a:r>
              <a:rPr lang="zh-CN" altLang="zh-CN" sz="2400" dirty="0" smtClean="0">
                <a:latin typeface="+mn-ea"/>
                <a:ea typeface="+mn-ea"/>
              </a:rPr>
              <a:t>）总行程预算数为</a:t>
            </a:r>
            <a:r>
              <a:rPr lang="en-US" altLang="zh-CN" sz="2400" dirty="0" smtClean="0">
                <a:latin typeface="+mn-ea"/>
                <a:ea typeface="+mn-ea"/>
              </a:rPr>
              <a:t>1 836</a:t>
            </a:r>
            <a:r>
              <a:rPr lang="en-US" altLang="zh-CN" sz="2400" dirty="0" smtClean="0">
                <a:latin typeface="+mn-ea"/>
                <a:ea typeface="+mn-ea"/>
                <a:sym typeface="Symbol"/>
              </a:rPr>
              <a:t></a:t>
            </a:r>
            <a:r>
              <a:rPr lang="en-US" altLang="zh-CN" sz="2400" dirty="0" smtClean="0">
                <a:latin typeface="+mn-ea"/>
                <a:ea typeface="+mn-ea"/>
              </a:rPr>
              <a:t>10</a:t>
            </a:r>
            <a:r>
              <a:rPr lang="en-US" altLang="zh-CN" sz="2400" baseline="30000" dirty="0" smtClean="0">
                <a:latin typeface="+mn-ea"/>
                <a:ea typeface="+mn-ea"/>
              </a:rPr>
              <a:t>3</a:t>
            </a:r>
            <a:r>
              <a:rPr lang="en-US" altLang="zh-CN" sz="2400" dirty="0" smtClean="0">
                <a:latin typeface="+mn-ea"/>
                <a:ea typeface="+mn-ea"/>
              </a:rPr>
              <a:t>km</a:t>
            </a:r>
            <a:r>
              <a:rPr lang="zh-CN" altLang="zh-CN" sz="2400" dirty="0" smtClean="0">
                <a:latin typeface="+mn-ea"/>
                <a:ea typeface="+mn-ea"/>
              </a:rPr>
              <a:t>，实际数为</a:t>
            </a:r>
            <a:r>
              <a:rPr lang="en-US" altLang="zh-CN" sz="2400" dirty="0" smtClean="0">
                <a:latin typeface="+mn-ea"/>
                <a:ea typeface="+mn-ea"/>
              </a:rPr>
              <a:t>1 890</a:t>
            </a:r>
            <a:r>
              <a:rPr lang="en-US" altLang="zh-CN" sz="2400" dirty="0" smtClean="0">
                <a:latin typeface="+mn-ea"/>
                <a:ea typeface="+mn-ea"/>
                <a:sym typeface="Symbol"/>
              </a:rPr>
              <a:t></a:t>
            </a:r>
            <a:r>
              <a:rPr lang="en-US" altLang="zh-CN" sz="2400" dirty="0" smtClean="0">
                <a:latin typeface="+mn-ea"/>
                <a:ea typeface="+mn-ea"/>
              </a:rPr>
              <a:t>10</a:t>
            </a:r>
            <a:r>
              <a:rPr lang="en-US" altLang="zh-CN" sz="2400" baseline="30000" dirty="0" smtClean="0">
                <a:latin typeface="+mn-ea"/>
                <a:ea typeface="+mn-ea"/>
              </a:rPr>
              <a:t>3</a:t>
            </a:r>
            <a:r>
              <a:rPr lang="en-US" altLang="zh-CN" sz="2400" dirty="0" smtClean="0">
                <a:latin typeface="+mn-ea"/>
                <a:ea typeface="+mn-ea"/>
              </a:rPr>
              <a:t>km</a:t>
            </a:r>
            <a:r>
              <a:rPr lang="zh-CN" altLang="zh-CN" sz="2400" dirty="0" smtClean="0">
                <a:latin typeface="+mn-ea"/>
                <a:ea typeface="+mn-ea"/>
              </a:rPr>
              <a:t>；</a:t>
            </a:r>
            <a:br>
              <a:rPr lang="zh-CN" altLang="zh-CN" sz="2400" dirty="0" smtClean="0">
                <a:latin typeface="+mn-ea"/>
                <a:ea typeface="+mn-ea"/>
              </a:rPr>
            </a:br>
            <a:r>
              <a:rPr lang="zh-CN" altLang="zh-CN" sz="2400" dirty="0" smtClean="0">
                <a:latin typeface="+mn-ea"/>
                <a:ea typeface="+mn-ea"/>
              </a:rPr>
              <a:t>（</a:t>
            </a:r>
            <a:r>
              <a:rPr lang="en-US" altLang="zh-CN" sz="2400" dirty="0" smtClean="0">
                <a:latin typeface="+mn-ea"/>
                <a:ea typeface="+mn-ea"/>
              </a:rPr>
              <a:t>3</a:t>
            </a:r>
            <a:r>
              <a:rPr lang="zh-CN" altLang="zh-CN" sz="2400" dirty="0" smtClean="0">
                <a:latin typeface="+mn-ea"/>
                <a:ea typeface="+mn-ea"/>
              </a:rPr>
              <a:t>）千车公里变动成本预算数为</a:t>
            </a:r>
            <a:r>
              <a:rPr lang="en-US" altLang="zh-CN" sz="2400" dirty="0" smtClean="0">
                <a:latin typeface="+mn-ea"/>
                <a:ea typeface="+mn-ea"/>
              </a:rPr>
              <a:t>1 094.77</a:t>
            </a:r>
            <a:r>
              <a:rPr lang="zh-CN" altLang="zh-CN" sz="2400" dirty="0" smtClean="0">
                <a:latin typeface="+mn-ea"/>
                <a:ea typeface="+mn-ea"/>
              </a:rPr>
              <a:t>元</a:t>
            </a:r>
            <a:r>
              <a:rPr lang="en-US" altLang="zh-CN" sz="2400" dirty="0" smtClean="0">
                <a:latin typeface="+mn-ea"/>
                <a:ea typeface="+mn-ea"/>
              </a:rPr>
              <a:t>/10</a:t>
            </a:r>
            <a:r>
              <a:rPr lang="en-US" altLang="zh-CN" sz="2400" baseline="30000" dirty="0" smtClean="0">
                <a:latin typeface="+mn-ea"/>
                <a:ea typeface="+mn-ea"/>
              </a:rPr>
              <a:t>3</a:t>
            </a:r>
            <a:r>
              <a:rPr lang="en-US" altLang="zh-CN" sz="2400" dirty="0" smtClean="0">
                <a:latin typeface="+mn-ea"/>
                <a:ea typeface="+mn-ea"/>
              </a:rPr>
              <a:t>km</a:t>
            </a:r>
            <a:r>
              <a:rPr lang="zh-CN" altLang="zh-CN" sz="2400" dirty="0" smtClean="0">
                <a:latin typeface="+mn-ea"/>
                <a:ea typeface="+mn-ea"/>
              </a:rPr>
              <a:t>，实际数为</a:t>
            </a:r>
            <a:r>
              <a:rPr lang="en-US" altLang="zh-CN" sz="2400" dirty="0" smtClean="0">
                <a:latin typeface="+mn-ea"/>
                <a:ea typeface="+mn-ea"/>
              </a:rPr>
              <a:t>1 349.21</a:t>
            </a:r>
            <a:r>
              <a:rPr lang="zh-CN" altLang="zh-CN" sz="2400" dirty="0" smtClean="0">
                <a:latin typeface="+mn-ea"/>
                <a:ea typeface="+mn-ea"/>
              </a:rPr>
              <a:t>元</a:t>
            </a:r>
            <a:r>
              <a:rPr lang="en-US" altLang="zh-CN" sz="2400" dirty="0" smtClean="0">
                <a:latin typeface="+mn-ea"/>
                <a:ea typeface="+mn-ea"/>
              </a:rPr>
              <a:t>/10</a:t>
            </a:r>
            <a:r>
              <a:rPr lang="en-US" altLang="zh-CN" sz="2400" baseline="30000" dirty="0" smtClean="0">
                <a:latin typeface="+mn-ea"/>
                <a:ea typeface="+mn-ea"/>
              </a:rPr>
              <a:t>3</a:t>
            </a:r>
            <a:r>
              <a:rPr lang="en-US" altLang="zh-CN" sz="2400" dirty="0" smtClean="0">
                <a:latin typeface="+mn-ea"/>
                <a:ea typeface="+mn-ea"/>
              </a:rPr>
              <a:t>km</a:t>
            </a:r>
            <a:r>
              <a:rPr lang="zh-CN" altLang="zh-CN" sz="2400" dirty="0" smtClean="0">
                <a:latin typeface="+mn-ea"/>
                <a:ea typeface="+mn-ea"/>
              </a:rPr>
              <a:t>；</a:t>
            </a:r>
            <a:br>
              <a:rPr lang="zh-CN" altLang="zh-CN" sz="2400" dirty="0" smtClean="0">
                <a:latin typeface="+mn-ea"/>
                <a:ea typeface="+mn-ea"/>
              </a:rPr>
            </a:br>
            <a:r>
              <a:rPr lang="zh-CN" altLang="zh-CN" sz="2400" dirty="0" smtClean="0">
                <a:latin typeface="+mn-ea"/>
                <a:ea typeface="+mn-ea"/>
              </a:rPr>
              <a:t>（</a:t>
            </a:r>
            <a:r>
              <a:rPr lang="en-US" altLang="zh-CN" sz="2400" dirty="0" smtClean="0">
                <a:latin typeface="+mn-ea"/>
                <a:ea typeface="+mn-ea"/>
              </a:rPr>
              <a:t>4</a:t>
            </a:r>
            <a:r>
              <a:rPr lang="zh-CN" altLang="zh-CN" sz="2400" dirty="0" smtClean="0">
                <a:latin typeface="+mn-ea"/>
                <a:ea typeface="+mn-ea"/>
              </a:rPr>
              <a:t>）上年实际单位成本为</a:t>
            </a:r>
            <a:r>
              <a:rPr lang="en-US" altLang="zh-CN" sz="2400" dirty="0" smtClean="0">
                <a:latin typeface="+mn-ea"/>
                <a:ea typeface="+mn-ea"/>
              </a:rPr>
              <a:t>202.00</a:t>
            </a:r>
            <a:r>
              <a:rPr lang="zh-CN" altLang="zh-CN" sz="2400" dirty="0" smtClean="0">
                <a:latin typeface="+mn-ea"/>
                <a:ea typeface="+mn-ea"/>
              </a:rPr>
              <a:t>元</a:t>
            </a:r>
            <a:r>
              <a:rPr lang="en-US" altLang="zh-CN" sz="2400" dirty="0" smtClean="0">
                <a:latin typeface="+mn-ea"/>
                <a:ea typeface="+mn-ea"/>
              </a:rPr>
              <a:t>/10</a:t>
            </a:r>
            <a:r>
              <a:rPr lang="en-US" altLang="zh-CN" sz="2400" baseline="30000" dirty="0" smtClean="0">
                <a:latin typeface="+mn-ea"/>
                <a:ea typeface="+mn-ea"/>
              </a:rPr>
              <a:t>3</a:t>
            </a:r>
            <a:r>
              <a:rPr lang="en-US" altLang="zh-CN" sz="2400" dirty="0" smtClean="0">
                <a:latin typeface="+mn-ea"/>
                <a:ea typeface="+mn-ea"/>
              </a:rPr>
              <a:t>t·km</a:t>
            </a:r>
            <a:r>
              <a:rPr lang="zh-CN" altLang="zh-CN" sz="2400" dirty="0" smtClean="0">
                <a:latin typeface="+mn-ea"/>
                <a:ea typeface="+mn-ea"/>
              </a:rPr>
              <a:t>。</a:t>
            </a:r>
            <a:endParaRPr lang="zh-CN" altLang="en-US" sz="2400" dirty="0">
              <a:latin typeface="+mn-ea"/>
              <a:ea typeface="+mn-ea"/>
            </a:endParaRPr>
          </a:p>
        </p:txBody>
      </p:sp>
      <p:sp>
        <p:nvSpPr>
          <p:cNvPr id="3" name="燕尾形 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sz="2400" dirty="0" smtClean="0">
                <a:latin typeface="+mn-ea"/>
                <a:ea typeface="+mn-ea"/>
              </a:rPr>
              <a:t>要求：</a:t>
            </a:r>
            <a:br>
              <a:rPr lang="zh-CN" altLang="zh-CN" sz="2400" dirty="0" smtClean="0">
                <a:latin typeface="+mn-ea"/>
                <a:ea typeface="+mn-ea"/>
              </a:rPr>
            </a:br>
            <a:r>
              <a:rPr lang="zh-CN" altLang="zh-CN" sz="2400" dirty="0" smtClean="0">
                <a:latin typeface="+mn-ea"/>
                <a:ea typeface="+mn-ea"/>
              </a:rPr>
              <a:t>（</a:t>
            </a:r>
            <a:r>
              <a:rPr lang="en-US" altLang="zh-CN" sz="2400" dirty="0" smtClean="0">
                <a:latin typeface="+mn-ea"/>
                <a:ea typeface="+mn-ea"/>
              </a:rPr>
              <a:t>1</a:t>
            </a:r>
            <a:r>
              <a:rPr lang="zh-CN" altLang="zh-CN" sz="2400" dirty="0" smtClean="0">
                <a:latin typeface="+mn-ea"/>
                <a:ea typeface="+mn-ea"/>
              </a:rPr>
              <a:t>）对单位成本甲类费用实际数与预算数之差做出因素分析：</a:t>
            </a:r>
            <a:br>
              <a:rPr lang="zh-CN" altLang="zh-CN" sz="2400" dirty="0" smtClean="0">
                <a:latin typeface="+mn-ea"/>
                <a:ea typeface="+mn-ea"/>
              </a:rPr>
            </a:br>
            <a:r>
              <a:rPr lang="zh-CN" altLang="zh-CN" sz="2400" dirty="0" smtClean="0">
                <a:latin typeface="+mn-ea"/>
                <a:ea typeface="+mn-ea"/>
              </a:rPr>
              <a:t>据表</a:t>
            </a:r>
            <a:r>
              <a:rPr lang="en-US" altLang="zh-CN" sz="2400" dirty="0" smtClean="0">
                <a:latin typeface="+mn-ea"/>
                <a:ea typeface="+mn-ea"/>
              </a:rPr>
              <a:t>5-20</a:t>
            </a:r>
            <a:r>
              <a:rPr lang="zh-CN" altLang="zh-CN" sz="2400" dirty="0" smtClean="0">
                <a:latin typeface="+mn-ea"/>
                <a:ea typeface="+mn-ea"/>
              </a:rPr>
              <a:t>、表</a:t>
            </a:r>
            <a:r>
              <a:rPr lang="en-US" altLang="zh-CN" sz="2400" dirty="0" smtClean="0">
                <a:latin typeface="+mn-ea"/>
                <a:ea typeface="+mn-ea"/>
              </a:rPr>
              <a:t>5-21</a:t>
            </a:r>
            <a:r>
              <a:rPr lang="zh-CN" altLang="zh-CN" sz="2400" dirty="0" smtClean="0">
                <a:latin typeface="+mn-ea"/>
                <a:ea typeface="+mn-ea"/>
              </a:rPr>
              <a:t>分析资料，用连环替代因素分析法对单位成本甲类费用实际数与预算数之差进行因素分析。因素替代顺序：①总车日；②工作率；③平均车日行程；④里程利用率；⑤重车平均吨位；⑥吨位利用率；⑦单位成本甲类费用。分析过程与结果填入表</a:t>
            </a:r>
            <a:r>
              <a:rPr lang="en-US" altLang="zh-CN" sz="2400" dirty="0" smtClean="0">
                <a:latin typeface="+mn-ea"/>
                <a:ea typeface="+mn-ea"/>
              </a:rPr>
              <a:t>5-22</a:t>
            </a:r>
            <a:r>
              <a:rPr lang="zh-CN" altLang="zh-CN" sz="2400" dirty="0" smtClean="0">
                <a:latin typeface="+mn-ea"/>
                <a:ea typeface="+mn-ea"/>
              </a:rPr>
              <a:t>。</a:t>
            </a:r>
            <a:endParaRPr lang="zh-CN" altLang="en-US" sz="2400" dirty="0">
              <a:latin typeface="+mn-ea"/>
              <a:ea typeface="+mn-ea"/>
            </a:endParaRPr>
          </a:p>
        </p:txBody>
      </p:sp>
      <p:sp>
        <p:nvSpPr>
          <p:cNvPr id="3" name="燕尾形 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2032000" y="2774949"/>
          <a:ext cx="8128000" cy="1308100"/>
        </p:xfrm>
        <a:graphic>
          <a:graphicData uri="http://schemas.openxmlformats.org/drawingml/2006/table">
            <a:tbl>
              <a:tblPr/>
              <a:tblGrid>
                <a:gridCol w="1237082"/>
                <a:gridCol w="3844543"/>
                <a:gridCol w="411277"/>
                <a:gridCol w="1237082"/>
                <a:gridCol w="806298"/>
                <a:gridCol w="591718"/>
              </a:tblGrid>
              <a:tr h="114300">
                <a:tc rowSpan="2">
                  <a:txBody>
                    <a:bodyPr/>
                    <a:lstStyle/>
                    <a:p>
                      <a:pPr algn="ctr">
                        <a:spcBef>
                          <a:spcPts val="180"/>
                        </a:spcBef>
                        <a:spcAft>
                          <a:spcPts val="180"/>
                        </a:spcAft>
                      </a:pPr>
                      <a:r>
                        <a:rPr lang="zh-CN" sz="700" kern="0">
                          <a:latin typeface="Times New Roman"/>
                          <a:ea typeface="黑体"/>
                          <a:cs typeface="Times New Roman"/>
                        </a:rPr>
                        <a:t>替代</a:t>
                      </a:r>
                      <a:endParaRPr lang="zh-CN" sz="1000" kern="100">
                        <a:latin typeface="Times New Roman"/>
                        <a:ea typeface="宋体"/>
                        <a:cs typeface="Times New Roman"/>
                      </a:endParaRPr>
                    </a:p>
                    <a:p>
                      <a:pPr algn="ctr">
                        <a:spcBef>
                          <a:spcPts val="180"/>
                        </a:spcBef>
                        <a:spcAft>
                          <a:spcPts val="180"/>
                        </a:spcAft>
                      </a:pPr>
                      <a:r>
                        <a:rPr lang="zh-CN" sz="700" kern="0">
                          <a:latin typeface="Times New Roman"/>
                          <a:ea typeface="黑体"/>
                          <a:cs typeface="Times New Roman"/>
                        </a:rPr>
                        <a:t>序号</a:t>
                      </a:r>
                      <a:endParaRPr lang="zh-CN" sz="1000" kern="100">
                        <a:latin typeface="Times New Roman"/>
                        <a:ea typeface="宋体"/>
                        <a:cs typeface="Times New Roman"/>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rowSpan="2">
                  <a:txBody>
                    <a:bodyPr/>
                    <a:lstStyle/>
                    <a:p>
                      <a:pPr algn="ctr">
                        <a:spcBef>
                          <a:spcPts val="180"/>
                        </a:spcBef>
                        <a:spcAft>
                          <a:spcPts val="180"/>
                        </a:spcAft>
                      </a:pPr>
                      <a:r>
                        <a:rPr lang="zh-CN" sz="700" kern="0">
                          <a:latin typeface="Times New Roman"/>
                          <a:ea typeface="黑体"/>
                          <a:cs typeface="Times New Roman"/>
                        </a:rPr>
                        <a:t>替代过程及计算结果</a:t>
                      </a:r>
                      <a:endParaRPr lang="zh-CN" sz="1000" kern="100">
                        <a:latin typeface="Times New Roman"/>
                        <a:ea typeface="宋体"/>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rowSpan="2">
                  <a:txBody>
                    <a:bodyPr/>
                    <a:lstStyle/>
                    <a:p>
                      <a:pPr algn="ctr">
                        <a:spcBef>
                          <a:spcPts val="180"/>
                        </a:spcBef>
                        <a:spcAft>
                          <a:spcPts val="180"/>
                        </a:spcAft>
                      </a:pPr>
                      <a:r>
                        <a:rPr lang="zh-CN" sz="700" kern="0">
                          <a:latin typeface="Times New Roman"/>
                          <a:ea typeface="黑体"/>
                          <a:cs typeface="Times New Roman"/>
                        </a:rPr>
                        <a:t>算式</a:t>
                      </a:r>
                      <a:endParaRPr lang="zh-CN" sz="1000" kern="100">
                        <a:latin typeface="Times New Roman"/>
                        <a:ea typeface="宋体"/>
                        <a:cs typeface="Times New Roman"/>
                      </a:endParaRPr>
                    </a:p>
                    <a:p>
                      <a:pPr algn="ctr">
                        <a:spcBef>
                          <a:spcPts val="180"/>
                        </a:spcBef>
                        <a:spcAft>
                          <a:spcPts val="180"/>
                        </a:spcAft>
                      </a:pPr>
                      <a:r>
                        <a:rPr lang="zh-CN" sz="700" kern="0">
                          <a:latin typeface="Times New Roman"/>
                          <a:ea typeface="黑体"/>
                          <a:cs typeface="Times New Roman"/>
                        </a:rPr>
                        <a:t>编号</a:t>
                      </a:r>
                      <a:endParaRPr lang="zh-CN" sz="1000" kern="100">
                        <a:latin typeface="Times New Roman"/>
                        <a:ea typeface="宋体"/>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gridSpan="2">
                  <a:txBody>
                    <a:bodyPr/>
                    <a:lstStyle/>
                    <a:p>
                      <a:pPr algn="ctr">
                        <a:spcBef>
                          <a:spcPts val="180"/>
                        </a:spcBef>
                        <a:spcAft>
                          <a:spcPts val="180"/>
                        </a:spcAft>
                      </a:pPr>
                      <a:r>
                        <a:rPr lang="zh-CN" sz="700" kern="0">
                          <a:latin typeface="Times New Roman"/>
                          <a:ea typeface="黑体"/>
                          <a:cs typeface="Times New Roman"/>
                        </a:rPr>
                        <a:t>影 响 因 素</a:t>
                      </a:r>
                      <a:endParaRPr lang="zh-CN" sz="1000" kern="10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hMerge="1">
                  <a:txBody>
                    <a:bodyPr/>
                    <a:lstStyle/>
                    <a:p>
                      <a:endParaRPr lang="zh-CN" altLang="en-US"/>
                    </a:p>
                  </a:txBody>
                  <a:tcPr/>
                </a:tc>
                <a:tc rowSpan="2">
                  <a:txBody>
                    <a:bodyPr/>
                    <a:lstStyle/>
                    <a:p>
                      <a:pPr algn="ctr">
                        <a:spcBef>
                          <a:spcPts val="180"/>
                        </a:spcBef>
                        <a:spcAft>
                          <a:spcPts val="180"/>
                        </a:spcAft>
                      </a:pPr>
                      <a:r>
                        <a:rPr lang="zh-CN" sz="700" kern="0">
                          <a:latin typeface="Times New Roman"/>
                          <a:ea typeface="黑体"/>
                          <a:cs typeface="Times New Roman"/>
                        </a:rPr>
                        <a:t>影 响 差 额</a:t>
                      </a:r>
                      <a:endParaRPr lang="zh-CN" sz="1000" kern="100">
                        <a:latin typeface="Times New Roman"/>
                        <a:ea typeface="宋体"/>
                        <a:cs typeface="Times New Roman"/>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r>
              <a:tr h="165100">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a:spcBef>
                          <a:spcPts val="180"/>
                        </a:spcBef>
                        <a:spcAft>
                          <a:spcPts val="180"/>
                        </a:spcAft>
                      </a:pPr>
                      <a:r>
                        <a:rPr lang="zh-CN" sz="700" kern="0">
                          <a:latin typeface="Times New Roman"/>
                          <a:ea typeface="黑体"/>
                          <a:cs typeface="Times New Roman"/>
                        </a:rPr>
                        <a:t>因素名称</a:t>
                      </a:r>
                      <a:endParaRPr lang="zh-CN" sz="1000" kern="10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algn="ctr">
                        <a:spcBef>
                          <a:spcPts val="180"/>
                        </a:spcBef>
                        <a:spcAft>
                          <a:spcPts val="180"/>
                        </a:spcAft>
                      </a:pPr>
                      <a:r>
                        <a:rPr lang="zh-CN" sz="700" kern="0">
                          <a:latin typeface="Times New Roman"/>
                          <a:ea typeface="黑体"/>
                          <a:cs typeface="Times New Roman"/>
                        </a:rPr>
                        <a:t>因素变动额</a:t>
                      </a:r>
                      <a:endParaRPr lang="zh-CN" sz="1000" kern="100">
                        <a:latin typeface="Times New Roman"/>
                        <a:ea typeface="宋体"/>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vMerge="1">
                  <a:txBody>
                    <a:bodyPr/>
                    <a:lstStyle/>
                    <a:p>
                      <a:endParaRPr lang="zh-CN" altLang="en-US"/>
                    </a:p>
                  </a:txBody>
                  <a:tcPr/>
                </a:tc>
              </a:tr>
              <a:tr h="114300">
                <a:tc>
                  <a:txBody>
                    <a:bodyPr/>
                    <a:lstStyle/>
                    <a:p>
                      <a:pPr algn="ctr">
                        <a:spcBef>
                          <a:spcPts val="180"/>
                        </a:spcBef>
                        <a:spcAft>
                          <a:spcPts val="180"/>
                        </a:spcAft>
                      </a:pPr>
                      <a:r>
                        <a:rPr lang="en-US" sz="700" kern="0">
                          <a:latin typeface="Times New Roman"/>
                          <a:ea typeface="宋体"/>
                          <a:cs typeface="Times New Roman"/>
                        </a:rPr>
                        <a:t>—</a:t>
                      </a:r>
                      <a:endParaRPr lang="zh-CN" sz="10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spcBef>
                          <a:spcPts val="180"/>
                        </a:spcBef>
                        <a:spcAft>
                          <a:spcPts val="180"/>
                        </a:spcAft>
                      </a:pPr>
                      <a:endParaRPr lang="en-US" sz="7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Bef>
                          <a:spcPts val="180"/>
                        </a:spcBef>
                        <a:spcAft>
                          <a:spcPts val="180"/>
                        </a:spcAft>
                      </a:pPr>
                      <a:r>
                        <a:rPr lang="en-US" sz="700" kern="0">
                          <a:latin typeface="宋体"/>
                          <a:ea typeface="宋体"/>
                          <a:cs typeface="Times New Roman"/>
                        </a:rPr>
                        <a:t>①</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Bef>
                          <a:spcPts val="180"/>
                        </a:spcBef>
                        <a:spcAft>
                          <a:spcPts val="180"/>
                        </a:spcAft>
                      </a:pPr>
                      <a:r>
                        <a:rPr lang="en-US" sz="700" kern="100">
                          <a:latin typeface="Times New Roman"/>
                          <a:ea typeface="宋体"/>
                          <a:cs typeface="Times New Roman"/>
                        </a:rPr>
                        <a:t>—</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Bef>
                          <a:spcPts val="180"/>
                        </a:spcBef>
                        <a:spcAft>
                          <a:spcPts val="180"/>
                        </a:spcAft>
                      </a:pPr>
                      <a:r>
                        <a:rPr lang="zh-CN" sz="700" kern="100">
                          <a:latin typeface="Times New Roman"/>
                          <a:ea typeface="宋体"/>
                          <a:cs typeface="Times New Roman"/>
                        </a:rPr>
                        <a:t>—</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Bef>
                          <a:spcPts val="180"/>
                        </a:spcBef>
                        <a:spcAft>
                          <a:spcPts val="180"/>
                        </a:spcAft>
                      </a:pPr>
                      <a:r>
                        <a:rPr lang="en-US" sz="700" kern="100">
                          <a:latin typeface="Times New Roman"/>
                          <a:ea typeface="宋体"/>
                          <a:cs typeface="Times New Roman"/>
                        </a:rPr>
                        <a:t>—</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114300">
                <a:tc>
                  <a:txBody>
                    <a:bodyPr/>
                    <a:lstStyle/>
                    <a:p>
                      <a:pPr algn="ctr">
                        <a:spcBef>
                          <a:spcPts val="180"/>
                        </a:spcBef>
                        <a:spcAft>
                          <a:spcPts val="180"/>
                        </a:spcAft>
                      </a:pPr>
                      <a:r>
                        <a:rPr lang="en-US" sz="700" kern="0">
                          <a:latin typeface="Times New Roman"/>
                          <a:ea typeface="宋体"/>
                          <a:cs typeface="Times New Roman"/>
                        </a:rPr>
                        <a:t>1</a:t>
                      </a:r>
                      <a:endParaRPr lang="zh-CN" sz="10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a:spcBef>
                          <a:spcPts val="180"/>
                        </a:spcBef>
                        <a:spcAft>
                          <a:spcPts val="180"/>
                        </a:spcAft>
                      </a:pPr>
                      <a:endParaRPr lang="en-US" sz="7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180"/>
                        </a:spcBef>
                        <a:spcAft>
                          <a:spcPts val="180"/>
                        </a:spcAft>
                      </a:pPr>
                      <a:r>
                        <a:rPr lang="en-US" sz="700" kern="0">
                          <a:latin typeface="宋体"/>
                          <a:ea typeface="宋体"/>
                          <a:cs typeface="Times New Roman"/>
                        </a:rPr>
                        <a:t>②</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a:spcBef>
                          <a:spcPts val="180"/>
                        </a:spcBef>
                        <a:spcAft>
                          <a:spcPts val="180"/>
                        </a:spcAft>
                      </a:pPr>
                      <a:r>
                        <a:rPr lang="zh-CN" sz="700" kern="100">
                          <a:latin typeface="Times New Roman"/>
                          <a:ea typeface="宋体"/>
                          <a:cs typeface="Times New Roman"/>
                        </a:rPr>
                        <a:t>总车日</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180"/>
                        </a:spcBef>
                        <a:spcAft>
                          <a:spcPts val="180"/>
                        </a:spcAft>
                      </a:pPr>
                      <a:endParaRPr lang="en-US" sz="7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a:spcBef>
                          <a:spcPts val="180"/>
                        </a:spcBef>
                        <a:spcAft>
                          <a:spcPts val="180"/>
                        </a:spcAft>
                      </a:pPr>
                      <a:r>
                        <a:rPr lang="en-US" sz="700" kern="100">
                          <a:latin typeface="宋体"/>
                          <a:ea typeface="宋体"/>
                          <a:cs typeface="Times New Roman"/>
                        </a:rPr>
                        <a:t>②</a:t>
                      </a:r>
                      <a:r>
                        <a:rPr lang="zh-CN" sz="700" kern="100">
                          <a:latin typeface="Times New Roman"/>
                          <a:ea typeface="宋体"/>
                          <a:cs typeface="Times New Roman"/>
                        </a:rPr>
                        <a:t>－</a:t>
                      </a:r>
                      <a:r>
                        <a:rPr lang="en-US" sz="700" kern="100">
                          <a:latin typeface="Times New Roman"/>
                          <a:ea typeface="宋体"/>
                          <a:cs typeface="Times New Roman"/>
                        </a:rPr>
                        <a:t>①</a:t>
                      </a:r>
                      <a:r>
                        <a:rPr lang="en-US" sz="700" kern="100">
                          <a:latin typeface="Times New Roman"/>
                          <a:ea typeface="宋体"/>
                          <a:cs typeface="Times New Roman"/>
                          <a:sym typeface="Symbol"/>
                        </a:rPr>
                        <a:t></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114300">
                <a:tc>
                  <a:txBody>
                    <a:bodyPr/>
                    <a:lstStyle/>
                    <a:p>
                      <a:pPr algn="ctr">
                        <a:spcBef>
                          <a:spcPts val="180"/>
                        </a:spcBef>
                        <a:spcAft>
                          <a:spcPts val="180"/>
                        </a:spcAft>
                      </a:pPr>
                      <a:r>
                        <a:rPr lang="en-US" sz="700" kern="0">
                          <a:latin typeface="Times New Roman"/>
                          <a:ea typeface="宋体"/>
                          <a:cs typeface="Times New Roman"/>
                        </a:rPr>
                        <a:t>2</a:t>
                      </a:r>
                      <a:endParaRPr lang="zh-CN" sz="10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a:spcBef>
                          <a:spcPts val="180"/>
                        </a:spcBef>
                        <a:spcAft>
                          <a:spcPts val="180"/>
                        </a:spcAft>
                      </a:pPr>
                      <a:endParaRPr lang="en-US" sz="7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180"/>
                        </a:spcBef>
                        <a:spcAft>
                          <a:spcPts val="180"/>
                        </a:spcAft>
                      </a:pPr>
                      <a:r>
                        <a:rPr lang="en-US" sz="700" kern="0">
                          <a:latin typeface="宋体"/>
                          <a:ea typeface="宋体"/>
                          <a:cs typeface="Times New Roman"/>
                        </a:rPr>
                        <a:t>③</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a:spcBef>
                          <a:spcPts val="180"/>
                        </a:spcBef>
                        <a:spcAft>
                          <a:spcPts val="180"/>
                        </a:spcAft>
                      </a:pPr>
                      <a:r>
                        <a:rPr lang="zh-CN" sz="700" kern="100">
                          <a:latin typeface="Times New Roman"/>
                          <a:ea typeface="宋体"/>
                          <a:cs typeface="Times New Roman"/>
                        </a:rPr>
                        <a:t>工作率</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180"/>
                        </a:spcBef>
                        <a:spcAft>
                          <a:spcPts val="180"/>
                        </a:spcAft>
                      </a:pPr>
                      <a:endParaRPr lang="en-US" sz="7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a:spcBef>
                          <a:spcPts val="180"/>
                        </a:spcBef>
                        <a:spcAft>
                          <a:spcPts val="180"/>
                        </a:spcAft>
                      </a:pPr>
                      <a:r>
                        <a:rPr lang="en-US" sz="700" kern="100">
                          <a:latin typeface="宋体"/>
                          <a:ea typeface="宋体"/>
                          <a:cs typeface="Times New Roman"/>
                        </a:rPr>
                        <a:t>③</a:t>
                      </a:r>
                      <a:r>
                        <a:rPr lang="zh-CN" sz="700" kern="100">
                          <a:latin typeface="Times New Roman"/>
                          <a:ea typeface="宋体"/>
                          <a:cs typeface="Times New Roman"/>
                        </a:rPr>
                        <a:t>－</a:t>
                      </a:r>
                      <a:r>
                        <a:rPr lang="en-US" sz="700" kern="100">
                          <a:latin typeface="Times New Roman"/>
                          <a:ea typeface="宋体"/>
                          <a:cs typeface="Times New Roman"/>
                        </a:rPr>
                        <a:t>②</a:t>
                      </a:r>
                      <a:r>
                        <a:rPr lang="en-US" sz="700" kern="100">
                          <a:latin typeface="Times New Roman"/>
                          <a:ea typeface="宋体"/>
                          <a:cs typeface="Times New Roman"/>
                          <a:sym typeface="Symbol"/>
                        </a:rPr>
                        <a:t></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114300">
                <a:tc>
                  <a:txBody>
                    <a:bodyPr/>
                    <a:lstStyle/>
                    <a:p>
                      <a:pPr algn="ctr">
                        <a:spcBef>
                          <a:spcPts val="180"/>
                        </a:spcBef>
                        <a:spcAft>
                          <a:spcPts val="180"/>
                        </a:spcAft>
                      </a:pPr>
                      <a:r>
                        <a:rPr lang="en-US" sz="700" kern="0">
                          <a:latin typeface="Times New Roman"/>
                          <a:ea typeface="宋体"/>
                          <a:cs typeface="Times New Roman"/>
                        </a:rPr>
                        <a:t>3</a:t>
                      </a:r>
                      <a:endParaRPr lang="zh-CN" sz="10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a:spcBef>
                          <a:spcPts val="180"/>
                        </a:spcBef>
                        <a:spcAft>
                          <a:spcPts val="180"/>
                        </a:spcAft>
                      </a:pPr>
                      <a:endParaRPr lang="en-US" sz="7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180"/>
                        </a:spcBef>
                        <a:spcAft>
                          <a:spcPts val="180"/>
                        </a:spcAft>
                      </a:pPr>
                      <a:r>
                        <a:rPr lang="en-US" sz="700" kern="0">
                          <a:latin typeface="宋体"/>
                          <a:ea typeface="宋体"/>
                          <a:cs typeface="Times New Roman"/>
                        </a:rPr>
                        <a:t>④</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a:spcBef>
                          <a:spcPts val="180"/>
                        </a:spcBef>
                        <a:spcAft>
                          <a:spcPts val="180"/>
                        </a:spcAft>
                      </a:pPr>
                      <a:r>
                        <a:rPr lang="zh-CN" sz="700" kern="100">
                          <a:latin typeface="Times New Roman"/>
                          <a:ea typeface="宋体"/>
                          <a:cs typeface="Times New Roman"/>
                        </a:rPr>
                        <a:t>平均车日行程</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180"/>
                        </a:spcBef>
                        <a:spcAft>
                          <a:spcPts val="180"/>
                        </a:spcAft>
                      </a:pPr>
                      <a:endParaRPr lang="en-US" sz="7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a:spcBef>
                          <a:spcPts val="180"/>
                        </a:spcBef>
                        <a:spcAft>
                          <a:spcPts val="180"/>
                        </a:spcAft>
                      </a:pPr>
                      <a:r>
                        <a:rPr lang="en-US" sz="700" kern="100">
                          <a:latin typeface="宋体"/>
                          <a:ea typeface="宋体"/>
                          <a:cs typeface="Times New Roman"/>
                        </a:rPr>
                        <a:t>④</a:t>
                      </a:r>
                      <a:r>
                        <a:rPr lang="zh-CN" sz="700" kern="100">
                          <a:latin typeface="Times New Roman"/>
                          <a:ea typeface="宋体"/>
                          <a:cs typeface="Times New Roman"/>
                        </a:rPr>
                        <a:t>－</a:t>
                      </a:r>
                      <a:r>
                        <a:rPr lang="en-US" sz="700" kern="100">
                          <a:latin typeface="Times New Roman"/>
                          <a:ea typeface="宋体"/>
                          <a:cs typeface="Times New Roman"/>
                        </a:rPr>
                        <a:t>③</a:t>
                      </a:r>
                      <a:r>
                        <a:rPr lang="en-US" sz="700" kern="100">
                          <a:latin typeface="Times New Roman"/>
                          <a:ea typeface="宋体"/>
                          <a:cs typeface="Times New Roman"/>
                          <a:sym typeface="Symbol"/>
                        </a:rPr>
                        <a:t></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114300">
                <a:tc>
                  <a:txBody>
                    <a:bodyPr/>
                    <a:lstStyle/>
                    <a:p>
                      <a:pPr algn="ctr">
                        <a:spcBef>
                          <a:spcPts val="180"/>
                        </a:spcBef>
                        <a:spcAft>
                          <a:spcPts val="180"/>
                        </a:spcAft>
                      </a:pPr>
                      <a:r>
                        <a:rPr lang="en-US" sz="700" kern="0">
                          <a:latin typeface="Times New Roman"/>
                          <a:ea typeface="宋体"/>
                          <a:cs typeface="Times New Roman"/>
                        </a:rPr>
                        <a:t>4</a:t>
                      </a:r>
                      <a:endParaRPr lang="zh-CN" sz="10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a:spcBef>
                          <a:spcPts val="180"/>
                        </a:spcBef>
                        <a:spcAft>
                          <a:spcPts val="180"/>
                        </a:spcAft>
                      </a:pPr>
                      <a:endParaRPr lang="en-US" sz="7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180"/>
                        </a:spcBef>
                        <a:spcAft>
                          <a:spcPts val="180"/>
                        </a:spcAft>
                      </a:pPr>
                      <a:r>
                        <a:rPr lang="en-US" sz="700" kern="0">
                          <a:latin typeface="宋体"/>
                          <a:ea typeface="宋体"/>
                          <a:cs typeface="Times New Roman"/>
                        </a:rPr>
                        <a:t>⑤</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a:spcBef>
                          <a:spcPts val="180"/>
                        </a:spcBef>
                        <a:spcAft>
                          <a:spcPts val="180"/>
                        </a:spcAft>
                      </a:pPr>
                      <a:r>
                        <a:rPr lang="zh-CN" sz="700" kern="100">
                          <a:latin typeface="Times New Roman"/>
                          <a:ea typeface="宋体"/>
                          <a:cs typeface="Times New Roman"/>
                        </a:rPr>
                        <a:t>里程利用率</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180"/>
                        </a:spcBef>
                        <a:spcAft>
                          <a:spcPts val="180"/>
                        </a:spcAft>
                      </a:pPr>
                      <a:endParaRPr lang="en-US" sz="7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a:spcBef>
                          <a:spcPts val="180"/>
                        </a:spcBef>
                        <a:spcAft>
                          <a:spcPts val="180"/>
                        </a:spcAft>
                      </a:pPr>
                      <a:r>
                        <a:rPr lang="en-US" sz="700" kern="100">
                          <a:latin typeface="宋体"/>
                          <a:ea typeface="宋体"/>
                          <a:cs typeface="Times New Roman"/>
                        </a:rPr>
                        <a:t>⑤</a:t>
                      </a:r>
                      <a:r>
                        <a:rPr lang="zh-CN" sz="700" kern="100">
                          <a:latin typeface="Times New Roman"/>
                          <a:ea typeface="宋体"/>
                          <a:cs typeface="Times New Roman"/>
                        </a:rPr>
                        <a:t>－</a:t>
                      </a:r>
                      <a:r>
                        <a:rPr lang="en-US" sz="700" kern="100">
                          <a:latin typeface="Times New Roman"/>
                          <a:ea typeface="宋体"/>
                          <a:cs typeface="Times New Roman"/>
                        </a:rPr>
                        <a:t>④</a:t>
                      </a:r>
                      <a:r>
                        <a:rPr lang="en-US" sz="700" kern="100">
                          <a:latin typeface="Times New Roman"/>
                          <a:ea typeface="宋体"/>
                          <a:cs typeface="Times New Roman"/>
                          <a:sym typeface="Symbol"/>
                        </a:rPr>
                        <a:t></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114300">
                <a:tc>
                  <a:txBody>
                    <a:bodyPr/>
                    <a:lstStyle/>
                    <a:p>
                      <a:pPr algn="ctr">
                        <a:spcBef>
                          <a:spcPts val="180"/>
                        </a:spcBef>
                        <a:spcAft>
                          <a:spcPts val="180"/>
                        </a:spcAft>
                      </a:pPr>
                      <a:r>
                        <a:rPr lang="en-US" sz="700" kern="0">
                          <a:latin typeface="Times New Roman"/>
                          <a:ea typeface="宋体"/>
                          <a:cs typeface="Times New Roman"/>
                        </a:rPr>
                        <a:t>5</a:t>
                      </a:r>
                      <a:endParaRPr lang="zh-CN" sz="10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a:spcBef>
                          <a:spcPts val="180"/>
                        </a:spcBef>
                        <a:spcAft>
                          <a:spcPts val="180"/>
                        </a:spcAft>
                      </a:pPr>
                      <a:endParaRPr lang="en-US" sz="7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180"/>
                        </a:spcBef>
                        <a:spcAft>
                          <a:spcPts val="180"/>
                        </a:spcAft>
                      </a:pPr>
                      <a:r>
                        <a:rPr lang="en-US" sz="700" kern="0">
                          <a:latin typeface="宋体"/>
                          <a:ea typeface="宋体"/>
                          <a:cs typeface="Times New Roman"/>
                        </a:rPr>
                        <a:t>⑥</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a:spcBef>
                          <a:spcPts val="180"/>
                        </a:spcBef>
                        <a:spcAft>
                          <a:spcPts val="180"/>
                        </a:spcAft>
                      </a:pPr>
                      <a:r>
                        <a:rPr lang="zh-CN" sz="700" kern="0">
                          <a:latin typeface="Times New Roman"/>
                          <a:ea typeface="宋体"/>
                          <a:cs typeface="Times New Roman"/>
                        </a:rPr>
                        <a:t>重车平均吨位</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180"/>
                        </a:spcBef>
                        <a:spcAft>
                          <a:spcPts val="180"/>
                        </a:spcAft>
                      </a:pPr>
                      <a:endParaRPr lang="en-US" sz="700" kern="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a:spcBef>
                          <a:spcPts val="180"/>
                        </a:spcBef>
                        <a:spcAft>
                          <a:spcPts val="180"/>
                        </a:spcAft>
                      </a:pPr>
                      <a:r>
                        <a:rPr lang="en-US" sz="700" kern="100">
                          <a:latin typeface="宋体"/>
                          <a:ea typeface="宋体"/>
                          <a:cs typeface="Times New Roman"/>
                        </a:rPr>
                        <a:t>⑥</a:t>
                      </a:r>
                      <a:r>
                        <a:rPr lang="zh-CN" sz="700" kern="100">
                          <a:latin typeface="Times New Roman"/>
                          <a:ea typeface="宋体"/>
                          <a:cs typeface="Times New Roman"/>
                        </a:rPr>
                        <a:t>－</a:t>
                      </a:r>
                      <a:r>
                        <a:rPr lang="en-US" sz="700" kern="100">
                          <a:latin typeface="Times New Roman"/>
                          <a:ea typeface="宋体"/>
                          <a:cs typeface="Times New Roman"/>
                        </a:rPr>
                        <a:t>⑤</a:t>
                      </a:r>
                      <a:r>
                        <a:rPr lang="en-US" sz="700" kern="100">
                          <a:latin typeface="Times New Roman"/>
                          <a:ea typeface="宋体"/>
                          <a:cs typeface="Times New Roman"/>
                          <a:sym typeface="Symbol"/>
                        </a:rPr>
                        <a:t></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114300">
                <a:tc>
                  <a:txBody>
                    <a:bodyPr/>
                    <a:lstStyle/>
                    <a:p>
                      <a:pPr algn="ctr">
                        <a:spcBef>
                          <a:spcPts val="180"/>
                        </a:spcBef>
                        <a:spcAft>
                          <a:spcPts val="180"/>
                        </a:spcAft>
                      </a:pPr>
                      <a:r>
                        <a:rPr lang="en-US" sz="700" kern="0">
                          <a:latin typeface="Times New Roman"/>
                          <a:ea typeface="宋体"/>
                          <a:cs typeface="Times New Roman"/>
                        </a:rPr>
                        <a:t>6</a:t>
                      </a:r>
                      <a:endParaRPr lang="zh-CN" sz="10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a:spcBef>
                          <a:spcPts val="180"/>
                        </a:spcBef>
                        <a:spcAft>
                          <a:spcPts val="180"/>
                        </a:spcAft>
                      </a:pPr>
                      <a:endParaRPr lang="en-US" sz="7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180"/>
                        </a:spcBef>
                        <a:spcAft>
                          <a:spcPts val="180"/>
                        </a:spcAft>
                      </a:pPr>
                      <a:r>
                        <a:rPr lang="en-US" sz="700" kern="0">
                          <a:latin typeface="宋体"/>
                          <a:ea typeface="宋体"/>
                          <a:cs typeface="Times New Roman"/>
                        </a:rPr>
                        <a:t>⑦</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a:spcBef>
                          <a:spcPts val="180"/>
                        </a:spcBef>
                        <a:spcAft>
                          <a:spcPts val="180"/>
                        </a:spcAft>
                      </a:pPr>
                      <a:r>
                        <a:rPr lang="zh-CN" sz="700" kern="0">
                          <a:latin typeface="Times New Roman"/>
                          <a:ea typeface="宋体"/>
                          <a:cs typeface="Times New Roman"/>
                        </a:rPr>
                        <a:t>吨位利用率</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180"/>
                        </a:spcBef>
                        <a:spcAft>
                          <a:spcPts val="180"/>
                        </a:spcAft>
                      </a:pPr>
                      <a:endParaRPr lang="en-US" sz="700" kern="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a:spcBef>
                          <a:spcPts val="180"/>
                        </a:spcBef>
                        <a:spcAft>
                          <a:spcPts val="180"/>
                        </a:spcAft>
                      </a:pPr>
                      <a:r>
                        <a:rPr lang="en-US" sz="700" kern="100">
                          <a:latin typeface="宋体"/>
                          <a:ea typeface="宋体"/>
                          <a:cs typeface="Times New Roman"/>
                        </a:rPr>
                        <a:t>⑦</a:t>
                      </a:r>
                      <a:r>
                        <a:rPr lang="zh-CN" sz="700" kern="100">
                          <a:latin typeface="Times New Roman"/>
                          <a:ea typeface="宋体"/>
                          <a:cs typeface="Times New Roman"/>
                        </a:rPr>
                        <a:t>－</a:t>
                      </a:r>
                      <a:r>
                        <a:rPr lang="en-US" sz="700" kern="100">
                          <a:latin typeface="Times New Roman"/>
                          <a:ea typeface="宋体"/>
                          <a:cs typeface="Times New Roman"/>
                        </a:rPr>
                        <a:t>⑥</a:t>
                      </a:r>
                      <a:r>
                        <a:rPr lang="en-US" sz="700" kern="100">
                          <a:latin typeface="Times New Roman"/>
                          <a:ea typeface="宋体"/>
                          <a:cs typeface="Times New Roman"/>
                          <a:sym typeface="Symbol"/>
                        </a:rPr>
                        <a:t></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114300">
                <a:tc>
                  <a:txBody>
                    <a:bodyPr/>
                    <a:lstStyle/>
                    <a:p>
                      <a:pPr algn="ctr">
                        <a:spcBef>
                          <a:spcPts val="180"/>
                        </a:spcBef>
                        <a:spcAft>
                          <a:spcPts val="180"/>
                        </a:spcAft>
                      </a:pPr>
                      <a:r>
                        <a:rPr lang="en-US" sz="700" kern="0">
                          <a:latin typeface="Times New Roman"/>
                          <a:ea typeface="宋体"/>
                          <a:cs typeface="Times New Roman"/>
                        </a:rPr>
                        <a:t>7</a:t>
                      </a:r>
                      <a:endParaRPr lang="zh-CN" sz="10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spcBef>
                          <a:spcPts val="180"/>
                        </a:spcBef>
                        <a:spcAft>
                          <a:spcPts val="180"/>
                        </a:spcAft>
                      </a:pPr>
                      <a:endParaRPr lang="en-US" sz="7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Bef>
                          <a:spcPts val="180"/>
                        </a:spcBef>
                        <a:spcAft>
                          <a:spcPts val="180"/>
                        </a:spcAft>
                      </a:pPr>
                      <a:r>
                        <a:rPr lang="en-US" sz="700" kern="0">
                          <a:latin typeface="宋体"/>
                          <a:ea typeface="宋体"/>
                          <a:cs typeface="Times New Roman"/>
                        </a:rPr>
                        <a:t>⑧</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a:spcBef>
                          <a:spcPts val="180"/>
                        </a:spcBef>
                        <a:spcAft>
                          <a:spcPts val="180"/>
                        </a:spcAft>
                      </a:pPr>
                      <a:r>
                        <a:rPr lang="zh-CN" sz="700" kern="0">
                          <a:latin typeface="Times New Roman"/>
                          <a:ea typeface="宋体"/>
                          <a:cs typeface="Times New Roman"/>
                        </a:rPr>
                        <a:t>甲类费用总额</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Bef>
                          <a:spcPts val="180"/>
                        </a:spcBef>
                        <a:spcAft>
                          <a:spcPts val="180"/>
                        </a:spcAft>
                      </a:pPr>
                      <a:endParaRPr lang="en-US" sz="700" kern="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a:spcBef>
                          <a:spcPts val="180"/>
                        </a:spcBef>
                        <a:spcAft>
                          <a:spcPts val="180"/>
                        </a:spcAft>
                      </a:pPr>
                      <a:r>
                        <a:rPr lang="en-US" sz="700" kern="100">
                          <a:latin typeface="宋体"/>
                          <a:ea typeface="宋体"/>
                          <a:cs typeface="Times New Roman"/>
                        </a:rPr>
                        <a:t>⑧</a:t>
                      </a:r>
                      <a:r>
                        <a:rPr lang="zh-CN" sz="700" kern="100">
                          <a:latin typeface="Times New Roman"/>
                          <a:ea typeface="宋体"/>
                          <a:cs typeface="Times New Roman"/>
                        </a:rPr>
                        <a:t>－</a:t>
                      </a:r>
                      <a:r>
                        <a:rPr lang="en-US" sz="700" kern="100">
                          <a:latin typeface="Times New Roman"/>
                          <a:ea typeface="宋体"/>
                          <a:cs typeface="Times New Roman"/>
                        </a:rPr>
                        <a:t>⑦</a:t>
                      </a:r>
                      <a:r>
                        <a:rPr lang="en-US" sz="700" kern="100">
                          <a:latin typeface="Times New Roman"/>
                          <a:ea typeface="宋体"/>
                          <a:cs typeface="Times New Roman"/>
                          <a:sym typeface="Symbol"/>
                        </a:rPr>
                        <a:t></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r h="114300">
                <a:tc>
                  <a:txBody>
                    <a:bodyPr/>
                    <a:lstStyle/>
                    <a:p>
                      <a:pPr algn="ctr">
                        <a:spcBef>
                          <a:spcPts val="180"/>
                        </a:spcBef>
                        <a:spcAft>
                          <a:spcPts val="180"/>
                        </a:spcAft>
                      </a:pPr>
                      <a:r>
                        <a:rPr lang="zh-CN" sz="700" kern="100">
                          <a:latin typeface="Times New Roman"/>
                          <a:ea typeface="宋体"/>
                          <a:cs typeface="Times New Roman"/>
                        </a:rPr>
                        <a:t>—</a:t>
                      </a:r>
                      <a:endParaRPr lang="zh-CN" sz="10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80"/>
                        </a:spcBef>
                        <a:spcAft>
                          <a:spcPts val="180"/>
                        </a:spcAft>
                      </a:pPr>
                      <a:r>
                        <a:rPr lang="zh-CN" sz="700" kern="100">
                          <a:latin typeface="Times New Roman"/>
                          <a:ea typeface="宋体"/>
                          <a:cs typeface="Times New Roman"/>
                        </a:rPr>
                        <a:t>影响差额合计</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80"/>
                        </a:spcBef>
                        <a:spcAft>
                          <a:spcPts val="180"/>
                        </a:spcAft>
                      </a:pPr>
                      <a:r>
                        <a:rPr lang="zh-CN" sz="700" kern="100">
                          <a:latin typeface="Times New Roman"/>
                          <a:ea typeface="宋体"/>
                          <a:cs typeface="Times New Roman"/>
                        </a:rPr>
                        <a:t>—</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80"/>
                        </a:spcBef>
                        <a:spcAft>
                          <a:spcPts val="180"/>
                        </a:spcAft>
                      </a:pPr>
                      <a:r>
                        <a:rPr lang="zh-CN" sz="700" kern="100">
                          <a:latin typeface="Times New Roman"/>
                          <a:ea typeface="宋体"/>
                          <a:cs typeface="Times New Roman"/>
                        </a:rPr>
                        <a:t>—</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80"/>
                        </a:spcBef>
                        <a:spcAft>
                          <a:spcPts val="180"/>
                        </a:spcAft>
                      </a:pPr>
                      <a:r>
                        <a:rPr lang="zh-CN" sz="700" kern="100">
                          <a:latin typeface="Times New Roman"/>
                          <a:ea typeface="宋体"/>
                          <a:cs typeface="Times New Roman"/>
                        </a:rPr>
                        <a:t>—</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80"/>
                        </a:spcBef>
                        <a:spcAft>
                          <a:spcPts val="180"/>
                        </a:spcAft>
                      </a:pPr>
                      <a:endParaRPr lang="en-US" sz="7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标题 3"/>
          <p:cNvSpPr>
            <a:spLocks noGrp="1"/>
          </p:cNvSpPr>
          <p:nvPr>
            <p:ph type="title"/>
          </p:nvPr>
        </p:nvSpPr>
        <p:spPr>
          <a:xfrm>
            <a:off x="443372" y="1268760"/>
            <a:ext cx="11305256" cy="4896544"/>
          </a:xfrm>
        </p:spPr>
        <p:txBody>
          <a:bodyPr/>
          <a:lstStyle/>
          <a:p>
            <a:pPr lvl="0" indent="269875">
              <a:lnSpc>
                <a:spcPct val="100000"/>
              </a:lnSpc>
              <a:tabLst>
                <a:tab pos="2663825" algn="ctr"/>
                <a:tab pos="5094288" algn="l"/>
              </a:tabLst>
            </a:pPr>
            <a:r>
              <a:rPr lang="en-US" altLang="zh-CN" sz="1800" dirty="0" smtClean="0">
                <a:solidFill>
                  <a:schemeClr val="tx1"/>
                </a:solidFill>
                <a:latin typeface="黑体" pitchFamily="49" charset="-122"/>
                <a:ea typeface="黑体" pitchFamily="49" charset="-122"/>
                <a:cs typeface="Times New Roman" pitchFamily="18" charset="0"/>
              </a:rPr>
              <a:t>             </a:t>
            </a:r>
            <a:r>
              <a:rPr lang="zh-CN" altLang="zh-CN" sz="1800" dirty="0" smtClean="0">
                <a:solidFill>
                  <a:schemeClr val="tx1"/>
                </a:solidFill>
                <a:latin typeface="黑体" pitchFamily="49" charset="-122"/>
                <a:ea typeface="黑体" pitchFamily="49" charset="-122"/>
                <a:cs typeface="Times New Roman" pitchFamily="18" charset="0"/>
              </a:rPr>
              <a:t>表</a:t>
            </a:r>
            <a:r>
              <a:rPr lang="en-US" altLang="zh-CN" sz="1800" dirty="0" smtClean="0">
                <a:solidFill>
                  <a:schemeClr val="tx1"/>
                </a:solidFill>
                <a:latin typeface="黑体" pitchFamily="49" charset="-122"/>
                <a:ea typeface="黑体" pitchFamily="49" charset="-122"/>
                <a:cs typeface="Times New Roman" pitchFamily="18" charset="0"/>
              </a:rPr>
              <a:t>5-22  </a:t>
            </a:r>
            <a:r>
              <a:rPr lang="zh-CN" altLang="en-US" sz="1800" dirty="0" smtClean="0">
                <a:solidFill>
                  <a:schemeClr val="tx1"/>
                </a:solidFill>
                <a:latin typeface="黑体" pitchFamily="49" charset="-122"/>
                <a:ea typeface="黑体" pitchFamily="49" charset="-122"/>
                <a:cs typeface="Times New Roman" pitchFamily="18" charset="0"/>
              </a:rPr>
              <a:t>长城运输集团单位成本甲类费用实际数与预算数之差的多因素分析表</a:t>
            </a:r>
            <a:r>
              <a:rPr lang="zh-CN" altLang="en-US" sz="1800" dirty="0" smtClean="0">
                <a:solidFill>
                  <a:schemeClr val="tx1"/>
                </a:solidFill>
                <a:latin typeface="Arial" pitchFamily="34" charset="0"/>
                <a:ea typeface="宋体" pitchFamily="2" charset="-122"/>
                <a:cs typeface="宋体" pitchFamily="2" charset="-122"/>
              </a:rPr>
              <a:t/>
            </a:r>
            <a:br>
              <a:rPr lang="zh-CN" altLang="en-US" sz="1800" dirty="0" smtClean="0">
                <a:solidFill>
                  <a:schemeClr val="tx1"/>
                </a:solidFill>
                <a:latin typeface="Arial" pitchFamily="34" charset="0"/>
                <a:ea typeface="宋体" pitchFamily="2" charset="-122"/>
                <a:cs typeface="宋体" pitchFamily="2" charset="-122"/>
              </a:rPr>
            </a:br>
            <a:r>
              <a:rPr lang="zh-CN" altLang="en-US" sz="1800" dirty="0" smtClean="0">
                <a:solidFill>
                  <a:schemeClr val="tx1"/>
                </a:solidFill>
                <a:latin typeface="Arial" pitchFamily="34" charset="0"/>
                <a:ea typeface="宋体" pitchFamily="2" charset="-122"/>
                <a:cs typeface="宋体" pitchFamily="2" charset="-122"/>
              </a:rPr>
              <a:t>                                                                              </a:t>
            </a:r>
            <a:r>
              <a:rPr lang="en-US" altLang="zh-CN" sz="1800" dirty="0" smtClean="0">
                <a:solidFill>
                  <a:schemeClr val="tx1"/>
                </a:solidFill>
                <a:latin typeface="Times New Roman" pitchFamily="18" charset="0"/>
                <a:ea typeface="宋体" pitchFamily="2" charset="-122"/>
                <a:cs typeface="Times New Roman" pitchFamily="18" charset="0"/>
              </a:rPr>
              <a:t>202×</a:t>
            </a:r>
            <a:r>
              <a:rPr lang="zh-CN" altLang="en-US" sz="1800" dirty="0" smtClean="0">
                <a:solidFill>
                  <a:schemeClr val="tx1"/>
                </a:solidFill>
                <a:latin typeface="Times New Roman" pitchFamily="18" charset="0"/>
                <a:ea typeface="宋体" pitchFamily="2" charset="-122"/>
                <a:cs typeface="Times New Roman" pitchFamily="18" charset="0"/>
              </a:rPr>
              <a:t>年</a:t>
            </a:r>
            <a:r>
              <a:rPr lang="en-US" altLang="zh-CN" sz="1800" dirty="0" smtClean="0">
                <a:solidFill>
                  <a:schemeClr val="tx1"/>
                </a:solidFill>
                <a:latin typeface="Times New Roman" pitchFamily="18" charset="0"/>
                <a:ea typeface="宋体" pitchFamily="2" charset="-122"/>
                <a:cs typeface="Times New Roman" pitchFamily="18" charset="0"/>
              </a:rPr>
              <a:t>5</a:t>
            </a:r>
            <a:r>
              <a:rPr lang="zh-CN" altLang="en-US" sz="1800" dirty="0" smtClean="0">
                <a:solidFill>
                  <a:schemeClr val="tx1"/>
                </a:solidFill>
                <a:latin typeface="Times New Roman" pitchFamily="18" charset="0"/>
                <a:ea typeface="宋体" pitchFamily="2" charset="-122"/>
                <a:cs typeface="Times New Roman" pitchFamily="18" charset="0"/>
              </a:rPr>
              <a:t>月                                        （单位：元</a:t>
            </a:r>
            <a:r>
              <a:rPr lang="en-US" altLang="zh-CN" sz="1800" dirty="0" smtClean="0">
                <a:solidFill>
                  <a:schemeClr val="tx1"/>
                </a:solidFill>
                <a:latin typeface="Times New Roman" pitchFamily="18" charset="0"/>
                <a:ea typeface="宋体" pitchFamily="2" charset="-122"/>
                <a:cs typeface="Times New Roman" pitchFamily="18" charset="0"/>
              </a:rPr>
              <a:t>/10</a:t>
            </a:r>
            <a:r>
              <a:rPr lang="en-US" altLang="zh-CN" sz="1800" baseline="30000" dirty="0" smtClean="0">
                <a:solidFill>
                  <a:schemeClr val="tx1"/>
                </a:solidFill>
                <a:latin typeface="Times New Roman" pitchFamily="18" charset="0"/>
                <a:ea typeface="宋体" pitchFamily="2" charset="-122"/>
                <a:cs typeface="Times New Roman" pitchFamily="18" charset="0"/>
              </a:rPr>
              <a:t>3</a:t>
            </a:r>
            <a:r>
              <a:rPr lang="en-US" altLang="zh-CN" sz="1800" dirty="0" smtClean="0">
                <a:solidFill>
                  <a:schemeClr val="tx1"/>
                </a:solidFill>
                <a:latin typeface="Times New Roman" pitchFamily="18" charset="0"/>
                <a:ea typeface="宋体" pitchFamily="2" charset="-122"/>
                <a:cs typeface="Times New Roman" pitchFamily="18" charset="0"/>
              </a:rPr>
              <a:t>t</a:t>
            </a:r>
            <a:r>
              <a:rPr lang="en-US" altLang="zh-CN" sz="1800" dirty="0" smtClean="0">
                <a:solidFill>
                  <a:schemeClr val="tx1"/>
                </a:solidFill>
                <a:latin typeface="Arial"/>
                <a:ea typeface="宋体" pitchFamily="2" charset="-122"/>
                <a:cs typeface="Times New Roman" pitchFamily="18" charset="0"/>
              </a:rPr>
              <a:t>·</a:t>
            </a:r>
            <a:r>
              <a:rPr lang="en-US" altLang="zh-CN" sz="1800" dirty="0" smtClean="0">
                <a:solidFill>
                  <a:schemeClr val="tx1"/>
                </a:solidFill>
                <a:latin typeface="Times New Roman" pitchFamily="18" charset="0"/>
                <a:ea typeface="宋体" pitchFamily="2" charset="-122"/>
                <a:cs typeface="Times New Roman" pitchFamily="18" charset="0"/>
              </a:rPr>
              <a:t>km</a:t>
            </a:r>
            <a:r>
              <a:rPr lang="zh-CN" altLang="en-US" sz="1800" dirty="0" smtClean="0">
                <a:solidFill>
                  <a:schemeClr val="tx1"/>
                </a:solidFill>
                <a:latin typeface="Times New Roman" pitchFamily="18" charset="0"/>
                <a:ea typeface="宋体" pitchFamily="2" charset="-122"/>
                <a:cs typeface="Times New Roman" pitchFamily="18" charset="0"/>
              </a:rPr>
              <a:t>）</a:t>
            </a:r>
            <a:r>
              <a:rPr lang="en-US" altLang="zh-CN" sz="1800" dirty="0" smtClean="0">
                <a:solidFill>
                  <a:schemeClr val="tx1"/>
                </a:solidFill>
                <a:latin typeface="Times New Roman" pitchFamily="18" charset="0"/>
                <a:ea typeface="宋体" pitchFamily="2" charset="-122"/>
                <a:cs typeface="Times New Roman" pitchFamily="18" charset="0"/>
              </a:rPr>
              <a:t/>
            </a:r>
            <a:br>
              <a:rPr lang="en-US" altLang="zh-CN" sz="1800" dirty="0" smtClean="0">
                <a:solidFill>
                  <a:schemeClr val="tx1"/>
                </a:solidFill>
                <a:latin typeface="Times New Roman" pitchFamily="18" charset="0"/>
                <a:ea typeface="宋体" pitchFamily="2" charset="-122"/>
                <a:cs typeface="Times New Roman" pitchFamily="18" charset="0"/>
              </a:rPr>
            </a:br>
            <a:r>
              <a:rPr lang="en-US" altLang="zh-CN" sz="1800" dirty="0" smtClean="0">
                <a:solidFill>
                  <a:schemeClr val="tx1"/>
                </a:solidFill>
                <a:latin typeface="Times New Roman" pitchFamily="18" charset="0"/>
                <a:ea typeface="宋体" pitchFamily="2" charset="-122"/>
                <a:cs typeface="Times New Roman" pitchFamily="18" charset="0"/>
              </a:rPr>
              <a:t/>
            </a:r>
            <a:br>
              <a:rPr lang="en-US" altLang="zh-CN" sz="1800" dirty="0" smtClean="0">
                <a:solidFill>
                  <a:schemeClr val="tx1"/>
                </a:solidFill>
                <a:latin typeface="Times New Roman" pitchFamily="18" charset="0"/>
                <a:ea typeface="宋体" pitchFamily="2" charset="-122"/>
                <a:cs typeface="Times New Roman" pitchFamily="18" charset="0"/>
              </a:rPr>
            </a:br>
            <a:r>
              <a:rPr lang="en-US" altLang="zh-CN" sz="1800" dirty="0" smtClean="0">
                <a:solidFill>
                  <a:schemeClr val="tx1"/>
                </a:solidFill>
                <a:latin typeface="Times New Roman" pitchFamily="18" charset="0"/>
                <a:ea typeface="宋体" pitchFamily="2" charset="-122"/>
                <a:cs typeface="Times New Roman" pitchFamily="18" charset="0"/>
              </a:rPr>
              <a:t/>
            </a:r>
            <a:br>
              <a:rPr lang="en-US" altLang="zh-CN" sz="1800" dirty="0" smtClean="0">
                <a:solidFill>
                  <a:schemeClr val="tx1"/>
                </a:solidFill>
                <a:latin typeface="Times New Roman" pitchFamily="18" charset="0"/>
                <a:ea typeface="宋体" pitchFamily="2" charset="-122"/>
                <a:cs typeface="Times New Roman" pitchFamily="18" charset="0"/>
              </a:rPr>
            </a:br>
            <a:r>
              <a:rPr lang="en-US" altLang="zh-CN" sz="1800" dirty="0" smtClean="0">
                <a:solidFill>
                  <a:schemeClr val="tx1"/>
                </a:solidFill>
                <a:latin typeface="Times New Roman" pitchFamily="18" charset="0"/>
                <a:ea typeface="宋体" pitchFamily="2" charset="-122"/>
                <a:cs typeface="Times New Roman" pitchFamily="18" charset="0"/>
              </a:rPr>
              <a:t/>
            </a:r>
            <a:br>
              <a:rPr lang="en-US" altLang="zh-CN" sz="1800" dirty="0" smtClean="0">
                <a:solidFill>
                  <a:schemeClr val="tx1"/>
                </a:solidFill>
                <a:latin typeface="Times New Roman" pitchFamily="18" charset="0"/>
                <a:ea typeface="宋体" pitchFamily="2" charset="-122"/>
                <a:cs typeface="Times New Roman" pitchFamily="18" charset="0"/>
              </a:rPr>
            </a:br>
            <a:r>
              <a:rPr lang="en-US" altLang="zh-CN" sz="1800" dirty="0" smtClean="0">
                <a:solidFill>
                  <a:schemeClr val="tx1"/>
                </a:solidFill>
                <a:latin typeface="Times New Roman" pitchFamily="18" charset="0"/>
                <a:ea typeface="宋体" pitchFamily="2" charset="-122"/>
                <a:cs typeface="Times New Roman" pitchFamily="18" charset="0"/>
              </a:rPr>
              <a:t/>
            </a:r>
            <a:br>
              <a:rPr lang="en-US" altLang="zh-CN" sz="1800" dirty="0" smtClean="0">
                <a:solidFill>
                  <a:schemeClr val="tx1"/>
                </a:solidFill>
                <a:latin typeface="Times New Roman" pitchFamily="18" charset="0"/>
                <a:ea typeface="宋体" pitchFamily="2" charset="-122"/>
                <a:cs typeface="Times New Roman" pitchFamily="18" charset="0"/>
              </a:rPr>
            </a:br>
            <a:r>
              <a:rPr lang="en-US" altLang="zh-CN" sz="1800" dirty="0" smtClean="0">
                <a:solidFill>
                  <a:schemeClr val="tx1"/>
                </a:solidFill>
                <a:latin typeface="Times New Roman" pitchFamily="18" charset="0"/>
                <a:ea typeface="宋体" pitchFamily="2" charset="-122"/>
                <a:cs typeface="Times New Roman" pitchFamily="18" charset="0"/>
              </a:rPr>
              <a:t/>
            </a:r>
            <a:br>
              <a:rPr lang="en-US" altLang="zh-CN" sz="1800" dirty="0" smtClean="0">
                <a:solidFill>
                  <a:schemeClr val="tx1"/>
                </a:solidFill>
                <a:latin typeface="Times New Roman" pitchFamily="18" charset="0"/>
                <a:ea typeface="宋体" pitchFamily="2" charset="-122"/>
                <a:cs typeface="Times New Roman" pitchFamily="18" charset="0"/>
              </a:rPr>
            </a:br>
            <a:r>
              <a:rPr lang="en-US" altLang="zh-CN" sz="1800" dirty="0" smtClean="0">
                <a:latin typeface="Times New Roman" pitchFamily="18" charset="0"/>
                <a:cs typeface="Times New Roman" pitchFamily="18" charset="0"/>
              </a:rPr>
              <a:t/>
            </a:r>
            <a:br>
              <a:rPr lang="en-US" altLang="zh-CN" sz="1800" dirty="0" smtClean="0">
                <a:latin typeface="Times New Roman" pitchFamily="18" charset="0"/>
                <a:cs typeface="Times New Roman" pitchFamily="18" charset="0"/>
              </a:rPr>
            </a:br>
            <a:r>
              <a:rPr lang="en-US" altLang="zh-CN" sz="1800" dirty="0" smtClean="0">
                <a:solidFill>
                  <a:schemeClr val="tx1"/>
                </a:solidFill>
                <a:latin typeface="Times New Roman" pitchFamily="18" charset="0"/>
                <a:ea typeface="宋体" pitchFamily="2" charset="-122"/>
                <a:cs typeface="Times New Roman" pitchFamily="18" charset="0"/>
              </a:rPr>
              <a:t/>
            </a:r>
            <a:br>
              <a:rPr lang="en-US" altLang="zh-CN" sz="1800" dirty="0" smtClean="0">
                <a:solidFill>
                  <a:schemeClr val="tx1"/>
                </a:solidFill>
                <a:latin typeface="Times New Roman" pitchFamily="18" charset="0"/>
                <a:ea typeface="宋体" pitchFamily="2" charset="-122"/>
                <a:cs typeface="Times New Roman" pitchFamily="18" charset="0"/>
              </a:rPr>
            </a:br>
            <a:r>
              <a:rPr lang="en-US" altLang="zh-CN" sz="1800" dirty="0" smtClean="0">
                <a:latin typeface="Times New Roman" pitchFamily="18" charset="0"/>
                <a:cs typeface="Times New Roman" pitchFamily="18" charset="0"/>
              </a:rPr>
              <a:t/>
            </a:r>
            <a:br>
              <a:rPr lang="en-US" altLang="zh-CN" sz="1800" dirty="0" smtClean="0">
                <a:latin typeface="Times New Roman" pitchFamily="18" charset="0"/>
                <a:cs typeface="Times New Roman" pitchFamily="18" charset="0"/>
              </a:rPr>
            </a:br>
            <a:r>
              <a:rPr lang="en-US" altLang="zh-CN" sz="1800" dirty="0" smtClean="0">
                <a:solidFill>
                  <a:schemeClr val="tx1"/>
                </a:solidFill>
                <a:latin typeface="Times New Roman" pitchFamily="18" charset="0"/>
                <a:ea typeface="宋体" pitchFamily="2" charset="-122"/>
                <a:cs typeface="Times New Roman" pitchFamily="18" charset="0"/>
              </a:rPr>
              <a:t/>
            </a:r>
            <a:br>
              <a:rPr lang="en-US" altLang="zh-CN" sz="1800" dirty="0" smtClean="0">
                <a:solidFill>
                  <a:schemeClr val="tx1"/>
                </a:solidFill>
                <a:latin typeface="Times New Roman" pitchFamily="18" charset="0"/>
                <a:ea typeface="宋体" pitchFamily="2" charset="-122"/>
                <a:cs typeface="Times New Roman" pitchFamily="18" charset="0"/>
              </a:rPr>
            </a:br>
            <a:r>
              <a:rPr lang="en-US" altLang="zh-CN" sz="1800" dirty="0" smtClean="0">
                <a:latin typeface="Times New Roman" pitchFamily="18" charset="0"/>
                <a:cs typeface="Times New Roman" pitchFamily="18" charset="0"/>
              </a:rPr>
              <a:t/>
            </a:r>
            <a:br>
              <a:rPr lang="en-US" altLang="zh-CN" sz="1800" dirty="0" smtClean="0">
                <a:latin typeface="Times New Roman" pitchFamily="18" charset="0"/>
                <a:cs typeface="Times New Roman" pitchFamily="18" charset="0"/>
              </a:rPr>
            </a:br>
            <a:r>
              <a:rPr lang="zh-CN" altLang="en-US" sz="1800" dirty="0" smtClean="0">
                <a:solidFill>
                  <a:schemeClr val="tx1"/>
                </a:solidFill>
                <a:latin typeface="Arial" pitchFamily="34" charset="0"/>
                <a:ea typeface="宋体" pitchFamily="2" charset="-122"/>
                <a:cs typeface="宋体" pitchFamily="2" charset="-122"/>
              </a:rPr>
              <a:t/>
            </a:r>
            <a:br>
              <a:rPr lang="zh-CN" altLang="en-US" sz="1800" dirty="0" smtClean="0">
                <a:solidFill>
                  <a:schemeClr val="tx1"/>
                </a:solidFill>
                <a:latin typeface="Arial" pitchFamily="34" charset="0"/>
                <a:ea typeface="宋体" pitchFamily="2" charset="-122"/>
                <a:cs typeface="宋体" pitchFamily="2" charset="-122"/>
              </a:rPr>
            </a:br>
            <a:r>
              <a:rPr lang="zh-CN" altLang="en-US" sz="1800" dirty="0" smtClean="0">
                <a:solidFill>
                  <a:schemeClr val="tx1"/>
                </a:solidFill>
                <a:latin typeface="+mn-ea"/>
                <a:ea typeface="+mn-ea"/>
                <a:cs typeface="Times New Roman" pitchFamily="18" charset="0"/>
              </a:rPr>
              <a:t>结论：</a:t>
            </a:r>
            <a:r>
              <a:rPr lang="zh-CN" altLang="en-US" sz="1800" dirty="0" smtClean="0">
                <a:solidFill>
                  <a:schemeClr val="tx1"/>
                </a:solidFill>
                <a:latin typeface="+mn-ea"/>
                <a:ea typeface="+mn-ea"/>
                <a:cs typeface="宋体" pitchFamily="2" charset="-122"/>
              </a:rPr>
              <a:t/>
            </a:r>
            <a:br>
              <a:rPr lang="zh-CN" altLang="en-US" sz="1800" dirty="0" smtClean="0">
                <a:solidFill>
                  <a:schemeClr val="tx1"/>
                </a:solidFill>
                <a:latin typeface="+mn-ea"/>
                <a:ea typeface="+mn-ea"/>
                <a:cs typeface="宋体" pitchFamily="2" charset="-122"/>
              </a:rPr>
            </a:br>
            <a:r>
              <a:rPr lang="zh-CN" altLang="en-US" sz="1800" dirty="0" smtClean="0">
                <a:solidFill>
                  <a:schemeClr val="tx1"/>
                </a:solidFill>
                <a:latin typeface="+mn-ea"/>
                <a:ea typeface="+mn-ea"/>
                <a:cs typeface="Times New Roman" pitchFamily="18" charset="0"/>
              </a:rPr>
              <a:t>（</a:t>
            </a:r>
            <a:r>
              <a:rPr lang="en-US" altLang="zh-CN" sz="1800" dirty="0" smtClean="0">
                <a:solidFill>
                  <a:schemeClr val="tx1"/>
                </a:solidFill>
                <a:latin typeface="+mn-ea"/>
                <a:ea typeface="+mn-ea"/>
                <a:cs typeface="Times New Roman" pitchFamily="18" charset="0"/>
              </a:rPr>
              <a:t>1</a:t>
            </a:r>
            <a:r>
              <a:rPr lang="zh-CN" altLang="en-US" sz="1800" dirty="0" smtClean="0">
                <a:solidFill>
                  <a:schemeClr val="tx1"/>
                </a:solidFill>
                <a:latin typeface="+mn-ea"/>
                <a:ea typeface="+mn-ea"/>
                <a:cs typeface="Times New Roman" pitchFamily="18" charset="0"/>
              </a:rPr>
              <a:t>）以影响差额降序为序，对单位成本的影响因素依次为（同序时加括号并列）：</a:t>
            </a:r>
            <a:r>
              <a:rPr lang="zh-CN" altLang="en-US" sz="1800" u="sng" dirty="0" smtClean="0">
                <a:solidFill>
                  <a:schemeClr val="tx1"/>
                </a:solidFill>
                <a:latin typeface="+mn-ea"/>
                <a:ea typeface="+mn-ea"/>
                <a:cs typeface="Times New Roman" pitchFamily="18" charset="0"/>
              </a:rPr>
              <a:t>                     </a:t>
            </a:r>
            <a:r>
              <a:rPr lang="zh-CN" altLang="en-US" sz="1800" dirty="0" smtClean="0">
                <a:solidFill>
                  <a:schemeClr val="tx1"/>
                </a:solidFill>
                <a:latin typeface="+mn-ea"/>
                <a:ea typeface="+mn-ea"/>
                <a:cs typeface="Times New Roman" pitchFamily="18" charset="0"/>
              </a:rPr>
              <a:t>。</a:t>
            </a:r>
            <a:r>
              <a:rPr lang="zh-CN" altLang="en-US" sz="1800" dirty="0" smtClean="0">
                <a:solidFill>
                  <a:schemeClr val="tx1"/>
                </a:solidFill>
                <a:latin typeface="+mn-ea"/>
                <a:ea typeface="+mn-ea"/>
                <a:cs typeface="宋体" pitchFamily="2" charset="-122"/>
              </a:rPr>
              <a:t/>
            </a:r>
            <a:br>
              <a:rPr lang="zh-CN" altLang="en-US" sz="1800" dirty="0" smtClean="0">
                <a:solidFill>
                  <a:schemeClr val="tx1"/>
                </a:solidFill>
                <a:latin typeface="+mn-ea"/>
                <a:ea typeface="+mn-ea"/>
                <a:cs typeface="宋体" pitchFamily="2" charset="-122"/>
              </a:rPr>
            </a:br>
            <a:r>
              <a:rPr lang="zh-CN" altLang="en-US" sz="1800" dirty="0" smtClean="0">
                <a:solidFill>
                  <a:schemeClr val="tx1"/>
                </a:solidFill>
                <a:latin typeface="+mn-ea"/>
                <a:ea typeface="+mn-ea"/>
                <a:cs typeface="Times New Roman" pitchFamily="18" charset="0"/>
              </a:rPr>
              <a:t>（</a:t>
            </a:r>
            <a:r>
              <a:rPr lang="en-US" altLang="zh-CN" sz="1800" dirty="0" smtClean="0">
                <a:solidFill>
                  <a:schemeClr val="tx1"/>
                </a:solidFill>
                <a:latin typeface="+mn-ea"/>
                <a:ea typeface="+mn-ea"/>
                <a:cs typeface="Times New Roman" pitchFamily="18" charset="0"/>
              </a:rPr>
              <a:t>2</a:t>
            </a:r>
            <a:r>
              <a:rPr lang="zh-CN" altLang="en-US" sz="1800" dirty="0" smtClean="0">
                <a:solidFill>
                  <a:schemeClr val="tx1"/>
                </a:solidFill>
                <a:latin typeface="+mn-ea"/>
                <a:ea typeface="+mn-ea"/>
                <a:cs typeface="Times New Roman" pitchFamily="18" charset="0"/>
              </a:rPr>
              <a:t>）在对单位成本甲类费用进行深层分析时，应对</a:t>
            </a:r>
            <a:r>
              <a:rPr lang="zh-CN" altLang="en-US" sz="1800" u="sng" dirty="0" smtClean="0">
                <a:solidFill>
                  <a:schemeClr val="tx1"/>
                </a:solidFill>
                <a:latin typeface="+mn-ea"/>
                <a:ea typeface="+mn-ea"/>
                <a:cs typeface="Times New Roman" pitchFamily="18" charset="0"/>
              </a:rPr>
              <a:t>                </a:t>
            </a:r>
            <a:r>
              <a:rPr lang="zh-CN" altLang="en-US" sz="1800" dirty="0" smtClean="0">
                <a:solidFill>
                  <a:schemeClr val="tx1"/>
                </a:solidFill>
                <a:latin typeface="+mn-ea"/>
                <a:ea typeface="+mn-ea"/>
                <a:cs typeface="Times New Roman" pitchFamily="18" charset="0"/>
              </a:rPr>
              <a:t>进行重点分析。</a:t>
            </a:r>
            <a:endParaRPr lang="zh-CN" altLang="en-US" sz="1800" dirty="0">
              <a:latin typeface="+mn-ea"/>
              <a:ea typeface="+mn-ea"/>
            </a:endParaRPr>
          </a:p>
        </p:txBody>
      </p:sp>
      <p:graphicFrame>
        <p:nvGraphicFramePr>
          <p:cNvPr id="5" name="表格 4"/>
          <p:cNvGraphicFramePr>
            <a:graphicFrameLocks noGrp="1"/>
          </p:cNvGraphicFramePr>
          <p:nvPr/>
        </p:nvGraphicFramePr>
        <p:xfrm>
          <a:off x="623392" y="2208128"/>
          <a:ext cx="10945216" cy="2733040"/>
        </p:xfrm>
        <a:graphic>
          <a:graphicData uri="http://schemas.openxmlformats.org/drawingml/2006/table">
            <a:tbl>
              <a:tblPr/>
              <a:tblGrid>
                <a:gridCol w="1665862"/>
                <a:gridCol w="4094778"/>
                <a:gridCol w="648072"/>
                <a:gridCol w="1584176"/>
                <a:gridCol w="1296144"/>
                <a:gridCol w="1656184"/>
              </a:tblGrid>
              <a:tr h="205584">
                <a:tc rowSpan="2">
                  <a:txBody>
                    <a:bodyPr/>
                    <a:lstStyle/>
                    <a:p>
                      <a:pPr algn="ctr">
                        <a:spcBef>
                          <a:spcPts val="180"/>
                        </a:spcBef>
                        <a:spcAft>
                          <a:spcPts val="180"/>
                        </a:spcAft>
                      </a:pPr>
                      <a:r>
                        <a:rPr lang="zh-CN" sz="1600" kern="0">
                          <a:latin typeface="Times New Roman"/>
                          <a:ea typeface="黑体"/>
                          <a:cs typeface="Times New Roman"/>
                        </a:rPr>
                        <a:t>替代</a:t>
                      </a:r>
                      <a:endParaRPr lang="zh-CN" sz="1600" kern="100">
                        <a:latin typeface="Times New Roman"/>
                        <a:ea typeface="宋体"/>
                        <a:cs typeface="Times New Roman"/>
                      </a:endParaRPr>
                    </a:p>
                    <a:p>
                      <a:pPr algn="ctr">
                        <a:spcBef>
                          <a:spcPts val="180"/>
                        </a:spcBef>
                        <a:spcAft>
                          <a:spcPts val="180"/>
                        </a:spcAft>
                      </a:pPr>
                      <a:r>
                        <a:rPr lang="zh-CN" sz="1600" kern="0">
                          <a:latin typeface="Times New Roman"/>
                          <a:ea typeface="黑体"/>
                          <a:cs typeface="Times New Roman"/>
                        </a:rPr>
                        <a:t>序号</a:t>
                      </a:r>
                      <a:endParaRPr lang="zh-CN" sz="1600" kern="100">
                        <a:latin typeface="Times New Roman"/>
                        <a:ea typeface="宋体"/>
                        <a:cs typeface="Times New Roman"/>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rowSpan="2">
                  <a:txBody>
                    <a:bodyPr/>
                    <a:lstStyle/>
                    <a:p>
                      <a:pPr algn="ctr">
                        <a:spcBef>
                          <a:spcPts val="180"/>
                        </a:spcBef>
                        <a:spcAft>
                          <a:spcPts val="180"/>
                        </a:spcAft>
                      </a:pPr>
                      <a:r>
                        <a:rPr lang="zh-CN" sz="1600" kern="0">
                          <a:latin typeface="Times New Roman"/>
                          <a:ea typeface="黑体"/>
                          <a:cs typeface="Times New Roman"/>
                        </a:rPr>
                        <a:t>替代过程及计算结果</a:t>
                      </a:r>
                      <a:endParaRPr lang="zh-CN" sz="1600" kern="100">
                        <a:latin typeface="Times New Roman"/>
                        <a:ea typeface="宋体"/>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rowSpan="2">
                  <a:txBody>
                    <a:bodyPr/>
                    <a:lstStyle/>
                    <a:p>
                      <a:pPr algn="ctr">
                        <a:spcBef>
                          <a:spcPts val="180"/>
                        </a:spcBef>
                        <a:spcAft>
                          <a:spcPts val="180"/>
                        </a:spcAft>
                      </a:pPr>
                      <a:r>
                        <a:rPr lang="zh-CN" sz="1600" kern="0">
                          <a:latin typeface="Times New Roman"/>
                          <a:ea typeface="黑体"/>
                          <a:cs typeface="Times New Roman"/>
                        </a:rPr>
                        <a:t>算式</a:t>
                      </a:r>
                      <a:endParaRPr lang="zh-CN" sz="1600" kern="100">
                        <a:latin typeface="Times New Roman"/>
                        <a:ea typeface="宋体"/>
                        <a:cs typeface="Times New Roman"/>
                      </a:endParaRPr>
                    </a:p>
                    <a:p>
                      <a:pPr algn="ctr">
                        <a:spcBef>
                          <a:spcPts val="180"/>
                        </a:spcBef>
                        <a:spcAft>
                          <a:spcPts val="180"/>
                        </a:spcAft>
                      </a:pPr>
                      <a:r>
                        <a:rPr lang="zh-CN" sz="1600" kern="0">
                          <a:latin typeface="Times New Roman"/>
                          <a:ea typeface="黑体"/>
                          <a:cs typeface="Times New Roman"/>
                        </a:rPr>
                        <a:t>编号</a:t>
                      </a:r>
                      <a:endParaRPr lang="zh-CN" sz="1600" kern="100">
                        <a:latin typeface="Times New Roman"/>
                        <a:ea typeface="宋体"/>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gridSpan="2">
                  <a:txBody>
                    <a:bodyPr/>
                    <a:lstStyle/>
                    <a:p>
                      <a:pPr algn="ctr">
                        <a:spcBef>
                          <a:spcPts val="180"/>
                        </a:spcBef>
                        <a:spcAft>
                          <a:spcPts val="180"/>
                        </a:spcAft>
                      </a:pPr>
                      <a:r>
                        <a:rPr lang="zh-CN" sz="1600" kern="0">
                          <a:latin typeface="Times New Roman"/>
                          <a:ea typeface="黑体"/>
                          <a:cs typeface="Times New Roman"/>
                        </a:rPr>
                        <a:t>影 响 因 素</a:t>
                      </a:r>
                      <a:endParaRPr lang="zh-CN" sz="1600" kern="10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hMerge="1">
                  <a:txBody>
                    <a:bodyPr/>
                    <a:lstStyle/>
                    <a:p>
                      <a:endParaRPr lang="zh-CN" altLang="en-US"/>
                    </a:p>
                  </a:txBody>
                  <a:tcPr/>
                </a:tc>
                <a:tc rowSpan="2">
                  <a:txBody>
                    <a:bodyPr/>
                    <a:lstStyle/>
                    <a:p>
                      <a:pPr algn="ctr">
                        <a:spcBef>
                          <a:spcPts val="180"/>
                        </a:spcBef>
                        <a:spcAft>
                          <a:spcPts val="180"/>
                        </a:spcAft>
                      </a:pPr>
                      <a:r>
                        <a:rPr lang="zh-CN" sz="1600" kern="0">
                          <a:latin typeface="Times New Roman"/>
                          <a:ea typeface="黑体"/>
                          <a:cs typeface="Times New Roman"/>
                        </a:rPr>
                        <a:t>影 响 差 额</a:t>
                      </a:r>
                      <a:endParaRPr lang="zh-CN" sz="1600" kern="100">
                        <a:latin typeface="Times New Roman"/>
                        <a:ea typeface="宋体"/>
                        <a:cs typeface="Times New Roman"/>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r>
              <a:tr h="248414">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a:spcBef>
                          <a:spcPts val="180"/>
                        </a:spcBef>
                        <a:spcAft>
                          <a:spcPts val="180"/>
                        </a:spcAft>
                      </a:pPr>
                      <a:r>
                        <a:rPr lang="zh-CN" sz="1600" kern="0">
                          <a:latin typeface="Times New Roman"/>
                          <a:ea typeface="黑体"/>
                          <a:cs typeface="Times New Roman"/>
                        </a:rPr>
                        <a:t>因素名称</a:t>
                      </a:r>
                      <a:endParaRPr lang="zh-CN" sz="1600" kern="10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algn="ctr">
                        <a:spcBef>
                          <a:spcPts val="180"/>
                        </a:spcBef>
                        <a:spcAft>
                          <a:spcPts val="180"/>
                        </a:spcAft>
                      </a:pPr>
                      <a:r>
                        <a:rPr lang="zh-CN" sz="1600" kern="0">
                          <a:latin typeface="Times New Roman"/>
                          <a:ea typeface="黑体"/>
                          <a:cs typeface="Times New Roman"/>
                        </a:rPr>
                        <a:t>因素变动额</a:t>
                      </a:r>
                      <a:endParaRPr lang="zh-CN" sz="1600" kern="100">
                        <a:latin typeface="Times New Roman"/>
                        <a:ea typeface="宋体"/>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vMerge="1">
                  <a:txBody>
                    <a:bodyPr/>
                    <a:lstStyle/>
                    <a:p>
                      <a:endParaRPr lang="zh-CN" altLang="en-US"/>
                    </a:p>
                  </a:txBody>
                  <a:tcPr/>
                </a:tc>
              </a:tr>
              <a:tr h="205584">
                <a:tc>
                  <a:txBody>
                    <a:bodyPr/>
                    <a:lstStyle/>
                    <a:p>
                      <a:pPr algn="ctr">
                        <a:spcBef>
                          <a:spcPts val="180"/>
                        </a:spcBef>
                        <a:spcAft>
                          <a:spcPts val="180"/>
                        </a:spcAft>
                      </a:pPr>
                      <a:r>
                        <a:rPr lang="en-US" sz="1600" kern="0">
                          <a:latin typeface="Times New Roman"/>
                          <a:ea typeface="宋体"/>
                          <a:cs typeface="Times New Roman"/>
                        </a:rPr>
                        <a:t>—</a:t>
                      </a:r>
                      <a:endParaRPr lang="zh-CN" sz="16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spcBef>
                          <a:spcPts val="180"/>
                        </a:spcBef>
                        <a:spcAft>
                          <a:spcPts val="180"/>
                        </a:spcAft>
                      </a:pPr>
                      <a:endParaRPr lang="en-US"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Bef>
                          <a:spcPts val="180"/>
                        </a:spcBef>
                        <a:spcAft>
                          <a:spcPts val="180"/>
                        </a:spcAft>
                      </a:pPr>
                      <a:r>
                        <a:rPr lang="en-US" sz="1600" kern="0">
                          <a:latin typeface="宋体"/>
                          <a:ea typeface="宋体"/>
                          <a:cs typeface="Times New Roman"/>
                        </a:rPr>
                        <a:t>①</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Bef>
                          <a:spcPts val="180"/>
                        </a:spcBef>
                        <a:spcAft>
                          <a:spcPts val="180"/>
                        </a:spcAft>
                      </a:pPr>
                      <a:r>
                        <a:rPr lang="en-US" sz="1600" kern="100">
                          <a:latin typeface="Times New Roman"/>
                          <a:ea typeface="宋体"/>
                          <a:cs typeface="Times New Roman"/>
                        </a:rPr>
                        <a:t>—</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Bef>
                          <a:spcPts val="180"/>
                        </a:spcBef>
                        <a:spcAft>
                          <a:spcPts val="180"/>
                        </a:spcAft>
                      </a:pPr>
                      <a:r>
                        <a:rPr lang="zh-CN" sz="1600" kern="100">
                          <a:latin typeface="Times New Roman"/>
                          <a:ea typeface="宋体"/>
                          <a:cs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Bef>
                          <a:spcPts val="180"/>
                        </a:spcBef>
                        <a:spcAft>
                          <a:spcPts val="180"/>
                        </a:spcAft>
                      </a:pPr>
                      <a:r>
                        <a:rPr lang="en-US" sz="1600" kern="100">
                          <a:latin typeface="Times New Roman"/>
                          <a:ea typeface="宋体"/>
                          <a:cs typeface="Times New Roman"/>
                        </a:rPr>
                        <a:t>—</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205584">
                <a:tc>
                  <a:txBody>
                    <a:bodyPr/>
                    <a:lstStyle/>
                    <a:p>
                      <a:pPr algn="ctr">
                        <a:spcBef>
                          <a:spcPts val="180"/>
                        </a:spcBef>
                        <a:spcAft>
                          <a:spcPts val="180"/>
                        </a:spcAft>
                      </a:pPr>
                      <a:r>
                        <a:rPr lang="en-US" sz="1600" kern="0">
                          <a:latin typeface="Times New Roman"/>
                          <a:ea typeface="宋体"/>
                          <a:cs typeface="Times New Roman"/>
                        </a:rPr>
                        <a:t>1</a:t>
                      </a:r>
                      <a:endParaRPr lang="zh-CN" sz="16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a:spcBef>
                          <a:spcPts val="180"/>
                        </a:spcBef>
                        <a:spcAft>
                          <a:spcPts val="180"/>
                        </a:spcAft>
                      </a:pPr>
                      <a:endParaRPr lang="en-US"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180"/>
                        </a:spcBef>
                        <a:spcAft>
                          <a:spcPts val="180"/>
                        </a:spcAft>
                      </a:pPr>
                      <a:r>
                        <a:rPr lang="en-US" sz="1600" kern="0">
                          <a:latin typeface="宋体"/>
                          <a:ea typeface="宋体"/>
                          <a:cs typeface="Times New Roman"/>
                        </a:rPr>
                        <a:t>②</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a:spcBef>
                          <a:spcPts val="180"/>
                        </a:spcBef>
                        <a:spcAft>
                          <a:spcPts val="180"/>
                        </a:spcAft>
                      </a:pPr>
                      <a:r>
                        <a:rPr lang="zh-CN" sz="1600" kern="100">
                          <a:latin typeface="Times New Roman"/>
                          <a:ea typeface="宋体"/>
                          <a:cs typeface="Times New Roman"/>
                        </a:rPr>
                        <a:t>总车日</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180"/>
                        </a:spcBef>
                        <a:spcAft>
                          <a:spcPts val="180"/>
                        </a:spcAft>
                      </a:pPr>
                      <a:endParaRPr lang="en-US"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a:spcBef>
                          <a:spcPts val="180"/>
                        </a:spcBef>
                        <a:spcAft>
                          <a:spcPts val="180"/>
                        </a:spcAft>
                      </a:pPr>
                      <a:r>
                        <a:rPr lang="en-US" sz="1600" kern="100">
                          <a:latin typeface="宋体"/>
                          <a:ea typeface="宋体"/>
                          <a:cs typeface="Times New Roman"/>
                        </a:rPr>
                        <a:t>②</a:t>
                      </a:r>
                      <a:r>
                        <a:rPr lang="zh-CN" sz="1600" kern="100">
                          <a:latin typeface="Times New Roman"/>
                          <a:ea typeface="宋体"/>
                          <a:cs typeface="Times New Roman"/>
                        </a:rPr>
                        <a:t>－</a:t>
                      </a:r>
                      <a:r>
                        <a:rPr lang="en-US" sz="1600" kern="100">
                          <a:latin typeface="Times New Roman"/>
                          <a:ea typeface="宋体"/>
                          <a:cs typeface="Times New Roman"/>
                        </a:rPr>
                        <a:t>①</a:t>
                      </a:r>
                      <a:r>
                        <a:rPr lang="en-US" sz="1600" kern="100">
                          <a:latin typeface="Times New Roman"/>
                          <a:ea typeface="宋体"/>
                          <a:cs typeface="Times New Roman"/>
                          <a:sym typeface="Symbol"/>
                        </a:rPr>
                        <a:t></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205584">
                <a:tc>
                  <a:txBody>
                    <a:bodyPr/>
                    <a:lstStyle/>
                    <a:p>
                      <a:pPr algn="ctr">
                        <a:spcBef>
                          <a:spcPts val="180"/>
                        </a:spcBef>
                        <a:spcAft>
                          <a:spcPts val="180"/>
                        </a:spcAft>
                      </a:pPr>
                      <a:r>
                        <a:rPr lang="en-US" sz="1600" kern="0">
                          <a:latin typeface="Times New Roman"/>
                          <a:ea typeface="宋体"/>
                          <a:cs typeface="Times New Roman"/>
                        </a:rPr>
                        <a:t>2</a:t>
                      </a:r>
                      <a:endParaRPr lang="zh-CN" sz="16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a:spcBef>
                          <a:spcPts val="180"/>
                        </a:spcBef>
                        <a:spcAft>
                          <a:spcPts val="180"/>
                        </a:spcAft>
                      </a:pPr>
                      <a:endParaRPr lang="en-US"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180"/>
                        </a:spcBef>
                        <a:spcAft>
                          <a:spcPts val="180"/>
                        </a:spcAft>
                      </a:pPr>
                      <a:r>
                        <a:rPr lang="en-US" sz="1600" kern="0">
                          <a:latin typeface="宋体"/>
                          <a:ea typeface="宋体"/>
                          <a:cs typeface="Times New Roman"/>
                        </a:rPr>
                        <a:t>③</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a:spcBef>
                          <a:spcPts val="180"/>
                        </a:spcBef>
                        <a:spcAft>
                          <a:spcPts val="180"/>
                        </a:spcAft>
                      </a:pPr>
                      <a:r>
                        <a:rPr lang="zh-CN" sz="1600" kern="100">
                          <a:latin typeface="Times New Roman"/>
                          <a:ea typeface="宋体"/>
                          <a:cs typeface="Times New Roman"/>
                        </a:rPr>
                        <a:t>工作率</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180"/>
                        </a:spcBef>
                        <a:spcAft>
                          <a:spcPts val="180"/>
                        </a:spcAft>
                      </a:pPr>
                      <a:endParaRPr lang="en-US"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a:spcBef>
                          <a:spcPts val="180"/>
                        </a:spcBef>
                        <a:spcAft>
                          <a:spcPts val="180"/>
                        </a:spcAft>
                      </a:pPr>
                      <a:r>
                        <a:rPr lang="en-US" sz="1600" kern="100">
                          <a:latin typeface="宋体"/>
                          <a:ea typeface="宋体"/>
                          <a:cs typeface="Times New Roman"/>
                        </a:rPr>
                        <a:t>③</a:t>
                      </a:r>
                      <a:r>
                        <a:rPr lang="zh-CN" sz="1600" kern="100">
                          <a:latin typeface="Times New Roman"/>
                          <a:ea typeface="宋体"/>
                          <a:cs typeface="Times New Roman"/>
                        </a:rPr>
                        <a:t>－</a:t>
                      </a:r>
                      <a:r>
                        <a:rPr lang="en-US" sz="1600" kern="100">
                          <a:latin typeface="Times New Roman"/>
                          <a:ea typeface="宋体"/>
                          <a:cs typeface="Times New Roman"/>
                        </a:rPr>
                        <a:t>②</a:t>
                      </a:r>
                      <a:r>
                        <a:rPr lang="en-US" sz="1600" kern="100">
                          <a:latin typeface="Times New Roman"/>
                          <a:ea typeface="宋体"/>
                          <a:cs typeface="Times New Roman"/>
                          <a:sym typeface="Symbol"/>
                        </a:rPr>
                        <a:t></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205584">
                <a:tc>
                  <a:txBody>
                    <a:bodyPr/>
                    <a:lstStyle/>
                    <a:p>
                      <a:pPr algn="ctr">
                        <a:spcBef>
                          <a:spcPts val="180"/>
                        </a:spcBef>
                        <a:spcAft>
                          <a:spcPts val="180"/>
                        </a:spcAft>
                      </a:pPr>
                      <a:r>
                        <a:rPr lang="en-US" sz="1600" kern="0">
                          <a:latin typeface="Times New Roman"/>
                          <a:ea typeface="宋体"/>
                          <a:cs typeface="Times New Roman"/>
                        </a:rPr>
                        <a:t>3</a:t>
                      </a:r>
                      <a:endParaRPr lang="zh-CN" sz="16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a:spcBef>
                          <a:spcPts val="180"/>
                        </a:spcBef>
                        <a:spcAft>
                          <a:spcPts val="180"/>
                        </a:spcAft>
                      </a:pPr>
                      <a:endParaRPr lang="en-US"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180"/>
                        </a:spcBef>
                        <a:spcAft>
                          <a:spcPts val="180"/>
                        </a:spcAft>
                      </a:pPr>
                      <a:r>
                        <a:rPr lang="en-US" sz="1600" kern="0">
                          <a:latin typeface="宋体"/>
                          <a:ea typeface="宋体"/>
                          <a:cs typeface="Times New Roman"/>
                        </a:rPr>
                        <a:t>④</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a:spcBef>
                          <a:spcPts val="180"/>
                        </a:spcBef>
                        <a:spcAft>
                          <a:spcPts val="180"/>
                        </a:spcAft>
                      </a:pPr>
                      <a:r>
                        <a:rPr lang="zh-CN" sz="1600" kern="100">
                          <a:latin typeface="Times New Roman"/>
                          <a:ea typeface="宋体"/>
                          <a:cs typeface="Times New Roman"/>
                        </a:rPr>
                        <a:t>平均车日行程</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180"/>
                        </a:spcBef>
                        <a:spcAft>
                          <a:spcPts val="180"/>
                        </a:spcAft>
                      </a:pPr>
                      <a:endParaRPr lang="en-US"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a:spcBef>
                          <a:spcPts val="180"/>
                        </a:spcBef>
                        <a:spcAft>
                          <a:spcPts val="180"/>
                        </a:spcAft>
                      </a:pPr>
                      <a:r>
                        <a:rPr lang="en-US" sz="1600" kern="100">
                          <a:latin typeface="宋体"/>
                          <a:ea typeface="宋体"/>
                          <a:cs typeface="Times New Roman"/>
                        </a:rPr>
                        <a:t>④</a:t>
                      </a:r>
                      <a:r>
                        <a:rPr lang="zh-CN" sz="1600" kern="100">
                          <a:latin typeface="Times New Roman"/>
                          <a:ea typeface="宋体"/>
                          <a:cs typeface="Times New Roman"/>
                        </a:rPr>
                        <a:t>－</a:t>
                      </a:r>
                      <a:r>
                        <a:rPr lang="en-US" sz="1600" kern="100">
                          <a:latin typeface="Times New Roman"/>
                          <a:ea typeface="宋体"/>
                          <a:cs typeface="Times New Roman"/>
                        </a:rPr>
                        <a:t>③</a:t>
                      </a:r>
                      <a:r>
                        <a:rPr lang="en-US" sz="1600" kern="100">
                          <a:latin typeface="Times New Roman"/>
                          <a:ea typeface="宋体"/>
                          <a:cs typeface="Times New Roman"/>
                          <a:sym typeface="Symbol"/>
                        </a:rPr>
                        <a:t></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205584">
                <a:tc>
                  <a:txBody>
                    <a:bodyPr/>
                    <a:lstStyle/>
                    <a:p>
                      <a:pPr algn="ctr">
                        <a:spcBef>
                          <a:spcPts val="180"/>
                        </a:spcBef>
                        <a:spcAft>
                          <a:spcPts val="180"/>
                        </a:spcAft>
                      </a:pPr>
                      <a:r>
                        <a:rPr lang="en-US" sz="1600" kern="0">
                          <a:latin typeface="Times New Roman"/>
                          <a:ea typeface="宋体"/>
                          <a:cs typeface="Times New Roman"/>
                        </a:rPr>
                        <a:t>4</a:t>
                      </a:r>
                      <a:endParaRPr lang="zh-CN" sz="16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a:spcBef>
                          <a:spcPts val="180"/>
                        </a:spcBef>
                        <a:spcAft>
                          <a:spcPts val="180"/>
                        </a:spcAft>
                      </a:pPr>
                      <a:endParaRPr lang="en-US" sz="16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180"/>
                        </a:spcBef>
                        <a:spcAft>
                          <a:spcPts val="180"/>
                        </a:spcAft>
                      </a:pPr>
                      <a:r>
                        <a:rPr lang="en-US" sz="1600" kern="0">
                          <a:latin typeface="宋体"/>
                          <a:ea typeface="宋体"/>
                          <a:cs typeface="Times New Roman"/>
                        </a:rPr>
                        <a:t>⑤</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a:spcBef>
                          <a:spcPts val="180"/>
                        </a:spcBef>
                        <a:spcAft>
                          <a:spcPts val="180"/>
                        </a:spcAft>
                      </a:pPr>
                      <a:r>
                        <a:rPr lang="zh-CN" sz="1600" kern="100">
                          <a:latin typeface="Times New Roman"/>
                          <a:ea typeface="宋体"/>
                          <a:cs typeface="Times New Roman"/>
                        </a:rPr>
                        <a:t>里程利用率</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180"/>
                        </a:spcBef>
                        <a:spcAft>
                          <a:spcPts val="180"/>
                        </a:spcAft>
                      </a:pPr>
                      <a:endParaRPr lang="en-US"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a:spcBef>
                          <a:spcPts val="180"/>
                        </a:spcBef>
                        <a:spcAft>
                          <a:spcPts val="180"/>
                        </a:spcAft>
                      </a:pPr>
                      <a:r>
                        <a:rPr lang="en-US" sz="1600" kern="100">
                          <a:latin typeface="宋体"/>
                          <a:ea typeface="宋体"/>
                          <a:cs typeface="Times New Roman"/>
                        </a:rPr>
                        <a:t>⑤</a:t>
                      </a:r>
                      <a:r>
                        <a:rPr lang="zh-CN" sz="1600" kern="100">
                          <a:latin typeface="Times New Roman"/>
                          <a:ea typeface="宋体"/>
                          <a:cs typeface="Times New Roman"/>
                        </a:rPr>
                        <a:t>－</a:t>
                      </a:r>
                      <a:r>
                        <a:rPr lang="en-US" sz="1600" kern="100">
                          <a:latin typeface="Times New Roman"/>
                          <a:ea typeface="宋体"/>
                          <a:cs typeface="Times New Roman"/>
                        </a:rPr>
                        <a:t>④</a:t>
                      </a:r>
                      <a:r>
                        <a:rPr lang="en-US" sz="1600" kern="100">
                          <a:latin typeface="Times New Roman"/>
                          <a:ea typeface="宋体"/>
                          <a:cs typeface="Times New Roman"/>
                          <a:sym typeface="Symbol"/>
                        </a:rPr>
                        <a:t></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205584">
                <a:tc>
                  <a:txBody>
                    <a:bodyPr/>
                    <a:lstStyle/>
                    <a:p>
                      <a:pPr algn="ctr">
                        <a:spcBef>
                          <a:spcPts val="180"/>
                        </a:spcBef>
                        <a:spcAft>
                          <a:spcPts val="180"/>
                        </a:spcAft>
                      </a:pPr>
                      <a:r>
                        <a:rPr lang="en-US" sz="1600" kern="0">
                          <a:latin typeface="Times New Roman"/>
                          <a:ea typeface="宋体"/>
                          <a:cs typeface="Times New Roman"/>
                        </a:rPr>
                        <a:t>5</a:t>
                      </a:r>
                      <a:endParaRPr lang="zh-CN" sz="16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a:spcBef>
                          <a:spcPts val="180"/>
                        </a:spcBef>
                        <a:spcAft>
                          <a:spcPts val="180"/>
                        </a:spcAft>
                      </a:pPr>
                      <a:endParaRPr lang="en-US"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180"/>
                        </a:spcBef>
                        <a:spcAft>
                          <a:spcPts val="180"/>
                        </a:spcAft>
                      </a:pPr>
                      <a:r>
                        <a:rPr lang="en-US" sz="1600" kern="0">
                          <a:latin typeface="宋体"/>
                          <a:ea typeface="宋体"/>
                          <a:cs typeface="Times New Roman"/>
                        </a:rPr>
                        <a:t>⑥</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a:spcBef>
                          <a:spcPts val="180"/>
                        </a:spcBef>
                        <a:spcAft>
                          <a:spcPts val="180"/>
                        </a:spcAft>
                      </a:pPr>
                      <a:r>
                        <a:rPr lang="zh-CN" sz="1600" kern="0">
                          <a:latin typeface="Times New Roman"/>
                          <a:ea typeface="宋体"/>
                          <a:cs typeface="Times New Roman"/>
                        </a:rPr>
                        <a:t>重车平均吨位</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180"/>
                        </a:spcBef>
                        <a:spcAft>
                          <a:spcPts val="180"/>
                        </a:spcAft>
                      </a:pPr>
                      <a:endParaRPr lang="en-US" sz="1600" kern="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a:spcBef>
                          <a:spcPts val="180"/>
                        </a:spcBef>
                        <a:spcAft>
                          <a:spcPts val="180"/>
                        </a:spcAft>
                      </a:pPr>
                      <a:r>
                        <a:rPr lang="en-US" sz="1600" kern="100">
                          <a:latin typeface="宋体"/>
                          <a:ea typeface="宋体"/>
                          <a:cs typeface="Times New Roman"/>
                        </a:rPr>
                        <a:t>⑥</a:t>
                      </a:r>
                      <a:r>
                        <a:rPr lang="zh-CN" sz="1600" kern="100">
                          <a:latin typeface="Times New Roman"/>
                          <a:ea typeface="宋体"/>
                          <a:cs typeface="Times New Roman"/>
                        </a:rPr>
                        <a:t>－</a:t>
                      </a:r>
                      <a:r>
                        <a:rPr lang="en-US" sz="1600" kern="100">
                          <a:latin typeface="Times New Roman"/>
                          <a:ea typeface="宋体"/>
                          <a:cs typeface="Times New Roman"/>
                        </a:rPr>
                        <a:t>⑤</a:t>
                      </a:r>
                      <a:r>
                        <a:rPr lang="en-US" sz="1600" kern="100">
                          <a:latin typeface="Times New Roman"/>
                          <a:ea typeface="宋体"/>
                          <a:cs typeface="Times New Roman"/>
                          <a:sym typeface="Symbol"/>
                        </a:rPr>
                        <a:t></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205584">
                <a:tc>
                  <a:txBody>
                    <a:bodyPr/>
                    <a:lstStyle/>
                    <a:p>
                      <a:pPr algn="ctr">
                        <a:spcBef>
                          <a:spcPts val="180"/>
                        </a:spcBef>
                        <a:spcAft>
                          <a:spcPts val="180"/>
                        </a:spcAft>
                      </a:pPr>
                      <a:r>
                        <a:rPr lang="en-US" sz="1600" kern="0">
                          <a:latin typeface="Times New Roman"/>
                          <a:ea typeface="宋体"/>
                          <a:cs typeface="Times New Roman"/>
                        </a:rPr>
                        <a:t>6</a:t>
                      </a:r>
                      <a:endParaRPr lang="zh-CN" sz="16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a:spcBef>
                          <a:spcPts val="180"/>
                        </a:spcBef>
                        <a:spcAft>
                          <a:spcPts val="180"/>
                        </a:spcAft>
                      </a:pPr>
                      <a:endParaRPr lang="en-US"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180"/>
                        </a:spcBef>
                        <a:spcAft>
                          <a:spcPts val="180"/>
                        </a:spcAft>
                      </a:pPr>
                      <a:r>
                        <a:rPr lang="en-US" sz="1600" kern="0">
                          <a:latin typeface="宋体"/>
                          <a:ea typeface="宋体"/>
                          <a:cs typeface="Times New Roman"/>
                        </a:rPr>
                        <a:t>⑦</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a:spcBef>
                          <a:spcPts val="180"/>
                        </a:spcBef>
                        <a:spcAft>
                          <a:spcPts val="180"/>
                        </a:spcAft>
                      </a:pPr>
                      <a:r>
                        <a:rPr lang="zh-CN" sz="1600" kern="0">
                          <a:latin typeface="Times New Roman"/>
                          <a:ea typeface="宋体"/>
                          <a:cs typeface="Times New Roman"/>
                        </a:rPr>
                        <a:t>吨位利用率</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180"/>
                        </a:spcBef>
                        <a:spcAft>
                          <a:spcPts val="180"/>
                        </a:spcAft>
                      </a:pPr>
                      <a:endParaRPr lang="en-US" sz="1600" kern="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a:spcBef>
                          <a:spcPts val="180"/>
                        </a:spcBef>
                        <a:spcAft>
                          <a:spcPts val="180"/>
                        </a:spcAft>
                      </a:pPr>
                      <a:r>
                        <a:rPr lang="en-US" sz="1600" kern="100">
                          <a:latin typeface="宋体"/>
                          <a:ea typeface="宋体"/>
                          <a:cs typeface="Times New Roman"/>
                        </a:rPr>
                        <a:t>⑦</a:t>
                      </a:r>
                      <a:r>
                        <a:rPr lang="zh-CN" sz="1600" kern="100">
                          <a:latin typeface="Times New Roman"/>
                          <a:ea typeface="宋体"/>
                          <a:cs typeface="Times New Roman"/>
                        </a:rPr>
                        <a:t>－</a:t>
                      </a:r>
                      <a:r>
                        <a:rPr lang="en-US" sz="1600" kern="100">
                          <a:latin typeface="Times New Roman"/>
                          <a:ea typeface="宋体"/>
                          <a:cs typeface="Times New Roman"/>
                        </a:rPr>
                        <a:t>⑥</a:t>
                      </a:r>
                      <a:r>
                        <a:rPr lang="en-US" sz="1600" kern="100">
                          <a:latin typeface="Times New Roman"/>
                          <a:ea typeface="宋体"/>
                          <a:cs typeface="Times New Roman"/>
                          <a:sym typeface="Symbol"/>
                        </a:rPr>
                        <a:t></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205584">
                <a:tc>
                  <a:txBody>
                    <a:bodyPr/>
                    <a:lstStyle/>
                    <a:p>
                      <a:pPr algn="ctr">
                        <a:spcBef>
                          <a:spcPts val="180"/>
                        </a:spcBef>
                        <a:spcAft>
                          <a:spcPts val="180"/>
                        </a:spcAft>
                      </a:pPr>
                      <a:r>
                        <a:rPr lang="en-US" sz="1600" kern="0">
                          <a:latin typeface="Times New Roman"/>
                          <a:ea typeface="宋体"/>
                          <a:cs typeface="Times New Roman"/>
                        </a:rPr>
                        <a:t>7</a:t>
                      </a:r>
                      <a:endParaRPr lang="zh-CN" sz="16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spcBef>
                          <a:spcPts val="180"/>
                        </a:spcBef>
                        <a:spcAft>
                          <a:spcPts val="180"/>
                        </a:spcAft>
                      </a:pPr>
                      <a:endParaRPr lang="en-US"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Bef>
                          <a:spcPts val="180"/>
                        </a:spcBef>
                        <a:spcAft>
                          <a:spcPts val="180"/>
                        </a:spcAft>
                      </a:pPr>
                      <a:r>
                        <a:rPr lang="en-US" sz="1600" kern="0">
                          <a:latin typeface="宋体"/>
                          <a:ea typeface="宋体"/>
                          <a:cs typeface="Times New Roman"/>
                        </a:rPr>
                        <a:t>⑧</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a:spcBef>
                          <a:spcPts val="180"/>
                        </a:spcBef>
                        <a:spcAft>
                          <a:spcPts val="180"/>
                        </a:spcAft>
                      </a:pPr>
                      <a:r>
                        <a:rPr lang="zh-CN" sz="1600" kern="0">
                          <a:latin typeface="Times New Roman"/>
                          <a:ea typeface="宋体"/>
                          <a:cs typeface="Times New Roman"/>
                        </a:rPr>
                        <a:t>甲类费用总额</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Bef>
                          <a:spcPts val="180"/>
                        </a:spcBef>
                        <a:spcAft>
                          <a:spcPts val="180"/>
                        </a:spcAft>
                      </a:pPr>
                      <a:endParaRPr lang="en-US" sz="1600" kern="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a:spcBef>
                          <a:spcPts val="180"/>
                        </a:spcBef>
                        <a:spcAft>
                          <a:spcPts val="180"/>
                        </a:spcAft>
                      </a:pPr>
                      <a:r>
                        <a:rPr lang="en-US" sz="1600" kern="100">
                          <a:latin typeface="宋体"/>
                          <a:ea typeface="宋体"/>
                          <a:cs typeface="Times New Roman"/>
                        </a:rPr>
                        <a:t>⑧</a:t>
                      </a:r>
                      <a:r>
                        <a:rPr lang="zh-CN" sz="1600" kern="100">
                          <a:latin typeface="Times New Roman"/>
                          <a:ea typeface="宋体"/>
                          <a:cs typeface="Times New Roman"/>
                        </a:rPr>
                        <a:t>－</a:t>
                      </a:r>
                      <a:r>
                        <a:rPr lang="en-US" sz="1600" kern="100">
                          <a:latin typeface="Times New Roman"/>
                          <a:ea typeface="宋体"/>
                          <a:cs typeface="Times New Roman"/>
                        </a:rPr>
                        <a:t>⑦</a:t>
                      </a:r>
                      <a:r>
                        <a:rPr lang="en-US" sz="1600" kern="100">
                          <a:latin typeface="Times New Roman"/>
                          <a:ea typeface="宋体"/>
                          <a:cs typeface="Times New Roman"/>
                          <a:sym typeface="Symbol"/>
                        </a:rPr>
                        <a:t></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r h="205584">
                <a:tc>
                  <a:txBody>
                    <a:bodyPr/>
                    <a:lstStyle/>
                    <a:p>
                      <a:pPr algn="ctr">
                        <a:spcBef>
                          <a:spcPts val="180"/>
                        </a:spcBef>
                        <a:spcAft>
                          <a:spcPts val="180"/>
                        </a:spcAft>
                      </a:pPr>
                      <a:r>
                        <a:rPr lang="zh-CN" sz="1600" kern="100">
                          <a:latin typeface="Times New Roman"/>
                          <a:ea typeface="宋体"/>
                          <a:cs typeface="Times New Roman"/>
                        </a:rPr>
                        <a:t>—</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80"/>
                        </a:spcBef>
                        <a:spcAft>
                          <a:spcPts val="180"/>
                        </a:spcAft>
                      </a:pPr>
                      <a:r>
                        <a:rPr lang="zh-CN" sz="1600" kern="100">
                          <a:latin typeface="Times New Roman"/>
                          <a:ea typeface="宋体"/>
                          <a:cs typeface="Times New Roman"/>
                        </a:rPr>
                        <a:t>影响差额合计</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80"/>
                        </a:spcBef>
                        <a:spcAft>
                          <a:spcPts val="180"/>
                        </a:spcAft>
                      </a:pPr>
                      <a:r>
                        <a:rPr lang="zh-CN" sz="1600" kern="100">
                          <a:latin typeface="Times New Roman"/>
                          <a:ea typeface="宋体"/>
                          <a:cs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80"/>
                        </a:spcBef>
                        <a:spcAft>
                          <a:spcPts val="180"/>
                        </a:spcAft>
                      </a:pPr>
                      <a:r>
                        <a:rPr lang="zh-CN" sz="1600" kern="100">
                          <a:latin typeface="Times New Roman"/>
                          <a:ea typeface="宋体"/>
                          <a:cs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80"/>
                        </a:spcBef>
                        <a:spcAft>
                          <a:spcPts val="180"/>
                        </a:spcAft>
                      </a:pPr>
                      <a:r>
                        <a:rPr lang="zh-CN" sz="1600" kern="100">
                          <a:latin typeface="Times New Roman"/>
                          <a:ea typeface="宋体"/>
                          <a:cs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80"/>
                        </a:spcBef>
                        <a:spcAft>
                          <a:spcPts val="180"/>
                        </a:spcAft>
                      </a:pPr>
                      <a:endParaRPr lang="en-US" sz="16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燕尾形 5"/>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sz="2800" dirty="0" smtClean="0">
                <a:latin typeface="+mn-ea"/>
                <a:ea typeface="+mn-ea"/>
              </a:rPr>
              <a:t>（</a:t>
            </a:r>
            <a:r>
              <a:rPr lang="en-US" altLang="zh-CN" sz="2800" dirty="0" smtClean="0">
                <a:latin typeface="+mn-ea"/>
                <a:ea typeface="+mn-ea"/>
              </a:rPr>
              <a:t>2</a:t>
            </a:r>
            <a:r>
              <a:rPr lang="zh-CN" altLang="zh-CN" sz="2800" dirty="0" smtClean="0">
                <a:latin typeface="+mn-ea"/>
                <a:ea typeface="+mn-ea"/>
              </a:rPr>
              <a:t>）对单位成本乙类费用实际数与预算数之差做出因素分析：</a:t>
            </a:r>
            <a:br>
              <a:rPr lang="zh-CN" altLang="zh-CN" sz="2800" dirty="0" smtClean="0">
                <a:latin typeface="+mn-ea"/>
                <a:ea typeface="+mn-ea"/>
              </a:rPr>
            </a:br>
            <a:r>
              <a:rPr lang="zh-CN" altLang="zh-CN" sz="2800" dirty="0" smtClean="0">
                <a:latin typeface="+mn-ea"/>
                <a:ea typeface="+mn-ea"/>
              </a:rPr>
              <a:t>据表</a:t>
            </a:r>
            <a:r>
              <a:rPr lang="en-US" altLang="zh-CN" sz="2800" dirty="0" smtClean="0">
                <a:latin typeface="+mn-ea"/>
                <a:ea typeface="+mn-ea"/>
              </a:rPr>
              <a:t>5-20</a:t>
            </a:r>
            <a:r>
              <a:rPr lang="zh-CN" altLang="zh-CN" sz="2800" dirty="0" smtClean="0">
                <a:latin typeface="+mn-ea"/>
                <a:ea typeface="+mn-ea"/>
              </a:rPr>
              <a:t>、表</a:t>
            </a:r>
            <a:r>
              <a:rPr lang="en-US" altLang="zh-CN" sz="2800" dirty="0" smtClean="0">
                <a:latin typeface="+mn-ea"/>
                <a:ea typeface="+mn-ea"/>
              </a:rPr>
              <a:t>5-21</a:t>
            </a:r>
            <a:r>
              <a:rPr lang="zh-CN" altLang="zh-CN" sz="2800" dirty="0" smtClean="0">
                <a:latin typeface="+mn-ea"/>
                <a:ea typeface="+mn-ea"/>
              </a:rPr>
              <a:t>分析资料，用连环替代因素分析法对单位成本乙类费用实际数与预算数之差进行因素分析。因素替代顺序：①里程利用率、②重车平均吨位、③吨位利用率、④单位成本乙类费用。分析过程与结果填入表</a:t>
            </a:r>
            <a:r>
              <a:rPr lang="en-US" altLang="zh-CN" sz="2800" dirty="0" smtClean="0">
                <a:latin typeface="+mn-ea"/>
                <a:ea typeface="+mn-ea"/>
              </a:rPr>
              <a:t>5-23</a:t>
            </a:r>
            <a:r>
              <a:rPr lang="zh-CN" altLang="zh-CN" sz="2800" dirty="0" smtClean="0">
                <a:latin typeface="+mn-ea"/>
                <a:ea typeface="+mn-ea"/>
              </a:rPr>
              <a:t>。</a:t>
            </a:r>
            <a:endParaRPr lang="zh-CN" altLang="en-US" sz="2800" dirty="0">
              <a:latin typeface="+mn-ea"/>
              <a:ea typeface="+mn-ea"/>
            </a:endParaRPr>
          </a:p>
        </p:txBody>
      </p:sp>
      <p:sp>
        <p:nvSpPr>
          <p:cNvPr id="3" name="燕尾形 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7368" y="1475035"/>
            <a:ext cx="11305256" cy="4402237"/>
          </a:xfrm>
        </p:spPr>
        <p:txBody>
          <a:bodyPr/>
          <a:lstStyle/>
          <a:p>
            <a:pPr indent="0">
              <a:lnSpc>
                <a:spcPct val="120000"/>
              </a:lnSpc>
            </a:pPr>
            <a:r>
              <a:rPr lang="en-US" altLang="zh-CN" sz="2000" dirty="0" smtClean="0">
                <a:latin typeface="黑体" pitchFamily="49" charset="-122"/>
                <a:ea typeface="黑体" pitchFamily="49" charset="-122"/>
              </a:rPr>
              <a:t>          </a:t>
            </a:r>
            <a:r>
              <a:rPr lang="zh-CN" altLang="zh-CN" sz="2000" dirty="0" smtClean="0">
                <a:latin typeface="黑体" pitchFamily="49" charset="-122"/>
                <a:ea typeface="黑体" pitchFamily="49" charset="-122"/>
              </a:rPr>
              <a:t>表</a:t>
            </a:r>
            <a:r>
              <a:rPr lang="en-US" altLang="zh-CN" sz="2000" dirty="0" smtClean="0">
                <a:latin typeface="黑体" pitchFamily="49" charset="-122"/>
                <a:ea typeface="黑体" pitchFamily="49" charset="-122"/>
              </a:rPr>
              <a:t>5-23  </a:t>
            </a:r>
            <a:r>
              <a:rPr lang="zh-CN" altLang="zh-CN" sz="2000" dirty="0" smtClean="0">
                <a:latin typeface="黑体" pitchFamily="49" charset="-122"/>
                <a:ea typeface="黑体" pitchFamily="49" charset="-122"/>
              </a:rPr>
              <a:t>长城运输集团单位成本乙类费用实际数与预算数之差的多因素分析表</a:t>
            </a:r>
            <a:br>
              <a:rPr lang="zh-CN" altLang="zh-CN" sz="2000" dirty="0" smtClean="0">
                <a:latin typeface="黑体" pitchFamily="49" charset="-122"/>
                <a:ea typeface="黑体" pitchFamily="49" charset="-122"/>
              </a:rPr>
            </a:br>
            <a:r>
              <a:rPr lang="en-US" altLang="zh-CN" sz="2000" dirty="0" smtClean="0">
                <a:latin typeface="黑体" pitchFamily="49" charset="-122"/>
                <a:ea typeface="黑体" pitchFamily="49" charset="-122"/>
              </a:rPr>
              <a:t>                                      </a:t>
            </a:r>
            <a:r>
              <a:rPr lang="en-US" altLang="zh-CN" sz="2000" dirty="0" smtClean="0">
                <a:latin typeface="+mn-ea"/>
                <a:ea typeface="+mn-ea"/>
              </a:rPr>
              <a:t>202</a:t>
            </a:r>
            <a:r>
              <a:rPr lang="zh-CN" altLang="zh-CN" sz="2000" dirty="0" smtClean="0">
                <a:latin typeface="+mn-ea"/>
                <a:ea typeface="+mn-ea"/>
              </a:rPr>
              <a:t>×年</a:t>
            </a:r>
            <a:r>
              <a:rPr lang="en-US" altLang="zh-CN" sz="2000" dirty="0" smtClean="0">
                <a:latin typeface="+mn-ea"/>
                <a:ea typeface="+mn-ea"/>
              </a:rPr>
              <a:t>5</a:t>
            </a:r>
            <a:r>
              <a:rPr lang="zh-CN" altLang="zh-CN" sz="2000" dirty="0" smtClean="0">
                <a:latin typeface="+mn-ea"/>
                <a:ea typeface="+mn-ea"/>
              </a:rPr>
              <a:t>月</a:t>
            </a:r>
            <a:r>
              <a:rPr lang="en-US" altLang="zh-CN" sz="2000" dirty="0" smtClean="0">
                <a:latin typeface="+mn-ea"/>
                <a:ea typeface="+mn-ea"/>
              </a:rPr>
              <a:t>                </a:t>
            </a:r>
            <a:r>
              <a:rPr lang="zh-CN" altLang="zh-CN" sz="2000" dirty="0" smtClean="0">
                <a:latin typeface="+mn-ea"/>
                <a:ea typeface="+mn-ea"/>
              </a:rPr>
              <a:t>（单位：元</a:t>
            </a:r>
            <a:r>
              <a:rPr lang="en-US" altLang="zh-CN" sz="2000" dirty="0" smtClean="0">
                <a:latin typeface="+mn-ea"/>
                <a:ea typeface="+mn-ea"/>
              </a:rPr>
              <a:t>/10</a:t>
            </a:r>
            <a:r>
              <a:rPr lang="en-US" altLang="zh-CN" sz="2000" baseline="30000" dirty="0" smtClean="0">
                <a:latin typeface="+mn-ea"/>
                <a:ea typeface="+mn-ea"/>
              </a:rPr>
              <a:t>3</a:t>
            </a:r>
            <a:r>
              <a:rPr lang="en-US" altLang="zh-CN" sz="2000" dirty="0" smtClean="0">
                <a:latin typeface="+mn-ea"/>
                <a:ea typeface="+mn-ea"/>
              </a:rPr>
              <a:t>t·km</a:t>
            </a:r>
            <a:r>
              <a:rPr lang="zh-CN" altLang="zh-CN" sz="2000" dirty="0" smtClean="0">
                <a:latin typeface="+mn-ea"/>
                <a:ea typeface="+mn-ea"/>
              </a:rPr>
              <a:t>）</a:t>
            </a:r>
            <a:r>
              <a:rPr lang="en-US" altLang="zh-CN" sz="2000" dirty="0" smtClean="0">
                <a:latin typeface="+mn-ea"/>
                <a:ea typeface="+mn-ea"/>
              </a:rPr>
              <a:t/>
            </a:r>
            <a:br>
              <a:rPr lang="en-US" altLang="zh-CN" sz="2000" dirty="0" smtClean="0">
                <a:latin typeface="+mn-ea"/>
                <a:ea typeface="+mn-ea"/>
              </a:rPr>
            </a:br>
            <a:r>
              <a:rPr lang="en-US" altLang="zh-CN" sz="2000" dirty="0" smtClean="0">
                <a:latin typeface="+mn-ea"/>
                <a:ea typeface="+mn-ea"/>
              </a:rPr>
              <a:t/>
            </a:r>
            <a:br>
              <a:rPr lang="en-US" altLang="zh-CN" sz="2000" dirty="0" smtClean="0">
                <a:latin typeface="+mn-ea"/>
                <a:ea typeface="+mn-ea"/>
              </a:rPr>
            </a:br>
            <a:r>
              <a:rPr lang="en-US" altLang="zh-CN" sz="2000" dirty="0" smtClean="0">
                <a:latin typeface="+mn-ea"/>
                <a:ea typeface="+mn-ea"/>
              </a:rPr>
              <a:t/>
            </a:r>
            <a:br>
              <a:rPr lang="en-US" altLang="zh-CN" sz="2000" dirty="0" smtClean="0">
                <a:latin typeface="+mn-ea"/>
                <a:ea typeface="+mn-ea"/>
              </a:rPr>
            </a:br>
            <a:r>
              <a:rPr lang="en-US" altLang="zh-CN" sz="2000" dirty="0" smtClean="0">
                <a:latin typeface="+mn-ea"/>
                <a:ea typeface="+mn-ea"/>
              </a:rPr>
              <a:t/>
            </a:r>
            <a:br>
              <a:rPr lang="en-US" altLang="zh-CN" sz="2000" dirty="0" smtClean="0">
                <a:latin typeface="+mn-ea"/>
                <a:ea typeface="+mn-ea"/>
              </a:rPr>
            </a:br>
            <a:r>
              <a:rPr lang="en-US" altLang="zh-CN" sz="2000" dirty="0" smtClean="0">
                <a:latin typeface="+mn-ea"/>
                <a:ea typeface="+mn-ea"/>
              </a:rPr>
              <a:t/>
            </a:r>
            <a:br>
              <a:rPr lang="en-US" altLang="zh-CN" sz="2000" dirty="0" smtClean="0">
                <a:latin typeface="+mn-ea"/>
                <a:ea typeface="+mn-ea"/>
              </a:rPr>
            </a:br>
            <a:r>
              <a:rPr lang="en-US" altLang="zh-CN" sz="2000" dirty="0" smtClean="0">
                <a:latin typeface="+mn-ea"/>
                <a:ea typeface="+mn-ea"/>
              </a:rPr>
              <a:t/>
            </a:r>
            <a:br>
              <a:rPr lang="en-US" altLang="zh-CN" sz="2000" dirty="0" smtClean="0">
                <a:latin typeface="+mn-ea"/>
                <a:ea typeface="+mn-ea"/>
              </a:rPr>
            </a:br>
            <a:r>
              <a:rPr lang="en-US" altLang="zh-CN" sz="2000" dirty="0" smtClean="0">
                <a:latin typeface="+mn-ea"/>
                <a:ea typeface="+mn-ea"/>
              </a:rPr>
              <a:t/>
            </a:r>
            <a:br>
              <a:rPr lang="en-US" altLang="zh-CN" sz="2000" dirty="0" smtClean="0">
                <a:latin typeface="+mn-ea"/>
                <a:ea typeface="+mn-ea"/>
              </a:rPr>
            </a:br>
            <a:r>
              <a:rPr lang="en-US" altLang="zh-CN" sz="2000" dirty="0" smtClean="0">
                <a:latin typeface="+mn-ea"/>
                <a:ea typeface="+mn-ea"/>
              </a:rPr>
              <a:t/>
            </a:r>
            <a:br>
              <a:rPr lang="en-US" altLang="zh-CN" sz="2000" dirty="0" smtClean="0">
                <a:latin typeface="+mn-ea"/>
                <a:ea typeface="+mn-ea"/>
              </a:rPr>
            </a:br>
            <a:r>
              <a:rPr lang="en-US" altLang="zh-CN" sz="2000" dirty="0" smtClean="0">
                <a:latin typeface="+mn-ea"/>
                <a:ea typeface="+mn-ea"/>
              </a:rPr>
              <a:t>  </a:t>
            </a:r>
            <a:r>
              <a:rPr lang="zh-CN" altLang="zh-CN" sz="2000" dirty="0" smtClean="0"/>
              <a:t>结论：</a:t>
            </a:r>
            <a:br>
              <a:rPr lang="zh-CN" altLang="zh-CN" sz="2000" dirty="0" smtClean="0"/>
            </a:br>
            <a:r>
              <a:rPr lang="en-US" altLang="zh-CN" sz="2000" dirty="0" smtClean="0"/>
              <a:t> </a:t>
            </a:r>
            <a:r>
              <a:rPr lang="zh-CN" altLang="zh-CN" sz="2000" dirty="0" smtClean="0"/>
              <a:t>（</a:t>
            </a:r>
            <a:r>
              <a:rPr lang="en-US" altLang="zh-CN" sz="2000" dirty="0" smtClean="0"/>
              <a:t>1</a:t>
            </a:r>
            <a:r>
              <a:rPr lang="zh-CN" altLang="zh-CN" sz="2000" dirty="0" smtClean="0"/>
              <a:t>）以影响差额降序为序，对单位成本的影响因素依次为（同序时加括号并列）：</a:t>
            </a:r>
            <a:r>
              <a:rPr lang="en-US" altLang="zh-CN" sz="2000" u="sng" dirty="0" smtClean="0"/>
              <a:t>        </a:t>
            </a:r>
            <a:r>
              <a:rPr lang="zh-CN" altLang="zh-CN" sz="2000" dirty="0" smtClean="0"/>
              <a:t>。</a:t>
            </a:r>
            <a:r>
              <a:rPr lang="en-US" altLang="zh-CN" sz="2000" dirty="0" smtClean="0"/>
              <a:t/>
            </a:r>
            <a:br>
              <a:rPr lang="en-US" altLang="zh-CN" sz="2000" dirty="0" smtClean="0"/>
            </a:br>
            <a:r>
              <a:rPr lang="en-US" altLang="zh-CN" sz="2000" dirty="0" smtClean="0"/>
              <a:t> </a:t>
            </a:r>
            <a:r>
              <a:rPr lang="zh-CN" altLang="zh-CN" sz="2000" dirty="0" smtClean="0"/>
              <a:t>（</a:t>
            </a:r>
            <a:r>
              <a:rPr lang="en-US" altLang="zh-CN" sz="2000" dirty="0" smtClean="0"/>
              <a:t>2</a:t>
            </a:r>
            <a:r>
              <a:rPr lang="zh-CN" altLang="zh-CN" sz="2000" dirty="0" smtClean="0"/>
              <a:t>）在对单位成本乙类费用进行深层分析时，应对</a:t>
            </a:r>
            <a:r>
              <a:rPr lang="en-US" altLang="zh-CN" sz="2000" u="sng" dirty="0" smtClean="0"/>
              <a:t>          </a:t>
            </a:r>
            <a:r>
              <a:rPr lang="zh-CN" altLang="zh-CN" sz="2000" dirty="0" smtClean="0"/>
              <a:t>等进行重点分析。</a:t>
            </a:r>
            <a:endParaRPr lang="zh-CN" altLang="en-US" sz="2000" dirty="0">
              <a:latin typeface="+mn-ea"/>
              <a:ea typeface="+mn-ea"/>
            </a:endParaRPr>
          </a:p>
        </p:txBody>
      </p:sp>
      <p:graphicFrame>
        <p:nvGraphicFramePr>
          <p:cNvPr id="3" name="表格 2"/>
          <p:cNvGraphicFramePr>
            <a:graphicFrameLocks noGrp="1"/>
          </p:cNvGraphicFramePr>
          <p:nvPr/>
        </p:nvGraphicFramePr>
        <p:xfrm>
          <a:off x="623391" y="2204864"/>
          <a:ext cx="10729194" cy="2535978"/>
        </p:xfrm>
        <a:graphic>
          <a:graphicData uri="http://schemas.openxmlformats.org/drawingml/2006/table">
            <a:tbl>
              <a:tblPr/>
              <a:tblGrid>
                <a:gridCol w="648073"/>
                <a:gridCol w="4752528"/>
                <a:gridCol w="576064"/>
                <a:gridCol w="2088232"/>
                <a:gridCol w="1296144"/>
                <a:gridCol w="1368153"/>
              </a:tblGrid>
              <a:tr h="531872">
                <a:tc rowSpan="2">
                  <a:txBody>
                    <a:bodyPr/>
                    <a:lstStyle/>
                    <a:p>
                      <a:pPr algn="ctr">
                        <a:spcBef>
                          <a:spcPts val="180"/>
                        </a:spcBef>
                        <a:spcAft>
                          <a:spcPts val="180"/>
                        </a:spcAft>
                      </a:pPr>
                      <a:r>
                        <a:rPr lang="zh-CN" sz="1600" kern="0">
                          <a:latin typeface="Times New Roman"/>
                          <a:ea typeface="宋体"/>
                          <a:cs typeface="Times New Roman"/>
                        </a:rPr>
                        <a:t>替代</a:t>
                      </a:r>
                      <a:endParaRPr lang="zh-CN" sz="1600" kern="100">
                        <a:latin typeface="Times New Roman"/>
                        <a:ea typeface="宋体"/>
                        <a:cs typeface="Times New Roman"/>
                      </a:endParaRPr>
                    </a:p>
                    <a:p>
                      <a:pPr algn="ctr">
                        <a:spcBef>
                          <a:spcPts val="180"/>
                        </a:spcBef>
                        <a:spcAft>
                          <a:spcPts val="180"/>
                        </a:spcAft>
                      </a:pPr>
                      <a:r>
                        <a:rPr lang="zh-CN" sz="1600" kern="0">
                          <a:latin typeface="Times New Roman"/>
                          <a:ea typeface="宋体"/>
                          <a:cs typeface="Times New Roman"/>
                        </a:rPr>
                        <a:t>序号</a:t>
                      </a:r>
                      <a:endParaRPr lang="zh-CN" sz="1600" kern="100">
                        <a:latin typeface="Times New Roman"/>
                        <a:ea typeface="宋体"/>
                        <a:cs typeface="Times New Roman"/>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rowSpan="2">
                  <a:txBody>
                    <a:bodyPr/>
                    <a:lstStyle/>
                    <a:p>
                      <a:pPr algn="ctr">
                        <a:spcBef>
                          <a:spcPts val="180"/>
                        </a:spcBef>
                        <a:spcAft>
                          <a:spcPts val="180"/>
                        </a:spcAft>
                      </a:pPr>
                      <a:r>
                        <a:rPr lang="zh-CN" sz="1600" kern="0">
                          <a:latin typeface="Times New Roman"/>
                          <a:ea typeface="宋体"/>
                          <a:cs typeface="Times New Roman"/>
                        </a:rPr>
                        <a:t>替代过程及计算结果</a:t>
                      </a:r>
                      <a:endParaRPr lang="zh-CN" sz="1600" kern="100">
                        <a:latin typeface="Times New Roman"/>
                        <a:ea typeface="宋体"/>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rowSpan="2">
                  <a:txBody>
                    <a:bodyPr/>
                    <a:lstStyle/>
                    <a:p>
                      <a:pPr algn="ctr">
                        <a:spcBef>
                          <a:spcPts val="180"/>
                        </a:spcBef>
                        <a:spcAft>
                          <a:spcPts val="180"/>
                        </a:spcAft>
                      </a:pPr>
                      <a:r>
                        <a:rPr lang="zh-CN" sz="1600" kern="0">
                          <a:latin typeface="Times New Roman"/>
                          <a:ea typeface="宋体"/>
                          <a:cs typeface="Times New Roman"/>
                        </a:rPr>
                        <a:t>算式</a:t>
                      </a:r>
                      <a:endParaRPr lang="zh-CN" sz="1600" kern="100">
                        <a:latin typeface="Times New Roman"/>
                        <a:ea typeface="宋体"/>
                        <a:cs typeface="Times New Roman"/>
                      </a:endParaRPr>
                    </a:p>
                    <a:p>
                      <a:pPr algn="ctr">
                        <a:spcBef>
                          <a:spcPts val="180"/>
                        </a:spcBef>
                        <a:spcAft>
                          <a:spcPts val="180"/>
                        </a:spcAft>
                      </a:pPr>
                      <a:r>
                        <a:rPr lang="zh-CN" sz="1600" kern="0">
                          <a:latin typeface="Times New Roman"/>
                          <a:ea typeface="宋体"/>
                          <a:cs typeface="Times New Roman"/>
                        </a:rPr>
                        <a:t>编号</a:t>
                      </a:r>
                      <a:endParaRPr lang="zh-CN" sz="1600" kern="100">
                        <a:latin typeface="Times New Roman"/>
                        <a:ea typeface="宋体"/>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gridSpan="2">
                  <a:txBody>
                    <a:bodyPr/>
                    <a:lstStyle/>
                    <a:p>
                      <a:pPr algn="ctr">
                        <a:spcBef>
                          <a:spcPts val="180"/>
                        </a:spcBef>
                        <a:spcAft>
                          <a:spcPts val="180"/>
                        </a:spcAft>
                      </a:pPr>
                      <a:r>
                        <a:rPr lang="zh-CN" sz="1600" kern="0">
                          <a:latin typeface="Times New Roman"/>
                          <a:ea typeface="宋体"/>
                          <a:cs typeface="Times New Roman"/>
                        </a:rPr>
                        <a:t>影 响 因 素</a:t>
                      </a:r>
                      <a:endParaRPr lang="zh-CN" sz="1600" kern="10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hMerge="1">
                  <a:txBody>
                    <a:bodyPr/>
                    <a:lstStyle/>
                    <a:p>
                      <a:endParaRPr lang="zh-CN" altLang="en-US"/>
                    </a:p>
                  </a:txBody>
                  <a:tcPr/>
                </a:tc>
                <a:tc rowSpan="2">
                  <a:txBody>
                    <a:bodyPr/>
                    <a:lstStyle/>
                    <a:p>
                      <a:pPr algn="ctr">
                        <a:spcBef>
                          <a:spcPts val="180"/>
                        </a:spcBef>
                        <a:spcAft>
                          <a:spcPts val="180"/>
                        </a:spcAft>
                      </a:pPr>
                      <a:r>
                        <a:rPr lang="zh-CN" sz="1600" kern="0">
                          <a:latin typeface="Times New Roman"/>
                          <a:ea typeface="宋体"/>
                          <a:cs typeface="Times New Roman"/>
                        </a:rPr>
                        <a:t>影 响 差 额</a:t>
                      </a:r>
                      <a:endParaRPr lang="zh-CN" sz="1600" kern="100">
                        <a:latin typeface="Times New Roman"/>
                        <a:ea typeface="宋体"/>
                        <a:cs typeface="Times New Roman"/>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r>
              <a:tr h="282794">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a:spcBef>
                          <a:spcPts val="180"/>
                        </a:spcBef>
                        <a:spcAft>
                          <a:spcPts val="180"/>
                        </a:spcAft>
                      </a:pPr>
                      <a:r>
                        <a:rPr lang="zh-CN" sz="1600" kern="0">
                          <a:latin typeface="Times New Roman"/>
                          <a:ea typeface="宋体"/>
                          <a:cs typeface="Times New Roman"/>
                        </a:rPr>
                        <a:t>因素名称</a:t>
                      </a:r>
                      <a:endParaRPr lang="zh-CN" sz="1600" kern="10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algn="ctr">
                        <a:spcBef>
                          <a:spcPts val="180"/>
                        </a:spcBef>
                        <a:spcAft>
                          <a:spcPts val="180"/>
                        </a:spcAft>
                      </a:pPr>
                      <a:r>
                        <a:rPr lang="zh-CN" sz="1600" kern="0">
                          <a:latin typeface="Times New Roman"/>
                          <a:ea typeface="宋体"/>
                          <a:cs typeface="Times New Roman"/>
                        </a:rPr>
                        <a:t>因素变动额</a:t>
                      </a:r>
                      <a:endParaRPr lang="zh-CN" sz="1600" kern="100">
                        <a:latin typeface="Times New Roman"/>
                        <a:ea typeface="宋体"/>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vMerge="1">
                  <a:txBody>
                    <a:bodyPr/>
                    <a:lstStyle/>
                    <a:p>
                      <a:endParaRPr lang="zh-CN" altLang="en-US"/>
                    </a:p>
                  </a:txBody>
                  <a:tcPr/>
                </a:tc>
              </a:tr>
              <a:tr h="238607">
                <a:tc>
                  <a:txBody>
                    <a:bodyPr/>
                    <a:lstStyle/>
                    <a:p>
                      <a:pPr algn="ctr">
                        <a:spcBef>
                          <a:spcPts val="180"/>
                        </a:spcBef>
                        <a:spcAft>
                          <a:spcPts val="180"/>
                        </a:spcAft>
                      </a:pPr>
                      <a:r>
                        <a:rPr lang="en-US" sz="1600" kern="0">
                          <a:latin typeface="宋体"/>
                          <a:ea typeface="宋体"/>
                          <a:cs typeface="Times New Roman"/>
                        </a:rPr>
                        <a:t>—</a:t>
                      </a:r>
                      <a:endParaRPr lang="zh-CN" sz="16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spcBef>
                          <a:spcPts val="180"/>
                        </a:spcBef>
                        <a:spcAft>
                          <a:spcPts val="180"/>
                        </a:spcAft>
                      </a:pPr>
                      <a:endParaRPr lang="en-US" sz="1600" kern="100">
                        <a:latin typeface="宋体"/>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Bef>
                          <a:spcPts val="180"/>
                        </a:spcBef>
                        <a:spcAft>
                          <a:spcPts val="180"/>
                        </a:spcAft>
                      </a:pPr>
                      <a:r>
                        <a:rPr lang="en-US" sz="1600" kern="0">
                          <a:latin typeface="宋体"/>
                          <a:ea typeface="宋体"/>
                          <a:cs typeface="Times New Roman"/>
                        </a:rPr>
                        <a:t>①</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Bef>
                          <a:spcPts val="180"/>
                        </a:spcBef>
                        <a:spcAft>
                          <a:spcPts val="180"/>
                        </a:spcAft>
                      </a:pPr>
                      <a:r>
                        <a:rPr lang="en-US" sz="1600" kern="0">
                          <a:latin typeface="宋体"/>
                          <a:ea typeface="宋体"/>
                          <a:cs typeface="Times New Roman"/>
                        </a:rPr>
                        <a:t>—</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Bef>
                          <a:spcPts val="180"/>
                        </a:spcBef>
                        <a:spcAft>
                          <a:spcPts val="180"/>
                        </a:spcAft>
                      </a:pPr>
                      <a:r>
                        <a:rPr lang="zh-CN" sz="1600" kern="100">
                          <a:latin typeface="Times New Roman"/>
                          <a:ea typeface="宋体"/>
                          <a:cs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Bef>
                          <a:spcPts val="180"/>
                        </a:spcBef>
                        <a:spcAft>
                          <a:spcPts val="180"/>
                        </a:spcAft>
                      </a:pPr>
                      <a:r>
                        <a:rPr lang="en-US" sz="1600" kern="100">
                          <a:latin typeface="宋体"/>
                          <a:ea typeface="宋体"/>
                          <a:cs typeface="Times New Roman"/>
                        </a:rPr>
                        <a:t>—</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308408">
                <a:tc>
                  <a:txBody>
                    <a:bodyPr/>
                    <a:lstStyle/>
                    <a:p>
                      <a:pPr algn="ctr">
                        <a:spcBef>
                          <a:spcPts val="180"/>
                        </a:spcBef>
                        <a:spcAft>
                          <a:spcPts val="180"/>
                        </a:spcAft>
                      </a:pPr>
                      <a:r>
                        <a:rPr lang="en-US" sz="1600" kern="0">
                          <a:latin typeface="宋体"/>
                          <a:ea typeface="宋体"/>
                          <a:cs typeface="Times New Roman"/>
                        </a:rPr>
                        <a:t>1</a:t>
                      </a:r>
                      <a:endParaRPr lang="zh-CN" sz="16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a:spcBef>
                          <a:spcPts val="180"/>
                        </a:spcBef>
                        <a:spcAft>
                          <a:spcPts val="180"/>
                        </a:spcAft>
                      </a:pPr>
                      <a:endParaRPr lang="en-US" sz="1600" kern="100">
                        <a:latin typeface="宋体"/>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180"/>
                        </a:spcBef>
                        <a:spcAft>
                          <a:spcPts val="180"/>
                        </a:spcAft>
                      </a:pPr>
                      <a:r>
                        <a:rPr lang="en-US" sz="1600" kern="0">
                          <a:latin typeface="宋体"/>
                          <a:ea typeface="宋体"/>
                          <a:cs typeface="Times New Roman"/>
                        </a:rPr>
                        <a:t>②</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a:spcBef>
                          <a:spcPts val="180"/>
                        </a:spcBef>
                        <a:spcAft>
                          <a:spcPts val="180"/>
                        </a:spcAft>
                      </a:pPr>
                      <a:r>
                        <a:rPr lang="zh-CN" sz="1600" kern="0">
                          <a:latin typeface="Times New Roman"/>
                          <a:ea typeface="宋体"/>
                          <a:cs typeface="Times New Roman"/>
                        </a:rPr>
                        <a:t>里程利用率</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180"/>
                        </a:spcBef>
                        <a:spcAft>
                          <a:spcPts val="180"/>
                        </a:spcAft>
                      </a:pPr>
                      <a:endParaRPr lang="en-US" sz="1600" kern="100">
                        <a:latin typeface="宋体"/>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a:spcBef>
                          <a:spcPts val="180"/>
                        </a:spcBef>
                        <a:spcAft>
                          <a:spcPts val="180"/>
                        </a:spcAft>
                      </a:pPr>
                      <a:r>
                        <a:rPr lang="en-US" sz="1600" kern="100">
                          <a:latin typeface="宋体"/>
                          <a:ea typeface="宋体"/>
                          <a:cs typeface="Times New Roman"/>
                        </a:rPr>
                        <a:t>②</a:t>
                      </a:r>
                      <a:r>
                        <a:rPr lang="zh-CN" sz="1600" kern="100">
                          <a:latin typeface="Times New Roman"/>
                          <a:ea typeface="宋体"/>
                          <a:cs typeface="Times New Roman"/>
                        </a:rPr>
                        <a:t>－</a:t>
                      </a:r>
                      <a:r>
                        <a:rPr lang="en-US" sz="1600" kern="100">
                          <a:latin typeface="Times New Roman"/>
                          <a:ea typeface="宋体"/>
                          <a:cs typeface="Times New Roman"/>
                        </a:rPr>
                        <a:t>①</a:t>
                      </a:r>
                      <a:r>
                        <a:rPr lang="en-US" sz="1600" kern="100">
                          <a:latin typeface="宋体"/>
                          <a:ea typeface="宋体"/>
                          <a:cs typeface="Times New Roman"/>
                          <a:sym typeface="Symbol"/>
                        </a:rPr>
                        <a:t></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308408">
                <a:tc>
                  <a:txBody>
                    <a:bodyPr/>
                    <a:lstStyle/>
                    <a:p>
                      <a:pPr algn="ctr">
                        <a:spcBef>
                          <a:spcPts val="180"/>
                        </a:spcBef>
                        <a:spcAft>
                          <a:spcPts val="180"/>
                        </a:spcAft>
                      </a:pPr>
                      <a:r>
                        <a:rPr lang="en-US" sz="1600" kern="0">
                          <a:latin typeface="宋体"/>
                          <a:ea typeface="宋体"/>
                          <a:cs typeface="Times New Roman"/>
                        </a:rPr>
                        <a:t>2</a:t>
                      </a:r>
                      <a:endParaRPr lang="zh-CN" sz="16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a:spcBef>
                          <a:spcPts val="180"/>
                        </a:spcBef>
                        <a:spcAft>
                          <a:spcPts val="180"/>
                        </a:spcAft>
                      </a:pPr>
                      <a:endParaRPr lang="en-US" sz="1600" kern="100">
                        <a:latin typeface="宋体"/>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180"/>
                        </a:spcBef>
                        <a:spcAft>
                          <a:spcPts val="180"/>
                        </a:spcAft>
                      </a:pPr>
                      <a:r>
                        <a:rPr lang="en-US" sz="1600" kern="0">
                          <a:latin typeface="宋体"/>
                          <a:ea typeface="宋体"/>
                          <a:cs typeface="Times New Roman"/>
                        </a:rPr>
                        <a:t>③</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a:spcBef>
                          <a:spcPts val="180"/>
                        </a:spcBef>
                        <a:spcAft>
                          <a:spcPts val="180"/>
                        </a:spcAft>
                      </a:pPr>
                      <a:r>
                        <a:rPr lang="zh-CN" sz="1600" kern="0">
                          <a:latin typeface="Times New Roman"/>
                          <a:ea typeface="宋体"/>
                          <a:cs typeface="Times New Roman"/>
                        </a:rPr>
                        <a:t>重车平均吨位</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180"/>
                        </a:spcBef>
                        <a:spcAft>
                          <a:spcPts val="180"/>
                        </a:spcAft>
                      </a:pPr>
                      <a:endParaRPr lang="en-US" sz="1600" kern="100">
                        <a:latin typeface="宋体"/>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a:spcBef>
                          <a:spcPts val="180"/>
                        </a:spcBef>
                        <a:spcAft>
                          <a:spcPts val="180"/>
                        </a:spcAft>
                      </a:pPr>
                      <a:r>
                        <a:rPr lang="en-US" sz="1600" kern="100">
                          <a:latin typeface="宋体"/>
                          <a:ea typeface="宋体"/>
                          <a:cs typeface="Times New Roman"/>
                        </a:rPr>
                        <a:t>③</a:t>
                      </a:r>
                      <a:r>
                        <a:rPr lang="zh-CN" sz="1600" kern="100">
                          <a:latin typeface="Times New Roman"/>
                          <a:ea typeface="宋体"/>
                          <a:cs typeface="Times New Roman"/>
                        </a:rPr>
                        <a:t>－</a:t>
                      </a:r>
                      <a:r>
                        <a:rPr lang="en-US" sz="1600" kern="100">
                          <a:latin typeface="Times New Roman"/>
                          <a:ea typeface="宋体"/>
                          <a:cs typeface="Times New Roman"/>
                        </a:rPr>
                        <a:t>②</a:t>
                      </a:r>
                      <a:r>
                        <a:rPr lang="en-US" sz="1600" kern="100">
                          <a:latin typeface="宋体"/>
                          <a:ea typeface="宋体"/>
                          <a:cs typeface="Times New Roman"/>
                          <a:sym typeface="Symbol"/>
                        </a:rPr>
                        <a:t></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308408">
                <a:tc>
                  <a:txBody>
                    <a:bodyPr/>
                    <a:lstStyle/>
                    <a:p>
                      <a:pPr algn="ctr">
                        <a:spcBef>
                          <a:spcPts val="180"/>
                        </a:spcBef>
                        <a:spcAft>
                          <a:spcPts val="180"/>
                        </a:spcAft>
                      </a:pPr>
                      <a:r>
                        <a:rPr lang="en-US" sz="1600" kern="0">
                          <a:latin typeface="宋体"/>
                          <a:ea typeface="宋体"/>
                          <a:cs typeface="Times New Roman"/>
                        </a:rPr>
                        <a:t>3</a:t>
                      </a:r>
                      <a:endParaRPr lang="zh-CN" sz="16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a:spcBef>
                          <a:spcPts val="180"/>
                        </a:spcBef>
                        <a:spcAft>
                          <a:spcPts val="180"/>
                        </a:spcAft>
                      </a:pPr>
                      <a:endParaRPr lang="en-US" sz="1600" kern="100">
                        <a:latin typeface="宋体"/>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180"/>
                        </a:spcBef>
                        <a:spcAft>
                          <a:spcPts val="180"/>
                        </a:spcAft>
                      </a:pPr>
                      <a:r>
                        <a:rPr lang="en-US" sz="1600" kern="0">
                          <a:latin typeface="宋体"/>
                          <a:ea typeface="宋体"/>
                          <a:cs typeface="Times New Roman"/>
                        </a:rPr>
                        <a:t>④</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a:spcBef>
                          <a:spcPts val="180"/>
                        </a:spcBef>
                        <a:spcAft>
                          <a:spcPts val="180"/>
                        </a:spcAft>
                      </a:pPr>
                      <a:r>
                        <a:rPr lang="zh-CN" sz="1600" kern="0">
                          <a:latin typeface="Times New Roman"/>
                          <a:ea typeface="宋体"/>
                          <a:cs typeface="Times New Roman"/>
                        </a:rPr>
                        <a:t>吨位利用率</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180"/>
                        </a:spcBef>
                        <a:spcAft>
                          <a:spcPts val="180"/>
                        </a:spcAft>
                      </a:pPr>
                      <a:endParaRPr lang="en-US" sz="1600" kern="100">
                        <a:latin typeface="宋体"/>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a:spcBef>
                          <a:spcPts val="180"/>
                        </a:spcBef>
                        <a:spcAft>
                          <a:spcPts val="180"/>
                        </a:spcAft>
                      </a:pPr>
                      <a:r>
                        <a:rPr lang="en-US" sz="1600" kern="100">
                          <a:latin typeface="宋体"/>
                          <a:ea typeface="宋体"/>
                          <a:cs typeface="Times New Roman"/>
                        </a:rPr>
                        <a:t>④</a:t>
                      </a:r>
                      <a:r>
                        <a:rPr lang="zh-CN" sz="1600" kern="100">
                          <a:latin typeface="Times New Roman"/>
                          <a:ea typeface="宋体"/>
                          <a:cs typeface="Times New Roman"/>
                        </a:rPr>
                        <a:t>－</a:t>
                      </a:r>
                      <a:r>
                        <a:rPr lang="en-US" sz="1600" kern="100">
                          <a:latin typeface="Times New Roman"/>
                          <a:ea typeface="宋体"/>
                          <a:cs typeface="Times New Roman"/>
                        </a:rPr>
                        <a:t>③</a:t>
                      </a:r>
                      <a:r>
                        <a:rPr lang="en-US" sz="1600" kern="100">
                          <a:latin typeface="宋体"/>
                          <a:ea typeface="宋体"/>
                          <a:cs typeface="Times New Roman"/>
                          <a:sym typeface="Symbol"/>
                        </a:rPr>
                        <a:t></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308408">
                <a:tc>
                  <a:txBody>
                    <a:bodyPr/>
                    <a:lstStyle/>
                    <a:p>
                      <a:pPr algn="ctr">
                        <a:spcBef>
                          <a:spcPts val="180"/>
                        </a:spcBef>
                        <a:spcAft>
                          <a:spcPts val="180"/>
                        </a:spcAft>
                      </a:pPr>
                      <a:r>
                        <a:rPr lang="en-US" sz="1600" kern="0">
                          <a:latin typeface="宋体"/>
                          <a:ea typeface="宋体"/>
                          <a:cs typeface="Times New Roman"/>
                        </a:rPr>
                        <a:t>4</a:t>
                      </a:r>
                      <a:endParaRPr lang="zh-CN" sz="16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spcBef>
                          <a:spcPts val="180"/>
                        </a:spcBef>
                        <a:spcAft>
                          <a:spcPts val="180"/>
                        </a:spcAft>
                      </a:pPr>
                      <a:endParaRPr lang="en-US" sz="1600" kern="100">
                        <a:latin typeface="宋体"/>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Bef>
                          <a:spcPts val="180"/>
                        </a:spcBef>
                        <a:spcAft>
                          <a:spcPts val="180"/>
                        </a:spcAft>
                      </a:pPr>
                      <a:r>
                        <a:rPr lang="en-US" sz="1600" kern="0">
                          <a:latin typeface="宋体"/>
                          <a:ea typeface="宋体"/>
                          <a:cs typeface="Times New Roman"/>
                        </a:rPr>
                        <a:t>⑤</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a:spcBef>
                          <a:spcPts val="180"/>
                        </a:spcBef>
                        <a:spcAft>
                          <a:spcPts val="180"/>
                        </a:spcAft>
                      </a:pPr>
                      <a:r>
                        <a:rPr lang="zh-CN" sz="1600" kern="0">
                          <a:latin typeface="Times New Roman"/>
                          <a:ea typeface="宋体"/>
                          <a:cs typeface="Times New Roman"/>
                        </a:rPr>
                        <a:t>千车公里变动费用</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Bef>
                          <a:spcPts val="180"/>
                        </a:spcBef>
                        <a:spcAft>
                          <a:spcPts val="180"/>
                        </a:spcAft>
                      </a:pPr>
                      <a:endParaRPr lang="en-US" sz="1600" kern="100">
                        <a:latin typeface="宋体"/>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a:spcBef>
                          <a:spcPts val="180"/>
                        </a:spcBef>
                        <a:spcAft>
                          <a:spcPts val="180"/>
                        </a:spcAft>
                      </a:pPr>
                      <a:r>
                        <a:rPr lang="en-US" sz="1600" kern="100">
                          <a:latin typeface="宋体"/>
                          <a:ea typeface="宋体"/>
                          <a:cs typeface="Times New Roman"/>
                        </a:rPr>
                        <a:t>⑤</a:t>
                      </a:r>
                      <a:r>
                        <a:rPr lang="zh-CN" sz="1600" kern="100">
                          <a:latin typeface="Times New Roman"/>
                          <a:ea typeface="宋体"/>
                          <a:cs typeface="Times New Roman"/>
                        </a:rPr>
                        <a:t>－</a:t>
                      </a:r>
                      <a:r>
                        <a:rPr lang="en-US" sz="1600" kern="100">
                          <a:latin typeface="Times New Roman"/>
                          <a:ea typeface="宋体"/>
                          <a:cs typeface="Times New Roman"/>
                        </a:rPr>
                        <a:t>④</a:t>
                      </a:r>
                      <a:r>
                        <a:rPr lang="en-US" sz="1600" kern="100">
                          <a:latin typeface="宋体"/>
                          <a:ea typeface="宋体"/>
                          <a:cs typeface="Times New Roman"/>
                          <a:sym typeface="Symbol"/>
                        </a:rPr>
                        <a:t></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r h="238607">
                <a:tc>
                  <a:txBody>
                    <a:bodyPr/>
                    <a:lstStyle/>
                    <a:p>
                      <a:pPr algn="ctr">
                        <a:spcBef>
                          <a:spcPts val="180"/>
                        </a:spcBef>
                        <a:spcAft>
                          <a:spcPts val="180"/>
                        </a:spcAft>
                      </a:pPr>
                      <a:r>
                        <a:rPr lang="zh-CN" sz="1600" kern="100">
                          <a:latin typeface="Times New Roman"/>
                          <a:ea typeface="宋体"/>
                          <a:cs typeface="Times New Roman"/>
                        </a:rPr>
                        <a:t>—</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80"/>
                        </a:spcBef>
                        <a:spcAft>
                          <a:spcPts val="180"/>
                        </a:spcAft>
                      </a:pPr>
                      <a:r>
                        <a:rPr lang="zh-CN" sz="1600" kern="100">
                          <a:latin typeface="Times New Roman"/>
                          <a:ea typeface="宋体"/>
                          <a:cs typeface="Times New Roman"/>
                        </a:rPr>
                        <a:t>影响差额合计</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80"/>
                        </a:spcBef>
                        <a:spcAft>
                          <a:spcPts val="180"/>
                        </a:spcAft>
                      </a:pPr>
                      <a:r>
                        <a:rPr lang="zh-CN" sz="1600" kern="100">
                          <a:latin typeface="Times New Roman"/>
                          <a:ea typeface="宋体"/>
                          <a:cs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80"/>
                        </a:spcBef>
                        <a:spcAft>
                          <a:spcPts val="180"/>
                        </a:spcAft>
                      </a:pPr>
                      <a:r>
                        <a:rPr lang="zh-CN" sz="1600" kern="100">
                          <a:latin typeface="Times New Roman"/>
                          <a:ea typeface="宋体"/>
                          <a:cs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80"/>
                        </a:spcBef>
                        <a:spcAft>
                          <a:spcPts val="180"/>
                        </a:spcAft>
                      </a:pPr>
                      <a:r>
                        <a:rPr lang="zh-CN" sz="1600" kern="100">
                          <a:latin typeface="Times New Roman"/>
                          <a:ea typeface="宋体"/>
                          <a:cs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80"/>
                        </a:spcBef>
                        <a:spcAft>
                          <a:spcPts val="180"/>
                        </a:spcAft>
                      </a:pPr>
                      <a:endParaRPr lang="en-US" sz="1600" kern="100" dirty="0">
                        <a:latin typeface="宋体"/>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燕尾形 3"/>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824442" y="1844824"/>
            <a:ext cx="9600150" cy="3320912"/>
            <a:chOff x="2966030" y="1844824"/>
            <a:chExt cx="7229590" cy="3320912"/>
          </a:xfrm>
          <a:solidFill>
            <a:schemeClr val="tx1">
              <a:lumMod val="10000"/>
              <a:lumOff val="90000"/>
            </a:schemeClr>
          </a:solidFill>
        </p:grpSpPr>
        <p:sp>
          <p:nvSpPr>
            <p:cNvPr id="4" name="矩形 3"/>
            <p:cNvSpPr/>
            <p:nvPr/>
          </p:nvSpPr>
          <p:spPr>
            <a:xfrm>
              <a:off x="2966030" y="1844824"/>
              <a:ext cx="6334325" cy="3320912"/>
            </a:xfrm>
            <a:prstGeom prst="rect">
              <a:avLst/>
            </a:prstGeom>
            <a:solidFill>
              <a:schemeClr val="tx1">
                <a:lumMod val="10000"/>
                <a:lumOff val="90000"/>
              </a:schemeClr>
            </a:solidFill>
            <a:ln>
              <a:solidFill>
                <a:schemeClr val="tx1">
                  <a:lumMod val="75000"/>
                  <a:lumOff val="25000"/>
                </a:schemeClr>
              </a:solidFill>
            </a:ln>
            <a:effectLst>
              <a:outerShdw blurRad="76200" dir="18900000" sy="23000" kx="-1200000" algn="bl" rotWithShape="0">
                <a:prstClr val="black">
                  <a:alpha val="20000"/>
                </a:prstClr>
              </a:outerShdw>
            </a:effectLst>
            <a:scene3d>
              <a:camera prst="obliqueTopRight">
                <a:rot lat="0" lon="0" rev="0"/>
              </a:camera>
              <a:lightRig rig="threePt" dir="t"/>
            </a:scene3d>
            <a:sp3d extrusionH="793750" prstMaterial="metal">
              <a:bevelT w="44450" h="2540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b="1" dirty="0">
                <a:latin typeface="+mn-ea"/>
              </a:endParaRPr>
            </a:p>
            <a:p>
              <a:pPr algn="ctr"/>
              <a:endParaRPr lang="en-US" altLang="zh-CN" b="1" dirty="0">
                <a:latin typeface="+mn-ea"/>
              </a:endParaRPr>
            </a:p>
            <a:p>
              <a:pPr algn="ctr"/>
              <a:endParaRPr lang="en-US" altLang="zh-CN" b="1" dirty="0">
                <a:latin typeface="+mn-ea"/>
              </a:endParaRPr>
            </a:p>
            <a:p>
              <a:pPr algn="ctr"/>
              <a:endParaRPr lang="en-US" altLang="zh-CN" b="1" dirty="0">
                <a:latin typeface="+mn-ea"/>
              </a:endParaRPr>
            </a:p>
            <a:p>
              <a:pPr algn="ctr"/>
              <a:endParaRPr lang="en-US" altLang="zh-CN" b="1" dirty="0">
                <a:latin typeface="+mn-ea"/>
              </a:endParaRPr>
            </a:p>
            <a:p>
              <a:pPr algn="ctr"/>
              <a:endParaRPr lang="zh-CN" altLang="en-US" b="1" dirty="0">
                <a:latin typeface="+mn-ea"/>
              </a:endParaRPr>
            </a:p>
          </p:txBody>
        </p:sp>
        <p:sp>
          <p:nvSpPr>
            <p:cNvPr id="5" name="文本框 4"/>
            <p:cNvSpPr txBox="1"/>
            <p:nvPr/>
          </p:nvSpPr>
          <p:spPr>
            <a:xfrm>
              <a:off x="9778420" y="1917393"/>
              <a:ext cx="417200" cy="2602754"/>
            </a:xfrm>
            <a:prstGeom prst="rect">
              <a:avLst/>
            </a:prstGeom>
            <a:noFill/>
            <a:ln>
              <a:noFill/>
            </a:ln>
          </p:spPr>
          <p:txBody>
            <a:bodyPr vert="eaVert" wrap="square" rtlCol="0">
              <a:spAutoFit/>
            </a:bodyPr>
            <a:lstStyle/>
            <a:p>
              <a:r>
                <a:rPr lang="zh-CN" altLang="en-US" sz="2400" b="1" dirty="0">
                  <a:latin typeface="+mn-ea"/>
                  <a:ea typeface="+mn-ea"/>
                </a:rPr>
                <a:t>单位成本上年数</a:t>
              </a:r>
              <a:r>
                <a:rPr lang="en-US" altLang="zh-CN" sz="2400" b="1" dirty="0">
                  <a:latin typeface="+mn-ea"/>
                  <a:ea typeface="+mn-ea"/>
                </a:rPr>
                <a:t>C</a:t>
              </a:r>
              <a:r>
                <a:rPr lang="en-US" altLang="zh-CN" sz="2400" b="1" baseline="-25000" dirty="0">
                  <a:latin typeface="+mn-ea"/>
                  <a:ea typeface="+mn-ea"/>
                </a:rPr>
                <a:t>0</a:t>
              </a:r>
              <a:endParaRPr lang="zh-CN" altLang="en-US" sz="2400" b="1" dirty="0">
                <a:latin typeface="+mn-ea"/>
                <a:ea typeface="+mn-ea"/>
              </a:endParaRPr>
            </a:p>
          </p:txBody>
        </p:sp>
      </p:grpSp>
      <p:sp>
        <p:nvSpPr>
          <p:cNvPr id="6" name="文本框 5"/>
          <p:cNvSpPr txBox="1"/>
          <p:nvPr/>
        </p:nvSpPr>
        <p:spPr>
          <a:xfrm>
            <a:off x="3503712" y="1772816"/>
            <a:ext cx="5051334" cy="461665"/>
          </a:xfrm>
          <a:prstGeom prst="rect">
            <a:avLst/>
          </a:prstGeom>
          <a:noFill/>
          <a:ln>
            <a:noFill/>
          </a:ln>
        </p:spPr>
        <p:txBody>
          <a:bodyPr wrap="square" rtlCol="0">
            <a:spAutoFit/>
          </a:bodyPr>
          <a:lstStyle/>
          <a:p>
            <a:r>
              <a:rPr lang="zh-CN" altLang="en-US" sz="2400" b="1" dirty="0">
                <a:latin typeface="+mn-ea"/>
                <a:ea typeface="+mn-ea"/>
              </a:rPr>
              <a:t>成本降低额实际数（</a:t>
            </a:r>
            <a:r>
              <a:rPr lang="en-US" altLang="zh-CN" sz="2400" b="1" dirty="0">
                <a:latin typeface="+mn-ea"/>
                <a:ea typeface="+mn-ea"/>
              </a:rPr>
              <a:t>C</a:t>
            </a:r>
            <a:r>
              <a:rPr lang="en-US" altLang="zh-CN" sz="2400" b="1" baseline="-25000" dirty="0">
                <a:latin typeface="+mn-ea"/>
                <a:ea typeface="+mn-ea"/>
              </a:rPr>
              <a:t>0</a:t>
            </a:r>
            <a:r>
              <a:rPr lang="en-US" altLang="zh-CN" sz="2400" b="1" dirty="0">
                <a:latin typeface="+mn-ea"/>
                <a:ea typeface="+mn-ea"/>
              </a:rPr>
              <a:t>-C</a:t>
            </a:r>
            <a:r>
              <a:rPr lang="en-US" altLang="zh-CN" sz="2400" b="1" baseline="-25000" dirty="0">
                <a:latin typeface="+mn-ea"/>
                <a:ea typeface="+mn-ea"/>
              </a:rPr>
              <a:t>1</a:t>
            </a:r>
            <a:r>
              <a:rPr lang="zh-CN" altLang="en-US" sz="2400" b="1" dirty="0">
                <a:latin typeface="+mn-ea"/>
                <a:ea typeface="+mn-ea"/>
              </a:rPr>
              <a:t>）</a:t>
            </a:r>
            <a:r>
              <a:rPr lang="en-US" altLang="zh-CN" sz="2400" b="1" dirty="0">
                <a:latin typeface="+mn-ea"/>
                <a:ea typeface="+mn-ea"/>
              </a:rPr>
              <a:t>Q</a:t>
            </a:r>
            <a:r>
              <a:rPr lang="en-US" altLang="zh-CN" sz="2400" b="1" baseline="-25000" dirty="0">
                <a:latin typeface="+mn-ea"/>
                <a:ea typeface="+mn-ea"/>
              </a:rPr>
              <a:t>1 </a:t>
            </a:r>
            <a:r>
              <a:rPr lang="zh-CN" altLang="en-US" sz="2400" b="1" dirty="0">
                <a:latin typeface="+mn-ea"/>
                <a:ea typeface="+mn-ea"/>
              </a:rPr>
              <a:t> </a:t>
            </a:r>
          </a:p>
        </p:txBody>
      </p:sp>
      <p:sp>
        <p:nvSpPr>
          <p:cNvPr id="7" name="矩形 6"/>
          <p:cNvSpPr/>
          <p:nvPr/>
        </p:nvSpPr>
        <p:spPr>
          <a:xfrm>
            <a:off x="1775521" y="1582585"/>
            <a:ext cx="8496944" cy="694287"/>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mn-ea"/>
            </a:endParaRPr>
          </a:p>
        </p:txBody>
      </p:sp>
      <p:grpSp>
        <p:nvGrpSpPr>
          <p:cNvPr id="8" name="组合 7"/>
          <p:cNvGrpSpPr/>
          <p:nvPr/>
        </p:nvGrpSpPr>
        <p:grpSpPr>
          <a:xfrm>
            <a:off x="996391" y="2564904"/>
            <a:ext cx="8966330" cy="3312368"/>
            <a:chOff x="1791997" y="2713300"/>
            <a:chExt cx="6752276" cy="3343992"/>
          </a:xfrm>
          <a:solidFill>
            <a:srgbClr val="E7E2FE"/>
          </a:solidFill>
        </p:grpSpPr>
        <p:sp>
          <p:nvSpPr>
            <p:cNvPr id="9" name="矩形 8"/>
            <p:cNvSpPr/>
            <p:nvPr/>
          </p:nvSpPr>
          <p:spPr>
            <a:xfrm>
              <a:off x="2243573" y="2731204"/>
              <a:ext cx="6300700" cy="2825206"/>
            </a:xfrm>
            <a:prstGeom prst="rect">
              <a:avLst/>
            </a:prstGeom>
            <a:grpFill/>
            <a:ln>
              <a:solidFill>
                <a:srgbClr val="DDD6FE"/>
              </a:solidFill>
            </a:ln>
            <a:effectLst>
              <a:outerShdw blurRad="76200" dir="18900000" sy="23000" kx="-1200000" algn="bl" rotWithShape="0">
                <a:prstClr val="black">
                  <a:alpha val="20000"/>
                </a:prstClr>
              </a:outerShdw>
            </a:effectLst>
            <a:scene3d>
              <a:camera prst="obliqueTopRight">
                <a:rot lat="0" lon="0" rev="0"/>
              </a:camera>
              <a:lightRig rig="threePt" dir="t"/>
            </a:scene3d>
            <a:sp3d extrusionH="793750" prstMaterial="metal">
              <a:bevelT w="44450" h="2540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mn-ea"/>
              </a:endParaRPr>
            </a:p>
          </p:txBody>
        </p:sp>
        <p:sp>
          <p:nvSpPr>
            <p:cNvPr id="10" name="文本框 9"/>
            <p:cNvSpPr txBox="1"/>
            <p:nvPr/>
          </p:nvSpPr>
          <p:spPr>
            <a:xfrm>
              <a:off x="3383897" y="5595626"/>
              <a:ext cx="4080255" cy="461666"/>
            </a:xfrm>
            <a:prstGeom prst="rect">
              <a:avLst/>
            </a:prstGeom>
            <a:noFill/>
            <a:ln>
              <a:noFill/>
            </a:ln>
          </p:spPr>
          <p:txBody>
            <a:bodyPr wrap="square" rtlCol="0">
              <a:spAutoFit/>
            </a:bodyPr>
            <a:lstStyle/>
            <a:p>
              <a:pPr algn="ctr"/>
              <a:r>
                <a:rPr lang="zh-CN" altLang="en-US" sz="2400" b="1" dirty="0">
                  <a:latin typeface="+mn-ea"/>
                  <a:ea typeface="+mn-ea"/>
                </a:rPr>
                <a:t>周转量实际数</a:t>
              </a:r>
              <a:r>
                <a:rPr lang="en-US" altLang="zh-CN" sz="2400" b="1" dirty="0">
                  <a:latin typeface="+mn-ea"/>
                  <a:ea typeface="+mn-ea"/>
                </a:rPr>
                <a:t>Q</a:t>
              </a:r>
              <a:r>
                <a:rPr lang="en-US" altLang="zh-CN" sz="2400" b="1" baseline="-25000" dirty="0">
                  <a:latin typeface="+mn-ea"/>
                  <a:ea typeface="+mn-ea"/>
                </a:rPr>
                <a:t>1</a:t>
              </a:r>
              <a:r>
                <a:rPr lang="zh-CN" altLang="en-US" sz="2400" b="1" dirty="0">
                  <a:latin typeface="+mn-ea"/>
                  <a:ea typeface="+mn-ea"/>
                </a:rPr>
                <a:t> </a:t>
              </a:r>
            </a:p>
          </p:txBody>
        </p:sp>
        <p:sp>
          <p:nvSpPr>
            <p:cNvPr id="11" name="文本框 10"/>
            <p:cNvSpPr txBox="1"/>
            <p:nvPr/>
          </p:nvSpPr>
          <p:spPr>
            <a:xfrm>
              <a:off x="1791997" y="2713300"/>
              <a:ext cx="417199" cy="2835124"/>
            </a:xfrm>
            <a:prstGeom prst="rect">
              <a:avLst/>
            </a:prstGeom>
            <a:noFill/>
            <a:ln>
              <a:noFill/>
            </a:ln>
          </p:spPr>
          <p:txBody>
            <a:bodyPr vert="eaVert" wrap="square" rtlCol="0">
              <a:spAutoFit/>
            </a:bodyPr>
            <a:lstStyle/>
            <a:p>
              <a:pPr algn="ctr"/>
              <a:r>
                <a:rPr lang="zh-CN" altLang="en-US" sz="2400" b="1" dirty="0">
                  <a:latin typeface="+mn-ea"/>
                  <a:ea typeface="+mn-ea"/>
                </a:rPr>
                <a:t>单位成本实际数</a:t>
              </a:r>
              <a:r>
                <a:rPr lang="en-US" altLang="zh-CN" sz="2400" b="1" dirty="0">
                  <a:latin typeface="+mn-ea"/>
                  <a:ea typeface="+mn-ea"/>
                </a:rPr>
                <a:t>C</a:t>
              </a:r>
              <a:r>
                <a:rPr lang="en-US" altLang="zh-CN" sz="2400" b="1" baseline="-25000" dirty="0">
                  <a:latin typeface="+mn-ea"/>
                  <a:ea typeface="+mn-ea"/>
                </a:rPr>
                <a:t>1</a:t>
              </a:r>
              <a:endParaRPr lang="zh-CN" altLang="en-US" sz="2400" b="1" dirty="0">
                <a:latin typeface="+mn-ea"/>
                <a:ea typeface="+mn-ea"/>
              </a:endParaRPr>
            </a:p>
          </p:txBody>
        </p:sp>
        <p:sp>
          <p:nvSpPr>
            <p:cNvPr id="12" name="文本框 11"/>
            <p:cNvSpPr txBox="1"/>
            <p:nvPr/>
          </p:nvSpPr>
          <p:spPr>
            <a:xfrm>
              <a:off x="3018473" y="3903439"/>
              <a:ext cx="4716524" cy="461665"/>
            </a:xfrm>
            <a:prstGeom prst="rect">
              <a:avLst/>
            </a:prstGeom>
            <a:grpFill/>
            <a:ln>
              <a:noFill/>
            </a:ln>
          </p:spPr>
          <p:txBody>
            <a:bodyPr wrap="square" rtlCol="0">
              <a:spAutoFit/>
            </a:bodyPr>
            <a:lstStyle/>
            <a:p>
              <a:pPr algn="ctr"/>
              <a:r>
                <a:rPr lang="zh-CN" altLang="en-US" sz="2400" b="1" dirty="0">
                  <a:latin typeface="+mn-ea"/>
                  <a:ea typeface="+mn-ea"/>
                </a:rPr>
                <a:t>总成本实际数</a:t>
              </a:r>
              <a:r>
                <a:rPr lang="en-US" altLang="zh-CN" sz="2400" b="1" dirty="0">
                  <a:latin typeface="+mn-ea"/>
                  <a:ea typeface="+mn-ea"/>
                </a:rPr>
                <a:t>C</a:t>
              </a:r>
              <a:r>
                <a:rPr lang="en-US" altLang="zh-CN" sz="2400" b="1" baseline="-25000" dirty="0">
                  <a:latin typeface="+mn-ea"/>
                  <a:ea typeface="+mn-ea"/>
                </a:rPr>
                <a:t>1</a:t>
              </a:r>
              <a:r>
                <a:rPr lang="en-US" altLang="zh-CN" sz="2400" b="1" dirty="0">
                  <a:latin typeface="+mn-ea"/>
                  <a:ea typeface="+mn-ea"/>
                </a:rPr>
                <a:t>Q</a:t>
              </a:r>
              <a:r>
                <a:rPr lang="en-US" altLang="zh-CN" sz="2400" b="1" baseline="-25000" dirty="0">
                  <a:latin typeface="+mn-ea"/>
                  <a:ea typeface="+mn-ea"/>
                </a:rPr>
                <a:t>1 </a:t>
              </a:r>
              <a:r>
                <a:rPr lang="zh-CN" altLang="en-US" sz="2400" b="1" dirty="0">
                  <a:latin typeface="+mn-ea"/>
                  <a:ea typeface="+mn-ea"/>
                </a:rPr>
                <a:t> </a:t>
              </a:r>
            </a:p>
          </p:txBody>
        </p:sp>
      </p:grpSp>
      <p:sp>
        <p:nvSpPr>
          <p:cNvPr id="22" name="燕尾形 21"/>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23" name="燕尾形 22"/>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24" name="燕尾形 23"/>
          <p:cNvSpPr/>
          <p:nvPr/>
        </p:nvSpPr>
        <p:spPr>
          <a:xfrm>
            <a:off x="5597940" y="368659"/>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dirty="0" smtClean="0"/>
              <a:t>二、成本降低额与成本降低率预算达成情况的因素分析</a:t>
            </a:r>
            <a:endParaRPr lang="zh-CN" altLang="zh-CN" sz="1400" dirty="0"/>
          </a:p>
        </p:txBody>
      </p:sp>
      <p:sp>
        <p:nvSpPr>
          <p:cNvPr id="15" name="TextBox 14"/>
          <p:cNvSpPr txBox="1"/>
          <p:nvPr/>
        </p:nvSpPr>
        <p:spPr>
          <a:xfrm rot="20700089">
            <a:off x="340686" y="1153006"/>
            <a:ext cx="2492990" cy="369332"/>
          </a:xfrm>
          <a:prstGeom prst="rect">
            <a:avLst/>
          </a:prstGeom>
          <a:noFill/>
        </p:spPr>
        <p:txBody>
          <a:bodyPr wrap="none" rtlCol="0">
            <a:spAutoFit/>
          </a:bodyPr>
          <a:lstStyle/>
          <a:p>
            <a:r>
              <a:rPr lang="zh-CN" altLang="en-US" dirty="0" smtClean="0"/>
              <a:t>一组相关图片，供参考</a:t>
            </a:r>
            <a:endParaRPr lang="zh-CN" altLang="en-US" dirty="0"/>
          </a:p>
        </p:txBody>
      </p:sp>
    </p:spTree>
    <p:extLst>
      <p:ext uri="{BB962C8B-B14F-4D97-AF65-F5344CB8AC3E}">
        <p14:creationId xmlns:p14="http://schemas.microsoft.com/office/powerpoint/2010/main" xmlns="" val="66299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3000" fill="hold"/>
                                        <p:tgtEl>
                                          <p:spTgt spid="8"/>
                                        </p:tgtEl>
                                        <p:attrNameLst>
                                          <p:attrName>ppt_x</p:attrName>
                                        </p:attrNameLst>
                                      </p:cBhvr>
                                      <p:tavLst>
                                        <p:tav tm="0">
                                          <p:val>
                                            <p:strVal val="0-#ppt_w/2"/>
                                          </p:val>
                                        </p:tav>
                                        <p:tav tm="100000">
                                          <p:val>
                                            <p:strVal val="#ppt_x"/>
                                          </p:val>
                                        </p:tav>
                                      </p:tavLst>
                                    </p:anim>
                                    <p:anim calcmode="lin" valueType="num">
                                      <p:cBhvr additive="base">
                                        <p:cTn id="8" dur="3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3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indent="540000">
              <a:lnSpc>
                <a:spcPct val="110000"/>
              </a:lnSpc>
            </a:pPr>
            <a:r>
              <a:rPr lang="en-US" altLang="zh-CN" sz="2000" dirty="0" smtClean="0">
                <a:latin typeface="+mn-ea"/>
                <a:ea typeface="+mn-ea"/>
              </a:rPr>
              <a:t/>
            </a:r>
            <a:br>
              <a:rPr lang="en-US" altLang="zh-CN" sz="2000" dirty="0" smtClean="0">
                <a:latin typeface="+mn-ea"/>
                <a:ea typeface="+mn-ea"/>
              </a:rPr>
            </a:br>
            <a:r>
              <a:rPr lang="en-US" altLang="zh-CN" sz="2000" dirty="0" smtClean="0">
                <a:latin typeface="+mn-ea"/>
                <a:ea typeface="+mn-ea"/>
              </a:rPr>
              <a:t>    </a:t>
            </a:r>
            <a:r>
              <a:rPr lang="zh-CN" altLang="zh-CN" sz="2000" dirty="0" smtClean="0">
                <a:latin typeface="+mn-ea"/>
                <a:ea typeface="+mn-ea"/>
              </a:rPr>
              <a:t>（</a:t>
            </a:r>
            <a:r>
              <a:rPr lang="en-US" altLang="zh-CN" sz="2000" dirty="0" smtClean="0">
                <a:latin typeface="+mn-ea"/>
                <a:ea typeface="+mn-ea"/>
              </a:rPr>
              <a:t>3</a:t>
            </a:r>
            <a:r>
              <a:rPr lang="zh-CN" altLang="zh-CN" sz="2000" dirty="0" smtClean="0">
                <a:latin typeface="+mn-ea"/>
                <a:ea typeface="+mn-ea"/>
              </a:rPr>
              <a:t>）对单位成本丙类费用实际数与预算数之差做出因素分析：</a:t>
            </a:r>
            <a:br>
              <a:rPr lang="zh-CN" altLang="zh-CN" sz="2000" dirty="0" smtClean="0">
                <a:latin typeface="+mn-ea"/>
                <a:ea typeface="+mn-ea"/>
              </a:rPr>
            </a:br>
            <a:r>
              <a:rPr lang="en-US" altLang="zh-CN" sz="2000" dirty="0" smtClean="0">
                <a:latin typeface="+mn-ea"/>
                <a:ea typeface="+mn-ea"/>
              </a:rPr>
              <a:t>    </a:t>
            </a:r>
            <a:r>
              <a:rPr lang="zh-CN" altLang="zh-CN" sz="2000" dirty="0" smtClean="0">
                <a:latin typeface="+mn-ea"/>
                <a:ea typeface="+mn-ea"/>
              </a:rPr>
              <a:t>据表</a:t>
            </a:r>
            <a:r>
              <a:rPr lang="en-US" altLang="zh-CN" sz="2000" dirty="0" smtClean="0">
                <a:latin typeface="+mn-ea"/>
                <a:ea typeface="+mn-ea"/>
              </a:rPr>
              <a:t>5-21</a:t>
            </a:r>
            <a:r>
              <a:rPr lang="zh-CN" altLang="zh-CN" sz="2000" dirty="0" smtClean="0">
                <a:latin typeface="+mn-ea"/>
                <a:ea typeface="+mn-ea"/>
              </a:rPr>
              <a:t>分析资料，对单位成本丙类费用实际数与预算数之差进行因素分析，分析过程与结果填入表</a:t>
            </a:r>
            <a:r>
              <a:rPr lang="en-US" altLang="zh-CN" sz="2000" dirty="0" smtClean="0">
                <a:latin typeface="+mn-ea"/>
                <a:ea typeface="+mn-ea"/>
              </a:rPr>
              <a:t>5-24</a:t>
            </a:r>
            <a:r>
              <a:rPr lang="zh-CN" altLang="zh-CN" sz="2000" dirty="0" smtClean="0">
                <a:latin typeface="+mn-ea"/>
                <a:ea typeface="+mn-ea"/>
              </a:rPr>
              <a:t>。</a:t>
            </a:r>
            <a:r>
              <a:rPr lang="en-US" altLang="zh-CN" sz="2000" dirty="0" smtClean="0"/>
              <a:t/>
            </a:r>
            <a:br>
              <a:rPr lang="en-US" altLang="zh-CN" sz="2000" dirty="0" smtClean="0"/>
            </a:br>
            <a:r>
              <a:rPr lang="en-US" altLang="zh-CN" sz="2000" dirty="0" smtClean="0"/>
              <a:t>                    </a:t>
            </a:r>
            <a:r>
              <a:rPr lang="zh-CN" altLang="zh-CN" sz="2000" dirty="0" smtClean="0">
                <a:latin typeface="黑体" pitchFamily="49" charset="-122"/>
                <a:ea typeface="黑体" pitchFamily="49" charset="-122"/>
              </a:rPr>
              <a:t>表</a:t>
            </a:r>
            <a:r>
              <a:rPr lang="en-US" altLang="zh-CN" sz="2000" dirty="0" smtClean="0">
                <a:latin typeface="黑体" pitchFamily="49" charset="-122"/>
                <a:ea typeface="黑体" pitchFamily="49" charset="-122"/>
              </a:rPr>
              <a:t>5-24  </a:t>
            </a:r>
            <a:r>
              <a:rPr lang="zh-CN" altLang="zh-CN" sz="2000" dirty="0" smtClean="0">
                <a:latin typeface="黑体" pitchFamily="49" charset="-122"/>
                <a:ea typeface="黑体" pitchFamily="49" charset="-122"/>
              </a:rPr>
              <a:t>长城运输集团单位成本丙类费用实际数与预算数之差分析表</a:t>
            </a:r>
            <a:r>
              <a:rPr lang="zh-CN" altLang="zh-CN" sz="2000" dirty="0" smtClean="0"/>
              <a:t/>
            </a:r>
            <a:br>
              <a:rPr lang="zh-CN" altLang="zh-CN" sz="2000" dirty="0" smtClean="0"/>
            </a:br>
            <a:r>
              <a:rPr lang="en-US" altLang="zh-CN" sz="2000" dirty="0" smtClean="0">
                <a:latin typeface="+mn-ea"/>
                <a:ea typeface="+mn-ea"/>
              </a:rPr>
              <a:t>                                      202</a:t>
            </a:r>
            <a:r>
              <a:rPr lang="zh-CN" altLang="zh-CN" sz="2000" dirty="0" smtClean="0">
                <a:latin typeface="+mn-ea"/>
                <a:ea typeface="+mn-ea"/>
              </a:rPr>
              <a:t>×年</a:t>
            </a:r>
            <a:r>
              <a:rPr lang="en-US" altLang="zh-CN" sz="2000" dirty="0" smtClean="0">
                <a:latin typeface="+mn-ea"/>
                <a:ea typeface="+mn-ea"/>
              </a:rPr>
              <a:t>5</a:t>
            </a:r>
            <a:r>
              <a:rPr lang="zh-CN" altLang="zh-CN" sz="2000" dirty="0" smtClean="0">
                <a:latin typeface="+mn-ea"/>
                <a:ea typeface="+mn-ea"/>
              </a:rPr>
              <a:t>月</a:t>
            </a:r>
            <a:r>
              <a:rPr lang="en-US" altLang="zh-CN" sz="2000" dirty="0" smtClean="0"/>
              <a:t/>
            </a:r>
            <a:br>
              <a:rPr lang="en-US" altLang="zh-CN" sz="2000" dirty="0" smtClean="0"/>
            </a:br>
            <a:r>
              <a:rPr lang="en-US" altLang="zh-CN" sz="2000" dirty="0" smtClean="0"/>
              <a:t/>
            </a:r>
            <a:br>
              <a:rPr lang="en-US" altLang="zh-CN" sz="2000" dirty="0" smtClean="0"/>
            </a:br>
            <a:r>
              <a:rPr lang="en-US" altLang="zh-CN" sz="2000" dirty="0" smtClean="0"/>
              <a:t/>
            </a:r>
            <a:br>
              <a:rPr lang="en-US" altLang="zh-CN" sz="2000" dirty="0" smtClean="0"/>
            </a:br>
            <a:r>
              <a:rPr lang="en-US" altLang="zh-CN" sz="2000" dirty="0" smtClean="0"/>
              <a:t/>
            </a:r>
            <a:br>
              <a:rPr lang="en-US" altLang="zh-CN" sz="2000" dirty="0" smtClean="0"/>
            </a:br>
            <a:r>
              <a:rPr lang="en-US" altLang="zh-CN" sz="2000" dirty="0" smtClean="0"/>
              <a:t/>
            </a:r>
            <a:br>
              <a:rPr lang="en-US" altLang="zh-CN" sz="2000" dirty="0" smtClean="0"/>
            </a:br>
            <a:r>
              <a:rPr lang="en-US" altLang="zh-CN" sz="2000" dirty="0" smtClean="0"/>
              <a:t/>
            </a:r>
            <a:br>
              <a:rPr lang="en-US" altLang="zh-CN" sz="2000" dirty="0" smtClean="0"/>
            </a:br>
            <a:r>
              <a:rPr lang="en-US" altLang="zh-CN" sz="2000" dirty="0" smtClean="0"/>
              <a:t/>
            </a:r>
            <a:br>
              <a:rPr lang="en-US" altLang="zh-CN" sz="2000" dirty="0" smtClean="0"/>
            </a:br>
            <a:r>
              <a:rPr lang="en-US" altLang="zh-CN" sz="2000" dirty="0" smtClean="0"/>
              <a:t>      </a:t>
            </a:r>
            <a:r>
              <a:rPr lang="zh-CN" altLang="zh-CN" sz="2000" dirty="0" smtClean="0"/>
              <a:t>分析结论： </a:t>
            </a:r>
            <a:r>
              <a:rPr lang="en-US" altLang="zh-CN" sz="2000" dirty="0" smtClean="0"/>
              <a:t/>
            </a:r>
            <a:br>
              <a:rPr lang="en-US" altLang="zh-CN" sz="2000" dirty="0" smtClean="0"/>
            </a:br>
            <a:endParaRPr lang="zh-CN" altLang="en-US" sz="2000" dirty="0"/>
          </a:p>
        </p:txBody>
      </p:sp>
      <p:graphicFrame>
        <p:nvGraphicFramePr>
          <p:cNvPr id="3" name="表格 2"/>
          <p:cNvGraphicFramePr>
            <a:graphicFrameLocks noGrp="1"/>
          </p:cNvGraphicFramePr>
          <p:nvPr/>
        </p:nvGraphicFramePr>
        <p:xfrm>
          <a:off x="1055440" y="3201144"/>
          <a:ext cx="9937104" cy="1524000"/>
        </p:xfrm>
        <a:graphic>
          <a:graphicData uri="http://schemas.openxmlformats.org/drawingml/2006/table">
            <a:tbl>
              <a:tblPr/>
              <a:tblGrid>
                <a:gridCol w="2484276"/>
                <a:gridCol w="2484276"/>
                <a:gridCol w="2484276"/>
                <a:gridCol w="2484276"/>
              </a:tblGrid>
              <a:tr h="0">
                <a:tc>
                  <a:txBody>
                    <a:bodyPr/>
                    <a:lstStyle/>
                    <a:p>
                      <a:pPr algn="ctr">
                        <a:spcBef>
                          <a:spcPts val="350"/>
                        </a:spcBef>
                        <a:spcAft>
                          <a:spcPts val="350"/>
                        </a:spcAft>
                      </a:pPr>
                      <a:endParaRPr lang="en-US" sz="2000" b="1" kern="0">
                        <a:latin typeface="Times New Roman"/>
                        <a:ea typeface="宋体"/>
                        <a:cs typeface="Times New Roman"/>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algn="ctr">
                        <a:spcBef>
                          <a:spcPts val="350"/>
                        </a:spcBef>
                        <a:spcAft>
                          <a:spcPts val="350"/>
                        </a:spcAft>
                      </a:pPr>
                      <a:r>
                        <a:rPr lang="zh-CN" sz="2000" b="1" kern="0">
                          <a:latin typeface="Times New Roman"/>
                          <a:ea typeface="黑体"/>
                          <a:cs typeface="Times New Roman"/>
                        </a:rPr>
                        <a:t>丙类费用</a:t>
                      </a:r>
                      <a:r>
                        <a:rPr lang="en-US" sz="2000" b="1" kern="0">
                          <a:latin typeface="黑体"/>
                          <a:ea typeface="宋体"/>
                          <a:cs typeface="Times New Roman"/>
                        </a:rPr>
                        <a:t>/</a:t>
                      </a:r>
                      <a:r>
                        <a:rPr lang="zh-CN" sz="2000" b="1" kern="0">
                          <a:latin typeface="Times New Roman"/>
                          <a:ea typeface="黑体"/>
                          <a:cs typeface="Times New Roman"/>
                        </a:rPr>
                        <a:t>元</a:t>
                      </a:r>
                      <a:endParaRPr lang="zh-CN" sz="2000" b="1"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algn="ctr">
                        <a:spcBef>
                          <a:spcPts val="350"/>
                        </a:spcBef>
                        <a:spcAft>
                          <a:spcPts val="350"/>
                        </a:spcAft>
                      </a:pPr>
                      <a:r>
                        <a:rPr lang="zh-CN" sz="2000" b="1" kern="0">
                          <a:latin typeface="Times New Roman"/>
                          <a:ea typeface="黑体"/>
                          <a:cs typeface="Times New Roman"/>
                        </a:rPr>
                        <a:t>每吨百公里</a:t>
                      </a:r>
                      <a:r>
                        <a:rPr lang="en-US" sz="2000" b="1" kern="0">
                          <a:latin typeface="黑体"/>
                          <a:ea typeface="宋体"/>
                          <a:cs typeface="Times New Roman"/>
                        </a:rPr>
                        <a:t>/</a:t>
                      </a:r>
                      <a:r>
                        <a:rPr lang="zh-CN" sz="2000" b="1" kern="0">
                          <a:latin typeface="Times New Roman"/>
                          <a:ea typeface="黑体"/>
                          <a:cs typeface="Times New Roman"/>
                        </a:rPr>
                        <a:t>（</a:t>
                      </a:r>
                      <a:r>
                        <a:rPr lang="en-US" sz="2000" b="1" kern="0">
                          <a:latin typeface="Times New Roman"/>
                          <a:ea typeface="宋体"/>
                          <a:cs typeface="Times New Roman"/>
                        </a:rPr>
                        <a:t>10</a:t>
                      </a:r>
                      <a:r>
                        <a:rPr lang="en-US" sz="2000" b="1" kern="0" baseline="30000">
                          <a:latin typeface="Times New Roman"/>
                          <a:ea typeface="宋体"/>
                          <a:cs typeface="Times New Roman"/>
                        </a:rPr>
                        <a:t>3</a:t>
                      </a:r>
                      <a:r>
                        <a:rPr lang="en-US" sz="2000" b="1" kern="0">
                          <a:latin typeface="Times New Roman"/>
                          <a:ea typeface="宋体"/>
                          <a:cs typeface="Times New Roman"/>
                        </a:rPr>
                        <a:t>t</a:t>
                      </a:r>
                      <a:r>
                        <a:rPr lang="en-US" sz="2000" b="1" kern="0">
                          <a:latin typeface="宋体"/>
                          <a:ea typeface="宋体"/>
                          <a:cs typeface="Times New Roman"/>
                        </a:rPr>
                        <a:t>·</a:t>
                      </a:r>
                      <a:r>
                        <a:rPr lang="en-US" sz="2000" b="1" kern="0">
                          <a:latin typeface="Times New Roman"/>
                          <a:ea typeface="宋体"/>
                          <a:cs typeface="Times New Roman"/>
                        </a:rPr>
                        <a:t>km</a:t>
                      </a:r>
                      <a:r>
                        <a:rPr lang="zh-CN" sz="2000" b="1" kern="0">
                          <a:latin typeface="Times New Roman"/>
                          <a:ea typeface="黑体"/>
                          <a:cs typeface="Times New Roman"/>
                        </a:rPr>
                        <a:t>）</a:t>
                      </a:r>
                      <a:endParaRPr lang="zh-CN" sz="2000" b="1"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algn="ctr">
                        <a:spcBef>
                          <a:spcPts val="350"/>
                        </a:spcBef>
                        <a:spcAft>
                          <a:spcPts val="350"/>
                        </a:spcAft>
                      </a:pPr>
                      <a:r>
                        <a:rPr lang="zh-CN" sz="2000" b="1" kern="0">
                          <a:latin typeface="Times New Roman"/>
                          <a:ea typeface="黑体"/>
                          <a:cs typeface="Times New Roman"/>
                        </a:rPr>
                        <a:t>千吨公里变动费用</a:t>
                      </a:r>
                      <a:r>
                        <a:rPr lang="en-US" sz="2000" b="1" kern="0">
                          <a:latin typeface="黑体"/>
                          <a:ea typeface="宋体"/>
                          <a:cs typeface="Times New Roman"/>
                        </a:rPr>
                        <a:t>/</a:t>
                      </a:r>
                      <a:r>
                        <a:rPr lang="zh-CN" sz="2000" b="1" kern="0">
                          <a:latin typeface="Times New Roman"/>
                          <a:ea typeface="黑体"/>
                          <a:cs typeface="Times New Roman"/>
                        </a:rPr>
                        <a:t>（</a:t>
                      </a:r>
                      <a:r>
                        <a:rPr lang="zh-CN" sz="2000" b="1" kern="100">
                          <a:latin typeface="Times New Roman"/>
                          <a:ea typeface="黑体"/>
                          <a:cs typeface="Times New Roman"/>
                        </a:rPr>
                        <a:t>元</a:t>
                      </a:r>
                      <a:r>
                        <a:rPr lang="en-US" sz="2000" b="1" kern="100">
                          <a:latin typeface="Times New Roman"/>
                          <a:ea typeface="宋体"/>
                          <a:cs typeface="Times New Roman"/>
                        </a:rPr>
                        <a:t>/</a:t>
                      </a:r>
                      <a:r>
                        <a:rPr lang="en-US" sz="2000" b="1" kern="0">
                          <a:latin typeface="Times New Roman"/>
                          <a:ea typeface="宋体"/>
                          <a:cs typeface="Times New Roman"/>
                        </a:rPr>
                        <a:t>10</a:t>
                      </a:r>
                      <a:r>
                        <a:rPr lang="en-US" sz="2000" b="1" kern="0" baseline="30000">
                          <a:latin typeface="Times New Roman"/>
                          <a:ea typeface="宋体"/>
                          <a:cs typeface="Times New Roman"/>
                        </a:rPr>
                        <a:t>3</a:t>
                      </a:r>
                      <a:r>
                        <a:rPr lang="en-US" sz="2000" b="1" kern="0">
                          <a:latin typeface="Times New Roman"/>
                          <a:ea typeface="宋体"/>
                          <a:cs typeface="Times New Roman"/>
                        </a:rPr>
                        <a:t>t</a:t>
                      </a:r>
                      <a:r>
                        <a:rPr lang="en-US" sz="2000" b="1" kern="0">
                          <a:latin typeface="宋体"/>
                          <a:ea typeface="宋体"/>
                          <a:cs typeface="Times New Roman"/>
                        </a:rPr>
                        <a:t>·</a:t>
                      </a:r>
                      <a:r>
                        <a:rPr lang="en-US" sz="2000" b="1" kern="0">
                          <a:latin typeface="Times New Roman"/>
                          <a:ea typeface="宋体"/>
                          <a:cs typeface="Times New Roman"/>
                        </a:rPr>
                        <a:t>km</a:t>
                      </a:r>
                      <a:r>
                        <a:rPr lang="zh-CN" sz="2000" b="1" kern="0">
                          <a:latin typeface="Times New Roman"/>
                          <a:ea typeface="黑体"/>
                          <a:cs typeface="Times New Roman"/>
                        </a:rPr>
                        <a:t>）</a:t>
                      </a:r>
                      <a:endParaRPr lang="zh-CN" sz="2000" b="1"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r>
              <a:tr h="0">
                <a:tc>
                  <a:txBody>
                    <a:bodyPr/>
                    <a:lstStyle/>
                    <a:p>
                      <a:pPr algn="ctr">
                        <a:spcBef>
                          <a:spcPts val="350"/>
                        </a:spcBef>
                        <a:spcAft>
                          <a:spcPts val="350"/>
                        </a:spcAft>
                      </a:pPr>
                      <a:r>
                        <a:rPr lang="zh-CN" sz="2000" b="1" kern="100">
                          <a:latin typeface="Times New Roman"/>
                          <a:ea typeface="宋体"/>
                          <a:cs typeface="Times New Roman"/>
                        </a:rPr>
                        <a:t>预算数</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R="400050" algn="ctr">
                        <a:spcBef>
                          <a:spcPts val="350"/>
                        </a:spcBef>
                        <a:spcAft>
                          <a:spcPts val="350"/>
                        </a:spcAft>
                      </a:pPr>
                      <a:endParaRPr lang="en-US" sz="2000" b="1"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R="400050" algn="ctr">
                        <a:spcBef>
                          <a:spcPts val="350"/>
                        </a:spcBef>
                        <a:spcAft>
                          <a:spcPts val="350"/>
                        </a:spcAft>
                      </a:pPr>
                      <a:endParaRPr lang="en-US" sz="2000" b="1"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R="400050" algn="ctr">
                        <a:spcBef>
                          <a:spcPts val="350"/>
                        </a:spcBef>
                        <a:spcAft>
                          <a:spcPts val="350"/>
                        </a:spcAft>
                      </a:pPr>
                      <a:endParaRPr lang="en-US" sz="2000" b="1"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0">
                <a:tc>
                  <a:txBody>
                    <a:bodyPr/>
                    <a:lstStyle/>
                    <a:p>
                      <a:pPr algn="ctr">
                        <a:spcBef>
                          <a:spcPts val="350"/>
                        </a:spcBef>
                        <a:spcAft>
                          <a:spcPts val="350"/>
                        </a:spcAft>
                      </a:pPr>
                      <a:r>
                        <a:rPr lang="zh-CN" sz="2000" b="1" kern="100">
                          <a:latin typeface="Times New Roman"/>
                          <a:ea typeface="宋体"/>
                          <a:cs typeface="Times New Roman"/>
                        </a:rPr>
                        <a:t>实际数</a:t>
                      </a: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R="400050" algn="ctr">
                        <a:spcBef>
                          <a:spcPts val="350"/>
                        </a:spcBef>
                        <a:spcAft>
                          <a:spcPts val="350"/>
                        </a:spcAft>
                      </a:pPr>
                      <a:endParaRPr lang="en-US" sz="2000" b="1"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R="400050" algn="ctr">
                        <a:spcBef>
                          <a:spcPts val="350"/>
                        </a:spcBef>
                        <a:spcAft>
                          <a:spcPts val="350"/>
                        </a:spcAft>
                      </a:pPr>
                      <a:endParaRPr lang="en-US" sz="2000" b="1"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R="400050" algn="ctr">
                        <a:spcBef>
                          <a:spcPts val="350"/>
                        </a:spcBef>
                        <a:spcAft>
                          <a:spcPts val="350"/>
                        </a:spcAft>
                      </a:pPr>
                      <a:endParaRPr lang="en-US" sz="2000" b="1"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r h="0">
                <a:tc gridSpan="3">
                  <a:txBody>
                    <a:bodyPr/>
                    <a:lstStyle/>
                    <a:p>
                      <a:pPr algn="ctr">
                        <a:spcBef>
                          <a:spcPts val="350"/>
                        </a:spcBef>
                        <a:spcAft>
                          <a:spcPts val="350"/>
                        </a:spcAft>
                      </a:pPr>
                      <a:r>
                        <a:rPr lang="zh-CN" sz="2000" b="1" kern="100" dirty="0">
                          <a:latin typeface="Times New Roman"/>
                          <a:ea typeface="宋体"/>
                          <a:cs typeface="Times New Roman"/>
                        </a:rPr>
                        <a:t>单位成本丙类费用实际数与预算数之差</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a:txBody>
                    <a:bodyPr/>
                    <a:lstStyle/>
                    <a:p>
                      <a:pPr marR="400050" algn="r">
                        <a:spcBef>
                          <a:spcPts val="350"/>
                        </a:spcBef>
                        <a:spcAft>
                          <a:spcPts val="350"/>
                        </a:spcAft>
                      </a:pPr>
                      <a:endParaRPr lang="en-US" sz="2000" b="1"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燕尾形 3"/>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smtClean="0">
                <a:latin typeface="+mn-ea"/>
                <a:ea typeface="+mn-ea"/>
              </a:rPr>
              <a:t>（</a:t>
            </a:r>
            <a:r>
              <a:rPr lang="en-US" altLang="zh-CN" dirty="0" smtClean="0">
                <a:latin typeface="+mn-ea"/>
                <a:ea typeface="+mn-ea"/>
              </a:rPr>
              <a:t>4</a:t>
            </a:r>
            <a:r>
              <a:rPr lang="zh-CN" altLang="zh-CN" dirty="0" smtClean="0">
                <a:latin typeface="+mn-ea"/>
                <a:ea typeface="+mn-ea"/>
              </a:rPr>
              <a:t>）将单位成本实际数与预算数之差多因素分析结果加以汇总，填列于表</a:t>
            </a:r>
            <a:r>
              <a:rPr lang="en-US" altLang="zh-CN" dirty="0" smtClean="0">
                <a:latin typeface="+mn-ea"/>
                <a:ea typeface="+mn-ea"/>
              </a:rPr>
              <a:t>5-25</a:t>
            </a:r>
            <a:r>
              <a:rPr lang="zh-CN" altLang="zh-CN" dirty="0" smtClean="0">
                <a:latin typeface="+mn-ea"/>
                <a:ea typeface="+mn-ea"/>
              </a:rPr>
              <a:t>。</a:t>
            </a:r>
            <a:endParaRPr lang="zh-CN" altLang="en-US" dirty="0">
              <a:latin typeface="+mn-ea"/>
              <a:ea typeface="+mn-ea"/>
            </a:endParaRPr>
          </a:p>
        </p:txBody>
      </p:sp>
      <p:sp>
        <p:nvSpPr>
          <p:cNvPr id="3" name="燕尾形 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87413" y="980728"/>
            <a:ext cx="11304587" cy="5328592"/>
          </a:xfrm>
        </p:spPr>
        <p:txBody>
          <a:bodyPr/>
          <a:lstStyle/>
          <a:p>
            <a:pPr>
              <a:lnSpc>
                <a:spcPct val="100000"/>
              </a:lnSpc>
            </a:pPr>
            <a:r>
              <a:rPr lang="en-US" altLang="zh-CN" sz="2000" dirty="0" smtClean="0">
                <a:latin typeface="黑体" pitchFamily="49" charset="-122"/>
                <a:ea typeface="黑体" pitchFamily="49" charset="-122"/>
              </a:rPr>
              <a:t>      </a:t>
            </a:r>
            <a:r>
              <a:rPr lang="zh-CN" altLang="zh-CN" sz="2000" dirty="0" smtClean="0">
                <a:latin typeface="黑体" pitchFamily="49" charset="-122"/>
                <a:ea typeface="黑体" pitchFamily="49" charset="-122"/>
              </a:rPr>
              <a:t>表</a:t>
            </a:r>
            <a:r>
              <a:rPr lang="en-US" altLang="zh-CN" sz="2000" dirty="0" smtClean="0">
                <a:latin typeface="黑体" pitchFamily="49" charset="-122"/>
                <a:ea typeface="黑体" pitchFamily="49" charset="-122"/>
              </a:rPr>
              <a:t>5-25  </a:t>
            </a:r>
            <a:r>
              <a:rPr lang="zh-CN" altLang="zh-CN" sz="2000" dirty="0" smtClean="0">
                <a:latin typeface="黑体" pitchFamily="49" charset="-122"/>
                <a:ea typeface="黑体" pitchFamily="49" charset="-122"/>
              </a:rPr>
              <a:t>长城运输集团单位成本实际数与预算数之差因素分析汇总表</a:t>
            </a:r>
            <a:br>
              <a:rPr lang="zh-CN" altLang="zh-CN" sz="2000" dirty="0" smtClean="0">
                <a:latin typeface="黑体" pitchFamily="49" charset="-122"/>
                <a:ea typeface="黑体" pitchFamily="49" charset="-122"/>
              </a:rPr>
            </a:br>
            <a:r>
              <a:rPr lang="en-US" altLang="zh-CN" sz="2000" dirty="0" smtClean="0">
                <a:latin typeface="黑体" pitchFamily="49" charset="-122"/>
                <a:ea typeface="黑体" pitchFamily="49" charset="-122"/>
              </a:rPr>
              <a:t>                                      </a:t>
            </a:r>
            <a:r>
              <a:rPr lang="en-US" altLang="zh-CN" sz="2000" dirty="0" smtClean="0">
                <a:latin typeface="+mn-ea"/>
                <a:ea typeface="+mn-ea"/>
              </a:rPr>
              <a:t>202</a:t>
            </a:r>
            <a:r>
              <a:rPr lang="zh-CN" altLang="zh-CN" sz="2000" dirty="0" smtClean="0">
                <a:latin typeface="+mn-ea"/>
                <a:ea typeface="+mn-ea"/>
              </a:rPr>
              <a:t>×年</a:t>
            </a:r>
            <a:r>
              <a:rPr lang="en-US" altLang="zh-CN" sz="2000" dirty="0" smtClean="0">
                <a:latin typeface="+mn-ea"/>
                <a:ea typeface="+mn-ea"/>
              </a:rPr>
              <a:t>5</a:t>
            </a:r>
            <a:r>
              <a:rPr lang="zh-CN" altLang="zh-CN" sz="2000" dirty="0" smtClean="0">
                <a:latin typeface="+mn-ea"/>
                <a:ea typeface="+mn-ea"/>
              </a:rPr>
              <a:t>月</a:t>
            </a:r>
            <a:r>
              <a:rPr lang="en-US" altLang="zh-CN" sz="2000" dirty="0" smtClean="0">
                <a:latin typeface="+mn-ea"/>
                <a:ea typeface="+mn-ea"/>
              </a:rPr>
              <a:t/>
            </a:r>
            <a:br>
              <a:rPr lang="en-US" altLang="zh-CN" sz="2000" dirty="0" smtClean="0">
                <a:latin typeface="+mn-ea"/>
                <a:ea typeface="+mn-ea"/>
              </a:rPr>
            </a:br>
            <a:r>
              <a:rPr lang="en-US" altLang="zh-CN" sz="2000" dirty="0" smtClean="0">
                <a:latin typeface="+mn-ea"/>
                <a:ea typeface="+mn-ea"/>
              </a:rPr>
              <a:t/>
            </a:r>
            <a:br>
              <a:rPr lang="en-US" altLang="zh-CN" sz="2000" dirty="0" smtClean="0">
                <a:latin typeface="+mn-ea"/>
                <a:ea typeface="+mn-ea"/>
              </a:rPr>
            </a:br>
            <a:r>
              <a:rPr lang="en-US" altLang="zh-CN" sz="2000" dirty="0" smtClean="0">
                <a:latin typeface="+mn-ea"/>
                <a:ea typeface="+mn-ea"/>
              </a:rPr>
              <a:t/>
            </a:r>
            <a:br>
              <a:rPr lang="en-US" altLang="zh-CN" sz="2000" dirty="0" smtClean="0">
                <a:latin typeface="+mn-ea"/>
                <a:ea typeface="+mn-ea"/>
              </a:rPr>
            </a:br>
            <a:r>
              <a:rPr lang="en-US" altLang="zh-CN" sz="2000" dirty="0" smtClean="0">
                <a:latin typeface="+mn-ea"/>
                <a:ea typeface="+mn-ea"/>
              </a:rPr>
              <a:t/>
            </a:r>
            <a:br>
              <a:rPr lang="en-US" altLang="zh-CN" sz="2000" dirty="0" smtClean="0">
                <a:latin typeface="+mn-ea"/>
                <a:ea typeface="+mn-ea"/>
              </a:rPr>
            </a:br>
            <a:r>
              <a:rPr lang="en-US" altLang="zh-CN" sz="2000" dirty="0" smtClean="0">
                <a:latin typeface="+mn-ea"/>
                <a:ea typeface="+mn-ea"/>
              </a:rPr>
              <a:t/>
            </a:r>
            <a:br>
              <a:rPr lang="en-US" altLang="zh-CN" sz="2000" dirty="0" smtClean="0">
                <a:latin typeface="+mn-ea"/>
                <a:ea typeface="+mn-ea"/>
              </a:rPr>
            </a:br>
            <a:r>
              <a:rPr lang="en-US" altLang="zh-CN" sz="2000" dirty="0" smtClean="0">
                <a:latin typeface="+mn-ea"/>
                <a:ea typeface="+mn-ea"/>
              </a:rPr>
              <a:t/>
            </a:r>
            <a:br>
              <a:rPr lang="en-US" altLang="zh-CN" sz="2000" dirty="0" smtClean="0">
                <a:latin typeface="+mn-ea"/>
                <a:ea typeface="+mn-ea"/>
              </a:rPr>
            </a:br>
            <a:r>
              <a:rPr lang="en-US" altLang="zh-CN" sz="2000" dirty="0" smtClean="0">
                <a:latin typeface="+mn-ea"/>
                <a:ea typeface="+mn-ea"/>
              </a:rPr>
              <a:t/>
            </a:r>
            <a:br>
              <a:rPr lang="en-US" altLang="zh-CN" sz="2000" dirty="0" smtClean="0">
                <a:latin typeface="+mn-ea"/>
                <a:ea typeface="+mn-ea"/>
              </a:rPr>
            </a:br>
            <a:r>
              <a:rPr lang="en-US" altLang="zh-CN" sz="2000" dirty="0" smtClean="0">
                <a:latin typeface="+mn-ea"/>
                <a:ea typeface="+mn-ea"/>
              </a:rPr>
              <a:t/>
            </a:r>
            <a:br>
              <a:rPr lang="en-US" altLang="zh-CN" sz="2000" dirty="0" smtClean="0">
                <a:latin typeface="+mn-ea"/>
                <a:ea typeface="+mn-ea"/>
              </a:rPr>
            </a:br>
            <a:r>
              <a:rPr lang="en-US" altLang="zh-CN" sz="2000" dirty="0" smtClean="0">
                <a:latin typeface="+mn-ea"/>
                <a:ea typeface="+mn-ea"/>
              </a:rPr>
              <a:t/>
            </a:r>
            <a:br>
              <a:rPr lang="en-US" altLang="zh-CN" sz="2000" dirty="0" smtClean="0">
                <a:latin typeface="+mn-ea"/>
                <a:ea typeface="+mn-ea"/>
              </a:rPr>
            </a:br>
            <a:r>
              <a:rPr lang="en-US" altLang="zh-CN" sz="2000" dirty="0" smtClean="0">
                <a:latin typeface="+mn-ea"/>
                <a:ea typeface="+mn-ea"/>
              </a:rPr>
              <a:t/>
            </a:r>
            <a:br>
              <a:rPr lang="en-US" altLang="zh-CN" sz="2000" dirty="0" smtClean="0">
                <a:latin typeface="+mn-ea"/>
                <a:ea typeface="+mn-ea"/>
              </a:rPr>
            </a:br>
            <a:r>
              <a:rPr lang="zh-CN" altLang="zh-CN" sz="2000" dirty="0" smtClean="0">
                <a:latin typeface="+mn-ea"/>
                <a:ea typeface="+mn-ea"/>
              </a:rPr>
              <a:t/>
            </a:r>
            <a:br>
              <a:rPr lang="zh-CN" altLang="zh-CN" sz="2000" dirty="0" smtClean="0">
                <a:latin typeface="+mn-ea"/>
                <a:ea typeface="+mn-ea"/>
              </a:rPr>
            </a:br>
            <a:r>
              <a:rPr lang="en-US" altLang="zh-CN" sz="2000" dirty="0" smtClean="0">
                <a:latin typeface="+mn-ea"/>
                <a:ea typeface="+mn-ea"/>
              </a:rPr>
              <a:t/>
            </a:r>
            <a:br>
              <a:rPr lang="en-US" altLang="zh-CN" sz="2000" dirty="0" smtClean="0">
                <a:latin typeface="+mn-ea"/>
                <a:ea typeface="+mn-ea"/>
              </a:rPr>
            </a:br>
            <a:r>
              <a:rPr lang="en-US" altLang="zh-CN" sz="2000" dirty="0" smtClean="0">
                <a:latin typeface="+mn-ea"/>
                <a:ea typeface="+mn-ea"/>
              </a:rPr>
              <a:t/>
            </a:r>
            <a:br>
              <a:rPr lang="en-US" altLang="zh-CN" sz="2000" dirty="0" smtClean="0">
                <a:latin typeface="+mn-ea"/>
                <a:ea typeface="+mn-ea"/>
              </a:rPr>
            </a:br>
            <a:r>
              <a:rPr lang="en-US" altLang="zh-CN" sz="2000" dirty="0" smtClean="0">
                <a:latin typeface="+mn-ea"/>
                <a:ea typeface="+mn-ea"/>
              </a:rPr>
              <a:t/>
            </a:r>
            <a:br>
              <a:rPr lang="en-US" altLang="zh-CN" sz="2000" dirty="0" smtClean="0">
                <a:latin typeface="+mn-ea"/>
                <a:ea typeface="+mn-ea"/>
              </a:rPr>
            </a:br>
            <a:r>
              <a:rPr lang="en-US" altLang="zh-CN" sz="2000" dirty="0" smtClean="0">
                <a:latin typeface="+mn-ea"/>
                <a:ea typeface="+mn-ea"/>
              </a:rPr>
              <a:t/>
            </a:r>
            <a:br>
              <a:rPr lang="en-US" altLang="zh-CN" sz="2000" dirty="0" smtClean="0">
                <a:latin typeface="+mn-ea"/>
                <a:ea typeface="+mn-ea"/>
              </a:rPr>
            </a:br>
            <a:r>
              <a:rPr lang="zh-CN" altLang="zh-CN" sz="1800" dirty="0" smtClean="0">
                <a:latin typeface="+mn-ea"/>
                <a:ea typeface="+mn-ea"/>
              </a:rPr>
              <a:t>注：</a:t>
            </a:r>
            <a:r>
              <a:rPr lang="en-US" altLang="zh-CN" sz="1800" dirty="0" smtClean="0">
                <a:latin typeface="+mn-ea"/>
                <a:ea typeface="+mn-ea"/>
              </a:rPr>
              <a:t>⑤</a:t>
            </a:r>
            <a:r>
              <a:rPr lang="en-US" altLang="zh-CN" sz="1800" dirty="0" smtClean="0">
                <a:latin typeface="+mn-ea"/>
                <a:ea typeface="+mn-ea"/>
                <a:sym typeface="Symbol"/>
              </a:rPr>
              <a:t></a:t>
            </a:r>
            <a:r>
              <a:rPr lang="en-US" altLang="zh-CN" sz="1800" dirty="0" smtClean="0">
                <a:latin typeface="+mn-ea"/>
                <a:ea typeface="+mn-ea"/>
              </a:rPr>
              <a:t>④/202.00</a:t>
            </a:r>
            <a:r>
              <a:rPr lang="zh-CN" altLang="zh-CN" sz="1800" dirty="0" smtClean="0">
                <a:latin typeface="+mn-ea"/>
                <a:ea typeface="+mn-ea"/>
              </a:rPr>
              <a:t>；上年实际单位成本数为</a:t>
            </a:r>
            <a:r>
              <a:rPr lang="en-US" altLang="zh-CN" sz="1800" dirty="0" smtClean="0">
                <a:latin typeface="+mn-ea"/>
                <a:ea typeface="+mn-ea"/>
              </a:rPr>
              <a:t>202.00</a:t>
            </a:r>
            <a:endParaRPr lang="zh-CN" altLang="en-US" sz="1800" dirty="0">
              <a:latin typeface="+mn-ea"/>
              <a:ea typeface="+mn-ea"/>
            </a:endParaRPr>
          </a:p>
        </p:txBody>
      </p:sp>
      <p:graphicFrame>
        <p:nvGraphicFramePr>
          <p:cNvPr id="3" name="表格 2"/>
          <p:cNvGraphicFramePr>
            <a:graphicFrameLocks noGrp="1"/>
          </p:cNvGraphicFramePr>
          <p:nvPr/>
        </p:nvGraphicFramePr>
        <p:xfrm>
          <a:off x="839416" y="1772821"/>
          <a:ext cx="10513168" cy="4104451"/>
        </p:xfrm>
        <a:graphic>
          <a:graphicData uri="http://schemas.openxmlformats.org/drawingml/2006/table">
            <a:tbl>
              <a:tblPr/>
              <a:tblGrid>
                <a:gridCol w="2829056"/>
                <a:gridCol w="1500832"/>
                <a:gridCol w="1352706"/>
                <a:gridCol w="1472677"/>
                <a:gridCol w="1472677"/>
                <a:gridCol w="1885220"/>
              </a:tblGrid>
              <a:tr h="456051">
                <a:tc rowSpan="2">
                  <a:txBody>
                    <a:bodyPr/>
                    <a:lstStyle/>
                    <a:p>
                      <a:pPr algn="ctr">
                        <a:spcAft>
                          <a:spcPts val="0"/>
                        </a:spcAft>
                      </a:pPr>
                      <a:r>
                        <a:rPr lang="zh-CN" sz="1400" b="1" kern="100" dirty="0">
                          <a:solidFill>
                            <a:srgbClr val="000000"/>
                          </a:solidFill>
                          <a:latin typeface="Times New Roman"/>
                          <a:ea typeface="黑体"/>
                          <a:cs typeface="Times New Roman"/>
                        </a:rPr>
                        <a:t>影 响 因 素</a:t>
                      </a:r>
                      <a:endParaRPr lang="zh-CN" sz="1400" b="1" kern="100" dirty="0">
                        <a:solidFill>
                          <a:srgbClr val="000000"/>
                        </a:solidFill>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gridSpan="4">
                  <a:txBody>
                    <a:bodyPr/>
                    <a:lstStyle/>
                    <a:p>
                      <a:pPr algn="ctr">
                        <a:spcAft>
                          <a:spcPts val="0"/>
                        </a:spcAft>
                      </a:pPr>
                      <a:r>
                        <a:rPr lang="zh-CN" sz="1400" b="1" kern="100">
                          <a:solidFill>
                            <a:srgbClr val="000000"/>
                          </a:solidFill>
                          <a:latin typeface="Times New Roman"/>
                          <a:ea typeface="黑体"/>
                          <a:cs typeface="Times New Roman"/>
                        </a:rPr>
                        <a:t>对单位成本</a:t>
                      </a:r>
                      <a:r>
                        <a:rPr lang="en-US" sz="1400" b="1" i="1" kern="100">
                          <a:solidFill>
                            <a:srgbClr val="000000"/>
                          </a:solidFill>
                          <a:latin typeface="Times New Roman"/>
                          <a:ea typeface="黑体"/>
                          <a:cs typeface="Times New Roman"/>
                        </a:rPr>
                        <a:t>C</a:t>
                      </a:r>
                      <a:r>
                        <a:rPr lang="zh-CN" sz="1400" b="1" kern="100">
                          <a:solidFill>
                            <a:srgbClr val="000000"/>
                          </a:solidFill>
                          <a:latin typeface="Times New Roman"/>
                          <a:ea typeface="黑体"/>
                          <a:cs typeface="Times New Roman"/>
                        </a:rPr>
                        <a:t>中各类费用的实际数</a:t>
                      </a:r>
                      <a:r>
                        <a:rPr lang="en-US" sz="1400" b="1" kern="100">
                          <a:solidFill>
                            <a:srgbClr val="000000"/>
                          </a:solidFill>
                          <a:latin typeface="Times New Roman"/>
                          <a:ea typeface="黑体"/>
                          <a:cs typeface="Times New Roman"/>
                        </a:rPr>
                        <a:t/>
                      </a:r>
                      <a:br>
                        <a:rPr lang="en-US" sz="1400" b="1" kern="100">
                          <a:solidFill>
                            <a:srgbClr val="000000"/>
                          </a:solidFill>
                          <a:latin typeface="Times New Roman"/>
                          <a:ea typeface="黑体"/>
                          <a:cs typeface="Times New Roman"/>
                        </a:rPr>
                      </a:br>
                      <a:r>
                        <a:rPr lang="zh-CN" sz="1400" b="1" kern="100">
                          <a:solidFill>
                            <a:srgbClr val="000000"/>
                          </a:solidFill>
                          <a:latin typeface="Times New Roman"/>
                          <a:ea typeface="黑体"/>
                          <a:cs typeface="Times New Roman"/>
                        </a:rPr>
                        <a:t>与预算数之差的影响额</a:t>
                      </a:r>
                      <a:r>
                        <a:rPr lang="en-US" sz="1400" b="1" kern="100">
                          <a:solidFill>
                            <a:srgbClr val="000000"/>
                          </a:solidFill>
                          <a:latin typeface="Times New Roman"/>
                          <a:ea typeface="黑体"/>
                          <a:cs typeface="Times New Roman"/>
                        </a:rPr>
                        <a:t>/</a:t>
                      </a:r>
                      <a:r>
                        <a:rPr lang="zh-CN" sz="1400" b="1" kern="100">
                          <a:solidFill>
                            <a:srgbClr val="000000"/>
                          </a:solidFill>
                          <a:latin typeface="Times New Roman"/>
                          <a:ea typeface="黑体"/>
                          <a:cs typeface="Times New Roman"/>
                        </a:rPr>
                        <a:t>（元</a:t>
                      </a:r>
                      <a:r>
                        <a:rPr lang="en-US" sz="1400" b="1" kern="100">
                          <a:solidFill>
                            <a:srgbClr val="000000"/>
                          </a:solidFill>
                          <a:latin typeface="Times New Roman"/>
                          <a:ea typeface="黑体"/>
                          <a:cs typeface="Times New Roman"/>
                        </a:rPr>
                        <a:t>/</a:t>
                      </a:r>
                      <a:r>
                        <a:rPr lang="en-US" sz="1400" b="1" kern="0">
                          <a:solidFill>
                            <a:srgbClr val="000000"/>
                          </a:solidFill>
                          <a:latin typeface="Times New Roman"/>
                          <a:ea typeface="黑体"/>
                          <a:cs typeface="Times New Roman"/>
                        </a:rPr>
                        <a:t>10</a:t>
                      </a:r>
                      <a:r>
                        <a:rPr lang="en-US" sz="1400" b="1" kern="0" baseline="30000">
                          <a:solidFill>
                            <a:srgbClr val="000000"/>
                          </a:solidFill>
                          <a:latin typeface="Times New Roman"/>
                          <a:ea typeface="黑体"/>
                          <a:cs typeface="Times New Roman"/>
                        </a:rPr>
                        <a:t>3</a:t>
                      </a:r>
                      <a:r>
                        <a:rPr lang="en-US" sz="1400" b="1" kern="0">
                          <a:solidFill>
                            <a:srgbClr val="000000"/>
                          </a:solidFill>
                          <a:latin typeface="Times New Roman"/>
                          <a:ea typeface="黑体"/>
                          <a:cs typeface="Times New Roman"/>
                        </a:rPr>
                        <a:t>t</a:t>
                      </a:r>
                      <a:r>
                        <a:rPr lang="en-US" sz="1400" b="1" kern="0">
                          <a:solidFill>
                            <a:srgbClr val="000000"/>
                          </a:solidFill>
                          <a:latin typeface="宋体"/>
                          <a:ea typeface="宋体"/>
                          <a:cs typeface="Times New Roman"/>
                        </a:rPr>
                        <a:t>·</a:t>
                      </a:r>
                      <a:r>
                        <a:rPr lang="en-US" sz="1400" b="1" kern="0">
                          <a:solidFill>
                            <a:srgbClr val="000000"/>
                          </a:solidFill>
                          <a:latin typeface="Times New Roman"/>
                          <a:ea typeface="黑体"/>
                          <a:cs typeface="Times New Roman"/>
                        </a:rPr>
                        <a:t>km</a:t>
                      </a:r>
                      <a:r>
                        <a:rPr lang="zh-CN" sz="1400" b="1" kern="100">
                          <a:solidFill>
                            <a:srgbClr val="000000"/>
                          </a:solidFill>
                          <a:latin typeface="Times New Roman"/>
                          <a:ea typeface="黑体"/>
                          <a:cs typeface="Times New Roman"/>
                        </a:rPr>
                        <a:t>）</a:t>
                      </a:r>
                      <a:endParaRPr lang="zh-CN"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rowSpan="2">
                  <a:txBody>
                    <a:bodyPr/>
                    <a:lstStyle/>
                    <a:p>
                      <a:pPr algn="ctr">
                        <a:spcAft>
                          <a:spcPts val="0"/>
                        </a:spcAft>
                      </a:pPr>
                      <a:r>
                        <a:rPr lang="zh-CN" sz="1400" b="1" kern="100">
                          <a:solidFill>
                            <a:srgbClr val="000000"/>
                          </a:solidFill>
                          <a:latin typeface="Times New Roman"/>
                          <a:ea typeface="黑体"/>
                          <a:cs typeface="Times New Roman"/>
                        </a:rPr>
                        <a:t>对成本降低率之差的影响（</a:t>
                      </a:r>
                      <a:r>
                        <a:rPr lang="en-US" sz="1400" b="1" kern="100">
                          <a:solidFill>
                            <a:srgbClr val="000000"/>
                          </a:solidFill>
                          <a:latin typeface="Times New Roman"/>
                          <a:ea typeface="黑体"/>
                          <a:cs typeface="Times New Roman"/>
                        </a:rPr>
                        <a:t>%</a:t>
                      </a:r>
                      <a:r>
                        <a:rPr lang="zh-CN" sz="1400" b="1" kern="100">
                          <a:solidFill>
                            <a:srgbClr val="000000"/>
                          </a:solidFill>
                          <a:latin typeface="Times New Roman"/>
                          <a:ea typeface="黑体"/>
                          <a:cs typeface="Times New Roman"/>
                        </a:rPr>
                        <a:t>）</a:t>
                      </a:r>
                      <a:endParaRPr lang="zh-CN"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r>
              <a:tr h="228025">
                <a:tc vMerge="1">
                  <a:txBody>
                    <a:bodyPr/>
                    <a:lstStyle/>
                    <a:p>
                      <a:endParaRPr lang="zh-CN" altLang="en-US"/>
                    </a:p>
                  </a:txBody>
                  <a:tcPr/>
                </a:tc>
                <a:tc>
                  <a:txBody>
                    <a:bodyPr/>
                    <a:lstStyle/>
                    <a:p>
                      <a:pPr algn="ctr">
                        <a:spcAft>
                          <a:spcPts val="0"/>
                        </a:spcAft>
                      </a:pPr>
                      <a:r>
                        <a:rPr lang="en-US" sz="1400" b="1" kern="100">
                          <a:solidFill>
                            <a:srgbClr val="000000"/>
                          </a:solidFill>
                          <a:latin typeface="Times New Roman"/>
                          <a:ea typeface="黑体"/>
                          <a:cs typeface="Times New Roman"/>
                        </a:rPr>
                        <a:t>Δ</a:t>
                      </a:r>
                      <a:r>
                        <a:rPr lang="en-US" sz="1400" b="1" i="1" kern="100">
                          <a:solidFill>
                            <a:srgbClr val="000000"/>
                          </a:solidFill>
                          <a:latin typeface="Times New Roman"/>
                          <a:ea typeface="黑体"/>
                          <a:cs typeface="Times New Roman"/>
                        </a:rPr>
                        <a:t>C</a:t>
                      </a:r>
                      <a:r>
                        <a:rPr lang="en-US" sz="1400" b="1" kern="100" baseline="-25000">
                          <a:solidFill>
                            <a:srgbClr val="000000"/>
                          </a:solidFill>
                          <a:latin typeface="Times New Roman"/>
                          <a:ea typeface="黑体"/>
                          <a:cs typeface="Times New Roman"/>
                        </a:rPr>
                        <a:t>F</a:t>
                      </a:r>
                      <a:endParaRPr lang="zh-CN"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algn="ctr">
                        <a:spcAft>
                          <a:spcPts val="0"/>
                        </a:spcAft>
                      </a:pPr>
                      <a:r>
                        <a:rPr lang="en-US" sz="1400" b="1" kern="100">
                          <a:solidFill>
                            <a:srgbClr val="000000"/>
                          </a:solidFill>
                          <a:latin typeface="Times New Roman"/>
                          <a:ea typeface="黑体"/>
                          <a:cs typeface="Times New Roman"/>
                        </a:rPr>
                        <a:t>Δ</a:t>
                      </a:r>
                      <a:r>
                        <a:rPr lang="en-US" sz="1400" b="1" i="1" kern="100">
                          <a:solidFill>
                            <a:srgbClr val="000000"/>
                          </a:solidFill>
                          <a:latin typeface="Times New Roman"/>
                          <a:ea typeface="黑体"/>
                          <a:cs typeface="Times New Roman"/>
                        </a:rPr>
                        <a:t>C</a:t>
                      </a:r>
                      <a:r>
                        <a:rPr lang="en-US" sz="1400" b="1" kern="100" baseline="-25000">
                          <a:solidFill>
                            <a:srgbClr val="000000"/>
                          </a:solidFill>
                          <a:latin typeface="Times New Roman"/>
                          <a:ea typeface="黑体"/>
                          <a:cs typeface="Times New Roman"/>
                        </a:rPr>
                        <a:t>v″</a:t>
                      </a:r>
                      <a:endParaRPr lang="zh-CN"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algn="ctr">
                        <a:spcAft>
                          <a:spcPts val="0"/>
                        </a:spcAft>
                      </a:pPr>
                      <a:r>
                        <a:rPr lang="en-US" sz="1400" b="1" kern="100">
                          <a:solidFill>
                            <a:srgbClr val="000000"/>
                          </a:solidFill>
                          <a:latin typeface="Times New Roman"/>
                          <a:ea typeface="黑体"/>
                          <a:cs typeface="Times New Roman"/>
                        </a:rPr>
                        <a:t>Δ</a:t>
                      </a:r>
                      <a:r>
                        <a:rPr lang="en-US" sz="1400" b="1" i="1" kern="100">
                          <a:solidFill>
                            <a:srgbClr val="000000"/>
                          </a:solidFill>
                          <a:latin typeface="Times New Roman"/>
                          <a:ea typeface="黑体"/>
                          <a:cs typeface="Times New Roman"/>
                        </a:rPr>
                        <a:t>C</a:t>
                      </a:r>
                      <a:r>
                        <a:rPr lang="en-US" sz="1400" b="1" kern="100" baseline="-25000">
                          <a:solidFill>
                            <a:srgbClr val="000000"/>
                          </a:solidFill>
                          <a:latin typeface="Times New Roman"/>
                          <a:ea typeface="黑体"/>
                          <a:cs typeface="Times New Roman"/>
                        </a:rPr>
                        <a:t>v′</a:t>
                      </a:r>
                      <a:endParaRPr lang="zh-CN"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algn="ctr">
                        <a:spcAft>
                          <a:spcPts val="0"/>
                        </a:spcAft>
                      </a:pPr>
                      <a:r>
                        <a:rPr lang="zh-CN" sz="1400" b="1" kern="100">
                          <a:solidFill>
                            <a:srgbClr val="000000"/>
                          </a:solidFill>
                          <a:latin typeface="Times New Roman"/>
                          <a:ea typeface="黑体"/>
                          <a:cs typeface="Times New Roman"/>
                        </a:rPr>
                        <a:t>合</a:t>
                      </a:r>
                      <a:r>
                        <a:rPr lang="en-US" sz="1400" b="1" kern="100">
                          <a:solidFill>
                            <a:srgbClr val="000000"/>
                          </a:solidFill>
                          <a:latin typeface="Times New Roman"/>
                          <a:ea typeface="黑体"/>
                          <a:cs typeface="Times New Roman"/>
                        </a:rPr>
                        <a:t>    </a:t>
                      </a:r>
                      <a:r>
                        <a:rPr lang="zh-CN" sz="1400" b="1" kern="100">
                          <a:solidFill>
                            <a:srgbClr val="000000"/>
                          </a:solidFill>
                          <a:latin typeface="Times New Roman"/>
                          <a:ea typeface="黑体"/>
                          <a:cs typeface="Times New Roman"/>
                        </a:rPr>
                        <a:t>计</a:t>
                      </a:r>
                      <a:endParaRPr lang="zh-CN"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vMerge="1">
                  <a:txBody>
                    <a:bodyPr/>
                    <a:lstStyle/>
                    <a:p>
                      <a:endParaRPr lang="zh-CN" altLang="en-US"/>
                    </a:p>
                  </a:txBody>
                  <a:tcPr/>
                </a:tc>
              </a:tr>
              <a:tr h="228025">
                <a:tc>
                  <a:txBody>
                    <a:bodyPr/>
                    <a:lstStyle/>
                    <a:p>
                      <a:pPr algn="ctr">
                        <a:spcAft>
                          <a:spcPts val="0"/>
                        </a:spcAft>
                      </a:pPr>
                      <a:r>
                        <a:rPr lang="en-US" sz="1400" b="1" kern="100">
                          <a:solidFill>
                            <a:srgbClr val="000000"/>
                          </a:solidFill>
                          <a:latin typeface="Times New Roman"/>
                          <a:ea typeface="宋体"/>
                          <a:cs typeface="Times New Roman"/>
                        </a:rPr>
                        <a:t>—</a:t>
                      </a:r>
                      <a:endParaRPr lang="zh-CN" sz="1400" b="1" kern="100">
                        <a:solidFill>
                          <a:srgbClr val="000000"/>
                        </a:solidFill>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kern="100">
                          <a:solidFill>
                            <a:srgbClr val="000000"/>
                          </a:solidFill>
                          <a:latin typeface="宋体"/>
                          <a:ea typeface="宋体"/>
                          <a:cs typeface="Times New Roman"/>
                        </a:rPr>
                        <a:t>①</a:t>
                      </a:r>
                      <a:endParaRPr lang="zh-CN"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kern="100">
                          <a:solidFill>
                            <a:srgbClr val="000000"/>
                          </a:solidFill>
                          <a:latin typeface="宋体"/>
                          <a:ea typeface="宋体"/>
                          <a:cs typeface="Times New Roman"/>
                        </a:rPr>
                        <a:t>②</a:t>
                      </a:r>
                      <a:endParaRPr lang="zh-CN"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kern="100">
                          <a:solidFill>
                            <a:srgbClr val="000000"/>
                          </a:solidFill>
                          <a:latin typeface="宋体"/>
                          <a:ea typeface="宋体"/>
                          <a:cs typeface="Times New Roman"/>
                        </a:rPr>
                        <a:t>③</a:t>
                      </a:r>
                      <a:endParaRPr lang="zh-CN"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kern="100">
                          <a:solidFill>
                            <a:srgbClr val="000000"/>
                          </a:solidFill>
                          <a:latin typeface="宋体"/>
                          <a:ea typeface="宋体"/>
                          <a:cs typeface="Times New Roman"/>
                        </a:rPr>
                        <a:t>④</a:t>
                      </a:r>
                      <a:endParaRPr lang="zh-CN"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kern="100">
                          <a:solidFill>
                            <a:srgbClr val="000000"/>
                          </a:solidFill>
                          <a:latin typeface="宋体"/>
                          <a:ea typeface="宋体"/>
                          <a:cs typeface="Times New Roman"/>
                        </a:rPr>
                        <a:t>⑤</a:t>
                      </a:r>
                      <a:endParaRPr lang="zh-CN"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8025">
                <a:tc>
                  <a:txBody>
                    <a:bodyPr/>
                    <a:lstStyle/>
                    <a:p>
                      <a:pPr algn="just">
                        <a:spcAft>
                          <a:spcPts val="0"/>
                        </a:spcAft>
                      </a:pPr>
                      <a:r>
                        <a:rPr lang="zh-CN" sz="1400" b="1" kern="100" dirty="0">
                          <a:solidFill>
                            <a:srgbClr val="000000"/>
                          </a:solidFill>
                          <a:latin typeface="Times New Roman"/>
                          <a:ea typeface="宋体"/>
                          <a:cs typeface="Times New Roman"/>
                        </a:rPr>
                        <a:t>一、车辆运用效率指标</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400" b="1" kern="100">
                          <a:solidFill>
                            <a:srgbClr val="000000"/>
                          </a:solidFill>
                          <a:latin typeface="Times New Roman"/>
                          <a:ea typeface="宋体"/>
                          <a:cs typeface="Times New Roman"/>
                        </a:rPr>
                        <a:t>—</a:t>
                      </a:r>
                      <a:endParaRPr lang="zh-CN"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400" b="1" kern="100">
                          <a:solidFill>
                            <a:srgbClr val="000000"/>
                          </a:solidFill>
                          <a:latin typeface="Times New Roman"/>
                          <a:ea typeface="宋体"/>
                          <a:cs typeface="Times New Roman"/>
                        </a:rPr>
                        <a:t>—</a:t>
                      </a:r>
                      <a:endParaRPr lang="zh-CN"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400" b="1" kern="100">
                          <a:solidFill>
                            <a:srgbClr val="000000"/>
                          </a:solidFill>
                          <a:latin typeface="Times New Roman"/>
                          <a:ea typeface="宋体"/>
                          <a:cs typeface="Times New Roman"/>
                        </a:rPr>
                        <a:t>—</a:t>
                      </a:r>
                      <a:endParaRPr lang="zh-CN"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400" b="1" kern="100">
                          <a:solidFill>
                            <a:srgbClr val="000000"/>
                          </a:solidFill>
                          <a:latin typeface="Times New Roman"/>
                          <a:ea typeface="宋体"/>
                          <a:cs typeface="Times New Roman"/>
                        </a:rPr>
                        <a:t>—</a:t>
                      </a:r>
                      <a:endParaRPr lang="zh-CN"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400" b="1" kern="100">
                          <a:solidFill>
                            <a:srgbClr val="000000"/>
                          </a:solidFill>
                          <a:latin typeface="Times New Roman"/>
                          <a:ea typeface="宋体"/>
                          <a:cs typeface="Times New Roman"/>
                        </a:rPr>
                        <a:t>—</a:t>
                      </a:r>
                      <a:endParaRPr lang="zh-CN"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228025">
                <a:tc>
                  <a:txBody>
                    <a:bodyPr/>
                    <a:lstStyle/>
                    <a:p>
                      <a:pPr indent="179070" algn="just">
                        <a:spcAft>
                          <a:spcPts val="0"/>
                        </a:spcAft>
                      </a:pPr>
                      <a:r>
                        <a:rPr lang="zh-CN" sz="1400" b="1" kern="100">
                          <a:solidFill>
                            <a:srgbClr val="000000"/>
                          </a:solidFill>
                          <a:latin typeface="Times New Roman"/>
                          <a:ea typeface="宋体"/>
                          <a:cs typeface="Times New Roman"/>
                        </a:rPr>
                        <a:t>总车日</a:t>
                      </a: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endParaRPr lang="en-US"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n-US" sz="1400" b="1" kern="100">
                          <a:solidFill>
                            <a:srgbClr val="000000"/>
                          </a:solidFill>
                          <a:latin typeface="Times New Roman"/>
                          <a:ea typeface="宋体"/>
                          <a:cs typeface="Times New Roman"/>
                        </a:rPr>
                        <a:t>—</a:t>
                      </a:r>
                      <a:endParaRPr lang="zh-CN"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n-US" sz="1400" b="1" kern="100">
                          <a:solidFill>
                            <a:srgbClr val="000000"/>
                          </a:solidFill>
                          <a:latin typeface="Times New Roman"/>
                          <a:ea typeface="宋体"/>
                          <a:cs typeface="Times New Roman"/>
                        </a:rPr>
                        <a:t>—</a:t>
                      </a:r>
                      <a:endParaRPr lang="zh-CN"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endParaRPr lang="en-US"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endParaRPr lang="en-US"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228025">
                <a:tc>
                  <a:txBody>
                    <a:bodyPr/>
                    <a:lstStyle/>
                    <a:p>
                      <a:pPr indent="179070" algn="just">
                        <a:spcAft>
                          <a:spcPts val="0"/>
                        </a:spcAft>
                      </a:pPr>
                      <a:r>
                        <a:rPr lang="zh-CN" sz="1400" b="1" kern="100">
                          <a:solidFill>
                            <a:srgbClr val="000000"/>
                          </a:solidFill>
                          <a:latin typeface="Times New Roman"/>
                          <a:ea typeface="宋体"/>
                          <a:cs typeface="Times New Roman"/>
                        </a:rPr>
                        <a:t>工作率</a:t>
                      </a: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endParaRPr lang="en-US"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n-US" sz="1400" b="1" kern="100">
                          <a:solidFill>
                            <a:srgbClr val="000000"/>
                          </a:solidFill>
                          <a:latin typeface="Times New Roman"/>
                          <a:ea typeface="宋体"/>
                          <a:cs typeface="Times New Roman"/>
                        </a:rPr>
                        <a:t>—</a:t>
                      </a:r>
                      <a:endParaRPr lang="zh-CN"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n-US" sz="1400" b="1" kern="100">
                          <a:solidFill>
                            <a:srgbClr val="000000"/>
                          </a:solidFill>
                          <a:latin typeface="Times New Roman"/>
                          <a:ea typeface="宋体"/>
                          <a:cs typeface="Times New Roman"/>
                        </a:rPr>
                        <a:t>—</a:t>
                      </a:r>
                      <a:endParaRPr lang="zh-CN"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endParaRPr lang="en-US"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endParaRPr lang="en-US"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228025">
                <a:tc>
                  <a:txBody>
                    <a:bodyPr/>
                    <a:lstStyle/>
                    <a:p>
                      <a:pPr indent="179070" algn="just">
                        <a:spcAft>
                          <a:spcPts val="0"/>
                        </a:spcAft>
                      </a:pPr>
                      <a:r>
                        <a:rPr lang="zh-CN" sz="1400" b="1" kern="100">
                          <a:solidFill>
                            <a:srgbClr val="000000"/>
                          </a:solidFill>
                          <a:latin typeface="Times New Roman"/>
                          <a:ea typeface="宋体"/>
                          <a:cs typeface="Times New Roman"/>
                        </a:rPr>
                        <a:t>平均车日行程</a:t>
                      </a: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endParaRPr lang="en-US"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n-US" sz="1400" b="1" kern="100">
                          <a:solidFill>
                            <a:srgbClr val="000000"/>
                          </a:solidFill>
                          <a:latin typeface="Times New Roman"/>
                          <a:ea typeface="宋体"/>
                          <a:cs typeface="Times New Roman"/>
                        </a:rPr>
                        <a:t>—</a:t>
                      </a:r>
                      <a:endParaRPr lang="zh-CN"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n-US" sz="1400" b="1" kern="100">
                          <a:solidFill>
                            <a:srgbClr val="000000"/>
                          </a:solidFill>
                          <a:latin typeface="Times New Roman"/>
                          <a:ea typeface="宋体"/>
                          <a:cs typeface="Times New Roman"/>
                        </a:rPr>
                        <a:t>—</a:t>
                      </a:r>
                      <a:endParaRPr lang="zh-CN"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endParaRPr lang="en-US"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endParaRPr lang="en-US"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228025">
                <a:tc>
                  <a:txBody>
                    <a:bodyPr/>
                    <a:lstStyle/>
                    <a:p>
                      <a:pPr indent="179070" algn="just">
                        <a:spcAft>
                          <a:spcPts val="0"/>
                        </a:spcAft>
                      </a:pPr>
                      <a:r>
                        <a:rPr lang="zh-CN" sz="1400" b="1" kern="100">
                          <a:solidFill>
                            <a:srgbClr val="000000"/>
                          </a:solidFill>
                          <a:latin typeface="Times New Roman"/>
                          <a:ea typeface="宋体"/>
                          <a:cs typeface="Times New Roman"/>
                        </a:rPr>
                        <a:t>里程利用率</a:t>
                      </a: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endParaRPr lang="en-US"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endParaRPr lang="en-US"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n-US" sz="1400" b="1" kern="100">
                          <a:solidFill>
                            <a:srgbClr val="000000"/>
                          </a:solidFill>
                          <a:latin typeface="Times New Roman"/>
                          <a:ea typeface="宋体"/>
                          <a:cs typeface="Times New Roman"/>
                        </a:rPr>
                        <a:t>—</a:t>
                      </a:r>
                      <a:endParaRPr lang="zh-CN"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endParaRPr lang="en-US"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endParaRPr lang="en-US"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228025">
                <a:tc>
                  <a:txBody>
                    <a:bodyPr/>
                    <a:lstStyle/>
                    <a:p>
                      <a:pPr indent="179070" algn="just">
                        <a:spcAft>
                          <a:spcPts val="0"/>
                        </a:spcAft>
                      </a:pPr>
                      <a:r>
                        <a:rPr lang="zh-CN" sz="1400" b="1" kern="100">
                          <a:solidFill>
                            <a:srgbClr val="000000"/>
                          </a:solidFill>
                          <a:latin typeface="Times New Roman"/>
                          <a:ea typeface="宋体"/>
                          <a:cs typeface="Times New Roman"/>
                        </a:rPr>
                        <a:t>重车平均吨位</a:t>
                      </a: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endParaRPr lang="en-US"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endParaRPr lang="en-US"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n-US" sz="1400" b="1" kern="100">
                          <a:solidFill>
                            <a:srgbClr val="000000"/>
                          </a:solidFill>
                          <a:latin typeface="Times New Roman"/>
                          <a:ea typeface="宋体"/>
                          <a:cs typeface="Times New Roman"/>
                        </a:rPr>
                        <a:t>—</a:t>
                      </a:r>
                      <a:endParaRPr lang="zh-CN"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endParaRPr lang="en-US"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endParaRPr lang="en-US"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228025">
                <a:tc>
                  <a:txBody>
                    <a:bodyPr/>
                    <a:lstStyle/>
                    <a:p>
                      <a:pPr indent="179070" algn="just">
                        <a:spcAft>
                          <a:spcPts val="0"/>
                        </a:spcAft>
                      </a:pPr>
                      <a:r>
                        <a:rPr lang="zh-CN" sz="1400" b="1" kern="100">
                          <a:solidFill>
                            <a:srgbClr val="000000"/>
                          </a:solidFill>
                          <a:latin typeface="Times New Roman"/>
                          <a:ea typeface="宋体"/>
                          <a:cs typeface="Times New Roman"/>
                        </a:rPr>
                        <a:t>吨位利用率</a:t>
                      </a: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endParaRPr lang="en-US"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endParaRPr lang="en-US"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n-US" sz="1400" b="1" kern="100">
                          <a:solidFill>
                            <a:srgbClr val="000000"/>
                          </a:solidFill>
                          <a:latin typeface="Times New Roman"/>
                          <a:ea typeface="宋体"/>
                          <a:cs typeface="Times New Roman"/>
                        </a:rPr>
                        <a:t>—</a:t>
                      </a:r>
                      <a:endParaRPr lang="zh-CN"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endParaRPr lang="en-US"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endParaRPr lang="en-US"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228025">
                <a:tc>
                  <a:txBody>
                    <a:bodyPr/>
                    <a:lstStyle/>
                    <a:p>
                      <a:pPr algn="l">
                        <a:spcAft>
                          <a:spcPts val="0"/>
                        </a:spcAft>
                      </a:pPr>
                      <a:r>
                        <a:rPr lang="zh-CN" sz="1400" b="1" kern="100">
                          <a:solidFill>
                            <a:srgbClr val="000000"/>
                          </a:solidFill>
                          <a:latin typeface="Times New Roman"/>
                          <a:ea typeface="宋体"/>
                          <a:cs typeface="Times New Roman"/>
                        </a:rPr>
                        <a:t>小计</a:t>
                      </a: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kern="100">
                          <a:solidFill>
                            <a:srgbClr val="000000"/>
                          </a:solidFill>
                          <a:latin typeface="Times New Roman"/>
                          <a:ea typeface="宋体"/>
                          <a:cs typeface="Times New Roman"/>
                        </a:rPr>
                        <a:t>—</a:t>
                      </a:r>
                      <a:endParaRPr lang="zh-CN"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r h="228025">
                <a:tc>
                  <a:txBody>
                    <a:bodyPr/>
                    <a:lstStyle/>
                    <a:p>
                      <a:pPr algn="just">
                        <a:spcAft>
                          <a:spcPts val="0"/>
                        </a:spcAft>
                      </a:pPr>
                      <a:r>
                        <a:rPr lang="zh-CN" sz="1400" b="1" kern="100">
                          <a:solidFill>
                            <a:srgbClr val="000000"/>
                          </a:solidFill>
                          <a:latin typeface="Times New Roman"/>
                          <a:ea typeface="宋体"/>
                          <a:cs typeface="Times New Roman"/>
                        </a:rPr>
                        <a:t>二、费用水平</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400" b="1" kern="100">
                          <a:solidFill>
                            <a:srgbClr val="000000"/>
                          </a:solidFill>
                          <a:latin typeface="Times New Roman"/>
                          <a:ea typeface="宋体"/>
                          <a:cs typeface="Times New Roman"/>
                        </a:rPr>
                        <a:t>—</a:t>
                      </a:r>
                      <a:endParaRPr lang="zh-CN"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400" b="1" kern="100">
                          <a:solidFill>
                            <a:srgbClr val="000000"/>
                          </a:solidFill>
                          <a:latin typeface="Times New Roman"/>
                          <a:ea typeface="宋体"/>
                          <a:cs typeface="Times New Roman"/>
                        </a:rPr>
                        <a:t>—</a:t>
                      </a:r>
                      <a:endParaRPr lang="zh-CN"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400" b="1" kern="100">
                          <a:solidFill>
                            <a:srgbClr val="000000"/>
                          </a:solidFill>
                          <a:latin typeface="Times New Roman"/>
                          <a:ea typeface="宋体"/>
                          <a:cs typeface="Times New Roman"/>
                        </a:rPr>
                        <a:t>—</a:t>
                      </a:r>
                      <a:endParaRPr lang="zh-CN"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400" b="1" kern="100">
                          <a:solidFill>
                            <a:srgbClr val="000000"/>
                          </a:solidFill>
                          <a:latin typeface="Times New Roman"/>
                          <a:ea typeface="宋体"/>
                          <a:cs typeface="Times New Roman"/>
                        </a:rPr>
                        <a:t>—</a:t>
                      </a:r>
                      <a:endParaRPr lang="zh-CN"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400" b="1" kern="100">
                          <a:solidFill>
                            <a:srgbClr val="000000"/>
                          </a:solidFill>
                          <a:latin typeface="Times New Roman"/>
                          <a:ea typeface="宋体"/>
                          <a:cs typeface="Times New Roman"/>
                        </a:rPr>
                        <a:t>—</a:t>
                      </a:r>
                      <a:endParaRPr lang="zh-CN"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228025">
                <a:tc>
                  <a:txBody>
                    <a:bodyPr/>
                    <a:lstStyle/>
                    <a:p>
                      <a:pPr indent="188595" algn="just">
                        <a:spcAft>
                          <a:spcPts val="0"/>
                        </a:spcAft>
                      </a:pPr>
                      <a:r>
                        <a:rPr lang="zh-CN" sz="1400" b="1" kern="100">
                          <a:solidFill>
                            <a:srgbClr val="000000"/>
                          </a:solidFill>
                          <a:latin typeface="Times New Roman"/>
                          <a:ea typeface="宋体"/>
                          <a:cs typeface="Times New Roman"/>
                        </a:rPr>
                        <a:t>甲类费用总额</a:t>
                      </a: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endParaRPr lang="en-US"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n-US" sz="1400" b="1" kern="100">
                          <a:solidFill>
                            <a:srgbClr val="000000"/>
                          </a:solidFill>
                          <a:latin typeface="Times New Roman"/>
                          <a:ea typeface="宋体"/>
                          <a:cs typeface="Times New Roman"/>
                        </a:rPr>
                        <a:t>—</a:t>
                      </a:r>
                      <a:endParaRPr lang="zh-CN"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n-US" sz="1400" b="1" kern="100">
                          <a:solidFill>
                            <a:srgbClr val="000000"/>
                          </a:solidFill>
                          <a:latin typeface="Times New Roman"/>
                          <a:ea typeface="宋体"/>
                          <a:cs typeface="Times New Roman"/>
                        </a:rPr>
                        <a:t>—</a:t>
                      </a:r>
                      <a:endParaRPr lang="zh-CN"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endParaRPr lang="en-US"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endParaRPr lang="en-US"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228025">
                <a:tc>
                  <a:txBody>
                    <a:bodyPr/>
                    <a:lstStyle/>
                    <a:p>
                      <a:pPr indent="188595" algn="just">
                        <a:spcAft>
                          <a:spcPts val="0"/>
                        </a:spcAft>
                      </a:pPr>
                      <a:r>
                        <a:rPr lang="zh-CN" sz="1400" b="1" kern="100">
                          <a:solidFill>
                            <a:srgbClr val="000000"/>
                          </a:solidFill>
                          <a:latin typeface="Times New Roman"/>
                          <a:ea typeface="宋体"/>
                          <a:cs typeface="Times New Roman"/>
                        </a:rPr>
                        <a:t>千车公里变动费用</a:t>
                      </a: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n-US" sz="1400" b="1" kern="100">
                          <a:solidFill>
                            <a:srgbClr val="000000"/>
                          </a:solidFill>
                          <a:latin typeface="Times New Roman"/>
                          <a:ea typeface="宋体"/>
                          <a:cs typeface="Times New Roman"/>
                        </a:rPr>
                        <a:t>—</a:t>
                      </a:r>
                      <a:endParaRPr lang="zh-CN"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endParaRPr lang="en-US"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n-US" sz="1400" b="1" kern="100">
                          <a:solidFill>
                            <a:srgbClr val="000000"/>
                          </a:solidFill>
                          <a:latin typeface="Times New Roman"/>
                          <a:ea typeface="宋体"/>
                          <a:cs typeface="Times New Roman"/>
                        </a:rPr>
                        <a:t>—</a:t>
                      </a:r>
                      <a:endParaRPr lang="zh-CN"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endParaRPr lang="en-US"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endParaRPr lang="en-US"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228025">
                <a:tc>
                  <a:txBody>
                    <a:bodyPr/>
                    <a:lstStyle/>
                    <a:p>
                      <a:pPr indent="188595" algn="just">
                        <a:spcAft>
                          <a:spcPts val="0"/>
                        </a:spcAft>
                      </a:pPr>
                      <a:r>
                        <a:rPr lang="zh-CN" sz="1400" b="1" kern="100">
                          <a:solidFill>
                            <a:srgbClr val="000000"/>
                          </a:solidFill>
                          <a:latin typeface="Times New Roman"/>
                          <a:ea typeface="宋体"/>
                          <a:cs typeface="Times New Roman"/>
                        </a:rPr>
                        <a:t>千吨公里变动费用</a:t>
                      </a: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n-US" sz="1400" b="1" kern="100">
                          <a:solidFill>
                            <a:srgbClr val="000000"/>
                          </a:solidFill>
                          <a:latin typeface="Times New Roman"/>
                          <a:ea typeface="宋体"/>
                          <a:cs typeface="Times New Roman"/>
                        </a:rPr>
                        <a:t>—</a:t>
                      </a:r>
                      <a:endParaRPr lang="zh-CN"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n-US" sz="1400" b="1" kern="100">
                          <a:solidFill>
                            <a:srgbClr val="000000"/>
                          </a:solidFill>
                          <a:latin typeface="Times New Roman"/>
                          <a:ea typeface="宋体"/>
                          <a:cs typeface="Times New Roman"/>
                        </a:rPr>
                        <a:t>—</a:t>
                      </a:r>
                      <a:endParaRPr lang="zh-CN"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endParaRPr lang="en-US"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endParaRPr lang="en-US"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endParaRPr lang="en-US"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228025">
                <a:tc>
                  <a:txBody>
                    <a:bodyPr/>
                    <a:lstStyle/>
                    <a:p>
                      <a:pPr algn="l">
                        <a:spcAft>
                          <a:spcPts val="0"/>
                        </a:spcAft>
                      </a:pPr>
                      <a:r>
                        <a:rPr lang="zh-CN" sz="1400" b="1" kern="100">
                          <a:solidFill>
                            <a:srgbClr val="000000"/>
                          </a:solidFill>
                          <a:latin typeface="Times New Roman"/>
                          <a:ea typeface="宋体"/>
                          <a:cs typeface="Times New Roman"/>
                        </a:rPr>
                        <a:t>小计</a:t>
                      </a: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r h="228025">
                <a:tc>
                  <a:txBody>
                    <a:bodyPr/>
                    <a:lstStyle/>
                    <a:p>
                      <a:pPr algn="ctr">
                        <a:spcAft>
                          <a:spcPts val="0"/>
                        </a:spcAft>
                      </a:pPr>
                      <a:r>
                        <a:rPr lang="zh-CN" sz="1400" b="1" kern="100" dirty="0">
                          <a:solidFill>
                            <a:srgbClr val="000000"/>
                          </a:solidFill>
                          <a:latin typeface="Times New Roman"/>
                          <a:ea typeface="宋体"/>
                          <a:cs typeface="Times New Roman"/>
                        </a:rPr>
                        <a:t>合计</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400" b="1" kern="100" dirty="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13385" algn="l"/>
                        </a:tabLst>
                      </a:pPr>
                      <a:endParaRPr lang="en-US"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400" b="1" kern="100" dirty="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400" b="1" kern="10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400" b="1" kern="100" dirty="0">
                        <a:solidFill>
                          <a:srgbClr val="000000"/>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燕尾形 3"/>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smtClean="0"/>
              <a:t>（</a:t>
            </a:r>
            <a:r>
              <a:rPr lang="en-US" altLang="zh-CN" dirty="0" smtClean="0"/>
              <a:t>5</a:t>
            </a:r>
            <a:r>
              <a:rPr lang="zh-CN" altLang="zh-CN" dirty="0" smtClean="0"/>
              <a:t>）对成本降低率实际数与预算数之差做出因素分析：</a:t>
            </a:r>
            <a:br>
              <a:rPr lang="zh-CN" altLang="zh-CN" dirty="0" smtClean="0"/>
            </a:br>
            <a:r>
              <a:rPr lang="zh-CN" altLang="zh-CN" dirty="0" smtClean="0"/>
              <a:t>长城运输集团上年货运单位成本为</a:t>
            </a:r>
            <a:r>
              <a:rPr lang="en-US" altLang="zh-CN" dirty="0" smtClean="0"/>
              <a:t>202.00</a:t>
            </a:r>
            <a:r>
              <a:rPr lang="zh-CN" altLang="zh-CN" dirty="0" smtClean="0"/>
              <a:t>元</a:t>
            </a:r>
            <a:r>
              <a:rPr lang="en-US" altLang="zh-CN" dirty="0" smtClean="0"/>
              <a:t>/10</a:t>
            </a:r>
            <a:r>
              <a:rPr lang="en-US" altLang="zh-CN" baseline="30000" dirty="0" smtClean="0"/>
              <a:t>3</a:t>
            </a:r>
            <a:r>
              <a:rPr lang="en-US" altLang="zh-CN" dirty="0" smtClean="0"/>
              <a:t>t·km</a:t>
            </a:r>
            <a:r>
              <a:rPr lang="zh-CN" altLang="zh-CN" dirty="0" smtClean="0"/>
              <a:t>，据此及上述单位成本实际数与预算数之差多因素分析结果，对成本降低率实际数与预算数之差做出因素分析，填入表</a:t>
            </a:r>
            <a:r>
              <a:rPr lang="en-US" altLang="zh-CN" dirty="0" smtClean="0"/>
              <a:t>5-25</a:t>
            </a:r>
            <a:r>
              <a:rPr lang="zh-CN" altLang="zh-CN" dirty="0" smtClean="0"/>
              <a:t>。</a:t>
            </a:r>
            <a:endParaRPr lang="zh-CN" altLang="en-US" dirty="0"/>
          </a:p>
        </p:txBody>
      </p:sp>
      <p:sp>
        <p:nvSpPr>
          <p:cNvPr id="3" name="燕尾形 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smtClean="0"/>
              <a:t>【练习</a:t>
            </a:r>
            <a:r>
              <a:rPr lang="en-US" altLang="zh-CN" dirty="0" smtClean="0"/>
              <a:t>5-2</a:t>
            </a:r>
            <a:r>
              <a:rPr lang="zh-CN" altLang="zh-CN" dirty="0" smtClean="0"/>
              <a:t>】据表</a:t>
            </a:r>
            <a:r>
              <a:rPr lang="en-US" altLang="zh-CN" dirty="0" smtClean="0"/>
              <a:t>5-26</a:t>
            </a:r>
            <a:r>
              <a:rPr lang="zh-CN" altLang="zh-CN" dirty="0" smtClean="0"/>
              <a:t>给出的数据，计算并填列表</a:t>
            </a:r>
            <a:r>
              <a:rPr lang="en-US" altLang="zh-CN" dirty="0" smtClean="0"/>
              <a:t>5-26</a:t>
            </a:r>
            <a:r>
              <a:rPr lang="zh-CN" altLang="zh-CN" dirty="0" smtClean="0"/>
              <a:t>和表</a:t>
            </a:r>
            <a:r>
              <a:rPr lang="en-US" altLang="zh-CN" dirty="0" smtClean="0"/>
              <a:t>5-27</a:t>
            </a:r>
            <a:r>
              <a:rPr lang="zh-CN" altLang="zh-CN" dirty="0" smtClean="0"/>
              <a:t>。</a:t>
            </a:r>
            <a:br>
              <a:rPr lang="zh-CN" altLang="zh-CN" dirty="0" smtClean="0"/>
            </a:br>
            <a:endParaRPr lang="zh-CN" altLang="en-US" dirty="0"/>
          </a:p>
        </p:txBody>
      </p:sp>
      <p:sp>
        <p:nvSpPr>
          <p:cNvPr id="3" name="燕尾形 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43372" y="980728"/>
            <a:ext cx="11305256" cy="5040560"/>
          </a:xfrm>
        </p:spPr>
        <p:txBody>
          <a:bodyPr/>
          <a:lstStyle/>
          <a:p>
            <a:pPr lvl="0" indent="0">
              <a:lnSpc>
                <a:spcPct val="100000"/>
              </a:lnSpc>
              <a:tabLst>
                <a:tab pos="2663825" algn="ctr"/>
                <a:tab pos="5094288" algn="l"/>
              </a:tabLst>
            </a:pPr>
            <a:r>
              <a:rPr lang="en-US" altLang="zh-CN" sz="2000" b="0" dirty="0" smtClean="0">
                <a:solidFill>
                  <a:schemeClr val="tx1"/>
                </a:solidFill>
                <a:latin typeface="黑体" pitchFamily="49" charset="-122"/>
                <a:ea typeface="黑体" pitchFamily="49" charset="-122"/>
                <a:cs typeface="Times New Roman" pitchFamily="18" charset="0"/>
              </a:rPr>
              <a:t>          </a:t>
            </a:r>
            <a:r>
              <a:rPr lang="zh-CN" altLang="zh-CN" sz="2000" b="0" dirty="0" smtClean="0">
                <a:solidFill>
                  <a:schemeClr val="tx1"/>
                </a:solidFill>
                <a:latin typeface="黑体" pitchFamily="49" charset="-122"/>
                <a:ea typeface="黑体" pitchFamily="49" charset="-122"/>
                <a:cs typeface="Times New Roman" pitchFamily="18" charset="0"/>
              </a:rPr>
              <a:t>表</a:t>
            </a:r>
            <a:r>
              <a:rPr lang="en-US" altLang="zh-CN" sz="2000" b="0" dirty="0" smtClean="0">
                <a:solidFill>
                  <a:schemeClr val="tx1"/>
                </a:solidFill>
                <a:latin typeface="黑体" pitchFamily="49" charset="-122"/>
                <a:ea typeface="黑体" pitchFamily="49" charset="-122"/>
                <a:cs typeface="Times New Roman" pitchFamily="18" charset="0"/>
              </a:rPr>
              <a:t>5-26  </a:t>
            </a:r>
            <a:r>
              <a:rPr lang="zh-CN" altLang="en-US" sz="2000" b="0" dirty="0" smtClean="0">
                <a:solidFill>
                  <a:schemeClr val="tx1"/>
                </a:solidFill>
                <a:latin typeface="黑体" pitchFamily="49" charset="-122"/>
                <a:ea typeface="黑体" pitchFamily="49" charset="-122"/>
                <a:cs typeface="Times New Roman" pitchFamily="18" charset="0"/>
              </a:rPr>
              <a:t>成本降低额实际数与预算数之差的多因素分析（</a:t>
            </a:r>
            <a:r>
              <a:rPr lang="zh-CN" altLang="en-US" sz="2000" b="0" dirty="0" smtClean="0">
                <a:solidFill>
                  <a:schemeClr val="tx1"/>
                </a:solidFill>
                <a:latin typeface="宋体" pitchFamily="2" charset="-122"/>
                <a:ea typeface="黑体" pitchFamily="49" charset="-122"/>
                <a:cs typeface="Times New Roman" pitchFamily="18" charset="0"/>
              </a:rPr>
              <a:t>因素变动率分析法</a:t>
            </a:r>
            <a:r>
              <a:rPr lang="zh-CN" altLang="en-US" sz="2000" b="0" dirty="0" smtClean="0">
                <a:solidFill>
                  <a:schemeClr val="tx1"/>
                </a:solidFill>
                <a:latin typeface="黑体" pitchFamily="49" charset="-122"/>
                <a:ea typeface="黑体" pitchFamily="49" charset="-122"/>
                <a:cs typeface="Times New Roman" pitchFamily="18" charset="0"/>
              </a:rPr>
              <a:t>）</a:t>
            </a:r>
            <a:r>
              <a:rPr lang="en-US" altLang="zh-CN" sz="2000" b="0" dirty="0" smtClean="0">
                <a:solidFill>
                  <a:schemeClr val="tx1"/>
                </a:solidFill>
                <a:latin typeface="黑体" pitchFamily="49" charset="-122"/>
                <a:ea typeface="黑体" pitchFamily="49" charset="-122"/>
                <a:cs typeface="Times New Roman" pitchFamily="18" charset="0"/>
              </a:rPr>
              <a:t/>
            </a:r>
            <a:br>
              <a:rPr lang="en-US" altLang="zh-CN" sz="2000" b="0" dirty="0" smtClean="0">
                <a:solidFill>
                  <a:schemeClr val="tx1"/>
                </a:solidFill>
                <a:latin typeface="黑体" pitchFamily="49" charset="-122"/>
                <a:ea typeface="黑体" pitchFamily="49" charset="-122"/>
                <a:cs typeface="Times New Roman" pitchFamily="18" charset="0"/>
              </a:rPr>
            </a:br>
            <a:r>
              <a:rPr lang="en-US" altLang="zh-CN" sz="2000" b="0" dirty="0" smtClean="0">
                <a:solidFill>
                  <a:schemeClr val="tx1"/>
                </a:solidFill>
                <a:latin typeface="黑体" pitchFamily="49" charset="-122"/>
                <a:ea typeface="黑体" pitchFamily="49" charset="-122"/>
                <a:cs typeface="Times New Roman" pitchFamily="18" charset="0"/>
              </a:rPr>
              <a:t/>
            </a:r>
            <a:br>
              <a:rPr lang="en-US" altLang="zh-CN" sz="2000" b="0" dirty="0" smtClean="0">
                <a:solidFill>
                  <a:schemeClr val="tx1"/>
                </a:solidFill>
                <a:latin typeface="黑体" pitchFamily="49" charset="-122"/>
                <a:ea typeface="黑体" pitchFamily="49" charset="-122"/>
                <a:cs typeface="Times New Roman" pitchFamily="18" charset="0"/>
              </a:rPr>
            </a:br>
            <a:r>
              <a:rPr lang="en-US" altLang="zh-CN" sz="2000" b="0" dirty="0" smtClean="0">
                <a:solidFill>
                  <a:schemeClr val="tx1"/>
                </a:solidFill>
                <a:latin typeface="黑体" pitchFamily="49" charset="-122"/>
                <a:ea typeface="黑体" pitchFamily="49" charset="-122"/>
                <a:cs typeface="Times New Roman" pitchFamily="18" charset="0"/>
              </a:rPr>
              <a:t/>
            </a:r>
            <a:br>
              <a:rPr lang="en-US" altLang="zh-CN" sz="2000" b="0" dirty="0" smtClean="0">
                <a:solidFill>
                  <a:schemeClr val="tx1"/>
                </a:solidFill>
                <a:latin typeface="黑体" pitchFamily="49" charset="-122"/>
                <a:ea typeface="黑体" pitchFamily="49" charset="-122"/>
                <a:cs typeface="Times New Roman" pitchFamily="18" charset="0"/>
              </a:rPr>
            </a:br>
            <a:r>
              <a:rPr lang="en-US" altLang="zh-CN" sz="2000" b="0" dirty="0" smtClean="0">
                <a:solidFill>
                  <a:schemeClr val="tx1"/>
                </a:solidFill>
                <a:latin typeface="黑体" pitchFamily="49" charset="-122"/>
                <a:ea typeface="黑体" pitchFamily="49" charset="-122"/>
                <a:cs typeface="Times New Roman" pitchFamily="18" charset="0"/>
              </a:rPr>
              <a:t/>
            </a:r>
            <a:br>
              <a:rPr lang="en-US" altLang="zh-CN" sz="2000" b="0" dirty="0" smtClean="0">
                <a:solidFill>
                  <a:schemeClr val="tx1"/>
                </a:solidFill>
                <a:latin typeface="黑体" pitchFamily="49" charset="-122"/>
                <a:ea typeface="黑体" pitchFamily="49" charset="-122"/>
                <a:cs typeface="Times New Roman" pitchFamily="18" charset="0"/>
              </a:rPr>
            </a:br>
            <a:r>
              <a:rPr lang="en-US" altLang="zh-CN" sz="2000" b="0" dirty="0" smtClean="0">
                <a:solidFill>
                  <a:schemeClr val="tx1"/>
                </a:solidFill>
                <a:latin typeface="黑体" pitchFamily="49" charset="-122"/>
                <a:ea typeface="黑体" pitchFamily="49" charset="-122"/>
                <a:cs typeface="Times New Roman" pitchFamily="18" charset="0"/>
              </a:rPr>
              <a:t/>
            </a:r>
            <a:br>
              <a:rPr lang="en-US" altLang="zh-CN" sz="2000" b="0" dirty="0" smtClean="0">
                <a:solidFill>
                  <a:schemeClr val="tx1"/>
                </a:solidFill>
                <a:latin typeface="黑体" pitchFamily="49" charset="-122"/>
                <a:ea typeface="黑体" pitchFamily="49" charset="-122"/>
                <a:cs typeface="Times New Roman" pitchFamily="18" charset="0"/>
              </a:rPr>
            </a:br>
            <a:r>
              <a:rPr lang="en-US" altLang="zh-CN" sz="2000" b="0" dirty="0" smtClean="0">
                <a:solidFill>
                  <a:schemeClr val="tx1"/>
                </a:solidFill>
                <a:latin typeface="黑体" pitchFamily="49" charset="-122"/>
                <a:ea typeface="黑体" pitchFamily="49" charset="-122"/>
                <a:cs typeface="Times New Roman" pitchFamily="18" charset="0"/>
              </a:rPr>
              <a:t/>
            </a:r>
            <a:br>
              <a:rPr lang="en-US" altLang="zh-CN" sz="2000" b="0" dirty="0" smtClean="0">
                <a:solidFill>
                  <a:schemeClr val="tx1"/>
                </a:solidFill>
                <a:latin typeface="黑体" pitchFamily="49" charset="-122"/>
                <a:ea typeface="黑体" pitchFamily="49" charset="-122"/>
                <a:cs typeface="Times New Roman" pitchFamily="18" charset="0"/>
              </a:rPr>
            </a:br>
            <a:r>
              <a:rPr lang="zh-CN" altLang="en-US" sz="2000" b="0" dirty="0" smtClean="0">
                <a:solidFill>
                  <a:schemeClr val="tx1"/>
                </a:solidFill>
                <a:latin typeface="Arial" pitchFamily="34" charset="0"/>
                <a:ea typeface="宋体" pitchFamily="2" charset="-122"/>
                <a:cs typeface="宋体" pitchFamily="2" charset="-122"/>
              </a:rPr>
              <a:t/>
            </a:r>
            <a:br>
              <a:rPr lang="zh-CN" altLang="en-US" sz="2000" b="0" dirty="0" smtClean="0">
                <a:solidFill>
                  <a:schemeClr val="tx1"/>
                </a:solidFill>
                <a:latin typeface="Arial" pitchFamily="34" charset="0"/>
                <a:ea typeface="宋体" pitchFamily="2" charset="-122"/>
                <a:cs typeface="宋体" pitchFamily="2" charset="-122"/>
              </a:rPr>
            </a:br>
            <a:r>
              <a:rPr lang="en-US" altLang="zh-CN" sz="2000" b="0" dirty="0" smtClean="0">
                <a:solidFill>
                  <a:schemeClr val="tx1"/>
                </a:solidFill>
                <a:latin typeface="Arial" pitchFamily="34" charset="0"/>
                <a:ea typeface="宋体" pitchFamily="2" charset="-122"/>
                <a:cs typeface="宋体" pitchFamily="2" charset="-122"/>
              </a:rPr>
              <a:t/>
            </a:r>
            <a:br>
              <a:rPr lang="en-US" altLang="zh-CN" sz="2000" b="0" dirty="0" smtClean="0">
                <a:solidFill>
                  <a:schemeClr val="tx1"/>
                </a:solidFill>
                <a:latin typeface="Arial" pitchFamily="34" charset="0"/>
                <a:ea typeface="宋体" pitchFamily="2" charset="-122"/>
                <a:cs typeface="宋体" pitchFamily="2" charset="-122"/>
              </a:rPr>
            </a:br>
            <a:r>
              <a:rPr lang="en-US" altLang="zh-CN" sz="2000" b="0" dirty="0" smtClean="0">
                <a:solidFill>
                  <a:schemeClr val="tx1"/>
                </a:solidFill>
                <a:latin typeface="Arial" pitchFamily="34" charset="0"/>
                <a:ea typeface="宋体" pitchFamily="2" charset="-122"/>
                <a:cs typeface="宋体" pitchFamily="2" charset="-122"/>
              </a:rPr>
              <a:t/>
            </a:r>
            <a:br>
              <a:rPr lang="en-US" altLang="zh-CN" sz="2000" b="0" dirty="0" smtClean="0">
                <a:solidFill>
                  <a:schemeClr val="tx1"/>
                </a:solidFill>
                <a:latin typeface="Arial" pitchFamily="34" charset="0"/>
                <a:ea typeface="宋体" pitchFamily="2" charset="-122"/>
                <a:cs typeface="宋体" pitchFamily="2" charset="-122"/>
              </a:rPr>
            </a:br>
            <a:r>
              <a:rPr lang="en-US" altLang="zh-CN" sz="2000" b="0" dirty="0" smtClean="0">
                <a:solidFill>
                  <a:schemeClr val="tx1"/>
                </a:solidFill>
                <a:latin typeface="Arial" pitchFamily="34" charset="0"/>
                <a:ea typeface="宋体" pitchFamily="2" charset="-122"/>
                <a:cs typeface="宋体" pitchFamily="2" charset="-122"/>
              </a:rPr>
              <a:t/>
            </a:r>
            <a:br>
              <a:rPr lang="en-US" altLang="zh-CN" sz="2000" b="0" dirty="0" smtClean="0">
                <a:solidFill>
                  <a:schemeClr val="tx1"/>
                </a:solidFill>
                <a:latin typeface="Arial" pitchFamily="34" charset="0"/>
                <a:ea typeface="宋体" pitchFamily="2" charset="-122"/>
                <a:cs typeface="宋体" pitchFamily="2" charset="-122"/>
              </a:rPr>
            </a:br>
            <a:r>
              <a:rPr lang="en-US" altLang="zh-CN" sz="2000" b="0" dirty="0" smtClean="0">
                <a:solidFill>
                  <a:schemeClr val="tx1"/>
                </a:solidFill>
                <a:latin typeface="Arial" pitchFamily="34" charset="0"/>
                <a:ea typeface="宋体" pitchFamily="2" charset="-122"/>
                <a:cs typeface="宋体" pitchFamily="2" charset="-122"/>
              </a:rPr>
              <a:t/>
            </a:r>
            <a:br>
              <a:rPr lang="en-US" altLang="zh-CN" sz="2000" b="0" dirty="0" smtClean="0">
                <a:solidFill>
                  <a:schemeClr val="tx1"/>
                </a:solidFill>
                <a:latin typeface="Arial" pitchFamily="34" charset="0"/>
                <a:ea typeface="宋体" pitchFamily="2" charset="-122"/>
                <a:cs typeface="宋体" pitchFamily="2" charset="-122"/>
              </a:rPr>
            </a:br>
            <a:r>
              <a:rPr lang="en-US" altLang="zh-CN" sz="2000" b="0" dirty="0" smtClean="0">
                <a:solidFill>
                  <a:schemeClr val="tx1"/>
                </a:solidFill>
                <a:latin typeface="Arial" pitchFamily="34" charset="0"/>
                <a:ea typeface="宋体" pitchFamily="2" charset="-122"/>
                <a:cs typeface="宋体" pitchFamily="2" charset="-122"/>
              </a:rPr>
              <a:t>       </a:t>
            </a:r>
            <a:r>
              <a:rPr lang="zh-CN" altLang="en-US" sz="2000" dirty="0" smtClean="0">
                <a:solidFill>
                  <a:schemeClr val="tx1"/>
                </a:solidFill>
                <a:latin typeface="Times New Roman" pitchFamily="18" charset="0"/>
                <a:ea typeface="宋体" pitchFamily="2" charset="-122"/>
                <a:cs typeface="Times New Roman" pitchFamily="18" charset="0"/>
              </a:rPr>
              <a:t>注：表内的因素影响值合计数</a:t>
            </a:r>
            <a:r>
              <a:rPr lang="zh-CN" altLang="en-US" sz="2000" dirty="0" smtClean="0">
                <a:solidFill>
                  <a:schemeClr val="tx1"/>
                </a:solidFill>
                <a:latin typeface="宋体" pitchFamily="2" charset="-122"/>
                <a:ea typeface="宋体" pitchFamily="2" charset="-122"/>
                <a:cs typeface="Times New Roman" pitchFamily="18" charset="0"/>
                <a:sym typeface="Symbol" pitchFamily="18" charset="2"/>
              </a:rPr>
              <a:t></a:t>
            </a:r>
            <a:r>
              <a:rPr lang="en-US" altLang="zh-CN" sz="2000" dirty="0" smtClean="0">
                <a:solidFill>
                  <a:schemeClr val="tx1"/>
                </a:solidFill>
                <a:latin typeface="Times New Roman" pitchFamily="18" charset="0"/>
                <a:ea typeface="宋体" pitchFamily="2" charset="-122"/>
                <a:cs typeface="Times New Roman" pitchFamily="18" charset="0"/>
              </a:rPr>
              <a:t>119 765.52</a:t>
            </a:r>
            <a:r>
              <a:rPr lang="zh-CN" altLang="en-US" sz="2000" dirty="0" smtClean="0">
                <a:solidFill>
                  <a:schemeClr val="tx1"/>
                </a:solidFill>
                <a:latin typeface="Times New Roman" pitchFamily="18" charset="0"/>
                <a:ea typeface="宋体" pitchFamily="2" charset="-122"/>
                <a:cs typeface="Times New Roman" pitchFamily="18" charset="0"/>
                <a:sym typeface="Symbol" pitchFamily="18" charset="2"/>
              </a:rPr>
              <a:t>元</a:t>
            </a:r>
            <a:r>
              <a:rPr lang="en-US" altLang="zh-CN" sz="2000" dirty="0" smtClean="0">
                <a:solidFill>
                  <a:schemeClr val="tx1"/>
                </a:solidFill>
                <a:latin typeface="Times New Roman" pitchFamily="18" charset="0"/>
                <a:ea typeface="宋体" pitchFamily="2" charset="-122"/>
                <a:cs typeface="Times New Roman" pitchFamily="18" charset="0"/>
                <a:sym typeface="Symbol" pitchFamily="18" charset="2"/>
              </a:rPr>
              <a:t>/10</a:t>
            </a:r>
            <a:r>
              <a:rPr lang="en-US" altLang="zh-CN" sz="2000" baseline="30000" dirty="0" smtClean="0">
                <a:solidFill>
                  <a:schemeClr val="tx1"/>
                </a:solidFill>
                <a:latin typeface="Times New Roman" pitchFamily="18" charset="0"/>
                <a:ea typeface="宋体" pitchFamily="2" charset="-122"/>
                <a:cs typeface="Times New Roman" pitchFamily="18" charset="0"/>
                <a:sym typeface="Symbol" pitchFamily="18" charset="2"/>
              </a:rPr>
              <a:t>3</a:t>
            </a:r>
            <a:r>
              <a:rPr lang="en-US" altLang="zh-CN" sz="2000" dirty="0" smtClean="0">
                <a:solidFill>
                  <a:schemeClr val="tx1"/>
                </a:solidFill>
                <a:latin typeface="Times New Roman" pitchFamily="18" charset="0"/>
                <a:ea typeface="宋体" pitchFamily="2" charset="-122"/>
                <a:cs typeface="Times New Roman" pitchFamily="18" charset="0"/>
                <a:sym typeface="Symbol" pitchFamily="18" charset="2"/>
              </a:rPr>
              <a:t>t</a:t>
            </a:r>
            <a:r>
              <a:rPr lang="en-US" altLang="zh-CN" sz="2000" dirty="0" smtClean="0">
                <a:solidFill>
                  <a:schemeClr val="tx1"/>
                </a:solidFill>
                <a:latin typeface="宋体" pitchFamily="2" charset="-122"/>
                <a:ea typeface="宋体" pitchFamily="2" charset="-122"/>
                <a:cs typeface="Times New Roman" pitchFamily="18" charset="0"/>
                <a:sym typeface="Symbol" pitchFamily="18" charset="2"/>
              </a:rPr>
              <a:t>·</a:t>
            </a:r>
            <a:r>
              <a:rPr lang="en-US" altLang="zh-CN" sz="2000" dirty="0" smtClean="0">
                <a:solidFill>
                  <a:schemeClr val="tx1"/>
                </a:solidFill>
                <a:latin typeface="Times New Roman" pitchFamily="18" charset="0"/>
                <a:ea typeface="宋体" pitchFamily="2" charset="-122"/>
                <a:cs typeface="Times New Roman" pitchFamily="18" charset="0"/>
                <a:sym typeface="Symbol" pitchFamily="18" charset="2"/>
              </a:rPr>
              <a:t>km</a:t>
            </a:r>
            <a:r>
              <a:rPr lang="zh-CN" altLang="en-US" sz="2000" dirty="0" smtClean="0">
                <a:solidFill>
                  <a:schemeClr val="tx1"/>
                </a:solidFill>
                <a:latin typeface="Times New Roman" pitchFamily="18" charset="0"/>
                <a:ea typeface="宋体" pitchFamily="2" charset="-122"/>
                <a:cs typeface="Times New Roman" pitchFamily="18" charset="0"/>
                <a:sym typeface="Symbol" pitchFamily="18" charset="2"/>
              </a:rPr>
              <a:t>为成本降低额实际数与预算数之差；上年单位成本、单位成本预算数和单位成本实际数分别为</a:t>
            </a:r>
            <a:r>
              <a:rPr lang="en-US" altLang="zh-CN" sz="2000" dirty="0" smtClean="0">
                <a:solidFill>
                  <a:schemeClr val="tx1"/>
                </a:solidFill>
                <a:latin typeface="Times New Roman" pitchFamily="18" charset="0"/>
                <a:ea typeface="宋体" pitchFamily="2" charset="-122"/>
                <a:cs typeface="Times New Roman" pitchFamily="18" charset="0"/>
                <a:sym typeface="Symbol" pitchFamily="18" charset="2"/>
              </a:rPr>
              <a:t>202.00</a:t>
            </a:r>
            <a:r>
              <a:rPr lang="zh-CN" altLang="en-US" sz="2000" dirty="0" smtClean="0">
                <a:solidFill>
                  <a:schemeClr val="tx1"/>
                </a:solidFill>
                <a:latin typeface="Times New Roman" pitchFamily="18" charset="0"/>
                <a:ea typeface="宋体" pitchFamily="2" charset="-122"/>
                <a:cs typeface="Times New Roman" pitchFamily="18" charset="0"/>
                <a:sym typeface="Symbol" pitchFamily="18" charset="2"/>
              </a:rPr>
              <a:t>元</a:t>
            </a:r>
            <a:r>
              <a:rPr lang="en-US" altLang="zh-CN" sz="2000" dirty="0" smtClean="0">
                <a:solidFill>
                  <a:schemeClr val="tx1"/>
                </a:solidFill>
                <a:latin typeface="Times New Roman" pitchFamily="18" charset="0"/>
                <a:ea typeface="宋体" pitchFamily="2" charset="-122"/>
                <a:cs typeface="Times New Roman" pitchFamily="18" charset="0"/>
                <a:sym typeface="Symbol" pitchFamily="18" charset="2"/>
              </a:rPr>
              <a:t>/10</a:t>
            </a:r>
            <a:r>
              <a:rPr lang="en-US" altLang="zh-CN" sz="2000" baseline="30000" dirty="0" smtClean="0">
                <a:solidFill>
                  <a:schemeClr val="tx1"/>
                </a:solidFill>
                <a:latin typeface="Times New Roman" pitchFamily="18" charset="0"/>
                <a:ea typeface="宋体" pitchFamily="2" charset="-122"/>
                <a:cs typeface="Times New Roman" pitchFamily="18" charset="0"/>
                <a:sym typeface="Symbol" pitchFamily="18" charset="2"/>
              </a:rPr>
              <a:t>3</a:t>
            </a:r>
            <a:r>
              <a:rPr lang="en-US" altLang="zh-CN" sz="2000" dirty="0" smtClean="0">
                <a:solidFill>
                  <a:schemeClr val="tx1"/>
                </a:solidFill>
                <a:latin typeface="Times New Roman" pitchFamily="18" charset="0"/>
                <a:ea typeface="宋体" pitchFamily="2" charset="-122"/>
                <a:cs typeface="Times New Roman" pitchFamily="18" charset="0"/>
                <a:sym typeface="Symbol" pitchFamily="18" charset="2"/>
              </a:rPr>
              <a:t>t</a:t>
            </a:r>
            <a:r>
              <a:rPr lang="en-US" altLang="zh-CN" sz="2000" dirty="0" smtClean="0">
                <a:solidFill>
                  <a:schemeClr val="tx1"/>
                </a:solidFill>
                <a:latin typeface="宋体" pitchFamily="2" charset="-122"/>
                <a:ea typeface="宋体" pitchFamily="2" charset="-122"/>
                <a:cs typeface="Times New Roman" pitchFamily="18" charset="0"/>
                <a:sym typeface="Symbol" pitchFamily="18" charset="2"/>
              </a:rPr>
              <a:t>·</a:t>
            </a:r>
            <a:r>
              <a:rPr lang="en-US" altLang="zh-CN" sz="2000" dirty="0" smtClean="0">
                <a:solidFill>
                  <a:schemeClr val="tx1"/>
                </a:solidFill>
                <a:latin typeface="Times New Roman" pitchFamily="18" charset="0"/>
                <a:ea typeface="宋体" pitchFamily="2" charset="-122"/>
                <a:cs typeface="Times New Roman" pitchFamily="18" charset="0"/>
                <a:sym typeface="Symbol" pitchFamily="18" charset="2"/>
              </a:rPr>
              <a:t>km</a:t>
            </a:r>
            <a:r>
              <a:rPr lang="zh-CN" altLang="en-US" sz="2000" dirty="0" smtClean="0">
                <a:solidFill>
                  <a:schemeClr val="tx1"/>
                </a:solidFill>
                <a:latin typeface="Times New Roman" pitchFamily="18" charset="0"/>
                <a:ea typeface="宋体" pitchFamily="2" charset="-122"/>
                <a:cs typeface="Times New Roman" pitchFamily="18" charset="0"/>
                <a:sym typeface="Symbol" pitchFamily="18" charset="2"/>
              </a:rPr>
              <a:t>、</a:t>
            </a:r>
            <a:r>
              <a:rPr lang="en-US" altLang="zh-CN" sz="2000" dirty="0" smtClean="0">
                <a:solidFill>
                  <a:schemeClr val="tx1"/>
                </a:solidFill>
                <a:latin typeface="Times New Roman" pitchFamily="18" charset="0"/>
                <a:ea typeface="宋体" pitchFamily="2" charset="-122"/>
                <a:cs typeface="Times New Roman" pitchFamily="18" charset="0"/>
                <a:sym typeface="Symbol" pitchFamily="18" charset="2"/>
              </a:rPr>
              <a:t>201.14</a:t>
            </a:r>
            <a:r>
              <a:rPr lang="zh-CN" altLang="en-US" sz="2000" dirty="0" smtClean="0">
                <a:solidFill>
                  <a:schemeClr val="tx1"/>
                </a:solidFill>
                <a:latin typeface="Times New Roman" pitchFamily="18" charset="0"/>
                <a:ea typeface="宋体" pitchFamily="2" charset="-122"/>
                <a:cs typeface="Times New Roman" pitchFamily="18" charset="0"/>
                <a:sym typeface="Symbol" pitchFamily="18" charset="2"/>
              </a:rPr>
              <a:t>元</a:t>
            </a:r>
            <a:r>
              <a:rPr lang="en-US" altLang="zh-CN" sz="2000" dirty="0" smtClean="0">
                <a:solidFill>
                  <a:schemeClr val="tx1"/>
                </a:solidFill>
                <a:latin typeface="Times New Roman" pitchFamily="18" charset="0"/>
                <a:ea typeface="宋体" pitchFamily="2" charset="-122"/>
                <a:cs typeface="Times New Roman" pitchFamily="18" charset="0"/>
                <a:sym typeface="Symbol" pitchFamily="18" charset="2"/>
              </a:rPr>
              <a:t>/10</a:t>
            </a:r>
            <a:r>
              <a:rPr lang="en-US" altLang="zh-CN" sz="2000" baseline="30000" dirty="0" smtClean="0">
                <a:solidFill>
                  <a:schemeClr val="tx1"/>
                </a:solidFill>
                <a:latin typeface="Times New Roman" pitchFamily="18" charset="0"/>
                <a:ea typeface="宋体" pitchFamily="2" charset="-122"/>
                <a:cs typeface="Times New Roman" pitchFamily="18" charset="0"/>
                <a:sym typeface="Symbol" pitchFamily="18" charset="2"/>
              </a:rPr>
              <a:t>3</a:t>
            </a:r>
            <a:r>
              <a:rPr lang="en-US" altLang="zh-CN" sz="2000" dirty="0" smtClean="0">
                <a:solidFill>
                  <a:schemeClr val="tx1"/>
                </a:solidFill>
                <a:latin typeface="Times New Roman" pitchFamily="18" charset="0"/>
                <a:ea typeface="宋体" pitchFamily="2" charset="-122"/>
                <a:cs typeface="Times New Roman" pitchFamily="18" charset="0"/>
                <a:sym typeface="Symbol" pitchFamily="18" charset="2"/>
              </a:rPr>
              <a:t>t</a:t>
            </a:r>
            <a:r>
              <a:rPr lang="en-US" altLang="zh-CN" sz="2000" dirty="0" smtClean="0">
                <a:solidFill>
                  <a:schemeClr val="tx1"/>
                </a:solidFill>
                <a:latin typeface="宋体" pitchFamily="2" charset="-122"/>
                <a:ea typeface="宋体" pitchFamily="2" charset="-122"/>
                <a:cs typeface="Times New Roman" pitchFamily="18" charset="0"/>
                <a:sym typeface="Symbol" pitchFamily="18" charset="2"/>
              </a:rPr>
              <a:t>·</a:t>
            </a:r>
            <a:r>
              <a:rPr lang="en-US" altLang="zh-CN" sz="2000" dirty="0" smtClean="0">
                <a:solidFill>
                  <a:schemeClr val="tx1"/>
                </a:solidFill>
                <a:latin typeface="Times New Roman" pitchFamily="18" charset="0"/>
                <a:ea typeface="宋体" pitchFamily="2" charset="-122"/>
                <a:cs typeface="Times New Roman" pitchFamily="18" charset="0"/>
                <a:sym typeface="Symbol" pitchFamily="18" charset="2"/>
              </a:rPr>
              <a:t>km</a:t>
            </a:r>
            <a:r>
              <a:rPr lang="zh-CN" altLang="en-US" sz="2000" dirty="0" smtClean="0">
                <a:solidFill>
                  <a:schemeClr val="tx1"/>
                </a:solidFill>
                <a:latin typeface="Times New Roman" pitchFamily="18" charset="0"/>
                <a:ea typeface="宋体" pitchFamily="2" charset="-122"/>
                <a:cs typeface="Times New Roman" pitchFamily="18" charset="0"/>
                <a:sym typeface="Symbol" pitchFamily="18" charset="2"/>
              </a:rPr>
              <a:t>和</a:t>
            </a:r>
            <a:r>
              <a:rPr lang="en-US" altLang="zh-CN" sz="2000" dirty="0" smtClean="0">
                <a:solidFill>
                  <a:schemeClr val="tx1"/>
                </a:solidFill>
                <a:latin typeface="Times New Roman" pitchFamily="18" charset="0"/>
                <a:ea typeface="宋体" pitchFamily="2" charset="-122"/>
                <a:cs typeface="Times New Roman" pitchFamily="18" charset="0"/>
                <a:sym typeface="Symbol" pitchFamily="18" charset="2"/>
              </a:rPr>
              <a:t>209.19</a:t>
            </a:r>
            <a:r>
              <a:rPr lang="zh-CN" altLang="en-US" sz="2000" dirty="0" smtClean="0">
                <a:solidFill>
                  <a:schemeClr val="tx1"/>
                </a:solidFill>
                <a:latin typeface="Times New Roman" pitchFamily="18" charset="0"/>
                <a:ea typeface="宋体" pitchFamily="2" charset="-122"/>
                <a:cs typeface="Times New Roman" pitchFamily="18" charset="0"/>
                <a:sym typeface="Symbol" pitchFamily="18" charset="2"/>
              </a:rPr>
              <a:t>元</a:t>
            </a:r>
            <a:r>
              <a:rPr lang="en-US" altLang="zh-CN" sz="2000" dirty="0" smtClean="0">
                <a:solidFill>
                  <a:schemeClr val="tx1"/>
                </a:solidFill>
                <a:latin typeface="Times New Roman" pitchFamily="18" charset="0"/>
                <a:ea typeface="宋体" pitchFamily="2" charset="-122"/>
                <a:cs typeface="Times New Roman" pitchFamily="18" charset="0"/>
                <a:sym typeface="Symbol" pitchFamily="18" charset="2"/>
              </a:rPr>
              <a:t>/10</a:t>
            </a:r>
            <a:r>
              <a:rPr lang="en-US" altLang="zh-CN" sz="2000" baseline="30000" dirty="0" smtClean="0">
                <a:solidFill>
                  <a:schemeClr val="tx1"/>
                </a:solidFill>
                <a:latin typeface="Times New Roman" pitchFamily="18" charset="0"/>
                <a:ea typeface="宋体" pitchFamily="2" charset="-122"/>
                <a:cs typeface="Times New Roman" pitchFamily="18" charset="0"/>
                <a:sym typeface="Symbol" pitchFamily="18" charset="2"/>
              </a:rPr>
              <a:t>3</a:t>
            </a:r>
            <a:r>
              <a:rPr lang="en-US" altLang="zh-CN" sz="2000" dirty="0" smtClean="0">
                <a:solidFill>
                  <a:schemeClr val="tx1"/>
                </a:solidFill>
                <a:latin typeface="Times New Roman" pitchFamily="18" charset="0"/>
                <a:ea typeface="宋体" pitchFamily="2" charset="-122"/>
                <a:cs typeface="Times New Roman" pitchFamily="18" charset="0"/>
                <a:sym typeface="Symbol" pitchFamily="18" charset="2"/>
              </a:rPr>
              <a:t>t</a:t>
            </a:r>
            <a:r>
              <a:rPr lang="en-US" altLang="zh-CN" sz="2000" dirty="0" smtClean="0">
                <a:solidFill>
                  <a:schemeClr val="tx1"/>
                </a:solidFill>
                <a:latin typeface="宋体" pitchFamily="2" charset="-122"/>
                <a:ea typeface="宋体" pitchFamily="2" charset="-122"/>
                <a:cs typeface="Times New Roman" pitchFamily="18" charset="0"/>
                <a:sym typeface="Symbol" pitchFamily="18" charset="2"/>
              </a:rPr>
              <a:t>·</a:t>
            </a:r>
            <a:r>
              <a:rPr lang="en-US" altLang="zh-CN" sz="2000" dirty="0" smtClean="0">
                <a:solidFill>
                  <a:schemeClr val="tx1"/>
                </a:solidFill>
                <a:latin typeface="Times New Roman" pitchFamily="18" charset="0"/>
                <a:ea typeface="宋体" pitchFamily="2" charset="-122"/>
                <a:cs typeface="Times New Roman" pitchFamily="18" charset="0"/>
                <a:sym typeface="Symbol" pitchFamily="18" charset="2"/>
              </a:rPr>
              <a:t>km</a:t>
            </a:r>
            <a:endParaRPr lang="zh-CN" altLang="en-US" sz="2000" dirty="0"/>
          </a:p>
        </p:txBody>
      </p:sp>
      <p:graphicFrame>
        <p:nvGraphicFramePr>
          <p:cNvPr id="3" name="表格 2"/>
          <p:cNvGraphicFramePr>
            <a:graphicFrameLocks noGrp="1"/>
          </p:cNvGraphicFramePr>
          <p:nvPr/>
        </p:nvGraphicFramePr>
        <p:xfrm>
          <a:off x="623392" y="1844824"/>
          <a:ext cx="10873209" cy="2682240"/>
        </p:xfrm>
        <a:graphic>
          <a:graphicData uri="http://schemas.openxmlformats.org/drawingml/2006/table">
            <a:tbl>
              <a:tblPr/>
              <a:tblGrid>
                <a:gridCol w="2259133"/>
                <a:gridCol w="1360055"/>
                <a:gridCol w="938798"/>
                <a:gridCol w="1372090"/>
                <a:gridCol w="1704279"/>
                <a:gridCol w="1704279"/>
                <a:gridCol w="1534575"/>
              </a:tblGrid>
              <a:tr h="0">
                <a:tc rowSpan="2">
                  <a:txBody>
                    <a:bodyPr/>
                    <a:lstStyle/>
                    <a:p>
                      <a:pPr algn="ctr">
                        <a:spcBef>
                          <a:spcPts val="200"/>
                        </a:spcBef>
                        <a:spcAft>
                          <a:spcPts val="200"/>
                        </a:spcAft>
                      </a:pPr>
                      <a:r>
                        <a:rPr lang="zh-CN" sz="1600" kern="0" dirty="0">
                          <a:latin typeface="Times New Roman"/>
                          <a:ea typeface="黑体"/>
                          <a:cs typeface="Times New Roman"/>
                        </a:rPr>
                        <a:t>因</a:t>
                      </a:r>
                      <a:r>
                        <a:rPr lang="en-US" sz="1600" kern="0" dirty="0">
                          <a:latin typeface="Times New Roman"/>
                          <a:ea typeface="黑体"/>
                          <a:cs typeface="Times New Roman"/>
                        </a:rPr>
                        <a:t>    </a:t>
                      </a:r>
                      <a:r>
                        <a:rPr lang="zh-CN" sz="1600" kern="0" dirty="0">
                          <a:latin typeface="Times New Roman"/>
                          <a:ea typeface="黑体"/>
                          <a:cs typeface="Times New Roman"/>
                        </a:rPr>
                        <a:t>素</a:t>
                      </a:r>
                      <a:endParaRPr lang="zh-CN" sz="1600" kern="100" dirty="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rowSpan="2">
                  <a:txBody>
                    <a:bodyPr/>
                    <a:lstStyle/>
                    <a:p>
                      <a:pPr algn="ctr">
                        <a:spcBef>
                          <a:spcPts val="200"/>
                        </a:spcBef>
                        <a:spcAft>
                          <a:spcPts val="200"/>
                        </a:spcAft>
                      </a:pPr>
                      <a:r>
                        <a:rPr lang="zh-CN" sz="1600" kern="0">
                          <a:latin typeface="Times New Roman"/>
                          <a:ea typeface="黑体"/>
                          <a:cs typeface="Times New Roman"/>
                        </a:rPr>
                        <a:t>单</a:t>
                      </a:r>
                      <a:r>
                        <a:rPr lang="en-US" sz="1600" kern="0">
                          <a:latin typeface="Times New Roman"/>
                          <a:ea typeface="黑体"/>
                          <a:cs typeface="Times New Roman"/>
                        </a:rPr>
                        <a:t>    </a:t>
                      </a:r>
                      <a:r>
                        <a:rPr lang="zh-CN" sz="1600" kern="0">
                          <a:latin typeface="Times New Roman"/>
                          <a:ea typeface="黑体"/>
                          <a:cs typeface="Times New Roman"/>
                        </a:rPr>
                        <a:t>位</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algn="ctr">
                        <a:spcBef>
                          <a:spcPts val="200"/>
                        </a:spcBef>
                        <a:spcAft>
                          <a:spcPts val="200"/>
                        </a:spcAft>
                      </a:pPr>
                      <a:r>
                        <a:rPr lang="zh-CN" sz="1600" kern="0">
                          <a:latin typeface="Times New Roman"/>
                          <a:ea typeface="黑体"/>
                          <a:cs typeface="Times New Roman"/>
                        </a:rPr>
                        <a:t>预 算</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algn="ctr">
                        <a:spcBef>
                          <a:spcPts val="200"/>
                        </a:spcBef>
                        <a:spcAft>
                          <a:spcPts val="200"/>
                        </a:spcAft>
                      </a:pPr>
                      <a:r>
                        <a:rPr lang="zh-CN" sz="1600" kern="0">
                          <a:latin typeface="Times New Roman"/>
                          <a:ea typeface="黑体"/>
                          <a:cs typeface="Times New Roman"/>
                        </a:rPr>
                        <a:t>实 际</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algn="ctr">
                        <a:spcBef>
                          <a:spcPts val="200"/>
                        </a:spcBef>
                        <a:spcAft>
                          <a:spcPts val="200"/>
                        </a:spcAft>
                      </a:pPr>
                      <a:r>
                        <a:rPr lang="zh-CN" sz="1600" kern="0">
                          <a:latin typeface="Times New Roman"/>
                          <a:ea typeface="黑体"/>
                          <a:cs typeface="Times New Roman"/>
                        </a:rPr>
                        <a:t>因素变动额</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algn="ctr">
                        <a:spcBef>
                          <a:spcPts val="200"/>
                        </a:spcBef>
                        <a:spcAft>
                          <a:spcPts val="200"/>
                        </a:spcAft>
                      </a:pPr>
                      <a:r>
                        <a:rPr lang="zh-CN" sz="1600" kern="0">
                          <a:latin typeface="Times New Roman"/>
                          <a:ea typeface="黑体"/>
                          <a:cs typeface="Times New Roman"/>
                        </a:rPr>
                        <a:t>因素变动率（</a:t>
                      </a:r>
                      <a:r>
                        <a:rPr lang="en-US" sz="1600" kern="0">
                          <a:latin typeface="Times New Roman"/>
                          <a:ea typeface="黑体"/>
                          <a:cs typeface="Times New Roman"/>
                        </a:rPr>
                        <a:t>%</a:t>
                      </a:r>
                      <a:r>
                        <a:rPr lang="zh-CN" sz="1600" kern="0">
                          <a:latin typeface="Times New Roman"/>
                          <a:ea typeface="黑体"/>
                          <a:cs typeface="Times New Roman"/>
                        </a:rPr>
                        <a:t>）</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algn="ctr">
                        <a:spcBef>
                          <a:spcPts val="200"/>
                        </a:spcBef>
                        <a:spcAft>
                          <a:spcPts val="200"/>
                        </a:spcAft>
                      </a:pPr>
                      <a:r>
                        <a:rPr lang="zh-CN" sz="1600" kern="0">
                          <a:latin typeface="Times New Roman"/>
                          <a:ea typeface="黑体"/>
                          <a:cs typeface="Times New Roman"/>
                        </a:rPr>
                        <a:t>因素影响额</a:t>
                      </a:r>
                      <a:r>
                        <a:rPr lang="en-US" sz="1600" kern="0">
                          <a:latin typeface="Times New Roman"/>
                          <a:ea typeface="黑体"/>
                          <a:cs typeface="Times New Roman"/>
                        </a:rPr>
                        <a:t>/</a:t>
                      </a:r>
                      <a:r>
                        <a:rPr lang="zh-CN" sz="1600" kern="0">
                          <a:latin typeface="Times New Roman"/>
                          <a:ea typeface="黑体"/>
                          <a:cs typeface="Times New Roman"/>
                        </a:rPr>
                        <a:t>元</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r>
              <a:tr h="0">
                <a:tc vMerge="1">
                  <a:txBody>
                    <a:bodyPr/>
                    <a:lstStyle/>
                    <a:p>
                      <a:endParaRPr lang="zh-CN" altLang="en-US"/>
                    </a:p>
                  </a:txBody>
                  <a:tcPr/>
                </a:tc>
                <a:tc vMerge="1">
                  <a:txBody>
                    <a:bodyPr/>
                    <a:lstStyle/>
                    <a:p>
                      <a:endParaRPr lang="zh-CN" altLang="en-US"/>
                    </a:p>
                  </a:txBody>
                  <a:tcPr/>
                </a:tc>
                <a:tc>
                  <a:txBody>
                    <a:bodyPr/>
                    <a:lstStyle/>
                    <a:p>
                      <a:pPr algn="ctr">
                        <a:spcBef>
                          <a:spcPts val="200"/>
                        </a:spcBef>
                        <a:spcAft>
                          <a:spcPts val="200"/>
                        </a:spcAft>
                      </a:pPr>
                      <a:r>
                        <a:rPr lang="en-US" sz="1600" kern="0">
                          <a:latin typeface="Times New Roman"/>
                          <a:ea typeface="黑体"/>
                          <a:cs typeface="Times New Roman"/>
                        </a:rPr>
                        <a:t>①</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algn="ctr">
                        <a:spcBef>
                          <a:spcPts val="200"/>
                        </a:spcBef>
                        <a:spcAft>
                          <a:spcPts val="200"/>
                        </a:spcAft>
                      </a:pPr>
                      <a:r>
                        <a:rPr lang="en-US" sz="1600" kern="0">
                          <a:latin typeface="Times New Roman"/>
                          <a:ea typeface="黑体"/>
                          <a:cs typeface="Times New Roman"/>
                        </a:rPr>
                        <a:t>②</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algn="ctr">
                        <a:spcBef>
                          <a:spcPts val="200"/>
                        </a:spcBef>
                        <a:spcAft>
                          <a:spcPts val="200"/>
                        </a:spcAft>
                      </a:pPr>
                      <a:r>
                        <a:rPr lang="en-US" sz="1600" kern="0">
                          <a:latin typeface="Times New Roman"/>
                          <a:ea typeface="黑体"/>
                          <a:cs typeface="Times New Roman"/>
                        </a:rPr>
                        <a:t>③</a:t>
                      </a:r>
                      <a:r>
                        <a:rPr lang="en-US" sz="1600" kern="100">
                          <a:latin typeface="Times New Roman"/>
                          <a:ea typeface="宋体"/>
                          <a:cs typeface="Times New Roman"/>
                          <a:sym typeface="Symbol"/>
                        </a:rPr>
                        <a:t></a:t>
                      </a:r>
                      <a:r>
                        <a:rPr lang="en-US" sz="1600" kern="0">
                          <a:latin typeface="Times New Roman"/>
                          <a:ea typeface="黑体"/>
                          <a:cs typeface="Times New Roman"/>
                        </a:rPr>
                        <a:t>②</a:t>
                      </a:r>
                      <a:r>
                        <a:rPr lang="en-US" sz="1600" kern="100">
                          <a:latin typeface="宋体"/>
                          <a:ea typeface="宋体"/>
                          <a:cs typeface="Times New Roman"/>
                          <a:sym typeface="Symbol"/>
                        </a:rPr>
                        <a:t></a:t>
                      </a:r>
                      <a:r>
                        <a:rPr lang="en-US" sz="1600" kern="0">
                          <a:latin typeface="Times New Roman"/>
                          <a:ea typeface="黑体"/>
                          <a:cs typeface="Times New Roman"/>
                        </a:rPr>
                        <a:t>①</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algn="ctr">
                        <a:spcBef>
                          <a:spcPts val="200"/>
                        </a:spcBef>
                        <a:spcAft>
                          <a:spcPts val="200"/>
                        </a:spcAft>
                      </a:pPr>
                      <a:r>
                        <a:rPr lang="en-US" sz="1600" kern="0">
                          <a:latin typeface="Times New Roman"/>
                          <a:ea typeface="黑体"/>
                          <a:cs typeface="Times New Roman"/>
                        </a:rPr>
                        <a:t>④</a:t>
                      </a:r>
                      <a:r>
                        <a:rPr lang="en-US" sz="1600" kern="100">
                          <a:latin typeface="Times New Roman"/>
                          <a:ea typeface="宋体"/>
                          <a:cs typeface="Times New Roman"/>
                          <a:sym typeface="Symbol"/>
                        </a:rPr>
                        <a:t></a:t>
                      </a:r>
                      <a:r>
                        <a:rPr lang="en-US" sz="1600" kern="0">
                          <a:latin typeface="Times New Roman"/>
                          <a:ea typeface="黑体"/>
                          <a:cs typeface="Times New Roman"/>
                        </a:rPr>
                        <a:t>③÷①×100</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algn="ctr">
                        <a:spcBef>
                          <a:spcPts val="200"/>
                        </a:spcBef>
                        <a:spcAft>
                          <a:spcPts val="200"/>
                        </a:spcAft>
                      </a:pPr>
                      <a:r>
                        <a:rPr lang="en-US" sz="1600" kern="0">
                          <a:latin typeface="Times New Roman"/>
                          <a:ea typeface="黑体"/>
                          <a:cs typeface="Times New Roman"/>
                        </a:rPr>
                        <a:t>⑤</a:t>
                      </a:r>
                      <a:r>
                        <a:rPr lang="en-US" sz="1600" kern="100">
                          <a:latin typeface="Times New Roman"/>
                          <a:ea typeface="宋体"/>
                          <a:cs typeface="Times New Roman"/>
                          <a:sym typeface="Symbol"/>
                        </a:rPr>
                        <a:t></a:t>
                      </a:r>
                      <a:r>
                        <a:rPr lang="en-US" sz="1600" kern="0">
                          <a:latin typeface="Times New Roman"/>
                          <a:ea typeface="黑体"/>
                          <a:cs typeface="Times New Roman"/>
                        </a:rPr>
                        <a:t>④</a:t>
                      </a:r>
                      <a:r>
                        <a:rPr lang="en-US" sz="1600" kern="100">
                          <a:latin typeface="Times New Roman"/>
                          <a:ea typeface="宋体"/>
                          <a:cs typeface="Times New Roman"/>
                          <a:sym typeface="Symbol"/>
                        </a:rPr>
                        <a:t></a:t>
                      </a:r>
                      <a:r>
                        <a:rPr lang="en-US" sz="1600" kern="0">
                          <a:latin typeface="Times New Roman"/>
                          <a:ea typeface="黑体"/>
                          <a:cs typeface="Times New Roman"/>
                        </a:rPr>
                        <a:t>F</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r>
              <a:tr h="0">
                <a:tc>
                  <a:txBody>
                    <a:bodyPr/>
                    <a:lstStyle/>
                    <a:p>
                      <a:pPr indent="107950" algn="just">
                        <a:spcBef>
                          <a:spcPts val="200"/>
                        </a:spcBef>
                        <a:spcAft>
                          <a:spcPts val="200"/>
                        </a:spcAft>
                      </a:pPr>
                      <a:r>
                        <a:rPr lang="zh-CN" sz="1600" kern="0">
                          <a:latin typeface="Times New Roman"/>
                          <a:ea typeface="宋体"/>
                          <a:cs typeface="Times New Roman"/>
                        </a:rPr>
                        <a:t>总车日</a:t>
                      </a:r>
                      <a:endParaRPr lang="zh-CN" sz="16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Bef>
                          <a:spcPts val="200"/>
                        </a:spcBef>
                        <a:spcAft>
                          <a:spcPts val="200"/>
                        </a:spcAft>
                      </a:pPr>
                      <a:r>
                        <a:rPr lang="zh-CN" sz="1600" kern="0">
                          <a:latin typeface="Times New Roman"/>
                          <a:ea typeface="宋体"/>
                          <a:cs typeface="Times New Roman"/>
                        </a:rPr>
                        <a:t>车日</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spcBef>
                          <a:spcPts val="200"/>
                        </a:spcBef>
                        <a:spcAft>
                          <a:spcPts val="200"/>
                        </a:spcAft>
                      </a:pPr>
                      <a:r>
                        <a:rPr lang="en-US" sz="1600" kern="100">
                          <a:latin typeface="Times New Roman"/>
                          <a:ea typeface="宋体"/>
                          <a:cs typeface="Times New Roman"/>
                        </a:rPr>
                        <a:t>5 100</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spcBef>
                          <a:spcPts val="200"/>
                        </a:spcBef>
                        <a:spcAft>
                          <a:spcPts val="200"/>
                        </a:spcAft>
                      </a:pPr>
                      <a:r>
                        <a:rPr lang="en-US" sz="1600" kern="100">
                          <a:latin typeface="Times New Roman"/>
                          <a:ea typeface="宋体"/>
                          <a:cs typeface="Times New Roman"/>
                        </a:rPr>
                        <a:t>5 000</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Bef>
                          <a:spcPts val="200"/>
                        </a:spcBef>
                        <a:spcAft>
                          <a:spcPts val="200"/>
                        </a:spcAft>
                      </a:pPr>
                      <a:endParaRPr lang="en-US"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Bef>
                          <a:spcPts val="200"/>
                        </a:spcBef>
                        <a:spcAft>
                          <a:spcPts val="200"/>
                        </a:spcAft>
                      </a:pPr>
                      <a:endParaRPr lang="en-US"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Bef>
                          <a:spcPts val="200"/>
                        </a:spcBef>
                        <a:spcAft>
                          <a:spcPts val="200"/>
                        </a:spcAft>
                      </a:pPr>
                      <a:endParaRPr lang="en-US"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0">
                <a:tc>
                  <a:txBody>
                    <a:bodyPr/>
                    <a:lstStyle/>
                    <a:p>
                      <a:pPr indent="107950" algn="just">
                        <a:spcBef>
                          <a:spcPts val="200"/>
                        </a:spcBef>
                        <a:spcAft>
                          <a:spcPts val="200"/>
                        </a:spcAft>
                      </a:pPr>
                      <a:r>
                        <a:rPr lang="zh-CN" sz="1600" kern="0" dirty="0">
                          <a:latin typeface="Times New Roman"/>
                          <a:ea typeface="宋体"/>
                          <a:cs typeface="Times New Roman"/>
                        </a:rPr>
                        <a:t>工作率</a:t>
                      </a:r>
                      <a:endParaRPr lang="zh-CN" sz="1600" kern="100" dirty="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r>
                        <a:rPr lang="en-US" sz="1600" kern="0">
                          <a:latin typeface="Times New Roman"/>
                          <a:ea typeface="宋体"/>
                          <a:cs typeface="Times New Roman"/>
                        </a:rPr>
                        <a:t>%</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spcBef>
                          <a:spcPts val="200"/>
                        </a:spcBef>
                        <a:spcAft>
                          <a:spcPts val="200"/>
                        </a:spcAft>
                      </a:pPr>
                      <a:r>
                        <a:rPr lang="en-US" sz="1600" kern="100">
                          <a:latin typeface="Times New Roman"/>
                          <a:ea typeface="宋体"/>
                          <a:cs typeface="Times New Roman"/>
                        </a:rPr>
                        <a:t>90</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spcBef>
                          <a:spcPts val="200"/>
                        </a:spcBef>
                        <a:spcAft>
                          <a:spcPts val="200"/>
                        </a:spcAft>
                      </a:pPr>
                      <a:r>
                        <a:rPr lang="en-US" sz="1600" kern="100">
                          <a:latin typeface="Times New Roman"/>
                          <a:ea typeface="宋体"/>
                          <a:cs typeface="Times New Roman"/>
                        </a:rPr>
                        <a:t>90</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endParaRPr lang="en-US"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endParaRPr lang="en-US"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endParaRPr lang="en-US"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171451">
                <a:tc>
                  <a:txBody>
                    <a:bodyPr/>
                    <a:lstStyle/>
                    <a:p>
                      <a:pPr indent="107950" algn="just">
                        <a:spcBef>
                          <a:spcPts val="200"/>
                        </a:spcBef>
                        <a:spcAft>
                          <a:spcPts val="200"/>
                        </a:spcAft>
                      </a:pPr>
                      <a:r>
                        <a:rPr lang="zh-CN" sz="1600" kern="0">
                          <a:latin typeface="Times New Roman"/>
                          <a:ea typeface="宋体"/>
                          <a:cs typeface="Times New Roman"/>
                        </a:rPr>
                        <a:t>平均车日行程</a:t>
                      </a:r>
                      <a:endParaRPr lang="zh-CN" sz="16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r>
                        <a:rPr lang="en-US" sz="1600" kern="0">
                          <a:latin typeface="Times New Roman"/>
                          <a:ea typeface="宋体"/>
                          <a:cs typeface="Times New Roman"/>
                        </a:rPr>
                        <a:t>km</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spcBef>
                          <a:spcPts val="200"/>
                        </a:spcBef>
                        <a:spcAft>
                          <a:spcPts val="200"/>
                        </a:spcAft>
                      </a:pPr>
                      <a:r>
                        <a:rPr lang="en-US" sz="1600" kern="100">
                          <a:latin typeface="Times New Roman"/>
                          <a:ea typeface="宋体"/>
                          <a:cs typeface="Times New Roman"/>
                        </a:rPr>
                        <a:t>400</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spcBef>
                          <a:spcPts val="200"/>
                        </a:spcBef>
                        <a:spcAft>
                          <a:spcPts val="200"/>
                        </a:spcAft>
                      </a:pPr>
                      <a:r>
                        <a:rPr lang="en-US" sz="1600" kern="100">
                          <a:latin typeface="Times New Roman"/>
                          <a:ea typeface="宋体"/>
                          <a:cs typeface="Times New Roman"/>
                        </a:rPr>
                        <a:t>420</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endParaRPr lang="en-US"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endParaRPr lang="en-US"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endParaRPr lang="en-US"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0">
                <a:tc>
                  <a:txBody>
                    <a:bodyPr/>
                    <a:lstStyle/>
                    <a:p>
                      <a:pPr indent="107950" algn="just">
                        <a:spcBef>
                          <a:spcPts val="200"/>
                        </a:spcBef>
                        <a:spcAft>
                          <a:spcPts val="200"/>
                        </a:spcAft>
                      </a:pPr>
                      <a:r>
                        <a:rPr lang="zh-CN" sz="1600" kern="0">
                          <a:latin typeface="Times New Roman"/>
                          <a:ea typeface="宋体"/>
                          <a:cs typeface="Times New Roman"/>
                        </a:rPr>
                        <a:t>里程利用率</a:t>
                      </a:r>
                      <a:endParaRPr lang="zh-CN" sz="16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r>
                        <a:rPr lang="en-US" sz="1600" kern="0">
                          <a:latin typeface="Times New Roman"/>
                          <a:ea typeface="宋体"/>
                          <a:cs typeface="Times New Roman"/>
                        </a:rPr>
                        <a:t>%</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spcBef>
                          <a:spcPts val="200"/>
                        </a:spcBef>
                        <a:spcAft>
                          <a:spcPts val="200"/>
                        </a:spcAft>
                      </a:pPr>
                      <a:r>
                        <a:rPr lang="en-US" sz="1600" kern="100">
                          <a:latin typeface="Times New Roman"/>
                          <a:ea typeface="宋体"/>
                          <a:cs typeface="Times New Roman"/>
                        </a:rPr>
                        <a:t>70</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spcBef>
                          <a:spcPts val="200"/>
                        </a:spcBef>
                        <a:spcAft>
                          <a:spcPts val="200"/>
                        </a:spcAft>
                      </a:pPr>
                      <a:r>
                        <a:rPr lang="en-US" sz="1600" kern="100">
                          <a:latin typeface="Times New Roman"/>
                          <a:ea typeface="宋体"/>
                          <a:cs typeface="Times New Roman"/>
                        </a:rPr>
                        <a:t>80</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endParaRPr lang="en-US"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endParaRPr lang="en-US"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endParaRPr lang="en-US"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0">
                <a:tc>
                  <a:txBody>
                    <a:bodyPr/>
                    <a:lstStyle/>
                    <a:p>
                      <a:pPr indent="107950" algn="just">
                        <a:spcBef>
                          <a:spcPts val="200"/>
                        </a:spcBef>
                        <a:spcAft>
                          <a:spcPts val="200"/>
                        </a:spcAft>
                      </a:pPr>
                      <a:r>
                        <a:rPr lang="zh-CN" sz="1600" kern="0">
                          <a:latin typeface="Times New Roman"/>
                          <a:ea typeface="宋体"/>
                          <a:cs typeface="Times New Roman"/>
                        </a:rPr>
                        <a:t>重车平均吨位</a:t>
                      </a:r>
                      <a:endParaRPr lang="zh-CN" sz="16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r>
                        <a:rPr lang="en-US" sz="1600" kern="0">
                          <a:latin typeface="Times New Roman"/>
                          <a:ea typeface="宋体"/>
                          <a:cs typeface="Times New Roman"/>
                        </a:rPr>
                        <a:t>t</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spcBef>
                          <a:spcPts val="200"/>
                        </a:spcBef>
                        <a:spcAft>
                          <a:spcPts val="200"/>
                        </a:spcAft>
                      </a:pPr>
                      <a:r>
                        <a:rPr lang="en-US" sz="1600" kern="100">
                          <a:latin typeface="Times New Roman"/>
                          <a:ea typeface="宋体"/>
                          <a:cs typeface="Times New Roman"/>
                        </a:rPr>
                        <a:t>10</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spcBef>
                          <a:spcPts val="200"/>
                        </a:spcBef>
                        <a:spcAft>
                          <a:spcPts val="200"/>
                        </a:spcAft>
                      </a:pPr>
                      <a:r>
                        <a:rPr lang="en-US" sz="1600" kern="100">
                          <a:latin typeface="Times New Roman"/>
                          <a:ea typeface="宋体"/>
                          <a:cs typeface="Times New Roman"/>
                        </a:rPr>
                        <a:t>10</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endParaRPr lang="en-US"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endParaRPr lang="en-US"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endParaRPr lang="en-US"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0">
                <a:tc>
                  <a:txBody>
                    <a:bodyPr/>
                    <a:lstStyle/>
                    <a:p>
                      <a:pPr indent="107950" algn="just">
                        <a:spcBef>
                          <a:spcPts val="200"/>
                        </a:spcBef>
                        <a:spcAft>
                          <a:spcPts val="200"/>
                        </a:spcAft>
                      </a:pPr>
                      <a:r>
                        <a:rPr lang="zh-CN" sz="1600" kern="0">
                          <a:latin typeface="Times New Roman"/>
                          <a:ea typeface="宋体"/>
                          <a:cs typeface="Times New Roman"/>
                        </a:rPr>
                        <a:t>吨位利用率</a:t>
                      </a:r>
                      <a:endParaRPr lang="zh-CN" sz="16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r>
                        <a:rPr lang="en-US" sz="1600" kern="0">
                          <a:latin typeface="Times New Roman"/>
                          <a:ea typeface="宋体"/>
                          <a:cs typeface="Times New Roman"/>
                        </a:rPr>
                        <a:t>%</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spcBef>
                          <a:spcPts val="200"/>
                        </a:spcBef>
                        <a:spcAft>
                          <a:spcPts val="200"/>
                        </a:spcAft>
                      </a:pPr>
                      <a:r>
                        <a:rPr lang="en-US" sz="1600" kern="100">
                          <a:latin typeface="Times New Roman"/>
                          <a:ea typeface="宋体"/>
                          <a:cs typeface="Times New Roman"/>
                        </a:rPr>
                        <a:t>100</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spcBef>
                          <a:spcPts val="200"/>
                        </a:spcBef>
                        <a:spcAft>
                          <a:spcPts val="200"/>
                        </a:spcAft>
                      </a:pPr>
                      <a:r>
                        <a:rPr lang="en-US" sz="1600" kern="100">
                          <a:latin typeface="Times New Roman"/>
                          <a:ea typeface="宋体"/>
                          <a:cs typeface="Times New Roman"/>
                        </a:rPr>
                        <a:t>100</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endParaRPr lang="en-US"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endParaRPr lang="en-US"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endParaRPr lang="en-US"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0">
                <a:tc>
                  <a:txBody>
                    <a:bodyPr/>
                    <a:lstStyle/>
                    <a:p>
                      <a:pPr indent="107950" algn="just">
                        <a:spcBef>
                          <a:spcPts val="200"/>
                        </a:spcBef>
                        <a:spcAft>
                          <a:spcPts val="200"/>
                        </a:spcAft>
                      </a:pPr>
                      <a:r>
                        <a:rPr lang="zh-CN" sz="1600" kern="0">
                          <a:latin typeface="Times New Roman"/>
                          <a:ea typeface="宋体"/>
                          <a:cs typeface="Times New Roman"/>
                        </a:rPr>
                        <a:t>与上年单位成本之差</a:t>
                      </a:r>
                      <a:endParaRPr lang="zh-CN" sz="16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pPr>
                      <a:r>
                        <a:rPr lang="zh-CN" sz="1600" kern="0">
                          <a:latin typeface="Times New Roman"/>
                          <a:ea typeface="宋体"/>
                          <a:cs typeface="Times New Roman"/>
                        </a:rPr>
                        <a:t>元</a:t>
                      </a:r>
                      <a:r>
                        <a:rPr lang="en-US" sz="1600" kern="0">
                          <a:latin typeface="Times New Roman"/>
                          <a:ea typeface="宋体"/>
                          <a:cs typeface="Times New Roman"/>
                        </a:rPr>
                        <a:t>/10</a:t>
                      </a:r>
                      <a:r>
                        <a:rPr lang="en-US" sz="1600" kern="0" baseline="30000">
                          <a:latin typeface="Times New Roman"/>
                          <a:ea typeface="宋体"/>
                          <a:cs typeface="Times New Roman"/>
                        </a:rPr>
                        <a:t>3</a:t>
                      </a:r>
                      <a:r>
                        <a:rPr lang="en-US" sz="1600" kern="0">
                          <a:latin typeface="Times New Roman"/>
                          <a:ea typeface="宋体"/>
                          <a:cs typeface="Times New Roman"/>
                        </a:rPr>
                        <a:t>t</a:t>
                      </a:r>
                      <a:r>
                        <a:rPr lang="en-US" sz="1600" kern="0">
                          <a:latin typeface="宋体"/>
                          <a:ea typeface="宋体"/>
                          <a:cs typeface="Times New Roman"/>
                        </a:rPr>
                        <a:t>·</a:t>
                      </a:r>
                      <a:r>
                        <a:rPr lang="en-US" sz="1600" kern="0">
                          <a:latin typeface="Times New Roman"/>
                          <a:ea typeface="宋体"/>
                          <a:cs typeface="Times New Roman"/>
                        </a:rPr>
                        <a:t>km</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a:spcBef>
                          <a:spcPts val="200"/>
                        </a:spcBef>
                        <a:spcAft>
                          <a:spcPts val="200"/>
                        </a:spcAft>
                      </a:pPr>
                      <a:r>
                        <a:rPr lang="en-US" sz="1600" kern="100">
                          <a:latin typeface="Times New Roman"/>
                          <a:ea typeface="宋体"/>
                          <a:cs typeface="Times New Roman"/>
                        </a:rPr>
                        <a:t>0.86</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a:spcBef>
                          <a:spcPts val="200"/>
                        </a:spcBef>
                        <a:spcAft>
                          <a:spcPts val="200"/>
                        </a:spcAft>
                      </a:pPr>
                      <a:r>
                        <a:rPr lang="en-US" sz="1600" kern="100">
                          <a:latin typeface="宋体"/>
                          <a:ea typeface="宋体"/>
                          <a:cs typeface="Times New Roman"/>
                          <a:sym typeface="Symbol"/>
                        </a:rPr>
                        <a:t></a:t>
                      </a:r>
                      <a:r>
                        <a:rPr lang="en-US" sz="1600" kern="100">
                          <a:latin typeface="Times New Roman"/>
                          <a:ea typeface="宋体"/>
                          <a:cs typeface="Times New Roman"/>
                        </a:rPr>
                        <a:t>7.19</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pPr>
                      <a:endParaRPr lang="en-US"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pPr>
                      <a:endParaRPr lang="en-US"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pPr>
                      <a:endParaRPr lang="en-US"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r h="0">
                <a:tc>
                  <a:txBody>
                    <a:bodyPr/>
                    <a:lstStyle/>
                    <a:p>
                      <a:pPr algn="ctr">
                        <a:spcBef>
                          <a:spcPts val="200"/>
                        </a:spcBef>
                        <a:spcAft>
                          <a:spcPts val="200"/>
                        </a:spcAft>
                      </a:pPr>
                      <a:r>
                        <a:rPr lang="zh-CN" sz="1600" kern="0">
                          <a:latin typeface="Times New Roman"/>
                          <a:ea typeface="宋体"/>
                          <a:cs typeface="Times New Roman"/>
                        </a:rPr>
                        <a:t>合计</a:t>
                      </a:r>
                      <a:endParaRPr lang="zh-CN" sz="16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pPr>
                      <a:r>
                        <a:rPr lang="zh-CN" sz="1600" kern="100">
                          <a:latin typeface="Times New Roman"/>
                          <a:ea typeface="宋体"/>
                          <a:cs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pPr>
                      <a:r>
                        <a:rPr lang="zh-CN" sz="1600" kern="100">
                          <a:latin typeface="Times New Roman"/>
                          <a:ea typeface="宋体"/>
                          <a:cs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pPr>
                      <a:r>
                        <a:rPr lang="zh-CN" sz="1600" kern="100">
                          <a:latin typeface="Times New Roman"/>
                          <a:ea typeface="宋体"/>
                          <a:cs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pPr>
                      <a:r>
                        <a:rPr lang="zh-CN" sz="1600" kern="100">
                          <a:latin typeface="Times New Roman"/>
                          <a:ea typeface="宋体"/>
                          <a:cs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200"/>
                        </a:spcBef>
                        <a:spcAft>
                          <a:spcPts val="200"/>
                        </a:spcAft>
                      </a:pPr>
                      <a:endParaRPr lang="en-US"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200"/>
                        </a:spcBef>
                        <a:spcAft>
                          <a:spcPts val="200"/>
                        </a:spcAft>
                      </a:pPr>
                      <a:r>
                        <a:rPr lang="en-US" sz="1600" kern="100">
                          <a:latin typeface="宋体"/>
                          <a:ea typeface="宋体"/>
                          <a:cs typeface="Times New Roman"/>
                          <a:sym typeface="Symbol"/>
                        </a:rPr>
                        <a:t></a:t>
                      </a:r>
                      <a:r>
                        <a:rPr lang="en-US" sz="1600" kern="100">
                          <a:latin typeface="Times New Roman"/>
                          <a:ea typeface="宋体"/>
                          <a:cs typeface="Times New Roman"/>
                        </a:rPr>
                        <a:t>119 765.52</a:t>
                      </a:r>
                      <a:endParaRPr lang="zh-CN" sz="1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gridSpan="5">
                  <a:txBody>
                    <a:bodyPr/>
                    <a:lstStyle/>
                    <a:p>
                      <a:pPr algn="ctr">
                        <a:spcBef>
                          <a:spcPts val="200"/>
                        </a:spcBef>
                        <a:spcAft>
                          <a:spcPts val="200"/>
                        </a:spcAft>
                      </a:pPr>
                      <a:r>
                        <a:rPr lang="zh-CN" sz="1600" kern="100" dirty="0">
                          <a:latin typeface="Times New Roman"/>
                          <a:ea typeface="宋体"/>
                          <a:cs typeface="Times New Roman"/>
                        </a:rPr>
                        <a:t>差额分配系数</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2">
                  <a:txBody>
                    <a:bodyPr/>
                    <a:lstStyle/>
                    <a:p>
                      <a:pPr algn="just">
                        <a:spcBef>
                          <a:spcPts val="200"/>
                        </a:spcBef>
                        <a:spcAft>
                          <a:spcPts val="200"/>
                        </a:spcAft>
                      </a:pPr>
                      <a:r>
                        <a:rPr lang="en-US" sz="1600" i="1" kern="100" dirty="0">
                          <a:latin typeface="Times New Roman"/>
                          <a:ea typeface="宋体"/>
                          <a:cs typeface="Times New Roman"/>
                        </a:rPr>
                        <a:t>F</a:t>
                      </a:r>
                      <a:r>
                        <a:rPr lang="en-US" sz="1600" kern="100" dirty="0">
                          <a:latin typeface="Times New Roman"/>
                          <a:ea typeface="宋体"/>
                          <a:cs typeface="Times New Roman"/>
                          <a:sym typeface="Symbol"/>
                        </a:rPr>
                        <a:t></a:t>
                      </a:r>
                      <a:endParaRPr lang="zh-CN" sz="16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r>
            </a:tbl>
          </a:graphicData>
        </a:graphic>
      </p:graphicFrame>
      <p:sp>
        <p:nvSpPr>
          <p:cNvPr id="722945" name="Rectangle 1"/>
          <p:cNvSpPr>
            <a:spLocks noChangeArrowheads="1"/>
          </p:cNvSpPr>
          <p:nvPr/>
        </p:nvSpPr>
        <p:spPr bwMode="auto">
          <a:xfrm>
            <a:off x="0" y="128572"/>
            <a:ext cx="274434" cy="20005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63825" algn="ctr"/>
                <a:tab pos="5094288" algn="l"/>
              </a:tabLst>
            </a:pPr>
            <a:r>
              <a:rPr kumimoji="0" lang="zh-CN" altLang="en-US" sz="7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sym typeface="Symbol" pitchFamily="18" charset="2"/>
              </a:rPr>
              <a:t>。</a:t>
            </a:r>
            <a:endParaRPr kumimoji="0" lang="zh-CN" altLang="en-US" sz="7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sym typeface="Symbol" pitchFamily="18" charset="2"/>
            </a:endParaRPr>
          </a:p>
        </p:txBody>
      </p:sp>
      <p:sp>
        <p:nvSpPr>
          <p:cNvPr id="5" name="燕尾形 4"/>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43372" y="1403027"/>
            <a:ext cx="11305256" cy="4402237"/>
          </a:xfrm>
        </p:spPr>
        <p:txBody>
          <a:bodyPr anchor="t"/>
          <a:lstStyle/>
          <a:p>
            <a:pPr lvl="0"/>
            <a:r>
              <a:rPr lang="zh-CN" altLang="zh-CN" sz="2400" b="0" dirty="0" smtClean="0">
                <a:solidFill>
                  <a:schemeClr val="tx1"/>
                </a:solidFill>
                <a:latin typeface="黑体" pitchFamily="49" charset="-122"/>
                <a:ea typeface="黑体" pitchFamily="49" charset="-122"/>
                <a:cs typeface="Times New Roman" pitchFamily="18" charset="0"/>
              </a:rPr>
              <a:t>表</a:t>
            </a:r>
            <a:r>
              <a:rPr lang="en-US" altLang="zh-CN" sz="2400" b="0" dirty="0" smtClean="0">
                <a:solidFill>
                  <a:schemeClr val="tx1"/>
                </a:solidFill>
                <a:latin typeface="黑体" pitchFamily="49" charset="-122"/>
                <a:ea typeface="黑体" pitchFamily="49" charset="-122"/>
                <a:cs typeface="Times New Roman" pitchFamily="18" charset="0"/>
              </a:rPr>
              <a:t>5-27  </a:t>
            </a:r>
            <a:r>
              <a:rPr lang="zh-CN" altLang="en-US" sz="2400" b="0" dirty="0" smtClean="0">
                <a:solidFill>
                  <a:schemeClr val="tx1"/>
                </a:solidFill>
                <a:latin typeface="黑体" pitchFamily="49" charset="-122"/>
                <a:ea typeface="黑体" pitchFamily="49" charset="-122"/>
                <a:cs typeface="Times New Roman" pitchFamily="18" charset="0"/>
              </a:rPr>
              <a:t>成本降低额实际数与预算数之差的连环替代因素分析</a:t>
            </a:r>
            <a:r>
              <a:rPr lang="zh-CN" altLang="en-US" sz="2000" b="0" dirty="0" smtClean="0">
                <a:solidFill>
                  <a:schemeClr val="tx1"/>
                </a:solidFill>
                <a:latin typeface="Arial" pitchFamily="34" charset="0"/>
                <a:ea typeface="宋体" pitchFamily="2" charset="-122"/>
                <a:cs typeface="宋体" pitchFamily="2" charset="-122"/>
              </a:rPr>
              <a:t/>
            </a:r>
            <a:br>
              <a:rPr lang="zh-CN" altLang="en-US" sz="2000" b="0" dirty="0" smtClean="0">
                <a:solidFill>
                  <a:schemeClr val="tx1"/>
                </a:solidFill>
                <a:latin typeface="Arial" pitchFamily="34" charset="0"/>
                <a:ea typeface="宋体" pitchFamily="2" charset="-122"/>
                <a:cs typeface="宋体" pitchFamily="2" charset="-122"/>
              </a:rPr>
            </a:br>
            <a:endParaRPr lang="zh-CN" altLang="en-US" sz="2400" dirty="0"/>
          </a:p>
        </p:txBody>
      </p:sp>
      <p:graphicFrame>
        <p:nvGraphicFramePr>
          <p:cNvPr id="3" name="表格 2"/>
          <p:cNvGraphicFramePr>
            <a:graphicFrameLocks noGrp="1"/>
          </p:cNvGraphicFramePr>
          <p:nvPr/>
        </p:nvGraphicFramePr>
        <p:xfrm>
          <a:off x="551384" y="2253208"/>
          <a:ext cx="10945217" cy="3048000"/>
        </p:xfrm>
        <a:graphic>
          <a:graphicData uri="http://schemas.openxmlformats.org/drawingml/2006/table">
            <a:tbl>
              <a:tblPr/>
              <a:tblGrid>
                <a:gridCol w="1109313"/>
                <a:gridCol w="3931591"/>
                <a:gridCol w="1661608"/>
                <a:gridCol w="1295113"/>
                <a:gridCol w="1314678"/>
                <a:gridCol w="1632914"/>
              </a:tblGrid>
              <a:tr h="0">
                <a:tc>
                  <a:txBody>
                    <a:bodyPr/>
                    <a:lstStyle/>
                    <a:p>
                      <a:pPr algn="ctr">
                        <a:spcBef>
                          <a:spcPts val="200"/>
                        </a:spcBef>
                        <a:spcAft>
                          <a:spcPts val="200"/>
                        </a:spcAft>
                      </a:pPr>
                      <a:r>
                        <a:rPr lang="zh-CN" sz="2000" kern="100" dirty="0" smtClean="0">
                          <a:latin typeface="Times New Roman"/>
                          <a:ea typeface="黑体"/>
                          <a:cs typeface="Times New Roman"/>
                        </a:rPr>
                        <a:t>替代序号</a:t>
                      </a:r>
                      <a:endParaRPr lang="zh-CN" sz="2000" kern="100" dirty="0">
                        <a:latin typeface="Times New Roman"/>
                        <a:ea typeface="宋体"/>
                        <a:cs typeface="Times New Roman"/>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algn="ctr">
                        <a:spcBef>
                          <a:spcPts val="200"/>
                        </a:spcBef>
                        <a:spcAft>
                          <a:spcPts val="200"/>
                        </a:spcAft>
                      </a:pPr>
                      <a:r>
                        <a:rPr lang="zh-CN" sz="2000" kern="100">
                          <a:latin typeface="Times New Roman"/>
                          <a:ea typeface="黑体"/>
                          <a:cs typeface="Times New Roman"/>
                        </a:rPr>
                        <a:t>因素替代过程</a:t>
                      </a:r>
                      <a:endParaRPr lang="zh-CN" sz="2000" kern="100">
                        <a:latin typeface="Times New Roman"/>
                        <a:ea typeface="宋体"/>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algn="ctr">
                        <a:spcBef>
                          <a:spcPts val="200"/>
                        </a:spcBef>
                        <a:spcAft>
                          <a:spcPts val="200"/>
                        </a:spcAft>
                      </a:pPr>
                      <a:r>
                        <a:rPr lang="zh-CN" sz="2000" kern="100">
                          <a:latin typeface="Times New Roman"/>
                          <a:ea typeface="黑体"/>
                          <a:cs typeface="Times New Roman"/>
                        </a:rPr>
                        <a:t>运算结果</a:t>
                      </a:r>
                      <a:r>
                        <a:rPr lang="en-US" sz="2000" kern="100">
                          <a:latin typeface="黑体"/>
                          <a:ea typeface="宋体"/>
                          <a:cs typeface="Times New Roman"/>
                        </a:rPr>
                        <a:t>/</a:t>
                      </a:r>
                      <a:r>
                        <a:rPr lang="zh-CN" sz="2000" kern="100">
                          <a:latin typeface="Times New Roman"/>
                          <a:ea typeface="黑体"/>
                          <a:cs typeface="Times New Roman"/>
                        </a:rPr>
                        <a:t>元</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algn="ctr">
                        <a:spcBef>
                          <a:spcPts val="200"/>
                        </a:spcBef>
                        <a:spcAft>
                          <a:spcPts val="200"/>
                        </a:spcAft>
                      </a:pPr>
                      <a:r>
                        <a:rPr lang="zh-CN" sz="2000" kern="100">
                          <a:latin typeface="Times New Roman"/>
                          <a:ea typeface="黑体"/>
                          <a:cs typeface="Times New Roman"/>
                        </a:rPr>
                        <a:t>算 式 编 号</a:t>
                      </a:r>
                      <a:endParaRPr lang="zh-CN" sz="2000" kern="100">
                        <a:latin typeface="Times New Roman"/>
                        <a:ea typeface="宋体"/>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algn="ctr">
                        <a:spcBef>
                          <a:spcPts val="200"/>
                        </a:spcBef>
                        <a:spcAft>
                          <a:spcPts val="200"/>
                        </a:spcAft>
                      </a:pPr>
                      <a:r>
                        <a:rPr lang="zh-CN" sz="2000" kern="100">
                          <a:latin typeface="Times New Roman"/>
                          <a:ea typeface="黑体"/>
                          <a:cs typeface="Times New Roman"/>
                        </a:rPr>
                        <a:t>影 响 因 素</a:t>
                      </a:r>
                      <a:endParaRPr lang="zh-CN" sz="2000" kern="100">
                        <a:latin typeface="Times New Roman"/>
                        <a:ea typeface="宋体"/>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algn="ctr">
                        <a:spcBef>
                          <a:spcPts val="200"/>
                        </a:spcBef>
                        <a:spcAft>
                          <a:spcPts val="200"/>
                        </a:spcAft>
                      </a:pPr>
                      <a:r>
                        <a:rPr lang="zh-CN" sz="2000" kern="100">
                          <a:latin typeface="Times New Roman"/>
                          <a:ea typeface="黑体"/>
                          <a:cs typeface="Times New Roman"/>
                        </a:rPr>
                        <a:t>影响额</a:t>
                      </a:r>
                      <a:r>
                        <a:rPr lang="en-US" sz="2000" i="1" kern="100">
                          <a:latin typeface="黑体"/>
                          <a:ea typeface="宋体"/>
                          <a:cs typeface="Times New Roman"/>
                        </a:rPr>
                        <a:t>/</a:t>
                      </a:r>
                      <a:r>
                        <a:rPr lang="zh-CN" sz="2000" kern="100">
                          <a:latin typeface="Times New Roman"/>
                          <a:ea typeface="黑体"/>
                          <a:cs typeface="Times New Roman"/>
                        </a:rPr>
                        <a:t>元</a:t>
                      </a:r>
                      <a:endParaRPr lang="zh-CN" sz="2000" kern="100">
                        <a:latin typeface="Times New Roman"/>
                        <a:ea typeface="宋体"/>
                        <a:cs typeface="Times New Roman"/>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r>
              <a:tr h="0">
                <a:tc>
                  <a:txBody>
                    <a:bodyPr/>
                    <a:lstStyle/>
                    <a:p>
                      <a:pPr algn="ctr">
                        <a:spcBef>
                          <a:spcPts val="200"/>
                        </a:spcBef>
                        <a:spcAft>
                          <a:spcPts val="200"/>
                        </a:spcAft>
                      </a:pPr>
                      <a:r>
                        <a:rPr lang="zh-CN" sz="2000" kern="100" spc="-60">
                          <a:latin typeface="Times New Roman"/>
                          <a:ea typeface="宋体"/>
                          <a:cs typeface="Times New Roman"/>
                        </a:rPr>
                        <a:t>—</a:t>
                      </a:r>
                      <a:endParaRPr lang="zh-CN" sz="20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Bef>
                          <a:spcPts val="200"/>
                        </a:spcBef>
                        <a:spcAft>
                          <a:spcPts val="200"/>
                        </a:spcAft>
                      </a:pPr>
                      <a:endParaRPr lang="en-US" sz="2000" kern="100" spc="-6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Bef>
                          <a:spcPts val="200"/>
                        </a:spcBef>
                        <a:spcAft>
                          <a:spcPts val="200"/>
                        </a:spcAft>
                      </a:pPr>
                      <a:endParaRPr lang="en-US"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Bef>
                          <a:spcPts val="200"/>
                        </a:spcBef>
                        <a:spcAft>
                          <a:spcPts val="200"/>
                        </a:spcAft>
                      </a:pPr>
                      <a:r>
                        <a:rPr lang="en-US" sz="2000" kern="100" spc="-60">
                          <a:latin typeface="宋体"/>
                          <a:ea typeface="宋体"/>
                          <a:cs typeface="Times New Roman"/>
                        </a:rPr>
                        <a:t>①</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Bef>
                          <a:spcPts val="200"/>
                        </a:spcBef>
                        <a:spcAft>
                          <a:spcPts val="200"/>
                        </a:spcAft>
                      </a:pPr>
                      <a:r>
                        <a:rPr lang="zh-CN" sz="2000" kern="100">
                          <a:latin typeface="Times New Roman"/>
                          <a:ea typeface="宋体"/>
                          <a:cs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Bef>
                          <a:spcPts val="200"/>
                        </a:spcBef>
                        <a:spcAft>
                          <a:spcPts val="200"/>
                        </a:spcAft>
                      </a:pPr>
                      <a:r>
                        <a:rPr lang="zh-CN" sz="2000" kern="100">
                          <a:latin typeface="Times New Roman"/>
                          <a:ea typeface="宋体"/>
                          <a:cs typeface="Times New Roman"/>
                        </a:rPr>
                        <a:t>－</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0">
                <a:tc>
                  <a:txBody>
                    <a:bodyPr/>
                    <a:lstStyle/>
                    <a:p>
                      <a:pPr algn="ctr">
                        <a:spcBef>
                          <a:spcPts val="200"/>
                        </a:spcBef>
                        <a:spcAft>
                          <a:spcPts val="200"/>
                        </a:spcAft>
                      </a:pPr>
                      <a:r>
                        <a:rPr lang="en-US" sz="2000" kern="100" spc="-60">
                          <a:latin typeface="Times New Roman"/>
                          <a:ea typeface="宋体"/>
                          <a:cs typeface="Times New Roman"/>
                        </a:rPr>
                        <a:t>1</a:t>
                      </a:r>
                      <a:endParaRPr lang="zh-CN" sz="20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endParaRPr lang="en-US" sz="2000" kern="100" spc="-6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endParaRPr lang="en-US"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r>
                        <a:rPr lang="en-US" sz="2000" kern="100" spc="-60">
                          <a:latin typeface="宋体"/>
                          <a:ea typeface="宋体"/>
                          <a:cs typeface="Times New Roman"/>
                        </a:rPr>
                        <a:t>②</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r>
                        <a:rPr lang="en-US" sz="2000" i="1" kern="100" spc="-60">
                          <a:latin typeface="Times New Roman"/>
                          <a:ea typeface="宋体"/>
                          <a:cs typeface="Times New Roman"/>
                        </a:rPr>
                        <a:t>Α</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endParaRPr lang="en-US" sz="2000" kern="100" spc="-6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0">
                <a:tc>
                  <a:txBody>
                    <a:bodyPr/>
                    <a:lstStyle/>
                    <a:p>
                      <a:pPr algn="ctr">
                        <a:spcBef>
                          <a:spcPts val="200"/>
                        </a:spcBef>
                        <a:spcAft>
                          <a:spcPts val="200"/>
                        </a:spcAft>
                      </a:pPr>
                      <a:r>
                        <a:rPr lang="en-US" sz="2000" kern="100" spc="-60">
                          <a:latin typeface="Times New Roman"/>
                          <a:ea typeface="宋体"/>
                          <a:cs typeface="Times New Roman"/>
                        </a:rPr>
                        <a:t>2</a:t>
                      </a:r>
                      <a:endParaRPr lang="zh-CN" sz="20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endParaRPr lang="en-US" sz="2000" kern="100" spc="-6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endParaRPr lang="en-US"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r>
                        <a:rPr lang="en-US" sz="2000" kern="100" spc="-60">
                          <a:latin typeface="宋体"/>
                          <a:ea typeface="宋体"/>
                          <a:cs typeface="Times New Roman"/>
                        </a:rPr>
                        <a:t>③</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r>
                        <a:rPr lang="en-US" sz="2000" i="1" kern="100" spc="-60">
                          <a:latin typeface="Times New Roman"/>
                          <a:ea typeface="宋体"/>
                          <a:cs typeface="Times New Roman"/>
                        </a:rPr>
                        <a:t>α</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endParaRPr lang="en-US" sz="2000" kern="100" spc="-6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0">
                <a:tc>
                  <a:txBody>
                    <a:bodyPr/>
                    <a:lstStyle/>
                    <a:p>
                      <a:pPr algn="ctr">
                        <a:spcBef>
                          <a:spcPts val="200"/>
                        </a:spcBef>
                        <a:spcAft>
                          <a:spcPts val="200"/>
                        </a:spcAft>
                      </a:pPr>
                      <a:r>
                        <a:rPr lang="en-US" sz="2000" kern="100" spc="-60">
                          <a:latin typeface="Times New Roman"/>
                          <a:ea typeface="宋体"/>
                          <a:cs typeface="Times New Roman"/>
                        </a:rPr>
                        <a:t>3</a:t>
                      </a:r>
                      <a:endParaRPr lang="zh-CN" sz="20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endParaRPr lang="en-US" sz="2000" kern="100" spc="-6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endParaRPr lang="en-US"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r>
                        <a:rPr lang="en-US" sz="2000" kern="100" spc="-60">
                          <a:latin typeface="宋体"/>
                          <a:ea typeface="宋体"/>
                          <a:cs typeface="Times New Roman"/>
                        </a:rPr>
                        <a:t>④</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r>
                        <a:rPr lang="en-US" sz="2000" i="1" kern="100" spc="-60">
                          <a:latin typeface="Times New Roman"/>
                          <a:ea typeface="宋体"/>
                          <a:cs typeface="Times New Roman"/>
                        </a:rPr>
                        <a:t>η</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endParaRPr lang="en-US" sz="2000" kern="100" spc="-6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0">
                <a:tc>
                  <a:txBody>
                    <a:bodyPr/>
                    <a:lstStyle/>
                    <a:p>
                      <a:pPr algn="ctr">
                        <a:spcBef>
                          <a:spcPts val="200"/>
                        </a:spcBef>
                        <a:spcAft>
                          <a:spcPts val="200"/>
                        </a:spcAft>
                      </a:pPr>
                      <a:r>
                        <a:rPr lang="en-US" sz="2000" kern="100" spc="-60">
                          <a:latin typeface="Times New Roman"/>
                          <a:ea typeface="宋体"/>
                          <a:cs typeface="Times New Roman"/>
                        </a:rPr>
                        <a:t>4</a:t>
                      </a:r>
                      <a:endParaRPr lang="zh-CN" sz="20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endParaRPr lang="en-US" sz="2000" kern="100" spc="-6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endParaRPr lang="en-US"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r>
                        <a:rPr lang="en-US" sz="2000" kern="100" spc="-60">
                          <a:latin typeface="宋体"/>
                          <a:ea typeface="宋体"/>
                          <a:cs typeface="Times New Roman"/>
                        </a:rPr>
                        <a:t>⑤</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r>
                        <a:rPr lang="en-US" sz="2000" i="1" kern="100" spc="-60">
                          <a:latin typeface="Times New Roman"/>
                          <a:ea typeface="宋体"/>
                          <a:cs typeface="Times New Roman"/>
                        </a:rPr>
                        <a:t>β</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endParaRPr lang="en-US" sz="2000" kern="100" spc="-6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0">
                <a:tc>
                  <a:txBody>
                    <a:bodyPr/>
                    <a:lstStyle/>
                    <a:p>
                      <a:pPr algn="ctr">
                        <a:spcBef>
                          <a:spcPts val="200"/>
                        </a:spcBef>
                        <a:spcAft>
                          <a:spcPts val="200"/>
                        </a:spcAft>
                      </a:pPr>
                      <a:r>
                        <a:rPr lang="en-US" sz="2000" kern="100" spc="-60">
                          <a:latin typeface="Times New Roman"/>
                          <a:ea typeface="宋体"/>
                          <a:cs typeface="Times New Roman"/>
                        </a:rPr>
                        <a:t>5</a:t>
                      </a:r>
                      <a:endParaRPr lang="zh-CN" sz="20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endParaRPr lang="en-US" sz="2000" kern="100" spc="-6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endParaRPr lang="en-US"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r>
                        <a:rPr lang="en-US" sz="2000" kern="100" spc="-60">
                          <a:latin typeface="宋体"/>
                          <a:ea typeface="宋体"/>
                          <a:cs typeface="Times New Roman"/>
                        </a:rPr>
                        <a:t>⑥</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r>
                        <a:rPr lang="en-US" sz="2000" i="1" kern="100" spc="-60">
                          <a:latin typeface="Times New Roman"/>
                          <a:ea typeface="宋体"/>
                          <a:cs typeface="Times New Roman"/>
                        </a:rPr>
                        <a:t>δ</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endParaRPr lang="en-US" sz="2000" kern="100" spc="-6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0">
                <a:tc>
                  <a:txBody>
                    <a:bodyPr/>
                    <a:lstStyle/>
                    <a:p>
                      <a:pPr algn="ctr">
                        <a:spcBef>
                          <a:spcPts val="200"/>
                        </a:spcBef>
                        <a:spcAft>
                          <a:spcPts val="200"/>
                        </a:spcAft>
                      </a:pPr>
                      <a:r>
                        <a:rPr lang="en-US" sz="2000" kern="100" spc="-60">
                          <a:latin typeface="Times New Roman"/>
                          <a:ea typeface="宋体"/>
                          <a:cs typeface="Times New Roman"/>
                        </a:rPr>
                        <a:t>6</a:t>
                      </a:r>
                      <a:endParaRPr lang="zh-CN" sz="20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endParaRPr lang="en-US" sz="2000" kern="100" spc="-6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endParaRPr lang="en-US"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r>
                        <a:rPr lang="en-US" sz="2000" kern="100" spc="-60">
                          <a:latin typeface="宋体"/>
                          <a:ea typeface="宋体"/>
                          <a:cs typeface="Times New Roman"/>
                        </a:rPr>
                        <a:t>⑦</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r>
                        <a:rPr lang="en-US" sz="2000" i="1" kern="100" spc="-60">
                          <a:latin typeface="Times New Roman"/>
                          <a:ea typeface="宋体"/>
                          <a:cs typeface="Times New Roman"/>
                        </a:rPr>
                        <a:t>γ</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endParaRPr lang="en-US" sz="2000" kern="100" spc="-6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0">
                <a:tc>
                  <a:txBody>
                    <a:bodyPr/>
                    <a:lstStyle/>
                    <a:p>
                      <a:pPr algn="ctr">
                        <a:spcBef>
                          <a:spcPts val="200"/>
                        </a:spcBef>
                        <a:spcAft>
                          <a:spcPts val="200"/>
                        </a:spcAft>
                      </a:pPr>
                      <a:r>
                        <a:rPr lang="en-US" sz="2000" kern="100" spc="-60">
                          <a:latin typeface="Times New Roman"/>
                          <a:ea typeface="宋体"/>
                          <a:cs typeface="Times New Roman"/>
                        </a:rPr>
                        <a:t>7</a:t>
                      </a:r>
                      <a:endParaRPr lang="zh-CN" sz="20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pPr>
                      <a:endParaRPr lang="en-US" sz="2000" kern="100" spc="-6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pPr>
                      <a:endParaRPr lang="en-US"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pPr>
                      <a:r>
                        <a:rPr lang="en-US" sz="2000" kern="100" spc="-60">
                          <a:latin typeface="宋体"/>
                          <a:ea typeface="宋体"/>
                          <a:cs typeface="Times New Roman"/>
                        </a:rPr>
                        <a:t>⑧</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pPr>
                      <a:r>
                        <a:rPr lang="en-US" sz="2000" i="1" kern="100" spc="-60">
                          <a:latin typeface="Times New Roman"/>
                          <a:ea typeface="宋体"/>
                          <a:cs typeface="Times New Roman"/>
                        </a:rPr>
                        <a:t>C</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pPr>
                      <a:endParaRPr lang="en-US" sz="2000" kern="100" spc="-6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r h="0">
                <a:tc>
                  <a:txBody>
                    <a:bodyPr/>
                    <a:lstStyle/>
                    <a:p>
                      <a:pPr algn="ctr">
                        <a:spcBef>
                          <a:spcPts val="200"/>
                        </a:spcBef>
                        <a:spcAft>
                          <a:spcPts val="200"/>
                        </a:spcAft>
                      </a:pPr>
                      <a:r>
                        <a:rPr lang="zh-CN" sz="2000" kern="100">
                          <a:latin typeface="Times New Roman"/>
                          <a:ea typeface="宋体"/>
                          <a:cs typeface="Times New Roman"/>
                        </a:rPr>
                        <a:t>—</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pPr>
                      <a:r>
                        <a:rPr lang="zh-CN" sz="2000" kern="100">
                          <a:latin typeface="Times New Roman"/>
                          <a:ea typeface="宋体"/>
                          <a:cs typeface="Times New Roman"/>
                        </a:rPr>
                        <a:t>对成本降低额差额的影响额合计</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pPr>
                      <a:r>
                        <a:rPr lang="zh-CN" sz="2000" kern="100">
                          <a:latin typeface="Times New Roman"/>
                          <a:ea typeface="宋体"/>
                          <a:cs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pPr>
                      <a:r>
                        <a:rPr lang="zh-CN" sz="2000" kern="100">
                          <a:latin typeface="Times New Roman"/>
                          <a:ea typeface="宋体"/>
                          <a:cs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pPr>
                      <a:r>
                        <a:rPr lang="zh-CN" sz="2000" kern="100">
                          <a:latin typeface="Times New Roman"/>
                          <a:ea typeface="宋体"/>
                          <a:cs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pPr>
                      <a:r>
                        <a:rPr lang="en-US" sz="2000" kern="100" dirty="0">
                          <a:latin typeface="宋体"/>
                          <a:ea typeface="宋体"/>
                          <a:cs typeface="Times New Roman"/>
                          <a:sym typeface="Symbol"/>
                        </a:rPr>
                        <a:t></a:t>
                      </a:r>
                      <a:r>
                        <a:rPr lang="en-US" sz="2000" kern="100" dirty="0">
                          <a:latin typeface="Times New Roman"/>
                          <a:ea typeface="宋体"/>
                          <a:cs typeface="Times New Roman"/>
                        </a:rPr>
                        <a:t>119 765.52</a:t>
                      </a:r>
                      <a:endParaRPr lang="zh-CN" sz="20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燕尾形 3"/>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sz="2800" dirty="0" smtClean="0">
                <a:latin typeface="Times New Roman" pitchFamily="18" charset="0"/>
                <a:ea typeface="+mn-ea"/>
                <a:cs typeface="Times New Roman" pitchFamily="18" charset="0"/>
              </a:rPr>
              <a:t>【练习</a:t>
            </a:r>
            <a:r>
              <a:rPr lang="en-US" altLang="zh-CN" sz="2800" dirty="0" smtClean="0">
                <a:latin typeface="Times New Roman" pitchFamily="18" charset="0"/>
                <a:ea typeface="+mn-ea"/>
                <a:cs typeface="Times New Roman" pitchFamily="18" charset="0"/>
              </a:rPr>
              <a:t>5-3</a:t>
            </a:r>
            <a:r>
              <a:rPr lang="zh-CN" altLang="zh-CN" sz="2800" dirty="0" smtClean="0">
                <a:latin typeface="Times New Roman" pitchFamily="18" charset="0"/>
                <a:ea typeface="+mn-ea"/>
                <a:cs typeface="Times New Roman" pitchFamily="18" charset="0"/>
              </a:rPr>
              <a:t>】长城运输集团</a:t>
            </a:r>
            <a:r>
              <a:rPr lang="en-US" altLang="zh-CN" sz="2800" dirty="0" smtClean="0">
                <a:latin typeface="Times New Roman" pitchFamily="18" charset="0"/>
                <a:ea typeface="+mn-ea"/>
                <a:cs typeface="Times New Roman" pitchFamily="18" charset="0"/>
              </a:rPr>
              <a:t>CXQ-B</a:t>
            </a:r>
            <a:r>
              <a:rPr lang="zh-CN" altLang="zh-CN" sz="2800" dirty="0" smtClean="0">
                <a:latin typeface="Times New Roman" pitchFamily="18" charset="0"/>
                <a:ea typeface="+mn-ea"/>
                <a:cs typeface="Times New Roman" pitchFamily="18" charset="0"/>
              </a:rPr>
              <a:t>型货车的空载消耗量</a:t>
            </a:r>
            <a:r>
              <a:rPr lang="en-US" altLang="zh-CN" sz="2800" i="1" dirty="0" err="1" smtClean="0">
                <a:latin typeface="Times New Roman" pitchFamily="18" charset="0"/>
                <a:ea typeface="+mn-ea"/>
                <a:cs typeface="Times New Roman" pitchFamily="18" charset="0"/>
              </a:rPr>
              <a:t>Q</a:t>
            </a:r>
            <a:r>
              <a:rPr lang="en-US" altLang="zh-CN" sz="2800" baseline="-25000" dirty="0" err="1" smtClean="0">
                <a:latin typeface="Times New Roman" pitchFamily="18" charset="0"/>
                <a:ea typeface="+mn-ea"/>
                <a:cs typeface="Times New Roman" pitchFamily="18" charset="0"/>
              </a:rPr>
              <a:t>k</a:t>
            </a:r>
            <a:r>
              <a:rPr lang="zh-CN" altLang="zh-CN" sz="2800" dirty="0" smtClean="0">
                <a:latin typeface="Times New Roman" pitchFamily="18" charset="0"/>
                <a:ea typeface="+mn-ea"/>
                <a:cs typeface="Times New Roman" pitchFamily="18" charset="0"/>
              </a:rPr>
              <a:t>为</a:t>
            </a:r>
            <a:r>
              <a:rPr lang="en-US" altLang="zh-CN" sz="2800" dirty="0" smtClean="0">
                <a:latin typeface="Times New Roman" pitchFamily="18" charset="0"/>
                <a:ea typeface="+mn-ea"/>
                <a:cs typeface="Times New Roman" pitchFamily="18" charset="0"/>
              </a:rPr>
              <a:t>22L/100km</a:t>
            </a:r>
            <a:r>
              <a:rPr lang="zh-CN" altLang="zh-CN" sz="2800" dirty="0" smtClean="0">
                <a:latin typeface="Times New Roman" pitchFamily="18" charset="0"/>
                <a:ea typeface="+mn-ea"/>
                <a:cs typeface="Times New Roman" pitchFamily="18" charset="0"/>
              </a:rPr>
              <a:t>，每吨百公里附加消耗量</a:t>
            </a:r>
            <a:r>
              <a:rPr lang="en-US" altLang="zh-CN" sz="2800" i="1" dirty="0" err="1" smtClean="0">
                <a:latin typeface="Times New Roman" pitchFamily="18" charset="0"/>
                <a:ea typeface="+mn-ea"/>
                <a:cs typeface="Times New Roman" pitchFamily="18" charset="0"/>
              </a:rPr>
              <a:t>Q</a:t>
            </a:r>
            <a:r>
              <a:rPr lang="en-US" altLang="zh-CN" sz="2800" baseline="-25000" dirty="0" err="1" smtClean="0">
                <a:latin typeface="Times New Roman" pitchFamily="18" charset="0"/>
                <a:ea typeface="+mn-ea"/>
                <a:cs typeface="Times New Roman" pitchFamily="18" charset="0"/>
              </a:rPr>
              <a:t>b</a:t>
            </a:r>
            <a:r>
              <a:rPr lang="zh-CN" altLang="zh-CN" sz="2800" dirty="0" smtClean="0">
                <a:latin typeface="Times New Roman" pitchFamily="18" charset="0"/>
                <a:ea typeface="+mn-ea"/>
                <a:cs typeface="Times New Roman" pitchFamily="18" charset="0"/>
              </a:rPr>
              <a:t>为</a:t>
            </a:r>
            <a:r>
              <a:rPr lang="en-US" altLang="zh-CN" sz="2800" dirty="0" smtClean="0">
                <a:latin typeface="Times New Roman" pitchFamily="18" charset="0"/>
                <a:ea typeface="+mn-ea"/>
                <a:cs typeface="Times New Roman" pitchFamily="18" charset="0"/>
              </a:rPr>
              <a:t>1.3L/100 </a:t>
            </a:r>
            <a:r>
              <a:rPr lang="en-US" altLang="zh-CN" sz="2800" dirty="0" err="1" smtClean="0">
                <a:latin typeface="Times New Roman" pitchFamily="18" charset="0"/>
                <a:ea typeface="+mn-ea"/>
                <a:cs typeface="Times New Roman" pitchFamily="18" charset="0"/>
              </a:rPr>
              <a:t>t·km</a:t>
            </a:r>
            <a:r>
              <a:rPr lang="zh-CN" altLang="zh-CN" sz="2800" dirty="0" smtClean="0">
                <a:latin typeface="Times New Roman" pitchFamily="18" charset="0"/>
                <a:ea typeface="+mn-ea"/>
                <a:cs typeface="Times New Roman" pitchFamily="18" charset="0"/>
              </a:rPr>
              <a:t>。如果空载消耗量</a:t>
            </a:r>
            <a:r>
              <a:rPr lang="en-US" altLang="zh-CN" sz="2800" i="1" dirty="0" err="1" smtClean="0">
                <a:latin typeface="Times New Roman" pitchFamily="18" charset="0"/>
                <a:ea typeface="+mn-ea"/>
                <a:cs typeface="Times New Roman" pitchFamily="18" charset="0"/>
              </a:rPr>
              <a:t>Q</a:t>
            </a:r>
            <a:r>
              <a:rPr lang="en-US" altLang="zh-CN" sz="2800" baseline="-25000" dirty="0" err="1" smtClean="0">
                <a:latin typeface="Times New Roman" pitchFamily="18" charset="0"/>
                <a:ea typeface="+mn-ea"/>
                <a:cs typeface="Times New Roman" pitchFamily="18" charset="0"/>
              </a:rPr>
              <a:t>k</a:t>
            </a:r>
            <a:r>
              <a:rPr lang="zh-CN" altLang="zh-CN" sz="2800" dirty="0" smtClean="0">
                <a:latin typeface="Times New Roman" pitchFamily="18" charset="0"/>
                <a:ea typeface="+mn-ea"/>
                <a:cs typeface="Times New Roman" pitchFamily="18" charset="0"/>
              </a:rPr>
              <a:t>的</a:t>
            </a:r>
            <a:r>
              <a:rPr lang="zh-CN" altLang="zh-CN" sz="2800" i="1" dirty="0" smtClean="0">
                <a:latin typeface="Times New Roman" pitchFamily="18" charset="0"/>
                <a:ea typeface="+mn-ea"/>
                <a:cs typeface="Times New Roman" pitchFamily="18" charset="0"/>
              </a:rPr>
              <a:t>σ</a:t>
            </a:r>
            <a:r>
              <a:rPr lang="en-US" altLang="zh-CN" sz="2800" baseline="-25000" dirty="0" smtClean="0">
                <a:latin typeface="Times New Roman" pitchFamily="18" charset="0"/>
                <a:ea typeface="+mn-ea"/>
                <a:cs typeface="Times New Roman" pitchFamily="18" charset="0"/>
              </a:rPr>
              <a:t>k</a:t>
            </a:r>
            <a:r>
              <a:rPr lang="zh-CN" altLang="zh-CN" sz="2800" dirty="0" smtClean="0">
                <a:latin typeface="Times New Roman" pitchFamily="18" charset="0"/>
                <a:ea typeface="+mn-ea"/>
                <a:cs typeface="Times New Roman" pitchFamily="18" charset="0"/>
              </a:rPr>
              <a:t>和每吨百公里附加消耗量</a:t>
            </a:r>
            <a:r>
              <a:rPr lang="en-US" altLang="zh-CN" sz="2800" i="1" dirty="0" err="1" smtClean="0">
                <a:latin typeface="Times New Roman" pitchFamily="18" charset="0"/>
                <a:ea typeface="+mn-ea"/>
                <a:cs typeface="Times New Roman" pitchFamily="18" charset="0"/>
              </a:rPr>
              <a:t>Q</a:t>
            </a:r>
            <a:r>
              <a:rPr lang="en-US" altLang="zh-CN" sz="2800" baseline="-25000" dirty="0" err="1" smtClean="0">
                <a:latin typeface="Times New Roman" pitchFamily="18" charset="0"/>
                <a:ea typeface="+mn-ea"/>
                <a:cs typeface="Times New Roman" pitchFamily="18" charset="0"/>
              </a:rPr>
              <a:t>b</a:t>
            </a:r>
            <a:r>
              <a:rPr lang="zh-CN" altLang="zh-CN" sz="2800" dirty="0" smtClean="0">
                <a:latin typeface="Times New Roman" pitchFamily="18" charset="0"/>
                <a:ea typeface="+mn-ea"/>
                <a:cs typeface="Times New Roman" pitchFamily="18" charset="0"/>
              </a:rPr>
              <a:t>的</a:t>
            </a:r>
            <a:r>
              <a:rPr lang="en-US" altLang="zh-CN" sz="2800" dirty="0" smtClean="0">
                <a:latin typeface="Times New Roman" pitchFamily="18" charset="0"/>
                <a:ea typeface="+mn-ea"/>
                <a:cs typeface="Times New Roman" pitchFamily="18" charset="0"/>
                <a:sym typeface="Symbol"/>
              </a:rPr>
              <a:t></a:t>
            </a:r>
            <a:r>
              <a:rPr lang="en-US" altLang="zh-CN" sz="2800" i="1" dirty="0" smtClean="0">
                <a:latin typeface="Times New Roman" pitchFamily="18" charset="0"/>
                <a:ea typeface="+mn-ea"/>
                <a:cs typeface="Times New Roman" pitchFamily="18" charset="0"/>
                <a:sym typeface="Symbol"/>
              </a:rPr>
              <a:t></a:t>
            </a:r>
            <a:r>
              <a:rPr lang="en-US" altLang="zh-CN" sz="2800" baseline="-25000" dirty="0" smtClean="0">
                <a:latin typeface="Times New Roman" pitchFamily="18" charset="0"/>
                <a:ea typeface="+mn-ea"/>
                <a:cs typeface="Times New Roman" pitchFamily="18" charset="0"/>
              </a:rPr>
              <a:t>b</a:t>
            </a:r>
            <a:r>
              <a:rPr lang="zh-CN" altLang="zh-CN" sz="2800" dirty="0" smtClean="0">
                <a:latin typeface="Times New Roman" pitchFamily="18" charset="0"/>
                <a:ea typeface="+mn-ea"/>
                <a:cs typeface="Times New Roman" pitchFamily="18" charset="0"/>
              </a:rPr>
              <a:t>分别为</a:t>
            </a:r>
            <a:r>
              <a:rPr lang="en-US" altLang="zh-CN" sz="2800" dirty="0" smtClean="0">
                <a:latin typeface="Times New Roman" pitchFamily="18" charset="0"/>
                <a:ea typeface="+mn-ea"/>
                <a:cs typeface="Times New Roman" pitchFamily="18" charset="0"/>
              </a:rPr>
              <a:t>1.81</a:t>
            </a:r>
            <a:r>
              <a:rPr lang="zh-CN" altLang="zh-CN" sz="2800" dirty="0" smtClean="0">
                <a:latin typeface="Times New Roman" pitchFamily="18" charset="0"/>
                <a:ea typeface="+mn-ea"/>
                <a:cs typeface="Times New Roman" pitchFamily="18" charset="0"/>
              </a:rPr>
              <a:t>和</a:t>
            </a:r>
            <a:r>
              <a:rPr lang="en-US" altLang="zh-CN" sz="2800" dirty="0" smtClean="0">
                <a:latin typeface="Times New Roman" pitchFamily="18" charset="0"/>
                <a:ea typeface="+mn-ea"/>
                <a:cs typeface="Times New Roman" pitchFamily="18" charset="0"/>
              </a:rPr>
              <a:t>0.11</a:t>
            </a:r>
            <a:r>
              <a:rPr lang="zh-CN" altLang="zh-CN" sz="2800" dirty="0" smtClean="0">
                <a:latin typeface="Times New Roman" pitchFamily="18" charset="0"/>
                <a:ea typeface="+mn-ea"/>
                <a:cs typeface="Times New Roman" pitchFamily="18" charset="0"/>
              </a:rPr>
              <a:t>，节油比率为</a:t>
            </a:r>
            <a:r>
              <a:rPr lang="en-US" altLang="zh-CN" sz="2800" dirty="0" smtClean="0">
                <a:latin typeface="Times New Roman" pitchFamily="18" charset="0"/>
                <a:ea typeface="+mn-ea"/>
                <a:cs typeface="Times New Roman" pitchFamily="18" charset="0"/>
              </a:rPr>
              <a:t>0.95</a:t>
            </a:r>
            <a:r>
              <a:rPr lang="zh-CN" altLang="zh-CN" sz="2800" dirty="0" smtClean="0">
                <a:latin typeface="Times New Roman" pitchFamily="18" charset="0"/>
                <a:ea typeface="+mn-ea"/>
                <a:cs typeface="Times New Roman" pitchFamily="18" charset="0"/>
              </a:rPr>
              <a:t>，试求</a:t>
            </a:r>
            <a:r>
              <a:rPr lang="en-US" altLang="zh-CN" sz="2800" dirty="0" smtClean="0">
                <a:latin typeface="Times New Roman" pitchFamily="18" charset="0"/>
                <a:ea typeface="+mn-ea"/>
                <a:cs typeface="Times New Roman" pitchFamily="18" charset="0"/>
              </a:rPr>
              <a:t>CXQ-B</a:t>
            </a:r>
            <a:r>
              <a:rPr lang="zh-CN" altLang="zh-CN" sz="2800" dirty="0" smtClean="0">
                <a:latin typeface="Times New Roman" pitchFamily="18" charset="0"/>
                <a:ea typeface="+mn-ea"/>
                <a:cs typeface="Times New Roman" pitchFamily="18" charset="0"/>
              </a:rPr>
              <a:t>型货车每百公里空载消耗量定额</a:t>
            </a:r>
            <a:r>
              <a:rPr lang="en-US" altLang="zh-CN" sz="2800" i="1" dirty="0" err="1" smtClean="0">
                <a:latin typeface="Times New Roman" pitchFamily="18" charset="0"/>
                <a:ea typeface="+mn-ea"/>
                <a:cs typeface="Times New Roman" pitchFamily="18" charset="0"/>
              </a:rPr>
              <a:t>Q′</a:t>
            </a:r>
            <a:r>
              <a:rPr lang="en-US" altLang="zh-CN" sz="2800" baseline="-25000" dirty="0" err="1" smtClean="0">
                <a:latin typeface="Times New Roman" pitchFamily="18" charset="0"/>
                <a:ea typeface="+mn-ea"/>
                <a:cs typeface="Times New Roman" pitchFamily="18" charset="0"/>
              </a:rPr>
              <a:t>k</a:t>
            </a:r>
            <a:r>
              <a:rPr lang="zh-CN" altLang="zh-CN" sz="2800" dirty="0" smtClean="0">
                <a:latin typeface="Times New Roman" pitchFamily="18" charset="0"/>
                <a:ea typeface="+mn-ea"/>
                <a:cs typeface="Times New Roman" pitchFamily="18" charset="0"/>
              </a:rPr>
              <a:t>和每吨百公里附加消耗量定额</a:t>
            </a:r>
            <a:r>
              <a:rPr lang="en-US" altLang="zh-CN" sz="2800" i="1" dirty="0" err="1" smtClean="0">
                <a:latin typeface="Times New Roman" pitchFamily="18" charset="0"/>
                <a:ea typeface="+mn-ea"/>
                <a:cs typeface="Times New Roman" pitchFamily="18" charset="0"/>
              </a:rPr>
              <a:t>Q′</a:t>
            </a:r>
            <a:r>
              <a:rPr lang="en-US" altLang="zh-CN" sz="2800" baseline="-25000" dirty="0" err="1" smtClean="0">
                <a:latin typeface="Times New Roman" pitchFamily="18" charset="0"/>
                <a:ea typeface="+mn-ea"/>
                <a:cs typeface="Times New Roman" pitchFamily="18" charset="0"/>
              </a:rPr>
              <a:t>b</a:t>
            </a:r>
            <a:r>
              <a:rPr lang="zh-CN" altLang="zh-CN" sz="2800" dirty="0" smtClean="0">
                <a:latin typeface="Times New Roman" pitchFamily="18" charset="0"/>
                <a:ea typeface="+mn-ea"/>
                <a:cs typeface="Times New Roman" pitchFamily="18" charset="0"/>
              </a:rPr>
              <a:t>。</a:t>
            </a:r>
            <a:endParaRPr lang="zh-CN" altLang="en-US" sz="2800" dirty="0">
              <a:latin typeface="Times New Roman" pitchFamily="18" charset="0"/>
              <a:ea typeface="+mn-ea"/>
              <a:cs typeface="Times New Roman" pitchFamily="18" charset="0"/>
            </a:endParaRPr>
          </a:p>
        </p:txBody>
      </p:sp>
      <p:sp>
        <p:nvSpPr>
          <p:cNvPr id="3" name="燕尾形 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0722"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9698"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pic>
        <p:nvPicPr>
          <p:cNvPr id="3" name="图片 2" descr="图片4.png"/>
          <p:cNvPicPr>
            <a:picLocks noChangeAspect="1"/>
          </p:cNvPicPr>
          <p:nvPr/>
        </p:nvPicPr>
        <p:blipFill>
          <a:blip r:embed="rId3" cstate="print"/>
          <a:stretch>
            <a:fillRect/>
          </a:stretch>
        </p:blipFill>
        <p:spPr>
          <a:xfrm>
            <a:off x="9449" y="0"/>
            <a:ext cx="12173101" cy="68580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95600" y="4185084"/>
            <a:ext cx="6681748" cy="432049"/>
          </a:xfrm>
          <a:prstGeom prst="rect">
            <a:avLst/>
          </a:prstGeom>
          <a:pattFill prst="dkUpDiag">
            <a:fgClr>
              <a:srgbClr val="636115"/>
            </a:fgClr>
            <a:bgClr>
              <a:schemeClr val="bg1"/>
            </a:bgClr>
          </a:pattFill>
          <a:effectLst/>
          <a:scene3d>
            <a:camera prst="obliqueTopRight">
              <a:rot lat="0" lon="0" rev="0"/>
            </a:camera>
            <a:lightRig rig="threePt" dir="t"/>
          </a:scene3d>
          <a:sp3d extrusionH="793750" prstMaterial="powder">
            <a:bevelT w="44450" h="2540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等腰三角形 4"/>
          <p:cNvSpPr/>
          <p:nvPr/>
        </p:nvSpPr>
        <p:spPr>
          <a:xfrm>
            <a:off x="5376692" y="4617132"/>
            <a:ext cx="1064351" cy="687135"/>
          </a:xfrm>
          <a:prstGeom prst="triangle">
            <a:avLst/>
          </a:prstGeom>
          <a:solidFill>
            <a:schemeClr val="bg1">
              <a:lumMod val="65000"/>
            </a:schemeClr>
          </a:solidFill>
          <a:effectLst>
            <a:outerShdw blurRad="50800" dist="38100" dir="18900000" algn="bl" rotWithShape="0">
              <a:prstClr val="black">
                <a:alpha val="40000"/>
              </a:prstClr>
            </a:outerShdw>
          </a:effectLst>
          <a:scene3d>
            <a:camera prst="orthographicFront">
              <a:rot lat="0" lon="3000000" rev="0"/>
            </a:camera>
            <a:lightRig rig="threePt" dir="t">
              <a:rot lat="0" lon="0" rev="600000"/>
            </a:lightRig>
          </a:scene3d>
          <a:sp3d extrusionH="114300" prstMaterial="dkEdge">
            <a:bevelT w="133350" h="101600" prst="relaxedInset"/>
            <a:bevelB w="158750" h="13335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279576" y="3471878"/>
            <a:ext cx="3261368" cy="677206"/>
            <a:chOff x="2202085" y="3572734"/>
            <a:chExt cx="3338859" cy="526800"/>
          </a:xfrm>
        </p:grpSpPr>
        <p:sp>
          <p:nvSpPr>
            <p:cNvPr id="7" name="矩形 6"/>
            <p:cNvSpPr/>
            <p:nvPr/>
          </p:nvSpPr>
          <p:spPr>
            <a:xfrm>
              <a:off x="2202085" y="3572734"/>
              <a:ext cx="3338859" cy="526800"/>
            </a:xfrm>
            <a:prstGeom prst="rect">
              <a:avLst/>
            </a:prstGeom>
            <a:solidFill>
              <a:schemeClr val="accent2">
                <a:lumMod val="40000"/>
                <a:lumOff val="60000"/>
              </a:schemeClr>
            </a:solidFill>
            <a:ln>
              <a:solidFill>
                <a:schemeClr val="accent2">
                  <a:lumMod val="50000"/>
                </a:schemeClr>
              </a:solidFill>
            </a:ln>
            <a:effectLst/>
            <a:scene3d>
              <a:camera prst="obliqueTopRight">
                <a:rot lat="0" lon="0" rev="0"/>
              </a:camera>
              <a:lightRig rig="threePt" dir="t"/>
            </a:scene3d>
            <a:sp3d extrusionH="793750" prstMaterial="powder">
              <a:bevelT w="44450" h="2540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2496961" y="3651409"/>
              <a:ext cx="2734435" cy="359131"/>
            </a:xfrm>
            <a:prstGeom prst="rect">
              <a:avLst/>
            </a:prstGeom>
            <a:noFill/>
            <a:ln>
              <a:noFill/>
            </a:ln>
          </p:spPr>
          <p:txBody>
            <a:bodyPr wrap="square" rtlCol="0">
              <a:spAutoFit/>
            </a:bodyPr>
            <a:lstStyle/>
            <a:p>
              <a:pPr algn="ctr"/>
              <a:r>
                <a:rPr lang="zh-CN" altLang="en-US" sz="2400" dirty="0"/>
                <a:t>成本降低额预算数 </a:t>
              </a:r>
            </a:p>
          </p:txBody>
        </p:sp>
      </p:grpSp>
      <p:grpSp>
        <p:nvGrpSpPr>
          <p:cNvPr id="9" name="组合 8"/>
          <p:cNvGrpSpPr/>
          <p:nvPr/>
        </p:nvGrpSpPr>
        <p:grpSpPr>
          <a:xfrm>
            <a:off x="6045000" y="3645023"/>
            <a:ext cx="3888432" cy="480253"/>
            <a:chOff x="6240016" y="4715463"/>
            <a:chExt cx="3888432" cy="288045"/>
          </a:xfrm>
          <a:solidFill>
            <a:schemeClr val="tx1">
              <a:lumMod val="25000"/>
              <a:lumOff val="75000"/>
            </a:schemeClr>
          </a:solidFill>
        </p:grpSpPr>
        <p:sp>
          <p:nvSpPr>
            <p:cNvPr id="10" name="矩形 9"/>
            <p:cNvSpPr/>
            <p:nvPr/>
          </p:nvSpPr>
          <p:spPr>
            <a:xfrm>
              <a:off x="6240016" y="4715463"/>
              <a:ext cx="3888432" cy="288045"/>
            </a:xfrm>
            <a:prstGeom prst="rect">
              <a:avLst/>
            </a:prstGeom>
            <a:grpFill/>
            <a:ln>
              <a:solidFill>
                <a:schemeClr val="tx1">
                  <a:lumMod val="75000"/>
                  <a:lumOff val="25000"/>
                </a:schemeClr>
              </a:solidFill>
            </a:ln>
            <a:effectLst/>
            <a:scene3d>
              <a:camera prst="obliqueTopRight">
                <a:rot lat="0" lon="0" rev="0"/>
              </a:camera>
              <a:lightRig rig="threePt" dir="t"/>
            </a:scene3d>
            <a:sp3d extrusionH="793750" prstMaterial="powder">
              <a:bevelT w="44450" h="2540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6795072" y="4715463"/>
              <a:ext cx="2845955" cy="276896"/>
            </a:xfrm>
            <a:prstGeom prst="rect">
              <a:avLst/>
            </a:prstGeom>
            <a:noFill/>
          </p:spPr>
          <p:txBody>
            <a:bodyPr wrap="square" rtlCol="0">
              <a:spAutoFit/>
            </a:bodyPr>
            <a:lstStyle/>
            <a:p>
              <a:pPr algn="ctr"/>
              <a:r>
                <a:rPr lang="zh-CN" altLang="en-US" sz="2400" dirty="0"/>
                <a:t>成本降低额实际数 </a:t>
              </a:r>
            </a:p>
          </p:txBody>
        </p:sp>
      </p:grpSp>
      <p:sp>
        <p:nvSpPr>
          <p:cNvPr id="18" name="燕尾形 17"/>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19" name="燕尾形 18"/>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20" name="燕尾形 19"/>
          <p:cNvSpPr/>
          <p:nvPr/>
        </p:nvSpPr>
        <p:spPr>
          <a:xfrm>
            <a:off x="5597940" y="368659"/>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dirty="0" smtClean="0"/>
              <a:t>二、成本降低额与成本降低率预算达成情况的因素分析</a:t>
            </a:r>
            <a:endParaRPr lang="zh-CN" altLang="zh-CN" sz="1400" dirty="0"/>
          </a:p>
        </p:txBody>
      </p:sp>
      <p:sp>
        <p:nvSpPr>
          <p:cNvPr id="13" name="TextBox 12"/>
          <p:cNvSpPr txBox="1"/>
          <p:nvPr/>
        </p:nvSpPr>
        <p:spPr>
          <a:xfrm rot="20700089">
            <a:off x="340686" y="1153006"/>
            <a:ext cx="2492990" cy="369332"/>
          </a:xfrm>
          <a:prstGeom prst="rect">
            <a:avLst/>
          </a:prstGeom>
          <a:noFill/>
        </p:spPr>
        <p:txBody>
          <a:bodyPr wrap="none" rtlCol="0">
            <a:spAutoFit/>
          </a:bodyPr>
          <a:lstStyle/>
          <a:p>
            <a:r>
              <a:rPr lang="zh-CN" altLang="en-US" dirty="0" smtClean="0"/>
              <a:t>一组相关图片，供参考</a:t>
            </a:r>
            <a:endParaRPr lang="zh-CN" altLang="en-US" dirty="0"/>
          </a:p>
        </p:txBody>
      </p:sp>
    </p:spTree>
    <p:extLst>
      <p:ext uri="{BB962C8B-B14F-4D97-AF65-F5344CB8AC3E}">
        <p14:creationId xmlns:p14="http://schemas.microsoft.com/office/powerpoint/2010/main" xmlns="" val="323288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80">
                                          <p:stCondLst>
                                            <p:cond delay="0"/>
                                          </p:stCondLst>
                                        </p:cTn>
                                        <p:tgtEl>
                                          <p:spTgt spid="9"/>
                                        </p:tgtEl>
                                      </p:cBhvr>
                                    </p:animEffect>
                                    <p:anim calcmode="lin" valueType="num">
                                      <p:cBhvr>
                                        <p:cTn id="2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1" dur="26">
                                          <p:stCondLst>
                                            <p:cond delay="650"/>
                                          </p:stCondLst>
                                        </p:cTn>
                                        <p:tgtEl>
                                          <p:spTgt spid="9"/>
                                        </p:tgtEl>
                                      </p:cBhvr>
                                      <p:to x="100000" y="60000"/>
                                    </p:animScale>
                                    <p:animScale>
                                      <p:cBhvr>
                                        <p:cTn id="32" dur="166" decel="50000">
                                          <p:stCondLst>
                                            <p:cond delay="676"/>
                                          </p:stCondLst>
                                        </p:cTn>
                                        <p:tgtEl>
                                          <p:spTgt spid="9"/>
                                        </p:tgtEl>
                                      </p:cBhvr>
                                      <p:to x="100000" y="100000"/>
                                    </p:animScale>
                                    <p:animScale>
                                      <p:cBhvr>
                                        <p:cTn id="33" dur="26">
                                          <p:stCondLst>
                                            <p:cond delay="1312"/>
                                          </p:stCondLst>
                                        </p:cTn>
                                        <p:tgtEl>
                                          <p:spTgt spid="9"/>
                                        </p:tgtEl>
                                      </p:cBhvr>
                                      <p:to x="100000" y="80000"/>
                                    </p:animScale>
                                    <p:animScale>
                                      <p:cBhvr>
                                        <p:cTn id="34" dur="166" decel="50000">
                                          <p:stCondLst>
                                            <p:cond delay="1338"/>
                                          </p:stCondLst>
                                        </p:cTn>
                                        <p:tgtEl>
                                          <p:spTgt spid="9"/>
                                        </p:tgtEl>
                                      </p:cBhvr>
                                      <p:to x="100000" y="100000"/>
                                    </p:animScale>
                                    <p:animScale>
                                      <p:cBhvr>
                                        <p:cTn id="35" dur="26">
                                          <p:stCondLst>
                                            <p:cond delay="1642"/>
                                          </p:stCondLst>
                                        </p:cTn>
                                        <p:tgtEl>
                                          <p:spTgt spid="9"/>
                                        </p:tgtEl>
                                      </p:cBhvr>
                                      <p:to x="100000" y="90000"/>
                                    </p:animScale>
                                    <p:animScale>
                                      <p:cBhvr>
                                        <p:cTn id="36" dur="166" decel="50000">
                                          <p:stCondLst>
                                            <p:cond delay="1668"/>
                                          </p:stCondLst>
                                        </p:cTn>
                                        <p:tgtEl>
                                          <p:spTgt spid="9"/>
                                        </p:tgtEl>
                                      </p:cBhvr>
                                      <p:to x="100000" y="100000"/>
                                    </p:animScale>
                                    <p:animScale>
                                      <p:cBhvr>
                                        <p:cTn id="37" dur="26">
                                          <p:stCondLst>
                                            <p:cond delay="1808"/>
                                          </p:stCondLst>
                                        </p:cTn>
                                        <p:tgtEl>
                                          <p:spTgt spid="9"/>
                                        </p:tgtEl>
                                      </p:cBhvr>
                                      <p:to x="100000" y="95000"/>
                                    </p:animScale>
                                    <p:animScale>
                                      <p:cBhvr>
                                        <p:cTn id="38" dur="166" decel="50000">
                                          <p:stCondLst>
                                            <p:cond delay="1834"/>
                                          </p:stCondLst>
                                        </p:cTn>
                                        <p:tgtEl>
                                          <p:spTgt spid="9"/>
                                        </p:tgtEl>
                                      </p:cBhvr>
                                      <p:to x="100000" y="100000"/>
                                    </p:animScale>
                                  </p:childTnLst>
                                </p:cTn>
                              </p:par>
                              <p:par>
                                <p:cTn id="39" presetID="32" presetClass="emph" presetSubtype="0" fill="hold" nodeType="withEffect">
                                  <p:stCondLst>
                                    <p:cond delay="0"/>
                                  </p:stCondLst>
                                  <p:childTnLst>
                                    <p:animRot by="120000">
                                      <p:cBhvr>
                                        <p:cTn id="40" dur="100" fill="hold">
                                          <p:stCondLst>
                                            <p:cond delay="0"/>
                                          </p:stCondLst>
                                        </p:cTn>
                                        <p:tgtEl>
                                          <p:spTgt spid="2"/>
                                        </p:tgtEl>
                                        <p:attrNameLst>
                                          <p:attrName>r</p:attrName>
                                        </p:attrNameLst>
                                      </p:cBhvr>
                                    </p:animRot>
                                    <p:animRot by="-240000">
                                      <p:cBhvr>
                                        <p:cTn id="41" dur="200" fill="hold">
                                          <p:stCondLst>
                                            <p:cond delay="200"/>
                                          </p:stCondLst>
                                        </p:cTn>
                                        <p:tgtEl>
                                          <p:spTgt spid="2"/>
                                        </p:tgtEl>
                                        <p:attrNameLst>
                                          <p:attrName>r</p:attrName>
                                        </p:attrNameLst>
                                      </p:cBhvr>
                                    </p:animRot>
                                    <p:animRot by="240000">
                                      <p:cBhvr>
                                        <p:cTn id="42" dur="200" fill="hold">
                                          <p:stCondLst>
                                            <p:cond delay="400"/>
                                          </p:stCondLst>
                                        </p:cTn>
                                        <p:tgtEl>
                                          <p:spTgt spid="2"/>
                                        </p:tgtEl>
                                        <p:attrNameLst>
                                          <p:attrName>r</p:attrName>
                                        </p:attrNameLst>
                                      </p:cBhvr>
                                    </p:animRot>
                                    <p:animRot by="-240000">
                                      <p:cBhvr>
                                        <p:cTn id="43" dur="200" fill="hold">
                                          <p:stCondLst>
                                            <p:cond delay="600"/>
                                          </p:stCondLst>
                                        </p:cTn>
                                        <p:tgtEl>
                                          <p:spTgt spid="2"/>
                                        </p:tgtEl>
                                        <p:attrNameLst>
                                          <p:attrName>r</p:attrName>
                                        </p:attrNameLst>
                                      </p:cBhvr>
                                    </p:animRot>
                                    <p:animRot by="120000">
                                      <p:cBhvr>
                                        <p:cTn id="44" dur="200" fill="hold">
                                          <p:stCondLst>
                                            <p:cond delay="800"/>
                                          </p:stCondLst>
                                        </p:cTn>
                                        <p:tgtEl>
                                          <p:spTgt spid="2"/>
                                        </p:tgtEl>
                                        <p:attrNameLst>
                                          <p:attrName>r</p:attrName>
                                        </p:attrNameLst>
                                      </p:cBhvr>
                                    </p:animRot>
                                  </p:childTnLst>
                                </p:cTn>
                              </p:par>
                              <p:par>
                                <p:cTn id="45" presetID="32" presetClass="emph" presetSubtype="0" fill="hold" grpId="0" nodeType="withEffect">
                                  <p:stCondLst>
                                    <p:cond delay="0"/>
                                  </p:stCondLst>
                                  <p:childTnLst>
                                    <p:animRot by="120000">
                                      <p:cBhvr>
                                        <p:cTn id="46" dur="100" fill="hold">
                                          <p:stCondLst>
                                            <p:cond delay="0"/>
                                          </p:stCondLst>
                                        </p:cTn>
                                        <p:tgtEl>
                                          <p:spTgt spid="4"/>
                                        </p:tgtEl>
                                        <p:attrNameLst>
                                          <p:attrName>r</p:attrName>
                                        </p:attrNameLst>
                                      </p:cBhvr>
                                    </p:animRot>
                                    <p:animRot by="-240000">
                                      <p:cBhvr>
                                        <p:cTn id="47" dur="200" fill="hold">
                                          <p:stCondLst>
                                            <p:cond delay="200"/>
                                          </p:stCondLst>
                                        </p:cTn>
                                        <p:tgtEl>
                                          <p:spTgt spid="4"/>
                                        </p:tgtEl>
                                        <p:attrNameLst>
                                          <p:attrName>r</p:attrName>
                                        </p:attrNameLst>
                                      </p:cBhvr>
                                    </p:animRot>
                                    <p:animRot by="240000">
                                      <p:cBhvr>
                                        <p:cTn id="48" dur="200" fill="hold">
                                          <p:stCondLst>
                                            <p:cond delay="400"/>
                                          </p:stCondLst>
                                        </p:cTn>
                                        <p:tgtEl>
                                          <p:spTgt spid="4"/>
                                        </p:tgtEl>
                                        <p:attrNameLst>
                                          <p:attrName>r</p:attrName>
                                        </p:attrNameLst>
                                      </p:cBhvr>
                                    </p:animRot>
                                    <p:animRot by="-240000">
                                      <p:cBhvr>
                                        <p:cTn id="49" dur="200" fill="hold">
                                          <p:stCondLst>
                                            <p:cond delay="600"/>
                                          </p:stCondLst>
                                        </p:cTn>
                                        <p:tgtEl>
                                          <p:spTgt spid="4"/>
                                        </p:tgtEl>
                                        <p:attrNameLst>
                                          <p:attrName>r</p:attrName>
                                        </p:attrNameLst>
                                      </p:cBhvr>
                                    </p:animRot>
                                    <p:animRot by="120000">
                                      <p:cBhvr>
                                        <p:cTn id="50" dur="200" fill="hold">
                                          <p:stCondLst>
                                            <p:cond delay="800"/>
                                          </p:stCondLst>
                                        </p:cTn>
                                        <p:tgtEl>
                                          <p:spTgt spid="4"/>
                                        </p:tgtEl>
                                        <p:attrNameLst>
                                          <p:attrName>r</p:attrName>
                                        </p:attrNameLst>
                                      </p:cBhvr>
                                    </p:animRot>
                                  </p:childTnLst>
                                </p:cTn>
                              </p:par>
                              <p:par>
                                <p:cTn id="51" presetID="32" presetClass="emph" presetSubtype="0" fill="hold" grpId="0" nodeType="withEffect">
                                  <p:stCondLst>
                                    <p:cond delay="0"/>
                                  </p:stCondLst>
                                  <p:childTnLst>
                                    <p:animRot by="120000">
                                      <p:cBhvr>
                                        <p:cTn id="52" dur="100" fill="hold">
                                          <p:stCondLst>
                                            <p:cond delay="0"/>
                                          </p:stCondLst>
                                        </p:cTn>
                                        <p:tgtEl>
                                          <p:spTgt spid="5"/>
                                        </p:tgtEl>
                                        <p:attrNameLst>
                                          <p:attrName>r</p:attrName>
                                        </p:attrNameLst>
                                      </p:cBhvr>
                                    </p:animRot>
                                    <p:animRot by="-240000">
                                      <p:cBhvr>
                                        <p:cTn id="53" dur="200" fill="hold">
                                          <p:stCondLst>
                                            <p:cond delay="200"/>
                                          </p:stCondLst>
                                        </p:cTn>
                                        <p:tgtEl>
                                          <p:spTgt spid="5"/>
                                        </p:tgtEl>
                                        <p:attrNameLst>
                                          <p:attrName>r</p:attrName>
                                        </p:attrNameLst>
                                      </p:cBhvr>
                                    </p:animRot>
                                    <p:animRot by="240000">
                                      <p:cBhvr>
                                        <p:cTn id="54" dur="200" fill="hold">
                                          <p:stCondLst>
                                            <p:cond delay="400"/>
                                          </p:stCondLst>
                                        </p:cTn>
                                        <p:tgtEl>
                                          <p:spTgt spid="5"/>
                                        </p:tgtEl>
                                        <p:attrNameLst>
                                          <p:attrName>r</p:attrName>
                                        </p:attrNameLst>
                                      </p:cBhvr>
                                    </p:animRot>
                                    <p:animRot by="-240000">
                                      <p:cBhvr>
                                        <p:cTn id="55" dur="200" fill="hold">
                                          <p:stCondLst>
                                            <p:cond delay="600"/>
                                          </p:stCondLst>
                                        </p:cTn>
                                        <p:tgtEl>
                                          <p:spTgt spid="5"/>
                                        </p:tgtEl>
                                        <p:attrNameLst>
                                          <p:attrName>r</p:attrName>
                                        </p:attrNameLst>
                                      </p:cBhvr>
                                    </p:animRot>
                                    <p:animRot by="120000">
                                      <p:cBhvr>
                                        <p:cTn id="56"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燕尾形 2"/>
          <p:cNvSpPr/>
          <p:nvPr/>
        </p:nvSpPr>
        <p:spPr>
          <a:xfrm>
            <a:off x="5328" y="368660"/>
            <a:ext cx="2886316"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graphicFrame>
        <p:nvGraphicFramePr>
          <p:cNvPr id="10" name="图示 9"/>
          <p:cNvGraphicFramePr/>
          <p:nvPr>
            <p:extLst>
              <p:ext uri="{D42A27DB-BD31-4B8C-83A1-F6EECF244321}">
                <p14:modId xmlns:p14="http://schemas.microsoft.com/office/powerpoint/2010/main" xmlns="" val="2570580958"/>
              </p:ext>
            </p:extLst>
          </p:nvPr>
        </p:nvGraphicFramePr>
        <p:xfrm>
          <a:off x="803412" y="1988841"/>
          <a:ext cx="10333148" cy="2952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6443141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rot="21195317">
            <a:off x="2495600" y="4185084"/>
            <a:ext cx="6681748" cy="432049"/>
          </a:xfrm>
          <a:prstGeom prst="rect">
            <a:avLst/>
          </a:prstGeom>
          <a:pattFill prst="dkUpDiag">
            <a:fgClr>
              <a:srgbClr val="636115"/>
            </a:fgClr>
            <a:bgClr>
              <a:schemeClr val="bg1"/>
            </a:bgClr>
          </a:pattFill>
          <a:effectLst/>
          <a:scene3d>
            <a:camera prst="obliqueTopRight">
              <a:rot lat="0" lon="0" rev="0"/>
            </a:camera>
            <a:lightRig rig="threePt" dir="t"/>
          </a:scene3d>
          <a:sp3d extrusionH="793750" prstMaterial="powder">
            <a:bevelT w="44450" h="2540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a:off x="5376692" y="4617132"/>
            <a:ext cx="1064351" cy="687135"/>
          </a:xfrm>
          <a:prstGeom prst="triangle">
            <a:avLst/>
          </a:prstGeom>
          <a:solidFill>
            <a:schemeClr val="bg1">
              <a:lumMod val="65000"/>
            </a:schemeClr>
          </a:solidFill>
          <a:effectLst>
            <a:outerShdw blurRad="50800" dist="38100" dir="18900000" algn="bl" rotWithShape="0">
              <a:prstClr val="black">
                <a:alpha val="40000"/>
              </a:prstClr>
            </a:outerShdw>
          </a:effectLst>
          <a:scene3d>
            <a:camera prst="orthographicFront">
              <a:rot lat="0" lon="3000000" rev="0"/>
            </a:camera>
            <a:lightRig rig="threePt" dir="t">
              <a:rot lat="0" lon="0" rev="600000"/>
            </a:lightRig>
          </a:scene3d>
          <a:sp3d extrusionH="114300" prstMaterial="dkEdge">
            <a:bevelT w="133350" h="101600" prst="relaxedInset"/>
            <a:bevelB w="158750" h="13335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rot="21195317">
            <a:off x="1902914" y="3896087"/>
            <a:ext cx="3338859" cy="526800"/>
            <a:chOff x="2202085" y="3651413"/>
            <a:chExt cx="3338859" cy="526800"/>
          </a:xfrm>
        </p:grpSpPr>
        <p:sp>
          <p:nvSpPr>
            <p:cNvPr id="6" name="矩形 5"/>
            <p:cNvSpPr/>
            <p:nvPr/>
          </p:nvSpPr>
          <p:spPr>
            <a:xfrm>
              <a:off x="2202085" y="3651413"/>
              <a:ext cx="3338859" cy="526800"/>
            </a:xfrm>
            <a:prstGeom prst="rect">
              <a:avLst/>
            </a:prstGeom>
            <a:effectLst/>
            <a:scene3d>
              <a:camera prst="obliqueTopRight">
                <a:rot lat="0" lon="0" rev="0"/>
              </a:camera>
              <a:lightRig rig="threePt" dir="t"/>
            </a:scene3d>
            <a:sp3d extrusionH="793750" prstMaterial="powder">
              <a:bevelT w="44450" h="2540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2562125" y="3681029"/>
              <a:ext cx="2660716" cy="461665"/>
            </a:xfrm>
            <a:prstGeom prst="rect">
              <a:avLst/>
            </a:prstGeom>
            <a:noFill/>
          </p:spPr>
          <p:txBody>
            <a:bodyPr wrap="square" rtlCol="0">
              <a:spAutoFit/>
            </a:bodyPr>
            <a:lstStyle/>
            <a:p>
              <a:r>
                <a:rPr lang="zh-CN" altLang="en-US" sz="2400" dirty="0"/>
                <a:t>成本降低额预算数 </a:t>
              </a:r>
            </a:p>
          </p:txBody>
        </p:sp>
      </p:grpSp>
      <p:grpSp>
        <p:nvGrpSpPr>
          <p:cNvPr id="8" name="组合 7"/>
          <p:cNvGrpSpPr/>
          <p:nvPr/>
        </p:nvGrpSpPr>
        <p:grpSpPr>
          <a:xfrm rot="21195317">
            <a:off x="6043224" y="3497199"/>
            <a:ext cx="3888432" cy="461665"/>
            <a:chOff x="6269049" y="4470913"/>
            <a:chExt cx="3888432" cy="461665"/>
          </a:xfrm>
        </p:grpSpPr>
        <p:sp>
          <p:nvSpPr>
            <p:cNvPr id="9" name="矩形 8"/>
            <p:cNvSpPr/>
            <p:nvPr/>
          </p:nvSpPr>
          <p:spPr>
            <a:xfrm>
              <a:off x="6269049" y="4558051"/>
              <a:ext cx="3888432" cy="331236"/>
            </a:xfrm>
            <a:prstGeom prst="rect">
              <a:avLst/>
            </a:prstGeom>
            <a:solidFill>
              <a:schemeClr val="accent4">
                <a:lumMod val="25000"/>
                <a:lumOff val="75000"/>
              </a:schemeClr>
            </a:solidFill>
            <a:effectLst/>
            <a:scene3d>
              <a:camera prst="obliqueTopRight">
                <a:rot lat="0" lon="0" rev="0"/>
              </a:camera>
              <a:lightRig rig="threePt" dir="t"/>
            </a:scene3d>
            <a:sp3d extrusionH="793750" prstMaterial="powder">
              <a:bevelT w="44450" h="2540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6881269" y="4470913"/>
              <a:ext cx="2845955" cy="461665"/>
            </a:xfrm>
            <a:prstGeom prst="rect">
              <a:avLst/>
            </a:prstGeom>
            <a:noFill/>
          </p:spPr>
          <p:txBody>
            <a:bodyPr wrap="square" rtlCol="0">
              <a:spAutoFit/>
            </a:bodyPr>
            <a:lstStyle/>
            <a:p>
              <a:r>
                <a:rPr lang="zh-CN" altLang="en-US" sz="2400" dirty="0"/>
                <a:t>成本降低额实际数 </a:t>
              </a:r>
            </a:p>
          </p:txBody>
        </p:sp>
      </p:grpSp>
      <p:graphicFrame>
        <p:nvGraphicFramePr>
          <p:cNvPr id="11" name="图示 10"/>
          <p:cNvGraphicFramePr/>
          <p:nvPr>
            <p:extLst>
              <p:ext uri="{D42A27DB-BD31-4B8C-83A1-F6EECF244321}">
                <p14:modId xmlns:p14="http://schemas.microsoft.com/office/powerpoint/2010/main" xmlns="" val="2053803137"/>
              </p:ext>
            </p:extLst>
          </p:nvPr>
        </p:nvGraphicFramePr>
        <p:xfrm>
          <a:off x="2824088" y="1475751"/>
          <a:ext cx="6548276" cy="8731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燕尾形 19"/>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21" name="燕尾形 20"/>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22" name="燕尾形 21"/>
          <p:cNvSpPr/>
          <p:nvPr/>
        </p:nvSpPr>
        <p:spPr>
          <a:xfrm>
            <a:off x="5597940" y="368659"/>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dirty="0" smtClean="0"/>
              <a:t>二、成本降低额与成本降低率预算达成情况的因素分析</a:t>
            </a:r>
            <a:endParaRPr lang="zh-CN" altLang="zh-CN" sz="1400" dirty="0"/>
          </a:p>
        </p:txBody>
      </p:sp>
      <p:sp>
        <p:nvSpPr>
          <p:cNvPr id="14" name="TextBox 13"/>
          <p:cNvSpPr txBox="1"/>
          <p:nvPr/>
        </p:nvSpPr>
        <p:spPr>
          <a:xfrm rot="20700089">
            <a:off x="340686" y="1153006"/>
            <a:ext cx="2492990" cy="369332"/>
          </a:xfrm>
          <a:prstGeom prst="rect">
            <a:avLst/>
          </a:prstGeom>
          <a:noFill/>
        </p:spPr>
        <p:txBody>
          <a:bodyPr wrap="none" rtlCol="0">
            <a:spAutoFit/>
          </a:bodyPr>
          <a:lstStyle/>
          <a:p>
            <a:r>
              <a:rPr lang="zh-CN" altLang="en-US" dirty="0" smtClean="0"/>
              <a:t>一组相关图片，供参考</a:t>
            </a:r>
            <a:endParaRPr lang="zh-CN" altLang="en-US" dirty="0"/>
          </a:p>
        </p:txBody>
      </p:sp>
    </p:spTree>
    <p:extLst>
      <p:ext uri="{BB962C8B-B14F-4D97-AF65-F5344CB8AC3E}">
        <p14:creationId xmlns:p14="http://schemas.microsoft.com/office/powerpoint/2010/main" xmlns="" val="261464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colorTemperature colorTemp="4700"/>
                    </a14:imgEffect>
                    <a14:imgEffect>
                      <a14:saturation sat="53000"/>
                    </a14:imgEffect>
                    <a14:imgEffect>
                      <a14:brightnessContrast bright="14000" contrast="40000"/>
                    </a14:imgEffect>
                  </a14:imgLayer>
                </a14:imgProps>
              </a:ext>
              <a:ext uri="{28A0092B-C50C-407E-A947-70E740481C1C}">
                <a14:useLocalDpi xmlns:a14="http://schemas.microsoft.com/office/drawing/2010/main" xmlns="" val="0"/>
              </a:ext>
            </a:extLst>
          </a:blip>
          <a:stretch>
            <a:fillRect/>
          </a:stretch>
        </p:blipFill>
        <p:spPr>
          <a:xfrm flipH="1">
            <a:off x="893422" y="3659016"/>
            <a:ext cx="10405156" cy="1426168"/>
          </a:xfrm>
          <a:prstGeom prst="rect">
            <a:avLst/>
          </a:prstGeom>
          <a:gradFill>
            <a:gsLst>
              <a:gs pos="0">
                <a:schemeClr val="accent1">
                  <a:shade val="30000"/>
                  <a:satMod val="115000"/>
                </a:schemeClr>
              </a:gs>
              <a:gs pos="70000">
                <a:schemeClr val="accent1">
                  <a:shade val="67500"/>
                  <a:satMod val="115000"/>
                </a:schemeClr>
              </a:gs>
              <a:gs pos="100000">
                <a:schemeClr val="accent1">
                  <a:shade val="100000"/>
                  <a:satMod val="115000"/>
                </a:schemeClr>
              </a:gs>
            </a:gsLst>
            <a:lin ang="0" scaled="1"/>
          </a:gradFill>
          <a:effectLst>
            <a:reflection blurRad="38100" stA="73000" endPos="27000" dir="5400000" sy="-100000" algn="bl" rotWithShape="0"/>
          </a:effectLst>
        </p:spPr>
      </p:pic>
      <p:sp>
        <p:nvSpPr>
          <p:cNvPr id="13" name="同侧圆角矩形 12"/>
          <p:cNvSpPr/>
          <p:nvPr/>
        </p:nvSpPr>
        <p:spPr>
          <a:xfrm>
            <a:off x="2135560" y="5373216"/>
            <a:ext cx="3024336" cy="695643"/>
          </a:xfrm>
          <a:prstGeom prst="round2SameRect">
            <a:avLst/>
          </a:prstGeom>
          <a:noFill/>
          <a:ln>
            <a:solidFill>
              <a:srgbClr val="000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2400" b="1" kern="100" dirty="0">
                <a:solidFill>
                  <a:srgbClr val="000000"/>
                </a:solidFill>
                <a:latin typeface="Times New Roman" panose="02020603050405020304" pitchFamily="18" charset="0"/>
                <a:cs typeface="Times New Roman" panose="02020603050405020304" pitchFamily="18" charset="0"/>
              </a:rPr>
              <a:t>周转量</a:t>
            </a:r>
            <a:r>
              <a:rPr lang="en-US" altLang="zh-CN" sz="2400" b="1" kern="100" dirty="0">
                <a:solidFill>
                  <a:srgbClr val="000000"/>
                </a:solidFill>
                <a:latin typeface="Times New Roman" panose="02020603050405020304" pitchFamily="18" charset="0"/>
              </a:rPr>
              <a:t>Q</a:t>
            </a:r>
            <a:r>
              <a:rPr lang="zh-CN" altLang="zh-CN" sz="2400" b="1" kern="100" dirty="0">
                <a:solidFill>
                  <a:srgbClr val="000000"/>
                </a:solidFill>
                <a:latin typeface="Times New Roman" panose="02020603050405020304" pitchFamily="18" charset="0"/>
                <a:cs typeface="Times New Roman" panose="02020603050405020304" pitchFamily="18" charset="0"/>
              </a:rPr>
              <a:t>脱离预算</a:t>
            </a:r>
            <a:endParaRPr lang="zh-CN" altLang="en-US" sz="2400" b="1" dirty="0">
              <a:solidFill>
                <a:srgbClr val="000000"/>
              </a:solidFill>
            </a:endParaRPr>
          </a:p>
        </p:txBody>
      </p:sp>
      <p:sp>
        <p:nvSpPr>
          <p:cNvPr id="14" name="同侧圆角矩形 13"/>
          <p:cNvSpPr/>
          <p:nvPr/>
        </p:nvSpPr>
        <p:spPr>
          <a:xfrm>
            <a:off x="3287688" y="2306355"/>
            <a:ext cx="3384376" cy="695643"/>
          </a:xfrm>
          <a:prstGeom prst="round2Same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2400" b="1" kern="100" dirty="0">
                <a:solidFill>
                  <a:srgbClr val="000000"/>
                </a:solidFill>
                <a:latin typeface="Times New Roman" panose="02020603050405020304" pitchFamily="18" charset="0"/>
              </a:rPr>
              <a:t>单位成本</a:t>
            </a:r>
            <a:r>
              <a:rPr lang="en-US" altLang="zh-CN" sz="2400" b="1" kern="100" dirty="0">
                <a:solidFill>
                  <a:srgbClr val="000000"/>
                </a:solidFill>
                <a:latin typeface="Times New Roman" panose="02020603050405020304" pitchFamily="18" charset="0"/>
              </a:rPr>
              <a:t>C</a:t>
            </a:r>
            <a:r>
              <a:rPr lang="zh-CN" altLang="zh-CN" sz="2400" b="1" kern="100" dirty="0">
                <a:solidFill>
                  <a:srgbClr val="000000"/>
                </a:solidFill>
                <a:latin typeface="Times New Roman" panose="02020603050405020304" pitchFamily="18" charset="0"/>
              </a:rPr>
              <a:t>脱离预算</a:t>
            </a:r>
            <a:endParaRPr lang="zh-CN" altLang="en-US" sz="2400" b="1" dirty="0">
              <a:solidFill>
                <a:srgbClr val="000000"/>
              </a:solidFill>
            </a:endParaRPr>
          </a:p>
          <a:p>
            <a:pPr algn="ctr"/>
            <a:endParaRPr lang="zh-CN" altLang="en-US" sz="1000" b="1" dirty="0">
              <a:solidFill>
                <a:srgbClr val="000000"/>
              </a:solidFill>
            </a:endParaRPr>
          </a:p>
        </p:txBody>
      </p:sp>
      <p:cxnSp>
        <p:nvCxnSpPr>
          <p:cNvPr id="16" name="直接箭头连接符 15"/>
          <p:cNvCxnSpPr/>
          <p:nvPr/>
        </p:nvCxnSpPr>
        <p:spPr>
          <a:xfrm flipV="1">
            <a:off x="3590285" y="4345334"/>
            <a:ext cx="1092558" cy="1027882"/>
          </a:xfrm>
          <a:prstGeom prst="straightConnector1">
            <a:avLst/>
          </a:prstGeom>
          <a:ln w="635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a:stCxn id="14" idx="1"/>
          </p:cNvCxnSpPr>
          <p:nvPr/>
        </p:nvCxnSpPr>
        <p:spPr>
          <a:xfrm>
            <a:off x="4979876" y="3001998"/>
            <a:ext cx="1836204" cy="1258458"/>
          </a:xfrm>
          <a:prstGeom prst="straightConnector1">
            <a:avLst/>
          </a:prstGeom>
          <a:ln w="57150">
            <a:solidFill>
              <a:srgbClr val="0059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flipV="1">
            <a:off x="2045550" y="4323689"/>
            <a:ext cx="8100900" cy="9506"/>
          </a:xfrm>
          <a:prstGeom prst="straightConnector1">
            <a:avLst/>
          </a:prstGeom>
          <a:ln w="984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7" name="云形 26"/>
          <p:cNvSpPr/>
          <p:nvPr/>
        </p:nvSpPr>
        <p:spPr>
          <a:xfrm>
            <a:off x="7882056" y="1943893"/>
            <a:ext cx="3600400" cy="1649456"/>
          </a:xfrm>
          <a:prstGeom prst="cloud">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zh-CN" sz="2400" b="1" kern="100" dirty="0">
                <a:solidFill>
                  <a:srgbClr val="003300"/>
                </a:solidFill>
                <a:latin typeface="Times New Roman" panose="02020603050405020304" pitchFamily="18" charset="0"/>
              </a:rPr>
              <a:t>成本降低额实际数与预算数之</a:t>
            </a:r>
            <a:r>
              <a:rPr lang="zh-CN" altLang="zh-CN" sz="2400" b="1" kern="100" dirty="0" smtClean="0">
                <a:solidFill>
                  <a:srgbClr val="003300"/>
                </a:solidFill>
                <a:latin typeface="Times New Roman" panose="02020603050405020304" pitchFamily="18" charset="0"/>
              </a:rPr>
              <a:t>差</a:t>
            </a:r>
            <a:endParaRPr lang="zh-CN" altLang="en-US" b="1" dirty="0"/>
          </a:p>
        </p:txBody>
      </p:sp>
      <p:sp>
        <p:nvSpPr>
          <p:cNvPr id="28" name="椭圆 27"/>
          <p:cNvSpPr/>
          <p:nvPr/>
        </p:nvSpPr>
        <p:spPr>
          <a:xfrm>
            <a:off x="9804412" y="3674300"/>
            <a:ext cx="648072" cy="222752"/>
          </a:xfrm>
          <a:prstGeom prst="ellips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endParaRPr>
          </a:p>
        </p:txBody>
      </p:sp>
      <p:sp>
        <p:nvSpPr>
          <p:cNvPr id="29" name="椭圆 28"/>
          <p:cNvSpPr/>
          <p:nvPr/>
        </p:nvSpPr>
        <p:spPr>
          <a:xfrm>
            <a:off x="10254462" y="4005064"/>
            <a:ext cx="360040" cy="108012"/>
          </a:xfrm>
          <a:prstGeom prst="ellips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同侧圆角矩形 30"/>
          <p:cNvSpPr/>
          <p:nvPr/>
        </p:nvSpPr>
        <p:spPr>
          <a:xfrm>
            <a:off x="6137568" y="5373215"/>
            <a:ext cx="4068452" cy="695644"/>
          </a:xfrm>
          <a:prstGeom prst="round2Same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altLang="zh-CN" sz="2400" b="1" kern="100" dirty="0">
                <a:solidFill>
                  <a:srgbClr val="000000"/>
                </a:solidFill>
                <a:latin typeface="Times New Roman" panose="02020603050405020304" pitchFamily="18" charset="0"/>
              </a:rPr>
              <a:t>Α</a:t>
            </a:r>
            <a:r>
              <a:rPr lang="zh-CN" altLang="zh-CN" sz="2400" b="1" kern="100" dirty="0">
                <a:solidFill>
                  <a:srgbClr val="000000"/>
                </a:solidFill>
                <a:latin typeface="Times New Roman" panose="02020603050405020304" pitchFamily="18" charset="0"/>
              </a:rPr>
              <a:t>、</a:t>
            </a:r>
            <a:r>
              <a:rPr lang="en-US" altLang="zh-CN" sz="2400" b="1" kern="100" dirty="0">
                <a:solidFill>
                  <a:srgbClr val="000000"/>
                </a:solidFill>
                <a:latin typeface="Times New Roman" panose="02020603050405020304" pitchFamily="18" charset="0"/>
              </a:rPr>
              <a:t>α</a:t>
            </a:r>
            <a:r>
              <a:rPr lang="zh-CN" altLang="zh-CN" sz="2400" b="1" kern="100" dirty="0">
                <a:solidFill>
                  <a:srgbClr val="000000"/>
                </a:solidFill>
                <a:latin typeface="Times New Roman" panose="02020603050405020304" pitchFamily="18" charset="0"/>
              </a:rPr>
              <a:t>、</a:t>
            </a:r>
            <a:r>
              <a:rPr lang="en-US" altLang="zh-CN" sz="2400" b="1" kern="100" dirty="0">
                <a:solidFill>
                  <a:srgbClr val="000000"/>
                </a:solidFill>
                <a:latin typeface="Times New Roman" panose="02020603050405020304" pitchFamily="18" charset="0"/>
                <a:ea typeface="MS UI Gothic" panose="020B0600070205080204" pitchFamily="34" charset="-128"/>
              </a:rPr>
              <a:t>η</a:t>
            </a:r>
            <a:r>
              <a:rPr lang="zh-CN" altLang="zh-CN" sz="2400" b="1" kern="100" dirty="0">
                <a:solidFill>
                  <a:srgbClr val="000000"/>
                </a:solidFill>
                <a:latin typeface="Times New Roman" panose="02020603050405020304" pitchFamily="18" charset="0"/>
              </a:rPr>
              <a:t>、</a:t>
            </a:r>
            <a:r>
              <a:rPr lang="en-US" altLang="zh-CN" sz="2400" b="1" kern="100" dirty="0">
                <a:solidFill>
                  <a:srgbClr val="000000"/>
                </a:solidFill>
                <a:latin typeface="Times New Roman" panose="02020603050405020304" pitchFamily="18" charset="0"/>
                <a:ea typeface="MS UI Gothic" panose="020B0600070205080204" pitchFamily="34" charset="-128"/>
              </a:rPr>
              <a:t>β</a:t>
            </a:r>
            <a:r>
              <a:rPr lang="zh-CN" altLang="zh-CN" sz="2400" b="1" kern="100" dirty="0">
                <a:solidFill>
                  <a:srgbClr val="000000"/>
                </a:solidFill>
                <a:latin typeface="Times New Roman" panose="02020603050405020304" pitchFamily="18" charset="0"/>
              </a:rPr>
              <a:t>、</a:t>
            </a:r>
            <a:r>
              <a:rPr lang="en-US" altLang="zh-CN" sz="2400" b="1" kern="0" dirty="0">
                <a:solidFill>
                  <a:srgbClr val="000000"/>
                </a:solidFill>
                <a:latin typeface="Times New Roman" panose="02020603050405020304" pitchFamily="18" charset="0"/>
                <a:ea typeface="MS UI Gothic" panose="020B0600070205080204" pitchFamily="34" charset="-128"/>
              </a:rPr>
              <a:t>δ</a:t>
            </a:r>
            <a:r>
              <a:rPr lang="zh-CN" altLang="zh-CN" sz="2400" b="1" kern="100" dirty="0">
                <a:solidFill>
                  <a:srgbClr val="000000"/>
                </a:solidFill>
                <a:latin typeface="Times New Roman" panose="02020603050405020304" pitchFamily="18" charset="0"/>
              </a:rPr>
              <a:t>、</a:t>
            </a:r>
            <a:r>
              <a:rPr lang="en-US" altLang="zh-CN" sz="2400" b="1" kern="0" dirty="0">
                <a:solidFill>
                  <a:srgbClr val="000000"/>
                </a:solidFill>
                <a:latin typeface="Times New Roman" panose="02020603050405020304" pitchFamily="18" charset="0"/>
                <a:ea typeface="MS UI Gothic" panose="020B0600070205080204" pitchFamily="34" charset="-128"/>
              </a:rPr>
              <a:t>γ</a:t>
            </a:r>
            <a:r>
              <a:rPr lang="zh-CN" altLang="zh-CN" sz="2400" b="1" kern="0" dirty="0">
                <a:solidFill>
                  <a:srgbClr val="000000"/>
                </a:solidFill>
                <a:latin typeface="Times New Roman" panose="02020603050405020304" pitchFamily="18" charset="0"/>
              </a:rPr>
              <a:t>脱离预算</a:t>
            </a:r>
            <a:endParaRPr lang="zh-CN" altLang="zh-CN" sz="8000" b="1" kern="100" dirty="0">
              <a:solidFill>
                <a:srgbClr val="000000"/>
              </a:solidFill>
              <a:latin typeface="Times New Roman" panose="02020603050405020304" pitchFamily="18" charset="0"/>
            </a:endParaRPr>
          </a:p>
        </p:txBody>
      </p:sp>
      <p:cxnSp>
        <p:nvCxnSpPr>
          <p:cNvPr id="33" name="直接箭头连接符 32"/>
          <p:cNvCxnSpPr>
            <a:stCxn id="31" idx="2"/>
          </p:cNvCxnSpPr>
          <p:nvPr/>
        </p:nvCxnSpPr>
        <p:spPr>
          <a:xfrm flipH="1" flipV="1">
            <a:off x="4403812" y="4705375"/>
            <a:ext cx="1733756" cy="1015662"/>
          </a:xfrm>
          <a:prstGeom prst="straightConnector1">
            <a:avLst/>
          </a:prstGeom>
          <a:ln w="666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 name="矩形 45"/>
          <p:cNvSpPr/>
          <p:nvPr/>
        </p:nvSpPr>
        <p:spPr>
          <a:xfrm>
            <a:off x="2586888" y="1268760"/>
            <a:ext cx="7037504" cy="523220"/>
          </a:xfrm>
          <a:prstGeom prst="rect">
            <a:avLst/>
          </a:prstGeom>
          <a:noFill/>
        </p:spPr>
        <p:txBody>
          <a:bodyPr wrap="none">
            <a:spAutoFit/>
          </a:bodyPr>
          <a:lstStyle/>
          <a:p>
            <a:pPr algn="ctr">
              <a:spcBef>
                <a:spcPts val="300"/>
              </a:spcBef>
              <a:spcAft>
                <a:spcPts val="0"/>
              </a:spcAft>
            </a:pPr>
            <a:r>
              <a:rPr lang="zh-CN" altLang="zh-CN" sz="2800" b="1" kern="100" dirty="0">
                <a:latin typeface="Times New Roman" panose="02020603050405020304" pitchFamily="18" charset="0"/>
              </a:rPr>
              <a:t>成本降低额实际数与预算数之差的因果关系</a:t>
            </a:r>
          </a:p>
        </p:txBody>
      </p:sp>
      <p:sp>
        <p:nvSpPr>
          <p:cNvPr id="21" name="燕尾形 20"/>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22" name="燕尾形 21"/>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23" name="燕尾形 22"/>
          <p:cNvSpPr/>
          <p:nvPr/>
        </p:nvSpPr>
        <p:spPr>
          <a:xfrm>
            <a:off x="5597940" y="368659"/>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dirty="0" smtClean="0"/>
              <a:t>二、成本降低额与成本降低率预算达成情况的因素分析</a:t>
            </a:r>
            <a:endParaRPr lang="zh-CN" altLang="zh-CN" sz="1400" dirty="0"/>
          </a:p>
        </p:txBody>
      </p:sp>
      <p:sp>
        <p:nvSpPr>
          <p:cNvPr id="17" name="TextBox 16"/>
          <p:cNvSpPr txBox="1"/>
          <p:nvPr/>
        </p:nvSpPr>
        <p:spPr>
          <a:xfrm rot="20700089">
            <a:off x="340686" y="1153006"/>
            <a:ext cx="2492990" cy="369332"/>
          </a:xfrm>
          <a:prstGeom prst="rect">
            <a:avLst/>
          </a:prstGeom>
          <a:noFill/>
        </p:spPr>
        <p:txBody>
          <a:bodyPr wrap="none" rtlCol="0">
            <a:spAutoFit/>
          </a:bodyPr>
          <a:lstStyle/>
          <a:p>
            <a:r>
              <a:rPr lang="zh-CN" altLang="en-US" dirty="0" smtClean="0"/>
              <a:t>一组相关图片，供参考</a:t>
            </a:r>
            <a:endParaRPr lang="zh-CN" altLang="en-US" dirty="0"/>
          </a:p>
        </p:txBody>
      </p:sp>
    </p:spTree>
    <p:extLst>
      <p:ext uri="{BB962C8B-B14F-4D97-AF65-F5344CB8AC3E}">
        <p14:creationId xmlns:p14="http://schemas.microsoft.com/office/powerpoint/2010/main" xmlns="" val="358609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righ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up)">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up)">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left)">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left)">
                                      <p:cBhvr>
                                        <p:cTn id="5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7" grpId="0" animBg="1"/>
      <p:bldP spid="28" grpId="0" animBg="1"/>
      <p:bldP spid="29" grpId="0" animBg="1"/>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1524000" y="3008313"/>
            <a:ext cx="184150"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endParaRPr lang="zh-CN" altLang="en-US"/>
          </a:p>
        </p:txBody>
      </p:sp>
      <p:sp>
        <p:nvSpPr>
          <p:cNvPr id="9" name="五边形 8"/>
          <p:cNvSpPr/>
          <p:nvPr/>
        </p:nvSpPr>
        <p:spPr>
          <a:xfrm>
            <a:off x="587388" y="2852936"/>
            <a:ext cx="11233248" cy="1569071"/>
          </a:xfrm>
          <a:prstGeom prst="homePlate">
            <a:avLst/>
          </a:prstGeom>
          <a:solidFill>
            <a:schemeClr val="bg1">
              <a:lumMod val="95000"/>
            </a:schemeClr>
          </a:solidFill>
          <a:ln>
            <a:noFill/>
          </a:ln>
          <a:effectLst>
            <a:reflection blurRad="12700" endPos="42000" dist="127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3200" b="1" dirty="0" smtClean="0">
                <a:solidFill>
                  <a:srgbClr val="000000"/>
                </a:solidFill>
              </a:rPr>
              <a:t>（一）成本降低额实际数与预算数之差的计算</a:t>
            </a:r>
            <a:endParaRPr lang="zh-CN" altLang="zh-CN" sz="3200" b="1" dirty="0">
              <a:solidFill>
                <a:srgbClr val="000000"/>
              </a:solidFill>
            </a:endParaRPr>
          </a:p>
        </p:txBody>
      </p:sp>
      <p:sp>
        <p:nvSpPr>
          <p:cNvPr id="14" name="燕尾形 13"/>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b="1" dirty="0">
                <a:solidFill>
                  <a:schemeClr val="bg1"/>
                </a:solidFill>
              </a:rPr>
              <a:t>第五章货运成本管理</a:t>
            </a:r>
          </a:p>
        </p:txBody>
      </p:sp>
      <p:sp>
        <p:nvSpPr>
          <p:cNvPr id="15" name="燕尾形 14"/>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b="1" dirty="0">
                <a:solidFill>
                  <a:schemeClr val="bg1"/>
                </a:solidFill>
              </a:rPr>
              <a:t>第一节汽车货运成本分析</a:t>
            </a:r>
          </a:p>
        </p:txBody>
      </p:sp>
      <p:sp>
        <p:nvSpPr>
          <p:cNvPr id="16" name="燕尾形 15"/>
          <p:cNvSpPr/>
          <p:nvPr/>
        </p:nvSpPr>
        <p:spPr>
          <a:xfrm>
            <a:off x="5597940" y="368659"/>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b="1" dirty="0" smtClean="0">
                <a:solidFill>
                  <a:schemeClr val="bg1"/>
                </a:solidFill>
              </a:rPr>
              <a:t>二、成本降低额与成本降低率预算达成情况的因素分析</a:t>
            </a:r>
            <a:endParaRPr lang="zh-CN" altLang="zh-CN" sz="1400" b="1" dirty="0">
              <a:solidFill>
                <a:schemeClr val="bg1"/>
              </a:solidFill>
            </a:endParaRPr>
          </a:p>
        </p:txBody>
      </p:sp>
      <p:sp>
        <p:nvSpPr>
          <p:cNvPr id="7" name="燕尾形 6"/>
          <p:cNvSpPr/>
          <p:nvPr/>
        </p:nvSpPr>
        <p:spPr>
          <a:xfrm>
            <a:off x="5591944" y="692696"/>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b="1" dirty="0" smtClean="0">
                <a:solidFill>
                  <a:schemeClr val="bg1"/>
                </a:solidFill>
              </a:rPr>
              <a:t>（一）成本降低额实际数与预算数之差的计算</a:t>
            </a:r>
            <a:endParaRPr lang="zh-CN" altLang="zh-CN" sz="1400" b="1" dirty="0">
              <a:solidFill>
                <a:schemeClr val="bg1"/>
              </a:solidFill>
            </a:endParaRPr>
          </a:p>
        </p:txBody>
      </p:sp>
    </p:spTree>
    <p:extLst>
      <p:ext uri="{BB962C8B-B14F-4D97-AF65-F5344CB8AC3E}">
        <p14:creationId xmlns:p14="http://schemas.microsoft.com/office/powerpoint/2010/main" xmlns="" val="11076709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559496" y="1916832"/>
            <a:ext cx="9952425" cy="3888432"/>
          </a:xfrm>
          <a:prstGeom prst="rect">
            <a:avLst/>
          </a:prstGeom>
          <a:noFill/>
          <a:ln w="9525">
            <a:noFill/>
            <a:miter lim="800000"/>
            <a:headEnd/>
            <a:tailEnd/>
          </a:ln>
        </p:spPr>
      </p:pic>
      <p:sp>
        <p:nvSpPr>
          <p:cNvPr id="6" name="燕尾形 5"/>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b="1" dirty="0">
                <a:solidFill>
                  <a:schemeClr val="bg1"/>
                </a:solidFill>
              </a:rPr>
              <a:t>第五章货运成本管理</a:t>
            </a:r>
          </a:p>
        </p:txBody>
      </p:sp>
      <p:sp>
        <p:nvSpPr>
          <p:cNvPr id="7" name="燕尾形 6"/>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b="1" dirty="0">
                <a:solidFill>
                  <a:schemeClr val="bg1"/>
                </a:solidFill>
              </a:rPr>
              <a:t>第一节汽车货运成本分析</a:t>
            </a:r>
          </a:p>
        </p:txBody>
      </p:sp>
      <p:sp>
        <p:nvSpPr>
          <p:cNvPr id="8" name="燕尾形 7"/>
          <p:cNvSpPr/>
          <p:nvPr/>
        </p:nvSpPr>
        <p:spPr>
          <a:xfrm>
            <a:off x="5597940" y="368659"/>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b="1" dirty="0" smtClean="0">
                <a:solidFill>
                  <a:schemeClr val="bg1"/>
                </a:solidFill>
              </a:rPr>
              <a:t>二、成本降低额与成本降低率预算达成情况的因素分析</a:t>
            </a:r>
            <a:endParaRPr lang="zh-CN" altLang="zh-CN" sz="1400" b="1" dirty="0">
              <a:solidFill>
                <a:schemeClr val="bg1"/>
              </a:solidFill>
            </a:endParaRPr>
          </a:p>
        </p:txBody>
      </p:sp>
      <p:sp>
        <p:nvSpPr>
          <p:cNvPr id="9" name="燕尾形 8"/>
          <p:cNvSpPr/>
          <p:nvPr/>
        </p:nvSpPr>
        <p:spPr>
          <a:xfrm>
            <a:off x="5591944" y="692696"/>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b="1" dirty="0" smtClean="0">
                <a:solidFill>
                  <a:schemeClr val="bg1"/>
                </a:solidFill>
              </a:rPr>
              <a:t>（一）成本降低额实际数与预算数之差的计算</a:t>
            </a:r>
            <a:endParaRPr lang="zh-CN" altLang="zh-CN" sz="1400" b="1" dirty="0">
              <a:solidFill>
                <a:schemeClr val="bg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607864" y="3429000"/>
            <a:ext cx="8856984" cy="646331"/>
          </a:xfrm>
          <a:prstGeom prst="rect">
            <a:avLst/>
          </a:prstGeom>
        </p:spPr>
        <p:txBody>
          <a:bodyPr wrap="square">
            <a:spAutoFit/>
          </a:bodyPr>
          <a:lstStyle/>
          <a:p>
            <a:endParaRPr lang="zh-CN" altLang="en-US" sz="3600" dirty="0"/>
          </a:p>
        </p:txBody>
      </p:sp>
      <p:sp>
        <p:nvSpPr>
          <p:cNvPr id="7" name="文本框 6"/>
          <p:cNvSpPr txBox="1"/>
          <p:nvPr/>
        </p:nvSpPr>
        <p:spPr>
          <a:xfrm>
            <a:off x="4583832" y="5138028"/>
            <a:ext cx="3057247" cy="523220"/>
          </a:xfrm>
          <a:prstGeom prst="rect">
            <a:avLst/>
          </a:prstGeom>
          <a:noFill/>
        </p:spPr>
        <p:txBody>
          <a:bodyPr wrap="none" rtlCol="0">
            <a:spAutoFit/>
          </a:bodyPr>
          <a:lstStyle/>
          <a:p>
            <a:r>
              <a:rPr lang="zh-CN" altLang="en-US" sz="2800" b="1" dirty="0"/>
              <a:t>成本降低额实际数</a:t>
            </a:r>
          </a:p>
        </p:txBody>
      </p:sp>
      <p:cxnSp>
        <p:nvCxnSpPr>
          <p:cNvPr id="9" name="直接连接符 8"/>
          <p:cNvCxnSpPr/>
          <p:nvPr/>
        </p:nvCxnSpPr>
        <p:spPr>
          <a:xfrm>
            <a:off x="5429926" y="4110463"/>
            <a:ext cx="844548" cy="1027565"/>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4567375" y="1808820"/>
            <a:ext cx="3057247" cy="523220"/>
          </a:xfrm>
          <a:prstGeom prst="rect">
            <a:avLst/>
          </a:prstGeom>
          <a:noFill/>
        </p:spPr>
        <p:txBody>
          <a:bodyPr wrap="none" rtlCol="0">
            <a:spAutoFit/>
          </a:bodyPr>
          <a:lstStyle/>
          <a:p>
            <a:r>
              <a:rPr lang="zh-CN" altLang="en-US" sz="2800" b="1" dirty="0"/>
              <a:t>成本降低额预算数</a:t>
            </a:r>
          </a:p>
        </p:txBody>
      </p:sp>
      <p:cxnSp>
        <p:nvCxnSpPr>
          <p:cNvPr id="20" name="直接连接符 19"/>
          <p:cNvCxnSpPr/>
          <p:nvPr/>
        </p:nvCxnSpPr>
        <p:spPr>
          <a:xfrm>
            <a:off x="7173834" y="2251177"/>
            <a:ext cx="844548" cy="1027565"/>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燕尾形 1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b="1" dirty="0">
                <a:solidFill>
                  <a:schemeClr val="bg1"/>
                </a:solidFill>
              </a:rPr>
              <a:t>第五章货运成本管理</a:t>
            </a:r>
          </a:p>
        </p:txBody>
      </p:sp>
      <p:sp>
        <p:nvSpPr>
          <p:cNvPr id="14" name="燕尾形 13"/>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b="1" dirty="0">
                <a:solidFill>
                  <a:schemeClr val="bg1"/>
                </a:solidFill>
              </a:rPr>
              <a:t>第一节汽车货运成本分析</a:t>
            </a:r>
          </a:p>
        </p:txBody>
      </p:sp>
      <p:sp>
        <p:nvSpPr>
          <p:cNvPr id="15" name="燕尾形 14"/>
          <p:cNvSpPr/>
          <p:nvPr/>
        </p:nvSpPr>
        <p:spPr>
          <a:xfrm>
            <a:off x="5597940" y="368659"/>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b="1" dirty="0" smtClean="0">
                <a:solidFill>
                  <a:schemeClr val="bg1"/>
                </a:solidFill>
              </a:rPr>
              <a:t>二、成本降低额与成本降低率预算达成情况的因素分析</a:t>
            </a:r>
            <a:endParaRPr lang="zh-CN" altLang="zh-CN" sz="1400" b="1" dirty="0">
              <a:solidFill>
                <a:schemeClr val="bg1"/>
              </a:solidFill>
            </a:endParaRPr>
          </a:p>
        </p:txBody>
      </p:sp>
      <p:sp>
        <p:nvSpPr>
          <p:cNvPr id="16" name="燕尾形 15"/>
          <p:cNvSpPr/>
          <p:nvPr/>
        </p:nvSpPr>
        <p:spPr>
          <a:xfrm>
            <a:off x="5591944" y="692696"/>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b="1" dirty="0" smtClean="0">
                <a:solidFill>
                  <a:schemeClr val="bg1"/>
                </a:solidFill>
              </a:rPr>
              <a:t>（一）成本降低额实际数与预算数之差的计算</a:t>
            </a:r>
            <a:endParaRPr lang="zh-CN" altLang="zh-CN" sz="1400" b="1" dirty="0">
              <a:solidFill>
                <a:schemeClr val="bg1"/>
              </a:solidFill>
            </a:endParaRPr>
          </a:p>
        </p:txBody>
      </p:sp>
      <p:sp>
        <p:nvSpPr>
          <p:cNvPr id="6" name="同侧圆角矩形 5"/>
          <p:cNvSpPr/>
          <p:nvPr/>
        </p:nvSpPr>
        <p:spPr>
          <a:xfrm>
            <a:off x="6960096" y="3284984"/>
            <a:ext cx="2268252" cy="790347"/>
          </a:xfrm>
          <a:prstGeom prst="round2Same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同侧圆角矩形 4"/>
          <p:cNvSpPr/>
          <p:nvPr/>
        </p:nvSpPr>
        <p:spPr>
          <a:xfrm>
            <a:off x="4295800" y="3284984"/>
            <a:ext cx="2268252" cy="790347"/>
          </a:xfrm>
          <a:prstGeom prst="round2Same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3"/>
          <p:cNvSpPr>
            <a:spLocks noGrp="1"/>
          </p:cNvSpPr>
          <p:nvPr>
            <p:ph type="title" idx="4294967295"/>
          </p:nvPr>
        </p:nvSpPr>
        <p:spPr>
          <a:xfrm>
            <a:off x="827881" y="3357563"/>
            <a:ext cx="10536238" cy="647700"/>
          </a:xfrm>
          <a:noFill/>
          <a:effectLst/>
          <a:scene3d>
            <a:camera prst="orthographicFront">
              <a:rot lat="0" lon="0" rev="0"/>
            </a:camera>
            <a:lightRig rig="contrasting" dir="t">
              <a:rot lat="0" lon="0" rev="1500000"/>
            </a:lightRig>
          </a:scene3d>
        </p:spPr>
        <p:txBody>
          <a:bodyPr/>
          <a:lstStyle/>
          <a:p>
            <a:pPr algn="ctr"/>
            <a:r>
              <a:rPr lang="en-US" altLang="zh-CN" kern="100" dirty="0">
                <a:latin typeface="Times New Roman" panose="02020603050405020304" pitchFamily="18" charset="0"/>
              </a:rPr>
              <a:t>ΔM</a:t>
            </a:r>
            <a:r>
              <a:rPr lang="en-US" altLang="zh-CN" kern="100" baseline="-25000" dirty="0">
                <a:latin typeface="Times New Roman" panose="02020603050405020304" pitchFamily="18" charset="0"/>
              </a:rPr>
              <a:t>Q,C</a:t>
            </a:r>
            <a:r>
              <a:rPr lang="en-US" altLang="zh-CN" kern="100" dirty="0">
                <a:latin typeface="Times New Roman" panose="02020603050405020304" pitchFamily="18" charset="0"/>
              </a:rPr>
              <a:t> = Q</a:t>
            </a:r>
            <a:r>
              <a:rPr lang="en-US" altLang="zh-CN" kern="100" baseline="-25000" dirty="0">
                <a:latin typeface="Times New Roman" panose="02020603050405020304" pitchFamily="18" charset="0"/>
              </a:rPr>
              <a:t>1</a:t>
            </a:r>
            <a:r>
              <a:rPr lang="zh-CN" altLang="zh-CN" kern="100" dirty="0">
                <a:latin typeface="Times New Roman" panose="02020603050405020304" pitchFamily="18" charset="0"/>
                <a:cs typeface="Times New Roman" panose="02020603050405020304" pitchFamily="18" charset="0"/>
              </a:rPr>
              <a:t>（</a:t>
            </a:r>
            <a:r>
              <a:rPr lang="en-US" altLang="zh-CN" kern="100" dirty="0">
                <a:latin typeface="Times New Roman" panose="02020603050405020304" pitchFamily="18" charset="0"/>
              </a:rPr>
              <a:t>C</a:t>
            </a:r>
            <a:r>
              <a:rPr lang="en-US" altLang="zh-CN" kern="100" baseline="-25000" dirty="0">
                <a:latin typeface="Times New Roman" panose="02020603050405020304" pitchFamily="18" charset="0"/>
              </a:rPr>
              <a:t>0</a:t>
            </a:r>
            <a:r>
              <a:rPr lang="en-US" altLang="zh-CN" kern="100" dirty="0">
                <a:latin typeface="宋体" panose="02010600030101010101" pitchFamily="2" charset="-122"/>
                <a:cs typeface="Times New Roman" panose="02020603050405020304" pitchFamily="18" charset="0"/>
              </a:rPr>
              <a:t>-</a:t>
            </a:r>
            <a:r>
              <a:rPr lang="en-US" altLang="zh-CN" kern="100" dirty="0">
                <a:latin typeface="Times New Roman" panose="02020603050405020304" pitchFamily="18" charset="0"/>
              </a:rPr>
              <a:t>C</a:t>
            </a:r>
            <a:r>
              <a:rPr lang="en-US" altLang="zh-CN" kern="100" baseline="-25000" dirty="0">
                <a:latin typeface="Times New Roman" panose="02020603050405020304" pitchFamily="18" charset="0"/>
              </a:rPr>
              <a:t>1</a:t>
            </a:r>
            <a:r>
              <a:rPr lang="zh-CN" altLang="zh-CN" kern="100" dirty="0">
                <a:latin typeface="Times New Roman" panose="02020603050405020304" pitchFamily="18" charset="0"/>
                <a:cs typeface="Times New Roman" panose="02020603050405020304" pitchFamily="18" charset="0"/>
              </a:rPr>
              <a:t>）</a:t>
            </a:r>
            <a:r>
              <a:rPr lang="en-US" altLang="zh-CN" kern="100" dirty="0">
                <a:latin typeface="宋体" panose="02010600030101010101" pitchFamily="2" charset="-122"/>
                <a:cs typeface="Times New Roman" panose="02020603050405020304" pitchFamily="18" charset="0"/>
              </a:rPr>
              <a:t>-</a:t>
            </a:r>
            <a:r>
              <a:rPr lang="en-US" altLang="zh-CN" kern="100" dirty="0">
                <a:latin typeface="Times New Roman" panose="02020603050405020304" pitchFamily="18" charset="0"/>
              </a:rPr>
              <a:t> Q</a:t>
            </a:r>
            <a:r>
              <a:rPr lang="en-US" altLang="zh-CN" kern="100" baseline="-25000" dirty="0">
                <a:latin typeface="Times New Roman" panose="02020603050405020304" pitchFamily="18" charset="0"/>
              </a:rPr>
              <a:t>n</a:t>
            </a:r>
            <a:r>
              <a:rPr lang="zh-CN" altLang="zh-CN" kern="100" dirty="0">
                <a:latin typeface="Times New Roman" panose="02020603050405020304" pitchFamily="18" charset="0"/>
                <a:cs typeface="Times New Roman" panose="02020603050405020304" pitchFamily="18" charset="0"/>
              </a:rPr>
              <a:t>（</a:t>
            </a:r>
            <a:r>
              <a:rPr lang="en-US" altLang="zh-CN" kern="100" dirty="0">
                <a:latin typeface="Times New Roman" panose="02020603050405020304" pitchFamily="18" charset="0"/>
              </a:rPr>
              <a:t>C</a:t>
            </a:r>
            <a:r>
              <a:rPr lang="en-US" altLang="zh-CN" kern="100" baseline="-25000" dirty="0">
                <a:latin typeface="Times New Roman" panose="02020603050405020304" pitchFamily="18" charset="0"/>
              </a:rPr>
              <a:t>0</a:t>
            </a:r>
            <a:r>
              <a:rPr lang="en-US" altLang="zh-CN" kern="100" dirty="0">
                <a:latin typeface="宋体" panose="02010600030101010101" pitchFamily="2" charset="-122"/>
                <a:cs typeface="Times New Roman" panose="02020603050405020304" pitchFamily="18" charset="0"/>
              </a:rPr>
              <a:t>-</a:t>
            </a:r>
            <a:r>
              <a:rPr lang="en-US" altLang="zh-CN" kern="100" dirty="0">
                <a:latin typeface="Times New Roman" panose="02020603050405020304" pitchFamily="18" charset="0"/>
              </a:rPr>
              <a:t>C</a:t>
            </a:r>
            <a:r>
              <a:rPr lang="en-US" altLang="zh-CN" kern="100" baseline="-25000" dirty="0">
                <a:latin typeface="Times New Roman" panose="02020603050405020304" pitchFamily="18" charset="0"/>
              </a:rPr>
              <a:t>n</a:t>
            </a:r>
            <a:r>
              <a:rPr lang="zh-CN" altLang="zh-CN" kern="100" dirty="0">
                <a:latin typeface="Times New Roman" panose="02020603050405020304" pitchFamily="18" charset="0"/>
                <a:cs typeface="Times New Roman" panose="02020603050405020304" pitchFamily="18" charset="0"/>
              </a:rPr>
              <a:t>）</a:t>
            </a:r>
            <a:endParaRPr lang="zh-CN" altLang="en-US" dirty="0"/>
          </a:p>
        </p:txBody>
      </p:sp>
    </p:spTree>
    <p:extLst>
      <p:ext uri="{BB962C8B-B14F-4D97-AF65-F5344CB8AC3E}">
        <p14:creationId xmlns:p14="http://schemas.microsoft.com/office/powerpoint/2010/main" xmlns="" val="8946947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五边形 2"/>
          <p:cNvSpPr/>
          <p:nvPr/>
        </p:nvSpPr>
        <p:spPr>
          <a:xfrm>
            <a:off x="479376" y="2652017"/>
            <a:ext cx="11233248" cy="1569071"/>
          </a:xfrm>
          <a:prstGeom prst="homePlate">
            <a:avLst/>
          </a:prstGeom>
          <a:solidFill>
            <a:schemeClr val="bg1">
              <a:lumMod val="95000"/>
            </a:schemeClr>
          </a:solidFill>
          <a:ln>
            <a:noFill/>
          </a:ln>
          <a:effectLst>
            <a:reflection blurRad="12700" endPos="42000" dist="127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3200" b="1" dirty="0" smtClean="0">
                <a:solidFill>
                  <a:srgbClr val="000000"/>
                </a:solidFill>
              </a:rPr>
              <a:t>（二）成本降低额实际数与预算数之差的双因素分析</a:t>
            </a:r>
            <a:endParaRPr lang="zh-CN" altLang="zh-CN" sz="3200" b="1" dirty="0">
              <a:solidFill>
                <a:srgbClr val="000000"/>
              </a:solidFill>
            </a:endParaRPr>
          </a:p>
        </p:txBody>
      </p:sp>
      <p:sp>
        <p:nvSpPr>
          <p:cNvPr id="6" name="燕尾形 5"/>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b="1" dirty="0">
                <a:solidFill>
                  <a:schemeClr val="bg1"/>
                </a:solidFill>
              </a:rPr>
              <a:t>第五章货运成本管理</a:t>
            </a:r>
          </a:p>
        </p:txBody>
      </p:sp>
      <p:sp>
        <p:nvSpPr>
          <p:cNvPr id="10" name="燕尾形 9"/>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b="1" dirty="0">
                <a:solidFill>
                  <a:schemeClr val="bg1"/>
                </a:solidFill>
              </a:rPr>
              <a:t>第一节汽车货运成本分析</a:t>
            </a:r>
          </a:p>
        </p:txBody>
      </p:sp>
      <p:sp>
        <p:nvSpPr>
          <p:cNvPr id="11" name="燕尾形 10"/>
          <p:cNvSpPr/>
          <p:nvPr/>
        </p:nvSpPr>
        <p:spPr>
          <a:xfrm>
            <a:off x="5597940" y="368659"/>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b="1" dirty="0" smtClean="0">
                <a:solidFill>
                  <a:schemeClr val="bg1"/>
                </a:solidFill>
              </a:rPr>
              <a:t>二、成本降低额与成本降低率预算达成情况的因素分析</a:t>
            </a:r>
            <a:endParaRPr lang="zh-CN" altLang="zh-CN" sz="1400" b="1" dirty="0">
              <a:solidFill>
                <a:schemeClr val="bg1"/>
              </a:solidFill>
            </a:endParaRPr>
          </a:p>
        </p:txBody>
      </p:sp>
      <p:sp>
        <p:nvSpPr>
          <p:cNvPr id="12" name="燕尾形 11"/>
          <p:cNvSpPr/>
          <p:nvPr/>
        </p:nvSpPr>
        <p:spPr>
          <a:xfrm>
            <a:off x="5591944" y="692696"/>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b="1" dirty="0" smtClean="0">
                <a:solidFill>
                  <a:schemeClr val="bg1"/>
                </a:solidFill>
              </a:rPr>
              <a:t>（二）成本降低额实际数与预算数之差的双因素分析</a:t>
            </a:r>
            <a:endParaRPr lang="zh-CN" altLang="zh-CN" sz="1400" b="1" dirty="0">
              <a:solidFill>
                <a:schemeClr val="bg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indent="828000">
              <a:lnSpc>
                <a:spcPct val="150000"/>
              </a:lnSpc>
            </a:pPr>
            <a:r>
              <a:rPr lang="zh-CN" altLang="zh-CN" dirty="0" smtClean="0"/>
              <a:t>成本降低额实际数与预算数之差的因素分析，可分为简略性的双因素分析与明细化的多因素分析，如图</a:t>
            </a:r>
            <a:r>
              <a:rPr lang="en-US" altLang="zh-CN" dirty="0" smtClean="0"/>
              <a:t>5-1</a:t>
            </a:r>
            <a:r>
              <a:rPr lang="zh-CN" altLang="zh-CN" dirty="0" smtClean="0"/>
              <a:t>所示。</a:t>
            </a:r>
            <a:br>
              <a:rPr lang="zh-CN" altLang="zh-CN" dirty="0" smtClean="0"/>
            </a:br>
            <a:endParaRPr lang="zh-CN" altLang="en-US" dirty="0"/>
          </a:p>
        </p:txBody>
      </p:sp>
      <p:sp>
        <p:nvSpPr>
          <p:cNvPr id="6" name="燕尾形 5"/>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b="1" dirty="0">
                <a:solidFill>
                  <a:schemeClr val="bg1"/>
                </a:solidFill>
              </a:rPr>
              <a:t>第五章货运成本管理</a:t>
            </a:r>
          </a:p>
        </p:txBody>
      </p:sp>
      <p:sp>
        <p:nvSpPr>
          <p:cNvPr id="7" name="燕尾形 6"/>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b="1" dirty="0">
                <a:solidFill>
                  <a:schemeClr val="bg1"/>
                </a:solidFill>
              </a:rPr>
              <a:t>第一节汽车货运成本分析</a:t>
            </a:r>
          </a:p>
        </p:txBody>
      </p:sp>
      <p:sp>
        <p:nvSpPr>
          <p:cNvPr id="8" name="燕尾形 7"/>
          <p:cNvSpPr/>
          <p:nvPr/>
        </p:nvSpPr>
        <p:spPr>
          <a:xfrm>
            <a:off x="5597940" y="368659"/>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b="1" dirty="0" smtClean="0">
                <a:solidFill>
                  <a:schemeClr val="bg1"/>
                </a:solidFill>
              </a:rPr>
              <a:t>二、成本降低额与成本降低率预算达成情况的因素分析</a:t>
            </a:r>
            <a:endParaRPr lang="zh-CN" altLang="zh-CN" sz="1400" b="1" dirty="0">
              <a:solidFill>
                <a:schemeClr val="bg1"/>
              </a:solidFill>
            </a:endParaRPr>
          </a:p>
        </p:txBody>
      </p:sp>
      <p:sp>
        <p:nvSpPr>
          <p:cNvPr id="9" name="燕尾形 8"/>
          <p:cNvSpPr/>
          <p:nvPr/>
        </p:nvSpPr>
        <p:spPr>
          <a:xfrm>
            <a:off x="5591944" y="692696"/>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b="1" dirty="0" smtClean="0">
                <a:solidFill>
                  <a:schemeClr val="bg1"/>
                </a:solidFill>
              </a:rPr>
              <a:t>（二）成本降低额实际数与预算数之差的双因素分析</a:t>
            </a:r>
            <a:endParaRPr lang="zh-CN" altLang="zh-CN" sz="1400" b="1"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20" name="Rectangle 1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273426" name="Picture 18"/>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236845" y="1412776"/>
            <a:ext cx="9718310" cy="4176464"/>
          </a:xfrm>
          <a:prstGeom prst="rect">
            <a:avLst/>
          </a:prstGeom>
          <a:noFill/>
          <a:ln w="9525">
            <a:noFill/>
            <a:miter lim="800000"/>
            <a:headEnd/>
            <a:tailEnd/>
          </a:ln>
        </p:spPr>
      </p:pic>
      <p:sp>
        <p:nvSpPr>
          <p:cNvPr id="7" name="燕尾形 6"/>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b="1" dirty="0">
                <a:solidFill>
                  <a:schemeClr val="bg1"/>
                </a:solidFill>
              </a:rPr>
              <a:t>第五章货运成本管理</a:t>
            </a:r>
          </a:p>
        </p:txBody>
      </p:sp>
      <p:sp>
        <p:nvSpPr>
          <p:cNvPr id="8" name="燕尾形 7"/>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b="1" dirty="0">
                <a:solidFill>
                  <a:schemeClr val="bg1"/>
                </a:solidFill>
              </a:rPr>
              <a:t>第一节汽车货运成本分析</a:t>
            </a:r>
          </a:p>
        </p:txBody>
      </p:sp>
      <p:sp>
        <p:nvSpPr>
          <p:cNvPr id="9" name="燕尾形 8"/>
          <p:cNvSpPr/>
          <p:nvPr/>
        </p:nvSpPr>
        <p:spPr>
          <a:xfrm>
            <a:off x="5597940" y="368659"/>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b="1" dirty="0" smtClean="0">
                <a:solidFill>
                  <a:schemeClr val="bg1"/>
                </a:solidFill>
              </a:rPr>
              <a:t>二、成本降低额与成本降低率预算达成情况的因素分析</a:t>
            </a:r>
            <a:endParaRPr lang="zh-CN" altLang="zh-CN" sz="1400" b="1" dirty="0">
              <a:solidFill>
                <a:schemeClr val="bg1"/>
              </a:solidFill>
            </a:endParaRPr>
          </a:p>
        </p:txBody>
      </p:sp>
      <p:sp>
        <p:nvSpPr>
          <p:cNvPr id="10" name="燕尾形 9"/>
          <p:cNvSpPr/>
          <p:nvPr/>
        </p:nvSpPr>
        <p:spPr>
          <a:xfrm>
            <a:off x="5591944" y="692696"/>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b="1" dirty="0" smtClean="0">
                <a:solidFill>
                  <a:schemeClr val="bg1"/>
                </a:solidFill>
              </a:rPr>
              <a:t>（二）成本降低额实际数与预算数之差的双因素分析</a:t>
            </a:r>
            <a:endParaRPr lang="zh-CN" altLang="zh-CN" sz="1400" b="1" dirty="0">
              <a:solidFill>
                <a:schemeClr val="bg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5651" y="1268760"/>
            <a:ext cx="10464800" cy="4546253"/>
          </a:xfrm>
        </p:spPr>
        <p:txBody>
          <a:bodyPr/>
          <a:lstStyle/>
          <a:p>
            <a:pPr indent="828000">
              <a:lnSpc>
                <a:spcPct val="150000"/>
              </a:lnSpc>
            </a:pPr>
            <a:r>
              <a:rPr lang="zh-CN" altLang="zh-CN" sz="2800" dirty="0" smtClean="0">
                <a:latin typeface="+mj-ea"/>
              </a:rPr>
              <a:t>据式（</a:t>
            </a:r>
            <a:r>
              <a:rPr lang="en-US" altLang="zh-CN" sz="2800" dirty="0" smtClean="0">
                <a:latin typeface="+mj-ea"/>
              </a:rPr>
              <a:t>5-1</a:t>
            </a:r>
            <a:r>
              <a:rPr lang="zh-CN" altLang="zh-CN" sz="2800" dirty="0" smtClean="0">
                <a:latin typeface="+mj-ea"/>
              </a:rPr>
              <a:t>）可知，成本降低额实际数与预算数的差异是由于：①周转量实际数</a:t>
            </a:r>
            <a:r>
              <a:rPr lang="en-US" altLang="zh-CN" sz="2800" i="1" dirty="0" smtClean="0">
                <a:latin typeface="+mj-ea"/>
              </a:rPr>
              <a:t>Q</a:t>
            </a:r>
            <a:r>
              <a:rPr lang="en-US" altLang="zh-CN" sz="2800" baseline="-25000" dirty="0" smtClean="0">
                <a:latin typeface="+mj-ea"/>
              </a:rPr>
              <a:t>1</a:t>
            </a:r>
            <a:r>
              <a:rPr lang="zh-CN" altLang="zh-CN" sz="2800" dirty="0" smtClean="0">
                <a:latin typeface="+mj-ea"/>
              </a:rPr>
              <a:t>脱离预算数</a:t>
            </a:r>
            <a:r>
              <a:rPr lang="en-US" altLang="zh-CN" sz="2800" i="1" dirty="0" err="1" smtClean="0">
                <a:latin typeface="+mj-ea"/>
              </a:rPr>
              <a:t>Q</a:t>
            </a:r>
            <a:r>
              <a:rPr lang="en-US" altLang="zh-CN" sz="2800" baseline="-25000" dirty="0" err="1" smtClean="0">
                <a:latin typeface="+mj-ea"/>
              </a:rPr>
              <a:t>n</a:t>
            </a:r>
            <a:r>
              <a:rPr lang="zh-CN" altLang="zh-CN" sz="2800" dirty="0" smtClean="0">
                <a:latin typeface="+mj-ea"/>
              </a:rPr>
              <a:t>所致；②单位成本实际数</a:t>
            </a:r>
            <a:r>
              <a:rPr lang="en-US" altLang="zh-CN" sz="2800" i="1" dirty="0" smtClean="0">
                <a:latin typeface="+mj-ea"/>
              </a:rPr>
              <a:t>C</a:t>
            </a:r>
            <a:r>
              <a:rPr lang="en-US" altLang="zh-CN" sz="2800" baseline="-25000" dirty="0" smtClean="0">
                <a:latin typeface="+mj-ea"/>
              </a:rPr>
              <a:t>1</a:t>
            </a:r>
            <a:r>
              <a:rPr lang="zh-CN" altLang="zh-CN" sz="2800" dirty="0" smtClean="0">
                <a:latin typeface="+mj-ea"/>
              </a:rPr>
              <a:t>脱离预算数</a:t>
            </a:r>
            <a:r>
              <a:rPr lang="en-US" altLang="zh-CN" sz="2800" i="1" dirty="0" err="1" smtClean="0">
                <a:latin typeface="+mj-ea"/>
              </a:rPr>
              <a:t>C</a:t>
            </a:r>
            <a:r>
              <a:rPr lang="en-US" altLang="zh-CN" sz="2800" baseline="-25000" dirty="0" err="1" smtClean="0">
                <a:latin typeface="+mj-ea"/>
              </a:rPr>
              <a:t>n</a:t>
            </a:r>
            <a:r>
              <a:rPr lang="zh-CN" altLang="zh-CN" sz="2800" dirty="0" smtClean="0">
                <a:latin typeface="+mj-ea"/>
              </a:rPr>
              <a:t>所致。也就是说成本降低额差异的直接影响因素有两个，分别是周转量变动额和单位成本变动额。为直观起见，可采用连环替代法对成本降低额差异进行双因素分析，分析过程见【例</a:t>
            </a:r>
            <a:r>
              <a:rPr lang="en-US" altLang="zh-CN" sz="2800" dirty="0" smtClean="0">
                <a:latin typeface="+mj-ea"/>
              </a:rPr>
              <a:t>5-2</a:t>
            </a:r>
            <a:r>
              <a:rPr lang="zh-CN" altLang="zh-CN" sz="2800" dirty="0" smtClean="0">
                <a:latin typeface="+mj-ea"/>
              </a:rPr>
              <a:t>】。</a:t>
            </a:r>
            <a:endParaRPr lang="zh-CN" altLang="en-US" sz="2800" dirty="0">
              <a:latin typeface="+mj-ea"/>
            </a:endParaRPr>
          </a:p>
        </p:txBody>
      </p:sp>
      <p:sp>
        <p:nvSpPr>
          <p:cNvPr id="6" name="燕尾形 5"/>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b="1" dirty="0">
                <a:solidFill>
                  <a:schemeClr val="bg1"/>
                </a:solidFill>
              </a:rPr>
              <a:t>第五章货运成本管理</a:t>
            </a:r>
          </a:p>
        </p:txBody>
      </p:sp>
      <p:sp>
        <p:nvSpPr>
          <p:cNvPr id="7" name="燕尾形 6"/>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b="1" dirty="0">
                <a:solidFill>
                  <a:schemeClr val="bg1"/>
                </a:solidFill>
              </a:rPr>
              <a:t>第一节汽车货运成本分析</a:t>
            </a:r>
          </a:p>
        </p:txBody>
      </p:sp>
      <p:sp>
        <p:nvSpPr>
          <p:cNvPr id="8" name="燕尾形 7"/>
          <p:cNvSpPr/>
          <p:nvPr/>
        </p:nvSpPr>
        <p:spPr>
          <a:xfrm>
            <a:off x="5597940" y="368659"/>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b="1" dirty="0" smtClean="0">
                <a:solidFill>
                  <a:schemeClr val="bg1"/>
                </a:solidFill>
              </a:rPr>
              <a:t>二、成本降低额与成本降低率预算达成情况的因素分析</a:t>
            </a:r>
            <a:endParaRPr lang="zh-CN" altLang="zh-CN" sz="1400" b="1" dirty="0">
              <a:solidFill>
                <a:schemeClr val="bg1"/>
              </a:solidFill>
            </a:endParaRPr>
          </a:p>
        </p:txBody>
      </p:sp>
      <p:sp>
        <p:nvSpPr>
          <p:cNvPr id="12" name="燕尾形 11"/>
          <p:cNvSpPr/>
          <p:nvPr/>
        </p:nvSpPr>
        <p:spPr>
          <a:xfrm>
            <a:off x="5591944" y="692696"/>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b="1" dirty="0" smtClean="0">
                <a:solidFill>
                  <a:schemeClr val="bg1"/>
                </a:solidFill>
              </a:rPr>
              <a:t>（二）成本降低额实际数与预算数之差的双因素分析</a:t>
            </a:r>
            <a:endParaRPr lang="zh-CN" altLang="zh-CN" sz="1400" b="1" dirty="0">
              <a:solidFill>
                <a:schemeClr val="bg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同侧圆角矩形 5"/>
          <p:cNvSpPr/>
          <p:nvPr/>
        </p:nvSpPr>
        <p:spPr>
          <a:xfrm>
            <a:off x="6829015" y="3284984"/>
            <a:ext cx="4284476" cy="790347"/>
          </a:xfrm>
          <a:prstGeom prst="round2SameRect">
            <a:avLst/>
          </a:prstGeom>
          <a:solidFill>
            <a:schemeClr val="tx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1536427" y="3429000"/>
            <a:ext cx="8856984" cy="646331"/>
          </a:xfrm>
          <a:prstGeom prst="rect">
            <a:avLst/>
          </a:prstGeom>
        </p:spPr>
        <p:txBody>
          <a:bodyPr wrap="square">
            <a:spAutoFit/>
          </a:bodyPr>
          <a:lstStyle/>
          <a:p>
            <a:endParaRPr lang="zh-CN" altLang="en-US" sz="3600" dirty="0"/>
          </a:p>
        </p:txBody>
      </p:sp>
      <p:sp>
        <p:nvSpPr>
          <p:cNvPr id="5" name="同侧圆角矩形 4"/>
          <p:cNvSpPr/>
          <p:nvPr/>
        </p:nvSpPr>
        <p:spPr>
          <a:xfrm>
            <a:off x="2544539" y="3284984"/>
            <a:ext cx="3994898" cy="790347"/>
          </a:xfrm>
          <a:prstGeom prst="round2Same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3"/>
          <p:cNvSpPr>
            <a:spLocks noGrp="1"/>
          </p:cNvSpPr>
          <p:nvPr>
            <p:ph type="title" idx="4294967295"/>
          </p:nvPr>
        </p:nvSpPr>
        <p:spPr>
          <a:xfrm>
            <a:off x="1104379" y="3357563"/>
            <a:ext cx="10536237" cy="647700"/>
          </a:xfrm>
        </p:spPr>
        <p:txBody>
          <a:bodyPr/>
          <a:lstStyle/>
          <a:p>
            <a:r>
              <a:rPr lang="en-US" altLang="zh-CN" sz="2800" kern="100" dirty="0">
                <a:latin typeface="+mj-ea"/>
              </a:rPr>
              <a:t>ΔM</a:t>
            </a:r>
            <a:r>
              <a:rPr lang="en-US" altLang="zh-CN" sz="2800" kern="100" baseline="-25000" dirty="0">
                <a:latin typeface="+mj-ea"/>
              </a:rPr>
              <a:t>Q,C</a:t>
            </a:r>
            <a:r>
              <a:rPr lang="en-US" altLang="zh-CN" sz="2800" kern="100" dirty="0">
                <a:latin typeface="+mj-ea"/>
              </a:rPr>
              <a:t> = Q</a:t>
            </a:r>
            <a:r>
              <a:rPr lang="en-US" altLang="zh-CN" sz="2800" kern="100" baseline="-25000" dirty="0">
                <a:latin typeface="+mj-ea"/>
              </a:rPr>
              <a:t>1</a:t>
            </a:r>
            <a:r>
              <a:rPr lang="zh-CN" altLang="zh-CN" sz="2800" kern="100" dirty="0">
                <a:latin typeface="+mj-ea"/>
                <a:cs typeface="Times New Roman" panose="02020603050405020304" pitchFamily="18" charset="0"/>
              </a:rPr>
              <a:t>（</a:t>
            </a:r>
            <a:r>
              <a:rPr lang="en-US" altLang="zh-CN" sz="2800" kern="100" dirty="0">
                <a:latin typeface="+mj-ea"/>
              </a:rPr>
              <a:t>C</a:t>
            </a:r>
            <a:r>
              <a:rPr lang="en-US" altLang="zh-CN" sz="2800" kern="100" baseline="-25000" dirty="0">
                <a:latin typeface="+mj-ea"/>
              </a:rPr>
              <a:t>0</a:t>
            </a:r>
            <a:r>
              <a:rPr lang="en-US" altLang="zh-CN" sz="2800" kern="100" dirty="0">
                <a:latin typeface="+mj-ea"/>
                <a:cs typeface="Times New Roman" panose="02020603050405020304" pitchFamily="18" charset="0"/>
              </a:rPr>
              <a:t>-</a:t>
            </a:r>
            <a:r>
              <a:rPr lang="en-US" altLang="zh-CN" sz="2800" kern="100" dirty="0">
                <a:latin typeface="+mj-ea"/>
              </a:rPr>
              <a:t>C</a:t>
            </a:r>
            <a:r>
              <a:rPr lang="en-US" altLang="zh-CN" sz="2800" kern="100" baseline="-25000" dirty="0">
                <a:latin typeface="+mj-ea"/>
              </a:rPr>
              <a:t>1</a:t>
            </a:r>
            <a:r>
              <a:rPr lang="zh-CN" altLang="zh-CN" sz="2800" kern="100" dirty="0">
                <a:latin typeface="+mj-ea"/>
                <a:cs typeface="Times New Roman" panose="02020603050405020304" pitchFamily="18" charset="0"/>
              </a:rPr>
              <a:t>）</a:t>
            </a:r>
            <a:r>
              <a:rPr lang="en-US" altLang="zh-CN" sz="2800" dirty="0">
                <a:latin typeface="+mj-ea"/>
              </a:rPr>
              <a:t>-Q</a:t>
            </a:r>
            <a:r>
              <a:rPr lang="en-US" altLang="zh-CN" sz="2800" baseline="-25000" dirty="0">
                <a:latin typeface="+mj-ea"/>
              </a:rPr>
              <a:t>1</a:t>
            </a:r>
            <a:r>
              <a:rPr lang="zh-CN" altLang="zh-CN" sz="2800" dirty="0">
                <a:latin typeface="+mj-ea"/>
              </a:rPr>
              <a:t>（</a:t>
            </a:r>
            <a:r>
              <a:rPr lang="en-US" altLang="zh-CN" sz="2800" dirty="0">
                <a:latin typeface="+mj-ea"/>
              </a:rPr>
              <a:t>C</a:t>
            </a:r>
            <a:r>
              <a:rPr lang="en-US" altLang="zh-CN" sz="2800" baseline="-25000" dirty="0">
                <a:latin typeface="+mj-ea"/>
              </a:rPr>
              <a:t>0</a:t>
            </a:r>
            <a:r>
              <a:rPr lang="en-US" altLang="zh-CN" sz="2800" dirty="0">
                <a:latin typeface="+mj-ea"/>
              </a:rPr>
              <a:t>- </a:t>
            </a:r>
            <a:r>
              <a:rPr lang="en-US" altLang="zh-CN" sz="2800" dirty="0" err="1">
                <a:latin typeface="+mj-ea"/>
              </a:rPr>
              <a:t>C</a:t>
            </a:r>
            <a:r>
              <a:rPr lang="en-US" altLang="zh-CN" sz="2800" baseline="-25000" dirty="0" err="1">
                <a:latin typeface="+mj-ea"/>
              </a:rPr>
              <a:t>n</a:t>
            </a:r>
            <a:r>
              <a:rPr lang="zh-CN" altLang="zh-CN" sz="2800" dirty="0">
                <a:latin typeface="+mj-ea"/>
              </a:rPr>
              <a:t>）</a:t>
            </a:r>
            <a:r>
              <a:rPr lang="en-US" altLang="zh-CN" sz="2800" dirty="0">
                <a:latin typeface="+mj-ea"/>
              </a:rPr>
              <a:t>+ Q</a:t>
            </a:r>
            <a:r>
              <a:rPr lang="en-US" altLang="zh-CN" sz="2800" baseline="-25000" dirty="0">
                <a:latin typeface="+mj-ea"/>
              </a:rPr>
              <a:t>1</a:t>
            </a:r>
            <a:r>
              <a:rPr lang="zh-CN" altLang="zh-CN" sz="2800" dirty="0">
                <a:latin typeface="+mj-ea"/>
              </a:rPr>
              <a:t>（</a:t>
            </a:r>
            <a:r>
              <a:rPr lang="en-US" altLang="zh-CN" sz="2800" dirty="0">
                <a:latin typeface="+mj-ea"/>
              </a:rPr>
              <a:t>C</a:t>
            </a:r>
            <a:r>
              <a:rPr lang="en-US" altLang="zh-CN" sz="2800" baseline="-25000" dirty="0">
                <a:latin typeface="+mj-ea"/>
              </a:rPr>
              <a:t>0</a:t>
            </a:r>
            <a:r>
              <a:rPr lang="en-US" altLang="zh-CN" sz="2800" dirty="0">
                <a:latin typeface="+mj-ea"/>
              </a:rPr>
              <a:t>- C</a:t>
            </a:r>
            <a:r>
              <a:rPr lang="en-US" altLang="zh-CN" sz="2800" baseline="-25000" dirty="0">
                <a:latin typeface="+mj-ea"/>
              </a:rPr>
              <a:t>n</a:t>
            </a:r>
            <a:r>
              <a:rPr lang="zh-CN" altLang="zh-CN" sz="2800" dirty="0">
                <a:latin typeface="+mj-ea"/>
              </a:rPr>
              <a:t>）</a:t>
            </a:r>
            <a:r>
              <a:rPr lang="en-US" altLang="zh-CN" sz="2800" kern="100" dirty="0">
                <a:latin typeface="+mj-ea"/>
                <a:cs typeface="Times New Roman" panose="02020603050405020304" pitchFamily="18" charset="0"/>
              </a:rPr>
              <a:t>-</a:t>
            </a:r>
            <a:r>
              <a:rPr lang="en-US" altLang="zh-CN" sz="2800" kern="100" dirty="0">
                <a:latin typeface="+mj-ea"/>
              </a:rPr>
              <a:t> Q</a:t>
            </a:r>
            <a:r>
              <a:rPr lang="en-US" altLang="zh-CN" sz="2800" kern="100" baseline="-25000" dirty="0">
                <a:latin typeface="+mj-ea"/>
              </a:rPr>
              <a:t>n</a:t>
            </a:r>
            <a:r>
              <a:rPr lang="zh-CN" altLang="zh-CN" sz="2800" kern="100" dirty="0">
                <a:latin typeface="+mj-ea"/>
                <a:cs typeface="Times New Roman" panose="02020603050405020304" pitchFamily="18" charset="0"/>
              </a:rPr>
              <a:t>（</a:t>
            </a:r>
            <a:r>
              <a:rPr lang="en-US" altLang="zh-CN" sz="2800" kern="100" dirty="0">
                <a:latin typeface="+mj-ea"/>
              </a:rPr>
              <a:t>C</a:t>
            </a:r>
            <a:r>
              <a:rPr lang="en-US" altLang="zh-CN" sz="2800" kern="100" baseline="-25000" dirty="0">
                <a:latin typeface="+mj-ea"/>
              </a:rPr>
              <a:t>0</a:t>
            </a:r>
            <a:r>
              <a:rPr lang="en-US" altLang="zh-CN" sz="2800" kern="100" dirty="0">
                <a:latin typeface="+mj-ea"/>
                <a:cs typeface="Times New Roman" panose="02020603050405020304" pitchFamily="18" charset="0"/>
              </a:rPr>
              <a:t>-</a:t>
            </a:r>
            <a:r>
              <a:rPr lang="en-US" altLang="zh-CN" sz="2800" kern="100" dirty="0">
                <a:latin typeface="+mj-ea"/>
              </a:rPr>
              <a:t>C</a:t>
            </a:r>
            <a:r>
              <a:rPr lang="en-US" altLang="zh-CN" sz="2800" kern="100" baseline="-25000" dirty="0">
                <a:latin typeface="+mj-ea"/>
              </a:rPr>
              <a:t>n</a:t>
            </a:r>
            <a:r>
              <a:rPr lang="zh-CN" altLang="zh-CN" sz="2800" kern="100" dirty="0">
                <a:latin typeface="+mj-ea"/>
                <a:cs typeface="Times New Roman" panose="02020603050405020304" pitchFamily="18" charset="0"/>
              </a:rPr>
              <a:t>）</a:t>
            </a:r>
            <a:endParaRPr lang="zh-CN" altLang="en-US" sz="2800" dirty="0">
              <a:latin typeface="+mj-ea"/>
            </a:endParaRPr>
          </a:p>
        </p:txBody>
      </p:sp>
      <p:sp>
        <p:nvSpPr>
          <p:cNvPr id="7" name="文本框 6"/>
          <p:cNvSpPr txBox="1"/>
          <p:nvPr/>
        </p:nvSpPr>
        <p:spPr>
          <a:xfrm>
            <a:off x="4848795" y="5138028"/>
            <a:ext cx="5790368" cy="523220"/>
          </a:xfrm>
          <a:prstGeom prst="rect">
            <a:avLst/>
          </a:prstGeom>
          <a:noFill/>
        </p:spPr>
        <p:txBody>
          <a:bodyPr wrap="none" rtlCol="0">
            <a:spAutoFit/>
          </a:bodyPr>
          <a:lstStyle/>
          <a:p>
            <a:r>
              <a:rPr lang="zh-CN" altLang="en-US" sz="2800" b="1" dirty="0"/>
              <a:t>单位成本变动所致成本降低额差额</a:t>
            </a:r>
          </a:p>
        </p:txBody>
      </p:sp>
      <p:cxnSp>
        <p:nvCxnSpPr>
          <p:cNvPr id="9" name="直接连接符 8"/>
          <p:cNvCxnSpPr/>
          <p:nvPr/>
        </p:nvCxnSpPr>
        <p:spPr>
          <a:xfrm>
            <a:off x="5694889" y="4110463"/>
            <a:ext cx="844548" cy="1027565"/>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4832338" y="1808820"/>
            <a:ext cx="5194051" cy="523220"/>
          </a:xfrm>
          <a:prstGeom prst="rect">
            <a:avLst/>
          </a:prstGeom>
          <a:noFill/>
        </p:spPr>
        <p:txBody>
          <a:bodyPr wrap="none" rtlCol="0">
            <a:spAutoFit/>
          </a:bodyPr>
          <a:lstStyle/>
          <a:p>
            <a:r>
              <a:rPr lang="zh-CN" altLang="en-US" sz="2800" b="1" dirty="0"/>
              <a:t>周转量变动所致成本降低额差额</a:t>
            </a:r>
          </a:p>
        </p:txBody>
      </p:sp>
      <p:cxnSp>
        <p:nvCxnSpPr>
          <p:cNvPr id="20" name="直接连接符 19"/>
          <p:cNvCxnSpPr/>
          <p:nvPr/>
        </p:nvCxnSpPr>
        <p:spPr>
          <a:xfrm>
            <a:off x="7438797" y="2251177"/>
            <a:ext cx="844548" cy="1027565"/>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平行四边形 10"/>
          <p:cNvSpPr/>
          <p:nvPr/>
        </p:nvSpPr>
        <p:spPr>
          <a:xfrm>
            <a:off x="551384" y="1124744"/>
            <a:ext cx="3152945" cy="540060"/>
          </a:xfrm>
          <a:prstGeom prst="parallelogram">
            <a:avLst/>
          </a:prstGeom>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rgbClr val="000000"/>
                </a:solidFill>
              </a:rPr>
              <a:t>双因素分析的公式法</a:t>
            </a:r>
          </a:p>
        </p:txBody>
      </p:sp>
      <p:sp>
        <p:nvSpPr>
          <p:cNvPr id="14" name="燕尾形 13"/>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b="1" dirty="0">
                <a:solidFill>
                  <a:schemeClr val="bg1"/>
                </a:solidFill>
              </a:rPr>
              <a:t>第五章货运成本管理</a:t>
            </a:r>
          </a:p>
        </p:txBody>
      </p:sp>
      <p:sp>
        <p:nvSpPr>
          <p:cNvPr id="15" name="燕尾形 14"/>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b="1" dirty="0">
                <a:solidFill>
                  <a:schemeClr val="bg1"/>
                </a:solidFill>
              </a:rPr>
              <a:t>第一节汽车货运成本分析</a:t>
            </a:r>
          </a:p>
        </p:txBody>
      </p:sp>
      <p:sp>
        <p:nvSpPr>
          <p:cNvPr id="16" name="燕尾形 15"/>
          <p:cNvSpPr/>
          <p:nvPr/>
        </p:nvSpPr>
        <p:spPr>
          <a:xfrm>
            <a:off x="5597940" y="368659"/>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b="1" dirty="0" smtClean="0">
                <a:solidFill>
                  <a:schemeClr val="bg1"/>
                </a:solidFill>
              </a:rPr>
              <a:t>二、成本降低额与成本降低率预算达成情况的因素分析</a:t>
            </a:r>
            <a:endParaRPr lang="zh-CN" altLang="zh-CN" sz="1400" b="1" dirty="0">
              <a:solidFill>
                <a:schemeClr val="bg1"/>
              </a:solidFill>
            </a:endParaRPr>
          </a:p>
        </p:txBody>
      </p:sp>
      <p:sp>
        <p:nvSpPr>
          <p:cNvPr id="17" name="燕尾形 16"/>
          <p:cNvSpPr/>
          <p:nvPr/>
        </p:nvSpPr>
        <p:spPr>
          <a:xfrm>
            <a:off x="5591944" y="692696"/>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b="1" dirty="0" smtClean="0">
                <a:solidFill>
                  <a:schemeClr val="bg1"/>
                </a:solidFill>
              </a:rPr>
              <a:t>（二）成本降低额实际数与预算数之差的双因素分析</a:t>
            </a:r>
            <a:endParaRPr lang="zh-CN" altLang="zh-CN" sz="1400" b="1" dirty="0">
              <a:solidFill>
                <a:schemeClr val="bg1"/>
              </a:solidFill>
            </a:endParaRPr>
          </a:p>
        </p:txBody>
      </p:sp>
    </p:spTree>
    <p:extLst>
      <p:ext uri="{BB962C8B-B14F-4D97-AF65-F5344CB8AC3E}">
        <p14:creationId xmlns:p14="http://schemas.microsoft.com/office/powerpoint/2010/main" xmlns="" val="402832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55">
            <a:extLst>
              <a:ext uri="{FF2B5EF4-FFF2-40B4-BE49-F238E27FC236}">
                <a16:creationId xmlns:a16="http://schemas.microsoft.com/office/drawing/2014/main" xmlns="" id="{4DDE79B4-BABE-4BAB-8D5B-33CF71FEC06E}"/>
              </a:ext>
            </a:extLst>
          </p:cNvPr>
          <p:cNvGrpSpPr/>
          <p:nvPr/>
        </p:nvGrpSpPr>
        <p:grpSpPr>
          <a:xfrm>
            <a:off x="551384" y="2708920"/>
            <a:ext cx="4142630" cy="1241285"/>
            <a:chOff x="680545" y="2776699"/>
            <a:chExt cx="4142630" cy="1343951"/>
          </a:xfrm>
          <a:solidFill>
            <a:schemeClr val="bg1"/>
          </a:solidFill>
        </p:grpSpPr>
        <p:sp>
          <p:nvSpPr>
            <p:cNvPr id="10" name="直接连接符 9">
              <a:extLst>
                <a:ext uri="{FF2B5EF4-FFF2-40B4-BE49-F238E27FC236}">
                  <a16:creationId xmlns:a16="http://schemas.microsoft.com/office/drawing/2014/main" xmlns="" id="{59BDD7BC-3203-44DB-A626-88CDF569CC66}"/>
                </a:ext>
              </a:extLst>
            </p:cNvPr>
            <p:cNvSpPr/>
            <p:nvPr/>
          </p:nvSpPr>
          <p:spPr>
            <a:xfrm>
              <a:off x="2871087" y="2776699"/>
              <a:ext cx="1199346" cy="352756"/>
            </a:xfrm>
            <a:custGeom>
              <a:avLst/>
              <a:gdLst/>
              <a:ahLst/>
              <a:cxnLst/>
              <a:rect l="0" t="0" r="0" b="0"/>
              <a:pathLst>
                <a:path>
                  <a:moveTo>
                    <a:pt x="0" y="0"/>
                  </a:moveTo>
                  <a:lnTo>
                    <a:pt x="0" y="144605"/>
                  </a:lnTo>
                  <a:lnTo>
                    <a:pt x="1199346" y="144605"/>
                  </a:lnTo>
                  <a:lnTo>
                    <a:pt x="1199346" y="352756"/>
                  </a:lnTo>
                </a:path>
              </a:pathLst>
            </a:custGeom>
            <a:grpFill/>
            <a:ln>
              <a:solidFill>
                <a:schemeClr val="tx2">
                  <a:lumMod val="50000"/>
                </a:schemeClr>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直接连接符 10">
              <a:extLst>
                <a:ext uri="{FF2B5EF4-FFF2-40B4-BE49-F238E27FC236}">
                  <a16:creationId xmlns:a16="http://schemas.microsoft.com/office/drawing/2014/main" xmlns="" id="{3D6D677C-17C4-4D84-949D-6FE140D91594}"/>
                </a:ext>
              </a:extLst>
            </p:cNvPr>
            <p:cNvSpPr/>
            <p:nvPr/>
          </p:nvSpPr>
          <p:spPr>
            <a:xfrm>
              <a:off x="1671740" y="2776699"/>
              <a:ext cx="1199346" cy="352756"/>
            </a:xfrm>
            <a:custGeom>
              <a:avLst/>
              <a:gdLst/>
              <a:ahLst/>
              <a:cxnLst/>
              <a:rect l="0" t="0" r="0" b="0"/>
              <a:pathLst>
                <a:path>
                  <a:moveTo>
                    <a:pt x="1199346" y="0"/>
                  </a:moveTo>
                  <a:lnTo>
                    <a:pt x="1199346" y="144605"/>
                  </a:lnTo>
                  <a:lnTo>
                    <a:pt x="0" y="144605"/>
                  </a:lnTo>
                  <a:lnTo>
                    <a:pt x="0" y="352756"/>
                  </a:lnTo>
                </a:path>
              </a:pathLst>
            </a:custGeom>
            <a:grpFill/>
            <a:ln>
              <a:solidFill>
                <a:schemeClr val="tx2">
                  <a:lumMod val="50000"/>
                </a:schemeClr>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15" name="组合 14">
              <a:extLst>
                <a:ext uri="{FF2B5EF4-FFF2-40B4-BE49-F238E27FC236}">
                  <a16:creationId xmlns:a16="http://schemas.microsoft.com/office/drawing/2014/main" xmlns="" id="{65E92698-00D5-46F7-8243-BE83472D169D}"/>
                </a:ext>
              </a:extLst>
            </p:cNvPr>
            <p:cNvGrpSpPr/>
            <p:nvPr/>
          </p:nvGrpSpPr>
          <p:grpSpPr>
            <a:xfrm>
              <a:off x="680545" y="3129455"/>
              <a:ext cx="1982390" cy="991195"/>
              <a:chOff x="72015" y="2753224"/>
              <a:chExt cx="1982390" cy="991195"/>
            </a:xfrm>
            <a:grpFill/>
            <a:scene3d>
              <a:camera prst="orthographicFront"/>
              <a:lightRig rig="flat" dir="t"/>
            </a:scene3d>
          </p:grpSpPr>
          <p:sp>
            <p:nvSpPr>
              <p:cNvPr id="49" name="矩形 48">
                <a:extLst>
                  <a:ext uri="{FF2B5EF4-FFF2-40B4-BE49-F238E27FC236}">
                    <a16:creationId xmlns:a16="http://schemas.microsoft.com/office/drawing/2014/main" xmlns="" id="{09ABE0EB-0884-4F3F-99D5-9FC8C2307BD1}"/>
                  </a:ext>
                </a:extLst>
              </p:cNvPr>
              <p:cNvSpPr/>
              <p:nvPr/>
            </p:nvSpPr>
            <p:spPr>
              <a:xfrm>
                <a:off x="72015" y="2753224"/>
                <a:ext cx="1982390" cy="991195"/>
              </a:xfrm>
              <a:prstGeom prst="rect">
                <a:avLst/>
              </a:prstGeom>
              <a:grpFill/>
              <a:ln>
                <a:solidFill>
                  <a:schemeClr val="tx2">
                    <a:lumMod val="50000"/>
                  </a:schemeClr>
                </a:solidFill>
              </a:ln>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50" name="文本框 49">
                <a:extLst>
                  <a:ext uri="{FF2B5EF4-FFF2-40B4-BE49-F238E27FC236}">
                    <a16:creationId xmlns:a16="http://schemas.microsoft.com/office/drawing/2014/main" xmlns="" id="{B3B72583-FC9A-4CA6-BBBB-F92FC2D96EF6}"/>
                  </a:ext>
                </a:extLst>
              </p:cNvPr>
              <p:cNvSpPr txBox="1"/>
              <p:nvPr/>
            </p:nvSpPr>
            <p:spPr>
              <a:xfrm>
                <a:off x="72015" y="2753224"/>
                <a:ext cx="1982390" cy="991195"/>
              </a:xfrm>
              <a:prstGeom prst="rect">
                <a:avLst/>
              </a:prstGeom>
              <a:grpFill/>
              <a:ln>
                <a:solidFill>
                  <a:schemeClr val="tx2">
                    <a:lumMod val="50000"/>
                  </a:schemeClr>
                </a:solidFill>
              </a:ln>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marL="0" lvl="0" indent="0" algn="ctr" defTabSz="622300">
                  <a:spcBef>
                    <a:spcPct val="0"/>
                  </a:spcBef>
                  <a:spcAft>
                    <a:spcPts val="0"/>
                  </a:spcAft>
                  <a:buNone/>
                </a:pPr>
                <a:r>
                  <a:rPr lang="zh-CN" altLang="en-US" sz="2000" b="1" kern="1200" dirty="0">
                    <a:latin typeface="+mn-ea"/>
                    <a:cs typeface="+mn-cs"/>
                  </a:rPr>
                  <a:t>实际数与预算数直接比</a:t>
                </a:r>
                <a:r>
                  <a:rPr lang="zh-CN" altLang="en-US" sz="2000" b="1" kern="1200" dirty="0" smtClean="0">
                    <a:latin typeface="+mn-ea"/>
                    <a:cs typeface="+mn-cs"/>
                  </a:rPr>
                  <a:t>较分</a:t>
                </a:r>
                <a:r>
                  <a:rPr lang="zh-CN" altLang="en-US" sz="2000" b="1" kern="1200" dirty="0">
                    <a:latin typeface="+mn-ea"/>
                    <a:cs typeface="+mn-cs"/>
                  </a:rPr>
                  <a:t>析</a:t>
                </a:r>
              </a:p>
            </p:txBody>
          </p:sp>
        </p:grpSp>
        <p:sp>
          <p:nvSpPr>
            <p:cNvPr id="48" name="文本框 47">
              <a:extLst>
                <a:ext uri="{FF2B5EF4-FFF2-40B4-BE49-F238E27FC236}">
                  <a16:creationId xmlns:a16="http://schemas.microsoft.com/office/drawing/2014/main" xmlns="" id="{BFBCC6E7-B527-43B7-9009-4A60C52DA91B}"/>
                </a:ext>
              </a:extLst>
            </p:cNvPr>
            <p:cNvSpPr txBox="1"/>
            <p:nvPr/>
          </p:nvSpPr>
          <p:spPr>
            <a:xfrm>
              <a:off x="2840785" y="3129455"/>
              <a:ext cx="1982390" cy="991195"/>
            </a:xfrm>
            <a:prstGeom prst="rect">
              <a:avLst/>
            </a:prstGeom>
            <a:grpFill/>
            <a:ln>
              <a:solidFill>
                <a:schemeClr val="tx2">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marL="0" lvl="0" indent="0" algn="ctr" defTabSz="622300">
                <a:spcBef>
                  <a:spcPct val="0"/>
                </a:spcBef>
                <a:spcAft>
                  <a:spcPts val="0"/>
                </a:spcAft>
                <a:buNone/>
              </a:pPr>
              <a:r>
                <a:rPr lang="zh-CN" altLang="en-US" sz="2000" b="1" kern="1200" dirty="0">
                  <a:latin typeface="+mn-ea"/>
                  <a:cs typeface="+mn-cs"/>
                </a:rPr>
                <a:t>实际数与预算数间接比</a:t>
              </a:r>
              <a:r>
                <a:rPr lang="zh-CN" altLang="en-US" sz="2000" b="1" kern="1200" dirty="0" smtClean="0">
                  <a:latin typeface="+mn-ea"/>
                  <a:cs typeface="+mn-cs"/>
                </a:rPr>
                <a:t>较分</a:t>
              </a:r>
              <a:r>
                <a:rPr lang="zh-CN" altLang="en-US" sz="2000" b="1" kern="1200" dirty="0">
                  <a:latin typeface="+mn-ea"/>
                  <a:cs typeface="+mn-cs"/>
                </a:rPr>
                <a:t>析</a:t>
              </a:r>
            </a:p>
          </p:txBody>
        </p:sp>
      </p:grpSp>
      <p:grpSp>
        <p:nvGrpSpPr>
          <p:cNvPr id="67" name="组合 66">
            <a:extLst>
              <a:ext uri="{FF2B5EF4-FFF2-40B4-BE49-F238E27FC236}">
                <a16:creationId xmlns:a16="http://schemas.microsoft.com/office/drawing/2014/main" xmlns="" id="{F0AEBD54-D5B6-456B-8BD9-43CD78FD7606}"/>
              </a:ext>
            </a:extLst>
          </p:cNvPr>
          <p:cNvGrpSpPr/>
          <p:nvPr/>
        </p:nvGrpSpPr>
        <p:grpSpPr>
          <a:xfrm>
            <a:off x="3108889" y="3986193"/>
            <a:ext cx="2411047" cy="2323127"/>
            <a:chOff x="1283380" y="4603600"/>
            <a:chExt cx="2267913" cy="2359343"/>
          </a:xfrm>
          <a:solidFill>
            <a:schemeClr val="bg1"/>
          </a:solidFill>
        </p:grpSpPr>
        <p:sp>
          <p:nvSpPr>
            <p:cNvPr id="9" name="直接连接符 8">
              <a:extLst>
                <a:ext uri="{FF2B5EF4-FFF2-40B4-BE49-F238E27FC236}">
                  <a16:creationId xmlns:a16="http://schemas.microsoft.com/office/drawing/2014/main" xmlns="" id="{8588AF11-7E96-41DF-8B37-7AAECFAD9FCF}"/>
                </a:ext>
              </a:extLst>
            </p:cNvPr>
            <p:cNvSpPr/>
            <p:nvPr/>
          </p:nvSpPr>
          <p:spPr>
            <a:xfrm>
              <a:off x="1285521" y="4603600"/>
              <a:ext cx="297358" cy="711618"/>
            </a:xfrm>
            <a:custGeom>
              <a:avLst/>
              <a:gdLst/>
              <a:ahLst/>
              <a:cxnLst/>
              <a:rect l="0" t="0" r="0" b="0"/>
              <a:pathLst>
                <a:path>
                  <a:moveTo>
                    <a:pt x="0" y="0"/>
                  </a:moveTo>
                  <a:lnTo>
                    <a:pt x="0" y="711618"/>
                  </a:lnTo>
                  <a:lnTo>
                    <a:pt x="297358" y="711618"/>
                  </a:lnTo>
                </a:path>
              </a:pathLst>
            </a:custGeom>
            <a:grpFill/>
            <a:ln>
              <a:solidFill>
                <a:schemeClr val="tx2">
                  <a:lumMod val="50000"/>
                </a:schemeClr>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57" name="组合 56">
              <a:extLst>
                <a:ext uri="{FF2B5EF4-FFF2-40B4-BE49-F238E27FC236}">
                  <a16:creationId xmlns:a16="http://schemas.microsoft.com/office/drawing/2014/main" xmlns="" id="{3DD9F980-CFBF-4518-B82C-B1DFCEF273D1}"/>
                </a:ext>
              </a:extLst>
            </p:cNvPr>
            <p:cNvGrpSpPr/>
            <p:nvPr/>
          </p:nvGrpSpPr>
          <p:grpSpPr>
            <a:xfrm>
              <a:off x="1283380" y="4603600"/>
              <a:ext cx="2267913" cy="2359343"/>
              <a:chOff x="3275336" y="4120651"/>
              <a:chExt cx="2267913" cy="2359343"/>
            </a:xfrm>
            <a:grpFill/>
          </p:grpSpPr>
          <p:sp>
            <p:nvSpPr>
              <p:cNvPr id="8" name="直接连接符 7">
                <a:extLst>
                  <a:ext uri="{FF2B5EF4-FFF2-40B4-BE49-F238E27FC236}">
                    <a16:creationId xmlns:a16="http://schemas.microsoft.com/office/drawing/2014/main" xmlns="" id="{3714AE0A-B8E9-4790-9888-9534D3EA1822}"/>
                  </a:ext>
                </a:extLst>
              </p:cNvPr>
              <p:cNvSpPr/>
              <p:nvPr/>
            </p:nvSpPr>
            <p:spPr>
              <a:xfrm>
                <a:off x="3275336" y="4120651"/>
                <a:ext cx="283382" cy="1863744"/>
              </a:xfrm>
              <a:custGeom>
                <a:avLst/>
                <a:gdLst/>
                <a:ahLst/>
                <a:cxnLst/>
                <a:rect l="0" t="0" r="0" b="0"/>
                <a:pathLst>
                  <a:path>
                    <a:moveTo>
                      <a:pt x="0" y="0"/>
                    </a:moveTo>
                    <a:lnTo>
                      <a:pt x="0" y="1863744"/>
                    </a:lnTo>
                    <a:lnTo>
                      <a:pt x="283382" y="1863744"/>
                    </a:lnTo>
                  </a:path>
                </a:pathLst>
              </a:custGeom>
              <a:grpFill/>
              <a:ln>
                <a:solidFill>
                  <a:schemeClr val="tx2">
                    <a:lumMod val="50000"/>
                  </a:schemeClr>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46" name="文本框 45">
                <a:extLst>
                  <a:ext uri="{FF2B5EF4-FFF2-40B4-BE49-F238E27FC236}">
                    <a16:creationId xmlns:a16="http://schemas.microsoft.com/office/drawing/2014/main" xmlns="" id="{ADAC641F-3FF4-453E-B6E5-E5D3BA8AC320}"/>
                  </a:ext>
                </a:extLst>
              </p:cNvPr>
              <p:cNvSpPr txBox="1"/>
              <p:nvPr/>
            </p:nvSpPr>
            <p:spPr>
              <a:xfrm>
                <a:off x="3525230" y="4359207"/>
                <a:ext cx="1982389" cy="991195"/>
              </a:xfrm>
              <a:prstGeom prst="rect">
                <a:avLst/>
              </a:prstGeom>
              <a:grpFill/>
              <a:ln>
                <a:solidFill>
                  <a:schemeClr val="tx2">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marL="0" lvl="0" indent="0" algn="ctr" defTabSz="622300">
                  <a:spcBef>
                    <a:spcPct val="0"/>
                  </a:spcBef>
                  <a:spcAft>
                    <a:spcPts val="0"/>
                  </a:spcAft>
                  <a:buNone/>
                </a:pPr>
                <a:r>
                  <a:rPr lang="zh-CN" altLang="en-US" sz="2000" b="1" kern="1200" dirty="0">
                    <a:latin typeface="+mn-ea"/>
                    <a:cs typeface="+mn-cs"/>
                  </a:rPr>
                  <a:t>成本降低额实际数与预算数之差的双因素分析</a:t>
                </a:r>
              </a:p>
            </p:txBody>
          </p:sp>
          <p:grpSp>
            <p:nvGrpSpPr>
              <p:cNvPr id="18" name="组合 17">
                <a:extLst>
                  <a:ext uri="{FF2B5EF4-FFF2-40B4-BE49-F238E27FC236}">
                    <a16:creationId xmlns:a16="http://schemas.microsoft.com/office/drawing/2014/main" xmlns="" id="{357515D2-E8CE-470A-8DCA-4A0D00C96D5F}"/>
                  </a:ext>
                </a:extLst>
              </p:cNvPr>
              <p:cNvGrpSpPr/>
              <p:nvPr/>
            </p:nvGrpSpPr>
            <p:grpSpPr>
              <a:xfrm>
                <a:off x="3560859" y="5488798"/>
                <a:ext cx="1982390" cy="991196"/>
                <a:chOff x="2952329" y="5112567"/>
                <a:chExt cx="1982390" cy="991196"/>
              </a:xfrm>
              <a:grpFill/>
              <a:scene3d>
                <a:camera prst="orthographicFront"/>
                <a:lightRig rig="flat" dir="t"/>
              </a:scene3d>
            </p:grpSpPr>
            <p:sp>
              <p:nvSpPr>
                <p:cNvPr id="43" name="矩形 42">
                  <a:extLst>
                    <a:ext uri="{FF2B5EF4-FFF2-40B4-BE49-F238E27FC236}">
                      <a16:creationId xmlns:a16="http://schemas.microsoft.com/office/drawing/2014/main" xmlns="" id="{154D6E63-23BE-4701-B780-E8B84B1025CF}"/>
                    </a:ext>
                  </a:extLst>
                </p:cNvPr>
                <p:cNvSpPr/>
                <p:nvPr/>
              </p:nvSpPr>
              <p:spPr>
                <a:xfrm>
                  <a:off x="2952329" y="5112567"/>
                  <a:ext cx="1982390" cy="991195"/>
                </a:xfrm>
                <a:prstGeom prst="rect">
                  <a:avLst/>
                </a:prstGeom>
                <a:grpFill/>
                <a:ln>
                  <a:solidFill>
                    <a:schemeClr val="tx2">
                      <a:lumMod val="50000"/>
                    </a:schemeClr>
                  </a:solidFill>
                </a:ln>
                <a:sp3d prstMaterial="dkEdge">
                  <a:bevelT w="8200" h="38100"/>
                </a:sp3d>
              </p:spPr>
              <p:style>
                <a:lnRef idx="0">
                  <a:scrgbClr r="0" g="0" b="0"/>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44" name="文本框 43">
                  <a:extLst>
                    <a:ext uri="{FF2B5EF4-FFF2-40B4-BE49-F238E27FC236}">
                      <a16:creationId xmlns:a16="http://schemas.microsoft.com/office/drawing/2014/main" xmlns="" id="{C7115DFA-60E8-415D-8135-0B54DA7D090B}"/>
                    </a:ext>
                  </a:extLst>
                </p:cNvPr>
                <p:cNvSpPr txBox="1"/>
                <p:nvPr/>
              </p:nvSpPr>
              <p:spPr>
                <a:xfrm>
                  <a:off x="2952329" y="5112568"/>
                  <a:ext cx="1982390" cy="991195"/>
                </a:xfrm>
                <a:prstGeom prst="rect">
                  <a:avLst/>
                </a:prstGeom>
                <a:grpFill/>
                <a:ln>
                  <a:solidFill>
                    <a:schemeClr val="tx2">
                      <a:lumMod val="50000"/>
                    </a:schemeClr>
                  </a:solidFill>
                </a:ln>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marL="0" lvl="0" indent="0" algn="ctr" defTabSz="622300">
                    <a:spcBef>
                      <a:spcPct val="0"/>
                    </a:spcBef>
                    <a:spcAft>
                      <a:spcPts val="0"/>
                    </a:spcAft>
                    <a:buNone/>
                  </a:pPr>
                  <a:r>
                    <a:rPr lang="zh-CN" altLang="en-US" sz="2000" b="1" kern="1200" dirty="0">
                      <a:latin typeface="+mn-ea"/>
                      <a:cs typeface="+mn-cs"/>
                    </a:rPr>
                    <a:t>成本降低额实际数与预算数之差的多因素分析</a:t>
                  </a:r>
                </a:p>
              </p:txBody>
            </p:sp>
          </p:grpSp>
        </p:grpSp>
      </p:grpSp>
      <p:grpSp>
        <p:nvGrpSpPr>
          <p:cNvPr id="55" name="组合 54">
            <a:extLst>
              <a:ext uri="{FF2B5EF4-FFF2-40B4-BE49-F238E27FC236}">
                <a16:creationId xmlns:a16="http://schemas.microsoft.com/office/drawing/2014/main" xmlns="" id="{0514703F-0C6B-47F4-B448-810BEEF9F0EB}"/>
              </a:ext>
            </a:extLst>
          </p:cNvPr>
          <p:cNvGrpSpPr/>
          <p:nvPr/>
        </p:nvGrpSpPr>
        <p:grpSpPr>
          <a:xfrm>
            <a:off x="1685538" y="908720"/>
            <a:ext cx="8769116" cy="1813242"/>
            <a:chOff x="1879891" y="813484"/>
            <a:chExt cx="8769116" cy="1963214"/>
          </a:xfrm>
          <a:solidFill>
            <a:schemeClr val="bg1"/>
          </a:solidFill>
        </p:grpSpPr>
        <p:sp>
          <p:nvSpPr>
            <p:cNvPr id="5" name="直接连接符 4">
              <a:extLst>
                <a:ext uri="{FF2B5EF4-FFF2-40B4-BE49-F238E27FC236}">
                  <a16:creationId xmlns:a16="http://schemas.microsoft.com/office/drawing/2014/main" xmlns="" id="{79400014-3C56-40B6-9CF0-BFB679184475}"/>
                </a:ext>
              </a:extLst>
            </p:cNvPr>
            <p:cNvSpPr/>
            <p:nvPr/>
          </p:nvSpPr>
          <p:spPr>
            <a:xfrm>
              <a:off x="6446804" y="1369201"/>
              <a:ext cx="3577858" cy="416302"/>
            </a:xfrm>
            <a:custGeom>
              <a:avLst/>
              <a:gdLst/>
              <a:ahLst/>
              <a:cxnLst/>
              <a:rect l="0" t="0" r="0" b="0"/>
              <a:pathLst>
                <a:path>
                  <a:moveTo>
                    <a:pt x="0" y="0"/>
                  </a:moveTo>
                  <a:lnTo>
                    <a:pt x="0" y="208151"/>
                  </a:lnTo>
                  <a:lnTo>
                    <a:pt x="3577858" y="208151"/>
                  </a:lnTo>
                  <a:lnTo>
                    <a:pt x="3577858" y="416302"/>
                  </a:lnTo>
                </a:path>
              </a:pathLst>
            </a:custGeom>
            <a:grpFill/>
            <a:ln>
              <a:solidFill>
                <a:schemeClr val="tx2">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直接连接符 11">
              <a:extLst>
                <a:ext uri="{FF2B5EF4-FFF2-40B4-BE49-F238E27FC236}">
                  <a16:creationId xmlns:a16="http://schemas.microsoft.com/office/drawing/2014/main" xmlns="" id="{312A7D82-12B2-4305-B807-3B1F88951B7D}"/>
                </a:ext>
              </a:extLst>
            </p:cNvPr>
            <p:cNvSpPr/>
            <p:nvPr/>
          </p:nvSpPr>
          <p:spPr>
            <a:xfrm>
              <a:off x="2871087" y="1369201"/>
              <a:ext cx="3575717" cy="416302"/>
            </a:xfrm>
            <a:custGeom>
              <a:avLst/>
              <a:gdLst/>
              <a:ahLst/>
              <a:cxnLst/>
              <a:rect l="0" t="0" r="0" b="0"/>
              <a:pathLst>
                <a:path>
                  <a:moveTo>
                    <a:pt x="3575717" y="0"/>
                  </a:moveTo>
                  <a:lnTo>
                    <a:pt x="3575717" y="208151"/>
                  </a:lnTo>
                  <a:lnTo>
                    <a:pt x="0" y="208151"/>
                  </a:lnTo>
                  <a:lnTo>
                    <a:pt x="0" y="416302"/>
                  </a:lnTo>
                </a:path>
              </a:pathLst>
            </a:custGeom>
            <a:grpFill/>
            <a:ln>
              <a:solidFill>
                <a:schemeClr val="tx2">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54" name="文本框 53">
              <a:extLst>
                <a:ext uri="{FF2B5EF4-FFF2-40B4-BE49-F238E27FC236}">
                  <a16:creationId xmlns:a16="http://schemas.microsoft.com/office/drawing/2014/main" xmlns="" id="{70D65364-AE92-4C99-8D05-A7B223D2EA45}"/>
                </a:ext>
              </a:extLst>
            </p:cNvPr>
            <p:cNvSpPr txBox="1"/>
            <p:nvPr/>
          </p:nvSpPr>
          <p:spPr>
            <a:xfrm>
              <a:off x="4850193" y="813484"/>
              <a:ext cx="3168352" cy="477753"/>
            </a:xfrm>
            <a:prstGeom prst="rect">
              <a:avLst/>
            </a:prstGeom>
            <a:grpFill/>
            <a:ln>
              <a:solidFill>
                <a:schemeClr val="tx2">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17780" tIns="17780" rIns="17780" bIns="17780" numCol="1" spcCol="1270" anchor="ctr" anchorCtr="0">
              <a:noAutofit/>
            </a:bodyPr>
            <a:lstStyle/>
            <a:p>
              <a:pPr marL="0" lvl="0" indent="0" algn="ctr" defTabSz="1244600">
                <a:spcBef>
                  <a:spcPct val="0"/>
                </a:spcBef>
                <a:spcAft>
                  <a:spcPts val="0"/>
                </a:spcAft>
                <a:buNone/>
              </a:pPr>
              <a:r>
                <a:rPr lang="zh-CN" altLang="en-US" sz="2000" b="1" kern="1200" dirty="0">
                  <a:latin typeface="+mn-ea"/>
                </a:rPr>
                <a:t>货运成本分</a:t>
              </a:r>
              <a:r>
                <a:rPr lang="zh-CN" altLang="en-US" sz="2000" b="1" kern="1200" dirty="0" smtClean="0">
                  <a:latin typeface="+mn-ea"/>
                </a:rPr>
                <a:t>析的层次结构图</a:t>
              </a:r>
              <a:endParaRPr lang="zh-CN" altLang="en-US" sz="2000" b="1" kern="1200" dirty="0">
                <a:latin typeface="+mn-ea"/>
              </a:endParaRPr>
            </a:p>
          </p:txBody>
        </p:sp>
        <p:grpSp>
          <p:nvGrpSpPr>
            <p:cNvPr id="14" name="组合 13">
              <a:extLst>
                <a:ext uri="{FF2B5EF4-FFF2-40B4-BE49-F238E27FC236}">
                  <a16:creationId xmlns:a16="http://schemas.microsoft.com/office/drawing/2014/main" xmlns="" id="{1A98A60F-16DC-49D1-B5FF-BDC9BDFEA3B4}"/>
                </a:ext>
              </a:extLst>
            </p:cNvPr>
            <p:cNvGrpSpPr/>
            <p:nvPr/>
          </p:nvGrpSpPr>
          <p:grpSpPr>
            <a:xfrm>
              <a:off x="1879891" y="1785503"/>
              <a:ext cx="1982390" cy="991195"/>
              <a:chOff x="1271361" y="1409272"/>
              <a:chExt cx="1982390" cy="991195"/>
            </a:xfrm>
            <a:grpFill/>
            <a:scene3d>
              <a:camera prst="orthographicFront"/>
              <a:lightRig rig="flat" dir="t"/>
            </a:scene3d>
          </p:grpSpPr>
          <p:sp>
            <p:nvSpPr>
              <p:cNvPr id="51" name="矩形 50">
                <a:extLst>
                  <a:ext uri="{FF2B5EF4-FFF2-40B4-BE49-F238E27FC236}">
                    <a16:creationId xmlns:a16="http://schemas.microsoft.com/office/drawing/2014/main" xmlns="" id="{CBCAB766-8E6D-4BBC-8DFC-23757C9FF918}"/>
                  </a:ext>
                </a:extLst>
              </p:cNvPr>
              <p:cNvSpPr/>
              <p:nvPr/>
            </p:nvSpPr>
            <p:spPr>
              <a:xfrm>
                <a:off x="1271361" y="1409272"/>
                <a:ext cx="1982390" cy="991195"/>
              </a:xfrm>
              <a:prstGeom prst="rect">
                <a:avLst/>
              </a:prstGeom>
              <a:grpFill/>
              <a:ln>
                <a:solidFill>
                  <a:schemeClr val="tx2">
                    <a:lumMod val="50000"/>
                  </a:schemeClr>
                </a:solidFill>
              </a:ln>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52" name="文本框 51">
                <a:extLst>
                  <a:ext uri="{FF2B5EF4-FFF2-40B4-BE49-F238E27FC236}">
                    <a16:creationId xmlns:a16="http://schemas.microsoft.com/office/drawing/2014/main" xmlns="" id="{09D0FD34-34A9-4BC4-B8FC-D66839A16A4B}"/>
                  </a:ext>
                </a:extLst>
              </p:cNvPr>
              <p:cNvSpPr txBox="1"/>
              <p:nvPr/>
            </p:nvSpPr>
            <p:spPr>
              <a:xfrm>
                <a:off x="1271361" y="1409272"/>
                <a:ext cx="1982390" cy="991195"/>
              </a:xfrm>
              <a:prstGeom prst="rect">
                <a:avLst/>
              </a:prstGeom>
              <a:grpFill/>
              <a:ln>
                <a:solidFill>
                  <a:schemeClr val="tx2">
                    <a:lumMod val="50000"/>
                  </a:schemeClr>
                </a:solidFill>
              </a:ln>
              <a:sp3d/>
            </p:spPr>
            <p:style>
              <a:lnRef idx="0">
                <a:scrgbClr r="0" g="0" b="0"/>
              </a:lnRef>
              <a:fillRef idx="0">
                <a:scrgbClr r="0" g="0" b="0"/>
              </a:fillRef>
              <a:effectRef idx="0">
                <a:scrgbClr r="0" g="0" b="0"/>
              </a:effectRef>
              <a:fontRef idx="minor">
                <a:schemeClr val="dk1"/>
              </a:fontRef>
            </p:style>
            <p:txBody>
              <a:bodyPr spcFirstLastPara="0" vert="horz" wrap="square" lIns="12700" tIns="12700" rIns="12700" bIns="12700" numCol="1" spcCol="1270" anchor="ctr" anchorCtr="0">
                <a:noAutofit/>
              </a:bodyPr>
              <a:lstStyle/>
              <a:p>
                <a:pPr marL="0" lvl="0" indent="0" algn="ctr" defTabSz="889000">
                  <a:spcBef>
                    <a:spcPct val="0"/>
                  </a:spcBef>
                  <a:spcAft>
                    <a:spcPts val="0"/>
                  </a:spcAft>
                  <a:buNone/>
                </a:pPr>
                <a:r>
                  <a:rPr lang="zh-CN" altLang="en-US" sz="2000" b="1" kern="1200" dirty="0" smtClean="0">
                    <a:latin typeface="+mn-ea"/>
                  </a:rPr>
                  <a:t>预</a:t>
                </a:r>
                <a:r>
                  <a:rPr lang="zh-CN" altLang="en-US" sz="2000" b="1" kern="1200" dirty="0">
                    <a:latin typeface="+mn-ea"/>
                  </a:rPr>
                  <a:t>算执行情况总体检查分析</a:t>
                </a:r>
              </a:p>
            </p:txBody>
          </p:sp>
        </p:grpSp>
        <p:sp>
          <p:nvSpPr>
            <p:cNvPr id="42" name="文本框 41">
              <a:extLst>
                <a:ext uri="{FF2B5EF4-FFF2-40B4-BE49-F238E27FC236}">
                  <a16:creationId xmlns:a16="http://schemas.microsoft.com/office/drawing/2014/main" xmlns="" id="{512997F8-8661-4848-9AFE-F462407E8019}"/>
                </a:ext>
              </a:extLst>
            </p:cNvPr>
            <p:cNvSpPr txBox="1"/>
            <p:nvPr/>
          </p:nvSpPr>
          <p:spPr>
            <a:xfrm>
              <a:off x="5138225" y="1749049"/>
              <a:ext cx="1982390" cy="991196"/>
            </a:xfrm>
            <a:prstGeom prst="rect">
              <a:avLst/>
            </a:prstGeom>
            <a:grpFill/>
            <a:ln>
              <a:solidFill>
                <a:schemeClr val="tx2">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12700" tIns="12700" rIns="12700" bIns="12700" numCol="1" spcCol="1270" anchor="ctr" anchorCtr="0">
              <a:noAutofit/>
            </a:bodyPr>
            <a:lstStyle/>
            <a:p>
              <a:pPr marL="0" lvl="0" indent="0" algn="ctr" defTabSz="889000">
                <a:spcBef>
                  <a:spcPct val="0"/>
                </a:spcBef>
                <a:spcAft>
                  <a:spcPts val="0"/>
                </a:spcAft>
                <a:buNone/>
              </a:pPr>
              <a:r>
                <a:rPr lang="zh-CN" altLang="en-US" sz="2000" b="1" kern="1200" dirty="0">
                  <a:latin typeface="+mn-ea"/>
                </a:rPr>
                <a:t>因素变动</a:t>
              </a:r>
              <a:r>
                <a:rPr lang="zh-CN" altLang="en-US" sz="2000" b="1" kern="1200" dirty="0" smtClean="0">
                  <a:latin typeface="+mn-ea"/>
                </a:rPr>
                <a:t>对单</a:t>
              </a:r>
              <a:r>
                <a:rPr lang="zh-CN" altLang="en-US" sz="2000" b="1" kern="1200" dirty="0">
                  <a:latin typeface="+mn-ea"/>
                </a:rPr>
                <a:t>位成本的影响分析</a:t>
              </a:r>
            </a:p>
          </p:txBody>
        </p:sp>
        <p:grpSp>
          <p:nvGrpSpPr>
            <p:cNvPr id="23" name="组合 22">
              <a:extLst>
                <a:ext uri="{FF2B5EF4-FFF2-40B4-BE49-F238E27FC236}">
                  <a16:creationId xmlns:a16="http://schemas.microsoft.com/office/drawing/2014/main" xmlns="" id="{11D018A2-DAE8-4460-A01F-C35D8072C231}"/>
                </a:ext>
              </a:extLst>
            </p:cNvPr>
            <p:cNvGrpSpPr/>
            <p:nvPr/>
          </p:nvGrpSpPr>
          <p:grpSpPr>
            <a:xfrm>
              <a:off x="8666617" y="1785503"/>
              <a:ext cx="1982390" cy="991195"/>
              <a:chOff x="8058087" y="1409272"/>
              <a:chExt cx="1982390" cy="991195"/>
            </a:xfrm>
            <a:grpFill/>
            <a:scene3d>
              <a:camera prst="orthographicFront"/>
              <a:lightRig rig="flat" dir="t"/>
            </a:scene3d>
          </p:grpSpPr>
          <p:sp>
            <p:nvSpPr>
              <p:cNvPr id="33" name="矩形 32">
                <a:extLst>
                  <a:ext uri="{FF2B5EF4-FFF2-40B4-BE49-F238E27FC236}">
                    <a16:creationId xmlns:a16="http://schemas.microsoft.com/office/drawing/2014/main" xmlns="" id="{1B3C0029-C4D9-430E-AD1E-D9D8AB3E8193}"/>
                  </a:ext>
                </a:extLst>
              </p:cNvPr>
              <p:cNvSpPr/>
              <p:nvPr/>
            </p:nvSpPr>
            <p:spPr>
              <a:xfrm>
                <a:off x="8058087" y="1409272"/>
                <a:ext cx="1982390" cy="991195"/>
              </a:xfrm>
              <a:prstGeom prst="rect">
                <a:avLst/>
              </a:prstGeom>
              <a:grpFill/>
              <a:ln>
                <a:solidFill>
                  <a:schemeClr val="tx2">
                    <a:lumMod val="50000"/>
                  </a:schemeClr>
                </a:solidFill>
              </a:ln>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34" name="文本框 33">
                <a:extLst>
                  <a:ext uri="{FF2B5EF4-FFF2-40B4-BE49-F238E27FC236}">
                    <a16:creationId xmlns:a16="http://schemas.microsoft.com/office/drawing/2014/main" xmlns="" id="{37758F56-6D26-4A91-A70A-B00FC1C4FC0A}"/>
                  </a:ext>
                </a:extLst>
              </p:cNvPr>
              <p:cNvSpPr txBox="1"/>
              <p:nvPr/>
            </p:nvSpPr>
            <p:spPr>
              <a:xfrm>
                <a:off x="8058087" y="1409272"/>
                <a:ext cx="1982390" cy="991195"/>
              </a:xfrm>
              <a:prstGeom prst="rect">
                <a:avLst/>
              </a:prstGeom>
              <a:grpFill/>
              <a:ln>
                <a:solidFill>
                  <a:schemeClr val="tx2">
                    <a:lumMod val="50000"/>
                  </a:schemeClr>
                </a:solidFill>
              </a:ln>
              <a:sp3d/>
            </p:spPr>
            <p:style>
              <a:lnRef idx="0">
                <a:scrgbClr r="0" g="0" b="0"/>
              </a:lnRef>
              <a:fillRef idx="0">
                <a:scrgbClr r="0" g="0" b="0"/>
              </a:fillRef>
              <a:effectRef idx="0">
                <a:scrgbClr r="0" g="0" b="0"/>
              </a:effectRef>
              <a:fontRef idx="minor">
                <a:schemeClr val="dk1"/>
              </a:fontRef>
            </p:style>
            <p:txBody>
              <a:bodyPr spcFirstLastPara="0" vert="horz" wrap="square" lIns="12700" tIns="12700" rIns="12700" bIns="12700" numCol="1" spcCol="1270" anchor="ctr" anchorCtr="0">
                <a:noAutofit/>
              </a:bodyPr>
              <a:lstStyle/>
              <a:p>
                <a:pPr marL="0" lvl="0" indent="0" algn="ctr" defTabSz="889000">
                  <a:spcBef>
                    <a:spcPct val="0"/>
                  </a:spcBef>
                  <a:spcAft>
                    <a:spcPts val="0"/>
                  </a:spcAft>
                  <a:buNone/>
                </a:pPr>
                <a:r>
                  <a:rPr lang="zh-CN" sz="2000" b="1" kern="1200" dirty="0">
                    <a:latin typeface="+mn-ea"/>
                  </a:rPr>
                  <a:t>各类费用耗费水平变动因素分</a:t>
                </a:r>
                <a:r>
                  <a:rPr lang="zh-CN" sz="2000" b="1" kern="1200" dirty="0" smtClean="0">
                    <a:latin typeface="+mn-ea"/>
                  </a:rPr>
                  <a:t>析</a:t>
                </a:r>
                <a:endParaRPr lang="zh-CN" altLang="en-US" sz="2000" b="1" kern="1200" dirty="0">
                  <a:latin typeface="+mn-ea"/>
                </a:endParaRPr>
              </a:p>
            </p:txBody>
          </p:sp>
        </p:grpSp>
      </p:grpSp>
      <p:grpSp>
        <p:nvGrpSpPr>
          <p:cNvPr id="68" name="组合 67">
            <a:extLst>
              <a:ext uri="{FF2B5EF4-FFF2-40B4-BE49-F238E27FC236}">
                <a16:creationId xmlns:a16="http://schemas.microsoft.com/office/drawing/2014/main" xmlns="" id="{00414817-C2FD-4BE6-8011-3DD91AB8D6FD}"/>
              </a:ext>
            </a:extLst>
          </p:cNvPr>
          <p:cNvGrpSpPr/>
          <p:nvPr/>
        </p:nvGrpSpPr>
        <p:grpSpPr>
          <a:xfrm>
            <a:off x="5951984" y="2708920"/>
            <a:ext cx="2279748" cy="3420396"/>
            <a:chOff x="6227350" y="2766985"/>
            <a:chExt cx="2279748" cy="3703294"/>
          </a:xfrm>
          <a:solidFill>
            <a:schemeClr val="bg1"/>
          </a:solidFill>
        </p:grpSpPr>
        <p:grpSp>
          <p:nvGrpSpPr>
            <p:cNvPr id="58" name="组合 57">
              <a:extLst>
                <a:ext uri="{FF2B5EF4-FFF2-40B4-BE49-F238E27FC236}">
                  <a16:creationId xmlns:a16="http://schemas.microsoft.com/office/drawing/2014/main" xmlns="" id="{01992484-461B-49BC-A679-0D61E4DCF73C}"/>
                </a:ext>
              </a:extLst>
            </p:cNvPr>
            <p:cNvGrpSpPr/>
            <p:nvPr/>
          </p:nvGrpSpPr>
          <p:grpSpPr>
            <a:xfrm>
              <a:off x="6227350" y="2766985"/>
              <a:ext cx="2279748" cy="3703294"/>
              <a:chOff x="6253521" y="2776699"/>
              <a:chExt cx="2279748" cy="3703294"/>
            </a:xfrm>
            <a:grpFill/>
          </p:grpSpPr>
          <p:sp>
            <p:nvSpPr>
              <p:cNvPr id="6" name="直接连接符 5">
                <a:extLst>
                  <a:ext uri="{FF2B5EF4-FFF2-40B4-BE49-F238E27FC236}">
                    <a16:creationId xmlns:a16="http://schemas.microsoft.com/office/drawing/2014/main" xmlns="" id="{CDA0402A-5C27-42E0-8DFF-2F3840B6CCFB}"/>
                  </a:ext>
                </a:extLst>
              </p:cNvPr>
              <p:cNvSpPr/>
              <p:nvPr/>
            </p:nvSpPr>
            <p:spPr>
              <a:xfrm>
                <a:off x="6253521" y="2776699"/>
                <a:ext cx="297358" cy="3207696"/>
              </a:xfrm>
              <a:custGeom>
                <a:avLst/>
                <a:gdLst/>
                <a:ahLst/>
                <a:cxnLst/>
                <a:rect l="0" t="0" r="0" b="0"/>
                <a:pathLst>
                  <a:path>
                    <a:moveTo>
                      <a:pt x="0" y="0"/>
                    </a:moveTo>
                    <a:lnTo>
                      <a:pt x="0" y="3207696"/>
                    </a:lnTo>
                    <a:lnTo>
                      <a:pt x="297358" y="3207696"/>
                    </a:lnTo>
                  </a:path>
                </a:pathLst>
              </a:custGeom>
              <a:grpFill/>
              <a:ln>
                <a:solidFill>
                  <a:schemeClr val="tx2">
                    <a:lumMod val="50000"/>
                  </a:schemeClr>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 name="直接连接符 6">
                <a:extLst>
                  <a:ext uri="{FF2B5EF4-FFF2-40B4-BE49-F238E27FC236}">
                    <a16:creationId xmlns:a16="http://schemas.microsoft.com/office/drawing/2014/main" xmlns="" id="{E2EF6082-E77E-486B-BF0E-48D066452A09}"/>
                  </a:ext>
                </a:extLst>
              </p:cNvPr>
              <p:cNvSpPr/>
              <p:nvPr/>
            </p:nvSpPr>
            <p:spPr>
              <a:xfrm>
                <a:off x="6253521" y="2776699"/>
                <a:ext cx="297358" cy="2055570"/>
              </a:xfrm>
              <a:custGeom>
                <a:avLst/>
                <a:gdLst/>
                <a:ahLst/>
                <a:cxnLst/>
                <a:rect l="0" t="0" r="0" b="0"/>
                <a:pathLst>
                  <a:path>
                    <a:moveTo>
                      <a:pt x="0" y="0"/>
                    </a:moveTo>
                    <a:lnTo>
                      <a:pt x="0" y="2055570"/>
                    </a:lnTo>
                    <a:lnTo>
                      <a:pt x="297358" y="2055570"/>
                    </a:lnTo>
                  </a:path>
                </a:pathLst>
              </a:custGeom>
              <a:grpFill/>
              <a:ln>
                <a:solidFill>
                  <a:schemeClr val="tx2">
                    <a:lumMod val="50000"/>
                  </a:schemeClr>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40" name="文本框 39">
                <a:extLst>
                  <a:ext uri="{FF2B5EF4-FFF2-40B4-BE49-F238E27FC236}">
                    <a16:creationId xmlns:a16="http://schemas.microsoft.com/office/drawing/2014/main" xmlns="" id="{D25EF330-CA71-44D6-819C-45830F57F57D}"/>
                  </a:ext>
                </a:extLst>
              </p:cNvPr>
              <p:cNvSpPr txBox="1"/>
              <p:nvPr/>
            </p:nvSpPr>
            <p:spPr>
              <a:xfrm>
                <a:off x="6541553" y="3166518"/>
                <a:ext cx="1982390" cy="991195"/>
              </a:xfrm>
              <a:prstGeom prst="rect">
                <a:avLst/>
              </a:prstGeom>
              <a:grpFill/>
              <a:ln>
                <a:solidFill>
                  <a:schemeClr val="tx2">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marL="0" lvl="0" indent="0" algn="ctr" defTabSz="622300">
                  <a:spcBef>
                    <a:spcPct val="0"/>
                  </a:spcBef>
                  <a:spcAft>
                    <a:spcPts val="0"/>
                  </a:spcAft>
                  <a:buNone/>
                </a:pPr>
                <a:r>
                  <a:rPr lang="zh-CN" altLang="en-US" sz="2000" b="1" kern="1200" dirty="0">
                    <a:latin typeface="+mn-ea"/>
                    <a:cs typeface="+mn-cs"/>
                  </a:rPr>
                  <a:t>单位成本甲类费用实际数与预算数之差</a:t>
                </a:r>
                <a:r>
                  <a:rPr lang="zh-CN" altLang="en-US" sz="2000" b="1" kern="1200" dirty="0">
                    <a:solidFill>
                      <a:srgbClr val="003300"/>
                    </a:solidFill>
                    <a:latin typeface="+mn-ea"/>
                    <a:cs typeface="+mn-cs"/>
                  </a:rPr>
                  <a:t>因素分析</a:t>
                </a:r>
              </a:p>
            </p:txBody>
          </p:sp>
          <p:grpSp>
            <p:nvGrpSpPr>
              <p:cNvPr id="21" name="组合 20">
                <a:extLst>
                  <a:ext uri="{FF2B5EF4-FFF2-40B4-BE49-F238E27FC236}">
                    <a16:creationId xmlns:a16="http://schemas.microsoft.com/office/drawing/2014/main" xmlns="" id="{23944050-1AB7-4AB7-B4A2-627BD184C291}"/>
                  </a:ext>
                </a:extLst>
              </p:cNvPr>
              <p:cNvGrpSpPr/>
              <p:nvPr/>
            </p:nvGrpSpPr>
            <p:grpSpPr>
              <a:xfrm>
                <a:off x="6550879" y="4336672"/>
                <a:ext cx="1982390" cy="991195"/>
                <a:chOff x="5942349" y="3960441"/>
                <a:chExt cx="1982390" cy="991195"/>
              </a:xfrm>
              <a:grpFill/>
              <a:scene3d>
                <a:camera prst="orthographicFront"/>
                <a:lightRig rig="flat" dir="t"/>
              </a:scene3d>
            </p:grpSpPr>
            <p:sp>
              <p:nvSpPr>
                <p:cNvPr id="37" name="矩形 36">
                  <a:extLst>
                    <a:ext uri="{FF2B5EF4-FFF2-40B4-BE49-F238E27FC236}">
                      <a16:creationId xmlns:a16="http://schemas.microsoft.com/office/drawing/2014/main" xmlns="" id="{97B5E68F-9CDC-4F56-9242-0465A672DBFB}"/>
                    </a:ext>
                  </a:extLst>
                </p:cNvPr>
                <p:cNvSpPr/>
                <p:nvPr/>
              </p:nvSpPr>
              <p:spPr>
                <a:xfrm>
                  <a:off x="5942349" y="3960441"/>
                  <a:ext cx="1982390" cy="991195"/>
                </a:xfrm>
                <a:prstGeom prst="rect">
                  <a:avLst/>
                </a:prstGeom>
                <a:grpFill/>
                <a:ln>
                  <a:solidFill>
                    <a:schemeClr val="tx2">
                      <a:lumMod val="50000"/>
                    </a:schemeClr>
                  </a:solid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sp>
            <p:sp>
              <p:nvSpPr>
                <p:cNvPr id="38" name="文本框 37">
                  <a:extLst>
                    <a:ext uri="{FF2B5EF4-FFF2-40B4-BE49-F238E27FC236}">
                      <a16:creationId xmlns:a16="http://schemas.microsoft.com/office/drawing/2014/main" xmlns="" id="{4D82C16A-5653-4425-900A-D5C12FA7A693}"/>
                    </a:ext>
                  </a:extLst>
                </p:cNvPr>
                <p:cNvSpPr txBox="1"/>
                <p:nvPr/>
              </p:nvSpPr>
              <p:spPr>
                <a:xfrm>
                  <a:off x="5942349" y="3960441"/>
                  <a:ext cx="1982390" cy="991195"/>
                </a:xfrm>
                <a:prstGeom prst="rect">
                  <a:avLst/>
                </a:prstGeom>
                <a:grpFill/>
                <a:ln>
                  <a:solidFill>
                    <a:schemeClr val="tx2">
                      <a:lumMod val="50000"/>
                    </a:schemeClr>
                  </a:solidFill>
                </a:ln>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marL="0" lvl="0" indent="0" algn="ctr" defTabSz="622300">
                    <a:spcBef>
                      <a:spcPct val="0"/>
                    </a:spcBef>
                    <a:spcAft>
                      <a:spcPts val="0"/>
                    </a:spcAft>
                    <a:buNone/>
                  </a:pPr>
                  <a:r>
                    <a:rPr lang="zh-CN" altLang="en-US" sz="2000" b="1" kern="1200" dirty="0">
                      <a:latin typeface="+mn-ea"/>
                      <a:cs typeface="+mn-cs"/>
                    </a:rPr>
                    <a:t>单位成本乙类费用实际数与</a:t>
                  </a:r>
                  <a:r>
                    <a:rPr lang="zh-CN" altLang="en-US" sz="2000" b="1" kern="1200" dirty="0">
                      <a:solidFill>
                        <a:srgbClr val="003300"/>
                      </a:solidFill>
                      <a:latin typeface="+mn-ea"/>
                      <a:cs typeface="+mn-cs"/>
                    </a:rPr>
                    <a:t>预算</a:t>
                  </a:r>
                  <a:r>
                    <a:rPr lang="zh-CN" altLang="en-US" sz="2000" b="1" kern="1200" dirty="0">
                      <a:latin typeface="+mn-ea"/>
                      <a:cs typeface="+mn-cs"/>
                    </a:rPr>
                    <a:t>数之差因素分析</a:t>
                  </a:r>
                </a:p>
              </p:txBody>
            </p:sp>
          </p:grpSp>
          <p:grpSp>
            <p:nvGrpSpPr>
              <p:cNvPr id="22" name="组合 21">
                <a:extLst>
                  <a:ext uri="{FF2B5EF4-FFF2-40B4-BE49-F238E27FC236}">
                    <a16:creationId xmlns:a16="http://schemas.microsoft.com/office/drawing/2014/main" xmlns="" id="{97614130-3BBF-44C8-B125-27BD90ACA894}"/>
                  </a:ext>
                </a:extLst>
              </p:cNvPr>
              <p:cNvGrpSpPr/>
              <p:nvPr/>
            </p:nvGrpSpPr>
            <p:grpSpPr>
              <a:xfrm>
                <a:off x="6550879" y="5488798"/>
                <a:ext cx="1982390" cy="991195"/>
                <a:chOff x="5942349" y="5112567"/>
                <a:chExt cx="1982390" cy="991195"/>
              </a:xfrm>
              <a:grpFill/>
              <a:scene3d>
                <a:camera prst="orthographicFront"/>
                <a:lightRig rig="flat" dir="t"/>
              </a:scene3d>
            </p:grpSpPr>
            <p:sp>
              <p:nvSpPr>
                <p:cNvPr id="35" name="矩形 34">
                  <a:extLst>
                    <a:ext uri="{FF2B5EF4-FFF2-40B4-BE49-F238E27FC236}">
                      <a16:creationId xmlns:a16="http://schemas.microsoft.com/office/drawing/2014/main" xmlns="" id="{4E4C08FC-1E5F-4B7E-80AA-B1C60D9447E1}"/>
                    </a:ext>
                  </a:extLst>
                </p:cNvPr>
                <p:cNvSpPr/>
                <p:nvPr/>
              </p:nvSpPr>
              <p:spPr>
                <a:xfrm>
                  <a:off x="5942349" y="5112567"/>
                  <a:ext cx="1982390" cy="991195"/>
                </a:xfrm>
                <a:prstGeom prst="rect">
                  <a:avLst/>
                </a:prstGeom>
                <a:grpFill/>
                <a:ln>
                  <a:solidFill>
                    <a:schemeClr val="tx2">
                      <a:lumMod val="50000"/>
                    </a:schemeClr>
                  </a:solid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sp>
            <p:sp>
              <p:nvSpPr>
                <p:cNvPr id="36" name="文本框 35">
                  <a:extLst>
                    <a:ext uri="{FF2B5EF4-FFF2-40B4-BE49-F238E27FC236}">
                      <a16:creationId xmlns:a16="http://schemas.microsoft.com/office/drawing/2014/main" xmlns="" id="{E1749FC9-C5C9-47F6-BE73-8024F66E3F42}"/>
                    </a:ext>
                  </a:extLst>
                </p:cNvPr>
                <p:cNvSpPr txBox="1"/>
                <p:nvPr/>
              </p:nvSpPr>
              <p:spPr>
                <a:xfrm>
                  <a:off x="5942349" y="5112567"/>
                  <a:ext cx="1982390" cy="991195"/>
                </a:xfrm>
                <a:prstGeom prst="rect">
                  <a:avLst/>
                </a:prstGeom>
                <a:grpFill/>
                <a:ln>
                  <a:solidFill>
                    <a:schemeClr val="tx2">
                      <a:lumMod val="50000"/>
                    </a:schemeClr>
                  </a:solidFill>
                </a:ln>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marL="0" lvl="0" indent="0" algn="ctr" defTabSz="622300">
                    <a:spcBef>
                      <a:spcPct val="0"/>
                    </a:spcBef>
                    <a:spcAft>
                      <a:spcPts val="0"/>
                    </a:spcAft>
                    <a:buNone/>
                  </a:pPr>
                  <a:r>
                    <a:rPr lang="zh-CN" altLang="en-US" sz="2000" b="1" kern="1200" dirty="0">
                      <a:latin typeface="+mn-ea"/>
                      <a:cs typeface="+mn-cs"/>
                    </a:rPr>
                    <a:t>单位成本丙类费用实际数与</a:t>
                  </a:r>
                  <a:r>
                    <a:rPr lang="zh-CN" altLang="en-US" sz="2000" b="1" kern="1200" dirty="0">
                      <a:solidFill>
                        <a:srgbClr val="003300"/>
                      </a:solidFill>
                      <a:latin typeface="+mn-ea"/>
                      <a:cs typeface="+mn-cs"/>
                    </a:rPr>
                    <a:t>预算</a:t>
                  </a:r>
                  <a:r>
                    <a:rPr lang="zh-CN" altLang="en-US" sz="2000" b="1" kern="1200" dirty="0">
                      <a:latin typeface="+mn-ea"/>
                      <a:cs typeface="+mn-cs"/>
                    </a:rPr>
                    <a:t>数之差因素分析</a:t>
                  </a:r>
                </a:p>
              </p:txBody>
            </p:sp>
          </p:grpSp>
        </p:grpSp>
        <p:cxnSp>
          <p:nvCxnSpPr>
            <p:cNvPr id="61" name="直接连接符 60">
              <a:extLst>
                <a:ext uri="{FF2B5EF4-FFF2-40B4-BE49-F238E27FC236}">
                  <a16:creationId xmlns:a16="http://schemas.microsoft.com/office/drawing/2014/main" xmlns="" id="{D365E644-D1FE-4A0A-B9CA-71A79975D91A}"/>
                </a:ext>
              </a:extLst>
            </p:cNvPr>
            <p:cNvCxnSpPr>
              <a:cxnSpLocks/>
            </p:cNvCxnSpPr>
            <p:nvPr/>
          </p:nvCxnSpPr>
          <p:spPr>
            <a:xfrm>
              <a:off x="6227350" y="3615339"/>
              <a:ext cx="297358" cy="0"/>
            </a:xfrm>
            <a:prstGeom prst="line">
              <a:avLst/>
            </a:prstGeom>
            <a:grpFill/>
            <a:ln>
              <a:solidFill>
                <a:schemeClr val="tx2">
                  <a:lumMod val="50000"/>
                </a:schemeClr>
              </a:solidFill>
            </a:ln>
          </p:spPr>
          <p:style>
            <a:lnRef idx="2">
              <a:schemeClr val="accent1"/>
            </a:lnRef>
            <a:fillRef idx="0">
              <a:schemeClr val="accent1"/>
            </a:fillRef>
            <a:effectRef idx="1">
              <a:schemeClr val="accent1"/>
            </a:effectRef>
            <a:fontRef idx="minor">
              <a:schemeClr val="tx1"/>
            </a:fontRef>
          </p:style>
        </p:cxnSp>
      </p:grpSp>
      <p:grpSp>
        <p:nvGrpSpPr>
          <p:cNvPr id="73" name="组合 72">
            <a:extLst>
              <a:ext uri="{FF2B5EF4-FFF2-40B4-BE49-F238E27FC236}">
                <a16:creationId xmlns:a16="http://schemas.microsoft.com/office/drawing/2014/main" xmlns="" id="{8054E949-9A1A-4222-8F85-ECAADA334DBC}"/>
              </a:ext>
            </a:extLst>
          </p:cNvPr>
          <p:cNvGrpSpPr/>
          <p:nvPr/>
        </p:nvGrpSpPr>
        <p:grpSpPr>
          <a:xfrm>
            <a:off x="8837051" y="2708920"/>
            <a:ext cx="2306755" cy="3420396"/>
            <a:chOff x="9204699" y="2776699"/>
            <a:chExt cx="2306755" cy="3703294"/>
          </a:xfrm>
          <a:solidFill>
            <a:schemeClr val="bg1"/>
          </a:solidFill>
        </p:grpSpPr>
        <p:sp>
          <p:nvSpPr>
            <p:cNvPr id="4" name="直接连接符 3">
              <a:extLst>
                <a:ext uri="{FF2B5EF4-FFF2-40B4-BE49-F238E27FC236}">
                  <a16:creationId xmlns:a16="http://schemas.microsoft.com/office/drawing/2014/main" xmlns="" id="{B847996D-E68C-41F9-ADF5-993B158ADC91}"/>
                </a:ext>
              </a:extLst>
            </p:cNvPr>
            <p:cNvSpPr/>
            <p:nvPr/>
          </p:nvSpPr>
          <p:spPr>
            <a:xfrm>
              <a:off x="9231706" y="2776699"/>
              <a:ext cx="297358" cy="3207696"/>
            </a:xfrm>
            <a:custGeom>
              <a:avLst/>
              <a:gdLst/>
              <a:ahLst/>
              <a:cxnLst/>
              <a:rect l="0" t="0" r="0" b="0"/>
              <a:pathLst>
                <a:path>
                  <a:moveTo>
                    <a:pt x="0" y="0"/>
                  </a:moveTo>
                  <a:lnTo>
                    <a:pt x="0" y="3207696"/>
                  </a:lnTo>
                  <a:lnTo>
                    <a:pt x="297358" y="3207696"/>
                  </a:lnTo>
                </a:path>
              </a:pathLst>
            </a:custGeom>
            <a:grpFill/>
            <a:ln>
              <a:solidFill>
                <a:schemeClr val="tx2">
                  <a:lumMod val="50000"/>
                </a:schemeClr>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24" name="组合 23">
              <a:extLst>
                <a:ext uri="{FF2B5EF4-FFF2-40B4-BE49-F238E27FC236}">
                  <a16:creationId xmlns:a16="http://schemas.microsoft.com/office/drawing/2014/main" xmlns="" id="{C92468AC-4C7A-410F-A6B1-E2CCB8B5B341}"/>
                </a:ext>
              </a:extLst>
            </p:cNvPr>
            <p:cNvGrpSpPr/>
            <p:nvPr/>
          </p:nvGrpSpPr>
          <p:grpSpPr>
            <a:xfrm>
              <a:off x="9529064" y="3129455"/>
              <a:ext cx="1982390" cy="991195"/>
              <a:chOff x="8920534" y="2753224"/>
              <a:chExt cx="1982390" cy="991195"/>
            </a:xfrm>
            <a:grpFill/>
            <a:scene3d>
              <a:camera prst="orthographicFront"/>
              <a:lightRig rig="flat" dir="t"/>
            </a:scene3d>
          </p:grpSpPr>
          <p:sp>
            <p:nvSpPr>
              <p:cNvPr id="31" name="矩形 30">
                <a:extLst>
                  <a:ext uri="{FF2B5EF4-FFF2-40B4-BE49-F238E27FC236}">
                    <a16:creationId xmlns:a16="http://schemas.microsoft.com/office/drawing/2014/main" xmlns="" id="{EA3495A5-83F6-46DF-97A4-8B143C30C718}"/>
                  </a:ext>
                </a:extLst>
              </p:cNvPr>
              <p:cNvSpPr/>
              <p:nvPr/>
            </p:nvSpPr>
            <p:spPr>
              <a:xfrm>
                <a:off x="8920534" y="2753224"/>
                <a:ext cx="1982390" cy="991195"/>
              </a:xfrm>
              <a:prstGeom prst="rect">
                <a:avLst/>
              </a:prstGeom>
              <a:grpFill/>
              <a:ln>
                <a:solidFill>
                  <a:schemeClr val="tx2">
                    <a:lumMod val="50000"/>
                  </a:schemeClr>
                </a:solidFill>
              </a:ln>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32" name="文本框 31">
                <a:extLst>
                  <a:ext uri="{FF2B5EF4-FFF2-40B4-BE49-F238E27FC236}">
                    <a16:creationId xmlns:a16="http://schemas.microsoft.com/office/drawing/2014/main" xmlns="" id="{8735DCD9-F567-453F-B1C9-D7F90332D1AC}"/>
                  </a:ext>
                </a:extLst>
              </p:cNvPr>
              <p:cNvSpPr txBox="1"/>
              <p:nvPr/>
            </p:nvSpPr>
            <p:spPr>
              <a:xfrm>
                <a:off x="8920534" y="2753224"/>
                <a:ext cx="1982390" cy="991195"/>
              </a:xfrm>
              <a:prstGeom prst="rect">
                <a:avLst/>
              </a:prstGeom>
              <a:grpFill/>
              <a:ln>
                <a:solidFill>
                  <a:schemeClr val="tx2">
                    <a:lumMod val="50000"/>
                  </a:schemeClr>
                </a:solidFill>
              </a:ln>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marL="0" lvl="0" indent="0" algn="ctr" defTabSz="622300">
                  <a:spcBef>
                    <a:spcPct val="0"/>
                  </a:spcBef>
                  <a:spcAft>
                    <a:spcPts val="0"/>
                  </a:spcAft>
                  <a:buNone/>
                </a:pPr>
                <a:r>
                  <a:rPr lang="zh-CN" sz="2000" b="1" kern="1200" dirty="0">
                    <a:latin typeface="+mn-ea"/>
                    <a:cs typeface="+mn-cs"/>
                  </a:rPr>
                  <a:t>甲类费用</a:t>
                </a:r>
                <a:r>
                  <a:rPr lang="en-US" sz="2000" b="1" kern="1200" dirty="0" smtClean="0">
                    <a:latin typeface="+mn-ea"/>
                    <a:cs typeface="+mn-cs"/>
                  </a:rPr>
                  <a:t>F</a:t>
                </a:r>
                <a:r>
                  <a:rPr lang="zh-CN" sz="2000" b="1" kern="1200" dirty="0" smtClean="0">
                    <a:latin typeface="+mn-ea"/>
                    <a:cs typeface="+mn-cs"/>
                  </a:rPr>
                  <a:t>明</a:t>
                </a:r>
                <a:r>
                  <a:rPr lang="zh-CN" sz="2000" b="1" kern="1200" dirty="0">
                    <a:latin typeface="+mn-ea"/>
                    <a:cs typeface="+mn-cs"/>
                  </a:rPr>
                  <a:t>细分析</a:t>
                </a:r>
                <a:endParaRPr lang="zh-CN" altLang="en-US" sz="2000" b="1" kern="1200" dirty="0">
                  <a:latin typeface="+mn-ea"/>
                  <a:cs typeface="+mn-cs"/>
                </a:endParaRPr>
              </a:p>
            </p:txBody>
          </p:sp>
        </p:grpSp>
        <p:grpSp>
          <p:nvGrpSpPr>
            <p:cNvPr id="25" name="组合 24">
              <a:extLst>
                <a:ext uri="{FF2B5EF4-FFF2-40B4-BE49-F238E27FC236}">
                  <a16:creationId xmlns:a16="http://schemas.microsoft.com/office/drawing/2014/main" xmlns="" id="{5243AE80-600C-44CA-9104-763B5A36790F}"/>
                </a:ext>
              </a:extLst>
            </p:cNvPr>
            <p:cNvGrpSpPr/>
            <p:nvPr/>
          </p:nvGrpSpPr>
          <p:grpSpPr>
            <a:xfrm>
              <a:off x="9529064" y="4336672"/>
              <a:ext cx="1982390" cy="991195"/>
              <a:chOff x="8920534" y="3960441"/>
              <a:chExt cx="1982390" cy="991195"/>
            </a:xfrm>
            <a:grpFill/>
            <a:scene3d>
              <a:camera prst="orthographicFront"/>
              <a:lightRig rig="flat" dir="t"/>
            </a:scene3d>
          </p:grpSpPr>
          <p:sp>
            <p:nvSpPr>
              <p:cNvPr id="29" name="矩形 28">
                <a:extLst>
                  <a:ext uri="{FF2B5EF4-FFF2-40B4-BE49-F238E27FC236}">
                    <a16:creationId xmlns:a16="http://schemas.microsoft.com/office/drawing/2014/main" xmlns="" id="{A5F4BAD2-9656-4F29-8EAB-1B5127A04BC6}"/>
                  </a:ext>
                </a:extLst>
              </p:cNvPr>
              <p:cNvSpPr/>
              <p:nvPr/>
            </p:nvSpPr>
            <p:spPr>
              <a:xfrm>
                <a:off x="8920534" y="3960441"/>
                <a:ext cx="1982390" cy="991195"/>
              </a:xfrm>
              <a:prstGeom prst="rect">
                <a:avLst/>
              </a:prstGeom>
              <a:grpFill/>
              <a:ln>
                <a:solidFill>
                  <a:schemeClr val="tx2">
                    <a:lumMod val="50000"/>
                  </a:schemeClr>
                </a:solidFill>
              </a:ln>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30" name="文本框 29">
                <a:extLst>
                  <a:ext uri="{FF2B5EF4-FFF2-40B4-BE49-F238E27FC236}">
                    <a16:creationId xmlns:a16="http://schemas.microsoft.com/office/drawing/2014/main" xmlns="" id="{5D6CEC96-32C3-41BF-A814-37ED71460476}"/>
                  </a:ext>
                </a:extLst>
              </p:cNvPr>
              <p:cNvSpPr txBox="1"/>
              <p:nvPr/>
            </p:nvSpPr>
            <p:spPr>
              <a:xfrm>
                <a:off x="8920534" y="3960441"/>
                <a:ext cx="1982390" cy="991195"/>
              </a:xfrm>
              <a:prstGeom prst="rect">
                <a:avLst/>
              </a:prstGeom>
              <a:grpFill/>
              <a:ln>
                <a:solidFill>
                  <a:schemeClr val="tx2">
                    <a:lumMod val="50000"/>
                  </a:schemeClr>
                </a:solidFill>
              </a:ln>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marL="0" lvl="0" indent="0" algn="ctr" defTabSz="622300">
                  <a:spcBef>
                    <a:spcPct val="0"/>
                  </a:spcBef>
                  <a:spcAft>
                    <a:spcPts val="0"/>
                  </a:spcAft>
                  <a:buNone/>
                </a:pPr>
                <a:r>
                  <a:rPr lang="zh-CN" sz="2000" b="1" kern="1200" dirty="0">
                    <a:latin typeface="+mn-ea"/>
                    <a:cs typeface="+mn-cs"/>
                  </a:rPr>
                  <a:t>千车公里变动费用</a:t>
                </a:r>
                <a:r>
                  <a:rPr lang="en-US" sz="2000" b="1" kern="1200" dirty="0">
                    <a:latin typeface="+mn-ea"/>
                    <a:cs typeface="+mn-cs"/>
                  </a:rPr>
                  <a:t>V</a:t>
                </a:r>
                <a:r>
                  <a:rPr lang="zh-CN" sz="2000" b="1" kern="1200" dirty="0" smtClean="0">
                    <a:latin typeface="+mn-ea"/>
                    <a:cs typeface="+mn-cs"/>
                  </a:rPr>
                  <a:t>″明</a:t>
                </a:r>
                <a:r>
                  <a:rPr lang="zh-CN" sz="2000" b="1" kern="1200" dirty="0">
                    <a:latin typeface="+mn-ea"/>
                    <a:cs typeface="+mn-cs"/>
                  </a:rPr>
                  <a:t>细分析</a:t>
                </a:r>
                <a:endParaRPr lang="zh-CN" altLang="en-US" sz="2000" b="1" kern="1200" dirty="0">
                  <a:latin typeface="+mn-ea"/>
                  <a:cs typeface="+mn-cs"/>
                </a:endParaRPr>
              </a:p>
            </p:txBody>
          </p:sp>
        </p:grpSp>
        <p:grpSp>
          <p:nvGrpSpPr>
            <p:cNvPr id="26" name="组合 25">
              <a:extLst>
                <a:ext uri="{FF2B5EF4-FFF2-40B4-BE49-F238E27FC236}">
                  <a16:creationId xmlns:a16="http://schemas.microsoft.com/office/drawing/2014/main" xmlns="" id="{1DECE07F-4C8B-4A9C-AEC9-DA81C97E0F7D}"/>
                </a:ext>
              </a:extLst>
            </p:cNvPr>
            <p:cNvGrpSpPr/>
            <p:nvPr/>
          </p:nvGrpSpPr>
          <p:grpSpPr>
            <a:xfrm>
              <a:off x="9529064" y="5488798"/>
              <a:ext cx="1982390" cy="991195"/>
              <a:chOff x="8920534" y="5112567"/>
              <a:chExt cx="1982390" cy="991195"/>
            </a:xfrm>
            <a:grpFill/>
            <a:scene3d>
              <a:camera prst="orthographicFront"/>
              <a:lightRig rig="flat" dir="t"/>
            </a:scene3d>
          </p:grpSpPr>
          <p:sp>
            <p:nvSpPr>
              <p:cNvPr id="27" name="矩形 26">
                <a:extLst>
                  <a:ext uri="{FF2B5EF4-FFF2-40B4-BE49-F238E27FC236}">
                    <a16:creationId xmlns:a16="http://schemas.microsoft.com/office/drawing/2014/main" xmlns="" id="{72FE9601-B0DD-466F-8A94-8A2A67004827}"/>
                  </a:ext>
                </a:extLst>
              </p:cNvPr>
              <p:cNvSpPr/>
              <p:nvPr/>
            </p:nvSpPr>
            <p:spPr>
              <a:xfrm>
                <a:off x="8920534" y="5112567"/>
                <a:ext cx="1982390" cy="991195"/>
              </a:xfrm>
              <a:prstGeom prst="rect">
                <a:avLst/>
              </a:prstGeom>
              <a:grpFill/>
              <a:ln>
                <a:solidFill>
                  <a:schemeClr val="tx2">
                    <a:lumMod val="50000"/>
                  </a:schemeClr>
                </a:solidFill>
              </a:ln>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28" name="文本框 27">
                <a:extLst>
                  <a:ext uri="{FF2B5EF4-FFF2-40B4-BE49-F238E27FC236}">
                    <a16:creationId xmlns:a16="http://schemas.microsoft.com/office/drawing/2014/main" xmlns="" id="{A33290BD-287B-47C5-A590-CC270BA96540}"/>
                  </a:ext>
                </a:extLst>
              </p:cNvPr>
              <p:cNvSpPr txBox="1"/>
              <p:nvPr/>
            </p:nvSpPr>
            <p:spPr>
              <a:xfrm>
                <a:off x="8920534" y="5112567"/>
                <a:ext cx="1982390" cy="991195"/>
              </a:xfrm>
              <a:prstGeom prst="rect">
                <a:avLst/>
              </a:prstGeom>
              <a:grpFill/>
              <a:ln>
                <a:solidFill>
                  <a:schemeClr val="tx2">
                    <a:lumMod val="50000"/>
                  </a:schemeClr>
                </a:solidFill>
              </a:ln>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marL="0" lvl="0" indent="0" algn="ctr" defTabSz="622300">
                  <a:spcBef>
                    <a:spcPct val="0"/>
                  </a:spcBef>
                  <a:spcAft>
                    <a:spcPts val="0"/>
                  </a:spcAft>
                  <a:buNone/>
                </a:pPr>
                <a:r>
                  <a:rPr lang="zh-CN" sz="2000" b="1" kern="1200" dirty="0">
                    <a:latin typeface="+mn-ea"/>
                    <a:cs typeface="+mn-cs"/>
                  </a:rPr>
                  <a:t>千吨公里变动费用</a:t>
                </a:r>
                <a:r>
                  <a:rPr lang="en-US" sz="2000" b="1" kern="1200" dirty="0">
                    <a:latin typeface="+mn-ea"/>
                    <a:cs typeface="+mn-cs"/>
                  </a:rPr>
                  <a:t>V</a:t>
                </a:r>
                <a:r>
                  <a:rPr lang="zh-CN" sz="2000" b="1" kern="1200" dirty="0" smtClean="0">
                    <a:latin typeface="+mn-ea"/>
                    <a:cs typeface="+mn-cs"/>
                  </a:rPr>
                  <a:t>′明</a:t>
                </a:r>
                <a:r>
                  <a:rPr lang="zh-CN" sz="2000" b="1" kern="1200" dirty="0">
                    <a:latin typeface="+mn-ea"/>
                    <a:cs typeface="+mn-cs"/>
                  </a:rPr>
                  <a:t>细分析</a:t>
                </a:r>
                <a:endParaRPr lang="zh-CN" altLang="en-US" sz="2000" b="1" kern="1200" dirty="0">
                  <a:latin typeface="+mn-ea"/>
                  <a:cs typeface="+mn-cs"/>
                </a:endParaRPr>
              </a:p>
            </p:txBody>
          </p:sp>
        </p:grpSp>
        <p:cxnSp>
          <p:nvCxnSpPr>
            <p:cNvPr id="70" name="直接连接符 69">
              <a:extLst>
                <a:ext uri="{FF2B5EF4-FFF2-40B4-BE49-F238E27FC236}">
                  <a16:creationId xmlns:a16="http://schemas.microsoft.com/office/drawing/2014/main" xmlns="" id="{BED457BC-1510-4226-BB14-8F9ADC37FFED}"/>
                </a:ext>
              </a:extLst>
            </p:cNvPr>
            <p:cNvCxnSpPr>
              <a:cxnSpLocks/>
              <a:endCxn id="32" idx="1"/>
            </p:cNvCxnSpPr>
            <p:nvPr/>
          </p:nvCxnSpPr>
          <p:spPr>
            <a:xfrm>
              <a:off x="9231706" y="3625052"/>
              <a:ext cx="297358" cy="1"/>
            </a:xfrm>
            <a:prstGeom prst="line">
              <a:avLst/>
            </a:prstGeom>
            <a:grpFill/>
            <a:ln>
              <a:solidFill>
                <a:schemeClr val="tx2">
                  <a:lumMod val="50000"/>
                </a:schemeClr>
              </a:solidFill>
            </a:ln>
          </p:spPr>
          <p:style>
            <a:lnRef idx="2">
              <a:schemeClr val="accent1"/>
            </a:lnRef>
            <a:fillRef idx="0">
              <a:schemeClr val="accent1"/>
            </a:fillRef>
            <a:effectRef idx="1">
              <a:schemeClr val="accent1"/>
            </a:effectRef>
            <a:fontRef idx="minor">
              <a:schemeClr val="tx1"/>
            </a:fontRef>
          </p:style>
        </p:cxnSp>
        <p:cxnSp>
          <p:nvCxnSpPr>
            <p:cNvPr id="72" name="直接连接符 71">
              <a:extLst>
                <a:ext uri="{FF2B5EF4-FFF2-40B4-BE49-F238E27FC236}">
                  <a16:creationId xmlns:a16="http://schemas.microsoft.com/office/drawing/2014/main" xmlns="" id="{35206FF7-C923-47EC-A03B-24F69FD93018}"/>
                </a:ext>
              </a:extLst>
            </p:cNvPr>
            <p:cNvCxnSpPr>
              <a:cxnSpLocks/>
            </p:cNvCxnSpPr>
            <p:nvPr/>
          </p:nvCxnSpPr>
          <p:spPr>
            <a:xfrm>
              <a:off x="9204699" y="4804722"/>
              <a:ext cx="297358" cy="1"/>
            </a:xfrm>
            <a:prstGeom prst="line">
              <a:avLst/>
            </a:prstGeom>
            <a:grpFill/>
            <a:ln>
              <a:solidFill>
                <a:schemeClr val="tx2">
                  <a:lumMod val="50000"/>
                </a:schemeClr>
              </a:solidFill>
            </a:ln>
          </p:spPr>
          <p:style>
            <a:lnRef idx="2">
              <a:schemeClr val="accent1"/>
            </a:lnRef>
            <a:fillRef idx="0">
              <a:schemeClr val="accent1"/>
            </a:fillRef>
            <a:effectRef idx="1">
              <a:schemeClr val="accent1"/>
            </a:effectRef>
            <a:fontRef idx="minor">
              <a:schemeClr val="tx1"/>
            </a:fontRef>
          </p:style>
        </p:cxnSp>
      </p:grpSp>
      <p:sp>
        <p:nvSpPr>
          <p:cNvPr id="63" name="燕尾形 6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64" name="燕尾形 63"/>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Tree>
    <p:extLst>
      <p:ext uri="{BB962C8B-B14F-4D97-AF65-F5344CB8AC3E}">
        <p14:creationId xmlns:p14="http://schemas.microsoft.com/office/powerpoint/2010/main" xmlns="" val="80446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up)">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wipe(up)">
                                      <p:cBhvr>
                                        <p:cTn id="12" dur="5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wipe(up)">
                                      <p:cBhvr>
                                        <p:cTn id="17" dur="500"/>
                                        <p:tgtEl>
                                          <p:spTgt spid="6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wipe(up)">
                                      <p:cBhvr>
                                        <p:cTn id="22" dur="500"/>
                                        <p:tgtEl>
                                          <p:spTgt spid="6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73"/>
                                        </p:tgtEl>
                                        <p:attrNameLst>
                                          <p:attrName>style.visibility</p:attrName>
                                        </p:attrNameLst>
                                      </p:cBhvr>
                                      <p:to>
                                        <p:strVal val="visible"/>
                                      </p:to>
                                    </p:set>
                                    <p:animEffect transition="in" filter="wipe(up)">
                                      <p:cBhvr>
                                        <p:cTn id="2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对角圆角矩形 4"/>
          <p:cNvSpPr/>
          <p:nvPr/>
        </p:nvSpPr>
        <p:spPr>
          <a:xfrm>
            <a:off x="1631504" y="2060848"/>
            <a:ext cx="9865096" cy="3456384"/>
          </a:xfrm>
          <a:prstGeom prst="round2DiagRect">
            <a:avLst/>
          </a:prstGeom>
          <a:noFill/>
          <a:effectLst>
            <a:outerShdw blurRad="50800" dist="114300" dir="2700000" algn="tl" rotWithShape="0">
              <a:schemeClr val="accent5">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 name="图示 2"/>
          <p:cNvGraphicFramePr/>
          <p:nvPr>
            <p:extLst>
              <p:ext uri="{D42A27DB-BD31-4B8C-83A1-F6EECF244321}">
                <p14:modId xmlns:p14="http://schemas.microsoft.com/office/powerpoint/2010/main" xmlns="" val="1253318046"/>
              </p:ext>
            </p:extLst>
          </p:nvPr>
        </p:nvGraphicFramePr>
        <p:xfrm>
          <a:off x="479376" y="1340768"/>
          <a:ext cx="11089232" cy="49866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矩形 1"/>
          <p:cNvSpPr/>
          <p:nvPr/>
        </p:nvSpPr>
        <p:spPr>
          <a:xfrm>
            <a:off x="3048000" y="3105835"/>
            <a:ext cx="7656512" cy="1569660"/>
          </a:xfrm>
          <a:prstGeom prst="rect">
            <a:avLst/>
          </a:prstGeom>
        </p:spPr>
        <p:txBody>
          <a:bodyPr wrap="square">
            <a:spAutoFit/>
          </a:bodyPr>
          <a:lstStyle/>
          <a:p>
            <a:pPr lvl="0"/>
            <a:r>
              <a:rPr lang="en-US" altLang="zh-CN" sz="3200" b="1" dirty="0" smtClean="0">
                <a:latin typeface="宋体" pitchFamily="2" charset="-122"/>
              </a:rPr>
              <a:t>以表5-1资料为例，秦岭运输集团第一运输公司202×年5月成本降低额与成本降低率分析资料见表5-2。</a:t>
            </a:r>
            <a:endParaRPr lang="zh-CN" altLang="en-US" sz="3200" b="1" dirty="0">
              <a:latin typeface="宋体" pitchFamily="2" charset="-122"/>
            </a:endParaRPr>
          </a:p>
        </p:txBody>
      </p:sp>
      <p:sp>
        <p:nvSpPr>
          <p:cNvPr id="13" name="矩形 12"/>
          <p:cNvSpPr/>
          <p:nvPr/>
        </p:nvSpPr>
        <p:spPr>
          <a:xfrm>
            <a:off x="839416" y="2636912"/>
            <a:ext cx="1512168" cy="707886"/>
          </a:xfrm>
          <a:prstGeom prst="rect">
            <a:avLst/>
          </a:prstGeom>
        </p:spPr>
        <p:txBody>
          <a:bodyPr wrap="square">
            <a:spAutoFit/>
          </a:bodyPr>
          <a:lstStyle/>
          <a:p>
            <a:pPr algn="ctr"/>
            <a:r>
              <a:rPr lang="zh-CN" altLang="en-US" sz="4000" b="1" spc="50" dirty="0" smtClean="0">
                <a:ln w="12700" cmpd="sng">
                  <a:solidFill>
                    <a:schemeClr val="accent6">
                      <a:satMod val="120000"/>
                      <a:shade val="80000"/>
                    </a:schemeClr>
                  </a:solidFill>
                  <a:prstDash val="solid"/>
                </a:ln>
                <a:solidFill>
                  <a:schemeClr val="accent6">
                    <a:tint val="1000"/>
                  </a:schemeClr>
                </a:solidFill>
                <a:effectLst>
                  <a:glow rad="101600">
                    <a:schemeClr val="accent1">
                      <a:satMod val="175000"/>
                      <a:alpha val="40000"/>
                    </a:schemeClr>
                  </a:glow>
                </a:effectLst>
              </a:rPr>
              <a:t>例</a:t>
            </a:r>
            <a:r>
              <a:rPr lang="en-US" altLang="zh-CN" sz="4000" b="1" spc="50" dirty="0" smtClean="0">
                <a:ln w="12700" cmpd="sng">
                  <a:solidFill>
                    <a:schemeClr val="accent6">
                      <a:satMod val="120000"/>
                      <a:shade val="80000"/>
                    </a:schemeClr>
                  </a:solidFill>
                  <a:prstDash val="solid"/>
                </a:ln>
                <a:solidFill>
                  <a:schemeClr val="accent6">
                    <a:tint val="1000"/>
                  </a:schemeClr>
                </a:solidFill>
                <a:effectLst>
                  <a:glow rad="101600">
                    <a:schemeClr val="accent1">
                      <a:satMod val="175000"/>
                      <a:alpha val="40000"/>
                    </a:schemeClr>
                  </a:glow>
                </a:effectLst>
              </a:rPr>
              <a:t>5-2</a:t>
            </a:r>
            <a:endParaRPr lang="zh-CN" altLang="en-US" sz="4000" b="1" spc="50" dirty="0">
              <a:ln w="12700" cmpd="sng">
                <a:solidFill>
                  <a:schemeClr val="accent6">
                    <a:satMod val="120000"/>
                    <a:shade val="80000"/>
                  </a:schemeClr>
                </a:solidFill>
                <a:prstDash val="solid"/>
              </a:ln>
              <a:solidFill>
                <a:schemeClr val="accent6">
                  <a:tint val="1000"/>
                </a:schemeClr>
              </a:solidFill>
              <a:effectLst>
                <a:glow rad="101600">
                  <a:schemeClr val="accent1">
                    <a:satMod val="175000"/>
                    <a:alpha val="40000"/>
                  </a:schemeClr>
                </a:glow>
              </a:effectLst>
            </a:endParaRPr>
          </a:p>
        </p:txBody>
      </p:sp>
      <p:sp>
        <p:nvSpPr>
          <p:cNvPr id="9" name="燕尾形 8"/>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b="1" dirty="0">
                <a:solidFill>
                  <a:schemeClr val="bg1"/>
                </a:solidFill>
              </a:rPr>
              <a:t>第五章货运成本管理</a:t>
            </a:r>
          </a:p>
        </p:txBody>
      </p:sp>
      <p:sp>
        <p:nvSpPr>
          <p:cNvPr id="14" name="燕尾形 13"/>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b="1" dirty="0">
                <a:solidFill>
                  <a:schemeClr val="bg1"/>
                </a:solidFill>
              </a:rPr>
              <a:t>第一节汽车货运成本分析</a:t>
            </a:r>
          </a:p>
        </p:txBody>
      </p:sp>
      <p:sp>
        <p:nvSpPr>
          <p:cNvPr id="15" name="燕尾形 14"/>
          <p:cNvSpPr/>
          <p:nvPr/>
        </p:nvSpPr>
        <p:spPr>
          <a:xfrm>
            <a:off x="5597940" y="368659"/>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b="1" dirty="0" smtClean="0">
                <a:solidFill>
                  <a:schemeClr val="bg1"/>
                </a:solidFill>
              </a:rPr>
              <a:t>二、成本降低额与成本降低率预算达成情况的因素分析</a:t>
            </a:r>
            <a:endParaRPr lang="zh-CN" altLang="zh-CN" sz="1400" b="1" dirty="0">
              <a:solidFill>
                <a:schemeClr val="bg1"/>
              </a:solidFill>
            </a:endParaRPr>
          </a:p>
        </p:txBody>
      </p:sp>
      <p:sp>
        <p:nvSpPr>
          <p:cNvPr id="16" name="燕尾形 15"/>
          <p:cNvSpPr/>
          <p:nvPr/>
        </p:nvSpPr>
        <p:spPr>
          <a:xfrm>
            <a:off x="5591944" y="692696"/>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b="1" dirty="0" smtClean="0">
                <a:solidFill>
                  <a:schemeClr val="bg1"/>
                </a:solidFill>
              </a:rPr>
              <a:t>（二）成本降低额实际数与预算数之差的双因素分析</a:t>
            </a:r>
            <a:endParaRPr lang="zh-CN" altLang="zh-CN" sz="1400" b="1" dirty="0">
              <a:solidFill>
                <a:schemeClr val="bg1"/>
              </a:solidFill>
            </a:endParaRPr>
          </a:p>
        </p:txBody>
      </p:sp>
    </p:spTree>
    <p:extLst>
      <p:ext uri="{BB962C8B-B14F-4D97-AF65-F5344CB8AC3E}">
        <p14:creationId xmlns:p14="http://schemas.microsoft.com/office/powerpoint/2010/main" xmlns="" val="26972629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
          <p:cNvSpPr>
            <a:spLocks noGrp="1"/>
          </p:cNvSpPr>
          <p:nvPr>
            <p:ph type="title" idx="4294967295"/>
          </p:nvPr>
        </p:nvSpPr>
        <p:spPr>
          <a:xfrm>
            <a:off x="0" y="1871663"/>
            <a:ext cx="10464800" cy="873125"/>
          </a:xfrm>
          <a:ln>
            <a:noFill/>
          </a:ln>
        </p:spPr>
        <p:txBody>
          <a:bodyPr/>
          <a:lstStyle/>
          <a:p>
            <a:pPr algn="ctr"/>
            <a:r>
              <a:rPr lang="zh-CN" altLang="en-US" dirty="0">
                <a:latin typeface="楷体" panose="02010609060101010101" pitchFamily="49" charset="-122"/>
                <a:ea typeface="楷体" panose="02010609060101010101" pitchFamily="49" charset="-122"/>
              </a:rPr>
              <a:t>表</a:t>
            </a:r>
            <a:r>
              <a:rPr lang="en-US" altLang="zh-CN" dirty="0">
                <a:latin typeface="楷体" panose="02010609060101010101" pitchFamily="49" charset="-122"/>
                <a:ea typeface="楷体" panose="02010609060101010101" pitchFamily="49" charset="-122"/>
              </a:rPr>
              <a:t>5-2  </a:t>
            </a:r>
            <a:r>
              <a:rPr lang="zh-CN" altLang="en-US" dirty="0">
                <a:latin typeface="楷体" panose="02010609060101010101" pitchFamily="49" charset="-122"/>
                <a:ea typeface="楷体" panose="02010609060101010101" pitchFamily="49" charset="-122"/>
              </a:rPr>
              <a:t>成本降低额与成本降低率分析资料 </a:t>
            </a:r>
          </a:p>
        </p:txBody>
      </p:sp>
      <p:graphicFrame>
        <p:nvGraphicFramePr>
          <p:cNvPr id="13" name="表格 12"/>
          <p:cNvGraphicFramePr>
            <a:graphicFrameLocks noGrp="1"/>
          </p:cNvGraphicFramePr>
          <p:nvPr>
            <p:extLst>
              <p:ext uri="{D42A27DB-BD31-4B8C-83A1-F6EECF244321}">
                <p14:modId xmlns:p14="http://schemas.microsoft.com/office/powerpoint/2010/main" xmlns="" val="4245509007"/>
              </p:ext>
            </p:extLst>
          </p:nvPr>
        </p:nvGraphicFramePr>
        <p:xfrm>
          <a:off x="515381" y="2636913"/>
          <a:ext cx="11197243" cy="2664297"/>
        </p:xfrm>
        <a:graphic>
          <a:graphicData uri="http://schemas.openxmlformats.org/drawingml/2006/table">
            <a:tbl>
              <a:tblPr>
                <a:effectLst>
                  <a:outerShdw blurRad="50800" dist="38100" dir="2700000" algn="tl" rotWithShape="0">
                    <a:prstClr val="black">
                      <a:alpha val="40000"/>
                    </a:prstClr>
                  </a:outerShdw>
                </a:effectLst>
              </a:tblPr>
              <a:tblGrid>
                <a:gridCol w="1476163">
                  <a:extLst>
                    <a:ext uri="{9D8B030D-6E8A-4147-A177-3AD203B41FA5}">
                      <a16:colId xmlns:a16="http://schemas.microsoft.com/office/drawing/2014/main" xmlns="" val="20000"/>
                    </a:ext>
                  </a:extLst>
                </a:gridCol>
                <a:gridCol w="1656184">
                  <a:extLst>
                    <a:ext uri="{9D8B030D-6E8A-4147-A177-3AD203B41FA5}">
                      <a16:colId xmlns:a16="http://schemas.microsoft.com/office/drawing/2014/main" xmlns="" val="20001"/>
                    </a:ext>
                  </a:extLst>
                </a:gridCol>
                <a:gridCol w="1728192">
                  <a:extLst>
                    <a:ext uri="{9D8B030D-6E8A-4147-A177-3AD203B41FA5}">
                      <a16:colId xmlns:a16="http://schemas.microsoft.com/office/drawing/2014/main" xmlns="" val="20002"/>
                    </a:ext>
                  </a:extLst>
                </a:gridCol>
                <a:gridCol w="1872208">
                  <a:extLst>
                    <a:ext uri="{9D8B030D-6E8A-4147-A177-3AD203B41FA5}">
                      <a16:colId xmlns:a16="http://schemas.microsoft.com/office/drawing/2014/main" xmlns="" val="20003"/>
                    </a:ext>
                  </a:extLst>
                </a:gridCol>
                <a:gridCol w="2598289">
                  <a:extLst>
                    <a:ext uri="{9D8B030D-6E8A-4147-A177-3AD203B41FA5}">
                      <a16:colId xmlns:a16="http://schemas.microsoft.com/office/drawing/2014/main" xmlns="" val="20004"/>
                    </a:ext>
                  </a:extLst>
                </a:gridCol>
                <a:gridCol w="1866207">
                  <a:extLst>
                    <a:ext uri="{9D8B030D-6E8A-4147-A177-3AD203B41FA5}">
                      <a16:colId xmlns:a16="http://schemas.microsoft.com/office/drawing/2014/main" xmlns="" val="20005"/>
                    </a:ext>
                  </a:extLst>
                </a:gridCol>
              </a:tblGrid>
              <a:tr h="380614">
                <a:tc rowSpan="2">
                  <a:txBody>
                    <a:bodyPr/>
                    <a:lstStyle/>
                    <a:p>
                      <a:pPr algn="ctr">
                        <a:spcAft>
                          <a:spcPts val="0"/>
                        </a:spcAft>
                      </a:pPr>
                      <a:r>
                        <a:rPr lang="zh-CN" sz="2000" b="1" kern="100" dirty="0">
                          <a:ln>
                            <a:noFill/>
                          </a:ln>
                          <a:solidFill>
                            <a:schemeClr val="tx2">
                              <a:lumMod val="50000"/>
                            </a:schemeClr>
                          </a:solidFill>
                          <a:effectLst/>
                          <a:latin typeface="Times New Roman" panose="02020603050405020304" pitchFamily="18" charset="0"/>
                          <a:ea typeface="宋体" panose="02010600030101010101" pitchFamily="2" charset="-122"/>
                        </a:rPr>
                        <a:t>项目</a:t>
                      </a:r>
                    </a:p>
                  </a:txBody>
                  <a:tcPr marL="68580" marR="68580" marT="0" marB="0" anchor="ctr">
                    <a:lnL>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spcAft>
                          <a:spcPts val="0"/>
                        </a:spcAft>
                      </a:pPr>
                      <a:r>
                        <a:rPr lang="zh-CN" sz="2000" b="1" kern="100">
                          <a:ln>
                            <a:noFill/>
                          </a:ln>
                          <a:solidFill>
                            <a:schemeClr val="tx2">
                              <a:lumMod val="50000"/>
                            </a:schemeClr>
                          </a:solidFill>
                          <a:effectLst/>
                          <a:latin typeface="Times New Roman" panose="02020603050405020304" pitchFamily="18" charset="0"/>
                          <a:ea typeface="宋体" panose="02010600030101010101" pitchFamily="2" charset="-122"/>
                        </a:rPr>
                        <a:t>周转量</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algn="ctr">
                        <a:spcAft>
                          <a:spcPts val="0"/>
                        </a:spcAft>
                      </a:pPr>
                      <a:r>
                        <a:rPr lang="zh-CN" sz="2000" b="1" kern="100" dirty="0">
                          <a:ln>
                            <a:noFill/>
                          </a:ln>
                          <a:solidFill>
                            <a:schemeClr val="tx2">
                              <a:lumMod val="50000"/>
                            </a:schemeClr>
                          </a:solidFill>
                          <a:effectLst/>
                          <a:latin typeface="Times New Roman" panose="02020603050405020304" pitchFamily="18" charset="0"/>
                          <a:ea typeface="宋体" panose="02010600030101010101" pitchFamily="2" charset="-122"/>
                        </a:rPr>
                        <a:t>单位成本</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algn="ctr">
                        <a:spcAft>
                          <a:spcPts val="0"/>
                        </a:spcAft>
                      </a:pPr>
                      <a:r>
                        <a:rPr lang="zh-CN" sz="2000" b="1" kern="100">
                          <a:ln>
                            <a:noFill/>
                          </a:ln>
                          <a:solidFill>
                            <a:schemeClr val="tx2">
                              <a:lumMod val="50000"/>
                            </a:schemeClr>
                          </a:solidFill>
                          <a:effectLst/>
                          <a:latin typeface="Times New Roman" panose="02020603050405020304" pitchFamily="18" charset="0"/>
                          <a:ea typeface="宋体" panose="02010600030101010101" pitchFamily="2" charset="-122"/>
                        </a:rPr>
                        <a:t>总成本</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algn="ctr">
                        <a:spcAft>
                          <a:spcPts val="0"/>
                        </a:spcAft>
                      </a:pPr>
                      <a:r>
                        <a:rPr lang="zh-CN" sz="2000" b="1" kern="100">
                          <a:ln>
                            <a:noFill/>
                          </a:ln>
                          <a:solidFill>
                            <a:schemeClr val="tx2">
                              <a:lumMod val="50000"/>
                            </a:schemeClr>
                          </a:solidFill>
                          <a:effectLst/>
                          <a:latin typeface="Times New Roman" panose="02020603050405020304" pitchFamily="18" charset="0"/>
                          <a:ea typeface="宋体" panose="02010600030101010101" pitchFamily="2" charset="-122"/>
                        </a:rPr>
                        <a:t>成本降低额</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algn="ctr">
                        <a:spcAft>
                          <a:spcPts val="0"/>
                        </a:spcAft>
                      </a:pPr>
                      <a:r>
                        <a:rPr lang="zh-CN" sz="2000" b="1" kern="100">
                          <a:ln>
                            <a:noFill/>
                          </a:ln>
                          <a:solidFill>
                            <a:schemeClr val="tx2">
                              <a:lumMod val="50000"/>
                            </a:schemeClr>
                          </a:solidFill>
                          <a:effectLst/>
                          <a:latin typeface="Times New Roman" panose="02020603050405020304" pitchFamily="18" charset="0"/>
                          <a:ea typeface="宋体" panose="02010600030101010101" pitchFamily="2" charset="-122"/>
                        </a:rPr>
                        <a:t>成本降低率</a:t>
                      </a:r>
                    </a:p>
                  </a:txBody>
                  <a:tcPr marL="68580" marR="68580" marT="0" marB="0" anchor="ctr">
                    <a:lnL w="1270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solidFill>
                      <a:schemeClr val="bg1">
                        <a:lumMod val="95000"/>
                      </a:schemeClr>
                    </a:solidFill>
                  </a:tcPr>
                </a:tc>
                <a:extLst>
                  <a:ext uri="{0D108BD9-81ED-4DB2-BD59-A6C34878D82A}">
                    <a16:rowId xmlns:a16="http://schemas.microsoft.com/office/drawing/2014/main" xmlns="" val="10000"/>
                  </a:ext>
                </a:extLst>
              </a:tr>
              <a:tr h="380614">
                <a:tc vMerge="1">
                  <a:txBody>
                    <a:bodyPr/>
                    <a:lstStyle/>
                    <a:p>
                      <a:endParaRPr lang="zh-CN" altLang="en-US"/>
                    </a:p>
                  </a:txBody>
                  <a:tcPr/>
                </a:tc>
                <a:tc>
                  <a:txBody>
                    <a:bodyPr/>
                    <a:lstStyle/>
                    <a:p>
                      <a:pPr algn="ctr">
                        <a:spcAft>
                          <a:spcPts val="0"/>
                        </a:spcAft>
                      </a:pPr>
                      <a:r>
                        <a:rPr lang="zh-CN" sz="2000" b="1" kern="100" dirty="0">
                          <a:ln>
                            <a:noFill/>
                          </a:ln>
                          <a:solidFill>
                            <a:schemeClr val="tx2">
                              <a:lumMod val="50000"/>
                            </a:schemeClr>
                          </a:solidFill>
                          <a:effectLst/>
                          <a:latin typeface="Times New Roman" panose="02020603050405020304" pitchFamily="18" charset="0"/>
                          <a:ea typeface="宋体" panose="02010600030101010101" pitchFamily="2" charset="-122"/>
                        </a:rPr>
                        <a:t>（</a:t>
                      </a:r>
                      <a:r>
                        <a:rPr lang="en-US" sz="2000" b="1" kern="100" dirty="0">
                          <a:ln>
                            <a:noFill/>
                          </a:ln>
                          <a:solidFill>
                            <a:schemeClr val="tx2">
                              <a:lumMod val="50000"/>
                            </a:schemeClr>
                          </a:solidFill>
                          <a:effectLst/>
                          <a:latin typeface="Times New Roman" panose="02020603050405020304" pitchFamily="18" charset="0"/>
                          <a:ea typeface="宋体" panose="02010600030101010101" pitchFamily="2" charset="-122"/>
                        </a:rPr>
                        <a:t>10</a:t>
                      </a:r>
                      <a:r>
                        <a:rPr lang="en-US" sz="2000" b="1" kern="100" baseline="30000" dirty="0">
                          <a:ln>
                            <a:noFill/>
                          </a:ln>
                          <a:solidFill>
                            <a:schemeClr val="tx2">
                              <a:lumMod val="50000"/>
                            </a:schemeClr>
                          </a:solidFill>
                          <a:effectLst/>
                          <a:latin typeface="Times New Roman" panose="02020603050405020304" pitchFamily="18" charset="0"/>
                          <a:ea typeface="宋体" panose="02010600030101010101" pitchFamily="2" charset="-122"/>
                        </a:rPr>
                        <a:t>3</a:t>
                      </a:r>
                      <a:r>
                        <a:rPr lang="en-US" sz="2000" b="1" kern="100" dirty="0">
                          <a:ln>
                            <a:noFill/>
                          </a:ln>
                          <a:solidFill>
                            <a:schemeClr val="tx2">
                              <a:lumMod val="50000"/>
                            </a:schemeClr>
                          </a:solidFill>
                          <a:effectLst/>
                          <a:latin typeface="Times New Roman" panose="02020603050405020304" pitchFamily="18" charset="0"/>
                          <a:ea typeface="宋体" panose="02010600030101010101" pitchFamily="2" charset="-122"/>
                        </a:rPr>
                        <a:t>t</a:t>
                      </a:r>
                      <a:r>
                        <a:rPr lang="en-US" sz="2000" b="1" kern="100" dirty="0">
                          <a:ln>
                            <a:noFill/>
                          </a:ln>
                          <a:solidFill>
                            <a:schemeClr val="tx2">
                              <a:lumMod val="50000"/>
                            </a:schemeClr>
                          </a:solidFill>
                          <a:effectLst/>
                          <a:latin typeface="Times New Roman" panose="02020603050405020304" pitchFamily="18" charset="0"/>
                          <a:ea typeface="MS UI Gothic" panose="020B0600070205080204" pitchFamily="34" charset="-128"/>
                        </a:rPr>
                        <a:t>•</a:t>
                      </a:r>
                      <a:r>
                        <a:rPr lang="en-US" sz="2000" b="1" kern="100" dirty="0">
                          <a:ln>
                            <a:noFill/>
                          </a:ln>
                          <a:solidFill>
                            <a:schemeClr val="tx2">
                              <a:lumMod val="50000"/>
                            </a:schemeClr>
                          </a:solidFill>
                          <a:effectLst/>
                          <a:latin typeface="Times New Roman" panose="02020603050405020304" pitchFamily="18" charset="0"/>
                          <a:ea typeface="宋体" panose="02010600030101010101" pitchFamily="2" charset="-122"/>
                        </a:rPr>
                        <a:t>km</a:t>
                      </a:r>
                      <a:r>
                        <a:rPr lang="zh-CN" sz="2000" b="1" kern="100" dirty="0">
                          <a:ln>
                            <a:noFill/>
                          </a:ln>
                          <a:solidFill>
                            <a:schemeClr val="tx2">
                              <a:lumMod val="50000"/>
                            </a:schemeClr>
                          </a:solidFill>
                          <a:effectLst/>
                          <a:latin typeface="Times New Roman" panose="02020603050405020304" pitchFamily="18" charset="0"/>
                          <a:ea typeface="宋体" panose="02010600030101010101" pitchFamily="2" charset="-122"/>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spcAft>
                          <a:spcPts val="0"/>
                        </a:spcAft>
                      </a:pPr>
                      <a:r>
                        <a:rPr lang="zh-CN" sz="2000" b="1" kern="100" dirty="0">
                          <a:ln>
                            <a:noFill/>
                          </a:ln>
                          <a:solidFill>
                            <a:schemeClr val="tx2">
                              <a:lumMod val="50000"/>
                            </a:schemeClr>
                          </a:solidFill>
                          <a:effectLst/>
                          <a:latin typeface="Times New Roman" panose="02020603050405020304" pitchFamily="18" charset="0"/>
                          <a:ea typeface="宋体" panose="02010600030101010101" pitchFamily="2" charset="-122"/>
                        </a:rPr>
                        <a:t>（元</a:t>
                      </a:r>
                      <a:r>
                        <a:rPr lang="en-US" sz="2000" b="1" kern="100" dirty="0">
                          <a:ln>
                            <a:noFill/>
                          </a:ln>
                          <a:solidFill>
                            <a:schemeClr val="tx2">
                              <a:lumMod val="50000"/>
                            </a:schemeClr>
                          </a:solidFill>
                          <a:effectLst/>
                          <a:latin typeface="Times New Roman" panose="02020603050405020304" pitchFamily="18" charset="0"/>
                          <a:ea typeface="宋体" panose="02010600030101010101" pitchFamily="2" charset="-122"/>
                        </a:rPr>
                        <a:t>/10</a:t>
                      </a:r>
                      <a:r>
                        <a:rPr lang="en-US" sz="2000" b="1" kern="100" baseline="30000" dirty="0">
                          <a:ln>
                            <a:noFill/>
                          </a:ln>
                          <a:solidFill>
                            <a:schemeClr val="tx2">
                              <a:lumMod val="50000"/>
                            </a:schemeClr>
                          </a:solidFill>
                          <a:effectLst/>
                          <a:latin typeface="Times New Roman" panose="02020603050405020304" pitchFamily="18" charset="0"/>
                          <a:ea typeface="宋体" panose="02010600030101010101" pitchFamily="2" charset="-122"/>
                        </a:rPr>
                        <a:t>3</a:t>
                      </a:r>
                      <a:r>
                        <a:rPr lang="en-US" sz="2000" b="1" kern="100" dirty="0">
                          <a:ln>
                            <a:noFill/>
                          </a:ln>
                          <a:solidFill>
                            <a:schemeClr val="tx2">
                              <a:lumMod val="50000"/>
                            </a:schemeClr>
                          </a:solidFill>
                          <a:effectLst/>
                          <a:latin typeface="Times New Roman" panose="02020603050405020304" pitchFamily="18" charset="0"/>
                          <a:ea typeface="宋体" panose="02010600030101010101" pitchFamily="2" charset="-122"/>
                        </a:rPr>
                        <a:t>t</a:t>
                      </a:r>
                      <a:r>
                        <a:rPr lang="en-US" sz="2000" b="1" kern="100" dirty="0">
                          <a:ln>
                            <a:noFill/>
                          </a:ln>
                          <a:solidFill>
                            <a:schemeClr val="tx2">
                              <a:lumMod val="50000"/>
                            </a:schemeClr>
                          </a:solidFill>
                          <a:effectLst/>
                          <a:latin typeface="Times New Roman" panose="02020603050405020304" pitchFamily="18" charset="0"/>
                          <a:ea typeface="MS UI Gothic" panose="020B0600070205080204" pitchFamily="34" charset="-128"/>
                        </a:rPr>
                        <a:t>•</a:t>
                      </a:r>
                      <a:r>
                        <a:rPr lang="en-US" sz="2000" b="1" kern="100" dirty="0">
                          <a:ln>
                            <a:noFill/>
                          </a:ln>
                          <a:solidFill>
                            <a:schemeClr val="tx2">
                              <a:lumMod val="50000"/>
                            </a:schemeClr>
                          </a:solidFill>
                          <a:effectLst/>
                          <a:latin typeface="Times New Roman" panose="02020603050405020304" pitchFamily="18" charset="0"/>
                          <a:ea typeface="宋体" panose="02010600030101010101" pitchFamily="2" charset="-122"/>
                        </a:rPr>
                        <a:t>km</a:t>
                      </a:r>
                      <a:r>
                        <a:rPr lang="zh-CN" sz="2000" b="1" kern="100" dirty="0">
                          <a:ln>
                            <a:noFill/>
                          </a:ln>
                          <a:solidFill>
                            <a:schemeClr val="tx2">
                              <a:lumMod val="50000"/>
                            </a:schemeClr>
                          </a:solidFill>
                          <a:effectLst/>
                          <a:latin typeface="Times New Roman" panose="02020603050405020304" pitchFamily="18" charset="0"/>
                          <a:ea typeface="宋体" panose="02010600030101010101" pitchFamily="2" charset="-122"/>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spcAft>
                          <a:spcPts val="0"/>
                        </a:spcAft>
                      </a:pPr>
                      <a:r>
                        <a:rPr lang="zh-CN" sz="2000" b="1" kern="100">
                          <a:ln>
                            <a:noFill/>
                          </a:ln>
                          <a:solidFill>
                            <a:schemeClr val="tx2">
                              <a:lumMod val="50000"/>
                            </a:schemeClr>
                          </a:solidFill>
                          <a:effectLst/>
                          <a:latin typeface="Times New Roman" panose="02020603050405020304" pitchFamily="18" charset="0"/>
                          <a:ea typeface="宋体" panose="02010600030101010101" pitchFamily="2" charset="-122"/>
                        </a:rPr>
                        <a:t>（元）</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spcAft>
                          <a:spcPts val="0"/>
                        </a:spcAft>
                      </a:pPr>
                      <a:r>
                        <a:rPr lang="zh-CN" sz="2000" b="1" kern="100">
                          <a:ln>
                            <a:noFill/>
                          </a:ln>
                          <a:solidFill>
                            <a:schemeClr val="tx2">
                              <a:lumMod val="50000"/>
                            </a:schemeClr>
                          </a:solidFill>
                          <a:effectLst/>
                          <a:latin typeface="Times New Roman" panose="02020603050405020304" pitchFamily="18" charset="0"/>
                          <a:ea typeface="宋体" panose="02010600030101010101" pitchFamily="2" charset="-122"/>
                        </a:rPr>
                        <a:t>（元）</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spcAft>
                          <a:spcPts val="0"/>
                        </a:spcAft>
                      </a:pPr>
                      <a:r>
                        <a:rPr lang="zh-CN" sz="2000" b="1" kern="100">
                          <a:ln>
                            <a:noFill/>
                          </a:ln>
                          <a:solidFill>
                            <a:schemeClr val="tx2">
                              <a:lumMod val="50000"/>
                            </a:schemeClr>
                          </a:solidFill>
                          <a:effectLst/>
                          <a:latin typeface="Times New Roman" panose="02020603050405020304" pitchFamily="18" charset="0"/>
                          <a:ea typeface="宋体" panose="02010600030101010101" pitchFamily="2" charset="-122"/>
                        </a:rPr>
                        <a:t>（</a:t>
                      </a:r>
                      <a:r>
                        <a:rPr lang="en-US" sz="2000" b="1" kern="100">
                          <a:ln>
                            <a:noFill/>
                          </a:ln>
                          <a:solidFill>
                            <a:schemeClr val="tx2">
                              <a:lumMod val="50000"/>
                            </a:schemeClr>
                          </a:solidFill>
                          <a:effectLst/>
                          <a:latin typeface="Times New Roman" panose="02020603050405020304" pitchFamily="18" charset="0"/>
                          <a:ea typeface="宋体" panose="02010600030101010101" pitchFamily="2" charset="-122"/>
                        </a:rPr>
                        <a:t>%</a:t>
                      </a:r>
                      <a:r>
                        <a:rPr lang="zh-CN" sz="2000" b="1" kern="100">
                          <a:ln>
                            <a:noFill/>
                          </a:ln>
                          <a:solidFill>
                            <a:schemeClr val="tx2">
                              <a:lumMod val="50000"/>
                            </a:schemeClr>
                          </a:solidFill>
                          <a:effectLst/>
                          <a:latin typeface="Times New Roman" panose="02020603050405020304" pitchFamily="18" charset="0"/>
                          <a:ea typeface="宋体" panose="02010600030101010101" pitchFamily="2" charset="-122"/>
                        </a:rPr>
                        <a:t>）</a:t>
                      </a: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1"/>
                  </a:ext>
                </a:extLst>
              </a:tr>
              <a:tr h="761227">
                <a:tc>
                  <a:txBody>
                    <a:bodyPr/>
                    <a:lstStyle/>
                    <a:p>
                      <a:pPr algn="ctr">
                        <a:spcAft>
                          <a:spcPts val="0"/>
                        </a:spcAft>
                      </a:pPr>
                      <a:r>
                        <a:rPr lang="en-US" sz="2000" b="1" kern="100">
                          <a:ln>
                            <a:noFill/>
                          </a:ln>
                          <a:solidFill>
                            <a:schemeClr val="tx2">
                              <a:lumMod val="50000"/>
                            </a:schemeClr>
                          </a:solidFill>
                          <a:effectLst/>
                          <a:latin typeface="Times New Roman" panose="02020603050405020304" pitchFamily="18" charset="0"/>
                          <a:ea typeface="宋体" panose="02010600030101010101" pitchFamily="2" charset="-122"/>
                        </a:rPr>
                        <a:t> </a:t>
                      </a:r>
                      <a:endParaRPr lang="zh-CN" sz="2000" b="1" kern="100">
                        <a:ln>
                          <a:noFill/>
                        </a:ln>
                        <a:solidFill>
                          <a:schemeClr val="tx2">
                            <a:lumMod val="50000"/>
                          </a:schemeClr>
                        </a:solidFill>
                        <a:effectLst/>
                        <a:latin typeface="Times New Roman" panose="02020603050405020304" pitchFamily="18" charset="0"/>
                        <a:ea typeface="宋体" panose="02010600030101010101" pitchFamily="2" charset="-122"/>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indent="269875" algn="ctr">
                        <a:spcAft>
                          <a:spcPts val="0"/>
                        </a:spcAft>
                      </a:pPr>
                      <a:r>
                        <a:rPr lang="en-US" sz="2000" b="1" kern="100" dirty="0">
                          <a:ln>
                            <a:noFill/>
                          </a:ln>
                          <a:solidFill>
                            <a:schemeClr val="tx2">
                              <a:lumMod val="50000"/>
                            </a:schemeClr>
                          </a:solidFill>
                          <a:effectLst/>
                          <a:latin typeface="宋体" panose="02010600030101010101" pitchFamily="2" charset="-122"/>
                          <a:ea typeface="宋体" panose="02010600030101010101" pitchFamily="2" charset="-122"/>
                        </a:rPr>
                        <a:t>①</a:t>
                      </a:r>
                      <a:endParaRPr lang="zh-CN" sz="2000" b="1" kern="100" dirty="0">
                        <a:ln>
                          <a:noFill/>
                        </a:ln>
                        <a:solidFill>
                          <a:schemeClr val="tx2">
                            <a:lumMod val="50000"/>
                          </a:schemeClr>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indent="269875" algn="ctr">
                        <a:spcAft>
                          <a:spcPts val="0"/>
                        </a:spcAft>
                      </a:pPr>
                      <a:r>
                        <a:rPr lang="en-US" sz="2000" b="1" kern="100" dirty="0">
                          <a:ln>
                            <a:noFill/>
                          </a:ln>
                          <a:solidFill>
                            <a:schemeClr val="tx2">
                              <a:lumMod val="50000"/>
                            </a:schemeClr>
                          </a:solidFill>
                          <a:effectLst/>
                          <a:latin typeface="宋体" panose="02010600030101010101" pitchFamily="2" charset="-122"/>
                          <a:ea typeface="宋体" panose="02010600030101010101" pitchFamily="2" charset="-122"/>
                        </a:rPr>
                        <a:t>②</a:t>
                      </a:r>
                      <a:endParaRPr lang="zh-CN" sz="2000" b="1" kern="100" dirty="0">
                        <a:ln>
                          <a:noFill/>
                        </a:ln>
                        <a:solidFill>
                          <a:schemeClr val="tx2">
                            <a:lumMod val="50000"/>
                          </a:schemeClr>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indent="269875" algn="ctr">
                        <a:spcAft>
                          <a:spcPts val="0"/>
                        </a:spcAft>
                      </a:pPr>
                      <a:r>
                        <a:rPr lang="en-US" sz="2000" b="1" kern="100" dirty="0">
                          <a:ln>
                            <a:noFill/>
                          </a:ln>
                          <a:solidFill>
                            <a:schemeClr val="tx2">
                              <a:lumMod val="50000"/>
                            </a:schemeClr>
                          </a:solidFill>
                          <a:effectLst/>
                          <a:latin typeface="宋体" panose="02010600030101010101" pitchFamily="2" charset="-122"/>
                          <a:ea typeface="宋体" panose="02010600030101010101" pitchFamily="2" charset="-122"/>
                        </a:rPr>
                        <a:t>③=①×②</a:t>
                      </a:r>
                      <a:endParaRPr lang="zh-CN" sz="2000" b="1" kern="100" dirty="0">
                        <a:ln>
                          <a:noFill/>
                        </a:ln>
                        <a:solidFill>
                          <a:schemeClr val="tx2">
                            <a:lumMod val="50000"/>
                          </a:schemeClr>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indent="269875" algn="ctr">
                        <a:spcAft>
                          <a:spcPts val="0"/>
                        </a:spcAft>
                      </a:pPr>
                      <a:r>
                        <a:rPr lang="en-US" sz="2000" b="1" kern="100" dirty="0">
                          <a:ln>
                            <a:noFill/>
                          </a:ln>
                          <a:solidFill>
                            <a:schemeClr val="tx2">
                              <a:lumMod val="50000"/>
                            </a:schemeClr>
                          </a:solidFill>
                          <a:effectLst/>
                          <a:latin typeface="宋体" panose="02010600030101010101" pitchFamily="2" charset="-122"/>
                          <a:ea typeface="宋体" panose="02010600030101010101" pitchFamily="2" charset="-122"/>
                        </a:rPr>
                        <a:t>④=①</a:t>
                      </a:r>
                      <a:r>
                        <a:rPr lang="en-US" sz="2000" b="1" kern="100" dirty="0" smtClean="0">
                          <a:ln>
                            <a:noFill/>
                          </a:ln>
                          <a:solidFill>
                            <a:schemeClr val="tx2">
                              <a:lumMod val="50000"/>
                            </a:schemeClr>
                          </a:solidFill>
                          <a:effectLst/>
                          <a:latin typeface="宋体" panose="02010600030101010101" pitchFamily="2" charset="-122"/>
                          <a:ea typeface="宋体" panose="02010600030101010101" pitchFamily="2" charset="-122"/>
                        </a:rPr>
                        <a:t>×</a:t>
                      </a:r>
                      <a:r>
                        <a:rPr lang="en-US" sz="2000" b="1" kern="0" dirty="0" smtClean="0">
                          <a:ln>
                            <a:noFill/>
                          </a:ln>
                          <a:solidFill>
                            <a:schemeClr val="tx2">
                              <a:lumMod val="50000"/>
                            </a:schemeClr>
                          </a:solidFill>
                          <a:effectLst/>
                          <a:latin typeface="Times New Roman" panose="02020603050405020304" pitchFamily="18" charset="0"/>
                          <a:ea typeface="宋体" panose="02010600030101010101" pitchFamily="2" charset="-122"/>
                        </a:rPr>
                        <a:t>305.00</a:t>
                      </a:r>
                      <a:r>
                        <a:rPr lang="zh-CN" sz="2000" b="1" kern="100" dirty="0" smtClean="0">
                          <a:ln>
                            <a:noFill/>
                          </a:ln>
                          <a:solidFill>
                            <a:schemeClr val="tx2">
                              <a:lumMod val="50000"/>
                            </a:schemeClr>
                          </a:solidFill>
                          <a:effectLst/>
                          <a:latin typeface="Times New Roman" panose="02020603050405020304" pitchFamily="18" charset="0"/>
                          <a:ea typeface="宋体" panose="02010600030101010101" pitchFamily="2" charset="-122"/>
                        </a:rPr>
                        <a:t>－</a:t>
                      </a:r>
                      <a:r>
                        <a:rPr lang="en-US" sz="2000" b="1" kern="100" dirty="0" smtClean="0">
                          <a:ln>
                            <a:noFill/>
                          </a:ln>
                          <a:solidFill>
                            <a:schemeClr val="tx2">
                              <a:lumMod val="50000"/>
                            </a:schemeClr>
                          </a:solidFill>
                          <a:effectLst/>
                          <a:latin typeface="Times New Roman" panose="02020603050405020304" pitchFamily="18" charset="0"/>
                          <a:ea typeface="宋体" panose="02010600030101010101" pitchFamily="2" charset="-122"/>
                        </a:rPr>
                        <a:t>③</a:t>
                      </a:r>
                      <a:endParaRPr lang="zh-CN" sz="2000" b="1" kern="100" dirty="0">
                        <a:ln>
                          <a:noFill/>
                        </a:ln>
                        <a:solidFill>
                          <a:schemeClr val="tx2">
                            <a:lumMod val="50000"/>
                          </a:schemeClr>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indent="269875" algn="ctr">
                        <a:spcAft>
                          <a:spcPts val="0"/>
                        </a:spcAft>
                      </a:pPr>
                      <a:r>
                        <a:rPr lang="en-US" sz="2000" b="1" kern="100" dirty="0">
                          <a:ln>
                            <a:noFill/>
                          </a:ln>
                          <a:solidFill>
                            <a:schemeClr val="tx2">
                              <a:lumMod val="50000"/>
                            </a:schemeClr>
                          </a:solidFill>
                          <a:effectLst/>
                          <a:latin typeface="宋体" panose="02010600030101010101" pitchFamily="2" charset="-122"/>
                          <a:ea typeface="宋体" panose="02010600030101010101" pitchFamily="2" charset="-122"/>
                        </a:rPr>
                        <a:t>⑤=④÷</a:t>
                      </a:r>
                      <a:r>
                        <a:rPr lang="zh-CN" sz="2000" b="1" kern="100" dirty="0">
                          <a:ln>
                            <a:noFill/>
                          </a:ln>
                          <a:solidFill>
                            <a:schemeClr val="tx2">
                              <a:lumMod val="50000"/>
                            </a:schemeClr>
                          </a:solidFill>
                          <a:effectLst/>
                          <a:latin typeface="Times New Roman" panose="02020603050405020304" pitchFamily="18" charset="0"/>
                          <a:ea typeface="宋体" panose="02010600030101010101" pitchFamily="2" charset="-122"/>
                        </a:rPr>
                        <a:t>（</a:t>
                      </a:r>
                      <a:r>
                        <a:rPr lang="en-US" sz="2000" b="1" kern="100" dirty="0">
                          <a:ln>
                            <a:noFill/>
                          </a:ln>
                          <a:solidFill>
                            <a:schemeClr val="tx2">
                              <a:lumMod val="50000"/>
                            </a:schemeClr>
                          </a:solidFill>
                          <a:effectLst/>
                          <a:latin typeface="Times New Roman" panose="02020603050405020304" pitchFamily="18" charset="0"/>
                          <a:ea typeface="宋体" panose="02010600030101010101" pitchFamily="2" charset="-122"/>
                        </a:rPr>
                        <a:t>①×</a:t>
                      </a:r>
                      <a:r>
                        <a:rPr lang="en-US" sz="2000" b="1" kern="0" dirty="0">
                          <a:ln>
                            <a:noFill/>
                          </a:ln>
                          <a:solidFill>
                            <a:schemeClr val="tx2">
                              <a:lumMod val="50000"/>
                            </a:schemeClr>
                          </a:solidFill>
                          <a:effectLst/>
                          <a:latin typeface="Times New Roman" panose="02020603050405020304" pitchFamily="18" charset="0"/>
                          <a:ea typeface="宋体" panose="02010600030101010101" pitchFamily="2" charset="-122"/>
                        </a:rPr>
                        <a:t>305.00</a:t>
                      </a:r>
                      <a:r>
                        <a:rPr lang="zh-CN" sz="2000" b="1" kern="100" dirty="0">
                          <a:ln>
                            <a:noFill/>
                          </a:ln>
                          <a:solidFill>
                            <a:schemeClr val="tx2">
                              <a:lumMod val="50000"/>
                            </a:schemeClr>
                          </a:solidFill>
                          <a:effectLst/>
                          <a:latin typeface="Times New Roman" panose="02020603050405020304" pitchFamily="18" charset="0"/>
                          <a:ea typeface="宋体" panose="02010600030101010101" pitchFamily="2" charset="-122"/>
                        </a:rPr>
                        <a:t>）</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2"/>
                  </a:ext>
                </a:extLst>
              </a:tr>
              <a:tr h="380614">
                <a:tc>
                  <a:txBody>
                    <a:bodyPr/>
                    <a:lstStyle/>
                    <a:p>
                      <a:pPr algn="ctr">
                        <a:spcAft>
                          <a:spcPts val="0"/>
                        </a:spcAft>
                      </a:pPr>
                      <a:r>
                        <a:rPr lang="zh-CN" sz="2000" b="1" kern="100">
                          <a:ln>
                            <a:noFill/>
                          </a:ln>
                          <a:solidFill>
                            <a:schemeClr val="tx2">
                              <a:lumMod val="50000"/>
                            </a:schemeClr>
                          </a:solidFill>
                          <a:effectLst/>
                          <a:latin typeface="Times New Roman" panose="02020603050405020304" pitchFamily="18" charset="0"/>
                          <a:ea typeface="宋体" panose="02010600030101010101" pitchFamily="2" charset="-122"/>
                        </a:rPr>
                        <a:t>预算</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635" indent="-635" algn="r">
                        <a:spcAft>
                          <a:spcPts val="0"/>
                        </a:spcAft>
                      </a:pPr>
                      <a:r>
                        <a:rPr lang="en-US" sz="2000" b="1" kern="100" dirty="0">
                          <a:ln>
                            <a:noFill/>
                          </a:ln>
                          <a:solidFill>
                            <a:schemeClr val="tx2">
                              <a:lumMod val="50000"/>
                            </a:schemeClr>
                          </a:solidFill>
                          <a:effectLst/>
                          <a:latin typeface="Times New Roman" panose="02020603050405020304" pitchFamily="18" charset="0"/>
                          <a:ea typeface="宋体" panose="02010600030101010101" pitchFamily="2" charset="-122"/>
                        </a:rPr>
                        <a:t>12996.0 </a:t>
                      </a:r>
                      <a:endParaRPr lang="zh-CN" sz="2000" b="1" kern="100" dirty="0">
                        <a:ln>
                          <a:noFill/>
                        </a:ln>
                        <a:solidFill>
                          <a:schemeClr val="tx2">
                            <a:lumMod val="50000"/>
                          </a:schemeClr>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635" indent="-635" algn="r">
                        <a:spcAft>
                          <a:spcPts val="0"/>
                        </a:spcAft>
                      </a:pPr>
                      <a:r>
                        <a:rPr lang="en-US" sz="2000" b="1" kern="100" dirty="0">
                          <a:ln>
                            <a:noFill/>
                          </a:ln>
                          <a:solidFill>
                            <a:schemeClr val="tx2">
                              <a:lumMod val="50000"/>
                            </a:schemeClr>
                          </a:solidFill>
                          <a:effectLst/>
                          <a:latin typeface="Times New Roman" panose="02020603050405020304" pitchFamily="18" charset="0"/>
                          <a:ea typeface="宋体" panose="02010600030101010101" pitchFamily="2" charset="-122"/>
                        </a:rPr>
                        <a:t>300.00 </a:t>
                      </a:r>
                      <a:endParaRPr lang="zh-CN" sz="2000" b="1" kern="100" dirty="0">
                        <a:ln>
                          <a:noFill/>
                        </a:ln>
                        <a:solidFill>
                          <a:schemeClr val="tx2">
                            <a:lumMod val="50000"/>
                          </a:schemeClr>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635" indent="-635" algn="r">
                        <a:spcAft>
                          <a:spcPts val="0"/>
                        </a:spcAft>
                      </a:pPr>
                      <a:r>
                        <a:rPr lang="en-US" sz="2000" b="1" kern="100" dirty="0">
                          <a:ln>
                            <a:noFill/>
                          </a:ln>
                          <a:solidFill>
                            <a:schemeClr val="tx2">
                              <a:lumMod val="50000"/>
                            </a:schemeClr>
                          </a:solidFill>
                          <a:effectLst/>
                          <a:latin typeface="Times New Roman" panose="02020603050405020304" pitchFamily="18" charset="0"/>
                          <a:ea typeface="宋体" panose="02010600030101010101" pitchFamily="2" charset="-122"/>
                        </a:rPr>
                        <a:t>3898800.00 </a:t>
                      </a:r>
                      <a:endParaRPr lang="zh-CN" sz="2000" b="1" kern="100" dirty="0">
                        <a:ln>
                          <a:noFill/>
                        </a:ln>
                        <a:solidFill>
                          <a:schemeClr val="tx2">
                            <a:lumMod val="50000"/>
                          </a:schemeClr>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635" indent="-635" algn="r">
                        <a:spcAft>
                          <a:spcPts val="0"/>
                        </a:spcAft>
                      </a:pPr>
                      <a:r>
                        <a:rPr lang="en-US" sz="2000" b="1" kern="100" dirty="0">
                          <a:ln>
                            <a:noFill/>
                          </a:ln>
                          <a:solidFill>
                            <a:schemeClr val="tx2">
                              <a:lumMod val="50000"/>
                            </a:schemeClr>
                          </a:solidFill>
                          <a:effectLst/>
                          <a:latin typeface="Times New Roman" panose="02020603050405020304" pitchFamily="18" charset="0"/>
                          <a:ea typeface="宋体" panose="02010600030101010101" pitchFamily="2" charset="-122"/>
                        </a:rPr>
                        <a:t>64980.00 </a:t>
                      </a:r>
                      <a:endParaRPr lang="zh-CN" sz="2000" b="1" kern="100" dirty="0">
                        <a:ln>
                          <a:noFill/>
                        </a:ln>
                        <a:solidFill>
                          <a:schemeClr val="tx2">
                            <a:lumMod val="50000"/>
                          </a:schemeClr>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r">
                        <a:spcAft>
                          <a:spcPts val="0"/>
                        </a:spcAft>
                      </a:pPr>
                      <a:r>
                        <a:rPr lang="en-US" sz="2000" b="1" kern="100">
                          <a:ln>
                            <a:noFill/>
                          </a:ln>
                          <a:solidFill>
                            <a:schemeClr val="tx2">
                              <a:lumMod val="50000"/>
                            </a:schemeClr>
                          </a:solidFill>
                          <a:effectLst/>
                          <a:latin typeface="Times New Roman" panose="02020603050405020304" pitchFamily="18" charset="0"/>
                          <a:ea typeface="宋体" panose="02010600030101010101" pitchFamily="2" charset="-122"/>
                        </a:rPr>
                        <a:t>1.64 </a:t>
                      </a:r>
                      <a:endParaRPr lang="zh-CN" sz="2000" b="1" kern="100">
                        <a:ln>
                          <a:noFill/>
                        </a:ln>
                        <a:solidFill>
                          <a:schemeClr val="tx2">
                            <a:lumMod val="50000"/>
                          </a:schemeClr>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xmlns="" val="10003"/>
                  </a:ext>
                </a:extLst>
              </a:tr>
              <a:tr h="380614">
                <a:tc>
                  <a:txBody>
                    <a:bodyPr/>
                    <a:lstStyle/>
                    <a:p>
                      <a:pPr algn="ctr">
                        <a:spcAft>
                          <a:spcPts val="0"/>
                        </a:spcAft>
                      </a:pPr>
                      <a:r>
                        <a:rPr lang="zh-CN" sz="2000" b="1" kern="100">
                          <a:ln>
                            <a:noFill/>
                          </a:ln>
                          <a:solidFill>
                            <a:schemeClr val="tx2">
                              <a:lumMod val="50000"/>
                            </a:schemeClr>
                          </a:solidFill>
                          <a:effectLst/>
                          <a:latin typeface="Times New Roman" panose="02020603050405020304" pitchFamily="18" charset="0"/>
                          <a:ea typeface="宋体" panose="02010600030101010101" pitchFamily="2" charset="-122"/>
                        </a:rPr>
                        <a:t>实际</a:t>
                      </a: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635" indent="-635" algn="r">
                        <a:spcAft>
                          <a:spcPts val="0"/>
                        </a:spcAft>
                      </a:pPr>
                      <a:r>
                        <a:rPr lang="en-US" sz="2000" b="1" kern="100">
                          <a:ln>
                            <a:noFill/>
                          </a:ln>
                          <a:solidFill>
                            <a:schemeClr val="tx2">
                              <a:lumMod val="50000"/>
                            </a:schemeClr>
                          </a:solidFill>
                          <a:effectLst/>
                          <a:latin typeface="Times New Roman" panose="02020603050405020304" pitchFamily="18" charset="0"/>
                          <a:ea typeface="宋体" panose="02010600030101010101" pitchFamily="2" charset="-122"/>
                        </a:rPr>
                        <a:t>15756.3 </a:t>
                      </a:r>
                      <a:endParaRPr lang="zh-CN" sz="2000" b="1" kern="100">
                        <a:ln>
                          <a:noFill/>
                        </a:ln>
                        <a:solidFill>
                          <a:schemeClr val="tx2">
                            <a:lumMod val="50000"/>
                          </a:schemeClr>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635" indent="-635" algn="r">
                        <a:spcAft>
                          <a:spcPts val="0"/>
                        </a:spcAft>
                      </a:pPr>
                      <a:r>
                        <a:rPr lang="en-US" sz="2000" b="1" kern="100" dirty="0">
                          <a:ln>
                            <a:noFill/>
                          </a:ln>
                          <a:solidFill>
                            <a:schemeClr val="tx2">
                              <a:lumMod val="50000"/>
                            </a:schemeClr>
                          </a:solidFill>
                          <a:effectLst/>
                          <a:latin typeface="Times New Roman" panose="02020603050405020304" pitchFamily="18" charset="0"/>
                          <a:ea typeface="宋体" panose="02010600030101010101" pitchFamily="2" charset="-122"/>
                        </a:rPr>
                        <a:t>310.00 </a:t>
                      </a:r>
                      <a:endParaRPr lang="zh-CN" sz="2000" b="1" kern="100" dirty="0">
                        <a:ln>
                          <a:noFill/>
                        </a:ln>
                        <a:solidFill>
                          <a:schemeClr val="tx2">
                            <a:lumMod val="50000"/>
                          </a:schemeClr>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635" indent="-635" algn="r">
                        <a:spcAft>
                          <a:spcPts val="0"/>
                        </a:spcAft>
                      </a:pPr>
                      <a:r>
                        <a:rPr lang="en-US" sz="2000" b="1" kern="100" dirty="0">
                          <a:ln>
                            <a:noFill/>
                          </a:ln>
                          <a:solidFill>
                            <a:schemeClr val="tx2">
                              <a:lumMod val="50000"/>
                            </a:schemeClr>
                          </a:solidFill>
                          <a:effectLst/>
                          <a:latin typeface="Times New Roman" panose="02020603050405020304" pitchFamily="18" charset="0"/>
                          <a:ea typeface="宋体" panose="02010600030101010101" pitchFamily="2" charset="-122"/>
                        </a:rPr>
                        <a:t>4884453.00 </a:t>
                      </a:r>
                      <a:endParaRPr lang="zh-CN" sz="2000" b="1" kern="100" dirty="0">
                        <a:ln>
                          <a:noFill/>
                        </a:ln>
                        <a:solidFill>
                          <a:schemeClr val="tx2">
                            <a:lumMod val="50000"/>
                          </a:schemeClr>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635" indent="-635" algn="r">
                        <a:spcAft>
                          <a:spcPts val="0"/>
                        </a:spcAft>
                      </a:pPr>
                      <a:r>
                        <a:rPr lang="en-US" sz="2000" b="1" kern="100" dirty="0">
                          <a:ln>
                            <a:noFill/>
                          </a:ln>
                          <a:solidFill>
                            <a:schemeClr val="tx2">
                              <a:lumMod val="50000"/>
                            </a:schemeClr>
                          </a:solidFill>
                          <a:effectLst/>
                          <a:latin typeface="Times New Roman" panose="02020603050405020304" pitchFamily="18" charset="0"/>
                          <a:ea typeface="宋体" panose="02010600030101010101" pitchFamily="2" charset="-122"/>
                        </a:rPr>
                        <a:t>-78781.50 </a:t>
                      </a:r>
                      <a:endParaRPr lang="zh-CN" sz="2000" b="1" kern="100" dirty="0">
                        <a:ln>
                          <a:noFill/>
                        </a:ln>
                        <a:solidFill>
                          <a:schemeClr val="tx2">
                            <a:lumMod val="50000"/>
                          </a:schemeClr>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r">
                        <a:spcAft>
                          <a:spcPts val="0"/>
                        </a:spcAft>
                      </a:pPr>
                      <a:r>
                        <a:rPr lang="en-US" sz="2000" b="1" kern="100" dirty="0">
                          <a:ln>
                            <a:noFill/>
                          </a:ln>
                          <a:solidFill>
                            <a:schemeClr val="tx2">
                              <a:lumMod val="50000"/>
                            </a:schemeClr>
                          </a:solidFill>
                          <a:effectLst/>
                          <a:latin typeface="Times New Roman" panose="02020603050405020304" pitchFamily="18" charset="0"/>
                          <a:ea typeface="宋体" panose="02010600030101010101" pitchFamily="2" charset="-122"/>
                        </a:rPr>
                        <a:t>-1.64 </a:t>
                      </a:r>
                      <a:endParaRPr lang="zh-CN" sz="2000" b="1" kern="100" dirty="0">
                        <a:ln>
                          <a:noFill/>
                        </a:ln>
                        <a:solidFill>
                          <a:schemeClr val="tx2">
                            <a:lumMod val="50000"/>
                          </a:schemeClr>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solidFill>
                      <a:schemeClr val="bg1"/>
                    </a:solidFill>
                  </a:tcPr>
                </a:tc>
                <a:extLst>
                  <a:ext uri="{0D108BD9-81ED-4DB2-BD59-A6C34878D82A}">
                    <a16:rowId xmlns:a16="http://schemas.microsoft.com/office/drawing/2014/main" xmlns="" val="10004"/>
                  </a:ext>
                </a:extLst>
              </a:tr>
              <a:tr h="380614">
                <a:tc>
                  <a:txBody>
                    <a:bodyPr/>
                    <a:lstStyle/>
                    <a:p>
                      <a:pPr algn="ctr">
                        <a:spcAft>
                          <a:spcPts val="0"/>
                        </a:spcAft>
                      </a:pPr>
                      <a:r>
                        <a:rPr lang="zh-CN" sz="2000" b="1" kern="100">
                          <a:ln>
                            <a:noFill/>
                          </a:ln>
                          <a:solidFill>
                            <a:schemeClr val="tx2">
                              <a:lumMod val="50000"/>
                            </a:schemeClr>
                          </a:solidFill>
                          <a:effectLst/>
                          <a:latin typeface="Times New Roman" panose="02020603050405020304" pitchFamily="18" charset="0"/>
                          <a:ea typeface="宋体" panose="02010600030101010101" pitchFamily="2" charset="-122"/>
                        </a:rPr>
                        <a:t>差异</a:t>
                      </a:r>
                    </a:p>
                  </a:txBody>
                  <a:tcPr marL="68580" marR="68580" marT="0" marB="0" anchor="ctr">
                    <a:lnL>
                      <a:noFill/>
                    </a:lnL>
                    <a:lnR w="1270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635" indent="-635" algn="r">
                        <a:spcAft>
                          <a:spcPts val="0"/>
                        </a:spcAft>
                      </a:pPr>
                      <a:r>
                        <a:rPr lang="en-US" sz="2000" b="1" kern="100" dirty="0">
                          <a:ln>
                            <a:noFill/>
                          </a:ln>
                          <a:solidFill>
                            <a:schemeClr val="tx2">
                              <a:lumMod val="50000"/>
                            </a:schemeClr>
                          </a:solidFill>
                          <a:effectLst/>
                          <a:latin typeface="Times New Roman" panose="02020603050405020304" pitchFamily="18" charset="0"/>
                          <a:ea typeface="宋体" panose="02010600030101010101" pitchFamily="2" charset="-122"/>
                        </a:rPr>
                        <a:t>-</a:t>
                      </a:r>
                      <a:endParaRPr lang="zh-CN" sz="2000" b="1" kern="100" dirty="0">
                        <a:ln>
                          <a:noFill/>
                        </a:ln>
                        <a:solidFill>
                          <a:schemeClr val="tx2">
                            <a:lumMod val="50000"/>
                          </a:schemeClr>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635" indent="-635" algn="r">
                        <a:spcAft>
                          <a:spcPts val="0"/>
                        </a:spcAft>
                      </a:pPr>
                      <a:r>
                        <a:rPr lang="en-US" sz="2000" b="1" kern="100">
                          <a:ln>
                            <a:noFill/>
                          </a:ln>
                          <a:solidFill>
                            <a:schemeClr val="tx2">
                              <a:lumMod val="50000"/>
                            </a:schemeClr>
                          </a:solidFill>
                          <a:effectLst/>
                          <a:latin typeface="Times New Roman" panose="02020603050405020304" pitchFamily="18" charset="0"/>
                          <a:ea typeface="宋体" panose="02010600030101010101" pitchFamily="2" charset="-122"/>
                        </a:rPr>
                        <a:t>-</a:t>
                      </a:r>
                      <a:endParaRPr lang="zh-CN" sz="2000" b="1" kern="100">
                        <a:ln>
                          <a:noFill/>
                        </a:ln>
                        <a:solidFill>
                          <a:schemeClr val="tx2">
                            <a:lumMod val="50000"/>
                          </a:schemeClr>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635" indent="-635" algn="r">
                        <a:spcAft>
                          <a:spcPts val="0"/>
                        </a:spcAft>
                      </a:pPr>
                      <a:r>
                        <a:rPr lang="en-US" sz="2000" b="1" kern="100" dirty="0">
                          <a:ln>
                            <a:noFill/>
                          </a:ln>
                          <a:solidFill>
                            <a:schemeClr val="tx2">
                              <a:lumMod val="50000"/>
                            </a:schemeClr>
                          </a:solidFill>
                          <a:effectLst/>
                          <a:latin typeface="Times New Roman" panose="02020603050405020304" pitchFamily="18" charset="0"/>
                          <a:ea typeface="宋体" panose="02010600030101010101" pitchFamily="2" charset="-122"/>
                        </a:rPr>
                        <a:t>-</a:t>
                      </a:r>
                      <a:endParaRPr lang="zh-CN" sz="2000" b="1" kern="100" dirty="0">
                        <a:ln>
                          <a:noFill/>
                        </a:ln>
                        <a:solidFill>
                          <a:schemeClr val="tx2">
                            <a:lumMod val="50000"/>
                          </a:schemeClr>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635" indent="-635" algn="r">
                        <a:spcAft>
                          <a:spcPts val="0"/>
                        </a:spcAft>
                      </a:pPr>
                      <a:r>
                        <a:rPr lang="en-US" sz="2000" b="1" kern="100" dirty="0">
                          <a:ln>
                            <a:noFill/>
                          </a:ln>
                          <a:solidFill>
                            <a:schemeClr val="tx2">
                              <a:lumMod val="50000"/>
                            </a:schemeClr>
                          </a:solidFill>
                          <a:effectLst/>
                          <a:latin typeface="Times New Roman" panose="02020603050405020304" pitchFamily="18" charset="0"/>
                          <a:ea typeface="宋体" panose="02010600030101010101" pitchFamily="2" charset="-122"/>
                        </a:rPr>
                        <a:t>-143761.50 </a:t>
                      </a:r>
                      <a:endParaRPr lang="zh-CN" sz="2000" b="1" kern="100" dirty="0">
                        <a:ln>
                          <a:noFill/>
                        </a:ln>
                        <a:solidFill>
                          <a:schemeClr val="tx2">
                            <a:lumMod val="50000"/>
                          </a:schemeClr>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r">
                        <a:spcAft>
                          <a:spcPts val="0"/>
                        </a:spcAft>
                      </a:pPr>
                      <a:r>
                        <a:rPr lang="en-US" sz="2000" b="1" kern="100" dirty="0">
                          <a:ln>
                            <a:noFill/>
                          </a:ln>
                          <a:solidFill>
                            <a:schemeClr val="tx2">
                              <a:lumMod val="50000"/>
                            </a:schemeClr>
                          </a:solidFill>
                          <a:effectLst/>
                          <a:latin typeface="Times New Roman" panose="02020603050405020304" pitchFamily="18" charset="0"/>
                          <a:ea typeface="宋体" panose="02010600030101010101" pitchFamily="2" charset="-122"/>
                        </a:rPr>
                        <a:t>-3.28* </a:t>
                      </a:r>
                      <a:endParaRPr lang="zh-CN" sz="2000" b="1" kern="100" dirty="0">
                        <a:ln>
                          <a:noFill/>
                        </a:ln>
                        <a:solidFill>
                          <a:schemeClr val="tx2">
                            <a:lumMod val="50000"/>
                          </a:schemeClr>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bl>
          </a:graphicData>
        </a:graphic>
      </p:graphicFrame>
      <p:sp>
        <p:nvSpPr>
          <p:cNvPr id="14" name="矩形 13"/>
          <p:cNvSpPr/>
          <p:nvPr/>
        </p:nvSpPr>
        <p:spPr>
          <a:xfrm>
            <a:off x="3225646" y="5373216"/>
            <a:ext cx="5966698" cy="369332"/>
          </a:xfrm>
          <a:prstGeom prst="rect">
            <a:avLst/>
          </a:prstGeom>
        </p:spPr>
        <p:txBody>
          <a:bodyPr wrap="none">
            <a:spAutoFit/>
          </a:bodyPr>
          <a:lstStyle/>
          <a:p>
            <a:r>
              <a:rPr lang="zh-CN" altLang="zh-CN" b="1" dirty="0" smtClean="0"/>
              <a:t>注：表内的</a:t>
            </a:r>
            <a:r>
              <a:rPr lang="en-US" altLang="zh-CN" b="1" dirty="0" smtClean="0"/>
              <a:t>305.00</a:t>
            </a:r>
            <a:r>
              <a:rPr lang="zh-CN" altLang="zh-CN" b="1" dirty="0" smtClean="0"/>
              <a:t>为上期实际单位成本（元</a:t>
            </a:r>
            <a:r>
              <a:rPr lang="en-US" altLang="zh-CN" b="1" dirty="0" smtClean="0"/>
              <a:t>/10</a:t>
            </a:r>
            <a:r>
              <a:rPr lang="en-US" altLang="zh-CN" b="1" baseline="30000" dirty="0" smtClean="0"/>
              <a:t>3</a:t>
            </a:r>
            <a:r>
              <a:rPr lang="en-US" altLang="zh-CN" b="1" dirty="0" smtClean="0"/>
              <a:t>t·km</a:t>
            </a:r>
            <a:r>
              <a:rPr lang="zh-CN" altLang="zh-CN" b="1" dirty="0" smtClean="0"/>
              <a:t>）。</a:t>
            </a:r>
            <a:endParaRPr lang="zh-CN" altLang="en-US" dirty="0"/>
          </a:p>
        </p:txBody>
      </p:sp>
      <p:sp>
        <p:nvSpPr>
          <p:cNvPr id="9" name="矩形 8"/>
          <p:cNvSpPr/>
          <p:nvPr/>
        </p:nvSpPr>
        <p:spPr>
          <a:xfrm>
            <a:off x="407368" y="961564"/>
            <a:ext cx="1512168" cy="523220"/>
          </a:xfrm>
          <a:prstGeom prst="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zh-CN" alt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例</a:t>
            </a:r>
            <a:r>
              <a:rPr lang="en-US" altLang="zh-CN"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5-2</a:t>
            </a:r>
            <a:endParaRPr lang="zh-CN" alt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0" name="燕尾形 9"/>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b="1" dirty="0">
                <a:solidFill>
                  <a:schemeClr val="bg1"/>
                </a:solidFill>
              </a:rPr>
              <a:t>第五章货运成本管理</a:t>
            </a:r>
          </a:p>
        </p:txBody>
      </p:sp>
      <p:sp>
        <p:nvSpPr>
          <p:cNvPr id="15" name="燕尾形 14"/>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b="1" dirty="0">
                <a:solidFill>
                  <a:schemeClr val="bg1"/>
                </a:solidFill>
              </a:rPr>
              <a:t>第一节汽车货运成本分析</a:t>
            </a:r>
          </a:p>
        </p:txBody>
      </p:sp>
      <p:sp>
        <p:nvSpPr>
          <p:cNvPr id="16" name="燕尾形 15"/>
          <p:cNvSpPr/>
          <p:nvPr/>
        </p:nvSpPr>
        <p:spPr>
          <a:xfrm>
            <a:off x="5597940" y="368659"/>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b="1" dirty="0" smtClean="0">
                <a:solidFill>
                  <a:schemeClr val="bg1"/>
                </a:solidFill>
              </a:rPr>
              <a:t>二、成本降低额与成本降低率预算达成情况的因素分析</a:t>
            </a:r>
            <a:endParaRPr lang="zh-CN" altLang="zh-CN" sz="1400" b="1" dirty="0">
              <a:solidFill>
                <a:schemeClr val="bg1"/>
              </a:solidFill>
            </a:endParaRPr>
          </a:p>
        </p:txBody>
      </p:sp>
      <p:sp>
        <p:nvSpPr>
          <p:cNvPr id="17" name="燕尾形 16"/>
          <p:cNvSpPr/>
          <p:nvPr/>
        </p:nvSpPr>
        <p:spPr>
          <a:xfrm>
            <a:off x="5591944" y="692696"/>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b="1" dirty="0" smtClean="0">
                <a:solidFill>
                  <a:schemeClr val="bg1"/>
                </a:solidFill>
              </a:rPr>
              <a:t>（二）成本降低额实际数与预算数之差的双因素分析</a:t>
            </a:r>
            <a:endParaRPr lang="zh-CN" altLang="zh-CN" sz="1400" b="1" dirty="0">
              <a:solidFill>
                <a:schemeClr val="bg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xmlns="" val="3814134769"/>
              </p:ext>
            </p:extLst>
          </p:nvPr>
        </p:nvGraphicFramePr>
        <p:xfrm>
          <a:off x="551385" y="2430053"/>
          <a:ext cx="11161239" cy="2556282"/>
        </p:xfrm>
        <a:graphic>
          <a:graphicData uri="http://schemas.openxmlformats.org/drawingml/2006/table">
            <a:tbl>
              <a:tblPr/>
              <a:tblGrid>
                <a:gridCol w="1152127">
                  <a:extLst>
                    <a:ext uri="{9D8B030D-6E8A-4147-A177-3AD203B41FA5}">
                      <a16:colId xmlns:a16="http://schemas.microsoft.com/office/drawing/2014/main" xmlns="" val="20000"/>
                    </a:ext>
                  </a:extLst>
                </a:gridCol>
                <a:gridCol w="3504342">
                  <a:extLst>
                    <a:ext uri="{9D8B030D-6E8A-4147-A177-3AD203B41FA5}">
                      <a16:colId xmlns:a16="http://schemas.microsoft.com/office/drawing/2014/main" xmlns="" val="20001"/>
                    </a:ext>
                  </a:extLst>
                </a:gridCol>
                <a:gridCol w="1392922">
                  <a:extLst>
                    <a:ext uri="{9D8B030D-6E8A-4147-A177-3AD203B41FA5}">
                      <a16:colId xmlns:a16="http://schemas.microsoft.com/office/drawing/2014/main" xmlns="" val="20002"/>
                    </a:ext>
                  </a:extLst>
                </a:gridCol>
                <a:gridCol w="1151408">
                  <a:extLst>
                    <a:ext uri="{9D8B030D-6E8A-4147-A177-3AD203B41FA5}">
                      <a16:colId xmlns:a16="http://schemas.microsoft.com/office/drawing/2014/main" xmlns="" val="20003"/>
                    </a:ext>
                  </a:extLst>
                </a:gridCol>
                <a:gridCol w="1636670">
                  <a:extLst>
                    <a:ext uri="{9D8B030D-6E8A-4147-A177-3AD203B41FA5}">
                      <a16:colId xmlns:a16="http://schemas.microsoft.com/office/drawing/2014/main" xmlns="" val="20004"/>
                    </a:ext>
                  </a:extLst>
                </a:gridCol>
                <a:gridCol w="2323770">
                  <a:extLst>
                    <a:ext uri="{9D8B030D-6E8A-4147-A177-3AD203B41FA5}">
                      <a16:colId xmlns:a16="http://schemas.microsoft.com/office/drawing/2014/main" xmlns="" val="20005"/>
                    </a:ext>
                  </a:extLst>
                </a:gridCol>
              </a:tblGrid>
              <a:tr h="730367">
                <a:tc>
                  <a:txBody>
                    <a:bodyPr/>
                    <a:lstStyle/>
                    <a:p>
                      <a:pPr algn="ctr">
                        <a:spcAft>
                          <a:spcPts val="0"/>
                        </a:spcAft>
                      </a:pPr>
                      <a:r>
                        <a:rPr lang="zh-CN" sz="2000" b="1" kern="0" dirty="0">
                          <a:effectLst/>
                          <a:latin typeface="Times New Roman" panose="02020603050405020304" pitchFamily="18" charset="0"/>
                          <a:ea typeface="宋体" panose="02010600030101010101" pitchFamily="2" charset="-122"/>
                          <a:cs typeface="宋体" panose="02010600030101010101" pitchFamily="2" charset="-122"/>
                        </a:rPr>
                        <a:t>替代</a:t>
                      </a:r>
                      <a:endParaRPr lang="en-US" altLang="zh-CN" sz="2000" b="1" kern="0" dirty="0">
                        <a:effectLst/>
                        <a:latin typeface="Times New Roman" panose="02020603050405020304" pitchFamily="18" charset="0"/>
                        <a:ea typeface="宋体" panose="02010600030101010101" pitchFamily="2" charset="-122"/>
                        <a:cs typeface="宋体" panose="02010600030101010101" pitchFamily="2" charset="-122"/>
                      </a:endParaRPr>
                    </a:p>
                    <a:p>
                      <a:pPr algn="ctr">
                        <a:spcAft>
                          <a:spcPts val="0"/>
                        </a:spcAft>
                      </a:pPr>
                      <a:r>
                        <a:rPr lang="zh-CN" sz="2000" b="1" kern="0" dirty="0">
                          <a:effectLst/>
                          <a:latin typeface="Times New Roman" panose="02020603050405020304" pitchFamily="18" charset="0"/>
                          <a:ea typeface="宋体" panose="02010600030101010101" pitchFamily="2" charset="-122"/>
                          <a:cs typeface="宋体" panose="02010600030101010101" pitchFamily="2" charset="-122"/>
                        </a:rPr>
                        <a:t>序号</a:t>
                      </a:r>
                      <a:endParaRPr lang="zh-CN" sz="3600" b="1" kern="100" dirty="0">
                        <a:effectLst/>
                        <a:latin typeface="Times New Roman" panose="02020603050405020304" pitchFamily="18" charset="0"/>
                        <a:ea typeface="宋体" panose="02010600030101010101" pitchFamily="2" charset="-122"/>
                      </a:endParaRPr>
                    </a:p>
                  </a:txBody>
                  <a:tcPr marL="68580" marR="68580" marT="0" marB="0" anchor="ctr">
                    <a:lnL>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zh-CN" sz="2000" b="1" kern="0">
                          <a:effectLst/>
                          <a:latin typeface="Times New Roman" panose="02020603050405020304" pitchFamily="18" charset="0"/>
                          <a:ea typeface="宋体" panose="02010600030101010101" pitchFamily="2" charset="-122"/>
                          <a:cs typeface="宋体" panose="02010600030101010101" pitchFamily="2" charset="-122"/>
                        </a:rPr>
                        <a:t>因素替代过程</a:t>
                      </a:r>
                      <a:endParaRPr lang="zh-CN" sz="3600" b="1"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zh-CN" sz="2000" b="1" kern="0" dirty="0">
                          <a:effectLst/>
                          <a:latin typeface="Times New Roman" panose="02020603050405020304" pitchFamily="18" charset="0"/>
                          <a:ea typeface="宋体" panose="02010600030101010101" pitchFamily="2" charset="-122"/>
                          <a:cs typeface="宋体" panose="02010600030101010101" pitchFamily="2" charset="-122"/>
                        </a:rPr>
                        <a:t>计算</a:t>
                      </a:r>
                      <a:endParaRPr lang="en-US" altLang="zh-CN" sz="2000" b="1" kern="0" dirty="0">
                        <a:effectLst/>
                        <a:latin typeface="Times New Roman" panose="02020603050405020304" pitchFamily="18" charset="0"/>
                        <a:ea typeface="宋体" panose="02010600030101010101" pitchFamily="2" charset="-122"/>
                        <a:cs typeface="宋体" panose="02010600030101010101" pitchFamily="2" charset="-122"/>
                      </a:endParaRPr>
                    </a:p>
                    <a:p>
                      <a:pPr algn="ctr">
                        <a:spcAft>
                          <a:spcPts val="0"/>
                        </a:spcAft>
                      </a:pPr>
                      <a:r>
                        <a:rPr lang="zh-CN" sz="2000" b="1" kern="0" dirty="0">
                          <a:effectLst/>
                          <a:latin typeface="Times New Roman" panose="02020603050405020304" pitchFamily="18" charset="0"/>
                          <a:ea typeface="宋体" panose="02010600030101010101" pitchFamily="2" charset="-122"/>
                          <a:cs typeface="宋体" panose="02010600030101010101" pitchFamily="2" charset="-122"/>
                        </a:rPr>
                        <a:t>结果</a:t>
                      </a:r>
                      <a:endParaRPr lang="zh-CN" sz="3600" b="1"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zh-CN" sz="2000" b="1" kern="0" dirty="0">
                          <a:effectLst/>
                          <a:latin typeface="Times New Roman" panose="02020603050405020304" pitchFamily="18" charset="0"/>
                          <a:ea typeface="宋体" panose="02010600030101010101" pitchFamily="2" charset="-122"/>
                          <a:cs typeface="宋体" panose="02010600030101010101" pitchFamily="2" charset="-122"/>
                        </a:rPr>
                        <a:t>算式</a:t>
                      </a:r>
                      <a:endParaRPr lang="en-US" altLang="zh-CN" sz="2000" b="1" kern="0" dirty="0">
                        <a:effectLst/>
                        <a:latin typeface="Times New Roman" panose="02020603050405020304" pitchFamily="18" charset="0"/>
                        <a:ea typeface="宋体" panose="02010600030101010101" pitchFamily="2" charset="-122"/>
                        <a:cs typeface="宋体" panose="02010600030101010101" pitchFamily="2" charset="-122"/>
                      </a:endParaRPr>
                    </a:p>
                    <a:p>
                      <a:pPr algn="ctr">
                        <a:spcAft>
                          <a:spcPts val="0"/>
                        </a:spcAft>
                      </a:pPr>
                      <a:r>
                        <a:rPr lang="zh-CN" sz="2000" b="1" kern="0" dirty="0">
                          <a:effectLst/>
                          <a:latin typeface="Times New Roman" panose="02020603050405020304" pitchFamily="18" charset="0"/>
                          <a:ea typeface="宋体" panose="02010600030101010101" pitchFamily="2" charset="-122"/>
                          <a:cs typeface="宋体" panose="02010600030101010101" pitchFamily="2" charset="-122"/>
                        </a:rPr>
                        <a:t>编号</a:t>
                      </a:r>
                      <a:endParaRPr lang="zh-CN" sz="3600" b="1"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zh-CN" sz="2000" b="1" kern="0" dirty="0">
                          <a:effectLst/>
                          <a:latin typeface="Times New Roman" panose="02020603050405020304" pitchFamily="18" charset="0"/>
                          <a:ea typeface="宋体" panose="02010600030101010101" pitchFamily="2" charset="-122"/>
                          <a:cs typeface="宋体" panose="02010600030101010101" pitchFamily="2" charset="-122"/>
                        </a:rPr>
                        <a:t>影响</a:t>
                      </a:r>
                      <a:endParaRPr lang="en-US" altLang="zh-CN" sz="2000" b="1" kern="0" dirty="0">
                        <a:effectLst/>
                        <a:latin typeface="Times New Roman" panose="02020603050405020304" pitchFamily="18" charset="0"/>
                        <a:ea typeface="宋体" panose="02010600030101010101" pitchFamily="2" charset="-122"/>
                        <a:cs typeface="宋体" panose="02010600030101010101" pitchFamily="2" charset="-122"/>
                      </a:endParaRPr>
                    </a:p>
                    <a:p>
                      <a:pPr algn="ctr">
                        <a:spcAft>
                          <a:spcPts val="0"/>
                        </a:spcAft>
                      </a:pPr>
                      <a:r>
                        <a:rPr lang="zh-CN" sz="2000" b="1" kern="0" dirty="0">
                          <a:effectLst/>
                          <a:latin typeface="Times New Roman" panose="02020603050405020304" pitchFamily="18" charset="0"/>
                          <a:ea typeface="宋体" panose="02010600030101010101" pitchFamily="2" charset="-122"/>
                          <a:cs typeface="宋体" panose="02010600030101010101" pitchFamily="2" charset="-122"/>
                        </a:rPr>
                        <a:t>因素</a:t>
                      </a:r>
                      <a:endParaRPr lang="zh-CN" sz="3600" b="1"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zh-CN" sz="2000" b="1" kern="0" dirty="0">
                          <a:effectLst/>
                          <a:latin typeface="Times New Roman" panose="02020603050405020304" pitchFamily="18" charset="0"/>
                          <a:ea typeface="宋体" panose="02010600030101010101" pitchFamily="2" charset="-122"/>
                          <a:cs typeface="宋体" panose="02010600030101010101" pitchFamily="2" charset="-122"/>
                        </a:rPr>
                        <a:t>影响</a:t>
                      </a:r>
                      <a:endParaRPr lang="en-US" altLang="zh-CN" sz="2000" b="1" kern="0" dirty="0">
                        <a:effectLst/>
                        <a:latin typeface="Times New Roman" panose="02020603050405020304" pitchFamily="18" charset="0"/>
                        <a:ea typeface="宋体" panose="02010600030101010101" pitchFamily="2" charset="-122"/>
                        <a:cs typeface="宋体" panose="02010600030101010101" pitchFamily="2" charset="-122"/>
                      </a:endParaRPr>
                    </a:p>
                    <a:p>
                      <a:pPr algn="ctr">
                        <a:spcAft>
                          <a:spcPts val="0"/>
                        </a:spcAft>
                      </a:pPr>
                      <a:r>
                        <a:rPr lang="zh-CN" sz="2000" b="1" kern="0" dirty="0">
                          <a:effectLst/>
                          <a:latin typeface="Times New Roman" panose="02020603050405020304" pitchFamily="18" charset="0"/>
                          <a:ea typeface="宋体" panose="02010600030101010101" pitchFamily="2" charset="-122"/>
                          <a:cs typeface="宋体" panose="02010600030101010101" pitchFamily="2" charset="-122"/>
                        </a:rPr>
                        <a:t>差额</a:t>
                      </a:r>
                      <a:endParaRPr lang="zh-CN" sz="3600" b="1"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365183">
                <a:tc>
                  <a:txBody>
                    <a:bodyPr/>
                    <a:lstStyle/>
                    <a:p>
                      <a:pPr algn="ctr">
                        <a:spcAft>
                          <a:spcPts val="0"/>
                        </a:spcAft>
                      </a:pPr>
                      <a:r>
                        <a:rPr lang="en-US" sz="2000" b="1" kern="0">
                          <a:effectLst/>
                          <a:latin typeface="宋体" panose="02010600030101010101" pitchFamily="2" charset="-122"/>
                          <a:ea typeface="宋体" panose="02010600030101010101" pitchFamily="2" charset="-122"/>
                          <a:cs typeface="宋体" panose="02010600030101010101" pitchFamily="2" charset="-122"/>
                        </a:rPr>
                        <a:t>-</a:t>
                      </a:r>
                      <a:endParaRPr lang="zh-CN" sz="3600" b="1" kern="100">
                        <a:effectLst/>
                        <a:latin typeface="Times New Roman" panose="02020603050405020304" pitchFamily="18" charset="0"/>
                        <a:ea typeface="宋体" panose="02010600030101010101" pitchFamily="2" charset="-122"/>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just">
                        <a:spcAft>
                          <a:spcPts val="0"/>
                        </a:spcAft>
                      </a:pPr>
                      <a:r>
                        <a:rPr lang="en-US" sz="2000" b="1" kern="0" dirty="0">
                          <a:solidFill>
                            <a:srgbClr val="000000"/>
                          </a:solidFill>
                          <a:effectLst/>
                          <a:latin typeface="Times New Roman" panose="02020603050405020304" pitchFamily="18" charset="0"/>
                          <a:ea typeface="宋体" panose="02010600030101010101" pitchFamily="2" charset="-122"/>
                        </a:rPr>
                        <a:t>12996.0×</a:t>
                      </a:r>
                      <a:r>
                        <a:rPr lang="zh-CN" sz="2000" b="1" kern="0" dirty="0">
                          <a:solidFill>
                            <a:srgbClr val="000000"/>
                          </a:solidFill>
                          <a:effectLst/>
                          <a:latin typeface="Times New Roman" panose="02020603050405020304" pitchFamily="18" charset="0"/>
                          <a:ea typeface="宋体" panose="02010600030101010101" pitchFamily="2" charset="-122"/>
                        </a:rPr>
                        <a:t>（</a:t>
                      </a:r>
                      <a:r>
                        <a:rPr lang="en-US" sz="2000" b="1" kern="0" dirty="0">
                          <a:solidFill>
                            <a:srgbClr val="000000"/>
                          </a:solidFill>
                          <a:effectLst/>
                          <a:latin typeface="Times New Roman" panose="02020603050405020304" pitchFamily="18" charset="0"/>
                          <a:ea typeface="宋体" panose="02010600030101010101" pitchFamily="2" charset="-122"/>
                        </a:rPr>
                        <a:t>305.00</a:t>
                      </a:r>
                      <a:r>
                        <a:rPr lang="zh-CN" sz="2000" b="1" kern="0" dirty="0">
                          <a:solidFill>
                            <a:srgbClr val="000000"/>
                          </a:solidFill>
                          <a:effectLst/>
                          <a:latin typeface="Times New Roman" panose="02020603050405020304" pitchFamily="18" charset="0"/>
                          <a:ea typeface="宋体" panose="02010600030101010101" pitchFamily="2" charset="-122"/>
                        </a:rPr>
                        <a:t>－</a:t>
                      </a:r>
                      <a:r>
                        <a:rPr lang="en-US" sz="2000" b="1" kern="0" dirty="0">
                          <a:solidFill>
                            <a:srgbClr val="000000"/>
                          </a:solidFill>
                          <a:effectLst/>
                          <a:latin typeface="Times New Roman" panose="02020603050405020304" pitchFamily="18" charset="0"/>
                          <a:ea typeface="宋体" panose="02010600030101010101" pitchFamily="2" charset="-122"/>
                        </a:rPr>
                        <a:t>300.00</a:t>
                      </a:r>
                      <a:r>
                        <a:rPr lang="zh-CN" sz="2000" b="1" kern="0" dirty="0">
                          <a:solidFill>
                            <a:srgbClr val="000000"/>
                          </a:solidFill>
                          <a:effectLst/>
                          <a:latin typeface="Times New Roman" panose="02020603050405020304" pitchFamily="18" charset="0"/>
                          <a:ea typeface="宋体" panose="02010600030101010101" pitchFamily="2" charset="-122"/>
                        </a:rPr>
                        <a:t>）</a:t>
                      </a:r>
                      <a:endParaRPr lang="zh-CN" sz="3600" b="1"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a:spcAft>
                          <a:spcPts val="0"/>
                        </a:spcAft>
                      </a:pPr>
                      <a:r>
                        <a:rPr lang="en-US" sz="2000" b="1" kern="0">
                          <a:effectLst/>
                          <a:latin typeface="宋体" panose="02010600030101010101" pitchFamily="2" charset="-122"/>
                          <a:ea typeface="宋体" panose="02010600030101010101" pitchFamily="2" charset="-122"/>
                          <a:cs typeface="宋体" panose="02010600030101010101" pitchFamily="2" charset="-122"/>
                        </a:rPr>
                        <a:t>64980</a:t>
                      </a:r>
                      <a:endParaRPr lang="zh-CN" sz="3600" b="1"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a:spcAft>
                          <a:spcPts val="0"/>
                        </a:spcAft>
                      </a:pPr>
                      <a:r>
                        <a:rPr lang="zh-CN" sz="2000" b="1" kern="0">
                          <a:effectLst/>
                          <a:latin typeface="Times New Roman" panose="02020603050405020304" pitchFamily="18" charset="0"/>
                          <a:ea typeface="宋体" panose="02010600030101010101" pitchFamily="2" charset="-122"/>
                          <a:cs typeface="宋体" panose="02010600030101010101" pitchFamily="2" charset="-122"/>
                        </a:rPr>
                        <a:t>①</a:t>
                      </a:r>
                      <a:endParaRPr lang="zh-CN" sz="3600" b="1"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a:spcAft>
                          <a:spcPts val="0"/>
                        </a:spcAft>
                      </a:pPr>
                      <a:r>
                        <a:rPr lang="en-US" sz="2000" b="1" kern="0">
                          <a:effectLst/>
                          <a:latin typeface="Times New Roman" panose="02020603050405020304" pitchFamily="18" charset="0"/>
                          <a:ea typeface="宋体" panose="02010600030101010101" pitchFamily="2" charset="-122"/>
                        </a:rPr>
                        <a:t>-</a:t>
                      </a:r>
                      <a:endParaRPr lang="zh-CN" sz="3600" b="1"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a:spcAft>
                          <a:spcPts val="0"/>
                        </a:spcAft>
                      </a:pPr>
                      <a:r>
                        <a:rPr lang="en-US" sz="2000" b="1" kern="0">
                          <a:effectLst/>
                          <a:latin typeface="Times New Roman" panose="02020603050405020304" pitchFamily="18" charset="0"/>
                          <a:ea typeface="宋体" panose="02010600030101010101" pitchFamily="2" charset="-122"/>
                        </a:rPr>
                        <a:t>-</a:t>
                      </a:r>
                      <a:endParaRPr lang="zh-CN" sz="3600" b="1"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xmlns="" val="10001"/>
                  </a:ext>
                </a:extLst>
              </a:tr>
              <a:tr h="365183">
                <a:tc>
                  <a:txBody>
                    <a:bodyPr/>
                    <a:lstStyle/>
                    <a:p>
                      <a:pPr algn="ctr">
                        <a:spcAft>
                          <a:spcPts val="0"/>
                        </a:spcAft>
                      </a:pPr>
                      <a:r>
                        <a:rPr lang="en-US" sz="2000" b="1" kern="0" dirty="0">
                          <a:effectLst/>
                          <a:latin typeface="宋体" panose="02010600030101010101" pitchFamily="2" charset="-122"/>
                          <a:ea typeface="宋体" panose="02010600030101010101" pitchFamily="2" charset="-122"/>
                          <a:cs typeface="宋体" panose="02010600030101010101" pitchFamily="2" charset="-122"/>
                        </a:rPr>
                        <a:t>1</a:t>
                      </a:r>
                      <a:endParaRPr lang="zh-CN" sz="3600" b="1" kern="100" dirty="0">
                        <a:effectLst/>
                        <a:latin typeface="Times New Roman" panose="02020603050405020304" pitchFamily="18" charset="0"/>
                        <a:ea typeface="宋体" panose="02010600030101010101" pitchFamily="2" charset="-122"/>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just">
                        <a:spcAft>
                          <a:spcPts val="0"/>
                        </a:spcAft>
                      </a:pPr>
                      <a:r>
                        <a:rPr lang="en-US" sz="2000" b="1" u="sng" kern="0" dirty="0">
                          <a:solidFill>
                            <a:srgbClr val="C00000"/>
                          </a:solidFill>
                          <a:effectLst/>
                          <a:latin typeface="Times New Roman" panose="02020603050405020304" pitchFamily="18" charset="0"/>
                          <a:ea typeface="宋体" panose="02010600030101010101" pitchFamily="2" charset="-122"/>
                        </a:rPr>
                        <a:t>15756.3</a:t>
                      </a:r>
                      <a:r>
                        <a:rPr lang="en-US" sz="2000" b="1" kern="0" dirty="0">
                          <a:solidFill>
                            <a:srgbClr val="000000"/>
                          </a:solidFill>
                          <a:effectLst/>
                          <a:latin typeface="Times New Roman" panose="02020603050405020304" pitchFamily="18" charset="0"/>
                          <a:ea typeface="宋体" panose="02010600030101010101" pitchFamily="2" charset="-122"/>
                        </a:rPr>
                        <a:t>×</a:t>
                      </a:r>
                      <a:r>
                        <a:rPr lang="zh-CN" sz="2000" b="1" kern="0" dirty="0">
                          <a:solidFill>
                            <a:srgbClr val="000000"/>
                          </a:solidFill>
                          <a:effectLst/>
                          <a:latin typeface="Times New Roman" panose="02020603050405020304" pitchFamily="18" charset="0"/>
                          <a:ea typeface="宋体" panose="02010600030101010101" pitchFamily="2" charset="-122"/>
                        </a:rPr>
                        <a:t>（</a:t>
                      </a:r>
                      <a:r>
                        <a:rPr lang="en-US" sz="2000" b="1" kern="0" dirty="0">
                          <a:solidFill>
                            <a:srgbClr val="000000"/>
                          </a:solidFill>
                          <a:effectLst/>
                          <a:latin typeface="Times New Roman" panose="02020603050405020304" pitchFamily="18" charset="0"/>
                          <a:ea typeface="宋体" panose="02010600030101010101" pitchFamily="2" charset="-122"/>
                        </a:rPr>
                        <a:t>305.00</a:t>
                      </a:r>
                      <a:r>
                        <a:rPr lang="zh-CN" sz="2000" b="1" kern="0" dirty="0">
                          <a:solidFill>
                            <a:srgbClr val="000000"/>
                          </a:solidFill>
                          <a:effectLst/>
                          <a:latin typeface="Times New Roman" panose="02020603050405020304" pitchFamily="18" charset="0"/>
                          <a:ea typeface="宋体" panose="02010600030101010101" pitchFamily="2" charset="-122"/>
                        </a:rPr>
                        <a:t>－</a:t>
                      </a:r>
                      <a:r>
                        <a:rPr lang="en-US" sz="2000" b="1" kern="0" dirty="0">
                          <a:solidFill>
                            <a:srgbClr val="000000"/>
                          </a:solidFill>
                          <a:effectLst/>
                          <a:latin typeface="Times New Roman" panose="02020603050405020304" pitchFamily="18" charset="0"/>
                          <a:ea typeface="宋体" panose="02010600030101010101" pitchFamily="2" charset="-122"/>
                        </a:rPr>
                        <a:t>300.00</a:t>
                      </a:r>
                      <a:r>
                        <a:rPr lang="zh-CN" sz="2000" b="1" kern="0" dirty="0">
                          <a:solidFill>
                            <a:srgbClr val="000000"/>
                          </a:solidFill>
                          <a:effectLst/>
                          <a:latin typeface="Times New Roman" panose="02020603050405020304" pitchFamily="18" charset="0"/>
                          <a:ea typeface="宋体" panose="02010600030101010101" pitchFamily="2" charset="-122"/>
                        </a:rPr>
                        <a:t>）</a:t>
                      </a:r>
                      <a:endParaRPr lang="zh-CN" sz="3600" b="1"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a:spcAft>
                          <a:spcPts val="0"/>
                        </a:spcAft>
                      </a:pPr>
                      <a:r>
                        <a:rPr lang="en-US" sz="2000" b="1" kern="0" dirty="0">
                          <a:effectLst/>
                          <a:latin typeface="宋体" panose="02010600030101010101" pitchFamily="2" charset="-122"/>
                          <a:ea typeface="宋体" panose="02010600030101010101" pitchFamily="2" charset="-122"/>
                          <a:cs typeface="宋体" panose="02010600030101010101" pitchFamily="2" charset="-122"/>
                        </a:rPr>
                        <a:t>78781.5</a:t>
                      </a:r>
                      <a:endParaRPr lang="zh-CN" sz="3600" b="1"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a:spcAft>
                          <a:spcPts val="0"/>
                        </a:spcAft>
                      </a:pPr>
                      <a:r>
                        <a:rPr lang="zh-CN" sz="2000" b="1" kern="0">
                          <a:effectLst/>
                          <a:latin typeface="Times New Roman" panose="02020603050405020304" pitchFamily="18" charset="0"/>
                          <a:ea typeface="宋体" panose="02010600030101010101" pitchFamily="2" charset="-122"/>
                          <a:cs typeface="宋体" panose="02010600030101010101" pitchFamily="2" charset="-122"/>
                        </a:rPr>
                        <a:t>②</a:t>
                      </a:r>
                      <a:endParaRPr lang="zh-CN" sz="3600" b="1"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just">
                        <a:spcAft>
                          <a:spcPts val="0"/>
                        </a:spcAft>
                      </a:pPr>
                      <a:r>
                        <a:rPr lang="en-US" sz="2000" b="1" kern="0">
                          <a:effectLst/>
                          <a:latin typeface="Times New Roman" panose="02020603050405020304" pitchFamily="18" charset="0"/>
                          <a:ea typeface="宋体" panose="02010600030101010101" pitchFamily="2" charset="-122"/>
                        </a:rPr>
                        <a:t>Q</a:t>
                      </a:r>
                      <a:r>
                        <a:rPr lang="zh-CN" sz="2000" b="1" kern="0">
                          <a:effectLst/>
                          <a:latin typeface="Times New Roman" panose="02020603050405020304" pitchFamily="18" charset="0"/>
                          <a:ea typeface="宋体" panose="02010600030101010101" pitchFamily="2" charset="-122"/>
                        </a:rPr>
                        <a:t>：</a:t>
                      </a:r>
                      <a:r>
                        <a:rPr lang="en-US" sz="2000" b="1" kern="0">
                          <a:effectLst/>
                          <a:latin typeface="Times New Roman" panose="02020603050405020304" pitchFamily="18" charset="0"/>
                          <a:ea typeface="宋体" panose="02010600030101010101" pitchFamily="2" charset="-122"/>
                        </a:rPr>
                        <a:t>+2760.3</a:t>
                      </a:r>
                      <a:endParaRPr lang="zh-CN" sz="3600" b="1"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just">
                        <a:spcAft>
                          <a:spcPts val="0"/>
                        </a:spcAft>
                      </a:pPr>
                      <a:r>
                        <a:rPr lang="zh-CN" sz="2000" b="1" kern="0">
                          <a:effectLst/>
                          <a:latin typeface="Times New Roman" panose="02020603050405020304" pitchFamily="18" charset="0"/>
                          <a:ea typeface="宋体" panose="02010600030101010101" pitchFamily="2" charset="-122"/>
                          <a:cs typeface="宋体" panose="02010600030101010101" pitchFamily="2" charset="-122"/>
                        </a:rPr>
                        <a:t>②－①</a:t>
                      </a:r>
                      <a:r>
                        <a:rPr lang="en-US" sz="2000" b="1" kern="0">
                          <a:effectLst/>
                          <a:latin typeface="Times New Roman" panose="02020603050405020304" pitchFamily="18" charset="0"/>
                          <a:ea typeface="宋体" panose="02010600030101010101" pitchFamily="2" charset="-122"/>
                        </a:rPr>
                        <a:t>=</a:t>
                      </a:r>
                      <a:r>
                        <a:rPr lang="en-US" sz="2000" b="1" kern="0">
                          <a:solidFill>
                            <a:srgbClr val="000000"/>
                          </a:solidFill>
                          <a:effectLst/>
                          <a:latin typeface="Times New Roman" panose="02020603050405020304" pitchFamily="18" charset="0"/>
                          <a:ea typeface="宋体" panose="02010600030101010101" pitchFamily="2" charset="-122"/>
                        </a:rPr>
                        <a:t>13801.50</a:t>
                      </a:r>
                      <a:endParaRPr lang="zh-CN" sz="3600" b="1"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solidFill>
                      <a:schemeClr val="bg1"/>
                    </a:solidFill>
                  </a:tcPr>
                </a:tc>
                <a:extLst>
                  <a:ext uri="{0D108BD9-81ED-4DB2-BD59-A6C34878D82A}">
                    <a16:rowId xmlns:a16="http://schemas.microsoft.com/office/drawing/2014/main" xmlns="" val="10002"/>
                  </a:ext>
                </a:extLst>
              </a:tr>
              <a:tr h="365183">
                <a:tc>
                  <a:txBody>
                    <a:bodyPr/>
                    <a:lstStyle/>
                    <a:p>
                      <a:pPr algn="ctr">
                        <a:spcAft>
                          <a:spcPts val="0"/>
                        </a:spcAft>
                      </a:pPr>
                      <a:r>
                        <a:rPr lang="en-US" sz="2000" b="1" kern="0">
                          <a:effectLst/>
                          <a:latin typeface="宋体" panose="02010600030101010101" pitchFamily="2" charset="-122"/>
                          <a:ea typeface="宋体" panose="02010600030101010101" pitchFamily="2" charset="-122"/>
                          <a:cs typeface="宋体" panose="02010600030101010101" pitchFamily="2" charset="-122"/>
                        </a:rPr>
                        <a:t>2</a:t>
                      </a:r>
                      <a:endParaRPr lang="zh-CN" sz="3600" b="1" kern="100">
                        <a:effectLst/>
                        <a:latin typeface="Times New Roman" panose="02020603050405020304" pitchFamily="18" charset="0"/>
                        <a:ea typeface="宋体" panose="02010600030101010101" pitchFamily="2" charset="-122"/>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en-US" sz="2000" b="1" kern="0" dirty="0">
                          <a:solidFill>
                            <a:srgbClr val="000000"/>
                          </a:solidFill>
                          <a:effectLst/>
                          <a:latin typeface="Times New Roman" panose="02020603050405020304" pitchFamily="18" charset="0"/>
                          <a:ea typeface="宋体" panose="02010600030101010101" pitchFamily="2" charset="-122"/>
                        </a:rPr>
                        <a:t>15756.3×</a:t>
                      </a:r>
                      <a:r>
                        <a:rPr lang="zh-CN" sz="2000" b="1" kern="0" dirty="0">
                          <a:solidFill>
                            <a:srgbClr val="000000"/>
                          </a:solidFill>
                          <a:effectLst/>
                          <a:latin typeface="Times New Roman" panose="02020603050405020304" pitchFamily="18" charset="0"/>
                          <a:ea typeface="宋体" panose="02010600030101010101" pitchFamily="2" charset="-122"/>
                        </a:rPr>
                        <a:t>（</a:t>
                      </a:r>
                      <a:r>
                        <a:rPr lang="en-US" sz="2000" b="1" u="sng" kern="0" dirty="0">
                          <a:solidFill>
                            <a:srgbClr val="C00000"/>
                          </a:solidFill>
                          <a:effectLst/>
                          <a:latin typeface="Times New Roman" panose="02020603050405020304" pitchFamily="18" charset="0"/>
                          <a:ea typeface="宋体" panose="02010600030101010101" pitchFamily="2" charset="-122"/>
                        </a:rPr>
                        <a:t>305.00</a:t>
                      </a:r>
                      <a:r>
                        <a:rPr lang="zh-CN" sz="2000" b="1" u="sng" kern="0" dirty="0">
                          <a:solidFill>
                            <a:srgbClr val="C00000"/>
                          </a:solidFill>
                          <a:effectLst/>
                          <a:latin typeface="Times New Roman" panose="02020603050405020304" pitchFamily="18" charset="0"/>
                          <a:ea typeface="宋体" panose="02010600030101010101" pitchFamily="2" charset="-122"/>
                        </a:rPr>
                        <a:t>－</a:t>
                      </a:r>
                      <a:r>
                        <a:rPr lang="en-US" sz="2000" b="1" u="sng" kern="0" dirty="0">
                          <a:solidFill>
                            <a:srgbClr val="C00000"/>
                          </a:solidFill>
                          <a:effectLst/>
                          <a:latin typeface="Times New Roman" panose="02020603050405020304" pitchFamily="18" charset="0"/>
                          <a:ea typeface="宋体" panose="02010600030101010101" pitchFamily="2" charset="-122"/>
                        </a:rPr>
                        <a:t>310.00</a:t>
                      </a:r>
                      <a:r>
                        <a:rPr lang="zh-CN" sz="2000" b="1" kern="0" dirty="0">
                          <a:solidFill>
                            <a:srgbClr val="000000"/>
                          </a:solidFill>
                          <a:effectLst/>
                          <a:latin typeface="Times New Roman" panose="02020603050405020304" pitchFamily="18" charset="0"/>
                          <a:ea typeface="宋体" panose="02010600030101010101" pitchFamily="2" charset="-122"/>
                        </a:rPr>
                        <a:t>）</a:t>
                      </a:r>
                      <a:endParaRPr lang="zh-CN" sz="3600" b="1"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000" b="1" kern="0" dirty="0">
                          <a:effectLst/>
                          <a:latin typeface="宋体" panose="02010600030101010101" pitchFamily="2" charset="-122"/>
                          <a:ea typeface="宋体" panose="02010600030101010101" pitchFamily="2" charset="-122"/>
                          <a:cs typeface="宋体" panose="02010600030101010101" pitchFamily="2" charset="-122"/>
                        </a:rPr>
                        <a:t>-78781.5</a:t>
                      </a:r>
                      <a:endParaRPr lang="zh-CN" sz="3600" b="1"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zh-CN" sz="2000" b="1" kern="0" dirty="0">
                          <a:effectLst/>
                          <a:latin typeface="Times New Roman" panose="02020603050405020304" pitchFamily="18" charset="0"/>
                          <a:ea typeface="宋体" panose="02010600030101010101" pitchFamily="2" charset="-122"/>
                          <a:cs typeface="宋体" panose="02010600030101010101" pitchFamily="2" charset="-122"/>
                        </a:rPr>
                        <a:t>③</a:t>
                      </a:r>
                      <a:endParaRPr lang="zh-CN" sz="3600" b="1"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en-US" sz="2000" b="1" kern="0">
                          <a:effectLst/>
                          <a:latin typeface="Times New Roman" panose="02020603050405020304" pitchFamily="18" charset="0"/>
                          <a:ea typeface="宋体" panose="02010600030101010101" pitchFamily="2" charset="-122"/>
                        </a:rPr>
                        <a:t>C-C</a:t>
                      </a:r>
                      <a:r>
                        <a:rPr lang="en-US" sz="2000" b="1" kern="0" baseline="-25000">
                          <a:effectLst/>
                          <a:latin typeface="Times New Roman" panose="02020603050405020304" pitchFamily="18" charset="0"/>
                          <a:ea typeface="宋体" panose="02010600030101010101" pitchFamily="2" charset="-122"/>
                        </a:rPr>
                        <a:t>0</a:t>
                      </a:r>
                      <a:r>
                        <a:rPr lang="zh-CN" sz="2000" b="1" kern="0">
                          <a:effectLst/>
                          <a:latin typeface="Times New Roman" panose="02020603050405020304" pitchFamily="18" charset="0"/>
                          <a:ea typeface="宋体" panose="02010600030101010101" pitchFamily="2" charset="-122"/>
                        </a:rPr>
                        <a:t>：</a:t>
                      </a:r>
                      <a:r>
                        <a:rPr lang="en-US" sz="2000" b="1" kern="0">
                          <a:effectLst/>
                          <a:latin typeface="Times New Roman" panose="02020603050405020304" pitchFamily="18" charset="0"/>
                          <a:ea typeface="宋体" panose="02010600030101010101" pitchFamily="2" charset="-122"/>
                        </a:rPr>
                        <a:t>-10</a:t>
                      </a:r>
                      <a:endParaRPr lang="zh-CN" sz="3600" b="1"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sz="2000" b="1" kern="0">
                          <a:effectLst/>
                          <a:latin typeface="Times New Roman" panose="02020603050405020304" pitchFamily="18" charset="0"/>
                          <a:ea typeface="宋体" panose="02010600030101010101" pitchFamily="2" charset="-122"/>
                          <a:cs typeface="宋体" panose="02010600030101010101" pitchFamily="2" charset="-122"/>
                        </a:rPr>
                        <a:t>③－②</a:t>
                      </a:r>
                      <a:r>
                        <a:rPr lang="en-US" sz="2000" b="1" kern="0">
                          <a:effectLst/>
                          <a:latin typeface="Times New Roman" panose="02020603050405020304" pitchFamily="18" charset="0"/>
                          <a:ea typeface="宋体" panose="02010600030101010101" pitchFamily="2" charset="-122"/>
                        </a:rPr>
                        <a:t>=</a:t>
                      </a:r>
                      <a:r>
                        <a:rPr lang="en-US" sz="2000" b="1" kern="0">
                          <a:solidFill>
                            <a:srgbClr val="000000"/>
                          </a:solidFill>
                          <a:effectLst/>
                          <a:latin typeface="Times New Roman" panose="02020603050405020304" pitchFamily="18" charset="0"/>
                          <a:ea typeface="宋体" panose="02010600030101010101" pitchFamily="2" charset="-122"/>
                        </a:rPr>
                        <a:t>-157563.00</a:t>
                      </a:r>
                      <a:endParaRPr lang="zh-CN" sz="3600" b="1"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365183">
                <a:tc>
                  <a:txBody>
                    <a:bodyPr/>
                    <a:lstStyle/>
                    <a:p>
                      <a:pPr algn="ctr">
                        <a:spcAft>
                          <a:spcPts val="0"/>
                        </a:spcAft>
                      </a:pPr>
                      <a:r>
                        <a:rPr lang="en-US" sz="2000" b="1" kern="0">
                          <a:effectLst/>
                          <a:latin typeface="宋体" panose="02010600030101010101" pitchFamily="2" charset="-122"/>
                          <a:ea typeface="宋体" panose="02010600030101010101" pitchFamily="2" charset="-122"/>
                          <a:cs typeface="宋体" panose="02010600030101010101" pitchFamily="2" charset="-122"/>
                        </a:rPr>
                        <a:t>-</a:t>
                      </a:r>
                      <a:endParaRPr lang="zh-CN" sz="3600" b="1" kern="100">
                        <a:effectLst/>
                        <a:latin typeface="Times New Roman" panose="02020603050405020304" pitchFamily="18" charset="0"/>
                        <a:ea typeface="宋体" panose="02010600030101010101" pitchFamily="2" charset="-122"/>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zh-CN" sz="2000" b="1" kern="0">
                          <a:effectLst/>
                          <a:latin typeface="Times New Roman" panose="02020603050405020304" pitchFamily="18" charset="0"/>
                          <a:ea typeface="宋体" panose="02010600030101010101" pitchFamily="2" charset="-122"/>
                          <a:cs typeface="宋体" panose="02010600030101010101" pitchFamily="2" charset="-122"/>
                        </a:rPr>
                        <a:t>差额合计</a:t>
                      </a:r>
                      <a:endParaRPr lang="zh-CN" sz="3600" b="1"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000" b="1" kern="0">
                          <a:effectLst/>
                          <a:latin typeface="Times New Roman" panose="02020603050405020304" pitchFamily="18" charset="0"/>
                          <a:ea typeface="宋体" panose="02010600030101010101" pitchFamily="2" charset="-122"/>
                        </a:rPr>
                        <a:t>-</a:t>
                      </a:r>
                      <a:endParaRPr lang="zh-CN" sz="3600" b="1"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000" b="1" kern="0" dirty="0">
                          <a:effectLst/>
                          <a:latin typeface="Times New Roman" panose="02020603050405020304" pitchFamily="18" charset="0"/>
                          <a:ea typeface="宋体" panose="02010600030101010101" pitchFamily="2" charset="-122"/>
                        </a:rPr>
                        <a:t>-</a:t>
                      </a:r>
                      <a:endParaRPr lang="zh-CN" sz="3600" b="1"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000" b="1" kern="0" dirty="0">
                          <a:effectLst/>
                          <a:latin typeface="Times New Roman" panose="02020603050405020304" pitchFamily="18" charset="0"/>
                          <a:ea typeface="宋体" panose="02010600030101010101" pitchFamily="2" charset="-122"/>
                        </a:rPr>
                        <a:t>-</a:t>
                      </a:r>
                      <a:endParaRPr lang="zh-CN" sz="3600" b="1"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000" b="1" kern="0">
                          <a:solidFill>
                            <a:srgbClr val="000000"/>
                          </a:solidFill>
                          <a:effectLst/>
                          <a:latin typeface="Times New Roman" panose="02020603050405020304" pitchFamily="18" charset="0"/>
                          <a:ea typeface="宋体" panose="02010600030101010101" pitchFamily="2" charset="-122"/>
                        </a:rPr>
                        <a:t>-143761.5</a:t>
                      </a:r>
                      <a:endParaRPr lang="zh-CN" sz="3600" b="1"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365183">
                <a:tc gridSpan="6">
                  <a:txBody>
                    <a:bodyPr/>
                    <a:lstStyle/>
                    <a:p>
                      <a:pPr algn="just">
                        <a:spcAft>
                          <a:spcPts val="0"/>
                        </a:spcAft>
                      </a:pPr>
                      <a:r>
                        <a:rPr lang="zh-CN" sz="2000" b="1" kern="0" dirty="0" smtClean="0">
                          <a:effectLst/>
                          <a:latin typeface="Times New Roman" panose="02020603050405020304" pitchFamily="18" charset="0"/>
                          <a:ea typeface="宋体" panose="02010600030101010101" pitchFamily="2" charset="-122"/>
                          <a:cs typeface="宋体" panose="02010600030101010101" pitchFamily="2" charset="-122"/>
                        </a:rPr>
                        <a:t>注：带有下划线的数字为各次替代因素的数值；因素替代顺序为周转量</a:t>
                      </a:r>
                      <a:r>
                        <a:rPr lang="en-US" sz="2000" b="1" kern="0" dirty="0" smtClean="0">
                          <a:effectLst/>
                          <a:latin typeface="Times New Roman" panose="02020603050405020304" pitchFamily="18" charset="0"/>
                          <a:ea typeface="宋体" panose="02010600030101010101" pitchFamily="2" charset="-122"/>
                        </a:rPr>
                        <a:t>Q</a:t>
                      </a:r>
                      <a:r>
                        <a:rPr lang="zh-CN" sz="2000" b="1" kern="0" dirty="0" smtClean="0">
                          <a:effectLst/>
                          <a:latin typeface="Times New Roman" panose="02020603050405020304" pitchFamily="18" charset="0"/>
                          <a:ea typeface="宋体" panose="02010600030101010101" pitchFamily="2" charset="-122"/>
                          <a:cs typeface="宋体" panose="02010600030101010101" pitchFamily="2" charset="-122"/>
                        </a:rPr>
                        <a:t>、单位成本</a:t>
                      </a:r>
                      <a:r>
                        <a:rPr lang="en-US" sz="2000" b="1" kern="0" dirty="0" smtClean="0">
                          <a:effectLst/>
                          <a:latin typeface="Times New Roman" panose="02020603050405020304" pitchFamily="18" charset="0"/>
                          <a:ea typeface="宋体" panose="02010600030101010101" pitchFamily="2" charset="-122"/>
                        </a:rPr>
                        <a:t>C</a:t>
                      </a:r>
                      <a:endParaRPr lang="zh-CN" sz="3600" b="1" kern="100" dirty="0">
                        <a:effectLst/>
                        <a:latin typeface="Times New Roman" panose="02020603050405020304" pitchFamily="18" charset="0"/>
                        <a:ea typeface="宋体" panose="02010600030101010101" pitchFamily="2" charset="-122"/>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a:noFill/>
                    </a:lnB>
                    <a:solidFill>
                      <a:schemeClr val="bg1"/>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dirty="0"/>
                    </a:p>
                  </a:txBody>
                  <a:tcPr/>
                </a:tc>
                <a:extLst>
                  <a:ext uri="{0D108BD9-81ED-4DB2-BD59-A6C34878D82A}">
                    <a16:rowId xmlns:a16="http://schemas.microsoft.com/office/drawing/2014/main" xmlns="" val="10005"/>
                  </a:ext>
                </a:extLst>
              </a:tr>
            </a:tbl>
          </a:graphicData>
        </a:graphic>
      </p:graphicFrame>
      <p:sp>
        <p:nvSpPr>
          <p:cNvPr id="6" name="标题 1"/>
          <p:cNvSpPr>
            <a:spLocks noGrp="1"/>
          </p:cNvSpPr>
          <p:nvPr>
            <p:ph type="title" idx="4294967295"/>
          </p:nvPr>
        </p:nvSpPr>
        <p:spPr>
          <a:xfrm>
            <a:off x="1282700" y="1484784"/>
            <a:ext cx="10909300" cy="873125"/>
          </a:xfrm>
          <a:ln>
            <a:noFill/>
          </a:ln>
        </p:spPr>
        <p:txBody>
          <a:bodyPr/>
          <a:lstStyle/>
          <a:p>
            <a:pPr latinLnBrk="1"/>
            <a:r>
              <a:rPr lang="x-none" altLang="zh-CN" sz="2800" dirty="0">
                <a:latin typeface="楷体" panose="02010609060101010101" pitchFamily="49" charset="-122"/>
                <a:ea typeface="楷体" panose="02010609060101010101" pitchFamily="49" charset="-122"/>
              </a:rPr>
              <a:t>表5-3  成本降低额实际数与预算数之差的双因素分析  单位</a:t>
            </a:r>
            <a:r>
              <a:rPr lang="zh-CN" altLang="en-US" sz="2800" dirty="0">
                <a:latin typeface="楷体" panose="02010609060101010101" pitchFamily="49" charset="-122"/>
                <a:ea typeface="楷体" panose="02010609060101010101" pitchFamily="49" charset="-122"/>
              </a:rPr>
              <a:t>：</a:t>
            </a:r>
            <a:r>
              <a:rPr lang="x-none" altLang="zh-CN" sz="2800" dirty="0">
                <a:latin typeface="楷体" panose="02010609060101010101" pitchFamily="49" charset="-122"/>
                <a:ea typeface="楷体" panose="02010609060101010101" pitchFamily="49" charset="-122"/>
              </a:rPr>
              <a:t>元 </a:t>
            </a:r>
            <a:endParaRPr lang="zh-CN" altLang="zh-CN" sz="2800" dirty="0">
              <a:latin typeface="楷体" panose="02010609060101010101" pitchFamily="49" charset="-122"/>
              <a:ea typeface="楷体" panose="02010609060101010101" pitchFamily="49" charset="-122"/>
            </a:endParaRPr>
          </a:p>
        </p:txBody>
      </p:sp>
      <p:sp>
        <p:nvSpPr>
          <p:cNvPr id="9" name="矩形 8"/>
          <p:cNvSpPr/>
          <p:nvPr/>
        </p:nvSpPr>
        <p:spPr>
          <a:xfrm>
            <a:off x="407368" y="961564"/>
            <a:ext cx="1512168" cy="523220"/>
          </a:xfrm>
          <a:prstGeom prst="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zh-CN" alt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例</a:t>
            </a:r>
            <a:r>
              <a:rPr lang="en-US" altLang="zh-CN"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5-2</a:t>
            </a:r>
            <a:endParaRPr lang="zh-CN" alt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0" name="燕尾形 9"/>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b="1" dirty="0">
                <a:solidFill>
                  <a:schemeClr val="bg1"/>
                </a:solidFill>
              </a:rPr>
              <a:t>第五章货运成本管理</a:t>
            </a:r>
          </a:p>
        </p:txBody>
      </p:sp>
      <p:sp>
        <p:nvSpPr>
          <p:cNvPr id="14" name="燕尾形 13"/>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b="1" dirty="0">
                <a:solidFill>
                  <a:schemeClr val="bg1"/>
                </a:solidFill>
              </a:rPr>
              <a:t>第一节汽车货运成本分析</a:t>
            </a:r>
          </a:p>
        </p:txBody>
      </p:sp>
      <p:sp>
        <p:nvSpPr>
          <p:cNvPr id="15" name="燕尾形 14"/>
          <p:cNvSpPr/>
          <p:nvPr/>
        </p:nvSpPr>
        <p:spPr>
          <a:xfrm>
            <a:off x="5597940" y="368659"/>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b="1" dirty="0" smtClean="0">
                <a:solidFill>
                  <a:schemeClr val="bg1"/>
                </a:solidFill>
              </a:rPr>
              <a:t>二、成本降低额与成本降低率预算达成情况的因素分析</a:t>
            </a:r>
            <a:endParaRPr lang="zh-CN" altLang="zh-CN" sz="1400" b="1" dirty="0">
              <a:solidFill>
                <a:schemeClr val="bg1"/>
              </a:solidFill>
            </a:endParaRPr>
          </a:p>
        </p:txBody>
      </p:sp>
      <p:sp>
        <p:nvSpPr>
          <p:cNvPr id="16" name="燕尾形 15"/>
          <p:cNvSpPr/>
          <p:nvPr/>
        </p:nvSpPr>
        <p:spPr>
          <a:xfrm>
            <a:off x="5591944" y="692696"/>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b="1" dirty="0" smtClean="0">
                <a:solidFill>
                  <a:schemeClr val="bg1"/>
                </a:solidFill>
              </a:rPr>
              <a:t>（二）成本降低额实际数与预算数之差的双因素分析</a:t>
            </a:r>
            <a:endParaRPr lang="zh-CN" altLang="zh-CN" sz="1400" b="1" dirty="0">
              <a:solidFill>
                <a:schemeClr val="bg1"/>
              </a:solidFill>
            </a:endParaRPr>
          </a:p>
        </p:txBody>
      </p:sp>
    </p:spTree>
    <p:extLst>
      <p:ext uri="{BB962C8B-B14F-4D97-AF65-F5344CB8AC3E}">
        <p14:creationId xmlns:p14="http://schemas.microsoft.com/office/powerpoint/2010/main" xmlns="" val="38646125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五边形 2"/>
          <p:cNvSpPr/>
          <p:nvPr/>
        </p:nvSpPr>
        <p:spPr>
          <a:xfrm>
            <a:off x="479376" y="2652017"/>
            <a:ext cx="11233248" cy="1569071"/>
          </a:xfrm>
          <a:prstGeom prst="homePlate">
            <a:avLst/>
          </a:prstGeom>
          <a:solidFill>
            <a:schemeClr val="bg1">
              <a:lumMod val="95000"/>
            </a:schemeClr>
          </a:solidFill>
          <a:ln>
            <a:noFill/>
          </a:ln>
          <a:effectLst>
            <a:reflection blurRad="12700" endPos="42000" dist="127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3200" b="1" dirty="0" smtClean="0">
                <a:solidFill>
                  <a:srgbClr val="000000"/>
                </a:solidFill>
              </a:rPr>
              <a:t>（三）成本降低额实际数与预算数之差的多因素分析</a:t>
            </a:r>
            <a:endParaRPr lang="zh-CN" altLang="zh-CN" sz="3200" b="1" dirty="0">
              <a:solidFill>
                <a:srgbClr val="000000"/>
              </a:solidFill>
            </a:endParaRPr>
          </a:p>
        </p:txBody>
      </p:sp>
      <p:sp>
        <p:nvSpPr>
          <p:cNvPr id="13" name="燕尾形 1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b="1" dirty="0">
                <a:solidFill>
                  <a:schemeClr val="bg1"/>
                </a:solidFill>
              </a:rPr>
              <a:t>第五章货运成本管理</a:t>
            </a:r>
          </a:p>
        </p:txBody>
      </p:sp>
      <p:sp>
        <p:nvSpPr>
          <p:cNvPr id="14" name="燕尾形 13"/>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b="1" dirty="0">
                <a:solidFill>
                  <a:schemeClr val="bg1"/>
                </a:solidFill>
              </a:rPr>
              <a:t>第一节汽车货运成本分析</a:t>
            </a:r>
          </a:p>
        </p:txBody>
      </p:sp>
      <p:sp>
        <p:nvSpPr>
          <p:cNvPr id="15" name="燕尾形 14"/>
          <p:cNvSpPr/>
          <p:nvPr/>
        </p:nvSpPr>
        <p:spPr>
          <a:xfrm>
            <a:off x="5597940" y="368659"/>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b="1" dirty="0" smtClean="0">
                <a:solidFill>
                  <a:schemeClr val="bg1"/>
                </a:solidFill>
              </a:rPr>
              <a:t>二、成本降低额与成本降低率预算达成情况的因素分析</a:t>
            </a:r>
            <a:endParaRPr lang="zh-CN" altLang="zh-CN" sz="1400" b="1" dirty="0">
              <a:solidFill>
                <a:schemeClr val="bg1"/>
              </a:solidFill>
            </a:endParaRPr>
          </a:p>
        </p:txBody>
      </p:sp>
      <p:sp>
        <p:nvSpPr>
          <p:cNvPr id="16" name="燕尾形 15"/>
          <p:cNvSpPr/>
          <p:nvPr/>
        </p:nvSpPr>
        <p:spPr>
          <a:xfrm>
            <a:off x="5591944" y="692696"/>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b="1" dirty="0" smtClean="0">
                <a:solidFill>
                  <a:schemeClr val="bg1"/>
                </a:solidFill>
              </a:rPr>
              <a:t>（三）成本降低额实际数与预算数之差的多因素分析</a:t>
            </a:r>
            <a:endParaRPr lang="zh-CN" altLang="zh-CN" sz="1400" b="1" dirty="0">
              <a:solidFill>
                <a:schemeClr val="bg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1"/>
          <p:cNvPicPr>
            <a:picLocks noChangeAspect="1" noChangeArrowheads="1"/>
          </p:cNvPicPr>
          <p:nvPr/>
        </p:nvPicPr>
        <p:blipFill>
          <a:blip r:embed="rId3" cstate="print"/>
          <a:srcRect/>
          <a:stretch>
            <a:fillRect/>
          </a:stretch>
        </p:blipFill>
        <p:spPr bwMode="auto">
          <a:xfrm>
            <a:off x="1055440" y="1556792"/>
            <a:ext cx="10081120" cy="4032448"/>
          </a:xfrm>
          <a:prstGeom prst="rect">
            <a:avLst/>
          </a:prstGeom>
          <a:noFill/>
          <a:ln w="9525">
            <a:noFill/>
            <a:miter lim="800000"/>
            <a:headEnd/>
            <a:tailEnd/>
          </a:ln>
        </p:spPr>
      </p:pic>
      <p:sp>
        <p:nvSpPr>
          <p:cNvPr id="9" name="燕尾形 8"/>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b="1" dirty="0">
                <a:solidFill>
                  <a:schemeClr val="bg1"/>
                </a:solidFill>
              </a:rPr>
              <a:t>第五章货运成本管理</a:t>
            </a:r>
          </a:p>
        </p:txBody>
      </p:sp>
      <p:sp>
        <p:nvSpPr>
          <p:cNvPr id="10" name="燕尾形 9"/>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b="1" dirty="0">
                <a:solidFill>
                  <a:schemeClr val="bg1"/>
                </a:solidFill>
              </a:rPr>
              <a:t>第一节汽车货运成本分析</a:t>
            </a:r>
          </a:p>
        </p:txBody>
      </p:sp>
      <p:sp>
        <p:nvSpPr>
          <p:cNvPr id="11" name="燕尾形 10"/>
          <p:cNvSpPr/>
          <p:nvPr/>
        </p:nvSpPr>
        <p:spPr>
          <a:xfrm>
            <a:off x="5597940" y="368659"/>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b="1" dirty="0" smtClean="0">
                <a:solidFill>
                  <a:schemeClr val="bg1"/>
                </a:solidFill>
              </a:rPr>
              <a:t>二、成本降低额与成本降低率预算达成情况的因素分析</a:t>
            </a:r>
            <a:endParaRPr lang="zh-CN" altLang="zh-CN" sz="1400" b="1" dirty="0">
              <a:solidFill>
                <a:schemeClr val="bg1"/>
              </a:solidFill>
            </a:endParaRPr>
          </a:p>
        </p:txBody>
      </p:sp>
      <p:sp>
        <p:nvSpPr>
          <p:cNvPr id="12" name="燕尾形 11"/>
          <p:cNvSpPr/>
          <p:nvPr/>
        </p:nvSpPr>
        <p:spPr>
          <a:xfrm>
            <a:off x="5591944" y="692696"/>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b="1" dirty="0" smtClean="0">
                <a:solidFill>
                  <a:schemeClr val="bg1"/>
                </a:solidFill>
              </a:rPr>
              <a:t>（三）成本降低额实际数与预算数之差的多因素分析</a:t>
            </a:r>
            <a:endParaRPr lang="zh-CN" altLang="zh-CN" sz="1400" b="1" dirty="0">
              <a:solidFill>
                <a:schemeClr val="bg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对角圆角矩形 4"/>
          <p:cNvSpPr/>
          <p:nvPr/>
        </p:nvSpPr>
        <p:spPr>
          <a:xfrm>
            <a:off x="1631504" y="2060848"/>
            <a:ext cx="9865096" cy="3456384"/>
          </a:xfrm>
          <a:prstGeom prst="round2DiagRect">
            <a:avLst/>
          </a:prstGeom>
          <a:noFill/>
          <a:effectLst>
            <a:outerShdw blurRad="50800" dist="114300" dir="2700000" algn="tl" rotWithShape="0">
              <a:schemeClr val="accent5">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 name="图示 2"/>
          <p:cNvGraphicFramePr/>
          <p:nvPr>
            <p:extLst>
              <p:ext uri="{D42A27DB-BD31-4B8C-83A1-F6EECF244321}">
                <p14:modId xmlns:p14="http://schemas.microsoft.com/office/powerpoint/2010/main" xmlns="" val="1253318046"/>
              </p:ext>
            </p:extLst>
          </p:nvPr>
        </p:nvGraphicFramePr>
        <p:xfrm>
          <a:off x="479376" y="1340768"/>
          <a:ext cx="11089232" cy="49866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矩形 1"/>
          <p:cNvSpPr/>
          <p:nvPr/>
        </p:nvSpPr>
        <p:spPr>
          <a:xfrm>
            <a:off x="3048000" y="2708920"/>
            <a:ext cx="7656512" cy="2554545"/>
          </a:xfrm>
          <a:prstGeom prst="rect">
            <a:avLst/>
          </a:prstGeom>
        </p:spPr>
        <p:txBody>
          <a:bodyPr wrap="square">
            <a:spAutoFit/>
          </a:bodyPr>
          <a:lstStyle/>
          <a:p>
            <a:pPr lvl="0"/>
            <a:r>
              <a:rPr lang="zh-CN" altLang="zh-CN" sz="3200" b="1" dirty="0" smtClean="0"/>
              <a:t>续上例，秦岭运输集团第一运输公司</a:t>
            </a:r>
            <a:r>
              <a:rPr lang="en-US" altLang="zh-CN" sz="3200" b="1" dirty="0" smtClean="0"/>
              <a:t>2010</a:t>
            </a:r>
            <a:r>
              <a:rPr lang="zh-CN" altLang="zh-CN" sz="3200" b="1" dirty="0" smtClean="0"/>
              <a:t>年</a:t>
            </a:r>
            <a:r>
              <a:rPr lang="en-US" altLang="zh-CN" sz="3200" b="1" dirty="0" smtClean="0"/>
              <a:t>5</a:t>
            </a:r>
            <a:r>
              <a:rPr lang="zh-CN" altLang="zh-CN" sz="3200" b="1" dirty="0" smtClean="0"/>
              <a:t>月汽车货运成本降低额实际数与预算数之差的多因素分析资料如表</a:t>
            </a:r>
            <a:r>
              <a:rPr lang="en-US" altLang="zh-CN" sz="3200" b="1" dirty="0" smtClean="0"/>
              <a:t>5-4</a:t>
            </a:r>
            <a:r>
              <a:rPr lang="zh-CN" altLang="zh-CN" sz="3200" b="1" dirty="0" smtClean="0"/>
              <a:t>所示，汽车货运成本降低额实际数与预算数之差的连环替代法因素分析如表</a:t>
            </a:r>
            <a:r>
              <a:rPr lang="en-US" altLang="zh-CN" sz="3200" b="1" dirty="0" smtClean="0"/>
              <a:t>5-5</a:t>
            </a:r>
            <a:r>
              <a:rPr lang="zh-CN" altLang="zh-CN" sz="3200" b="1" dirty="0" smtClean="0"/>
              <a:t>所示。</a:t>
            </a:r>
            <a:endParaRPr lang="zh-CN" altLang="en-US" sz="3200" b="1" dirty="0"/>
          </a:p>
        </p:txBody>
      </p:sp>
      <p:sp>
        <p:nvSpPr>
          <p:cNvPr id="13" name="矩形 12"/>
          <p:cNvSpPr/>
          <p:nvPr/>
        </p:nvSpPr>
        <p:spPr>
          <a:xfrm>
            <a:off x="839416" y="2636912"/>
            <a:ext cx="1512168" cy="707886"/>
          </a:xfrm>
          <a:prstGeom prst="rect">
            <a:avLst/>
          </a:prstGeom>
        </p:spPr>
        <p:txBody>
          <a:bodyPr wrap="square">
            <a:spAutoFit/>
          </a:bodyPr>
          <a:lstStyle/>
          <a:p>
            <a:pPr algn="ctr"/>
            <a:r>
              <a:rPr lang="zh-CN" altLang="en-US" sz="4000" b="1" spc="50" dirty="0" smtClean="0">
                <a:ln w="12700" cmpd="sng">
                  <a:solidFill>
                    <a:schemeClr val="accent6">
                      <a:satMod val="120000"/>
                      <a:shade val="80000"/>
                    </a:schemeClr>
                  </a:solidFill>
                  <a:prstDash val="solid"/>
                </a:ln>
                <a:solidFill>
                  <a:schemeClr val="accent6">
                    <a:tint val="1000"/>
                  </a:schemeClr>
                </a:solidFill>
                <a:effectLst>
                  <a:glow rad="101600">
                    <a:schemeClr val="accent1">
                      <a:satMod val="175000"/>
                      <a:alpha val="40000"/>
                    </a:schemeClr>
                  </a:glow>
                </a:effectLst>
              </a:rPr>
              <a:t>例</a:t>
            </a:r>
            <a:r>
              <a:rPr lang="en-US" altLang="zh-CN" sz="4000" b="1" spc="50" dirty="0" smtClean="0">
                <a:ln w="12700" cmpd="sng">
                  <a:solidFill>
                    <a:schemeClr val="accent6">
                      <a:satMod val="120000"/>
                      <a:shade val="80000"/>
                    </a:schemeClr>
                  </a:solidFill>
                  <a:prstDash val="solid"/>
                </a:ln>
                <a:solidFill>
                  <a:schemeClr val="accent6">
                    <a:tint val="1000"/>
                  </a:schemeClr>
                </a:solidFill>
                <a:effectLst>
                  <a:glow rad="101600">
                    <a:schemeClr val="accent1">
                      <a:satMod val="175000"/>
                      <a:alpha val="40000"/>
                    </a:schemeClr>
                  </a:glow>
                </a:effectLst>
              </a:rPr>
              <a:t>5-3</a:t>
            </a:r>
            <a:endParaRPr lang="zh-CN" altLang="en-US" sz="4000" b="1" spc="50" dirty="0">
              <a:ln w="12700" cmpd="sng">
                <a:solidFill>
                  <a:schemeClr val="accent6">
                    <a:satMod val="120000"/>
                    <a:shade val="80000"/>
                  </a:schemeClr>
                </a:solidFill>
                <a:prstDash val="solid"/>
              </a:ln>
              <a:solidFill>
                <a:schemeClr val="accent6">
                  <a:tint val="1000"/>
                </a:schemeClr>
              </a:solidFill>
              <a:effectLst>
                <a:glow rad="101600">
                  <a:schemeClr val="accent1">
                    <a:satMod val="175000"/>
                    <a:alpha val="40000"/>
                  </a:schemeClr>
                </a:glow>
              </a:effectLst>
            </a:endParaRPr>
          </a:p>
        </p:txBody>
      </p:sp>
      <p:sp>
        <p:nvSpPr>
          <p:cNvPr id="9" name="燕尾形 8"/>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b="1" dirty="0">
                <a:solidFill>
                  <a:schemeClr val="bg1"/>
                </a:solidFill>
              </a:rPr>
              <a:t>第五章货运成本管理</a:t>
            </a:r>
          </a:p>
        </p:txBody>
      </p:sp>
      <p:sp>
        <p:nvSpPr>
          <p:cNvPr id="14" name="燕尾形 13"/>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b="1" dirty="0">
                <a:solidFill>
                  <a:schemeClr val="bg1"/>
                </a:solidFill>
              </a:rPr>
              <a:t>第一节汽车货运成本分析</a:t>
            </a:r>
          </a:p>
        </p:txBody>
      </p:sp>
      <p:sp>
        <p:nvSpPr>
          <p:cNvPr id="15" name="燕尾形 14"/>
          <p:cNvSpPr/>
          <p:nvPr/>
        </p:nvSpPr>
        <p:spPr>
          <a:xfrm>
            <a:off x="5597940" y="368659"/>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b="1" dirty="0" smtClean="0">
                <a:solidFill>
                  <a:schemeClr val="bg1"/>
                </a:solidFill>
              </a:rPr>
              <a:t>二、成本降低额与成本降低率预算达成情况的因素分析</a:t>
            </a:r>
            <a:endParaRPr lang="zh-CN" altLang="zh-CN" sz="1400" b="1" dirty="0">
              <a:solidFill>
                <a:schemeClr val="bg1"/>
              </a:solidFill>
            </a:endParaRPr>
          </a:p>
        </p:txBody>
      </p:sp>
      <p:sp>
        <p:nvSpPr>
          <p:cNvPr id="16" name="燕尾形 15"/>
          <p:cNvSpPr/>
          <p:nvPr/>
        </p:nvSpPr>
        <p:spPr>
          <a:xfrm>
            <a:off x="5591944" y="692696"/>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b="1" dirty="0" smtClean="0">
                <a:solidFill>
                  <a:schemeClr val="bg1"/>
                </a:solidFill>
              </a:rPr>
              <a:t>（三）成本降低额实际数与预算数之差的多因素分析</a:t>
            </a:r>
            <a:endParaRPr lang="zh-CN" altLang="zh-CN" sz="1400" b="1" dirty="0">
              <a:solidFill>
                <a:schemeClr val="bg1"/>
              </a:solidFill>
            </a:endParaRPr>
          </a:p>
        </p:txBody>
      </p:sp>
    </p:spTree>
    <p:extLst>
      <p:ext uri="{BB962C8B-B14F-4D97-AF65-F5344CB8AC3E}">
        <p14:creationId xmlns:p14="http://schemas.microsoft.com/office/powerpoint/2010/main" xmlns="" val="26972629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xmlns="" val="3058827379"/>
              </p:ext>
            </p:extLst>
          </p:nvPr>
        </p:nvGraphicFramePr>
        <p:xfrm>
          <a:off x="407369" y="2314743"/>
          <a:ext cx="11557283" cy="2527577"/>
        </p:xfrm>
        <a:graphic>
          <a:graphicData uri="http://schemas.openxmlformats.org/drawingml/2006/table">
            <a:tbl>
              <a:tblPr>
                <a:tableStyleId>{ED083AE6-46FA-4A59-8FB0-9F97EB10719F}</a:tableStyleId>
              </a:tblPr>
              <a:tblGrid>
                <a:gridCol w="1023247">
                  <a:extLst>
                    <a:ext uri="{9D8B030D-6E8A-4147-A177-3AD203B41FA5}">
                      <a16:colId xmlns:a16="http://schemas.microsoft.com/office/drawing/2014/main" xmlns="" val="20000"/>
                    </a:ext>
                  </a:extLst>
                </a:gridCol>
                <a:gridCol w="925794">
                  <a:extLst>
                    <a:ext uri="{9D8B030D-6E8A-4147-A177-3AD203B41FA5}">
                      <a16:colId xmlns:a16="http://schemas.microsoft.com/office/drawing/2014/main" xmlns="" val="20001"/>
                    </a:ext>
                  </a:extLst>
                </a:gridCol>
                <a:gridCol w="820277">
                  <a:extLst>
                    <a:ext uri="{9D8B030D-6E8A-4147-A177-3AD203B41FA5}">
                      <a16:colId xmlns:a16="http://schemas.microsoft.com/office/drawing/2014/main" xmlns="" val="20002"/>
                    </a:ext>
                  </a:extLst>
                </a:gridCol>
                <a:gridCol w="1329272">
                  <a:extLst>
                    <a:ext uri="{9D8B030D-6E8A-4147-A177-3AD203B41FA5}">
                      <a16:colId xmlns:a16="http://schemas.microsoft.com/office/drawing/2014/main" xmlns="" val="20003"/>
                    </a:ext>
                  </a:extLst>
                </a:gridCol>
                <a:gridCol w="828006">
                  <a:extLst>
                    <a:ext uri="{9D8B030D-6E8A-4147-A177-3AD203B41FA5}">
                      <a16:colId xmlns:a16="http://schemas.microsoft.com/office/drawing/2014/main" xmlns="" val="20004"/>
                    </a:ext>
                  </a:extLst>
                </a:gridCol>
                <a:gridCol w="647923">
                  <a:extLst>
                    <a:ext uri="{9D8B030D-6E8A-4147-A177-3AD203B41FA5}">
                      <a16:colId xmlns:a16="http://schemas.microsoft.com/office/drawing/2014/main" xmlns="" val="20005"/>
                    </a:ext>
                  </a:extLst>
                </a:gridCol>
                <a:gridCol w="813371">
                  <a:extLst>
                    <a:ext uri="{9D8B030D-6E8A-4147-A177-3AD203B41FA5}">
                      <a16:colId xmlns:a16="http://schemas.microsoft.com/office/drawing/2014/main" xmlns="" val="20006"/>
                    </a:ext>
                  </a:extLst>
                </a:gridCol>
                <a:gridCol w="1735439">
                  <a:extLst>
                    <a:ext uri="{9D8B030D-6E8A-4147-A177-3AD203B41FA5}">
                      <a16:colId xmlns:a16="http://schemas.microsoft.com/office/drawing/2014/main" xmlns="" val="20007"/>
                    </a:ext>
                  </a:extLst>
                </a:gridCol>
                <a:gridCol w="1993909">
                  <a:extLst>
                    <a:ext uri="{9D8B030D-6E8A-4147-A177-3AD203B41FA5}">
                      <a16:colId xmlns:a16="http://schemas.microsoft.com/office/drawing/2014/main" xmlns="" val="20008"/>
                    </a:ext>
                  </a:extLst>
                </a:gridCol>
                <a:gridCol w="1440045">
                  <a:extLst>
                    <a:ext uri="{9D8B030D-6E8A-4147-A177-3AD203B41FA5}">
                      <a16:colId xmlns:a16="http://schemas.microsoft.com/office/drawing/2014/main" xmlns="" val="20009"/>
                    </a:ext>
                  </a:extLst>
                </a:gridCol>
              </a:tblGrid>
              <a:tr h="425005">
                <a:tc rowSpan="4">
                  <a:txBody>
                    <a:bodyPr/>
                    <a:lstStyle/>
                    <a:p>
                      <a:pPr algn="ctr">
                        <a:spcAft>
                          <a:spcPts val="0"/>
                        </a:spcAft>
                      </a:pPr>
                      <a:r>
                        <a:rPr lang="zh-CN" sz="2000" b="1" kern="0" dirty="0">
                          <a:effectLst/>
                          <a:latin typeface="+mn-ea"/>
                          <a:ea typeface="+mn-ea"/>
                        </a:rPr>
                        <a:t>项目　</a:t>
                      </a:r>
                      <a:endParaRPr lang="zh-CN" sz="3600" b="1" kern="100" dirty="0">
                        <a:solidFill>
                          <a:schemeClr val="accent4"/>
                        </a:solidFill>
                        <a:effectLst/>
                        <a:latin typeface="+mn-ea"/>
                        <a:ea typeface="+mn-ea"/>
                      </a:endParaRPr>
                    </a:p>
                  </a:txBody>
                  <a:tcPr marL="68580" marR="68580" marT="0" marB="0" anchor="ctr">
                    <a:solidFill>
                      <a:schemeClr val="bg1">
                        <a:lumMod val="95000"/>
                      </a:schemeClr>
                    </a:solidFill>
                  </a:tcPr>
                </a:tc>
                <a:tc gridSpan="9">
                  <a:txBody>
                    <a:bodyPr/>
                    <a:lstStyle/>
                    <a:p>
                      <a:pPr algn="ctr">
                        <a:spcAft>
                          <a:spcPts val="0"/>
                        </a:spcAft>
                      </a:pPr>
                      <a:r>
                        <a:rPr lang="zh-CN" sz="2000" b="1" kern="0">
                          <a:effectLst/>
                          <a:latin typeface="+mn-ea"/>
                          <a:ea typeface="+mn-ea"/>
                        </a:rPr>
                        <a:t>成本降低额、周转量与车辆运用效率指标数据</a:t>
                      </a:r>
                      <a:endParaRPr lang="zh-CN" sz="3600" b="1" kern="100">
                        <a:solidFill>
                          <a:schemeClr val="accent4"/>
                        </a:solidFill>
                        <a:effectLst/>
                        <a:latin typeface="+mn-ea"/>
                        <a:ea typeface="+mn-ea"/>
                      </a:endParaRPr>
                    </a:p>
                  </a:txBody>
                  <a:tcPr marL="68580" marR="68580" marT="0" marB="0" anchor="ctr">
                    <a:solidFill>
                      <a:schemeClr val="bg1">
                        <a:lumMod val="95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xmlns="" val="10000"/>
                  </a:ext>
                </a:extLst>
              </a:tr>
              <a:tr h="425005">
                <a:tc vMerge="1">
                  <a:txBody>
                    <a:bodyPr/>
                    <a:lstStyle/>
                    <a:p>
                      <a:endParaRPr lang="zh-CN" altLang="en-US"/>
                    </a:p>
                  </a:txBody>
                  <a:tcPr/>
                </a:tc>
                <a:tc>
                  <a:txBody>
                    <a:bodyPr/>
                    <a:lstStyle/>
                    <a:p>
                      <a:pPr algn="ctr">
                        <a:spcAft>
                          <a:spcPts val="0"/>
                        </a:spcAft>
                      </a:pPr>
                      <a:r>
                        <a:rPr lang="en-US" sz="2000" b="1" kern="0">
                          <a:effectLst/>
                          <a:latin typeface="+mn-ea"/>
                          <a:ea typeface="+mn-ea"/>
                        </a:rPr>
                        <a:t>Α </a:t>
                      </a:r>
                      <a:endParaRPr lang="zh-CN" sz="3600" b="1" kern="100">
                        <a:solidFill>
                          <a:schemeClr val="accent4"/>
                        </a:solidFill>
                        <a:effectLst/>
                        <a:latin typeface="+mn-ea"/>
                        <a:ea typeface="+mn-ea"/>
                      </a:endParaRPr>
                    </a:p>
                  </a:txBody>
                  <a:tcPr marL="68580" marR="68580" marT="0" marB="0" anchor="ctr">
                    <a:solidFill>
                      <a:schemeClr val="bg1">
                        <a:lumMod val="95000"/>
                      </a:schemeClr>
                    </a:solidFill>
                  </a:tcPr>
                </a:tc>
                <a:tc>
                  <a:txBody>
                    <a:bodyPr/>
                    <a:lstStyle/>
                    <a:p>
                      <a:pPr algn="ctr">
                        <a:spcAft>
                          <a:spcPts val="0"/>
                        </a:spcAft>
                      </a:pPr>
                      <a:r>
                        <a:rPr lang="en-US" sz="2000" b="1" kern="0">
                          <a:effectLst/>
                          <a:latin typeface="+mn-ea"/>
                          <a:ea typeface="+mn-ea"/>
                        </a:rPr>
                        <a:t>α</a:t>
                      </a:r>
                      <a:endParaRPr lang="zh-CN" sz="3600" b="1" kern="100">
                        <a:solidFill>
                          <a:schemeClr val="accent4"/>
                        </a:solidFill>
                        <a:effectLst/>
                        <a:latin typeface="+mn-ea"/>
                        <a:ea typeface="+mn-ea"/>
                      </a:endParaRPr>
                    </a:p>
                  </a:txBody>
                  <a:tcPr marL="68580" marR="68580" marT="0" marB="0" anchor="ctr">
                    <a:solidFill>
                      <a:schemeClr val="bg1">
                        <a:lumMod val="95000"/>
                      </a:schemeClr>
                    </a:solidFill>
                  </a:tcPr>
                </a:tc>
                <a:tc>
                  <a:txBody>
                    <a:bodyPr/>
                    <a:lstStyle/>
                    <a:p>
                      <a:pPr algn="ctr">
                        <a:spcAft>
                          <a:spcPts val="0"/>
                        </a:spcAft>
                      </a:pPr>
                      <a:r>
                        <a:rPr lang="en-US" sz="2000" b="1" kern="0">
                          <a:effectLst/>
                          <a:latin typeface="+mn-ea"/>
                          <a:ea typeface="+mn-ea"/>
                        </a:rPr>
                        <a:t> η </a:t>
                      </a:r>
                      <a:endParaRPr lang="zh-CN" sz="3600" b="1" kern="100">
                        <a:solidFill>
                          <a:schemeClr val="accent4"/>
                        </a:solidFill>
                        <a:effectLst/>
                        <a:latin typeface="+mn-ea"/>
                        <a:ea typeface="+mn-ea"/>
                      </a:endParaRPr>
                    </a:p>
                  </a:txBody>
                  <a:tcPr marL="68580" marR="68580" marT="0" marB="0" anchor="ctr">
                    <a:solidFill>
                      <a:schemeClr val="bg1">
                        <a:lumMod val="95000"/>
                      </a:schemeClr>
                    </a:solidFill>
                  </a:tcPr>
                </a:tc>
                <a:tc>
                  <a:txBody>
                    <a:bodyPr/>
                    <a:lstStyle/>
                    <a:p>
                      <a:pPr algn="ctr">
                        <a:spcAft>
                          <a:spcPts val="0"/>
                        </a:spcAft>
                      </a:pPr>
                      <a:r>
                        <a:rPr lang="en-US" sz="2000" b="1" kern="0">
                          <a:effectLst/>
                          <a:latin typeface="+mn-ea"/>
                          <a:ea typeface="+mn-ea"/>
                        </a:rPr>
                        <a:t>β</a:t>
                      </a:r>
                      <a:endParaRPr lang="zh-CN" sz="3600" b="1" kern="100">
                        <a:solidFill>
                          <a:schemeClr val="accent4"/>
                        </a:solidFill>
                        <a:effectLst/>
                        <a:latin typeface="+mn-ea"/>
                        <a:ea typeface="+mn-ea"/>
                      </a:endParaRPr>
                    </a:p>
                  </a:txBody>
                  <a:tcPr marL="68580" marR="68580" marT="0" marB="0" anchor="ctr">
                    <a:solidFill>
                      <a:schemeClr val="bg1">
                        <a:lumMod val="95000"/>
                      </a:schemeClr>
                    </a:solidFill>
                  </a:tcPr>
                </a:tc>
                <a:tc>
                  <a:txBody>
                    <a:bodyPr/>
                    <a:lstStyle/>
                    <a:p>
                      <a:pPr algn="ctr">
                        <a:spcAft>
                          <a:spcPts val="0"/>
                        </a:spcAft>
                      </a:pPr>
                      <a:r>
                        <a:rPr lang="en-US" sz="2000" b="1" kern="0">
                          <a:effectLst/>
                          <a:latin typeface="+mn-ea"/>
                          <a:ea typeface="+mn-ea"/>
                        </a:rPr>
                        <a:t>δ</a:t>
                      </a:r>
                      <a:endParaRPr lang="zh-CN" sz="3600" b="1" kern="100">
                        <a:solidFill>
                          <a:schemeClr val="accent4"/>
                        </a:solidFill>
                        <a:effectLst/>
                        <a:latin typeface="+mn-ea"/>
                        <a:ea typeface="+mn-ea"/>
                      </a:endParaRPr>
                    </a:p>
                  </a:txBody>
                  <a:tcPr marL="68580" marR="68580" marT="0" marB="0" anchor="ctr">
                    <a:solidFill>
                      <a:schemeClr val="bg1">
                        <a:lumMod val="95000"/>
                      </a:schemeClr>
                    </a:solidFill>
                  </a:tcPr>
                </a:tc>
                <a:tc>
                  <a:txBody>
                    <a:bodyPr/>
                    <a:lstStyle/>
                    <a:p>
                      <a:pPr algn="ctr">
                        <a:spcAft>
                          <a:spcPts val="0"/>
                        </a:spcAft>
                      </a:pPr>
                      <a:r>
                        <a:rPr lang="en-US" sz="2000" b="1" kern="0">
                          <a:effectLst/>
                          <a:latin typeface="+mn-ea"/>
                          <a:ea typeface="+mn-ea"/>
                        </a:rPr>
                        <a:t>γ</a:t>
                      </a:r>
                      <a:endParaRPr lang="zh-CN" sz="3600" b="1" kern="100">
                        <a:solidFill>
                          <a:schemeClr val="accent4"/>
                        </a:solidFill>
                        <a:effectLst/>
                        <a:latin typeface="+mn-ea"/>
                        <a:ea typeface="+mn-ea"/>
                      </a:endParaRPr>
                    </a:p>
                  </a:txBody>
                  <a:tcPr marL="68580" marR="68580" marT="0" marB="0" anchor="ctr">
                    <a:solidFill>
                      <a:schemeClr val="bg1">
                        <a:lumMod val="95000"/>
                      </a:schemeClr>
                    </a:solidFill>
                  </a:tcPr>
                </a:tc>
                <a:tc>
                  <a:txBody>
                    <a:bodyPr/>
                    <a:lstStyle/>
                    <a:p>
                      <a:pPr algn="ctr">
                        <a:spcAft>
                          <a:spcPts val="0"/>
                        </a:spcAft>
                      </a:pPr>
                      <a:r>
                        <a:rPr lang="en-US" sz="2000" b="1" kern="0">
                          <a:effectLst/>
                          <a:latin typeface="+mn-ea"/>
                          <a:ea typeface="+mn-ea"/>
                        </a:rPr>
                        <a:t>Q</a:t>
                      </a:r>
                      <a:endParaRPr lang="zh-CN" sz="3600" b="1" kern="100">
                        <a:solidFill>
                          <a:schemeClr val="accent4"/>
                        </a:solidFill>
                        <a:effectLst/>
                        <a:latin typeface="+mn-ea"/>
                        <a:ea typeface="+mn-ea"/>
                      </a:endParaRPr>
                    </a:p>
                  </a:txBody>
                  <a:tcPr marL="68580" marR="68580" marT="0" marB="0" anchor="ctr">
                    <a:solidFill>
                      <a:schemeClr val="bg1">
                        <a:lumMod val="95000"/>
                      </a:schemeClr>
                    </a:solidFill>
                  </a:tcPr>
                </a:tc>
                <a:tc>
                  <a:txBody>
                    <a:bodyPr/>
                    <a:lstStyle/>
                    <a:p>
                      <a:pPr algn="ctr">
                        <a:spcAft>
                          <a:spcPts val="0"/>
                        </a:spcAft>
                      </a:pPr>
                      <a:r>
                        <a:rPr lang="en-US" sz="2000" b="1" kern="0">
                          <a:effectLst/>
                          <a:latin typeface="+mn-ea"/>
                          <a:ea typeface="+mn-ea"/>
                        </a:rPr>
                        <a:t>C</a:t>
                      </a:r>
                      <a:r>
                        <a:rPr lang="en-US" sz="2000" b="1" kern="0" baseline="-25000">
                          <a:effectLst/>
                          <a:latin typeface="+mn-ea"/>
                          <a:ea typeface="+mn-ea"/>
                        </a:rPr>
                        <a:t>0</a:t>
                      </a:r>
                      <a:r>
                        <a:rPr lang="zh-CN" sz="2000" b="1" kern="0">
                          <a:effectLst/>
                          <a:latin typeface="+mn-ea"/>
                          <a:ea typeface="+mn-ea"/>
                        </a:rPr>
                        <a:t>－</a:t>
                      </a:r>
                      <a:r>
                        <a:rPr lang="en-US" sz="2000" b="1" kern="0">
                          <a:effectLst/>
                          <a:latin typeface="+mn-ea"/>
                          <a:ea typeface="+mn-ea"/>
                        </a:rPr>
                        <a:t>C</a:t>
                      </a:r>
                      <a:endParaRPr lang="zh-CN" sz="3600" b="1" kern="100">
                        <a:solidFill>
                          <a:schemeClr val="accent4"/>
                        </a:solidFill>
                        <a:effectLst/>
                        <a:latin typeface="+mn-ea"/>
                        <a:ea typeface="+mn-ea"/>
                      </a:endParaRPr>
                    </a:p>
                  </a:txBody>
                  <a:tcPr marL="68580" marR="68580" marT="0" marB="0" anchor="ctr">
                    <a:solidFill>
                      <a:schemeClr val="bg1">
                        <a:lumMod val="95000"/>
                      </a:schemeClr>
                    </a:solidFill>
                  </a:tcPr>
                </a:tc>
                <a:tc>
                  <a:txBody>
                    <a:bodyPr/>
                    <a:lstStyle/>
                    <a:p>
                      <a:pPr algn="ctr">
                        <a:spcAft>
                          <a:spcPts val="0"/>
                        </a:spcAft>
                      </a:pPr>
                      <a:r>
                        <a:rPr lang="en-US" sz="2000" b="1" kern="0" dirty="0">
                          <a:effectLst/>
                          <a:latin typeface="+mn-ea"/>
                          <a:ea typeface="+mn-ea"/>
                        </a:rPr>
                        <a:t>Q</a:t>
                      </a:r>
                      <a:r>
                        <a:rPr lang="zh-CN" sz="2000" b="1" kern="0" dirty="0">
                          <a:effectLst/>
                          <a:latin typeface="+mn-ea"/>
                          <a:ea typeface="+mn-ea"/>
                        </a:rPr>
                        <a:t>（</a:t>
                      </a:r>
                      <a:r>
                        <a:rPr lang="en-US" sz="2000" b="1" kern="0" dirty="0">
                          <a:effectLst/>
                          <a:latin typeface="+mn-ea"/>
                          <a:ea typeface="+mn-ea"/>
                        </a:rPr>
                        <a:t>C</a:t>
                      </a:r>
                      <a:r>
                        <a:rPr lang="en-US" sz="2000" b="1" kern="0" baseline="-25000" dirty="0">
                          <a:effectLst/>
                          <a:latin typeface="+mn-ea"/>
                          <a:ea typeface="+mn-ea"/>
                        </a:rPr>
                        <a:t>0</a:t>
                      </a:r>
                      <a:r>
                        <a:rPr lang="zh-CN" sz="2000" b="1" kern="0" dirty="0">
                          <a:effectLst/>
                          <a:latin typeface="+mn-ea"/>
                          <a:ea typeface="+mn-ea"/>
                        </a:rPr>
                        <a:t>－</a:t>
                      </a:r>
                      <a:r>
                        <a:rPr lang="en-US" sz="2000" b="1" kern="0" dirty="0">
                          <a:effectLst/>
                          <a:latin typeface="+mn-ea"/>
                          <a:ea typeface="+mn-ea"/>
                        </a:rPr>
                        <a:t>C</a:t>
                      </a:r>
                      <a:r>
                        <a:rPr lang="zh-CN" sz="2000" b="1" kern="0" dirty="0">
                          <a:effectLst/>
                          <a:latin typeface="+mn-ea"/>
                          <a:ea typeface="+mn-ea"/>
                        </a:rPr>
                        <a:t>）</a:t>
                      </a:r>
                      <a:endParaRPr lang="zh-CN" sz="3600" b="1" kern="100" dirty="0">
                        <a:solidFill>
                          <a:schemeClr val="accent4"/>
                        </a:solidFill>
                        <a:effectLst/>
                        <a:latin typeface="+mn-ea"/>
                        <a:ea typeface="+mn-ea"/>
                      </a:endParaRPr>
                    </a:p>
                  </a:txBody>
                  <a:tcPr marL="68580" marR="68580" marT="0" marB="0" anchor="ctr">
                    <a:solidFill>
                      <a:schemeClr val="bg1">
                        <a:lumMod val="95000"/>
                      </a:schemeClr>
                    </a:solidFill>
                  </a:tcPr>
                </a:tc>
                <a:extLst>
                  <a:ext uri="{0D108BD9-81ED-4DB2-BD59-A6C34878D82A}">
                    <a16:rowId xmlns:a16="http://schemas.microsoft.com/office/drawing/2014/main" xmlns="" val="10001"/>
                  </a:ext>
                </a:extLst>
              </a:tr>
              <a:tr h="425005">
                <a:tc vMerge="1">
                  <a:txBody>
                    <a:bodyPr/>
                    <a:lstStyle/>
                    <a:p>
                      <a:endParaRPr lang="zh-CN" altLang="en-US"/>
                    </a:p>
                  </a:txBody>
                  <a:tcPr/>
                </a:tc>
                <a:tc>
                  <a:txBody>
                    <a:bodyPr/>
                    <a:lstStyle/>
                    <a:p>
                      <a:pPr algn="ctr">
                        <a:spcAft>
                          <a:spcPts val="0"/>
                        </a:spcAft>
                      </a:pPr>
                      <a:r>
                        <a:rPr lang="en-US" sz="2000" b="1" kern="0" dirty="0">
                          <a:effectLst/>
                          <a:latin typeface="+mn-ea"/>
                          <a:ea typeface="+mn-ea"/>
                        </a:rPr>
                        <a:t>(</a:t>
                      </a:r>
                      <a:r>
                        <a:rPr lang="zh-CN" sz="2000" b="1" kern="0" dirty="0">
                          <a:effectLst/>
                          <a:latin typeface="+mn-ea"/>
                          <a:ea typeface="+mn-ea"/>
                        </a:rPr>
                        <a:t>车日</a:t>
                      </a:r>
                      <a:r>
                        <a:rPr lang="en-US" sz="2000" b="1" kern="0" dirty="0">
                          <a:effectLst/>
                          <a:latin typeface="+mn-ea"/>
                          <a:ea typeface="+mn-ea"/>
                        </a:rPr>
                        <a:t>)</a:t>
                      </a:r>
                      <a:endParaRPr lang="zh-CN" sz="3600" b="1" kern="100" dirty="0">
                        <a:solidFill>
                          <a:schemeClr val="accent4"/>
                        </a:solidFill>
                        <a:effectLst/>
                        <a:latin typeface="+mn-ea"/>
                        <a:ea typeface="+mn-ea"/>
                      </a:endParaRPr>
                    </a:p>
                  </a:txBody>
                  <a:tcPr marL="68580" marR="68580" marT="0" marB="0" anchor="ctr">
                    <a:solidFill>
                      <a:schemeClr val="bg1">
                        <a:lumMod val="95000"/>
                      </a:schemeClr>
                    </a:solidFill>
                  </a:tcPr>
                </a:tc>
                <a:tc>
                  <a:txBody>
                    <a:bodyPr/>
                    <a:lstStyle/>
                    <a:p>
                      <a:pPr algn="ctr">
                        <a:spcAft>
                          <a:spcPts val="0"/>
                        </a:spcAft>
                      </a:pPr>
                      <a:r>
                        <a:rPr lang="en-US" sz="2000" b="1" kern="0" dirty="0">
                          <a:effectLst/>
                          <a:latin typeface="+mn-ea"/>
                          <a:ea typeface="+mn-ea"/>
                        </a:rPr>
                        <a:t>(%)</a:t>
                      </a:r>
                      <a:endParaRPr lang="zh-CN" sz="3600" b="1" kern="100" dirty="0">
                        <a:solidFill>
                          <a:schemeClr val="accent4"/>
                        </a:solidFill>
                        <a:effectLst/>
                        <a:latin typeface="+mn-ea"/>
                        <a:ea typeface="+mn-ea"/>
                      </a:endParaRPr>
                    </a:p>
                  </a:txBody>
                  <a:tcPr marL="68580" marR="68580" marT="0" marB="0" anchor="ctr">
                    <a:solidFill>
                      <a:schemeClr val="bg1">
                        <a:lumMod val="95000"/>
                      </a:schemeClr>
                    </a:solidFill>
                  </a:tcPr>
                </a:tc>
                <a:tc>
                  <a:txBody>
                    <a:bodyPr/>
                    <a:lstStyle/>
                    <a:p>
                      <a:pPr algn="ctr">
                        <a:spcAft>
                          <a:spcPts val="0"/>
                        </a:spcAft>
                      </a:pPr>
                      <a:r>
                        <a:rPr lang="en-US" sz="2000" b="1" kern="0" dirty="0">
                          <a:effectLst/>
                          <a:latin typeface="+mn-ea"/>
                          <a:ea typeface="+mn-ea"/>
                        </a:rPr>
                        <a:t>(km/</a:t>
                      </a:r>
                      <a:r>
                        <a:rPr lang="zh-CN" sz="2000" b="1" kern="0" dirty="0">
                          <a:effectLst/>
                          <a:latin typeface="+mn-ea"/>
                          <a:ea typeface="+mn-ea"/>
                        </a:rPr>
                        <a:t>车日</a:t>
                      </a:r>
                      <a:r>
                        <a:rPr lang="en-US" sz="2000" b="1" kern="0" dirty="0">
                          <a:effectLst/>
                          <a:latin typeface="+mn-ea"/>
                          <a:ea typeface="+mn-ea"/>
                        </a:rPr>
                        <a:t>)</a:t>
                      </a:r>
                      <a:endParaRPr lang="zh-CN" sz="3600" b="1" kern="100" dirty="0">
                        <a:solidFill>
                          <a:schemeClr val="accent4"/>
                        </a:solidFill>
                        <a:effectLst/>
                        <a:latin typeface="+mn-ea"/>
                        <a:ea typeface="+mn-ea"/>
                      </a:endParaRPr>
                    </a:p>
                  </a:txBody>
                  <a:tcPr marL="68580" marR="68580" marT="0" marB="0" anchor="ctr">
                    <a:solidFill>
                      <a:schemeClr val="bg1">
                        <a:lumMod val="95000"/>
                      </a:schemeClr>
                    </a:solidFill>
                  </a:tcPr>
                </a:tc>
                <a:tc>
                  <a:txBody>
                    <a:bodyPr/>
                    <a:lstStyle/>
                    <a:p>
                      <a:pPr algn="ctr">
                        <a:spcAft>
                          <a:spcPts val="0"/>
                        </a:spcAft>
                      </a:pPr>
                      <a:r>
                        <a:rPr lang="en-US" sz="2000" b="1" kern="0" dirty="0">
                          <a:effectLst/>
                          <a:latin typeface="+mn-ea"/>
                          <a:ea typeface="+mn-ea"/>
                        </a:rPr>
                        <a:t>(%)</a:t>
                      </a:r>
                      <a:endParaRPr lang="zh-CN" sz="3600" b="1" kern="100" dirty="0">
                        <a:solidFill>
                          <a:schemeClr val="accent4"/>
                        </a:solidFill>
                        <a:effectLst/>
                        <a:latin typeface="+mn-ea"/>
                        <a:ea typeface="+mn-ea"/>
                      </a:endParaRPr>
                    </a:p>
                  </a:txBody>
                  <a:tcPr marL="68580" marR="68580" marT="0" marB="0" anchor="ctr">
                    <a:solidFill>
                      <a:schemeClr val="bg1">
                        <a:lumMod val="95000"/>
                      </a:schemeClr>
                    </a:solidFill>
                  </a:tcPr>
                </a:tc>
                <a:tc>
                  <a:txBody>
                    <a:bodyPr/>
                    <a:lstStyle/>
                    <a:p>
                      <a:pPr algn="ctr">
                        <a:spcAft>
                          <a:spcPts val="0"/>
                        </a:spcAft>
                      </a:pPr>
                      <a:r>
                        <a:rPr lang="en-US" sz="2000" b="1" kern="0" dirty="0">
                          <a:effectLst/>
                          <a:latin typeface="+mn-ea"/>
                          <a:ea typeface="+mn-ea"/>
                        </a:rPr>
                        <a:t>(t)</a:t>
                      </a:r>
                      <a:endParaRPr lang="zh-CN" sz="3600" b="1" kern="100" dirty="0">
                        <a:solidFill>
                          <a:schemeClr val="accent4"/>
                        </a:solidFill>
                        <a:effectLst/>
                        <a:latin typeface="+mn-ea"/>
                        <a:ea typeface="+mn-ea"/>
                      </a:endParaRPr>
                    </a:p>
                  </a:txBody>
                  <a:tcPr marL="68580" marR="68580" marT="0" marB="0" anchor="ctr">
                    <a:solidFill>
                      <a:schemeClr val="bg1">
                        <a:lumMod val="95000"/>
                      </a:schemeClr>
                    </a:solidFill>
                  </a:tcPr>
                </a:tc>
                <a:tc>
                  <a:txBody>
                    <a:bodyPr/>
                    <a:lstStyle/>
                    <a:p>
                      <a:pPr algn="ctr">
                        <a:spcAft>
                          <a:spcPts val="0"/>
                        </a:spcAft>
                      </a:pPr>
                      <a:r>
                        <a:rPr lang="en-US" sz="2000" b="1" kern="0" dirty="0">
                          <a:effectLst/>
                          <a:latin typeface="+mn-ea"/>
                          <a:ea typeface="+mn-ea"/>
                        </a:rPr>
                        <a:t>(%)</a:t>
                      </a:r>
                      <a:endParaRPr lang="zh-CN" sz="3600" b="1" kern="100" dirty="0">
                        <a:solidFill>
                          <a:schemeClr val="accent4"/>
                        </a:solidFill>
                        <a:effectLst/>
                        <a:latin typeface="+mn-ea"/>
                        <a:ea typeface="+mn-ea"/>
                      </a:endParaRPr>
                    </a:p>
                  </a:txBody>
                  <a:tcPr marL="68580" marR="68580" marT="0" marB="0" anchor="ctr">
                    <a:solidFill>
                      <a:schemeClr val="bg1">
                        <a:lumMod val="95000"/>
                      </a:schemeClr>
                    </a:solidFill>
                  </a:tcPr>
                </a:tc>
                <a:tc>
                  <a:txBody>
                    <a:bodyPr/>
                    <a:lstStyle/>
                    <a:p>
                      <a:pPr algn="ctr">
                        <a:spcAft>
                          <a:spcPts val="0"/>
                        </a:spcAft>
                      </a:pPr>
                      <a:r>
                        <a:rPr lang="en-US" sz="2000" b="1" kern="0" dirty="0">
                          <a:effectLst/>
                          <a:latin typeface="+mn-ea"/>
                          <a:ea typeface="+mn-ea"/>
                        </a:rPr>
                        <a:t>(10</a:t>
                      </a:r>
                      <a:r>
                        <a:rPr lang="en-US" sz="2000" b="1" kern="0" baseline="30000" dirty="0">
                          <a:effectLst/>
                          <a:latin typeface="+mn-ea"/>
                          <a:ea typeface="+mn-ea"/>
                        </a:rPr>
                        <a:t>3</a:t>
                      </a:r>
                      <a:r>
                        <a:rPr lang="en-US" sz="2000" b="1" kern="0" dirty="0">
                          <a:effectLst/>
                          <a:latin typeface="+mn-ea"/>
                          <a:ea typeface="+mn-ea"/>
                        </a:rPr>
                        <a:t>t•km)</a:t>
                      </a:r>
                      <a:endParaRPr lang="zh-CN" sz="3600" b="1" kern="100" dirty="0">
                        <a:solidFill>
                          <a:schemeClr val="accent4"/>
                        </a:solidFill>
                        <a:effectLst/>
                        <a:latin typeface="+mn-ea"/>
                        <a:ea typeface="+mn-ea"/>
                      </a:endParaRPr>
                    </a:p>
                  </a:txBody>
                  <a:tcPr marL="68580" marR="68580" marT="0" marB="0" anchor="ctr">
                    <a:solidFill>
                      <a:schemeClr val="bg1">
                        <a:lumMod val="95000"/>
                      </a:schemeClr>
                    </a:solidFill>
                  </a:tcPr>
                </a:tc>
                <a:tc>
                  <a:txBody>
                    <a:bodyPr/>
                    <a:lstStyle/>
                    <a:p>
                      <a:pPr algn="ctr">
                        <a:spcAft>
                          <a:spcPts val="0"/>
                        </a:spcAft>
                      </a:pPr>
                      <a:r>
                        <a:rPr lang="en-US" sz="2000" b="1" kern="0" dirty="0">
                          <a:effectLst/>
                          <a:latin typeface="+mn-ea"/>
                          <a:ea typeface="+mn-ea"/>
                        </a:rPr>
                        <a:t>(</a:t>
                      </a:r>
                      <a:r>
                        <a:rPr lang="zh-CN" sz="2000" b="1" kern="0" dirty="0">
                          <a:effectLst/>
                          <a:latin typeface="+mn-ea"/>
                          <a:ea typeface="+mn-ea"/>
                        </a:rPr>
                        <a:t>元</a:t>
                      </a:r>
                      <a:r>
                        <a:rPr lang="en-US" sz="2000" b="1" kern="0" dirty="0">
                          <a:effectLst/>
                          <a:latin typeface="+mn-ea"/>
                          <a:ea typeface="+mn-ea"/>
                        </a:rPr>
                        <a:t>/10</a:t>
                      </a:r>
                      <a:r>
                        <a:rPr lang="en-US" sz="2000" b="1" kern="0" baseline="30000" dirty="0">
                          <a:effectLst/>
                          <a:latin typeface="+mn-ea"/>
                          <a:ea typeface="+mn-ea"/>
                        </a:rPr>
                        <a:t>3</a:t>
                      </a:r>
                      <a:r>
                        <a:rPr lang="en-US" sz="2000" b="1" kern="0" dirty="0">
                          <a:effectLst/>
                          <a:latin typeface="+mn-ea"/>
                          <a:ea typeface="+mn-ea"/>
                        </a:rPr>
                        <a:t>t•km)</a:t>
                      </a:r>
                      <a:endParaRPr lang="zh-CN" sz="3600" b="1" kern="100" dirty="0">
                        <a:solidFill>
                          <a:schemeClr val="accent4"/>
                        </a:solidFill>
                        <a:effectLst/>
                        <a:latin typeface="+mn-ea"/>
                        <a:ea typeface="+mn-ea"/>
                      </a:endParaRPr>
                    </a:p>
                  </a:txBody>
                  <a:tcPr marL="68580" marR="68580" marT="0" marB="0" anchor="ctr">
                    <a:solidFill>
                      <a:schemeClr val="bg1">
                        <a:lumMod val="95000"/>
                      </a:schemeClr>
                    </a:solidFill>
                  </a:tcPr>
                </a:tc>
                <a:tc>
                  <a:txBody>
                    <a:bodyPr/>
                    <a:lstStyle/>
                    <a:p>
                      <a:pPr algn="ctr">
                        <a:spcAft>
                          <a:spcPts val="0"/>
                        </a:spcAft>
                      </a:pPr>
                      <a:r>
                        <a:rPr lang="en-US" sz="2000" b="1" kern="0" dirty="0">
                          <a:effectLst/>
                          <a:latin typeface="+mn-ea"/>
                          <a:ea typeface="+mn-ea"/>
                        </a:rPr>
                        <a:t>(</a:t>
                      </a:r>
                      <a:r>
                        <a:rPr lang="zh-CN" sz="2000" b="1" kern="0" dirty="0">
                          <a:effectLst/>
                          <a:latin typeface="+mn-ea"/>
                          <a:ea typeface="+mn-ea"/>
                        </a:rPr>
                        <a:t>元</a:t>
                      </a:r>
                      <a:r>
                        <a:rPr lang="en-US" sz="2000" b="1" kern="0" dirty="0">
                          <a:effectLst/>
                          <a:latin typeface="+mn-ea"/>
                          <a:ea typeface="+mn-ea"/>
                        </a:rPr>
                        <a:t>)</a:t>
                      </a:r>
                      <a:endParaRPr lang="zh-CN" sz="3600" b="1" kern="100" dirty="0">
                        <a:solidFill>
                          <a:schemeClr val="accent4"/>
                        </a:solidFill>
                        <a:effectLst/>
                        <a:latin typeface="+mn-ea"/>
                        <a:ea typeface="+mn-ea"/>
                      </a:endParaRPr>
                    </a:p>
                  </a:txBody>
                  <a:tcPr marL="68580" marR="68580" marT="0" marB="0" anchor="ctr">
                    <a:solidFill>
                      <a:schemeClr val="bg1">
                        <a:lumMod val="95000"/>
                      </a:schemeClr>
                    </a:solidFill>
                  </a:tcPr>
                </a:tc>
                <a:extLst>
                  <a:ext uri="{0D108BD9-81ED-4DB2-BD59-A6C34878D82A}">
                    <a16:rowId xmlns:a16="http://schemas.microsoft.com/office/drawing/2014/main" xmlns="" val="10002"/>
                  </a:ext>
                </a:extLst>
              </a:tr>
              <a:tr h="402552">
                <a:tc vMerge="1">
                  <a:txBody>
                    <a:bodyPr/>
                    <a:lstStyle/>
                    <a:p>
                      <a:endParaRPr lang="zh-CN" altLang="en-US"/>
                    </a:p>
                  </a:txBody>
                  <a:tcPr/>
                </a:tc>
                <a:tc>
                  <a:txBody>
                    <a:bodyPr/>
                    <a:lstStyle/>
                    <a:p>
                      <a:pPr algn="ctr">
                        <a:spcAft>
                          <a:spcPts val="0"/>
                        </a:spcAft>
                      </a:pPr>
                      <a:r>
                        <a:rPr lang="en-US" sz="2000" b="1" kern="0" dirty="0">
                          <a:effectLst/>
                          <a:latin typeface="+mn-ea"/>
                          <a:ea typeface="+mn-ea"/>
                        </a:rPr>
                        <a:t>①</a:t>
                      </a:r>
                      <a:endParaRPr lang="zh-CN" sz="3600" b="1" kern="100" dirty="0">
                        <a:solidFill>
                          <a:schemeClr val="accent4"/>
                        </a:solidFill>
                        <a:effectLst/>
                        <a:latin typeface="+mn-ea"/>
                        <a:ea typeface="+mn-ea"/>
                      </a:endParaRPr>
                    </a:p>
                  </a:txBody>
                  <a:tcPr marL="68580" marR="68580" marT="0" marB="0" anchor="ctr">
                    <a:solidFill>
                      <a:schemeClr val="bg1">
                        <a:lumMod val="95000"/>
                      </a:schemeClr>
                    </a:solidFill>
                  </a:tcPr>
                </a:tc>
                <a:tc>
                  <a:txBody>
                    <a:bodyPr/>
                    <a:lstStyle/>
                    <a:p>
                      <a:pPr algn="ctr">
                        <a:spcAft>
                          <a:spcPts val="0"/>
                        </a:spcAft>
                      </a:pPr>
                      <a:r>
                        <a:rPr lang="en-US" sz="2000" b="1" kern="0" dirty="0">
                          <a:effectLst/>
                          <a:latin typeface="+mn-ea"/>
                          <a:ea typeface="+mn-ea"/>
                        </a:rPr>
                        <a:t>②</a:t>
                      </a:r>
                      <a:endParaRPr lang="zh-CN" sz="3600" b="1" kern="100" dirty="0">
                        <a:solidFill>
                          <a:schemeClr val="accent4"/>
                        </a:solidFill>
                        <a:effectLst/>
                        <a:latin typeface="+mn-ea"/>
                        <a:ea typeface="+mn-ea"/>
                      </a:endParaRPr>
                    </a:p>
                  </a:txBody>
                  <a:tcPr marL="68580" marR="68580" marT="0" marB="0" anchor="ctr">
                    <a:solidFill>
                      <a:schemeClr val="bg1">
                        <a:lumMod val="95000"/>
                      </a:schemeClr>
                    </a:solidFill>
                  </a:tcPr>
                </a:tc>
                <a:tc>
                  <a:txBody>
                    <a:bodyPr/>
                    <a:lstStyle/>
                    <a:p>
                      <a:pPr algn="ctr">
                        <a:spcAft>
                          <a:spcPts val="0"/>
                        </a:spcAft>
                      </a:pPr>
                      <a:r>
                        <a:rPr lang="en-US" sz="2000" b="1" kern="0" dirty="0">
                          <a:effectLst/>
                          <a:latin typeface="+mn-ea"/>
                          <a:ea typeface="+mn-ea"/>
                        </a:rPr>
                        <a:t>③</a:t>
                      </a:r>
                      <a:endParaRPr lang="zh-CN" sz="3600" b="1" kern="100" dirty="0">
                        <a:solidFill>
                          <a:schemeClr val="accent4"/>
                        </a:solidFill>
                        <a:effectLst/>
                        <a:latin typeface="+mn-ea"/>
                        <a:ea typeface="+mn-ea"/>
                      </a:endParaRPr>
                    </a:p>
                  </a:txBody>
                  <a:tcPr marL="68580" marR="68580" marT="0" marB="0" anchor="ctr">
                    <a:solidFill>
                      <a:schemeClr val="bg1">
                        <a:lumMod val="95000"/>
                      </a:schemeClr>
                    </a:solidFill>
                  </a:tcPr>
                </a:tc>
                <a:tc>
                  <a:txBody>
                    <a:bodyPr/>
                    <a:lstStyle/>
                    <a:p>
                      <a:pPr algn="ctr">
                        <a:spcAft>
                          <a:spcPts val="0"/>
                        </a:spcAft>
                      </a:pPr>
                      <a:r>
                        <a:rPr lang="en-US" sz="2000" b="1" kern="0" dirty="0">
                          <a:effectLst/>
                          <a:latin typeface="+mn-ea"/>
                          <a:ea typeface="+mn-ea"/>
                        </a:rPr>
                        <a:t>④</a:t>
                      </a:r>
                      <a:endParaRPr lang="zh-CN" sz="3600" b="1" kern="100" dirty="0">
                        <a:solidFill>
                          <a:schemeClr val="accent4"/>
                        </a:solidFill>
                        <a:effectLst/>
                        <a:latin typeface="+mn-ea"/>
                        <a:ea typeface="+mn-ea"/>
                      </a:endParaRPr>
                    </a:p>
                  </a:txBody>
                  <a:tcPr marL="68580" marR="68580" marT="0" marB="0" anchor="ctr">
                    <a:solidFill>
                      <a:schemeClr val="bg1">
                        <a:lumMod val="95000"/>
                      </a:schemeClr>
                    </a:solidFill>
                  </a:tcPr>
                </a:tc>
                <a:tc>
                  <a:txBody>
                    <a:bodyPr/>
                    <a:lstStyle/>
                    <a:p>
                      <a:pPr algn="ctr">
                        <a:spcAft>
                          <a:spcPts val="0"/>
                        </a:spcAft>
                      </a:pPr>
                      <a:r>
                        <a:rPr lang="en-US" sz="2000" b="1" kern="0">
                          <a:effectLst/>
                          <a:latin typeface="+mn-ea"/>
                          <a:ea typeface="+mn-ea"/>
                        </a:rPr>
                        <a:t>⑤</a:t>
                      </a:r>
                      <a:endParaRPr lang="zh-CN" sz="3600" b="1" kern="100">
                        <a:solidFill>
                          <a:schemeClr val="accent4"/>
                        </a:solidFill>
                        <a:effectLst/>
                        <a:latin typeface="+mn-ea"/>
                        <a:ea typeface="+mn-ea"/>
                      </a:endParaRPr>
                    </a:p>
                  </a:txBody>
                  <a:tcPr marL="68580" marR="68580" marT="0" marB="0" anchor="ctr">
                    <a:solidFill>
                      <a:schemeClr val="bg1">
                        <a:lumMod val="95000"/>
                      </a:schemeClr>
                    </a:solidFill>
                  </a:tcPr>
                </a:tc>
                <a:tc>
                  <a:txBody>
                    <a:bodyPr/>
                    <a:lstStyle/>
                    <a:p>
                      <a:pPr algn="ctr">
                        <a:spcAft>
                          <a:spcPts val="0"/>
                        </a:spcAft>
                      </a:pPr>
                      <a:r>
                        <a:rPr lang="en-US" sz="2000" b="1" kern="0">
                          <a:effectLst/>
                          <a:latin typeface="+mn-ea"/>
                          <a:ea typeface="+mn-ea"/>
                        </a:rPr>
                        <a:t>⑥</a:t>
                      </a:r>
                      <a:endParaRPr lang="zh-CN" sz="3600" b="1" kern="100">
                        <a:solidFill>
                          <a:schemeClr val="accent4"/>
                        </a:solidFill>
                        <a:effectLst/>
                        <a:latin typeface="+mn-ea"/>
                        <a:ea typeface="+mn-ea"/>
                      </a:endParaRPr>
                    </a:p>
                  </a:txBody>
                  <a:tcPr marL="68580" marR="68580" marT="0" marB="0" anchor="ctr">
                    <a:solidFill>
                      <a:schemeClr val="bg1">
                        <a:lumMod val="95000"/>
                      </a:schemeClr>
                    </a:solidFill>
                  </a:tcPr>
                </a:tc>
                <a:tc>
                  <a:txBody>
                    <a:bodyPr/>
                    <a:lstStyle/>
                    <a:p>
                      <a:pPr algn="ctr">
                        <a:spcAft>
                          <a:spcPts val="0"/>
                        </a:spcAft>
                      </a:pPr>
                      <a:r>
                        <a:rPr lang="en-US" sz="2000" b="1" kern="0">
                          <a:effectLst/>
                          <a:latin typeface="+mn-ea"/>
                          <a:ea typeface="+mn-ea"/>
                        </a:rPr>
                        <a:t>⑦=①×…⑥</a:t>
                      </a:r>
                      <a:endParaRPr lang="zh-CN" sz="3600" b="1" kern="100">
                        <a:solidFill>
                          <a:schemeClr val="accent4"/>
                        </a:solidFill>
                        <a:effectLst/>
                        <a:latin typeface="+mn-ea"/>
                        <a:ea typeface="+mn-ea"/>
                      </a:endParaRPr>
                    </a:p>
                  </a:txBody>
                  <a:tcPr marL="68580" marR="68580" marT="0" marB="0" anchor="ctr">
                    <a:solidFill>
                      <a:schemeClr val="bg1">
                        <a:lumMod val="95000"/>
                      </a:schemeClr>
                    </a:solidFill>
                  </a:tcPr>
                </a:tc>
                <a:tc>
                  <a:txBody>
                    <a:bodyPr/>
                    <a:lstStyle/>
                    <a:p>
                      <a:pPr algn="ctr">
                        <a:spcAft>
                          <a:spcPts val="0"/>
                        </a:spcAft>
                      </a:pPr>
                      <a:r>
                        <a:rPr lang="en-US" sz="2000" b="1" kern="0" dirty="0">
                          <a:effectLst/>
                          <a:latin typeface="+mn-ea"/>
                          <a:ea typeface="+mn-ea"/>
                        </a:rPr>
                        <a:t>⑧</a:t>
                      </a:r>
                      <a:endParaRPr lang="zh-CN" sz="3600" b="1" kern="100" dirty="0">
                        <a:solidFill>
                          <a:schemeClr val="accent4"/>
                        </a:solidFill>
                        <a:effectLst/>
                        <a:latin typeface="+mn-ea"/>
                        <a:ea typeface="+mn-ea"/>
                      </a:endParaRPr>
                    </a:p>
                  </a:txBody>
                  <a:tcPr marL="68580" marR="68580" marT="0" marB="0" anchor="ctr">
                    <a:solidFill>
                      <a:schemeClr val="bg1">
                        <a:lumMod val="95000"/>
                      </a:schemeClr>
                    </a:solidFill>
                  </a:tcPr>
                </a:tc>
                <a:tc>
                  <a:txBody>
                    <a:bodyPr/>
                    <a:lstStyle/>
                    <a:p>
                      <a:pPr algn="ctr">
                        <a:spcAft>
                          <a:spcPts val="0"/>
                        </a:spcAft>
                      </a:pPr>
                      <a:r>
                        <a:rPr lang="en-US" sz="2000" b="1" kern="0" dirty="0">
                          <a:effectLst/>
                          <a:latin typeface="+mn-ea"/>
                          <a:ea typeface="+mn-ea"/>
                        </a:rPr>
                        <a:t>⑨=⑦×⑧</a:t>
                      </a:r>
                      <a:endParaRPr lang="zh-CN" sz="3600" b="1" kern="100" dirty="0">
                        <a:solidFill>
                          <a:schemeClr val="accent4"/>
                        </a:solidFill>
                        <a:effectLst/>
                        <a:latin typeface="+mn-ea"/>
                        <a:ea typeface="+mn-ea"/>
                      </a:endParaRPr>
                    </a:p>
                  </a:txBody>
                  <a:tcPr marL="68580" marR="68580" marT="0" marB="0" anchor="ctr">
                    <a:solidFill>
                      <a:schemeClr val="bg1">
                        <a:lumMod val="95000"/>
                      </a:schemeClr>
                    </a:solidFill>
                  </a:tcPr>
                </a:tc>
                <a:extLst>
                  <a:ext uri="{0D108BD9-81ED-4DB2-BD59-A6C34878D82A}">
                    <a16:rowId xmlns:a16="http://schemas.microsoft.com/office/drawing/2014/main" xmlns="" val="10003"/>
                  </a:ext>
                </a:extLst>
              </a:tr>
              <a:tr h="425005">
                <a:tc>
                  <a:txBody>
                    <a:bodyPr/>
                    <a:lstStyle/>
                    <a:p>
                      <a:pPr algn="just">
                        <a:spcAft>
                          <a:spcPts val="0"/>
                        </a:spcAft>
                      </a:pPr>
                      <a:r>
                        <a:rPr lang="zh-CN" sz="2000" b="1" kern="0">
                          <a:effectLst/>
                          <a:latin typeface="+mn-ea"/>
                          <a:ea typeface="+mn-ea"/>
                        </a:rPr>
                        <a:t>预算数</a:t>
                      </a:r>
                      <a:endParaRPr lang="zh-CN" sz="3600" b="1" kern="100">
                        <a:solidFill>
                          <a:schemeClr val="accent4"/>
                        </a:solidFill>
                        <a:effectLst/>
                        <a:latin typeface="+mn-ea"/>
                        <a:ea typeface="+mn-ea"/>
                      </a:endParaRPr>
                    </a:p>
                  </a:txBody>
                  <a:tcPr marL="68580" marR="68580" marT="0" marB="0" anchor="ctr"/>
                </a:tc>
                <a:tc>
                  <a:txBody>
                    <a:bodyPr/>
                    <a:lstStyle/>
                    <a:p>
                      <a:pPr algn="r">
                        <a:spcAft>
                          <a:spcPts val="0"/>
                        </a:spcAft>
                      </a:pPr>
                      <a:r>
                        <a:rPr lang="en-US" sz="2000" b="1" kern="0">
                          <a:effectLst/>
                          <a:latin typeface="+mn-ea"/>
                          <a:ea typeface="+mn-ea"/>
                        </a:rPr>
                        <a:t>6000</a:t>
                      </a:r>
                      <a:endParaRPr lang="zh-CN" sz="3600" b="1" kern="100">
                        <a:solidFill>
                          <a:schemeClr val="accent4"/>
                        </a:solidFill>
                        <a:effectLst/>
                        <a:latin typeface="+mn-ea"/>
                        <a:ea typeface="+mn-ea"/>
                      </a:endParaRPr>
                    </a:p>
                  </a:txBody>
                  <a:tcPr marL="68580" marR="68580" marT="0" marB="0" anchor="ctr"/>
                </a:tc>
                <a:tc>
                  <a:txBody>
                    <a:bodyPr/>
                    <a:lstStyle/>
                    <a:p>
                      <a:pPr algn="r">
                        <a:spcAft>
                          <a:spcPts val="0"/>
                        </a:spcAft>
                      </a:pPr>
                      <a:r>
                        <a:rPr lang="en-US" sz="2000" b="1" kern="0">
                          <a:effectLst/>
                          <a:latin typeface="+mn-ea"/>
                          <a:ea typeface="+mn-ea"/>
                        </a:rPr>
                        <a:t>95</a:t>
                      </a:r>
                      <a:endParaRPr lang="zh-CN" sz="3600" b="1" kern="100">
                        <a:solidFill>
                          <a:schemeClr val="accent4"/>
                        </a:solidFill>
                        <a:effectLst/>
                        <a:latin typeface="+mn-ea"/>
                        <a:ea typeface="+mn-ea"/>
                      </a:endParaRPr>
                    </a:p>
                  </a:txBody>
                  <a:tcPr marL="68580" marR="68580" marT="0" marB="0" anchor="ctr"/>
                </a:tc>
                <a:tc>
                  <a:txBody>
                    <a:bodyPr/>
                    <a:lstStyle/>
                    <a:p>
                      <a:pPr algn="r">
                        <a:spcAft>
                          <a:spcPts val="0"/>
                        </a:spcAft>
                      </a:pPr>
                      <a:r>
                        <a:rPr lang="en-US" sz="2000" b="1" kern="0">
                          <a:effectLst/>
                          <a:latin typeface="+mn-ea"/>
                          <a:ea typeface="+mn-ea"/>
                        </a:rPr>
                        <a:t>400</a:t>
                      </a:r>
                      <a:endParaRPr lang="zh-CN" sz="3600" b="1" kern="100">
                        <a:solidFill>
                          <a:schemeClr val="accent4"/>
                        </a:solidFill>
                        <a:effectLst/>
                        <a:latin typeface="+mn-ea"/>
                        <a:ea typeface="+mn-ea"/>
                      </a:endParaRPr>
                    </a:p>
                  </a:txBody>
                  <a:tcPr marL="68580" marR="68580" marT="0" marB="0" anchor="ctr"/>
                </a:tc>
                <a:tc>
                  <a:txBody>
                    <a:bodyPr/>
                    <a:lstStyle/>
                    <a:p>
                      <a:pPr algn="r">
                        <a:spcAft>
                          <a:spcPts val="0"/>
                        </a:spcAft>
                      </a:pPr>
                      <a:r>
                        <a:rPr lang="en-US" sz="2000" b="1" kern="0">
                          <a:effectLst/>
                          <a:latin typeface="+mn-ea"/>
                          <a:ea typeface="+mn-ea"/>
                        </a:rPr>
                        <a:t>60</a:t>
                      </a:r>
                      <a:endParaRPr lang="zh-CN" sz="3600" b="1" kern="100">
                        <a:solidFill>
                          <a:schemeClr val="accent4"/>
                        </a:solidFill>
                        <a:effectLst/>
                        <a:latin typeface="+mn-ea"/>
                        <a:ea typeface="+mn-ea"/>
                      </a:endParaRPr>
                    </a:p>
                  </a:txBody>
                  <a:tcPr marL="68580" marR="68580" marT="0" marB="0" anchor="ctr"/>
                </a:tc>
                <a:tc>
                  <a:txBody>
                    <a:bodyPr/>
                    <a:lstStyle/>
                    <a:p>
                      <a:pPr algn="r">
                        <a:spcAft>
                          <a:spcPts val="0"/>
                        </a:spcAft>
                      </a:pPr>
                      <a:r>
                        <a:rPr lang="en-US" sz="2000" b="1" kern="0" dirty="0">
                          <a:effectLst/>
                          <a:latin typeface="+mn-ea"/>
                          <a:ea typeface="+mn-ea"/>
                        </a:rPr>
                        <a:t>10</a:t>
                      </a:r>
                      <a:endParaRPr lang="zh-CN" sz="3600" b="1" kern="100" dirty="0">
                        <a:solidFill>
                          <a:schemeClr val="accent4"/>
                        </a:solidFill>
                        <a:effectLst/>
                        <a:latin typeface="+mn-ea"/>
                        <a:ea typeface="+mn-ea"/>
                      </a:endParaRPr>
                    </a:p>
                  </a:txBody>
                  <a:tcPr marL="68580" marR="68580" marT="0" marB="0" anchor="ctr"/>
                </a:tc>
                <a:tc>
                  <a:txBody>
                    <a:bodyPr/>
                    <a:lstStyle/>
                    <a:p>
                      <a:pPr algn="r">
                        <a:spcAft>
                          <a:spcPts val="0"/>
                        </a:spcAft>
                      </a:pPr>
                      <a:r>
                        <a:rPr lang="en-US" sz="2000" b="1" kern="0" dirty="0">
                          <a:effectLst/>
                          <a:latin typeface="+mn-ea"/>
                          <a:ea typeface="+mn-ea"/>
                        </a:rPr>
                        <a:t>95</a:t>
                      </a:r>
                      <a:endParaRPr lang="zh-CN" sz="3600" b="1" kern="100" dirty="0">
                        <a:solidFill>
                          <a:schemeClr val="accent4"/>
                        </a:solidFill>
                        <a:effectLst/>
                        <a:latin typeface="+mn-ea"/>
                        <a:ea typeface="+mn-ea"/>
                      </a:endParaRPr>
                    </a:p>
                  </a:txBody>
                  <a:tcPr marL="68580" marR="68580" marT="0" marB="0" anchor="ctr"/>
                </a:tc>
                <a:tc>
                  <a:txBody>
                    <a:bodyPr/>
                    <a:lstStyle/>
                    <a:p>
                      <a:pPr algn="r">
                        <a:spcAft>
                          <a:spcPts val="0"/>
                        </a:spcAft>
                      </a:pPr>
                      <a:r>
                        <a:rPr lang="en-US" sz="2000" b="1" kern="0" dirty="0">
                          <a:effectLst/>
                          <a:latin typeface="+mn-ea"/>
                          <a:ea typeface="+mn-ea"/>
                        </a:rPr>
                        <a:t>12996</a:t>
                      </a:r>
                      <a:endParaRPr lang="zh-CN" sz="3600" b="1" kern="100" dirty="0">
                        <a:solidFill>
                          <a:schemeClr val="accent4"/>
                        </a:solidFill>
                        <a:effectLst/>
                        <a:latin typeface="+mn-ea"/>
                        <a:ea typeface="+mn-ea"/>
                      </a:endParaRPr>
                    </a:p>
                  </a:txBody>
                  <a:tcPr marL="68580" marR="68580" marT="0" marB="0" anchor="ctr"/>
                </a:tc>
                <a:tc>
                  <a:txBody>
                    <a:bodyPr/>
                    <a:lstStyle/>
                    <a:p>
                      <a:pPr algn="r">
                        <a:spcAft>
                          <a:spcPts val="0"/>
                        </a:spcAft>
                      </a:pPr>
                      <a:r>
                        <a:rPr lang="en-US" sz="2000" b="1" kern="0" dirty="0">
                          <a:effectLst/>
                          <a:latin typeface="+mn-ea"/>
                          <a:ea typeface="+mn-ea"/>
                        </a:rPr>
                        <a:t>305.00-300.00</a:t>
                      </a:r>
                      <a:endParaRPr lang="zh-CN" sz="3600" b="1" kern="100" dirty="0">
                        <a:solidFill>
                          <a:schemeClr val="accent4"/>
                        </a:solidFill>
                        <a:effectLst/>
                        <a:latin typeface="+mn-ea"/>
                        <a:ea typeface="+mn-ea"/>
                      </a:endParaRPr>
                    </a:p>
                  </a:txBody>
                  <a:tcPr marL="68580" marR="68580" marT="0" marB="0" anchor="ctr"/>
                </a:tc>
                <a:tc>
                  <a:txBody>
                    <a:bodyPr/>
                    <a:lstStyle/>
                    <a:p>
                      <a:pPr algn="r">
                        <a:spcAft>
                          <a:spcPts val="0"/>
                        </a:spcAft>
                      </a:pPr>
                      <a:r>
                        <a:rPr lang="en-US" sz="2000" b="1" kern="100">
                          <a:effectLst/>
                          <a:latin typeface="+mn-ea"/>
                          <a:ea typeface="+mn-ea"/>
                        </a:rPr>
                        <a:t>64980</a:t>
                      </a:r>
                      <a:endParaRPr lang="zh-CN" sz="3600" b="1" kern="100">
                        <a:solidFill>
                          <a:schemeClr val="accent4"/>
                        </a:solidFill>
                        <a:effectLst/>
                        <a:latin typeface="+mn-ea"/>
                        <a:ea typeface="+mn-ea"/>
                      </a:endParaRPr>
                    </a:p>
                  </a:txBody>
                  <a:tcPr marL="68580" marR="68580" marT="0" marB="0" anchor="ctr"/>
                </a:tc>
                <a:extLst>
                  <a:ext uri="{0D108BD9-81ED-4DB2-BD59-A6C34878D82A}">
                    <a16:rowId xmlns:a16="http://schemas.microsoft.com/office/drawing/2014/main" xmlns="" val="10004"/>
                  </a:ext>
                </a:extLst>
              </a:tr>
              <a:tr h="425005">
                <a:tc>
                  <a:txBody>
                    <a:bodyPr/>
                    <a:lstStyle/>
                    <a:p>
                      <a:pPr algn="just">
                        <a:spcAft>
                          <a:spcPts val="0"/>
                        </a:spcAft>
                      </a:pPr>
                      <a:r>
                        <a:rPr lang="zh-CN" sz="2000" b="1" kern="0">
                          <a:effectLst/>
                          <a:latin typeface="+mn-ea"/>
                          <a:ea typeface="+mn-ea"/>
                        </a:rPr>
                        <a:t>实际数</a:t>
                      </a:r>
                      <a:endParaRPr lang="zh-CN" sz="3600" b="1" kern="100">
                        <a:solidFill>
                          <a:schemeClr val="accent4"/>
                        </a:solidFill>
                        <a:effectLst/>
                        <a:latin typeface="+mn-ea"/>
                        <a:ea typeface="+mn-ea"/>
                      </a:endParaRPr>
                    </a:p>
                  </a:txBody>
                  <a:tcPr marL="68580" marR="68580" marT="0" marB="0" anchor="ctr"/>
                </a:tc>
                <a:tc>
                  <a:txBody>
                    <a:bodyPr/>
                    <a:lstStyle/>
                    <a:p>
                      <a:pPr algn="r">
                        <a:spcAft>
                          <a:spcPts val="0"/>
                        </a:spcAft>
                      </a:pPr>
                      <a:r>
                        <a:rPr lang="en-US" sz="2000" b="1" kern="0">
                          <a:effectLst/>
                          <a:latin typeface="+mn-ea"/>
                          <a:ea typeface="+mn-ea"/>
                        </a:rPr>
                        <a:t>6100</a:t>
                      </a:r>
                      <a:endParaRPr lang="zh-CN" sz="3600" b="1" kern="100">
                        <a:solidFill>
                          <a:schemeClr val="accent4"/>
                        </a:solidFill>
                        <a:effectLst/>
                        <a:latin typeface="+mn-ea"/>
                        <a:ea typeface="+mn-ea"/>
                      </a:endParaRPr>
                    </a:p>
                  </a:txBody>
                  <a:tcPr marL="68580" marR="68580" marT="0" marB="0" anchor="ctr"/>
                </a:tc>
                <a:tc>
                  <a:txBody>
                    <a:bodyPr/>
                    <a:lstStyle/>
                    <a:p>
                      <a:pPr algn="r">
                        <a:spcAft>
                          <a:spcPts val="0"/>
                        </a:spcAft>
                      </a:pPr>
                      <a:r>
                        <a:rPr lang="en-US" sz="2000" b="1" kern="0">
                          <a:effectLst/>
                          <a:latin typeface="+mn-ea"/>
                          <a:ea typeface="+mn-ea"/>
                        </a:rPr>
                        <a:t>90</a:t>
                      </a:r>
                      <a:endParaRPr lang="zh-CN" sz="3600" b="1" kern="100">
                        <a:solidFill>
                          <a:schemeClr val="accent4"/>
                        </a:solidFill>
                        <a:effectLst/>
                        <a:latin typeface="+mn-ea"/>
                        <a:ea typeface="+mn-ea"/>
                      </a:endParaRPr>
                    </a:p>
                  </a:txBody>
                  <a:tcPr marL="68580" marR="68580" marT="0" marB="0" anchor="ctr"/>
                </a:tc>
                <a:tc>
                  <a:txBody>
                    <a:bodyPr/>
                    <a:lstStyle/>
                    <a:p>
                      <a:pPr algn="r">
                        <a:spcAft>
                          <a:spcPts val="0"/>
                        </a:spcAft>
                      </a:pPr>
                      <a:r>
                        <a:rPr lang="en-US" sz="2000" b="1" kern="0">
                          <a:effectLst/>
                          <a:latin typeface="+mn-ea"/>
                          <a:ea typeface="+mn-ea"/>
                        </a:rPr>
                        <a:t>410</a:t>
                      </a:r>
                      <a:endParaRPr lang="zh-CN" sz="3600" b="1" kern="100">
                        <a:solidFill>
                          <a:schemeClr val="accent4"/>
                        </a:solidFill>
                        <a:effectLst/>
                        <a:latin typeface="+mn-ea"/>
                        <a:ea typeface="+mn-ea"/>
                      </a:endParaRPr>
                    </a:p>
                  </a:txBody>
                  <a:tcPr marL="68580" marR="68580" marT="0" marB="0" anchor="ctr"/>
                </a:tc>
                <a:tc>
                  <a:txBody>
                    <a:bodyPr/>
                    <a:lstStyle/>
                    <a:p>
                      <a:pPr algn="r">
                        <a:spcAft>
                          <a:spcPts val="0"/>
                        </a:spcAft>
                      </a:pPr>
                      <a:r>
                        <a:rPr lang="en-US" sz="2000" b="1" kern="0">
                          <a:effectLst/>
                          <a:latin typeface="+mn-ea"/>
                          <a:ea typeface="+mn-ea"/>
                        </a:rPr>
                        <a:t>70</a:t>
                      </a:r>
                      <a:endParaRPr lang="zh-CN" sz="3600" b="1" kern="100">
                        <a:solidFill>
                          <a:schemeClr val="accent4"/>
                        </a:solidFill>
                        <a:effectLst/>
                        <a:latin typeface="+mn-ea"/>
                        <a:ea typeface="+mn-ea"/>
                      </a:endParaRPr>
                    </a:p>
                  </a:txBody>
                  <a:tcPr marL="68580" marR="68580" marT="0" marB="0" anchor="ctr"/>
                </a:tc>
                <a:tc>
                  <a:txBody>
                    <a:bodyPr/>
                    <a:lstStyle/>
                    <a:p>
                      <a:pPr algn="r">
                        <a:spcAft>
                          <a:spcPts val="0"/>
                        </a:spcAft>
                      </a:pPr>
                      <a:r>
                        <a:rPr lang="en-US" sz="2000" b="1" kern="0">
                          <a:effectLst/>
                          <a:latin typeface="+mn-ea"/>
                          <a:ea typeface="+mn-ea"/>
                        </a:rPr>
                        <a:t>10</a:t>
                      </a:r>
                      <a:endParaRPr lang="zh-CN" sz="3600" b="1" kern="100">
                        <a:solidFill>
                          <a:schemeClr val="accent4"/>
                        </a:solidFill>
                        <a:effectLst/>
                        <a:latin typeface="+mn-ea"/>
                        <a:ea typeface="+mn-ea"/>
                      </a:endParaRPr>
                    </a:p>
                  </a:txBody>
                  <a:tcPr marL="68580" marR="68580" marT="0" marB="0" anchor="ctr"/>
                </a:tc>
                <a:tc>
                  <a:txBody>
                    <a:bodyPr/>
                    <a:lstStyle/>
                    <a:p>
                      <a:pPr algn="r">
                        <a:spcAft>
                          <a:spcPts val="0"/>
                        </a:spcAft>
                      </a:pPr>
                      <a:r>
                        <a:rPr lang="en-US" sz="2000" b="1" kern="0">
                          <a:effectLst/>
                          <a:latin typeface="+mn-ea"/>
                          <a:ea typeface="+mn-ea"/>
                        </a:rPr>
                        <a:t>100</a:t>
                      </a:r>
                      <a:endParaRPr lang="zh-CN" sz="3600" b="1" kern="100">
                        <a:solidFill>
                          <a:schemeClr val="accent4"/>
                        </a:solidFill>
                        <a:effectLst/>
                        <a:latin typeface="+mn-ea"/>
                        <a:ea typeface="+mn-ea"/>
                      </a:endParaRPr>
                    </a:p>
                  </a:txBody>
                  <a:tcPr marL="68580" marR="68580" marT="0" marB="0" anchor="ctr"/>
                </a:tc>
                <a:tc>
                  <a:txBody>
                    <a:bodyPr/>
                    <a:lstStyle/>
                    <a:p>
                      <a:pPr algn="r">
                        <a:spcAft>
                          <a:spcPts val="0"/>
                        </a:spcAft>
                      </a:pPr>
                      <a:r>
                        <a:rPr lang="en-US" sz="2000" b="1" kern="0" dirty="0">
                          <a:effectLst/>
                          <a:latin typeface="+mn-ea"/>
                          <a:ea typeface="+mn-ea"/>
                        </a:rPr>
                        <a:t>15756.3</a:t>
                      </a:r>
                      <a:endParaRPr lang="zh-CN" sz="3600" b="1" kern="100" dirty="0">
                        <a:solidFill>
                          <a:schemeClr val="accent4"/>
                        </a:solidFill>
                        <a:effectLst/>
                        <a:latin typeface="+mn-ea"/>
                        <a:ea typeface="+mn-ea"/>
                      </a:endParaRPr>
                    </a:p>
                  </a:txBody>
                  <a:tcPr marL="68580" marR="68580" marT="0" marB="0" anchor="ctr"/>
                </a:tc>
                <a:tc>
                  <a:txBody>
                    <a:bodyPr/>
                    <a:lstStyle/>
                    <a:p>
                      <a:pPr algn="r">
                        <a:spcAft>
                          <a:spcPts val="0"/>
                        </a:spcAft>
                      </a:pPr>
                      <a:r>
                        <a:rPr lang="en-US" sz="2000" b="1" kern="0" dirty="0">
                          <a:effectLst/>
                          <a:latin typeface="+mn-ea"/>
                          <a:ea typeface="+mn-ea"/>
                        </a:rPr>
                        <a:t>305.00-310.00</a:t>
                      </a:r>
                      <a:endParaRPr lang="zh-CN" sz="3600" b="1" kern="100" dirty="0">
                        <a:solidFill>
                          <a:schemeClr val="accent4"/>
                        </a:solidFill>
                        <a:effectLst/>
                        <a:latin typeface="+mn-ea"/>
                        <a:ea typeface="+mn-ea"/>
                      </a:endParaRPr>
                    </a:p>
                  </a:txBody>
                  <a:tcPr marL="68580" marR="68580" marT="0" marB="0" anchor="ctr"/>
                </a:tc>
                <a:tc>
                  <a:txBody>
                    <a:bodyPr/>
                    <a:lstStyle/>
                    <a:p>
                      <a:pPr algn="r">
                        <a:spcAft>
                          <a:spcPts val="0"/>
                        </a:spcAft>
                      </a:pPr>
                      <a:r>
                        <a:rPr lang="en-US" sz="2000" b="1" kern="100" dirty="0">
                          <a:effectLst/>
                          <a:latin typeface="+mn-ea"/>
                          <a:ea typeface="+mn-ea"/>
                        </a:rPr>
                        <a:t>-78781.5</a:t>
                      </a:r>
                      <a:endParaRPr lang="zh-CN" sz="3600" b="1" kern="100" dirty="0">
                        <a:solidFill>
                          <a:schemeClr val="accent4"/>
                        </a:solidFill>
                        <a:effectLst/>
                        <a:latin typeface="+mn-ea"/>
                        <a:ea typeface="+mn-ea"/>
                      </a:endParaRPr>
                    </a:p>
                  </a:txBody>
                  <a:tcPr marL="68580" marR="68580" marT="0" marB="0" anchor="ctr"/>
                </a:tc>
                <a:extLst>
                  <a:ext uri="{0D108BD9-81ED-4DB2-BD59-A6C34878D82A}">
                    <a16:rowId xmlns:a16="http://schemas.microsoft.com/office/drawing/2014/main" xmlns="" val="10005"/>
                  </a:ext>
                </a:extLst>
              </a:tr>
            </a:tbl>
          </a:graphicData>
        </a:graphic>
      </p:graphicFrame>
      <p:sp>
        <p:nvSpPr>
          <p:cNvPr id="9" name="标题 1"/>
          <p:cNvSpPr>
            <a:spLocks noGrp="1"/>
          </p:cNvSpPr>
          <p:nvPr>
            <p:ph type="title" idx="4294967295"/>
          </p:nvPr>
        </p:nvSpPr>
        <p:spPr>
          <a:xfrm>
            <a:off x="863600" y="1484784"/>
            <a:ext cx="10464800" cy="873125"/>
          </a:xfrm>
          <a:ln>
            <a:noFill/>
          </a:ln>
        </p:spPr>
        <p:txBody>
          <a:bodyPr/>
          <a:lstStyle/>
          <a:p>
            <a:pPr algn="ctr"/>
            <a:r>
              <a:rPr lang="zh-CN" altLang="en-US" sz="2800" dirty="0">
                <a:latin typeface="楷体" panose="02010609060101010101" pitchFamily="49" charset="-122"/>
                <a:ea typeface="楷体" panose="02010609060101010101" pitchFamily="49" charset="-122"/>
              </a:rPr>
              <a:t>表</a:t>
            </a:r>
            <a:r>
              <a:rPr lang="en-US" altLang="zh-CN" sz="2800" dirty="0">
                <a:latin typeface="楷体" panose="02010609060101010101" pitchFamily="49" charset="-122"/>
                <a:ea typeface="楷体" panose="02010609060101010101" pitchFamily="49" charset="-122"/>
              </a:rPr>
              <a:t>5-4  </a:t>
            </a:r>
            <a:r>
              <a:rPr lang="x-none" altLang="zh-CN" sz="2800" dirty="0">
                <a:latin typeface="楷体" panose="02010609060101010101" pitchFamily="49" charset="-122"/>
                <a:ea typeface="楷体" panose="02010609060101010101" pitchFamily="49" charset="-122"/>
              </a:rPr>
              <a:t>成本降低额实际数与预算数之差的多因素分析资料</a:t>
            </a:r>
            <a:endParaRPr lang="zh-CN" altLang="en-US" sz="2800" dirty="0">
              <a:latin typeface="楷体" panose="02010609060101010101" pitchFamily="49" charset="-122"/>
              <a:ea typeface="楷体" panose="02010609060101010101" pitchFamily="49" charset="-122"/>
            </a:endParaRPr>
          </a:p>
        </p:txBody>
      </p:sp>
      <p:sp>
        <p:nvSpPr>
          <p:cNvPr id="12" name="矩形 11"/>
          <p:cNvSpPr/>
          <p:nvPr/>
        </p:nvSpPr>
        <p:spPr>
          <a:xfrm>
            <a:off x="407368" y="961564"/>
            <a:ext cx="1512168" cy="523220"/>
          </a:xfrm>
          <a:prstGeom prst="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zh-CN" alt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例</a:t>
            </a:r>
            <a:r>
              <a:rPr lang="en-US" altLang="zh-CN"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5-3</a:t>
            </a:r>
            <a:endParaRPr lang="zh-CN" alt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燕尾形 1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b="1" dirty="0">
                <a:solidFill>
                  <a:schemeClr val="bg1"/>
                </a:solidFill>
              </a:rPr>
              <a:t>第五章货运成本管理</a:t>
            </a:r>
          </a:p>
        </p:txBody>
      </p:sp>
      <p:sp>
        <p:nvSpPr>
          <p:cNvPr id="14" name="燕尾形 13"/>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b="1" dirty="0">
                <a:solidFill>
                  <a:schemeClr val="bg1"/>
                </a:solidFill>
              </a:rPr>
              <a:t>第一节汽车货运成本分析</a:t>
            </a:r>
          </a:p>
        </p:txBody>
      </p:sp>
      <p:sp>
        <p:nvSpPr>
          <p:cNvPr id="16" name="燕尾形 15"/>
          <p:cNvSpPr/>
          <p:nvPr/>
        </p:nvSpPr>
        <p:spPr>
          <a:xfrm>
            <a:off x="5597940" y="368659"/>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b="1" dirty="0" smtClean="0">
                <a:solidFill>
                  <a:schemeClr val="bg1"/>
                </a:solidFill>
              </a:rPr>
              <a:t>二、成本降低额与成本降低率预算达成情况的因素分析</a:t>
            </a:r>
            <a:endParaRPr lang="zh-CN" altLang="zh-CN" sz="1400" b="1" dirty="0">
              <a:solidFill>
                <a:schemeClr val="bg1"/>
              </a:solidFill>
            </a:endParaRPr>
          </a:p>
        </p:txBody>
      </p:sp>
      <p:sp>
        <p:nvSpPr>
          <p:cNvPr id="17" name="燕尾形 16"/>
          <p:cNvSpPr/>
          <p:nvPr/>
        </p:nvSpPr>
        <p:spPr>
          <a:xfrm>
            <a:off x="5591944" y="692696"/>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b="1" dirty="0" smtClean="0">
                <a:solidFill>
                  <a:schemeClr val="bg1"/>
                </a:solidFill>
              </a:rPr>
              <a:t>（三）成本降低额实际数与预算数之差的多因素分析</a:t>
            </a:r>
            <a:endParaRPr lang="zh-CN" altLang="zh-CN" sz="1400" b="1" dirty="0">
              <a:solidFill>
                <a:schemeClr val="bg1"/>
              </a:solidFill>
            </a:endParaRPr>
          </a:p>
        </p:txBody>
      </p:sp>
    </p:spTree>
    <p:extLst>
      <p:ext uri="{BB962C8B-B14F-4D97-AF65-F5344CB8AC3E}">
        <p14:creationId xmlns:p14="http://schemas.microsoft.com/office/powerpoint/2010/main" xmlns="" val="23313272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863600" y="1512947"/>
            <a:ext cx="10464800" cy="540060"/>
          </a:xfrm>
          <a:prstGeom prst="rect">
            <a:avLst/>
          </a:prstGeom>
          <a:ln>
            <a:noFill/>
          </a:ln>
        </p:spPr>
        <p:txBody>
          <a:bodyPr/>
          <a:lstStyle>
            <a:lvl1pPr algn="l" rtl="0" eaLnBrk="0" fontAlgn="base" hangingPunct="0">
              <a:spcBef>
                <a:spcPct val="0"/>
              </a:spcBef>
              <a:spcAft>
                <a:spcPct val="0"/>
              </a:spcAft>
              <a:defRPr sz="3200" b="1">
                <a:solidFill>
                  <a:srgbClr val="000000"/>
                </a:solidFill>
                <a:latin typeface="+mj-lt"/>
                <a:ea typeface="+mj-ea"/>
                <a:cs typeface="+mj-cs"/>
              </a:defRPr>
            </a:lvl1pPr>
            <a:lvl2pPr algn="l" rtl="0" eaLnBrk="0" fontAlgn="base" hangingPunct="0">
              <a:spcBef>
                <a:spcPct val="0"/>
              </a:spcBef>
              <a:spcAft>
                <a:spcPct val="0"/>
              </a:spcAft>
              <a:defRPr sz="3200" b="1">
                <a:solidFill>
                  <a:srgbClr val="000000"/>
                </a:solidFill>
                <a:latin typeface="Verdana" pitchFamily="34" charset="0"/>
                <a:ea typeface="宋体" pitchFamily="2" charset="-122"/>
              </a:defRPr>
            </a:lvl2pPr>
            <a:lvl3pPr algn="l" rtl="0" eaLnBrk="0" fontAlgn="base" hangingPunct="0">
              <a:spcBef>
                <a:spcPct val="0"/>
              </a:spcBef>
              <a:spcAft>
                <a:spcPct val="0"/>
              </a:spcAft>
              <a:defRPr sz="3200" b="1">
                <a:solidFill>
                  <a:srgbClr val="000000"/>
                </a:solidFill>
                <a:latin typeface="Verdana" pitchFamily="34" charset="0"/>
                <a:ea typeface="宋体" pitchFamily="2" charset="-122"/>
              </a:defRPr>
            </a:lvl3pPr>
            <a:lvl4pPr algn="l" rtl="0" eaLnBrk="0" fontAlgn="base" hangingPunct="0">
              <a:spcBef>
                <a:spcPct val="0"/>
              </a:spcBef>
              <a:spcAft>
                <a:spcPct val="0"/>
              </a:spcAft>
              <a:defRPr sz="3200" b="1">
                <a:solidFill>
                  <a:srgbClr val="000000"/>
                </a:solidFill>
                <a:latin typeface="Verdana" pitchFamily="34" charset="0"/>
                <a:ea typeface="宋体" pitchFamily="2" charset="-122"/>
              </a:defRPr>
            </a:lvl4pPr>
            <a:lvl5pPr algn="l" rtl="0" eaLnBrk="0" fontAlgn="base" hangingPunct="0">
              <a:spcBef>
                <a:spcPct val="0"/>
              </a:spcBef>
              <a:spcAft>
                <a:spcPct val="0"/>
              </a:spcAft>
              <a:defRPr sz="3200" b="1">
                <a:solidFill>
                  <a:srgbClr val="000000"/>
                </a:solidFill>
                <a:latin typeface="Verdana" pitchFamily="34" charset="0"/>
                <a:ea typeface="宋体" pitchFamily="2" charset="-122"/>
              </a:defRPr>
            </a:lvl5pPr>
            <a:lvl6pPr marL="457200" algn="l" rtl="0" fontAlgn="base">
              <a:spcBef>
                <a:spcPct val="0"/>
              </a:spcBef>
              <a:spcAft>
                <a:spcPct val="0"/>
              </a:spcAft>
              <a:defRPr sz="3200" b="1">
                <a:solidFill>
                  <a:srgbClr val="000000"/>
                </a:solidFill>
                <a:latin typeface="Verdana" pitchFamily="34" charset="0"/>
                <a:ea typeface="宋体" pitchFamily="2" charset="-122"/>
              </a:defRPr>
            </a:lvl6pPr>
            <a:lvl7pPr marL="914400" algn="l" rtl="0" fontAlgn="base">
              <a:spcBef>
                <a:spcPct val="0"/>
              </a:spcBef>
              <a:spcAft>
                <a:spcPct val="0"/>
              </a:spcAft>
              <a:defRPr sz="3200" b="1">
                <a:solidFill>
                  <a:srgbClr val="000000"/>
                </a:solidFill>
                <a:latin typeface="Verdana" pitchFamily="34" charset="0"/>
                <a:ea typeface="宋体" pitchFamily="2" charset="-122"/>
              </a:defRPr>
            </a:lvl7pPr>
            <a:lvl8pPr marL="1371600" algn="l" rtl="0" fontAlgn="base">
              <a:spcBef>
                <a:spcPct val="0"/>
              </a:spcBef>
              <a:spcAft>
                <a:spcPct val="0"/>
              </a:spcAft>
              <a:defRPr sz="3200" b="1">
                <a:solidFill>
                  <a:srgbClr val="000000"/>
                </a:solidFill>
                <a:latin typeface="Verdana" pitchFamily="34" charset="0"/>
                <a:ea typeface="宋体" pitchFamily="2" charset="-122"/>
              </a:defRPr>
            </a:lvl8pPr>
            <a:lvl9pPr marL="1828800" algn="l" rtl="0" fontAlgn="base">
              <a:spcBef>
                <a:spcPct val="0"/>
              </a:spcBef>
              <a:spcAft>
                <a:spcPct val="0"/>
              </a:spcAft>
              <a:defRPr sz="3200" b="1">
                <a:solidFill>
                  <a:srgbClr val="000000"/>
                </a:solidFill>
                <a:latin typeface="Verdana" pitchFamily="34" charset="0"/>
                <a:ea typeface="宋体" pitchFamily="2" charset="-122"/>
              </a:defRPr>
            </a:lvl9pPr>
          </a:lstStyle>
          <a:p>
            <a:pPr algn="ctr"/>
            <a:r>
              <a:rPr lang="zh-CN" altLang="en-US" sz="2400" kern="0" dirty="0">
                <a:latin typeface="楷体" panose="02010609060101010101" pitchFamily="49" charset="-122"/>
                <a:ea typeface="楷体" panose="02010609060101010101" pitchFamily="49" charset="-122"/>
              </a:rPr>
              <a:t>表</a:t>
            </a:r>
            <a:r>
              <a:rPr lang="en-US" altLang="zh-CN" sz="2400" kern="0" dirty="0">
                <a:latin typeface="楷体" panose="02010609060101010101" pitchFamily="49" charset="-122"/>
                <a:ea typeface="楷体" panose="02010609060101010101" pitchFamily="49" charset="-122"/>
              </a:rPr>
              <a:t>5-5</a:t>
            </a:r>
            <a:r>
              <a:rPr lang="zh-CN" altLang="zh-CN" sz="2400" dirty="0">
                <a:latin typeface="楷体" panose="02010609060101010101" pitchFamily="49" charset="-122"/>
                <a:ea typeface="楷体" panose="02010609060101010101" pitchFamily="49" charset="-122"/>
              </a:rPr>
              <a:t>成本降低额实际数与预算数之差的连环替代因素分</a:t>
            </a:r>
            <a:r>
              <a:rPr lang="zh-CN" altLang="zh-CN" sz="2400" dirty="0" smtClean="0">
                <a:latin typeface="楷体" panose="02010609060101010101" pitchFamily="49" charset="-122"/>
                <a:ea typeface="楷体" panose="02010609060101010101" pitchFamily="49" charset="-122"/>
              </a:rPr>
              <a:t>析</a:t>
            </a:r>
            <a:r>
              <a:rPr lang="en-US" altLang="zh-CN" sz="2400" dirty="0" smtClean="0">
                <a:latin typeface="楷体" panose="02010609060101010101" pitchFamily="49" charset="-122"/>
                <a:ea typeface="楷体" panose="02010609060101010101" pitchFamily="49" charset="-122"/>
              </a:rPr>
              <a:t>  </a:t>
            </a:r>
            <a:r>
              <a:rPr lang="zh-CN" altLang="zh-CN" sz="2400" dirty="0" smtClean="0">
                <a:latin typeface="楷体" panose="02010609060101010101" pitchFamily="49" charset="-122"/>
                <a:ea typeface="楷体" panose="02010609060101010101" pitchFamily="49" charset="-122"/>
              </a:rPr>
              <a:t>单</a:t>
            </a:r>
            <a:r>
              <a:rPr lang="zh-CN" altLang="zh-CN" sz="2400" dirty="0">
                <a:latin typeface="楷体" panose="02010609060101010101" pitchFamily="49" charset="-122"/>
                <a:ea typeface="楷体" panose="02010609060101010101" pitchFamily="49" charset="-122"/>
              </a:rPr>
              <a:t>位</a:t>
            </a:r>
            <a:r>
              <a:rPr lang="en-US" altLang="zh-CN" sz="2400" dirty="0">
                <a:latin typeface="楷体" panose="02010609060101010101" pitchFamily="49" charset="-122"/>
                <a:ea typeface="楷体" panose="02010609060101010101" pitchFamily="49" charset="-122"/>
              </a:rPr>
              <a:t>:</a:t>
            </a:r>
            <a:r>
              <a:rPr lang="zh-CN" altLang="zh-CN" sz="2400" dirty="0">
                <a:latin typeface="楷体" panose="02010609060101010101" pitchFamily="49" charset="-122"/>
                <a:ea typeface="楷体" panose="02010609060101010101" pitchFamily="49" charset="-122"/>
              </a:rPr>
              <a:t>元 </a:t>
            </a:r>
            <a:endParaRPr lang="zh-CN" altLang="en-US" sz="2400" kern="0" dirty="0">
              <a:latin typeface="楷体" panose="02010609060101010101" pitchFamily="49" charset="-122"/>
              <a:ea typeface="楷体" panose="02010609060101010101" pitchFamily="49" charset="-122"/>
            </a:endParaRPr>
          </a:p>
        </p:txBody>
      </p:sp>
      <p:graphicFrame>
        <p:nvGraphicFramePr>
          <p:cNvPr id="6" name="表格 5"/>
          <p:cNvGraphicFramePr>
            <a:graphicFrameLocks noGrp="1"/>
          </p:cNvGraphicFramePr>
          <p:nvPr>
            <p:extLst>
              <p:ext uri="{D42A27DB-BD31-4B8C-83A1-F6EECF244321}">
                <p14:modId xmlns:p14="http://schemas.microsoft.com/office/powerpoint/2010/main" xmlns="" val="3268733674"/>
              </p:ext>
            </p:extLst>
          </p:nvPr>
        </p:nvGraphicFramePr>
        <p:xfrm>
          <a:off x="461375" y="2233027"/>
          <a:ext cx="11269251" cy="2628295"/>
        </p:xfrm>
        <a:graphic>
          <a:graphicData uri="http://schemas.openxmlformats.org/drawingml/2006/table">
            <a:tbl>
              <a:tblPr firstRow="1" firstCol="1" lastRow="1" lastCol="1" bandRow="1" bandCol="1">
                <a:tableStyleId>{5940675A-B579-460E-94D1-54222C63F5DA}</a:tableStyleId>
              </a:tblPr>
              <a:tblGrid>
                <a:gridCol w="666073">
                  <a:extLst>
                    <a:ext uri="{9D8B030D-6E8A-4147-A177-3AD203B41FA5}">
                      <a16:colId xmlns:a16="http://schemas.microsoft.com/office/drawing/2014/main" xmlns="" val="20000"/>
                    </a:ext>
                  </a:extLst>
                </a:gridCol>
                <a:gridCol w="6048672">
                  <a:extLst>
                    <a:ext uri="{9D8B030D-6E8A-4147-A177-3AD203B41FA5}">
                      <a16:colId xmlns:a16="http://schemas.microsoft.com/office/drawing/2014/main" xmlns="" val="20001"/>
                    </a:ext>
                  </a:extLst>
                </a:gridCol>
                <a:gridCol w="1240021">
                  <a:extLst>
                    <a:ext uri="{9D8B030D-6E8A-4147-A177-3AD203B41FA5}">
                      <a16:colId xmlns:a16="http://schemas.microsoft.com/office/drawing/2014/main" xmlns="" val="20002"/>
                    </a:ext>
                  </a:extLst>
                </a:gridCol>
                <a:gridCol w="612274">
                  <a:extLst>
                    <a:ext uri="{9D8B030D-6E8A-4147-A177-3AD203B41FA5}">
                      <a16:colId xmlns:a16="http://schemas.microsoft.com/office/drawing/2014/main" xmlns="" val="20003"/>
                    </a:ext>
                  </a:extLst>
                </a:gridCol>
                <a:gridCol w="643742">
                  <a:extLst>
                    <a:ext uri="{9D8B030D-6E8A-4147-A177-3AD203B41FA5}">
                      <a16:colId xmlns:a16="http://schemas.microsoft.com/office/drawing/2014/main" xmlns="" val="20004"/>
                    </a:ext>
                  </a:extLst>
                </a:gridCol>
                <a:gridCol w="2058469">
                  <a:extLst>
                    <a:ext uri="{9D8B030D-6E8A-4147-A177-3AD203B41FA5}">
                      <a16:colId xmlns:a16="http://schemas.microsoft.com/office/drawing/2014/main" xmlns="" val="20005"/>
                    </a:ext>
                  </a:extLst>
                </a:gridCol>
              </a:tblGrid>
              <a:tr h="679627">
                <a:tc>
                  <a:txBody>
                    <a:bodyPr/>
                    <a:lstStyle/>
                    <a:p>
                      <a:pPr algn="ctr">
                        <a:spcBef>
                          <a:spcPts val="240"/>
                        </a:spcBef>
                        <a:spcAft>
                          <a:spcPts val="0"/>
                        </a:spcAft>
                      </a:pPr>
                      <a:r>
                        <a:rPr lang="zh-CN" sz="1800" b="1" kern="100" dirty="0">
                          <a:effectLst/>
                          <a:latin typeface="+mn-ea"/>
                          <a:ea typeface="+mn-ea"/>
                        </a:rPr>
                        <a:t>替代</a:t>
                      </a:r>
                      <a:endParaRPr lang="zh-CN" sz="3200" b="1" kern="100" dirty="0">
                        <a:effectLst/>
                        <a:latin typeface="+mn-ea"/>
                        <a:ea typeface="+mn-ea"/>
                      </a:endParaRPr>
                    </a:p>
                    <a:p>
                      <a:pPr algn="ctr">
                        <a:spcBef>
                          <a:spcPts val="240"/>
                        </a:spcBef>
                        <a:spcAft>
                          <a:spcPts val="0"/>
                        </a:spcAft>
                      </a:pPr>
                      <a:r>
                        <a:rPr lang="zh-CN" sz="1800" b="1" kern="100" dirty="0">
                          <a:effectLst/>
                          <a:latin typeface="+mn-ea"/>
                          <a:ea typeface="+mn-ea"/>
                        </a:rPr>
                        <a:t>序号</a:t>
                      </a:r>
                      <a:endParaRPr lang="zh-CN" sz="3200" b="1" kern="100" dirty="0">
                        <a:effectLst/>
                        <a:latin typeface="+mn-ea"/>
                        <a:ea typeface="+mn-ea"/>
                      </a:endParaRPr>
                    </a:p>
                  </a:txBody>
                  <a:tcPr marL="0" marR="0" marT="0" marB="0" anchor="ctr">
                    <a:solidFill>
                      <a:schemeClr val="bg1">
                        <a:lumMod val="95000"/>
                      </a:schemeClr>
                    </a:solidFill>
                  </a:tcPr>
                </a:tc>
                <a:tc>
                  <a:txBody>
                    <a:bodyPr/>
                    <a:lstStyle/>
                    <a:p>
                      <a:pPr algn="ctr">
                        <a:spcBef>
                          <a:spcPts val="240"/>
                        </a:spcBef>
                        <a:spcAft>
                          <a:spcPts val="0"/>
                        </a:spcAft>
                      </a:pPr>
                      <a:r>
                        <a:rPr lang="zh-CN" sz="1800" b="1" kern="100" dirty="0">
                          <a:effectLst/>
                          <a:latin typeface="+mn-ea"/>
                          <a:ea typeface="+mn-ea"/>
                        </a:rPr>
                        <a:t>因素替代过程</a:t>
                      </a:r>
                      <a:endParaRPr lang="zh-CN" sz="3200" b="1" kern="100" dirty="0">
                        <a:effectLst/>
                        <a:latin typeface="+mn-ea"/>
                        <a:ea typeface="+mn-ea"/>
                      </a:endParaRPr>
                    </a:p>
                  </a:txBody>
                  <a:tcPr marL="0" marR="0" marT="0" marB="0" anchor="ctr">
                    <a:solidFill>
                      <a:schemeClr val="bg1">
                        <a:lumMod val="95000"/>
                      </a:schemeClr>
                    </a:solidFill>
                  </a:tcPr>
                </a:tc>
                <a:tc>
                  <a:txBody>
                    <a:bodyPr/>
                    <a:lstStyle/>
                    <a:p>
                      <a:pPr algn="ctr">
                        <a:spcBef>
                          <a:spcPts val="240"/>
                        </a:spcBef>
                        <a:spcAft>
                          <a:spcPts val="0"/>
                        </a:spcAft>
                      </a:pPr>
                      <a:r>
                        <a:rPr lang="zh-CN" sz="1800" b="1" kern="100" dirty="0">
                          <a:effectLst/>
                          <a:latin typeface="+mn-ea"/>
                          <a:ea typeface="+mn-ea"/>
                        </a:rPr>
                        <a:t>运算结果</a:t>
                      </a:r>
                      <a:endParaRPr lang="zh-CN" sz="3200" b="1" kern="100" dirty="0">
                        <a:effectLst/>
                        <a:latin typeface="+mn-ea"/>
                        <a:ea typeface="+mn-ea"/>
                      </a:endParaRPr>
                    </a:p>
                  </a:txBody>
                  <a:tcPr marL="68580" marR="68580" marT="0" marB="0" anchor="ctr">
                    <a:solidFill>
                      <a:schemeClr val="bg1">
                        <a:lumMod val="95000"/>
                      </a:schemeClr>
                    </a:solidFill>
                  </a:tcPr>
                </a:tc>
                <a:tc>
                  <a:txBody>
                    <a:bodyPr/>
                    <a:lstStyle/>
                    <a:p>
                      <a:pPr algn="ctr">
                        <a:spcBef>
                          <a:spcPts val="240"/>
                        </a:spcBef>
                        <a:spcAft>
                          <a:spcPts val="0"/>
                        </a:spcAft>
                      </a:pPr>
                      <a:r>
                        <a:rPr lang="zh-CN" sz="1800" b="1" kern="100" dirty="0">
                          <a:effectLst/>
                          <a:latin typeface="+mn-ea"/>
                          <a:ea typeface="+mn-ea"/>
                        </a:rPr>
                        <a:t>算式</a:t>
                      </a:r>
                      <a:endParaRPr lang="zh-CN" sz="3200" b="1" kern="100" dirty="0">
                        <a:effectLst/>
                        <a:latin typeface="+mn-ea"/>
                        <a:ea typeface="+mn-ea"/>
                      </a:endParaRPr>
                    </a:p>
                    <a:p>
                      <a:pPr algn="ctr">
                        <a:spcBef>
                          <a:spcPts val="240"/>
                        </a:spcBef>
                        <a:spcAft>
                          <a:spcPts val="0"/>
                        </a:spcAft>
                      </a:pPr>
                      <a:r>
                        <a:rPr lang="zh-CN" sz="1800" b="1" kern="100" dirty="0">
                          <a:effectLst/>
                          <a:latin typeface="+mn-ea"/>
                          <a:ea typeface="+mn-ea"/>
                        </a:rPr>
                        <a:t>编号</a:t>
                      </a:r>
                      <a:endParaRPr lang="zh-CN" sz="3200" b="1" kern="100" dirty="0">
                        <a:effectLst/>
                        <a:latin typeface="+mn-ea"/>
                        <a:ea typeface="+mn-ea"/>
                      </a:endParaRPr>
                    </a:p>
                  </a:txBody>
                  <a:tcPr marL="0" marR="0" marT="0" marB="0" anchor="ctr">
                    <a:solidFill>
                      <a:schemeClr val="bg1">
                        <a:lumMod val="95000"/>
                      </a:schemeClr>
                    </a:solidFill>
                  </a:tcPr>
                </a:tc>
                <a:tc>
                  <a:txBody>
                    <a:bodyPr/>
                    <a:lstStyle/>
                    <a:p>
                      <a:pPr algn="ctr">
                        <a:spcBef>
                          <a:spcPts val="240"/>
                        </a:spcBef>
                        <a:spcAft>
                          <a:spcPts val="0"/>
                        </a:spcAft>
                      </a:pPr>
                      <a:r>
                        <a:rPr lang="zh-CN" sz="1800" b="1" kern="100" dirty="0">
                          <a:effectLst/>
                          <a:latin typeface="+mn-ea"/>
                          <a:ea typeface="+mn-ea"/>
                        </a:rPr>
                        <a:t>影响</a:t>
                      </a:r>
                      <a:endParaRPr lang="zh-CN" sz="3200" b="1" kern="100" dirty="0">
                        <a:effectLst/>
                        <a:latin typeface="+mn-ea"/>
                        <a:ea typeface="+mn-ea"/>
                      </a:endParaRPr>
                    </a:p>
                    <a:p>
                      <a:pPr algn="ctr">
                        <a:spcBef>
                          <a:spcPts val="240"/>
                        </a:spcBef>
                        <a:spcAft>
                          <a:spcPts val="0"/>
                        </a:spcAft>
                      </a:pPr>
                      <a:r>
                        <a:rPr lang="zh-CN" sz="1800" b="1" kern="100" dirty="0">
                          <a:effectLst/>
                          <a:latin typeface="+mn-ea"/>
                          <a:ea typeface="+mn-ea"/>
                        </a:rPr>
                        <a:t>因素</a:t>
                      </a:r>
                      <a:endParaRPr lang="zh-CN" sz="3200" b="1" kern="100" dirty="0">
                        <a:effectLst/>
                        <a:latin typeface="+mn-ea"/>
                        <a:ea typeface="+mn-ea"/>
                      </a:endParaRPr>
                    </a:p>
                  </a:txBody>
                  <a:tcPr marL="0" marR="0" marT="0" marB="0" anchor="ctr">
                    <a:solidFill>
                      <a:schemeClr val="bg1">
                        <a:lumMod val="95000"/>
                      </a:schemeClr>
                    </a:solidFill>
                  </a:tcPr>
                </a:tc>
                <a:tc>
                  <a:txBody>
                    <a:bodyPr/>
                    <a:lstStyle/>
                    <a:p>
                      <a:pPr algn="ctr">
                        <a:spcBef>
                          <a:spcPts val="240"/>
                        </a:spcBef>
                        <a:spcAft>
                          <a:spcPts val="0"/>
                        </a:spcAft>
                      </a:pPr>
                      <a:r>
                        <a:rPr lang="zh-CN" sz="1800" b="1" kern="100" dirty="0">
                          <a:effectLst/>
                          <a:latin typeface="+mn-ea"/>
                          <a:ea typeface="+mn-ea"/>
                        </a:rPr>
                        <a:t>影响额</a:t>
                      </a:r>
                      <a:endParaRPr lang="zh-CN" sz="3200" b="1" kern="100" dirty="0">
                        <a:effectLst/>
                        <a:latin typeface="+mn-ea"/>
                        <a:ea typeface="+mn-ea"/>
                      </a:endParaRPr>
                    </a:p>
                  </a:txBody>
                  <a:tcPr marL="0" marR="0" marT="0" marB="0" anchor="ctr">
                    <a:solidFill>
                      <a:schemeClr val="bg1">
                        <a:lumMod val="95000"/>
                      </a:schemeClr>
                    </a:solidFill>
                  </a:tcPr>
                </a:tc>
                <a:extLst>
                  <a:ext uri="{0D108BD9-81ED-4DB2-BD59-A6C34878D82A}">
                    <a16:rowId xmlns:a16="http://schemas.microsoft.com/office/drawing/2014/main" xmlns="" val="10000"/>
                  </a:ext>
                </a:extLst>
              </a:tr>
              <a:tr h="324778">
                <a:tc>
                  <a:txBody>
                    <a:bodyPr/>
                    <a:lstStyle/>
                    <a:p>
                      <a:pPr algn="ctr">
                        <a:spcBef>
                          <a:spcPts val="240"/>
                        </a:spcBef>
                        <a:spcAft>
                          <a:spcPts val="0"/>
                        </a:spcAft>
                      </a:pPr>
                      <a:r>
                        <a:rPr lang="en-US" sz="1800" b="1" kern="100" spc="-60">
                          <a:effectLst/>
                          <a:latin typeface="+mn-ea"/>
                          <a:ea typeface="+mn-ea"/>
                        </a:rPr>
                        <a:t>-</a:t>
                      </a:r>
                      <a:endParaRPr lang="zh-CN" sz="3200" b="1" kern="100">
                        <a:effectLst/>
                        <a:latin typeface="+mn-ea"/>
                        <a:ea typeface="+mn-ea"/>
                      </a:endParaRPr>
                    </a:p>
                  </a:txBody>
                  <a:tcPr marL="68580" marR="68580" marT="0" marB="0" anchor="ctr"/>
                </a:tc>
                <a:tc>
                  <a:txBody>
                    <a:bodyPr/>
                    <a:lstStyle/>
                    <a:p>
                      <a:pPr algn="just">
                        <a:spcBef>
                          <a:spcPts val="240"/>
                        </a:spcBef>
                        <a:spcAft>
                          <a:spcPts val="0"/>
                        </a:spcAft>
                      </a:pPr>
                      <a:r>
                        <a:rPr lang="en-US" sz="1800" b="1" kern="100">
                          <a:effectLst/>
                          <a:latin typeface="+mn-ea"/>
                          <a:ea typeface="+mn-ea"/>
                        </a:rPr>
                        <a:t>6000×95%×400×60%×10×95%×(305.00-300.00)/1000</a:t>
                      </a:r>
                      <a:endParaRPr lang="zh-CN" sz="3200" b="1" kern="100">
                        <a:effectLst/>
                        <a:latin typeface="+mn-ea"/>
                        <a:ea typeface="+mn-ea"/>
                      </a:endParaRPr>
                    </a:p>
                  </a:txBody>
                  <a:tcPr marL="68580" marR="68580" marT="0" marB="0" anchor="ctr"/>
                </a:tc>
                <a:tc>
                  <a:txBody>
                    <a:bodyPr/>
                    <a:lstStyle/>
                    <a:p>
                      <a:pPr algn="r">
                        <a:spcBef>
                          <a:spcPts val="240"/>
                        </a:spcBef>
                        <a:spcAft>
                          <a:spcPts val="0"/>
                        </a:spcAft>
                      </a:pPr>
                      <a:r>
                        <a:rPr lang="en-US" sz="1800" b="1" kern="100">
                          <a:effectLst/>
                          <a:latin typeface="+mn-ea"/>
                          <a:ea typeface="+mn-ea"/>
                        </a:rPr>
                        <a:t>64980.00 </a:t>
                      </a:r>
                      <a:endParaRPr lang="zh-CN" sz="3200" b="1" kern="100">
                        <a:effectLst/>
                        <a:latin typeface="+mn-ea"/>
                        <a:ea typeface="+mn-ea"/>
                      </a:endParaRPr>
                    </a:p>
                  </a:txBody>
                  <a:tcPr marL="68580" marR="68580" marT="0" marB="0" anchor="ctr"/>
                </a:tc>
                <a:tc>
                  <a:txBody>
                    <a:bodyPr/>
                    <a:lstStyle/>
                    <a:p>
                      <a:pPr algn="r">
                        <a:spcBef>
                          <a:spcPts val="240"/>
                        </a:spcBef>
                        <a:spcAft>
                          <a:spcPts val="0"/>
                        </a:spcAft>
                      </a:pPr>
                      <a:r>
                        <a:rPr lang="zh-CN" sz="1800" b="1" kern="100" spc="-60">
                          <a:effectLst/>
                          <a:latin typeface="+mn-ea"/>
                          <a:ea typeface="+mn-ea"/>
                        </a:rPr>
                        <a:t>①</a:t>
                      </a:r>
                      <a:endParaRPr lang="zh-CN" sz="3200" b="1" kern="100">
                        <a:effectLst/>
                        <a:latin typeface="+mn-ea"/>
                        <a:ea typeface="+mn-ea"/>
                      </a:endParaRPr>
                    </a:p>
                  </a:txBody>
                  <a:tcPr marL="68580" marR="68580" marT="0" marB="0" anchor="ctr"/>
                </a:tc>
                <a:tc>
                  <a:txBody>
                    <a:bodyPr/>
                    <a:lstStyle/>
                    <a:p>
                      <a:pPr algn="ctr">
                        <a:spcAft>
                          <a:spcPts val="0"/>
                        </a:spcAft>
                      </a:pPr>
                      <a:r>
                        <a:rPr lang="zh-CN" sz="1800" b="1" kern="100">
                          <a:effectLst/>
                          <a:latin typeface="+mn-ea"/>
                          <a:ea typeface="+mn-ea"/>
                        </a:rPr>
                        <a:t>－</a:t>
                      </a:r>
                      <a:endParaRPr lang="zh-CN" sz="3200" b="1" kern="100">
                        <a:effectLst/>
                        <a:latin typeface="+mn-ea"/>
                        <a:ea typeface="+mn-ea"/>
                      </a:endParaRPr>
                    </a:p>
                  </a:txBody>
                  <a:tcPr marL="68580" marR="68580" marT="0" marB="0" anchor="ctr"/>
                </a:tc>
                <a:tc>
                  <a:txBody>
                    <a:bodyPr/>
                    <a:lstStyle/>
                    <a:p>
                      <a:pPr algn="just">
                        <a:spcAft>
                          <a:spcPts val="0"/>
                        </a:spcAft>
                      </a:pPr>
                      <a:r>
                        <a:rPr lang="zh-CN" sz="1800" b="1" kern="100">
                          <a:effectLst/>
                          <a:latin typeface="+mn-ea"/>
                          <a:ea typeface="+mn-ea"/>
                        </a:rPr>
                        <a:t>－</a:t>
                      </a:r>
                      <a:endParaRPr lang="zh-CN" sz="3200" b="1" kern="100">
                        <a:effectLst/>
                        <a:latin typeface="+mn-ea"/>
                        <a:ea typeface="+mn-ea"/>
                      </a:endParaRPr>
                    </a:p>
                  </a:txBody>
                  <a:tcPr marL="68580" marR="68580" marT="0" marB="0" anchor="ctr"/>
                </a:tc>
                <a:extLst>
                  <a:ext uri="{0D108BD9-81ED-4DB2-BD59-A6C34878D82A}">
                    <a16:rowId xmlns:a16="http://schemas.microsoft.com/office/drawing/2014/main" xmlns="" val="10001"/>
                  </a:ext>
                </a:extLst>
              </a:tr>
              <a:tr h="324778">
                <a:tc>
                  <a:txBody>
                    <a:bodyPr/>
                    <a:lstStyle/>
                    <a:p>
                      <a:pPr algn="ctr">
                        <a:spcBef>
                          <a:spcPts val="240"/>
                        </a:spcBef>
                        <a:spcAft>
                          <a:spcPts val="0"/>
                        </a:spcAft>
                      </a:pPr>
                      <a:r>
                        <a:rPr lang="en-US" sz="1800" b="1" kern="100" spc="-60" dirty="0">
                          <a:effectLst/>
                          <a:latin typeface="+mn-ea"/>
                          <a:ea typeface="+mn-ea"/>
                        </a:rPr>
                        <a:t>1</a:t>
                      </a:r>
                      <a:endParaRPr lang="zh-CN" sz="3200" b="1" kern="100" dirty="0">
                        <a:effectLst/>
                        <a:latin typeface="+mn-ea"/>
                        <a:ea typeface="+mn-ea"/>
                      </a:endParaRPr>
                    </a:p>
                  </a:txBody>
                  <a:tcPr marL="68580" marR="68580" marT="0" marB="0" anchor="ctr"/>
                </a:tc>
                <a:tc>
                  <a:txBody>
                    <a:bodyPr/>
                    <a:lstStyle/>
                    <a:p>
                      <a:pPr algn="just">
                        <a:spcBef>
                          <a:spcPts val="240"/>
                        </a:spcBef>
                        <a:spcAft>
                          <a:spcPts val="0"/>
                        </a:spcAft>
                      </a:pPr>
                      <a:r>
                        <a:rPr lang="en-US" sz="1800" b="1" u="sng" kern="100" dirty="0">
                          <a:effectLst/>
                          <a:latin typeface="+mn-ea"/>
                          <a:ea typeface="+mn-ea"/>
                        </a:rPr>
                        <a:t>6100</a:t>
                      </a:r>
                      <a:r>
                        <a:rPr lang="en-US" sz="1800" b="1" kern="100" dirty="0">
                          <a:effectLst/>
                          <a:latin typeface="+mn-ea"/>
                          <a:ea typeface="+mn-ea"/>
                        </a:rPr>
                        <a:t>×95%×400×60%×10×95%×(305.00-300.00)/1000</a:t>
                      </a:r>
                      <a:endParaRPr lang="zh-CN" sz="3200" b="1" kern="100" dirty="0">
                        <a:effectLst/>
                        <a:latin typeface="+mn-ea"/>
                        <a:ea typeface="+mn-ea"/>
                      </a:endParaRPr>
                    </a:p>
                  </a:txBody>
                  <a:tcPr marL="68580" marR="68580" marT="0" marB="0" anchor="ctr"/>
                </a:tc>
                <a:tc>
                  <a:txBody>
                    <a:bodyPr/>
                    <a:lstStyle/>
                    <a:p>
                      <a:pPr algn="r">
                        <a:spcBef>
                          <a:spcPts val="240"/>
                        </a:spcBef>
                        <a:spcAft>
                          <a:spcPts val="0"/>
                        </a:spcAft>
                      </a:pPr>
                      <a:r>
                        <a:rPr lang="en-US" sz="1800" b="1" kern="100" dirty="0">
                          <a:effectLst/>
                          <a:latin typeface="+mn-ea"/>
                          <a:ea typeface="+mn-ea"/>
                        </a:rPr>
                        <a:t>66063.00 </a:t>
                      </a:r>
                      <a:endParaRPr lang="zh-CN" sz="3200" b="1" kern="100" dirty="0">
                        <a:effectLst/>
                        <a:latin typeface="+mn-ea"/>
                        <a:ea typeface="+mn-ea"/>
                      </a:endParaRPr>
                    </a:p>
                  </a:txBody>
                  <a:tcPr marL="68580" marR="68580" marT="0" marB="0" anchor="ctr"/>
                </a:tc>
                <a:tc>
                  <a:txBody>
                    <a:bodyPr/>
                    <a:lstStyle/>
                    <a:p>
                      <a:pPr algn="r">
                        <a:spcBef>
                          <a:spcPts val="240"/>
                        </a:spcBef>
                        <a:spcAft>
                          <a:spcPts val="0"/>
                        </a:spcAft>
                      </a:pPr>
                      <a:r>
                        <a:rPr lang="zh-CN" sz="1800" b="1" kern="100" spc="-60">
                          <a:effectLst/>
                          <a:latin typeface="+mn-ea"/>
                          <a:ea typeface="+mn-ea"/>
                        </a:rPr>
                        <a:t>②</a:t>
                      </a:r>
                      <a:endParaRPr lang="zh-CN" sz="3200" b="1" kern="100">
                        <a:effectLst/>
                        <a:latin typeface="+mn-ea"/>
                        <a:ea typeface="+mn-ea"/>
                      </a:endParaRPr>
                    </a:p>
                  </a:txBody>
                  <a:tcPr marL="68580" marR="68580" marT="0" marB="0" anchor="ctr"/>
                </a:tc>
                <a:tc>
                  <a:txBody>
                    <a:bodyPr/>
                    <a:lstStyle/>
                    <a:p>
                      <a:pPr algn="ctr">
                        <a:spcBef>
                          <a:spcPts val="240"/>
                        </a:spcBef>
                        <a:spcAft>
                          <a:spcPts val="0"/>
                        </a:spcAft>
                      </a:pPr>
                      <a:r>
                        <a:rPr lang="en-US" altLang="zh-CN" sz="1800" b="1" kern="100" dirty="0" smtClean="0">
                          <a:effectLst/>
                          <a:latin typeface="+mn-ea"/>
                          <a:ea typeface="+mn-ea"/>
                        </a:rPr>
                        <a:t>D</a:t>
                      </a:r>
                      <a:endParaRPr lang="zh-CN" sz="1800" b="1" kern="100" dirty="0">
                        <a:effectLst/>
                        <a:latin typeface="+mn-ea"/>
                        <a:ea typeface="+mn-ea"/>
                      </a:endParaRPr>
                    </a:p>
                  </a:txBody>
                  <a:tcPr marL="68580" marR="68580" marT="0" marB="0" anchor="ctr"/>
                </a:tc>
                <a:tc>
                  <a:txBody>
                    <a:bodyPr/>
                    <a:lstStyle/>
                    <a:p>
                      <a:pPr algn="just">
                        <a:spcBef>
                          <a:spcPts val="240"/>
                        </a:spcBef>
                        <a:spcAft>
                          <a:spcPts val="0"/>
                        </a:spcAft>
                      </a:pPr>
                      <a:r>
                        <a:rPr lang="en-US" sz="1800" b="1" kern="100" spc="-60">
                          <a:effectLst/>
                          <a:latin typeface="+mn-ea"/>
                          <a:ea typeface="+mn-ea"/>
                        </a:rPr>
                        <a:t>②-①=1083.00</a:t>
                      </a:r>
                      <a:endParaRPr lang="zh-CN" sz="3200" b="1" kern="100">
                        <a:effectLst/>
                        <a:latin typeface="+mn-ea"/>
                        <a:ea typeface="+mn-ea"/>
                      </a:endParaRPr>
                    </a:p>
                  </a:txBody>
                  <a:tcPr marL="68580" marR="68580" marT="0" marB="0" anchor="ctr"/>
                </a:tc>
                <a:extLst>
                  <a:ext uri="{0D108BD9-81ED-4DB2-BD59-A6C34878D82A}">
                    <a16:rowId xmlns:a16="http://schemas.microsoft.com/office/drawing/2014/main" xmlns="" val="10002"/>
                  </a:ext>
                </a:extLst>
              </a:tr>
              <a:tr h="324778">
                <a:tc>
                  <a:txBody>
                    <a:bodyPr/>
                    <a:lstStyle/>
                    <a:p>
                      <a:pPr algn="ctr">
                        <a:spcBef>
                          <a:spcPts val="240"/>
                        </a:spcBef>
                        <a:spcAft>
                          <a:spcPts val="0"/>
                        </a:spcAft>
                      </a:pPr>
                      <a:r>
                        <a:rPr lang="en-US" sz="1800" b="1" kern="100" spc="-60">
                          <a:effectLst/>
                          <a:latin typeface="+mn-ea"/>
                          <a:ea typeface="+mn-ea"/>
                        </a:rPr>
                        <a:t>2</a:t>
                      </a:r>
                      <a:endParaRPr lang="zh-CN" sz="3200" b="1" kern="100">
                        <a:effectLst/>
                        <a:latin typeface="+mn-ea"/>
                        <a:ea typeface="+mn-ea"/>
                      </a:endParaRPr>
                    </a:p>
                  </a:txBody>
                  <a:tcPr marL="68580" marR="68580" marT="0" marB="0" anchor="ctr"/>
                </a:tc>
                <a:tc>
                  <a:txBody>
                    <a:bodyPr/>
                    <a:lstStyle/>
                    <a:p>
                      <a:pPr algn="just">
                        <a:spcBef>
                          <a:spcPts val="240"/>
                        </a:spcBef>
                        <a:spcAft>
                          <a:spcPts val="0"/>
                        </a:spcAft>
                      </a:pPr>
                      <a:r>
                        <a:rPr lang="en-US" sz="1800" b="1" kern="100">
                          <a:effectLst/>
                          <a:latin typeface="+mn-ea"/>
                          <a:ea typeface="+mn-ea"/>
                        </a:rPr>
                        <a:t>6100×</a:t>
                      </a:r>
                      <a:r>
                        <a:rPr lang="en-US" sz="1800" b="1" u="sng" kern="100">
                          <a:effectLst/>
                          <a:latin typeface="+mn-ea"/>
                          <a:ea typeface="+mn-ea"/>
                        </a:rPr>
                        <a:t>90%</a:t>
                      </a:r>
                      <a:r>
                        <a:rPr lang="en-US" sz="1800" b="1" kern="100">
                          <a:effectLst/>
                          <a:latin typeface="+mn-ea"/>
                          <a:ea typeface="+mn-ea"/>
                        </a:rPr>
                        <a:t>×400×60%×10×95%×(305.00-300.00)/1000</a:t>
                      </a:r>
                      <a:endParaRPr lang="zh-CN" sz="3200" b="1" kern="100">
                        <a:effectLst/>
                        <a:latin typeface="+mn-ea"/>
                        <a:ea typeface="+mn-ea"/>
                      </a:endParaRPr>
                    </a:p>
                  </a:txBody>
                  <a:tcPr marL="68580" marR="68580" marT="0" marB="0" anchor="ctr"/>
                </a:tc>
                <a:tc>
                  <a:txBody>
                    <a:bodyPr/>
                    <a:lstStyle/>
                    <a:p>
                      <a:pPr algn="r">
                        <a:spcBef>
                          <a:spcPts val="240"/>
                        </a:spcBef>
                        <a:spcAft>
                          <a:spcPts val="0"/>
                        </a:spcAft>
                      </a:pPr>
                      <a:r>
                        <a:rPr lang="en-US" sz="1800" b="1" kern="100">
                          <a:effectLst/>
                          <a:latin typeface="+mn-ea"/>
                          <a:ea typeface="+mn-ea"/>
                        </a:rPr>
                        <a:t>62586.00 </a:t>
                      </a:r>
                      <a:endParaRPr lang="zh-CN" sz="3200" b="1" kern="100">
                        <a:effectLst/>
                        <a:latin typeface="+mn-ea"/>
                        <a:ea typeface="+mn-ea"/>
                      </a:endParaRPr>
                    </a:p>
                  </a:txBody>
                  <a:tcPr marL="68580" marR="68580" marT="0" marB="0" anchor="ctr"/>
                </a:tc>
                <a:tc>
                  <a:txBody>
                    <a:bodyPr/>
                    <a:lstStyle/>
                    <a:p>
                      <a:pPr algn="r">
                        <a:spcBef>
                          <a:spcPts val="240"/>
                        </a:spcBef>
                        <a:spcAft>
                          <a:spcPts val="0"/>
                        </a:spcAft>
                      </a:pPr>
                      <a:r>
                        <a:rPr lang="zh-CN" sz="1800" b="1" kern="100" spc="-60">
                          <a:effectLst/>
                          <a:latin typeface="+mn-ea"/>
                          <a:ea typeface="+mn-ea"/>
                        </a:rPr>
                        <a:t>③</a:t>
                      </a:r>
                      <a:endParaRPr lang="zh-CN" sz="3200" b="1" kern="100">
                        <a:effectLst/>
                        <a:latin typeface="+mn-ea"/>
                        <a:ea typeface="+mn-ea"/>
                      </a:endParaRPr>
                    </a:p>
                  </a:txBody>
                  <a:tcPr marL="68580" marR="68580" marT="0" marB="0" anchor="ctr"/>
                </a:tc>
                <a:tc>
                  <a:txBody>
                    <a:bodyPr/>
                    <a:lstStyle/>
                    <a:p>
                      <a:pPr algn="ctr">
                        <a:spcBef>
                          <a:spcPts val="240"/>
                        </a:spcBef>
                        <a:spcAft>
                          <a:spcPts val="0"/>
                        </a:spcAft>
                      </a:pPr>
                      <a:r>
                        <a:rPr lang="en-US" sz="1800" b="1" kern="100" spc="-60">
                          <a:effectLst/>
                          <a:latin typeface="+mn-ea"/>
                          <a:ea typeface="+mn-ea"/>
                        </a:rPr>
                        <a:t>α</a:t>
                      </a:r>
                      <a:endParaRPr lang="zh-CN" sz="3200" b="1" kern="100">
                        <a:effectLst/>
                        <a:latin typeface="+mn-ea"/>
                        <a:ea typeface="+mn-ea"/>
                      </a:endParaRPr>
                    </a:p>
                  </a:txBody>
                  <a:tcPr marL="68580" marR="68580" marT="0" marB="0" anchor="ctr"/>
                </a:tc>
                <a:tc>
                  <a:txBody>
                    <a:bodyPr/>
                    <a:lstStyle/>
                    <a:p>
                      <a:pPr algn="just">
                        <a:spcBef>
                          <a:spcPts val="240"/>
                        </a:spcBef>
                        <a:spcAft>
                          <a:spcPts val="0"/>
                        </a:spcAft>
                      </a:pPr>
                      <a:r>
                        <a:rPr lang="en-US" sz="1800" b="1" kern="100" spc="-60">
                          <a:effectLst/>
                          <a:latin typeface="+mn-ea"/>
                          <a:ea typeface="+mn-ea"/>
                        </a:rPr>
                        <a:t>③-②=-3477.00</a:t>
                      </a:r>
                      <a:endParaRPr lang="zh-CN" sz="3200" b="1" kern="100">
                        <a:effectLst/>
                        <a:latin typeface="+mn-ea"/>
                        <a:ea typeface="+mn-ea"/>
                      </a:endParaRPr>
                    </a:p>
                  </a:txBody>
                  <a:tcPr marL="68580" marR="68580" marT="0" marB="0" anchor="ctr"/>
                </a:tc>
                <a:extLst>
                  <a:ext uri="{0D108BD9-81ED-4DB2-BD59-A6C34878D82A}">
                    <a16:rowId xmlns:a16="http://schemas.microsoft.com/office/drawing/2014/main" xmlns="" val="10003"/>
                  </a:ext>
                </a:extLst>
              </a:tr>
              <a:tr h="324778">
                <a:tc>
                  <a:txBody>
                    <a:bodyPr/>
                    <a:lstStyle/>
                    <a:p>
                      <a:pPr algn="ctr">
                        <a:spcBef>
                          <a:spcPts val="240"/>
                        </a:spcBef>
                        <a:spcAft>
                          <a:spcPts val="0"/>
                        </a:spcAft>
                      </a:pPr>
                      <a:r>
                        <a:rPr lang="en-US" sz="1800" b="1" kern="100" spc="-60">
                          <a:effectLst/>
                          <a:latin typeface="+mn-ea"/>
                          <a:ea typeface="+mn-ea"/>
                        </a:rPr>
                        <a:t>…</a:t>
                      </a:r>
                      <a:endParaRPr lang="zh-CN" sz="3200" b="1" kern="100">
                        <a:effectLst/>
                        <a:latin typeface="+mn-ea"/>
                        <a:ea typeface="+mn-ea"/>
                      </a:endParaRPr>
                    </a:p>
                  </a:txBody>
                  <a:tcPr marL="68580" marR="68580" marT="0" marB="0" anchor="ctr"/>
                </a:tc>
                <a:tc>
                  <a:txBody>
                    <a:bodyPr/>
                    <a:lstStyle/>
                    <a:p>
                      <a:pPr algn="ctr">
                        <a:spcBef>
                          <a:spcPts val="240"/>
                        </a:spcBef>
                        <a:spcAft>
                          <a:spcPts val="0"/>
                        </a:spcAft>
                      </a:pPr>
                      <a:r>
                        <a:rPr lang="en-US" sz="1800" b="1" kern="100" spc="-60" dirty="0">
                          <a:effectLst/>
                          <a:latin typeface="+mn-ea"/>
                          <a:ea typeface="+mn-ea"/>
                        </a:rPr>
                        <a:t>…</a:t>
                      </a:r>
                      <a:endParaRPr lang="zh-CN" sz="3200" b="1" kern="100" dirty="0">
                        <a:effectLst/>
                        <a:latin typeface="+mn-ea"/>
                        <a:ea typeface="+mn-ea"/>
                      </a:endParaRPr>
                    </a:p>
                  </a:txBody>
                  <a:tcPr marL="68580" marR="68580" marT="0" marB="0" anchor="ctr"/>
                </a:tc>
                <a:tc>
                  <a:txBody>
                    <a:bodyPr/>
                    <a:lstStyle/>
                    <a:p>
                      <a:pPr algn="ctr">
                        <a:spcBef>
                          <a:spcPts val="240"/>
                        </a:spcBef>
                        <a:spcAft>
                          <a:spcPts val="0"/>
                        </a:spcAft>
                      </a:pPr>
                      <a:r>
                        <a:rPr lang="en-US" sz="1800" b="1" kern="100" spc="-60">
                          <a:effectLst/>
                          <a:latin typeface="+mn-ea"/>
                          <a:ea typeface="+mn-ea"/>
                        </a:rPr>
                        <a:t>…</a:t>
                      </a:r>
                      <a:endParaRPr lang="zh-CN" sz="3200" b="1" kern="100">
                        <a:effectLst/>
                        <a:latin typeface="+mn-ea"/>
                        <a:ea typeface="+mn-ea"/>
                      </a:endParaRPr>
                    </a:p>
                  </a:txBody>
                  <a:tcPr marL="68580" marR="68580" marT="0" marB="0" anchor="ctr"/>
                </a:tc>
                <a:tc>
                  <a:txBody>
                    <a:bodyPr/>
                    <a:lstStyle/>
                    <a:p>
                      <a:pPr algn="ctr">
                        <a:spcBef>
                          <a:spcPts val="240"/>
                        </a:spcBef>
                        <a:spcAft>
                          <a:spcPts val="0"/>
                        </a:spcAft>
                      </a:pPr>
                      <a:r>
                        <a:rPr lang="en-US" sz="1800" b="1" kern="100" spc="-60">
                          <a:effectLst/>
                          <a:latin typeface="+mn-ea"/>
                          <a:ea typeface="+mn-ea"/>
                        </a:rPr>
                        <a:t>…</a:t>
                      </a:r>
                      <a:endParaRPr lang="zh-CN" sz="3200" b="1" kern="100">
                        <a:effectLst/>
                        <a:latin typeface="+mn-ea"/>
                        <a:ea typeface="+mn-ea"/>
                      </a:endParaRPr>
                    </a:p>
                  </a:txBody>
                  <a:tcPr marL="68580" marR="68580" marT="0" marB="0" anchor="ctr"/>
                </a:tc>
                <a:tc>
                  <a:txBody>
                    <a:bodyPr/>
                    <a:lstStyle/>
                    <a:p>
                      <a:pPr algn="ctr">
                        <a:spcBef>
                          <a:spcPts val="240"/>
                        </a:spcBef>
                        <a:spcAft>
                          <a:spcPts val="0"/>
                        </a:spcAft>
                      </a:pPr>
                      <a:r>
                        <a:rPr lang="en-US" sz="1800" b="1" kern="100" spc="-60">
                          <a:effectLst/>
                          <a:latin typeface="+mn-ea"/>
                          <a:ea typeface="+mn-ea"/>
                        </a:rPr>
                        <a:t>…</a:t>
                      </a:r>
                      <a:endParaRPr lang="zh-CN" sz="3200" b="1" kern="100">
                        <a:effectLst/>
                        <a:latin typeface="+mn-ea"/>
                        <a:ea typeface="+mn-ea"/>
                      </a:endParaRPr>
                    </a:p>
                  </a:txBody>
                  <a:tcPr marL="68580" marR="68580" marT="0" marB="0" anchor="ctr"/>
                </a:tc>
                <a:tc>
                  <a:txBody>
                    <a:bodyPr/>
                    <a:lstStyle/>
                    <a:p>
                      <a:pPr algn="ctr">
                        <a:spcBef>
                          <a:spcPts val="240"/>
                        </a:spcBef>
                        <a:spcAft>
                          <a:spcPts val="0"/>
                        </a:spcAft>
                      </a:pPr>
                      <a:r>
                        <a:rPr lang="en-US" sz="1800" b="1" kern="100" spc="-60">
                          <a:effectLst/>
                          <a:latin typeface="+mn-ea"/>
                          <a:ea typeface="+mn-ea"/>
                        </a:rPr>
                        <a:t>…</a:t>
                      </a:r>
                      <a:endParaRPr lang="zh-CN" sz="3200" b="1" kern="100">
                        <a:effectLst/>
                        <a:latin typeface="+mn-ea"/>
                        <a:ea typeface="+mn-ea"/>
                      </a:endParaRPr>
                    </a:p>
                  </a:txBody>
                  <a:tcPr marL="68580" marR="68580" marT="0" marB="0" anchor="ctr"/>
                </a:tc>
                <a:extLst>
                  <a:ext uri="{0D108BD9-81ED-4DB2-BD59-A6C34878D82A}">
                    <a16:rowId xmlns:a16="http://schemas.microsoft.com/office/drawing/2014/main" xmlns="" val="10004"/>
                  </a:ext>
                </a:extLst>
              </a:tr>
              <a:tr h="324778">
                <a:tc>
                  <a:txBody>
                    <a:bodyPr/>
                    <a:lstStyle/>
                    <a:p>
                      <a:pPr algn="ctr">
                        <a:spcBef>
                          <a:spcPts val="240"/>
                        </a:spcBef>
                        <a:spcAft>
                          <a:spcPts val="0"/>
                        </a:spcAft>
                      </a:pPr>
                      <a:r>
                        <a:rPr lang="en-US" sz="1800" b="1" kern="100" spc="-60">
                          <a:effectLst/>
                          <a:latin typeface="+mn-ea"/>
                          <a:ea typeface="+mn-ea"/>
                        </a:rPr>
                        <a:t>7</a:t>
                      </a:r>
                      <a:endParaRPr lang="zh-CN" sz="3200" b="1" kern="100">
                        <a:effectLst/>
                        <a:latin typeface="+mn-ea"/>
                        <a:ea typeface="+mn-ea"/>
                      </a:endParaRPr>
                    </a:p>
                  </a:txBody>
                  <a:tcPr marL="68580" marR="68580" marT="0" marB="0" anchor="ctr"/>
                </a:tc>
                <a:tc>
                  <a:txBody>
                    <a:bodyPr/>
                    <a:lstStyle/>
                    <a:p>
                      <a:pPr algn="just">
                        <a:spcBef>
                          <a:spcPts val="240"/>
                        </a:spcBef>
                        <a:spcAft>
                          <a:spcPts val="0"/>
                        </a:spcAft>
                      </a:pPr>
                      <a:r>
                        <a:rPr lang="en-US" sz="1800" b="1" kern="100">
                          <a:effectLst/>
                          <a:latin typeface="+mn-ea"/>
                          <a:ea typeface="+mn-ea"/>
                        </a:rPr>
                        <a:t>6100×90%×410×70%×10×100%×</a:t>
                      </a:r>
                      <a:r>
                        <a:rPr lang="en-US" sz="1800" b="1" u="sng" kern="100">
                          <a:effectLst/>
                          <a:latin typeface="+mn-ea"/>
                          <a:ea typeface="+mn-ea"/>
                        </a:rPr>
                        <a:t>(305.00-310.00)</a:t>
                      </a:r>
                      <a:r>
                        <a:rPr lang="en-US" sz="1800" b="1" kern="100">
                          <a:effectLst/>
                          <a:latin typeface="+mn-ea"/>
                          <a:ea typeface="+mn-ea"/>
                        </a:rPr>
                        <a:t>/1000</a:t>
                      </a:r>
                      <a:endParaRPr lang="zh-CN" sz="3200" b="1" kern="100">
                        <a:effectLst/>
                        <a:latin typeface="+mn-ea"/>
                        <a:ea typeface="+mn-ea"/>
                      </a:endParaRPr>
                    </a:p>
                  </a:txBody>
                  <a:tcPr marL="68580" marR="68580" marT="0" marB="0" anchor="ctr"/>
                </a:tc>
                <a:tc>
                  <a:txBody>
                    <a:bodyPr/>
                    <a:lstStyle/>
                    <a:p>
                      <a:pPr algn="r">
                        <a:spcBef>
                          <a:spcPts val="240"/>
                        </a:spcBef>
                        <a:spcAft>
                          <a:spcPts val="0"/>
                        </a:spcAft>
                      </a:pPr>
                      <a:r>
                        <a:rPr lang="en-US" sz="1800" b="1" kern="100" dirty="0">
                          <a:effectLst/>
                          <a:latin typeface="+mn-ea"/>
                          <a:ea typeface="+mn-ea"/>
                        </a:rPr>
                        <a:t>-78781.50 </a:t>
                      </a:r>
                      <a:endParaRPr lang="zh-CN" sz="3200" b="1" kern="100" dirty="0">
                        <a:effectLst/>
                        <a:latin typeface="+mn-ea"/>
                        <a:ea typeface="+mn-ea"/>
                      </a:endParaRPr>
                    </a:p>
                  </a:txBody>
                  <a:tcPr marL="68580" marR="68580" marT="0" marB="0" anchor="ctr"/>
                </a:tc>
                <a:tc>
                  <a:txBody>
                    <a:bodyPr/>
                    <a:lstStyle/>
                    <a:p>
                      <a:pPr algn="r">
                        <a:spcBef>
                          <a:spcPts val="240"/>
                        </a:spcBef>
                        <a:spcAft>
                          <a:spcPts val="0"/>
                        </a:spcAft>
                      </a:pPr>
                      <a:r>
                        <a:rPr lang="zh-CN" sz="1800" b="1" kern="100" spc="-60">
                          <a:effectLst/>
                          <a:latin typeface="+mn-ea"/>
                          <a:ea typeface="+mn-ea"/>
                        </a:rPr>
                        <a:t>⑧</a:t>
                      </a:r>
                      <a:endParaRPr lang="zh-CN" sz="3200" b="1" kern="100">
                        <a:effectLst/>
                        <a:latin typeface="+mn-ea"/>
                        <a:ea typeface="+mn-ea"/>
                      </a:endParaRPr>
                    </a:p>
                  </a:txBody>
                  <a:tcPr marL="68580" marR="68580" marT="0" marB="0" anchor="ctr"/>
                </a:tc>
                <a:tc>
                  <a:txBody>
                    <a:bodyPr/>
                    <a:lstStyle/>
                    <a:p>
                      <a:pPr algn="ctr">
                        <a:spcBef>
                          <a:spcPts val="240"/>
                        </a:spcBef>
                        <a:spcAft>
                          <a:spcPts val="0"/>
                        </a:spcAft>
                      </a:pPr>
                      <a:r>
                        <a:rPr lang="en-US" sz="1800" b="1" kern="100" spc="-60">
                          <a:effectLst/>
                          <a:latin typeface="+mn-ea"/>
                          <a:ea typeface="+mn-ea"/>
                        </a:rPr>
                        <a:t>C-C</a:t>
                      </a:r>
                      <a:r>
                        <a:rPr lang="en-US" sz="1800" b="1" kern="100" spc="-60" baseline="-25000">
                          <a:effectLst/>
                          <a:latin typeface="+mn-ea"/>
                          <a:ea typeface="+mn-ea"/>
                        </a:rPr>
                        <a:t>0</a:t>
                      </a:r>
                      <a:endParaRPr lang="zh-CN" sz="3200" b="1" kern="100">
                        <a:effectLst/>
                        <a:latin typeface="+mn-ea"/>
                        <a:ea typeface="+mn-ea"/>
                      </a:endParaRPr>
                    </a:p>
                  </a:txBody>
                  <a:tcPr marL="68580" marR="68580" marT="0" marB="0" anchor="ctr"/>
                </a:tc>
                <a:tc>
                  <a:txBody>
                    <a:bodyPr/>
                    <a:lstStyle/>
                    <a:p>
                      <a:pPr algn="just">
                        <a:spcBef>
                          <a:spcPts val="240"/>
                        </a:spcBef>
                        <a:spcAft>
                          <a:spcPts val="0"/>
                        </a:spcAft>
                      </a:pPr>
                      <a:r>
                        <a:rPr lang="en-US" sz="1800" b="1" kern="100" spc="-60">
                          <a:effectLst/>
                          <a:latin typeface="+mn-ea"/>
                          <a:ea typeface="+mn-ea"/>
                        </a:rPr>
                        <a:t>⑧-⑦=-157563.00</a:t>
                      </a:r>
                      <a:endParaRPr lang="zh-CN" sz="3200" b="1" kern="100">
                        <a:effectLst/>
                        <a:latin typeface="+mn-ea"/>
                        <a:ea typeface="+mn-ea"/>
                      </a:endParaRPr>
                    </a:p>
                  </a:txBody>
                  <a:tcPr marL="68580" marR="68580" marT="0" marB="0" anchor="ctr"/>
                </a:tc>
                <a:extLst>
                  <a:ext uri="{0D108BD9-81ED-4DB2-BD59-A6C34878D82A}">
                    <a16:rowId xmlns:a16="http://schemas.microsoft.com/office/drawing/2014/main" xmlns="" val="10005"/>
                  </a:ext>
                </a:extLst>
              </a:tr>
              <a:tr h="324778">
                <a:tc>
                  <a:txBody>
                    <a:bodyPr/>
                    <a:lstStyle/>
                    <a:p>
                      <a:pPr algn="ctr">
                        <a:spcBef>
                          <a:spcPts val="240"/>
                        </a:spcBef>
                        <a:spcAft>
                          <a:spcPts val="0"/>
                        </a:spcAft>
                      </a:pPr>
                      <a:r>
                        <a:rPr lang="zh-CN" sz="1800" b="1" kern="100" spc="-60">
                          <a:effectLst/>
                          <a:latin typeface="+mn-ea"/>
                          <a:ea typeface="+mn-ea"/>
                        </a:rPr>
                        <a:t>－</a:t>
                      </a:r>
                      <a:endParaRPr lang="zh-CN" sz="3200" b="1" kern="100">
                        <a:effectLst/>
                        <a:latin typeface="+mn-ea"/>
                        <a:ea typeface="+mn-ea"/>
                      </a:endParaRPr>
                    </a:p>
                  </a:txBody>
                  <a:tcPr marL="68580" marR="68580" marT="0" marB="0" anchor="ctr"/>
                </a:tc>
                <a:tc>
                  <a:txBody>
                    <a:bodyPr/>
                    <a:lstStyle/>
                    <a:p>
                      <a:pPr algn="ctr">
                        <a:spcBef>
                          <a:spcPts val="240"/>
                        </a:spcBef>
                        <a:spcAft>
                          <a:spcPts val="0"/>
                        </a:spcAft>
                      </a:pPr>
                      <a:r>
                        <a:rPr lang="zh-CN" sz="1800" b="1" kern="100" dirty="0">
                          <a:effectLst/>
                          <a:latin typeface="+mn-ea"/>
                          <a:ea typeface="+mn-ea"/>
                        </a:rPr>
                        <a:t>对成本降低额差额的影响额合计</a:t>
                      </a:r>
                      <a:endParaRPr lang="zh-CN" sz="3200" b="1" kern="100" dirty="0">
                        <a:effectLst/>
                        <a:latin typeface="+mn-ea"/>
                        <a:ea typeface="+mn-ea"/>
                      </a:endParaRPr>
                    </a:p>
                  </a:txBody>
                  <a:tcPr marL="68580" marR="68580" marT="0" marB="0" anchor="ctr"/>
                </a:tc>
                <a:tc>
                  <a:txBody>
                    <a:bodyPr/>
                    <a:lstStyle/>
                    <a:p>
                      <a:pPr algn="ctr">
                        <a:spcBef>
                          <a:spcPts val="240"/>
                        </a:spcBef>
                        <a:spcAft>
                          <a:spcPts val="0"/>
                        </a:spcAft>
                      </a:pPr>
                      <a:r>
                        <a:rPr lang="zh-CN" sz="1800" b="1" kern="100" spc="-60">
                          <a:effectLst/>
                          <a:latin typeface="+mn-ea"/>
                          <a:ea typeface="+mn-ea"/>
                        </a:rPr>
                        <a:t>－</a:t>
                      </a:r>
                      <a:endParaRPr lang="zh-CN" sz="3200" b="1" kern="100">
                        <a:effectLst/>
                        <a:latin typeface="+mn-ea"/>
                        <a:ea typeface="+mn-ea"/>
                      </a:endParaRPr>
                    </a:p>
                  </a:txBody>
                  <a:tcPr marL="68580" marR="68580" marT="0" marB="0" anchor="ctr"/>
                </a:tc>
                <a:tc>
                  <a:txBody>
                    <a:bodyPr/>
                    <a:lstStyle/>
                    <a:p>
                      <a:pPr algn="ctr">
                        <a:spcBef>
                          <a:spcPts val="240"/>
                        </a:spcBef>
                        <a:spcAft>
                          <a:spcPts val="0"/>
                        </a:spcAft>
                      </a:pPr>
                      <a:r>
                        <a:rPr lang="zh-CN" sz="1800" b="1" kern="100" spc="-60">
                          <a:effectLst/>
                          <a:latin typeface="+mn-ea"/>
                          <a:ea typeface="+mn-ea"/>
                        </a:rPr>
                        <a:t>－</a:t>
                      </a:r>
                      <a:endParaRPr lang="zh-CN" sz="3200" b="1" kern="100">
                        <a:effectLst/>
                        <a:latin typeface="+mn-ea"/>
                        <a:ea typeface="+mn-ea"/>
                      </a:endParaRPr>
                    </a:p>
                  </a:txBody>
                  <a:tcPr marL="68580" marR="68580" marT="0" marB="0" anchor="ctr"/>
                </a:tc>
                <a:tc>
                  <a:txBody>
                    <a:bodyPr/>
                    <a:lstStyle/>
                    <a:p>
                      <a:pPr algn="ctr">
                        <a:spcBef>
                          <a:spcPts val="240"/>
                        </a:spcBef>
                        <a:spcAft>
                          <a:spcPts val="0"/>
                        </a:spcAft>
                      </a:pPr>
                      <a:r>
                        <a:rPr lang="zh-CN" sz="1800" b="1" kern="100" spc="-60">
                          <a:effectLst/>
                          <a:latin typeface="+mn-ea"/>
                          <a:ea typeface="+mn-ea"/>
                        </a:rPr>
                        <a:t>－</a:t>
                      </a:r>
                      <a:endParaRPr lang="zh-CN" sz="3200" b="1" kern="100">
                        <a:effectLst/>
                        <a:latin typeface="+mn-ea"/>
                        <a:ea typeface="+mn-ea"/>
                      </a:endParaRPr>
                    </a:p>
                  </a:txBody>
                  <a:tcPr marL="68580" marR="68580" marT="0" marB="0" anchor="ctr"/>
                </a:tc>
                <a:tc>
                  <a:txBody>
                    <a:bodyPr/>
                    <a:lstStyle/>
                    <a:p>
                      <a:pPr algn="ctr">
                        <a:spcBef>
                          <a:spcPts val="240"/>
                        </a:spcBef>
                        <a:spcAft>
                          <a:spcPts val="0"/>
                        </a:spcAft>
                      </a:pPr>
                      <a:r>
                        <a:rPr lang="en-US" sz="1800" b="1" kern="100" spc="-60" dirty="0">
                          <a:effectLst/>
                          <a:latin typeface="+mn-ea"/>
                          <a:ea typeface="+mn-ea"/>
                        </a:rPr>
                        <a:t>-143761.50</a:t>
                      </a:r>
                      <a:endParaRPr lang="zh-CN" sz="3200" b="1" kern="100" dirty="0">
                        <a:effectLst/>
                        <a:latin typeface="+mn-ea"/>
                        <a:ea typeface="+mn-ea"/>
                      </a:endParaRPr>
                    </a:p>
                  </a:txBody>
                  <a:tcPr marL="68580" marR="68580" marT="0" marB="0" anchor="ctr"/>
                </a:tc>
                <a:extLst>
                  <a:ext uri="{0D108BD9-81ED-4DB2-BD59-A6C34878D82A}">
                    <a16:rowId xmlns:a16="http://schemas.microsoft.com/office/drawing/2014/main" xmlns="" val="10006"/>
                  </a:ext>
                </a:extLst>
              </a:tr>
            </a:tbl>
          </a:graphicData>
        </a:graphic>
      </p:graphicFrame>
      <p:sp>
        <p:nvSpPr>
          <p:cNvPr id="9" name="矩形 8"/>
          <p:cNvSpPr/>
          <p:nvPr/>
        </p:nvSpPr>
        <p:spPr>
          <a:xfrm>
            <a:off x="407368" y="961564"/>
            <a:ext cx="1512168" cy="523220"/>
          </a:xfrm>
          <a:prstGeom prst="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zh-CN" alt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例</a:t>
            </a:r>
            <a:r>
              <a:rPr lang="en-US" altLang="zh-CN"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5-3</a:t>
            </a:r>
            <a:endParaRPr lang="zh-CN" alt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0" name="燕尾形 9"/>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b="1" dirty="0">
                <a:solidFill>
                  <a:schemeClr val="bg1"/>
                </a:solidFill>
              </a:rPr>
              <a:t>第五章货运成本管理</a:t>
            </a:r>
          </a:p>
        </p:txBody>
      </p:sp>
      <p:sp>
        <p:nvSpPr>
          <p:cNvPr id="11" name="燕尾形 10"/>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b="1" dirty="0">
                <a:solidFill>
                  <a:schemeClr val="bg1"/>
                </a:solidFill>
              </a:rPr>
              <a:t>第一节汽车货运成本分析</a:t>
            </a:r>
          </a:p>
        </p:txBody>
      </p:sp>
      <p:sp>
        <p:nvSpPr>
          <p:cNvPr id="14" name="燕尾形 13"/>
          <p:cNvSpPr/>
          <p:nvPr/>
        </p:nvSpPr>
        <p:spPr>
          <a:xfrm>
            <a:off x="5597940" y="368659"/>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b="1" dirty="0" smtClean="0">
                <a:solidFill>
                  <a:schemeClr val="bg1"/>
                </a:solidFill>
              </a:rPr>
              <a:t>二、成本降低额与成本降低率预算达成情况的因素分析</a:t>
            </a:r>
            <a:endParaRPr lang="zh-CN" altLang="zh-CN" sz="1400" b="1" dirty="0">
              <a:solidFill>
                <a:schemeClr val="bg1"/>
              </a:solidFill>
            </a:endParaRPr>
          </a:p>
        </p:txBody>
      </p:sp>
      <p:sp>
        <p:nvSpPr>
          <p:cNvPr id="15" name="燕尾形 14"/>
          <p:cNvSpPr/>
          <p:nvPr/>
        </p:nvSpPr>
        <p:spPr>
          <a:xfrm>
            <a:off x="5591944" y="692696"/>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b="1" dirty="0" smtClean="0">
                <a:solidFill>
                  <a:schemeClr val="bg1"/>
                </a:solidFill>
              </a:rPr>
              <a:t>（三）成本降低额实际数与预算数之差的多因素分析</a:t>
            </a:r>
            <a:endParaRPr lang="zh-CN" altLang="zh-CN" sz="1400" b="1" dirty="0">
              <a:solidFill>
                <a:schemeClr val="bg1"/>
              </a:solidFill>
            </a:endParaRPr>
          </a:p>
        </p:txBody>
      </p:sp>
    </p:spTree>
    <p:extLst>
      <p:ext uri="{BB962C8B-B14F-4D97-AF65-F5344CB8AC3E}">
        <p14:creationId xmlns:p14="http://schemas.microsoft.com/office/powerpoint/2010/main" xmlns="" val="22884629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对角圆角矩形 4"/>
          <p:cNvSpPr/>
          <p:nvPr/>
        </p:nvSpPr>
        <p:spPr>
          <a:xfrm>
            <a:off x="1631504" y="2060848"/>
            <a:ext cx="9865096" cy="3456384"/>
          </a:xfrm>
          <a:prstGeom prst="round2DiagRect">
            <a:avLst/>
          </a:prstGeom>
          <a:noFill/>
          <a:effectLst>
            <a:outerShdw blurRad="50800" dist="114300" dir="2700000" algn="tl" rotWithShape="0">
              <a:schemeClr val="accent5">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 name="图示 2"/>
          <p:cNvGraphicFramePr/>
          <p:nvPr>
            <p:extLst>
              <p:ext uri="{D42A27DB-BD31-4B8C-83A1-F6EECF244321}">
                <p14:modId xmlns:p14="http://schemas.microsoft.com/office/powerpoint/2010/main" xmlns="" val="1253318046"/>
              </p:ext>
            </p:extLst>
          </p:nvPr>
        </p:nvGraphicFramePr>
        <p:xfrm>
          <a:off x="479376" y="1340768"/>
          <a:ext cx="11089232" cy="49866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矩形 1"/>
          <p:cNvSpPr/>
          <p:nvPr/>
        </p:nvSpPr>
        <p:spPr>
          <a:xfrm>
            <a:off x="3048000" y="2348880"/>
            <a:ext cx="7656512" cy="3046988"/>
          </a:xfrm>
          <a:prstGeom prst="rect">
            <a:avLst/>
          </a:prstGeom>
        </p:spPr>
        <p:txBody>
          <a:bodyPr wrap="square">
            <a:spAutoFit/>
          </a:bodyPr>
          <a:lstStyle/>
          <a:p>
            <a:pPr lvl="0"/>
            <a:r>
              <a:rPr lang="zh-CN" altLang="zh-CN" sz="3200" b="1" dirty="0" smtClean="0"/>
              <a:t>续上例，考虑到上述连环替代因素分析法在确定替代因素顺序时的非唯一性缺陷，可采用本书第三章介绍的因素变动率分析法对秦岭运输集团第一运输公司</a:t>
            </a:r>
            <a:r>
              <a:rPr lang="en-US" altLang="zh-CN" sz="3200" b="1" dirty="0" smtClean="0"/>
              <a:t>2010</a:t>
            </a:r>
            <a:r>
              <a:rPr lang="zh-CN" altLang="zh-CN" sz="3200" b="1" dirty="0" smtClean="0"/>
              <a:t>年</a:t>
            </a:r>
            <a:r>
              <a:rPr lang="en-US" altLang="zh-CN" sz="3200" b="1" dirty="0" smtClean="0"/>
              <a:t>5</a:t>
            </a:r>
            <a:r>
              <a:rPr lang="zh-CN" altLang="zh-CN" sz="3200" b="1" dirty="0" smtClean="0"/>
              <a:t>月成本降低额实际数与预算数之差进行多因素分析。</a:t>
            </a:r>
            <a:endParaRPr lang="zh-CN" altLang="en-US" sz="3200" b="1" dirty="0"/>
          </a:p>
        </p:txBody>
      </p:sp>
      <p:sp>
        <p:nvSpPr>
          <p:cNvPr id="13" name="矩形 12"/>
          <p:cNvSpPr/>
          <p:nvPr/>
        </p:nvSpPr>
        <p:spPr>
          <a:xfrm>
            <a:off x="839416" y="2636912"/>
            <a:ext cx="1512168" cy="707886"/>
          </a:xfrm>
          <a:prstGeom prst="rect">
            <a:avLst/>
          </a:prstGeom>
        </p:spPr>
        <p:txBody>
          <a:bodyPr wrap="square">
            <a:spAutoFit/>
          </a:bodyPr>
          <a:lstStyle/>
          <a:p>
            <a:pPr algn="ctr"/>
            <a:r>
              <a:rPr lang="zh-CN" altLang="en-US" sz="4000" b="1" spc="50" dirty="0" smtClean="0">
                <a:ln w="12700" cmpd="sng">
                  <a:solidFill>
                    <a:schemeClr val="accent6">
                      <a:satMod val="120000"/>
                      <a:shade val="80000"/>
                    </a:schemeClr>
                  </a:solidFill>
                  <a:prstDash val="solid"/>
                </a:ln>
                <a:solidFill>
                  <a:schemeClr val="accent6">
                    <a:tint val="1000"/>
                  </a:schemeClr>
                </a:solidFill>
                <a:effectLst>
                  <a:glow rad="101600">
                    <a:schemeClr val="accent1">
                      <a:satMod val="175000"/>
                      <a:alpha val="40000"/>
                    </a:schemeClr>
                  </a:glow>
                </a:effectLst>
              </a:rPr>
              <a:t>例</a:t>
            </a:r>
            <a:r>
              <a:rPr lang="en-US" altLang="zh-CN" sz="4000" b="1" spc="50" dirty="0" smtClean="0">
                <a:ln w="12700" cmpd="sng">
                  <a:solidFill>
                    <a:schemeClr val="accent6">
                      <a:satMod val="120000"/>
                      <a:shade val="80000"/>
                    </a:schemeClr>
                  </a:solidFill>
                  <a:prstDash val="solid"/>
                </a:ln>
                <a:solidFill>
                  <a:schemeClr val="accent6">
                    <a:tint val="1000"/>
                  </a:schemeClr>
                </a:solidFill>
                <a:effectLst>
                  <a:glow rad="101600">
                    <a:schemeClr val="accent1">
                      <a:satMod val="175000"/>
                      <a:alpha val="40000"/>
                    </a:schemeClr>
                  </a:glow>
                </a:effectLst>
              </a:rPr>
              <a:t>5-4</a:t>
            </a:r>
            <a:endParaRPr lang="zh-CN" altLang="en-US" sz="4000" b="1" spc="50" dirty="0">
              <a:ln w="12700" cmpd="sng">
                <a:solidFill>
                  <a:schemeClr val="accent6">
                    <a:satMod val="120000"/>
                    <a:shade val="80000"/>
                  </a:schemeClr>
                </a:solidFill>
                <a:prstDash val="solid"/>
              </a:ln>
              <a:solidFill>
                <a:schemeClr val="accent6">
                  <a:tint val="1000"/>
                </a:schemeClr>
              </a:solidFill>
              <a:effectLst>
                <a:glow rad="101600">
                  <a:schemeClr val="accent1">
                    <a:satMod val="175000"/>
                    <a:alpha val="40000"/>
                  </a:schemeClr>
                </a:glow>
              </a:effectLst>
            </a:endParaRPr>
          </a:p>
        </p:txBody>
      </p:sp>
      <p:sp>
        <p:nvSpPr>
          <p:cNvPr id="9" name="燕尾形 8"/>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b="1" dirty="0">
                <a:solidFill>
                  <a:schemeClr val="bg1"/>
                </a:solidFill>
              </a:rPr>
              <a:t>第五章货运成本管理</a:t>
            </a:r>
          </a:p>
        </p:txBody>
      </p:sp>
      <p:sp>
        <p:nvSpPr>
          <p:cNvPr id="14" name="燕尾形 13"/>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b="1" dirty="0">
                <a:solidFill>
                  <a:schemeClr val="bg1"/>
                </a:solidFill>
              </a:rPr>
              <a:t>第一节汽车货运成本分析</a:t>
            </a:r>
          </a:p>
        </p:txBody>
      </p:sp>
      <p:sp>
        <p:nvSpPr>
          <p:cNvPr id="15" name="燕尾形 14"/>
          <p:cNvSpPr/>
          <p:nvPr/>
        </p:nvSpPr>
        <p:spPr>
          <a:xfrm>
            <a:off x="5597940" y="368659"/>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b="1" dirty="0" smtClean="0">
                <a:solidFill>
                  <a:schemeClr val="bg1"/>
                </a:solidFill>
              </a:rPr>
              <a:t>二、成本降低额与成本降低率预算达成情况的因素分析</a:t>
            </a:r>
            <a:endParaRPr lang="zh-CN" altLang="zh-CN" sz="1400" b="1" dirty="0">
              <a:solidFill>
                <a:schemeClr val="bg1"/>
              </a:solidFill>
            </a:endParaRPr>
          </a:p>
        </p:txBody>
      </p:sp>
      <p:sp>
        <p:nvSpPr>
          <p:cNvPr id="16" name="燕尾形 15"/>
          <p:cNvSpPr/>
          <p:nvPr/>
        </p:nvSpPr>
        <p:spPr>
          <a:xfrm>
            <a:off x="5591944" y="692696"/>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b="1" dirty="0" smtClean="0">
                <a:solidFill>
                  <a:schemeClr val="bg1"/>
                </a:solidFill>
              </a:rPr>
              <a:t>（三）成本降低额实际数与预算数之差的多因素分析</a:t>
            </a:r>
            <a:endParaRPr lang="zh-CN" altLang="zh-CN" sz="1400" b="1" dirty="0">
              <a:solidFill>
                <a:schemeClr val="bg1"/>
              </a:solidFill>
            </a:endParaRPr>
          </a:p>
        </p:txBody>
      </p:sp>
    </p:spTree>
    <p:extLst>
      <p:ext uri="{BB962C8B-B14F-4D97-AF65-F5344CB8AC3E}">
        <p14:creationId xmlns:p14="http://schemas.microsoft.com/office/powerpoint/2010/main" xmlns="" val="26972629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idx="4294967295"/>
          </p:nvPr>
        </p:nvSpPr>
        <p:spPr>
          <a:xfrm>
            <a:off x="863600" y="1412875"/>
            <a:ext cx="10464800" cy="873125"/>
          </a:xfrm>
          <a:noFill/>
          <a:ln>
            <a:noFill/>
          </a:ln>
          <a:effectLst/>
          <a:scene3d>
            <a:camera prst="orthographicFront">
              <a:rot lat="0" lon="0" rev="0"/>
            </a:camera>
            <a:lightRig rig="contrasting" dir="t">
              <a:rot lat="0" lon="0" rev="1500000"/>
            </a:lightRig>
          </a:scene3d>
        </p:spPr>
        <p:txBody>
          <a:bodyPr/>
          <a:lstStyle/>
          <a:p>
            <a:pPr algn="ctr"/>
            <a:r>
              <a:rPr lang="x-none" altLang="zh-CN" sz="2800" dirty="0">
                <a:latin typeface="楷体" panose="02010609060101010101" pitchFamily="49" charset="-122"/>
                <a:ea typeface="楷体" panose="02010609060101010101" pitchFamily="49" charset="-122"/>
              </a:rPr>
              <a:t>表5-6  成本降低额的因素变动率分析法分析表</a:t>
            </a:r>
            <a:endParaRPr lang="zh-CN" altLang="en-US" sz="2800" dirty="0">
              <a:latin typeface="楷体" panose="02010609060101010101" pitchFamily="49" charset="-122"/>
              <a:ea typeface="楷体" panose="02010609060101010101" pitchFamily="49" charset="-122"/>
            </a:endParaRPr>
          </a:p>
        </p:txBody>
      </p:sp>
      <p:graphicFrame>
        <p:nvGraphicFramePr>
          <p:cNvPr id="5" name="表格 4"/>
          <p:cNvGraphicFramePr>
            <a:graphicFrameLocks noGrp="1"/>
          </p:cNvGraphicFramePr>
          <p:nvPr>
            <p:extLst>
              <p:ext uri="{D42A27DB-BD31-4B8C-83A1-F6EECF244321}">
                <p14:modId xmlns:p14="http://schemas.microsoft.com/office/powerpoint/2010/main" xmlns="" val="1067939876"/>
              </p:ext>
            </p:extLst>
          </p:nvPr>
        </p:nvGraphicFramePr>
        <p:xfrm>
          <a:off x="515380" y="2420888"/>
          <a:ext cx="11089231" cy="3017520"/>
        </p:xfrm>
        <a:graphic>
          <a:graphicData uri="http://schemas.openxmlformats.org/drawingml/2006/table">
            <a:tbl>
              <a:tblPr>
                <a:tableStyleId>{616DA210-FB5B-4158-B5E0-FEB733F419BA}</a:tableStyleId>
              </a:tblPr>
              <a:tblGrid>
                <a:gridCol w="2521850">
                  <a:extLst>
                    <a:ext uri="{9D8B030D-6E8A-4147-A177-3AD203B41FA5}">
                      <a16:colId xmlns:a16="http://schemas.microsoft.com/office/drawing/2014/main" xmlns="" val="20000"/>
                    </a:ext>
                  </a:extLst>
                </a:gridCol>
                <a:gridCol w="1727294">
                  <a:extLst>
                    <a:ext uri="{9D8B030D-6E8A-4147-A177-3AD203B41FA5}">
                      <a16:colId xmlns:a16="http://schemas.microsoft.com/office/drawing/2014/main" xmlns="" val="20001"/>
                    </a:ext>
                  </a:extLst>
                </a:gridCol>
                <a:gridCol w="967285">
                  <a:extLst>
                    <a:ext uri="{9D8B030D-6E8A-4147-A177-3AD203B41FA5}">
                      <a16:colId xmlns:a16="http://schemas.microsoft.com/office/drawing/2014/main" xmlns="" val="20002"/>
                    </a:ext>
                  </a:extLst>
                </a:gridCol>
                <a:gridCol w="1070923">
                  <a:extLst>
                    <a:ext uri="{9D8B030D-6E8A-4147-A177-3AD203B41FA5}">
                      <a16:colId xmlns:a16="http://schemas.microsoft.com/office/drawing/2014/main" xmlns="" val="20003"/>
                    </a:ext>
                  </a:extLst>
                </a:gridCol>
                <a:gridCol w="1347290">
                  <a:extLst>
                    <a:ext uri="{9D8B030D-6E8A-4147-A177-3AD203B41FA5}">
                      <a16:colId xmlns:a16="http://schemas.microsoft.com/office/drawing/2014/main" xmlns="" val="20004"/>
                    </a:ext>
                  </a:extLst>
                </a:gridCol>
                <a:gridCol w="1658203">
                  <a:extLst>
                    <a:ext uri="{9D8B030D-6E8A-4147-A177-3AD203B41FA5}">
                      <a16:colId xmlns:a16="http://schemas.microsoft.com/office/drawing/2014/main" xmlns="" val="20005"/>
                    </a:ext>
                  </a:extLst>
                </a:gridCol>
                <a:gridCol w="1796386">
                  <a:extLst>
                    <a:ext uri="{9D8B030D-6E8A-4147-A177-3AD203B41FA5}">
                      <a16:colId xmlns:a16="http://schemas.microsoft.com/office/drawing/2014/main" xmlns="" val="20006"/>
                    </a:ext>
                  </a:extLst>
                </a:gridCol>
              </a:tblGrid>
              <a:tr h="107950">
                <a:tc rowSpan="2">
                  <a:txBody>
                    <a:bodyPr/>
                    <a:lstStyle/>
                    <a:p>
                      <a:pPr algn="ctr">
                        <a:spcAft>
                          <a:spcPts val="0"/>
                        </a:spcAft>
                      </a:pPr>
                      <a:r>
                        <a:rPr lang="zh-CN" sz="1800" b="1" kern="0" dirty="0">
                          <a:solidFill>
                            <a:schemeClr val="tx1"/>
                          </a:solidFill>
                          <a:effectLst/>
                          <a:latin typeface="+mn-ea"/>
                          <a:ea typeface="+mn-ea"/>
                        </a:rPr>
                        <a:t>因</a:t>
                      </a:r>
                      <a:r>
                        <a:rPr lang="en-US" sz="1800" b="1" kern="0" dirty="0">
                          <a:solidFill>
                            <a:schemeClr val="tx1"/>
                          </a:solidFill>
                          <a:effectLst/>
                          <a:latin typeface="+mn-ea"/>
                          <a:ea typeface="+mn-ea"/>
                        </a:rPr>
                        <a:t>  </a:t>
                      </a:r>
                      <a:r>
                        <a:rPr lang="zh-CN" sz="1800" b="1" kern="0" dirty="0">
                          <a:solidFill>
                            <a:schemeClr val="tx1"/>
                          </a:solidFill>
                          <a:effectLst/>
                          <a:latin typeface="+mn-ea"/>
                          <a:ea typeface="+mn-ea"/>
                        </a:rPr>
                        <a:t>素</a:t>
                      </a:r>
                      <a:endParaRPr lang="zh-CN" sz="3200" b="1" kern="100" dirty="0">
                        <a:solidFill>
                          <a:schemeClr val="tx1"/>
                        </a:solidFill>
                        <a:effectLst/>
                        <a:latin typeface="+mn-ea"/>
                        <a:ea typeface="+mn-ea"/>
                      </a:endParaRPr>
                    </a:p>
                  </a:txBody>
                  <a:tcPr marL="68580" marR="68580" marT="0" marB="0" anchor="ctr"/>
                </a:tc>
                <a:tc rowSpan="2">
                  <a:txBody>
                    <a:bodyPr/>
                    <a:lstStyle/>
                    <a:p>
                      <a:pPr algn="ctr">
                        <a:spcAft>
                          <a:spcPts val="0"/>
                        </a:spcAft>
                      </a:pPr>
                      <a:r>
                        <a:rPr lang="zh-CN" sz="1800" b="1" kern="0">
                          <a:solidFill>
                            <a:schemeClr val="tx1"/>
                          </a:solidFill>
                          <a:effectLst/>
                          <a:latin typeface="+mn-ea"/>
                          <a:ea typeface="+mn-ea"/>
                        </a:rPr>
                        <a:t>单位</a:t>
                      </a:r>
                      <a:endParaRPr lang="zh-CN" sz="3200" b="1" kern="100">
                        <a:solidFill>
                          <a:schemeClr val="tx1"/>
                        </a:solidFill>
                        <a:effectLst/>
                        <a:latin typeface="+mn-ea"/>
                        <a:ea typeface="+mn-ea"/>
                      </a:endParaRPr>
                    </a:p>
                  </a:txBody>
                  <a:tcPr marL="68580" marR="68580" marT="0" marB="0" anchor="ctr"/>
                </a:tc>
                <a:tc>
                  <a:txBody>
                    <a:bodyPr/>
                    <a:lstStyle/>
                    <a:p>
                      <a:pPr algn="ctr">
                        <a:spcAft>
                          <a:spcPts val="0"/>
                        </a:spcAft>
                      </a:pPr>
                      <a:r>
                        <a:rPr lang="zh-CN" sz="1800" b="1" kern="0">
                          <a:solidFill>
                            <a:schemeClr val="tx1"/>
                          </a:solidFill>
                          <a:effectLst/>
                          <a:latin typeface="+mn-ea"/>
                          <a:ea typeface="+mn-ea"/>
                        </a:rPr>
                        <a:t>预算</a:t>
                      </a:r>
                      <a:endParaRPr lang="zh-CN" sz="3200" b="1" kern="100">
                        <a:solidFill>
                          <a:schemeClr val="tx1"/>
                        </a:solidFill>
                        <a:effectLst/>
                        <a:latin typeface="+mn-ea"/>
                        <a:ea typeface="+mn-ea"/>
                      </a:endParaRPr>
                    </a:p>
                  </a:txBody>
                  <a:tcPr marL="68580" marR="68580" marT="0" marB="0" anchor="ctr"/>
                </a:tc>
                <a:tc>
                  <a:txBody>
                    <a:bodyPr/>
                    <a:lstStyle/>
                    <a:p>
                      <a:pPr algn="ctr">
                        <a:spcAft>
                          <a:spcPts val="0"/>
                        </a:spcAft>
                      </a:pPr>
                      <a:r>
                        <a:rPr lang="zh-CN" sz="1800" b="1" kern="0">
                          <a:solidFill>
                            <a:schemeClr val="tx1"/>
                          </a:solidFill>
                          <a:effectLst/>
                          <a:latin typeface="+mn-ea"/>
                          <a:ea typeface="+mn-ea"/>
                        </a:rPr>
                        <a:t>实际</a:t>
                      </a:r>
                      <a:endParaRPr lang="zh-CN" sz="3200" b="1" kern="100">
                        <a:solidFill>
                          <a:schemeClr val="tx1"/>
                        </a:solidFill>
                        <a:effectLst/>
                        <a:latin typeface="+mn-ea"/>
                        <a:ea typeface="+mn-ea"/>
                      </a:endParaRPr>
                    </a:p>
                  </a:txBody>
                  <a:tcPr marL="68580" marR="68580" marT="0" marB="0" anchor="ctr"/>
                </a:tc>
                <a:tc>
                  <a:txBody>
                    <a:bodyPr/>
                    <a:lstStyle/>
                    <a:p>
                      <a:pPr algn="ctr">
                        <a:spcAft>
                          <a:spcPts val="0"/>
                        </a:spcAft>
                      </a:pPr>
                      <a:r>
                        <a:rPr lang="zh-CN" sz="1800" b="1" kern="0" dirty="0">
                          <a:solidFill>
                            <a:schemeClr val="tx1"/>
                          </a:solidFill>
                          <a:effectLst/>
                          <a:latin typeface="+mn-ea"/>
                          <a:ea typeface="+mn-ea"/>
                        </a:rPr>
                        <a:t>因</a:t>
                      </a:r>
                      <a:r>
                        <a:rPr lang="en-US" altLang="zh-CN" sz="1800" b="1" kern="0" dirty="0">
                          <a:solidFill>
                            <a:schemeClr val="tx1"/>
                          </a:solidFill>
                          <a:effectLst/>
                          <a:latin typeface="+mn-ea"/>
                          <a:ea typeface="+mn-ea"/>
                        </a:rPr>
                        <a:t>   </a:t>
                      </a:r>
                      <a:r>
                        <a:rPr lang="zh-CN" sz="1800" b="1" kern="0" dirty="0">
                          <a:solidFill>
                            <a:schemeClr val="tx1"/>
                          </a:solidFill>
                          <a:effectLst/>
                          <a:latin typeface="+mn-ea"/>
                          <a:ea typeface="+mn-ea"/>
                        </a:rPr>
                        <a:t>素</a:t>
                      </a:r>
                      <a:endParaRPr lang="en-US" altLang="zh-CN" sz="1800" b="1" kern="0" dirty="0">
                        <a:solidFill>
                          <a:schemeClr val="tx1"/>
                        </a:solidFill>
                        <a:effectLst/>
                        <a:latin typeface="+mn-ea"/>
                        <a:ea typeface="+mn-ea"/>
                      </a:endParaRPr>
                    </a:p>
                    <a:p>
                      <a:pPr algn="ctr">
                        <a:spcAft>
                          <a:spcPts val="0"/>
                        </a:spcAft>
                      </a:pPr>
                      <a:r>
                        <a:rPr lang="zh-CN" sz="1800" b="1" kern="0" dirty="0">
                          <a:solidFill>
                            <a:schemeClr val="tx1"/>
                          </a:solidFill>
                          <a:effectLst/>
                          <a:latin typeface="+mn-ea"/>
                          <a:ea typeface="+mn-ea"/>
                        </a:rPr>
                        <a:t>变动额</a:t>
                      </a:r>
                      <a:endParaRPr lang="zh-CN" sz="3200" b="1" kern="100" dirty="0">
                        <a:solidFill>
                          <a:schemeClr val="tx1"/>
                        </a:solidFill>
                        <a:effectLst/>
                        <a:latin typeface="+mn-ea"/>
                        <a:ea typeface="+mn-ea"/>
                      </a:endParaRPr>
                    </a:p>
                  </a:txBody>
                  <a:tcPr marL="68580" marR="68580" marT="0" marB="0" anchor="ctr"/>
                </a:tc>
                <a:tc>
                  <a:txBody>
                    <a:bodyPr/>
                    <a:lstStyle/>
                    <a:p>
                      <a:pPr algn="ctr">
                        <a:spcAft>
                          <a:spcPts val="0"/>
                        </a:spcAft>
                      </a:pPr>
                      <a:r>
                        <a:rPr lang="zh-CN" sz="1800" b="1" kern="0" dirty="0">
                          <a:solidFill>
                            <a:schemeClr val="tx1"/>
                          </a:solidFill>
                          <a:effectLst/>
                          <a:latin typeface="+mn-ea"/>
                          <a:ea typeface="+mn-ea"/>
                        </a:rPr>
                        <a:t>因</a:t>
                      </a:r>
                      <a:r>
                        <a:rPr lang="en-US" altLang="zh-CN" sz="1800" b="1" kern="0" dirty="0">
                          <a:solidFill>
                            <a:schemeClr val="tx1"/>
                          </a:solidFill>
                          <a:effectLst/>
                          <a:latin typeface="+mn-ea"/>
                          <a:ea typeface="+mn-ea"/>
                        </a:rPr>
                        <a:t>   </a:t>
                      </a:r>
                      <a:r>
                        <a:rPr lang="zh-CN" sz="1800" b="1" kern="0" dirty="0">
                          <a:solidFill>
                            <a:schemeClr val="tx1"/>
                          </a:solidFill>
                          <a:effectLst/>
                          <a:latin typeface="+mn-ea"/>
                          <a:ea typeface="+mn-ea"/>
                        </a:rPr>
                        <a:t>素</a:t>
                      </a:r>
                      <a:endParaRPr lang="en-US" altLang="zh-CN" sz="1800" b="1" kern="0" dirty="0">
                        <a:solidFill>
                          <a:schemeClr val="tx1"/>
                        </a:solidFill>
                        <a:effectLst/>
                        <a:latin typeface="+mn-ea"/>
                        <a:ea typeface="+mn-ea"/>
                      </a:endParaRPr>
                    </a:p>
                    <a:p>
                      <a:pPr algn="ctr">
                        <a:spcAft>
                          <a:spcPts val="0"/>
                        </a:spcAft>
                      </a:pPr>
                      <a:r>
                        <a:rPr lang="zh-CN" sz="1800" b="1" kern="0" dirty="0">
                          <a:solidFill>
                            <a:schemeClr val="tx1"/>
                          </a:solidFill>
                          <a:effectLst/>
                          <a:latin typeface="+mn-ea"/>
                          <a:ea typeface="+mn-ea"/>
                        </a:rPr>
                        <a:t>变动率</a:t>
                      </a:r>
                      <a:endParaRPr lang="zh-CN" sz="3200" b="1" kern="100" dirty="0">
                        <a:solidFill>
                          <a:schemeClr val="tx1"/>
                        </a:solidFill>
                        <a:effectLst/>
                        <a:latin typeface="+mn-ea"/>
                        <a:ea typeface="+mn-ea"/>
                      </a:endParaRPr>
                    </a:p>
                  </a:txBody>
                  <a:tcPr marL="68580" marR="68580" marT="0" marB="0" anchor="ctr"/>
                </a:tc>
                <a:tc>
                  <a:txBody>
                    <a:bodyPr/>
                    <a:lstStyle/>
                    <a:p>
                      <a:pPr algn="ctr">
                        <a:spcAft>
                          <a:spcPts val="0"/>
                        </a:spcAft>
                      </a:pPr>
                      <a:r>
                        <a:rPr lang="zh-CN" sz="1800" b="1" kern="0" dirty="0">
                          <a:solidFill>
                            <a:schemeClr val="tx1"/>
                          </a:solidFill>
                          <a:effectLst/>
                          <a:latin typeface="+mn-ea"/>
                          <a:ea typeface="+mn-ea"/>
                        </a:rPr>
                        <a:t>因</a:t>
                      </a:r>
                      <a:r>
                        <a:rPr lang="en-US" altLang="zh-CN" sz="1800" b="1" kern="0" dirty="0">
                          <a:solidFill>
                            <a:schemeClr val="tx1"/>
                          </a:solidFill>
                          <a:effectLst/>
                          <a:latin typeface="+mn-ea"/>
                          <a:ea typeface="+mn-ea"/>
                        </a:rPr>
                        <a:t>   </a:t>
                      </a:r>
                      <a:r>
                        <a:rPr lang="zh-CN" sz="1800" b="1" kern="0" dirty="0">
                          <a:solidFill>
                            <a:schemeClr val="tx1"/>
                          </a:solidFill>
                          <a:effectLst/>
                          <a:latin typeface="+mn-ea"/>
                          <a:ea typeface="+mn-ea"/>
                        </a:rPr>
                        <a:t>素</a:t>
                      </a:r>
                      <a:endParaRPr lang="en-US" altLang="zh-CN" sz="1800" b="1" kern="0" dirty="0">
                        <a:solidFill>
                          <a:schemeClr val="tx1"/>
                        </a:solidFill>
                        <a:effectLst/>
                        <a:latin typeface="+mn-ea"/>
                        <a:ea typeface="+mn-ea"/>
                      </a:endParaRPr>
                    </a:p>
                    <a:p>
                      <a:pPr algn="ctr">
                        <a:spcAft>
                          <a:spcPts val="0"/>
                        </a:spcAft>
                      </a:pPr>
                      <a:r>
                        <a:rPr lang="zh-CN" sz="1800" b="1" kern="0" dirty="0">
                          <a:solidFill>
                            <a:schemeClr val="tx1"/>
                          </a:solidFill>
                          <a:effectLst/>
                          <a:latin typeface="+mn-ea"/>
                          <a:ea typeface="+mn-ea"/>
                        </a:rPr>
                        <a:t>影响额</a:t>
                      </a:r>
                      <a:endParaRPr lang="zh-CN" sz="3200" b="1" kern="100" dirty="0">
                        <a:solidFill>
                          <a:schemeClr val="tx1"/>
                        </a:solidFill>
                        <a:effectLst/>
                        <a:latin typeface="+mn-ea"/>
                        <a:ea typeface="+mn-ea"/>
                      </a:endParaRPr>
                    </a:p>
                  </a:txBody>
                  <a:tcPr marL="68580" marR="68580" marT="0" marB="0" anchor="ctr"/>
                </a:tc>
                <a:extLst>
                  <a:ext uri="{0D108BD9-81ED-4DB2-BD59-A6C34878D82A}">
                    <a16:rowId xmlns:a16="http://schemas.microsoft.com/office/drawing/2014/main" xmlns="" val="10000"/>
                  </a:ext>
                </a:extLst>
              </a:tr>
              <a:tr h="107950">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zh-CN" sz="1800" b="1" kern="0">
                          <a:solidFill>
                            <a:schemeClr val="tx1"/>
                          </a:solidFill>
                          <a:effectLst/>
                          <a:latin typeface="+mn-ea"/>
                          <a:ea typeface="+mn-ea"/>
                        </a:rPr>
                        <a:t>①</a:t>
                      </a:r>
                      <a:endParaRPr lang="zh-CN" sz="3200" b="1" kern="100">
                        <a:solidFill>
                          <a:schemeClr val="tx1"/>
                        </a:solidFill>
                        <a:effectLst/>
                        <a:latin typeface="+mn-ea"/>
                        <a:ea typeface="+mn-ea"/>
                      </a:endParaRPr>
                    </a:p>
                  </a:txBody>
                  <a:tcPr marL="68580" marR="68580" marT="0" marB="0" anchor="ctr"/>
                </a:tc>
                <a:tc>
                  <a:txBody>
                    <a:bodyPr/>
                    <a:lstStyle/>
                    <a:p>
                      <a:pPr algn="ctr">
                        <a:spcAft>
                          <a:spcPts val="0"/>
                        </a:spcAft>
                      </a:pPr>
                      <a:r>
                        <a:rPr lang="zh-CN" sz="1800" b="1" kern="0">
                          <a:solidFill>
                            <a:schemeClr val="tx1"/>
                          </a:solidFill>
                          <a:effectLst/>
                          <a:latin typeface="+mn-ea"/>
                          <a:ea typeface="+mn-ea"/>
                        </a:rPr>
                        <a:t>②</a:t>
                      </a:r>
                      <a:endParaRPr lang="zh-CN" sz="3200" b="1" kern="100">
                        <a:solidFill>
                          <a:schemeClr val="tx1"/>
                        </a:solidFill>
                        <a:effectLst/>
                        <a:latin typeface="+mn-ea"/>
                        <a:ea typeface="+mn-ea"/>
                      </a:endParaRPr>
                    </a:p>
                  </a:txBody>
                  <a:tcPr marL="68580" marR="68580" marT="0" marB="0" anchor="ctr"/>
                </a:tc>
                <a:tc>
                  <a:txBody>
                    <a:bodyPr/>
                    <a:lstStyle/>
                    <a:p>
                      <a:pPr algn="ctr">
                        <a:spcAft>
                          <a:spcPts val="0"/>
                        </a:spcAft>
                      </a:pPr>
                      <a:r>
                        <a:rPr lang="zh-CN" sz="1800" b="1" kern="0">
                          <a:solidFill>
                            <a:schemeClr val="tx1"/>
                          </a:solidFill>
                          <a:effectLst/>
                          <a:latin typeface="+mn-ea"/>
                          <a:ea typeface="+mn-ea"/>
                        </a:rPr>
                        <a:t>③</a:t>
                      </a:r>
                      <a:r>
                        <a:rPr lang="en-US" sz="1800" b="1" kern="0">
                          <a:solidFill>
                            <a:schemeClr val="tx1"/>
                          </a:solidFill>
                          <a:effectLst/>
                          <a:latin typeface="+mn-ea"/>
                          <a:ea typeface="+mn-ea"/>
                        </a:rPr>
                        <a:t>=</a:t>
                      </a:r>
                      <a:r>
                        <a:rPr lang="zh-CN" sz="1800" b="1" kern="0">
                          <a:solidFill>
                            <a:schemeClr val="tx1"/>
                          </a:solidFill>
                          <a:effectLst/>
                          <a:latin typeface="+mn-ea"/>
                          <a:ea typeface="+mn-ea"/>
                        </a:rPr>
                        <a:t>②</a:t>
                      </a:r>
                      <a:r>
                        <a:rPr lang="en-US" sz="1800" b="1" kern="0">
                          <a:solidFill>
                            <a:schemeClr val="tx1"/>
                          </a:solidFill>
                          <a:effectLst/>
                          <a:latin typeface="+mn-ea"/>
                          <a:ea typeface="+mn-ea"/>
                        </a:rPr>
                        <a:t>-</a:t>
                      </a:r>
                      <a:r>
                        <a:rPr lang="zh-CN" sz="1800" b="1" kern="0">
                          <a:solidFill>
                            <a:schemeClr val="tx1"/>
                          </a:solidFill>
                          <a:effectLst/>
                          <a:latin typeface="+mn-ea"/>
                          <a:ea typeface="+mn-ea"/>
                        </a:rPr>
                        <a:t>①</a:t>
                      </a:r>
                      <a:endParaRPr lang="zh-CN" sz="3200" b="1" kern="100">
                        <a:solidFill>
                          <a:schemeClr val="tx1"/>
                        </a:solidFill>
                        <a:effectLst/>
                        <a:latin typeface="+mn-ea"/>
                        <a:ea typeface="+mn-ea"/>
                      </a:endParaRPr>
                    </a:p>
                  </a:txBody>
                  <a:tcPr marL="68580" marR="68580" marT="0" marB="0" anchor="ctr"/>
                </a:tc>
                <a:tc>
                  <a:txBody>
                    <a:bodyPr/>
                    <a:lstStyle/>
                    <a:p>
                      <a:pPr algn="ctr">
                        <a:spcAft>
                          <a:spcPts val="0"/>
                        </a:spcAft>
                      </a:pPr>
                      <a:r>
                        <a:rPr lang="zh-CN" sz="1800" b="1" kern="0">
                          <a:solidFill>
                            <a:schemeClr val="tx1"/>
                          </a:solidFill>
                          <a:effectLst/>
                          <a:latin typeface="+mn-ea"/>
                          <a:ea typeface="+mn-ea"/>
                        </a:rPr>
                        <a:t>④</a:t>
                      </a:r>
                      <a:r>
                        <a:rPr lang="en-US" sz="1800" b="1" kern="0">
                          <a:solidFill>
                            <a:schemeClr val="tx1"/>
                          </a:solidFill>
                          <a:effectLst/>
                          <a:latin typeface="+mn-ea"/>
                          <a:ea typeface="+mn-ea"/>
                        </a:rPr>
                        <a:t>=</a:t>
                      </a:r>
                      <a:r>
                        <a:rPr lang="zh-CN" sz="1800" b="1" kern="0">
                          <a:solidFill>
                            <a:schemeClr val="tx1"/>
                          </a:solidFill>
                          <a:effectLst/>
                          <a:latin typeface="+mn-ea"/>
                          <a:ea typeface="+mn-ea"/>
                        </a:rPr>
                        <a:t>③</a:t>
                      </a:r>
                      <a:r>
                        <a:rPr lang="en-US" sz="1800" b="1" kern="0">
                          <a:solidFill>
                            <a:schemeClr val="tx1"/>
                          </a:solidFill>
                          <a:effectLst/>
                          <a:latin typeface="+mn-ea"/>
                          <a:ea typeface="+mn-ea"/>
                        </a:rPr>
                        <a:t>/</a:t>
                      </a:r>
                      <a:r>
                        <a:rPr lang="zh-CN" sz="1800" b="1" kern="0">
                          <a:solidFill>
                            <a:schemeClr val="tx1"/>
                          </a:solidFill>
                          <a:effectLst/>
                          <a:latin typeface="+mn-ea"/>
                          <a:ea typeface="+mn-ea"/>
                        </a:rPr>
                        <a:t>①</a:t>
                      </a:r>
                      <a:endParaRPr lang="zh-CN" sz="3200" b="1" kern="100">
                        <a:solidFill>
                          <a:schemeClr val="tx1"/>
                        </a:solidFill>
                        <a:effectLst/>
                        <a:latin typeface="+mn-ea"/>
                        <a:ea typeface="+mn-ea"/>
                      </a:endParaRPr>
                    </a:p>
                  </a:txBody>
                  <a:tcPr marL="68580" marR="68580" marT="0" marB="0" anchor="ctr"/>
                </a:tc>
                <a:tc>
                  <a:txBody>
                    <a:bodyPr/>
                    <a:lstStyle/>
                    <a:p>
                      <a:pPr algn="ctr">
                        <a:spcAft>
                          <a:spcPts val="0"/>
                        </a:spcAft>
                      </a:pPr>
                      <a:r>
                        <a:rPr lang="zh-CN" sz="1800" b="1" kern="0">
                          <a:solidFill>
                            <a:schemeClr val="tx1"/>
                          </a:solidFill>
                          <a:effectLst/>
                          <a:latin typeface="+mn-ea"/>
                          <a:ea typeface="+mn-ea"/>
                        </a:rPr>
                        <a:t>⑤</a:t>
                      </a:r>
                      <a:r>
                        <a:rPr lang="en-US" sz="1800" b="1" kern="0">
                          <a:solidFill>
                            <a:schemeClr val="tx1"/>
                          </a:solidFill>
                          <a:effectLst/>
                          <a:latin typeface="+mn-ea"/>
                          <a:ea typeface="+mn-ea"/>
                        </a:rPr>
                        <a:t>=</a:t>
                      </a:r>
                      <a:r>
                        <a:rPr lang="zh-CN" sz="1800" b="1" kern="0">
                          <a:solidFill>
                            <a:schemeClr val="tx1"/>
                          </a:solidFill>
                          <a:effectLst/>
                          <a:latin typeface="+mn-ea"/>
                          <a:ea typeface="+mn-ea"/>
                        </a:rPr>
                        <a:t>④×</a:t>
                      </a:r>
                      <a:r>
                        <a:rPr lang="en-US" sz="1800" b="1" kern="0">
                          <a:solidFill>
                            <a:schemeClr val="tx1"/>
                          </a:solidFill>
                          <a:effectLst/>
                          <a:latin typeface="+mn-ea"/>
                          <a:ea typeface="+mn-ea"/>
                        </a:rPr>
                        <a:t>F</a:t>
                      </a:r>
                      <a:endParaRPr lang="zh-CN" sz="3200" b="1" kern="100">
                        <a:solidFill>
                          <a:schemeClr val="tx1"/>
                        </a:solidFill>
                        <a:effectLst/>
                        <a:latin typeface="+mn-ea"/>
                        <a:ea typeface="+mn-ea"/>
                      </a:endParaRPr>
                    </a:p>
                  </a:txBody>
                  <a:tcPr marL="68580" marR="68580" marT="0" marB="0" anchor="ctr"/>
                </a:tc>
                <a:extLst>
                  <a:ext uri="{0D108BD9-81ED-4DB2-BD59-A6C34878D82A}">
                    <a16:rowId xmlns:a16="http://schemas.microsoft.com/office/drawing/2014/main" xmlns="" val="10001"/>
                  </a:ext>
                </a:extLst>
              </a:tr>
              <a:tr h="107950">
                <a:tc>
                  <a:txBody>
                    <a:bodyPr/>
                    <a:lstStyle/>
                    <a:p>
                      <a:pPr algn="just">
                        <a:spcAft>
                          <a:spcPts val="0"/>
                        </a:spcAft>
                      </a:pPr>
                      <a:r>
                        <a:rPr lang="zh-CN" sz="1800" b="1" kern="0">
                          <a:solidFill>
                            <a:schemeClr val="tx1"/>
                          </a:solidFill>
                          <a:effectLst/>
                          <a:latin typeface="+mn-ea"/>
                          <a:ea typeface="+mn-ea"/>
                        </a:rPr>
                        <a:t>总车日</a:t>
                      </a:r>
                      <a:endParaRPr lang="zh-CN" sz="3200" b="1" kern="100">
                        <a:solidFill>
                          <a:schemeClr val="tx1"/>
                        </a:solidFill>
                        <a:effectLst/>
                        <a:latin typeface="+mn-ea"/>
                        <a:ea typeface="+mn-ea"/>
                      </a:endParaRPr>
                    </a:p>
                  </a:txBody>
                  <a:tcPr marL="68580" marR="68580" marT="0" marB="0" anchor="ctr"/>
                </a:tc>
                <a:tc>
                  <a:txBody>
                    <a:bodyPr/>
                    <a:lstStyle/>
                    <a:p>
                      <a:pPr algn="ctr">
                        <a:spcAft>
                          <a:spcPts val="0"/>
                        </a:spcAft>
                      </a:pPr>
                      <a:r>
                        <a:rPr lang="zh-CN" sz="1800" b="1" kern="0">
                          <a:solidFill>
                            <a:schemeClr val="tx1"/>
                          </a:solidFill>
                          <a:effectLst/>
                          <a:latin typeface="+mn-ea"/>
                          <a:ea typeface="+mn-ea"/>
                        </a:rPr>
                        <a:t>车日</a:t>
                      </a:r>
                      <a:endParaRPr lang="zh-CN" sz="3200" b="1" kern="100">
                        <a:solidFill>
                          <a:schemeClr val="tx1"/>
                        </a:solidFill>
                        <a:effectLst/>
                        <a:latin typeface="+mn-ea"/>
                        <a:ea typeface="+mn-ea"/>
                      </a:endParaRPr>
                    </a:p>
                  </a:txBody>
                  <a:tcPr marL="68580" marR="68580" marT="0" marB="0" anchor="ctr"/>
                </a:tc>
                <a:tc>
                  <a:txBody>
                    <a:bodyPr/>
                    <a:lstStyle/>
                    <a:p>
                      <a:pPr algn="r">
                        <a:spcAft>
                          <a:spcPts val="0"/>
                        </a:spcAft>
                      </a:pPr>
                      <a:r>
                        <a:rPr lang="en-US" sz="1800" b="1" kern="0">
                          <a:solidFill>
                            <a:schemeClr val="tx1"/>
                          </a:solidFill>
                          <a:effectLst/>
                          <a:latin typeface="+mn-ea"/>
                          <a:ea typeface="+mn-ea"/>
                        </a:rPr>
                        <a:t>6000</a:t>
                      </a:r>
                      <a:endParaRPr lang="zh-CN" sz="3200" b="1" kern="100">
                        <a:solidFill>
                          <a:schemeClr val="tx1"/>
                        </a:solidFill>
                        <a:effectLst/>
                        <a:latin typeface="+mn-ea"/>
                        <a:ea typeface="+mn-ea"/>
                      </a:endParaRPr>
                    </a:p>
                  </a:txBody>
                  <a:tcPr marL="68580" marR="68580" marT="0" marB="0" anchor="ctr"/>
                </a:tc>
                <a:tc>
                  <a:txBody>
                    <a:bodyPr/>
                    <a:lstStyle/>
                    <a:p>
                      <a:pPr algn="r">
                        <a:spcAft>
                          <a:spcPts val="0"/>
                        </a:spcAft>
                      </a:pPr>
                      <a:r>
                        <a:rPr lang="en-US" sz="1800" b="1" kern="0">
                          <a:solidFill>
                            <a:schemeClr val="tx1"/>
                          </a:solidFill>
                          <a:effectLst/>
                          <a:latin typeface="+mn-ea"/>
                          <a:ea typeface="+mn-ea"/>
                        </a:rPr>
                        <a:t>6100</a:t>
                      </a:r>
                      <a:endParaRPr lang="zh-CN" sz="3200" b="1" kern="100">
                        <a:solidFill>
                          <a:schemeClr val="tx1"/>
                        </a:solidFill>
                        <a:effectLst/>
                        <a:latin typeface="+mn-ea"/>
                        <a:ea typeface="+mn-ea"/>
                      </a:endParaRPr>
                    </a:p>
                  </a:txBody>
                  <a:tcPr marL="68580" marR="68580" marT="0" marB="0" anchor="ctr"/>
                </a:tc>
                <a:tc>
                  <a:txBody>
                    <a:bodyPr/>
                    <a:lstStyle/>
                    <a:p>
                      <a:pPr algn="r">
                        <a:spcAft>
                          <a:spcPts val="0"/>
                        </a:spcAft>
                      </a:pPr>
                      <a:r>
                        <a:rPr lang="en-US" sz="1800" b="1" kern="0">
                          <a:solidFill>
                            <a:schemeClr val="tx1"/>
                          </a:solidFill>
                          <a:effectLst/>
                          <a:latin typeface="+mn-ea"/>
                          <a:ea typeface="+mn-ea"/>
                        </a:rPr>
                        <a:t>100</a:t>
                      </a:r>
                      <a:endParaRPr lang="zh-CN" sz="3200" b="1" kern="100">
                        <a:solidFill>
                          <a:schemeClr val="tx1"/>
                        </a:solidFill>
                        <a:effectLst/>
                        <a:latin typeface="+mn-ea"/>
                        <a:ea typeface="+mn-ea"/>
                      </a:endParaRPr>
                    </a:p>
                  </a:txBody>
                  <a:tcPr marL="68580" marR="68580" marT="0" marB="0" anchor="ctr"/>
                </a:tc>
                <a:tc>
                  <a:txBody>
                    <a:bodyPr/>
                    <a:lstStyle/>
                    <a:p>
                      <a:pPr algn="r">
                        <a:spcAft>
                          <a:spcPts val="0"/>
                        </a:spcAft>
                      </a:pPr>
                      <a:r>
                        <a:rPr lang="en-US" sz="1800" b="1" kern="100">
                          <a:solidFill>
                            <a:schemeClr val="tx1"/>
                          </a:solidFill>
                          <a:effectLst/>
                          <a:latin typeface="+mn-ea"/>
                          <a:ea typeface="+mn-ea"/>
                        </a:rPr>
                        <a:t>1.6667 </a:t>
                      </a:r>
                      <a:endParaRPr lang="zh-CN" sz="3200" b="1" kern="100">
                        <a:solidFill>
                          <a:schemeClr val="tx1"/>
                        </a:solidFill>
                        <a:effectLst/>
                        <a:latin typeface="+mn-ea"/>
                        <a:ea typeface="+mn-ea"/>
                      </a:endParaRPr>
                    </a:p>
                  </a:txBody>
                  <a:tcPr marL="68580" marR="68580" marT="0" marB="0" anchor="ctr"/>
                </a:tc>
                <a:tc>
                  <a:txBody>
                    <a:bodyPr/>
                    <a:lstStyle/>
                    <a:p>
                      <a:pPr algn="r">
                        <a:spcAft>
                          <a:spcPts val="0"/>
                        </a:spcAft>
                      </a:pPr>
                      <a:r>
                        <a:rPr lang="en-US" sz="1800" b="1" kern="0">
                          <a:solidFill>
                            <a:schemeClr val="tx1"/>
                          </a:solidFill>
                          <a:effectLst/>
                          <a:latin typeface="+mn-ea"/>
                          <a:ea typeface="+mn-ea"/>
                        </a:rPr>
                        <a:t>1337.34</a:t>
                      </a:r>
                      <a:endParaRPr lang="zh-CN" sz="3200" b="1" kern="100">
                        <a:solidFill>
                          <a:schemeClr val="tx1"/>
                        </a:solidFill>
                        <a:effectLst/>
                        <a:latin typeface="+mn-ea"/>
                        <a:ea typeface="+mn-ea"/>
                      </a:endParaRPr>
                    </a:p>
                  </a:txBody>
                  <a:tcPr marL="68580" marR="68580" marT="0" marB="0" anchor="ctr"/>
                </a:tc>
                <a:extLst>
                  <a:ext uri="{0D108BD9-81ED-4DB2-BD59-A6C34878D82A}">
                    <a16:rowId xmlns:a16="http://schemas.microsoft.com/office/drawing/2014/main" xmlns="" val="10002"/>
                  </a:ext>
                </a:extLst>
              </a:tr>
              <a:tr h="107950">
                <a:tc>
                  <a:txBody>
                    <a:bodyPr/>
                    <a:lstStyle/>
                    <a:p>
                      <a:pPr algn="just">
                        <a:spcAft>
                          <a:spcPts val="0"/>
                        </a:spcAft>
                      </a:pPr>
                      <a:r>
                        <a:rPr lang="zh-CN" sz="1800" b="1" kern="0">
                          <a:solidFill>
                            <a:schemeClr val="tx1"/>
                          </a:solidFill>
                          <a:effectLst/>
                          <a:latin typeface="+mn-ea"/>
                          <a:ea typeface="+mn-ea"/>
                        </a:rPr>
                        <a:t>工作率</a:t>
                      </a:r>
                      <a:endParaRPr lang="zh-CN" sz="3200" b="1" kern="100">
                        <a:solidFill>
                          <a:schemeClr val="tx1"/>
                        </a:solidFill>
                        <a:effectLst/>
                        <a:latin typeface="+mn-ea"/>
                        <a:ea typeface="+mn-ea"/>
                      </a:endParaRPr>
                    </a:p>
                  </a:txBody>
                  <a:tcPr marL="68580" marR="68580" marT="0" marB="0" anchor="ctr"/>
                </a:tc>
                <a:tc>
                  <a:txBody>
                    <a:bodyPr/>
                    <a:lstStyle/>
                    <a:p>
                      <a:pPr algn="ctr">
                        <a:spcAft>
                          <a:spcPts val="0"/>
                        </a:spcAft>
                      </a:pPr>
                      <a:r>
                        <a:rPr lang="en-US" sz="1800" b="1" kern="0">
                          <a:solidFill>
                            <a:schemeClr val="tx1"/>
                          </a:solidFill>
                          <a:effectLst/>
                          <a:latin typeface="+mn-ea"/>
                          <a:ea typeface="+mn-ea"/>
                        </a:rPr>
                        <a:t>%</a:t>
                      </a:r>
                      <a:endParaRPr lang="zh-CN" sz="3200" b="1" kern="100">
                        <a:solidFill>
                          <a:schemeClr val="tx1"/>
                        </a:solidFill>
                        <a:effectLst/>
                        <a:latin typeface="+mn-ea"/>
                        <a:ea typeface="+mn-ea"/>
                      </a:endParaRPr>
                    </a:p>
                  </a:txBody>
                  <a:tcPr marL="68580" marR="68580" marT="0" marB="0" anchor="ctr"/>
                </a:tc>
                <a:tc>
                  <a:txBody>
                    <a:bodyPr/>
                    <a:lstStyle/>
                    <a:p>
                      <a:pPr algn="r">
                        <a:spcAft>
                          <a:spcPts val="0"/>
                        </a:spcAft>
                      </a:pPr>
                      <a:r>
                        <a:rPr lang="en-US" sz="1800" b="1" kern="0">
                          <a:solidFill>
                            <a:schemeClr val="tx1"/>
                          </a:solidFill>
                          <a:effectLst/>
                          <a:latin typeface="+mn-ea"/>
                          <a:ea typeface="+mn-ea"/>
                        </a:rPr>
                        <a:t>95</a:t>
                      </a:r>
                      <a:endParaRPr lang="zh-CN" sz="3200" b="1" kern="100">
                        <a:solidFill>
                          <a:schemeClr val="tx1"/>
                        </a:solidFill>
                        <a:effectLst/>
                        <a:latin typeface="+mn-ea"/>
                        <a:ea typeface="+mn-ea"/>
                      </a:endParaRPr>
                    </a:p>
                  </a:txBody>
                  <a:tcPr marL="68580" marR="68580" marT="0" marB="0" anchor="ctr"/>
                </a:tc>
                <a:tc>
                  <a:txBody>
                    <a:bodyPr/>
                    <a:lstStyle/>
                    <a:p>
                      <a:pPr algn="r">
                        <a:spcAft>
                          <a:spcPts val="0"/>
                        </a:spcAft>
                      </a:pPr>
                      <a:r>
                        <a:rPr lang="en-US" sz="1800" b="1" kern="0">
                          <a:solidFill>
                            <a:schemeClr val="tx1"/>
                          </a:solidFill>
                          <a:effectLst/>
                          <a:latin typeface="+mn-ea"/>
                          <a:ea typeface="+mn-ea"/>
                        </a:rPr>
                        <a:t>90</a:t>
                      </a:r>
                      <a:endParaRPr lang="zh-CN" sz="3200" b="1" kern="100">
                        <a:solidFill>
                          <a:schemeClr val="tx1"/>
                        </a:solidFill>
                        <a:effectLst/>
                        <a:latin typeface="+mn-ea"/>
                        <a:ea typeface="+mn-ea"/>
                      </a:endParaRPr>
                    </a:p>
                  </a:txBody>
                  <a:tcPr marL="68580" marR="68580" marT="0" marB="0" anchor="ctr"/>
                </a:tc>
                <a:tc>
                  <a:txBody>
                    <a:bodyPr/>
                    <a:lstStyle/>
                    <a:p>
                      <a:pPr algn="r">
                        <a:spcAft>
                          <a:spcPts val="0"/>
                        </a:spcAft>
                      </a:pPr>
                      <a:r>
                        <a:rPr lang="en-US" sz="1800" b="1" kern="0">
                          <a:solidFill>
                            <a:schemeClr val="tx1"/>
                          </a:solidFill>
                          <a:effectLst/>
                          <a:latin typeface="+mn-ea"/>
                          <a:ea typeface="+mn-ea"/>
                        </a:rPr>
                        <a:t>-5</a:t>
                      </a:r>
                      <a:endParaRPr lang="zh-CN" sz="3200" b="1" kern="100">
                        <a:solidFill>
                          <a:schemeClr val="tx1"/>
                        </a:solidFill>
                        <a:effectLst/>
                        <a:latin typeface="+mn-ea"/>
                        <a:ea typeface="+mn-ea"/>
                      </a:endParaRPr>
                    </a:p>
                  </a:txBody>
                  <a:tcPr marL="68580" marR="68580" marT="0" marB="0" anchor="ctr"/>
                </a:tc>
                <a:tc>
                  <a:txBody>
                    <a:bodyPr/>
                    <a:lstStyle/>
                    <a:p>
                      <a:pPr algn="r">
                        <a:spcAft>
                          <a:spcPts val="0"/>
                        </a:spcAft>
                      </a:pPr>
                      <a:r>
                        <a:rPr lang="en-US" sz="1800" b="1" kern="100">
                          <a:solidFill>
                            <a:schemeClr val="tx1"/>
                          </a:solidFill>
                          <a:effectLst/>
                          <a:latin typeface="+mn-ea"/>
                          <a:ea typeface="+mn-ea"/>
                        </a:rPr>
                        <a:t>-5.2632 </a:t>
                      </a:r>
                      <a:endParaRPr lang="zh-CN" sz="3200" b="1" kern="100">
                        <a:solidFill>
                          <a:schemeClr val="tx1"/>
                        </a:solidFill>
                        <a:effectLst/>
                        <a:latin typeface="+mn-ea"/>
                        <a:ea typeface="+mn-ea"/>
                      </a:endParaRPr>
                    </a:p>
                  </a:txBody>
                  <a:tcPr marL="68580" marR="68580" marT="0" marB="0" anchor="ctr"/>
                </a:tc>
                <a:tc>
                  <a:txBody>
                    <a:bodyPr/>
                    <a:lstStyle/>
                    <a:p>
                      <a:pPr algn="r">
                        <a:spcAft>
                          <a:spcPts val="0"/>
                        </a:spcAft>
                      </a:pPr>
                      <a:r>
                        <a:rPr lang="en-US" sz="1800" b="1" kern="0">
                          <a:solidFill>
                            <a:schemeClr val="tx1"/>
                          </a:solidFill>
                          <a:effectLst/>
                          <a:latin typeface="+mn-ea"/>
                          <a:ea typeface="+mn-ea"/>
                        </a:rPr>
                        <a:t>-4223.14</a:t>
                      </a:r>
                      <a:endParaRPr lang="zh-CN" sz="3200" b="1" kern="100">
                        <a:solidFill>
                          <a:schemeClr val="tx1"/>
                        </a:solidFill>
                        <a:effectLst/>
                        <a:latin typeface="+mn-ea"/>
                        <a:ea typeface="+mn-ea"/>
                      </a:endParaRPr>
                    </a:p>
                  </a:txBody>
                  <a:tcPr marL="68580" marR="68580" marT="0" marB="0" anchor="ctr"/>
                </a:tc>
                <a:extLst>
                  <a:ext uri="{0D108BD9-81ED-4DB2-BD59-A6C34878D82A}">
                    <a16:rowId xmlns:a16="http://schemas.microsoft.com/office/drawing/2014/main" xmlns="" val="10003"/>
                  </a:ext>
                </a:extLst>
              </a:tr>
              <a:tr h="107950">
                <a:tc>
                  <a:txBody>
                    <a:bodyPr/>
                    <a:lstStyle/>
                    <a:p>
                      <a:pPr algn="just">
                        <a:spcAft>
                          <a:spcPts val="0"/>
                        </a:spcAft>
                      </a:pPr>
                      <a:r>
                        <a:rPr lang="zh-CN" sz="1800" b="1" kern="0">
                          <a:solidFill>
                            <a:schemeClr val="tx1"/>
                          </a:solidFill>
                          <a:effectLst/>
                          <a:latin typeface="+mn-ea"/>
                          <a:ea typeface="+mn-ea"/>
                        </a:rPr>
                        <a:t>平均车日行程</a:t>
                      </a:r>
                      <a:endParaRPr lang="zh-CN" sz="3200" b="1" kern="100">
                        <a:solidFill>
                          <a:schemeClr val="tx1"/>
                        </a:solidFill>
                        <a:effectLst/>
                        <a:latin typeface="+mn-ea"/>
                        <a:ea typeface="+mn-ea"/>
                      </a:endParaRPr>
                    </a:p>
                  </a:txBody>
                  <a:tcPr marL="68580" marR="68580" marT="0" marB="0" anchor="ctr"/>
                </a:tc>
                <a:tc>
                  <a:txBody>
                    <a:bodyPr/>
                    <a:lstStyle/>
                    <a:p>
                      <a:pPr algn="ctr">
                        <a:spcAft>
                          <a:spcPts val="0"/>
                        </a:spcAft>
                      </a:pPr>
                      <a:r>
                        <a:rPr lang="en-US" sz="1800" b="1" kern="0">
                          <a:solidFill>
                            <a:schemeClr val="tx1"/>
                          </a:solidFill>
                          <a:effectLst/>
                          <a:latin typeface="+mn-ea"/>
                          <a:ea typeface="+mn-ea"/>
                        </a:rPr>
                        <a:t>km</a:t>
                      </a:r>
                      <a:endParaRPr lang="zh-CN" sz="3200" b="1" kern="100">
                        <a:solidFill>
                          <a:schemeClr val="tx1"/>
                        </a:solidFill>
                        <a:effectLst/>
                        <a:latin typeface="+mn-ea"/>
                        <a:ea typeface="+mn-ea"/>
                      </a:endParaRPr>
                    </a:p>
                  </a:txBody>
                  <a:tcPr marL="68580" marR="68580" marT="0" marB="0" anchor="ctr"/>
                </a:tc>
                <a:tc>
                  <a:txBody>
                    <a:bodyPr/>
                    <a:lstStyle/>
                    <a:p>
                      <a:pPr algn="r">
                        <a:spcAft>
                          <a:spcPts val="0"/>
                        </a:spcAft>
                      </a:pPr>
                      <a:r>
                        <a:rPr lang="en-US" sz="1800" b="1" kern="0">
                          <a:solidFill>
                            <a:schemeClr val="tx1"/>
                          </a:solidFill>
                          <a:effectLst/>
                          <a:latin typeface="+mn-ea"/>
                          <a:ea typeface="+mn-ea"/>
                        </a:rPr>
                        <a:t>400</a:t>
                      </a:r>
                      <a:endParaRPr lang="zh-CN" sz="3200" b="1" kern="100">
                        <a:solidFill>
                          <a:schemeClr val="tx1"/>
                        </a:solidFill>
                        <a:effectLst/>
                        <a:latin typeface="+mn-ea"/>
                        <a:ea typeface="+mn-ea"/>
                      </a:endParaRPr>
                    </a:p>
                  </a:txBody>
                  <a:tcPr marL="68580" marR="68580" marT="0" marB="0" anchor="ctr"/>
                </a:tc>
                <a:tc>
                  <a:txBody>
                    <a:bodyPr/>
                    <a:lstStyle/>
                    <a:p>
                      <a:pPr algn="r">
                        <a:spcAft>
                          <a:spcPts val="0"/>
                        </a:spcAft>
                      </a:pPr>
                      <a:r>
                        <a:rPr lang="en-US" sz="1800" b="1" kern="0">
                          <a:solidFill>
                            <a:schemeClr val="tx1"/>
                          </a:solidFill>
                          <a:effectLst/>
                          <a:latin typeface="+mn-ea"/>
                          <a:ea typeface="+mn-ea"/>
                        </a:rPr>
                        <a:t>410</a:t>
                      </a:r>
                      <a:endParaRPr lang="zh-CN" sz="3200" b="1" kern="100">
                        <a:solidFill>
                          <a:schemeClr val="tx1"/>
                        </a:solidFill>
                        <a:effectLst/>
                        <a:latin typeface="+mn-ea"/>
                        <a:ea typeface="+mn-ea"/>
                      </a:endParaRPr>
                    </a:p>
                  </a:txBody>
                  <a:tcPr marL="68580" marR="68580" marT="0" marB="0" anchor="ctr"/>
                </a:tc>
                <a:tc>
                  <a:txBody>
                    <a:bodyPr/>
                    <a:lstStyle/>
                    <a:p>
                      <a:pPr algn="r">
                        <a:spcAft>
                          <a:spcPts val="0"/>
                        </a:spcAft>
                      </a:pPr>
                      <a:r>
                        <a:rPr lang="en-US" sz="1800" b="1" kern="0">
                          <a:solidFill>
                            <a:schemeClr val="tx1"/>
                          </a:solidFill>
                          <a:effectLst/>
                          <a:latin typeface="+mn-ea"/>
                          <a:ea typeface="+mn-ea"/>
                        </a:rPr>
                        <a:t>10</a:t>
                      </a:r>
                      <a:endParaRPr lang="zh-CN" sz="3200" b="1" kern="100">
                        <a:solidFill>
                          <a:schemeClr val="tx1"/>
                        </a:solidFill>
                        <a:effectLst/>
                        <a:latin typeface="+mn-ea"/>
                        <a:ea typeface="+mn-ea"/>
                      </a:endParaRPr>
                    </a:p>
                  </a:txBody>
                  <a:tcPr marL="68580" marR="68580" marT="0" marB="0" anchor="ctr"/>
                </a:tc>
                <a:tc>
                  <a:txBody>
                    <a:bodyPr/>
                    <a:lstStyle/>
                    <a:p>
                      <a:pPr algn="r">
                        <a:spcAft>
                          <a:spcPts val="0"/>
                        </a:spcAft>
                      </a:pPr>
                      <a:r>
                        <a:rPr lang="en-US" sz="1800" b="1" kern="100">
                          <a:solidFill>
                            <a:schemeClr val="tx1"/>
                          </a:solidFill>
                          <a:effectLst/>
                          <a:latin typeface="+mn-ea"/>
                          <a:ea typeface="+mn-ea"/>
                        </a:rPr>
                        <a:t>2.5000 </a:t>
                      </a:r>
                      <a:endParaRPr lang="zh-CN" sz="3200" b="1" kern="100">
                        <a:solidFill>
                          <a:schemeClr val="tx1"/>
                        </a:solidFill>
                        <a:effectLst/>
                        <a:latin typeface="+mn-ea"/>
                        <a:ea typeface="+mn-ea"/>
                      </a:endParaRPr>
                    </a:p>
                  </a:txBody>
                  <a:tcPr marL="68580" marR="68580" marT="0" marB="0" anchor="ctr"/>
                </a:tc>
                <a:tc>
                  <a:txBody>
                    <a:bodyPr/>
                    <a:lstStyle/>
                    <a:p>
                      <a:pPr algn="r">
                        <a:spcAft>
                          <a:spcPts val="0"/>
                        </a:spcAft>
                      </a:pPr>
                      <a:r>
                        <a:rPr lang="en-US" sz="1800" b="1" kern="0">
                          <a:solidFill>
                            <a:schemeClr val="tx1"/>
                          </a:solidFill>
                          <a:effectLst/>
                          <a:latin typeface="+mn-ea"/>
                          <a:ea typeface="+mn-ea"/>
                        </a:rPr>
                        <a:t>2005.97</a:t>
                      </a:r>
                      <a:endParaRPr lang="zh-CN" sz="3200" b="1" kern="100">
                        <a:solidFill>
                          <a:schemeClr val="tx1"/>
                        </a:solidFill>
                        <a:effectLst/>
                        <a:latin typeface="+mn-ea"/>
                        <a:ea typeface="+mn-ea"/>
                      </a:endParaRPr>
                    </a:p>
                  </a:txBody>
                  <a:tcPr marL="68580" marR="68580" marT="0" marB="0" anchor="ctr"/>
                </a:tc>
                <a:extLst>
                  <a:ext uri="{0D108BD9-81ED-4DB2-BD59-A6C34878D82A}">
                    <a16:rowId xmlns:a16="http://schemas.microsoft.com/office/drawing/2014/main" xmlns="" val="10004"/>
                  </a:ext>
                </a:extLst>
              </a:tr>
              <a:tr h="107950">
                <a:tc>
                  <a:txBody>
                    <a:bodyPr/>
                    <a:lstStyle/>
                    <a:p>
                      <a:pPr algn="just">
                        <a:spcAft>
                          <a:spcPts val="0"/>
                        </a:spcAft>
                      </a:pPr>
                      <a:r>
                        <a:rPr lang="zh-CN" sz="1800" b="1" kern="0">
                          <a:solidFill>
                            <a:schemeClr val="tx1"/>
                          </a:solidFill>
                          <a:effectLst/>
                          <a:latin typeface="+mn-ea"/>
                          <a:ea typeface="+mn-ea"/>
                        </a:rPr>
                        <a:t>里程利用率</a:t>
                      </a:r>
                      <a:endParaRPr lang="zh-CN" sz="3200" b="1" kern="100">
                        <a:solidFill>
                          <a:schemeClr val="tx1"/>
                        </a:solidFill>
                        <a:effectLst/>
                        <a:latin typeface="+mn-ea"/>
                        <a:ea typeface="+mn-ea"/>
                      </a:endParaRPr>
                    </a:p>
                  </a:txBody>
                  <a:tcPr marL="68580" marR="68580" marT="0" marB="0" anchor="ctr"/>
                </a:tc>
                <a:tc>
                  <a:txBody>
                    <a:bodyPr/>
                    <a:lstStyle/>
                    <a:p>
                      <a:pPr algn="ctr">
                        <a:spcAft>
                          <a:spcPts val="0"/>
                        </a:spcAft>
                      </a:pPr>
                      <a:r>
                        <a:rPr lang="en-US" sz="1800" b="1" kern="0">
                          <a:solidFill>
                            <a:schemeClr val="tx1"/>
                          </a:solidFill>
                          <a:effectLst/>
                          <a:latin typeface="+mn-ea"/>
                          <a:ea typeface="+mn-ea"/>
                        </a:rPr>
                        <a:t>%</a:t>
                      </a:r>
                      <a:endParaRPr lang="zh-CN" sz="3200" b="1" kern="100">
                        <a:solidFill>
                          <a:schemeClr val="tx1"/>
                        </a:solidFill>
                        <a:effectLst/>
                        <a:latin typeface="+mn-ea"/>
                        <a:ea typeface="+mn-ea"/>
                      </a:endParaRPr>
                    </a:p>
                  </a:txBody>
                  <a:tcPr marL="68580" marR="68580" marT="0" marB="0" anchor="ctr"/>
                </a:tc>
                <a:tc>
                  <a:txBody>
                    <a:bodyPr/>
                    <a:lstStyle/>
                    <a:p>
                      <a:pPr algn="r">
                        <a:spcAft>
                          <a:spcPts val="0"/>
                        </a:spcAft>
                      </a:pPr>
                      <a:r>
                        <a:rPr lang="en-US" sz="1800" b="1" kern="0">
                          <a:solidFill>
                            <a:schemeClr val="tx1"/>
                          </a:solidFill>
                          <a:effectLst/>
                          <a:latin typeface="+mn-ea"/>
                          <a:ea typeface="+mn-ea"/>
                        </a:rPr>
                        <a:t>60</a:t>
                      </a:r>
                      <a:endParaRPr lang="zh-CN" sz="3200" b="1" kern="100">
                        <a:solidFill>
                          <a:schemeClr val="tx1"/>
                        </a:solidFill>
                        <a:effectLst/>
                        <a:latin typeface="+mn-ea"/>
                        <a:ea typeface="+mn-ea"/>
                      </a:endParaRPr>
                    </a:p>
                  </a:txBody>
                  <a:tcPr marL="68580" marR="68580" marT="0" marB="0" anchor="ctr"/>
                </a:tc>
                <a:tc>
                  <a:txBody>
                    <a:bodyPr/>
                    <a:lstStyle/>
                    <a:p>
                      <a:pPr algn="r">
                        <a:spcAft>
                          <a:spcPts val="0"/>
                        </a:spcAft>
                      </a:pPr>
                      <a:r>
                        <a:rPr lang="en-US" sz="1800" b="1" kern="0">
                          <a:solidFill>
                            <a:schemeClr val="tx1"/>
                          </a:solidFill>
                          <a:effectLst/>
                          <a:latin typeface="+mn-ea"/>
                          <a:ea typeface="+mn-ea"/>
                        </a:rPr>
                        <a:t>70</a:t>
                      </a:r>
                      <a:endParaRPr lang="zh-CN" sz="3200" b="1" kern="100">
                        <a:solidFill>
                          <a:schemeClr val="tx1"/>
                        </a:solidFill>
                        <a:effectLst/>
                        <a:latin typeface="+mn-ea"/>
                        <a:ea typeface="+mn-ea"/>
                      </a:endParaRPr>
                    </a:p>
                  </a:txBody>
                  <a:tcPr marL="68580" marR="68580" marT="0" marB="0" anchor="ctr"/>
                </a:tc>
                <a:tc>
                  <a:txBody>
                    <a:bodyPr/>
                    <a:lstStyle/>
                    <a:p>
                      <a:pPr algn="r">
                        <a:spcAft>
                          <a:spcPts val="0"/>
                        </a:spcAft>
                      </a:pPr>
                      <a:r>
                        <a:rPr lang="en-US" sz="1800" b="1" kern="0">
                          <a:solidFill>
                            <a:schemeClr val="tx1"/>
                          </a:solidFill>
                          <a:effectLst/>
                          <a:latin typeface="+mn-ea"/>
                          <a:ea typeface="+mn-ea"/>
                        </a:rPr>
                        <a:t>10</a:t>
                      </a:r>
                      <a:endParaRPr lang="zh-CN" sz="3200" b="1" kern="100">
                        <a:solidFill>
                          <a:schemeClr val="tx1"/>
                        </a:solidFill>
                        <a:effectLst/>
                        <a:latin typeface="+mn-ea"/>
                        <a:ea typeface="+mn-ea"/>
                      </a:endParaRPr>
                    </a:p>
                  </a:txBody>
                  <a:tcPr marL="68580" marR="68580" marT="0" marB="0" anchor="ctr"/>
                </a:tc>
                <a:tc>
                  <a:txBody>
                    <a:bodyPr/>
                    <a:lstStyle/>
                    <a:p>
                      <a:pPr algn="r">
                        <a:spcAft>
                          <a:spcPts val="0"/>
                        </a:spcAft>
                      </a:pPr>
                      <a:r>
                        <a:rPr lang="en-US" sz="1800" b="1" kern="100">
                          <a:solidFill>
                            <a:schemeClr val="tx1"/>
                          </a:solidFill>
                          <a:effectLst/>
                          <a:latin typeface="+mn-ea"/>
                          <a:ea typeface="+mn-ea"/>
                        </a:rPr>
                        <a:t>16.6667 </a:t>
                      </a:r>
                      <a:endParaRPr lang="zh-CN" sz="3200" b="1" kern="100">
                        <a:solidFill>
                          <a:schemeClr val="tx1"/>
                        </a:solidFill>
                        <a:effectLst/>
                        <a:latin typeface="+mn-ea"/>
                        <a:ea typeface="+mn-ea"/>
                      </a:endParaRPr>
                    </a:p>
                  </a:txBody>
                  <a:tcPr marL="68580" marR="68580" marT="0" marB="0" anchor="ctr"/>
                </a:tc>
                <a:tc>
                  <a:txBody>
                    <a:bodyPr/>
                    <a:lstStyle/>
                    <a:p>
                      <a:pPr algn="r">
                        <a:spcAft>
                          <a:spcPts val="0"/>
                        </a:spcAft>
                      </a:pPr>
                      <a:r>
                        <a:rPr lang="en-US" sz="1800" b="1" kern="0">
                          <a:solidFill>
                            <a:schemeClr val="tx1"/>
                          </a:solidFill>
                          <a:effectLst/>
                          <a:latin typeface="+mn-ea"/>
                          <a:ea typeface="+mn-ea"/>
                        </a:rPr>
                        <a:t>13373.19</a:t>
                      </a:r>
                      <a:endParaRPr lang="zh-CN" sz="3200" b="1" kern="100">
                        <a:solidFill>
                          <a:schemeClr val="tx1"/>
                        </a:solidFill>
                        <a:effectLst/>
                        <a:latin typeface="+mn-ea"/>
                        <a:ea typeface="+mn-ea"/>
                      </a:endParaRPr>
                    </a:p>
                  </a:txBody>
                  <a:tcPr marL="68580" marR="68580" marT="0" marB="0" anchor="ctr"/>
                </a:tc>
                <a:extLst>
                  <a:ext uri="{0D108BD9-81ED-4DB2-BD59-A6C34878D82A}">
                    <a16:rowId xmlns:a16="http://schemas.microsoft.com/office/drawing/2014/main" xmlns="" val="10005"/>
                  </a:ext>
                </a:extLst>
              </a:tr>
              <a:tr h="107950">
                <a:tc>
                  <a:txBody>
                    <a:bodyPr/>
                    <a:lstStyle/>
                    <a:p>
                      <a:pPr algn="just">
                        <a:spcAft>
                          <a:spcPts val="0"/>
                        </a:spcAft>
                      </a:pPr>
                      <a:r>
                        <a:rPr lang="zh-CN" sz="1800" b="1" kern="0">
                          <a:solidFill>
                            <a:schemeClr val="tx1"/>
                          </a:solidFill>
                          <a:effectLst/>
                          <a:latin typeface="+mn-ea"/>
                          <a:ea typeface="+mn-ea"/>
                        </a:rPr>
                        <a:t>重车平均吨位</a:t>
                      </a:r>
                      <a:endParaRPr lang="zh-CN" sz="3200" b="1" kern="100">
                        <a:solidFill>
                          <a:schemeClr val="tx1"/>
                        </a:solidFill>
                        <a:effectLst/>
                        <a:latin typeface="+mn-ea"/>
                        <a:ea typeface="+mn-ea"/>
                      </a:endParaRPr>
                    </a:p>
                  </a:txBody>
                  <a:tcPr marL="68580" marR="68580" marT="0" marB="0" anchor="ctr"/>
                </a:tc>
                <a:tc>
                  <a:txBody>
                    <a:bodyPr/>
                    <a:lstStyle/>
                    <a:p>
                      <a:pPr algn="ctr">
                        <a:spcAft>
                          <a:spcPts val="0"/>
                        </a:spcAft>
                      </a:pPr>
                      <a:r>
                        <a:rPr lang="en-US" sz="1800" b="1" kern="0">
                          <a:solidFill>
                            <a:schemeClr val="tx1"/>
                          </a:solidFill>
                          <a:effectLst/>
                          <a:latin typeface="+mn-ea"/>
                          <a:ea typeface="+mn-ea"/>
                        </a:rPr>
                        <a:t>t</a:t>
                      </a:r>
                      <a:endParaRPr lang="zh-CN" sz="3200" b="1" kern="100">
                        <a:solidFill>
                          <a:schemeClr val="tx1"/>
                        </a:solidFill>
                        <a:effectLst/>
                        <a:latin typeface="+mn-ea"/>
                        <a:ea typeface="+mn-ea"/>
                      </a:endParaRPr>
                    </a:p>
                  </a:txBody>
                  <a:tcPr marL="68580" marR="68580" marT="0" marB="0" anchor="ctr"/>
                </a:tc>
                <a:tc>
                  <a:txBody>
                    <a:bodyPr/>
                    <a:lstStyle/>
                    <a:p>
                      <a:pPr algn="r">
                        <a:spcAft>
                          <a:spcPts val="0"/>
                        </a:spcAft>
                      </a:pPr>
                      <a:r>
                        <a:rPr lang="en-US" sz="1800" b="1" kern="0">
                          <a:solidFill>
                            <a:schemeClr val="tx1"/>
                          </a:solidFill>
                          <a:effectLst/>
                          <a:latin typeface="+mn-ea"/>
                          <a:ea typeface="+mn-ea"/>
                        </a:rPr>
                        <a:t>10</a:t>
                      </a:r>
                      <a:endParaRPr lang="zh-CN" sz="3200" b="1" kern="100">
                        <a:solidFill>
                          <a:schemeClr val="tx1"/>
                        </a:solidFill>
                        <a:effectLst/>
                        <a:latin typeface="+mn-ea"/>
                        <a:ea typeface="+mn-ea"/>
                      </a:endParaRPr>
                    </a:p>
                  </a:txBody>
                  <a:tcPr marL="68580" marR="68580" marT="0" marB="0" anchor="ctr"/>
                </a:tc>
                <a:tc>
                  <a:txBody>
                    <a:bodyPr/>
                    <a:lstStyle/>
                    <a:p>
                      <a:pPr algn="r">
                        <a:spcAft>
                          <a:spcPts val="0"/>
                        </a:spcAft>
                      </a:pPr>
                      <a:r>
                        <a:rPr lang="en-US" sz="1800" b="1" kern="0">
                          <a:solidFill>
                            <a:schemeClr val="tx1"/>
                          </a:solidFill>
                          <a:effectLst/>
                          <a:latin typeface="+mn-ea"/>
                          <a:ea typeface="+mn-ea"/>
                        </a:rPr>
                        <a:t>10</a:t>
                      </a:r>
                      <a:endParaRPr lang="zh-CN" sz="3200" b="1" kern="100">
                        <a:solidFill>
                          <a:schemeClr val="tx1"/>
                        </a:solidFill>
                        <a:effectLst/>
                        <a:latin typeface="+mn-ea"/>
                        <a:ea typeface="+mn-ea"/>
                      </a:endParaRPr>
                    </a:p>
                  </a:txBody>
                  <a:tcPr marL="68580" marR="68580" marT="0" marB="0" anchor="ctr"/>
                </a:tc>
                <a:tc>
                  <a:txBody>
                    <a:bodyPr/>
                    <a:lstStyle/>
                    <a:p>
                      <a:pPr algn="r">
                        <a:spcAft>
                          <a:spcPts val="0"/>
                        </a:spcAft>
                      </a:pPr>
                      <a:r>
                        <a:rPr lang="en-US" sz="1800" b="1" kern="0">
                          <a:solidFill>
                            <a:schemeClr val="tx1"/>
                          </a:solidFill>
                          <a:effectLst/>
                          <a:latin typeface="+mn-ea"/>
                          <a:ea typeface="+mn-ea"/>
                        </a:rPr>
                        <a:t>0</a:t>
                      </a:r>
                      <a:endParaRPr lang="zh-CN" sz="3200" b="1" kern="100">
                        <a:solidFill>
                          <a:schemeClr val="tx1"/>
                        </a:solidFill>
                        <a:effectLst/>
                        <a:latin typeface="+mn-ea"/>
                        <a:ea typeface="+mn-ea"/>
                      </a:endParaRPr>
                    </a:p>
                  </a:txBody>
                  <a:tcPr marL="68580" marR="68580" marT="0" marB="0" anchor="ctr"/>
                </a:tc>
                <a:tc>
                  <a:txBody>
                    <a:bodyPr/>
                    <a:lstStyle/>
                    <a:p>
                      <a:pPr algn="r">
                        <a:spcAft>
                          <a:spcPts val="0"/>
                        </a:spcAft>
                      </a:pPr>
                      <a:r>
                        <a:rPr lang="en-US" sz="1800" b="1" kern="100">
                          <a:solidFill>
                            <a:schemeClr val="tx1"/>
                          </a:solidFill>
                          <a:effectLst/>
                          <a:latin typeface="+mn-ea"/>
                          <a:ea typeface="+mn-ea"/>
                        </a:rPr>
                        <a:t>0.0000 </a:t>
                      </a:r>
                      <a:endParaRPr lang="zh-CN" sz="3200" b="1" kern="100">
                        <a:solidFill>
                          <a:schemeClr val="tx1"/>
                        </a:solidFill>
                        <a:effectLst/>
                        <a:latin typeface="+mn-ea"/>
                        <a:ea typeface="+mn-ea"/>
                      </a:endParaRPr>
                    </a:p>
                  </a:txBody>
                  <a:tcPr marL="68580" marR="68580" marT="0" marB="0" anchor="ctr"/>
                </a:tc>
                <a:tc>
                  <a:txBody>
                    <a:bodyPr/>
                    <a:lstStyle/>
                    <a:p>
                      <a:pPr algn="r">
                        <a:spcAft>
                          <a:spcPts val="0"/>
                        </a:spcAft>
                      </a:pPr>
                      <a:r>
                        <a:rPr lang="en-US" sz="1800" b="1" kern="0">
                          <a:solidFill>
                            <a:schemeClr val="tx1"/>
                          </a:solidFill>
                          <a:effectLst/>
                          <a:latin typeface="+mn-ea"/>
                          <a:ea typeface="+mn-ea"/>
                        </a:rPr>
                        <a:t>0.00</a:t>
                      </a:r>
                      <a:endParaRPr lang="zh-CN" sz="3200" b="1" kern="100">
                        <a:solidFill>
                          <a:schemeClr val="tx1"/>
                        </a:solidFill>
                        <a:effectLst/>
                        <a:latin typeface="+mn-ea"/>
                        <a:ea typeface="+mn-ea"/>
                      </a:endParaRPr>
                    </a:p>
                  </a:txBody>
                  <a:tcPr marL="68580" marR="68580" marT="0" marB="0" anchor="ctr"/>
                </a:tc>
                <a:extLst>
                  <a:ext uri="{0D108BD9-81ED-4DB2-BD59-A6C34878D82A}">
                    <a16:rowId xmlns:a16="http://schemas.microsoft.com/office/drawing/2014/main" xmlns="" val="10006"/>
                  </a:ext>
                </a:extLst>
              </a:tr>
              <a:tr h="107950">
                <a:tc>
                  <a:txBody>
                    <a:bodyPr/>
                    <a:lstStyle/>
                    <a:p>
                      <a:pPr algn="just">
                        <a:spcAft>
                          <a:spcPts val="0"/>
                        </a:spcAft>
                      </a:pPr>
                      <a:r>
                        <a:rPr lang="zh-CN" sz="1800" b="1" kern="0">
                          <a:solidFill>
                            <a:schemeClr val="tx1"/>
                          </a:solidFill>
                          <a:effectLst/>
                          <a:latin typeface="+mn-ea"/>
                          <a:ea typeface="+mn-ea"/>
                        </a:rPr>
                        <a:t>吨位利用率</a:t>
                      </a:r>
                      <a:endParaRPr lang="zh-CN" sz="3200" b="1" kern="100">
                        <a:solidFill>
                          <a:schemeClr val="tx1"/>
                        </a:solidFill>
                        <a:effectLst/>
                        <a:latin typeface="+mn-ea"/>
                        <a:ea typeface="+mn-ea"/>
                      </a:endParaRPr>
                    </a:p>
                  </a:txBody>
                  <a:tcPr marL="68580" marR="68580" marT="0" marB="0" anchor="ctr"/>
                </a:tc>
                <a:tc>
                  <a:txBody>
                    <a:bodyPr/>
                    <a:lstStyle/>
                    <a:p>
                      <a:pPr algn="ctr">
                        <a:spcAft>
                          <a:spcPts val="0"/>
                        </a:spcAft>
                      </a:pPr>
                      <a:r>
                        <a:rPr lang="en-US" sz="1800" b="1" kern="0">
                          <a:solidFill>
                            <a:schemeClr val="tx1"/>
                          </a:solidFill>
                          <a:effectLst/>
                          <a:latin typeface="+mn-ea"/>
                          <a:ea typeface="+mn-ea"/>
                        </a:rPr>
                        <a:t>%</a:t>
                      </a:r>
                      <a:endParaRPr lang="zh-CN" sz="3200" b="1" kern="100">
                        <a:solidFill>
                          <a:schemeClr val="tx1"/>
                        </a:solidFill>
                        <a:effectLst/>
                        <a:latin typeface="+mn-ea"/>
                        <a:ea typeface="+mn-ea"/>
                      </a:endParaRPr>
                    </a:p>
                  </a:txBody>
                  <a:tcPr marL="68580" marR="68580" marT="0" marB="0" anchor="ctr"/>
                </a:tc>
                <a:tc>
                  <a:txBody>
                    <a:bodyPr/>
                    <a:lstStyle/>
                    <a:p>
                      <a:pPr algn="r">
                        <a:spcAft>
                          <a:spcPts val="0"/>
                        </a:spcAft>
                      </a:pPr>
                      <a:r>
                        <a:rPr lang="en-US" sz="1800" b="1" kern="0">
                          <a:solidFill>
                            <a:schemeClr val="tx1"/>
                          </a:solidFill>
                          <a:effectLst/>
                          <a:latin typeface="+mn-ea"/>
                          <a:ea typeface="+mn-ea"/>
                        </a:rPr>
                        <a:t>95</a:t>
                      </a:r>
                      <a:endParaRPr lang="zh-CN" sz="3200" b="1" kern="100">
                        <a:solidFill>
                          <a:schemeClr val="tx1"/>
                        </a:solidFill>
                        <a:effectLst/>
                        <a:latin typeface="+mn-ea"/>
                        <a:ea typeface="+mn-ea"/>
                      </a:endParaRPr>
                    </a:p>
                  </a:txBody>
                  <a:tcPr marL="68580" marR="68580" marT="0" marB="0" anchor="ctr"/>
                </a:tc>
                <a:tc>
                  <a:txBody>
                    <a:bodyPr/>
                    <a:lstStyle/>
                    <a:p>
                      <a:pPr algn="r">
                        <a:spcAft>
                          <a:spcPts val="0"/>
                        </a:spcAft>
                      </a:pPr>
                      <a:r>
                        <a:rPr lang="en-US" sz="1800" b="1" kern="0">
                          <a:solidFill>
                            <a:schemeClr val="tx1"/>
                          </a:solidFill>
                          <a:effectLst/>
                          <a:latin typeface="+mn-ea"/>
                          <a:ea typeface="+mn-ea"/>
                        </a:rPr>
                        <a:t>100</a:t>
                      </a:r>
                      <a:endParaRPr lang="zh-CN" sz="3200" b="1" kern="100">
                        <a:solidFill>
                          <a:schemeClr val="tx1"/>
                        </a:solidFill>
                        <a:effectLst/>
                        <a:latin typeface="+mn-ea"/>
                        <a:ea typeface="+mn-ea"/>
                      </a:endParaRPr>
                    </a:p>
                  </a:txBody>
                  <a:tcPr marL="68580" marR="68580" marT="0" marB="0" anchor="ctr"/>
                </a:tc>
                <a:tc>
                  <a:txBody>
                    <a:bodyPr/>
                    <a:lstStyle/>
                    <a:p>
                      <a:pPr algn="r">
                        <a:spcAft>
                          <a:spcPts val="0"/>
                        </a:spcAft>
                      </a:pPr>
                      <a:r>
                        <a:rPr lang="en-US" sz="1800" b="1" kern="0">
                          <a:solidFill>
                            <a:schemeClr val="tx1"/>
                          </a:solidFill>
                          <a:effectLst/>
                          <a:latin typeface="+mn-ea"/>
                          <a:ea typeface="+mn-ea"/>
                        </a:rPr>
                        <a:t>5</a:t>
                      </a:r>
                      <a:endParaRPr lang="zh-CN" sz="3200" b="1" kern="100">
                        <a:solidFill>
                          <a:schemeClr val="tx1"/>
                        </a:solidFill>
                        <a:effectLst/>
                        <a:latin typeface="+mn-ea"/>
                        <a:ea typeface="+mn-ea"/>
                      </a:endParaRPr>
                    </a:p>
                  </a:txBody>
                  <a:tcPr marL="68580" marR="68580" marT="0" marB="0" anchor="ctr"/>
                </a:tc>
                <a:tc>
                  <a:txBody>
                    <a:bodyPr/>
                    <a:lstStyle/>
                    <a:p>
                      <a:pPr algn="r">
                        <a:spcAft>
                          <a:spcPts val="0"/>
                        </a:spcAft>
                      </a:pPr>
                      <a:r>
                        <a:rPr lang="en-US" sz="1800" b="1" kern="100">
                          <a:solidFill>
                            <a:schemeClr val="tx1"/>
                          </a:solidFill>
                          <a:effectLst/>
                          <a:latin typeface="+mn-ea"/>
                          <a:ea typeface="+mn-ea"/>
                        </a:rPr>
                        <a:t>5.2632 </a:t>
                      </a:r>
                      <a:endParaRPr lang="zh-CN" sz="3200" b="1" kern="100">
                        <a:solidFill>
                          <a:schemeClr val="tx1"/>
                        </a:solidFill>
                        <a:effectLst/>
                        <a:latin typeface="+mn-ea"/>
                        <a:ea typeface="+mn-ea"/>
                      </a:endParaRPr>
                    </a:p>
                  </a:txBody>
                  <a:tcPr marL="68580" marR="68580" marT="0" marB="0" anchor="ctr"/>
                </a:tc>
                <a:tc>
                  <a:txBody>
                    <a:bodyPr/>
                    <a:lstStyle/>
                    <a:p>
                      <a:pPr algn="r">
                        <a:spcAft>
                          <a:spcPts val="0"/>
                        </a:spcAft>
                      </a:pPr>
                      <a:r>
                        <a:rPr lang="en-US" sz="1800" b="1" kern="0">
                          <a:solidFill>
                            <a:schemeClr val="tx1"/>
                          </a:solidFill>
                          <a:effectLst/>
                          <a:latin typeface="+mn-ea"/>
                          <a:ea typeface="+mn-ea"/>
                        </a:rPr>
                        <a:t>4223.14</a:t>
                      </a:r>
                      <a:endParaRPr lang="zh-CN" sz="3200" b="1" kern="100">
                        <a:solidFill>
                          <a:schemeClr val="tx1"/>
                        </a:solidFill>
                        <a:effectLst/>
                        <a:latin typeface="+mn-ea"/>
                        <a:ea typeface="+mn-ea"/>
                      </a:endParaRPr>
                    </a:p>
                  </a:txBody>
                  <a:tcPr marL="68580" marR="68580" marT="0" marB="0" anchor="ctr"/>
                </a:tc>
                <a:extLst>
                  <a:ext uri="{0D108BD9-81ED-4DB2-BD59-A6C34878D82A}">
                    <a16:rowId xmlns:a16="http://schemas.microsoft.com/office/drawing/2014/main" xmlns="" val="10007"/>
                  </a:ext>
                </a:extLst>
              </a:tr>
              <a:tr h="107950">
                <a:tc>
                  <a:txBody>
                    <a:bodyPr/>
                    <a:lstStyle/>
                    <a:p>
                      <a:pPr algn="just">
                        <a:spcAft>
                          <a:spcPts val="0"/>
                        </a:spcAft>
                      </a:pPr>
                      <a:r>
                        <a:rPr lang="zh-CN" sz="1800" b="1" kern="0">
                          <a:solidFill>
                            <a:schemeClr val="tx1"/>
                          </a:solidFill>
                          <a:effectLst/>
                          <a:latin typeface="+mn-ea"/>
                          <a:ea typeface="+mn-ea"/>
                        </a:rPr>
                        <a:t>与上年单位成本之差</a:t>
                      </a:r>
                      <a:endParaRPr lang="zh-CN" sz="3200" b="1" kern="100">
                        <a:solidFill>
                          <a:schemeClr val="tx1"/>
                        </a:solidFill>
                        <a:effectLst/>
                        <a:latin typeface="+mn-ea"/>
                        <a:ea typeface="+mn-ea"/>
                      </a:endParaRPr>
                    </a:p>
                  </a:txBody>
                  <a:tcPr marL="68580" marR="68580" marT="0" marB="0" anchor="ctr"/>
                </a:tc>
                <a:tc>
                  <a:txBody>
                    <a:bodyPr/>
                    <a:lstStyle/>
                    <a:p>
                      <a:pPr algn="ctr">
                        <a:spcAft>
                          <a:spcPts val="0"/>
                        </a:spcAft>
                      </a:pPr>
                      <a:r>
                        <a:rPr lang="zh-CN" sz="1800" b="1" kern="0">
                          <a:solidFill>
                            <a:schemeClr val="tx1"/>
                          </a:solidFill>
                          <a:effectLst/>
                          <a:latin typeface="+mn-ea"/>
                          <a:ea typeface="+mn-ea"/>
                        </a:rPr>
                        <a:t>元</a:t>
                      </a:r>
                      <a:r>
                        <a:rPr lang="en-US" sz="1800" b="1" kern="0">
                          <a:solidFill>
                            <a:schemeClr val="tx1"/>
                          </a:solidFill>
                          <a:effectLst/>
                          <a:latin typeface="+mn-ea"/>
                          <a:ea typeface="+mn-ea"/>
                        </a:rPr>
                        <a:t>/10</a:t>
                      </a:r>
                      <a:r>
                        <a:rPr lang="en-US" sz="1800" b="1" kern="0" baseline="30000">
                          <a:solidFill>
                            <a:schemeClr val="tx1"/>
                          </a:solidFill>
                          <a:effectLst/>
                          <a:latin typeface="+mn-ea"/>
                          <a:ea typeface="+mn-ea"/>
                        </a:rPr>
                        <a:t>3</a:t>
                      </a:r>
                      <a:r>
                        <a:rPr lang="en-US" sz="1800" b="1" kern="0">
                          <a:solidFill>
                            <a:schemeClr val="tx1"/>
                          </a:solidFill>
                          <a:effectLst/>
                          <a:latin typeface="+mn-ea"/>
                          <a:ea typeface="+mn-ea"/>
                        </a:rPr>
                        <a:t>t</a:t>
                      </a:r>
                      <a:r>
                        <a:rPr lang="zh-CN" sz="1800" b="1" kern="0">
                          <a:solidFill>
                            <a:schemeClr val="tx1"/>
                          </a:solidFill>
                          <a:effectLst/>
                          <a:latin typeface="+mn-ea"/>
                          <a:ea typeface="+mn-ea"/>
                        </a:rPr>
                        <a:t>•</a:t>
                      </a:r>
                      <a:r>
                        <a:rPr lang="en-US" sz="1800" b="1" kern="0">
                          <a:solidFill>
                            <a:schemeClr val="tx1"/>
                          </a:solidFill>
                          <a:effectLst/>
                          <a:latin typeface="+mn-ea"/>
                          <a:ea typeface="+mn-ea"/>
                        </a:rPr>
                        <a:t>km</a:t>
                      </a:r>
                      <a:endParaRPr lang="zh-CN" sz="3200" b="1" kern="100">
                        <a:solidFill>
                          <a:schemeClr val="tx1"/>
                        </a:solidFill>
                        <a:effectLst/>
                        <a:latin typeface="+mn-ea"/>
                        <a:ea typeface="+mn-ea"/>
                      </a:endParaRPr>
                    </a:p>
                  </a:txBody>
                  <a:tcPr marL="68580" marR="68580" marT="0" marB="0" anchor="ctr"/>
                </a:tc>
                <a:tc>
                  <a:txBody>
                    <a:bodyPr/>
                    <a:lstStyle/>
                    <a:p>
                      <a:pPr algn="r">
                        <a:spcAft>
                          <a:spcPts val="0"/>
                        </a:spcAft>
                      </a:pPr>
                      <a:r>
                        <a:rPr lang="en-US" sz="1800" b="1" kern="0">
                          <a:solidFill>
                            <a:schemeClr val="tx1"/>
                          </a:solidFill>
                          <a:effectLst/>
                          <a:latin typeface="+mn-ea"/>
                          <a:ea typeface="+mn-ea"/>
                        </a:rPr>
                        <a:t>5</a:t>
                      </a:r>
                      <a:endParaRPr lang="zh-CN" sz="3200" b="1" kern="100">
                        <a:solidFill>
                          <a:schemeClr val="tx1"/>
                        </a:solidFill>
                        <a:effectLst/>
                        <a:latin typeface="+mn-ea"/>
                        <a:ea typeface="+mn-ea"/>
                      </a:endParaRPr>
                    </a:p>
                  </a:txBody>
                  <a:tcPr marL="68580" marR="68580" marT="0" marB="0" anchor="ctr"/>
                </a:tc>
                <a:tc>
                  <a:txBody>
                    <a:bodyPr/>
                    <a:lstStyle/>
                    <a:p>
                      <a:pPr algn="r">
                        <a:spcAft>
                          <a:spcPts val="0"/>
                        </a:spcAft>
                      </a:pPr>
                      <a:r>
                        <a:rPr lang="en-US" sz="1800" b="1" kern="0">
                          <a:solidFill>
                            <a:schemeClr val="tx1"/>
                          </a:solidFill>
                          <a:effectLst/>
                          <a:latin typeface="+mn-ea"/>
                          <a:ea typeface="+mn-ea"/>
                        </a:rPr>
                        <a:t>-5</a:t>
                      </a:r>
                      <a:endParaRPr lang="zh-CN" sz="3200" b="1" kern="100">
                        <a:solidFill>
                          <a:schemeClr val="tx1"/>
                        </a:solidFill>
                        <a:effectLst/>
                        <a:latin typeface="+mn-ea"/>
                        <a:ea typeface="+mn-ea"/>
                      </a:endParaRPr>
                    </a:p>
                  </a:txBody>
                  <a:tcPr marL="68580" marR="68580" marT="0" marB="0" anchor="ctr"/>
                </a:tc>
                <a:tc>
                  <a:txBody>
                    <a:bodyPr/>
                    <a:lstStyle/>
                    <a:p>
                      <a:pPr algn="r">
                        <a:spcAft>
                          <a:spcPts val="0"/>
                        </a:spcAft>
                      </a:pPr>
                      <a:r>
                        <a:rPr lang="en-US" sz="1800" b="1" kern="0">
                          <a:solidFill>
                            <a:schemeClr val="tx1"/>
                          </a:solidFill>
                          <a:effectLst/>
                          <a:latin typeface="+mn-ea"/>
                          <a:ea typeface="+mn-ea"/>
                        </a:rPr>
                        <a:t>-10</a:t>
                      </a:r>
                      <a:endParaRPr lang="zh-CN" sz="3200" b="1" kern="100">
                        <a:solidFill>
                          <a:schemeClr val="tx1"/>
                        </a:solidFill>
                        <a:effectLst/>
                        <a:latin typeface="+mn-ea"/>
                        <a:ea typeface="+mn-ea"/>
                      </a:endParaRPr>
                    </a:p>
                  </a:txBody>
                  <a:tcPr marL="68580" marR="68580" marT="0" marB="0" anchor="ctr"/>
                </a:tc>
                <a:tc>
                  <a:txBody>
                    <a:bodyPr/>
                    <a:lstStyle/>
                    <a:p>
                      <a:pPr algn="r">
                        <a:spcAft>
                          <a:spcPts val="0"/>
                        </a:spcAft>
                      </a:pPr>
                      <a:r>
                        <a:rPr lang="en-US" sz="1800" b="1" kern="100">
                          <a:solidFill>
                            <a:schemeClr val="tx1"/>
                          </a:solidFill>
                          <a:effectLst/>
                          <a:latin typeface="+mn-ea"/>
                          <a:ea typeface="+mn-ea"/>
                        </a:rPr>
                        <a:t>-200.0000</a:t>
                      </a:r>
                      <a:endParaRPr lang="zh-CN" sz="3200" b="1" kern="100">
                        <a:solidFill>
                          <a:schemeClr val="tx1"/>
                        </a:solidFill>
                        <a:effectLst/>
                        <a:latin typeface="+mn-ea"/>
                        <a:ea typeface="+mn-ea"/>
                      </a:endParaRPr>
                    </a:p>
                  </a:txBody>
                  <a:tcPr marL="68580" marR="68580" marT="0" marB="0" anchor="ctr"/>
                </a:tc>
                <a:tc>
                  <a:txBody>
                    <a:bodyPr/>
                    <a:lstStyle/>
                    <a:p>
                      <a:pPr algn="r">
                        <a:spcAft>
                          <a:spcPts val="0"/>
                        </a:spcAft>
                      </a:pPr>
                      <a:r>
                        <a:rPr lang="en-US" sz="1800" b="1" kern="0">
                          <a:solidFill>
                            <a:schemeClr val="tx1"/>
                          </a:solidFill>
                          <a:effectLst/>
                          <a:latin typeface="+mn-ea"/>
                          <a:ea typeface="+mn-ea"/>
                        </a:rPr>
                        <a:t>-160477.92</a:t>
                      </a:r>
                      <a:endParaRPr lang="zh-CN" sz="3200" b="1" kern="100">
                        <a:solidFill>
                          <a:schemeClr val="tx1"/>
                        </a:solidFill>
                        <a:effectLst/>
                        <a:latin typeface="+mn-ea"/>
                        <a:ea typeface="+mn-ea"/>
                      </a:endParaRPr>
                    </a:p>
                  </a:txBody>
                  <a:tcPr marL="68580" marR="68580" marT="0" marB="0" anchor="ctr"/>
                </a:tc>
                <a:extLst>
                  <a:ext uri="{0D108BD9-81ED-4DB2-BD59-A6C34878D82A}">
                    <a16:rowId xmlns:a16="http://schemas.microsoft.com/office/drawing/2014/main" xmlns="" val="10008"/>
                  </a:ext>
                </a:extLst>
              </a:tr>
              <a:tr h="107950">
                <a:tc>
                  <a:txBody>
                    <a:bodyPr/>
                    <a:lstStyle/>
                    <a:p>
                      <a:pPr algn="ctr">
                        <a:spcAft>
                          <a:spcPts val="0"/>
                        </a:spcAft>
                      </a:pPr>
                      <a:r>
                        <a:rPr lang="zh-CN" sz="1800" b="1" kern="0" dirty="0">
                          <a:solidFill>
                            <a:schemeClr val="tx1"/>
                          </a:solidFill>
                          <a:effectLst/>
                          <a:latin typeface="+mn-ea"/>
                          <a:ea typeface="+mn-ea"/>
                        </a:rPr>
                        <a:t>合计</a:t>
                      </a:r>
                      <a:endParaRPr lang="zh-CN" sz="3200" b="1" kern="100" dirty="0">
                        <a:solidFill>
                          <a:schemeClr val="tx1"/>
                        </a:solidFill>
                        <a:effectLst/>
                        <a:latin typeface="+mn-ea"/>
                        <a:ea typeface="+mn-ea"/>
                      </a:endParaRPr>
                    </a:p>
                  </a:txBody>
                  <a:tcPr marL="68580" marR="68580" marT="0" marB="0" anchor="ctr"/>
                </a:tc>
                <a:tc>
                  <a:txBody>
                    <a:bodyPr/>
                    <a:lstStyle/>
                    <a:p>
                      <a:pPr algn="ctr">
                        <a:spcAft>
                          <a:spcPts val="0"/>
                        </a:spcAft>
                      </a:pPr>
                      <a:r>
                        <a:rPr lang="en-US" sz="1800" b="1" kern="0">
                          <a:solidFill>
                            <a:schemeClr val="tx1"/>
                          </a:solidFill>
                          <a:effectLst/>
                          <a:latin typeface="+mn-ea"/>
                          <a:ea typeface="+mn-ea"/>
                        </a:rPr>
                        <a:t>-</a:t>
                      </a:r>
                      <a:endParaRPr lang="zh-CN" sz="3200" b="1" kern="100">
                        <a:solidFill>
                          <a:schemeClr val="tx1"/>
                        </a:solidFill>
                        <a:effectLst/>
                        <a:latin typeface="+mn-ea"/>
                        <a:ea typeface="+mn-ea"/>
                      </a:endParaRPr>
                    </a:p>
                  </a:txBody>
                  <a:tcPr marL="68580" marR="68580" marT="0" marB="0" anchor="ctr"/>
                </a:tc>
                <a:tc>
                  <a:txBody>
                    <a:bodyPr/>
                    <a:lstStyle/>
                    <a:p>
                      <a:pPr algn="r">
                        <a:spcAft>
                          <a:spcPts val="0"/>
                        </a:spcAft>
                      </a:pPr>
                      <a:r>
                        <a:rPr lang="en-US" sz="1800" b="1" kern="0">
                          <a:solidFill>
                            <a:schemeClr val="tx1"/>
                          </a:solidFill>
                          <a:effectLst/>
                          <a:latin typeface="+mn-ea"/>
                          <a:ea typeface="+mn-ea"/>
                        </a:rPr>
                        <a:t>-</a:t>
                      </a:r>
                      <a:endParaRPr lang="zh-CN" sz="3200" b="1" kern="100">
                        <a:solidFill>
                          <a:schemeClr val="tx1"/>
                        </a:solidFill>
                        <a:effectLst/>
                        <a:latin typeface="+mn-ea"/>
                        <a:ea typeface="+mn-ea"/>
                      </a:endParaRPr>
                    </a:p>
                  </a:txBody>
                  <a:tcPr marL="68580" marR="68580" marT="0" marB="0" anchor="ctr"/>
                </a:tc>
                <a:tc>
                  <a:txBody>
                    <a:bodyPr/>
                    <a:lstStyle/>
                    <a:p>
                      <a:pPr algn="r">
                        <a:spcAft>
                          <a:spcPts val="0"/>
                        </a:spcAft>
                      </a:pPr>
                      <a:r>
                        <a:rPr lang="en-US" sz="1800" b="1" kern="0">
                          <a:solidFill>
                            <a:schemeClr val="tx1"/>
                          </a:solidFill>
                          <a:effectLst/>
                          <a:latin typeface="+mn-ea"/>
                          <a:ea typeface="+mn-ea"/>
                        </a:rPr>
                        <a:t>-</a:t>
                      </a:r>
                      <a:endParaRPr lang="zh-CN" sz="3200" b="1" kern="100">
                        <a:solidFill>
                          <a:schemeClr val="tx1"/>
                        </a:solidFill>
                        <a:effectLst/>
                        <a:latin typeface="+mn-ea"/>
                        <a:ea typeface="+mn-ea"/>
                      </a:endParaRPr>
                    </a:p>
                  </a:txBody>
                  <a:tcPr marL="68580" marR="68580" marT="0" marB="0" anchor="ctr"/>
                </a:tc>
                <a:tc>
                  <a:txBody>
                    <a:bodyPr/>
                    <a:lstStyle/>
                    <a:p>
                      <a:pPr algn="r">
                        <a:spcAft>
                          <a:spcPts val="0"/>
                        </a:spcAft>
                      </a:pPr>
                      <a:r>
                        <a:rPr lang="en-US" sz="1800" b="1" kern="0">
                          <a:solidFill>
                            <a:schemeClr val="tx1"/>
                          </a:solidFill>
                          <a:effectLst/>
                          <a:latin typeface="+mn-ea"/>
                          <a:ea typeface="+mn-ea"/>
                        </a:rPr>
                        <a:t>-</a:t>
                      </a:r>
                      <a:endParaRPr lang="zh-CN" sz="3200" b="1" kern="100">
                        <a:solidFill>
                          <a:schemeClr val="tx1"/>
                        </a:solidFill>
                        <a:effectLst/>
                        <a:latin typeface="+mn-ea"/>
                        <a:ea typeface="+mn-ea"/>
                      </a:endParaRPr>
                    </a:p>
                  </a:txBody>
                  <a:tcPr marL="68580" marR="68580" marT="0" marB="0" anchor="ctr"/>
                </a:tc>
                <a:tc>
                  <a:txBody>
                    <a:bodyPr/>
                    <a:lstStyle/>
                    <a:p>
                      <a:pPr algn="r">
                        <a:spcAft>
                          <a:spcPts val="0"/>
                        </a:spcAft>
                      </a:pPr>
                      <a:r>
                        <a:rPr lang="en-US" sz="1800" b="1" kern="100">
                          <a:solidFill>
                            <a:schemeClr val="tx1"/>
                          </a:solidFill>
                          <a:effectLst/>
                          <a:latin typeface="+mn-ea"/>
                          <a:ea typeface="+mn-ea"/>
                        </a:rPr>
                        <a:t>-179.1667</a:t>
                      </a:r>
                      <a:endParaRPr lang="zh-CN" sz="3200" b="1" kern="100">
                        <a:solidFill>
                          <a:schemeClr val="tx1"/>
                        </a:solidFill>
                        <a:effectLst/>
                        <a:latin typeface="+mn-ea"/>
                        <a:ea typeface="+mn-ea"/>
                      </a:endParaRPr>
                    </a:p>
                  </a:txBody>
                  <a:tcPr marL="68580" marR="68580" marT="0" marB="0" anchor="ctr"/>
                </a:tc>
                <a:tc>
                  <a:txBody>
                    <a:bodyPr/>
                    <a:lstStyle/>
                    <a:p>
                      <a:pPr algn="r">
                        <a:spcAft>
                          <a:spcPts val="0"/>
                        </a:spcAft>
                      </a:pPr>
                      <a:r>
                        <a:rPr lang="en-US" sz="1800" b="1" kern="0" dirty="0">
                          <a:solidFill>
                            <a:schemeClr val="tx1"/>
                          </a:solidFill>
                          <a:effectLst/>
                          <a:latin typeface="+mn-ea"/>
                          <a:ea typeface="+mn-ea"/>
                        </a:rPr>
                        <a:t>-143761.42* </a:t>
                      </a:r>
                      <a:endParaRPr lang="zh-CN" sz="3200" b="1" kern="100" dirty="0">
                        <a:solidFill>
                          <a:schemeClr val="tx1"/>
                        </a:solidFill>
                        <a:effectLst/>
                        <a:latin typeface="+mn-ea"/>
                        <a:ea typeface="+mn-ea"/>
                      </a:endParaRPr>
                    </a:p>
                  </a:txBody>
                  <a:tcPr marL="68580" marR="68580" marT="0" marB="0" anchor="ctr"/>
                </a:tc>
                <a:extLst>
                  <a:ext uri="{0D108BD9-81ED-4DB2-BD59-A6C34878D82A}">
                    <a16:rowId xmlns:a16="http://schemas.microsoft.com/office/drawing/2014/main" xmlns="" val="10009"/>
                  </a:ext>
                </a:extLst>
              </a:tr>
            </a:tbl>
          </a:graphicData>
        </a:graphic>
      </p:graphicFrame>
      <p:sp>
        <p:nvSpPr>
          <p:cNvPr id="9" name="矩形 8"/>
          <p:cNvSpPr/>
          <p:nvPr/>
        </p:nvSpPr>
        <p:spPr>
          <a:xfrm>
            <a:off x="407368" y="961564"/>
            <a:ext cx="1512168" cy="523220"/>
          </a:xfrm>
          <a:prstGeom prst="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zh-CN" alt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例</a:t>
            </a:r>
            <a:r>
              <a:rPr lang="en-US" altLang="zh-CN"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5-4</a:t>
            </a:r>
            <a:endParaRPr lang="zh-CN" alt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0" name="燕尾形 9"/>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b="1" dirty="0">
                <a:solidFill>
                  <a:schemeClr val="bg1"/>
                </a:solidFill>
              </a:rPr>
              <a:t>第五章货运成本管理</a:t>
            </a:r>
          </a:p>
        </p:txBody>
      </p:sp>
      <p:sp>
        <p:nvSpPr>
          <p:cNvPr id="11" name="燕尾形 10"/>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b="1" dirty="0">
                <a:solidFill>
                  <a:schemeClr val="bg1"/>
                </a:solidFill>
              </a:rPr>
              <a:t>第一节汽车货运成本分析</a:t>
            </a:r>
          </a:p>
        </p:txBody>
      </p:sp>
      <p:sp>
        <p:nvSpPr>
          <p:cNvPr id="14" name="燕尾形 13"/>
          <p:cNvSpPr/>
          <p:nvPr/>
        </p:nvSpPr>
        <p:spPr>
          <a:xfrm>
            <a:off x="5597940" y="368659"/>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b="1" dirty="0" smtClean="0">
                <a:solidFill>
                  <a:schemeClr val="bg1"/>
                </a:solidFill>
              </a:rPr>
              <a:t>二、成本降低额与成本降低率预算达成情况的因素分析</a:t>
            </a:r>
            <a:endParaRPr lang="zh-CN" altLang="zh-CN" sz="1400" b="1" dirty="0">
              <a:solidFill>
                <a:schemeClr val="bg1"/>
              </a:solidFill>
            </a:endParaRPr>
          </a:p>
        </p:txBody>
      </p:sp>
      <p:sp>
        <p:nvSpPr>
          <p:cNvPr id="15" name="燕尾形 14"/>
          <p:cNvSpPr/>
          <p:nvPr/>
        </p:nvSpPr>
        <p:spPr>
          <a:xfrm>
            <a:off x="5591944" y="692696"/>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b="1" dirty="0" smtClean="0">
                <a:solidFill>
                  <a:schemeClr val="bg1"/>
                </a:solidFill>
              </a:rPr>
              <a:t>（三）成本降低额实际数与预算数之差的多因素分析</a:t>
            </a:r>
            <a:endParaRPr lang="zh-CN" altLang="zh-CN" sz="1400" b="1" dirty="0">
              <a:solidFill>
                <a:schemeClr val="bg1"/>
              </a:solidFill>
            </a:endParaRPr>
          </a:p>
        </p:txBody>
      </p:sp>
    </p:spTree>
    <p:extLst>
      <p:ext uri="{BB962C8B-B14F-4D97-AF65-F5344CB8AC3E}">
        <p14:creationId xmlns:p14="http://schemas.microsoft.com/office/powerpoint/2010/main" xmlns="" val="1284938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5651" y="1412777"/>
            <a:ext cx="10464800" cy="936104"/>
          </a:xfrm>
        </p:spPr>
        <p:txBody>
          <a:bodyPr/>
          <a:lstStyle/>
          <a:p>
            <a:pPr lvl="0"/>
            <a:r>
              <a:rPr lang="zh-CN" altLang="en-US" dirty="0" smtClean="0"/>
              <a:t>比较方法一：直接比较</a:t>
            </a:r>
            <a:endParaRPr lang="zh-CN" altLang="en-US" dirty="0"/>
          </a:p>
        </p:txBody>
      </p:sp>
      <p:sp>
        <p:nvSpPr>
          <p:cNvPr id="3" name="平行四边形 2"/>
          <p:cNvSpPr/>
          <p:nvPr/>
        </p:nvSpPr>
        <p:spPr>
          <a:xfrm>
            <a:off x="479376" y="4025616"/>
            <a:ext cx="10705071" cy="1311596"/>
          </a:xfrm>
          <a:prstGeom prst="parallelogram">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a:off x="5850840" y="4673688"/>
            <a:ext cx="490319" cy="452762"/>
          </a:xfrm>
          <a:prstGeom prst="triangle">
            <a:avLst/>
          </a:prstGeom>
          <a:solidFill>
            <a:schemeClr val="accent3">
              <a:lumMod val="65000"/>
              <a:alpha val="90000"/>
            </a:schemeClr>
          </a:solidFill>
          <a:effectLst>
            <a:outerShdw blurRad="50800" dist="127000" dir="18900000" algn="bl" rotWithShape="0">
              <a:prstClr val="black">
                <a:alpha val="40000"/>
              </a:prstClr>
            </a:outerShdw>
          </a:effectLst>
          <a:scene3d>
            <a:camera prst="orthographicFront"/>
            <a:lightRig rig="threePt" dir="t"/>
          </a:scene3d>
          <a:sp3d prstMaterial="dkEdge">
            <a:bevelT prst="relaxedInset"/>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5" name="矩形 4"/>
          <p:cNvSpPr/>
          <p:nvPr/>
        </p:nvSpPr>
        <p:spPr>
          <a:xfrm>
            <a:off x="3519248" y="4364616"/>
            <a:ext cx="4772995" cy="309071"/>
          </a:xfrm>
          <a:prstGeom prst="rect">
            <a:avLst/>
          </a:prstGeom>
          <a:solidFill>
            <a:schemeClr val="accent6">
              <a:lumMod val="75000"/>
              <a:alpha val="90000"/>
            </a:schemeClr>
          </a:solidFill>
          <a:effectLst>
            <a:outerShdw blurRad="50800" dist="177800" dir="18900000" algn="bl" rotWithShape="0">
              <a:prstClr val="black">
                <a:alpha val="40000"/>
              </a:prstClr>
            </a:outerShdw>
          </a:effectLst>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grpSp>
        <p:nvGrpSpPr>
          <p:cNvPr id="6" name="组合 5"/>
          <p:cNvGrpSpPr/>
          <p:nvPr/>
        </p:nvGrpSpPr>
        <p:grpSpPr>
          <a:xfrm>
            <a:off x="3619840" y="3212976"/>
            <a:ext cx="1879641" cy="1070070"/>
            <a:chOff x="1111678" y="2781328"/>
            <a:chExt cx="3209305" cy="1454119"/>
          </a:xfrm>
          <a:gradFill>
            <a:gsLst>
              <a:gs pos="0">
                <a:schemeClr val="accent4">
                  <a:lumMod val="75000"/>
                  <a:lumOff val="25000"/>
                </a:schemeClr>
              </a:gs>
              <a:gs pos="88000">
                <a:schemeClr val="accent4">
                  <a:lumMod val="97000"/>
                  <a:lumOff val="3000"/>
                </a:schemeClr>
              </a:gs>
              <a:gs pos="100000">
                <a:schemeClr val="tx2">
                  <a:lumMod val="60000"/>
                  <a:lumOff val="40000"/>
                </a:schemeClr>
              </a:gs>
            </a:gsLst>
            <a:lin ang="16200000" scaled="1"/>
          </a:gradFill>
          <a:effectLst>
            <a:outerShdw blurRad="50800" dist="241300" dir="19740000" algn="tl" rotWithShape="0">
              <a:prstClr val="black">
                <a:alpha val="40000"/>
              </a:prstClr>
            </a:outerShdw>
          </a:effectLst>
        </p:grpSpPr>
        <p:sp>
          <p:nvSpPr>
            <p:cNvPr id="7" name="圆角矩形 6"/>
            <p:cNvSpPr/>
            <p:nvPr/>
          </p:nvSpPr>
          <p:spPr>
            <a:xfrm>
              <a:off x="1111678" y="2781328"/>
              <a:ext cx="3209305" cy="145411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圆角矩形 6"/>
            <p:cNvSpPr/>
            <p:nvPr/>
          </p:nvSpPr>
          <p:spPr>
            <a:xfrm>
              <a:off x="1182663" y="2852312"/>
              <a:ext cx="3051867" cy="131215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zh-CN" altLang="en-US" sz="3200" kern="1200" dirty="0">
                  <a:latin typeface="宋体" panose="02010600030101010101" pitchFamily="2" charset="-122"/>
                </a:rPr>
                <a:t>货运成本实绩</a:t>
              </a:r>
              <a:endParaRPr lang="zh-CN" altLang="en-US" sz="3200" kern="1200" dirty="0"/>
            </a:p>
          </p:txBody>
        </p:sp>
      </p:grpSp>
      <p:grpSp>
        <p:nvGrpSpPr>
          <p:cNvPr id="9" name="组合 6"/>
          <p:cNvGrpSpPr/>
          <p:nvPr/>
        </p:nvGrpSpPr>
        <p:grpSpPr>
          <a:xfrm>
            <a:off x="6326705" y="3259247"/>
            <a:ext cx="1842682" cy="1049509"/>
            <a:chOff x="5432151" y="2867327"/>
            <a:chExt cx="3146199" cy="1426179"/>
          </a:xfrm>
          <a:gradFill>
            <a:gsLst>
              <a:gs pos="0">
                <a:srgbClr val="C00000"/>
              </a:gs>
              <a:gs pos="88000">
                <a:schemeClr val="accent4">
                  <a:lumMod val="97000"/>
                  <a:lumOff val="3000"/>
                </a:schemeClr>
              </a:gs>
              <a:gs pos="100000">
                <a:schemeClr val="tx2">
                  <a:lumMod val="60000"/>
                  <a:lumOff val="40000"/>
                </a:schemeClr>
              </a:gs>
            </a:gsLst>
            <a:lin ang="16200000" scaled="1"/>
          </a:gradFill>
          <a:effectLst>
            <a:outerShdw blurRad="50800" dist="241300" dir="19740000" algn="tl" rotWithShape="0">
              <a:prstClr val="black">
                <a:alpha val="40000"/>
              </a:prstClr>
            </a:outerShdw>
          </a:effectLst>
        </p:grpSpPr>
        <p:sp>
          <p:nvSpPr>
            <p:cNvPr id="10" name="圆角矩形 9"/>
            <p:cNvSpPr/>
            <p:nvPr/>
          </p:nvSpPr>
          <p:spPr>
            <a:xfrm>
              <a:off x="5432151" y="2867327"/>
              <a:ext cx="3146199" cy="142617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圆角矩形 8"/>
            <p:cNvSpPr/>
            <p:nvPr/>
          </p:nvSpPr>
          <p:spPr>
            <a:xfrm>
              <a:off x="5501771" y="2936947"/>
              <a:ext cx="3006959" cy="128693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zh-CN" altLang="en-US" sz="3200" kern="1200" dirty="0"/>
                <a:t>货运成本预算</a:t>
              </a:r>
            </a:p>
          </p:txBody>
        </p:sp>
      </p:grpSp>
      <p:sp>
        <p:nvSpPr>
          <p:cNvPr id="12" name="燕尾形 11"/>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13" name="燕尾形 12"/>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6"/>
                                        </p:tgtEl>
                                        <p:attrNameLst>
                                          <p:attrName>r</p:attrName>
                                        </p:attrNameLst>
                                      </p:cBhvr>
                                    </p:animRot>
                                    <p:animRot by="-240000">
                                      <p:cBhvr>
                                        <p:cTn id="19" dur="200" fill="hold">
                                          <p:stCondLst>
                                            <p:cond delay="200"/>
                                          </p:stCondLst>
                                        </p:cTn>
                                        <p:tgtEl>
                                          <p:spTgt spid="6"/>
                                        </p:tgtEl>
                                        <p:attrNameLst>
                                          <p:attrName>r</p:attrName>
                                        </p:attrNameLst>
                                      </p:cBhvr>
                                    </p:animRot>
                                    <p:animRot by="240000">
                                      <p:cBhvr>
                                        <p:cTn id="20" dur="200" fill="hold">
                                          <p:stCondLst>
                                            <p:cond delay="400"/>
                                          </p:stCondLst>
                                        </p:cTn>
                                        <p:tgtEl>
                                          <p:spTgt spid="6"/>
                                        </p:tgtEl>
                                        <p:attrNameLst>
                                          <p:attrName>r</p:attrName>
                                        </p:attrNameLst>
                                      </p:cBhvr>
                                    </p:animRot>
                                    <p:animRot by="-240000">
                                      <p:cBhvr>
                                        <p:cTn id="21" dur="200" fill="hold">
                                          <p:stCondLst>
                                            <p:cond delay="600"/>
                                          </p:stCondLst>
                                        </p:cTn>
                                        <p:tgtEl>
                                          <p:spTgt spid="6"/>
                                        </p:tgtEl>
                                        <p:attrNameLst>
                                          <p:attrName>r</p:attrName>
                                        </p:attrNameLst>
                                      </p:cBhvr>
                                    </p:animRot>
                                    <p:animRot by="120000">
                                      <p:cBhvr>
                                        <p:cTn id="22" dur="200" fill="hold">
                                          <p:stCondLst>
                                            <p:cond delay="800"/>
                                          </p:stCondLst>
                                        </p:cTn>
                                        <p:tgtEl>
                                          <p:spTgt spid="6"/>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9"/>
                                        </p:tgtEl>
                                        <p:attrNameLst>
                                          <p:attrName>r</p:attrName>
                                        </p:attrNameLst>
                                      </p:cBhvr>
                                    </p:animRot>
                                    <p:animRot by="-240000">
                                      <p:cBhvr>
                                        <p:cTn id="25" dur="200" fill="hold">
                                          <p:stCondLst>
                                            <p:cond delay="200"/>
                                          </p:stCondLst>
                                        </p:cTn>
                                        <p:tgtEl>
                                          <p:spTgt spid="9"/>
                                        </p:tgtEl>
                                        <p:attrNameLst>
                                          <p:attrName>r</p:attrName>
                                        </p:attrNameLst>
                                      </p:cBhvr>
                                    </p:animRot>
                                    <p:animRot by="240000">
                                      <p:cBhvr>
                                        <p:cTn id="26" dur="200" fill="hold">
                                          <p:stCondLst>
                                            <p:cond delay="400"/>
                                          </p:stCondLst>
                                        </p:cTn>
                                        <p:tgtEl>
                                          <p:spTgt spid="9"/>
                                        </p:tgtEl>
                                        <p:attrNameLst>
                                          <p:attrName>r</p:attrName>
                                        </p:attrNameLst>
                                      </p:cBhvr>
                                    </p:animRot>
                                    <p:animRot by="-240000">
                                      <p:cBhvr>
                                        <p:cTn id="27" dur="200" fill="hold">
                                          <p:stCondLst>
                                            <p:cond delay="600"/>
                                          </p:stCondLst>
                                        </p:cTn>
                                        <p:tgtEl>
                                          <p:spTgt spid="9"/>
                                        </p:tgtEl>
                                        <p:attrNameLst>
                                          <p:attrName>r</p:attrName>
                                        </p:attrNameLst>
                                      </p:cBhvr>
                                    </p:animRot>
                                    <p:animRot by="120000">
                                      <p:cBhvr>
                                        <p:cTn id="28"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idx="4294967295"/>
          </p:nvPr>
        </p:nvSpPr>
        <p:spPr>
          <a:xfrm>
            <a:off x="1217613" y="1484313"/>
            <a:ext cx="9756775" cy="873125"/>
          </a:xfrm>
          <a:noFill/>
          <a:ln>
            <a:noFill/>
          </a:ln>
          <a:effectLst/>
        </p:spPr>
        <p:txBody>
          <a:bodyPr/>
          <a:lstStyle/>
          <a:p>
            <a:pPr algn="ctr"/>
            <a:r>
              <a:rPr lang="x-none" altLang="zh-CN" sz="2800" dirty="0">
                <a:latin typeface="楷体" panose="02010609060101010101" pitchFamily="49" charset="-122"/>
                <a:ea typeface="楷体" panose="02010609060101010101" pitchFamily="49" charset="-122"/>
              </a:rPr>
              <a:t>表5-7  两种分析法计算结果的比较   单位：元</a:t>
            </a:r>
            <a:endParaRPr lang="zh-CN" altLang="en-US" sz="2800" dirty="0">
              <a:latin typeface="楷体" panose="02010609060101010101" pitchFamily="49" charset="-122"/>
              <a:ea typeface="楷体" panose="02010609060101010101" pitchFamily="49" charset="-122"/>
            </a:endParaRPr>
          </a:p>
        </p:txBody>
      </p:sp>
      <p:graphicFrame>
        <p:nvGraphicFramePr>
          <p:cNvPr id="11" name="表格 10"/>
          <p:cNvGraphicFramePr>
            <a:graphicFrameLocks noGrp="1"/>
          </p:cNvGraphicFramePr>
          <p:nvPr>
            <p:extLst>
              <p:ext uri="{D42A27DB-BD31-4B8C-83A1-F6EECF244321}">
                <p14:modId xmlns:p14="http://schemas.microsoft.com/office/powerpoint/2010/main" xmlns="" val="1032581102"/>
              </p:ext>
            </p:extLst>
          </p:nvPr>
        </p:nvGraphicFramePr>
        <p:xfrm>
          <a:off x="893423" y="2327596"/>
          <a:ext cx="10405155" cy="3297648"/>
        </p:xfrm>
        <a:graphic>
          <a:graphicData uri="http://schemas.openxmlformats.org/drawingml/2006/table">
            <a:tbl>
              <a:tblPr firstRow="1" firstCol="1" lastRow="1" lastCol="1" bandRow="1" bandCol="1">
                <a:tableStyleId>{5940675A-B579-460E-94D1-54222C63F5DA}</a:tableStyleId>
              </a:tblPr>
              <a:tblGrid>
                <a:gridCol w="2085192">
                  <a:extLst>
                    <a:ext uri="{9D8B030D-6E8A-4147-A177-3AD203B41FA5}">
                      <a16:colId xmlns:a16="http://schemas.microsoft.com/office/drawing/2014/main" xmlns="" val="20000"/>
                    </a:ext>
                  </a:extLst>
                </a:gridCol>
                <a:gridCol w="919816">
                  <a:extLst>
                    <a:ext uri="{9D8B030D-6E8A-4147-A177-3AD203B41FA5}">
                      <a16:colId xmlns:a16="http://schemas.microsoft.com/office/drawing/2014/main" xmlns="" val="20001"/>
                    </a:ext>
                  </a:extLst>
                </a:gridCol>
                <a:gridCol w="2085192">
                  <a:extLst>
                    <a:ext uri="{9D8B030D-6E8A-4147-A177-3AD203B41FA5}">
                      <a16:colId xmlns:a16="http://schemas.microsoft.com/office/drawing/2014/main" xmlns="" val="20002"/>
                    </a:ext>
                  </a:extLst>
                </a:gridCol>
                <a:gridCol w="973323">
                  <a:extLst>
                    <a:ext uri="{9D8B030D-6E8A-4147-A177-3AD203B41FA5}">
                      <a16:colId xmlns:a16="http://schemas.microsoft.com/office/drawing/2014/main" xmlns="" val="20003"/>
                    </a:ext>
                  </a:extLst>
                </a:gridCol>
                <a:gridCol w="1980179">
                  <a:extLst>
                    <a:ext uri="{9D8B030D-6E8A-4147-A177-3AD203B41FA5}">
                      <a16:colId xmlns:a16="http://schemas.microsoft.com/office/drawing/2014/main" xmlns="" val="20004"/>
                    </a:ext>
                  </a:extLst>
                </a:gridCol>
                <a:gridCol w="817900">
                  <a:extLst>
                    <a:ext uri="{9D8B030D-6E8A-4147-A177-3AD203B41FA5}">
                      <a16:colId xmlns:a16="http://schemas.microsoft.com/office/drawing/2014/main" xmlns="" val="20005"/>
                    </a:ext>
                  </a:extLst>
                </a:gridCol>
                <a:gridCol w="1543553">
                  <a:extLst>
                    <a:ext uri="{9D8B030D-6E8A-4147-A177-3AD203B41FA5}">
                      <a16:colId xmlns:a16="http://schemas.microsoft.com/office/drawing/2014/main" xmlns="" val="20006"/>
                    </a:ext>
                  </a:extLst>
                </a:gridCol>
              </a:tblGrid>
              <a:tr h="323816">
                <a:tc rowSpan="2">
                  <a:txBody>
                    <a:bodyPr/>
                    <a:lstStyle/>
                    <a:p>
                      <a:pPr algn="ctr">
                        <a:spcAft>
                          <a:spcPts val="0"/>
                        </a:spcAft>
                      </a:pPr>
                      <a:r>
                        <a:rPr lang="zh-CN" sz="2000" b="1" kern="100" dirty="0">
                          <a:effectLst/>
                          <a:latin typeface="+mn-ea"/>
                          <a:ea typeface="+mn-ea"/>
                        </a:rPr>
                        <a:t>因</a:t>
                      </a:r>
                      <a:r>
                        <a:rPr lang="en-US" sz="2000" b="1" kern="100" dirty="0">
                          <a:effectLst/>
                          <a:latin typeface="+mn-ea"/>
                          <a:ea typeface="+mn-ea"/>
                        </a:rPr>
                        <a:t>  </a:t>
                      </a:r>
                      <a:r>
                        <a:rPr lang="zh-CN" sz="2000" b="1" kern="100" dirty="0">
                          <a:effectLst/>
                          <a:latin typeface="+mn-ea"/>
                          <a:ea typeface="+mn-ea"/>
                        </a:rPr>
                        <a:t>素</a:t>
                      </a:r>
                      <a:endParaRPr lang="zh-CN" sz="3200" b="1" kern="100" dirty="0">
                        <a:solidFill>
                          <a:srgbClr val="000000"/>
                        </a:solidFill>
                        <a:effectLst/>
                        <a:latin typeface="+mn-ea"/>
                        <a:ea typeface="+mn-ea"/>
                      </a:endParaRPr>
                    </a:p>
                  </a:txBody>
                  <a:tcPr marL="56757" marR="56757" marT="0" marB="0" anchor="ctr">
                    <a:solidFill>
                      <a:schemeClr val="bg1">
                        <a:lumMod val="95000"/>
                      </a:schemeClr>
                    </a:solidFill>
                  </a:tcPr>
                </a:tc>
                <a:tc rowSpan="2">
                  <a:txBody>
                    <a:bodyPr/>
                    <a:lstStyle/>
                    <a:p>
                      <a:pPr algn="ctr">
                        <a:spcAft>
                          <a:spcPts val="0"/>
                        </a:spcAft>
                      </a:pPr>
                      <a:r>
                        <a:rPr lang="zh-CN" sz="2000" b="1" kern="100" dirty="0">
                          <a:effectLst/>
                          <a:latin typeface="+mn-ea"/>
                          <a:ea typeface="+mn-ea"/>
                        </a:rPr>
                        <a:t>符号</a:t>
                      </a:r>
                      <a:endParaRPr lang="zh-CN" sz="3200" b="1" kern="100" dirty="0">
                        <a:solidFill>
                          <a:srgbClr val="000000"/>
                        </a:solidFill>
                        <a:effectLst/>
                        <a:latin typeface="+mn-ea"/>
                        <a:ea typeface="+mn-ea"/>
                      </a:endParaRPr>
                    </a:p>
                  </a:txBody>
                  <a:tcPr marL="56757" marR="56757" marT="0" marB="0" anchor="ctr">
                    <a:solidFill>
                      <a:schemeClr val="bg1">
                        <a:lumMod val="95000"/>
                      </a:schemeClr>
                    </a:solidFill>
                  </a:tcPr>
                </a:tc>
                <a:tc gridSpan="2">
                  <a:txBody>
                    <a:bodyPr/>
                    <a:lstStyle/>
                    <a:p>
                      <a:pPr algn="ctr">
                        <a:spcAft>
                          <a:spcPts val="0"/>
                        </a:spcAft>
                      </a:pPr>
                      <a:r>
                        <a:rPr lang="zh-CN" sz="2000" b="1" kern="100">
                          <a:effectLst/>
                          <a:latin typeface="+mn-ea"/>
                          <a:ea typeface="+mn-ea"/>
                        </a:rPr>
                        <a:t>因素替代法</a:t>
                      </a:r>
                      <a:endParaRPr lang="zh-CN" sz="3200" b="1" kern="100">
                        <a:solidFill>
                          <a:srgbClr val="000000"/>
                        </a:solidFill>
                        <a:effectLst/>
                        <a:latin typeface="+mn-ea"/>
                        <a:ea typeface="+mn-ea"/>
                      </a:endParaRPr>
                    </a:p>
                  </a:txBody>
                  <a:tcPr marL="56757" marR="56757" marT="0" marB="0" anchor="ctr">
                    <a:solidFill>
                      <a:schemeClr val="bg1">
                        <a:lumMod val="95000"/>
                      </a:schemeClr>
                    </a:solidFill>
                  </a:tcPr>
                </a:tc>
                <a:tc hMerge="1">
                  <a:txBody>
                    <a:bodyPr/>
                    <a:lstStyle/>
                    <a:p>
                      <a:endParaRPr lang="zh-CN" altLang="en-US"/>
                    </a:p>
                  </a:txBody>
                  <a:tcPr/>
                </a:tc>
                <a:tc gridSpan="2">
                  <a:txBody>
                    <a:bodyPr/>
                    <a:lstStyle/>
                    <a:p>
                      <a:pPr algn="ctr">
                        <a:spcAft>
                          <a:spcPts val="0"/>
                        </a:spcAft>
                      </a:pPr>
                      <a:r>
                        <a:rPr lang="zh-CN" sz="2000" b="1" kern="100">
                          <a:effectLst/>
                          <a:latin typeface="+mn-ea"/>
                          <a:ea typeface="+mn-ea"/>
                        </a:rPr>
                        <a:t>因素变动率分析法</a:t>
                      </a:r>
                      <a:endParaRPr lang="zh-CN" sz="3200" b="1" kern="100">
                        <a:solidFill>
                          <a:srgbClr val="000000"/>
                        </a:solidFill>
                        <a:effectLst/>
                        <a:latin typeface="+mn-ea"/>
                        <a:ea typeface="+mn-ea"/>
                      </a:endParaRPr>
                    </a:p>
                  </a:txBody>
                  <a:tcPr marL="56757" marR="56757" marT="0" marB="0" anchor="ctr">
                    <a:solidFill>
                      <a:schemeClr val="bg1">
                        <a:lumMod val="95000"/>
                      </a:schemeClr>
                    </a:solidFill>
                  </a:tcPr>
                </a:tc>
                <a:tc hMerge="1">
                  <a:txBody>
                    <a:bodyPr/>
                    <a:lstStyle/>
                    <a:p>
                      <a:endParaRPr lang="zh-CN" altLang="en-US"/>
                    </a:p>
                  </a:txBody>
                  <a:tcPr/>
                </a:tc>
                <a:tc rowSpan="2">
                  <a:txBody>
                    <a:bodyPr/>
                    <a:lstStyle/>
                    <a:p>
                      <a:pPr algn="ctr">
                        <a:spcAft>
                          <a:spcPts val="0"/>
                        </a:spcAft>
                      </a:pPr>
                      <a:r>
                        <a:rPr lang="zh-CN" sz="2000" b="1" kern="100">
                          <a:effectLst/>
                          <a:latin typeface="+mn-ea"/>
                          <a:ea typeface="+mn-ea"/>
                        </a:rPr>
                        <a:t>影响额差异</a:t>
                      </a:r>
                      <a:endParaRPr lang="zh-CN" sz="3200" b="1" kern="100">
                        <a:solidFill>
                          <a:srgbClr val="000000"/>
                        </a:solidFill>
                        <a:effectLst/>
                        <a:latin typeface="+mn-ea"/>
                        <a:ea typeface="+mn-ea"/>
                      </a:endParaRPr>
                    </a:p>
                  </a:txBody>
                  <a:tcPr marL="56757" marR="56757" marT="0" marB="0" anchor="ctr">
                    <a:solidFill>
                      <a:schemeClr val="bg1">
                        <a:lumMod val="95000"/>
                      </a:schemeClr>
                    </a:solidFill>
                  </a:tcPr>
                </a:tc>
                <a:extLst>
                  <a:ext uri="{0D108BD9-81ED-4DB2-BD59-A6C34878D82A}">
                    <a16:rowId xmlns:a16="http://schemas.microsoft.com/office/drawing/2014/main" xmlns="" val="10000"/>
                  </a:ext>
                </a:extLst>
              </a:tr>
              <a:tr h="323816">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zh-CN" sz="2000" b="1" kern="100" dirty="0">
                          <a:effectLst/>
                          <a:latin typeface="+mn-ea"/>
                          <a:ea typeface="+mn-ea"/>
                        </a:rPr>
                        <a:t>因素影响额</a:t>
                      </a:r>
                      <a:endParaRPr lang="zh-CN" sz="3200" b="1" kern="100" dirty="0">
                        <a:solidFill>
                          <a:srgbClr val="000000"/>
                        </a:solidFill>
                        <a:effectLst/>
                        <a:latin typeface="+mn-ea"/>
                        <a:ea typeface="+mn-ea"/>
                      </a:endParaRPr>
                    </a:p>
                  </a:txBody>
                  <a:tcPr marL="56757" marR="56757" marT="0" marB="0" anchor="ctr">
                    <a:solidFill>
                      <a:schemeClr val="bg1">
                        <a:lumMod val="95000"/>
                      </a:schemeClr>
                    </a:solidFill>
                  </a:tcPr>
                </a:tc>
                <a:tc>
                  <a:txBody>
                    <a:bodyPr/>
                    <a:lstStyle/>
                    <a:p>
                      <a:pPr algn="ctr">
                        <a:spcAft>
                          <a:spcPts val="0"/>
                        </a:spcAft>
                      </a:pPr>
                      <a:r>
                        <a:rPr lang="zh-CN" sz="2000" b="1" kern="100">
                          <a:effectLst/>
                          <a:latin typeface="+mn-ea"/>
                          <a:ea typeface="+mn-ea"/>
                        </a:rPr>
                        <a:t>排序</a:t>
                      </a:r>
                      <a:endParaRPr lang="zh-CN" sz="3200" b="1" kern="100">
                        <a:solidFill>
                          <a:srgbClr val="000000"/>
                        </a:solidFill>
                        <a:effectLst/>
                        <a:latin typeface="+mn-ea"/>
                        <a:ea typeface="+mn-ea"/>
                      </a:endParaRPr>
                    </a:p>
                  </a:txBody>
                  <a:tcPr marL="56757" marR="56757" marT="0" marB="0" anchor="ctr">
                    <a:solidFill>
                      <a:schemeClr val="bg1">
                        <a:lumMod val="95000"/>
                      </a:schemeClr>
                    </a:solidFill>
                  </a:tcPr>
                </a:tc>
                <a:tc>
                  <a:txBody>
                    <a:bodyPr/>
                    <a:lstStyle/>
                    <a:p>
                      <a:pPr algn="ctr">
                        <a:spcAft>
                          <a:spcPts val="0"/>
                        </a:spcAft>
                      </a:pPr>
                      <a:r>
                        <a:rPr lang="zh-CN" sz="2000" b="1" kern="100">
                          <a:effectLst/>
                          <a:latin typeface="+mn-ea"/>
                          <a:ea typeface="+mn-ea"/>
                        </a:rPr>
                        <a:t>因素影响额</a:t>
                      </a:r>
                      <a:endParaRPr lang="zh-CN" sz="3200" b="1" kern="100">
                        <a:solidFill>
                          <a:srgbClr val="000000"/>
                        </a:solidFill>
                        <a:effectLst/>
                        <a:latin typeface="+mn-ea"/>
                        <a:ea typeface="+mn-ea"/>
                      </a:endParaRPr>
                    </a:p>
                  </a:txBody>
                  <a:tcPr marL="56757" marR="56757" marT="0" marB="0" anchor="ctr">
                    <a:solidFill>
                      <a:schemeClr val="bg1">
                        <a:lumMod val="95000"/>
                      </a:schemeClr>
                    </a:solidFill>
                  </a:tcPr>
                </a:tc>
                <a:tc>
                  <a:txBody>
                    <a:bodyPr/>
                    <a:lstStyle/>
                    <a:p>
                      <a:pPr algn="ctr">
                        <a:spcAft>
                          <a:spcPts val="0"/>
                        </a:spcAft>
                      </a:pPr>
                      <a:r>
                        <a:rPr lang="zh-CN" sz="2000" b="1" kern="100" dirty="0">
                          <a:effectLst/>
                          <a:latin typeface="+mn-ea"/>
                          <a:ea typeface="+mn-ea"/>
                        </a:rPr>
                        <a:t>排序</a:t>
                      </a:r>
                      <a:endParaRPr lang="zh-CN" sz="3200" b="1" kern="100" dirty="0">
                        <a:solidFill>
                          <a:srgbClr val="000000"/>
                        </a:solidFill>
                        <a:effectLst/>
                        <a:latin typeface="+mn-ea"/>
                        <a:ea typeface="+mn-ea"/>
                      </a:endParaRPr>
                    </a:p>
                  </a:txBody>
                  <a:tcPr marL="56757" marR="56757" marT="0" marB="0" anchor="ctr">
                    <a:solidFill>
                      <a:schemeClr val="bg1">
                        <a:lumMod val="95000"/>
                      </a:schemeClr>
                    </a:solidFill>
                  </a:tcPr>
                </a:tc>
                <a:tc vMerge="1">
                  <a:txBody>
                    <a:bodyPr/>
                    <a:lstStyle/>
                    <a:p>
                      <a:endParaRPr lang="zh-CN" altLang="en-US"/>
                    </a:p>
                  </a:txBody>
                  <a:tcPr/>
                </a:tc>
                <a:extLst>
                  <a:ext uri="{0D108BD9-81ED-4DB2-BD59-A6C34878D82A}">
                    <a16:rowId xmlns:a16="http://schemas.microsoft.com/office/drawing/2014/main" xmlns="" val="10001"/>
                  </a:ext>
                </a:extLst>
              </a:tr>
              <a:tr h="323816">
                <a:tc>
                  <a:txBody>
                    <a:bodyPr/>
                    <a:lstStyle/>
                    <a:p>
                      <a:pPr algn="just">
                        <a:spcAft>
                          <a:spcPts val="0"/>
                        </a:spcAft>
                      </a:pPr>
                      <a:r>
                        <a:rPr lang="zh-CN" sz="2000" b="1" kern="100">
                          <a:effectLst/>
                          <a:latin typeface="+mn-ea"/>
                          <a:ea typeface="+mn-ea"/>
                        </a:rPr>
                        <a:t>总车日</a:t>
                      </a:r>
                      <a:endParaRPr lang="zh-CN" sz="3200" b="1" kern="100">
                        <a:solidFill>
                          <a:srgbClr val="000000"/>
                        </a:solidFill>
                        <a:effectLst/>
                        <a:latin typeface="+mn-ea"/>
                        <a:ea typeface="+mn-ea"/>
                      </a:endParaRPr>
                    </a:p>
                  </a:txBody>
                  <a:tcPr marL="56757" marR="56757" marT="0" marB="0" anchor="ctr"/>
                </a:tc>
                <a:tc>
                  <a:txBody>
                    <a:bodyPr/>
                    <a:lstStyle/>
                    <a:p>
                      <a:pPr algn="ctr">
                        <a:spcAft>
                          <a:spcPts val="0"/>
                        </a:spcAft>
                      </a:pPr>
                      <a:r>
                        <a:rPr lang="en-US" altLang="zh-CN" sz="2000" b="1" kern="100" dirty="0" smtClean="0">
                          <a:effectLst/>
                          <a:latin typeface="+mn-ea"/>
                          <a:ea typeface="+mn-ea"/>
                        </a:rPr>
                        <a:t>D</a:t>
                      </a:r>
                      <a:endParaRPr lang="zh-CN" sz="2000" b="1" kern="100" dirty="0">
                        <a:solidFill>
                          <a:srgbClr val="000000"/>
                        </a:solidFill>
                        <a:effectLst/>
                        <a:latin typeface="+mn-ea"/>
                        <a:ea typeface="+mn-ea"/>
                      </a:endParaRPr>
                    </a:p>
                  </a:txBody>
                  <a:tcPr marL="56757" marR="56757" marT="0" marB="0" anchor="ctr"/>
                </a:tc>
                <a:tc>
                  <a:txBody>
                    <a:bodyPr/>
                    <a:lstStyle/>
                    <a:p>
                      <a:pPr algn="r">
                        <a:spcAft>
                          <a:spcPts val="0"/>
                        </a:spcAft>
                      </a:pPr>
                      <a:r>
                        <a:rPr lang="en-US" sz="2000" b="1" kern="100" dirty="0">
                          <a:effectLst/>
                          <a:latin typeface="+mn-ea"/>
                          <a:ea typeface="+mn-ea"/>
                        </a:rPr>
                        <a:t>1083.00 </a:t>
                      </a:r>
                      <a:endParaRPr lang="zh-CN" sz="3200" b="1" kern="100" dirty="0">
                        <a:solidFill>
                          <a:srgbClr val="000000"/>
                        </a:solidFill>
                        <a:effectLst/>
                        <a:latin typeface="+mn-ea"/>
                        <a:ea typeface="+mn-ea"/>
                      </a:endParaRPr>
                    </a:p>
                  </a:txBody>
                  <a:tcPr marL="56757" marR="56757" marT="0" marB="0" anchor="ctr"/>
                </a:tc>
                <a:tc>
                  <a:txBody>
                    <a:bodyPr/>
                    <a:lstStyle/>
                    <a:p>
                      <a:pPr algn="r">
                        <a:spcAft>
                          <a:spcPts val="0"/>
                        </a:spcAft>
                      </a:pPr>
                      <a:r>
                        <a:rPr lang="en-US" sz="2000" b="1" kern="100" dirty="0">
                          <a:effectLst/>
                          <a:latin typeface="+mn-ea"/>
                          <a:ea typeface="+mn-ea"/>
                        </a:rPr>
                        <a:t>4</a:t>
                      </a:r>
                      <a:endParaRPr lang="zh-CN" sz="3200" b="1" kern="100" dirty="0">
                        <a:solidFill>
                          <a:srgbClr val="000000"/>
                        </a:solidFill>
                        <a:effectLst/>
                        <a:latin typeface="+mn-ea"/>
                        <a:ea typeface="+mn-ea"/>
                      </a:endParaRPr>
                    </a:p>
                  </a:txBody>
                  <a:tcPr marL="56757" marR="56757" marT="0" marB="0" anchor="ctr"/>
                </a:tc>
                <a:tc>
                  <a:txBody>
                    <a:bodyPr/>
                    <a:lstStyle/>
                    <a:p>
                      <a:pPr algn="r">
                        <a:spcAft>
                          <a:spcPts val="0"/>
                        </a:spcAft>
                      </a:pPr>
                      <a:r>
                        <a:rPr lang="en-US" sz="2000" b="1" kern="100" dirty="0">
                          <a:effectLst/>
                          <a:latin typeface="+mn-ea"/>
                          <a:ea typeface="+mn-ea"/>
                        </a:rPr>
                        <a:t>1337.34 </a:t>
                      </a:r>
                      <a:endParaRPr lang="zh-CN" sz="3200" b="1" kern="100" dirty="0">
                        <a:solidFill>
                          <a:srgbClr val="000000"/>
                        </a:solidFill>
                        <a:effectLst/>
                        <a:latin typeface="+mn-ea"/>
                        <a:ea typeface="+mn-ea"/>
                      </a:endParaRPr>
                    </a:p>
                  </a:txBody>
                  <a:tcPr marL="56757" marR="56757" marT="0" marB="0" anchor="ctr"/>
                </a:tc>
                <a:tc>
                  <a:txBody>
                    <a:bodyPr/>
                    <a:lstStyle/>
                    <a:p>
                      <a:pPr algn="r">
                        <a:spcAft>
                          <a:spcPts val="0"/>
                        </a:spcAft>
                      </a:pPr>
                      <a:r>
                        <a:rPr lang="en-US" sz="2000" b="1" kern="100" dirty="0">
                          <a:effectLst/>
                          <a:latin typeface="+mn-ea"/>
                          <a:ea typeface="+mn-ea"/>
                        </a:rPr>
                        <a:t>4</a:t>
                      </a:r>
                      <a:endParaRPr lang="zh-CN" sz="3200" b="1" kern="100" dirty="0">
                        <a:solidFill>
                          <a:srgbClr val="000000"/>
                        </a:solidFill>
                        <a:effectLst/>
                        <a:latin typeface="+mn-ea"/>
                        <a:ea typeface="+mn-ea"/>
                      </a:endParaRPr>
                    </a:p>
                  </a:txBody>
                  <a:tcPr marL="56757" marR="56757" marT="0" marB="0" anchor="ctr"/>
                </a:tc>
                <a:tc>
                  <a:txBody>
                    <a:bodyPr/>
                    <a:lstStyle/>
                    <a:p>
                      <a:pPr algn="r">
                        <a:spcAft>
                          <a:spcPts val="0"/>
                        </a:spcAft>
                      </a:pPr>
                      <a:r>
                        <a:rPr lang="en-US" sz="2000" b="1" kern="100" dirty="0">
                          <a:effectLst/>
                          <a:latin typeface="+mn-ea"/>
                          <a:ea typeface="+mn-ea"/>
                        </a:rPr>
                        <a:t>254.34 </a:t>
                      </a:r>
                      <a:endParaRPr lang="zh-CN" sz="3200" b="1" kern="100" dirty="0">
                        <a:solidFill>
                          <a:srgbClr val="000000"/>
                        </a:solidFill>
                        <a:effectLst/>
                        <a:latin typeface="+mn-ea"/>
                        <a:ea typeface="+mn-ea"/>
                      </a:endParaRPr>
                    </a:p>
                  </a:txBody>
                  <a:tcPr marL="56757" marR="56757" marT="0" marB="0" anchor="ctr"/>
                </a:tc>
                <a:extLst>
                  <a:ext uri="{0D108BD9-81ED-4DB2-BD59-A6C34878D82A}">
                    <a16:rowId xmlns:a16="http://schemas.microsoft.com/office/drawing/2014/main" xmlns="" val="10002"/>
                  </a:ext>
                </a:extLst>
              </a:tr>
              <a:tr h="353560">
                <a:tc>
                  <a:txBody>
                    <a:bodyPr/>
                    <a:lstStyle/>
                    <a:p>
                      <a:pPr algn="just">
                        <a:spcAft>
                          <a:spcPts val="0"/>
                        </a:spcAft>
                      </a:pPr>
                      <a:r>
                        <a:rPr lang="zh-CN" sz="2000" b="1" kern="100">
                          <a:effectLst/>
                          <a:latin typeface="+mn-ea"/>
                          <a:ea typeface="+mn-ea"/>
                        </a:rPr>
                        <a:t>工作率</a:t>
                      </a:r>
                      <a:endParaRPr lang="zh-CN" sz="3200" b="1" kern="100">
                        <a:solidFill>
                          <a:srgbClr val="000000"/>
                        </a:solidFill>
                        <a:effectLst/>
                        <a:latin typeface="+mn-ea"/>
                        <a:ea typeface="+mn-ea"/>
                      </a:endParaRPr>
                    </a:p>
                  </a:txBody>
                  <a:tcPr marL="56757" marR="56757" marT="0" marB="0" anchor="ctr"/>
                </a:tc>
                <a:tc>
                  <a:txBody>
                    <a:bodyPr/>
                    <a:lstStyle/>
                    <a:p>
                      <a:pPr algn="ctr">
                        <a:spcAft>
                          <a:spcPts val="0"/>
                        </a:spcAft>
                      </a:pPr>
                      <a:r>
                        <a:rPr lang="en-US" sz="2000" b="1" kern="100">
                          <a:effectLst/>
                          <a:latin typeface="+mn-ea"/>
                          <a:ea typeface="+mn-ea"/>
                        </a:rPr>
                        <a:t>α</a:t>
                      </a:r>
                      <a:endParaRPr lang="zh-CN" sz="3200" b="1" kern="100">
                        <a:solidFill>
                          <a:srgbClr val="000000"/>
                        </a:solidFill>
                        <a:effectLst/>
                        <a:latin typeface="+mn-ea"/>
                        <a:ea typeface="+mn-ea"/>
                      </a:endParaRPr>
                    </a:p>
                  </a:txBody>
                  <a:tcPr marL="56757" marR="56757" marT="0" marB="0" anchor="ctr"/>
                </a:tc>
                <a:tc>
                  <a:txBody>
                    <a:bodyPr/>
                    <a:lstStyle/>
                    <a:p>
                      <a:pPr algn="r">
                        <a:spcAft>
                          <a:spcPts val="0"/>
                        </a:spcAft>
                      </a:pPr>
                      <a:r>
                        <a:rPr lang="en-US" sz="2000" b="1" kern="100">
                          <a:effectLst/>
                          <a:latin typeface="+mn-ea"/>
                          <a:ea typeface="+mn-ea"/>
                        </a:rPr>
                        <a:t>-3477.00 </a:t>
                      </a:r>
                      <a:endParaRPr lang="zh-CN" sz="3200" b="1" kern="100">
                        <a:solidFill>
                          <a:srgbClr val="000000"/>
                        </a:solidFill>
                        <a:effectLst/>
                        <a:latin typeface="+mn-ea"/>
                        <a:ea typeface="+mn-ea"/>
                      </a:endParaRPr>
                    </a:p>
                  </a:txBody>
                  <a:tcPr marL="56757" marR="56757" marT="0" marB="0" anchor="ctr"/>
                </a:tc>
                <a:tc>
                  <a:txBody>
                    <a:bodyPr/>
                    <a:lstStyle/>
                    <a:p>
                      <a:pPr algn="r">
                        <a:spcAft>
                          <a:spcPts val="0"/>
                        </a:spcAft>
                      </a:pPr>
                      <a:r>
                        <a:rPr lang="en-US" sz="2000" b="1" kern="100">
                          <a:effectLst/>
                          <a:latin typeface="+mn-ea"/>
                          <a:ea typeface="+mn-ea"/>
                        </a:rPr>
                        <a:t>2</a:t>
                      </a:r>
                      <a:endParaRPr lang="zh-CN" sz="3200" b="1" kern="100">
                        <a:solidFill>
                          <a:srgbClr val="000000"/>
                        </a:solidFill>
                        <a:effectLst/>
                        <a:latin typeface="+mn-ea"/>
                        <a:ea typeface="+mn-ea"/>
                      </a:endParaRPr>
                    </a:p>
                  </a:txBody>
                  <a:tcPr marL="56757" marR="56757" marT="0" marB="0" anchor="ctr"/>
                </a:tc>
                <a:tc>
                  <a:txBody>
                    <a:bodyPr/>
                    <a:lstStyle/>
                    <a:p>
                      <a:pPr algn="r">
                        <a:spcAft>
                          <a:spcPts val="0"/>
                        </a:spcAft>
                      </a:pPr>
                      <a:r>
                        <a:rPr lang="en-US" sz="2000" b="1" kern="100">
                          <a:effectLst/>
                          <a:latin typeface="+mn-ea"/>
                          <a:ea typeface="+mn-ea"/>
                        </a:rPr>
                        <a:t>-4223.14 </a:t>
                      </a:r>
                      <a:endParaRPr lang="zh-CN" sz="3200" b="1" kern="100">
                        <a:solidFill>
                          <a:srgbClr val="000000"/>
                        </a:solidFill>
                        <a:effectLst/>
                        <a:latin typeface="+mn-ea"/>
                        <a:ea typeface="+mn-ea"/>
                      </a:endParaRPr>
                    </a:p>
                  </a:txBody>
                  <a:tcPr marL="56757" marR="56757" marT="0" marB="0" anchor="ctr"/>
                </a:tc>
                <a:tc>
                  <a:txBody>
                    <a:bodyPr/>
                    <a:lstStyle/>
                    <a:p>
                      <a:pPr algn="r">
                        <a:spcAft>
                          <a:spcPts val="0"/>
                        </a:spcAft>
                      </a:pPr>
                      <a:r>
                        <a:rPr lang="en-US" sz="2000" b="1" kern="100">
                          <a:effectLst/>
                          <a:latin typeface="+mn-ea"/>
                          <a:ea typeface="+mn-ea"/>
                        </a:rPr>
                        <a:t>2</a:t>
                      </a:r>
                      <a:endParaRPr lang="zh-CN" sz="3200" b="1" kern="100">
                        <a:solidFill>
                          <a:srgbClr val="000000"/>
                        </a:solidFill>
                        <a:effectLst/>
                        <a:latin typeface="+mn-ea"/>
                        <a:ea typeface="+mn-ea"/>
                      </a:endParaRPr>
                    </a:p>
                  </a:txBody>
                  <a:tcPr marL="56757" marR="56757" marT="0" marB="0" anchor="ctr"/>
                </a:tc>
                <a:tc>
                  <a:txBody>
                    <a:bodyPr/>
                    <a:lstStyle/>
                    <a:p>
                      <a:pPr algn="r">
                        <a:spcAft>
                          <a:spcPts val="0"/>
                        </a:spcAft>
                      </a:pPr>
                      <a:r>
                        <a:rPr lang="en-US" sz="2000" b="1" kern="100">
                          <a:effectLst/>
                          <a:latin typeface="+mn-ea"/>
                          <a:ea typeface="+mn-ea"/>
                        </a:rPr>
                        <a:t>-746.14 </a:t>
                      </a:r>
                      <a:endParaRPr lang="zh-CN" sz="3200" b="1" kern="100">
                        <a:solidFill>
                          <a:srgbClr val="000000"/>
                        </a:solidFill>
                        <a:effectLst/>
                        <a:latin typeface="+mn-ea"/>
                        <a:ea typeface="+mn-ea"/>
                      </a:endParaRPr>
                    </a:p>
                  </a:txBody>
                  <a:tcPr marL="56757" marR="56757" marT="0" marB="0" anchor="ctr"/>
                </a:tc>
                <a:extLst>
                  <a:ext uri="{0D108BD9-81ED-4DB2-BD59-A6C34878D82A}">
                    <a16:rowId xmlns:a16="http://schemas.microsoft.com/office/drawing/2014/main" xmlns="" val="10003"/>
                  </a:ext>
                </a:extLst>
              </a:tr>
              <a:tr h="323816">
                <a:tc>
                  <a:txBody>
                    <a:bodyPr/>
                    <a:lstStyle/>
                    <a:p>
                      <a:pPr algn="just">
                        <a:spcAft>
                          <a:spcPts val="0"/>
                        </a:spcAft>
                      </a:pPr>
                      <a:r>
                        <a:rPr lang="zh-CN" sz="2000" b="1" kern="100">
                          <a:effectLst/>
                          <a:latin typeface="+mn-ea"/>
                          <a:ea typeface="+mn-ea"/>
                        </a:rPr>
                        <a:t>平均车日行程</a:t>
                      </a:r>
                      <a:endParaRPr lang="zh-CN" sz="3200" b="1" kern="100">
                        <a:solidFill>
                          <a:srgbClr val="000000"/>
                        </a:solidFill>
                        <a:effectLst/>
                        <a:latin typeface="+mn-ea"/>
                        <a:ea typeface="+mn-ea"/>
                      </a:endParaRPr>
                    </a:p>
                  </a:txBody>
                  <a:tcPr marL="56757" marR="56757" marT="0" marB="0" anchor="ctr"/>
                </a:tc>
                <a:tc>
                  <a:txBody>
                    <a:bodyPr/>
                    <a:lstStyle/>
                    <a:p>
                      <a:pPr algn="ctr">
                        <a:spcAft>
                          <a:spcPts val="0"/>
                        </a:spcAft>
                      </a:pPr>
                      <a:r>
                        <a:rPr lang="en-US" altLang="zh-CN" sz="2000" b="1" kern="100" dirty="0" smtClean="0">
                          <a:effectLst/>
                          <a:latin typeface="+mn-ea"/>
                          <a:ea typeface="+mn-ea"/>
                        </a:rPr>
                        <a:t>l</a:t>
                      </a:r>
                      <a:endParaRPr lang="zh-CN" sz="2000" b="1" kern="100" dirty="0">
                        <a:solidFill>
                          <a:srgbClr val="000000"/>
                        </a:solidFill>
                        <a:effectLst/>
                        <a:latin typeface="+mn-ea"/>
                        <a:ea typeface="+mn-ea"/>
                      </a:endParaRPr>
                    </a:p>
                  </a:txBody>
                  <a:tcPr marL="56757" marR="56757" marT="0" marB="0" anchor="ctr"/>
                </a:tc>
                <a:tc>
                  <a:txBody>
                    <a:bodyPr/>
                    <a:lstStyle/>
                    <a:p>
                      <a:pPr algn="r">
                        <a:spcAft>
                          <a:spcPts val="0"/>
                        </a:spcAft>
                      </a:pPr>
                      <a:r>
                        <a:rPr lang="en-US" sz="2000" b="1" kern="100">
                          <a:effectLst/>
                          <a:latin typeface="+mn-ea"/>
                          <a:ea typeface="+mn-ea"/>
                        </a:rPr>
                        <a:t>1564.65 </a:t>
                      </a:r>
                      <a:endParaRPr lang="zh-CN" sz="3200" b="1" kern="100">
                        <a:solidFill>
                          <a:srgbClr val="000000"/>
                        </a:solidFill>
                        <a:effectLst/>
                        <a:latin typeface="+mn-ea"/>
                        <a:ea typeface="+mn-ea"/>
                      </a:endParaRPr>
                    </a:p>
                  </a:txBody>
                  <a:tcPr marL="56757" marR="56757" marT="0" marB="0" anchor="ctr"/>
                </a:tc>
                <a:tc>
                  <a:txBody>
                    <a:bodyPr/>
                    <a:lstStyle/>
                    <a:p>
                      <a:pPr algn="r">
                        <a:spcAft>
                          <a:spcPts val="0"/>
                        </a:spcAft>
                      </a:pPr>
                      <a:r>
                        <a:rPr lang="en-US" sz="2000" b="1" kern="100">
                          <a:effectLst/>
                          <a:latin typeface="+mn-ea"/>
                          <a:ea typeface="+mn-ea"/>
                        </a:rPr>
                        <a:t>5</a:t>
                      </a:r>
                      <a:endParaRPr lang="zh-CN" sz="3200" b="1" kern="100">
                        <a:solidFill>
                          <a:srgbClr val="000000"/>
                        </a:solidFill>
                        <a:effectLst/>
                        <a:latin typeface="+mn-ea"/>
                        <a:ea typeface="+mn-ea"/>
                      </a:endParaRPr>
                    </a:p>
                  </a:txBody>
                  <a:tcPr marL="56757" marR="56757" marT="0" marB="0" anchor="ctr"/>
                </a:tc>
                <a:tc>
                  <a:txBody>
                    <a:bodyPr/>
                    <a:lstStyle/>
                    <a:p>
                      <a:pPr algn="r">
                        <a:spcAft>
                          <a:spcPts val="0"/>
                        </a:spcAft>
                      </a:pPr>
                      <a:r>
                        <a:rPr lang="en-US" sz="2000" b="1" kern="100">
                          <a:effectLst/>
                          <a:latin typeface="+mn-ea"/>
                          <a:ea typeface="+mn-ea"/>
                        </a:rPr>
                        <a:t>2005.97 </a:t>
                      </a:r>
                      <a:endParaRPr lang="zh-CN" sz="3200" b="1" kern="100">
                        <a:solidFill>
                          <a:srgbClr val="000000"/>
                        </a:solidFill>
                        <a:effectLst/>
                        <a:latin typeface="+mn-ea"/>
                        <a:ea typeface="+mn-ea"/>
                      </a:endParaRPr>
                    </a:p>
                  </a:txBody>
                  <a:tcPr marL="56757" marR="56757" marT="0" marB="0" anchor="ctr"/>
                </a:tc>
                <a:tc>
                  <a:txBody>
                    <a:bodyPr/>
                    <a:lstStyle/>
                    <a:p>
                      <a:pPr algn="r">
                        <a:spcAft>
                          <a:spcPts val="0"/>
                        </a:spcAft>
                      </a:pPr>
                      <a:r>
                        <a:rPr lang="en-US" sz="2000" b="1" kern="100">
                          <a:effectLst/>
                          <a:latin typeface="+mn-ea"/>
                          <a:ea typeface="+mn-ea"/>
                        </a:rPr>
                        <a:t>5</a:t>
                      </a:r>
                      <a:endParaRPr lang="zh-CN" sz="3200" b="1" kern="100">
                        <a:solidFill>
                          <a:srgbClr val="000000"/>
                        </a:solidFill>
                        <a:effectLst/>
                        <a:latin typeface="+mn-ea"/>
                        <a:ea typeface="+mn-ea"/>
                      </a:endParaRPr>
                    </a:p>
                  </a:txBody>
                  <a:tcPr marL="56757" marR="56757" marT="0" marB="0" anchor="ctr"/>
                </a:tc>
                <a:tc>
                  <a:txBody>
                    <a:bodyPr/>
                    <a:lstStyle/>
                    <a:p>
                      <a:pPr algn="r">
                        <a:spcAft>
                          <a:spcPts val="0"/>
                        </a:spcAft>
                      </a:pPr>
                      <a:r>
                        <a:rPr lang="en-US" sz="2000" b="1" kern="100">
                          <a:effectLst/>
                          <a:latin typeface="+mn-ea"/>
                          <a:ea typeface="+mn-ea"/>
                        </a:rPr>
                        <a:t>441.32 </a:t>
                      </a:r>
                      <a:endParaRPr lang="zh-CN" sz="3200" b="1" kern="100">
                        <a:solidFill>
                          <a:srgbClr val="000000"/>
                        </a:solidFill>
                        <a:effectLst/>
                        <a:latin typeface="+mn-ea"/>
                        <a:ea typeface="+mn-ea"/>
                      </a:endParaRPr>
                    </a:p>
                  </a:txBody>
                  <a:tcPr marL="56757" marR="56757" marT="0" marB="0" anchor="ctr"/>
                </a:tc>
                <a:extLst>
                  <a:ext uri="{0D108BD9-81ED-4DB2-BD59-A6C34878D82A}">
                    <a16:rowId xmlns:a16="http://schemas.microsoft.com/office/drawing/2014/main" xmlns="" val="10004"/>
                  </a:ext>
                </a:extLst>
              </a:tr>
              <a:tr h="353560">
                <a:tc>
                  <a:txBody>
                    <a:bodyPr/>
                    <a:lstStyle/>
                    <a:p>
                      <a:pPr algn="just">
                        <a:spcAft>
                          <a:spcPts val="0"/>
                        </a:spcAft>
                      </a:pPr>
                      <a:r>
                        <a:rPr lang="zh-CN" sz="2000" b="1" kern="100">
                          <a:effectLst/>
                          <a:latin typeface="+mn-ea"/>
                          <a:ea typeface="+mn-ea"/>
                        </a:rPr>
                        <a:t>里程利用率</a:t>
                      </a:r>
                      <a:endParaRPr lang="zh-CN" sz="3200" b="1" kern="100">
                        <a:solidFill>
                          <a:srgbClr val="000000"/>
                        </a:solidFill>
                        <a:effectLst/>
                        <a:latin typeface="+mn-ea"/>
                        <a:ea typeface="+mn-ea"/>
                      </a:endParaRPr>
                    </a:p>
                  </a:txBody>
                  <a:tcPr marL="56757" marR="56757" marT="0" marB="0" anchor="ctr"/>
                </a:tc>
                <a:tc>
                  <a:txBody>
                    <a:bodyPr/>
                    <a:lstStyle/>
                    <a:p>
                      <a:pPr algn="ctr">
                        <a:spcAft>
                          <a:spcPts val="0"/>
                        </a:spcAft>
                      </a:pPr>
                      <a:r>
                        <a:rPr lang="en-US" sz="2000" b="1" kern="100">
                          <a:effectLst/>
                          <a:latin typeface="+mn-ea"/>
                          <a:ea typeface="+mn-ea"/>
                        </a:rPr>
                        <a:t>β</a:t>
                      </a:r>
                      <a:endParaRPr lang="zh-CN" sz="3200" b="1" kern="100">
                        <a:solidFill>
                          <a:srgbClr val="000000"/>
                        </a:solidFill>
                        <a:effectLst/>
                        <a:latin typeface="+mn-ea"/>
                        <a:ea typeface="+mn-ea"/>
                      </a:endParaRPr>
                    </a:p>
                  </a:txBody>
                  <a:tcPr marL="56757" marR="56757" marT="0" marB="0" anchor="ctr"/>
                </a:tc>
                <a:tc>
                  <a:txBody>
                    <a:bodyPr/>
                    <a:lstStyle/>
                    <a:p>
                      <a:pPr algn="r">
                        <a:spcAft>
                          <a:spcPts val="0"/>
                        </a:spcAft>
                      </a:pPr>
                      <a:r>
                        <a:rPr lang="en-US" sz="2000" b="1" kern="100">
                          <a:effectLst/>
                          <a:latin typeface="+mn-ea"/>
                          <a:ea typeface="+mn-ea"/>
                        </a:rPr>
                        <a:t>10691.78 </a:t>
                      </a:r>
                      <a:endParaRPr lang="zh-CN" sz="3200" b="1" kern="100">
                        <a:solidFill>
                          <a:srgbClr val="000000"/>
                        </a:solidFill>
                        <a:effectLst/>
                        <a:latin typeface="+mn-ea"/>
                        <a:ea typeface="+mn-ea"/>
                      </a:endParaRPr>
                    </a:p>
                  </a:txBody>
                  <a:tcPr marL="56757" marR="56757" marT="0" marB="0" anchor="ctr"/>
                </a:tc>
                <a:tc>
                  <a:txBody>
                    <a:bodyPr/>
                    <a:lstStyle/>
                    <a:p>
                      <a:pPr algn="r">
                        <a:spcAft>
                          <a:spcPts val="0"/>
                        </a:spcAft>
                      </a:pPr>
                      <a:r>
                        <a:rPr lang="en-US" sz="2000" b="1" kern="100">
                          <a:effectLst/>
                          <a:latin typeface="+mn-ea"/>
                          <a:ea typeface="+mn-ea"/>
                        </a:rPr>
                        <a:t>7</a:t>
                      </a:r>
                      <a:endParaRPr lang="zh-CN" sz="3200" b="1" kern="100">
                        <a:solidFill>
                          <a:srgbClr val="000000"/>
                        </a:solidFill>
                        <a:effectLst/>
                        <a:latin typeface="+mn-ea"/>
                        <a:ea typeface="+mn-ea"/>
                      </a:endParaRPr>
                    </a:p>
                  </a:txBody>
                  <a:tcPr marL="56757" marR="56757" marT="0" marB="0" anchor="ctr"/>
                </a:tc>
                <a:tc>
                  <a:txBody>
                    <a:bodyPr/>
                    <a:lstStyle/>
                    <a:p>
                      <a:pPr algn="r">
                        <a:spcAft>
                          <a:spcPts val="0"/>
                        </a:spcAft>
                      </a:pPr>
                      <a:r>
                        <a:rPr lang="en-US" sz="2000" b="1" kern="100">
                          <a:effectLst/>
                          <a:latin typeface="+mn-ea"/>
                          <a:ea typeface="+mn-ea"/>
                        </a:rPr>
                        <a:t>13373.19 </a:t>
                      </a:r>
                      <a:endParaRPr lang="zh-CN" sz="3200" b="1" kern="100">
                        <a:solidFill>
                          <a:srgbClr val="000000"/>
                        </a:solidFill>
                        <a:effectLst/>
                        <a:latin typeface="+mn-ea"/>
                        <a:ea typeface="+mn-ea"/>
                      </a:endParaRPr>
                    </a:p>
                  </a:txBody>
                  <a:tcPr marL="56757" marR="56757" marT="0" marB="0" anchor="ctr"/>
                </a:tc>
                <a:tc>
                  <a:txBody>
                    <a:bodyPr/>
                    <a:lstStyle/>
                    <a:p>
                      <a:pPr algn="r">
                        <a:spcAft>
                          <a:spcPts val="0"/>
                        </a:spcAft>
                      </a:pPr>
                      <a:r>
                        <a:rPr lang="en-US" sz="2000" b="1" kern="100">
                          <a:effectLst/>
                          <a:latin typeface="+mn-ea"/>
                          <a:ea typeface="+mn-ea"/>
                        </a:rPr>
                        <a:t>7</a:t>
                      </a:r>
                      <a:endParaRPr lang="zh-CN" sz="3200" b="1" kern="100">
                        <a:solidFill>
                          <a:srgbClr val="000000"/>
                        </a:solidFill>
                        <a:effectLst/>
                        <a:latin typeface="+mn-ea"/>
                        <a:ea typeface="+mn-ea"/>
                      </a:endParaRPr>
                    </a:p>
                  </a:txBody>
                  <a:tcPr marL="56757" marR="56757" marT="0" marB="0" anchor="ctr"/>
                </a:tc>
                <a:tc>
                  <a:txBody>
                    <a:bodyPr/>
                    <a:lstStyle/>
                    <a:p>
                      <a:pPr algn="r">
                        <a:spcAft>
                          <a:spcPts val="0"/>
                        </a:spcAft>
                      </a:pPr>
                      <a:r>
                        <a:rPr lang="en-US" sz="2000" b="1" kern="100">
                          <a:effectLst/>
                          <a:latin typeface="+mn-ea"/>
                          <a:ea typeface="+mn-ea"/>
                        </a:rPr>
                        <a:t>2681.41 </a:t>
                      </a:r>
                      <a:endParaRPr lang="zh-CN" sz="3200" b="1" kern="100">
                        <a:solidFill>
                          <a:srgbClr val="000000"/>
                        </a:solidFill>
                        <a:effectLst/>
                        <a:latin typeface="+mn-ea"/>
                        <a:ea typeface="+mn-ea"/>
                      </a:endParaRPr>
                    </a:p>
                  </a:txBody>
                  <a:tcPr marL="56757" marR="56757" marT="0" marB="0" anchor="ctr"/>
                </a:tc>
                <a:extLst>
                  <a:ext uri="{0D108BD9-81ED-4DB2-BD59-A6C34878D82A}">
                    <a16:rowId xmlns:a16="http://schemas.microsoft.com/office/drawing/2014/main" xmlns="" val="10005"/>
                  </a:ext>
                </a:extLst>
              </a:tr>
              <a:tr h="323816">
                <a:tc>
                  <a:txBody>
                    <a:bodyPr/>
                    <a:lstStyle/>
                    <a:p>
                      <a:pPr algn="just">
                        <a:spcAft>
                          <a:spcPts val="0"/>
                        </a:spcAft>
                      </a:pPr>
                      <a:r>
                        <a:rPr lang="zh-CN" sz="2000" b="1" kern="100">
                          <a:effectLst/>
                          <a:latin typeface="+mn-ea"/>
                          <a:ea typeface="+mn-ea"/>
                        </a:rPr>
                        <a:t>重车平均吨位</a:t>
                      </a:r>
                      <a:endParaRPr lang="zh-CN" sz="3200" b="1" kern="100">
                        <a:solidFill>
                          <a:srgbClr val="000000"/>
                        </a:solidFill>
                        <a:effectLst/>
                        <a:latin typeface="+mn-ea"/>
                        <a:ea typeface="+mn-ea"/>
                      </a:endParaRPr>
                    </a:p>
                  </a:txBody>
                  <a:tcPr marL="56757" marR="56757" marT="0" marB="0" anchor="ctr"/>
                </a:tc>
                <a:tc>
                  <a:txBody>
                    <a:bodyPr/>
                    <a:lstStyle/>
                    <a:p>
                      <a:pPr algn="ctr">
                        <a:spcAft>
                          <a:spcPts val="0"/>
                        </a:spcAft>
                      </a:pPr>
                      <a:r>
                        <a:rPr lang="en-US" altLang="zh-CN" sz="2000" b="1" kern="100" dirty="0" smtClean="0">
                          <a:effectLst/>
                          <a:latin typeface="+mn-ea"/>
                          <a:ea typeface="+mn-ea"/>
                        </a:rPr>
                        <a:t>t</a:t>
                      </a:r>
                      <a:endParaRPr lang="zh-CN" sz="3200" b="1" kern="100" dirty="0">
                        <a:solidFill>
                          <a:srgbClr val="000000"/>
                        </a:solidFill>
                        <a:effectLst/>
                        <a:latin typeface="+mn-ea"/>
                        <a:ea typeface="+mn-ea"/>
                      </a:endParaRPr>
                    </a:p>
                  </a:txBody>
                  <a:tcPr marL="56757" marR="56757" marT="0" marB="0" anchor="ctr"/>
                </a:tc>
                <a:tc>
                  <a:txBody>
                    <a:bodyPr/>
                    <a:lstStyle/>
                    <a:p>
                      <a:pPr algn="r">
                        <a:spcAft>
                          <a:spcPts val="0"/>
                        </a:spcAft>
                      </a:pPr>
                      <a:r>
                        <a:rPr lang="en-US" sz="2000" b="1" kern="100">
                          <a:effectLst/>
                          <a:latin typeface="+mn-ea"/>
                          <a:ea typeface="+mn-ea"/>
                        </a:rPr>
                        <a:t>0.00 </a:t>
                      </a:r>
                      <a:endParaRPr lang="zh-CN" sz="3200" b="1" kern="100">
                        <a:solidFill>
                          <a:srgbClr val="000000"/>
                        </a:solidFill>
                        <a:effectLst/>
                        <a:latin typeface="+mn-ea"/>
                        <a:ea typeface="+mn-ea"/>
                      </a:endParaRPr>
                    </a:p>
                  </a:txBody>
                  <a:tcPr marL="56757" marR="56757" marT="0" marB="0" anchor="ctr"/>
                </a:tc>
                <a:tc>
                  <a:txBody>
                    <a:bodyPr/>
                    <a:lstStyle/>
                    <a:p>
                      <a:pPr algn="r">
                        <a:spcAft>
                          <a:spcPts val="0"/>
                        </a:spcAft>
                      </a:pPr>
                      <a:r>
                        <a:rPr lang="en-US" sz="2000" b="1" kern="100">
                          <a:effectLst/>
                          <a:latin typeface="+mn-ea"/>
                          <a:ea typeface="+mn-ea"/>
                        </a:rPr>
                        <a:t>3</a:t>
                      </a:r>
                      <a:endParaRPr lang="zh-CN" sz="3200" b="1" kern="100">
                        <a:solidFill>
                          <a:srgbClr val="000000"/>
                        </a:solidFill>
                        <a:effectLst/>
                        <a:latin typeface="+mn-ea"/>
                        <a:ea typeface="+mn-ea"/>
                      </a:endParaRPr>
                    </a:p>
                  </a:txBody>
                  <a:tcPr marL="56757" marR="56757" marT="0" marB="0" anchor="ctr"/>
                </a:tc>
                <a:tc>
                  <a:txBody>
                    <a:bodyPr/>
                    <a:lstStyle/>
                    <a:p>
                      <a:pPr algn="r">
                        <a:spcAft>
                          <a:spcPts val="0"/>
                        </a:spcAft>
                      </a:pPr>
                      <a:r>
                        <a:rPr lang="en-US" sz="2000" b="1" kern="100">
                          <a:effectLst/>
                          <a:latin typeface="+mn-ea"/>
                          <a:ea typeface="+mn-ea"/>
                        </a:rPr>
                        <a:t>0.00 </a:t>
                      </a:r>
                      <a:endParaRPr lang="zh-CN" sz="3200" b="1" kern="100">
                        <a:solidFill>
                          <a:srgbClr val="000000"/>
                        </a:solidFill>
                        <a:effectLst/>
                        <a:latin typeface="+mn-ea"/>
                        <a:ea typeface="+mn-ea"/>
                      </a:endParaRPr>
                    </a:p>
                  </a:txBody>
                  <a:tcPr marL="56757" marR="56757" marT="0" marB="0" anchor="ctr"/>
                </a:tc>
                <a:tc>
                  <a:txBody>
                    <a:bodyPr/>
                    <a:lstStyle/>
                    <a:p>
                      <a:pPr algn="r">
                        <a:spcAft>
                          <a:spcPts val="0"/>
                        </a:spcAft>
                      </a:pPr>
                      <a:r>
                        <a:rPr lang="en-US" sz="2000" b="1" kern="100">
                          <a:effectLst/>
                          <a:latin typeface="+mn-ea"/>
                          <a:ea typeface="+mn-ea"/>
                        </a:rPr>
                        <a:t>3</a:t>
                      </a:r>
                      <a:endParaRPr lang="zh-CN" sz="3200" b="1" kern="100">
                        <a:solidFill>
                          <a:srgbClr val="000000"/>
                        </a:solidFill>
                        <a:effectLst/>
                        <a:latin typeface="+mn-ea"/>
                        <a:ea typeface="+mn-ea"/>
                      </a:endParaRPr>
                    </a:p>
                  </a:txBody>
                  <a:tcPr marL="56757" marR="56757" marT="0" marB="0" anchor="ctr"/>
                </a:tc>
                <a:tc>
                  <a:txBody>
                    <a:bodyPr/>
                    <a:lstStyle/>
                    <a:p>
                      <a:pPr algn="r">
                        <a:spcAft>
                          <a:spcPts val="0"/>
                        </a:spcAft>
                      </a:pPr>
                      <a:r>
                        <a:rPr lang="en-US" sz="2000" b="1" kern="100">
                          <a:effectLst/>
                          <a:latin typeface="+mn-ea"/>
                          <a:ea typeface="+mn-ea"/>
                        </a:rPr>
                        <a:t>0.00 </a:t>
                      </a:r>
                      <a:endParaRPr lang="zh-CN" sz="3200" b="1" kern="100">
                        <a:solidFill>
                          <a:srgbClr val="000000"/>
                        </a:solidFill>
                        <a:effectLst/>
                        <a:latin typeface="+mn-ea"/>
                        <a:ea typeface="+mn-ea"/>
                      </a:endParaRPr>
                    </a:p>
                  </a:txBody>
                  <a:tcPr marL="56757" marR="56757" marT="0" marB="0" anchor="ctr"/>
                </a:tc>
                <a:extLst>
                  <a:ext uri="{0D108BD9-81ED-4DB2-BD59-A6C34878D82A}">
                    <a16:rowId xmlns:a16="http://schemas.microsoft.com/office/drawing/2014/main" xmlns="" val="10006"/>
                  </a:ext>
                </a:extLst>
              </a:tr>
              <a:tr h="323816">
                <a:tc>
                  <a:txBody>
                    <a:bodyPr/>
                    <a:lstStyle/>
                    <a:p>
                      <a:pPr algn="just">
                        <a:spcAft>
                          <a:spcPts val="0"/>
                        </a:spcAft>
                      </a:pPr>
                      <a:r>
                        <a:rPr lang="zh-CN" sz="2000" b="1" kern="100">
                          <a:effectLst/>
                          <a:latin typeface="+mn-ea"/>
                          <a:ea typeface="+mn-ea"/>
                        </a:rPr>
                        <a:t>吨位利用率</a:t>
                      </a:r>
                      <a:endParaRPr lang="zh-CN" sz="3200" b="1" kern="100">
                        <a:solidFill>
                          <a:srgbClr val="000000"/>
                        </a:solidFill>
                        <a:effectLst/>
                        <a:latin typeface="+mn-ea"/>
                        <a:ea typeface="+mn-ea"/>
                      </a:endParaRPr>
                    </a:p>
                  </a:txBody>
                  <a:tcPr marL="56757" marR="56757" marT="0" marB="0" anchor="ctr"/>
                </a:tc>
                <a:tc>
                  <a:txBody>
                    <a:bodyPr/>
                    <a:lstStyle/>
                    <a:p>
                      <a:pPr algn="ctr">
                        <a:spcAft>
                          <a:spcPts val="0"/>
                        </a:spcAft>
                      </a:pPr>
                      <a:r>
                        <a:rPr lang="en-US" sz="2000" b="1" kern="100" dirty="0">
                          <a:effectLst/>
                          <a:latin typeface="+mn-ea"/>
                          <a:ea typeface="+mn-ea"/>
                        </a:rPr>
                        <a:t>γ</a:t>
                      </a:r>
                      <a:endParaRPr lang="zh-CN" sz="3200" b="1" kern="100" dirty="0">
                        <a:solidFill>
                          <a:srgbClr val="000000"/>
                        </a:solidFill>
                        <a:effectLst/>
                        <a:latin typeface="+mn-ea"/>
                        <a:ea typeface="+mn-ea"/>
                      </a:endParaRPr>
                    </a:p>
                  </a:txBody>
                  <a:tcPr marL="56757" marR="56757" marT="0" marB="0" anchor="ctr"/>
                </a:tc>
                <a:tc>
                  <a:txBody>
                    <a:bodyPr/>
                    <a:lstStyle/>
                    <a:p>
                      <a:pPr algn="r">
                        <a:spcAft>
                          <a:spcPts val="0"/>
                        </a:spcAft>
                      </a:pPr>
                      <a:r>
                        <a:rPr lang="en-US" sz="2000" b="1" kern="100">
                          <a:effectLst/>
                          <a:latin typeface="+mn-ea"/>
                          <a:ea typeface="+mn-ea"/>
                        </a:rPr>
                        <a:t>3939.07 </a:t>
                      </a:r>
                      <a:endParaRPr lang="zh-CN" sz="3200" b="1" kern="100">
                        <a:solidFill>
                          <a:srgbClr val="000000"/>
                        </a:solidFill>
                        <a:effectLst/>
                        <a:latin typeface="+mn-ea"/>
                        <a:ea typeface="+mn-ea"/>
                      </a:endParaRPr>
                    </a:p>
                  </a:txBody>
                  <a:tcPr marL="56757" marR="56757" marT="0" marB="0" anchor="ctr"/>
                </a:tc>
                <a:tc>
                  <a:txBody>
                    <a:bodyPr/>
                    <a:lstStyle/>
                    <a:p>
                      <a:pPr algn="r">
                        <a:spcAft>
                          <a:spcPts val="0"/>
                        </a:spcAft>
                      </a:pPr>
                      <a:r>
                        <a:rPr lang="en-US" sz="2000" b="1" kern="100">
                          <a:effectLst/>
                          <a:latin typeface="+mn-ea"/>
                          <a:ea typeface="+mn-ea"/>
                        </a:rPr>
                        <a:t>6</a:t>
                      </a:r>
                      <a:endParaRPr lang="zh-CN" sz="3200" b="1" kern="100">
                        <a:solidFill>
                          <a:srgbClr val="000000"/>
                        </a:solidFill>
                        <a:effectLst/>
                        <a:latin typeface="+mn-ea"/>
                        <a:ea typeface="+mn-ea"/>
                      </a:endParaRPr>
                    </a:p>
                  </a:txBody>
                  <a:tcPr marL="56757" marR="56757" marT="0" marB="0" anchor="ctr"/>
                </a:tc>
                <a:tc>
                  <a:txBody>
                    <a:bodyPr/>
                    <a:lstStyle/>
                    <a:p>
                      <a:pPr algn="r">
                        <a:spcAft>
                          <a:spcPts val="0"/>
                        </a:spcAft>
                      </a:pPr>
                      <a:r>
                        <a:rPr lang="en-US" sz="2000" b="1" kern="100">
                          <a:effectLst/>
                          <a:latin typeface="+mn-ea"/>
                          <a:ea typeface="+mn-ea"/>
                        </a:rPr>
                        <a:t>4223.14 </a:t>
                      </a:r>
                      <a:endParaRPr lang="zh-CN" sz="3200" b="1" kern="100">
                        <a:solidFill>
                          <a:srgbClr val="000000"/>
                        </a:solidFill>
                        <a:effectLst/>
                        <a:latin typeface="+mn-ea"/>
                        <a:ea typeface="+mn-ea"/>
                      </a:endParaRPr>
                    </a:p>
                  </a:txBody>
                  <a:tcPr marL="56757" marR="56757" marT="0" marB="0" anchor="ctr"/>
                </a:tc>
                <a:tc>
                  <a:txBody>
                    <a:bodyPr/>
                    <a:lstStyle/>
                    <a:p>
                      <a:pPr algn="r">
                        <a:spcAft>
                          <a:spcPts val="0"/>
                        </a:spcAft>
                      </a:pPr>
                      <a:r>
                        <a:rPr lang="en-US" sz="2000" b="1" kern="100">
                          <a:effectLst/>
                          <a:latin typeface="+mn-ea"/>
                          <a:ea typeface="+mn-ea"/>
                        </a:rPr>
                        <a:t>6</a:t>
                      </a:r>
                      <a:endParaRPr lang="zh-CN" sz="3200" b="1" kern="100">
                        <a:solidFill>
                          <a:srgbClr val="000000"/>
                        </a:solidFill>
                        <a:effectLst/>
                        <a:latin typeface="+mn-ea"/>
                        <a:ea typeface="+mn-ea"/>
                      </a:endParaRPr>
                    </a:p>
                  </a:txBody>
                  <a:tcPr marL="56757" marR="56757" marT="0" marB="0" anchor="ctr"/>
                </a:tc>
                <a:tc>
                  <a:txBody>
                    <a:bodyPr/>
                    <a:lstStyle/>
                    <a:p>
                      <a:pPr algn="r">
                        <a:spcAft>
                          <a:spcPts val="0"/>
                        </a:spcAft>
                      </a:pPr>
                      <a:r>
                        <a:rPr lang="en-US" sz="2000" b="1" kern="100">
                          <a:effectLst/>
                          <a:latin typeface="+mn-ea"/>
                          <a:ea typeface="+mn-ea"/>
                        </a:rPr>
                        <a:t>284.07 </a:t>
                      </a:r>
                      <a:endParaRPr lang="zh-CN" sz="3200" b="1" kern="100">
                        <a:solidFill>
                          <a:srgbClr val="000000"/>
                        </a:solidFill>
                        <a:effectLst/>
                        <a:latin typeface="+mn-ea"/>
                        <a:ea typeface="+mn-ea"/>
                      </a:endParaRPr>
                    </a:p>
                  </a:txBody>
                  <a:tcPr marL="56757" marR="56757" marT="0" marB="0" anchor="ctr"/>
                </a:tc>
                <a:extLst>
                  <a:ext uri="{0D108BD9-81ED-4DB2-BD59-A6C34878D82A}">
                    <a16:rowId xmlns:a16="http://schemas.microsoft.com/office/drawing/2014/main" xmlns="" val="10007"/>
                  </a:ext>
                </a:extLst>
              </a:tr>
              <a:tr h="323816">
                <a:tc>
                  <a:txBody>
                    <a:bodyPr/>
                    <a:lstStyle/>
                    <a:p>
                      <a:pPr algn="just">
                        <a:spcAft>
                          <a:spcPts val="0"/>
                        </a:spcAft>
                      </a:pPr>
                      <a:r>
                        <a:rPr lang="zh-CN" sz="2000" b="1" kern="100">
                          <a:effectLst/>
                          <a:latin typeface="+mn-ea"/>
                          <a:ea typeface="+mn-ea"/>
                        </a:rPr>
                        <a:t>单位成本之差</a:t>
                      </a:r>
                      <a:endParaRPr lang="zh-CN" sz="3200" b="1" kern="100">
                        <a:solidFill>
                          <a:srgbClr val="000000"/>
                        </a:solidFill>
                        <a:effectLst/>
                        <a:latin typeface="+mn-ea"/>
                        <a:ea typeface="+mn-ea"/>
                      </a:endParaRPr>
                    </a:p>
                  </a:txBody>
                  <a:tcPr marL="56757" marR="56757" marT="0" marB="0" anchor="ctr"/>
                </a:tc>
                <a:tc>
                  <a:txBody>
                    <a:bodyPr/>
                    <a:lstStyle/>
                    <a:p>
                      <a:pPr algn="ctr">
                        <a:spcAft>
                          <a:spcPts val="0"/>
                        </a:spcAft>
                      </a:pPr>
                      <a:r>
                        <a:rPr lang="en-US" sz="2000" b="1" kern="100" spc="-60">
                          <a:effectLst/>
                          <a:latin typeface="+mn-ea"/>
                          <a:ea typeface="+mn-ea"/>
                        </a:rPr>
                        <a:t>C-C</a:t>
                      </a:r>
                      <a:r>
                        <a:rPr lang="en-US" sz="2000" b="1" kern="100" spc="-60" baseline="-25000">
                          <a:effectLst/>
                          <a:latin typeface="+mn-ea"/>
                          <a:ea typeface="+mn-ea"/>
                        </a:rPr>
                        <a:t>0</a:t>
                      </a:r>
                      <a:endParaRPr lang="zh-CN" sz="3200" b="1" kern="100">
                        <a:solidFill>
                          <a:srgbClr val="000000"/>
                        </a:solidFill>
                        <a:effectLst/>
                        <a:latin typeface="+mn-ea"/>
                        <a:ea typeface="+mn-ea"/>
                      </a:endParaRPr>
                    </a:p>
                  </a:txBody>
                  <a:tcPr marL="56757" marR="56757" marT="0" marB="0" anchor="ctr"/>
                </a:tc>
                <a:tc>
                  <a:txBody>
                    <a:bodyPr/>
                    <a:lstStyle/>
                    <a:p>
                      <a:pPr algn="r">
                        <a:spcAft>
                          <a:spcPts val="0"/>
                        </a:spcAft>
                      </a:pPr>
                      <a:r>
                        <a:rPr lang="en-US" sz="2000" b="1" kern="100">
                          <a:effectLst/>
                          <a:latin typeface="+mn-ea"/>
                          <a:ea typeface="+mn-ea"/>
                        </a:rPr>
                        <a:t>-157563.00 </a:t>
                      </a:r>
                      <a:endParaRPr lang="zh-CN" sz="3200" b="1" kern="100">
                        <a:solidFill>
                          <a:srgbClr val="000000"/>
                        </a:solidFill>
                        <a:effectLst/>
                        <a:latin typeface="+mn-ea"/>
                        <a:ea typeface="+mn-ea"/>
                      </a:endParaRPr>
                    </a:p>
                  </a:txBody>
                  <a:tcPr marL="56757" marR="56757" marT="0" marB="0" anchor="ctr"/>
                </a:tc>
                <a:tc>
                  <a:txBody>
                    <a:bodyPr/>
                    <a:lstStyle/>
                    <a:p>
                      <a:pPr algn="r">
                        <a:spcAft>
                          <a:spcPts val="0"/>
                        </a:spcAft>
                      </a:pPr>
                      <a:r>
                        <a:rPr lang="en-US" sz="2000" b="1" kern="100">
                          <a:effectLst/>
                          <a:latin typeface="+mn-ea"/>
                          <a:ea typeface="+mn-ea"/>
                        </a:rPr>
                        <a:t>1</a:t>
                      </a:r>
                      <a:endParaRPr lang="zh-CN" sz="3200" b="1" kern="100">
                        <a:solidFill>
                          <a:srgbClr val="000000"/>
                        </a:solidFill>
                        <a:effectLst/>
                        <a:latin typeface="+mn-ea"/>
                        <a:ea typeface="+mn-ea"/>
                      </a:endParaRPr>
                    </a:p>
                  </a:txBody>
                  <a:tcPr marL="56757" marR="56757" marT="0" marB="0" anchor="ctr"/>
                </a:tc>
                <a:tc>
                  <a:txBody>
                    <a:bodyPr/>
                    <a:lstStyle/>
                    <a:p>
                      <a:pPr algn="r">
                        <a:spcAft>
                          <a:spcPts val="0"/>
                        </a:spcAft>
                      </a:pPr>
                      <a:r>
                        <a:rPr lang="en-US" sz="2000" b="1" kern="100">
                          <a:effectLst/>
                          <a:latin typeface="+mn-ea"/>
                          <a:ea typeface="+mn-ea"/>
                        </a:rPr>
                        <a:t>-160477.92 </a:t>
                      </a:r>
                      <a:endParaRPr lang="zh-CN" sz="3200" b="1" kern="100">
                        <a:solidFill>
                          <a:srgbClr val="000000"/>
                        </a:solidFill>
                        <a:effectLst/>
                        <a:latin typeface="+mn-ea"/>
                        <a:ea typeface="+mn-ea"/>
                      </a:endParaRPr>
                    </a:p>
                  </a:txBody>
                  <a:tcPr marL="56757" marR="56757" marT="0" marB="0" anchor="ctr"/>
                </a:tc>
                <a:tc>
                  <a:txBody>
                    <a:bodyPr/>
                    <a:lstStyle/>
                    <a:p>
                      <a:pPr algn="r">
                        <a:spcAft>
                          <a:spcPts val="0"/>
                        </a:spcAft>
                      </a:pPr>
                      <a:r>
                        <a:rPr lang="en-US" sz="2000" b="1" kern="100">
                          <a:effectLst/>
                          <a:latin typeface="+mn-ea"/>
                          <a:ea typeface="+mn-ea"/>
                        </a:rPr>
                        <a:t>1</a:t>
                      </a:r>
                      <a:endParaRPr lang="zh-CN" sz="3200" b="1" kern="100">
                        <a:solidFill>
                          <a:srgbClr val="000000"/>
                        </a:solidFill>
                        <a:effectLst/>
                        <a:latin typeface="+mn-ea"/>
                        <a:ea typeface="+mn-ea"/>
                      </a:endParaRPr>
                    </a:p>
                  </a:txBody>
                  <a:tcPr marL="56757" marR="56757" marT="0" marB="0" anchor="ctr"/>
                </a:tc>
                <a:tc>
                  <a:txBody>
                    <a:bodyPr/>
                    <a:lstStyle/>
                    <a:p>
                      <a:pPr algn="r">
                        <a:spcAft>
                          <a:spcPts val="0"/>
                        </a:spcAft>
                      </a:pPr>
                      <a:r>
                        <a:rPr lang="en-US" sz="2000" b="1" kern="100">
                          <a:effectLst/>
                          <a:latin typeface="+mn-ea"/>
                          <a:ea typeface="+mn-ea"/>
                        </a:rPr>
                        <a:t>-2914.92 </a:t>
                      </a:r>
                      <a:endParaRPr lang="zh-CN" sz="3200" b="1" kern="100">
                        <a:solidFill>
                          <a:srgbClr val="000000"/>
                        </a:solidFill>
                        <a:effectLst/>
                        <a:latin typeface="+mn-ea"/>
                        <a:ea typeface="+mn-ea"/>
                      </a:endParaRPr>
                    </a:p>
                  </a:txBody>
                  <a:tcPr marL="56757" marR="56757" marT="0" marB="0" anchor="ctr"/>
                </a:tc>
                <a:extLst>
                  <a:ext uri="{0D108BD9-81ED-4DB2-BD59-A6C34878D82A}">
                    <a16:rowId xmlns:a16="http://schemas.microsoft.com/office/drawing/2014/main" xmlns="" val="10008"/>
                  </a:ext>
                </a:extLst>
              </a:tr>
              <a:tr h="323816">
                <a:tc>
                  <a:txBody>
                    <a:bodyPr/>
                    <a:lstStyle/>
                    <a:p>
                      <a:pPr algn="just">
                        <a:spcAft>
                          <a:spcPts val="0"/>
                        </a:spcAft>
                      </a:pPr>
                      <a:r>
                        <a:rPr lang="zh-CN" sz="2000" b="1" kern="100" dirty="0">
                          <a:effectLst/>
                          <a:latin typeface="+mn-ea"/>
                          <a:ea typeface="+mn-ea"/>
                        </a:rPr>
                        <a:t>合计</a:t>
                      </a:r>
                      <a:endParaRPr lang="zh-CN" sz="3200" b="1" kern="100" dirty="0">
                        <a:solidFill>
                          <a:srgbClr val="000000"/>
                        </a:solidFill>
                        <a:effectLst/>
                        <a:latin typeface="+mn-ea"/>
                        <a:ea typeface="+mn-ea"/>
                      </a:endParaRPr>
                    </a:p>
                  </a:txBody>
                  <a:tcPr marL="56757" marR="56757" marT="0" marB="0" anchor="ctr"/>
                </a:tc>
                <a:tc>
                  <a:txBody>
                    <a:bodyPr/>
                    <a:lstStyle/>
                    <a:p>
                      <a:pPr algn="r">
                        <a:spcAft>
                          <a:spcPts val="0"/>
                        </a:spcAft>
                      </a:pPr>
                      <a:r>
                        <a:rPr lang="en-US" sz="2000" b="1" kern="100" dirty="0">
                          <a:effectLst/>
                          <a:latin typeface="+mn-ea"/>
                          <a:ea typeface="+mn-ea"/>
                        </a:rPr>
                        <a:t>-</a:t>
                      </a:r>
                      <a:endParaRPr lang="zh-CN" sz="3200" b="1" kern="100" dirty="0">
                        <a:solidFill>
                          <a:srgbClr val="000000"/>
                        </a:solidFill>
                        <a:effectLst/>
                        <a:latin typeface="+mn-ea"/>
                        <a:ea typeface="+mn-ea"/>
                      </a:endParaRPr>
                    </a:p>
                  </a:txBody>
                  <a:tcPr marL="56757" marR="56757" marT="0" marB="0" anchor="ctr"/>
                </a:tc>
                <a:tc>
                  <a:txBody>
                    <a:bodyPr/>
                    <a:lstStyle/>
                    <a:p>
                      <a:pPr algn="r">
                        <a:spcAft>
                          <a:spcPts val="0"/>
                        </a:spcAft>
                      </a:pPr>
                      <a:r>
                        <a:rPr lang="en-US" sz="2000" b="1" kern="100" dirty="0">
                          <a:effectLst/>
                          <a:latin typeface="+mn-ea"/>
                          <a:ea typeface="+mn-ea"/>
                        </a:rPr>
                        <a:t>-143761.50</a:t>
                      </a:r>
                      <a:endParaRPr lang="zh-CN" sz="3200" b="1" kern="100" dirty="0">
                        <a:solidFill>
                          <a:srgbClr val="000000"/>
                        </a:solidFill>
                        <a:effectLst/>
                        <a:latin typeface="+mn-ea"/>
                        <a:ea typeface="+mn-ea"/>
                      </a:endParaRPr>
                    </a:p>
                  </a:txBody>
                  <a:tcPr marL="56757" marR="56757" marT="0" marB="0" anchor="ctr"/>
                </a:tc>
                <a:tc>
                  <a:txBody>
                    <a:bodyPr/>
                    <a:lstStyle/>
                    <a:p>
                      <a:pPr algn="r">
                        <a:spcAft>
                          <a:spcPts val="0"/>
                        </a:spcAft>
                      </a:pPr>
                      <a:r>
                        <a:rPr lang="en-US" sz="2000" b="1" kern="100" dirty="0">
                          <a:effectLst/>
                          <a:latin typeface="+mn-ea"/>
                          <a:ea typeface="+mn-ea"/>
                        </a:rPr>
                        <a:t>-</a:t>
                      </a:r>
                      <a:endParaRPr lang="zh-CN" sz="3200" b="1" kern="100" dirty="0">
                        <a:solidFill>
                          <a:srgbClr val="000000"/>
                        </a:solidFill>
                        <a:effectLst/>
                        <a:latin typeface="+mn-ea"/>
                        <a:ea typeface="+mn-ea"/>
                      </a:endParaRPr>
                    </a:p>
                  </a:txBody>
                  <a:tcPr marL="56757" marR="56757" marT="0" marB="0" anchor="ctr"/>
                </a:tc>
                <a:tc>
                  <a:txBody>
                    <a:bodyPr/>
                    <a:lstStyle/>
                    <a:p>
                      <a:pPr algn="r">
                        <a:spcAft>
                          <a:spcPts val="0"/>
                        </a:spcAft>
                      </a:pPr>
                      <a:r>
                        <a:rPr lang="en-US" sz="2000" b="1" kern="100" dirty="0">
                          <a:effectLst/>
                          <a:latin typeface="+mn-ea"/>
                          <a:ea typeface="+mn-ea"/>
                        </a:rPr>
                        <a:t>-143761.42</a:t>
                      </a:r>
                      <a:endParaRPr lang="zh-CN" sz="3200" b="1" kern="100" dirty="0">
                        <a:solidFill>
                          <a:srgbClr val="000000"/>
                        </a:solidFill>
                        <a:effectLst/>
                        <a:latin typeface="+mn-ea"/>
                        <a:ea typeface="+mn-ea"/>
                      </a:endParaRPr>
                    </a:p>
                  </a:txBody>
                  <a:tcPr marL="56757" marR="56757" marT="0" marB="0" anchor="ctr"/>
                </a:tc>
                <a:tc>
                  <a:txBody>
                    <a:bodyPr/>
                    <a:lstStyle/>
                    <a:p>
                      <a:pPr algn="r">
                        <a:spcAft>
                          <a:spcPts val="0"/>
                        </a:spcAft>
                      </a:pPr>
                      <a:r>
                        <a:rPr lang="en-US" sz="2000" b="1" kern="100" dirty="0">
                          <a:effectLst/>
                          <a:latin typeface="+mn-ea"/>
                          <a:ea typeface="+mn-ea"/>
                        </a:rPr>
                        <a:t>-</a:t>
                      </a:r>
                      <a:endParaRPr lang="zh-CN" sz="3200" b="1" kern="100" dirty="0">
                        <a:solidFill>
                          <a:srgbClr val="000000"/>
                        </a:solidFill>
                        <a:effectLst/>
                        <a:latin typeface="+mn-ea"/>
                        <a:ea typeface="+mn-ea"/>
                      </a:endParaRPr>
                    </a:p>
                  </a:txBody>
                  <a:tcPr marL="56757" marR="56757" marT="0" marB="0" anchor="ctr"/>
                </a:tc>
                <a:tc>
                  <a:txBody>
                    <a:bodyPr/>
                    <a:lstStyle/>
                    <a:p>
                      <a:pPr algn="r">
                        <a:spcAft>
                          <a:spcPts val="0"/>
                        </a:spcAft>
                      </a:pPr>
                      <a:r>
                        <a:rPr lang="en-US" sz="2000" b="1" kern="100" dirty="0">
                          <a:effectLst/>
                          <a:latin typeface="+mn-ea"/>
                          <a:ea typeface="+mn-ea"/>
                        </a:rPr>
                        <a:t>0.08* </a:t>
                      </a:r>
                      <a:endParaRPr lang="zh-CN" sz="3200" b="1" kern="100" dirty="0">
                        <a:solidFill>
                          <a:srgbClr val="000000"/>
                        </a:solidFill>
                        <a:effectLst/>
                        <a:latin typeface="+mn-ea"/>
                        <a:ea typeface="+mn-ea"/>
                      </a:endParaRPr>
                    </a:p>
                  </a:txBody>
                  <a:tcPr marL="56757" marR="56757" marT="0" marB="0" anchor="ctr"/>
                </a:tc>
                <a:extLst>
                  <a:ext uri="{0D108BD9-81ED-4DB2-BD59-A6C34878D82A}">
                    <a16:rowId xmlns:a16="http://schemas.microsoft.com/office/drawing/2014/main" xmlns="" val="10009"/>
                  </a:ext>
                </a:extLst>
              </a:tr>
            </a:tbl>
          </a:graphicData>
        </a:graphic>
      </p:graphicFrame>
      <p:sp>
        <p:nvSpPr>
          <p:cNvPr id="8" name="矩形 7"/>
          <p:cNvSpPr/>
          <p:nvPr/>
        </p:nvSpPr>
        <p:spPr>
          <a:xfrm>
            <a:off x="407368" y="961564"/>
            <a:ext cx="1512168" cy="523220"/>
          </a:xfrm>
          <a:prstGeom prst="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zh-CN" alt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例</a:t>
            </a:r>
            <a:r>
              <a:rPr lang="en-US" altLang="zh-CN"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5-4</a:t>
            </a:r>
            <a:endParaRPr lang="zh-CN" alt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9" name="燕尾形 8"/>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b="1" dirty="0">
                <a:solidFill>
                  <a:schemeClr val="bg1"/>
                </a:solidFill>
              </a:rPr>
              <a:t>第五章货运成本管理</a:t>
            </a:r>
          </a:p>
        </p:txBody>
      </p:sp>
      <p:sp>
        <p:nvSpPr>
          <p:cNvPr id="10" name="燕尾形 9"/>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b="1" dirty="0">
                <a:solidFill>
                  <a:schemeClr val="bg1"/>
                </a:solidFill>
              </a:rPr>
              <a:t>第一节汽车货运成本分析</a:t>
            </a:r>
          </a:p>
        </p:txBody>
      </p:sp>
      <p:sp>
        <p:nvSpPr>
          <p:cNvPr id="15" name="燕尾形 14"/>
          <p:cNvSpPr/>
          <p:nvPr/>
        </p:nvSpPr>
        <p:spPr>
          <a:xfrm>
            <a:off x="5597940" y="368659"/>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b="1" dirty="0" smtClean="0">
                <a:solidFill>
                  <a:schemeClr val="bg1"/>
                </a:solidFill>
              </a:rPr>
              <a:t>二、成本降低额与成本降低率预算达成情况的因素分析</a:t>
            </a:r>
            <a:endParaRPr lang="zh-CN" altLang="zh-CN" sz="1400" b="1" dirty="0">
              <a:solidFill>
                <a:schemeClr val="bg1"/>
              </a:solidFill>
            </a:endParaRPr>
          </a:p>
        </p:txBody>
      </p:sp>
      <p:sp>
        <p:nvSpPr>
          <p:cNvPr id="16" name="燕尾形 15"/>
          <p:cNvSpPr/>
          <p:nvPr/>
        </p:nvSpPr>
        <p:spPr>
          <a:xfrm>
            <a:off x="5591944" y="692696"/>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b="1" dirty="0" smtClean="0">
                <a:solidFill>
                  <a:schemeClr val="bg1"/>
                </a:solidFill>
              </a:rPr>
              <a:t>（三）成本降低额实际数与预算数之差的多因素分析</a:t>
            </a:r>
            <a:endParaRPr lang="zh-CN" altLang="zh-CN" sz="1400" b="1" dirty="0">
              <a:solidFill>
                <a:schemeClr val="bg1"/>
              </a:solidFill>
            </a:endParaRPr>
          </a:p>
        </p:txBody>
      </p:sp>
    </p:spTree>
    <p:extLst>
      <p:ext uri="{BB962C8B-B14F-4D97-AF65-F5344CB8AC3E}">
        <p14:creationId xmlns:p14="http://schemas.microsoft.com/office/powerpoint/2010/main" xmlns="" val="11589776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五边形 2"/>
          <p:cNvSpPr/>
          <p:nvPr/>
        </p:nvSpPr>
        <p:spPr>
          <a:xfrm>
            <a:off x="479376" y="2652017"/>
            <a:ext cx="11233248" cy="1569071"/>
          </a:xfrm>
          <a:prstGeom prst="homePlate">
            <a:avLst/>
          </a:prstGeom>
          <a:solidFill>
            <a:schemeClr val="bg1">
              <a:lumMod val="95000"/>
            </a:schemeClr>
          </a:solidFill>
          <a:ln>
            <a:noFill/>
          </a:ln>
          <a:effectLst>
            <a:reflection blurRad="12700" endPos="42000" dist="127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3200" b="1" dirty="0" smtClean="0">
                <a:solidFill>
                  <a:srgbClr val="000000"/>
                </a:solidFill>
              </a:rPr>
              <a:t>（四）成本降低率实际数与预算数之差的计算</a:t>
            </a:r>
            <a:endParaRPr lang="zh-CN" altLang="zh-CN" sz="3200" b="1" dirty="0">
              <a:solidFill>
                <a:srgbClr val="000000"/>
              </a:solidFill>
            </a:endParaRPr>
          </a:p>
        </p:txBody>
      </p:sp>
      <p:sp>
        <p:nvSpPr>
          <p:cNvPr id="7" name="燕尾形 6"/>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b="1" dirty="0">
                <a:solidFill>
                  <a:schemeClr val="bg1"/>
                </a:solidFill>
              </a:rPr>
              <a:t>第五章货运成本管理</a:t>
            </a:r>
          </a:p>
        </p:txBody>
      </p:sp>
      <p:sp>
        <p:nvSpPr>
          <p:cNvPr id="8" name="燕尾形 7"/>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b="1" dirty="0">
                <a:solidFill>
                  <a:schemeClr val="bg1"/>
                </a:solidFill>
              </a:rPr>
              <a:t>第一节汽车货运成本分析</a:t>
            </a:r>
          </a:p>
        </p:txBody>
      </p:sp>
      <p:sp>
        <p:nvSpPr>
          <p:cNvPr id="9" name="燕尾形 8"/>
          <p:cNvSpPr/>
          <p:nvPr/>
        </p:nvSpPr>
        <p:spPr>
          <a:xfrm>
            <a:off x="5597940" y="368659"/>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b="1" dirty="0" smtClean="0">
                <a:solidFill>
                  <a:schemeClr val="bg1"/>
                </a:solidFill>
              </a:rPr>
              <a:t>二、成本降低额与成本降低率预算达成情况的因素分析</a:t>
            </a:r>
            <a:endParaRPr lang="zh-CN" altLang="zh-CN" sz="1400" b="1" dirty="0">
              <a:solidFill>
                <a:schemeClr val="bg1"/>
              </a:solidFill>
            </a:endParaRPr>
          </a:p>
        </p:txBody>
      </p:sp>
      <p:sp>
        <p:nvSpPr>
          <p:cNvPr id="12" name="燕尾形 11"/>
          <p:cNvSpPr/>
          <p:nvPr/>
        </p:nvSpPr>
        <p:spPr>
          <a:xfrm>
            <a:off x="5591944" y="692696"/>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b="1" dirty="0" smtClean="0">
                <a:solidFill>
                  <a:schemeClr val="bg1"/>
                </a:solidFill>
              </a:rPr>
              <a:t>（四）成本降低率实际数与预算数之差的计算</a:t>
            </a:r>
            <a:endParaRPr lang="zh-CN" altLang="zh-CN" sz="1400" b="1" dirty="0">
              <a:solidFill>
                <a:schemeClr val="bg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idx="1"/>
          </p:nvPr>
        </p:nvSpPr>
        <p:spPr/>
        <p:txBody>
          <a:bodyPr/>
          <a:lstStyle/>
          <a:p>
            <a:r>
              <a:rPr lang="zh-CN" altLang="zh-CN" sz="2400" dirty="0" smtClean="0">
                <a:latin typeface="+mn-ea"/>
              </a:rPr>
              <a:t>成本降低率实际数与预算数之差的计算式为</a:t>
            </a:r>
            <a:r>
              <a:rPr lang="en-US" altLang="zh-CN" sz="2400" dirty="0" smtClean="0">
                <a:latin typeface="+mn-ea"/>
              </a:rPr>
              <a:t>             </a:t>
            </a:r>
          </a:p>
          <a:p>
            <a:endParaRPr lang="en-US" altLang="zh-CN" sz="2400" dirty="0" smtClean="0">
              <a:latin typeface="+mn-ea"/>
            </a:endParaRPr>
          </a:p>
          <a:p>
            <a:pPr algn="r"/>
            <a:r>
              <a:rPr lang="zh-CN" altLang="zh-CN" sz="2400" dirty="0" smtClean="0">
                <a:latin typeface="+mn-ea"/>
              </a:rPr>
              <a:t>（</a:t>
            </a:r>
            <a:r>
              <a:rPr lang="en-US" altLang="zh-CN" sz="2400" dirty="0" smtClean="0">
                <a:latin typeface="+mn-ea"/>
              </a:rPr>
              <a:t>5-2</a:t>
            </a:r>
            <a:r>
              <a:rPr lang="zh-CN" altLang="zh-CN" sz="2400" dirty="0" smtClean="0">
                <a:latin typeface="+mn-ea"/>
              </a:rPr>
              <a:t>）</a:t>
            </a:r>
            <a:endParaRPr lang="en-US" altLang="zh-CN" sz="2400" dirty="0" smtClean="0">
              <a:latin typeface="+mn-ea"/>
            </a:endParaRPr>
          </a:p>
          <a:p>
            <a:pPr algn="r"/>
            <a:endParaRPr lang="zh-CN" altLang="zh-CN" sz="2400" dirty="0" smtClean="0">
              <a:latin typeface="+mn-ea"/>
            </a:endParaRPr>
          </a:p>
          <a:p>
            <a:r>
              <a:rPr lang="zh-CN" altLang="zh-CN" sz="2400" dirty="0" smtClean="0">
                <a:latin typeface="+mn-ea"/>
              </a:rPr>
              <a:t>式（</a:t>
            </a:r>
            <a:r>
              <a:rPr lang="en-US" altLang="zh-CN" sz="2400" dirty="0" smtClean="0">
                <a:latin typeface="+mn-ea"/>
              </a:rPr>
              <a:t>5-2</a:t>
            </a:r>
            <a:r>
              <a:rPr lang="zh-CN" altLang="zh-CN" sz="2400" dirty="0" smtClean="0">
                <a:latin typeface="+mn-ea"/>
              </a:rPr>
              <a:t>）中：</a:t>
            </a:r>
          </a:p>
          <a:p>
            <a:r>
              <a:rPr lang="en-US" altLang="zh-CN" sz="2400" dirty="0" smtClean="0">
                <a:latin typeface="Times New Roman" pitchFamily="18" charset="0"/>
                <a:cs typeface="Times New Roman" pitchFamily="18" charset="0"/>
                <a:sym typeface="Symbol"/>
              </a:rPr>
              <a:t></a:t>
            </a:r>
            <a:r>
              <a:rPr lang="en-US" altLang="zh-CN" sz="2400" i="1" dirty="0" smtClean="0">
                <a:latin typeface="Times New Roman" pitchFamily="18" charset="0"/>
                <a:cs typeface="Times New Roman" pitchFamily="18" charset="0"/>
              </a:rPr>
              <a:t>M</a:t>
            </a:r>
            <a:r>
              <a:rPr lang="zh-CN" altLang="zh-CN" sz="2400" dirty="0" smtClean="0">
                <a:latin typeface="Times New Roman" pitchFamily="18" charset="0"/>
                <a:cs typeface="Times New Roman" pitchFamily="18" charset="0"/>
              </a:rPr>
              <a:t>——</a:t>
            </a:r>
            <a:r>
              <a:rPr lang="zh-CN" altLang="zh-CN" sz="2400" baseline="30000" dirty="0" smtClean="0">
                <a:latin typeface="Times New Roman" pitchFamily="18" charset="0"/>
                <a:cs typeface="Times New Roman" pitchFamily="18" charset="0"/>
              </a:rPr>
              <a:t> </a:t>
            </a:r>
            <a:r>
              <a:rPr lang="zh-CN" altLang="zh-CN" sz="2400" dirty="0" smtClean="0">
                <a:latin typeface="Times New Roman" pitchFamily="18" charset="0"/>
                <a:cs typeface="Times New Roman" pitchFamily="18" charset="0"/>
              </a:rPr>
              <a:t>成本降低率实际数与预算数之差；</a:t>
            </a:r>
          </a:p>
          <a:p>
            <a:r>
              <a:rPr lang="en-US" altLang="zh-CN" sz="2400" i="1" dirty="0" smtClean="0">
                <a:latin typeface="Times New Roman" pitchFamily="18" charset="0"/>
                <a:cs typeface="Times New Roman" pitchFamily="18" charset="0"/>
              </a:rPr>
              <a:t>M</a:t>
            </a:r>
            <a:r>
              <a:rPr lang="en-US" altLang="zh-CN" sz="2400" baseline="-25000" dirty="0" smtClean="0">
                <a:latin typeface="Times New Roman" pitchFamily="18" charset="0"/>
                <a:cs typeface="Times New Roman" pitchFamily="18" charset="0"/>
              </a:rPr>
              <a:t>1</a:t>
            </a:r>
            <a:r>
              <a:rPr lang="zh-CN" altLang="zh-CN" sz="2400" dirty="0" smtClean="0">
                <a:latin typeface="Times New Roman" pitchFamily="18" charset="0"/>
                <a:cs typeface="Times New Roman" pitchFamily="18" charset="0"/>
              </a:rPr>
              <a:t>——</a:t>
            </a:r>
            <a:r>
              <a:rPr lang="zh-CN" altLang="zh-CN" sz="2400" baseline="30000" dirty="0" smtClean="0">
                <a:latin typeface="Times New Roman" pitchFamily="18" charset="0"/>
                <a:cs typeface="Times New Roman" pitchFamily="18" charset="0"/>
              </a:rPr>
              <a:t> </a:t>
            </a:r>
            <a:r>
              <a:rPr lang="zh-CN" altLang="zh-CN" sz="2400" dirty="0" smtClean="0">
                <a:latin typeface="Times New Roman" pitchFamily="18" charset="0"/>
                <a:cs typeface="Times New Roman" pitchFamily="18" charset="0"/>
              </a:rPr>
              <a:t>成本降低率实际数；</a:t>
            </a:r>
          </a:p>
          <a:p>
            <a:r>
              <a:rPr lang="en-US" altLang="zh-CN" sz="2400" i="1" dirty="0" err="1" smtClean="0">
                <a:latin typeface="Times New Roman" pitchFamily="18" charset="0"/>
                <a:cs typeface="Times New Roman" pitchFamily="18" charset="0"/>
              </a:rPr>
              <a:t>M</a:t>
            </a:r>
            <a:r>
              <a:rPr lang="en-US" altLang="zh-CN" sz="2400" baseline="-25000" dirty="0" err="1" smtClean="0">
                <a:latin typeface="Times New Roman" pitchFamily="18" charset="0"/>
                <a:cs typeface="Times New Roman" pitchFamily="18" charset="0"/>
              </a:rPr>
              <a:t>n</a:t>
            </a:r>
            <a:r>
              <a:rPr lang="zh-CN" altLang="zh-CN" sz="2400" dirty="0" smtClean="0">
                <a:latin typeface="Times New Roman" pitchFamily="18" charset="0"/>
                <a:cs typeface="Times New Roman" pitchFamily="18" charset="0"/>
              </a:rPr>
              <a:t>——</a:t>
            </a:r>
            <a:r>
              <a:rPr lang="zh-CN" altLang="zh-CN" sz="2400" baseline="30000" dirty="0" smtClean="0">
                <a:latin typeface="Times New Roman" pitchFamily="18" charset="0"/>
                <a:cs typeface="Times New Roman" pitchFamily="18" charset="0"/>
              </a:rPr>
              <a:t> </a:t>
            </a:r>
            <a:r>
              <a:rPr lang="zh-CN" altLang="zh-CN" sz="2400" dirty="0" smtClean="0">
                <a:latin typeface="Times New Roman" pitchFamily="18" charset="0"/>
                <a:cs typeface="Times New Roman" pitchFamily="18" charset="0"/>
              </a:rPr>
              <a:t>成本降低率预算数；</a:t>
            </a:r>
          </a:p>
          <a:p>
            <a:r>
              <a:rPr lang="zh-CN" altLang="zh-CN" sz="2400" dirty="0" smtClean="0">
                <a:latin typeface="Times New Roman" pitchFamily="18" charset="0"/>
                <a:cs typeface="Times New Roman" pitchFamily="18" charset="0"/>
              </a:rPr>
              <a:t>其它符号定义同式（</a:t>
            </a:r>
            <a:r>
              <a:rPr lang="en-US" altLang="zh-CN" sz="2400" dirty="0" smtClean="0">
                <a:latin typeface="Times New Roman" pitchFamily="18" charset="0"/>
                <a:cs typeface="Times New Roman" pitchFamily="18" charset="0"/>
              </a:rPr>
              <a:t>5-1</a:t>
            </a:r>
            <a:r>
              <a:rPr lang="zh-CN" altLang="zh-CN" sz="2400" dirty="0" smtClean="0">
                <a:latin typeface="Times New Roman" pitchFamily="18" charset="0"/>
                <a:cs typeface="Times New Roman" pitchFamily="18" charset="0"/>
              </a:rPr>
              <a:t>）。</a:t>
            </a:r>
            <a:endParaRPr lang="zh-CN" altLang="en-US" sz="2400" dirty="0">
              <a:latin typeface="Times New Roman" pitchFamily="18" charset="0"/>
              <a:cs typeface="Times New Roman" pitchFamily="18" charset="0"/>
            </a:endParaRPr>
          </a:p>
        </p:txBody>
      </p:sp>
      <p:sp>
        <p:nvSpPr>
          <p:cNvPr id="472066"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472065" name="Object 1"/>
          <p:cNvGraphicFramePr>
            <a:graphicFrameLocks noChangeAspect="1"/>
          </p:cNvGraphicFramePr>
          <p:nvPr/>
        </p:nvGraphicFramePr>
        <p:xfrm>
          <a:off x="2783632" y="2708920"/>
          <a:ext cx="6178286" cy="792088"/>
        </p:xfrm>
        <a:graphic>
          <a:graphicData uri="http://schemas.openxmlformats.org/presentationml/2006/ole">
            <p:oleObj spid="_x0000_s472065" name="Equation" r:id="rId3" imgW="2971800" imgH="381000" progId="Equation.DSMT4">
              <p:embed/>
            </p:oleObj>
          </a:graphicData>
        </a:graphic>
      </p:graphicFrame>
      <p:sp>
        <p:nvSpPr>
          <p:cNvPr id="472067" name="Rectangle 3"/>
          <p:cNvSpPr>
            <a:spLocks noChangeArrowheads="1"/>
          </p:cNvSpPr>
          <p:nvPr/>
        </p:nvSpPr>
        <p:spPr bwMode="auto">
          <a:xfrm>
            <a:off x="0" y="381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7" name="燕尾形 6"/>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b="1" dirty="0">
                <a:solidFill>
                  <a:schemeClr val="bg1"/>
                </a:solidFill>
              </a:rPr>
              <a:t>第五章货运成本管理</a:t>
            </a:r>
          </a:p>
        </p:txBody>
      </p:sp>
      <p:sp>
        <p:nvSpPr>
          <p:cNvPr id="8" name="燕尾形 7"/>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b="1" dirty="0">
                <a:solidFill>
                  <a:schemeClr val="bg1"/>
                </a:solidFill>
              </a:rPr>
              <a:t>第一节汽车货运成本分析</a:t>
            </a:r>
          </a:p>
        </p:txBody>
      </p:sp>
      <p:sp>
        <p:nvSpPr>
          <p:cNvPr id="9" name="燕尾形 8"/>
          <p:cNvSpPr/>
          <p:nvPr/>
        </p:nvSpPr>
        <p:spPr>
          <a:xfrm>
            <a:off x="5597940" y="368659"/>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b="1" dirty="0" smtClean="0">
                <a:solidFill>
                  <a:schemeClr val="bg1"/>
                </a:solidFill>
              </a:rPr>
              <a:t>二、成本降低额与成本降低率预算达成情况的因素分析</a:t>
            </a:r>
            <a:endParaRPr lang="zh-CN" altLang="zh-CN" sz="1400" b="1" dirty="0">
              <a:solidFill>
                <a:schemeClr val="bg1"/>
              </a:solidFill>
            </a:endParaRPr>
          </a:p>
        </p:txBody>
      </p:sp>
      <p:sp>
        <p:nvSpPr>
          <p:cNvPr id="10" name="燕尾形 9"/>
          <p:cNvSpPr/>
          <p:nvPr/>
        </p:nvSpPr>
        <p:spPr>
          <a:xfrm>
            <a:off x="5591944" y="692696"/>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b="1" dirty="0" smtClean="0">
                <a:solidFill>
                  <a:schemeClr val="bg1"/>
                </a:solidFill>
              </a:rPr>
              <a:t>（四）成本降低率实际数与预算数之差的计算</a:t>
            </a:r>
            <a:endParaRPr lang="zh-CN" altLang="zh-CN" sz="1400" b="1" dirty="0">
              <a:solidFill>
                <a:schemeClr val="bg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五边形 2"/>
          <p:cNvSpPr/>
          <p:nvPr/>
        </p:nvSpPr>
        <p:spPr>
          <a:xfrm>
            <a:off x="479376" y="2652017"/>
            <a:ext cx="11233248" cy="1569071"/>
          </a:xfrm>
          <a:prstGeom prst="homePlate">
            <a:avLst/>
          </a:prstGeom>
          <a:solidFill>
            <a:schemeClr val="bg1">
              <a:lumMod val="95000"/>
            </a:schemeClr>
          </a:solidFill>
          <a:ln>
            <a:noFill/>
          </a:ln>
          <a:effectLst>
            <a:reflection blurRad="12700" endPos="42000" dist="127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3200" b="1" dirty="0" smtClean="0">
                <a:solidFill>
                  <a:srgbClr val="000000"/>
                </a:solidFill>
              </a:rPr>
              <a:t>（五）成本降低率实际数与预算数之差的因素分析</a:t>
            </a:r>
            <a:endParaRPr lang="zh-CN" altLang="zh-CN" sz="3200" b="1" dirty="0">
              <a:solidFill>
                <a:srgbClr val="000000"/>
              </a:solidFill>
            </a:endParaRPr>
          </a:p>
        </p:txBody>
      </p:sp>
      <p:sp>
        <p:nvSpPr>
          <p:cNvPr id="7" name="燕尾形 6"/>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b="1" dirty="0">
                <a:solidFill>
                  <a:schemeClr val="bg1"/>
                </a:solidFill>
              </a:rPr>
              <a:t>第五章货运成本管理</a:t>
            </a:r>
          </a:p>
        </p:txBody>
      </p:sp>
      <p:sp>
        <p:nvSpPr>
          <p:cNvPr id="8" name="燕尾形 7"/>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b="1" dirty="0">
                <a:solidFill>
                  <a:schemeClr val="bg1"/>
                </a:solidFill>
              </a:rPr>
              <a:t>第一节汽车货运成本分析</a:t>
            </a:r>
          </a:p>
        </p:txBody>
      </p:sp>
      <p:sp>
        <p:nvSpPr>
          <p:cNvPr id="9" name="燕尾形 8"/>
          <p:cNvSpPr/>
          <p:nvPr/>
        </p:nvSpPr>
        <p:spPr>
          <a:xfrm>
            <a:off x="5597940" y="368659"/>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b="1" dirty="0" smtClean="0">
                <a:solidFill>
                  <a:schemeClr val="bg1"/>
                </a:solidFill>
              </a:rPr>
              <a:t>二、成本降低额与成本降低率预算达成情况的因素分析</a:t>
            </a:r>
            <a:endParaRPr lang="zh-CN" altLang="zh-CN" sz="1400" b="1" dirty="0">
              <a:solidFill>
                <a:schemeClr val="bg1"/>
              </a:solidFill>
            </a:endParaRPr>
          </a:p>
        </p:txBody>
      </p:sp>
      <p:sp>
        <p:nvSpPr>
          <p:cNvPr id="12" name="燕尾形 11"/>
          <p:cNvSpPr/>
          <p:nvPr/>
        </p:nvSpPr>
        <p:spPr>
          <a:xfrm>
            <a:off x="5591944" y="692696"/>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b="1" dirty="0" smtClean="0">
                <a:solidFill>
                  <a:schemeClr val="bg1"/>
                </a:solidFill>
              </a:rPr>
              <a:t>（五）成本降低率实际数与预算数之差的因素分析</a:t>
            </a:r>
            <a:endParaRPr lang="zh-CN" altLang="zh-CN" sz="1400" b="1" dirty="0">
              <a:solidFill>
                <a:schemeClr val="bg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5651" y="1403350"/>
            <a:ext cx="10464800" cy="4051300"/>
          </a:xfrm>
        </p:spPr>
        <p:txBody>
          <a:bodyPr/>
          <a:lstStyle/>
          <a:p>
            <a:pPr indent="828000">
              <a:lnSpc>
                <a:spcPct val="150000"/>
              </a:lnSpc>
            </a:pPr>
            <a:r>
              <a:rPr lang="zh-CN" altLang="zh-CN" dirty="0" smtClean="0"/>
              <a:t>由式（</a:t>
            </a:r>
            <a:r>
              <a:rPr lang="en-US" altLang="zh-CN" dirty="0" smtClean="0"/>
              <a:t>5-2</a:t>
            </a:r>
            <a:r>
              <a:rPr lang="zh-CN" altLang="zh-CN" dirty="0" smtClean="0"/>
              <a:t>）成本降低率实际数与预算数之差的计算式可知，单位成本变动（即单位成本实际数脱离预算数）是成本降低率实际数与预算数之差的单一影响因素。也就是说，成本降低率实际数与预算数之差的因素分析，可进一步转化为单位成本变动的因素分析。</a:t>
            </a:r>
            <a:endParaRPr lang="zh-CN" altLang="en-US" dirty="0"/>
          </a:p>
        </p:txBody>
      </p:sp>
      <p:sp>
        <p:nvSpPr>
          <p:cNvPr id="3" name="燕尾形 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b="1" dirty="0">
                <a:solidFill>
                  <a:schemeClr val="bg1"/>
                </a:solidFill>
              </a:rPr>
              <a:t>第五章货运成本管理</a:t>
            </a:r>
          </a:p>
        </p:txBody>
      </p:sp>
      <p:sp>
        <p:nvSpPr>
          <p:cNvPr id="4" name="燕尾形 3"/>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b="1" dirty="0">
                <a:solidFill>
                  <a:schemeClr val="bg1"/>
                </a:solidFill>
              </a:rPr>
              <a:t>第一节汽车货运成本分析</a:t>
            </a:r>
          </a:p>
        </p:txBody>
      </p:sp>
      <p:sp>
        <p:nvSpPr>
          <p:cNvPr id="5" name="燕尾形 4"/>
          <p:cNvSpPr/>
          <p:nvPr/>
        </p:nvSpPr>
        <p:spPr>
          <a:xfrm>
            <a:off x="5597940" y="368659"/>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b="1" dirty="0" smtClean="0">
                <a:solidFill>
                  <a:schemeClr val="bg1"/>
                </a:solidFill>
              </a:rPr>
              <a:t>二、成本降低额与成本降低率预算达成情况的因素分析</a:t>
            </a:r>
            <a:endParaRPr lang="zh-CN" altLang="zh-CN" sz="1400" b="1" dirty="0">
              <a:solidFill>
                <a:schemeClr val="bg1"/>
              </a:solidFill>
            </a:endParaRPr>
          </a:p>
        </p:txBody>
      </p:sp>
      <p:sp>
        <p:nvSpPr>
          <p:cNvPr id="6" name="燕尾形 5"/>
          <p:cNvSpPr/>
          <p:nvPr/>
        </p:nvSpPr>
        <p:spPr>
          <a:xfrm>
            <a:off x="5591944" y="692696"/>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b="1" dirty="0" smtClean="0">
                <a:solidFill>
                  <a:schemeClr val="bg1"/>
                </a:solidFill>
              </a:rPr>
              <a:t>（五）成本降低率实际数与预算数之差的因素分析</a:t>
            </a:r>
            <a:endParaRPr lang="zh-CN" altLang="zh-CN" sz="1400" b="1" dirty="0">
              <a:solidFill>
                <a:schemeClr val="bg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示 3"/>
          <p:cNvGraphicFramePr/>
          <p:nvPr>
            <p:extLst>
              <p:ext uri="{D42A27DB-BD31-4B8C-83A1-F6EECF244321}">
                <p14:modId xmlns:p14="http://schemas.microsoft.com/office/powerpoint/2010/main" xmlns="" val="2439597158"/>
              </p:ext>
            </p:extLst>
          </p:nvPr>
        </p:nvGraphicFramePr>
        <p:xfrm>
          <a:off x="731404" y="2618339"/>
          <a:ext cx="10909212" cy="2124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矩形 6"/>
          <p:cNvSpPr/>
          <p:nvPr/>
        </p:nvSpPr>
        <p:spPr>
          <a:xfrm>
            <a:off x="1415480" y="2708921"/>
            <a:ext cx="864096" cy="1323439"/>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altLang="zh-CN" sz="8000" b="1" dirty="0" smtClean="0">
                <a:ln w="18000">
                  <a:solidFill>
                    <a:schemeClr val="accent2">
                      <a:satMod val="140000"/>
                    </a:schemeClr>
                  </a:solidFill>
                  <a:prstDash val="solid"/>
                  <a:miter lim="800000"/>
                </a:ln>
                <a:noFill/>
                <a:effectLst>
                  <a:glow rad="63500">
                    <a:schemeClr val="accent1">
                      <a:satMod val="175000"/>
                      <a:alpha val="40000"/>
                    </a:schemeClr>
                  </a:glow>
                  <a:outerShdw blurRad="25500" dist="23000" dir="7020000" algn="tl">
                    <a:srgbClr val="000000">
                      <a:alpha val="50000"/>
                    </a:srgbClr>
                  </a:outerShdw>
                </a:effectLst>
              </a:rPr>
              <a:t>*</a:t>
            </a:r>
            <a:endParaRPr lang="zh-CN" altLang="en-US" sz="8000" b="1" dirty="0">
              <a:ln w="18000">
                <a:solidFill>
                  <a:schemeClr val="accent2">
                    <a:satMod val="140000"/>
                  </a:schemeClr>
                </a:solidFill>
                <a:prstDash val="solid"/>
                <a:miter lim="800000"/>
              </a:ln>
              <a:noFill/>
              <a:effectLst>
                <a:glow rad="63500">
                  <a:schemeClr val="accent1">
                    <a:satMod val="175000"/>
                    <a:alpha val="40000"/>
                  </a:schemeClr>
                </a:glow>
                <a:outerShdw blurRad="25500" dist="23000" dir="7020000" algn="tl">
                  <a:srgbClr val="000000">
                    <a:alpha val="50000"/>
                  </a:srgbClr>
                </a:outerShdw>
              </a:effectLst>
            </a:endParaRPr>
          </a:p>
        </p:txBody>
      </p:sp>
      <p:sp>
        <p:nvSpPr>
          <p:cNvPr id="13" name="燕尾形 1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14" name="燕尾形 13"/>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15" name="燕尾形 14"/>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Tree>
    <p:extLst>
      <p:ext uri="{BB962C8B-B14F-4D97-AF65-F5344CB8AC3E}">
        <p14:creationId xmlns:p14="http://schemas.microsoft.com/office/powerpoint/2010/main" xmlns="" val="382395102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五边形 2"/>
          <p:cNvSpPr/>
          <p:nvPr/>
        </p:nvSpPr>
        <p:spPr>
          <a:xfrm>
            <a:off x="479376" y="2652017"/>
            <a:ext cx="11233248" cy="1569071"/>
          </a:xfrm>
          <a:prstGeom prst="homePlate">
            <a:avLst/>
          </a:prstGeom>
          <a:solidFill>
            <a:schemeClr val="bg1">
              <a:lumMod val="95000"/>
            </a:schemeClr>
          </a:solidFill>
          <a:ln>
            <a:noFill/>
          </a:ln>
          <a:effectLst>
            <a:reflection blurRad="12700" endPos="42000" dist="127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3200" b="1" dirty="0" smtClean="0">
                <a:solidFill>
                  <a:srgbClr val="000000"/>
                </a:solidFill>
              </a:rPr>
              <a:t>（一）构建单位成本与各影响因素的函数关系式</a:t>
            </a:r>
            <a:endParaRPr lang="zh-CN" altLang="zh-CN" sz="3200" b="1" dirty="0">
              <a:solidFill>
                <a:srgbClr val="000000"/>
              </a:solidFill>
            </a:endParaRPr>
          </a:p>
        </p:txBody>
      </p:sp>
      <p:sp>
        <p:nvSpPr>
          <p:cNvPr id="7" name="燕尾形 6"/>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8" name="燕尾形 7"/>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9" name="燕尾形 8"/>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6" name="燕尾形 5"/>
          <p:cNvSpPr/>
          <p:nvPr/>
        </p:nvSpPr>
        <p:spPr>
          <a:xfrm>
            <a:off x="4943872" y="692696"/>
            <a:ext cx="489054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（一）构建单位成本与各影响因素的函数关系式</a:t>
            </a:r>
            <a:endParaRPr lang="zh-CN" altLang="zh-CN" sz="1600" b="1" dirty="0">
              <a:solidFill>
                <a:schemeClr val="bg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zh-CN" dirty="0" smtClean="0"/>
              <a:t/>
            </a:r>
            <a:br>
              <a:rPr lang="zh-CN" altLang="zh-CN" dirty="0" smtClean="0"/>
            </a:br>
            <a:endParaRPr lang="zh-CN" altLang="en-US" dirty="0"/>
          </a:p>
        </p:txBody>
      </p:sp>
      <p:sp>
        <p:nvSpPr>
          <p:cNvPr id="13" name="内容占位符 12"/>
          <p:cNvSpPr>
            <a:spLocks noGrp="1"/>
          </p:cNvSpPr>
          <p:nvPr>
            <p:ph idx="1"/>
          </p:nvPr>
        </p:nvSpPr>
        <p:spPr/>
        <p:txBody>
          <a:bodyPr/>
          <a:lstStyle/>
          <a:p>
            <a:r>
              <a:rPr lang="zh-CN" altLang="zh-CN" dirty="0" smtClean="0"/>
              <a:t>汽车货运单位成本的计算式为</a:t>
            </a:r>
            <a:r>
              <a:rPr lang="en-US" altLang="zh-CN" dirty="0" smtClean="0"/>
              <a:t/>
            </a:r>
            <a:br>
              <a:rPr lang="en-US" altLang="zh-CN" dirty="0" smtClean="0"/>
            </a:br>
            <a:r>
              <a:rPr lang="en-US" altLang="zh-CN" dirty="0" smtClean="0"/>
              <a:t/>
            </a:r>
            <a:br>
              <a:rPr lang="en-US" altLang="zh-CN" dirty="0" smtClean="0"/>
            </a:br>
            <a:r>
              <a:rPr lang="zh-CN" altLang="zh-CN" dirty="0" smtClean="0"/>
              <a:t/>
            </a:r>
            <a:br>
              <a:rPr lang="zh-CN" altLang="zh-CN" dirty="0" smtClean="0"/>
            </a:br>
            <a:r>
              <a:rPr lang="en-US" altLang="zh-CN" dirty="0" smtClean="0"/>
              <a:t>	 </a:t>
            </a:r>
            <a:r>
              <a:rPr lang="zh-CN" altLang="zh-CN" dirty="0" smtClean="0"/>
              <a:t/>
            </a:r>
            <a:br>
              <a:rPr lang="zh-CN" altLang="zh-CN" dirty="0" smtClean="0"/>
            </a:br>
            <a:r>
              <a:rPr lang="en-US" altLang="zh-CN" dirty="0" smtClean="0"/>
              <a:t>      </a:t>
            </a:r>
            <a:r>
              <a:rPr lang="zh-CN" altLang="zh-CN" dirty="0" smtClean="0"/>
              <a:t>构建的思路是：将单位成本计算式的分子按成本性态加以分解；同时将分母以车辆运用效率指标连乘积的形式来表示，以此来寻求单位成本与诸影响因素的函数关系式。</a:t>
            </a:r>
            <a:endParaRPr lang="zh-CN" altLang="en-US" dirty="0"/>
          </a:p>
        </p:txBody>
      </p:sp>
      <p:sp>
        <p:nvSpPr>
          <p:cNvPr id="276482"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76484" name="Rectangle 4"/>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	</a:t>
            </a:r>
            <a:endParaRPr kumimoji="0" lang="en-US"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graphicFrame>
        <p:nvGraphicFramePr>
          <p:cNvPr id="276483" name="Object 3"/>
          <p:cNvGraphicFramePr>
            <a:graphicFrameLocks noChangeAspect="1"/>
          </p:cNvGraphicFramePr>
          <p:nvPr/>
        </p:nvGraphicFramePr>
        <p:xfrm>
          <a:off x="2999656" y="2772359"/>
          <a:ext cx="6120680" cy="1232705"/>
        </p:xfrm>
        <a:graphic>
          <a:graphicData uri="http://schemas.openxmlformats.org/presentationml/2006/ole">
            <p:oleObj spid="_x0000_s276483" name="Equation" r:id="rId4" imgW="2043813" imgH="406224" progId="Equation.DSMT4">
              <p:embed/>
            </p:oleObj>
          </a:graphicData>
        </a:graphic>
      </p:graphicFrame>
      <p:sp>
        <p:nvSpPr>
          <p:cNvPr id="9" name="燕尾形 8"/>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10" name="燕尾形 9"/>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11" name="燕尾形 10"/>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12" name="燕尾形 11"/>
          <p:cNvSpPr/>
          <p:nvPr/>
        </p:nvSpPr>
        <p:spPr>
          <a:xfrm>
            <a:off x="4943872" y="692696"/>
            <a:ext cx="489054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（一）构建单位成本与各影响因素的函数关系式</a:t>
            </a:r>
            <a:endParaRPr lang="zh-CN" altLang="zh-CN" sz="1600" b="1" dirty="0">
              <a:solidFill>
                <a:schemeClr val="bg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76484" name="Rectangle 4"/>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	</a:t>
            </a:r>
            <a:endParaRPr kumimoji="0" lang="en-US"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8" name="燕尾形 7"/>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9" name="燕尾形 8"/>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10" name="燕尾形 9"/>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11" name="燕尾形 10"/>
          <p:cNvSpPr/>
          <p:nvPr/>
        </p:nvSpPr>
        <p:spPr>
          <a:xfrm>
            <a:off x="4943872" y="692696"/>
            <a:ext cx="489054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（一）构建单位成本与各影响因素的函数关系式</a:t>
            </a:r>
            <a:endParaRPr lang="zh-CN" altLang="zh-CN" sz="1600" b="1" dirty="0">
              <a:solidFill>
                <a:schemeClr val="bg1"/>
              </a:solidFill>
            </a:endParaRPr>
          </a:p>
        </p:txBody>
      </p:sp>
      <p:sp>
        <p:nvSpPr>
          <p:cNvPr id="12" name="标题 11"/>
          <p:cNvSpPr>
            <a:spLocks noGrp="1"/>
          </p:cNvSpPr>
          <p:nvPr>
            <p:ph type="title"/>
          </p:nvPr>
        </p:nvSpPr>
        <p:spPr/>
        <p:txBody>
          <a:bodyPr/>
          <a:lstStyle/>
          <a:p>
            <a:r>
              <a:rPr lang="zh-CN" altLang="zh-CN" sz="2000" dirty="0" smtClean="0">
                <a:latin typeface="+mn-ea"/>
                <a:ea typeface="+mn-ea"/>
              </a:rPr>
              <a:t>由于汽车货运总成本可分解为甲类费用总额、乙类费用总额和丙类费用总额三项费用，所以有</a:t>
            </a:r>
            <a:r>
              <a:rPr lang="en-US" altLang="zh-CN" sz="2000" dirty="0" smtClean="0">
                <a:latin typeface="+mn-ea"/>
                <a:ea typeface="+mn-ea"/>
              </a:rPr>
              <a:t/>
            </a:r>
            <a:br>
              <a:rPr lang="en-US" altLang="zh-CN" sz="2000" dirty="0" smtClean="0">
                <a:latin typeface="+mn-ea"/>
                <a:ea typeface="+mn-ea"/>
              </a:rPr>
            </a:br>
            <a:r>
              <a:rPr lang="zh-CN" altLang="zh-CN" sz="2000" dirty="0" smtClean="0">
                <a:latin typeface="+mn-ea"/>
                <a:ea typeface="+mn-ea"/>
              </a:rPr>
              <a:t/>
            </a:r>
            <a:br>
              <a:rPr lang="zh-CN" altLang="zh-CN" sz="2000" dirty="0" smtClean="0">
                <a:latin typeface="+mn-ea"/>
                <a:ea typeface="+mn-ea"/>
              </a:rPr>
            </a:br>
            <a:r>
              <a:rPr lang="en-US" altLang="zh-CN" sz="2000" dirty="0" smtClean="0">
                <a:latin typeface="+mn-ea"/>
                <a:ea typeface="+mn-ea"/>
              </a:rPr>
              <a:t>	 	                                                               </a:t>
            </a:r>
            <a:r>
              <a:rPr lang="zh-CN" altLang="zh-CN" sz="2000" dirty="0" smtClean="0">
                <a:latin typeface="+mn-ea"/>
                <a:ea typeface="+mn-ea"/>
              </a:rPr>
              <a:t>（</a:t>
            </a:r>
            <a:r>
              <a:rPr lang="en-US" altLang="zh-CN" sz="2000" dirty="0" smtClean="0">
                <a:latin typeface="+mn-ea"/>
                <a:ea typeface="+mn-ea"/>
              </a:rPr>
              <a:t>5-3</a:t>
            </a:r>
            <a:r>
              <a:rPr lang="zh-CN" altLang="zh-CN" sz="2000" dirty="0" smtClean="0">
                <a:latin typeface="+mn-ea"/>
                <a:ea typeface="+mn-ea"/>
              </a:rPr>
              <a:t>）</a:t>
            </a:r>
            <a:r>
              <a:rPr lang="en-US" altLang="zh-CN" sz="2000" dirty="0" smtClean="0">
                <a:latin typeface="+mn-ea"/>
                <a:ea typeface="+mn-ea"/>
              </a:rPr>
              <a:t/>
            </a:r>
            <a:br>
              <a:rPr lang="en-US" altLang="zh-CN" sz="2000" dirty="0" smtClean="0">
                <a:latin typeface="+mn-ea"/>
                <a:ea typeface="+mn-ea"/>
              </a:rPr>
            </a:br>
            <a:r>
              <a:rPr lang="en-US" altLang="zh-CN" sz="2000" dirty="0" smtClean="0">
                <a:latin typeface="+mn-ea"/>
                <a:ea typeface="+mn-ea"/>
              </a:rPr>
              <a:t/>
            </a:r>
            <a:br>
              <a:rPr lang="en-US" altLang="zh-CN" sz="2000" dirty="0" smtClean="0">
                <a:latin typeface="+mn-ea"/>
                <a:ea typeface="+mn-ea"/>
              </a:rPr>
            </a:br>
            <a:r>
              <a:rPr lang="zh-CN" altLang="zh-CN" sz="2000" dirty="0" smtClean="0">
                <a:latin typeface="+mn-ea"/>
                <a:ea typeface="+mn-ea"/>
              </a:rPr>
              <a:t/>
            </a:r>
            <a:br>
              <a:rPr lang="zh-CN" altLang="zh-CN" sz="2000" dirty="0" smtClean="0">
                <a:latin typeface="+mn-ea"/>
                <a:ea typeface="+mn-ea"/>
              </a:rPr>
            </a:br>
            <a:r>
              <a:rPr lang="zh-CN" altLang="zh-CN" sz="2000" dirty="0" smtClean="0">
                <a:latin typeface="+mn-ea"/>
                <a:ea typeface="+mn-ea"/>
              </a:rPr>
              <a:t>为后面讨论方便起见，将式（</a:t>
            </a:r>
            <a:r>
              <a:rPr lang="en-US" altLang="zh-CN" sz="2000" dirty="0" smtClean="0">
                <a:latin typeface="+mn-ea"/>
                <a:ea typeface="+mn-ea"/>
              </a:rPr>
              <a:t>5-3</a:t>
            </a:r>
            <a:r>
              <a:rPr lang="zh-CN" altLang="zh-CN" sz="2000" dirty="0" smtClean="0">
                <a:latin typeface="+mn-ea"/>
                <a:ea typeface="+mn-ea"/>
              </a:rPr>
              <a:t>）等号右端的三项，分别称为单位成本甲类费用、单位成本乙类费用和单位成本丙类费用。根据甲、乙、丙三类费用的性质，以及周转量与车辆运用效率指标的关系，式（</a:t>
            </a:r>
            <a:r>
              <a:rPr lang="en-US" altLang="zh-CN" sz="2000" dirty="0" smtClean="0">
                <a:latin typeface="+mn-ea"/>
                <a:ea typeface="+mn-ea"/>
              </a:rPr>
              <a:t>5-3</a:t>
            </a:r>
            <a:r>
              <a:rPr lang="zh-CN" altLang="zh-CN" sz="2000" dirty="0" smtClean="0">
                <a:latin typeface="+mn-ea"/>
                <a:ea typeface="+mn-ea"/>
              </a:rPr>
              <a:t>）可变换为</a:t>
            </a:r>
            <a:endParaRPr lang="zh-CN" altLang="en-US" sz="2000" dirty="0">
              <a:latin typeface="+mn-ea"/>
              <a:ea typeface="+mn-ea"/>
            </a:endParaRPr>
          </a:p>
        </p:txBody>
      </p:sp>
      <p:sp>
        <p:nvSpPr>
          <p:cNvPr id="446466"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446465" name="Object 1"/>
          <p:cNvGraphicFramePr>
            <a:graphicFrameLocks noChangeAspect="1"/>
          </p:cNvGraphicFramePr>
          <p:nvPr/>
        </p:nvGraphicFramePr>
        <p:xfrm>
          <a:off x="2423592" y="2060848"/>
          <a:ext cx="7345632" cy="1872208"/>
        </p:xfrm>
        <a:graphic>
          <a:graphicData uri="http://schemas.openxmlformats.org/presentationml/2006/ole">
            <p:oleObj spid="_x0000_s446465" name="Equation" r:id="rId4" imgW="4394200" imgH="1104900" progId="Equation.DSMT4">
              <p:embed/>
            </p:oleObj>
          </a:graphicData>
        </a:graphic>
      </p:graphicFrame>
      <p:sp>
        <p:nvSpPr>
          <p:cNvPr id="446467" name="Rectangle 3"/>
          <p:cNvSpPr>
            <a:spLocks noChangeArrowheads="1"/>
          </p:cNvSpPr>
          <p:nvPr/>
        </p:nvSpPr>
        <p:spPr bwMode="auto">
          <a:xfrm>
            <a:off x="0" y="1120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6402" name="Picture 2"/>
          <p:cNvPicPr>
            <a:picLocks noChangeAspect="1" noChangeArrowheads="1"/>
          </p:cNvPicPr>
          <p:nvPr/>
        </p:nvPicPr>
        <p:blipFill>
          <a:blip r:embed="rId2" cstate="print"/>
          <a:srcRect/>
          <a:stretch>
            <a:fillRect/>
          </a:stretch>
        </p:blipFill>
        <p:spPr bwMode="auto">
          <a:xfrm>
            <a:off x="551384" y="1412776"/>
            <a:ext cx="6023992" cy="2192185"/>
          </a:xfrm>
          <a:prstGeom prst="rect">
            <a:avLst/>
          </a:prstGeom>
          <a:noFill/>
          <a:ln w="9525">
            <a:noFill/>
            <a:miter lim="800000"/>
            <a:headEnd/>
            <a:tailEnd/>
          </a:ln>
        </p:spPr>
      </p:pic>
      <p:pic>
        <p:nvPicPr>
          <p:cNvPr id="486403" name="Picture 3"/>
          <p:cNvPicPr>
            <a:picLocks noChangeAspect="1" noChangeArrowheads="1"/>
          </p:cNvPicPr>
          <p:nvPr/>
        </p:nvPicPr>
        <p:blipFill>
          <a:blip r:embed="rId3" cstate="print"/>
          <a:srcRect/>
          <a:stretch>
            <a:fillRect/>
          </a:stretch>
        </p:blipFill>
        <p:spPr bwMode="auto">
          <a:xfrm>
            <a:off x="695400" y="3501008"/>
            <a:ext cx="3605492" cy="2257776"/>
          </a:xfrm>
          <a:prstGeom prst="rect">
            <a:avLst/>
          </a:prstGeom>
          <a:noFill/>
          <a:ln w="9525">
            <a:solidFill>
              <a:schemeClr val="bg2">
                <a:lumMod val="75000"/>
                <a:lumOff val="25000"/>
              </a:schemeClr>
            </a:solidFill>
            <a:miter lim="800000"/>
            <a:headEnd/>
            <a:tailEnd/>
          </a:ln>
        </p:spPr>
      </p:pic>
      <p:pic>
        <p:nvPicPr>
          <p:cNvPr id="486404" name="Picture 4"/>
          <p:cNvPicPr>
            <a:picLocks noChangeAspect="1" noChangeArrowheads="1"/>
          </p:cNvPicPr>
          <p:nvPr/>
        </p:nvPicPr>
        <p:blipFill>
          <a:blip r:embed="rId4" cstate="print"/>
          <a:srcRect/>
          <a:stretch>
            <a:fillRect/>
          </a:stretch>
        </p:blipFill>
        <p:spPr bwMode="auto">
          <a:xfrm>
            <a:off x="4439816" y="2204864"/>
            <a:ext cx="7610933" cy="3596948"/>
          </a:xfrm>
          <a:prstGeom prst="rect">
            <a:avLst/>
          </a:prstGeom>
          <a:solidFill>
            <a:schemeClr val="accent2">
              <a:lumMod val="20000"/>
              <a:lumOff val="80000"/>
            </a:schemeClr>
          </a:solidFill>
          <a:ln w="9525">
            <a:solidFill>
              <a:schemeClr val="bg2">
                <a:lumMod val="75000"/>
                <a:lumOff val="25000"/>
              </a:schemeClr>
            </a:solidFill>
            <a:miter lim="800000"/>
            <a:headEnd/>
            <a:tailEnd/>
          </a:ln>
        </p:spPr>
      </p:pic>
      <p:sp>
        <p:nvSpPr>
          <p:cNvPr id="8" name="燕尾形 7"/>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9" name="燕尾形 8"/>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10" name="燕尾形 9"/>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11" name="燕尾形 10"/>
          <p:cNvSpPr/>
          <p:nvPr/>
        </p:nvSpPr>
        <p:spPr>
          <a:xfrm>
            <a:off x="4943872" y="692696"/>
            <a:ext cx="489054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（一）构建单位成本与各影响因素的函数关系式</a:t>
            </a:r>
            <a:endParaRPr lang="zh-CN" altLang="zh-CN" sz="1600" b="1"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示 3"/>
          <p:cNvGraphicFramePr/>
          <p:nvPr>
            <p:extLst>
              <p:ext uri="{D42A27DB-BD31-4B8C-83A1-F6EECF244321}">
                <p14:modId xmlns:p14="http://schemas.microsoft.com/office/powerpoint/2010/main" xmlns="" val="2439597158"/>
              </p:ext>
            </p:extLst>
          </p:nvPr>
        </p:nvGraphicFramePr>
        <p:xfrm>
          <a:off x="731404" y="2618339"/>
          <a:ext cx="10909212" cy="2124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矩形 6"/>
          <p:cNvSpPr/>
          <p:nvPr/>
        </p:nvSpPr>
        <p:spPr>
          <a:xfrm>
            <a:off x="1415480" y="2708921"/>
            <a:ext cx="864096" cy="1323439"/>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altLang="zh-CN" sz="8000" b="1" dirty="0" smtClean="0">
                <a:ln w="18000">
                  <a:solidFill>
                    <a:schemeClr val="accent2">
                      <a:satMod val="140000"/>
                    </a:schemeClr>
                  </a:solidFill>
                  <a:prstDash val="solid"/>
                  <a:miter lim="800000"/>
                </a:ln>
                <a:noFill/>
                <a:effectLst>
                  <a:glow rad="63500">
                    <a:schemeClr val="accent1">
                      <a:satMod val="175000"/>
                      <a:alpha val="40000"/>
                    </a:schemeClr>
                  </a:glow>
                  <a:outerShdw blurRad="25500" dist="23000" dir="7020000" algn="tl">
                    <a:srgbClr val="000000">
                      <a:alpha val="50000"/>
                    </a:srgbClr>
                  </a:outerShdw>
                </a:effectLst>
              </a:rPr>
              <a:t>*</a:t>
            </a:r>
            <a:endParaRPr lang="zh-CN" altLang="en-US" sz="8000" b="1" dirty="0">
              <a:ln w="18000">
                <a:solidFill>
                  <a:schemeClr val="accent2">
                    <a:satMod val="140000"/>
                  </a:schemeClr>
                </a:solidFill>
                <a:prstDash val="solid"/>
                <a:miter lim="800000"/>
              </a:ln>
              <a:noFill/>
              <a:effectLst>
                <a:glow rad="63500">
                  <a:schemeClr val="accent1">
                    <a:satMod val="175000"/>
                    <a:alpha val="40000"/>
                  </a:schemeClr>
                </a:glow>
                <a:outerShdw blurRad="25500" dist="23000" dir="7020000" algn="tl">
                  <a:srgbClr val="000000">
                    <a:alpha val="50000"/>
                  </a:srgbClr>
                </a:outerShdw>
              </a:effectLst>
            </a:endParaRPr>
          </a:p>
        </p:txBody>
      </p:sp>
      <p:sp>
        <p:nvSpPr>
          <p:cNvPr id="13" name="燕尾形 1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14" name="燕尾形 13"/>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15" name="燕尾形 14"/>
          <p:cNvSpPr/>
          <p:nvPr/>
        </p:nvSpPr>
        <p:spPr>
          <a:xfrm>
            <a:off x="5597940" y="368659"/>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dirty="0">
                <a:solidFill>
                  <a:schemeClr val="bg1"/>
                </a:solidFill>
                <a:latin typeface="宋体" panose="02010600030101010101" pitchFamily="2" charset="-122"/>
              </a:rPr>
              <a:t>一</a:t>
            </a:r>
            <a:r>
              <a:rPr lang="zh-CN" altLang="en-US" dirty="0" smtClean="0">
                <a:solidFill>
                  <a:schemeClr val="bg1"/>
                </a:solidFill>
                <a:latin typeface="宋体" panose="02010600030101010101" pitchFamily="2" charset="-122"/>
              </a:rPr>
              <a:t>、</a:t>
            </a:r>
            <a:r>
              <a:rPr lang="zh-CN" altLang="zh-CN" dirty="0" smtClean="0"/>
              <a:t>单位成本预算达成情况的总体分析</a:t>
            </a:r>
            <a:endParaRPr lang="zh-CN" altLang="en-US"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xmlns="" val="382395102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五边形 2"/>
          <p:cNvSpPr/>
          <p:nvPr/>
        </p:nvSpPr>
        <p:spPr>
          <a:xfrm>
            <a:off x="479376" y="2652017"/>
            <a:ext cx="11233248" cy="1569071"/>
          </a:xfrm>
          <a:prstGeom prst="homePlate">
            <a:avLst/>
          </a:prstGeom>
          <a:solidFill>
            <a:schemeClr val="bg1">
              <a:lumMod val="95000"/>
            </a:schemeClr>
          </a:solidFill>
          <a:ln>
            <a:noFill/>
          </a:ln>
          <a:effectLst>
            <a:reflection blurRad="12700" endPos="42000" dist="127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3200" b="1" dirty="0" smtClean="0">
                <a:solidFill>
                  <a:srgbClr val="000000"/>
                </a:solidFill>
              </a:rPr>
              <a:t>（二）单位成本实际数与预算数之差的因素分析</a:t>
            </a:r>
            <a:endParaRPr lang="zh-CN" altLang="zh-CN" sz="3200" b="1" dirty="0">
              <a:solidFill>
                <a:srgbClr val="000000"/>
              </a:solidFill>
            </a:endParaRPr>
          </a:p>
        </p:txBody>
      </p:sp>
      <p:sp>
        <p:nvSpPr>
          <p:cNvPr id="6" name="燕尾形 5"/>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10" name="燕尾形 9"/>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11" name="燕尾形 10"/>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12" name="燕尾形 11"/>
          <p:cNvSpPr/>
          <p:nvPr/>
        </p:nvSpPr>
        <p:spPr>
          <a:xfrm>
            <a:off x="4943872" y="692696"/>
            <a:ext cx="489054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（二）单位成本实际数与预算数之差的因素分析</a:t>
            </a:r>
            <a:endParaRPr lang="zh-CN" altLang="zh-CN" sz="1600" b="1" dirty="0">
              <a:solidFill>
                <a:schemeClr val="bg1"/>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7427" name="Picture 3"/>
          <p:cNvPicPr>
            <a:picLocks noChangeAspect="1" noChangeArrowheads="1"/>
          </p:cNvPicPr>
          <p:nvPr/>
        </p:nvPicPr>
        <p:blipFill>
          <a:blip r:embed="rId2" cstate="print"/>
          <a:srcRect/>
          <a:stretch>
            <a:fillRect/>
          </a:stretch>
        </p:blipFill>
        <p:spPr bwMode="auto">
          <a:xfrm>
            <a:off x="551384" y="1700809"/>
            <a:ext cx="10981220" cy="3888432"/>
          </a:xfrm>
          <a:prstGeom prst="rect">
            <a:avLst/>
          </a:prstGeom>
          <a:noFill/>
          <a:ln w="9525">
            <a:noFill/>
            <a:miter lim="800000"/>
            <a:headEnd/>
            <a:tailEnd/>
          </a:ln>
        </p:spPr>
      </p:pic>
      <p:sp>
        <p:nvSpPr>
          <p:cNvPr id="6" name="燕尾形 5"/>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7" name="燕尾形 6"/>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8" name="燕尾形 7"/>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9" name="燕尾形 8"/>
          <p:cNvSpPr/>
          <p:nvPr/>
        </p:nvSpPr>
        <p:spPr>
          <a:xfrm>
            <a:off x="4943872" y="692696"/>
            <a:ext cx="489054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（二）单位成本实际数与预算数之差的因素分析</a:t>
            </a:r>
            <a:endParaRPr lang="zh-CN" altLang="zh-CN" sz="1600" b="1" dirty="0">
              <a:solidFill>
                <a:schemeClr val="bg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8450" name="Picture 2"/>
          <p:cNvPicPr>
            <a:picLocks noChangeAspect="1" noChangeArrowheads="1"/>
          </p:cNvPicPr>
          <p:nvPr/>
        </p:nvPicPr>
        <p:blipFill>
          <a:blip r:embed="rId3" cstate="print">
            <a:clrChange>
              <a:clrFrom>
                <a:srgbClr val="F2F2F2"/>
              </a:clrFrom>
              <a:clrTo>
                <a:srgbClr val="F2F2F2">
                  <a:alpha val="0"/>
                </a:srgbClr>
              </a:clrTo>
            </a:clrChange>
          </a:blip>
          <a:srcRect/>
          <a:stretch>
            <a:fillRect/>
          </a:stretch>
        </p:blipFill>
        <p:spPr bwMode="auto">
          <a:xfrm>
            <a:off x="1775520" y="1312947"/>
            <a:ext cx="8640960" cy="4647789"/>
          </a:xfrm>
          <a:prstGeom prst="rect">
            <a:avLst/>
          </a:prstGeom>
          <a:noFill/>
          <a:ln w="9525">
            <a:noFill/>
            <a:miter lim="800000"/>
            <a:headEnd/>
            <a:tailEnd/>
          </a:ln>
        </p:spPr>
      </p:pic>
      <p:sp>
        <p:nvSpPr>
          <p:cNvPr id="6" name="燕尾形 5"/>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7" name="燕尾形 6"/>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8" name="燕尾形 7"/>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9" name="燕尾形 8"/>
          <p:cNvSpPr/>
          <p:nvPr/>
        </p:nvSpPr>
        <p:spPr>
          <a:xfrm>
            <a:off x="4943872" y="692696"/>
            <a:ext cx="489054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（二）单位成本实际数与预算数之差的因素分析</a:t>
            </a:r>
            <a:endParaRPr lang="zh-CN" altLang="zh-CN" sz="1600" b="1" dirty="0">
              <a:solidFill>
                <a:schemeClr val="bg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xmlns="">
                  <a14:imgLayer r:embed="rId4">
                    <a14:imgEffect>
                      <a14:colorTemperature colorTemp="4700"/>
                    </a14:imgEffect>
                    <a14:imgEffect>
                      <a14:saturation sat="53000"/>
                    </a14:imgEffect>
                    <a14:imgEffect>
                      <a14:brightnessContrast bright="14000" contrast="40000"/>
                    </a14:imgEffect>
                  </a14:imgLayer>
                </a14:imgProps>
              </a:ext>
              <a:ext uri="{28A0092B-C50C-407E-A947-70E740481C1C}">
                <a14:useLocalDpi xmlns:a14="http://schemas.microsoft.com/office/drawing/2010/main" xmlns="" val="0"/>
              </a:ext>
            </a:extLst>
          </a:blip>
          <a:stretch>
            <a:fillRect/>
          </a:stretch>
        </p:blipFill>
        <p:spPr>
          <a:xfrm flipH="1">
            <a:off x="893422" y="3659016"/>
            <a:ext cx="10405156" cy="1426168"/>
          </a:xfrm>
          <a:prstGeom prst="rect">
            <a:avLst/>
          </a:prstGeom>
          <a:ln>
            <a:noFill/>
          </a:ln>
          <a:effectLst>
            <a:softEdge rad="127000"/>
          </a:effectLst>
        </p:spPr>
      </p:pic>
      <p:sp>
        <p:nvSpPr>
          <p:cNvPr id="13" name="同侧圆角矩形 12"/>
          <p:cNvSpPr/>
          <p:nvPr/>
        </p:nvSpPr>
        <p:spPr>
          <a:xfrm>
            <a:off x="6657920" y="5459908"/>
            <a:ext cx="3024336" cy="695643"/>
          </a:xfrm>
          <a:prstGeom prst="round2SameRect">
            <a:avLst/>
          </a:prstGeom>
          <a:solidFill>
            <a:schemeClr val="bg1">
              <a:lumMod val="95000"/>
            </a:schemeClr>
          </a:solidFill>
          <a:ln w="28575">
            <a:solidFill>
              <a:schemeClr val="tx2">
                <a:lumMod val="50000"/>
              </a:schemeClr>
            </a:solid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2400" b="1" i="1" dirty="0">
                <a:solidFill>
                  <a:srgbClr val="000000"/>
                </a:solidFill>
                <a:latin typeface="+mj-ea"/>
                <a:ea typeface="+mj-ea"/>
              </a:rPr>
              <a:t>Δ</a:t>
            </a:r>
            <a:r>
              <a:rPr lang="en-US" altLang="zh-CN" sz="2400" b="1" i="1" dirty="0">
                <a:solidFill>
                  <a:srgbClr val="000000"/>
                </a:solidFill>
                <a:latin typeface="+mj-ea"/>
                <a:ea typeface="+mj-ea"/>
              </a:rPr>
              <a:t>C</a:t>
            </a:r>
            <a:r>
              <a:rPr lang="en-US" altLang="zh-CN" sz="2400" b="1" i="1" baseline="-25000" dirty="0">
                <a:solidFill>
                  <a:srgbClr val="000000"/>
                </a:solidFill>
                <a:latin typeface="+mj-ea"/>
                <a:ea typeface="+mj-ea"/>
              </a:rPr>
              <a:t>V</a:t>
            </a:r>
            <a:r>
              <a:rPr lang="zh-CN" altLang="zh-CN" sz="2400" b="1" i="1" baseline="-25000" smtClean="0">
                <a:solidFill>
                  <a:srgbClr val="000000"/>
                </a:solidFill>
                <a:latin typeface="+mj-ea"/>
                <a:ea typeface="+mj-ea"/>
              </a:rPr>
              <a:t>′</a:t>
            </a:r>
            <a:r>
              <a:rPr lang="en-US" altLang="zh-CN" sz="2400" b="1" smtClean="0">
                <a:solidFill>
                  <a:srgbClr val="000000"/>
                </a:solidFill>
                <a:latin typeface="+mj-ea"/>
              </a:rPr>
              <a:t>=</a:t>
            </a:r>
            <a:r>
              <a:rPr lang="en-US" altLang="zh-CN" sz="2400" b="1" i="1" smtClean="0">
                <a:solidFill>
                  <a:srgbClr val="000000"/>
                </a:solidFill>
                <a:latin typeface="+mj-ea"/>
                <a:ea typeface="+mj-ea"/>
              </a:rPr>
              <a:t>C</a:t>
            </a:r>
            <a:r>
              <a:rPr lang="en-US" altLang="zh-CN" sz="2400" b="1" i="1" baseline="-25000" smtClean="0">
                <a:solidFill>
                  <a:srgbClr val="000000"/>
                </a:solidFill>
                <a:latin typeface="+mj-ea"/>
                <a:ea typeface="+mj-ea"/>
              </a:rPr>
              <a:t>V</a:t>
            </a:r>
            <a:r>
              <a:rPr lang="en-US" altLang="zh-CN" sz="2400" b="1" i="1" baseline="-25000" dirty="0" smtClean="0">
                <a:solidFill>
                  <a:srgbClr val="000000"/>
                </a:solidFill>
                <a:latin typeface="+mj-ea"/>
                <a:ea typeface="+mj-ea"/>
                <a:sym typeface="Symbol"/>
              </a:rPr>
              <a:t></a:t>
            </a:r>
            <a:r>
              <a:rPr lang="zh-CN" altLang="zh-CN" sz="2400" b="1" i="1" baseline="-25000" dirty="0" smtClean="0">
                <a:solidFill>
                  <a:srgbClr val="000000"/>
                </a:solidFill>
                <a:latin typeface="+mj-ea"/>
                <a:ea typeface="+mj-ea"/>
              </a:rPr>
              <a:t>，</a:t>
            </a:r>
            <a:r>
              <a:rPr lang="en-US" altLang="zh-CN" sz="2400" b="1" i="1" baseline="-25000" dirty="0" smtClean="0">
                <a:solidFill>
                  <a:srgbClr val="000000"/>
                </a:solidFill>
                <a:latin typeface="+mj-ea"/>
                <a:ea typeface="+mj-ea"/>
              </a:rPr>
              <a:t>1 </a:t>
            </a:r>
            <a:r>
              <a:rPr lang="en-US" altLang="zh-CN" sz="2400" b="1" i="1" dirty="0" smtClean="0">
                <a:solidFill>
                  <a:srgbClr val="000000"/>
                </a:solidFill>
                <a:latin typeface="+mj-ea"/>
                <a:ea typeface="+mj-ea"/>
              </a:rPr>
              <a:t>-C</a:t>
            </a:r>
            <a:r>
              <a:rPr lang="en-US" altLang="zh-CN" sz="2400" b="1" i="1" baseline="-25000" dirty="0" smtClean="0">
                <a:solidFill>
                  <a:srgbClr val="000000"/>
                </a:solidFill>
                <a:latin typeface="+mj-ea"/>
                <a:ea typeface="+mj-ea"/>
              </a:rPr>
              <a:t>V</a:t>
            </a:r>
            <a:r>
              <a:rPr lang="en-US" altLang="zh-CN" sz="2400" b="1" i="1" baseline="-25000" dirty="0" smtClean="0">
                <a:solidFill>
                  <a:srgbClr val="000000"/>
                </a:solidFill>
                <a:latin typeface="+mj-ea"/>
                <a:ea typeface="+mj-ea"/>
                <a:sym typeface="Symbol"/>
              </a:rPr>
              <a:t></a:t>
            </a:r>
            <a:r>
              <a:rPr lang="zh-CN" altLang="zh-CN" sz="2400" b="1" i="1" baseline="-25000" dirty="0" smtClean="0">
                <a:solidFill>
                  <a:srgbClr val="000000"/>
                </a:solidFill>
                <a:latin typeface="+mj-ea"/>
                <a:ea typeface="+mj-ea"/>
              </a:rPr>
              <a:t>，</a:t>
            </a:r>
            <a:r>
              <a:rPr lang="en-US" altLang="zh-CN" sz="2400" b="1" i="1" baseline="-25000" dirty="0" smtClean="0">
                <a:solidFill>
                  <a:srgbClr val="000000"/>
                </a:solidFill>
                <a:latin typeface="+mj-ea"/>
                <a:ea typeface="+mj-ea"/>
              </a:rPr>
              <a:t>n</a:t>
            </a:r>
            <a:endParaRPr lang="zh-CN" altLang="en-US" sz="2400" b="1" i="1" dirty="0">
              <a:solidFill>
                <a:srgbClr val="000000"/>
              </a:solidFill>
              <a:latin typeface="+mj-ea"/>
              <a:ea typeface="+mj-ea"/>
            </a:endParaRPr>
          </a:p>
        </p:txBody>
      </p:sp>
      <p:sp>
        <p:nvSpPr>
          <p:cNvPr id="14" name="同侧圆角矩形 13"/>
          <p:cNvSpPr/>
          <p:nvPr/>
        </p:nvSpPr>
        <p:spPr>
          <a:xfrm>
            <a:off x="2279576" y="2306355"/>
            <a:ext cx="3384376" cy="695643"/>
          </a:xfrm>
          <a:prstGeom prst="round2SameRect">
            <a:avLst/>
          </a:prstGeom>
          <a:solidFill>
            <a:schemeClr val="bg1">
              <a:lumMod val="95000"/>
            </a:schemeClr>
          </a:solidFill>
          <a:ln w="28575">
            <a:solidFill>
              <a:schemeClr val="bg2">
                <a:lumMod val="90000"/>
                <a:lumOff val="10000"/>
              </a:schemeClr>
            </a:solid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2400" b="1" i="1" dirty="0">
                <a:solidFill>
                  <a:srgbClr val="000000"/>
                </a:solidFill>
                <a:latin typeface="+mj-ea"/>
                <a:ea typeface="+mj-ea"/>
              </a:rPr>
              <a:t>Δ</a:t>
            </a:r>
            <a:r>
              <a:rPr lang="en-US" altLang="zh-CN" sz="2400" b="1" i="1" dirty="0">
                <a:solidFill>
                  <a:srgbClr val="000000"/>
                </a:solidFill>
                <a:latin typeface="+mj-ea"/>
                <a:ea typeface="+mj-ea"/>
              </a:rPr>
              <a:t>C</a:t>
            </a:r>
            <a:r>
              <a:rPr lang="en-US" altLang="zh-CN" sz="2400" b="1" i="1" baseline="-25000" dirty="0">
                <a:solidFill>
                  <a:srgbClr val="000000"/>
                </a:solidFill>
                <a:latin typeface="+mj-ea"/>
                <a:ea typeface="+mj-ea"/>
              </a:rPr>
              <a:t>V</a:t>
            </a:r>
            <a:r>
              <a:rPr lang="zh-CN" altLang="zh-CN" sz="2400" b="1" i="1" baseline="-25000" dirty="0" smtClean="0">
                <a:solidFill>
                  <a:srgbClr val="000000"/>
                </a:solidFill>
                <a:latin typeface="+mj-ea"/>
                <a:ea typeface="+mj-ea"/>
              </a:rPr>
              <a:t>″</a:t>
            </a:r>
            <a:r>
              <a:rPr lang="en-US" altLang="zh-CN" sz="2400" b="1" dirty="0" smtClean="0">
                <a:solidFill>
                  <a:srgbClr val="000000"/>
                </a:solidFill>
                <a:latin typeface="+mj-ea"/>
                <a:ea typeface="+mj-ea"/>
              </a:rPr>
              <a:t>=</a:t>
            </a:r>
            <a:r>
              <a:rPr lang="en-US" altLang="zh-CN" sz="2400" b="1" i="1" dirty="0" smtClean="0">
                <a:solidFill>
                  <a:srgbClr val="000000"/>
                </a:solidFill>
                <a:latin typeface="+mj-ea"/>
                <a:ea typeface="+mj-ea"/>
              </a:rPr>
              <a:t>C</a:t>
            </a:r>
            <a:r>
              <a:rPr lang="en-US" altLang="zh-CN" sz="2400" b="1" i="1" baseline="-25000" dirty="0" smtClean="0">
                <a:solidFill>
                  <a:srgbClr val="000000"/>
                </a:solidFill>
                <a:latin typeface="+mj-ea"/>
                <a:ea typeface="+mj-ea"/>
              </a:rPr>
              <a:t>V</a:t>
            </a:r>
            <a:r>
              <a:rPr lang="en-US" altLang="zh-CN" sz="2400" b="1" i="1" baseline="-25000" dirty="0" smtClean="0">
                <a:solidFill>
                  <a:srgbClr val="000000"/>
                </a:solidFill>
                <a:latin typeface="+mj-ea"/>
                <a:ea typeface="+mj-ea"/>
                <a:sym typeface="Symbol"/>
              </a:rPr>
              <a:t></a:t>
            </a:r>
            <a:r>
              <a:rPr lang="zh-CN" altLang="zh-CN" sz="2400" b="1" i="1" baseline="-25000" dirty="0" smtClean="0">
                <a:solidFill>
                  <a:srgbClr val="000000"/>
                </a:solidFill>
                <a:latin typeface="+mj-ea"/>
                <a:ea typeface="+mj-ea"/>
              </a:rPr>
              <a:t>，</a:t>
            </a:r>
            <a:r>
              <a:rPr lang="en-US" altLang="zh-CN" sz="2400" b="1" i="1" baseline="-25000" dirty="0" smtClean="0">
                <a:solidFill>
                  <a:srgbClr val="000000"/>
                </a:solidFill>
                <a:latin typeface="+mj-ea"/>
                <a:ea typeface="+mj-ea"/>
              </a:rPr>
              <a:t>1 </a:t>
            </a:r>
            <a:r>
              <a:rPr lang="en-US" altLang="zh-CN" sz="2400" b="1" i="1" dirty="0" smtClean="0">
                <a:solidFill>
                  <a:srgbClr val="000000"/>
                </a:solidFill>
                <a:latin typeface="+mj-ea"/>
                <a:ea typeface="+mj-ea"/>
              </a:rPr>
              <a:t>-C</a:t>
            </a:r>
            <a:r>
              <a:rPr lang="en-US" altLang="zh-CN" sz="2400" b="1" i="1" baseline="-25000" dirty="0" smtClean="0">
                <a:solidFill>
                  <a:srgbClr val="000000"/>
                </a:solidFill>
                <a:latin typeface="+mj-ea"/>
                <a:ea typeface="+mj-ea"/>
              </a:rPr>
              <a:t>V</a:t>
            </a:r>
            <a:r>
              <a:rPr lang="en-US" altLang="zh-CN" sz="2400" b="1" i="1" baseline="-25000" dirty="0" smtClean="0">
                <a:solidFill>
                  <a:srgbClr val="000000"/>
                </a:solidFill>
                <a:latin typeface="+mj-ea"/>
                <a:ea typeface="+mj-ea"/>
                <a:sym typeface="Symbol"/>
              </a:rPr>
              <a:t></a:t>
            </a:r>
            <a:r>
              <a:rPr lang="zh-CN" altLang="zh-CN" sz="2400" b="1" i="1" baseline="-25000" dirty="0" smtClean="0">
                <a:solidFill>
                  <a:srgbClr val="000000"/>
                </a:solidFill>
                <a:latin typeface="+mj-ea"/>
                <a:ea typeface="+mj-ea"/>
              </a:rPr>
              <a:t>，</a:t>
            </a:r>
            <a:r>
              <a:rPr lang="en-US" altLang="zh-CN" sz="2400" b="1" i="1" baseline="-25000" dirty="0" smtClean="0">
                <a:solidFill>
                  <a:srgbClr val="000000"/>
                </a:solidFill>
                <a:latin typeface="+mj-ea"/>
                <a:ea typeface="+mj-ea"/>
              </a:rPr>
              <a:t>n </a:t>
            </a:r>
            <a:endParaRPr lang="zh-CN" altLang="en-US" sz="2400" b="1" i="1" dirty="0">
              <a:solidFill>
                <a:srgbClr val="000000"/>
              </a:solidFill>
              <a:latin typeface="+mj-ea"/>
              <a:ea typeface="+mj-ea"/>
            </a:endParaRPr>
          </a:p>
        </p:txBody>
      </p:sp>
      <p:cxnSp>
        <p:nvCxnSpPr>
          <p:cNvPr id="16" name="直接箭头连接符 15"/>
          <p:cNvCxnSpPr/>
          <p:nvPr/>
        </p:nvCxnSpPr>
        <p:spPr>
          <a:xfrm flipV="1">
            <a:off x="7882056" y="4306164"/>
            <a:ext cx="1092558" cy="1153743"/>
          </a:xfrm>
          <a:prstGeom prst="straightConnector1">
            <a:avLst/>
          </a:prstGeom>
          <a:ln w="28575">
            <a:solidFill>
              <a:schemeClr val="tx2">
                <a:lumMod val="50000"/>
              </a:schemeClr>
            </a:solidFill>
            <a:tailEnd type="triangle"/>
          </a:ln>
          <a:effectLst>
            <a:outerShdw blurRad="76200" dist="12700" dir="8100000" sy="-23000" kx="800400" algn="br"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cxnSp>
        <p:nvCxnSpPr>
          <p:cNvPr id="18" name="直接箭头连接符 17"/>
          <p:cNvCxnSpPr>
            <a:stCxn id="14" idx="1"/>
          </p:cNvCxnSpPr>
          <p:nvPr/>
        </p:nvCxnSpPr>
        <p:spPr>
          <a:xfrm>
            <a:off x="3971764" y="3001998"/>
            <a:ext cx="1836204" cy="1258458"/>
          </a:xfrm>
          <a:prstGeom prst="straightConnector1">
            <a:avLst/>
          </a:prstGeom>
          <a:ln w="28575">
            <a:solidFill>
              <a:schemeClr val="bg2">
                <a:lumMod val="90000"/>
                <a:lumOff val="10000"/>
              </a:schemeClr>
            </a:solidFill>
            <a:tailEnd type="triangle"/>
          </a:ln>
          <a:effectLst>
            <a:outerShdw blurRad="76200" dist="12700" dir="8100000" sy="-23000" kx="800400" algn="br"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flipV="1">
            <a:off x="2045550" y="4323689"/>
            <a:ext cx="8100900" cy="9506"/>
          </a:xfrm>
          <a:prstGeom prst="straightConnector1">
            <a:avLst/>
          </a:prstGeom>
          <a:ln w="98425">
            <a:solidFill>
              <a:schemeClr val="accent4"/>
            </a:solidFill>
            <a:tailEnd type="triangle"/>
          </a:ln>
          <a:effectLst>
            <a:outerShdw blurRad="76200" dist="12700" dir="8100000" sy="-23000" kx="800400" algn="br"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
        <p:nvSpPr>
          <p:cNvPr id="27" name="云形 26"/>
          <p:cNvSpPr/>
          <p:nvPr/>
        </p:nvSpPr>
        <p:spPr>
          <a:xfrm>
            <a:off x="7882056" y="1943893"/>
            <a:ext cx="3600400" cy="1649456"/>
          </a:xfrm>
          <a:prstGeom prst="cloud">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zh-CN" sz="3200" b="1" dirty="0">
                <a:ln w="12700">
                  <a:solidFill>
                    <a:schemeClr val="tx2">
                      <a:satMod val="155000"/>
                    </a:schemeClr>
                  </a:solidFill>
                  <a:prstDash val="solid"/>
                </a:ln>
                <a:solidFill>
                  <a:schemeClr val="bg2">
                    <a:tint val="85000"/>
                    <a:satMod val="155000"/>
                  </a:schemeClr>
                </a:solidFill>
                <a:effectLst>
                  <a:glow rad="101600">
                    <a:schemeClr val="accent6">
                      <a:satMod val="175000"/>
                      <a:alpha val="40000"/>
                    </a:schemeClr>
                  </a:glow>
                  <a:outerShdw blurRad="41275" dist="20320" dir="1800000" algn="tl" rotWithShape="0">
                    <a:srgbClr val="000000">
                      <a:alpha val="40000"/>
                    </a:srgbClr>
                  </a:outerShdw>
                  <a:reflection blurRad="6350" stA="55000" endA="300" endPos="45500" dir="5400000" sy="-100000" algn="bl" rotWithShape="0"/>
                </a:effectLst>
                <a:latin typeface="+mn-ea"/>
                <a:cs typeface="Times New Roman" panose="02020603050405020304" pitchFamily="18" charset="0"/>
              </a:rPr>
              <a:t>Δ</a:t>
            </a:r>
            <a:r>
              <a:rPr lang="en-US" altLang="zh-CN" sz="3200" b="1" dirty="0">
                <a:ln w="12700">
                  <a:solidFill>
                    <a:schemeClr val="tx2">
                      <a:satMod val="155000"/>
                    </a:schemeClr>
                  </a:solidFill>
                  <a:prstDash val="solid"/>
                </a:ln>
                <a:solidFill>
                  <a:schemeClr val="bg2">
                    <a:tint val="85000"/>
                    <a:satMod val="155000"/>
                  </a:schemeClr>
                </a:solidFill>
                <a:effectLst>
                  <a:glow rad="101600">
                    <a:schemeClr val="accent6">
                      <a:satMod val="175000"/>
                      <a:alpha val="40000"/>
                    </a:schemeClr>
                  </a:glow>
                  <a:outerShdw blurRad="41275" dist="20320" dir="1800000" algn="tl" rotWithShape="0">
                    <a:srgbClr val="000000">
                      <a:alpha val="40000"/>
                    </a:srgbClr>
                  </a:outerShdw>
                  <a:reflection blurRad="6350" stA="55000" endA="300" endPos="45500" dir="5400000" sy="-100000" algn="bl" rotWithShape="0"/>
                </a:effectLst>
                <a:latin typeface="+mn-ea"/>
                <a:cs typeface="Times New Roman" panose="02020603050405020304" pitchFamily="18" charset="0"/>
              </a:rPr>
              <a:t>C</a:t>
            </a:r>
            <a:endParaRPr lang="zh-CN" altLang="en-US" b="1" dirty="0">
              <a:ln w="12700">
                <a:solidFill>
                  <a:schemeClr val="tx2">
                    <a:satMod val="155000"/>
                  </a:schemeClr>
                </a:solidFill>
                <a:prstDash val="solid"/>
              </a:ln>
              <a:solidFill>
                <a:schemeClr val="bg2">
                  <a:tint val="85000"/>
                  <a:satMod val="155000"/>
                </a:schemeClr>
              </a:solidFill>
              <a:effectLst>
                <a:glow rad="101600">
                  <a:schemeClr val="accent6">
                    <a:satMod val="175000"/>
                    <a:alpha val="40000"/>
                  </a:schemeClr>
                </a:glow>
                <a:outerShdw blurRad="41275" dist="20320" dir="1800000" algn="tl" rotWithShape="0">
                  <a:srgbClr val="000000">
                    <a:alpha val="40000"/>
                  </a:srgbClr>
                </a:outerShdw>
                <a:reflection blurRad="6350" stA="55000" endA="300" endPos="45500" dir="5400000" sy="-100000" algn="bl" rotWithShape="0"/>
              </a:effectLst>
              <a:latin typeface="+mn-ea"/>
              <a:cs typeface="Times New Roman" panose="02020603050405020304" pitchFamily="18" charset="0"/>
            </a:endParaRPr>
          </a:p>
        </p:txBody>
      </p:sp>
      <p:sp>
        <p:nvSpPr>
          <p:cNvPr id="28" name="椭圆 27"/>
          <p:cNvSpPr/>
          <p:nvPr/>
        </p:nvSpPr>
        <p:spPr>
          <a:xfrm>
            <a:off x="9804412" y="3674300"/>
            <a:ext cx="648072" cy="222752"/>
          </a:xfrm>
          <a:prstGeom prst="ellipse">
            <a:avLst/>
          </a:prstGeom>
          <a:solidFill>
            <a:schemeClr val="accent3">
              <a:lumMod val="95000"/>
            </a:schemeClr>
          </a:solidFill>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mn-ea"/>
            </a:endParaRPr>
          </a:p>
        </p:txBody>
      </p:sp>
      <p:sp>
        <p:nvSpPr>
          <p:cNvPr id="29" name="椭圆 28"/>
          <p:cNvSpPr/>
          <p:nvPr/>
        </p:nvSpPr>
        <p:spPr>
          <a:xfrm>
            <a:off x="10254462" y="4005064"/>
            <a:ext cx="360040" cy="108012"/>
          </a:xfrm>
          <a:prstGeom prst="ellipse">
            <a:avLst/>
          </a:prstGeom>
          <a:solidFill>
            <a:schemeClr val="bg1">
              <a:lumMod val="95000"/>
            </a:schemeClr>
          </a:solidFill>
          <a:ln w="28575">
            <a:solidFill>
              <a:schemeClr val="tx2">
                <a:lumMod val="50000"/>
              </a:schemeClr>
            </a:solid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000000"/>
              </a:solidFill>
              <a:latin typeface="+mn-ea"/>
            </a:endParaRPr>
          </a:p>
        </p:txBody>
      </p:sp>
      <p:grpSp>
        <p:nvGrpSpPr>
          <p:cNvPr id="2" name="组合 11"/>
          <p:cNvGrpSpPr/>
          <p:nvPr/>
        </p:nvGrpSpPr>
        <p:grpSpPr>
          <a:xfrm>
            <a:off x="1595500" y="4406683"/>
            <a:ext cx="4068452" cy="1748868"/>
            <a:chOff x="1595500" y="4406683"/>
            <a:chExt cx="4068452" cy="1748868"/>
          </a:xfrm>
          <a:solidFill>
            <a:schemeClr val="bg1">
              <a:lumMod val="95000"/>
            </a:schemeClr>
          </a:solidFill>
          <a:effectLst>
            <a:outerShdw blurRad="76200" dist="12700" dir="8100000" sy="-23000" kx="800400" algn="br" rotWithShape="0">
              <a:prstClr val="black">
                <a:alpha val="20000"/>
              </a:prstClr>
            </a:outerShdw>
          </a:effectLst>
        </p:grpSpPr>
        <p:sp>
          <p:nvSpPr>
            <p:cNvPr id="31" name="同侧圆角矩形 30"/>
            <p:cNvSpPr/>
            <p:nvPr/>
          </p:nvSpPr>
          <p:spPr>
            <a:xfrm>
              <a:off x="1595500" y="5459907"/>
              <a:ext cx="4068452" cy="695644"/>
            </a:xfrm>
            <a:prstGeom prst="round2SameRect">
              <a:avLst/>
            </a:prstGeom>
            <a:grp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US" altLang="zh-CN" sz="2400" b="1" dirty="0" smtClean="0">
                  <a:solidFill>
                    <a:srgbClr val="000000"/>
                  </a:solidFill>
                  <a:latin typeface="+mj-ea"/>
                  <a:ea typeface="+mj-ea"/>
                  <a:sym typeface="Symbol"/>
                </a:rPr>
                <a:t></a:t>
              </a:r>
              <a:r>
                <a:rPr lang="en-US" altLang="zh-CN" sz="2400" b="1" i="1" dirty="0" smtClean="0">
                  <a:solidFill>
                    <a:srgbClr val="000000"/>
                  </a:solidFill>
                  <a:latin typeface="+mj-ea"/>
                  <a:ea typeface="+mj-ea"/>
                </a:rPr>
                <a:t>C</a:t>
              </a:r>
              <a:r>
                <a:rPr lang="en-US" altLang="zh-CN" sz="2400" b="1" i="1" baseline="-25000" dirty="0" smtClean="0">
                  <a:solidFill>
                    <a:srgbClr val="000000"/>
                  </a:solidFill>
                  <a:latin typeface="+mj-ea"/>
                  <a:ea typeface="+mj-ea"/>
                </a:rPr>
                <a:t>F</a:t>
              </a:r>
              <a:r>
                <a:rPr lang="en-US" altLang="zh-CN" sz="2400" b="1" i="1" dirty="0" smtClean="0">
                  <a:solidFill>
                    <a:srgbClr val="000000"/>
                  </a:solidFill>
                  <a:latin typeface="+mj-ea"/>
                  <a:ea typeface="+mj-ea"/>
                </a:rPr>
                <a:t> </a:t>
              </a:r>
              <a:r>
                <a:rPr lang="en-US" altLang="zh-CN" sz="2400" b="1" dirty="0" smtClean="0">
                  <a:solidFill>
                    <a:srgbClr val="000000"/>
                  </a:solidFill>
                  <a:latin typeface="+mj-ea"/>
                  <a:ea typeface="+mj-ea"/>
                </a:rPr>
                <a:t>=</a:t>
              </a:r>
              <a:r>
                <a:rPr lang="en-US" altLang="zh-CN" sz="2400" b="1" i="1" dirty="0" smtClean="0">
                  <a:solidFill>
                    <a:srgbClr val="000000"/>
                  </a:solidFill>
                  <a:latin typeface="+mj-ea"/>
                  <a:ea typeface="+mj-ea"/>
                </a:rPr>
                <a:t>C</a:t>
              </a:r>
              <a:r>
                <a:rPr lang="en-US" altLang="zh-CN" sz="2400" b="1" i="1" baseline="-25000" dirty="0" smtClean="0">
                  <a:solidFill>
                    <a:srgbClr val="000000"/>
                  </a:solidFill>
                  <a:latin typeface="+mj-ea"/>
                  <a:ea typeface="+mj-ea"/>
                </a:rPr>
                <a:t>F</a:t>
              </a:r>
              <a:r>
                <a:rPr lang="zh-CN" altLang="zh-CN" sz="2400" b="1" i="1" baseline="-25000" dirty="0" smtClean="0">
                  <a:solidFill>
                    <a:srgbClr val="000000"/>
                  </a:solidFill>
                  <a:latin typeface="+mj-ea"/>
                  <a:ea typeface="+mj-ea"/>
                </a:rPr>
                <a:t>，</a:t>
              </a:r>
              <a:r>
                <a:rPr lang="en-US" altLang="zh-CN" sz="2400" b="1" i="1" baseline="-25000" dirty="0" smtClean="0">
                  <a:solidFill>
                    <a:srgbClr val="000000"/>
                  </a:solidFill>
                  <a:latin typeface="+mj-ea"/>
                  <a:ea typeface="+mj-ea"/>
                </a:rPr>
                <a:t>1</a:t>
              </a:r>
              <a:r>
                <a:rPr lang="en-US" altLang="zh-CN" sz="2400" b="1" i="1" dirty="0" smtClean="0">
                  <a:solidFill>
                    <a:srgbClr val="000000"/>
                  </a:solidFill>
                  <a:latin typeface="+mj-ea"/>
                  <a:ea typeface="+mj-ea"/>
                </a:rPr>
                <a:t>- C</a:t>
              </a:r>
              <a:r>
                <a:rPr lang="en-US" altLang="zh-CN" sz="2400" b="1" i="1" baseline="-25000" dirty="0" smtClean="0">
                  <a:solidFill>
                    <a:srgbClr val="000000"/>
                  </a:solidFill>
                  <a:latin typeface="+mj-ea"/>
                  <a:ea typeface="+mj-ea"/>
                </a:rPr>
                <a:t>F</a:t>
              </a:r>
              <a:r>
                <a:rPr lang="zh-CN" altLang="zh-CN" sz="2400" b="1" i="1" baseline="-25000" dirty="0" smtClean="0">
                  <a:solidFill>
                    <a:srgbClr val="000000"/>
                  </a:solidFill>
                  <a:latin typeface="+mj-ea"/>
                  <a:ea typeface="+mj-ea"/>
                </a:rPr>
                <a:t>，</a:t>
              </a:r>
              <a:r>
                <a:rPr lang="en-US" altLang="zh-CN" sz="2400" b="1" i="1" baseline="-25000" dirty="0" smtClean="0">
                  <a:solidFill>
                    <a:srgbClr val="000000"/>
                  </a:solidFill>
                  <a:latin typeface="+mj-ea"/>
                  <a:ea typeface="+mj-ea"/>
                </a:rPr>
                <a:t>n</a:t>
              </a:r>
              <a:endParaRPr lang="zh-CN" altLang="zh-CN" sz="8000" b="1" kern="100" dirty="0">
                <a:solidFill>
                  <a:srgbClr val="000000"/>
                </a:solidFill>
                <a:latin typeface="+mj-ea"/>
                <a:ea typeface="+mj-ea"/>
              </a:endParaRPr>
            </a:p>
          </p:txBody>
        </p:sp>
        <p:cxnSp>
          <p:nvCxnSpPr>
            <p:cNvPr id="33" name="直接箭头连接符 32"/>
            <p:cNvCxnSpPr>
              <a:stCxn id="31" idx="3"/>
            </p:cNvCxnSpPr>
            <p:nvPr/>
          </p:nvCxnSpPr>
          <p:spPr>
            <a:xfrm flipV="1">
              <a:off x="3629726" y="4406683"/>
              <a:ext cx="1008231" cy="1053224"/>
            </a:xfrm>
            <a:prstGeom prst="straightConnector1">
              <a:avLst/>
            </a:prstGeom>
            <a:grpFill/>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
        <p:nvSpPr>
          <p:cNvPr id="46" name="矩形 45"/>
          <p:cNvSpPr/>
          <p:nvPr/>
        </p:nvSpPr>
        <p:spPr>
          <a:xfrm>
            <a:off x="1532688" y="1413461"/>
            <a:ext cx="6197530" cy="461665"/>
          </a:xfrm>
          <a:prstGeom prst="rect">
            <a:avLst/>
          </a:prstGeom>
          <a:solidFill>
            <a:schemeClr val="bg1">
              <a:lumMod val="95000"/>
            </a:schemeClr>
          </a:solidFill>
        </p:spPr>
        <p:txBody>
          <a:bodyPr wrap="none">
            <a:spAutoFit/>
          </a:bodyPr>
          <a:lstStyle/>
          <a:p>
            <a:pPr algn="ctr">
              <a:spcBef>
                <a:spcPts val="300"/>
              </a:spcBef>
              <a:spcAft>
                <a:spcPts val="0"/>
              </a:spcAft>
            </a:pPr>
            <a:r>
              <a:rPr lang="zh-CN" altLang="zh-CN" sz="2400" b="1" dirty="0">
                <a:latin typeface="+mn-ea"/>
                <a:ea typeface="+mn-ea"/>
              </a:rPr>
              <a:t>单位成本实际数与预算数之差Δ</a:t>
            </a:r>
            <a:r>
              <a:rPr lang="en-US" altLang="zh-CN" sz="2400" b="1" dirty="0">
                <a:latin typeface="+mn-ea"/>
                <a:ea typeface="+mn-ea"/>
              </a:rPr>
              <a:t>C</a:t>
            </a:r>
            <a:r>
              <a:rPr lang="zh-CN" altLang="en-US" sz="2400" b="1" dirty="0">
                <a:latin typeface="+mn-ea"/>
                <a:ea typeface="+mn-ea"/>
              </a:rPr>
              <a:t>的</a:t>
            </a:r>
            <a:r>
              <a:rPr lang="zh-CN" altLang="zh-CN" sz="2400" b="1" dirty="0">
                <a:latin typeface="+mn-ea"/>
                <a:ea typeface="+mn-ea"/>
              </a:rPr>
              <a:t>因果关系</a:t>
            </a:r>
            <a:endParaRPr lang="zh-CN" altLang="zh-CN" sz="2400" b="1" kern="100" dirty="0">
              <a:latin typeface="+mn-ea"/>
              <a:ea typeface="+mn-ea"/>
            </a:endParaRPr>
          </a:p>
        </p:txBody>
      </p:sp>
      <p:sp>
        <p:nvSpPr>
          <p:cNvPr id="5" name="文本框 4"/>
          <p:cNvSpPr txBox="1"/>
          <p:nvPr/>
        </p:nvSpPr>
        <p:spPr>
          <a:xfrm>
            <a:off x="4782721" y="3104964"/>
            <a:ext cx="3185487" cy="369332"/>
          </a:xfrm>
          <a:prstGeom prst="rect">
            <a:avLst/>
          </a:prstGeom>
          <a:solidFill>
            <a:schemeClr val="bg1">
              <a:lumMod val="95000"/>
            </a:schemeClr>
          </a:solidFill>
          <a:ln w="28575">
            <a:solidFill>
              <a:schemeClr val="bg2">
                <a:lumMod val="90000"/>
                <a:lumOff val="10000"/>
              </a:schemeClr>
            </a:solidFill>
          </a:ln>
          <a:effectLst>
            <a:outerShdw blurRad="76200" dist="12700" dir="8100000" sy="-23000" kx="800400" algn="br" rotWithShape="0">
              <a:prstClr val="black">
                <a:alpha val="20000"/>
              </a:prstClr>
            </a:outerShdw>
          </a:effectLst>
        </p:spPr>
        <p:txBody>
          <a:bodyPr wrap="none" rtlCol="0">
            <a:spAutoFit/>
          </a:bodyPr>
          <a:lstStyle/>
          <a:p>
            <a:r>
              <a:rPr lang="zh-CN" altLang="zh-CN" b="1" dirty="0">
                <a:solidFill>
                  <a:srgbClr val="000000"/>
                </a:solidFill>
                <a:latin typeface="+mn-ea"/>
                <a:ea typeface="+mn-ea"/>
              </a:rPr>
              <a:t>Δ</a:t>
            </a:r>
            <a:r>
              <a:rPr lang="en-US" altLang="zh-CN" b="1" dirty="0">
                <a:solidFill>
                  <a:srgbClr val="000000"/>
                </a:solidFill>
                <a:latin typeface="+mn-ea"/>
                <a:ea typeface="+mn-ea"/>
              </a:rPr>
              <a:t>C</a:t>
            </a:r>
            <a:r>
              <a:rPr lang="en-US" altLang="zh-CN" b="1" baseline="-25000" dirty="0">
                <a:solidFill>
                  <a:srgbClr val="000000"/>
                </a:solidFill>
                <a:latin typeface="+mn-ea"/>
                <a:ea typeface="+mn-ea"/>
              </a:rPr>
              <a:t>V</a:t>
            </a:r>
            <a:r>
              <a:rPr lang="zh-CN" altLang="zh-CN" b="1" baseline="-25000" dirty="0">
                <a:solidFill>
                  <a:srgbClr val="000000"/>
                </a:solidFill>
                <a:latin typeface="+mn-ea"/>
                <a:ea typeface="+mn-ea"/>
              </a:rPr>
              <a:t>″</a:t>
            </a:r>
            <a:r>
              <a:rPr lang="zh-CN" altLang="zh-CN" b="1" dirty="0">
                <a:solidFill>
                  <a:srgbClr val="000000"/>
                </a:solidFill>
                <a:latin typeface="+mn-ea"/>
                <a:ea typeface="+mn-ea"/>
              </a:rPr>
              <a:t>分子：</a:t>
            </a:r>
            <a:r>
              <a:rPr lang="en-US" altLang="zh-CN" b="1" dirty="0">
                <a:solidFill>
                  <a:srgbClr val="000000"/>
                </a:solidFill>
                <a:latin typeface="+mn-ea"/>
                <a:ea typeface="+mn-ea"/>
              </a:rPr>
              <a:t>V</a:t>
            </a:r>
            <a:r>
              <a:rPr lang="zh-CN" altLang="zh-CN" b="1" dirty="0">
                <a:solidFill>
                  <a:srgbClr val="000000"/>
                </a:solidFill>
                <a:latin typeface="+mn-ea"/>
                <a:ea typeface="+mn-ea"/>
              </a:rPr>
              <a:t>″脱离预算所致</a:t>
            </a:r>
            <a:endParaRPr lang="zh-CN" altLang="en-US" b="1" dirty="0">
              <a:solidFill>
                <a:srgbClr val="000000"/>
              </a:solidFill>
              <a:latin typeface="+mn-ea"/>
              <a:ea typeface="+mn-ea"/>
            </a:endParaRPr>
          </a:p>
        </p:txBody>
      </p:sp>
      <p:sp>
        <p:nvSpPr>
          <p:cNvPr id="7" name="文本框 6"/>
          <p:cNvSpPr txBox="1"/>
          <p:nvPr/>
        </p:nvSpPr>
        <p:spPr>
          <a:xfrm>
            <a:off x="767408" y="3527720"/>
            <a:ext cx="3903633" cy="369332"/>
          </a:xfrm>
          <a:prstGeom prst="rect">
            <a:avLst/>
          </a:prstGeom>
          <a:solidFill>
            <a:schemeClr val="bg1">
              <a:lumMod val="95000"/>
            </a:schemeClr>
          </a:solidFill>
          <a:ln w="28575">
            <a:solidFill>
              <a:schemeClr val="bg2">
                <a:lumMod val="90000"/>
                <a:lumOff val="10000"/>
              </a:schemeClr>
            </a:solidFill>
          </a:ln>
          <a:effectLst>
            <a:outerShdw blurRad="76200" dist="12700" dir="8100000" sy="-23000" kx="800400" algn="br" rotWithShape="0">
              <a:prstClr val="black">
                <a:alpha val="20000"/>
              </a:prstClr>
            </a:outerShdw>
          </a:effectLst>
        </p:spPr>
        <p:txBody>
          <a:bodyPr wrap="none" rtlCol="0">
            <a:spAutoFit/>
          </a:bodyPr>
          <a:lstStyle/>
          <a:p>
            <a:r>
              <a:rPr lang="zh-CN" altLang="zh-CN" b="1" dirty="0">
                <a:solidFill>
                  <a:srgbClr val="000000"/>
                </a:solidFill>
                <a:latin typeface="+mn-ea"/>
                <a:ea typeface="+mn-ea"/>
              </a:rPr>
              <a:t>Δ</a:t>
            </a:r>
            <a:r>
              <a:rPr lang="en-US" altLang="zh-CN" b="1" dirty="0">
                <a:solidFill>
                  <a:srgbClr val="000000"/>
                </a:solidFill>
                <a:latin typeface="+mn-ea"/>
                <a:ea typeface="+mn-ea"/>
              </a:rPr>
              <a:t>C</a:t>
            </a:r>
            <a:r>
              <a:rPr lang="en-US" altLang="zh-CN" b="1" baseline="-25000" dirty="0">
                <a:solidFill>
                  <a:srgbClr val="000000"/>
                </a:solidFill>
                <a:latin typeface="+mn-ea"/>
                <a:ea typeface="+mn-ea"/>
              </a:rPr>
              <a:t>V</a:t>
            </a:r>
            <a:r>
              <a:rPr lang="zh-CN" altLang="zh-CN" b="1" baseline="-25000" dirty="0">
                <a:solidFill>
                  <a:srgbClr val="000000"/>
                </a:solidFill>
                <a:latin typeface="+mn-ea"/>
                <a:ea typeface="+mn-ea"/>
              </a:rPr>
              <a:t>″</a:t>
            </a:r>
            <a:r>
              <a:rPr lang="zh-CN" altLang="zh-CN" b="1" dirty="0">
                <a:solidFill>
                  <a:srgbClr val="000000"/>
                </a:solidFill>
                <a:latin typeface="+mn-ea"/>
                <a:ea typeface="+mn-ea"/>
              </a:rPr>
              <a:t>分母</a:t>
            </a:r>
            <a:r>
              <a:rPr lang="zh-CN" altLang="zh-CN" b="1" dirty="0" smtClean="0">
                <a:solidFill>
                  <a:srgbClr val="000000"/>
                </a:solidFill>
                <a:latin typeface="+mn-ea"/>
                <a:ea typeface="+mn-ea"/>
              </a:rPr>
              <a:t>：</a:t>
            </a:r>
            <a:r>
              <a:rPr lang="en-US" altLang="zh-CN" b="1" i="1" dirty="0" smtClean="0">
                <a:solidFill>
                  <a:srgbClr val="000000"/>
                </a:solidFill>
                <a:latin typeface="+mn-ea"/>
                <a:ea typeface="+mn-ea"/>
              </a:rPr>
              <a:t>β</a:t>
            </a:r>
            <a:r>
              <a:rPr lang="zh-CN" altLang="zh-CN" b="1" dirty="0" smtClean="0">
                <a:solidFill>
                  <a:srgbClr val="000000"/>
                </a:solidFill>
                <a:latin typeface="+mn-ea"/>
                <a:ea typeface="+mn-ea"/>
              </a:rPr>
              <a:t>，</a:t>
            </a:r>
            <a:r>
              <a:rPr lang="en-US" altLang="zh-CN" b="1" i="1" dirty="0" smtClean="0">
                <a:solidFill>
                  <a:srgbClr val="000000"/>
                </a:solidFill>
                <a:latin typeface="+mn-ea"/>
                <a:ea typeface="+mn-ea"/>
              </a:rPr>
              <a:t>t</a:t>
            </a:r>
            <a:r>
              <a:rPr lang="zh-CN" altLang="zh-CN" b="1" dirty="0" smtClean="0">
                <a:solidFill>
                  <a:srgbClr val="000000"/>
                </a:solidFill>
                <a:latin typeface="+mn-ea"/>
                <a:ea typeface="+mn-ea"/>
              </a:rPr>
              <a:t>，</a:t>
            </a:r>
            <a:r>
              <a:rPr lang="en-US" altLang="zh-CN" b="1" i="1" dirty="0" smtClean="0">
                <a:solidFill>
                  <a:srgbClr val="000000"/>
                </a:solidFill>
                <a:latin typeface="+mn-ea"/>
                <a:ea typeface="+mn-ea"/>
              </a:rPr>
              <a:t>γ</a:t>
            </a:r>
            <a:r>
              <a:rPr lang="zh-CN" altLang="zh-CN" b="1" dirty="0" smtClean="0">
                <a:solidFill>
                  <a:srgbClr val="000000"/>
                </a:solidFill>
                <a:latin typeface="+mn-ea"/>
                <a:ea typeface="+mn-ea"/>
              </a:rPr>
              <a:t>脱</a:t>
            </a:r>
            <a:r>
              <a:rPr lang="zh-CN" altLang="zh-CN" b="1" dirty="0">
                <a:solidFill>
                  <a:srgbClr val="000000"/>
                </a:solidFill>
                <a:latin typeface="+mn-ea"/>
                <a:ea typeface="+mn-ea"/>
              </a:rPr>
              <a:t>离预算所致</a:t>
            </a:r>
          </a:p>
        </p:txBody>
      </p:sp>
      <p:sp>
        <p:nvSpPr>
          <p:cNvPr id="23" name="文本框 22"/>
          <p:cNvSpPr txBox="1"/>
          <p:nvPr/>
        </p:nvSpPr>
        <p:spPr>
          <a:xfrm>
            <a:off x="887859" y="4610129"/>
            <a:ext cx="2880788" cy="646331"/>
          </a:xfrm>
          <a:prstGeom prst="rect">
            <a:avLst/>
          </a:prstGeom>
          <a:solidFill>
            <a:schemeClr val="bg1">
              <a:lumMod val="95000"/>
            </a:schemeClr>
          </a:solidFill>
          <a:ln w="28575">
            <a:solidFill>
              <a:srgbClr val="7030A0"/>
            </a:solidFill>
          </a:ln>
          <a:effectLst>
            <a:outerShdw blurRad="76200" dist="12700" dir="8100000" sy="-23000" kx="800400" algn="br" rotWithShape="0">
              <a:prstClr val="black">
                <a:alpha val="20000"/>
              </a:prstClr>
            </a:outerShdw>
          </a:effectLst>
        </p:spPr>
        <p:txBody>
          <a:bodyPr wrap="square" rtlCol="0">
            <a:spAutoFit/>
          </a:bodyPr>
          <a:lstStyle/>
          <a:p>
            <a:r>
              <a:rPr lang="zh-CN" altLang="zh-CN" b="1" dirty="0">
                <a:solidFill>
                  <a:srgbClr val="000000"/>
                </a:solidFill>
                <a:latin typeface="+mn-ea"/>
                <a:ea typeface="+mn-ea"/>
              </a:rPr>
              <a:t>Δ</a:t>
            </a:r>
            <a:r>
              <a:rPr lang="en-US" altLang="zh-CN" b="1" dirty="0">
                <a:solidFill>
                  <a:srgbClr val="000000"/>
                </a:solidFill>
                <a:latin typeface="+mn-ea"/>
                <a:ea typeface="+mn-ea"/>
              </a:rPr>
              <a:t>C</a:t>
            </a:r>
            <a:r>
              <a:rPr lang="en-US" altLang="zh-CN" b="1" baseline="-25000" dirty="0">
                <a:solidFill>
                  <a:srgbClr val="000000"/>
                </a:solidFill>
                <a:latin typeface="+mn-ea"/>
                <a:ea typeface="+mn-ea"/>
              </a:rPr>
              <a:t>F</a:t>
            </a:r>
            <a:r>
              <a:rPr lang="zh-CN" altLang="zh-CN" b="1" dirty="0">
                <a:solidFill>
                  <a:srgbClr val="000000"/>
                </a:solidFill>
                <a:latin typeface="+mn-ea"/>
                <a:ea typeface="+mn-ea"/>
              </a:rPr>
              <a:t>分</a:t>
            </a:r>
            <a:r>
              <a:rPr lang="zh-CN" altLang="zh-CN" b="1" dirty="0" smtClean="0">
                <a:solidFill>
                  <a:srgbClr val="000000"/>
                </a:solidFill>
                <a:latin typeface="+mn-ea"/>
                <a:ea typeface="+mn-ea"/>
              </a:rPr>
              <a:t>母</a:t>
            </a:r>
            <a:r>
              <a:rPr lang="en-US" altLang="zh-CN" b="1" i="1" dirty="0" smtClean="0">
                <a:solidFill>
                  <a:srgbClr val="000000"/>
                </a:solidFill>
                <a:latin typeface="+mn-ea"/>
                <a:ea typeface="+mn-ea"/>
              </a:rPr>
              <a:t>D</a:t>
            </a:r>
            <a:r>
              <a:rPr lang="zh-CN" altLang="zh-CN" b="1" dirty="0" smtClean="0">
                <a:solidFill>
                  <a:srgbClr val="000000"/>
                </a:solidFill>
                <a:latin typeface="+mn-ea"/>
                <a:ea typeface="+mn-ea"/>
              </a:rPr>
              <a:t>，</a:t>
            </a:r>
            <a:r>
              <a:rPr lang="en-US" altLang="zh-CN" b="1" i="1" dirty="0" smtClean="0">
                <a:solidFill>
                  <a:srgbClr val="000000"/>
                </a:solidFill>
                <a:latin typeface="+mn-ea"/>
                <a:ea typeface="+mn-ea"/>
              </a:rPr>
              <a:t>α</a:t>
            </a:r>
            <a:r>
              <a:rPr lang="zh-CN" altLang="zh-CN" b="1" dirty="0" smtClean="0">
                <a:solidFill>
                  <a:srgbClr val="000000"/>
                </a:solidFill>
                <a:latin typeface="+mn-ea"/>
                <a:ea typeface="+mn-ea"/>
              </a:rPr>
              <a:t>，</a:t>
            </a:r>
            <a:r>
              <a:rPr lang="en-US" altLang="zh-CN" b="1" i="1" dirty="0" smtClean="0">
                <a:solidFill>
                  <a:srgbClr val="000000"/>
                </a:solidFill>
                <a:latin typeface="+mn-ea"/>
                <a:ea typeface="+mn-ea"/>
              </a:rPr>
              <a:t>l</a:t>
            </a:r>
            <a:r>
              <a:rPr lang="zh-CN" altLang="zh-CN" b="1" dirty="0" smtClean="0">
                <a:solidFill>
                  <a:srgbClr val="000000"/>
                </a:solidFill>
                <a:latin typeface="+mn-ea"/>
                <a:ea typeface="+mn-ea"/>
              </a:rPr>
              <a:t>，</a:t>
            </a:r>
            <a:r>
              <a:rPr lang="en-US" altLang="zh-CN" b="1" i="1" dirty="0" smtClean="0">
                <a:solidFill>
                  <a:srgbClr val="000000"/>
                </a:solidFill>
                <a:latin typeface="+mn-ea"/>
                <a:ea typeface="+mn-ea"/>
              </a:rPr>
              <a:t>β</a:t>
            </a:r>
            <a:r>
              <a:rPr lang="zh-CN" altLang="zh-CN" b="1" dirty="0" smtClean="0">
                <a:solidFill>
                  <a:srgbClr val="000000"/>
                </a:solidFill>
                <a:latin typeface="+mn-ea"/>
                <a:ea typeface="+mn-ea"/>
              </a:rPr>
              <a:t>，</a:t>
            </a:r>
            <a:r>
              <a:rPr lang="en-US" altLang="zh-CN" b="1" i="1" dirty="0" smtClean="0">
                <a:solidFill>
                  <a:srgbClr val="000000"/>
                </a:solidFill>
                <a:latin typeface="+mn-ea"/>
                <a:ea typeface="+mn-ea"/>
              </a:rPr>
              <a:t>t</a:t>
            </a:r>
            <a:r>
              <a:rPr lang="zh-CN" altLang="zh-CN" b="1" dirty="0" smtClean="0">
                <a:solidFill>
                  <a:srgbClr val="000000"/>
                </a:solidFill>
                <a:latin typeface="+mn-ea"/>
                <a:ea typeface="+mn-ea"/>
              </a:rPr>
              <a:t>，</a:t>
            </a:r>
            <a:r>
              <a:rPr lang="en-US" altLang="zh-CN" b="1" i="1" dirty="0" smtClean="0">
                <a:solidFill>
                  <a:srgbClr val="000000"/>
                </a:solidFill>
                <a:latin typeface="+mn-ea"/>
                <a:ea typeface="+mn-ea"/>
              </a:rPr>
              <a:t>γ</a:t>
            </a:r>
            <a:r>
              <a:rPr lang="zh-CN" altLang="zh-CN" b="1" dirty="0" smtClean="0">
                <a:solidFill>
                  <a:srgbClr val="000000"/>
                </a:solidFill>
                <a:latin typeface="+mn-ea"/>
                <a:ea typeface="+mn-ea"/>
              </a:rPr>
              <a:t>脱</a:t>
            </a:r>
            <a:r>
              <a:rPr lang="zh-CN" altLang="zh-CN" b="1" dirty="0">
                <a:solidFill>
                  <a:srgbClr val="000000"/>
                </a:solidFill>
                <a:latin typeface="+mn-ea"/>
                <a:ea typeface="+mn-ea"/>
              </a:rPr>
              <a:t>离预算所致</a:t>
            </a:r>
          </a:p>
        </p:txBody>
      </p:sp>
      <p:sp>
        <p:nvSpPr>
          <p:cNvPr id="24" name="文本框 23"/>
          <p:cNvSpPr txBox="1"/>
          <p:nvPr/>
        </p:nvSpPr>
        <p:spPr>
          <a:xfrm>
            <a:off x="4374345" y="4823864"/>
            <a:ext cx="2860078" cy="369332"/>
          </a:xfrm>
          <a:prstGeom prst="rect">
            <a:avLst/>
          </a:prstGeom>
          <a:solidFill>
            <a:schemeClr val="bg1">
              <a:lumMod val="95000"/>
            </a:schemeClr>
          </a:solidFill>
          <a:ln w="28575">
            <a:solidFill>
              <a:srgbClr val="7030A0"/>
            </a:solidFill>
          </a:ln>
          <a:effectLst>
            <a:outerShdw blurRad="76200" dist="12700" dir="8100000" sy="-23000" kx="800400" algn="br" rotWithShape="0">
              <a:prstClr val="black">
                <a:alpha val="20000"/>
              </a:prstClr>
            </a:outerShdw>
          </a:effectLst>
        </p:spPr>
        <p:txBody>
          <a:bodyPr wrap="none" rtlCol="0">
            <a:spAutoFit/>
          </a:bodyPr>
          <a:lstStyle/>
          <a:p>
            <a:r>
              <a:rPr lang="zh-CN" altLang="zh-CN" b="1" dirty="0">
                <a:solidFill>
                  <a:srgbClr val="000000"/>
                </a:solidFill>
                <a:latin typeface="+mn-ea"/>
                <a:ea typeface="+mn-ea"/>
              </a:rPr>
              <a:t>Δ</a:t>
            </a:r>
            <a:r>
              <a:rPr lang="en-US" altLang="zh-CN" b="1" dirty="0" smtClean="0">
                <a:solidFill>
                  <a:srgbClr val="000000"/>
                </a:solidFill>
                <a:latin typeface="+mn-ea"/>
                <a:ea typeface="+mn-ea"/>
              </a:rPr>
              <a:t>C</a:t>
            </a:r>
            <a:r>
              <a:rPr lang="en-US" altLang="zh-CN" b="1" baseline="-25000" dirty="0" smtClean="0">
                <a:solidFill>
                  <a:srgbClr val="000000"/>
                </a:solidFill>
                <a:latin typeface="+mn-ea"/>
                <a:ea typeface="+mn-ea"/>
              </a:rPr>
              <a:t>F</a:t>
            </a:r>
            <a:r>
              <a:rPr lang="zh-CN" altLang="zh-CN" b="1" dirty="0" smtClean="0">
                <a:solidFill>
                  <a:srgbClr val="000000"/>
                </a:solidFill>
                <a:latin typeface="+mn-ea"/>
                <a:ea typeface="+mn-ea"/>
              </a:rPr>
              <a:t>分</a:t>
            </a:r>
            <a:r>
              <a:rPr lang="zh-CN" altLang="zh-CN" b="1" dirty="0">
                <a:solidFill>
                  <a:srgbClr val="000000"/>
                </a:solidFill>
                <a:latin typeface="+mn-ea"/>
                <a:ea typeface="+mn-ea"/>
              </a:rPr>
              <a:t>子</a:t>
            </a:r>
            <a:r>
              <a:rPr lang="zh-CN" altLang="zh-CN" b="1" dirty="0" smtClean="0">
                <a:solidFill>
                  <a:srgbClr val="000000"/>
                </a:solidFill>
                <a:latin typeface="+mn-ea"/>
                <a:ea typeface="+mn-ea"/>
              </a:rPr>
              <a:t>：</a:t>
            </a:r>
            <a:r>
              <a:rPr lang="en-US" altLang="zh-CN" b="1" dirty="0" smtClean="0">
                <a:solidFill>
                  <a:srgbClr val="000000"/>
                </a:solidFill>
                <a:latin typeface="+mn-ea"/>
                <a:ea typeface="+mn-ea"/>
              </a:rPr>
              <a:t>F</a:t>
            </a:r>
            <a:r>
              <a:rPr lang="zh-CN" altLang="zh-CN" b="1" dirty="0" smtClean="0">
                <a:solidFill>
                  <a:srgbClr val="000000"/>
                </a:solidFill>
                <a:latin typeface="+mn-ea"/>
                <a:ea typeface="+mn-ea"/>
              </a:rPr>
              <a:t>脱</a:t>
            </a:r>
            <a:r>
              <a:rPr lang="zh-CN" altLang="zh-CN" b="1" dirty="0">
                <a:solidFill>
                  <a:srgbClr val="000000"/>
                </a:solidFill>
                <a:latin typeface="+mn-ea"/>
                <a:ea typeface="+mn-ea"/>
              </a:rPr>
              <a:t>离预算所致</a:t>
            </a:r>
            <a:endParaRPr lang="zh-CN" altLang="en-US" b="1" dirty="0">
              <a:solidFill>
                <a:srgbClr val="000000"/>
              </a:solidFill>
              <a:latin typeface="+mn-ea"/>
              <a:ea typeface="+mn-ea"/>
            </a:endParaRPr>
          </a:p>
        </p:txBody>
      </p:sp>
      <p:sp>
        <p:nvSpPr>
          <p:cNvPr id="25" name="文本框 24"/>
          <p:cNvSpPr txBox="1"/>
          <p:nvPr/>
        </p:nvSpPr>
        <p:spPr>
          <a:xfrm>
            <a:off x="8466360" y="4823864"/>
            <a:ext cx="1915909" cy="369332"/>
          </a:xfrm>
          <a:prstGeom prst="rect">
            <a:avLst/>
          </a:prstGeom>
          <a:solidFill>
            <a:schemeClr val="bg1">
              <a:lumMod val="95000"/>
            </a:schemeClr>
          </a:solidFill>
          <a:ln w="28575">
            <a:solidFill>
              <a:schemeClr val="tx2">
                <a:lumMod val="50000"/>
              </a:schemeClr>
            </a:solidFill>
          </a:ln>
          <a:effectLst>
            <a:outerShdw blurRad="76200" dist="12700" dir="8100000" sy="-23000" kx="800400" algn="br" rotWithShape="0">
              <a:prstClr val="black">
                <a:alpha val="20000"/>
              </a:prstClr>
            </a:outerShdw>
          </a:effectLst>
        </p:spPr>
        <p:txBody>
          <a:bodyPr wrap="none" rtlCol="0">
            <a:spAutoFit/>
          </a:bodyPr>
          <a:lstStyle/>
          <a:p>
            <a:r>
              <a:rPr lang="en-US" altLang="zh-CN" b="1" dirty="0">
                <a:solidFill>
                  <a:srgbClr val="000000"/>
                </a:solidFill>
                <a:latin typeface="+mn-ea"/>
                <a:ea typeface="+mn-ea"/>
              </a:rPr>
              <a:t>V</a:t>
            </a:r>
            <a:r>
              <a:rPr lang="zh-CN" altLang="zh-CN" b="1" dirty="0">
                <a:solidFill>
                  <a:srgbClr val="000000"/>
                </a:solidFill>
                <a:latin typeface="+mn-ea"/>
                <a:ea typeface="+mn-ea"/>
              </a:rPr>
              <a:t>′脱离预算所致</a:t>
            </a:r>
            <a:endParaRPr lang="zh-CN" altLang="en-US" b="1" dirty="0">
              <a:solidFill>
                <a:srgbClr val="000000"/>
              </a:solidFill>
              <a:latin typeface="+mn-ea"/>
              <a:ea typeface="+mn-ea"/>
            </a:endParaRPr>
          </a:p>
        </p:txBody>
      </p:sp>
      <p:sp>
        <p:nvSpPr>
          <p:cNvPr id="26" name="燕尾形 25"/>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35" name="燕尾形 34"/>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36" name="燕尾形 35"/>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37" name="燕尾形 36"/>
          <p:cNvSpPr/>
          <p:nvPr/>
        </p:nvSpPr>
        <p:spPr>
          <a:xfrm>
            <a:off x="4943872" y="692696"/>
            <a:ext cx="489054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（二）单位成本实际数与预算数之差的因素分析</a:t>
            </a:r>
            <a:endParaRPr lang="zh-CN" altLang="zh-CN" sz="1600" b="1" dirty="0">
              <a:solidFill>
                <a:schemeClr val="bg1"/>
              </a:solidFill>
            </a:endParaRPr>
          </a:p>
        </p:txBody>
      </p:sp>
    </p:spTree>
    <p:extLst>
      <p:ext uri="{BB962C8B-B14F-4D97-AF65-F5344CB8AC3E}">
        <p14:creationId xmlns:p14="http://schemas.microsoft.com/office/powerpoint/2010/main" xmlns="" val="130563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righ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right)">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up)">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left)">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wipe(right)">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up)">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wipe(up)">
                                      <p:cBhvr>
                                        <p:cTn id="69" dur="5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wipe(left)">
                                      <p:cBhvr>
                                        <p:cTn id="7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7" grpId="0" animBg="1"/>
      <p:bldP spid="28" grpId="0" animBg="1"/>
      <p:bldP spid="29" grpId="0" animBg="1"/>
      <p:bldP spid="5" grpId="0" animBg="1"/>
      <p:bldP spid="7" grpId="0" animBg="1"/>
      <p:bldP spid="23" grpId="0" animBg="1"/>
      <p:bldP spid="24" grpId="0" animBg="1"/>
      <p:bldP spid="2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对角圆角矩形 4"/>
          <p:cNvSpPr/>
          <p:nvPr/>
        </p:nvSpPr>
        <p:spPr>
          <a:xfrm>
            <a:off x="1631504" y="2060848"/>
            <a:ext cx="9865096" cy="3456384"/>
          </a:xfrm>
          <a:prstGeom prst="round2DiagRect">
            <a:avLst/>
          </a:prstGeom>
          <a:noFill/>
          <a:effectLst>
            <a:outerShdw blurRad="50800" dist="114300" dir="2700000" algn="tl" rotWithShape="0">
              <a:schemeClr val="accent5">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 name="图示 2"/>
          <p:cNvGraphicFramePr/>
          <p:nvPr>
            <p:extLst>
              <p:ext uri="{D42A27DB-BD31-4B8C-83A1-F6EECF244321}">
                <p14:modId xmlns:p14="http://schemas.microsoft.com/office/powerpoint/2010/main" xmlns="" val="1253318046"/>
              </p:ext>
            </p:extLst>
          </p:nvPr>
        </p:nvGraphicFramePr>
        <p:xfrm>
          <a:off x="479376" y="1340768"/>
          <a:ext cx="11089232" cy="49866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矩形 1"/>
          <p:cNvSpPr/>
          <p:nvPr/>
        </p:nvSpPr>
        <p:spPr>
          <a:xfrm>
            <a:off x="3048000" y="3105835"/>
            <a:ext cx="7656512" cy="1569660"/>
          </a:xfrm>
          <a:prstGeom prst="rect">
            <a:avLst/>
          </a:prstGeom>
        </p:spPr>
        <p:txBody>
          <a:bodyPr wrap="square">
            <a:spAutoFit/>
          </a:bodyPr>
          <a:lstStyle/>
          <a:p>
            <a:pPr lvl="0"/>
            <a:r>
              <a:rPr lang="zh-CN" altLang="zh-CN" sz="3200" b="1" dirty="0">
                <a:solidFill>
                  <a:schemeClr val="tx2">
                    <a:lumMod val="50000"/>
                  </a:schemeClr>
                </a:solidFill>
                <a:latin typeface="Times New Roman" panose="02020603050405020304" pitchFamily="18" charset="0"/>
              </a:rPr>
              <a:t>秦岭运输集团第一运输公</a:t>
            </a:r>
            <a:r>
              <a:rPr lang="zh-CN" altLang="zh-CN" sz="3200" b="1" dirty="0" smtClean="0">
                <a:solidFill>
                  <a:schemeClr val="tx2">
                    <a:lumMod val="50000"/>
                  </a:schemeClr>
                </a:solidFill>
                <a:latin typeface="Times New Roman" panose="02020603050405020304" pitchFamily="18" charset="0"/>
              </a:rPr>
              <a:t>司</a:t>
            </a:r>
            <a:r>
              <a:rPr lang="en-US" altLang="zh-CN" sz="3200" dirty="0" smtClean="0"/>
              <a:t>202</a:t>
            </a:r>
            <a:r>
              <a:rPr lang="zh-CN" altLang="zh-CN" sz="3200" dirty="0" smtClean="0"/>
              <a:t>×</a:t>
            </a:r>
            <a:r>
              <a:rPr lang="zh-CN" altLang="zh-CN" sz="3200" b="1" dirty="0" smtClean="0">
                <a:solidFill>
                  <a:schemeClr val="tx2">
                    <a:lumMod val="50000"/>
                  </a:schemeClr>
                </a:solidFill>
                <a:latin typeface="Times New Roman" panose="02020603050405020304" pitchFamily="18" charset="0"/>
              </a:rPr>
              <a:t>年</a:t>
            </a:r>
            <a:r>
              <a:rPr lang="en-US" altLang="zh-CN" sz="3200" b="1" dirty="0">
                <a:solidFill>
                  <a:schemeClr val="tx2">
                    <a:lumMod val="50000"/>
                  </a:schemeClr>
                </a:solidFill>
                <a:latin typeface="Times New Roman" panose="02020603050405020304" pitchFamily="18" charset="0"/>
              </a:rPr>
              <a:t>5</a:t>
            </a:r>
            <a:r>
              <a:rPr lang="zh-CN" altLang="zh-CN" sz="3200" b="1" dirty="0">
                <a:solidFill>
                  <a:schemeClr val="tx2">
                    <a:lumMod val="50000"/>
                  </a:schemeClr>
                </a:solidFill>
                <a:latin typeface="Times New Roman" panose="02020603050405020304" pitchFamily="18" charset="0"/>
              </a:rPr>
              <a:t>月货运车辆运用效率指标及运输成本费用预算与实际情况见表</a:t>
            </a:r>
            <a:r>
              <a:rPr lang="en-US" altLang="zh-CN" sz="3200" b="1" dirty="0">
                <a:solidFill>
                  <a:schemeClr val="tx2">
                    <a:lumMod val="50000"/>
                  </a:schemeClr>
                </a:solidFill>
                <a:latin typeface="Times New Roman" panose="02020603050405020304" pitchFamily="18" charset="0"/>
              </a:rPr>
              <a:t>5-8</a:t>
            </a:r>
            <a:r>
              <a:rPr lang="zh-CN" altLang="zh-CN" sz="3200" b="1" dirty="0">
                <a:solidFill>
                  <a:schemeClr val="tx2">
                    <a:lumMod val="50000"/>
                  </a:schemeClr>
                </a:solidFill>
                <a:latin typeface="Times New Roman" panose="02020603050405020304" pitchFamily="18" charset="0"/>
              </a:rPr>
              <a:t>和表</a:t>
            </a:r>
            <a:r>
              <a:rPr lang="en-US" altLang="zh-CN" sz="3200" b="1" dirty="0">
                <a:solidFill>
                  <a:schemeClr val="tx2">
                    <a:lumMod val="50000"/>
                  </a:schemeClr>
                </a:solidFill>
                <a:latin typeface="Times New Roman" panose="02020603050405020304" pitchFamily="18" charset="0"/>
              </a:rPr>
              <a:t>5-9</a:t>
            </a:r>
            <a:r>
              <a:rPr lang="zh-CN" altLang="zh-CN" sz="3200" b="1" dirty="0">
                <a:solidFill>
                  <a:schemeClr val="tx2">
                    <a:lumMod val="50000"/>
                  </a:schemeClr>
                </a:solidFill>
                <a:latin typeface="Times New Roman" panose="02020603050405020304" pitchFamily="18" charset="0"/>
              </a:rPr>
              <a:t>。</a:t>
            </a:r>
          </a:p>
        </p:txBody>
      </p:sp>
      <p:sp>
        <p:nvSpPr>
          <p:cNvPr id="13" name="矩形 12"/>
          <p:cNvSpPr/>
          <p:nvPr/>
        </p:nvSpPr>
        <p:spPr>
          <a:xfrm>
            <a:off x="839416" y="2636912"/>
            <a:ext cx="1512168" cy="707886"/>
          </a:xfrm>
          <a:prstGeom prst="rect">
            <a:avLst/>
          </a:prstGeom>
        </p:spPr>
        <p:txBody>
          <a:bodyPr wrap="square">
            <a:spAutoFit/>
          </a:bodyPr>
          <a:lstStyle/>
          <a:p>
            <a:pPr algn="ctr"/>
            <a:r>
              <a:rPr lang="zh-CN" altLang="en-US" sz="4000" b="1" spc="50" dirty="0" smtClean="0">
                <a:ln w="12700" cmpd="sng">
                  <a:solidFill>
                    <a:schemeClr val="accent6">
                      <a:satMod val="120000"/>
                      <a:shade val="80000"/>
                    </a:schemeClr>
                  </a:solidFill>
                  <a:prstDash val="solid"/>
                </a:ln>
                <a:solidFill>
                  <a:schemeClr val="accent6">
                    <a:tint val="1000"/>
                  </a:schemeClr>
                </a:solidFill>
                <a:effectLst>
                  <a:glow rad="101600">
                    <a:schemeClr val="accent1">
                      <a:satMod val="175000"/>
                      <a:alpha val="40000"/>
                    </a:schemeClr>
                  </a:glow>
                </a:effectLst>
              </a:rPr>
              <a:t>例</a:t>
            </a:r>
            <a:r>
              <a:rPr lang="en-US" altLang="zh-CN" sz="4000" b="1" spc="50" dirty="0" smtClean="0">
                <a:ln w="12700" cmpd="sng">
                  <a:solidFill>
                    <a:schemeClr val="accent6">
                      <a:satMod val="120000"/>
                      <a:shade val="80000"/>
                    </a:schemeClr>
                  </a:solidFill>
                  <a:prstDash val="solid"/>
                </a:ln>
                <a:solidFill>
                  <a:schemeClr val="accent6">
                    <a:tint val="1000"/>
                  </a:schemeClr>
                </a:solidFill>
                <a:effectLst>
                  <a:glow rad="101600">
                    <a:schemeClr val="accent1">
                      <a:satMod val="175000"/>
                      <a:alpha val="40000"/>
                    </a:schemeClr>
                  </a:glow>
                </a:effectLst>
              </a:rPr>
              <a:t>5-5</a:t>
            </a:r>
            <a:endParaRPr lang="zh-CN" altLang="en-US" sz="4000" b="1" spc="50" dirty="0">
              <a:ln w="12700" cmpd="sng">
                <a:solidFill>
                  <a:schemeClr val="accent6">
                    <a:satMod val="120000"/>
                    <a:shade val="80000"/>
                  </a:schemeClr>
                </a:solidFill>
                <a:prstDash val="solid"/>
              </a:ln>
              <a:solidFill>
                <a:schemeClr val="accent6">
                  <a:tint val="1000"/>
                </a:schemeClr>
              </a:solidFill>
              <a:effectLst>
                <a:glow rad="101600">
                  <a:schemeClr val="accent1">
                    <a:satMod val="175000"/>
                    <a:alpha val="40000"/>
                  </a:schemeClr>
                </a:glow>
              </a:effectLst>
            </a:endParaRPr>
          </a:p>
        </p:txBody>
      </p:sp>
      <p:sp>
        <p:nvSpPr>
          <p:cNvPr id="9" name="燕尾形 8"/>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14" name="燕尾形 13"/>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15" name="燕尾形 14"/>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16" name="燕尾形 15"/>
          <p:cNvSpPr/>
          <p:nvPr/>
        </p:nvSpPr>
        <p:spPr>
          <a:xfrm>
            <a:off x="4943872" y="692696"/>
            <a:ext cx="489054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（二）单位成本实际数与预算数之差的因素分析</a:t>
            </a:r>
            <a:endParaRPr lang="zh-CN" altLang="zh-CN" sz="1600" b="1" dirty="0">
              <a:solidFill>
                <a:schemeClr val="bg1"/>
              </a:solidFill>
            </a:endParaRPr>
          </a:p>
        </p:txBody>
      </p:sp>
    </p:spTree>
    <p:extLst>
      <p:ext uri="{BB962C8B-B14F-4D97-AF65-F5344CB8AC3E}">
        <p14:creationId xmlns:p14="http://schemas.microsoft.com/office/powerpoint/2010/main" xmlns="" val="269726291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2" name="Picture 2"/>
          <p:cNvPicPr>
            <a:picLocks noChangeAspect="1" noChangeArrowheads="1"/>
          </p:cNvPicPr>
          <p:nvPr/>
        </p:nvPicPr>
        <p:blipFill>
          <a:blip r:embed="rId3" cstate="print"/>
          <a:srcRect/>
          <a:stretch>
            <a:fillRect/>
          </a:stretch>
        </p:blipFill>
        <p:spPr bwMode="auto">
          <a:xfrm>
            <a:off x="400575" y="1412776"/>
            <a:ext cx="11390850" cy="4608512"/>
          </a:xfrm>
          <a:prstGeom prst="rect">
            <a:avLst/>
          </a:prstGeom>
          <a:noFill/>
          <a:ln w="9525">
            <a:noFill/>
            <a:miter lim="800000"/>
            <a:headEnd/>
            <a:tailEnd/>
          </a:ln>
        </p:spPr>
      </p:pic>
      <p:sp>
        <p:nvSpPr>
          <p:cNvPr id="4" name="矩形 3"/>
          <p:cNvSpPr/>
          <p:nvPr/>
        </p:nvSpPr>
        <p:spPr>
          <a:xfrm>
            <a:off x="407368" y="961564"/>
            <a:ext cx="1512168" cy="523220"/>
          </a:xfrm>
          <a:prstGeom prst="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zh-CN" alt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例</a:t>
            </a:r>
            <a:r>
              <a:rPr lang="en-US" altLang="zh-CN"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5-5</a:t>
            </a:r>
            <a:endParaRPr lang="zh-CN" alt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5" name="燕尾形 4"/>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6" name="燕尾形 5"/>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7" name="燕尾形 6"/>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8" name="燕尾形 7"/>
          <p:cNvSpPr/>
          <p:nvPr/>
        </p:nvSpPr>
        <p:spPr>
          <a:xfrm>
            <a:off x="4943872" y="692696"/>
            <a:ext cx="489054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（二）单位成本实际数与预算数之差的因素分析</a:t>
            </a:r>
            <a:endParaRPr lang="zh-CN" altLang="zh-CN" sz="1600" b="1" dirty="0">
              <a:solidFill>
                <a:schemeClr val="bg1"/>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1227138"/>
            <a:ext cx="11306175" cy="4403725"/>
          </a:xfrm>
        </p:spPr>
        <p:txBody>
          <a:bodyPr>
            <a:normAutofit/>
          </a:bodyPr>
          <a:lstStyle/>
          <a:p>
            <a:pPr algn="ctr"/>
            <a:r>
              <a:rPr lang="zh-CN" altLang="zh-CN" sz="2800" dirty="0">
                <a:latin typeface="楷体" panose="02010609060101010101" pitchFamily="49" charset="-122"/>
                <a:ea typeface="楷体" panose="02010609060101010101" pitchFamily="49" charset="-122"/>
              </a:rPr>
              <a:t/>
            </a:r>
            <a:br>
              <a:rPr lang="zh-CN" altLang="zh-CN" sz="2800" dirty="0">
                <a:latin typeface="楷体" panose="02010609060101010101" pitchFamily="49" charset="-122"/>
                <a:ea typeface="楷体" panose="02010609060101010101" pitchFamily="49" charset="-122"/>
              </a:rPr>
            </a:br>
            <a:endParaRPr lang="zh-CN" altLang="en-US" sz="2800" dirty="0">
              <a:latin typeface="楷体" panose="02010609060101010101" pitchFamily="49" charset="-122"/>
              <a:ea typeface="楷体" panose="02010609060101010101" pitchFamily="49" charset="-122"/>
            </a:endParaRPr>
          </a:p>
        </p:txBody>
      </p:sp>
      <p:graphicFrame>
        <p:nvGraphicFramePr>
          <p:cNvPr id="3" name="表格 2"/>
          <p:cNvGraphicFramePr>
            <a:graphicFrameLocks noGrp="1"/>
          </p:cNvGraphicFramePr>
          <p:nvPr>
            <p:extLst>
              <p:ext uri="{D42A27DB-BD31-4B8C-83A1-F6EECF244321}">
                <p14:modId xmlns:p14="http://schemas.microsoft.com/office/powerpoint/2010/main" xmlns="" val="3135987145"/>
              </p:ext>
            </p:extLst>
          </p:nvPr>
        </p:nvGraphicFramePr>
        <p:xfrm>
          <a:off x="839416" y="2564904"/>
          <a:ext cx="10945216" cy="2709664"/>
        </p:xfrm>
        <a:graphic>
          <a:graphicData uri="http://schemas.openxmlformats.org/drawingml/2006/table">
            <a:tbl>
              <a:tblPr>
                <a:tableStyleId>{5940675A-B579-460E-94D1-54222C63F5DA}</a:tableStyleId>
              </a:tblPr>
              <a:tblGrid>
                <a:gridCol w="2583588">
                  <a:extLst>
                    <a:ext uri="{9D8B030D-6E8A-4147-A177-3AD203B41FA5}">
                      <a16:colId xmlns:a16="http://schemas.microsoft.com/office/drawing/2014/main" xmlns="" val="20000"/>
                    </a:ext>
                  </a:extLst>
                </a:gridCol>
                <a:gridCol w="1508553">
                  <a:extLst>
                    <a:ext uri="{9D8B030D-6E8A-4147-A177-3AD203B41FA5}">
                      <a16:colId xmlns:a16="http://schemas.microsoft.com/office/drawing/2014/main" xmlns="" val="20001"/>
                    </a:ext>
                  </a:extLst>
                </a:gridCol>
                <a:gridCol w="2404051">
                  <a:extLst>
                    <a:ext uri="{9D8B030D-6E8A-4147-A177-3AD203B41FA5}">
                      <a16:colId xmlns:a16="http://schemas.microsoft.com/office/drawing/2014/main" xmlns="" val="20002"/>
                    </a:ext>
                  </a:extLst>
                </a:gridCol>
                <a:gridCol w="2224512">
                  <a:extLst>
                    <a:ext uri="{9D8B030D-6E8A-4147-A177-3AD203B41FA5}">
                      <a16:colId xmlns:a16="http://schemas.microsoft.com/office/drawing/2014/main" xmlns="" val="20003"/>
                    </a:ext>
                  </a:extLst>
                </a:gridCol>
                <a:gridCol w="2224512">
                  <a:extLst>
                    <a:ext uri="{9D8B030D-6E8A-4147-A177-3AD203B41FA5}">
                      <a16:colId xmlns:a16="http://schemas.microsoft.com/office/drawing/2014/main" xmlns="" val="20004"/>
                    </a:ext>
                  </a:extLst>
                </a:gridCol>
              </a:tblGrid>
              <a:tr h="576064">
                <a:tc>
                  <a:txBody>
                    <a:bodyPr/>
                    <a:lstStyle/>
                    <a:p>
                      <a:pPr indent="269875" algn="ctr">
                        <a:spcAft>
                          <a:spcPts val="0"/>
                        </a:spcAft>
                      </a:pPr>
                      <a:r>
                        <a:rPr lang="zh-CN" sz="2000" b="1" kern="100" dirty="0">
                          <a:solidFill>
                            <a:srgbClr val="000000"/>
                          </a:solidFill>
                          <a:effectLst/>
                          <a:latin typeface="+mn-ea"/>
                          <a:ea typeface="+mn-ea"/>
                        </a:rPr>
                        <a:t>项</a:t>
                      </a:r>
                      <a:r>
                        <a:rPr lang="en-US" sz="2000" b="1" kern="100" dirty="0">
                          <a:solidFill>
                            <a:srgbClr val="000000"/>
                          </a:solidFill>
                          <a:effectLst/>
                          <a:latin typeface="+mn-ea"/>
                          <a:ea typeface="+mn-ea"/>
                        </a:rPr>
                        <a:t>    </a:t>
                      </a:r>
                      <a:r>
                        <a:rPr lang="zh-CN" sz="2000" b="1" kern="100" dirty="0">
                          <a:solidFill>
                            <a:srgbClr val="000000"/>
                          </a:solidFill>
                          <a:effectLst/>
                          <a:latin typeface="+mn-ea"/>
                          <a:ea typeface="+mn-ea"/>
                        </a:rPr>
                        <a:t>目</a:t>
                      </a:r>
                    </a:p>
                  </a:txBody>
                  <a:tcPr marL="68580" marR="68580" marT="0" marB="0" anchor="ctr">
                    <a:solidFill>
                      <a:schemeClr val="bg1">
                        <a:lumMod val="95000"/>
                      </a:schemeClr>
                    </a:solidFill>
                  </a:tcPr>
                </a:tc>
                <a:tc>
                  <a:txBody>
                    <a:bodyPr/>
                    <a:lstStyle/>
                    <a:p>
                      <a:pPr indent="269875" algn="ctr">
                        <a:spcAft>
                          <a:spcPts val="0"/>
                        </a:spcAft>
                      </a:pPr>
                      <a:r>
                        <a:rPr lang="zh-CN" sz="2000" b="1" kern="100" dirty="0">
                          <a:solidFill>
                            <a:srgbClr val="000000"/>
                          </a:solidFill>
                          <a:effectLst/>
                          <a:latin typeface="+mn-ea"/>
                          <a:ea typeface="+mn-ea"/>
                        </a:rPr>
                        <a:t>符</a:t>
                      </a:r>
                      <a:r>
                        <a:rPr lang="en-US" sz="2000" b="1" kern="100" dirty="0">
                          <a:solidFill>
                            <a:srgbClr val="000000"/>
                          </a:solidFill>
                          <a:effectLst/>
                          <a:latin typeface="+mn-ea"/>
                          <a:ea typeface="+mn-ea"/>
                        </a:rPr>
                        <a:t>  </a:t>
                      </a:r>
                      <a:r>
                        <a:rPr lang="zh-CN" sz="2000" b="1" kern="100" dirty="0">
                          <a:solidFill>
                            <a:srgbClr val="000000"/>
                          </a:solidFill>
                          <a:effectLst/>
                          <a:latin typeface="+mn-ea"/>
                          <a:ea typeface="+mn-ea"/>
                        </a:rPr>
                        <a:t>号</a:t>
                      </a:r>
                    </a:p>
                  </a:txBody>
                  <a:tcPr marL="68580" marR="68580" marT="0" marB="0" anchor="ctr">
                    <a:solidFill>
                      <a:schemeClr val="bg1">
                        <a:lumMod val="95000"/>
                      </a:schemeClr>
                    </a:solidFill>
                  </a:tcPr>
                </a:tc>
                <a:tc>
                  <a:txBody>
                    <a:bodyPr/>
                    <a:lstStyle/>
                    <a:p>
                      <a:pPr indent="269875" algn="ctr">
                        <a:spcAft>
                          <a:spcPts val="0"/>
                        </a:spcAft>
                      </a:pPr>
                      <a:r>
                        <a:rPr lang="zh-CN" sz="2000" b="1" kern="100" dirty="0">
                          <a:solidFill>
                            <a:srgbClr val="000000"/>
                          </a:solidFill>
                          <a:effectLst/>
                          <a:latin typeface="+mn-ea"/>
                          <a:ea typeface="+mn-ea"/>
                        </a:rPr>
                        <a:t>计 量 单 位</a:t>
                      </a:r>
                    </a:p>
                  </a:txBody>
                  <a:tcPr marL="68580" marR="68580" marT="0" marB="0" anchor="ctr">
                    <a:solidFill>
                      <a:schemeClr val="bg1">
                        <a:lumMod val="95000"/>
                      </a:schemeClr>
                    </a:solidFill>
                  </a:tcPr>
                </a:tc>
                <a:tc>
                  <a:txBody>
                    <a:bodyPr/>
                    <a:lstStyle/>
                    <a:p>
                      <a:pPr indent="269875" algn="ctr">
                        <a:spcAft>
                          <a:spcPts val="0"/>
                        </a:spcAft>
                      </a:pPr>
                      <a:r>
                        <a:rPr lang="zh-CN" sz="2000" b="1" kern="100" dirty="0">
                          <a:solidFill>
                            <a:srgbClr val="000000"/>
                          </a:solidFill>
                          <a:effectLst/>
                          <a:latin typeface="+mn-ea"/>
                          <a:ea typeface="+mn-ea"/>
                        </a:rPr>
                        <a:t>预</a:t>
                      </a:r>
                      <a:r>
                        <a:rPr lang="en-US" sz="2000" b="1" kern="100" dirty="0">
                          <a:solidFill>
                            <a:srgbClr val="000000"/>
                          </a:solidFill>
                          <a:effectLst/>
                          <a:latin typeface="+mn-ea"/>
                          <a:ea typeface="+mn-ea"/>
                        </a:rPr>
                        <a:t>  </a:t>
                      </a:r>
                      <a:r>
                        <a:rPr lang="zh-CN" sz="2000" b="1" kern="100" dirty="0">
                          <a:solidFill>
                            <a:srgbClr val="000000"/>
                          </a:solidFill>
                          <a:effectLst/>
                          <a:latin typeface="+mn-ea"/>
                          <a:ea typeface="+mn-ea"/>
                        </a:rPr>
                        <a:t>算</a:t>
                      </a:r>
                      <a:r>
                        <a:rPr lang="en-US" sz="2000" b="1" kern="100" dirty="0">
                          <a:solidFill>
                            <a:srgbClr val="000000"/>
                          </a:solidFill>
                          <a:effectLst/>
                          <a:latin typeface="+mn-ea"/>
                          <a:ea typeface="+mn-ea"/>
                        </a:rPr>
                        <a:t>  </a:t>
                      </a:r>
                      <a:r>
                        <a:rPr lang="zh-CN" sz="2000" b="1" kern="100" dirty="0">
                          <a:solidFill>
                            <a:srgbClr val="000000"/>
                          </a:solidFill>
                          <a:effectLst/>
                          <a:latin typeface="+mn-ea"/>
                          <a:ea typeface="+mn-ea"/>
                        </a:rPr>
                        <a:t>数</a:t>
                      </a:r>
                    </a:p>
                  </a:txBody>
                  <a:tcPr marL="68580" marR="68580" marT="0" marB="0" anchor="ctr">
                    <a:solidFill>
                      <a:schemeClr val="bg1">
                        <a:lumMod val="95000"/>
                      </a:schemeClr>
                    </a:solidFill>
                  </a:tcPr>
                </a:tc>
                <a:tc>
                  <a:txBody>
                    <a:bodyPr/>
                    <a:lstStyle/>
                    <a:p>
                      <a:pPr indent="269875" algn="ctr">
                        <a:spcAft>
                          <a:spcPts val="0"/>
                        </a:spcAft>
                      </a:pPr>
                      <a:r>
                        <a:rPr lang="zh-CN" sz="2000" b="1" kern="100" dirty="0">
                          <a:solidFill>
                            <a:srgbClr val="000000"/>
                          </a:solidFill>
                          <a:effectLst/>
                          <a:latin typeface="+mn-ea"/>
                          <a:ea typeface="+mn-ea"/>
                        </a:rPr>
                        <a:t>实</a:t>
                      </a:r>
                      <a:r>
                        <a:rPr lang="en-US" sz="2000" b="1" kern="100" dirty="0">
                          <a:solidFill>
                            <a:srgbClr val="000000"/>
                          </a:solidFill>
                          <a:effectLst/>
                          <a:latin typeface="+mn-ea"/>
                          <a:ea typeface="+mn-ea"/>
                        </a:rPr>
                        <a:t>  </a:t>
                      </a:r>
                      <a:r>
                        <a:rPr lang="zh-CN" sz="2000" b="1" kern="100" dirty="0">
                          <a:solidFill>
                            <a:srgbClr val="000000"/>
                          </a:solidFill>
                          <a:effectLst/>
                          <a:latin typeface="+mn-ea"/>
                          <a:ea typeface="+mn-ea"/>
                        </a:rPr>
                        <a:t>际</a:t>
                      </a:r>
                      <a:r>
                        <a:rPr lang="en-US" sz="2000" b="1" kern="100" dirty="0">
                          <a:solidFill>
                            <a:srgbClr val="000000"/>
                          </a:solidFill>
                          <a:effectLst/>
                          <a:latin typeface="+mn-ea"/>
                          <a:ea typeface="+mn-ea"/>
                        </a:rPr>
                        <a:t>  </a:t>
                      </a:r>
                      <a:r>
                        <a:rPr lang="zh-CN" sz="2000" b="1" kern="100" dirty="0">
                          <a:solidFill>
                            <a:srgbClr val="000000"/>
                          </a:solidFill>
                          <a:effectLst/>
                          <a:latin typeface="+mn-ea"/>
                          <a:ea typeface="+mn-ea"/>
                        </a:rPr>
                        <a:t>数</a:t>
                      </a:r>
                    </a:p>
                  </a:txBody>
                  <a:tcPr marL="68580" marR="68580" marT="0" marB="0" anchor="ctr">
                    <a:solidFill>
                      <a:schemeClr val="bg1">
                        <a:lumMod val="95000"/>
                      </a:schemeClr>
                    </a:solidFill>
                  </a:tcPr>
                </a:tc>
                <a:extLst>
                  <a:ext uri="{0D108BD9-81ED-4DB2-BD59-A6C34878D82A}">
                    <a16:rowId xmlns:a16="http://schemas.microsoft.com/office/drawing/2014/main" xmlns="" val="10000"/>
                  </a:ext>
                </a:extLst>
              </a:tr>
              <a:tr h="180340">
                <a:tc>
                  <a:txBody>
                    <a:bodyPr/>
                    <a:lstStyle/>
                    <a:p>
                      <a:pPr indent="269875" algn="just">
                        <a:spcAft>
                          <a:spcPts val="0"/>
                        </a:spcAft>
                      </a:pPr>
                      <a:r>
                        <a:rPr lang="zh-CN" sz="2000" b="1" kern="100" dirty="0">
                          <a:solidFill>
                            <a:srgbClr val="000000"/>
                          </a:solidFill>
                          <a:effectLst/>
                          <a:latin typeface="+mn-ea"/>
                          <a:ea typeface="+mn-ea"/>
                        </a:rPr>
                        <a:t>总车日</a:t>
                      </a:r>
                    </a:p>
                  </a:txBody>
                  <a:tcPr marL="68580" marR="68580" marT="0" marB="0" anchor="ctr"/>
                </a:tc>
                <a:tc>
                  <a:txBody>
                    <a:bodyPr/>
                    <a:lstStyle/>
                    <a:p>
                      <a:pPr algn="ctr">
                        <a:spcBef>
                          <a:spcPts val="350"/>
                        </a:spcBef>
                        <a:spcAft>
                          <a:spcPts val="350"/>
                        </a:spcAft>
                      </a:pPr>
                      <a:r>
                        <a:rPr lang="en-US" sz="2000" b="1" i="1" kern="100" dirty="0">
                          <a:solidFill>
                            <a:srgbClr val="000000"/>
                          </a:solidFill>
                          <a:latin typeface="Times New Roman" pitchFamily="18" charset="0"/>
                          <a:ea typeface="+mn-ea"/>
                          <a:cs typeface="Times New Roman" pitchFamily="18" charset="0"/>
                        </a:rPr>
                        <a:t>D</a:t>
                      </a:r>
                      <a:endParaRPr lang="zh-CN" sz="3600" b="1" i="1" kern="100" dirty="0">
                        <a:solidFill>
                          <a:srgbClr val="000000"/>
                        </a:solidFill>
                        <a:latin typeface="Times New Roman" pitchFamily="18" charset="0"/>
                        <a:ea typeface="+mn-ea"/>
                        <a:cs typeface="Times New Roman" pitchFamily="18" charset="0"/>
                      </a:endParaRPr>
                    </a:p>
                  </a:txBody>
                  <a:tcPr marL="68580" marR="68580" marT="0" marB="0" anchor="ctr"/>
                </a:tc>
                <a:tc>
                  <a:txBody>
                    <a:bodyPr/>
                    <a:lstStyle/>
                    <a:p>
                      <a:pPr indent="269875" algn="ctr">
                        <a:spcAft>
                          <a:spcPts val="0"/>
                        </a:spcAft>
                      </a:pPr>
                      <a:r>
                        <a:rPr lang="zh-CN" sz="2000" b="1" kern="100">
                          <a:solidFill>
                            <a:srgbClr val="000000"/>
                          </a:solidFill>
                          <a:effectLst/>
                          <a:latin typeface="+mn-ea"/>
                          <a:ea typeface="+mn-ea"/>
                        </a:rPr>
                        <a:t>车日</a:t>
                      </a:r>
                    </a:p>
                  </a:txBody>
                  <a:tcPr marL="68580" marR="68580" marT="0" marB="0" anchor="ctr"/>
                </a:tc>
                <a:tc>
                  <a:txBody>
                    <a:bodyPr/>
                    <a:lstStyle/>
                    <a:p>
                      <a:pPr algn="r">
                        <a:spcAft>
                          <a:spcPts val="0"/>
                        </a:spcAft>
                      </a:pPr>
                      <a:r>
                        <a:rPr lang="en-US" sz="2000" b="1" kern="100">
                          <a:solidFill>
                            <a:srgbClr val="000000"/>
                          </a:solidFill>
                          <a:effectLst/>
                          <a:latin typeface="+mn-ea"/>
                          <a:ea typeface="+mn-ea"/>
                        </a:rPr>
                        <a:t>6000</a:t>
                      </a:r>
                      <a:endParaRPr lang="zh-CN" sz="2000" b="1" kern="100">
                        <a:solidFill>
                          <a:srgbClr val="000000"/>
                        </a:solidFill>
                        <a:effectLst/>
                        <a:latin typeface="+mn-ea"/>
                        <a:ea typeface="+mn-ea"/>
                      </a:endParaRPr>
                    </a:p>
                  </a:txBody>
                  <a:tcPr marL="68580" marR="68580" marT="0" marB="0" anchor="ctr"/>
                </a:tc>
                <a:tc>
                  <a:txBody>
                    <a:bodyPr/>
                    <a:lstStyle/>
                    <a:p>
                      <a:pPr algn="r">
                        <a:spcAft>
                          <a:spcPts val="0"/>
                        </a:spcAft>
                      </a:pPr>
                      <a:r>
                        <a:rPr lang="en-US" sz="2000" b="1" kern="100">
                          <a:solidFill>
                            <a:srgbClr val="000000"/>
                          </a:solidFill>
                          <a:effectLst/>
                          <a:latin typeface="+mn-ea"/>
                          <a:ea typeface="+mn-ea"/>
                        </a:rPr>
                        <a:t>6100</a:t>
                      </a:r>
                      <a:endParaRPr lang="zh-CN" sz="2000" b="1" kern="100">
                        <a:solidFill>
                          <a:srgbClr val="000000"/>
                        </a:solidFill>
                        <a:effectLst/>
                        <a:latin typeface="+mn-ea"/>
                        <a:ea typeface="+mn-ea"/>
                      </a:endParaRPr>
                    </a:p>
                  </a:txBody>
                  <a:tcPr marL="68580" marR="68580" marT="0" marB="0" anchor="ctr"/>
                </a:tc>
                <a:extLst>
                  <a:ext uri="{0D108BD9-81ED-4DB2-BD59-A6C34878D82A}">
                    <a16:rowId xmlns:a16="http://schemas.microsoft.com/office/drawing/2014/main" xmlns="" val="10001"/>
                  </a:ext>
                </a:extLst>
              </a:tr>
              <a:tr h="180340">
                <a:tc>
                  <a:txBody>
                    <a:bodyPr/>
                    <a:lstStyle/>
                    <a:p>
                      <a:pPr indent="269875" algn="just">
                        <a:spcAft>
                          <a:spcPts val="0"/>
                        </a:spcAft>
                      </a:pPr>
                      <a:r>
                        <a:rPr lang="zh-CN" sz="2000" b="1" kern="100">
                          <a:solidFill>
                            <a:srgbClr val="000000"/>
                          </a:solidFill>
                          <a:effectLst/>
                          <a:latin typeface="+mn-ea"/>
                          <a:ea typeface="+mn-ea"/>
                        </a:rPr>
                        <a:t>工作率</a:t>
                      </a:r>
                    </a:p>
                  </a:txBody>
                  <a:tcPr marL="68580" marR="68580" marT="0" marB="0" anchor="ctr"/>
                </a:tc>
                <a:tc>
                  <a:txBody>
                    <a:bodyPr/>
                    <a:lstStyle/>
                    <a:p>
                      <a:pPr algn="ctr">
                        <a:spcBef>
                          <a:spcPts val="350"/>
                        </a:spcBef>
                        <a:spcAft>
                          <a:spcPts val="350"/>
                        </a:spcAft>
                      </a:pPr>
                      <a:r>
                        <a:rPr lang="en-US" sz="2000" b="1" i="1" kern="100" dirty="0">
                          <a:solidFill>
                            <a:srgbClr val="000000"/>
                          </a:solidFill>
                          <a:latin typeface="Times New Roman" pitchFamily="18" charset="0"/>
                          <a:ea typeface="+mn-ea"/>
                          <a:cs typeface="Times New Roman" pitchFamily="18" charset="0"/>
                        </a:rPr>
                        <a:t>α</a:t>
                      </a:r>
                      <a:endParaRPr lang="zh-CN" sz="3600" b="1" i="1" kern="100" dirty="0">
                        <a:solidFill>
                          <a:srgbClr val="000000"/>
                        </a:solidFill>
                        <a:latin typeface="Times New Roman" pitchFamily="18" charset="0"/>
                        <a:ea typeface="+mn-ea"/>
                        <a:cs typeface="Times New Roman" pitchFamily="18" charset="0"/>
                      </a:endParaRPr>
                    </a:p>
                  </a:txBody>
                  <a:tcPr marL="68580" marR="68580" marT="0" marB="0" anchor="ctr"/>
                </a:tc>
                <a:tc>
                  <a:txBody>
                    <a:bodyPr/>
                    <a:lstStyle/>
                    <a:p>
                      <a:pPr indent="269875" algn="ctr">
                        <a:spcAft>
                          <a:spcPts val="0"/>
                        </a:spcAft>
                      </a:pPr>
                      <a:r>
                        <a:rPr lang="en-US" sz="2000" b="1" kern="100">
                          <a:solidFill>
                            <a:srgbClr val="000000"/>
                          </a:solidFill>
                          <a:effectLst/>
                          <a:latin typeface="+mn-ea"/>
                          <a:ea typeface="+mn-ea"/>
                        </a:rPr>
                        <a:t>%</a:t>
                      </a:r>
                      <a:endParaRPr lang="zh-CN" sz="2000" b="1" kern="100">
                        <a:solidFill>
                          <a:srgbClr val="000000"/>
                        </a:solidFill>
                        <a:effectLst/>
                        <a:latin typeface="+mn-ea"/>
                        <a:ea typeface="+mn-ea"/>
                      </a:endParaRPr>
                    </a:p>
                  </a:txBody>
                  <a:tcPr marL="68580" marR="68580" marT="0" marB="0" anchor="ctr"/>
                </a:tc>
                <a:tc>
                  <a:txBody>
                    <a:bodyPr/>
                    <a:lstStyle/>
                    <a:p>
                      <a:pPr algn="r">
                        <a:spcAft>
                          <a:spcPts val="0"/>
                        </a:spcAft>
                      </a:pPr>
                      <a:r>
                        <a:rPr lang="en-US" sz="2000" b="1" kern="100">
                          <a:solidFill>
                            <a:srgbClr val="000000"/>
                          </a:solidFill>
                          <a:effectLst/>
                          <a:latin typeface="+mn-ea"/>
                          <a:ea typeface="+mn-ea"/>
                        </a:rPr>
                        <a:t>95</a:t>
                      </a:r>
                      <a:endParaRPr lang="zh-CN" sz="2000" b="1" kern="100">
                        <a:solidFill>
                          <a:srgbClr val="000000"/>
                        </a:solidFill>
                        <a:effectLst/>
                        <a:latin typeface="+mn-ea"/>
                        <a:ea typeface="+mn-ea"/>
                      </a:endParaRPr>
                    </a:p>
                  </a:txBody>
                  <a:tcPr marL="68580" marR="68580" marT="0" marB="0" anchor="ctr"/>
                </a:tc>
                <a:tc>
                  <a:txBody>
                    <a:bodyPr/>
                    <a:lstStyle/>
                    <a:p>
                      <a:pPr algn="r">
                        <a:spcAft>
                          <a:spcPts val="0"/>
                        </a:spcAft>
                      </a:pPr>
                      <a:r>
                        <a:rPr lang="en-US" sz="2000" b="1" kern="100">
                          <a:solidFill>
                            <a:srgbClr val="000000"/>
                          </a:solidFill>
                          <a:effectLst/>
                          <a:latin typeface="+mn-ea"/>
                          <a:ea typeface="+mn-ea"/>
                        </a:rPr>
                        <a:t>90</a:t>
                      </a:r>
                      <a:endParaRPr lang="zh-CN" sz="2000" b="1" kern="100">
                        <a:solidFill>
                          <a:srgbClr val="000000"/>
                        </a:solidFill>
                        <a:effectLst/>
                        <a:latin typeface="+mn-ea"/>
                        <a:ea typeface="+mn-ea"/>
                      </a:endParaRPr>
                    </a:p>
                  </a:txBody>
                  <a:tcPr marL="68580" marR="68580" marT="0" marB="0" anchor="ctr"/>
                </a:tc>
                <a:extLst>
                  <a:ext uri="{0D108BD9-81ED-4DB2-BD59-A6C34878D82A}">
                    <a16:rowId xmlns:a16="http://schemas.microsoft.com/office/drawing/2014/main" xmlns="" val="10002"/>
                  </a:ext>
                </a:extLst>
              </a:tr>
              <a:tr h="180340">
                <a:tc>
                  <a:txBody>
                    <a:bodyPr/>
                    <a:lstStyle/>
                    <a:p>
                      <a:pPr indent="269875" algn="just">
                        <a:spcAft>
                          <a:spcPts val="0"/>
                        </a:spcAft>
                      </a:pPr>
                      <a:r>
                        <a:rPr lang="zh-CN" sz="2000" b="1" kern="100">
                          <a:solidFill>
                            <a:srgbClr val="000000"/>
                          </a:solidFill>
                          <a:effectLst/>
                          <a:latin typeface="+mn-ea"/>
                          <a:ea typeface="+mn-ea"/>
                        </a:rPr>
                        <a:t>平均车日行程</a:t>
                      </a:r>
                    </a:p>
                  </a:txBody>
                  <a:tcPr marL="68580" marR="68580" marT="0" marB="0" anchor="ctr"/>
                </a:tc>
                <a:tc>
                  <a:txBody>
                    <a:bodyPr/>
                    <a:lstStyle/>
                    <a:p>
                      <a:pPr algn="ctr">
                        <a:spcBef>
                          <a:spcPts val="350"/>
                        </a:spcBef>
                        <a:spcAft>
                          <a:spcPts val="350"/>
                        </a:spcAft>
                      </a:pPr>
                      <a:r>
                        <a:rPr lang="en-US" sz="2000" b="1" i="1" kern="100" dirty="0">
                          <a:solidFill>
                            <a:srgbClr val="000000"/>
                          </a:solidFill>
                          <a:latin typeface="Times New Roman" pitchFamily="18" charset="0"/>
                          <a:ea typeface="+mn-ea"/>
                          <a:cs typeface="Times New Roman" pitchFamily="18" charset="0"/>
                        </a:rPr>
                        <a:t>l</a:t>
                      </a:r>
                      <a:endParaRPr lang="zh-CN" sz="3600" b="1" i="1" kern="100" dirty="0">
                        <a:solidFill>
                          <a:srgbClr val="000000"/>
                        </a:solidFill>
                        <a:latin typeface="Times New Roman" pitchFamily="18" charset="0"/>
                        <a:ea typeface="+mn-ea"/>
                        <a:cs typeface="Times New Roman" pitchFamily="18" charset="0"/>
                      </a:endParaRPr>
                    </a:p>
                  </a:txBody>
                  <a:tcPr marL="68580" marR="68580" marT="0" marB="0" anchor="ctr"/>
                </a:tc>
                <a:tc>
                  <a:txBody>
                    <a:bodyPr/>
                    <a:lstStyle/>
                    <a:p>
                      <a:pPr indent="269875" algn="ctr">
                        <a:spcAft>
                          <a:spcPts val="0"/>
                        </a:spcAft>
                      </a:pPr>
                      <a:r>
                        <a:rPr lang="en-US" sz="2000" b="1" kern="100">
                          <a:solidFill>
                            <a:srgbClr val="000000"/>
                          </a:solidFill>
                          <a:effectLst/>
                          <a:latin typeface="+mn-ea"/>
                          <a:ea typeface="+mn-ea"/>
                        </a:rPr>
                        <a:t>km/</a:t>
                      </a:r>
                      <a:r>
                        <a:rPr lang="zh-CN" sz="2000" b="1" kern="100">
                          <a:solidFill>
                            <a:srgbClr val="000000"/>
                          </a:solidFill>
                          <a:effectLst/>
                          <a:latin typeface="+mn-ea"/>
                          <a:ea typeface="+mn-ea"/>
                        </a:rPr>
                        <a:t>车日</a:t>
                      </a:r>
                    </a:p>
                  </a:txBody>
                  <a:tcPr marL="68580" marR="68580" marT="0" marB="0" anchor="ctr"/>
                </a:tc>
                <a:tc>
                  <a:txBody>
                    <a:bodyPr/>
                    <a:lstStyle/>
                    <a:p>
                      <a:pPr algn="r">
                        <a:spcAft>
                          <a:spcPts val="0"/>
                        </a:spcAft>
                      </a:pPr>
                      <a:r>
                        <a:rPr lang="en-US" sz="2000" b="1" kern="100">
                          <a:solidFill>
                            <a:srgbClr val="000000"/>
                          </a:solidFill>
                          <a:effectLst/>
                          <a:latin typeface="+mn-ea"/>
                          <a:ea typeface="+mn-ea"/>
                        </a:rPr>
                        <a:t>400</a:t>
                      </a:r>
                      <a:endParaRPr lang="zh-CN" sz="2000" b="1" kern="100">
                        <a:solidFill>
                          <a:srgbClr val="000000"/>
                        </a:solidFill>
                        <a:effectLst/>
                        <a:latin typeface="+mn-ea"/>
                        <a:ea typeface="+mn-ea"/>
                      </a:endParaRPr>
                    </a:p>
                  </a:txBody>
                  <a:tcPr marL="68580" marR="68580" marT="0" marB="0" anchor="ctr"/>
                </a:tc>
                <a:tc>
                  <a:txBody>
                    <a:bodyPr/>
                    <a:lstStyle/>
                    <a:p>
                      <a:pPr algn="r">
                        <a:spcAft>
                          <a:spcPts val="0"/>
                        </a:spcAft>
                      </a:pPr>
                      <a:r>
                        <a:rPr lang="en-US" sz="2000" b="1" kern="100">
                          <a:solidFill>
                            <a:srgbClr val="000000"/>
                          </a:solidFill>
                          <a:effectLst/>
                          <a:latin typeface="+mn-ea"/>
                          <a:ea typeface="+mn-ea"/>
                        </a:rPr>
                        <a:t>410</a:t>
                      </a:r>
                      <a:endParaRPr lang="zh-CN" sz="2000" b="1" kern="100">
                        <a:solidFill>
                          <a:srgbClr val="000000"/>
                        </a:solidFill>
                        <a:effectLst/>
                        <a:latin typeface="+mn-ea"/>
                        <a:ea typeface="+mn-ea"/>
                      </a:endParaRPr>
                    </a:p>
                  </a:txBody>
                  <a:tcPr marL="68580" marR="68580" marT="0" marB="0" anchor="ctr"/>
                </a:tc>
                <a:extLst>
                  <a:ext uri="{0D108BD9-81ED-4DB2-BD59-A6C34878D82A}">
                    <a16:rowId xmlns:a16="http://schemas.microsoft.com/office/drawing/2014/main" xmlns="" val="10003"/>
                  </a:ext>
                </a:extLst>
              </a:tr>
              <a:tr h="180340">
                <a:tc>
                  <a:txBody>
                    <a:bodyPr/>
                    <a:lstStyle/>
                    <a:p>
                      <a:pPr indent="269875" algn="just">
                        <a:spcAft>
                          <a:spcPts val="0"/>
                        </a:spcAft>
                      </a:pPr>
                      <a:r>
                        <a:rPr lang="zh-CN" sz="2000" b="1" kern="100">
                          <a:solidFill>
                            <a:srgbClr val="000000"/>
                          </a:solidFill>
                          <a:effectLst/>
                          <a:latin typeface="+mn-ea"/>
                          <a:ea typeface="+mn-ea"/>
                        </a:rPr>
                        <a:t>里程利用率</a:t>
                      </a:r>
                    </a:p>
                  </a:txBody>
                  <a:tcPr marL="68580" marR="68580" marT="0" marB="0" anchor="ctr"/>
                </a:tc>
                <a:tc>
                  <a:txBody>
                    <a:bodyPr/>
                    <a:lstStyle/>
                    <a:p>
                      <a:pPr algn="ctr">
                        <a:spcBef>
                          <a:spcPts val="350"/>
                        </a:spcBef>
                        <a:spcAft>
                          <a:spcPts val="350"/>
                        </a:spcAft>
                      </a:pPr>
                      <a:r>
                        <a:rPr lang="en-US" sz="2000" b="1" i="1" kern="100" dirty="0">
                          <a:solidFill>
                            <a:srgbClr val="000000"/>
                          </a:solidFill>
                          <a:latin typeface="Times New Roman" pitchFamily="18" charset="0"/>
                          <a:ea typeface="+mn-ea"/>
                          <a:cs typeface="Times New Roman" pitchFamily="18" charset="0"/>
                        </a:rPr>
                        <a:t>β</a:t>
                      </a:r>
                      <a:endParaRPr lang="zh-CN" sz="3600" b="1" i="1" kern="100" dirty="0">
                        <a:solidFill>
                          <a:srgbClr val="000000"/>
                        </a:solidFill>
                        <a:latin typeface="Times New Roman" pitchFamily="18" charset="0"/>
                        <a:ea typeface="+mn-ea"/>
                        <a:cs typeface="Times New Roman" pitchFamily="18" charset="0"/>
                      </a:endParaRPr>
                    </a:p>
                  </a:txBody>
                  <a:tcPr marL="68580" marR="68580" marT="0" marB="0" anchor="ctr"/>
                </a:tc>
                <a:tc>
                  <a:txBody>
                    <a:bodyPr/>
                    <a:lstStyle/>
                    <a:p>
                      <a:pPr indent="269875" algn="ctr">
                        <a:spcAft>
                          <a:spcPts val="0"/>
                        </a:spcAft>
                      </a:pPr>
                      <a:r>
                        <a:rPr lang="en-US" sz="2000" b="1" kern="100">
                          <a:solidFill>
                            <a:srgbClr val="000000"/>
                          </a:solidFill>
                          <a:effectLst/>
                          <a:latin typeface="+mn-ea"/>
                          <a:ea typeface="+mn-ea"/>
                        </a:rPr>
                        <a:t>%</a:t>
                      </a:r>
                      <a:endParaRPr lang="zh-CN" sz="2000" b="1" kern="100">
                        <a:solidFill>
                          <a:srgbClr val="000000"/>
                        </a:solidFill>
                        <a:effectLst/>
                        <a:latin typeface="+mn-ea"/>
                        <a:ea typeface="+mn-ea"/>
                      </a:endParaRPr>
                    </a:p>
                  </a:txBody>
                  <a:tcPr marL="68580" marR="68580" marT="0" marB="0" anchor="ctr"/>
                </a:tc>
                <a:tc>
                  <a:txBody>
                    <a:bodyPr/>
                    <a:lstStyle/>
                    <a:p>
                      <a:pPr algn="r">
                        <a:spcAft>
                          <a:spcPts val="0"/>
                        </a:spcAft>
                      </a:pPr>
                      <a:r>
                        <a:rPr lang="en-US" sz="2000" b="1" kern="100">
                          <a:solidFill>
                            <a:srgbClr val="000000"/>
                          </a:solidFill>
                          <a:effectLst/>
                          <a:latin typeface="+mn-ea"/>
                          <a:ea typeface="+mn-ea"/>
                        </a:rPr>
                        <a:t>60</a:t>
                      </a:r>
                      <a:endParaRPr lang="zh-CN" sz="2000" b="1" kern="100">
                        <a:solidFill>
                          <a:srgbClr val="000000"/>
                        </a:solidFill>
                        <a:effectLst/>
                        <a:latin typeface="+mn-ea"/>
                        <a:ea typeface="+mn-ea"/>
                      </a:endParaRPr>
                    </a:p>
                  </a:txBody>
                  <a:tcPr marL="68580" marR="68580" marT="0" marB="0" anchor="ctr"/>
                </a:tc>
                <a:tc>
                  <a:txBody>
                    <a:bodyPr/>
                    <a:lstStyle/>
                    <a:p>
                      <a:pPr algn="r">
                        <a:spcAft>
                          <a:spcPts val="0"/>
                        </a:spcAft>
                      </a:pPr>
                      <a:r>
                        <a:rPr lang="en-US" sz="2000" b="1" kern="100">
                          <a:solidFill>
                            <a:srgbClr val="000000"/>
                          </a:solidFill>
                          <a:effectLst/>
                          <a:latin typeface="+mn-ea"/>
                          <a:ea typeface="+mn-ea"/>
                        </a:rPr>
                        <a:t>70</a:t>
                      </a:r>
                      <a:endParaRPr lang="zh-CN" sz="2000" b="1" kern="100">
                        <a:solidFill>
                          <a:srgbClr val="000000"/>
                        </a:solidFill>
                        <a:effectLst/>
                        <a:latin typeface="+mn-ea"/>
                        <a:ea typeface="+mn-ea"/>
                      </a:endParaRPr>
                    </a:p>
                  </a:txBody>
                  <a:tcPr marL="68580" marR="68580" marT="0" marB="0" anchor="ctr"/>
                </a:tc>
                <a:extLst>
                  <a:ext uri="{0D108BD9-81ED-4DB2-BD59-A6C34878D82A}">
                    <a16:rowId xmlns:a16="http://schemas.microsoft.com/office/drawing/2014/main" xmlns="" val="10004"/>
                  </a:ext>
                </a:extLst>
              </a:tr>
              <a:tr h="180340">
                <a:tc>
                  <a:txBody>
                    <a:bodyPr/>
                    <a:lstStyle/>
                    <a:p>
                      <a:pPr indent="269875" algn="just">
                        <a:spcAft>
                          <a:spcPts val="0"/>
                        </a:spcAft>
                      </a:pPr>
                      <a:r>
                        <a:rPr lang="zh-CN" sz="2000" b="1" kern="100">
                          <a:solidFill>
                            <a:srgbClr val="000000"/>
                          </a:solidFill>
                          <a:effectLst/>
                          <a:latin typeface="+mn-ea"/>
                          <a:ea typeface="+mn-ea"/>
                        </a:rPr>
                        <a:t>重车平均吨位</a:t>
                      </a:r>
                    </a:p>
                  </a:txBody>
                  <a:tcPr marL="68580" marR="68580" marT="0" marB="0" anchor="ctr"/>
                </a:tc>
                <a:tc>
                  <a:txBody>
                    <a:bodyPr/>
                    <a:lstStyle/>
                    <a:p>
                      <a:pPr algn="ctr">
                        <a:spcBef>
                          <a:spcPts val="350"/>
                        </a:spcBef>
                        <a:spcAft>
                          <a:spcPts val="350"/>
                        </a:spcAft>
                      </a:pPr>
                      <a:r>
                        <a:rPr lang="en-US" sz="2000" b="1" i="1" kern="100" dirty="0">
                          <a:solidFill>
                            <a:srgbClr val="000000"/>
                          </a:solidFill>
                          <a:latin typeface="Times New Roman" pitchFamily="18" charset="0"/>
                          <a:ea typeface="+mn-ea"/>
                          <a:cs typeface="Times New Roman" pitchFamily="18" charset="0"/>
                        </a:rPr>
                        <a:t>t</a:t>
                      </a:r>
                      <a:endParaRPr lang="zh-CN" sz="3600" b="1" i="1" kern="100" dirty="0">
                        <a:solidFill>
                          <a:srgbClr val="000000"/>
                        </a:solidFill>
                        <a:latin typeface="Times New Roman" pitchFamily="18" charset="0"/>
                        <a:ea typeface="+mn-ea"/>
                        <a:cs typeface="Times New Roman" pitchFamily="18" charset="0"/>
                      </a:endParaRPr>
                    </a:p>
                  </a:txBody>
                  <a:tcPr marL="68580" marR="68580" marT="0" marB="0" anchor="ctr"/>
                </a:tc>
                <a:tc>
                  <a:txBody>
                    <a:bodyPr/>
                    <a:lstStyle/>
                    <a:p>
                      <a:pPr indent="269875" algn="ctr">
                        <a:spcAft>
                          <a:spcPts val="0"/>
                        </a:spcAft>
                      </a:pPr>
                      <a:r>
                        <a:rPr lang="en-US" sz="2000" b="1" kern="100">
                          <a:solidFill>
                            <a:srgbClr val="000000"/>
                          </a:solidFill>
                          <a:effectLst/>
                          <a:latin typeface="+mn-ea"/>
                          <a:ea typeface="+mn-ea"/>
                        </a:rPr>
                        <a:t>t</a:t>
                      </a:r>
                      <a:endParaRPr lang="zh-CN" sz="2000" b="1" kern="100">
                        <a:solidFill>
                          <a:srgbClr val="000000"/>
                        </a:solidFill>
                        <a:effectLst/>
                        <a:latin typeface="+mn-ea"/>
                        <a:ea typeface="+mn-ea"/>
                      </a:endParaRPr>
                    </a:p>
                  </a:txBody>
                  <a:tcPr marL="68580" marR="68580" marT="0" marB="0" anchor="ctr"/>
                </a:tc>
                <a:tc>
                  <a:txBody>
                    <a:bodyPr/>
                    <a:lstStyle/>
                    <a:p>
                      <a:pPr algn="r">
                        <a:spcAft>
                          <a:spcPts val="0"/>
                        </a:spcAft>
                      </a:pPr>
                      <a:r>
                        <a:rPr lang="en-US" sz="2000" b="1" kern="100">
                          <a:solidFill>
                            <a:srgbClr val="000000"/>
                          </a:solidFill>
                          <a:effectLst/>
                          <a:latin typeface="+mn-ea"/>
                          <a:ea typeface="+mn-ea"/>
                        </a:rPr>
                        <a:t>10</a:t>
                      </a:r>
                      <a:endParaRPr lang="zh-CN" sz="2000" b="1" kern="100">
                        <a:solidFill>
                          <a:srgbClr val="000000"/>
                        </a:solidFill>
                        <a:effectLst/>
                        <a:latin typeface="+mn-ea"/>
                        <a:ea typeface="+mn-ea"/>
                      </a:endParaRPr>
                    </a:p>
                  </a:txBody>
                  <a:tcPr marL="68580" marR="68580" marT="0" marB="0" anchor="ctr"/>
                </a:tc>
                <a:tc>
                  <a:txBody>
                    <a:bodyPr/>
                    <a:lstStyle/>
                    <a:p>
                      <a:pPr algn="r">
                        <a:spcAft>
                          <a:spcPts val="0"/>
                        </a:spcAft>
                      </a:pPr>
                      <a:r>
                        <a:rPr lang="en-US" sz="2000" b="1" kern="100">
                          <a:solidFill>
                            <a:srgbClr val="000000"/>
                          </a:solidFill>
                          <a:effectLst/>
                          <a:latin typeface="+mn-ea"/>
                          <a:ea typeface="+mn-ea"/>
                        </a:rPr>
                        <a:t>10</a:t>
                      </a:r>
                      <a:endParaRPr lang="zh-CN" sz="2000" b="1" kern="100">
                        <a:solidFill>
                          <a:srgbClr val="000000"/>
                        </a:solidFill>
                        <a:effectLst/>
                        <a:latin typeface="+mn-ea"/>
                        <a:ea typeface="+mn-ea"/>
                      </a:endParaRPr>
                    </a:p>
                  </a:txBody>
                  <a:tcPr marL="68580" marR="68580" marT="0" marB="0" anchor="ctr"/>
                </a:tc>
                <a:extLst>
                  <a:ext uri="{0D108BD9-81ED-4DB2-BD59-A6C34878D82A}">
                    <a16:rowId xmlns:a16="http://schemas.microsoft.com/office/drawing/2014/main" xmlns="" val="10005"/>
                  </a:ext>
                </a:extLst>
              </a:tr>
              <a:tr h="180340">
                <a:tc>
                  <a:txBody>
                    <a:bodyPr/>
                    <a:lstStyle/>
                    <a:p>
                      <a:pPr indent="269875" algn="just">
                        <a:spcAft>
                          <a:spcPts val="0"/>
                        </a:spcAft>
                      </a:pPr>
                      <a:r>
                        <a:rPr lang="zh-CN" sz="2000" b="1" kern="100">
                          <a:solidFill>
                            <a:srgbClr val="000000"/>
                          </a:solidFill>
                          <a:effectLst/>
                          <a:latin typeface="+mn-ea"/>
                          <a:ea typeface="+mn-ea"/>
                        </a:rPr>
                        <a:t>吨位利用率</a:t>
                      </a:r>
                    </a:p>
                  </a:txBody>
                  <a:tcPr marL="68580" marR="68580" marT="0" marB="0" anchor="ctr"/>
                </a:tc>
                <a:tc>
                  <a:txBody>
                    <a:bodyPr/>
                    <a:lstStyle/>
                    <a:p>
                      <a:pPr algn="ctr">
                        <a:spcBef>
                          <a:spcPts val="350"/>
                        </a:spcBef>
                        <a:spcAft>
                          <a:spcPts val="350"/>
                        </a:spcAft>
                      </a:pPr>
                      <a:r>
                        <a:rPr lang="en-US" sz="2000" b="1" i="1" kern="100" dirty="0">
                          <a:solidFill>
                            <a:srgbClr val="000000"/>
                          </a:solidFill>
                          <a:latin typeface="Times New Roman" pitchFamily="18" charset="0"/>
                          <a:ea typeface="+mn-ea"/>
                          <a:cs typeface="Times New Roman" pitchFamily="18" charset="0"/>
                        </a:rPr>
                        <a:t>γ</a:t>
                      </a:r>
                      <a:endParaRPr lang="zh-CN" sz="3600" b="1" i="1" kern="100" dirty="0">
                        <a:solidFill>
                          <a:srgbClr val="000000"/>
                        </a:solidFill>
                        <a:latin typeface="Times New Roman" pitchFamily="18" charset="0"/>
                        <a:ea typeface="+mn-ea"/>
                        <a:cs typeface="Times New Roman" pitchFamily="18" charset="0"/>
                      </a:endParaRPr>
                    </a:p>
                  </a:txBody>
                  <a:tcPr marL="68580" marR="68580" marT="0" marB="0" anchor="ctr"/>
                </a:tc>
                <a:tc>
                  <a:txBody>
                    <a:bodyPr/>
                    <a:lstStyle/>
                    <a:p>
                      <a:pPr indent="269875" algn="ctr">
                        <a:spcAft>
                          <a:spcPts val="0"/>
                        </a:spcAft>
                      </a:pPr>
                      <a:r>
                        <a:rPr lang="en-US" sz="2000" b="1" kern="100">
                          <a:solidFill>
                            <a:srgbClr val="000000"/>
                          </a:solidFill>
                          <a:effectLst/>
                          <a:latin typeface="+mn-ea"/>
                          <a:ea typeface="+mn-ea"/>
                        </a:rPr>
                        <a:t>%</a:t>
                      </a:r>
                      <a:endParaRPr lang="zh-CN" sz="2000" b="1" kern="100">
                        <a:solidFill>
                          <a:srgbClr val="000000"/>
                        </a:solidFill>
                        <a:effectLst/>
                        <a:latin typeface="+mn-ea"/>
                        <a:ea typeface="+mn-ea"/>
                      </a:endParaRPr>
                    </a:p>
                  </a:txBody>
                  <a:tcPr marL="68580" marR="68580" marT="0" marB="0" anchor="ctr"/>
                </a:tc>
                <a:tc>
                  <a:txBody>
                    <a:bodyPr/>
                    <a:lstStyle/>
                    <a:p>
                      <a:pPr algn="r">
                        <a:spcAft>
                          <a:spcPts val="0"/>
                        </a:spcAft>
                      </a:pPr>
                      <a:r>
                        <a:rPr lang="en-US" sz="2000" b="1" kern="100">
                          <a:solidFill>
                            <a:srgbClr val="000000"/>
                          </a:solidFill>
                          <a:effectLst/>
                          <a:latin typeface="+mn-ea"/>
                          <a:ea typeface="+mn-ea"/>
                        </a:rPr>
                        <a:t>95</a:t>
                      </a:r>
                      <a:endParaRPr lang="zh-CN" sz="2000" b="1" kern="100">
                        <a:solidFill>
                          <a:srgbClr val="000000"/>
                        </a:solidFill>
                        <a:effectLst/>
                        <a:latin typeface="+mn-ea"/>
                        <a:ea typeface="+mn-ea"/>
                      </a:endParaRPr>
                    </a:p>
                  </a:txBody>
                  <a:tcPr marL="68580" marR="68580" marT="0" marB="0" anchor="ctr"/>
                </a:tc>
                <a:tc>
                  <a:txBody>
                    <a:bodyPr/>
                    <a:lstStyle/>
                    <a:p>
                      <a:pPr algn="r">
                        <a:spcAft>
                          <a:spcPts val="0"/>
                        </a:spcAft>
                      </a:pPr>
                      <a:r>
                        <a:rPr lang="en-US" sz="2000" b="1" kern="100">
                          <a:solidFill>
                            <a:srgbClr val="000000"/>
                          </a:solidFill>
                          <a:effectLst/>
                          <a:latin typeface="+mn-ea"/>
                          <a:ea typeface="+mn-ea"/>
                        </a:rPr>
                        <a:t>100</a:t>
                      </a:r>
                      <a:endParaRPr lang="zh-CN" sz="2000" b="1" kern="100">
                        <a:solidFill>
                          <a:srgbClr val="000000"/>
                        </a:solidFill>
                        <a:effectLst/>
                        <a:latin typeface="+mn-ea"/>
                        <a:ea typeface="+mn-ea"/>
                      </a:endParaRPr>
                    </a:p>
                  </a:txBody>
                  <a:tcPr marL="68580" marR="68580" marT="0" marB="0" anchor="ctr"/>
                </a:tc>
                <a:extLst>
                  <a:ext uri="{0D108BD9-81ED-4DB2-BD59-A6C34878D82A}">
                    <a16:rowId xmlns:a16="http://schemas.microsoft.com/office/drawing/2014/main" xmlns="" val="10006"/>
                  </a:ext>
                </a:extLst>
              </a:tr>
              <a:tr h="180340">
                <a:tc>
                  <a:txBody>
                    <a:bodyPr/>
                    <a:lstStyle/>
                    <a:p>
                      <a:pPr indent="269875" algn="just">
                        <a:spcAft>
                          <a:spcPts val="0"/>
                        </a:spcAft>
                      </a:pPr>
                      <a:r>
                        <a:rPr lang="zh-CN" sz="2000" b="1" kern="100">
                          <a:solidFill>
                            <a:srgbClr val="000000"/>
                          </a:solidFill>
                          <a:effectLst/>
                          <a:latin typeface="+mn-ea"/>
                          <a:ea typeface="+mn-ea"/>
                        </a:rPr>
                        <a:t>总周转量</a:t>
                      </a:r>
                    </a:p>
                  </a:txBody>
                  <a:tcPr marL="68580" marR="68580" marT="0" marB="0" anchor="ctr"/>
                </a:tc>
                <a:tc>
                  <a:txBody>
                    <a:bodyPr/>
                    <a:lstStyle/>
                    <a:p>
                      <a:pPr algn="ctr">
                        <a:spcBef>
                          <a:spcPts val="350"/>
                        </a:spcBef>
                        <a:spcAft>
                          <a:spcPts val="350"/>
                        </a:spcAft>
                      </a:pPr>
                      <a:r>
                        <a:rPr lang="en-US" sz="2000" b="1" i="1" kern="100" dirty="0">
                          <a:solidFill>
                            <a:srgbClr val="000000"/>
                          </a:solidFill>
                          <a:latin typeface="Times New Roman" pitchFamily="18" charset="0"/>
                          <a:ea typeface="+mn-ea"/>
                          <a:cs typeface="Times New Roman" pitchFamily="18" charset="0"/>
                        </a:rPr>
                        <a:t>Q</a:t>
                      </a:r>
                      <a:endParaRPr lang="zh-CN" sz="3600" b="1" i="1" kern="100" dirty="0">
                        <a:solidFill>
                          <a:srgbClr val="000000"/>
                        </a:solidFill>
                        <a:latin typeface="Times New Roman" pitchFamily="18" charset="0"/>
                        <a:ea typeface="+mn-ea"/>
                        <a:cs typeface="Times New Roman" pitchFamily="18" charset="0"/>
                      </a:endParaRPr>
                    </a:p>
                  </a:txBody>
                  <a:tcPr marL="68580" marR="68580" marT="0" marB="0" anchor="ctr"/>
                </a:tc>
                <a:tc>
                  <a:txBody>
                    <a:bodyPr/>
                    <a:lstStyle/>
                    <a:p>
                      <a:pPr indent="269875" algn="ctr">
                        <a:spcAft>
                          <a:spcPts val="0"/>
                        </a:spcAft>
                      </a:pPr>
                      <a:r>
                        <a:rPr lang="en-US" sz="2000" b="1" kern="0" dirty="0">
                          <a:solidFill>
                            <a:srgbClr val="000000"/>
                          </a:solidFill>
                          <a:effectLst/>
                          <a:latin typeface="+mn-ea"/>
                          <a:ea typeface="+mn-ea"/>
                        </a:rPr>
                        <a:t>10</a:t>
                      </a:r>
                      <a:r>
                        <a:rPr lang="en-US" sz="2000" b="1" kern="0" baseline="30000" dirty="0">
                          <a:solidFill>
                            <a:srgbClr val="000000"/>
                          </a:solidFill>
                          <a:effectLst/>
                          <a:latin typeface="+mn-ea"/>
                          <a:ea typeface="+mn-ea"/>
                        </a:rPr>
                        <a:t>3</a:t>
                      </a:r>
                      <a:r>
                        <a:rPr lang="en-US" sz="2000" b="1" kern="0" dirty="0">
                          <a:solidFill>
                            <a:srgbClr val="000000"/>
                          </a:solidFill>
                          <a:effectLst/>
                          <a:latin typeface="+mn-ea"/>
                          <a:ea typeface="+mn-ea"/>
                        </a:rPr>
                        <a:t>t•km</a:t>
                      </a:r>
                      <a:endParaRPr lang="zh-CN" sz="2000" b="1" kern="100" dirty="0">
                        <a:solidFill>
                          <a:srgbClr val="000000"/>
                        </a:solidFill>
                        <a:effectLst/>
                        <a:latin typeface="+mn-ea"/>
                        <a:ea typeface="+mn-ea"/>
                      </a:endParaRPr>
                    </a:p>
                  </a:txBody>
                  <a:tcPr marL="68580" marR="68580" marT="0" marB="0" anchor="ctr"/>
                </a:tc>
                <a:tc>
                  <a:txBody>
                    <a:bodyPr/>
                    <a:lstStyle/>
                    <a:p>
                      <a:pPr marL="14605" algn="r">
                        <a:spcAft>
                          <a:spcPts val="0"/>
                        </a:spcAft>
                      </a:pPr>
                      <a:r>
                        <a:rPr lang="en-US" sz="2000" b="1" kern="100" dirty="0">
                          <a:solidFill>
                            <a:srgbClr val="000000"/>
                          </a:solidFill>
                          <a:effectLst/>
                          <a:latin typeface="+mn-ea"/>
                          <a:ea typeface="+mn-ea"/>
                        </a:rPr>
                        <a:t>12996.0</a:t>
                      </a:r>
                      <a:endParaRPr lang="zh-CN" sz="2000" b="1" kern="100" dirty="0">
                        <a:solidFill>
                          <a:srgbClr val="000000"/>
                        </a:solidFill>
                        <a:effectLst/>
                        <a:latin typeface="+mn-ea"/>
                        <a:ea typeface="+mn-ea"/>
                      </a:endParaRPr>
                    </a:p>
                  </a:txBody>
                  <a:tcPr marL="68580" marR="68580" marT="0" marB="0" anchor="ctr"/>
                </a:tc>
                <a:tc>
                  <a:txBody>
                    <a:bodyPr/>
                    <a:lstStyle/>
                    <a:p>
                      <a:pPr marL="14605" algn="r">
                        <a:spcAft>
                          <a:spcPts val="0"/>
                        </a:spcAft>
                      </a:pPr>
                      <a:r>
                        <a:rPr lang="en-US" sz="2000" b="1" kern="100" dirty="0">
                          <a:solidFill>
                            <a:srgbClr val="000000"/>
                          </a:solidFill>
                          <a:effectLst/>
                          <a:latin typeface="+mn-ea"/>
                          <a:ea typeface="+mn-ea"/>
                        </a:rPr>
                        <a:t>15756.3</a:t>
                      </a:r>
                      <a:endParaRPr lang="zh-CN" sz="2000" b="1" kern="100" dirty="0">
                        <a:solidFill>
                          <a:srgbClr val="000000"/>
                        </a:solidFill>
                        <a:effectLst/>
                        <a:latin typeface="+mn-ea"/>
                        <a:ea typeface="+mn-ea"/>
                      </a:endParaRPr>
                    </a:p>
                  </a:txBody>
                  <a:tcPr marL="68580" marR="68580" marT="0" marB="0" anchor="ctr"/>
                </a:tc>
                <a:extLst>
                  <a:ext uri="{0D108BD9-81ED-4DB2-BD59-A6C34878D82A}">
                    <a16:rowId xmlns:a16="http://schemas.microsoft.com/office/drawing/2014/main" xmlns="" val="10007"/>
                  </a:ext>
                </a:extLst>
              </a:tr>
            </a:tbl>
          </a:graphicData>
        </a:graphic>
      </p:graphicFrame>
      <p:sp>
        <p:nvSpPr>
          <p:cNvPr id="11" name="标题 1"/>
          <p:cNvSpPr txBox="1">
            <a:spLocks/>
          </p:cNvSpPr>
          <p:nvPr/>
        </p:nvSpPr>
        <p:spPr bwMode="white">
          <a:xfrm>
            <a:off x="1199456" y="1628800"/>
            <a:ext cx="9757084" cy="873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rgbClr val="000000"/>
                </a:solidFill>
                <a:latin typeface="+mj-lt"/>
                <a:ea typeface="+mj-ea"/>
                <a:cs typeface="+mj-cs"/>
              </a:defRPr>
            </a:lvl1pPr>
            <a:lvl2pPr algn="l" rtl="0" eaLnBrk="1" fontAlgn="base" hangingPunct="1">
              <a:spcBef>
                <a:spcPct val="0"/>
              </a:spcBef>
              <a:spcAft>
                <a:spcPct val="0"/>
              </a:spcAft>
              <a:defRPr sz="3200" b="1">
                <a:solidFill>
                  <a:srgbClr val="000000"/>
                </a:solidFill>
                <a:latin typeface="Verdana" pitchFamily="34" charset="0"/>
                <a:ea typeface="宋体" pitchFamily="2" charset="-122"/>
              </a:defRPr>
            </a:lvl2pPr>
            <a:lvl3pPr algn="l" rtl="0" eaLnBrk="1" fontAlgn="base" hangingPunct="1">
              <a:spcBef>
                <a:spcPct val="0"/>
              </a:spcBef>
              <a:spcAft>
                <a:spcPct val="0"/>
              </a:spcAft>
              <a:defRPr sz="3200" b="1">
                <a:solidFill>
                  <a:srgbClr val="000000"/>
                </a:solidFill>
                <a:latin typeface="Verdana" pitchFamily="34" charset="0"/>
                <a:ea typeface="宋体" pitchFamily="2" charset="-122"/>
              </a:defRPr>
            </a:lvl3pPr>
            <a:lvl4pPr algn="l" rtl="0" eaLnBrk="1" fontAlgn="base" hangingPunct="1">
              <a:spcBef>
                <a:spcPct val="0"/>
              </a:spcBef>
              <a:spcAft>
                <a:spcPct val="0"/>
              </a:spcAft>
              <a:defRPr sz="3200" b="1">
                <a:solidFill>
                  <a:srgbClr val="000000"/>
                </a:solidFill>
                <a:latin typeface="Verdana" pitchFamily="34" charset="0"/>
                <a:ea typeface="宋体" pitchFamily="2" charset="-122"/>
              </a:defRPr>
            </a:lvl4pPr>
            <a:lvl5pPr algn="l" rtl="0" eaLnBrk="1" fontAlgn="base" hangingPunct="1">
              <a:spcBef>
                <a:spcPct val="0"/>
              </a:spcBef>
              <a:spcAft>
                <a:spcPct val="0"/>
              </a:spcAft>
              <a:defRPr sz="3200" b="1">
                <a:solidFill>
                  <a:srgbClr val="000000"/>
                </a:solidFill>
                <a:latin typeface="Verdana" pitchFamily="34" charset="0"/>
                <a:ea typeface="宋体" pitchFamily="2" charset="-122"/>
              </a:defRPr>
            </a:lvl5pPr>
            <a:lvl6pPr marL="457200" algn="l" rtl="0" eaLnBrk="1" fontAlgn="base" hangingPunct="1">
              <a:spcBef>
                <a:spcPct val="0"/>
              </a:spcBef>
              <a:spcAft>
                <a:spcPct val="0"/>
              </a:spcAft>
              <a:defRPr sz="3200" b="1">
                <a:solidFill>
                  <a:srgbClr val="000000"/>
                </a:solidFill>
                <a:latin typeface="Verdana" pitchFamily="34" charset="0"/>
                <a:ea typeface="宋体" pitchFamily="2" charset="-122"/>
              </a:defRPr>
            </a:lvl6pPr>
            <a:lvl7pPr marL="914400" algn="l" rtl="0" eaLnBrk="1" fontAlgn="base" hangingPunct="1">
              <a:spcBef>
                <a:spcPct val="0"/>
              </a:spcBef>
              <a:spcAft>
                <a:spcPct val="0"/>
              </a:spcAft>
              <a:defRPr sz="3200" b="1">
                <a:solidFill>
                  <a:srgbClr val="000000"/>
                </a:solidFill>
                <a:latin typeface="Verdana" pitchFamily="34" charset="0"/>
                <a:ea typeface="宋体" pitchFamily="2" charset="-122"/>
              </a:defRPr>
            </a:lvl7pPr>
            <a:lvl8pPr marL="1371600" algn="l" rtl="0" eaLnBrk="1" fontAlgn="base" hangingPunct="1">
              <a:spcBef>
                <a:spcPct val="0"/>
              </a:spcBef>
              <a:spcAft>
                <a:spcPct val="0"/>
              </a:spcAft>
              <a:defRPr sz="3200" b="1">
                <a:solidFill>
                  <a:srgbClr val="000000"/>
                </a:solidFill>
                <a:latin typeface="Verdana" pitchFamily="34" charset="0"/>
                <a:ea typeface="宋体" pitchFamily="2" charset="-122"/>
              </a:defRPr>
            </a:lvl8pPr>
            <a:lvl9pPr marL="1828800" algn="l" rtl="0" eaLnBrk="1" fontAlgn="base" hangingPunct="1">
              <a:spcBef>
                <a:spcPct val="0"/>
              </a:spcBef>
              <a:spcAft>
                <a:spcPct val="0"/>
              </a:spcAft>
              <a:defRPr sz="3200" b="1">
                <a:solidFill>
                  <a:srgbClr val="000000"/>
                </a:solidFill>
                <a:latin typeface="Verdana" pitchFamily="34" charset="0"/>
                <a:ea typeface="宋体" pitchFamily="2" charset="-122"/>
              </a:defRPr>
            </a:lvl9pPr>
          </a:lstStyle>
          <a:p>
            <a:pPr algn="ctr"/>
            <a:r>
              <a:rPr lang="x-none" altLang="zh-CN" sz="2800" dirty="0">
                <a:latin typeface="楷体" panose="02010609060101010101" pitchFamily="49" charset="-122"/>
                <a:ea typeface="楷体" panose="02010609060101010101" pitchFamily="49" charset="-122"/>
              </a:rPr>
              <a:t>表5-8  车辆运用效率指标统计</a:t>
            </a:r>
            <a:endParaRPr lang="zh-CN" altLang="zh-CN" sz="2800" dirty="0">
              <a:latin typeface="楷体" panose="02010609060101010101" pitchFamily="49" charset="-122"/>
              <a:ea typeface="楷体" panose="02010609060101010101" pitchFamily="49" charset="-122"/>
            </a:endParaRPr>
          </a:p>
          <a:p>
            <a:pPr algn="ctr"/>
            <a:r>
              <a:rPr lang="en-US" altLang="zh-CN" sz="2800" dirty="0" smtClean="0"/>
              <a:t>202</a:t>
            </a:r>
            <a:r>
              <a:rPr lang="zh-CN" altLang="zh-CN" sz="2800" dirty="0" smtClean="0"/>
              <a:t>×年</a:t>
            </a:r>
            <a:r>
              <a:rPr lang="en-US" altLang="zh-CN" sz="2800" dirty="0" smtClean="0"/>
              <a:t>5</a:t>
            </a:r>
            <a:r>
              <a:rPr lang="zh-CN" altLang="zh-CN" sz="2800" dirty="0" smtClean="0"/>
              <a:t>月</a:t>
            </a:r>
            <a:endParaRPr lang="zh-CN" altLang="en-US" sz="2800" kern="0" dirty="0">
              <a:latin typeface="楷体" panose="02010609060101010101" pitchFamily="49" charset="-122"/>
              <a:ea typeface="楷体" panose="02010609060101010101" pitchFamily="49" charset="-122"/>
            </a:endParaRPr>
          </a:p>
        </p:txBody>
      </p:sp>
      <p:sp>
        <p:nvSpPr>
          <p:cNvPr id="12" name="矩形 11"/>
          <p:cNvSpPr/>
          <p:nvPr/>
        </p:nvSpPr>
        <p:spPr>
          <a:xfrm>
            <a:off x="407368" y="961564"/>
            <a:ext cx="1512168" cy="523220"/>
          </a:xfrm>
          <a:prstGeom prst="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zh-CN" alt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例</a:t>
            </a:r>
            <a:r>
              <a:rPr lang="en-US" altLang="zh-CN"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5-5</a:t>
            </a:r>
            <a:endParaRPr lang="zh-CN" alt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燕尾形 1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14" name="燕尾形 13"/>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15" name="燕尾形 14"/>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10" name="燕尾形 9"/>
          <p:cNvSpPr/>
          <p:nvPr/>
        </p:nvSpPr>
        <p:spPr>
          <a:xfrm>
            <a:off x="4943872" y="692696"/>
            <a:ext cx="489054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（二）单位成本实际数与预算数之差的因素分析</a:t>
            </a:r>
            <a:endParaRPr lang="zh-CN" altLang="zh-CN" sz="1600" b="1" dirty="0">
              <a:solidFill>
                <a:schemeClr val="bg1"/>
              </a:solidFill>
            </a:endParaRPr>
          </a:p>
        </p:txBody>
      </p:sp>
    </p:spTree>
    <p:extLst>
      <p:ext uri="{BB962C8B-B14F-4D97-AF65-F5344CB8AC3E}">
        <p14:creationId xmlns:p14="http://schemas.microsoft.com/office/powerpoint/2010/main" xmlns="" val="178407348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954" name="Picture 2"/>
          <p:cNvPicPr>
            <a:picLocks noChangeAspect="1" noChangeArrowheads="1"/>
          </p:cNvPicPr>
          <p:nvPr/>
        </p:nvPicPr>
        <p:blipFill>
          <a:blip r:embed="rId2" cstate="print"/>
          <a:srcRect l="9247" t="30050" r="5113" b="14301"/>
          <a:stretch>
            <a:fillRect/>
          </a:stretch>
        </p:blipFill>
        <p:spPr bwMode="auto">
          <a:xfrm>
            <a:off x="575160" y="1700808"/>
            <a:ext cx="11041680" cy="3888432"/>
          </a:xfrm>
          <a:prstGeom prst="rect">
            <a:avLst/>
          </a:prstGeom>
          <a:noFill/>
          <a:ln w="9525">
            <a:noFill/>
            <a:miter lim="800000"/>
            <a:headEnd/>
            <a:tailEnd/>
          </a:ln>
        </p:spPr>
      </p:pic>
      <p:sp>
        <p:nvSpPr>
          <p:cNvPr id="3" name="矩形 2"/>
          <p:cNvSpPr/>
          <p:nvPr/>
        </p:nvSpPr>
        <p:spPr>
          <a:xfrm>
            <a:off x="407368" y="961564"/>
            <a:ext cx="1512168" cy="523220"/>
          </a:xfrm>
          <a:prstGeom prst="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zh-CN" alt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例</a:t>
            </a:r>
            <a:r>
              <a:rPr lang="en-US" altLang="zh-CN"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5-5</a:t>
            </a:r>
            <a:endParaRPr lang="zh-CN" alt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4" name="燕尾形 3"/>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5" name="燕尾形 4"/>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6" name="燕尾形 5"/>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7" name="燕尾形 6"/>
          <p:cNvSpPr/>
          <p:nvPr/>
        </p:nvSpPr>
        <p:spPr>
          <a:xfrm>
            <a:off x="4943872" y="692696"/>
            <a:ext cx="489054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（二）单位成本实际数与预算数之差的因素分析</a:t>
            </a:r>
            <a:endParaRPr lang="zh-CN" altLang="zh-CN" sz="1600" b="1" dirty="0">
              <a:solidFill>
                <a:schemeClr val="bg1"/>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19336" y="1124744"/>
            <a:ext cx="10464800" cy="873125"/>
          </a:xfrm>
          <a:solidFill>
            <a:schemeClr val="bg1"/>
          </a:solidFill>
          <a:effectLst/>
        </p:spPr>
        <p:txBody>
          <a:bodyPr/>
          <a:lstStyle/>
          <a:p>
            <a:pPr indent="0" algn="ctr">
              <a:lnSpc>
                <a:spcPct val="100000"/>
              </a:lnSpc>
            </a:pPr>
            <a:r>
              <a:rPr lang="x-none" altLang="zh-CN" sz="2800" dirty="0">
                <a:latin typeface="+mn-ea"/>
                <a:ea typeface="+mn-ea"/>
              </a:rPr>
              <a:t>表5-9  成本费用统计 </a:t>
            </a:r>
            <a:r>
              <a:rPr lang="zh-CN" altLang="zh-CN" sz="2800" dirty="0">
                <a:latin typeface="+mn-ea"/>
                <a:ea typeface="+mn-ea"/>
              </a:rPr>
              <a:t/>
            </a:r>
            <a:br>
              <a:rPr lang="zh-CN" altLang="zh-CN" sz="2800" dirty="0">
                <a:latin typeface="+mn-ea"/>
                <a:ea typeface="+mn-ea"/>
              </a:rPr>
            </a:br>
            <a:r>
              <a:rPr lang="en-US" altLang="zh-CN" sz="2800" dirty="0">
                <a:latin typeface="+mn-ea"/>
                <a:ea typeface="+mn-ea"/>
              </a:rPr>
              <a:t>      </a:t>
            </a:r>
            <a:r>
              <a:rPr lang="en-US" altLang="zh-CN" sz="2800" dirty="0" smtClean="0">
                <a:latin typeface="+mn-ea"/>
                <a:ea typeface="+mn-ea"/>
              </a:rPr>
              <a:t>                202</a:t>
            </a:r>
            <a:r>
              <a:rPr lang="zh-CN" altLang="zh-CN" sz="2800" dirty="0" smtClean="0">
                <a:latin typeface="+mn-ea"/>
                <a:ea typeface="+mn-ea"/>
              </a:rPr>
              <a:t>×年</a:t>
            </a:r>
            <a:r>
              <a:rPr lang="en-US" altLang="zh-CN" sz="2800" dirty="0" smtClean="0">
                <a:latin typeface="+mn-ea"/>
                <a:ea typeface="+mn-ea"/>
              </a:rPr>
              <a:t>5</a:t>
            </a:r>
            <a:r>
              <a:rPr lang="zh-CN" altLang="zh-CN" sz="2800" dirty="0" smtClean="0">
                <a:latin typeface="+mn-ea"/>
                <a:ea typeface="+mn-ea"/>
              </a:rPr>
              <a:t>月</a:t>
            </a:r>
            <a:r>
              <a:rPr lang="en-US" altLang="zh-CN" sz="2800" dirty="0" smtClean="0">
                <a:latin typeface="+mn-ea"/>
                <a:ea typeface="+mn-ea"/>
              </a:rPr>
              <a:t>              </a:t>
            </a:r>
            <a:r>
              <a:rPr lang="zh-CN" altLang="zh-CN" sz="2800" dirty="0" smtClean="0">
                <a:latin typeface="+mn-ea"/>
                <a:ea typeface="+mn-ea"/>
              </a:rPr>
              <a:t>单</a:t>
            </a:r>
            <a:r>
              <a:rPr lang="zh-CN" altLang="zh-CN" sz="2800" dirty="0">
                <a:latin typeface="+mn-ea"/>
                <a:ea typeface="+mn-ea"/>
              </a:rPr>
              <a:t>位：元</a:t>
            </a:r>
            <a:endParaRPr lang="zh-CN" altLang="en-US" sz="2800" dirty="0">
              <a:latin typeface="+mn-ea"/>
              <a:ea typeface="+mn-ea"/>
            </a:endParaRPr>
          </a:p>
        </p:txBody>
      </p:sp>
      <p:graphicFrame>
        <p:nvGraphicFramePr>
          <p:cNvPr id="3" name="表格 2"/>
          <p:cNvGraphicFramePr>
            <a:graphicFrameLocks noGrp="1"/>
          </p:cNvGraphicFramePr>
          <p:nvPr>
            <p:extLst>
              <p:ext uri="{D42A27DB-BD31-4B8C-83A1-F6EECF244321}">
                <p14:modId xmlns:p14="http://schemas.microsoft.com/office/powerpoint/2010/main" xmlns="" val="1167208413"/>
              </p:ext>
            </p:extLst>
          </p:nvPr>
        </p:nvGraphicFramePr>
        <p:xfrm>
          <a:off x="802197" y="2092325"/>
          <a:ext cx="10587607" cy="3784853"/>
        </p:xfrm>
        <a:graphic>
          <a:graphicData uri="http://schemas.openxmlformats.org/drawingml/2006/table">
            <a:tbl>
              <a:tblPr>
                <a:tableStyleId>{3C2FFA5D-87B4-456A-9821-1D502468CF0F}</a:tableStyleId>
              </a:tblPr>
              <a:tblGrid>
                <a:gridCol w="5278981">
                  <a:extLst>
                    <a:ext uri="{9D8B030D-6E8A-4147-A177-3AD203B41FA5}">
                      <a16:colId xmlns:a16="http://schemas.microsoft.com/office/drawing/2014/main" xmlns="" val="20000"/>
                    </a:ext>
                  </a:extLst>
                </a:gridCol>
                <a:gridCol w="2653254">
                  <a:extLst>
                    <a:ext uri="{9D8B030D-6E8A-4147-A177-3AD203B41FA5}">
                      <a16:colId xmlns:a16="http://schemas.microsoft.com/office/drawing/2014/main" xmlns="" val="20001"/>
                    </a:ext>
                  </a:extLst>
                </a:gridCol>
                <a:gridCol w="2655372">
                  <a:extLst>
                    <a:ext uri="{9D8B030D-6E8A-4147-A177-3AD203B41FA5}">
                      <a16:colId xmlns:a16="http://schemas.microsoft.com/office/drawing/2014/main" xmlns="" val="20002"/>
                    </a:ext>
                  </a:extLst>
                </a:gridCol>
              </a:tblGrid>
              <a:tr h="573643">
                <a:tc>
                  <a:txBody>
                    <a:bodyPr/>
                    <a:lstStyle/>
                    <a:p>
                      <a:pPr marL="14605" algn="ctr">
                        <a:spcAft>
                          <a:spcPts val="0"/>
                        </a:spcAft>
                      </a:pPr>
                      <a:r>
                        <a:rPr lang="zh-CN" sz="2000" b="1" kern="100" dirty="0">
                          <a:effectLst/>
                          <a:latin typeface="+mn-ea"/>
                          <a:ea typeface="+mn-ea"/>
                        </a:rPr>
                        <a:t>成 本 项 目</a:t>
                      </a:r>
                    </a:p>
                  </a:txBody>
                  <a:tcPr marL="68580" marR="68580" marT="0" marB="0" anchor="ctr">
                    <a:solidFill>
                      <a:schemeClr val="bg1">
                        <a:lumMod val="95000"/>
                      </a:schemeClr>
                    </a:solidFill>
                  </a:tcPr>
                </a:tc>
                <a:tc>
                  <a:txBody>
                    <a:bodyPr/>
                    <a:lstStyle/>
                    <a:p>
                      <a:pPr marL="14605" algn="ctr">
                        <a:spcAft>
                          <a:spcPts val="0"/>
                        </a:spcAft>
                      </a:pPr>
                      <a:r>
                        <a:rPr lang="zh-CN" sz="2000" b="1" kern="100" dirty="0">
                          <a:effectLst/>
                          <a:latin typeface="+mn-ea"/>
                          <a:ea typeface="+mn-ea"/>
                        </a:rPr>
                        <a:t>预</a:t>
                      </a:r>
                      <a:r>
                        <a:rPr lang="en-US" sz="2000" b="1" kern="100" dirty="0">
                          <a:effectLst/>
                          <a:latin typeface="+mn-ea"/>
                          <a:ea typeface="+mn-ea"/>
                        </a:rPr>
                        <a:t>    </a:t>
                      </a:r>
                      <a:r>
                        <a:rPr lang="zh-CN" sz="2000" b="1" kern="100" dirty="0">
                          <a:effectLst/>
                          <a:latin typeface="+mn-ea"/>
                          <a:ea typeface="+mn-ea"/>
                        </a:rPr>
                        <a:t>算</a:t>
                      </a:r>
                    </a:p>
                  </a:txBody>
                  <a:tcPr marL="68580" marR="68580" marT="0" marB="0" anchor="ctr">
                    <a:solidFill>
                      <a:schemeClr val="bg1">
                        <a:lumMod val="95000"/>
                      </a:schemeClr>
                    </a:solidFill>
                  </a:tcPr>
                </a:tc>
                <a:tc>
                  <a:txBody>
                    <a:bodyPr/>
                    <a:lstStyle/>
                    <a:p>
                      <a:pPr marL="14605" algn="ctr">
                        <a:spcAft>
                          <a:spcPts val="0"/>
                        </a:spcAft>
                      </a:pPr>
                      <a:r>
                        <a:rPr lang="zh-CN" sz="2000" b="1" kern="100" dirty="0">
                          <a:effectLst/>
                          <a:latin typeface="+mn-ea"/>
                          <a:ea typeface="+mn-ea"/>
                        </a:rPr>
                        <a:t>实</a:t>
                      </a:r>
                      <a:r>
                        <a:rPr lang="en-US" sz="2000" b="1" kern="100" dirty="0">
                          <a:effectLst/>
                          <a:latin typeface="+mn-ea"/>
                          <a:ea typeface="+mn-ea"/>
                        </a:rPr>
                        <a:t>    </a:t>
                      </a:r>
                      <a:r>
                        <a:rPr lang="zh-CN" sz="2000" b="1" kern="100" dirty="0">
                          <a:effectLst/>
                          <a:latin typeface="+mn-ea"/>
                          <a:ea typeface="+mn-ea"/>
                        </a:rPr>
                        <a:t>际</a:t>
                      </a:r>
                    </a:p>
                  </a:txBody>
                  <a:tcPr marL="68580" marR="68580" marT="0" marB="0" anchor="ctr">
                    <a:solidFill>
                      <a:schemeClr val="bg1">
                        <a:lumMod val="95000"/>
                      </a:schemeClr>
                    </a:solidFill>
                  </a:tcPr>
                </a:tc>
                <a:extLst>
                  <a:ext uri="{0D108BD9-81ED-4DB2-BD59-A6C34878D82A}">
                    <a16:rowId xmlns:a16="http://schemas.microsoft.com/office/drawing/2014/main" xmlns="" val="10000"/>
                  </a:ext>
                </a:extLst>
              </a:tr>
              <a:tr h="321121">
                <a:tc>
                  <a:txBody>
                    <a:bodyPr/>
                    <a:lstStyle/>
                    <a:p>
                      <a:pPr marL="14605" algn="just">
                        <a:spcAft>
                          <a:spcPts val="0"/>
                        </a:spcAft>
                      </a:pPr>
                      <a:r>
                        <a:rPr lang="zh-CN" sz="2000" b="1" kern="100">
                          <a:effectLst/>
                          <a:latin typeface="+mn-ea"/>
                          <a:ea typeface="+mn-ea"/>
                        </a:rPr>
                        <a:t>一、车辆费用</a:t>
                      </a:r>
                    </a:p>
                  </a:txBody>
                  <a:tcPr marL="68580" marR="68580" marT="0" marB="0" anchor="ctr">
                    <a:solidFill>
                      <a:schemeClr val="bg1"/>
                    </a:solidFill>
                  </a:tcPr>
                </a:tc>
                <a:tc>
                  <a:txBody>
                    <a:bodyPr/>
                    <a:lstStyle/>
                    <a:p>
                      <a:pPr algn="r">
                        <a:spcAft>
                          <a:spcPts val="0"/>
                        </a:spcAft>
                      </a:pPr>
                      <a:r>
                        <a:rPr lang="en-US" sz="2000" b="1" kern="100">
                          <a:effectLst/>
                          <a:latin typeface="+mn-ea"/>
                          <a:ea typeface="+mn-ea"/>
                        </a:rPr>
                        <a:t>3071871.00</a:t>
                      </a:r>
                      <a:endParaRPr lang="zh-CN" sz="2000" b="1" kern="100">
                        <a:effectLst/>
                        <a:latin typeface="+mn-ea"/>
                        <a:ea typeface="+mn-ea"/>
                      </a:endParaRPr>
                    </a:p>
                  </a:txBody>
                  <a:tcPr marL="68580" marR="68580" marT="0" marB="0" anchor="ctr">
                    <a:solidFill>
                      <a:schemeClr val="bg1"/>
                    </a:solidFill>
                  </a:tcPr>
                </a:tc>
                <a:tc>
                  <a:txBody>
                    <a:bodyPr/>
                    <a:lstStyle/>
                    <a:p>
                      <a:pPr algn="r">
                        <a:spcAft>
                          <a:spcPts val="0"/>
                        </a:spcAft>
                      </a:pPr>
                      <a:r>
                        <a:rPr lang="en-US" sz="2000" b="1" kern="100">
                          <a:effectLst/>
                          <a:latin typeface="+mn-ea"/>
                          <a:ea typeface="+mn-ea"/>
                        </a:rPr>
                        <a:t>4023484.00</a:t>
                      </a:r>
                      <a:endParaRPr lang="zh-CN" sz="2000" b="1" kern="100">
                        <a:effectLst/>
                        <a:latin typeface="+mn-ea"/>
                        <a:ea typeface="+mn-ea"/>
                      </a:endParaRPr>
                    </a:p>
                  </a:txBody>
                  <a:tcPr marL="68580" marR="68580" marT="0" marB="0" anchor="ctr">
                    <a:solidFill>
                      <a:schemeClr val="bg1"/>
                    </a:solidFill>
                  </a:tcPr>
                </a:tc>
                <a:extLst>
                  <a:ext uri="{0D108BD9-81ED-4DB2-BD59-A6C34878D82A}">
                    <a16:rowId xmlns:a16="http://schemas.microsoft.com/office/drawing/2014/main" xmlns="" val="10001"/>
                  </a:ext>
                </a:extLst>
              </a:tr>
              <a:tr h="321121">
                <a:tc>
                  <a:txBody>
                    <a:bodyPr/>
                    <a:lstStyle/>
                    <a:p>
                      <a:pPr marL="14605" indent="200660" algn="just">
                        <a:spcAft>
                          <a:spcPts val="0"/>
                        </a:spcAft>
                      </a:pPr>
                      <a:r>
                        <a:rPr lang="en-US" sz="2000" b="1" kern="100">
                          <a:effectLst/>
                          <a:latin typeface="+mn-ea"/>
                          <a:ea typeface="+mn-ea"/>
                        </a:rPr>
                        <a:t>1</a:t>
                      </a:r>
                      <a:r>
                        <a:rPr lang="zh-CN" sz="2000" b="1" kern="100">
                          <a:effectLst/>
                          <a:latin typeface="+mn-ea"/>
                          <a:ea typeface="+mn-ea"/>
                        </a:rPr>
                        <a:t>．工资</a:t>
                      </a:r>
                    </a:p>
                  </a:txBody>
                  <a:tcPr marL="68580" marR="68580" marT="0" marB="0" anchor="ctr">
                    <a:solidFill>
                      <a:schemeClr val="bg1"/>
                    </a:solidFill>
                  </a:tcPr>
                </a:tc>
                <a:tc>
                  <a:txBody>
                    <a:bodyPr/>
                    <a:lstStyle/>
                    <a:p>
                      <a:pPr algn="r">
                        <a:spcAft>
                          <a:spcPts val="0"/>
                        </a:spcAft>
                      </a:pPr>
                      <a:r>
                        <a:rPr lang="en-US" sz="2000" b="1" kern="100">
                          <a:effectLst/>
                          <a:latin typeface="+mn-ea"/>
                          <a:ea typeface="+mn-ea"/>
                        </a:rPr>
                        <a:t>333400.00 </a:t>
                      </a:r>
                      <a:endParaRPr lang="zh-CN" sz="2000" b="1" kern="100">
                        <a:effectLst/>
                        <a:latin typeface="+mn-ea"/>
                        <a:ea typeface="+mn-ea"/>
                      </a:endParaRPr>
                    </a:p>
                  </a:txBody>
                  <a:tcPr marL="68580" marR="68580" marT="0" marB="0" anchor="ctr">
                    <a:solidFill>
                      <a:schemeClr val="bg1"/>
                    </a:solidFill>
                  </a:tcPr>
                </a:tc>
                <a:tc>
                  <a:txBody>
                    <a:bodyPr/>
                    <a:lstStyle/>
                    <a:p>
                      <a:pPr algn="r">
                        <a:spcAft>
                          <a:spcPts val="0"/>
                        </a:spcAft>
                      </a:pPr>
                      <a:r>
                        <a:rPr lang="en-US" sz="2000" b="1" kern="100">
                          <a:effectLst/>
                          <a:latin typeface="+mn-ea"/>
                          <a:ea typeface="+mn-ea"/>
                        </a:rPr>
                        <a:t>419900.00 </a:t>
                      </a:r>
                      <a:endParaRPr lang="zh-CN" sz="2000" b="1" kern="100">
                        <a:effectLst/>
                        <a:latin typeface="+mn-ea"/>
                        <a:ea typeface="+mn-ea"/>
                      </a:endParaRPr>
                    </a:p>
                  </a:txBody>
                  <a:tcPr marL="68580" marR="68580" marT="0" marB="0" anchor="ctr">
                    <a:solidFill>
                      <a:schemeClr val="bg1"/>
                    </a:solidFill>
                  </a:tcPr>
                </a:tc>
                <a:extLst>
                  <a:ext uri="{0D108BD9-81ED-4DB2-BD59-A6C34878D82A}">
                    <a16:rowId xmlns:a16="http://schemas.microsoft.com/office/drawing/2014/main" xmlns="" val="10002"/>
                  </a:ext>
                </a:extLst>
              </a:tr>
              <a:tr h="321121">
                <a:tc>
                  <a:txBody>
                    <a:bodyPr/>
                    <a:lstStyle/>
                    <a:p>
                      <a:pPr marL="14605" indent="200660" algn="just">
                        <a:spcAft>
                          <a:spcPts val="0"/>
                        </a:spcAft>
                      </a:pPr>
                      <a:r>
                        <a:rPr lang="en-US" sz="2000" b="1" kern="100">
                          <a:effectLst/>
                          <a:latin typeface="+mn-ea"/>
                          <a:ea typeface="+mn-ea"/>
                        </a:rPr>
                        <a:t>2</a:t>
                      </a:r>
                      <a:r>
                        <a:rPr lang="zh-CN" sz="2000" b="1" kern="100">
                          <a:effectLst/>
                          <a:latin typeface="+mn-ea"/>
                          <a:ea typeface="+mn-ea"/>
                        </a:rPr>
                        <a:t>．职工福利费</a:t>
                      </a:r>
                    </a:p>
                  </a:txBody>
                  <a:tcPr marL="68580" marR="68580" marT="0" marB="0" anchor="ctr">
                    <a:solidFill>
                      <a:schemeClr val="bg1"/>
                    </a:solidFill>
                  </a:tcPr>
                </a:tc>
                <a:tc>
                  <a:txBody>
                    <a:bodyPr/>
                    <a:lstStyle/>
                    <a:p>
                      <a:pPr algn="r">
                        <a:spcAft>
                          <a:spcPts val="0"/>
                        </a:spcAft>
                      </a:pPr>
                      <a:r>
                        <a:rPr lang="en-US" sz="2000" b="1" kern="100">
                          <a:effectLst/>
                          <a:latin typeface="+mn-ea"/>
                          <a:ea typeface="+mn-ea"/>
                        </a:rPr>
                        <a:t>46676.00 </a:t>
                      </a:r>
                      <a:endParaRPr lang="zh-CN" sz="2000" b="1" kern="100">
                        <a:effectLst/>
                        <a:latin typeface="+mn-ea"/>
                        <a:ea typeface="+mn-ea"/>
                      </a:endParaRPr>
                    </a:p>
                  </a:txBody>
                  <a:tcPr marL="68580" marR="68580" marT="0" marB="0" anchor="ctr">
                    <a:solidFill>
                      <a:schemeClr val="bg1"/>
                    </a:solidFill>
                  </a:tcPr>
                </a:tc>
                <a:tc>
                  <a:txBody>
                    <a:bodyPr/>
                    <a:lstStyle/>
                    <a:p>
                      <a:pPr algn="r">
                        <a:spcAft>
                          <a:spcPts val="0"/>
                        </a:spcAft>
                      </a:pPr>
                      <a:r>
                        <a:rPr lang="en-US" sz="2000" b="1" kern="100">
                          <a:effectLst/>
                          <a:latin typeface="+mn-ea"/>
                          <a:ea typeface="+mn-ea"/>
                        </a:rPr>
                        <a:t>58786.00 </a:t>
                      </a:r>
                      <a:endParaRPr lang="zh-CN" sz="2000" b="1" kern="100">
                        <a:effectLst/>
                        <a:latin typeface="+mn-ea"/>
                        <a:ea typeface="+mn-ea"/>
                      </a:endParaRPr>
                    </a:p>
                  </a:txBody>
                  <a:tcPr marL="68580" marR="68580" marT="0" marB="0" anchor="ctr">
                    <a:solidFill>
                      <a:schemeClr val="bg1"/>
                    </a:solidFill>
                  </a:tcPr>
                </a:tc>
                <a:extLst>
                  <a:ext uri="{0D108BD9-81ED-4DB2-BD59-A6C34878D82A}">
                    <a16:rowId xmlns:a16="http://schemas.microsoft.com/office/drawing/2014/main" xmlns="" val="10003"/>
                  </a:ext>
                </a:extLst>
              </a:tr>
              <a:tr h="321121">
                <a:tc>
                  <a:txBody>
                    <a:bodyPr/>
                    <a:lstStyle/>
                    <a:p>
                      <a:pPr marL="14605" indent="200660" algn="just">
                        <a:spcAft>
                          <a:spcPts val="0"/>
                        </a:spcAft>
                      </a:pPr>
                      <a:r>
                        <a:rPr lang="en-US" sz="2000" b="1" kern="100" dirty="0">
                          <a:effectLst/>
                          <a:latin typeface="+mn-ea"/>
                          <a:ea typeface="+mn-ea"/>
                        </a:rPr>
                        <a:t>……</a:t>
                      </a:r>
                      <a:endParaRPr lang="zh-CN" sz="2000" b="1" kern="100" dirty="0">
                        <a:effectLst/>
                        <a:latin typeface="+mn-ea"/>
                        <a:ea typeface="+mn-ea"/>
                      </a:endParaRPr>
                    </a:p>
                  </a:txBody>
                  <a:tcPr marL="68580" marR="68580" marT="0" marB="0" anchor="ctr">
                    <a:solidFill>
                      <a:schemeClr val="bg1"/>
                    </a:solidFill>
                  </a:tcPr>
                </a:tc>
                <a:tc>
                  <a:txBody>
                    <a:bodyPr/>
                    <a:lstStyle/>
                    <a:p>
                      <a:pPr algn="r">
                        <a:spcAft>
                          <a:spcPts val="0"/>
                        </a:spcAft>
                      </a:pPr>
                      <a:r>
                        <a:rPr lang="en-US" sz="2000" b="1" kern="100" dirty="0">
                          <a:effectLst/>
                          <a:latin typeface="+mn-ea"/>
                          <a:ea typeface="+mn-ea"/>
                        </a:rPr>
                        <a:t>…… </a:t>
                      </a:r>
                      <a:endParaRPr lang="zh-CN" sz="2000" b="1" kern="100" dirty="0">
                        <a:effectLst/>
                        <a:latin typeface="+mn-ea"/>
                        <a:ea typeface="+mn-ea"/>
                      </a:endParaRPr>
                    </a:p>
                  </a:txBody>
                  <a:tcPr marL="68580" marR="68580" marT="0" marB="0" anchor="ctr">
                    <a:solidFill>
                      <a:schemeClr val="bg1"/>
                    </a:solidFill>
                  </a:tcPr>
                </a:tc>
                <a:tc>
                  <a:txBody>
                    <a:bodyPr/>
                    <a:lstStyle/>
                    <a:p>
                      <a:pPr algn="r">
                        <a:spcAft>
                          <a:spcPts val="0"/>
                        </a:spcAft>
                      </a:pPr>
                      <a:r>
                        <a:rPr lang="en-US" sz="2000" b="1" kern="100" dirty="0">
                          <a:effectLst/>
                          <a:latin typeface="+mn-ea"/>
                          <a:ea typeface="+mn-ea"/>
                        </a:rPr>
                        <a:t>…… </a:t>
                      </a:r>
                      <a:endParaRPr lang="zh-CN" sz="2000" b="1" kern="100" dirty="0">
                        <a:effectLst/>
                        <a:latin typeface="+mn-ea"/>
                        <a:ea typeface="+mn-ea"/>
                      </a:endParaRPr>
                    </a:p>
                  </a:txBody>
                  <a:tcPr marL="68580" marR="68580" marT="0" marB="0" anchor="ctr">
                    <a:solidFill>
                      <a:schemeClr val="bg1"/>
                    </a:solidFill>
                  </a:tcPr>
                </a:tc>
                <a:extLst>
                  <a:ext uri="{0D108BD9-81ED-4DB2-BD59-A6C34878D82A}">
                    <a16:rowId xmlns:a16="http://schemas.microsoft.com/office/drawing/2014/main" xmlns="" val="10004"/>
                  </a:ext>
                </a:extLst>
              </a:tr>
              <a:tr h="321121">
                <a:tc>
                  <a:txBody>
                    <a:bodyPr/>
                    <a:lstStyle/>
                    <a:p>
                      <a:pPr marL="14605" indent="200660" algn="just">
                        <a:spcAft>
                          <a:spcPts val="0"/>
                        </a:spcAft>
                      </a:pPr>
                      <a:r>
                        <a:rPr lang="en-US" sz="2000" b="1" kern="100">
                          <a:effectLst/>
                          <a:latin typeface="+mn-ea"/>
                          <a:ea typeface="+mn-ea"/>
                        </a:rPr>
                        <a:t>8</a:t>
                      </a:r>
                      <a:r>
                        <a:rPr lang="zh-CN" sz="2000" b="1" kern="100">
                          <a:effectLst/>
                          <a:latin typeface="+mn-ea"/>
                          <a:ea typeface="+mn-ea"/>
                        </a:rPr>
                        <a:t>．按周转量计算的行车补贴</a:t>
                      </a:r>
                    </a:p>
                  </a:txBody>
                  <a:tcPr marL="68580" marR="68580" marT="0" marB="0" anchor="ctr">
                    <a:solidFill>
                      <a:schemeClr val="bg1"/>
                    </a:solidFill>
                  </a:tcPr>
                </a:tc>
                <a:tc>
                  <a:txBody>
                    <a:bodyPr/>
                    <a:lstStyle/>
                    <a:p>
                      <a:pPr algn="r">
                        <a:spcAft>
                          <a:spcPts val="0"/>
                        </a:spcAft>
                      </a:pPr>
                      <a:r>
                        <a:rPr lang="en-US" sz="2000" b="1" kern="100">
                          <a:effectLst/>
                          <a:latin typeface="+mn-ea"/>
                          <a:ea typeface="+mn-ea"/>
                        </a:rPr>
                        <a:t>50000.00 </a:t>
                      </a:r>
                      <a:endParaRPr lang="zh-CN" sz="2000" b="1" kern="100">
                        <a:effectLst/>
                        <a:latin typeface="+mn-ea"/>
                        <a:ea typeface="+mn-ea"/>
                      </a:endParaRPr>
                    </a:p>
                  </a:txBody>
                  <a:tcPr marL="68580" marR="68580" marT="0" marB="0" anchor="ctr">
                    <a:solidFill>
                      <a:schemeClr val="bg1"/>
                    </a:solidFill>
                  </a:tcPr>
                </a:tc>
                <a:tc>
                  <a:txBody>
                    <a:bodyPr/>
                    <a:lstStyle/>
                    <a:p>
                      <a:pPr algn="r">
                        <a:spcAft>
                          <a:spcPts val="0"/>
                        </a:spcAft>
                      </a:pPr>
                      <a:r>
                        <a:rPr lang="en-US" sz="2000" b="1" kern="100">
                          <a:effectLst/>
                          <a:latin typeface="+mn-ea"/>
                          <a:ea typeface="+mn-ea"/>
                        </a:rPr>
                        <a:t>85800.00 </a:t>
                      </a:r>
                      <a:endParaRPr lang="zh-CN" sz="2000" b="1" kern="100">
                        <a:effectLst/>
                        <a:latin typeface="+mn-ea"/>
                        <a:ea typeface="+mn-ea"/>
                      </a:endParaRPr>
                    </a:p>
                  </a:txBody>
                  <a:tcPr marL="68580" marR="68580" marT="0" marB="0" anchor="ctr">
                    <a:solidFill>
                      <a:schemeClr val="bg1"/>
                    </a:solidFill>
                  </a:tcPr>
                </a:tc>
                <a:extLst>
                  <a:ext uri="{0D108BD9-81ED-4DB2-BD59-A6C34878D82A}">
                    <a16:rowId xmlns:a16="http://schemas.microsoft.com/office/drawing/2014/main" xmlns="" val="10005"/>
                  </a:ext>
                </a:extLst>
              </a:tr>
              <a:tr h="321121">
                <a:tc>
                  <a:txBody>
                    <a:bodyPr/>
                    <a:lstStyle/>
                    <a:p>
                      <a:pPr marL="14605" algn="just">
                        <a:spcAft>
                          <a:spcPts val="0"/>
                        </a:spcAft>
                      </a:pPr>
                      <a:r>
                        <a:rPr lang="zh-CN" sz="2000" b="1" kern="100">
                          <a:effectLst/>
                          <a:latin typeface="+mn-ea"/>
                          <a:ea typeface="+mn-ea"/>
                        </a:rPr>
                        <a:t>二、营运间接费</a:t>
                      </a:r>
                    </a:p>
                  </a:txBody>
                  <a:tcPr marL="68580" marR="68580" marT="0" marB="0" anchor="ctr">
                    <a:solidFill>
                      <a:schemeClr val="bg1"/>
                    </a:solidFill>
                  </a:tcPr>
                </a:tc>
                <a:tc>
                  <a:txBody>
                    <a:bodyPr/>
                    <a:lstStyle/>
                    <a:p>
                      <a:pPr algn="r">
                        <a:spcAft>
                          <a:spcPts val="0"/>
                        </a:spcAft>
                      </a:pPr>
                      <a:r>
                        <a:rPr lang="en-US" sz="2000" b="1" kern="100">
                          <a:effectLst/>
                          <a:latin typeface="+mn-ea"/>
                          <a:ea typeface="+mn-ea"/>
                        </a:rPr>
                        <a:t>826929.00 </a:t>
                      </a:r>
                      <a:endParaRPr lang="zh-CN" sz="2000" b="1" kern="100">
                        <a:effectLst/>
                        <a:latin typeface="+mn-ea"/>
                        <a:ea typeface="+mn-ea"/>
                      </a:endParaRPr>
                    </a:p>
                  </a:txBody>
                  <a:tcPr marL="68580" marR="68580" marT="0" marB="0" anchor="ctr">
                    <a:solidFill>
                      <a:schemeClr val="bg1"/>
                    </a:solidFill>
                  </a:tcPr>
                </a:tc>
                <a:tc>
                  <a:txBody>
                    <a:bodyPr/>
                    <a:lstStyle/>
                    <a:p>
                      <a:pPr algn="r">
                        <a:spcAft>
                          <a:spcPts val="0"/>
                        </a:spcAft>
                      </a:pPr>
                      <a:r>
                        <a:rPr lang="en-US" sz="2000" b="1" kern="100">
                          <a:effectLst/>
                          <a:latin typeface="+mn-ea"/>
                          <a:ea typeface="+mn-ea"/>
                        </a:rPr>
                        <a:t>860969.00 </a:t>
                      </a:r>
                      <a:endParaRPr lang="zh-CN" sz="2000" b="1" kern="100">
                        <a:effectLst/>
                        <a:latin typeface="+mn-ea"/>
                        <a:ea typeface="+mn-ea"/>
                      </a:endParaRPr>
                    </a:p>
                  </a:txBody>
                  <a:tcPr marL="68580" marR="68580" marT="0" marB="0" anchor="ctr">
                    <a:solidFill>
                      <a:schemeClr val="bg1"/>
                    </a:solidFill>
                  </a:tcPr>
                </a:tc>
                <a:extLst>
                  <a:ext uri="{0D108BD9-81ED-4DB2-BD59-A6C34878D82A}">
                    <a16:rowId xmlns:a16="http://schemas.microsoft.com/office/drawing/2014/main" xmlns="" val="10006"/>
                  </a:ext>
                </a:extLst>
              </a:tr>
              <a:tr h="321121">
                <a:tc>
                  <a:txBody>
                    <a:bodyPr/>
                    <a:lstStyle/>
                    <a:p>
                      <a:pPr marL="14605" algn="just">
                        <a:spcAft>
                          <a:spcPts val="0"/>
                        </a:spcAft>
                      </a:pPr>
                      <a:r>
                        <a:rPr lang="zh-CN" sz="2000" b="1" kern="100">
                          <a:effectLst/>
                          <a:latin typeface="+mn-ea"/>
                          <a:ea typeface="+mn-ea"/>
                        </a:rPr>
                        <a:t>三、运输总成本</a:t>
                      </a:r>
                    </a:p>
                  </a:txBody>
                  <a:tcPr marL="68580" marR="68580" marT="0" marB="0" anchor="ctr">
                    <a:solidFill>
                      <a:schemeClr val="bg1"/>
                    </a:solidFill>
                  </a:tcPr>
                </a:tc>
                <a:tc>
                  <a:txBody>
                    <a:bodyPr/>
                    <a:lstStyle/>
                    <a:p>
                      <a:pPr algn="r">
                        <a:spcAft>
                          <a:spcPts val="0"/>
                        </a:spcAft>
                      </a:pPr>
                      <a:r>
                        <a:rPr lang="en-US" sz="2000" b="1" kern="100">
                          <a:effectLst/>
                          <a:latin typeface="+mn-ea"/>
                          <a:ea typeface="+mn-ea"/>
                        </a:rPr>
                        <a:t>3898800.00 </a:t>
                      </a:r>
                      <a:endParaRPr lang="zh-CN" sz="2000" b="1" kern="100">
                        <a:effectLst/>
                        <a:latin typeface="+mn-ea"/>
                        <a:ea typeface="+mn-ea"/>
                      </a:endParaRPr>
                    </a:p>
                  </a:txBody>
                  <a:tcPr marL="68580" marR="68580" marT="0" marB="0" anchor="ctr">
                    <a:solidFill>
                      <a:schemeClr val="bg1"/>
                    </a:solidFill>
                  </a:tcPr>
                </a:tc>
                <a:tc>
                  <a:txBody>
                    <a:bodyPr/>
                    <a:lstStyle/>
                    <a:p>
                      <a:pPr algn="r">
                        <a:spcAft>
                          <a:spcPts val="0"/>
                        </a:spcAft>
                      </a:pPr>
                      <a:r>
                        <a:rPr lang="en-US" sz="2000" b="1" kern="100">
                          <a:effectLst/>
                          <a:latin typeface="+mn-ea"/>
                          <a:ea typeface="+mn-ea"/>
                        </a:rPr>
                        <a:t>4884453.00 </a:t>
                      </a:r>
                      <a:endParaRPr lang="zh-CN" sz="2000" b="1" kern="100">
                        <a:effectLst/>
                        <a:latin typeface="+mn-ea"/>
                        <a:ea typeface="+mn-ea"/>
                      </a:endParaRPr>
                    </a:p>
                  </a:txBody>
                  <a:tcPr marL="68580" marR="68580" marT="0" marB="0" anchor="ctr">
                    <a:solidFill>
                      <a:schemeClr val="bg1"/>
                    </a:solidFill>
                  </a:tcPr>
                </a:tc>
                <a:extLst>
                  <a:ext uri="{0D108BD9-81ED-4DB2-BD59-A6C34878D82A}">
                    <a16:rowId xmlns:a16="http://schemas.microsoft.com/office/drawing/2014/main" xmlns="" val="10007"/>
                  </a:ext>
                </a:extLst>
              </a:tr>
              <a:tr h="321121">
                <a:tc>
                  <a:txBody>
                    <a:bodyPr/>
                    <a:lstStyle/>
                    <a:p>
                      <a:pPr marL="14605" algn="just">
                        <a:spcAft>
                          <a:spcPts val="0"/>
                        </a:spcAft>
                      </a:pPr>
                      <a:r>
                        <a:rPr lang="zh-CN" sz="2000" b="1" kern="100">
                          <a:effectLst/>
                          <a:latin typeface="+mn-ea"/>
                          <a:ea typeface="+mn-ea"/>
                        </a:rPr>
                        <a:t>四、周转量（</a:t>
                      </a:r>
                      <a:r>
                        <a:rPr lang="en-US" sz="2000" b="1" kern="100">
                          <a:effectLst/>
                          <a:latin typeface="+mn-ea"/>
                          <a:ea typeface="+mn-ea"/>
                        </a:rPr>
                        <a:t>10</a:t>
                      </a:r>
                      <a:r>
                        <a:rPr lang="en-US" sz="2000" b="1" kern="100" baseline="30000">
                          <a:effectLst/>
                          <a:latin typeface="+mn-ea"/>
                          <a:ea typeface="+mn-ea"/>
                        </a:rPr>
                        <a:t>3</a:t>
                      </a:r>
                      <a:r>
                        <a:rPr lang="en-US" sz="2000" b="1" kern="100">
                          <a:effectLst/>
                          <a:latin typeface="+mn-ea"/>
                          <a:ea typeface="+mn-ea"/>
                        </a:rPr>
                        <a:t>t</a:t>
                      </a:r>
                      <a:r>
                        <a:rPr lang="zh-CN" sz="2000" b="1" kern="100">
                          <a:effectLst/>
                          <a:latin typeface="+mn-ea"/>
                          <a:ea typeface="+mn-ea"/>
                        </a:rPr>
                        <a:t>•</a:t>
                      </a:r>
                      <a:r>
                        <a:rPr lang="en-US" sz="2000" b="1" kern="100">
                          <a:effectLst/>
                          <a:latin typeface="+mn-ea"/>
                          <a:ea typeface="+mn-ea"/>
                        </a:rPr>
                        <a:t>km</a:t>
                      </a:r>
                      <a:r>
                        <a:rPr lang="zh-CN" sz="2000" b="1" kern="100">
                          <a:effectLst/>
                          <a:latin typeface="+mn-ea"/>
                          <a:ea typeface="+mn-ea"/>
                        </a:rPr>
                        <a:t>）</a:t>
                      </a:r>
                    </a:p>
                  </a:txBody>
                  <a:tcPr marL="68580" marR="68580" marT="0" marB="0" anchor="ctr">
                    <a:solidFill>
                      <a:schemeClr val="bg1"/>
                    </a:solidFill>
                  </a:tcPr>
                </a:tc>
                <a:tc>
                  <a:txBody>
                    <a:bodyPr/>
                    <a:lstStyle/>
                    <a:p>
                      <a:pPr algn="r">
                        <a:spcAft>
                          <a:spcPts val="0"/>
                        </a:spcAft>
                      </a:pPr>
                      <a:r>
                        <a:rPr lang="en-US" sz="2000" b="1" kern="100">
                          <a:effectLst/>
                          <a:latin typeface="+mn-ea"/>
                          <a:ea typeface="+mn-ea"/>
                        </a:rPr>
                        <a:t>12996.0</a:t>
                      </a:r>
                      <a:endParaRPr lang="zh-CN" sz="2000" b="1" kern="100">
                        <a:effectLst/>
                        <a:latin typeface="+mn-ea"/>
                        <a:ea typeface="+mn-ea"/>
                      </a:endParaRPr>
                    </a:p>
                  </a:txBody>
                  <a:tcPr marL="68580" marR="68580" marT="0" marB="0" anchor="ctr">
                    <a:solidFill>
                      <a:schemeClr val="bg1"/>
                    </a:solidFill>
                  </a:tcPr>
                </a:tc>
                <a:tc>
                  <a:txBody>
                    <a:bodyPr/>
                    <a:lstStyle/>
                    <a:p>
                      <a:pPr algn="r">
                        <a:spcAft>
                          <a:spcPts val="0"/>
                        </a:spcAft>
                      </a:pPr>
                      <a:r>
                        <a:rPr lang="en-US" sz="2000" b="1" kern="100">
                          <a:effectLst/>
                          <a:latin typeface="+mn-ea"/>
                          <a:ea typeface="+mn-ea"/>
                        </a:rPr>
                        <a:t>15756.3</a:t>
                      </a:r>
                      <a:endParaRPr lang="zh-CN" sz="2000" b="1" kern="100">
                        <a:effectLst/>
                        <a:latin typeface="+mn-ea"/>
                        <a:ea typeface="+mn-ea"/>
                      </a:endParaRPr>
                    </a:p>
                  </a:txBody>
                  <a:tcPr marL="68580" marR="68580" marT="0" marB="0" anchor="ctr">
                    <a:solidFill>
                      <a:schemeClr val="bg1"/>
                    </a:solidFill>
                  </a:tcPr>
                </a:tc>
                <a:extLst>
                  <a:ext uri="{0D108BD9-81ED-4DB2-BD59-A6C34878D82A}">
                    <a16:rowId xmlns:a16="http://schemas.microsoft.com/office/drawing/2014/main" xmlns="" val="10008"/>
                  </a:ext>
                </a:extLst>
              </a:tr>
              <a:tr h="321121">
                <a:tc>
                  <a:txBody>
                    <a:bodyPr/>
                    <a:lstStyle/>
                    <a:p>
                      <a:pPr marL="14605" algn="just">
                        <a:spcAft>
                          <a:spcPts val="0"/>
                        </a:spcAft>
                      </a:pPr>
                      <a:r>
                        <a:rPr lang="zh-CN" sz="2000" b="1" kern="100">
                          <a:effectLst/>
                          <a:latin typeface="+mn-ea"/>
                          <a:ea typeface="+mn-ea"/>
                        </a:rPr>
                        <a:t>五、单位成本（元</a:t>
                      </a:r>
                      <a:r>
                        <a:rPr lang="en-US" sz="2000" b="1" kern="100">
                          <a:effectLst/>
                          <a:latin typeface="+mn-ea"/>
                          <a:ea typeface="+mn-ea"/>
                        </a:rPr>
                        <a:t>/10</a:t>
                      </a:r>
                      <a:r>
                        <a:rPr lang="en-US" sz="2000" b="1" kern="100" baseline="30000">
                          <a:effectLst/>
                          <a:latin typeface="+mn-ea"/>
                          <a:ea typeface="+mn-ea"/>
                        </a:rPr>
                        <a:t>3</a:t>
                      </a:r>
                      <a:r>
                        <a:rPr lang="en-US" sz="2000" b="1" kern="100">
                          <a:effectLst/>
                          <a:latin typeface="+mn-ea"/>
                          <a:ea typeface="+mn-ea"/>
                        </a:rPr>
                        <a:t>t</a:t>
                      </a:r>
                      <a:r>
                        <a:rPr lang="zh-CN" sz="2000" b="1" kern="100">
                          <a:effectLst/>
                          <a:latin typeface="+mn-ea"/>
                          <a:ea typeface="+mn-ea"/>
                        </a:rPr>
                        <a:t>•</a:t>
                      </a:r>
                      <a:r>
                        <a:rPr lang="en-US" sz="2000" b="1" kern="100">
                          <a:effectLst/>
                          <a:latin typeface="+mn-ea"/>
                          <a:ea typeface="+mn-ea"/>
                        </a:rPr>
                        <a:t>km</a:t>
                      </a:r>
                      <a:r>
                        <a:rPr lang="zh-CN" sz="2000" b="1" kern="100">
                          <a:effectLst/>
                          <a:latin typeface="+mn-ea"/>
                          <a:ea typeface="+mn-ea"/>
                        </a:rPr>
                        <a:t>）</a:t>
                      </a:r>
                    </a:p>
                  </a:txBody>
                  <a:tcPr marL="68580" marR="68580" marT="0" marB="0" anchor="ctr">
                    <a:solidFill>
                      <a:schemeClr val="bg1"/>
                    </a:solidFill>
                  </a:tcPr>
                </a:tc>
                <a:tc>
                  <a:txBody>
                    <a:bodyPr/>
                    <a:lstStyle/>
                    <a:p>
                      <a:pPr algn="r">
                        <a:spcAft>
                          <a:spcPts val="0"/>
                        </a:spcAft>
                      </a:pPr>
                      <a:r>
                        <a:rPr lang="en-US" sz="2000" b="1" kern="100">
                          <a:effectLst/>
                          <a:latin typeface="+mn-ea"/>
                          <a:ea typeface="+mn-ea"/>
                        </a:rPr>
                        <a:t>300.00</a:t>
                      </a:r>
                      <a:endParaRPr lang="zh-CN" sz="2000" b="1" kern="100">
                        <a:effectLst/>
                        <a:latin typeface="+mn-ea"/>
                        <a:ea typeface="+mn-ea"/>
                      </a:endParaRPr>
                    </a:p>
                  </a:txBody>
                  <a:tcPr marL="68580" marR="68580" marT="0" marB="0">
                    <a:solidFill>
                      <a:schemeClr val="bg1"/>
                    </a:solidFill>
                  </a:tcPr>
                </a:tc>
                <a:tc>
                  <a:txBody>
                    <a:bodyPr/>
                    <a:lstStyle/>
                    <a:p>
                      <a:pPr algn="r">
                        <a:spcAft>
                          <a:spcPts val="0"/>
                        </a:spcAft>
                      </a:pPr>
                      <a:r>
                        <a:rPr lang="en-US" sz="2000" b="1" kern="100">
                          <a:effectLst/>
                          <a:latin typeface="+mn-ea"/>
                          <a:ea typeface="+mn-ea"/>
                        </a:rPr>
                        <a:t>310.00</a:t>
                      </a:r>
                      <a:endParaRPr lang="zh-CN" sz="2000" b="1" kern="100">
                        <a:effectLst/>
                        <a:latin typeface="+mn-ea"/>
                        <a:ea typeface="+mn-ea"/>
                      </a:endParaRPr>
                    </a:p>
                  </a:txBody>
                  <a:tcPr marL="68580" marR="68580" marT="0" marB="0">
                    <a:solidFill>
                      <a:schemeClr val="bg1"/>
                    </a:solidFill>
                  </a:tcPr>
                </a:tc>
                <a:extLst>
                  <a:ext uri="{0D108BD9-81ED-4DB2-BD59-A6C34878D82A}">
                    <a16:rowId xmlns:a16="http://schemas.microsoft.com/office/drawing/2014/main" xmlns="" val="10009"/>
                  </a:ext>
                </a:extLst>
              </a:tr>
              <a:tr h="321121">
                <a:tc>
                  <a:txBody>
                    <a:bodyPr/>
                    <a:lstStyle/>
                    <a:p>
                      <a:pPr marL="14605" algn="just">
                        <a:spcAft>
                          <a:spcPts val="0"/>
                        </a:spcAft>
                      </a:pPr>
                      <a:r>
                        <a:rPr lang="zh-CN" sz="2000" b="1" kern="100">
                          <a:effectLst/>
                          <a:latin typeface="+mn-ea"/>
                          <a:ea typeface="+mn-ea"/>
                        </a:rPr>
                        <a:t>六、单位成本差额（元</a:t>
                      </a:r>
                      <a:r>
                        <a:rPr lang="en-US" sz="2000" b="1" kern="100">
                          <a:effectLst/>
                          <a:latin typeface="+mn-ea"/>
                          <a:ea typeface="+mn-ea"/>
                        </a:rPr>
                        <a:t>/10</a:t>
                      </a:r>
                      <a:r>
                        <a:rPr lang="en-US" sz="2000" b="1" kern="100" baseline="30000">
                          <a:effectLst/>
                          <a:latin typeface="+mn-ea"/>
                          <a:ea typeface="+mn-ea"/>
                        </a:rPr>
                        <a:t>3</a:t>
                      </a:r>
                      <a:r>
                        <a:rPr lang="en-US" sz="2000" b="1" kern="100">
                          <a:effectLst/>
                          <a:latin typeface="+mn-ea"/>
                          <a:ea typeface="+mn-ea"/>
                        </a:rPr>
                        <a:t>t</a:t>
                      </a:r>
                      <a:r>
                        <a:rPr lang="zh-CN" sz="2000" b="1" kern="100">
                          <a:effectLst/>
                          <a:latin typeface="+mn-ea"/>
                          <a:ea typeface="+mn-ea"/>
                        </a:rPr>
                        <a:t>•</a:t>
                      </a:r>
                      <a:r>
                        <a:rPr lang="en-US" sz="2000" b="1" kern="100">
                          <a:effectLst/>
                          <a:latin typeface="+mn-ea"/>
                          <a:ea typeface="+mn-ea"/>
                        </a:rPr>
                        <a:t>km</a:t>
                      </a:r>
                      <a:r>
                        <a:rPr lang="zh-CN" sz="2000" b="1" kern="100">
                          <a:effectLst/>
                          <a:latin typeface="+mn-ea"/>
                          <a:ea typeface="+mn-ea"/>
                        </a:rPr>
                        <a:t>）</a:t>
                      </a:r>
                    </a:p>
                  </a:txBody>
                  <a:tcPr marL="68580" marR="68580" marT="0" marB="0" anchor="ctr">
                    <a:solidFill>
                      <a:schemeClr val="bg1"/>
                    </a:solidFill>
                  </a:tcPr>
                </a:tc>
                <a:tc gridSpan="2">
                  <a:txBody>
                    <a:bodyPr/>
                    <a:lstStyle/>
                    <a:p>
                      <a:pPr marL="14605" algn="ctr">
                        <a:spcAft>
                          <a:spcPts val="0"/>
                        </a:spcAft>
                      </a:pPr>
                      <a:r>
                        <a:rPr lang="en-US" sz="2000" b="1" kern="100" dirty="0">
                          <a:effectLst/>
                          <a:latin typeface="+mn-ea"/>
                          <a:ea typeface="+mn-ea"/>
                        </a:rPr>
                        <a:t>10.00</a:t>
                      </a:r>
                      <a:endParaRPr lang="zh-CN" sz="2000" b="1" kern="100" dirty="0">
                        <a:effectLst/>
                        <a:latin typeface="+mn-ea"/>
                        <a:ea typeface="+mn-ea"/>
                      </a:endParaRPr>
                    </a:p>
                  </a:txBody>
                  <a:tcPr marL="68580" marR="68580" marT="0" marB="0" anchor="ctr">
                    <a:solidFill>
                      <a:schemeClr val="bg1"/>
                    </a:solidFill>
                  </a:tcPr>
                </a:tc>
                <a:tc hMerge="1">
                  <a:txBody>
                    <a:bodyPr/>
                    <a:lstStyle/>
                    <a:p>
                      <a:endParaRPr lang="zh-CN" altLang="en-US"/>
                    </a:p>
                  </a:txBody>
                  <a:tcPr/>
                </a:tc>
                <a:extLst>
                  <a:ext uri="{0D108BD9-81ED-4DB2-BD59-A6C34878D82A}">
                    <a16:rowId xmlns:a16="http://schemas.microsoft.com/office/drawing/2014/main" xmlns="" val="10010"/>
                  </a:ext>
                </a:extLst>
              </a:tr>
            </a:tbl>
          </a:graphicData>
        </a:graphic>
      </p:graphicFrame>
      <p:sp>
        <p:nvSpPr>
          <p:cNvPr id="11" name="矩形 10"/>
          <p:cNvSpPr/>
          <p:nvPr/>
        </p:nvSpPr>
        <p:spPr>
          <a:xfrm>
            <a:off x="407368" y="961564"/>
            <a:ext cx="1512168" cy="523220"/>
          </a:xfrm>
          <a:prstGeom prst="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zh-CN" alt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例</a:t>
            </a:r>
            <a:r>
              <a:rPr lang="en-US" altLang="zh-CN"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5-5</a:t>
            </a:r>
            <a:endParaRPr lang="zh-CN" alt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2" name="燕尾形 11"/>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13" name="燕尾形 12"/>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14" name="燕尾形 13"/>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9" name="燕尾形 8"/>
          <p:cNvSpPr/>
          <p:nvPr/>
        </p:nvSpPr>
        <p:spPr>
          <a:xfrm>
            <a:off x="4943872" y="692696"/>
            <a:ext cx="489054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（二）单位成本实际数与预算数之差的因素分析</a:t>
            </a:r>
            <a:endParaRPr lang="zh-CN" altLang="zh-CN" sz="1600" b="1" dirty="0">
              <a:solidFill>
                <a:schemeClr val="bg1"/>
              </a:solidFill>
            </a:endParaRPr>
          </a:p>
        </p:txBody>
      </p:sp>
    </p:spTree>
    <p:extLst>
      <p:ext uri="{BB962C8B-B14F-4D97-AF65-F5344CB8AC3E}">
        <p14:creationId xmlns:p14="http://schemas.microsoft.com/office/powerpoint/2010/main" xmlns="" val="5607845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2"/>
          <p:cNvPicPr>
            <a:picLocks noChangeAspect="1" noChangeArrowheads="1"/>
          </p:cNvPicPr>
          <p:nvPr/>
        </p:nvPicPr>
        <p:blipFill>
          <a:blip r:embed="rId3" cstate="print"/>
          <a:srcRect/>
          <a:stretch>
            <a:fillRect/>
          </a:stretch>
        </p:blipFill>
        <p:spPr bwMode="auto">
          <a:xfrm>
            <a:off x="990149" y="1052736"/>
            <a:ext cx="10211702" cy="4852369"/>
          </a:xfrm>
          <a:prstGeom prst="rect">
            <a:avLst/>
          </a:prstGeom>
          <a:noFill/>
          <a:ln w="9525">
            <a:noFill/>
            <a:miter lim="800000"/>
            <a:headEnd/>
            <a:tailEnd/>
          </a:ln>
        </p:spPr>
      </p:pic>
      <p:sp>
        <p:nvSpPr>
          <p:cNvPr id="3" name="矩形 2"/>
          <p:cNvSpPr/>
          <p:nvPr/>
        </p:nvSpPr>
        <p:spPr>
          <a:xfrm>
            <a:off x="407368" y="961564"/>
            <a:ext cx="1512168" cy="523220"/>
          </a:xfrm>
          <a:prstGeom prst="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zh-CN" alt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例</a:t>
            </a:r>
            <a:r>
              <a:rPr lang="en-US" altLang="zh-CN"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5-5</a:t>
            </a:r>
            <a:endParaRPr lang="zh-CN" alt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4" name="燕尾形 3"/>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5" name="燕尾形 4"/>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6" name="燕尾形 5"/>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7" name="燕尾形 6"/>
          <p:cNvSpPr/>
          <p:nvPr/>
        </p:nvSpPr>
        <p:spPr>
          <a:xfrm>
            <a:off x="4943872" y="692696"/>
            <a:ext cx="489054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（二）单位成本实际数与预算数之差的因素分析</a:t>
            </a:r>
            <a:endParaRPr lang="zh-CN" altLang="zh-CN" sz="1600" b="1"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5"/>
          <p:cNvSpPr>
            <a:spLocks noChangeArrowheads="1"/>
          </p:cNvSpPr>
          <p:nvPr/>
        </p:nvSpPr>
        <p:spPr bwMode="auto">
          <a:xfrm>
            <a:off x="1524000" y="2989263"/>
            <a:ext cx="184150"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endParaRPr lang="zh-CN" altLang="en-US"/>
          </a:p>
        </p:txBody>
      </p:sp>
      <p:sp>
        <p:nvSpPr>
          <p:cNvPr id="2" name="Rectangle 2"/>
          <p:cNvSpPr>
            <a:spLocks noChangeArrowheads="1"/>
          </p:cNvSpPr>
          <p:nvPr/>
        </p:nvSpPr>
        <p:spPr bwMode="auto">
          <a:xfrm>
            <a:off x="937936" y="2989262"/>
            <a:ext cx="15564479" cy="457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sp>
        <p:nvSpPr>
          <p:cNvPr id="7" name="五边形 6"/>
          <p:cNvSpPr/>
          <p:nvPr/>
        </p:nvSpPr>
        <p:spPr>
          <a:xfrm>
            <a:off x="695400" y="2924944"/>
            <a:ext cx="11233248" cy="1569071"/>
          </a:xfrm>
          <a:prstGeom prst="homePlate">
            <a:avLst/>
          </a:prstGeom>
          <a:solidFill>
            <a:schemeClr val="bg1">
              <a:lumMod val="95000"/>
            </a:schemeClr>
          </a:solidFill>
          <a:ln>
            <a:noFill/>
          </a:ln>
          <a:effectLst>
            <a:reflection blurRad="12700" endPos="42000" dist="127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accent4"/>
                </a:solidFill>
                <a:latin typeface="宋体" panose="02010600030101010101" pitchFamily="2" charset="-122"/>
              </a:rPr>
              <a:t>1</a:t>
            </a:r>
            <a:r>
              <a:rPr lang="zh-CN" altLang="en-US" sz="3200" b="1">
                <a:solidFill>
                  <a:schemeClr val="accent4"/>
                </a:solidFill>
                <a:latin typeface="宋体" panose="02010600030101010101" pitchFamily="2" charset="-122"/>
              </a:rPr>
              <a:t>、将单位成本预算数与实际数相减</a:t>
            </a:r>
            <a:endParaRPr lang="zh-CN" altLang="en-US" sz="3200" b="1">
              <a:solidFill>
                <a:schemeClr val="accent4"/>
              </a:solidFill>
            </a:endParaRPr>
          </a:p>
        </p:txBody>
      </p:sp>
      <p:sp>
        <p:nvSpPr>
          <p:cNvPr id="8" name="燕尾形 7"/>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12" name="燕尾形 11"/>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13" name="燕尾形 12"/>
          <p:cNvSpPr/>
          <p:nvPr/>
        </p:nvSpPr>
        <p:spPr>
          <a:xfrm>
            <a:off x="5597940" y="368659"/>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dirty="0">
                <a:solidFill>
                  <a:schemeClr val="bg1"/>
                </a:solidFill>
                <a:latin typeface="宋体" panose="02010600030101010101" pitchFamily="2" charset="-122"/>
              </a:rPr>
              <a:t>一</a:t>
            </a:r>
            <a:r>
              <a:rPr lang="zh-CN" altLang="en-US" dirty="0" smtClean="0">
                <a:solidFill>
                  <a:schemeClr val="bg1"/>
                </a:solidFill>
                <a:latin typeface="宋体" panose="02010600030101010101" pitchFamily="2" charset="-122"/>
              </a:rPr>
              <a:t>、</a:t>
            </a:r>
            <a:r>
              <a:rPr lang="zh-CN" altLang="zh-CN" dirty="0" smtClean="0"/>
              <a:t>单位成本预算达成情况的总体分析</a:t>
            </a:r>
            <a:endParaRPr lang="zh-CN" altLang="en-US" dirty="0">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63600" y="1125538"/>
            <a:ext cx="10464800" cy="873125"/>
          </a:xfrm>
          <a:solidFill>
            <a:schemeClr val="bg1"/>
          </a:solidFill>
          <a:effectLst/>
          <a:scene3d>
            <a:camera prst="orthographicFront">
              <a:rot lat="0" lon="0" rev="0"/>
            </a:camera>
            <a:lightRig rig="contrasting" dir="t">
              <a:rot lat="0" lon="0" rev="1500000"/>
            </a:lightRig>
          </a:scene3d>
        </p:spPr>
        <p:txBody>
          <a:bodyPr/>
          <a:lstStyle/>
          <a:p>
            <a:pPr algn="ctr"/>
            <a:r>
              <a:rPr lang="x-none" altLang="zh-CN" sz="2800" dirty="0">
                <a:latin typeface="+mn-ea"/>
                <a:ea typeface="+mn-ea"/>
              </a:rPr>
              <a:t>表5-10  </a:t>
            </a:r>
            <a:r>
              <a:rPr lang="x-none" altLang="zh-CN" sz="2800" dirty="0" smtClean="0">
                <a:latin typeface="+mn-ea"/>
                <a:ea typeface="+mn-ea"/>
              </a:rPr>
              <a:t>成本费用分类统计</a:t>
            </a:r>
            <a:r>
              <a:rPr lang="en-US" altLang="zh-CN" sz="2800" dirty="0" smtClean="0">
                <a:latin typeface="+mn-ea"/>
                <a:ea typeface="+mn-ea"/>
              </a:rPr>
              <a:t>  202</a:t>
            </a:r>
            <a:r>
              <a:rPr lang="zh-CN" altLang="zh-CN" sz="2800" dirty="0" smtClean="0">
                <a:latin typeface="+mn-ea"/>
                <a:ea typeface="+mn-ea"/>
              </a:rPr>
              <a:t>×年</a:t>
            </a:r>
            <a:r>
              <a:rPr lang="en-US" altLang="zh-CN" sz="2800" dirty="0" smtClean="0">
                <a:latin typeface="+mn-ea"/>
                <a:ea typeface="+mn-ea"/>
              </a:rPr>
              <a:t>5</a:t>
            </a:r>
            <a:r>
              <a:rPr lang="zh-CN" altLang="zh-CN" sz="2800" dirty="0" smtClean="0">
                <a:latin typeface="+mn-ea"/>
                <a:ea typeface="+mn-ea"/>
              </a:rPr>
              <a:t>月</a:t>
            </a:r>
            <a:endParaRPr lang="zh-CN" altLang="en-US" sz="2800" dirty="0">
              <a:latin typeface="+mn-ea"/>
              <a:ea typeface="+mn-ea"/>
            </a:endParaRPr>
          </a:p>
        </p:txBody>
      </p:sp>
      <p:graphicFrame>
        <p:nvGraphicFramePr>
          <p:cNvPr id="5" name="表格 4"/>
          <p:cNvGraphicFramePr>
            <a:graphicFrameLocks noGrp="1"/>
          </p:cNvGraphicFramePr>
          <p:nvPr>
            <p:extLst>
              <p:ext uri="{D42A27DB-BD31-4B8C-83A1-F6EECF244321}">
                <p14:modId xmlns:p14="http://schemas.microsoft.com/office/powerpoint/2010/main" xmlns="" val="2618591639"/>
              </p:ext>
            </p:extLst>
          </p:nvPr>
        </p:nvGraphicFramePr>
        <p:xfrm>
          <a:off x="971674" y="1988840"/>
          <a:ext cx="10236894" cy="3840480"/>
        </p:xfrm>
        <a:graphic>
          <a:graphicData uri="http://schemas.openxmlformats.org/drawingml/2006/table">
            <a:tbl>
              <a:tblPr>
                <a:tableStyleId>{5940675A-B579-460E-94D1-54222C63F5DA}</a:tableStyleId>
              </a:tblPr>
              <a:tblGrid>
                <a:gridCol w="2559225">
                  <a:extLst>
                    <a:ext uri="{9D8B030D-6E8A-4147-A177-3AD203B41FA5}">
                      <a16:colId xmlns:a16="http://schemas.microsoft.com/office/drawing/2014/main" xmlns="" val="20000"/>
                    </a:ext>
                  </a:extLst>
                </a:gridCol>
                <a:gridCol w="1215629">
                  <a:extLst>
                    <a:ext uri="{9D8B030D-6E8A-4147-A177-3AD203B41FA5}">
                      <a16:colId xmlns:a16="http://schemas.microsoft.com/office/drawing/2014/main" xmlns="" val="20001"/>
                    </a:ext>
                  </a:extLst>
                </a:gridCol>
                <a:gridCol w="1407574">
                  <a:extLst>
                    <a:ext uri="{9D8B030D-6E8A-4147-A177-3AD203B41FA5}">
                      <a16:colId xmlns:a16="http://schemas.microsoft.com/office/drawing/2014/main" xmlns="" val="20002"/>
                    </a:ext>
                  </a:extLst>
                </a:gridCol>
                <a:gridCol w="1823447">
                  <a:extLst>
                    <a:ext uri="{9D8B030D-6E8A-4147-A177-3AD203B41FA5}">
                      <a16:colId xmlns:a16="http://schemas.microsoft.com/office/drawing/2014/main" xmlns="" val="20003"/>
                    </a:ext>
                  </a:extLst>
                </a:gridCol>
                <a:gridCol w="1983399">
                  <a:extLst>
                    <a:ext uri="{9D8B030D-6E8A-4147-A177-3AD203B41FA5}">
                      <a16:colId xmlns:a16="http://schemas.microsoft.com/office/drawing/2014/main" xmlns="" val="20004"/>
                    </a:ext>
                  </a:extLst>
                </a:gridCol>
                <a:gridCol w="1247620">
                  <a:extLst>
                    <a:ext uri="{9D8B030D-6E8A-4147-A177-3AD203B41FA5}">
                      <a16:colId xmlns:a16="http://schemas.microsoft.com/office/drawing/2014/main" xmlns="" val="20005"/>
                    </a:ext>
                  </a:extLst>
                </a:gridCol>
              </a:tblGrid>
              <a:tr h="264887">
                <a:tc rowSpan="3">
                  <a:txBody>
                    <a:bodyPr/>
                    <a:lstStyle/>
                    <a:p>
                      <a:pPr marL="14605" algn="ctr">
                        <a:spcAft>
                          <a:spcPts val="0"/>
                        </a:spcAft>
                      </a:pPr>
                      <a:r>
                        <a:rPr lang="zh-CN" sz="1800" b="1" kern="100" dirty="0">
                          <a:effectLst/>
                          <a:latin typeface="+mn-ea"/>
                          <a:ea typeface="+mn-ea"/>
                        </a:rPr>
                        <a:t>成 本 项 目</a:t>
                      </a:r>
                    </a:p>
                  </a:txBody>
                  <a:tcPr marL="68580" marR="68580" marT="0" marB="0" anchor="ctr"/>
                </a:tc>
                <a:tc gridSpan="2">
                  <a:txBody>
                    <a:bodyPr/>
                    <a:lstStyle/>
                    <a:p>
                      <a:pPr marL="14605" algn="ctr">
                        <a:spcAft>
                          <a:spcPts val="0"/>
                        </a:spcAft>
                      </a:pPr>
                      <a:r>
                        <a:rPr lang="zh-CN" sz="1800" b="1" kern="100">
                          <a:effectLst/>
                          <a:latin typeface="+mn-ea"/>
                          <a:ea typeface="+mn-ea"/>
                        </a:rPr>
                        <a:t>总额（元）</a:t>
                      </a:r>
                    </a:p>
                  </a:txBody>
                  <a:tcPr marL="68580" marR="68580" marT="0" marB="0" anchor="ctr"/>
                </a:tc>
                <a:tc hMerge="1">
                  <a:txBody>
                    <a:bodyPr/>
                    <a:lstStyle/>
                    <a:p>
                      <a:endParaRPr lang="zh-CN" altLang="en-US"/>
                    </a:p>
                  </a:txBody>
                  <a:tcPr/>
                </a:tc>
                <a:tc gridSpan="3">
                  <a:txBody>
                    <a:bodyPr/>
                    <a:lstStyle/>
                    <a:p>
                      <a:pPr marL="14605" algn="ctr">
                        <a:spcAft>
                          <a:spcPts val="0"/>
                        </a:spcAft>
                      </a:pPr>
                      <a:r>
                        <a:rPr lang="zh-CN" sz="1800" b="1" kern="100">
                          <a:effectLst/>
                          <a:latin typeface="+mn-ea"/>
                          <a:ea typeface="+mn-ea"/>
                        </a:rPr>
                        <a:t>单位成本（元</a:t>
                      </a:r>
                      <a:r>
                        <a:rPr lang="en-US" sz="1800" b="1" kern="100">
                          <a:effectLst/>
                          <a:latin typeface="+mn-ea"/>
                          <a:ea typeface="+mn-ea"/>
                        </a:rPr>
                        <a:t>/10</a:t>
                      </a:r>
                      <a:r>
                        <a:rPr lang="en-US" sz="1800" b="1" kern="100" baseline="30000">
                          <a:effectLst/>
                          <a:latin typeface="+mn-ea"/>
                          <a:ea typeface="+mn-ea"/>
                        </a:rPr>
                        <a:t>3</a:t>
                      </a:r>
                      <a:r>
                        <a:rPr lang="en-US" sz="1800" b="1" kern="100">
                          <a:effectLst/>
                          <a:latin typeface="+mn-ea"/>
                          <a:ea typeface="+mn-ea"/>
                        </a:rPr>
                        <a:t>t</a:t>
                      </a:r>
                      <a:r>
                        <a:rPr lang="zh-CN" sz="1800" b="1" kern="100">
                          <a:effectLst/>
                          <a:latin typeface="+mn-ea"/>
                          <a:ea typeface="+mn-ea"/>
                        </a:rPr>
                        <a:t>•</a:t>
                      </a:r>
                      <a:r>
                        <a:rPr lang="en-US" sz="1800" b="1" kern="100">
                          <a:effectLst/>
                          <a:latin typeface="+mn-ea"/>
                          <a:ea typeface="+mn-ea"/>
                        </a:rPr>
                        <a:t>km</a:t>
                      </a:r>
                      <a:r>
                        <a:rPr lang="zh-CN" sz="1800" b="1" kern="100">
                          <a:effectLst/>
                          <a:latin typeface="+mn-ea"/>
                          <a:ea typeface="+mn-ea"/>
                        </a:rPr>
                        <a:t>）</a:t>
                      </a:r>
                    </a:p>
                  </a:txBody>
                  <a:tcPr marL="68580" marR="68580" marT="0" marB="0" anchor="ct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xmlns="" val="10000"/>
                  </a:ext>
                </a:extLst>
              </a:tr>
              <a:tr h="264887">
                <a:tc vMerge="1">
                  <a:txBody>
                    <a:bodyPr/>
                    <a:lstStyle/>
                    <a:p>
                      <a:endParaRPr lang="zh-CN" altLang="en-US"/>
                    </a:p>
                  </a:txBody>
                  <a:tcPr/>
                </a:tc>
                <a:tc>
                  <a:txBody>
                    <a:bodyPr/>
                    <a:lstStyle/>
                    <a:p>
                      <a:pPr marL="14605" algn="ctr">
                        <a:spcAft>
                          <a:spcPts val="0"/>
                        </a:spcAft>
                      </a:pPr>
                      <a:r>
                        <a:rPr lang="zh-CN" sz="1800" b="1" kern="100">
                          <a:effectLst/>
                          <a:latin typeface="+mn-ea"/>
                          <a:ea typeface="+mn-ea"/>
                        </a:rPr>
                        <a:t>预算</a:t>
                      </a:r>
                    </a:p>
                  </a:txBody>
                  <a:tcPr marL="68580" marR="68580" marT="0" marB="0" anchor="ctr"/>
                </a:tc>
                <a:tc>
                  <a:txBody>
                    <a:bodyPr/>
                    <a:lstStyle/>
                    <a:p>
                      <a:pPr marL="14605" algn="ctr">
                        <a:spcAft>
                          <a:spcPts val="0"/>
                        </a:spcAft>
                      </a:pPr>
                      <a:r>
                        <a:rPr lang="zh-CN" sz="1800" b="1" kern="100">
                          <a:effectLst/>
                          <a:latin typeface="+mn-ea"/>
                          <a:ea typeface="+mn-ea"/>
                        </a:rPr>
                        <a:t>实际</a:t>
                      </a:r>
                    </a:p>
                  </a:txBody>
                  <a:tcPr marL="68580" marR="68580" marT="0" marB="0" anchor="ctr"/>
                </a:tc>
                <a:tc>
                  <a:txBody>
                    <a:bodyPr/>
                    <a:lstStyle/>
                    <a:p>
                      <a:pPr marL="14605" algn="ctr">
                        <a:spcAft>
                          <a:spcPts val="0"/>
                        </a:spcAft>
                      </a:pPr>
                      <a:r>
                        <a:rPr lang="zh-CN" sz="1800" b="1" kern="100">
                          <a:effectLst/>
                          <a:latin typeface="+mn-ea"/>
                          <a:ea typeface="+mn-ea"/>
                        </a:rPr>
                        <a:t>预算</a:t>
                      </a:r>
                    </a:p>
                  </a:txBody>
                  <a:tcPr marL="68580" marR="68580" marT="0" marB="0" anchor="ctr"/>
                </a:tc>
                <a:tc>
                  <a:txBody>
                    <a:bodyPr/>
                    <a:lstStyle/>
                    <a:p>
                      <a:pPr marL="14605" algn="ctr">
                        <a:spcAft>
                          <a:spcPts val="0"/>
                        </a:spcAft>
                      </a:pPr>
                      <a:r>
                        <a:rPr lang="zh-CN" sz="1800" b="1" kern="100">
                          <a:effectLst/>
                          <a:latin typeface="+mn-ea"/>
                          <a:ea typeface="+mn-ea"/>
                        </a:rPr>
                        <a:t>实际</a:t>
                      </a:r>
                    </a:p>
                  </a:txBody>
                  <a:tcPr marL="68580" marR="68580" marT="0" marB="0" anchor="ctr"/>
                </a:tc>
                <a:tc>
                  <a:txBody>
                    <a:bodyPr/>
                    <a:lstStyle/>
                    <a:p>
                      <a:pPr marL="14605" algn="ctr">
                        <a:spcAft>
                          <a:spcPts val="0"/>
                        </a:spcAft>
                      </a:pPr>
                      <a:r>
                        <a:rPr lang="zh-CN" sz="1800" b="1" kern="100">
                          <a:effectLst/>
                          <a:latin typeface="+mn-ea"/>
                          <a:ea typeface="+mn-ea"/>
                        </a:rPr>
                        <a:t>差异</a:t>
                      </a:r>
                    </a:p>
                  </a:txBody>
                  <a:tcPr marL="68580" marR="68580" marT="0" marB="0" anchor="ctr"/>
                </a:tc>
                <a:extLst>
                  <a:ext uri="{0D108BD9-81ED-4DB2-BD59-A6C34878D82A}">
                    <a16:rowId xmlns:a16="http://schemas.microsoft.com/office/drawing/2014/main" xmlns="" val="10001"/>
                  </a:ext>
                </a:extLst>
              </a:tr>
              <a:tr h="264887">
                <a:tc vMerge="1">
                  <a:txBody>
                    <a:bodyPr/>
                    <a:lstStyle/>
                    <a:p>
                      <a:endParaRPr lang="zh-CN" altLang="en-US"/>
                    </a:p>
                  </a:txBody>
                  <a:tcPr/>
                </a:tc>
                <a:tc>
                  <a:txBody>
                    <a:bodyPr/>
                    <a:lstStyle/>
                    <a:p>
                      <a:pPr algn="ctr">
                        <a:spcAft>
                          <a:spcPts val="0"/>
                        </a:spcAft>
                      </a:pPr>
                      <a:r>
                        <a:rPr lang="zh-CN" sz="1800" b="1" kern="100">
                          <a:effectLst/>
                          <a:latin typeface="+mn-ea"/>
                          <a:ea typeface="+mn-ea"/>
                        </a:rPr>
                        <a:t>①</a:t>
                      </a:r>
                    </a:p>
                  </a:txBody>
                  <a:tcPr marL="68580" marR="68580" marT="0" marB="0" anchor="ctr"/>
                </a:tc>
                <a:tc>
                  <a:txBody>
                    <a:bodyPr/>
                    <a:lstStyle/>
                    <a:p>
                      <a:pPr algn="ctr">
                        <a:spcAft>
                          <a:spcPts val="0"/>
                        </a:spcAft>
                      </a:pPr>
                      <a:r>
                        <a:rPr lang="zh-CN" sz="1800" b="1" kern="100">
                          <a:effectLst/>
                          <a:latin typeface="+mn-ea"/>
                          <a:ea typeface="+mn-ea"/>
                        </a:rPr>
                        <a:t>②</a:t>
                      </a:r>
                    </a:p>
                  </a:txBody>
                  <a:tcPr marL="68580" marR="68580" marT="0" marB="0" anchor="ctr"/>
                </a:tc>
                <a:tc>
                  <a:txBody>
                    <a:bodyPr/>
                    <a:lstStyle/>
                    <a:p>
                      <a:pPr algn="r">
                        <a:spcAft>
                          <a:spcPts val="0"/>
                        </a:spcAft>
                      </a:pPr>
                      <a:r>
                        <a:rPr lang="zh-CN" sz="1800" b="1" kern="100">
                          <a:effectLst/>
                          <a:latin typeface="+mn-ea"/>
                          <a:ea typeface="+mn-ea"/>
                        </a:rPr>
                        <a:t>③</a:t>
                      </a:r>
                      <a:r>
                        <a:rPr lang="en-US" sz="1800" b="1" kern="100">
                          <a:effectLst/>
                          <a:latin typeface="+mn-ea"/>
                          <a:ea typeface="+mn-ea"/>
                        </a:rPr>
                        <a:t>=</a:t>
                      </a:r>
                      <a:r>
                        <a:rPr lang="zh-CN" sz="1800" b="1" kern="100">
                          <a:effectLst/>
                          <a:latin typeface="+mn-ea"/>
                          <a:ea typeface="+mn-ea"/>
                        </a:rPr>
                        <a:t>①</a:t>
                      </a:r>
                      <a:r>
                        <a:rPr lang="en-US" sz="1800" b="1" kern="100">
                          <a:effectLst/>
                          <a:latin typeface="+mn-ea"/>
                          <a:ea typeface="+mn-ea"/>
                        </a:rPr>
                        <a:t>/12996.0</a:t>
                      </a:r>
                      <a:endParaRPr lang="zh-CN" sz="1800" b="1" kern="100">
                        <a:effectLst/>
                        <a:latin typeface="+mn-ea"/>
                        <a:ea typeface="+mn-ea"/>
                      </a:endParaRPr>
                    </a:p>
                  </a:txBody>
                  <a:tcPr marL="68580" marR="68580" marT="0" marB="0" anchor="ctr"/>
                </a:tc>
                <a:tc>
                  <a:txBody>
                    <a:bodyPr/>
                    <a:lstStyle/>
                    <a:p>
                      <a:pPr algn="r">
                        <a:spcAft>
                          <a:spcPts val="0"/>
                        </a:spcAft>
                      </a:pPr>
                      <a:r>
                        <a:rPr lang="zh-CN" sz="1800" b="1" kern="100">
                          <a:effectLst/>
                          <a:latin typeface="+mn-ea"/>
                          <a:ea typeface="+mn-ea"/>
                        </a:rPr>
                        <a:t>④</a:t>
                      </a:r>
                      <a:r>
                        <a:rPr lang="en-US" sz="1800" b="1" kern="100">
                          <a:effectLst/>
                          <a:latin typeface="+mn-ea"/>
                          <a:ea typeface="+mn-ea"/>
                        </a:rPr>
                        <a:t>=</a:t>
                      </a:r>
                      <a:r>
                        <a:rPr lang="zh-CN" sz="1800" b="1" kern="100">
                          <a:effectLst/>
                          <a:latin typeface="+mn-ea"/>
                          <a:ea typeface="+mn-ea"/>
                        </a:rPr>
                        <a:t>②</a:t>
                      </a:r>
                      <a:r>
                        <a:rPr lang="en-US" sz="1800" b="1" kern="100">
                          <a:effectLst/>
                          <a:latin typeface="+mn-ea"/>
                          <a:ea typeface="+mn-ea"/>
                        </a:rPr>
                        <a:t>/15756.3</a:t>
                      </a:r>
                      <a:endParaRPr lang="zh-CN" sz="1800" b="1" kern="100">
                        <a:effectLst/>
                        <a:latin typeface="+mn-ea"/>
                        <a:ea typeface="+mn-ea"/>
                      </a:endParaRPr>
                    </a:p>
                  </a:txBody>
                  <a:tcPr marL="68580" marR="68580" marT="0" marB="0" anchor="ctr"/>
                </a:tc>
                <a:tc>
                  <a:txBody>
                    <a:bodyPr/>
                    <a:lstStyle/>
                    <a:p>
                      <a:pPr algn="r">
                        <a:spcAft>
                          <a:spcPts val="0"/>
                        </a:spcAft>
                      </a:pPr>
                      <a:r>
                        <a:rPr lang="zh-CN" sz="1800" b="1" kern="100">
                          <a:effectLst/>
                          <a:latin typeface="+mn-ea"/>
                          <a:ea typeface="+mn-ea"/>
                        </a:rPr>
                        <a:t>⑤</a:t>
                      </a:r>
                      <a:r>
                        <a:rPr lang="en-US" sz="1800" b="1" kern="100">
                          <a:effectLst/>
                          <a:latin typeface="+mn-ea"/>
                          <a:ea typeface="+mn-ea"/>
                        </a:rPr>
                        <a:t>=</a:t>
                      </a:r>
                      <a:r>
                        <a:rPr lang="zh-CN" sz="1800" b="1" kern="100">
                          <a:effectLst/>
                          <a:latin typeface="+mn-ea"/>
                          <a:ea typeface="+mn-ea"/>
                        </a:rPr>
                        <a:t>④</a:t>
                      </a:r>
                      <a:r>
                        <a:rPr lang="en-US" sz="1800" b="1" kern="100">
                          <a:effectLst/>
                          <a:latin typeface="+mn-ea"/>
                          <a:ea typeface="+mn-ea"/>
                        </a:rPr>
                        <a:t>-</a:t>
                      </a:r>
                      <a:r>
                        <a:rPr lang="zh-CN" sz="1800" b="1" kern="100">
                          <a:effectLst/>
                          <a:latin typeface="+mn-ea"/>
                          <a:ea typeface="+mn-ea"/>
                        </a:rPr>
                        <a:t>③</a:t>
                      </a:r>
                    </a:p>
                  </a:txBody>
                  <a:tcPr marL="68580" marR="68580" marT="0" marB="0" anchor="ctr"/>
                </a:tc>
                <a:extLst>
                  <a:ext uri="{0D108BD9-81ED-4DB2-BD59-A6C34878D82A}">
                    <a16:rowId xmlns:a16="http://schemas.microsoft.com/office/drawing/2014/main" xmlns="" val="10002"/>
                  </a:ext>
                </a:extLst>
              </a:tr>
              <a:tr h="264887">
                <a:tc>
                  <a:txBody>
                    <a:bodyPr/>
                    <a:lstStyle/>
                    <a:p>
                      <a:pPr marL="14605" algn="just">
                        <a:spcAft>
                          <a:spcPts val="0"/>
                        </a:spcAft>
                      </a:pPr>
                      <a:r>
                        <a:rPr lang="zh-CN" sz="1800" b="1" kern="100" dirty="0">
                          <a:effectLst/>
                          <a:latin typeface="+mn-ea"/>
                          <a:ea typeface="+mn-ea"/>
                        </a:rPr>
                        <a:t>一、甲类费用</a:t>
                      </a:r>
                    </a:p>
                  </a:txBody>
                  <a:tcPr marL="68580" marR="68580" marT="0" marB="0" anchor="ctr"/>
                </a:tc>
                <a:tc>
                  <a:txBody>
                    <a:bodyPr/>
                    <a:lstStyle/>
                    <a:p>
                      <a:pPr algn="r">
                        <a:spcAft>
                          <a:spcPts val="0"/>
                        </a:spcAft>
                      </a:pPr>
                      <a:r>
                        <a:rPr lang="en-US" sz="1800" b="1" kern="100">
                          <a:effectLst/>
                          <a:latin typeface="+mn-ea"/>
                          <a:ea typeface="+mn-ea"/>
                        </a:rPr>
                        <a:t>1207005 </a:t>
                      </a:r>
                      <a:endParaRPr lang="zh-CN" sz="1800" b="1" kern="100">
                        <a:effectLst/>
                        <a:latin typeface="+mn-ea"/>
                        <a:ea typeface="+mn-ea"/>
                      </a:endParaRPr>
                    </a:p>
                  </a:txBody>
                  <a:tcPr marL="68580" marR="68580" marT="0" marB="0" anchor="ctr"/>
                </a:tc>
                <a:tc>
                  <a:txBody>
                    <a:bodyPr/>
                    <a:lstStyle/>
                    <a:p>
                      <a:pPr algn="r">
                        <a:spcAft>
                          <a:spcPts val="0"/>
                        </a:spcAft>
                      </a:pPr>
                      <a:r>
                        <a:rPr lang="en-US" sz="1800" b="1" kern="100">
                          <a:effectLst/>
                          <a:latin typeface="+mn-ea"/>
                          <a:ea typeface="+mn-ea"/>
                        </a:rPr>
                        <a:t>1339655</a:t>
                      </a:r>
                      <a:endParaRPr lang="zh-CN" sz="1800" b="1" kern="100">
                        <a:effectLst/>
                        <a:latin typeface="+mn-ea"/>
                        <a:ea typeface="+mn-ea"/>
                      </a:endParaRPr>
                    </a:p>
                  </a:txBody>
                  <a:tcPr marL="68580" marR="68580" marT="0" marB="0" anchor="ctr"/>
                </a:tc>
                <a:tc>
                  <a:txBody>
                    <a:bodyPr/>
                    <a:lstStyle/>
                    <a:p>
                      <a:pPr algn="r">
                        <a:spcAft>
                          <a:spcPts val="0"/>
                        </a:spcAft>
                      </a:pPr>
                      <a:r>
                        <a:rPr lang="en-US" sz="1800" b="1" kern="100">
                          <a:effectLst/>
                          <a:latin typeface="+mn-ea"/>
                          <a:ea typeface="+mn-ea"/>
                        </a:rPr>
                        <a:t>92.88 </a:t>
                      </a:r>
                      <a:endParaRPr lang="zh-CN" sz="1800" b="1" kern="100">
                        <a:effectLst/>
                        <a:latin typeface="+mn-ea"/>
                        <a:ea typeface="+mn-ea"/>
                      </a:endParaRPr>
                    </a:p>
                  </a:txBody>
                  <a:tcPr marL="68580" marR="68580" marT="0" marB="0" anchor="ctr"/>
                </a:tc>
                <a:tc>
                  <a:txBody>
                    <a:bodyPr/>
                    <a:lstStyle/>
                    <a:p>
                      <a:pPr algn="r">
                        <a:spcAft>
                          <a:spcPts val="0"/>
                        </a:spcAft>
                      </a:pPr>
                      <a:r>
                        <a:rPr lang="en-US" sz="1800" b="1" kern="100">
                          <a:effectLst/>
                          <a:latin typeface="+mn-ea"/>
                          <a:ea typeface="+mn-ea"/>
                        </a:rPr>
                        <a:t>85.02 </a:t>
                      </a:r>
                      <a:endParaRPr lang="zh-CN" sz="1800" b="1" kern="100">
                        <a:effectLst/>
                        <a:latin typeface="+mn-ea"/>
                        <a:ea typeface="+mn-ea"/>
                      </a:endParaRPr>
                    </a:p>
                  </a:txBody>
                  <a:tcPr marL="68580" marR="68580" marT="0" marB="0" anchor="ctr"/>
                </a:tc>
                <a:tc>
                  <a:txBody>
                    <a:bodyPr/>
                    <a:lstStyle/>
                    <a:p>
                      <a:pPr algn="r">
                        <a:spcAft>
                          <a:spcPts val="0"/>
                        </a:spcAft>
                      </a:pPr>
                      <a:r>
                        <a:rPr lang="en-US" sz="1800" b="1" kern="100">
                          <a:effectLst/>
                          <a:latin typeface="+mn-ea"/>
                          <a:ea typeface="+mn-ea"/>
                        </a:rPr>
                        <a:t>-7.86 </a:t>
                      </a:r>
                      <a:endParaRPr lang="zh-CN" sz="1800" b="1" kern="100">
                        <a:effectLst/>
                        <a:latin typeface="+mn-ea"/>
                        <a:ea typeface="+mn-ea"/>
                      </a:endParaRPr>
                    </a:p>
                  </a:txBody>
                  <a:tcPr marL="68580" marR="68580" marT="0" marB="0" anchor="ctr"/>
                </a:tc>
                <a:extLst>
                  <a:ext uri="{0D108BD9-81ED-4DB2-BD59-A6C34878D82A}">
                    <a16:rowId xmlns:a16="http://schemas.microsoft.com/office/drawing/2014/main" xmlns="" val="10003"/>
                  </a:ext>
                </a:extLst>
              </a:tr>
              <a:tr h="264887">
                <a:tc>
                  <a:txBody>
                    <a:bodyPr/>
                    <a:lstStyle/>
                    <a:p>
                      <a:pPr marL="14605" algn="just">
                        <a:spcAft>
                          <a:spcPts val="0"/>
                        </a:spcAft>
                      </a:pPr>
                      <a:r>
                        <a:rPr lang="en-US" sz="1800" b="1" kern="100" dirty="0">
                          <a:effectLst/>
                          <a:latin typeface="+mn-ea"/>
                          <a:ea typeface="+mn-ea"/>
                        </a:rPr>
                        <a:t>  1</a:t>
                      </a:r>
                      <a:r>
                        <a:rPr lang="zh-CN" sz="1800" b="1" kern="100" dirty="0">
                          <a:effectLst/>
                          <a:latin typeface="+mn-ea"/>
                          <a:ea typeface="+mn-ea"/>
                        </a:rPr>
                        <a:t>．营运间接费</a:t>
                      </a:r>
                    </a:p>
                  </a:txBody>
                  <a:tcPr marL="68580" marR="68580" marT="0" marB="0" anchor="ctr"/>
                </a:tc>
                <a:tc>
                  <a:txBody>
                    <a:bodyPr/>
                    <a:lstStyle/>
                    <a:p>
                      <a:pPr algn="r">
                        <a:spcAft>
                          <a:spcPts val="0"/>
                        </a:spcAft>
                      </a:pPr>
                      <a:r>
                        <a:rPr lang="en-US" sz="1800" b="1" kern="100">
                          <a:effectLst/>
                          <a:latin typeface="+mn-ea"/>
                          <a:ea typeface="+mn-ea"/>
                        </a:rPr>
                        <a:t>826929 </a:t>
                      </a:r>
                      <a:endParaRPr lang="zh-CN" sz="1800" b="1" kern="100">
                        <a:effectLst/>
                        <a:latin typeface="+mn-ea"/>
                        <a:ea typeface="+mn-ea"/>
                      </a:endParaRPr>
                    </a:p>
                  </a:txBody>
                  <a:tcPr marL="68580" marR="68580" marT="0" marB="0" anchor="ctr"/>
                </a:tc>
                <a:tc>
                  <a:txBody>
                    <a:bodyPr/>
                    <a:lstStyle/>
                    <a:p>
                      <a:pPr algn="r">
                        <a:spcAft>
                          <a:spcPts val="0"/>
                        </a:spcAft>
                      </a:pPr>
                      <a:r>
                        <a:rPr lang="en-US" sz="1800" b="1" kern="100">
                          <a:effectLst/>
                          <a:latin typeface="+mn-ea"/>
                          <a:ea typeface="+mn-ea"/>
                        </a:rPr>
                        <a:t>860969 </a:t>
                      </a:r>
                      <a:endParaRPr lang="zh-CN" sz="1800" b="1" kern="100">
                        <a:effectLst/>
                        <a:latin typeface="+mn-ea"/>
                        <a:ea typeface="+mn-ea"/>
                      </a:endParaRPr>
                    </a:p>
                  </a:txBody>
                  <a:tcPr marL="68580" marR="68580" marT="0" marB="0" anchor="ctr"/>
                </a:tc>
                <a:tc>
                  <a:txBody>
                    <a:bodyPr/>
                    <a:lstStyle/>
                    <a:p>
                      <a:pPr algn="r">
                        <a:spcAft>
                          <a:spcPts val="0"/>
                        </a:spcAft>
                      </a:pPr>
                      <a:r>
                        <a:rPr lang="en-US" sz="1800" b="1" kern="100">
                          <a:effectLst/>
                          <a:latin typeface="+mn-ea"/>
                          <a:ea typeface="+mn-ea"/>
                        </a:rPr>
                        <a:t>63.63 </a:t>
                      </a:r>
                      <a:endParaRPr lang="zh-CN" sz="1800" b="1" kern="100">
                        <a:effectLst/>
                        <a:latin typeface="+mn-ea"/>
                        <a:ea typeface="+mn-ea"/>
                      </a:endParaRPr>
                    </a:p>
                  </a:txBody>
                  <a:tcPr marL="68580" marR="68580" marT="0" marB="0" anchor="ctr"/>
                </a:tc>
                <a:tc>
                  <a:txBody>
                    <a:bodyPr/>
                    <a:lstStyle/>
                    <a:p>
                      <a:pPr algn="r">
                        <a:spcAft>
                          <a:spcPts val="0"/>
                        </a:spcAft>
                      </a:pPr>
                      <a:r>
                        <a:rPr lang="en-US" sz="1800" b="1" kern="100">
                          <a:effectLst/>
                          <a:latin typeface="+mn-ea"/>
                          <a:ea typeface="+mn-ea"/>
                        </a:rPr>
                        <a:t>54.64 </a:t>
                      </a:r>
                      <a:endParaRPr lang="zh-CN" sz="1800" b="1" kern="100">
                        <a:effectLst/>
                        <a:latin typeface="+mn-ea"/>
                        <a:ea typeface="+mn-ea"/>
                      </a:endParaRPr>
                    </a:p>
                  </a:txBody>
                  <a:tcPr marL="68580" marR="68580" marT="0" marB="0" anchor="ctr"/>
                </a:tc>
                <a:tc>
                  <a:txBody>
                    <a:bodyPr/>
                    <a:lstStyle/>
                    <a:p>
                      <a:pPr algn="r">
                        <a:spcAft>
                          <a:spcPts val="0"/>
                        </a:spcAft>
                      </a:pPr>
                      <a:r>
                        <a:rPr lang="en-US" sz="1800" b="1" kern="100">
                          <a:effectLst/>
                          <a:latin typeface="+mn-ea"/>
                          <a:ea typeface="+mn-ea"/>
                        </a:rPr>
                        <a:t>-8.99 </a:t>
                      </a:r>
                      <a:endParaRPr lang="zh-CN" sz="1800" b="1" kern="100">
                        <a:effectLst/>
                        <a:latin typeface="+mn-ea"/>
                        <a:ea typeface="+mn-ea"/>
                      </a:endParaRPr>
                    </a:p>
                  </a:txBody>
                  <a:tcPr marL="68580" marR="68580" marT="0" marB="0" anchor="ctr"/>
                </a:tc>
                <a:extLst>
                  <a:ext uri="{0D108BD9-81ED-4DB2-BD59-A6C34878D82A}">
                    <a16:rowId xmlns:a16="http://schemas.microsoft.com/office/drawing/2014/main" xmlns="" val="10004"/>
                  </a:ext>
                </a:extLst>
              </a:tr>
              <a:tr h="264887">
                <a:tc>
                  <a:txBody>
                    <a:bodyPr/>
                    <a:lstStyle/>
                    <a:p>
                      <a:pPr marL="14605" algn="just">
                        <a:spcAft>
                          <a:spcPts val="0"/>
                        </a:spcAft>
                      </a:pPr>
                      <a:r>
                        <a:rPr lang="en-US" sz="1800" b="1" kern="100" dirty="0">
                          <a:effectLst/>
                          <a:latin typeface="+mn-ea"/>
                          <a:ea typeface="+mn-ea"/>
                        </a:rPr>
                        <a:t>……</a:t>
                      </a:r>
                      <a:endParaRPr lang="zh-CN" sz="1800" b="1" kern="100" dirty="0">
                        <a:effectLst/>
                        <a:latin typeface="+mn-ea"/>
                        <a:ea typeface="+mn-ea"/>
                      </a:endParaRPr>
                    </a:p>
                  </a:txBody>
                  <a:tcPr marL="68580" marR="68580" marT="0" marB="0" anchor="ctr"/>
                </a:tc>
                <a:tc>
                  <a:txBody>
                    <a:bodyPr/>
                    <a:lstStyle/>
                    <a:p>
                      <a:pPr algn="r">
                        <a:spcAft>
                          <a:spcPts val="0"/>
                        </a:spcAft>
                      </a:pPr>
                      <a:r>
                        <a:rPr lang="en-US" sz="1800" b="1" kern="100">
                          <a:effectLst/>
                          <a:latin typeface="+mn-ea"/>
                          <a:ea typeface="+mn-ea"/>
                        </a:rPr>
                        <a:t>……</a:t>
                      </a:r>
                      <a:endParaRPr lang="zh-CN" sz="1800" b="1" kern="100">
                        <a:effectLst/>
                        <a:latin typeface="+mn-ea"/>
                        <a:ea typeface="+mn-ea"/>
                      </a:endParaRPr>
                    </a:p>
                  </a:txBody>
                  <a:tcPr marL="68580" marR="68580" marT="0" marB="0" anchor="ctr"/>
                </a:tc>
                <a:tc>
                  <a:txBody>
                    <a:bodyPr/>
                    <a:lstStyle/>
                    <a:p>
                      <a:pPr algn="r">
                        <a:spcAft>
                          <a:spcPts val="0"/>
                        </a:spcAft>
                      </a:pPr>
                      <a:r>
                        <a:rPr lang="en-US" sz="1800" b="1" kern="100">
                          <a:effectLst/>
                          <a:latin typeface="+mn-ea"/>
                          <a:ea typeface="+mn-ea"/>
                        </a:rPr>
                        <a:t>……</a:t>
                      </a:r>
                      <a:endParaRPr lang="zh-CN" sz="1800" b="1" kern="100">
                        <a:effectLst/>
                        <a:latin typeface="+mn-ea"/>
                        <a:ea typeface="+mn-ea"/>
                      </a:endParaRPr>
                    </a:p>
                  </a:txBody>
                  <a:tcPr marL="68580" marR="68580" marT="0" marB="0" anchor="ctr"/>
                </a:tc>
                <a:tc>
                  <a:txBody>
                    <a:bodyPr/>
                    <a:lstStyle/>
                    <a:p>
                      <a:pPr algn="r">
                        <a:spcAft>
                          <a:spcPts val="0"/>
                        </a:spcAft>
                      </a:pPr>
                      <a:r>
                        <a:rPr lang="en-US" sz="1800" b="1" kern="100">
                          <a:effectLst/>
                          <a:latin typeface="+mn-ea"/>
                          <a:ea typeface="+mn-ea"/>
                        </a:rPr>
                        <a:t>……</a:t>
                      </a:r>
                      <a:endParaRPr lang="zh-CN" sz="1800" b="1" kern="100">
                        <a:effectLst/>
                        <a:latin typeface="+mn-ea"/>
                        <a:ea typeface="+mn-ea"/>
                      </a:endParaRPr>
                    </a:p>
                  </a:txBody>
                  <a:tcPr marL="68580" marR="68580" marT="0" marB="0" anchor="ctr"/>
                </a:tc>
                <a:tc>
                  <a:txBody>
                    <a:bodyPr/>
                    <a:lstStyle/>
                    <a:p>
                      <a:pPr algn="r">
                        <a:spcAft>
                          <a:spcPts val="0"/>
                        </a:spcAft>
                      </a:pPr>
                      <a:r>
                        <a:rPr lang="en-US" sz="1800" b="1" kern="100">
                          <a:effectLst/>
                          <a:latin typeface="+mn-ea"/>
                          <a:ea typeface="+mn-ea"/>
                        </a:rPr>
                        <a:t>……</a:t>
                      </a:r>
                      <a:endParaRPr lang="zh-CN" sz="1800" b="1" kern="100">
                        <a:effectLst/>
                        <a:latin typeface="+mn-ea"/>
                        <a:ea typeface="+mn-ea"/>
                      </a:endParaRPr>
                    </a:p>
                  </a:txBody>
                  <a:tcPr marL="68580" marR="68580" marT="0" marB="0" anchor="ctr"/>
                </a:tc>
                <a:tc>
                  <a:txBody>
                    <a:bodyPr/>
                    <a:lstStyle/>
                    <a:p>
                      <a:pPr algn="r">
                        <a:spcAft>
                          <a:spcPts val="0"/>
                        </a:spcAft>
                      </a:pPr>
                      <a:r>
                        <a:rPr lang="en-US" sz="1800" b="1" kern="100">
                          <a:effectLst/>
                          <a:latin typeface="+mn-ea"/>
                          <a:ea typeface="+mn-ea"/>
                        </a:rPr>
                        <a:t>……</a:t>
                      </a:r>
                      <a:endParaRPr lang="zh-CN" sz="1800" b="1" kern="100">
                        <a:effectLst/>
                        <a:latin typeface="+mn-ea"/>
                        <a:ea typeface="+mn-ea"/>
                      </a:endParaRPr>
                    </a:p>
                  </a:txBody>
                  <a:tcPr marL="68580" marR="68580" marT="0" marB="0" anchor="ctr"/>
                </a:tc>
                <a:extLst>
                  <a:ext uri="{0D108BD9-81ED-4DB2-BD59-A6C34878D82A}">
                    <a16:rowId xmlns:a16="http://schemas.microsoft.com/office/drawing/2014/main" xmlns="" val="10005"/>
                  </a:ext>
                </a:extLst>
              </a:tr>
              <a:tr h="264887">
                <a:tc>
                  <a:txBody>
                    <a:bodyPr/>
                    <a:lstStyle/>
                    <a:p>
                      <a:pPr marL="14605" algn="just">
                        <a:spcAft>
                          <a:spcPts val="0"/>
                        </a:spcAft>
                      </a:pPr>
                      <a:r>
                        <a:rPr lang="zh-CN" sz="1800" b="1" kern="100" dirty="0">
                          <a:effectLst/>
                          <a:latin typeface="+mn-ea"/>
                          <a:ea typeface="+mn-ea"/>
                        </a:rPr>
                        <a:t>二、乙类费用</a:t>
                      </a:r>
                    </a:p>
                  </a:txBody>
                  <a:tcPr marL="68580" marR="68580" marT="0" marB="0" anchor="ctr"/>
                </a:tc>
                <a:tc>
                  <a:txBody>
                    <a:bodyPr/>
                    <a:lstStyle/>
                    <a:p>
                      <a:pPr algn="r">
                        <a:spcAft>
                          <a:spcPts val="0"/>
                        </a:spcAft>
                      </a:pPr>
                      <a:r>
                        <a:rPr lang="en-US" sz="1800" b="1" kern="100">
                          <a:effectLst/>
                          <a:latin typeface="+mn-ea"/>
                          <a:ea typeface="+mn-ea"/>
                        </a:rPr>
                        <a:t>2391795 </a:t>
                      </a:r>
                      <a:endParaRPr lang="zh-CN" sz="1800" b="1" kern="100">
                        <a:effectLst/>
                        <a:latin typeface="+mn-ea"/>
                        <a:ea typeface="+mn-ea"/>
                      </a:endParaRPr>
                    </a:p>
                  </a:txBody>
                  <a:tcPr marL="68580" marR="68580" marT="0" marB="0" anchor="ctr"/>
                </a:tc>
                <a:tc>
                  <a:txBody>
                    <a:bodyPr/>
                    <a:lstStyle/>
                    <a:p>
                      <a:pPr algn="r">
                        <a:spcAft>
                          <a:spcPts val="0"/>
                        </a:spcAft>
                      </a:pPr>
                      <a:r>
                        <a:rPr lang="en-US" sz="1800" b="1" kern="100">
                          <a:effectLst/>
                          <a:latin typeface="+mn-ea"/>
                          <a:ea typeface="+mn-ea"/>
                        </a:rPr>
                        <a:t>3146998 </a:t>
                      </a:r>
                      <a:endParaRPr lang="zh-CN" sz="1800" b="1" kern="100">
                        <a:effectLst/>
                        <a:latin typeface="+mn-ea"/>
                        <a:ea typeface="+mn-ea"/>
                      </a:endParaRPr>
                    </a:p>
                  </a:txBody>
                  <a:tcPr marL="68580" marR="68580" marT="0" marB="0" anchor="ctr"/>
                </a:tc>
                <a:tc>
                  <a:txBody>
                    <a:bodyPr/>
                    <a:lstStyle/>
                    <a:p>
                      <a:pPr algn="r">
                        <a:spcAft>
                          <a:spcPts val="0"/>
                        </a:spcAft>
                      </a:pPr>
                      <a:r>
                        <a:rPr lang="en-US" sz="1800" b="1" kern="100">
                          <a:effectLst/>
                          <a:latin typeface="+mn-ea"/>
                          <a:ea typeface="+mn-ea"/>
                        </a:rPr>
                        <a:t>184.04 </a:t>
                      </a:r>
                      <a:endParaRPr lang="zh-CN" sz="1800" b="1" kern="100">
                        <a:effectLst/>
                        <a:latin typeface="+mn-ea"/>
                        <a:ea typeface="+mn-ea"/>
                      </a:endParaRPr>
                    </a:p>
                  </a:txBody>
                  <a:tcPr marL="68580" marR="68580" marT="0" marB="0" anchor="ctr"/>
                </a:tc>
                <a:tc>
                  <a:txBody>
                    <a:bodyPr/>
                    <a:lstStyle/>
                    <a:p>
                      <a:pPr algn="r">
                        <a:spcAft>
                          <a:spcPts val="0"/>
                        </a:spcAft>
                      </a:pPr>
                      <a:r>
                        <a:rPr lang="en-US" sz="1800" b="1" kern="100">
                          <a:effectLst/>
                          <a:latin typeface="+mn-ea"/>
                          <a:ea typeface="+mn-ea"/>
                        </a:rPr>
                        <a:t>199.73 </a:t>
                      </a:r>
                      <a:endParaRPr lang="zh-CN" sz="1800" b="1" kern="100">
                        <a:effectLst/>
                        <a:latin typeface="+mn-ea"/>
                        <a:ea typeface="+mn-ea"/>
                      </a:endParaRPr>
                    </a:p>
                  </a:txBody>
                  <a:tcPr marL="68580" marR="68580" marT="0" marB="0" anchor="ctr"/>
                </a:tc>
                <a:tc>
                  <a:txBody>
                    <a:bodyPr/>
                    <a:lstStyle/>
                    <a:p>
                      <a:pPr algn="r">
                        <a:spcAft>
                          <a:spcPts val="0"/>
                        </a:spcAft>
                      </a:pPr>
                      <a:r>
                        <a:rPr lang="en-US" sz="1800" b="1" kern="100">
                          <a:effectLst/>
                          <a:latin typeface="+mn-ea"/>
                          <a:ea typeface="+mn-ea"/>
                        </a:rPr>
                        <a:t>15.69 </a:t>
                      </a:r>
                      <a:endParaRPr lang="zh-CN" sz="1800" b="1" kern="100">
                        <a:effectLst/>
                        <a:latin typeface="+mn-ea"/>
                        <a:ea typeface="+mn-ea"/>
                      </a:endParaRPr>
                    </a:p>
                  </a:txBody>
                  <a:tcPr marL="68580" marR="68580" marT="0" marB="0" anchor="ctr"/>
                </a:tc>
                <a:extLst>
                  <a:ext uri="{0D108BD9-81ED-4DB2-BD59-A6C34878D82A}">
                    <a16:rowId xmlns:a16="http://schemas.microsoft.com/office/drawing/2014/main" xmlns="" val="10006"/>
                  </a:ext>
                </a:extLst>
              </a:tr>
              <a:tr h="264887">
                <a:tc>
                  <a:txBody>
                    <a:bodyPr/>
                    <a:lstStyle/>
                    <a:p>
                      <a:pPr marL="14605" algn="just">
                        <a:spcAft>
                          <a:spcPts val="0"/>
                        </a:spcAft>
                      </a:pPr>
                      <a:r>
                        <a:rPr lang="en-US" sz="1800" b="1" kern="100" dirty="0">
                          <a:effectLst/>
                          <a:latin typeface="+mn-ea"/>
                          <a:ea typeface="+mn-ea"/>
                        </a:rPr>
                        <a:t>  1</a:t>
                      </a:r>
                      <a:r>
                        <a:rPr lang="zh-CN" sz="1800" b="1" kern="100" dirty="0">
                          <a:effectLst/>
                          <a:latin typeface="+mn-ea"/>
                          <a:ea typeface="+mn-ea"/>
                        </a:rPr>
                        <a:t>．燃料</a:t>
                      </a:r>
                    </a:p>
                  </a:txBody>
                  <a:tcPr marL="68580" marR="68580" marT="0" marB="0" anchor="ctr"/>
                </a:tc>
                <a:tc>
                  <a:txBody>
                    <a:bodyPr/>
                    <a:lstStyle/>
                    <a:p>
                      <a:pPr algn="r">
                        <a:spcAft>
                          <a:spcPts val="0"/>
                        </a:spcAft>
                      </a:pPr>
                      <a:r>
                        <a:rPr lang="en-US" sz="1800" b="1" kern="100">
                          <a:effectLst/>
                          <a:latin typeface="+mn-ea"/>
                          <a:ea typeface="+mn-ea"/>
                        </a:rPr>
                        <a:t>1210676 </a:t>
                      </a:r>
                      <a:endParaRPr lang="zh-CN" sz="1800" b="1" kern="100">
                        <a:effectLst/>
                        <a:latin typeface="+mn-ea"/>
                        <a:ea typeface="+mn-ea"/>
                      </a:endParaRPr>
                    </a:p>
                  </a:txBody>
                  <a:tcPr marL="68580" marR="68580" marT="0" marB="0" anchor="ctr"/>
                </a:tc>
                <a:tc>
                  <a:txBody>
                    <a:bodyPr/>
                    <a:lstStyle/>
                    <a:p>
                      <a:pPr algn="r">
                        <a:spcAft>
                          <a:spcPts val="0"/>
                        </a:spcAft>
                      </a:pPr>
                      <a:r>
                        <a:rPr lang="en-US" sz="1800" b="1" kern="100">
                          <a:effectLst/>
                          <a:latin typeface="+mn-ea"/>
                          <a:ea typeface="+mn-ea"/>
                        </a:rPr>
                        <a:t>1707786 </a:t>
                      </a:r>
                      <a:endParaRPr lang="zh-CN" sz="1800" b="1" kern="100">
                        <a:effectLst/>
                        <a:latin typeface="+mn-ea"/>
                        <a:ea typeface="+mn-ea"/>
                      </a:endParaRPr>
                    </a:p>
                  </a:txBody>
                  <a:tcPr marL="68580" marR="68580" marT="0" marB="0" anchor="ctr"/>
                </a:tc>
                <a:tc>
                  <a:txBody>
                    <a:bodyPr/>
                    <a:lstStyle/>
                    <a:p>
                      <a:pPr algn="r">
                        <a:spcAft>
                          <a:spcPts val="0"/>
                        </a:spcAft>
                      </a:pPr>
                      <a:r>
                        <a:rPr lang="en-US" sz="1800" b="1" kern="100">
                          <a:effectLst/>
                          <a:latin typeface="+mn-ea"/>
                          <a:ea typeface="+mn-ea"/>
                        </a:rPr>
                        <a:t>93.16 </a:t>
                      </a:r>
                      <a:endParaRPr lang="zh-CN" sz="1800" b="1" kern="100">
                        <a:effectLst/>
                        <a:latin typeface="+mn-ea"/>
                        <a:ea typeface="+mn-ea"/>
                      </a:endParaRPr>
                    </a:p>
                  </a:txBody>
                  <a:tcPr marL="68580" marR="68580" marT="0" marB="0" anchor="ctr"/>
                </a:tc>
                <a:tc>
                  <a:txBody>
                    <a:bodyPr/>
                    <a:lstStyle/>
                    <a:p>
                      <a:pPr algn="r">
                        <a:spcAft>
                          <a:spcPts val="0"/>
                        </a:spcAft>
                      </a:pPr>
                      <a:r>
                        <a:rPr lang="en-US" sz="1800" b="1" kern="100">
                          <a:effectLst/>
                          <a:latin typeface="+mn-ea"/>
                          <a:ea typeface="+mn-ea"/>
                        </a:rPr>
                        <a:t>108.39 </a:t>
                      </a:r>
                      <a:endParaRPr lang="zh-CN" sz="1800" b="1" kern="100">
                        <a:effectLst/>
                        <a:latin typeface="+mn-ea"/>
                        <a:ea typeface="+mn-ea"/>
                      </a:endParaRPr>
                    </a:p>
                  </a:txBody>
                  <a:tcPr marL="68580" marR="68580" marT="0" marB="0" anchor="ctr"/>
                </a:tc>
                <a:tc>
                  <a:txBody>
                    <a:bodyPr/>
                    <a:lstStyle/>
                    <a:p>
                      <a:pPr algn="r">
                        <a:spcAft>
                          <a:spcPts val="0"/>
                        </a:spcAft>
                      </a:pPr>
                      <a:r>
                        <a:rPr lang="en-US" sz="1800" b="1" kern="100">
                          <a:effectLst/>
                          <a:latin typeface="+mn-ea"/>
                          <a:ea typeface="+mn-ea"/>
                        </a:rPr>
                        <a:t>15.23 </a:t>
                      </a:r>
                      <a:endParaRPr lang="zh-CN" sz="1800" b="1" kern="100">
                        <a:effectLst/>
                        <a:latin typeface="+mn-ea"/>
                        <a:ea typeface="+mn-ea"/>
                      </a:endParaRPr>
                    </a:p>
                  </a:txBody>
                  <a:tcPr marL="68580" marR="68580" marT="0" marB="0" anchor="ctr"/>
                </a:tc>
                <a:extLst>
                  <a:ext uri="{0D108BD9-81ED-4DB2-BD59-A6C34878D82A}">
                    <a16:rowId xmlns:a16="http://schemas.microsoft.com/office/drawing/2014/main" xmlns="" val="10007"/>
                  </a:ext>
                </a:extLst>
              </a:tr>
              <a:tr h="264887">
                <a:tc>
                  <a:txBody>
                    <a:bodyPr/>
                    <a:lstStyle/>
                    <a:p>
                      <a:pPr marL="14605" algn="just">
                        <a:spcAft>
                          <a:spcPts val="0"/>
                        </a:spcAft>
                      </a:pPr>
                      <a:r>
                        <a:rPr lang="en-US" sz="1800" b="1" kern="100">
                          <a:effectLst/>
                          <a:latin typeface="+mn-ea"/>
                          <a:ea typeface="+mn-ea"/>
                        </a:rPr>
                        <a:t>……</a:t>
                      </a:r>
                      <a:endParaRPr lang="zh-CN" sz="1800" b="1" kern="100">
                        <a:effectLst/>
                        <a:latin typeface="+mn-ea"/>
                        <a:ea typeface="+mn-ea"/>
                      </a:endParaRPr>
                    </a:p>
                  </a:txBody>
                  <a:tcPr marL="68580" marR="68580" marT="0" marB="0" anchor="ctr"/>
                </a:tc>
                <a:tc>
                  <a:txBody>
                    <a:bodyPr/>
                    <a:lstStyle/>
                    <a:p>
                      <a:pPr algn="r">
                        <a:spcAft>
                          <a:spcPts val="0"/>
                        </a:spcAft>
                      </a:pPr>
                      <a:r>
                        <a:rPr lang="en-US" sz="1800" b="1" kern="100">
                          <a:effectLst/>
                          <a:latin typeface="+mn-ea"/>
                          <a:ea typeface="+mn-ea"/>
                        </a:rPr>
                        <a:t>……</a:t>
                      </a:r>
                      <a:endParaRPr lang="zh-CN" sz="1800" b="1" kern="100">
                        <a:effectLst/>
                        <a:latin typeface="+mn-ea"/>
                        <a:ea typeface="+mn-ea"/>
                      </a:endParaRPr>
                    </a:p>
                  </a:txBody>
                  <a:tcPr marL="68580" marR="68580" marT="0" marB="0" anchor="ctr"/>
                </a:tc>
                <a:tc>
                  <a:txBody>
                    <a:bodyPr/>
                    <a:lstStyle/>
                    <a:p>
                      <a:pPr algn="r">
                        <a:spcAft>
                          <a:spcPts val="0"/>
                        </a:spcAft>
                      </a:pPr>
                      <a:r>
                        <a:rPr lang="en-US" sz="1800" b="1" kern="100">
                          <a:effectLst/>
                          <a:latin typeface="+mn-ea"/>
                          <a:ea typeface="+mn-ea"/>
                        </a:rPr>
                        <a:t>……</a:t>
                      </a:r>
                      <a:endParaRPr lang="zh-CN" sz="1800" b="1" kern="100">
                        <a:effectLst/>
                        <a:latin typeface="+mn-ea"/>
                        <a:ea typeface="+mn-ea"/>
                      </a:endParaRPr>
                    </a:p>
                  </a:txBody>
                  <a:tcPr marL="68580" marR="68580" marT="0" marB="0" anchor="ctr"/>
                </a:tc>
                <a:tc>
                  <a:txBody>
                    <a:bodyPr/>
                    <a:lstStyle/>
                    <a:p>
                      <a:pPr algn="r">
                        <a:spcAft>
                          <a:spcPts val="0"/>
                        </a:spcAft>
                      </a:pPr>
                      <a:r>
                        <a:rPr lang="en-US" sz="1800" b="1" kern="100">
                          <a:effectLst/>
                          <a:latin typeface="+mn-ea"/>
                          <a:ea typeface="+mn-ea"/>
                        </a:rPr>
                        <a:t>……</a:t>
                      </a:r>
                      <a:endParaRPr lang="zh-CN" sz="1800" b="1" kern="100">
                        <a:effectLst/>
                        <a:latin typeface="+mn-ea"/>
                        <a:ea typeface="+mn-ea"/>
                      </a:endParaRPr>
                    </a:p>
                  </a:txBody>
                  <a:tcPr marL="68580" marR="68580" marT="0" marB="0" anchor="ctr"/>
                </a:tc>
                <a:tc>
                  <a:txBody>
                    <a:bodyPr/>
                    <a:lstStyle/>
                    <a:p>
                      <a:pPr algn="r">
                        <a:spcAft>
                          <a:spcPts val="0"/>
                        </a:spcAft>
                      </a:pPr>
                      <a:r>
                        <a:rPr lang="en-US" sz="1800" b="1" kern="100">
                          <a:effectLst/>
                          <a:latin typeface="+mn-ea"/>
                          <a:ea typeface="+mn-ea"/>
                        </a:rPr>
                        <a:t>……</a:t>
                      </a:r>
                      <a:endParaRPr lang="zh-CN" sz="1800" b="1" kern="100">
                        <a:effectLst/>
                        <a:latin typeface="+mn-ea"/>
                        <a:ea typeface="+mn-ea"/>
                      </a:endParaRPr>
                    </a:p>
                  </a:txBody>
                  <a:tcPr marL="68580" marR="68580" marT="0" marB="0" anchor="ctr"/>
                </a:tc>
                <a:tc>
                  <a:txBody>
                    <a:bodyPr/>
                    <a:lstStyle/>
                    <a:p>
                      <a:pPr algn="r">
                        <a:spcAft>
                          <a:spcPts val="0"/>
                        </a:spcAft>
                      </a:pPr>
                      <a:r>
                        <a:rPr lang="en-US" sz="1800" b="1" kern="100">
                          <a:effectLst/>
                          <a:latin typeface="+mn-ea"/>
                          <a:ea typeface="+mn-ea"/>
                        </a:rPr>
                        <a:t>……</a:t>
                      </a:r>
                      <a:endParaRPr lang="zh-CN" sz="1800" b="1" kern="100">
                        <a:effectLst/>
                        <a:latin typeface="+mn-ea"/>
                        <a:ea typeface="+mn-ea"/>
                      </a:endParaRPr>
                    </a:p>
                  </a:txBody>
                  <a:tcPr marL="68580" marR="68580" marT="0" marB="0" anchor="ctr"/>
                </a:tc>
                <a:extLst>
                  <a:ext uri="{0D108BD9-81ED-4DB2-BD59-A6C34878D82A}">
                    <a16:rowId xmlns:a16="http://schemas.microsoft.com/office/drawing/2014/main" xmlns="" val="10008"/>
                  </a:ext>
                </a:extLst>
              </a:tr>
              <a:tr h="264887">
                <a:tc>
                  <a:txBody>
                    <a:bodyPr/>
                    <a:lstStyle/>
                    <a:p>
                      <a:pPr marL="14605" algn="just">
                        <a:spcAft>
                          <a:spcPts val="0"/>
                        </a:spcAft>
                      </a:pPr>
                      <a:r>
                        <a:rPr lang="zh-CN" sz="1800" b="1" kern="100">
                          <a:effectLst/>
                          <a:latin typeface="+mn-ea"/>
                          <a:ea typeface="+mn-ea"/>
                        </a:rPr>
                        <a:t>三、丙类费用</a:t>
                      </a:r>
                    </a:p>
                  </a:txBody>
                  <a:tcPr marL="68580" marR="68580" marT="0" marB="0" anchor="ctr"/>
                </a:tc>
                <a:tc>
                  <a:txBody>
                    <a:bodyPr/>
                    <a:lstStyle/>
                    <a:p>
                      <a:pPr algn="r">
                        <a:spcAft>
                          <a:spcPts val="0"/>
                        </a:spcAft>
                      </a:pPr>
                      <a:r>
                        <a:rPr lang="en-US" sz="1800" b="1" kern="100">
                          <a:effectLst/>
                          <a:latin typeface="+mn-ea"/>
                          <a:ea typeface="+mn-ea"/>
                        </a:rPr>
                        <a:t>300000 </a:t>
                      </a:r>
                      <a:endParaRPr lang="zh-CN" sz="1800" b="1" kern="100">
                        <a:effectLst/>
                        <a:latin typeface="+mn-ea"/>
                        <a:ea typeface="+mn-ea"/>
                      </a:endParaRPr>
                    </a:p>
                  </a:txBody>
                  <a:tcPr marL="68580" marR="68580" marT="0" marB="0" anchor="ctr"/>
                </a:tc>
                <a:tc>
                  <a:txBody>
                    <a:bodyPr/>
                    <a:lstStyle/>
                    <a:p>
                      <a:pPr algn="r">
                        <a:spcAft>
                          <a:spcPts val="0"/>
                        </a:spcAft>
                      </a:pPr>
                      <a:r>
                        <a:rPr lang="en-US" sz="1800" b="1" kern="100">
                          <a:effectLst/>
                          <a:latin typeface="+mn-ea"/>
                          <a:ea typeface="+mn-ea"/>
                        </a:rPr>
                        <a:t>397800 </a:t>
                      </a:r>
                      <a:endParaRPr lang="zh-CN" sz="1800" b="1" kern="100">
                        <a:effectLst/>
                        <a:latin typeface="+mn-ea"/>
                        <a:ea typeface="+mn-ea"/>
                      </a:endParaRPr>
                    </a:p>
                  </a:txBody>
                  <a:tcPr marL="68580" marR="68580" marT="0" marB="0" anchor="ctr"/>
                </a:tc>
                <a:tc>
                  <a:txBody>
                    <a:bodyPr/>
                    <a:lstStyle/>
                    <a:p>
                      <a:pPr algn="r">
                        <a:spcAft>
                          <a:spcPts val="0"/>
                        </a:spcAft>
                      </a:pPr>
                      <a:r>
                        <a:rPr lang="en-US" sz="1800" b="1" kern="100">
                          <a:effectLst/>
                          <a:latin typeface="+mn-ea"/>
                          <a:ea typeface="+mn-ea"/>
                        </a:rPr>
                        <a:t>23.08 </a:t>
                      </a:r>
                      <a:endParaRPr lang="zh-CN" sz="1800" b="1" kern="100">
                        <a:effectLst/>
                        <a:latin typeface="+mn-ea"/>
                        <a:ea typeface="+mn-ea"/>
                      </a:endParaRPr>
                    </a:p>
                  </a:txBody>
                  <a:tcPr marL="68580" marR="68580" marT="0" marB="0" anchor="ctr"/>
                </a:tc>
                <a:tc>
                  <a:txBody>
                    <a:bodyPr/>
                    <a:lstStyle/>
                    <a:p>
                      <a:pPr algn="r">
                        <a:spcAft>
                          <a:spcPts val="0"/>
                        </a:spcAft>
                      </a:pPr>
                      <a:r>
                        <a:rPr lang="en-US" sz="1800" b="1" kern="100">
                          <a:effectLst/>
                          <a:latin typeface="+mn-ea"/>
                          <a:ea typeface="+mn-ea"/>
                        </a:rPr>
                        <a:t>25.25 </a:t>
                      </a:r>
                      <a:endParaRPr lang="zh-CN" sz="1800" b="1" kern="100">
                        <a:effectLst/>
                        <a:latin typeface="+mn-ea"/>
                        <a:ea typeface="+mn-ea"/>
                      </a:endParaRPr>
                    </a:p>
                  </a:txBody>
                  <a:tcPr marL="68580" marR="68580" marT="0" marB="0" anchor="ctr"/>
                </a:tc>
                <a:tc>
                  <a:txBody>
                    <a:bodyPr/>
                    <a:lstStyle/>
                    <a:p>
                      <a:pPr algn="r">
                        <a:spcAft>
                          <a:spcPts val="0"/>
                        </a:spcAft>
                      </a:pPr>
                      <a:r>
                        <a:rPr lang="en-US" sz="1800" b="1" kern="100">
                          <a:effectLst/>
                          <a:latin typeface="+mn-ea"/>
                          <a:ea typeface="+mn-ea"/>
                        </a:rPr>
                        <a:t>2.17 </a:t>
                      </a:r>
                      <a:endParaRPr lang="zh-CN" sz="1800" b="1" kern="100">
                        <a:effectLst/>
                        <a:latin typeface="+mn-ea"/>
                        <a:ea typeface="+mn-ea"/>
                      </a:endParaRPr>
                    </a:p>
                  </a:txBody>
                  <a:tcPr marL="68580" marR="68580" marT="0" marB="0" anchor="ctr"/>
                </a:tc>
                <a:extLst>
                  <a:ext uri="{0D108BD9-81ED-4DB2-BD59-A6C34878D82A}">
                    <a16:rowId xmlns:a16="http://schemas.microsoft.com/office/drawing/2014/main" xmlns="" val="10009"/>
                  </a:ext>
                </a:extLst>
              </a:tr>
              <a:tr h="264887">
                <a:tc>
                  <a:txBody>
                    <a:bodyPr/>
                    <a:lstStyle/>
                    <a:p>
                      <a:pPr marL="14605" algn="just">
                        <a:spcAft>
                          <a:spcPts val="0"/>
                        </a:spcAft>
                      </a:pPr>
                      <a:r>
                        <a:rPr lang="en-US" sz="1800" b="1" kern="100">
                          <a:effectLst/>
                          <a:latin typeface="+mn-ea"/>
                          <a:ea typeface="+mn-ea"/>
                        </a:rPr>
                        <a:t>……</a:t>
                      </a:r>
                      <a:endParaRPr lang="zh-CN" sz="1800" b="1" kern="100">
                        <a:effectLst/>
                        <a:latin typeface="+mn-ea"/>
                        <a:ea typeface="+mn-ea"/>
                      </a:endParaRPr>
                    </a:p>
                  </a:txBody>
                  <a:tcPr marL="68580" marR="68580" marT="0" marB="0" anchor="ctr"/>
                </a:tc>
                <a:tc>
                  <a:txBody>
                    <a:bodyPr/>
                    <a:lstStyle/>
                    <a:p>
                      <a:pPr algn="r">
                        <a:spcAft>
                          <a:spcPts val="0"/>
                        </a:spcAft>
                      </a:pPr>
                      <a:r>
                        <a:rPr lang="en-US" sz="1800" b="1" kern="100">
                          <a:effectLst/>
                          <a:latin typeface="+mn-ea"/>
                          <a:ea typeface="+mn-ea"/>
                        </a:rPr>
                        <a:t>……</a:t>
                      </a:r>
                      <a:endParaRPr lang="zh-CN" sz="1800" b="1" kern="100">
                        <a:effectLst/>
                        <a:latin typeface="+mn-ea"/>
                        <a:ea typeface="+mn-ea"/>
                      </a:endParaRPr>
                    </a:p>
                  </a:txBody>
                  <a:tcPr marL="68580" marR="68580" marT="0" marB="0" anchor="ctr"/>
                </a:tc>
                <a:tc>
                  <a:txBody>
                    <a:bodyPr/>
                    <a:lstStyle/>
                    <a:p>
                      <a:pPr algn="r">
                        <a:spcAft>
                          <a:spcPts val="0"/>
                        </a:spcAft>
                      </a:pPr>
                      <a:r>
                        <a:rPr lang="en-US" sz="1800" b="1" kern="100">
                          <a:effectLst/>
                          <a:latin typeface="+mn-ea"/>
                          <a:ea typeface="+mn-ea"/>
                        </a:rPr>
                        <a:t>……</a:t>
                      </a:r>
                      <a:endParaRPr lang="zh-CN" sz="1800" b="1" kern="100">
                        <a:effectLst/>
                        <a:latin typeface="+mn-ea"/>
                        <a:ea typeface="+mn-ea"/>
                      </a:endParaRPr>
                    </a:p>
                  </a:txBody>
                  <a:tcPr marL="68580" marR="68580" marT="0" marB="0" anchor="ctr"/>
                </a:tc>
                <a:tc>
                  <a:txBody>
                    <a:bodyPr/>
                    <a:lstStyle/>
                    <a:p>
                      <a:pPr algn="r">
                        <a:spcAft>
                          <a:spcPts val="0"/>
                        </a:spcAft>
                      </a:pPr>
                      <a:r>
                        <a:rPr lang="en-US" sz="1800" b="1" kern="100">
                          <a:effectLst/>
                          <a:latin typeface="+mn-ea"/>
                          <a:ea typeface="+mn-ea"/>
                        </a:rPr>
                        <a:t>……</a:t>
                      </a:r>
                      <a:endParaRPr lang="zh-CN" sz="1800" b="1" kern="100">
                        <a:effectLst/>
                        <a:latin typeface="+mn-ea"/>
                        <a:ea typeface="+mn-ea"/>
                      </a:endParaRPr>
                    </a:p>
                  </a:txBody>
                  <a:tcPr marL="68580" marR="68580" marT="0" marB="0" anchor="ctr"/>
                </a:tc>
                <a:tc>
                  <a:txBody>
                    <a:bodyPr/>
                    <a:lstStyle/>
                    <a:p>
                      <a:pPr algn="r">
                        <a:spcAft>
                          <a:spcPts val="0"/>
                        </a:spcAft>
                      </a:pPr>
                      <a:r>
                        <a:rPr lang="en-US" sz="1800" b="1" kern="100">
                          <a:effectLst/>
                          <a:latin typeface="+mn-ea"/>
                          <a:ea typeface="+mn-ea"/>
                        </a:rPr>
                        <a:t>……</a:t>
                      </a:r>
                      <a:endParaRPr lang="zh-CN" sz="1800" b="1" kern="100">
                        <a:effectLst/>
                        <a:latin typeface="+mn-ea"/>
                        <a:ea typeface="+mn-ea"/>
                      </a:endParaRPr>
                    </a:p>
                  </a:txBody>
                  <a:tcPr marL="68580" marR="68580" marT="0" marB="0" anchor="ctr"/>
                </a:tc>
                <a:tc>
                  <a:txBody>
                    <a:bodyPr/>
                    <a:lstStyle/>
                    <a:p>
                      <a:pPr algn="r">
                        <a:spcAft>
                          <a:spcPts val="0"/>
                        </a:spcAft>
                      </a:pPr>
                      <a:r>
                        <a:rPr lang="en-US" sz="1800" b="1" kern="100">
                          <a:effectLst/>
                          <a:latin typeface="+mn-ea"/>
                          <a:ea typeface="+mn-ea"/>
                        </a:rPr>
                        <a:t>……</a:t>
                      </a:r>
                      <a:endParaRPr lang="zh-CN" sz="1800" b="1" kern="100">
                        <a:effectLst/>
                        <a:latin typeface="+mn-ea"/>
                        <a:ea typeface="+mn-ea"/>
                      </a:endParaRPr>
                    </a:p>
                  </a:txBody>
                  <a:tcPr marL="68580" marR="68580" marT="0" marB="0" anchor="ctr"/>
                </a:tc>
                <a:extLst>
                  <a:ext uri="{0D108BD9-81ED-4DB2-BD59-A6C34878D82A}">
                    <a16:rowId xmlns:a16="http://schemas.microsoft.com/office/drawing/2014/main" xmlns="" val="10010"/>
                  </a:ext>
                </a:extLst>
              </a:tr>
              <a:tr h="264887">
                <a:tc>
                  <a:txBody>
                    <a:bodyPr/>
                    <a:lstStyle/>
                    <a:p>
                      <a:pPr marL="14605" algn="just">
                        <a:spcAft>
                          <a:spcPts val="0"/>
                        </a:spcAft>
                      </a:pPr>
                      <a:r>
                        <a:rPr lang="zh-CN" sz="1800" b="1" kern="100">
                          <a:effectLst/>
                          <a:latin typeface="+mn-ea"/>
                          <a:ea typeface="+mn-ea"/>
                        </a:rPr>
                        <a:t>四、运输总成本</a:t>
                      </a:r>
                    </a:p>
                  </a:txBody>
                  <a:tcPr marL="68580" marR="68580" marT="0" marB="0" anchor="ctr"/>
                </a:tc>
                <a:tc>
                  <a:txBody>
                    <a:bodyPr/>
                    <a:lstStyle/>
                    <a:p>
                      <a:pPr algn="r">
                        <a:spcAft>
                          <a:spcPts val="0"/>
                        </a:spcAft>
                      </a:pPr>
                      <a:r>
                        <a:rPr lang="en-US" sz="1800" b="1" kern="100">
                          <a:effectLst/>
                          <a:latin typeface="+mn-ea"/>
                          <a:ea typeface="+mn-ea"/>
                        </a:rPr>
                        <a:t>3898800 </a:t>
                      </a:r>
                      <a:endParaRPr lang="zh-CN" sz="1800" b="1" kern="100">
                        <a:effectLst/>
                        <a:latin typeface="+mn-ea"/>
                        <a:ea typeface="+mn-ea"/>
                      </a:endParaRPr>
                    </a:p>
                  </a:txBody>
                  <a:tcPr marL="68580" marR="68580" marT="0" marB="0" anchor="ctr"/>
                </a:tc>
                <a:tc>
                  <a:txBody>
                    <a:bodyPr/>
                    <a:lstStyle/>
                    <a:p>
                      <a:pPr algn="r">
                        <a:spcAft>
                          <a:spcPts val="0"/>
                        </a:spcAft>
                      </a:pPr>
                      <a:r>
                        <a:rPr lang="en-US" sz="1800" b="1" kern="100">
                          <a:effectLst/>
                          <a:latin typeface="+mn-ea"/>
                          <a:ea typeface="+mn-ea"/>
                        </a:rPr>
                        <a:t>4884453 </a:t>
                      </a:r>
                      <a:endParaRPr lang="zh-CN" sz="1800" b="1" kern="100">
                        <a:effectLst/>
                        <a:latin typeface="+mn-ea"/>
                        <a:ea typeface="+mn-ea"/>
                      </a:endParaRPr>
                    </a:p>
                  </a:txBody>
                  <a:tcPr marL="68580" marR="68580" marT="0" marB="0" anchor="ctr"/>
                </a:tc>
                <a:tc>
                  <a:txBody>
                    <a:bodyPr/>
                    <a:lstStyle/>
                    <a:p>
                      <a:pPr algn="r">
                        <a:spcAft>
                          <a:spcPts val="0"/>
                        </a:spcAft>
                      </a:pPr>
                      <a:r>
                        <a:rPr lang="en-US" sz="1800" b="1" kern="100">
                          <a:effectLst/>
                          <a:latin typeface="+mn-ea"/>
                          <a:ea typeface="+mn-ea"/>
                        </a:rPr>
                        <a:t>-</a:t>
                      </a:r>
                      <a:endParaRPr lang="zh-CN" sz="1800" b="1" kern="100">
                        <a:effectLst/>
                        <a:latin typeface="+mn-ea"/>
                        <a:ea typeface="+mn-ea"/>
                      </a:endParaRPr>
                    </a:p>
                  </a:txBody>
                  <a:tcPr marL="68580" marR="68580" marT="0" marB="0" anchor="ctr"/>
                </a:tc>
                <a:tc>
                  <a:txBody>
                    <a:bodyPr/>
                    <a:lstStyle/>
                    <a:p>
                      <a:pPr algn="r">
                        <a:spcAft>
                          <a:spcPts val="0"/>
                        </a:spcAft>
                      </a:pPr>
                      <a:r>
                        <a:rPr lang="en-US" sz="1800" b="1" kern="100">
                          <a:effectLst/>
                          <a:latin typeface="+mn-ea"/>
                          <a:ea typeface="+mn-ea"/>
                        </a:rPr>
                        <a:t>-</a:t>
                      </a:r>
                      <a:endParaRPr lang="zh-CN" sz="1800" b="1" kern="100">
                        <a:effectLst/>
                        <a:latin typeface="+mn-ea"/>
                        <a:ea typeface="+mn-ea"/>
                      </a:endParaRPr>
                    </a:p>
                  </a:txBody>
                  <a:tcPr marL="68580" marR="68580" marT="0" marB="0" anchor="ctr"/>
                </a:tc>
                <a:tc>
                  <a:txBody>
                    <a:bodyPr/>
                    <a:lstStyle/>
                    <a:p>
                      <a:pPr algn="r">
                        <a:spcAft>
                          <a:spcPts val="0"/>
                        </a:spcAft>
                      </a:pPr>
                      <a:r>
                        <a:rPr lang="en-US" sz="1800" b="1" kern="100">
                          <a:effectLst/>
                          <a:latin typeface="+mn-ea"/>
                          <a:ea typeface="+mn-ea"/>
                        </a:rPr>
                        <a:t>-</a:t>
                      </a:r>
                      <a:endParaRPr lang="zh-CN" sz="1800" b="1" kern="100">
                        <a:effectLst/>
                        <a:latin typeface="+mn-ea"/>
                        <a:ea typeface="+mn-ea"/>
                      </a:endParaRPr>
                    </a:p>
                  </a:txBody>
                  <a:tcPr marL="68580" marR="68580" marT="0" marB="0" anchor="ctr"/>
                </a:tc>
                <a:extLst>
                  <a:ext uri="{0D108BD9-81ED-4DB2-BD59-A6C34878D82A}">
                    <a16:rowId xmlns:a16="http://schemas.microsoft.com/office/drawing/2014/main" xmlns="" val="10011"/>
                  </a:ext>
                </a:extLst>
              </a:tr>
              <a:tr h="264887">
                <a:tc>
                  <a:txBody>
                    <a:bodyPr/>
                    <a:lstStyle/>
                    <a:p>
                      <a:pPr marL="14605" algn="just">
                        <a:spcAft>
                          <a:spcPts val="0"/>
                        </a:spcAft>
                      </a:pPr>
                      <a:r>
                        <a:rPr lang="zh-CN" sz="1800" b="1" kern="100">
                          <a:effectLst/>
                          <a:latin typeface="+mn-ea"/>
                          <a:ea typeface="+mn-ea"/>
                        </a:rPr>
                        <a:t>五、周转量</a:t>
                      </a:r>
                      <a:r>
                        <a:rPr lang="en-US" sz="1800" b="1" kern="100">
                          <a:effectLst/>
                          <a:latin typeface="+mn-ea"/>
                          <a:ea typeface="+mn-ea"/>
                        </a:rPr>
                        <a:t>(10</a:t>
                      </a:r>
                      <a:r>
                        <a:rPr lang="en-US" sz="1800" b="1" kern="100" baseline="30000">
                          <a:effectLst/>
                          <a:latin typeface="+mn-ea"/>
                          <a:ea typeface="+mn-ea"/>
                        </a:rPr>
                        <a:t>3</a:t>
                      </a:r>
                      <a:r>
                        <a:rPr lang="en-US" sz="1800" b="1" kern="100">
                          <a:effectLst/>
                          <a:latin typeface="+mn-ea"/>
                          <a:ea typeface="+mn-ea"/>
                        </a:rPr>
                        <a:t>t</a:t>
                      </a:r>
                      <a:r>
                        <a:rPr lang="zh-CN" sz="1800" b="1" kern="100">
                          <a:effectLst/>
                          <a:latin typeface="+mn-ea"/>
                          <a:ea typeface="+mn-ea"/>
                        </a:rPr>
                        <a:t>•</a:t>
                      </a:r>
                      <a:r>
                        <a:rPr lang="en-US" sz="1800" b="1" kern="100">
                          <a:effectLst/>
                          <a:latin typeface="+mn-ea"/>
                          <a:ea typeface="+mn-ea"/>
                        </a:rPr>
                        <a:t>km)</a:t>
                      </a:r>
                      <a:endParaRPr lang="zh-CN" sz="1800" b="1" kern="100">
                        <a:effectLst/>
                        <a:latin typeface="+mn-ea"/>
                        <a:ea typeface="+mn-ea"/>
                      </a:endParaRPr>
                    </a:p>
                  </a:txBody>
                  <a:tcPr marL="68580" marR="68580" marT="0" marB="0" anchor="ctr"/>
                </a:tc>
                <a:tc>
                  <a:txBody>
                    <a:bodyPr/>
                    <a:lstStyle/>
                    <a:p>
                      <a:pPr algn="r">
                        <a:spcAft>
                          <a:spcPts val="0"/>
                        </a:spcAft>
                      </a:pPr>
                      <a:r>
                        <a:rPr lang="en-US" sz="1800" b="1" kern="100">
                          <a:effectLst/>
                          <a:latin typeface="+mn-ea"/>
                          <a:ea typeface="+mn-ea"/>
                        </a:rPr>
                        <a:t>12996.0</a:t>
                      </a:r>
                      <a:endParaRPr lang="zh-CN" sz="1800" b="1" kern="100">
                        <a:effectLst/>
                        <a:latin typeface="+mn-ea"/>
                        <a:ea typeface="+mn-ea"/>
                      </a:endParaRPr>
                    </a:p>
                  </a:txBody>
                  <a:tcPr marL="68580" marR="68580" marT="0" marB="0" anchor="ctr"/>
                </a:tc>
                <a:tc>
                  <a:txBody>
                    <a:bodyPr/>
                    <a:lstStyle/>
                    <a:p>
                      <a:pPr algn="r">
                        <a:spcAft>
                          <a:spcPts val="0"/>
                        </a:spcAft>
                      </a:pPr>
                      <a:r>
                        <a:rPr lang="en-US" sz="1800" b="1" kern="100">
                          <a:effectLst/>
                          <a:latin typeface="+mn-ea"/>
                          <a:ea typeface="+mn-ea"/>
                        </a:rPr>
                        <a:t>15756.3</a:t>
                      </a:r>
                      <a:endParaRPr lang="zh-CN" sz="1800" b="1" kern="100">
                        <a:effectLst/>
                        <a:latin typeface="+mn-ea"/>
                        <a:ea typeface="+mn-ea"/>
                      </a:endParaRPr>
                    </a:p>
                  </a:txBody>
                  <a:tcPr marL="68580" marR="68580" marT="0" marB="0" anchor="ctr"/>
                </a:tc>
                <a:tc>
                  <a:txBody>
                    <a:bodyPr/>
                    <a:lstStyle/>
                    <a:p>
                      <a:pPr algn="r">
                        <a:spcAft>
                          <a:spcPts val="0"/>
                        </a:spcAft>
                      </a:pPr>
                      <a:r>
                        <a:rPr lang="en-US" sz="1800" b="1" kern="100">
                          <a:effectLst/>
                          <a:latin typeface="+mn-ea"/>
                          <a:ea typeface="+mn-ea"/>
                        </a:rPr>
                        <a:t>-</a:t>
                      </a:r>
                      <a:endParaRPr lang="zh-CN" sz="1800" b="1" kern="100">
                        <a:effectLst/>
                        <a:latin typeface="+mn-ea"/>
                        <a:ea typeface="+mn-ea"/>
                      </a:endParaRPr>
                    </a:p>
                  </a:txBody>
                  <a:tcPr marL="68580" marR="68580" marT="0" marB="0" anchor="ctr"/>
                </a:tc>
                <a:tc>
                  <a:txBody>
                    <a:bodyPr/>
                    <a:lstStyle/>
                    <a:p>
                      <a:pPr algn="r">
                        <a:spcAft>
                          <a:spcPts val="0"/>
                        </a:spcAft>
                      </a:pPr>
                      <a:r>
                        <a:rPr lang="en-US" sz="1800" b="1" kern="100">
                          <a:effectLst/>
                          <a:latin typeface="+mn-ea"/>
                          <a:ea typeface="+mn-ea"/>
                        </a:rPr>
                        <a:t>-</a:t>
                      </a:r>
                      <a:endParaRPr lang="zh-CN" sz="1800" b="1" kern="100">
                        <a:effectLst/>
                        <a:latin typeface="+mn-ea"/>
                        <a:ea typeface="+mn-ea"/>
                      </a:endParaRPr>
                    </a:p>
                  </a:txBody>
                  <a:tcPr marL="68580" marR="68580" marT="0" marB="0" anchor="ctr"/>
                </a:tc>
                <a:tc>
                  <a:txBody>
                    <a:bodyPr/>
                    <a:lstStyle/>
                    <a:p>
                      <a:pPr algn="r">
                        <a:spcAft>
                          <a:spcPts val="0"/>
                        </a:spcAft>
                      </a:pPr>
                      <a:r>
                        <a:rPr lang="en-US" sz="1800" b="1" kern="100">
                          <a:effectLst/>
                          <a:latin typeface="+mn-ea"/>
                          <a:ea typeface="+mn-ea"/>
                        </a:rPr>
                        <a:t>-</a:t>
                      </a:r>
                      <a:endParaRPr lang="zh-CN" sz="1800" b="1" kern="100">
                        <a:effectLst/>
                        <a:latin typeface="+mn-ea"/>
                        <a:ea typeface="+mn-ea"/>
                      </a:endParaRPr>
                    </a:p>
                  </a:txBody>
                  <a:tcPr marL="68580" marR="68580" marT="0" marB="0" anchor="ctr"/>
                </a:tc>
                <a:extLst>
                  <a:ext uri="{0D108BD9-81ED-4DB2-BD59-A6C34878D82A}">
                    <a16:rowId xmlns:a16="http://schemas.microsoft.com/office/drawing/2014/main" xmlns="" val="10012"/>
                  </a:ext>
                </a:extLst>
              </a:tr>
              <a:tr h="264887">
                <a:tc>
                  <a:txBody>
                    <a:bodyPr/>
                    <a:lstStyle/>
                    <a:p>
                      <a:pPr marL="14605" algn="just">
                        <a:spcAft>
                          <a:spcPts val="0"/>
                        </a:spcAft>
                      </a:pPr>
                      <a:r>
                        <a:rPr lang="zh-CN" sz="1800" b="1" kern="100" dirty="0">
                          <a:effectLst/>
                          <a:latin typeface="+mn-ea"/>
                          <a:ea typeface="+mn-ea"/>
                        </a:rPr>
                        <a:t>六、单位成本</a:t>
                      </a:r>
                    </a:p>
                  </a:txBody>
                  <a:tcPr marL="68580" marR="68580" marT="0" marB="0" anchor="ctr"/>
                </a:tc>
                <a:tc>
                  <a:txBody>
                    <a:bodyPr/>
                    <a:lstStyle/>
                    <a:p>
                      <a:pPr algn="r">
                        <a:spcAft>
                          <a:spcPts val="0"/>
                        </a:spcAft>
                      </a:pPr>
                      <a:r>
                        <a:rPr lang="en-US" sz="1800" b="1" kern="100" dirty="0">
                          <a:effectLst/>
                          <a:latin typeface="+mn-ea"/>
                          <a:ea typeface="+mn-ea"/>
                        </a:rPr>
                        <a:t>-</a:t>
                      </a:r>
                      <a:endParaRPr lang="zh-CN" sz="1800" b="1" kern="100" dirty="0">
                        <a:effectLst/>
                        <a:latin typeface="+mn-ea"/>
                        <a:ea typeface="+mn-ea"/>
                      </a:endParaRPr>
                    </a:p>
                  </a:txBody>
                  <a:tcPr marL="68580" marR="68580" marT="0" marB="0" anchor="ctr"/>
                </a:tc>
                <a:tc>
                  <a:txBody>
                    <a:bodyPr/>
                    <a:lstStyle/>
                    <a:p>
                      <a:pPr algn="r">
                        <a:spcAft>
                          <a:spcPts val="0"/>
                        </a:spcAft>
                      </a:pPr>
                      <a:r>
                        <a:rPr lang="en-US" sz="1800" b="1" kern="100">
                          <a:effectLst/>
                          <a:latin typeface="+mn-ea"/>
                          <a:ea typeface="+mn-ea"/>
                        </a:rPr>
                        <a:t>-</a:t>
                      </a:r>
                      <a:endParaRPr lang="zh-CN" sz="1800" b="1" kern="100">
                        <a:effectLst/>
                        <a:latin typeface="+mn-ea"/>
                        <a:ea typeface="+mn-ea"/>
                      </a:endParaRPr>
                    </a:p>
                  </a:txBody>
                  <a:tcPr marL="68580" marR="68580" marT="0" marB="0" anchor="ctr"/>
                </a:tc>
                <a:tc>
                  <a:txBody>
                    <a:bodyPr/>
                    <a:lstStyle/>
                    <a:p>
                      <a:pPr algn="r">
                        <a:spcAft>
                          <a:spcPts val="0"/>
                        </a:spcAft>
                      </a:pPr>
                      <a:r>
                        <a:rPr lang="en-US" sz="1800" b="1" kern="100" dirty="0">
                          <a:effectLst/>
                          <a:latin typeface="+mn-ea"/>
                          <a:ea typeface="+mn-ea"/>
                        </a:rPr>
                        <a:t>300.00 </a:t>
                      </a:r>
                      <a:endParaRPr lang="zh-CN" sz="1800" b="1" kern="100" dirty="0">
                        <a:effectLst/>
                        <a:latin typeface="+mn-ea"/>
                        <a:ea typeface="+mn-ea"/>
                      </a:endParaRPr>
                    </a:p>
                  </a:txBody>
                  <a:tcPr marL="68580" marR="68580" marT="0" marB="0" anchor="ctr"/>
                </a:tc>
                <a:tc>
                  <a:txBody>
                    <a:bodyPr/>
                    <a:lstStyle/>
                    <a:p>
                      <a:pPr algn="r">
                        <a:spcAft>
                          <a:spcPts val="0"/>
                        </a:spcAft>
                      </a:pPr>
                      <a:r>
                        <a:rPr lang="en-US" sz="1800" b="1" kern="100">
                          <a:effectLst/>
                          <a:latin typeface="+mn-ea"/>
                          <a:ea typeface="+mn-ea"/>
                        </a:rPr>
                        <a:t>310.00 </a:t>
                      </a:r>
                      <a:endParaRPr lang="zh-CN" sz="1800" b="1" kern="100">
                        <a:effectLst/>
                        <a:latin typeface="+mn-ea"/>
                        <a:ea typeface="+mn-ea"/>
                      </a:endParaRPr>
                    </a:p>
                  </a:txBody>
                  <a:tcPr marL="68580" marR="68580" marT="0" marB="0" anchor="ctr"/>
                </a:tc>
                <a:tc>
                  <a:txBody>
                    <a:bodyPr/>
                    <a:lstStyle/>
                    <a:p>
                      <a:pPr algn="r">
                        <a:spcAft>
                          <a:spcPts val="0"/>
                        </a:spcAft>
                      </a:pPr>
                      <a:r>
                        <a:rPr lang="en-US" sz="1800" b="1" kern="100" dirty="0">
                          <a:effectLst/>
                          <a:latin typeface="+mn-ea"/>
                          <a:ea typeface="+mn-ea"/>
                        </a:rPr>
                        <a:t>10.00 </a:t>
                      </a:r>
                      <a:endParaRPr lang="zh-CN" sz="1800" b="1" kern="100" dirty="0">
                        <a:effectLst/>
                        <a:latin typeface="+mn-ea"/>
                        <a:ea typeface="+mn-ea"/>
                      </a:endParaRPr>
                    </a:p>
                  </a:txBody>
                  <a:tcPr marL="68580" marR="68580" marT="0" marB="0" anchor="ctr"/>
                </a:tc>
                <a:extLst>
                  <a:ext uri="{0D108BD9-81ED-4DB2-BD59-A6C34878D82A}">
                    <a16:rowId xmlns:a16="http://schemas.microsoft.com/office/drawing/2014/main" xmlns="" val="10013"/>
                  </a:ext>
                </a:extLst>
              </a:tr>
            </a:tbl>
          </a:graphicData>
        </a:graphic>
      </p:graphicFrame>
      <p:sp>
        <p:nvSpPr>
          <p:cNvPr id="11" name="矩形 10"/>
          <p:cNvSpPr/>
          <p:nvPr/>
        </p:nvSpPr>
        <p:spPr>
          <a:xfrm>
            <a:off x="407368" y="961564"/>
            <a:ext cx="1512168" cy="523220"/>
          </a:xfrm>
          <a:prstGeom prst="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zh-CN" alt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例</a:t>
            </a:r>
            <a:r>
              <a:rPr lang="en-US" altLang="zh-CN"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5-5</a:t>
            </a:r>
            <a:endParaRPr lang="zh-CN" alt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2" name="燕尾形 11"/>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13" name="燕尾形 12"/>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14" name="燕尾形 13"/>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9" name="燕尾形 8"/>
          <p:cNvSpPr/>
          <p:nvPr/>
        </p:nvSpPr>
        <p:spPr>
          <a:xfrm>
            <a:off x="4943872" y="692696"/>
            <a:ext cx="489054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（二）单位成本实际数与预算数之差的因素分析</a:t>
            </a:r>
            <a:endParaRPr lang="zh-CN" altLang="zh-CN" sz="1600" b="1" dirty="0">
              <a:solidFill>
                <a:schemeClr val="bg1"/>
              </a:solidFill>
            </a:endParaRPr>
          </a:p>
        </p:txBody>
      </p:sp>
    </p:spTree>
    <p:extLst>
      <p:ext uri="{BB962C8B-B14F-4D97-AF65-F5344CB8AC3E}">
        <p14:creationId xmlns:p14="http://schemas.microsoft.com/office/powerpoint/2010/main" xmlns="" val="56518832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剪去单角的矩形 2"/>
          <p:cNvSpPr/>
          <p:nvPr/>
        </p:nvSpPr>
        <p:spPr>
          <a:xfrm>
            <a:off x="1037438" y="2744924"/>
            <a:ext cx="10117124" cy="1836204"/>
          </a:xfrm>
          <a:prstGeom prst="snip1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solidFill>
                  <a:srgbClr val="000000"/>
                </a:solidFill>
              </a:rPr>
              <a:t>1</a:t>
            </a:r>
            <a:r>
              <a:rPr lang="zh-CN" altLang="zh-CN" sz="3200" b="1" dirty="0" smtClean="0">
                <a:solidFill>
                  <a:srgbClr val="000000"/>
                </a:solidFill>
              </a:rPr>
              <a:t>．单位成本甲类费用实际数与预算数之差的因素分析</a:t>
            </a:r>
            <a:endParaRPr lang="zh-CN" altLang="en-US" sz="3200" b="1" dirty="0">
              <a:solidFill>
                <a:srgbClr val="000000"/>
              </a:solidFill>
            </a:endParaRPr>
          </a:p>
        </p:txBody>
      </p:sp>
      <p:sp>
        <p:nvSpPr>
          <p:cNvPr id="4" name="矩形 3"/>
          <p:cNvSpPr/>
          <p:nvPr/>
        </p:nvSpPr>
        <p:spPr>
          <a:xfrm>
            <a:off x="407368" y="961564"/>
            <a:ext cx="1512168" cy="523220"/>
          </a:xfrm>
          <a:prstGeom prst="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zh-CN" alt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例</a:t>
            </a:r>
            <a:r>
              <a:rPr lang="en-US" altLang="zh-CN"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5-5</a:t>
            </a:r>
            <a:endParaRPr lang="zh-CN" alt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5" name="标题 4"/>
          <p:cNvSpPr>
            <a:spLocks noGrp="1"/>
          </p:cNvSpPr>
          <p:nvPr>
            <p:ph type="title" idx="4294967295"/>
          </p:nvPr>
        </p:nvSpPr>
        <p:spPr>
          <a:xfrm>
            <a:off x="0" y="1763713"/>
            <a:ext cx="10464800" cy="512762"/>
          </a:xfrm>
          <a:noFill/>
          <a:effectLst/>
        </p:spPr>
        <p:txBody>
          <a:bodyPr/>
          <a:lstStyle/>
          <a:p>
            <a:pPr algn="ctr"/>
            <a:r>
              <a:rPr lang="zh-CN" altLang="zh-CN" dirty="0" smtClean="0"/>
              <a:t>据以上资料可做如下分析：</a:t>
            </a:r>
            <a:endParaRPr lang="zh-CN" altLang="en-US" dirty="0"/>
          </a:p>
        </p:txBody>
      </p:sp>
      <p:sp>
        <p:nvSpPr>
          <p:cNvPr id="6" name="燕尾形 5"/>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7" name="燕尾形 6"/>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8" name="燕尾形 7"/>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9" name="燕尾形 8"/>
          <p:cNvSpPr/>
          <p:nvPr/>
        </p:nvSpPr>
        <p:spPr>
          <a:xfrm>
            <a:off x="4943872" y="692696"/>
            <a:ext cx="489054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（二）单位成本实际数与预算数之差的因素分析</a:t>
            </a:r>
            <a:endParaRPr lang="zh-CN" altLang="zh-CN" sz="1600" b="1" dirty="0">
              <a:solidFill>
                <a:schemeClr val="bg1"/>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67408" y="1403350"/>
            <a:ext cx="10464800" cy="4051300"/>
          </a:xfrm>
        </p:spPr>
        <p:txBody>
          <a:bodyPr/>
          <a:lstStyle/>
          <a:p>
            <a:pPr indent="828000">
              <a:lnSpc>
                <a:spcPct val="150000"/>
              </a:lnSpc>
            </a:pPr>
            <a:r>
              <a:rPr lang="zh-CN" altLang="zh-CN" dirty="0" smtClean="0">
                <a:latin typeface="+mj-ea"/>
              </a:rPr>
              <a:t>据表</a:t>
            </a:r>
            <a:r>
              <a:rPr lang="en-US" altLang="zh-CN" dirty="0" smtClean="0">
                <a:latin typeface="+mj-ea"/>
              </a:rPr>
              <a:t>5-11</a:t>
            </a:r>
            <a:r>
              <a:rPr lang="zh-CN" altLang="zh-CN" dirty="0" smtClean="0">
                <a:latin typeface="+mj-ea"/>
              </a:rPr>
              <a:t>分析资料，用连环替代因素分析法对秦岭运输集团第一运输公司</a:t>
            </a:r>
            <a:r>
              <a:rPr lang="en-US" altLang="zh-CN" dirty="0" smtClean="0">
                <a:latin typeface="+mj-ea"/>
              </a:rPr>
              <a:t>202</a:t>
            </a:r>
            <a:r>
              <a:rPr lang="zh-CN" altLang="zh-CN" dirty="0" smtClean="0">
                <a:latin typeface="+mj-ea"/>
              </a:rPr>
              <a:t>×年</a:t>
            </a:r>
            <a:r>
              <a:rPr lang="en-US" altLang="zh-CN" dirty="0" smtClean="0">
                <a:latin typeface="+mj-ea"/>
              </a:rPr>
              <a:t>5</a:t>
            </a:r>
            <a:r>
              <a:rPr lang="zh-CN" altLang="zh-CN" dirty="0" smtClean="0">
                <a:latin typeface="+mj-ea"/>
              </a:rPr>
              <a:t>月单位成本甲类费用实际数与预算数之差进行因素分析。分析过程与结果见表</a:t>
            </a:r>
            <a:r>
              <a:rPr lang="en-US" altLang="zh-CN" dirty="0" smtClean="0">
                <a:latin typeface="+mj-ea"/>
              </a:rPr>
              <a:t>5-12</a:t>
            </a:r>
            <a:r>
              <a:rPr lang="zh-CN" altLang="zh-CN" dirty="0" smtClean="0">
                <a:latin typeface="+mj-ea"/>
              </a:rPr>
              <a:t>。</a:t>
            </a:r>
            <a:endParaRPr lang="zh-CN" altLang="en-US" dirty="0">
              <a:latin typeface="+mj-ea"/>
            </a:endParaRPr>
          </a:p>
        </p:txBody>
      </p:sp>
      <p:sp>
        <p:nvSpPr>
          <p:cNvPr id="3" name="矩形 2"/>
          <p:cNvSpPr/>
          <p:nvPr/>
        </p:nvSpPr>
        <p:spPr>
          <a:xfrm>
            <a:off x="407368" y="961564"/>
            <a:ext cx="1512168" cy="523220"/>
          </a:xfrm>
          <a:prstGeom prst="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zh-CN" alt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例</a:t>
            </a:r>
            <a:r>
              <a:rPr lang="en-US" altLang="zh-CN"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5-5</a:t>
            </a:r>
            <a:endParaRPr lang="zh-CN" alt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4" name="燕尾形 3"/>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5" name="燕尾形 4"/>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6" name="燕尾形 5"/>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7" name="燕尾形 6"/>
          <p:cNvSpPr/>
          <p:nvPr/>
        </p:nvSpPr>
        <p:spPr>
          <a:xfrm>
            <a:off x="4943872" y="692696"/>
            <a:ext cx="489054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（二）单位成本实际数与预算数之差的因素分析</a:t>
            </a:r>
            <a:endParaRPr lang="zh-CN" altLang="zh-CN" sz="1600" b="1" dirty="0">
              <a:solidFill>
                <a:schemeClr val="bg1"/>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4" name="Picture 2"/>
          <p:cNvPicPr>
            <a:picLocks noChangeAspect="1" noChangeArrowheads="1"/>
          </p:cNvPicPr>
          <p:nvPr/>
        </p:nvPicPr>
        <p:blipFill>
          <a:blip r:embed="rId3" cstate="print"/>
          <a:srcRect/>
          <a:stretch>
            <a:fillRect/>
          </a:stretch>
        </p:blipFill>
        <p:spPr bwMode="auto">
          <a:xfrm>
            <a:off x="479375" y="1609162"/>
            <a:ext cx="11566085" cy="3639677"/>
          </a:xfrm>
          <a:prstGeom prst="rect">
            <a:avLst/>
          </a:prstGeom>
          <a:noFill/>
          <a:ln w="9525">
            <a:noFill/>
            <a:miter lim="800000"/>
            <a:headEnd/>
            <a:tailEnd/>
          </a:ln>
        </p:spPr>
      </p:pic>
      <p:sp>
        <p:nvSpPr>
          <p:cNvPr id="4" name="矩形 3"/>
          <p:cNvSpPr/>
          <p:nvPr/>
        </p:nvSpPr>
        <p:spPr>
          <a:xfrm>
            <a:off x="407368" y="961564"/>
            <a:ext cx="1512168" cy="523220"/>
          </a:xfrm>
          <a:prstGeom prst="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zh-CN" alt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例</a:t>
            </a:r>
            <a:r>
              <a:rPr lang="en-US" altLang="zh-CN"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5-5</a:t>
            </a:r>
            <a:endParaRPr lang="zh-CN" alt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5" name="燕尾形 4"/>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6" name="燕尾形 5"/>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7" name="燕尾形 6"/>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8" name="燕尾形 7"/>
          <p:cNvSpPr/>
          <p:nvPr/>
        </p:nvSpPr>
        <p:spPr>
          <a:xfrm>
            <a:off x="4943872" y="692696"/>
            <a:ext cx="489054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（二）单位成本实际数与预算数之差的因素分析</a:t>
            </a:r>
            <a:endParaRPr lang="zh-CN" altLang="zh-CN" sz="1600" b="1" dirty="0">
              <a:solidFill>
                <a:schemeClr val="bg1"/>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xmlns="" val="2255225124"/>
              </p:ext>
            </p:extLst>
          </p:nvPr>
        </p:nvGraphicFramePr>
        <p:xfrm>
          <a:off x="569385" y="2348905"/>
          <a:ext cx="11053230" cy="3456387"/>
        </p:xfrm>
        <a:graphic>
          <a:graphicData uri="http://schemas.openxmlformats.org/drawingml/2006/table">
            <a:tbl>
              <a:tblPr firstRow="1" firstCol="1" lastRow="1" lastCol="1" bandRow="1" bandCol="1">
                <a:tableStyleId>{5940675A-B579-460E-94D1-54222C63F5DA}</a:tableStyleId>
              </a:tblPr>
              <a:tblGrid>
                <a:gridCol w="1297181">
                  <a:extLst>
                    <a:ext uri="{9D8B030D-6E8A-4147-A177-3AD203B41FA5}">
                      <a16:colId xmlns:a16="http://schemas.microsoft.com/office/drawing/2014/main" xmlns="" val="20000"/>
                    </a:ext>
                  </a:extLst>
                </a:gridCol>
                <a:gridCol w="1297181">
                  <a:extLst>
                    <a:ext uri="{9D8B030D-6E8A-4147-A177-3AD203B41FA5}">
                      <a16:colId xmlns:a16="http://schemas.microsoft.com/office/drawing/2014/main" xmlns="" val="20001"/>
                    </a:ext>
                  </a:extLst>
                </a:gridCol>
                <a:gridCol w="949123">
                  <a:extLst>
                    <a:ext uri="{9D8B030D-6E8A-4147-A177-3AD203B41FA5}">
                      <a16:colId xmlns:a16="http://schemas.microsoft.com/office/drawing/2014/main" xmlns="" val="20002"/>
                    </a:ext>
                  </a:extLst>
                </a:gridCol>
                <a:gridCol w="1335066">
                  <a:extLst>
                    <a:ext uri="{9D8B030D-6E8A-4147-A177-3AD203B41FA5}">
                      <a16:colId xmlns:a16="http://schemas.microsoft.com/office/drawing/2014/main" xmlns="" val="20003"/>
                    </a:ext>
                  </a:extLst>
                </a:gridCol>
                <a:gridCol w="1034676">
                  <a:extLst>
                    <a:ext uri="{9D8B030D-6E8A-4147-A177-3AD203B41FA5}">
                      <a16:colId xmlns:a16="http://schemas.microsoft.com/office/drawing/2014/main" xmlns="" val="20004"/>
                    </a:ext>
                  </a:extLst>
                </a:gridCol>
                <a:gridCol w="901170">
                  <a:extLst>
                    <a:ext uri="{9D8B030D-6E8A-4147-A177-3AD203B41FA5}">
                      <a16:colId xmlns:a16="http://schemas.microsoft.com/office/drawing/2014/main" xmlns="" val="20005"/>
                    </a:ext>
                  </a:extLst>
                </a:gridCol>
                <a:gridCol w="867793">
                  <a:extLst>
                    <a:ext uri="{9D8B030D-6E8A-4147-A177-3AD203B41FA5}">
                      <a16:colId xmlns:a16="http://schemas.microsoft.com/office/drawing/2014/main" xmlns="" val="20006"/>
                    </a:ext>
                  </a:extLst>
                </a:gridCol>
                <a:gridCol w="1635456">
                  <a:extLst>
                    <a:ext uri="{9D8B030D-6E8A-4147-A177-3AD203B41FA5}">
                      <a16:colId xmlns:a16="http://schemas.microsoft.com/office/drawing/2014/main" xmlns="" val="20007"/>
                    </a:ext>
                  </a:extLst>
                </a:gridCol>
                <a:gridCol w="1735584">
                  <a:extLst>
                    <a:ext uri="{9D8B030D-6E8A-4147-A177-3AD203B41FA5}">
                      <a16:colId xmlns:a16="http://schemas.microsoft.com/office/drawing/2014/main" xmlns="" val="20008"/>
                    </a:ext>
                  </a:extLst>
                </a:gridCol>
              </a:tblGrid>
              <a:tr h="384043">
                <a:tc rowSpan="2">
                  <a:txBody>
                    <a:bodyPr/>
                    <a:lstStyle/>
                    <a:p>
                      <a:pPr algn="ctr">
                        <a:spcAft>
                          <a:spcPts val="0"/>
                        </a:spcAft>
                      </a:pPr>
                      <a:r>
                        <a:rPr lang="zh-CN" sz="1600" b="1" kern="100" dirty="0">
                          <a:solidFill>
                            <a:srgbClr val="000000"/>
                          </a:solidFill>
                          <a:effectLst/>
                          <a:latin typeface="+mn-ea"/>
                          <a:ea typeface="+mn-ea"/>
                        </a:rPr>
                        <a:t>项目</a:t>
                      </a:r>
                    </a:p>
                  </a:txBody>
                  <a:tcPr marL="0" marR="0" marT="0" marB="0" anchor="ctr">
                    <a:solidFill>
                      <a:schemeClr val="bg1"/>
                    </a:solidFill>
                  </a:tcPr>
                </a:tc>
                <a:tc>
                  <a:txBody>
                    <a:bodyPr/>
                    <a:lstStyle/>
                    <a:p>
                      <a:pPr algn="ctr">
                        <a:spcBef>
                          <a:spcPts val="150"/>
                        </a:spcBef>
                        <a:spcAft>
                          <a:spcPts val="150"/>
                        </a:spcAft>
                      </a:pPr>
                      <a:r>
                        <a:rPr lang="en-US" sz="1600" b="1" kern="100" dirty="0">
                          <a:solidFill>
                            <a:srgbClr val="000000"/>
                          </a:solidFill>
                          <a:latin typeface="+mn-ea"/>
                          <a:ea typeface="+mn-ea"/>
                        </a:rPr>
                        <a:t>D/</a:t>
                      </a:r>
                      <a:endParaRPr lang="zh-CN" sz="1600" b="1" kern="100" dirty="0">
                        <a:solidFill>
                          <a:srgbClr val="000000"/>
                        </a:solidFill>
                        <a:latin typeface="+mn-ea"/>
                        <a:ea typeface="+mn-ea"/>
                        <a:cs typeface="Times New Roman"/>
                      </a:endParaRPr>
                    </a:p>
                  </a:txBody>
                  <a:tcPr marL="68580" marR="68580" marT="0" marB="0" anchor="ctr">
                    <a:solidFill>
                      <a:schemeClr val="bg1"/>
                    </a:solidFill>
                  </a:tcPr>
                </a:tc>
                <a:tc>
                  <a:txBody>
                    <a:bodyPr/>
                    <a:lstStyle/>
                    <a:p>
                      <a:pPr algn="ctr">
                        <a:spcBef>
                          <a:spcPts val="150"/>
                        </a:spcBef>
                        <a:spcAft>
                          <a:spcPts val="150"/>
                        </a:spcAft>
                      </a:pPr>
                      <a:r>
                        <a:rPr lang="en-US" sz="1600" b="1" kern="100" dirty="0">
                          <a:solidFill>
                            <a:srgbClr val="000000"/>
                          </a:solidFill>
                          <a:latin typeface="+mn-ea"/>
                          <a:ea typeface="+mn-ea"/>
                        </a:rPr>
                        <a:t>α</a:t>
                      </a:r>
                      <a:endParaRPr lang="zh-CN" sz="1600" b="1" kern="100" dirty="0">
                        <a:solidFill>
                          <a:srgbClr val="000000"/>
                        </a:solidFill>
                        <a:latin typeface="+mn-ea"/>
                        <a:ea typeface="+mn-ea"/>
                        <a:cs typeface="Times New Roman"/>
                      </a:endParaRPr>
                    </a:p>
                  </a:txBody>
                  <a:tcPr marL="68580" marR="68580" marT="0" marB="0" anchor="ctr">
                    <a:solidFill>
                      <a:schemeClr val="bg1"/>
                    </a:solidFill>
                  </a:tcPr>
                </a:tc>
                <a:tc>
                  <a:txBody>
                    <a:bodyPr/>
                    <a:lstStyle/>
                    <a:p>
                      <a:pPr algn="ctr">
                        <a:spcBef>
                          <a:spcPts val="150"/>
                        </a:spcBef>
                        <a:spcAft>
                          <a:spcPts val="150"/>
                        </a:spcAft>
                      </a:pPr>
                      <a:r>
                        <a:rPr lang="en-US" sz="1600" b="1" kern="100" spc="100" dirty="0">
                          <a:solidFill>
                            <a:srgbClr val="000000"/>
                          </a:solidFill>
                          <a:latin typeface="+mn-ea"/>
                          <a:ea typeface="+mn-ea"/>
                        </a:rPr>
                        <a:t>l/</a:t>
                      </a:r>
                      <a:endParaRPr lang="zh-CN" sz="1600" b="1" kern="100" dirty="0">
                        <a:solidFill>
                          <a:srgbClr val="000000"/>
                        </a:solidFill>
                        <a:latin typeface="+mn-ea"/>
                        <a:ea typeface="+mn-ea"/>
                        <a:cs typeface="Times New Roman"/>
                      </a:endParaRPr>
                    </a:p>
                  </a:txBody>
                  <a:tcPr marL="68580" marR="68580" marT="0" marB="0" anchor="ctr">
                    <a:solidFill>
                      <a:schemeClr val="bg1"/>
                    </a:solidFill>
                  </a:tcPr>
                </a:tc>
                <a:tc>
                  <a:txBody>
                    <a:bodyPr/>
                    <a:lstStyle/>
                    <a:p>
                      <a:pPr algn="ctr">
                        <a:spcBef>
                          <a:spcPts val="150"/>
                        </a:spcBef>
                        <a:spcAft>
                          <a:spcPts val="150"/>
                        </a:spcAft>
                      </a:pPr>
                      <a:r>
                        <a:rPr lang="en-US" sz="1600" b="1" kern="100" dirty="0">
                          <a:solidFill>
                            <a:srgbClr val="000000"/>
                          </a:solidFill>
                          <a:latin typeface="+mn-ea"/>
                          <a:ea typeface="+mn-ea"/>
                        </a:rPr>
                        <a:t>β</a:t>
                      </a:r>
                      <a:endParaRPr lang="zh-CN" sz="1600" b="1" kern="100" dirty="0">
                        <a:solidFill>
                          <a:srgbClr val="000000"/>
                        </a:solidFill>
                        <a:latin typeface="+mn-ea"/>
                        <a:ea typeface="+mn-ea"/>
                        <a:cs typeface="Times New Roman"/>
                      </a:endParaRPr>
                    </a:p>
                  </a:txBody>
                  <a:tcPr marL="68580" marR="68580" marT="0" marB="0" anchor="ctr">
                    <a:solidFill>
                      <a:schemeClr val="bg1"/>
                    </a:solidFill>
                  </a:tcPr>
                </a:tc>
                <a:tc>
                  <a:txBody>
                    <a:bodyPr/>
                    <a:lstStyle/>
                    <a:p>
                      <a:pPr algn="ctr">
                        <a:spcBef>
                          <a:spcPts val="150"/>
                        </a:spcBef>
                        <a:spcAft>
                          <a:spcPts val="150"/>
                        </a:spcAft>
                      </a:pPr>
                      <a:r>
                        <a:rPr lang="en-US" sz="1600" b="1" kern="100" spc="100" dirty="0">
                          <a:solidFill>
                            <a:srgbClr val="000000"/>
                          </a:solidFill>
                          <a:latin typeface="+mn-ea"/>
                          <a:ea typeface="+mn-ea"/>
                        </a:rPr>
                        <a:t>t/</a:t>
                      </a:r>
                      <a:endParaRPr lang="zh-CN" sz="1600" b="1" kern="100" dirty="0">
                        <a:solidFill>
                          <a:srgbClr val="000000"/>
                        </a:solidFill>
                        <a:latin typeface="+mn-ea"/>
                        <a:ea typeface="+mn-ea"/>
                        <a:cs typeface="Times New Roman"/>
                      </a:endParaRPr>
                    </a:p>
                  </a:txBody>
                  <a:tcPr marL="68580" marR="68580" marT="0" marB="0" anchor="ctr">
                    <a:solidFill>
                      <a:schemeClr val="bg1"/>
                    </a:solidFill>
                  </a:tcPr>
                </a:tc>
                <a:tc>
                  <a:txBody>
                    <a:bodyPr/>
                    <a:lstStyle/>
                    <a:p>
                      <a:pPr algn="ctr">
                        <a:spcBef>
                          <a:spcPts val="150"/>
                        </a:spcBef>
                        <a:spcAft>
                          <a:spcPts val="150"/>
                        </a:spcAft>
                      </a:pPr>
                      <a:r>
                        <a:rPr lang="en-US" sz="1600" b="1" kern="100" dirty="0">
                          <a:solidFill>
                            <a:srgbClr val="000000"/>
                          </a:solidFill>
                          <a:latin typeface="+mn-ea"/>
                          <a:ea typeface="+mn-ea"/>
                        </a:rPr>
                        <a:t>γ</a:t>
                      </a:r>
                      <a:endParaRPr lang="zh-CN" sz="1600" b="1" kern="100" dirty="0">
                        <a:solidFill>
                          <a:srgbClr val="000000"/>
                        </a:solidFill>
                        <a:latin typeface="+mn-ea"/>
                        <a:ea typeface="+mn-ea"/>
                        <a:cs typeface="Times New Roman"/>
                      </a:endParaRPr>
                    </a:p>
                  </a:txBody>
                  <a:tcPr marL="68580" marR="68580" marT="0" marB="0" anchor="ctr">
                    <a:solidFill>
                      <a:schemeClr val="bg1"/>
                    </a:solidFill>
                  </a:tcPr>
                </a:tc>
                <a:tc>
                  <a:txBody>
                    <a:bodyPr/>
                    <a:lstStyle/>
                    <a:p>
                      <a:pPr algn="ctr">
                        <a:spcBef>
                          <a:spcPts val="150"/>
                        </a:spcBef>
                        <a:spcAft>
                          <a:spcPts val="150"/>
                        </a:spcAft>
                      </a:pPr>
                      <a:r>
                        <a:rPr lang="en-US" sz="1600" b="1" kern="100" dirty="0">
                          <a:solidFill>
                            <a:srgbClr val="000000"/>
                          </a:solidFill>
                          <a:latin typeface="+mn-ea"/>
                          <a:ea typeface="+mn-ea"/>
                        </a:rPr>
                        <a:t>Q</a:t>
                      </a:r>
                      <a:r>
                        <a:rPr lang="en-US" sz="1600" b="1" kern="100" spc="100" dirty="0">
                          <a:solidFill>
                            <a:srgbClr val="000000"/>
                          </a:solidFill>
                          <a:latin typeface="+mn-ea"/>
                          <a:ea typeface="+mn-ea"/>
                        </a:rPr>
                        <a:t>/</a:t>
                      </a:r>
                      <a:endParaRPr lang="zh-CN" sz="1600" b="1" kern="100" dirty="0">
                        <a:solidFill>
                          <a:srgbClr val="000000"/>
                        </a:solidFill>
                        <a:latin typeface="+mn-ea"/>
                        <a:ea typeface="+mn-ea"/>
                        <a:cs typeface="Times New Roman"/>
                      </a:endParaRPr>
                    </a:p>
                  </a:txBody>
                  <a:tcPr marL="68580" marR="68580" marT="0" marB="0" anchor="ctr">
                    <a:solidFill>
                      <a:schemeClr val="bg1"/>
                    </a:solidFill>
                  </a:tcPr>
                </a:tc>
                <a:tc>
                  <a:txBody>
                    <a:bodyPr/>
                    <a:lstStyle/>
                    <a:p>
                      <a:pPr algn="ctr">
                        <a:spcAft>
                          <a:spcPts val="0"/>
                        </a:spcAft>
                      </a:pPr>
                      <a:r>
                        <a:rPr lang="en-US" sz="1600" b="1" kern="100" dirty="0">
                          <a:solidFill>
                            <a:srgbClr val="000000"/>
                          </a:solidFill>
                          <a:effectLst/>
                          <a:latin typeface="+mn-ea"/>
                          <a:ea typeface="+mn-ea"/>
                        </a:rPr>
                        <a:t>F</a:t>
                      </a:r>
                      <a:r>
                        <a:rPr lang="zh-CN" sz="1600" b="1" kern="100" dirty="0">
                          <a:solidFill>
                            <a:srgbClr val="000000"/>
                          </a:solidFill>
                          <a:effectLst/>
                          <a:latin typeface="+mn-ea"/>
                          <a:ea typeface="+mn-ea"/>
                        </a:rPr>
                        <a:t>（甲类费用）</a:t>
                      </a:r>
                    </a:p>
                  </a:txBody>
                  <a:tcPr marL="68564" marR="68564" marT="0" marB="0" anchor="ctr">
                    <a:solidFill>
                      <a:schemeClr val="bg1"/>
                    </a:solidFill>
                  </a:tcPr>
                </a:tc>
                <a:extLst>
                  <a:ext uri="{0D108BD9-81ED-4DB2-BD59-A6C34878D82A}">
                    <a16:rowId xmlns:a16="http://schemas.microsoft.com/office/drawing/2014/main" xmlns="" val="10000"/>
                  </a:ext>
                </a:extLst>
              </a:tr>
              <a:tr h="384043">
                <a:tc vMerge="1">
                  <a:txBody>
                    <a:bodyPr/>
                    <a:lstStyle/>
                    <a:p>
                      <a:endParaRPr lang="zh-CN" altLang="en-US"/>
                    </a:p>
                  </a:txBody>
                  <a:tcPr/>
                </a:tc>
                <a:tc>
                  <a:txBody>
                    <a:bodyPr/>
                    <a:lstStyle/>
                    <a:p>
                      <a:pPr algn="ctr">
                        <a:spcAft>
                          <a:spcPts val="0"/>
                        </a:spcAft>
                      </a:pPr>
                      <a:r>
                        <a:rPr lang="zh-CN" sz="1600" b="1" kern="100" dirty="0">
                          <a:solidFill>
                            <a:srgbClr val="000000"/>
                          </a:solidFill>
                          <a:effectLst/>
                          <a:latin typeface="+mn-ea"/>
                          <a:ea typeface="+mn-ea"/>
                        </a:rPr>
                        <a:t>（车日）</a:t>
                      </a:r>
                    </a:p>
                  </a:txBody>
                  <a:tcPr marL="68564" marR="68564" marT="0" marB="0" anchor="ctr">
                    <a:solidFill>
                      <a:schemeClr val="bg1"/>
                    </a:solidFill>
                  </a:tcPr>
                </a:tc>
                <a:tc>
                  <a:txBody>
                    <a:bodyPr/>
                    <a:lstStyle/>
                    <a:p>
                      <a:pPr algn="ctr">
                        <a:spcAft>
                          <a:spcPts val="0"/>
                        </a:spcAft>
                      </a:pPr>
                      <a:r>
                        <a:rPr lang="zh-CN" sz="1600" b="1" kern="100" dirty="0">
                          <a:solidFill>
                            <a:srgbClr val="000000"/>
                          </a:solidFill>
                          <a:effectLst/>
                          <a:latin typeface="+mn-ea"/>
                          <a:ea typeface="+mn-ea"/>
                        </a:rPr>
                        <a:t>（</a:t>
                      </a:r>
                      <a:r>
                        <a:rPr lang="en-US" sz="1600" b="1" kern="100" dirty="0">
                          <a:solidFill>
                            <a:srgbClr val="000000"/>
                          </a:solidFill>
                          <a:effectLst/>
                          <a:latin typeface="+mn-ea"/>
                          <a:ea typeface="+mn-ea"/>
                        </a:rPr>
                        <a:t>%</a:t>
                      </a:r>
                      <a:r>
                        <a:rPr lang="zh-CN" sz="1600" b="1" kern="100" dirty="0">
                          <a:solidFill>
                            <a:srgbClr val="000000"/>
                          </a:solidFill>
                          <a:effectLst/>
                          <a:latin typeface="+mn-ea"/>
                          <a:ea typeface="+mn-ea"/>
                        </a:rPr>
                        <a:t>）</a:t>
                      </a:r>
                    </a:p>
                  </a:txBody>
                  <a:tcPr marL="68564" marR="68564" marT="0" marB="0" anchor="ctr">
                    <a:solidFill>
                      <a:schemeClr val="bg1"/>
                    </a:solidFill>
                  </a:tcPr>
                </a:tc>
                <a:tc>
                  <a:txBody>
                    <a:bodyPr/>
                    <a:lstStyle/>
                    <a:p>
                      <a:pPr algn="ctr">
                        <a:spcAft>
                          <a:spcPts val="0"/>
                        </a:spcAft>
                      </a:pPr>
                      <a:r>
                        <a:rPr lang="zh-CN" sz="1600" b="1" kern="100" dirty="0">
                          <a:solidFill>
                            <a:srgbClr val="000000"/>
                          </a:solidFill>
                          <a:effectLst/>
                          <a:latin typeface="+mn-ea"/>
                          <a:ea typeface="+mn-ea"/>
                        </a:rPr>
                        <a:t>（</a:t>
                      </a:r>
                      <a:r>
                        <a:rPr lang="en-US" sz="1600" b="1" kern="100" dirty="0">
                          <a:solidFill>
                            <a:srgbClr val="000000"/>
                          </a:solidFill>
                          <a:effectLst/>
                          <a:latin typeface="+mn-ea"/>
                          <a:ea typeface="+mn-ea"/>
                        </a:rPr>
                        <a:t>km/</a:t>
                      </a:r>
                      <a:r>
                        <a:rPr lang="zh-CN" sz="1600" b="1" kern="100" dirty="0">
                          <a:solidFill>
                            <a:srgbClr val="000000"/>
                          </a:solidFill>
                          <a:effectLst/>
                          <a:latin typeface="+mn-ea"/>
                          <a:ea typeface="+mn-ea"/>
                        </a:rPr>
                        <a:t>车日）</a:t>
                      </a:r>
                    </a:p>
                  </a:txBody>
                  <a:tcPr marL="68564" marR="68564" marT="0" marB="0" anchor="ctr">
                    <a:solidFill>
                      <a:schemeClr val="bg1"/>
                    </a:solidFill>
                  </a:tcPr>
                </a:tc>
                <a:tc>
                  <a:txBody>
                    <a:bodyPr/>
                    <a:lstStyle/>
                    <a:p>
                      <a:pPr algn="ctr">
                        <a:spcAft>
                          <a:spcPts val="0"/>
                        </a:spcAft>
                      </a:pPr>
                      <a:r>
                        <a:rPr lang="zh-CN" sz="1600" b="1" kern="100" dirty="0">
                          <a:solidFill>
                            <a:srgbClr val="000000"/>
                          </a:solidFill>
                          <a:effectLst/>
                          <a:latin typeface="+mn-ea"/>
                          <a:ea typeface="+mn-ea"/>
                        </a:rPr>
                        <a:t>（</a:t>
                      </a:r>
                      <a:r>
                        <a:rPr lang="en-US" sz="1600" b="1" kern="100" dirty="0">
                          <a:solidFill>
                            <a:srgbClr val="000000"/>
                          </a:solidFill>
                          <a:effectLst/>
                          <a:latin typeface="+mn-ea"/>
                          <a:ea typeface="+mn-ea"/>
                        </a:rPr>
                        <a:t>%</a:t>
                      </a:r>
                      <a:r>
                        <a:rPr lang="zh-CN" sz="1600" b="1" kern="100" dirty="0">
                          <a:solidFill>
                            <a:srgbClr val="000000"/>
                          </a:solidFill>
                          <a:effectLst/>
                          <a:latin typeface="+mn-ea"/>
                          <a:ea typeface="+mn-ea"/>
                        </a:rPr>
                        <a:t>）</a:t>
                      </a:r>
                    </a:p>
                  </a:txBody>
                  <a:tcPr marL="68564" marR="68564" marT="0" marB="0" anchor="ctr">
                    <a:solidFill>
                      <a:schemeClr val="bg1"/>
                    </a:solidFill>
                  </a:tcPr>
                </a:tc>
                <a:tc>
                  <a:txBody>
                    <a:bodyPr/>
                    <a:lstStyle/>
                    <a:p>
                      <a:pPr algn="ctr">
                        <a:spcAft>
                          <a:spcPts val="0"/>
                        </a:spcAft>
                      </a:pPr>
                      <a:r>
                        <a:rPr lang="zh-CN" sz="1600" b="1" kern="100" dirty="0">
                          <a:solidFill>
                            <a:srgbClr val="000000"/>
                          </a:solidFill>
                          <a:effectLst/>
                          <a:latin typeface="+mn-ea"/>
                          <a:ea typeface="+mn-ea"/>
                        </a:rPr>
                        <a:t>（</a:t>
                      </a:r>
                      <a:r>
                        <a:rPr lang="en-US" sz="1600" b="1" kern="100" dirty="0">
                          <a:solidFill>
                            <a:srgbClr val="000000"/>
                          </a:solidFill>
                          <a:effectLst/>
                          <a:latin typeface="+mn-ea"/>
                          <a:ea typeface="+mn-ea"/>
                        </a:rPr>
                        <a:t>t</a:t>
                      </a:r>
                      <a:r>
                        <a:rPr lang="zh-CN" sz="1600" b="1" kern="100" dirty="0">
                          <a:solidFill>
                            <a:srgbClr val="000000"/>
                          </a:solidFill>
                          <a:effectLst/>
                          <a:latin typeface="+mn-ea"/>
                          <a:ea typeface="+mn-ea"/>
                        </a:rPr>
                        <a:t>）</a:t>
                      </a:r>
                    </a:p>
                  </a:txBody>
                  <a:tcPr marL="68564" marR="68564" marT="0" marB="0" anchor="ctr">
                    <a:solidFill>
                      <a:schemeClr val="bg1"/>
                    </a:solidFill>
                  </a:tcPr>
                </a:tc>
                <a:tc>
                  <a:txBody>
                    <a:bodyPr/>
                    <a:lstStyle/>
                    <a:p>
                      <a:pPr algn="ctr">
                        <a:spcAft>
                          <a:spcPts val="0"/>
                        </a:spcAft>
                      </a:pPr>
                      <a:r>
                        <a:rPr lang="zh-CN" sz="1600" b="1" kern="100" dirty="0">
                          <a:solidFill>
                            <a:srgbClr val="000000"/>
                          </a:solidFill>
                          <a:effectLst/>
                          <a:latin typeface="+mn-ea"/>
                          <a:ea typeface="+mn-ea"/>
                        </a:rPr>
                        <a:t>（</a:t>
                      </a:r>
                      <a:r>
                        <a:rPr lang="en-US" sz="1600" b="1" kern="100" dirty="0">
                          <a:solidFill>
                            <a:srgbClr val="000000"/>
                          </a:solidFill>
                          <a:effectLst/>
                          <a:latin typeface="+mn-ea"/>
                          <a:ea typeface="+mn-ea"/>
                        </a:rPr>
                        <a:t>%</a:t>
                      </a:r>
                      <a:r>
                        <a:rPr lang="zh-CN" sz="1600" b="1" kern="100" dirty="0">
                          <a:solidFill>
                            <a:srgbClr val="000000"/>
                          </a:solidFill>
                          <a:effectLst/>
                          <a:latin typeface="+mn-ea"/>
                          <a:ea typeface="+mn-ea"/>
                        </a:rPr>
                        <a:t>）</a:t>
                      </a:r>
                    </a:p>
                  </a:txBody>
                  <a:tcPr marL="68564" marR="68564" marT="0" marB="0" anchor="ctr">
                    <a:solidFill>
                      <a:schemeClr val="bg1"/>
                    </a:solidFill>
                  </a:tcPr>
                </a:tc>
                <a:tc>
                  <a:txBody>
                    <a:bodyPr/>
                    <a:lstStyle/>
                    <a:p>
                      <a:pPr algn="ctr">
                        <a:spcAft>
                          <a:spcPts val="0"/>
                        </a:spcAft>
                      </a:pPr>
                      <a:r>
                        <a:rPr lang="zh-CN" sz="1600" b="1" kern="100" dirty="0">
                          <a:solidFill>
                            <a:srgbClr val="000000"/>
                          </a:solidFill>
                          <a:effectLst/>
                          <a:latin typeface="+mn-ea"/>
                          <a:ea typeface="+mn-ea"/>
                        </a:rPr>
                        <a:t>（</a:t>
                      </a:r>
                      <a:r>
                        <a:rPr lang="en-US" sz="1600" b="1" kern="100" dirty="0">
                          <a:solidFill>
                            <a:srgbClr val="000000"/>
                          </a:solidFill>
                          <a:effectLst/>
                          <a:latin typeface="+mn-ea"/>
                          <a:ea typeface="+mn-ea"/>
                        </a:rPr>
                        <a:t>10</a:t>
                      </a:r>
                      <a:r>
                        <a:rPr lang="en-US" sz="1600" b="1" kern="100" baseline="30000" dirty="0">
                          <a:solidFill>
                            <a:srgbClr val="000000"/>
                          </a:solidFill>
                          <a:effectLst/>
                          <a:latin typeface="+mn-ea"/>
                          <a:ea typeface="+mn-ea"/>
                        </a:rPr>
                        <a:t>3</a:t>
                      </a:r>
                      <a:r>
                        <a:rPr lang="en-US" sz="1600" b="1" kern="100" dirty="0">
                          <a:solidFill>
                            <a:srgbClr val="000000"/>
                          </a:solidFill>
                          <a:effectLst/>
                          <a:latin typeface="+mn-ea"/>
                          <a:ea typeface="+mn-ea"/>
                        </a:rPr>
                        <a:t>t•km</a:t>
                      </a:r>
                      <a:r>
                        <a:rPr lang="zh-CN" sz="1600" b="1" kern="100" dirty="0">
                          <a:solidFill>
                            <a:srgbClr val="000000"/>
                          </a:solidFill>
                          <a:effectLst/>
                          <a:latin typeface="+mn-ea"/>
                          <a:ea typeface="+mn-ea"/>
                        </a:rPr>
                        <a:t>）</a:t>
                      </a:r>
                    </a:p>
                  </a:txBody>
                  <a:tcPr marL="68564" marR="68564" marT="0" marB="0" anchor="ctr">
                    <a:solidFill>
                      <a:schemeClr val="bg1"/>
                    </a:solidFill>
                  </a:tcPr>
                </a:tc>
                <a:tc>
                  <a:txBody>
                    <a:bodyPr/>
                    <a:lstStyle/>
                    <a:p>
                      <a:pPr algn="ctr">
                        <a:spcAft>
                          <a:spcPts val="0"/>
                        </a:spcAft>
                      </a:pPr>
                      <a:r>
                        <a:rPr lang="zh-CN" sz="1600" b="1" kern="100" dirty="0">
                          <a:solidFill>
                            <a:srgbClr val="000000"/>
                          </a:solidFill>
                          <a:effectLst/>
                          <a:latin typeface="+mn-ea"/>
                          <a:ea typeface="+mn-ea"/>
                        </a:rPr>
                        <a:t>（元）</a:t>
                      </a:r>
                    </a:p>
                  </a:txBody>
                  <a:tcPr marL="68564" marR="68564" marT="0" marB="0" anchor="ctr">
                    <a:solidFill>
                      <a:schemeClr val="bg1"/>
                    </a:solidFill>
                  </a:tcPr>
                </a:tc>
                <a:extLst>
                  <a:ext uri="{0D108BD9-81ED-4DB2-BD59-A6C34878D82A}">
                    <a16:rowId xmlns:a16="http://schemas.microsoft.com/office/drawing/2014/main" xmlns="" val="10001"/>
                  </a:ext>
                </a:extLst>
              </a:tr>
              <a:tr h="384043">
                <a:tc>
                  <a:txBody>
                    <a:bodyPr/>
                    <a:lstStyle/>
                    <a:p>
                      <a:pPr algn="ctr">
                        <a:spcAft>
                          <a:spcPts val="0"/>
                        </a:spcAft>
                      </a:pPr>
                      <a:r>
                        <a:rPr lang="zh-CN" sz="1600" b="1" kern="100" dirty="0">
                          <a:solidFill>
                            <a:srgbClr val="000000"/>
                          </a:solidFill>
                          <a:effectLst/>
                          <a:latin typeface="+mn-ea"/>
                          <a:ea typeface="+mn-ea"/>
                        </a:rPr>
                        <a:t>预算</a:t>
                      </a:r>
                    </a:p>
                  </a:txBody>
                  <a:tcPr marL="0" marR="0" marT="0" marB="0" anchor="ctr">
                    <a:solidFill>
                      <a:schemeClr val="bg1"/>
                    </a:solidFill>
                  </a:tcPr>
                </a:tc>
                <a:tc>
                  <a:txBody>
                    <a:bodyPr/>
                    <a:lstStyle/>
                    <a:p>
                      <a:pPr marL="14605" algn="r">
                        <a:spcAft>
                          <a:spcPts val="0"/>
                        </a:spcAft>
                      </a:pPr>
                      <a:r>
                        <a:rPr lang="en-US" sz="1600" b="1" kern="100">
                          <a:solidFill>
                            <a:srgbClr val="000000"/>
                          </a:solidFill>
                          <a:effectLst/>
                          <a:latin typeface="+mn-ea"/>
                          <a:ea typeface="+mn-ea"/>
                        </a:rPr>
                        <a:t>6000</a:t>
                      </a:r>
                      <a:endParaRPr lang="zh-CN" sz="1600" b="1" kern="100">
                        <a:solidFill>
                          <a:srgbClr val="000000"/>
                        </a:solidFill>
                        <a:effectLst/>
                        <a:latin typeface="+mn-ea"/>
                        <a:ea typeface="+mn-ea"/>
                      </a:endParaRPr>
                    </a:p>
                  </a:txBody>
                  <a:tcPr marL="68564" marR="68564" marT="0" marB="0" anchor="ctr">
                    <a:solidFill>
                      <a:schemeClr val="bg1"/>
                    </a:solidFill>
                  </a:tcPr>
                </a:tc>
                <a:tc>
                  <a:txBody>
                    <a:bodyPr/>
                    <a:lstStyle/>
                    <a:p>
                      <a:pPr marL="14605" algn="r">
                        <a:spcAft>
                          <a:spcPts val="0"/>
                        </a:spcAft>
                      </a:pPr>
                      <a:r>
                        <a:rPr lang="en-US" sz="1600" b="1" kern="100">
                          <a:solidFill>
                            <a:srgbClr val="000000"/>
                          </a:solidFill>
                          <a:effectLst/>
                          <a:latin typeface="+mn-ea"/>
                          <a:ea typeface="+mn-ea"/>
                        </a:rPr>
                        <a:t>95</a:t>
                      </a:r>
                      <a:endParaRPr lang="zh-CN" sz="1600" b="1" kern="100">
                        <a:solidFill>
                          <a:srgbClr val="000000"/>
                        </a:solidFill>
                        <a:effectLst/>
                        <a:latin typeface="+mn-ea"/>
                        <a:ea typeface="+mn-ea"/>
                      </a:endParaRPr>
                    </a:p>
                  </a:txBody>
                  <a:tcPr marL="68564" marR="68564" marT="0" marB="0" anchor="ctr">
                    <a:solidFill>
                      <a:schemeClr val="bg1"/>
                    </a:solidFill>
                  </a:tcPr>
                </a:tc>
                <a:tc>
                  <a:txBody>
                    <a:bodyPr/>
                    <a:lstStyle/>
                    <a:p>
                      <a:pPr marL="14605" algn="r">
                        <a:spcAft>
                          <a:spcPts val="0"/>
                        </a:spcAft>
                      </a:pPr>
                      <a:r>
                        <a:rPr lang="en-US" sz="1600" b="1" kern="100">
                          <a:solidFill>
                            <a:srgbClr val="000000"/>
                          </a:solidFill>
                          <a:effectLst/>
                          <a:latin typeface="+mn-ea"/>
                          <a:ea typeface="+mn-ea"/>
                        </a:rPr>
                        <a:t>400</a:t>
                      </a:r>
                      <a:endParaRPr lang="zh-CN" sz="1600" b="1" kern="100">
                        <a:solidFill>
                          <a:srgbClr val="000000"/>
                        </a:solidFill>
                        <a:effectLst/>
                        <a:latin typeface="+mn-ea"/>
                        <a:ea typeface="+mn-ea"/>
                      </a:endParaRPr>
                    </a:p>
                  </a:txBody>
                  <a:tcPr marL="68564" marR="68564" marT="0" marB="0" anchor="ctr">
                    <a:solidFill>
                      <a:schemeClr val="bg1"/>
                    </a:solidFill>
                  </a:tcPr>
                </a:tc>
                <a:tc>
                  <a:txBody>
                    <a:bodyPr/>
                    <a:lstStyle/>
                    <a:p>
                      <a:pPr marL="14605" algn="r">
                        <a:spcAft>
                          <a:spcPts val="0"/>
                        </a:spcAft>
                      </a:pPr>
                      <a:r>
                        <a:rPr lang="en-US" sz="1600" b="1" kern="100">
                          <a:solidFill>
                            <a:srgbClr val="000000"/>
                          </a:solidFill>
                          <a:effectLst/>
                          <a:latin typeface="+mn-ea"/>
                          <a:ea typeface="+mn-ea"/>
                        </a:rPr>
                        <a:t>60</a:t>
                      </a:r>
                      <a:endParaRPr lang="zh-CN" sz="1600" b="1" kern="100">
                        <a:solidFill>
                          <a:srgbClr val="000000"/>
                        </a:solidFill>
                        <a:effectLst/>
                        <a:latin typeface="+mn-ea"/>
                        <a:ea typeface="+mn-ea"/>
                      </a:endParaRPr>
                    </a:p>
                  </a:txBody>
                  <a:tcPr marL="68564" marR="68564" marT="0" marB="0" anchor="ctr">
                    <a:solidFill>
                      <a:schemeClr val="bg1"/>
                    </a:solidFill>
                  </a:tcPr>
                </a:tc>
                <a:tc>
                  <a:txBody>
                    <a:bodyPr/>
                    <a:lstStyle/>
                    <a:p>
                      <a:pPr marL="14605" algn="r">
                        <a:spcAft>
                          <a:spcPts val="0"/>
                        </a:spcAft>
                      </a:pPr>
                      <a:r>
                        <a:rPr lang="en-US" sz="1600" b="1" kern="100">
                          <a:solidFill>
                            <a:srgbClr val="000000"/>
                          </a:solidFill>
                          <a:effectLst/>
                          <a:latin typeface="+mn-ea"/>
                          <a:ea typeface="+mn-ea"/>
                        </a:rPr>
                        <a:t>10</a:t>
                      </a:r>
                      <a:endParaRPr lang="zh-CN" sz="1600" b="1" kern="100">
                        <a:solidFill>
                          <a:srgbClr val="000000"/>
                        </a:solidFill>
                        <a:effectLst/>
                        <a:latin typeface="+mn-ea"/>
                        <a:ea typeface="+mn-ea"/>
                      </a:endParaRPr>
                    </a:p>
                  </a:txBody>
                  <a:tcPr marL="68564" marR="68564" marT="0" marB="0" anchor="ctr">
                    <a:solidFill>
                      <a:schemeClr val="bg1"/>
                    </a:solidFill>
                  </a:tcPr>
                </a:tc>
                <a:tc>
                  <a:txBody>
                    <a:bodyPr/>
                    <a:lstStyle/>
                    <a:p>
                      <a:pPr marL="14605" algn="r">
                        <a:spcAft>
                          <a:spcPts val="0"/>
                        </a:spcAft>
                      </a:pPr>
                      <a:r>
                        <a:rPr lang="en-US" sz="1600" b="1" kern="100">
                          <a:solidFill>
                            <a:srgbClr val="000000"/>
                          </a:solidFill>
                          <a:effectLst/>
                          <a:latin typeface="+mn-ea"/>
                          <a:ea typeface="+mn-ea"/>
                        </a:rPr>
                        <a:t>95</a:t>
                      </a:r>
                      <a:endParaRPr lang="zh-CN" sz="1600" b="1" kern="100">
                        <a:solidFill>
                          <a:srgbClr val="000000"/>
                        </a:solidFill>
                        <a:effectLst/>
                        <a:latin typeface="+mn-ea"/>
                        <a:ea typeface="+mn-ea"/>
                      </a:endParaRPr>
                    </a:p>
                  </a:txBody>
                  <a:tcPr marL="68564" marR="68564" marT="0" marB="0" anchor="ctr">
                    <a:solidFill>
                      <a:schemeClr val="bg1"/>
                    </a:solidFill>
                  </a:tcPr>
                </a:tc>
                <a:tc>
                  <a:txBody>
                    <a:bodyPr/>
                    <a:lstStyle/>
                    <a:p>
                      <a:pPr marL="14605" algn="r">
                        <a:spcAft>
                          <a:spcPts val="0"/>
                        </a:spcAft>
                      </a:pPr>
                      <a:r>
                        <a:rPr lang="en-US" sz="1600" b="1" kern="100">
                          <a:solidFill>
                            <a:srgbClr val="000000"/>
                          </a:solidFill>
                          <a:effectLst/>
                          <a:latin typeface="+mn-ea"/>
                          <a:ea typeface="+mn-ea"/>
                        </a:rPr>
                        <a:t>12996.0</a:t>
                      </a:r>
                      <a:endParaRPr lang="zh-CN" sz="1600" b="1" kern="100">
                        <a:solidFill>
                          <a:srgbClr val="000000"/>
                        </a:solidFill>
                        <a:effectLst/>
                        <a:latin typeface="+mn-ea"/>
                        <a:ea typeface="+mn-ea"/>
                      </a:endParaRPr>
                    </a:p>
                  </a:txBody>
                  <a:tcPr marL="68564" marR="68564" marT="0" marB="0" anchor="ctr">
                    <a:solidFill>
                      <a:schemeClr val="bg1"/>
                    </a:solidFill>
                  </a:tcPr>
                </a:tc>
                <a:tc>
                  <a:txBody>
                    <a:bodyPr/>
                    <a:lstStyle/>
                    <a:p>
                      <a:pPr marL="14605" algn="r">
                        <a:spcAft>
                          <a:spcPts val="0"/>
                        </a:spcAft>
                      </a:pPr>
                      <a:r>
                        <a:rPr lang="en-US" sz="1600" b="1" kern="100" dirty="0">
                          <a:solidFill>
                            <a:srgbClr val="000000"/>
                          </a:solidFill>
                          <a:effectLst/>
                          <a:latin typeface="+mn-ea"/>
                          <a:ea typeface="+mn-ea"/>
                        </a:rPr>
                        <a:t>1207005.00</a:t>
                      </a:r>
                      <a:endParaRPr lang="zh-CN" sz="1600" b="1" kern="100" dirty="0">
                        <a:solidFill>
                          <a:srgbClr val="000000"/>
                        </a:solidFill>
                        <a:effectLst/>
                        <a:latin typeface="+mn-ea"/>
                        <a:ea typeface="+mn-ea"/>
                      </a:endParaRPr>
                    </a:p>
                  </a:txBody>
                  <a:tcPr marL="68564" marR="68564" marT="0" marB="0" anchor="ctr">
                    <a:solidFill>
                      <a:schemeClr val="bg1"/>
                    </a:solidFill>
                  </a:tcPr>
                </a:tc>
                <a:extLst>
                  <a:ext uri="{0D108BD9-81ED-4DB2-BD59-A6C34878D82A}">
                    <a16:rowId xmlns:a16="http://schemas.microsoft.com/office/drawing/2014/main" xmlns="" val="10002"/>
                  </a:ext>
                </a:extLst>
              </a:tr>
              <a:tr h="384043">
                <a:tc>
                  <a:txBody>
                    <a:bodyPr/>
                    <a:lstStyle/>
                    <a:p>
                      <a:pPr algn="ctr">
                        <a:spcAft>
                          <a:spcPts val="0"/>
                        </a:spcAft>
                      </a:pPr>
                      <a:r>
                        <a:rPr lang="zh-CN" sz="1600" b="1" kern="100" dirty="0">
                          <a:solidFill>
                            <a:srgbClr val="000000"/>
                          </a:solidFill>
                          <a:effectLst/>
                          <a:latin typeface="+mn-ea"/>
                          <a:ea typeface="+mn-ea"/>
                        </a:rPr>
                        <a:t>实际</a:t>
                      </a:r>
                    </a:p>
                  </a:txBody>
                  <a:tcPr marL="0" marR="0" marT="0" marB="0" anchor="ctr">
                    <a:solidFill>
                      <a:schemeClr val="bg1"/>
                    </a:solidFill>
                  </a:tcPr>
                </a:tc>
                <a:tc>
                  <a:txBody>
                    <a:bodyPr/>
                    <a:lstStyle/>
                    <a:p>
                      <a:pPr marL="14605" algn="r">
                        <a:spcAft>
                          <a:spcPts val="0"/>
                        </a:spcAft>
                      </a:pPr>
                      <a:r>
                        <a:rPr lang="en-US" sz="1600" b="1" kern="100" dirty="0">
                          <a:solidFill>
                            <a:srgbClr val="000000"/>
                          </a:solidFill>
                          <a:effectLst/>
                          <a:latin typeface="+mn-ea"/>
                          <a:ea typeface="+mn-ea"/>
                        </a:rPr>
                        <a:t>6100</a:t>
                      </a:r>
                      <a:endParaRPr lang="zh-CN" sz="1600" b="1" kern="100" dirty="0">
                        <a:solidFill>
                          <a:srgbClr val="000000"/>
                        </a:solidFill>
                        <a:effectLst/>
                        <a:latin typeface="+mn-ea"/>
                        <a:ea typeface="+mn-ea"/>
                      </a:endParaRPr>
                    </a:p>
                  </a:txBody>
                  <a:tcPr marL="68564" marR="68564" marT="0" marB="0" anchor="ctr">
                    <a:solidFill>
                      <a:schemeClr val="bg1"/>
                    </a:solidFill>
                  </a:tcPr>
                </a:tc>
                <a:tc>
                  <a:txBody>
                    <a:bodyPr/>
                    <a:lstStyle/>
                    <a:p>
                      <a:pPr marL="14605" algn="r">
                        <a:spcAft>
                          <a:spcPts val="0"/>
                        </a:spcAft>
                      </a:pPr>
                      <a:r>
                        <a:rPr lang="en-US" sz="1600" b="1" kern="100">
                          <a:solidFill>
                            <a:srgbClr val="000000"/>
                          </a:solidFill>
                          <a:effectLst/>
                          <a:latin typeface="+mn-ea"/>
                          <a:ea typeface="+mn-ea"/>
                        </a:rPr>
                        <a:t>90</a:t>
                      </a:r>
                      <a:endParaRPr lang="zh-CN" sz="1600" b="1" kern="100">
                        <a:solidFill>
                          <a:srgbClr val="000000"/>
                        </a:solidFill>
                        <a:effectLst/>
                        <a:latin typeface="+mn-ea"/>
                        <a:ea typeface="+mn-ea"/>
                      </a:endParaRPr>
                    </a:p>
                  </a:txBody>
                  <a:tcPr marL="68564" marR="68564" marT="0" marB="0" anchor="ctr">
                    <a:solidFill>
                      <a:schemeClr val="bg1"/>
                    </a:solidFill>
                  </a:tcPr>
                </a:tc>
                <a:tc>
                  <a:txBody>
                    <a:bodyPr/>
                    <a:lstStyle/>
                    <a:p>
                      <a:pPr marL="14605" algn="r">
                        <a:spcAft>
                          <a:spcPts val="0"/>
                        </a:spcAft>
                      </a:pPr>
                      <a:r>
                        <a:rPr lang="en-US" sz="1600" b="1" kern="100">
                          <a:solidFill>
                            <a:srgbClr val="000000"/>
                          </a:solidFill>
                          <a:effectLst/>
                          <a:latin typeface="+mn-ea"/>
                          <a:ea typeface="+mn-ea"/>
                        </a:rPr>
                        <a:t>410</a:t>
                      </a:r>
                      <a:endParaRPr lang="zh-CN" sz="1600" b="1" kern="100">
                        <a:solidFill>
                          <a:srgbClr val="000000"/>
                        </a:solidFill>
                        <a:effectLst/>
                        <a:latin typeface="+mn-ea"/>
                        <a:ea typeface="+mn-ea"/>
                      </a:endParaRPr>
                    </a:p>
                  </a:txBody>
                  <a:tcPr marL="68564" marR="68564" marT="0" marB="0" anchor="ctr">
                    <a:solidFill>
                      <a:schemeClr val="bg1"/>
                    </a:solidFill>
                  </a:tcPr>
                </a:tc>
                <a:tc>
                  <a:txBody>
                    <a:bodyPr/>
                    <a:lstStyle/>
                    <a:p>
                      <a:pPr marL="14605" algn="r">
                        <a:spcAft>
                          <a:spcPts val="0"/>
                        </a:spcAft>
                      </a:pPr>
                      <a:r>
                        <a:rPr lang="en-US" sz="1600" b="1" kern="100">
                          <a:solidFill>
                            <a:srgbClr val="000000"/>
                          </a:solidFill>
                          <a:effectLst/>
                          <a:latin typeface="+mn-ea"/>
                          <a:ea typeface="+mn-ea"/>
                        </a:rPr>
                        <a:t>70</a:t>
                      </a:r>
                      <a:endParaRPr lang="zh-CN" sz="1600" b="1" kern="100">
                        <a:solidFill>
                          <a:srgbClr val="000000"/>
                        </a:solidFill>
                        <a:effectLst/>
                        <a:latin typeface="+mn-ea"/>
                        <a:ea typeface="+mn-ea"/>
                      </a:endParaRPr>
                    </a:p>
                  </a:txBody>
                  <a:tcPr marL="68564" marR="68564" marT="0" marB="0" anchor="ctr">
                    <a:solidFill>
                      <a:schemeClr val="bg1"/>
                    </a:solidFill>
                  </a:tcPr>
                </a:tc>
                <a:tc>
                  <a:txBody>
                    <a:bodyPr/>
                    <a:lstStyle/>
                    <a:p>
                      <a:pPr marL="14605" algn="r">
                        <a:spcAft>
                          <a:spcPts val="0"/>
                        </a:spcAft>
                      </a:pPr>
                      <a:r>
                        <a:rPr lang="en-US" sz="1600" b="1" kern="100" dirty="0">
                          <a:solidFill>
                            <a:srgbClr val="000000"/>
                          </a:solidFill>
                          <a:effectLst/>
                          <a:latin typeface="+mn-ea"/>
                          <a:ea typeface="+mn-ea"/>
                        </a:rPr>
                        <a:t>10</a:t>
                      </a:r>
                      <a:endParaRPr lang="zh-CN" sz="1600" b="1" kern="100" dirty="0">
                        <a:solidFill>
                          <a:srgbClr val="000000"/>
                        </a:solidFill>
                        <a:effectLst/>
                        <a:latin typeface="+mn-ea"/>
                        <a:ea typeface="+mn-ea"/>
                      </a:endParaRPr>
                    </a:p>
                  </a:txBody>
                  <a:tcPr marL="68564" marR="68564" marT="0" marB="0" anchor="ctr">
                    <a:solidFill>
                      <a:schemeClr val="bg1"/>
                    </a:solidFill>
                  </a:tcPr>
                </a:tc>
                <a:tc>
                  <a:txBody>
                    <a:bodyPr/>
                    <a:lstStyle/>
                    <a:p>
                      <a:pPr marL="14605" algn="r">
                        <a:spcAft>
                          <a:spcPts val="0"/>
                        </a:spcAft>
                      </a:pPr>
                      <a:r>
                        <a:rPr lang="en-US" sz="1600" b="1" kern="100">
                          <a:solidFill>
                            <a:srgbClr val="000000"/>
                          </a:solidFill>
                          <a:effectLst/>
                          <a:latin typeface="+mn-ea"/>
                          <a:ea typeface="+mn-ea"/>
                        </a:rPr>
                        <a:t>100</a:t>
                      </a:r>
                      <a:endParaRPr lang="zh-CN" sz="1600" b="1" kern="100">
                        <a:solidFill>
                          <a:srgbClr val="000000"/>
                        </a:solidFill>
                        <a:effectLst/>
                        <a:latin typeface="+mn-ea"/>
                        <a:ea typeface="+mn-ea"/>
                      </a:endParaRPr>
                    </a:p>
                  </a:txBody>
                  <a:tcPr marL="68564" marR="68564" marT="0" marB="0" anchor="ctr">
                    <a:solidFill>
                      <a:schemeClr val="bg1"/>
                    </a:solidFill>
                  </a:tcPr>
                </a:tc>
                <a:tc>
                  <a:txBody>
                    <a:bodyPr/>
                    <a:lstStyle/>
                    <a:p>
                      <a:pPr marL="14605" algn="r">
                        <a:spcAft>
                          <a:spcPts val="0"/>
                        </a:spcAft>
                      </a:pPr>
                      <a:r>
                        <a:rPr lang="en-US" sz="1600" b="1" kern="100">
                          <a:solidFill>
                            <a:srgbClr val="000000"/>
                          </a:solidFill>
                          <a:effectLst/>
                          <a:latin typeface="+mn-ea"/>
                          <a:ea typeface="+mn-ea"/>
                        </a:rPr>
                        <a:t>15756.3</a:t>
                      </a:r>
                      <a:endParaRPr lang="zh-CN" sz="1600" b="1" kern="100">
                        <a:solidFill>
                          <a:srgbClr val="000000"/>
                        </a:solidFill>
                        <a:effectLst/>
                        <a:latin typeface="+mn-ea"/>
                        <a:ea typeface="+mn-ea"/>
                      </a:endParaRPr>
                    </a:p>
                  </a:txBody>
                  <a:tcPr marL="68564" marR="68564" marT="0" marB="0" anchor="ctr">
                    <a:solidFill>
                      <a:schemeClr val="bg1"/>
                    </a:solidFill>
                  </a:tcPr>
                </a:tc>
                <a:tc>
                  <a:txBody>
                    <a:bodyPr/>
                    <a:lstStyle/>
                    <a:p>
                      <a:pPr marL="14605" algn="r">
                        <a:spcAft>
                          <a:spcPts val="0"/>
                        </a:spcAft>
                      </a:pPr>
                      <a:r>
                        <a:rPr lang="en-US" sz="1600" b="1" kern="100">
                          <a:solidFill>
                            <a:srgbClr val="000000"/>
                          </a:solidFill>
                          <a:effectLst/>
                          <a:latin typeface="+mn-ea"/>
                          <a:ea typeface="+mn-ea"/>
                        </a:rPr>
                        <a:t>1339655.00</a:t>
                      </a:r>
                      <a:endParaRPr lang="zh-CN" sz="1600" b="1" kern="100">
                        <a:solidFill>
                          <a:srgbClr val="000000"/>
                        </a:solidFill>
                        <a:effectLst/>
                        <a:latin typeface="+mn-ea"/>
                        <a:ea typeface="+mn-ea"/>
                      </a:endParaRPr>
                    </a:p>
                  </a:txBody>
                  <a:tcPr marL="68564" marR="68564" marT="0" marB="0" anchor="ctr">
                    <a:solidFill>
                      <a:schemeClr val="bg1"/>
                    </a:solidFill>
                  </a:tcPr>
                </a:tc>
                <a:extLst>
                  <a:ext uri="{0D108BD9-81ED-4DB2-BD59-A6C34878D82A}">
                    <a16:rowId xmlns:a16="http://schemas.microsoft.com/office/drawing/2014/main" xmlns="" val="10003"/>
                  </a:ext>
                </a:extLst>
              </a:tr>
              <a:tr h="384043">
                <a:tc gridSpan="9">
                  <a:txBody>
                    <a:bodyPr/>
                    <a:lstStyle/>
                    <a:p>
                      <a:pPr algn="l">
                        <a:spcAft>
                          <a:spcPts val="0"/>
                        </a:spcAft>
                      </a:pPr>
                      <a:r>
                        <a:rPr lang="en-US" sz="1600" b="1" kern="100" dirty="0">
                          <a:solidFill>
                            <a:srgbClr val="000000"/>
                          </a:solidFill>
                          <a:effectLst/>
                          <a:latin typeface="+mn-ea"/>
                          <a:ea typeface="+mn-ea"/>
                        </a:rPr>
                        <a:t>1</a:t>
                      </a:r>
                      <a:r>
                        <a:rPr lang="zh-CN" sz="1600" b="1" kern="100" dirty="0">
                          <a:solidFill>
                            <a:srgbClr val="000000"/>
                          </a:solidFill>
                          <a:effectLst/>
                          <a:latin typeface="+mn-ea"/>
                          <a:ea typeface="+mn-ea"/>
                        </a:rPr>
                        <a:t>、分析对象：</a:t>
                      </a:r>
                      <a:r>
                        <a:rPr lang="en-US" sz="1600" b="1" kern="100" dirty="0">
                          <a:solidFill>
                            <a:srgbClr val="000000"/>
                          </a:solidFill>
                          <a:effectLst/>
                          <a:latin typeface="+mn-ea"/>
                          <a:ea typeface="+mn-ea"/>
                        </a:rPr>
                        <a:t>ΔC</a:t>
                      </a:r>
                      <a:r>
                        <a:rPr lang="en-US" sz="1600" b="1" kern="100" baseline="-25000" dirty="0">
                          <a:solidFill>
                            <a:srgbClr val="000000"/>
                          </a:solidFill>
                          <a:effectLst/>
                          <a:latin typeface="+mn-ea"/>
                          <a:ea typeface="+mn-ea"/>
                        </a:rPr>
                        <a:t>F</a:t>
                      </a:r>
                      <a:r>
                        <a:rPr lang="en-US" sz="1600" b="1" kern="100" dirty="0">
                          <a:solidFill>
                            <a:srgbClr val="000000"/>
                          </a:solidFill>
                          <a:effectLst/>
                          <a:latin typeface="+mn-ea"/>
                          <a:ea typeface="+mn-ea"/>
                        </a:rPr>
                        <a:t>= C</a:t>
                      </a:r>
                      <a:r>
                        <a:rPr lang="en-US" sz="1600" b="1" kern="100" baseline="-25000" dirty="0">
                          <a:solidFill>
                            <a:srgbClr val="000000"/>
                          </a:solidFill>
                          <a:effectLst/>
                          <a:latin typeface="+mn-ea"/>
                          <a:ea typeface="+mn-ea"/>
                        </a:rPr>
                        <a:t>F,1</a:t>
                      </a:r>
                      <a:r>
                        <a:rPr lang="zh-CN" sz="1600" b="1" kern="100" dirty="0">
                          <a:solidFill>
                            <a:srgbClr val="000000"/>
                          </a:solidFill>
                          <a:effectLst/>
                          <a:latin typeface="+mn-ea"/>
                          <a:ea typeface="+mn-ea"/>
                        </a:rPr>
                        <a:t>－</a:t>
                      </a:r>
                      <a:r>
                        <a:rPr lang="en-US" sz="1600" b="1" kern="100" dirty="0">
                          <a:solidFill>
                            <a:srgbClr val="000000"/>
                          </a:solidFill>
                          <a:effectLst/>
                          <a:latin typeface="+mn-ea"/>
                          <a:ea typeface="+mn-ea"/>
                        </a:rPr>
                        <a:t>C</a:t>
                      </a:r>
                      <a:r>
                        <a:rPr lang="en-US" sz="1600" b="1" kern="100" baseline="-25000" dirty="0">
                          <a:solidFill>
                            <a:srgbClr val="000000"/>
                          </a:solidFill>
                          <a:effectLst/>
                          <a:latin typeface="+mn-ea"/>
                          <a:ea typeface="+mn-ea"/>
                        </a:rPr>
                        <a:t>F,n</a:t>
                      </a:r>
                      <a:r>
                        <a:rPr lang="en-US" sz="1600" b="1" kern="100" dirty="0">
                          <a:solidFill>
                            <a:srgbClr val="000000"/>
                          </a:solidFill>
                          <a:effectLst/>
                          <a:latin typeface="+mn-ea"/>
                          <a:ea typeface="+mn-ea"/>
                        </a:rPr>
                        <a:t>=85.02</a:t>
                      </a:r>
                      <a:r>
                        <a:rPr lang="zh-CN" sz="1600" b="1" kern="100" dirty="0">
                          <a:solidFill>
                            <a:srgbClr val="000000"/>
                          </a:solidFill>
                          <a:effectLst/>
                          <a:latin typeface="+mn-ea"/>
                          <a:ea typeface="+mn-ea"/>
                        </a:rPr>
                        <a:t>－</a:t>
                      </a:r>
                      <a:r>
                        <a:rPr lang="en-US" sz="1600" b="1" kern="100" dirty="0">
                          <a:solidFill>
                            <a:srgbClr val="000000"/>
                          </a:solidFill>
                          <a:effectLst/>
                          <a:latin typeface="+mn-ea"/>
                          <a:ea typeface="+mn-ea"/>
                        </a:rPr>
                        <a:t>92.88 =-7.86</a:t>
                      </a:r>
                      <a:r>
                        <a:rPr lang="zh-CN" sz="1600" b="1" kern="100" dirty="0">
                          <a:solidFill>
                            <a:srgbClr val="000000"/>
                          </a:solidFill>
                          <a:effectLst/>
                          <a:latin typeface="+mn-ea"/>
                          <a:ea typeface="+mn-ea"/>
                        </a:rPr>
                        <a:t>元</a:t>
                      </a:r>
                      <a:r>
                        <a:rPr lang="en-US" sz="1600" b="1" kern="100" dirty="0">
                          <a:solidFill>
                            <a:srgbClr val="000000"/>
                          </a:solidFill>
                          <a:effectLst/>
                          <a:latin typeface="+mn-ea"/>
                          <a:ea typeface="+mn-ea"/>
                        </a:rPr>
                        <a:t>/10</a:t>
                      </a:r>
                      <a:r>
                        <a:rPr lang="en-US" sz="1600" b="1" kern="100" baseline="30000" dirty="0">
                          <a:solidFill>
                            <a:srgbClr val="000000"/>
                          </a:solidFill>
                          <a:effectLst/>
                          <a:latin typeface="+mn-ea"/>
                          <a:ea typeface="+mn-ea"/>
                        </a:rPr>
                        <a:t>3</a:t>
                      </a:r>
                      <a:r>
                        <a:rPr lang="en-US" sz="1600" b="1" kern="100" dirty="0">
                          <a:solidFill>
                            <a:srgbClr val="000000"/>
                          </a:solidFill>
                          <a:effectLst/>
                          <a:latin typeface="+mn-ea"/>
                          <a:ea typeface="+mn-ea"/>
                        </a:rPr>
                        <a:t>t•km</a:t>
                      </a:r>
                      <a:endParaRPr lang="zh-CN" sz="1600" b="1" kern="100" dirty="0">
                        <a:solidFill>
                          <a:srgbClr val="000000"/>
                        </a:solidFill>
                        <a:effectLst/>
                        <a:latin typeface="+mn-ea"/>
                        <a:ea typeface="+mn-ea"/>
                      </a:endParaRPr>
                    </a:p>
                  </a:txBody>
                  <a:tcPr marL="0" marR="0" marT="0" marB="0" anchor="ctr">
                    <a:solidFill>
                      <a:schemeClr val="bg1"/>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xmlns="" val="10004"/>
                  </a:ext>
                </a:extLst>
              </a:tr>
              <a:tr h="384043">
                <a:tc gridSpan="9">
                  <a:txBody>
                    <a:bodyPr/>
                    <a:lstStyle/>
                    <a:p>
                      <a:pPr indent="190500" algn="l">
                        <a:spcAft>
                          <a:spcPts val="0"/>
                        </a:spcAft>
                      </a:pPr>
                      <a:r>
                        <a:rPr lang="zh-CN" sz="1600" b="1" kern="100" dirty="0">
                          <a:solidFill>
                            <a:srgbClr val="000000"/>
                          </a:solidFill>
                          <a:effectLst/>
                          <a:latin typeface="+mn-ea"/>
                          <a:ea typeface="+mn-ea"/>
                        </a:rPr>
                        <a:t>其中：</a:t>
                      </a:r>
                    </a:p>
                  </a:txBody>
                  <a:tcPr marL="0" marR="0" marT="0" marB="0" anchor="ctr">
                    <a:solidFill>
                      <a:schemeClr val="bg1"/>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xmlns="" val="10005"/>
                  </a:ext>
                </a:extLst>
              </a:tr>
              <a:tr h="384043">
                <a:tc gridSpan="9">
                  <a:txBody>
                    <a:bodyPr/>
                    <a:lstStyle/>
                    <a:p>
                      <a:pPr marL="0" marR="0" lvl="0" indent="190500" algn="l" defTabSz="914400" rtl="0" eaLnBrk="1" fontAlgn="auto" latinLnBrk="0" hangingPunct="1">
                        <a:lnSpc>
                          <a:spcPct val="100000"/>
                        </a:lnSpc>
                        <a:spcBef>
                          <a:spcPts val="0"/>
                        </a:spcBef>
                        <a:spcAft>
                          <a:spcPts val="0"/>
                        </a:spcAft>
                        <a:buClrTx/>
                        <a:buSzTx/>
                        <a:buFontTx/>
                        <a:buNone/>
                        <a:tabLst/>
                        <a:defRPr/>
                      </a:pPr>
                      <a:r>
                        <a:rPr lang="en-US" altLang="zh-CN" sz="1600" b="1" kern="100" dirty="0">
                          <a:solidFill>
                            <a:srgbClr val="000000"/>
                          </a:solidFill>
                          <a:effectLst/>
                          <a:latin typeface="+mn-ea"/>
                          <a:ea typeface="+mn-ea"/>
                        </a:rPr>
                        <a:t>C</a:t>
                      </a:r>
                      <a:r>
                        <a:rPr lang="en-US" altLang="zh-CN" sz="1600" b="1" kern="100" baseline="-25000" dirty="0">
                          <a:solidFill>
                            <a:srgbClr val="000000"/>
                          </a:solidFill>
                          <a:effectLst/>
                          <a:latin typeface="+mn-ea"/>
                          <a:ea typeface="+mn-ea"/>
                        </a:rPr>
                        <a:t>F,1</a:t>
                      </a:r>
                      <a:r>
                        <a:rPr lang="en-US" altLang="zh-CN" sz="1600" b="1" kern="100" dirty="0">
                          <a:solidFill>
                            <a:srgbClr val="000000"/>
                          </a:solidFill>
                          <a:effectLst/>
                          <a:latin typeface="+mn-ea"/>
                          <a:ea typeface="+mn-ea"/>
                        </a:rPr>
                        <a:t>=F</a:t>
                      </a:r>
                      <a:r>
                        <a:rPr lang="en-US" altLang="zh-CN" sz="1600" b="1" kern="100" baseline="-25000" dirty="0">
                          <a:solidFill>
                            <a:srgbClr val="000000"/>
                          </a:solidFill>
                          <a:effectLst/>
                          <a:latin typeface="+mn-ea"/>
                          <a:ea typeface="+mn-ea"/>
                        </a:rPr>
                        <a:t>1</a:t>
                      </a:r>
                      <a:r>
                        <a:rPr lang="en-US" altLang="zh-CN" sz="1600" b="1" kern="100" dirty="0">
                          <a:solidFill>
                            <a:srgbClr val="000000"/>
                          </a:solidFill>
                          <a:effectLst/>
                          <a:latin typeface="+mn-ea"/>
                          <a:ea typeface="+mn-ea"/>
                        </a:rPr>
                        <a:t>/Q</a:t>
                      </a:r>
                      <a:r>
                        <a:rPr lang="en-US" altLang="zh-CN" sz="1600" b="1" kern="100" baseline="-25000" dirty="0">
                          <a:solidFill>
                            <a:srgbClr val="000000"/>
                          </a:solidFill>
                          <a:effectLst/>
                          <a:latin typeface="+mn-ea"/>
                          <a:ea typeface="+mn-ea"/>
                        </a:rPr>
                        <a:t>1</a:t>
                      </a:r>
                      <a:r>
                        <a:rPr lang="en-US" altLang="zh-CN" sz="1600" b="1" kern="100" dirty="0">
                          <a:solidFill>
                            <a:srgbClr val="000000"/>
                          </a:solidFill>
                          <a:effectLst/>
                          <a:latin typeface="+mn-ea"/>
                          <a:ea typeface="+mn-ea"/>
                        </a:rPr>
                        <a:t>=1339655÷15756.3=1339655÷(6100×90%×410×70%×10×100%/1000)</a:t>
                      </a:r>
                      <a:endParaRPr lang="zh-CN" sz="1600" b="1" kern="100" dirty="0">
                        <a:solidFill>
                          <a:srgbClr val="000000"/>
                        </a:solidFill>
                        <a:effectLst/>
                        <a:latin typeface="+mn-ea"/>
                        <a:ea typeface="+mn-ea"/>
                      </a:endParaRPr>
                    </a:p>
                  </a:txBody>
                  <a:tcPr marL="0" marR="0" marT="0" marB="0" anchor="ctr">
                    <a:solidFill>
                      <a:schemeClr val="bg1"/>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xmlns="" val="10006"/>
                  </a:ext>
                </a:extLst>
              </a:tr>
              <a:tr h="384043">
                <a:tc gridSpan="9">
                  <a:txBody>
                    <a:bodyPr/>
                    <a:lstStyle/>
                    <a:p>
                      <a:pPr marL="0" marR="0" lvl="0" indent="190500" algn="l" defTabSz="914400" rtl="0" eaLnBrk="1" fontAlgn="auto" latinLnBrk="0" hangingPunct="1">
                        <a:lnSpc>
                          <a:spcPct val="100000"/>
                        </a:lnSpc>
                        <a:spcBef>
                          <a:spcPts val="0"/>
                        </a:spcBef>
                        <a:spcAft>
                          <a:spcPts val="0"/>
                        </a:spcAft>
                        <a:buClrTx/>
                        <a:buSzTx/>
                        <a:buFontTx/>
                        <a:buNone/>
                        <a:tabLst/>
                        <a:defRPr/>
                      </a:pPr>
                      <a:r>
                        <a:rPr lang="en-US" sz="1600" b="1" kern="100" dirty="0">
                          <a:solidFill>
                            <a:srgbClr val="000000"/>
                          </a:solidFill>
                          <a:effectLst/>
                          <a:latin typeface="+mn-ea"/>
                          <a:ea typeface="+mn-ea"/>
                        </a:rPr>
                        <a:t>C</a:t>
                      </a:r>
                      <a:r>
                        <a:rPr lang="en-US" sz="1600" b="1" kern="100" baseline="-25000" dirty="0">
                          <a:solidFill>
                            <a:srgbClr val="000000"/>
                          </a:solidFill>
                          <a:effectLst/>
                          <a:latin typeface="+mn-ea"/>
                          <a:ea typeface="+mn-ea"/>
                        </a:rPr>
                        <a:t>F,n</a:t>
                      </a:r>
                      <a:r>
                        <a:rPr lang="en-US" sz="1600" b="1" kern="100" dirty="0">
                          <a:solidFill>
                            <a:srgbClr val="000000"/>
                          </a:solidFill>
                          <a:effectLst/>
                          <a:latin typeface="+mn-ea"/>
                          <a:ea typeface="+mn-ea"/>
                        </a:rPr>
                        <a:t>=</a:t>
                      </a:r>
                      <a:r>
                        <a:rPr lang="en-US" sz="1600" b="1" kern="100" dirty="0" err="1">
                          <a:solidFill>
                            <a:srgbClr val="000000"/>
                          </a:solidFill>
                          <a:effectLst/>
                          <a:latin typeface="+mn-ea"/>
                          <a:ea typeface="+mn-ea"/>
                        </a:rPr>
                        <a:t>F</a:t>
                      </a:r>
                      <a:r>
                        <a:rPr lang="en-US" sz="1600" b="1" kern="100" baseline="-25000" dirty="0" err="1">
                          <a:solidFill>
                            <a:srgbClr val="000000"/>
                          </a:solidFill>
                          <a:effectLst/>
                          <a:latin typeface="+mn-ea"/>
                          <a:ea typeface="+mn-ea"/>
                        </a:rPr>
                        <a:t>n</a:t>
                      </a:r>
                      <a:r>
                        <a:rPr lang="en-US" sz="1600" b="1" kern="100" dirty="0">
                          <a:solidFill>
                            <a:srgbClr val="000000"/>
                          </a:solidFill>
                          <a:effectLst/>
                          <a:latin typeface="+mn-ea"/>
                          <a:ea typeface="+mn-ea"/>
                        </a:rPr>
                        <a:t>/</a:t>
                      </a:r>
                      <a:r>
                        <a:rPr lang="en-US" sz="1600" b="1" kern="100" dirty="0" err="1">
                          <a:solidFill>
                            <a:srgbClr val="000000"/>
                          </a:solidFill>
                          <a:effectLst/>
                          <a:latin typeface="+mn-ea"/>
                          <a:ea typeface="+mn-ea"/>
                        </a:rPr>
                        <a:t>Q</a:t>
                      </a:r>
                      <a:r>
                        <a:rPr lang="en-US" sz="1600" b="1" kern="100" baseline="-25000" dirty="0" err="1">
                          <a:solidFill>
                            <a:srgbClr val="000000"/>
                          </a:solidFill>
                          <a:effectLst/>
                          <a:latin typeface="+mn-ea"/>
                          <a:ea typeface="+mn-ea"/>
                        </a:rPr>
                        <a:t>n</a:t>
                      </a:r>
                      <a:r>
                        <a:rPr lang="en-US" sz="1600" b="1" kern="100" dirty="0">
                          <a:solidFill>
                            <a:srgbClr val="000000"/>
                          </a:solidFill>
                          <a:effectLst/>
                          <a:latin typeface="+mn-ea"/>
                          <a:ea typeface="+mn-ea"/>
                        </a:rPr>
                        <a:t>=1207005÷12996.0=1207005÷(6000×95%×400×60%×10×95%/1000)</a:t>
                      </a:r>
                      <a:endParaRPr lang="zh-CN" sz="1600" b="1" kern="100" dirty="0">
                        <a:solidFill>
                          <a:srgbClr val="000000"/>
                        </a:solidFill>
                        <a:effectLst/>
                        <a:latin typeface="+mn-ea"/>
                        <a:ea typeface="+mn-ea"/>
                        <a:cs typeface="+mn-cs"/>
                      </a:endParaRPr>
                    </a:p>
                  </a:txBody>
                  <a:tcPr marL="0" marR="0" marT="0" marB="0" anchor="ctr">
                    <a:solidFill>
                      <a:schemeClr val="bg1"/>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xmlns="" val="10007"/>
                  </a:ext>
                </a:extLst>
              </a:tr>
              <a:tr h="384043">
                <a:tc gridSpan="9">
                  <a:txBody>
                    <a:bodyPr/>
                    <a:lstStyle/>
                    <a:p>
                      <a:pPr algn="l">
                        <a:spcAft>
                          <a:spcPts val="0"/>
                        </a:spcAft>
                      </a:pPr>
                      <a:r>
                        <a:rPr lang="en-US" sz="1600" b="1" kern="100" dirty="0">
                          <a:solidFill>
                            <a:srgbClr val="000000"/>
                          </a:solidFill>
                          <a:effectLst/>
                          <a:latin typeface="+mn-ea"/>
                          <a:ea typeface="+mn-ea"/>
                        </a:rPr>
                        <a:t>2</a:t>
                      </a:r>
                      <a:r>
                        <a:rPr lang="zh-CN" sz="1600" b="1" kern="100" dirty="0">
                          <a:solidFill>
                            <a:srgbClr val="000000"/>
                          </a:solidFill>
                          <a:effectLst/>
                          <a:latin typeface="+mn-ea"/>
                          <a:ea typeface="+mn-ea"/>
                        </a:rPr>
                        <a:t>、因素替代顺序：</a:t>
                      </a:r>
                      <a:r>
                        <a:rPr lang="en-US" sz="1600" b="1" kern="100" dirty="0">
                          <a:solidFill>
                            <a:srgbClr val="000000"/>
                          </a:solidFill>
                          <a:effectLst/>
                          <a:latin typeface="+mn-ea"/>
                          <a:ea typeface="+mn-ea"/>
                        </a:rPr>
                        <a:t>Α</a:t>
                      </a:r>
                      <a:r>
                        <a:rPr lang="zh-CN" sz="1600" b="1" kern="100" dirty="0">
                          <a:solidFill>
                            <a:srgbClr val="000000"/>
                          </a:solidFill>
                          <a:effectLst/>
                          <a:latin typeface="+mn-ea"/>
                          <a:ea typeface="+mn-ea"/>
                        </a:rPr>
                        <a:t>，</a:t>
                      </a:r>
                      <a:r>
                        <a:rPr lang="en-US" sz="1600" b="1" kern="100" dirty="0">
                          <a:solidFill>
                            <a:srgbClr val="000000"/>
                          </a:solidFill>
                          <a:effectLst/>
                          <a:latin typeface="+mn-ea"/>
                          <a:ea typeface="+mn-ea"/>
                        </a:rPr>
                        <a:t>α</a:t>
                      </a:r>
                      <a:r>
                        <a:rPr lang="zh-CN" sz="1600" b="1" kern="100" dirty="0">
                          <a:solidFill>
                            <a:srgbClr val="000000"/>
                          </a:solidFill>
                          <a:effectLst/>
                          <a:latin typeface="+mn-ea"/>
                          <a:ea typeface="+mn-ea"/>
                        </a:rPr>
                        <a:t>，</a:t>
                      </a:r>
                      <a:r>
                        <a:rPr lang="en-US" sz="1600" b="1" kern="100" dirty="0">
                          <a:solidFill>
                            <a:srgbClr val="000000"/>
                          </a:solidFill>
                          <a:effectLst/>
                          <a:latin typeface="+mn-ea"/>
                          <a:ea typeface="+mn-ea"/>
                        </a:rPr>
                        <a:t>η</a:t>
                      </a:r>
                      <a:r>
                        <a:rPr lang="zh-CN" sz="1600" b="1" kern="100" dirty="0">
                          <a:solidFill>
                            <a:srgbClr val="000000"/>
                          </a:solidFill>
                          <a:effectLst/>
                          <a:latin typeface="+mn-ea"/>
                          <a:ea typeface="+mn-ea"/>
                        </a:rPr>
                        <a:t>，</a:t>
                      </a:r>
                      <a:r>
                        <a:rPr lang="en-US" sz="1600" b="1" kern="100" dirty="0">
                          <a:solidFill>
                            <a:srgbClr val="000000"/>
                          </a:solidFill>
                          <a:effectLst/>
                          <a:latin typeface="+mn-ea"/>
                          <a:ea typeface="+mn-ea"/>
                        </a:rPr>
                        <a:t>β</a:t>
                      </a:r>
                      <a:r>
                        <a:rPr lang="zh-CN" sz="1600" b="1" kern="100" dirty="0">
                          <a:solidFill>
                            <a:srgbClr val="000000"/>
                          </a:solidFill>
                          <a:effectLst/>
                          <a:latin typeface="+mn-ea"/>
                          <a:ea typeface="+mn-ea"/>
                        </a:rPr>
                        <a:t>，</a:t>
                      </a:r>
                      <a:r>
                        <a:rPr lang="en-US" sz="1600" b="1" kern="100" dirty="0">
                          <a:solidFill>
                            <a:srgbClr val="000000"/>
                          </a:solidFill>
                          <a:effectLst/>
                          <a:latin typeface="+mn-ea"/>
                          <a:ea typeface="+mn-ea"/>
                        </a:rPr>
                        <a:t>δ</a:t>
                      </a:r>
                      <a:r>
                        <a:rPr lang="zh-CN" sz="1600" b="1" kern="100" dirty="0">
                          <a:solidFill>
                            <a:srgbClr val="000000"/>
                          </a:solidFill>
                          <a:effectLst/>
                          <a:latin typeface="+mn-ea"/>
                          <a:ea typeface="+mn-ea"/>
                        </a:rPr>
                        <a:t>，</a:t>
                      </a:r>
                      <a:r>
                        <a:rPr lang="en-US" sz="1600" b="1" kern="100" dirty="0">
                          <a:solidFill>
                            <a:srgbClr val="000000"/>
                          </a:solidFill>
                          <a:effectLst/>
                          <a:latin typeface="+mn-ea"/>
                          <a:ea typeface="+mn-ea"/>
                        </a:rPr>
                        <a:t>γ</a:t>
                      </a:r>
                      <a:r>
                        <a:rPr lang="zh-CN" sz="1600" b="1" kern="100" dirty="0">
                          <a:solidFill>
                            <a:srgbClr val="000000"/>
                          </a:solidFill>
                          <a:effectLst/>
                          <a:latin typeface="+mn-ea"/>
                          <a:ea typeface="+mn-ea"/>
                        </a:rPr>
                        <a:t>，</a:t>
                      </a:r>
                      <a:r>
                        <a:rPr lang="en-US" sz="1600" b="1" kern="100" dirty="0">
                          <a:solidFill>
                            <a:srgbClr val="000000"/>
                          </a:solidFill>
                          <a:effectLst/>
                          <a:latin typeface="+mn-ea"/>
                          <a:ea typeface="+mn-ea"/>
                        </a:rPr>
                        <a:t>F</a:t>
                      </a:r>
                      <a:endParaRPr lang="zh-CN" sz="1600" b="1" kern="100" dirty="0">
                        <a:solidFill>
                          <a:srgbClr val="000000"/>
                        </a:solidFill>
                        <a:effectLst/>
                        <a:latin typeface="+mn-ea"/>
                        <a:ea typeface="+mn-ea"/>
                      </a:endParaRPr>
                    </a:p>
                  </a:txBody>
                  <a:tcPr marL="0" marR="0" marT="0" marB="0" anchor="ctr">
                    <a:solidFill>
                      <a:schemeClr val="bg1"/>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xmlns="" val="10008"/>
                  </a:ext>
                </a:extLst>
              </a:tr>
            </a:tbl>
          </a:graphicData>
        </a:graphic>
      </p:graphicFrame>
      <p:sp>
        <p:nvSpPr>
          <p:cNvPr id="11" name="标题 1"/>
          <p:cNvSpPr>
            <a:spLocks noGrp="1"/>
          </p:cNvSpPr>
          <p:nvPr>
            <p:ph type="title" idx="4294967295"/>
          </p:nvPr>
        </p:nvSpPr>
        <p:spPr>
          <a:xfrm>
            <a:off x="563563" y="1412776"/>
            <a:ext cx="11064875" cy="873125"/>
          </a:xfrm>
          <a:solidFill>
            <a:schemeClr val="bg1"/>
          </a:solidFill>
          <a:ln>
            <a:noFill/>
          </a:ln>
          <a:effectLst/>
        </p:spPr>
        <p:txBody>
          <a:bodyPr/>
          <a:lstStyle/>
          <a:p>
            <a:pPr algn="ctr">
              <a:lnSpc>
                <a:spcPct val="100000"/>
              </a:lnSpc>
            </a:pPr>
            <a:r>
              <a:rPr lang="x-none" altLang="zh-CN" sz="2400" dirty="0">
                <a:latin typeface="+mj-ea"/>
              </a:rPr>
              <a:t>表5-11  单位成本甲类费用实际数与预算数之差的多因素分析资料</a:t>
            </a:r>
            <a:r>
              <a:rPr lang="en-US" altLang="zh-CN" sz="2400" dirty="0">
                <a:latin typeface="+mj-ea"/>
              </a:rPr>
              <a:t/>
            </a:r>
            <a:br>
              <a:rPr lang="en-US" altLang="zh-CN" sz="2400" dirty="0">
                <a:latin typeface="+mj-ea"/>
              </a:rPr>
            </a:br>
            <a:r>
              <a:rPr lang="en-US" altLang="zh-CN" sz="2400" dirty="0" smtClean="0">
                <a:latin typeface="+mj-ea"/>
              </a:rPr>
              <a:t>202</a:t>
            </a:r>
            <a:r>
              <a:rPr lang="zh-CN" altLang="zh-CN" sz="2400" dirty="0" smtClean="0">
                <a:latin typeface="+mj-ea"/>
              </a:rPr>
              <a:t>×年</a:t>
            </a:r>
            <a:r>
              <a:rPr lang="en-US" altLang="zh-CN" sz="2400" dirty="0" smtClean="0">
                <a:latin typeface="+mj-ea"/>
              </a:rPr>
              <a:t>5</a:t>
            </a:r>
            <a:r>
              <a:rPr lang="zh-CN" altLang="zh-CN" sz="2400" dirty="0" smtClean="0">
                <a:latin typeface="+mj-ea"/>
              </a:rPr>
              <a:t>月</a:t>
            </a:r>
            <a:endParaRPr lang="zh-CN" altLang="en-US" sz="2400" dirty="0">
              <a:latin typeface="+mj-ea"/>
            </a:endParaRPr>
          </a:p>
        </p:txBody>
      </p:sp>
      <p:sp>
        <p:nvSpPr>
          <p:cNvPr id="12" name="燕尾形 11"/>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13" name="燕尾形 12"/>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14" name="燕尾形 13"/>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15" name="矩形 14"/>
          <p:cNvSpPr/>
          <p:nvPr/>
        </p:nvSpPr>
        <p:spPr>
          <a:xfrm>
            <a:off x="407368" y="961564"/>
            <a:ext cx="1512168" cy="523220"/>
          </a:xfrm>
          <a:prstGeom prst="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zh-CN" alt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例</a:t>
            </a:r>
            <a:r>
              <a:rPr lang="en-US" altLang="zh-CN"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5-5</a:t>
            </a:r>
            <a:endParaRPr lang="zh-CN" alt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9" name="燕尾形 8"/>
          <p:cNvSpPr/>
          <p:nvPr/>
        </p:nvSpPr>
        <p:spPr>
          <a:xfrm>
            <a:off x="4943872" y="692696"/>
            <a:ext cx="489054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（二）单位成本实际数与预算数之差的因素分析</a:t>
            </a:r>
            <a:endParaRPr lang="zh-CN" altLang="zh-CN" sz="1600" b="1" dirty="0">
              <a:solidFill>
                <a:schemeClr val="bg1"/>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8" name="Picture 2"/>
          <p:cNvPicPr>
            <a:picLocks noChangeAspect="1" noChangeArrowheads="1"/>
          </p:cNvPicPr>
          <p:nvPr/>
        </p:nvPicPr>
        <p:blipFill>
          <a:blip r:embed="rId3" cstate="print"/>
          <a:srcRect/>
          <a:stretch>
            <a:fillRect/>
          </a:stretch>
        </p:blipFill>
        <p:spPr bwMode="auto">
          <a:xfrm>
            <a:off x="875420" y="1340768"/>
            <a:ext cx="10441160" cy="4464496"/>
          </a:xfrm>
          <a:prstGeom prst="rect">
            <a:avLst/>
          </a:prstGeom>
          <a:noFill/>
          <a:ln w="9525">
            <a:noFill/>
            <a:miter lim="800000"/>
            <a:headEnd/>
            <a:tailEnd/>
          </a:ln>
        </p:spPr>
      </p:pic>
      <p:sp>
        <p:nvSpPr>
          <p:cNvPr id="3" name="矩形 2"/>
          <p:cNvSpPr/>
          <p:nvPr/>
        </p:nvSpPr>
        <p:spPr>
          <a:xfrm>
            <a:off x="407368" y="961564"/>
            <a:ext cx="1512168" cy="523220"/>
          </a:xfrm>
          <a:prstGeom prst="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zh-CN" alt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例</a:t>
            </a:r>
            <a:r>
              <a:rPr lang="en-US" altLang="zh-CN"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5-5</a:t>
            </a:r>
            <a:endParaRPr lang="zh-CN" alt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4" name="燕尾形 3"/>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5" name="燕尾形 4"/>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6" name="燕尾形 5"/>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7" name="燕尾形 6"/>
          <p:cNvSpPr/>
          <p:nvPr/>
        </p:nvSpPr>
        <p:spPr>
          <a:xfrm>
            <a:off x="4943872" y="692696"/>
            <a:ext cx="489054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（二）单位成本实际数与预算数之差的因素分析</a:t>
            </a:r>
            <a:endParaRPr lang="zh-CN" altLang="zh-CN" sz="1600" b="1" dirty="0">
              <a:solidFill>
                <a:schemeClr val="bg1"/>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xmlns="" val="2793608500"/>
              </p:ext>
            </p:extLst>
          </p:nvPr>
        </p:nvGraphicFramePr>
        <p:xfrm>
          <a:off x="479376" y="2420888"/>
          <a:ext cx="11269252" cy="3096342"/>
        </p:xfrm>
        <a:graphic>
          <a:graphicData uri="http://schemas.openxmlformats.org/drawingml/2006/table">
            <a:tbl>
              <a:tblPr firstRow="1" firstCol="1" lastRow="1" lastCol="1" bandRow="1" bandCol="1">
                <a:tableStyleId>{5940675A-B579-460E-94D1-54222C63F5DA}</a:tableStyleId>
              </a:tblPr>
              <a:tblGrid>
                <a:gridCol w="772991">
                  <a:extLst>
                    <a:ext uri="{9D8B030D-6E8A-4147-A177-3AD203B41FA5}">
                      <a16:colId xmlns:a16="http://schemas.microsoft.com/office/drawing/2014/main" xmlns="" val="20000"/>
                    </a:ext>
                  </a:extLst>
                </a:gridCol>
                <a:gridCol w="6173505">
                  <a:extLst>
                    <a:ext uri="{9D8B030D-6E8A-4147-A177-3AD203B41FA5}">
                      <a16:colId xmlns:a16="http://schemas.microsoft.com/office/drawing/2014/main" xmlns="" val="20001"/>
                    </a:ext>
                  </a:extLst>
                </a:gridCol>
                <a:gridCol w="926025">
                  <a:extLst>
                    <a:ext uri="{9D8B030D-6E8A-4147-A177-3AD203B41FA5}">
                      <a16:colId xmlns:a16="http://schemas.microsoft.com/office/drawing/2014/main" xmlns="" val="20002"/>
                    </a:ext>
                  </a:extLst>
                </a:gridCol>
                <a:gridCol w="617351">
                  <a:extLst>
                    <a:ext uri="{9D8B030D-6E8A-4147-A177-3AD203B41FA5}">
                      <a16:colId xmlns:a16="http://schemas.microsoft.com/office/drawing/2014/main" xmlns="" val="20003"/>
                    </a:ext>
                  </a:extLst>
                </a:gridCol>
                <a:gridCol w="901171">
                  <a:extLst>
                    <a:ext uri="{9D8B030D-6E8A-4147-A177-3AD203B41FA5}">
                      <a16:colId xmlns:a16="http://schemas.microsoft.com/office/drawing/2014/main" xmlns="" val="20004"/>
                    </a:ext>
                  </a:extLst>
                </a:gridCol>
                <a:gridCol w="1878209">
                  <a:extLst>
                    <a:ext uri="{9D8B030D-6E8A-4147-A177-3AD203B41FA5}">
                      <a16:colId xmlns:a16="http://schemas.microsoft.com/office/drawing/2014/main" xmlns="" val="20005"/>
                    </a:ext>
                  </a:extLst>
                </a:gridCol>
              </a:tblGrid>
              <a:tr h="688076">
                <a:tc>
                  <a:txBody>
                    <a:bodyPr/>
                    <a:lstStyle/>
                    <a:p>
                      <a:pPr algn="ctr">
                        <a:spcAft>
                          <a:spcPts val="0"/>
                        </a:spcAft>
                      </a:pPr>
                      <a:r>
                        <a:rPr lang="zh-CN" sz="2000" b="1" kern="100" dirty="0">
                          <a:solidFill>
                            <a:srgbClr val="000000"/>
                          </a:solidFill>
                          <a:effectLst/>
                          <a:latin typeface="+mn-ea"/>
                          <a:ea typeface="+mn-ea"/>
                        </a:rPr>
                        <a:t>替代</a:t>
                      </a:r>
                    </a:p>
                    <a:p>
                      <a:pPr algn="ctr">
                        <a:spcAft>
                          <a:spcPts val="0"/>
                        </a:spcAft>
                      </a:pPr>
                      <a:r>
                        <a:rPr lang="zh-CN" sz="2000" b="1" kern="100" dirty="0">
                          <a:solidFill>
                            <a:srgbClr val="000000"/>
                          </a:solidFill>
                          <a:effectLst/>
                          <a:latin typeface="+mn-ea"/>
                          <a:ea typeface="+mn-ea"/>
                        </a:rPr>
                        <a:t>序号</a:t>
                      </a:r>
                    </a:p>
                  </a:txBody>
                  <a:tcPr marL="0" marR="0" marT="0" marB="0" anchor="ctr">
                    <a:solidFill>
                      <a:schemeClr val="bg1">
                        <a:lumMod val="95000"/>
                      </a:schemeClr>
                    </a:solidFill>
                  </a:tcPr>
                </a:tc>
                <a:tc>
                  <a:txBody>
                    <a:bodyPr/>
                    <a:lstStyle/>
                    <a:p>
                      <a:pPr algn="ctr">
                        <a:spcAft>
                          <a:spcPts val="0"/>
                        </a:spcAft>
                      </a:pPr>
                      <a:r>
                        <a:rPr lang="zh-CN" sz="2000" b="1" kern="100" dirty="0">
                          <a:solidFill>
                            <a:srgbClr val="000000"/>
                          </a:solidFill>
                          <a:effectLst/>
                          <a:latin typeface="+mn-ea"/>
                          <a:ea typeface="+mn-ea"/>
                        </a:rPr>
                        <a:t>替代过程</a:t>
                      </a:r>
                    </a:p>
                  </a:txBody>
                  <a:tcPr marL="0" marR="0" marT="0" marB="0" anchor="ctr">
                    <a:solidFill>
                      <a:schemeClr val="bg1">
                        <a:lumMod val="95000"/>
                      </a:schemeClr>
                    </a:solidFill>
                  </a:tcPr>
                </a:tc>
                <a:tc>
                  <a:txBody>
                    <a:bodyPr/>
                    <a:lstStyle/>
                    <a:p>
                      <a:pPr algn="ctr">
                        <a:spcAft>
                          <a:spcPts val="0"/>
                        </a:spcAft>
                      </a:pPr>
                      <a:r>
                        <a:rPr lang="zh-CN" sz="2000" b="1" kern="100" dirty="0">
                          <a:solidFill>
                            <a:srgbClr val="000000"/>
                          </a:solidFill>
                          <a:effectLst/>
                          <a:latin typeface="+mn-ea"/>
                          <a:ea typeface="+mn-ea"/>
                        </a:rPr>
                        <a:t>计算</a:t>
                      </a:r>
                    </a:p>
                    <a:p>
                      <a:pPr algn="ctr">
                        <a:spcAft>
                          <a:spcPts val="0"/>
                        </a:spcAft>
                      </a:pPr>
                      <a:r>
                        <a:rPr lang="zh-CN" sz="2000" b="1" kern="100" dirty="0">
                          <a:solidFill>
                            <a:srgbClr val="000000"/>
                          </a:solidFill>
                          <a:effectLst/>
                          <a:latin typeface="+mn-ea"/>
                          <a:ea typeface="+mn-ea"/>
                        </a:rPr>
                        <a:t>结果</a:t>
                      </a:r>
                    </a:p>
                  </a:txBody>
                  <a:tcPr marL="68580" marR="68580" marT="0" marB="0" anchor="ctr">
                    <a:solidFill>
                      <a:schemeClr val="bg1">
                        <a:lumMod val="95000"/>
                      </a:schemeClr>
                    </a:solidFill>
                  </a:tcPr>
                </a:tc>
                <a:tc>
                  <a:txBody>
                    <a:bodyPr/>
                    <a:lstStyle/>
                    <a:p>
                      <a:pPr algn="ctr">
                        <a:spcAft>
                          <a:spcPts val="0"/>
                        </a:spcAft>
                      </a:pPr>
                      <a:r>
                        <a:rPr lang="zh-CN" sz="2000" b="1" kern="100" dirty="0">
                          <a:solidFill>
                            <a:srgbClr val="000000"/>
                          </a:solidFill>
                          <a:effectLst/>
                          <a:latin typeface="+mn-ea"/>
                          <a:ea typeface="+mn-ea"/>
                        </a:rPr>
                        <a:t>编</a:t>
                      </a:r>
                    </a:p>
                    <a:p>
                      <a:pPr algn="ctr">
                        <a:spcAft>
                          <a:spcPts val="0"/>
                        </a:spcAft>
                      </a:pPr>
                      <a:r>
                        <a:rPr lang="zh-CN" sz="2000" b="1" kern="100" dirty="0">
                          <a:solidFill>
                            <a:srgbClr val="000000"/>
                          </a:solidFill>
                          <a:effectLst/>
                          <a:latin typeface="+mn-ea"/>
                          <a:ea typeface="+mn-ea"/>
                        </a:rPr>
                        <a:t>号</a:t>
                      </a:r>
                    </a:p>
                  </a:txBody>
                  <a:tcPr marL="0" marR="0" marT="0" marB="0" anchor="ctr">
                    <a:solidFill>
                      <a:schemeClr val="bg1">
                        <a:lumMod val="95000"/>
                      </a:schemeClr>
                    </a:solidFill>
                  </a:tcPr>
                </a:tc>
                <a:tc>
                  <a:txBody>
                    <a:bodyPr/>
                    <a:lstStyle/>
                    <a:p>
                      <a:pPr algn="ctr">
                        <a:spcAft>
                          <a:spcPts val="0"/>
                        </a:spcAft>
                      </a:pPr>
                      <a:r>
                        <a:rPr lang="zh-CN" sz="2000" b="1" kern="100" dirty="0">
                          <a:solidFill>
                            <a:srgbClr val="000000"/>
                          </a:solidFill>
                          <a:effectLst/>
                          <a:latin typeface="+mn-ea"/>
                          <a:ea typeface="+mn-ea"/>
                        </a:rPr>
                        <a:t>影响</a:t>
                      </a:r>
                    </a:p>
                    <a:p>
                      <a:pPr algn="ctr">
                        <a:spcAft>
                          <a:spcPts val="0"/>
                        </a:spcAft>
                      </a:pPr>
                      <a:r>
                        <a:rPr lang="zh-CN" sz="2000" b="1" kern="100" dirty="0">
                          <a:solidFill>
                            <a:srgbClr val="000000"/>
                          </a:solidFill>
                          <a:effectLst/>
                          <a:latin typeface="+mn-ea"/>
                          <a:ea typeface="+mn-ea"/>
                        </a:rPr>
                        <a:t>因素</a:t>
                      </a:r>
                    </a:p>
                  </a:txBody>
                  <a:tcPr marL="0" marR="0" marT="0" marB="0" anchor="ctr">
                    <a:solidFill>
                      <a:schemeClr val="bg1">
                        <a:lumMod val="95000"/>
                      </a:schemeClr>
                    </a:solidFill>
                  </a:tcPr>
                </a:tc>
                <a:tc>
                  <a:txBody>
                    <a:bodyPr/>
                    <a:lstStyle/>
                    <a:p>
                      <a:pPr algn="ctr">
                        <a:spcAft>
                          <a:spcPts val="0"/>
                        </a:spcAft>
                      </a:pPr>
                      <a:r>
                        <a:rPr lang="zh-CN" sz="2000" b="1" kern="100" dirty="0">
                          <a:solidFill>
                            <a:srgbClr val="000000"/>
                          </a:solidFill>
                          <a:effectLst/>
                          <a:latin typeface="+mn-ea"/>
                          <a:ea typeface="+mn-ea"/>
                        </a:rPr>
                        <a:t>对单位成本</a:t>
                      </a:r>
                    </a:p>
                    <a:p>
                      <a:pPr algn="ctr">
                        <a:spcAft>
                          <a:spcPts val="0"/>
                        </a:spcAft>
                      </a:pPr>
                      <a:r>
                        <a:rPr lang="zh-CN" sz="2000" b="1" kern="100" dirty="0">
                          <a:solidFill>
                            <a:srgbClr val="000000"/>
                          </a:solidFill>
                          <a:effectLst/>
                          <a:latin typeface="+mn-ea"/>
                          <a:ea typeface="+mn-ea"/>
                        </a:rPr>
                        <a:t>的影响数额</a:t>
                      </a:r>
                    </a:p>
                  </a:txBody>
                  <a:tcPr marL="0" marR="0" marT="0" marB="0" anchor="ctr">
                    <a:solidFill>
                      <a:schemeClr val="bg1">
                        <a:lumMod val="95000"/>
                      </a:schemeClr>
                    </a:solidFill>
                  </a:tcPr>
                </a:tc>
                <a:extLst>
                  <a:ext uri="{0D108BD9-81ED-4DB2-BD59-A6C34878D82A}">
                    <a16:rowId xmlns:a16="http://schemas.microsoft.com/office/drawing/2014/main" xmlns="" val="10000"/>
                  </a:ext>
                </a:extLst>
              </a:tr>
              <a:tr h="344038">
                <a:tc>
                  <a:txBody>
                    <a:bodyPr/>
                    <a:lstStyle/>
                    <a:p>
                      <a:pPr algn="ctr">
                        <a:spcBef>
                          <a:spcPts val="240"/>
                        </a:spcBef>
                        <a:spcAft>
                          <a:spcPts val="0"/>
                        </a:spcAft>
                      </a:pPr>
                      <a:r>
                        <a:rPr lang="en-US" sz="2000" b="1" kern="100" dirty="0">
                          <a:solidFill>
                            <a:srgbClr val="000000"/>
                          </a:solidFill>
                          <a:effectLst/>
                          <a:latin typeface="+mn-ea"/>
                          <a:ea typeface="+mn-ea"/>
                        </a:rPr>
                        <a:t>-</a:t>
                      </a:r>
                      <a:endParaRPr lang="zh-CN" sz="2000" b="1" kern="100" dirty="0">
                        <a:solidFill>
                          <a:srgbClr val="000000"/>
                        </a:solidFill>
                        <a:effectLst/>
                        <a:latin typeface="+mn-ea"/>
                        <a:ea typeface="+mn-ea"/>
                      </a:endParaRPr>
                    </a:p>
                  </a:txBody>
                  <a:tcPr marL="68580" marR="68580" marT="0" marB="0" anchor="ctr">
                    <a:solidFill>
                      <a:schemeClr val="bg1"/>
                    </a:solidFill>
                  </a:tcPr>
                </a:tc>
                <a:tc>
                  <a:txBody>
                    <a:bodyPr/>
                    <a:lstStyle/>
                    <a:p>
                      <a:pPr algn="just">
                        <a:spcBef>
                          <a:spcPts val="240"/>
                        </a:spcBef>
                        <a:spcAft>
                          <a:spcPts val="0"/>
                        </a:spcAft>
                      </a:pPr>
                      <a:r>
                        <a:rPr lang="en-US" sz="2000" b="1" kern="100" dirty="0">
                          <a:solidFill>
                            <a:srgbClr val="000000"/>
                          </a:solidFill>
                          <a:effectLst/>
                          <a:latin typeface="+mn-ea"/>
                          <a:ea typeface="+mn-ea"/>
                        </a:rPr>
                        <a:t>1207005÷(6000×95%×400×60%×10×95%/1000)</a:t>
                      </a:r>
                      <a:endParaRPr lang="zh-CN" sz="2000" b="1" kern="100" dirty="0">
                        <a:solidFill>
                          <a:srgbClr val="000000"/>
                        </a:solidFill>
                        <a:effectLst/>
                        <a:latin typeface="+mn-ea"/>
                        <a:ea typeface="+mn-ea"/>
                      </a:endParaRPr>
                    </a:p>
                  </a:txBody>
                  <a:tcPr marL="68580" marR="68580" marT="0" marB="0" anchor="ctr">
                    <a:solidFill>
                      <a:schemeClr val="bg1"/>
                    </a:solidFill>
                  </a:tcPr>
                </a:tc>
                <a:tc>
                  <a:txBody>
                    <a:bodyPr/>
                    <a:lstStyle/>
                    <a:p>
                      <a:pPr algn="r">
                        <a:spcBef>
                          <a:spcPts val="240"/>
                        </a:spcBef>
                        <a:spcAft>
                          <a:spcPts val="0"/>
                        </a:spcAft>
                      </a:pPr>
                      <a:r>
                        <a:rPr lang="en-US" sz="2000" b="1" kern="100">
                          <a:solidFill>
                            <a:srgbClr val="000000"/>
                          </a:solidFill>
                          <a:effectLst/>
                          <a:latin typeface="+mn-ea"/>
                          <a:ea typeface="+mn-ea"/>
                        </a:rPr>
                        <a:t>92.88</a:t>
                      </a:r>
                      <a:endParaRPr lang="zh-CN" sz="2000" b="1" kern="100">
                        <a:solidFill>
                          <a:srgbClr val="000000"/>
                        </a:solidFill>
                        <a:effectLst/>
                        <a:latin typeface="+mn-ea"/>
                        <a:ea typeface="+mn-ea"/>
                      </a:endParaRPr>
                    </a:p>
                  </a:txBody>
                  <a:tcPr marL="68580" marR="68580" marT="0" marB="0" anchor="ctr">
                    <a:solidFill>
                      <a:schemeClr val="bg1"/>
                    </a:solidFill>
                  </a:tcPr>
                </a:tc>
                <a:tc>
                  <a:txBody>
                    <a:bodyPr/>
                    <a:lstStyle/>
                    <a:p>
                      <a:pPr algn="ctr">
                        <a:spcBef>
                          <a:spcPts val="240"/>
                        </a:spcBef>
                        <a:spcAft>
                          <a:spcPts val="0"/>
                        </a:spcAft>
                      </a:pPr>
                      <a:r>
                        <a:rPr lang="en-US" sz="2000" b="1" kern="100">
                          <a:solidFill>
                            <a:srgbClr val="000000"/>
                          </a:solidFill>
                          <a:effectLst/>
                          <a:latin typeface="+mn-ea"/>
                          <a:ea typeface="+mn-ea"/>
                        </a:rPr>
                        <a:t>①</a:t>
                      </a:r>
                      <a:endParaRPr lang="zh-CN" sz="2000" b="1" kern="100">
                        <a:solidFill>
                          <a:srgbClr val="000000"/>
                        </a:solidFill>
                        <a:effectLst/>
                        <a:latin typeface="+mn-ea"/>
                        <a:ea typeface="+mn-ea"/>
                      </a:endParaRPr>
                    </a:p>
                  </a:txBody>
                  <a:tcPr marL="68580" marR="68580" marT="0" marB="0" anchor="ctr">
                    <a:solidFill>
                      <a:schemeClr val="bg1"/>
                    </a:solidFill>
                  </a:tcPr>
                </a:tc>
                <a:tc>
                  <a:txBody>
                    <a:bodyPr/>
                    <a:lstStyle/>
                    <a:p>
                      <a:pPr algn="ctr">
                        <a:spcBef>
                          <a:spcPts val="240"/>
                        </a:spcBef>
                        <a:spcAft>
                          <a:spcPts val="0"/>
                        </a:spcAft>
                      </a:pPr>
                      <a:r>
                        <a:rPr lang="zh-CN" sz="2000" b="1" kern="100">
                          <a:solidFill>
                            <a:srgbClr val="000000"/>
                          </a:solidFill>
                          <a:effectLst/>
                          <a:latin typeface="+mn-ea"/>
                          <a:ea typeface="+mn-ea"/>
                        </a:rPr>
                        <a:t>－</a:t>
                      </a:r>
                    </a:p>
                  </a:txBody>
                  <a:tcPr marL="68580" marR="68580" marT="0" marB="0" anchor="ctr">
                    <a:solidFill>
                      <a:schemeClr val="bg1"/>
                    </a:solidFill>
                  </a:tcPr>
                </a:tc>
                <a:tc>
                  <a:txBody>
                    <a:bodyPr/>
                    <a:lstStyle/>
                    <a:p>
                      <a:pPr algn="just">
                        <a:spcBef>
                          <a:spcPts val="240"/>
                        </a:spcBef>
                        <a:spcAft>
                          <a:spcPts val="0"/>
                        </a:spcAft>
                      </a:pPr>
                      <a:r>
                        <a:rPr lang="zh-CN" sz="2000" b="1" kern="100" dirty="0">
                          <a:solidFill>
                            <a:srgbClr val="000000"/>
                          </a:solidFill>
                          <a:effectLst/>
                          <a:latin typeface="+mn-ea"/>
                          <a:ea typeface="+mn-ea"/>
                        </a:rPr>
                        <a:t>－</a:t>
                      </a:r>
                    </a:p>
                  </a:txBody>
                  <a:tcPr marL="68580" marR="68580" marT="0" marB="0" anchor="ctr">
                    <a:solidFill>
                      <a:schemeClr val="bg1"/>
                    </a:solidFill>
                  </a:tcPr>
                </a:tc>
                <a:extLst>
                  <a:ext uri="{0D108BD9-81ED-4DB2-BD59-A6C34878D82A}">
                    <a16:rowId xmlns:a16="http://schemas.microsoft.com/office/drawing/2014/main" xmlns="" val="10001"/>
                  </a:ext>
                </a:extLst>
              </a:tr>
              <a:tr h="344038">
                <a:tc>
                  <a:txBody>
                    <a:bodyPr/>
                    <a:lstStyle/>
                    <a:p>
                      <a:pPr algn="ctr">
                        <a:spcBef>
                          <a:spcPts val="240"/>
                        </a:spcBef>
                        <a:spcAft>
                          <a:spcPts val="0"/>
                        </a:spcAft>
                      </a:pPr>
                      <a:r>
                        <a:rPr lang="en-US" sz="2000" b="1" kern="100" dirty="0">
                          <a:solidFill>
                            <a:srgbClr val="000000"/>
                          </a:solidFill>
                          <a:effectLst/>
                          <a:latin typeface="+mn-ea"/>
                          <a:ea typeface="+mn-ea"/>
                        </a:rPr>
                        <a:t>1</a:t>
                      </a:r>
                      <a:endParaRPr lang="zh-CN" sz="2000" b="1" kern="100" dirty="0">
                        <a:solidFill>
                          <a:srgbClr val="000000"/>
                        </a:solidFill>
                        <a:effectLst/>
                        <a:latin typeface="+mn-ea"/>
                        <a:ea typeface="+mn-ea"/>
                      </a:endParaRPr>
                    </a:p>
                  </a:txBody>
                  <a:tcPr marL="68580" marR="68580" marT="0" marB="0" anchor="ctr">
                    <a:solidFill>
                      <a:schemeClr val="bg1"/>
                    </a:solidFill>
                  </a:tcPr>
                </a:tc>
                <a:tc>
                  <a:txBody>
                    <a:bodyPr/>
                    <a:lstStyle/>
                    <a:p>
                      <a:pPr algn="just">
                        <a:spcBef>
                          <a:spcPts val="240"/>
                        </a:spcBef>
                        <a:spcAft>
                          <a:spcPts val="0"/>
                        </a:spcAft>
                      </a:pPr>
                      <a:r>
                        <a:rPr lang="en-US" sz="2000" b="1" kern="100" dirty="0">
                          <a:solidFill>
                            <a:srgbClr val="000000"/>
                          </a:solidFill>
                          <a:effectLst/>
                          <a:latin typeface="+mn-ea"/>
                          <a:ea typeface="+mn-ea"/>
                        </a:rPr>
                        <a:t>1207005÷(</a:t>
                      </a:r>
                      <a:r>
                        <a:rPr lang="en-US" sz="2000" b="1" u="sng" kern="100" dirty="0">
                          <a:solidFill>
                            <a:srgbClr val="000000"/>
                          </a:solidFill>
                          <a:effectLst/>
                          <a:latin typeface="+mn-ea"/>
                          <a:ea typeface="+mn-ea"/>
                        </a:rPr>
                        <a:t>6100</a:t>
                      </a:r>
                      <a:r>
                        <a:rPr lang="en-US" sz="2000" b="1" kern="100" dirty="0">
                          <a:solidFill>
                            <a:srgbClr val="000000"/>
                          </a:solidFill>
                          <a:effectLst/>
                          <a:latin typeface="+mn-ea"/>
                          <a:ea typeface="+mn-ea"/>
                        </a:rPr>
                        <a:t>×95%×400×60%×10×95%/1000)</a:t>
                      </a:r>
                      <a:endParaRPr lang="zh-CN" sz="2000" b="1" kern="100" dirty="0">
                        <a:solidFill>
                          <a:srgbClr val="000000"/>
                        </a:solidFill>
                        <a:effectLst/>
                        <a:latin typeface="+mn-ea"/>
                        <a:ea typeface="+mn-ea"/>
                      </a:endParaRPr>
                    </a:p>
                  </a:txBody>
                  <a:tcPr marL="68580" marR="68580" marT="0" marB="0" anchor="ctr">
                    <a:solidFill>
                      <a:schemeClr val="bg1"/>
                    </a:solidFill>
                  </a:tcPr>
                </a:tc>
                <a:tc>
                  <a:txBody>
                    <a:bodyPr/>
                    <a:lstStyle/>
                    <a:p>
                      <a:pPr algn="r">
                        <a:spcBef>
                          <a:spcPts val="240"/>
                        </a:spcBef>
                        <a:spcAft>
                          <a:spcPts val="0"/>
                        </a:spcAft>
                      </a:pPr>
                      <a:r>
                        <a:rPr lang="en-US" sz="2000" b="1" kern="100">
                          <a:solidFill>
                            <a:srgbClr val="000000"/>
                          </a:solidFill>
                          <a:effectLst/>
                          <a:latin typeface="+mn-ea"/>
                          <a:ea typeface="+mn-ea"/>
                        </a:rPr>
                        <a:t>91.35</a:t>
                      </a:r>
                      <a:endParaRPr lang="zh-CN" sz="2000" b="1" kern="100">
                        <a:solidFill>
                          <a:srgbClr val="000000"/>
                        </a:solidFill>
                        <a:effectLst/>
                        <a:latin typeface="+mn-ea"/>
                        <a:ea typeface="+mn-ea"/>
                      </a:endParaRPr>
                    </a:p>
                  </a:txBody>
                  <a:tcPr marL="68580" marR="68580" marT="0" marB="0" anchor="ctr">
                    <a:solidFill>
                      <a:schemeClr val="bg1"/>
                    </a:solidFill>
                  </a:tcPr>
                </a:tc>
                <a:tc>
                  <a:txBody>
                    <a:bodyPr/>
                    <a:lstStyle/>
                    <a:p>
                      <a:pPr algn="ctr">
                        <a:spcBef>
                          <a:spcPts val="240"/>
                        </a:spcBef>
                        <a:spcAft>
                          <a:spcPts val="0"/>
                        </a:spcAft>
                      </a:pPr>
                      <a:r>
                        <a:rPr lang="en-US" sz="2000" b="1" kern="100">
                          <a:solidFill>
                            <a:srgbClr val="000000"/>
                          </a:solidFill>
                          <a:effectLst/>
                          <a:latin typeface="+mn-ea"/>
                          <a:ea typeface="+mn-ea"/>
                        </a:rPr>
                        <a:t>②</a:t>
                      </a:r>
                      <a:endParaRPr lang="zh-CN" sz="2000" b="1" kern="100">
                        <a:solidFill>
                          <a:srgbClr val="000000"/>
                        </a:solidFill>
                        <a:effectLst/>
                        <a:latin typeface="+mn-ea"/>
                        <a:ea typeface="+mn-ea"/>
                      </a:endParaRPr>
                    </a:p>
                  </a:txBody>
                  <a:tcPr marL="68580" marR="68580" marT="0" marB="0" anchor="ctr">
                    <a:solidFill>
                      <a:schemeClr val="bg1"/>
                    </a:solidFill>
                  </a:tcPr>
                </a:tc>
                <a:tc>
                  <a:txBody>
                    <a:bodyPr/>
                    <a:lstStyle/>
                    <a:p>
                      <a:pPr algn="ctr">
                        <a:spcBef>
                          <a:spcPts val="240"/>
                        </a:spcBef>
                        <a:spcAft>
                          <a:spcPts val="0"/>
                        </a:spcAft>
                      </a:pPr>
                      <a:r>
                        <a:rPr lang="en-US" altLang="zh-CN" sz="2000" b="1" kern="100" dirty="0" smtClean="0">
                          <a:solidFill>
                            <a:srgbClr val="000000"/>
                          </a:solidFill>
                          <a:effectLst/>
                          <a:latin typeface="+mn-ea"/>
                          <a:ea typeface="+mn-ea"/>
                        </a:rPr>
                        <a:t>D</a:t>
                      </a:r>
                      <a:endParaRPr lang="zh-CN" sz="2000" b="1" kern="100" dirty="0">
                        <a:solidFill>
                          <a:srgbClr val="000000"/>
                        </a:solidFill>
                        <a:effectLst/>
                        <a:latin typeface="+mn-ea"/>
                        <a:ea typeface="+mn-ea"/>
                      </a:endParaRPr>
                    </a:p>
                  </a:txBody>
                  <a:tcPr marL="68580" marR="68580" marT="0" marB="0" anchor="ctr">
                    <a:solidFill>
                      <a:schemeClr val="bg1"/>
                    </a:solidFill>
                  </a:tcPr>
                </a:tc>
                <a:tc>
                  <a:txBody>
                    <a:bodyPr/>
                    <a:lstStyle/>
                    <a:p>
                      <a:pPr algn="just">
                        <a:spcBef>
                          <a:spcPts val="240"/>
                        </a:spcBef>
                        <a:spcAft>
                          <a:spcPts val="0"/>
                        </a:spcAft>
                      </a:pPr>
                      <a:r>
                        <a:rPr lang="en-US" sz="2000" b="1" kern="100" dirty="0">
                          <a:solidFill>
                            <a:srgbClr val="000000"/>
                          </a:solidFill>
                          <a:effectLst/>
                          <a:latin typeface="+mn-ea"/>
                          <a:ea typeface="+mn-ea"/>
                        </a:rPr>
                        <a:t>②</a:t>
                      </a:r>
                      <a:r>
                        <a:rPr lang="zh-CN" sz="2000" b="1" kern="100" dirty="0">
                          <a:solidFill>
                            <a:srgbClr val="000000"/>
                          </a:solidFill>
                          <a:effectLst/>
                          <a:latin typeface="+mn-ea"/>
                          <a:ea typeface="+mn-ea"/>
                        </a:rPr>
                        <a:t>－</a:t>
                      </a:r>
                      <a:r>
                        <a:rPr lang="en-US" sz="2000" b="1" kern="100" dirty="0">
                          <a:solidFill>
                            <a:srgbClr val="000000"/>
                          </a:solidFill>
                          <a:effectLst/>
                          <a:latin typeface="+mn-ea"/>
                          <a:ea typeface="+mn-ea"/>
                        </a:rPr>
                        <a:t>①=-1.53</a:t>
                      </a:r>
                      <a:endParaRPr lang="zh-CN" sz="2000" b="1" kern="100" dirty="0">
                        <a:solidFill>
                          <a:srgbClr val="000000"/>
                        </a:solidFill>
                        <a:effectLst/>
                        <a:latin typeface="+mn-ea"/>
                        <a:ea typeface="+mn-ea"/>
                      </a:endParaRPr>
                    </a:p>
                  </a:txBody>
                  <a:tcPr marL="68580" marR="68580" marT="0" marB="0" anchor="ctr">
                    <a:solidFill>
                      <a:schemeClr val="bg1"/>
                    </a:solidFill>
                  </a:tcPr>
                </a:tc>
                <a:extLst>
                  <a:ext uri="{0D108BD9-81ED-4DB2-BD59-A6C34878D82A}">
                    <a16:rowId xmlns:a16="http://schemas.microsoft.com/office/drawing/2014/main" xmlns="" val="10002"/>
                  </a:ext>
                </a:extLst>
              </a:tr>
              <a:tr h="344038">
                <a:tc>
                  <a:txBody>
                    <a:bodyPr/>
                    <a:lstStyle/>
                    <a:p>
                      <a:pPr algn="ctr">
                        <a:spcBef>
                          <a:spcPts val="240"/>
                        </a:spcBef>
                        <a:spcAft>
                          <a:spcPts val="0"/>
                        </a:spcAft>
                      </a:pPr>
                      <a:r>
                        <a:rPr lang="en-US" sz="2000" b="1" kern="100" dirty="0">
                          <a:solidFill>
                            <a:srgbClr val="000000"/>
                          </a:solidFill>
                          <a:effectLst/>
                          <a:latin typeface="+mn-ea"/>
                          <a:ea typeface="+mn-ea"/>
                        </a:rPr>
                        <a:t>2</a:t>
                      </a:r>
                      <a:endParaRPr lang="zh-CN" sz="2000" b="1" kern="100" dirty="0">
                        <a:solidFill>
                          <a:srgbClr val="000000"/>
                        </a:solidFill>
                        <a:effectLst/>
                        <a:latin typeface="+mn-ea"/>
                        <a:ea typeface="+mn-ea"/>
                      </a:endParaRPr>
                    </a:p>
                  </a:txBody>
                  <a:tcPr marL="68580" marR="68580" marT="0" marB="0" anchor="ctr">
                    <a:solidFill>
                      <a:schemeClr val="bg1"/>
                    </a:solidFill>
                  </a:tcPr>
                </a:tc>
                <a:tc>
                  <a:txBody>
                    <a:bodyPr/>
                    <a:lstStyle/>
                    <a:p>
                      <a:pPr algn="just">
                        <a:spcBef>
                          <a:spcPts val="240"/>
                        </a:spcBef>
                        <a:spcAft>
                          <a:spcPts val="0"/>
                        </a:spcAft>
                      </a:pPr>
                      <a:r>
                        <a:rPr lang="en-US" sz="2000" b="1" kern="100" dirty="0">
                          <a:solidFill>
                            <a:srgbClr val="000000"/>
                          </a:solidFill>
                          <a:effectLst/>
                          <a:latin typeface="+mn-ea"/>
                          <a:ea typeface="+mn-ea"/>
                        </a:rPr>
                        <a:t>1207005÷(6100×</a:t>
                      </a:r>
                      <a:r>
                        <a:rPr lang="en-US" sz="2000" b="1" u="sng" kern="100" dirty="0">
                          <a:solidFill>
                            <a:srgbClr val="000000"/>
                          </a:solidFill>
                          <a:effectLst/>
                          <a:latin typeface="+mn-ea"/>
                          <a:ea typeface="+mn-ea"/>
                        </a:rPr>
                        <a:t>90%</a:t>
                      </a:r>
                      <a:r>
                        <a:rPr lang="en-US" sz="2000" b="1" kern="100" dirty="0">
                          <a:solidFill>
                            <a:srgbClr val="000000"/>
                          </a:solidFill>
                          <a:effectLst/>
                          <a:latin typeface="+mn-ea"/>
                          <a:ea typeface="+mn-ea"/>
                        </a:rPr>
                        <a:t>×400×60%×10×95%/1000)</a:t>
                      </a:r>
                      <a:endParaRPr lang="zh-CN" sz="2000" b="1" kern="100" dirty="0">
                        <a:solidFill>
                          <a:srgbClr val="000000"/>
                        </a:solidFill>
                        <a:effectLst/>
                        <a:latin typeface="+mn-ea"/>
                        <a:ea typeface="+mn-ea"/>
                      </a:endParaRPr>
                    </a:p>
                  </a:txBody>
                  <a:tcPr marL="68580" marR="68580" marT="0" marB="0" anchor="ctr">
                    <a:solidFill>
                      <a:schemeClr val="bg1"/>
                    </a:solidFill>
                  </a:tcPr>
                </a:tc>
                <a:tc>
                  <a:txBody>
                    <a:bodyPr/>
                    <a:lstStyle/>
                    <a:p>
                      <a:pPr algn="r">
                        <a:spcBef>
                          <a:spcPts val="240"/>
                        </a:spcBef>
                        <a:spcAft>
                          <a:spcPts val="0"/>
                        </a:spcAft>
                      </a:pPr>
                      <a:r>
                        <a:rPr lang="en-US" sz="2000" b="1" kern="100">
                          <a:solidFill>
                            <a:srgbClr val="000000"/>
                          </a:solidFill>
                          <a:effectLst/>
                          <a:latin typeface="+mn-ea"/>
                          <a:ea typeface="+mn-ea"/>
                        </a:rPr>
                        <a:t>96.43</a:t>
                      </a:r>
                      <a:endParaRPr lang="zh-CN" sz="2000" b="1" kern="100">
                        <a:solidFill>
                          <a:srgbClr val="000000"/>
                        </a:solidFill>
                        <a:effectLst/>
                        <a:latin typeface="+mn-ea"/>
                        <a:ea typeface="+mn-ea"/>
                      </a:endParaRPr>
                    </a:p>
                  </a:txBody>
                  <a:tcPr marL="68580" marR="68580" marT="0" marB="0" anchor="ctr">
                    <a:solidFill>
                      <a:schemeClr val="bg1"/>
                    </a:solidFill>
                  </a:tcPr>
                </a:tc>
                <a:tc>
                  <a:txBody>
                    <a:bodyPr/>
                    <a:lstStyle/>
                    <a:p>
                      <a:pPr algn="ctr">
                        <a:spcBef>
                          <a:spcPts val="240"/>
                        </a:spcBef>
                        <a:spcAft>
                          <a:spcPts val="0"/>
                        </a:spcAft>
                      </a:pPr>
                      <a:r>
                        <a:rPr lang="en-US" sz="2000" b="1" kern="100">
                          <a:solidFill>
                            <a:srgbClr val="000000"/>
                          </a:solidFill>
                          <a:effectLst/>
                          <a:latin typeface="+mn-ea"/>
                          <a:ea typeface="+mn-ea"/>
                        </a:rPr>
                        <a:t>③</a:t>
                      </a:r>
                      <a:endParaRPr lang="zh-CN" sz="2000" b="1" kern="100">
                        <a:solidFill>
                          <a:srgbClr val="000000"/>
                        </a:solidFill>
                        <a:effectLst/>
                        <a:latin typeface="+mn-ea"/>
                        <a:ea typeface="+mn-ea"/>
                      </a:endParaRPr>
                    </a:p>
                  </a:txBody>
                  <a:tcPr marL="68580" marR="68580" marT="0" marB="0" anchor="ctr">
                    <a:solidFill>
                      <a:schemeClr val="bg1"/>
                    </a:solidFill>
                  </a:tcPr>
                </a:tc>
                <a:tc>
                  <a:txBody>
                    <a:bodyPr/>
                    <a:lstStyle/>
                    <a:p>
                      <a:pPr algn="ctr">
                        <a:spcBef>
                          <a:spcPts val="240"/>
                        </a:spcBef>
                        <a:spcAft>
                          <a:spcPts val="0"/>
                        </a:spcAft>
                      </a:pPr>
                      <a:r>
                        <a:rPr lang="en-US" sz="2000" b="1" kern="100">
                          <a:solidFill>
                            <a:srgbClr val="000000"/>
                          </a:solidFill>
                          <a:effectLst/>
                          <a:latin typeface="+mn-ea"/>
                          <a:ea typeface="+mn-ea"/>
                        </a:rPr>
                        <a:t>α</a:t>
                      </a:r>
                      <a:endParaRPr lang="zh-CN" sz="2000" b="1" kern="100">
                        <a:solidFill>
                          <a:srgbClr val="000000"/>
                        </a:solidFill>
                        <a:effectLst/>
                        <a:latin typeface="+mn-ea"/>
                        <a:ea typeface="+mn-ea"/>
                      </a:endParaRPr>
                    </a:p>
                  </a:txBody>
                  <a:tcPr marL="68580" marR="68580" marT="0" marB="0" anchor="ctr">
                    <a:solidFill>
                      <a:schemeClr val="bg1"/>
                    </a:solidFill>
                  </a:tcPr>
                </a:tc>
                <a:tc>
                  <a:txBody>
                    <a:bodyPr/>
                    <a:lstStyle/>
                    <a:p>
                      <a:pPr algn="just">
                        <a:spcBef>
                          <a:spcPts val="240"/>
                        </a:spcBef>
                        <a:spcAft>
                          <a:spcPts val="0"/>
                        </a:spcAft>
                      </a:pPr>
                      <a:r>
                        <a:rPr lang="en-US" sz="2000" b="1" kern="100" dirty="0">
                          <a:solidFill>
                            <a:srgbClr val="000000"/>
                          </a:solidFill>
                          <a:effectLst/>
                          <a:latin typeface="+mn-ea"/>
                          <a:ea typeface="+mn-ea"/>
                        </a:rPr>
                        <a:t>③</a:t>
                      </a:r>
                      <a:r>
                        <a:rPr lang="zh-CN" sz="2000" b="1" kern="100" dirty="0">
                          <a:solidFill>
                            <a:srgbClr val="000000"/>
                          </a:solidFill>
                          <a:effectLst/>
                          <a:latin typeface="+mn-ea"/>
                          <a:ea typeface="+mn-ea"/>
                        </a:rPr>
                        <a:t>－</a:t>
                      </a:r>
                      <a:r>
                        <a:rPr lang="en-US" sz="2000" b="1" kern="100" dirty="0">
                          <a:solidFill>
                            <a:srgbClr val="000000"/>
                          </a:solidFill>
                          <a:effectLst/>
                          <a:latin typeface="+mn-ea"/>
                          <a:ea typeface="+mn-ea"/>
                        </a:rPr>
                        <a:t>②=5.08</a:t>
                      </a:r>
                      <a:endParaRPr lang="zh-CN" sz="2000" b="1" kern="100" dirty="0">
                        <a:solidFill>
                          <a:srgbClr val="000000"/>
                        </a:solidFill>
                        <a:effectLst/>
                        <a:latin typeface="+mn-ea"/>
                        <a:ea typeface="+mn-ea"/>
                      </a:endParaRPr>
                    </a:p>
                  </a:txBody>
                  <a:tcPr marL="68580" marR="68580" marT="0" marB="0" anchor="ctr">
                    <a:solidFill>
                      <a:schemeClr val="bg1"/>
                    </a:solidFill>
                  </a:tcPr>
                </a:tc>
                <a:extLst>
                  <a:ext uri="{0D108BD9-81ED-4DB2-BD59-A6C34878D82A}">
                    <a16:rowId xmlns:a16="http://schemas.microsoft.com/office/drawing/2014/main" xmlns="" val="10003"/>
                  </a:ext>
                </a:extLst>
              </a:tr>
              <a:tr h="344038">
                <a:tc>
                  <a:txBody>
                    <a:bodyPr/>
                    <a:lstStyle/>
                    <a:p>
                      <a:pPr algn="ctr">
                        <a:spcBef>
                          <a:spcPts val="240"/>
                        </a:spcBef>
                        <a:spcAft>
                          <a:spcPts val="0"/>
                        </a:spcAft>
                      </a:pPr>
                      <a:r>
                        <a:rPr lang="en-US" sz="2000" b="1" kern="100" dirty="0">
                          <a:solidFill>
                            <a:srgbClr val="000000"/>
                          </a:solidFill>
                          <a:effectLst/>
                          <a:latin typeface="+mn-ea"/>
                          <a:ea typeface="+mn-ea"/>
                        </a:rPr>
                        <a:t>…</a:t>
                      </a:r>
                      <a:endParaRPr lang="zh-CN" sz="2000" b="1" kern="100" dirty="0">
                        <a:solidFill>
                          <a:srgbClr val="000000"/>
                        </a:solidFill>
                        <a:effectLst/>
                        <a:latin typeface="+mn-ea"/>
                        <a:ea typeface="+mn-ea"/>
                      </a:endParaRPr>
                    </a:p>
                  </a:txBody>
                  <a:tcPr marL="68580" marR="68580" marT="0" marB="0" anchor="ctr">
                    <a:solidFill>
                      <a:schemeClr val="bg1"/>
                    </a:solidFill>
                  </a:tcPr>
                </a:tc>
                <a:tc>
                  <a:txBody>
                    <a:bodyPr/>
                    <a:lstStyle/>
                    <a:p>
                      <a:pPr algn="l">
                        <a:spcBef>
                          <a:spcPts val="240"/>
                        </a:spcBef>
                        <a:spcAft>
                          <a:spcPts val="0"/>
                        </a:spcAft>
                      </a:pPr>
                      <a:r>
                        <a:rPr lang="en-US" sz="2000" b="1" kern="100" dirty="0">
                          <a:solidFill>
                            <a:srgbClr val="000000"/>
                          </a:solidFill>
                          <a:effectLst/>
                          <a:latin typeface="+mn-ea"/>
                          <a:ea typeface="+mn-ea"/>
                        </a:rPr>
                        <a:t>…</a:t>
                      </a:r>
                      <a:endParaRPr lang="zh-CN" sz="2000" b="1" kern="100" dirty="0">
                        <a:solidFill>
                          <a:srgbClr val="000000"/>
                        </a:solidFill>
                        <a:effectLst/>
                        <a:latin typeface="+mn-ea"/>
                        <a:ea typeface="+mn-ea"/>
                      </a:endParaRPr>
                    </a:p>
                  </a:txBody>
                  <a:tcPr marL="68580" marR="68580" marT="0" marB="0" anchor="ctr">
                    <a:solidFill>
                      <a:schemeClr val="bg1"/>
                    </a:solidFill>
                  </a:tcPr>
                </a:tc>
                <a:tc>
                  <a:txBody>
                    <a:bodyPr/>
                    <a:lstStyle/>
                    <a:p>
                      <a:pPr algn="l">
                        <a:spcBef>
                          <a:spcPts val="240"/>
                        </a:spcBef>
                        <a:spcAft>
                          <a:spcPts val="0"/>
                        </a:spcAft>
                      </a:pPr>
                      <a:r>
                        <a:rPr lang="en-US" sz="2000" b="1" kern="100">
                          <a:solidFill>
                            <a:srgbClr val="000000"/>
                          </a:solidFill>
                          <a:effectLst/>
                          <a:latin typeface="+mn-ea"/>
                          <a:ea typeface="+mn-ea"/>
                        </a:rPr>
                        <a:t>…</a:t>
                      </a:r>
                      <a:endParaRPr lang="zh-CN" sz="2000" b="1" kern="100">
                        <a:solidFill>
                          <a:srgbClr val="000000"/>
                        </a:solidFill>
                        <a:effectLst/>
                        <a:latin typeface="+mn-ea"/>
                        <a:ea typeface="+mn-ea"/>
                      </a:endParaRPr>
                    </a:p>
                  </a:txBody>
                  <a:tcPr marL="68580" marR="68580" marT="0" marB="0" anchor="ctr">
                    <a:solidFill>
                      <a:schemeClr val="bg1"/>
                    </a:solidFill>
                  </a:tcPr>
                </a:tc>
                <a:tc>
                  <a:txBody>
                    <a:bodyPr/>
                    <a:lstStyle/>
                    <a:p>
                      <a:pPr algn="l">
                        <a:spcBef>
                          <a:spcPts val="240"/>
                        </a:spcBef>
                        <a:spcAft>
                          <a:spcPts val="0"/>
                        </a:spcAft>
                      </a:pPr>
                      <a:r>
                        <a:rPr lang="en-US" sz="2000" b="1" kern="100">
                          <a:solidFill>
                            <a:srgbClr val="000000"/>
                          </a:solidFill>
                          <a:effectLst/>
                          <a:latin typeface="+mn-ea"/>
                          <a:ea typeface="+mn-ea"/>
                        </a:rPr>
                        <a:t>…</a:t>
                      </a:r>
                      <a:endParaRPr lang="zh-CN" sz="2000" b="1" kern="100">
                        <a:solidFill>
                          <a:srgbClr val="000000"/>
                        </a:solidFill>
                        <a:effectLst/>
                        <a:latin typeface="+mn-ea"/>
                        <a:ea typeface="+mn-ea"/>
                      </a:endParaRPr>
                    </a:p>
                  </a:txBody>
                  <a:tcPr marL="68580" marR="68580" marT="0" marB="0" anchor="ctr">
                    <a:solidFill>
                      <a:schemeClr val="bg1"/>
                    </a:solidFill>
                  </a:tcPr>
                </a:tc>
                <a:tc>
                  <a:txBody>
                    <a:bodyPr/>
                    <a:lstStyle/>
                    <a:p>
                      <a:pPr algn="l">
                        <a:spcBef>
                          <a:spcPts val="240"/>
                        </a:spcBef>
                        <a:spcAft>
                          <a:spcPts val="0"/>
                        </a:spcAft>
                      </a:pPr>
                      <a:r>
                        <a:rPr lang="en-US" sz="2000" b="1" kern="100">
                          <a:solidFill>
                            <a:srgbClr val="000000"/>
                          </a:solidFill>
                          <a:effectLst/>
                          <a:latin typeface="+mn-ea"/>
                          <a:ea typeface="+mn-ea"/>
                        </a:rPr>
                        <a:t>…</a:t>
                      </a:r>
                      <a:endParaRPr lang="zh-CN" sz="2000" b="1" kern="100">
                        <a:solidFill>
                          <a:srgbClr val="000000"/>
                        </a:solidFill>
                        <a:effectLst/>
                        <a:latin typeface="+mn-ea"/>
                        <a:ea typeface="+mn-ea"/>
                      </a:endParaRPr>
                    </a:p>
                  </a:txBody>
                  <a:tcPr marL="68580" marR="68580" marT="0" marB="0" anchor="ctr">
                    <a:solidFill>
                      <a:schemeClr val="bg1"/>
                    </a:solidFill>
                  </a:tcPr>
                </a:tc>
                <a:tc>
                  <a:txBody>
                    <a:bodyPr/>
                    <a:lstStyle/>
                    <a:p>
                      <a:pPr algn="l">
                        <a:spcBef>
                          <a:spcPts val="240"/>
                        </a:spcBef>
                        <a:spcAft>
                          <a:spcPts val="0"/>
                        </a:spcAft>
                      </a:pPr>
                      <a:r>
                        <a:rPr lang="en-US" sz="2000" b="1" kern="100" dirty="0">
                          <a:solidFill>
                            <a:srgbClr val="000000"/>
                          </a:solidFill>
                          <a:effectLst/>
                          <a:latin typeface="+mn-ea"/>
                          <a:ea typeface="+mn-ea"/>
                        </a:rPr>
                        <a:t>…</a:t>
                      </a:r>
                      <a:endParaRPr lang="zh-CN" sz="2000" b="1" kern="100" dirty="0">
                        <a:solidFill>
                          <a:srgbClr val="000000"/>
                        </a:solidFill>
                        <a:effectLst/>
                        <a:latin typeface="+mn-ea"/>
                        <a:ea typeface="+mn-ea"/>
                      </a:endParaRPr>
                    </a:p>
                  </a:txBody>
                  <a:tcPr marL="68580" marR="68580" marT="0" marB="0" anchor="ctr">
                    <a:solidFill>
                      <a:schemeClr val="bg1"/>
                    </a:solidFill>
                  </a:tcPr>
                </a:tc>
                <a:extLst>
                  <a:ext uri="{0D108BD9-81ED-4DB2-BD59-A6C34878D82A}">
                    <a16:rowId xmlns:a16="http://schemas.microsoft.com/office/drawing/2014/main" xmlns="" val="10004"/>
                  </a:ext>
                </a:extLst>
              </a:tr>
              <a:tr h="344038">
                <a:tc>
                  <a:txBody>
                    <a:bodyPr/>
                    <a:lstStyle/>
                    <a:p>
                      <a:pPr algn="ctr">
                        <a:spcBef>
                          <a:spcPts val="240"/>
                        </a:spcBef>
                        <a:spcAft>
                          <a:spcPts val="0"/>
                        </a:spcAft>
                      </a:pPr>
                      <a:r>
                        <a:rPr lang="en-US" sz="2000" b="1" kern="100" dirty="0">
                          <a:solidFill>
                            <a:srgbClr val="000000"/>
                          </a:solidFill>
                          <a:effectLst/>
                          <a:latin typeface="+mn-ea"/>
                          <a:ea typeface="+mn-ea"/>
                        </a:rPr>
                        <a:t>6</a:t>
                      </a:r>
                      <a:endParaRPr lang="zh-CN" sz="2000" b="1" kern="100" dirty="0">
                        <a:solidFill>
                          <a:srgbClr val="000000"/>
                        </a:solidFill>
                        <a:effectLst/>
                        <a:latin typeface="+mn-ea"/>
                        <a:ea typeface="+mn-ea"/>
                      </a:endParaRPr>
                    </a:p>
                  </a:txBody>
                  <a:tcPr marL="68580" marR="68580" marT="0" marB="0" anchor="ctr">
                    <a:solidFill>
                      <a:schemeClr val="bg1"/>
                    </a:solidFill>
                  </a:tcPr>
                </a:tc>
                <a:tc>
                  <a:txBody>
                    <a:bodyPr/>
                    <a:lstStyle/>
                    <a:p>
                      <a:pPr algn="just">
                        <a:spcBef>
                          <a:spcPts val="240"/>
                        </a:spcBef>
                        <a:spcAft>
                          <a:spcPts val="0"/>
                        </a:spcAft>
                      </a:pPr>
                      <a:r>
                        <a:rPr lang="en-US" sz="2000" b="1" kern="100" dirty="0">
                          <a:solidFill>
                            <a:srgbClr val="000000"/>
                          </a:solidFill>
                          <a:effectLst/>
                          <a:latin typeface="+mn-ea"/>
                          <a:ea typeface="+mn-ea"/>
                        </a:rPr>
                        <a:t>1207005÷(6100×90%×410×70%×10×</a:t>
                      </a:r>
                      <a:r>
                        <a:rPr lang="en-US" sz="2000" b="1" u="sng" kern="100" dirty="0">
                          <a:solidFill>
                            <a:srgbClr val="000000"/>
                          </a:solidFill>
                          <a:effectLst/>
                          <a:latin typeface="+mn-ea"/>
                          <a:ea typeface="+mn-ea"/>
                        </a:rPr>
                        <a:t>100%</a:t>
                      </a:r>
                      <a:r>
                        <a:rPr lang="en-US" sz="2000" b="1" kern="100" dirty="0">
                          <a:solidFill>
                            <a:srgbClr val="000000"/>
                          </a:solidFill>
                          <a:effectLst/>
                          <a:latin typeface="+mn-ea"/>
                          <a:ea typeface="+mn-ea"/>
                        </a:rPr>
                        <a:t>/1000)</a:t>
                      </a:r>
                      <a:endParaRPr lang="zh-CN" sz="2000" b="1" kern="100" dirty="0">
                        <a:solidFill>
                          <a:srgbClr val="000000"/>
                        </a:solidFill>
                        <a:effectLst/>
                        <a:latin typeface="+mn-ea"/>
                        <a:ea typeface="+mn-ea"/>
                      </a:endParaRPr>
                    </a:p>
                  </a:txBody>
                  <a:tcPr marL="68580" marR="68580" marT="0" marB="0" anchor="ctr">
                    <a:solidFill>
                      <a:schemeClr val="bg1"/>
                    </a:solidFill>
                  </a:tcPr>
                </a:tc>
                <a:tc>
                  <a:txBody>
                    <a:bodyPr/>
                    <a:lstStyle/>
                    <a:p>
                      <a:pPr algn="r">
                        <a:spcBef>
                          <a:spcPts val="240"/>
                        </a:spcBef>
                        <a:spcAft>
                          <a:spcPts val="0"/>
                        </a:spcAft>
                      </a:pPr>
                      <a:r>
                        <a:rPr lang="en-US" sz="2000" b="1" kern="100" dirty="0">
                          <a:solidFill>
                            <a:srgbClr val="000000"/>
                          </a:solidFill>
                          <a:effectLst/>
                          <a:latin typeface="+mn-ea"/>
                          <a:ea typeface="+mn-ea"/>
                        </a:rPr>
                        <a:t>76.60</a:t>
                      </a:r>
                      <a:endParaRPr lang="zh-CN" sz="2000" b="1" kern="100" dirty="0">
                        <a:solidFill>
                          <a:srgbClr val="000000"/>
                        </a:solidFill>
                        <a:effectLst/>
                        <a:latin typeface="+mn-ea"/>
                        <a:ea typeface="+mn-ea"/>
                      </a:endParaRPr>
                    </a:p>
                  </a:txBody>
                  <a:tcPr marL="68580" marR="68580" marT="0" marB="0" anchor="ctr">
                    <a:solidFill>
                      <a:schemeClr val="bg1"/>
                    </a:solidFill>
                  </a:tcPr>
                </a:tc>
                <a:tc>
                  <a:txBody>
                    <a:bodyPr/>
                    <a:lstStyle/>
                    <a:p>
                      <a:pPr algn="ctr">
                        <a:spcBef>
                          <a:spcPts val="240"/>
                        </a:spcBef>
                        <a:spcAft>
                          <a:spcPts val="0"/>
                        </a:spcAft>
                      </a:pPr>
                      <a:r>
                        <a:rPr lang="en-US" sz="2000" b="1" kern="100" dirty="0">
                          <a:solidFill>
                            <a:srgbClr val="000000"/>
                          </a:solidFill>
                          <a:effectLst/>
                          <a:latin typeface="+mn-ea"/>
                          <a:ea typeface="+mn-ea"/>
                        </a:rPr>
                        <a:t>⑦</a:t>
                      </a:r>
                      <a:endParaRPr lang="zh-CN" sz="2000" b="1" kern="100" dirty="0">
                        <a:solidFill>
                          <a:srgbClr val="000000"/>
                        </a:solidFill>
                        <a:effectLst/>
                        <a:latin typeface="+mn-ea"/>
                        <a:ea typeface="+mn-ea"/>
                      </a:endParaRPr>
                    </a:p>
                  </a:txBody>
                  <a:tcPr marL="68580" marR="68580" marT="0" marB="0" anchor="ctr">
                    <a:solidFill>
                      <a:schemeClr val="bg1"/>
                    </a:solidFill>
                  </a:tcPr>
                </a:tc>
                <a:tc>
                  <a:txBody>
                    <a:bodyPr/>
                    <a:lstStyle/>
                    <a:p>
                      <a:pPr algn="ctr">
                        <a:spcBef>
                          <a:spcPts val="240"/>
                        </a:spcBef>
                        <a:spcAft>
                          <a:spcPts val="0"/>
                        </a:spcAft>
                      </a:pPr>
                      <a:r>
                        <a:rPr lang="en-US" sz="2000" b="1" kern="100" dirty="0">
                          <a:solidFill>
                            <a:srgbClr val="000000"/>
                          </a:solidFill>
                          <a:effectLst/>
                          <a:latin typeface="+mn-ea"/>
                          <a:ea typeface="+mn-ea"/>
                        </a:rPr>
                        <a:t>γ</a:t>
                      </a:r>
                      <a:endParaRPr lang="zh-CN" sz="2000" b="1" kern="100" dirty="0">
                        <a:solidFill>
                          <a:srgbClr val="000000"/>
                        </a:solidFill>
                        <a:effectLst/>
                        <a:latin typeface="+mn-ea"/>
                        <a:ea typeface="+mn-ea"/>
                      </a:endParaRPr>
                    </a:p>
                  </a:txBody>
                  <a:tcPr marL="68580" marR="68580" marT="0" marB="0" anchor="ctr">
                    <a:solidFill>
                      <a:schemeClr val="bg1"/>
                    </a:solidFill>
                  </a:tcPr>
                </a:tc>
                <a:tc>
                  <a:txBody>
                    <a:bodyPr/>
                    <a:lstStyle/>
                    <a:p>
                      <a:pPr algn="just">
                        <a:spcBef>
                          <a:spcPts val="240"/>
                        </a:spcBef>
                        <a:spcAft>
                          <a:spcPts val="0"/>
                        </a:spcAft>
                      </a:pPr>
                      <a:r>
                        <a:rPr lang="en-US" sz="2000" b="1" kern="100" dirty="0">
                          <a:solidFill>
                            <a:srgbClr val="000000"/>
                          </a:solidFill>
                          <a:effectLst/>
                          <a:latin typeface="+mn-ea"/>
                          <a:ea typeface="+mn-ea"/>
                        </a:rPr>
                        <a:t>⑦</a:t>
                      </a:r>
                      <a:r>
                        <a:rPr lang="zh-CN" sz="2000" b="1" kern="100" dirty="0">
                          <a:solidFill>
                            <a:srgbClr val="000000"/>
                          </a:solidFill>
                          <a:effectLst/>
                          <a:latin typeface="+mn-ea"/>
                          <a:ea typeface="+mn-ea"/>
                        </a:rPr>
                        <a:t>－</a:t>
                      </a:r>
                      <a:r>
                        <a:rPr lang="en-US" sz="2000" b="1" kern="100" dirty="0">
                          <a:solidFill>
                            <a:srgbClr val="000000"/>
                          </a:solidFill>
                          <a:effectLst/>
                          <a:latin typeface="+mn-ea"/>
                          <a:ea typeface="+mn-ea"/>
                        </a:rPr>
                        <a:t>⑥=-4.04</a:t>
                      </a:r>
                      <a:endParaRPr lang="zh-CN" sz="2000" b="1" kern="100" dirty="0">
                        <a:solidFill>
                          <a:srgbClr val="000000"/>
                        </a:solidFill>
                        <a:effectLst/>
                        <a:latin typeface="+mn-ea"/>
                        <a:ea typeface="+mn-ea"/>
                      </a:endParaRPr>
                    </a:p>
                  </a:txBody>
                  <a:tcPr marL="68580" marR="68580" marT="0" marB="0" anchor="ctr">
                    <a:solidFill>
                      <a:schemeClr val="bg1"/>
                    </a:solidFill>
                  </a:tcPr>
                </a:tc>
                <a:extLst>
                  <a:ext uri="{0D108BD9-81ED-4DB2-BD59-A6C34878D82A}">
                    <a16:rowId xmlns:a16="http://schemas.microsoft.com/office/drawing/2014/main" xmlns="" val="10005"/>
                  </a:ext>
                </a:extLst>
              </a:tr>
              <a:tr h="344038">
                <a:tc>
                  <a:txBody>
                    <a:bodyPr/>
                    <a:lstStyle/>
                    <a:p>
                      <a:pPr algn="ctr">
                        <a:spcBef>
                          <a:spcPts val="240"/>
                        </a:spcBef>
                        <a:spcAft>
                          <a:spcPts val="0"/>
                        </a:spcAft>
                      </a:pPr>
                      <a:r>
                        <a:rPr lang="en-US" sz="2000" b="1" kern="100" dirty="0">
                          <a:solidFill>
                            <a:srgbClr val="000000"/>
                          </a:solidFill>
                          <a:effectLst/>
                          <a:latin typeface="+mn-ea"/>
                          <a:ea typeface="+mn-ea"/>
                        </a:rPr>
                        <a:t>7</a:t>
                      </a:r>
                      <a:endParaRPr lang="zh-CN" sz="2000" b="1" kern="100" dirty="0">
                        <a:solidFill>
                          <a:srgbClr val="000000"/>
                        </a:solidFill>
                        <a:effectLst/>
                        <a:latin typeface="+mn-ea"/>
                        <a:ea typeface="+mn-ea"/>
                      </a:endParaRPr>
                    </a:p>
                  </a:txBody>
                  <a:tcPr marL="68580" marR="68580" marT="0" marB="0" anchor="ctr">
                    <a:solidFill>
                      <a:schemeClr val="bg1"/>
                    </a:solidFill>
                  </a:tcPr>
                </a:tc>
                <a:tc>
                  <a:txBody>
                    <a:bodyPr/>
                    <a:lstStyle/>
                    <a:p>
                      <a:pPr algn="just">
                        <a:spcBef>
                          <a:spcPts val="240"/>
                        </a:spcBef>
                        <a:spcAft>
                          <a:spcPts val="0"/>
                        </a:spcAft>
                      </a:pPr>
                      <a:r>
                        <a:rPr lang="en-US" sz="2000" b="1" u="sng" kern="100" dirty="0">
                          <a:solidFill>
                            <a:srgbClr val="000000"/>
                          </a:solidFill>
                          <a:effectLst/>
                          <a:latin typeface="+mn-ea"/>
                          <a:ea typeface="+mn-ea"/>
                        </a:rPr>
                        <a:t>1339655</a:t>
                      </a:r>
                      <a:r>
                        <a:rPr lang="en-US" sz="2000" b="1" kern="100" dirty="0">
                          <a:solidFill>
                            <a:srgbClr val="000000"/>
                          </a:solidFill>
                          <a:effectLst/>
                          <a:latin typeface="+mn-ea"/>
                          <a:ea typeface="+mn-ea"/>
                        </a:rPr>
                        <a:t>÷(6100×90%×410×70%×10×100%/1000)</a:t>
                      </a:r>
                      <a:endParaRPr lang="zh-CN" sz="2000" b="1" kern="100" dirty="0">
                        <a:solidFill>
                          <a:srgbClr val="000000"/>
                        </a:solidFill>
                        <a:effectLst/>
                        <a:latin typeface="+mn-ea"/>
                        <a:ea typeface="+mn-ea"/>
                      </a:endParaRPr>
                    </a:p>
                  </a:txBody>
                  <a:tcPr marL="68580" marR="68580" marT="0" marB="0" anchor="ctr">
                    <a:solidFill>
                      <a:schemeClr val="bg1"/>
                    </a:solidFill>
                  </a:tcPr>
                </a:tc>
                <a:tc>
                  <a:txBody>
                    <a:bodyPr/>
                    <a:lstStyle/>
                    <a:p>
                      <a:pPr algn="r">
                        <a:spcBef>
                          <a:spcPts val="240"/>
                        </a:spcBef>
                        <a:spcAft>
                          <a:spcPts val="0"/>
                        </a:spcAft>
                      </a:pPr>
                      <a:r>
                        <a:rPr lang="en-US" sz="2000" b="1" kern="100" dirty="0">
                          <a:solidFill>
                            <a:srgbClr val="000000"/>
                          </a:solidFill>
                          <a:effectLst/>
                          <a:latin typeface="+mn-ea"/>
                          <a:ea typeface="+mn-ea"/>
                        </a:rPr>
                        <a:t>85.02</a:t>
                      </a:r>
                      <a:endParaRPr lang="zh-CN" sz="2000" b="1" kern="100" dirty="0">
                        <a:solidFill>
                          <a:srgbClr val="000000"/>
                        </a:solidFill>
                        <a:effectLst/>
                        <a:latin typeface="+mn-ea"/>
                        <a:ea typeface="+mn-ea"/>
                      </a:endParaRPr>
                    </a:p>
                  </a:txBody>
                  <a:tcPr marL="68580" marR="68580" marT="0" marB="0" anchor="ctr">
                    <a:solidFill>
                      <a:schemeClr val="bg1"/>
                    </a:solidFill>
                  </a:tcPr>
                </a:tc>
                <a:tc>
                  <a:txBody>
                    <a:bodyPr/>
                    <a:lstStyle/>
                    <a:p>
                      <a:pPr algn="ctr">
                        <a:spcBef>
                          <a:spcPts val="240"/>
                        </a:spcBef>
                        <a:spcAft>
                          <a:spcPts val="0"/>
                        </a:spcAft>
                      </a:pPr>
                      <a:r>
                        <a:rPr lang="en-US" sz="2000" b="1" kern="100" dirty="0">
                          <a:solidFill>
                            <a:srgbClr val="000000"/>
                          </a:solidFill>
                          <a:effectLst/>
                          <a:latin typeface="+mn-ea"/>
                          <a:ea typeface="+mn-ea"/>
                        </a:rPr>
                        <a:t>⑧</a:t>
                      </a:r>
                      <a:endParaRPr lang="zh-CN" sz="2000" b="1" kern="100" dirty="0">
                        <a:solidFill>
                          <a:srgbClr val="000000"/>
                        </a:solidFill>
                        <a:effectLst/>
                        <a:latin typeface="+mn-ea"/>
                        <a:ea typeface="+mn-ea"/>
                      </a:endParaRPr>
                    </a:p>
                  </a:txBody>
                  <a:tcPr marL="68580" marR="68580" marT="0" marB="0" anchor="ctr">
                    <a:solidFill>
                      <a:schemeClr val="bg1"/>
                    </a:solidFill>
                  </a:tcPr>
                </a:tc>
                <a:tc>
                  <a:txBody>
                    <a:bodyPr/>
                    <a:lstStyle/>
                    <a:p>
                      <a:pPr algn="ctr">
                        <a:spcBef>
                          <a:spcPts val="240"/>
                        </a:spcBef>
                        <a:spcAft>
                          <a:spcPts val="0"/>
                        </a:spcAft>
                      </a:pPr>
                      <a:r>
                        <a:rPr lang="en-US" sz="2000" b="1" kern="100" dirty="0">
                          <a:solidFill>
                            <a:srgbClr val="000000"/>
                          </a:solidFill>
                          <a:effectLst/>
                          <a:latin typeface="+mn-ea"/>
                          <a:ea typeface="+mn-ea"/>
                        </a:rPr>
                        <a:t>F</a:t>
                      </a:r>
                      <a:endParaRPr lang="zh-CN" sz="2000" b="1" kern="100" dirty="0">
                        <a:solidFill>
                          <a:srgbClr val="000000"/>
                        </a:solidFill>
                        <a:effectLst/>
                        <a:latin typeface="+mn-ea"/>
                        <a:ea typeface="+mn-ea"/>
                      </a:endParaRPr>
                    </a:p>
                  </a:txBody>
                  <a:tcPr marL="68580" marR="68580" marT="0" marB="0" anchor="ctr">
                    <a:solidFill>
                      <a:schemeClr val="bg1"/>
                    </a:solidFill>
                  </a:tcPr>
                </a:tc>
                <a:tc>
                  <a:txBody>
                    <a:bodyPr/>
                    <a:lstStyle/>
                    <a:p>
                      <a:pPr algn="just">
                        <a:spcBef>
                          <a:spcPts val="240"/>
                        </a:spcBef>
                        <a:spcAft>
                          <a:spcPts val="0"/>
                        </a:spcAft>
                      </a:pPr>
                      <a:r>
                        <a:rPr lang="en-US" sz="2000" b="1" kern="100" dirty="0">
                          <a:solidFill>
                            <a:srgbClr val="000000"/>
                          </a:solidFill>
                          <a:effectLst/>
                          <a:latin typeface="+mn-ea"/>
                          <a:ea typeface="+mn-ea"/>
                        </a:rPr>
                        <a:t>⑧</a:t>
                      </a:r>
                      <a:r>
                        <a:rPr lang="zh-CN" sz="2000" b="1" kern="100" dirty="0">
                          <a:solidFill>
                            <a:srgbClr val="000000"/>
                          </a:solidFill>
                          <a:effectLst/>
                          <a:latin typeface="+mn-ea"/>
                          <a:ea typeface="+mn-ea"/>
                        </a:rPr>
                        <a:t>－</a:t>
                      </a:r>
                      <a:r>
                        <a:rPr lang="en-US" sz="2000" b="1" kern="100" dirty="0">
                          <a:solidFill>
                            <a:srgbClr val="000000"/>
                          </a:solidFill>
                          <a:effectLst/>
                          <a:latin typeface="+mn-ea"/>
                          <a:ea typeface="+mn-ea"/>
                        </a:rPr>
                        <a:t>⑦=8.42</a:t>
                      </a:r>
                      <a:endParaRPr lang="zh-CN" sz="2000" b="1" kern="100" dirty="0">
                        <a:solidFill>
                          <a:srgbClr val="000000"/>
                        </a:solidFill>
                        <a:effectLst/>
                        <a:latin typeface="+mn-ea"/>
                        <a:ea typeface="+mn-ea"/>
                      </a:endParaRPr>
                    </a:p>
                  </a:txBody>
                  <a:tcPr marL="68580" marR="68580" marT="0" marB="0" anchor="ctr">
                    <a:solidFill>
                      <a:schemeClr val="bg1"/>
                    </a:solidFill>
                  </a:tcPr>
                </a:tc>
                <a:extLst>
                  <a:ext uri="{0D108BD9-81ED-4DB2-BD59-A6C34878D82A}">
                    <a16:rowId xmlns:a16="http://schemas.microsoft.com/office/drawing/2014/main" xmlns="" val="10006"/>
                  </a:ext>
                </a:extLst>
              </a:tr>
              <a:tr h="344038">
                <a:tc>
                  <a:txBody>
                    <a:bodyPr/>
                    <a:lstStyle/>
                    <a:p>
                      <a:pPr algn="ctr">
                        <a:spcBef>
                          <a:spcPts val="240"/>
                        </a:spcBef>
                        <a:spcAft>
                          <a:spcPts val="0"/>
                        </a:spcAft>
                      </a:pPr>
                      <a:r>
                        <a:rPr lang="en-US" sz="2000" b="1" kern="100" dirty="0">
                          <a:solidFill>
                            <a:srgbClr val="000000"/>
                          </a:solidFill>
                          <a:effectLst/>
                          <a:latin typeface="+mn-ea"/>
                          <a:ea typeface="+mn-ea"/>
                        </a:rPr>
                        <a:t>-</a:t>
                      </a:r>
                      <a:endParaRPr lang="zh-CN" sz="2000" b="1" kern="100" dirty="0">
                        <a:solidFill>
                          <a:srgbClr val="000000"/>
                        </a:solidFill>
                        <a:effectLst/>
                        <a:latin typeface="+mn-ea"/>
                        <a:ea typeface="+mn-ea"/>
                      </a:endParaRPr>
                    </a:p>
                  </a:txBody>
                  <a:tcPr marL="68580" marR="68580" marT="0" marB="0" anchor="ctr">
                    <a:solidFill>
                      <a:schemeClr val="bg1"/>
                    </a:solidFill>
                  </a:tcPr>
                </a:tc>
                <a:tc>
                  <a:txBody>
                    <a:bodyPr/>
                    <a:lstStyle/>
                    <a:p>
                      <a:pPr algn="ctr">
                        <a:spcBef>
                          <a:spcPts val="240"/>
                        </a:spcBef>
                        <a:spcAft>
                          <a:spcPts val="0"/>
                        </a:spcAft>
                      </a:pPr>
                      <a:r>
                        <a:rPr lang="zh-CN" sz="2000" b="1" kern="100" dirty="0">
                          <a:solidFill>
                            <a:srgbClr val="000000"/>
                          </a:solidFill>
                          <a:effectLst/>
                          <a:latin typeface="+mn-ea"/>
                          <a:ea typeface="+mn-ea"/>
                        </a:rPr>
                        <a:t>影响数额合计</a:t>
                      </a:r>
                    </a:p>
                  </a:txBody>
                  <a:tcPr marL="68580" marR="68580" marT="0" marB="0" anchor="ctr">
                    <a:solidFill>
                      <a:schemeClr val="bg1"/>
                    </a:solidFill>
                  </a:tcPr>
                </a:tc>
                <a:tc>
                  <a:txBody>
                    <a:bodyPr/>
                    <a:lstStyle/>
                    <a:p>
                      <a:pPr algn="ctr">
                        <a:spcBef>
                          <a:spcPts val="240"/>
                        </a:spcBef>
                        <a:spcAft>
                          <a:spcPts val="0"/>
                        </a:spcAft>
                      </a:pPr>
                      <a:r>
                        <a:rPr lang="zh-CN" sz="2000" b="1" kern="100" dirty="0">
                          <a:solidFill>
                            <a:srgbClr val="000000"/>
                          </a:solidFill>
                          <a:effectLst/>
                          <a:latin typeface="+mn-ea"/>
                          <a:ea typeface="+mn-ea"/>
                        </a:rPr>
                        <a:t>－</a:t>
                      </a:r>
                    </a:p>
                  </a:txBody>
                  <a:tcPr marL="68580" marR="68580" marT="0" marB="0" anchor="ctr">
                    <a:solidFill>
                      <a:schemeClr val="bg1"/>
                    </a:solidFill>
                  </a:tcPr>
                </a:tc>
                <a:tc>
                  <a:txBody>
                    <a:bodyPr/>
                    <a:lstStyle/>
                    <a:p>
                      <a:pPr algn="ctr">
                        <a:spcBef>
                          <a:spcPts val="240"/>
                        </a:spcBef>
                        <a:spcAft>
                          <a:spcPts val="0"/>
                        </a:spcAft>
                      </a:pPr>
                      <a:r>
                        <a:rPr lang="zh-CN" sz="2000" b="1" kern="100" dirty="0">
                          <a:solidFill>
                            <a:srgbClr val="000000"/>
                          </a:solidFill>
                          <a:effectLst/>
                          <a:latin typeface="+mn-ea"/>
                          <a:ea typeface="+mn-ea"/>
                        </a:rPr>
                        <a:t>－</a:t>
                      </a:r>
                    </a:p>
                  </a:txBody>
                  <a:tcPr marL="68580" marR="68580" marT="0" marB="0" anchor="ctr">
                    <a:solidFill>
                      <a:schemeClr val="bg1"/>
                    </a:solidFill>
                  </a:tcPr>
                </a:tc>
                <a:tc>
                  <a:txBody>
                    <a:bodyPr/>
                    <a:lstStyle/>
                    <a:p>
                      <a:pPr algn="ctr">
                        <a:spcBef>
                          <a:spcPts val="240"/>
                        </a:spcBef>
                        <a:spcAft>
                          <a:spcPts val="0"/>
                        </a:spcAft>
                      </a:pPr>
                      <a:r>
                        <a:rPr lang="zh-CN" sz="2000" b="1" kern="100" dirty="0">
                          <a:solidFill>
                            <a:srgbClr val="000000"/>
                          </a:solidFill>
                          <a:effectLst/>
                          <a:latin typeface="+mn-ea"/>
                          <a:ea typeface="+mn-ea"/>
                        </a:rPr>
                        <a:t>－</a:t>
                      </a:r>
                    </a:p>
                  </a:txBody>
                  <a:tcPr marL="68580" marR="68580" marT="0" marB="0" anchor="ctr">
                    <a:solidFill>
                      <a:schemeClr val="bg1"/>
                    </a:solidFill>
                  </a:tcPr>
                </a:tc>
                <a:tc>
                  <a:txBody>
                    <a:bodyPr/>
                    <a:lstStyle/>
                    <a:p>
                      <a:pPr algn="ctr">
                        <a:spcBef>
                          <a:spcPts val="240"/>
                        </a:spcBef>
                        <a:spcAft>
                          <a:spcPts val="0"/>
                        </a:spcAft>
                      </a:pPr>
                      <a:r>
                        <a:rPr lang="en-US" sz="2000" b="1" kern="100" dirty="0">
                          <a:solidFill>
                            <a:srgbClr val="000000"/>
                          </a:solidFill>
                          <a:effectLst/>
                          <a:latin typeface="+mn-ea"/>
                          <a:ea typeface="+mn-ea"/>
                        </a:rPr>
                        <a:t>-7.86</a:t>
                      </a:r>
                      <a:endParaRPr lang="zh-CN" sz="2000" b="1" kern="100" dirty="0">
                        <a:solidFill>
                          <a:srgbClr val="000000"/>
                        </a:solidFill>
                        <a:effectLst/>
                        <a:latin typeface="+mn-ea"/>
                        <a:ea typeface="+mn-ea"/>
                      </a:endParaRPr>
                    </a:p>
                  </a:txBody>
                  <a:tcPr marL="68580" marR="68580" marT="0" marB="0" anchor="ctr">
                    <a:solidFill>
                      <a:schemeClr val="bg1"/>
                    </a:solidFill>
                  </a:tcPr>
                </a:tc>
                <a:extLst>
                  <a:ext uri="{0D108BD9-81ED-4DB2-BD59-A6C34878D82A}">
                    <a16:rowId xmlns:a16="http://schemas.microsoft.com/office/drawing/2014/main" xmlns="" val="10007"/>
                  </a:ext>
                </a:extLst>
              </a:tr>
            </a:tbl>
          </a:graphicData>
        </a:graphic>
      </p:graphicFrame>
      <p:sp>
        <p:nvSpPr>
          <p:cNvPr id="5" name="标题 1"/>
          <p:cNvSpPr>
            <a:spLocks noGrp="1"/>
          </p:cNvSpPr>
          <p:nvPr>
            <p:ph type="title" idx="4294967295"/>
          </p:nvPr>
        </p:nvSpPr>
        <p:spPr>
          <a:xfrm>
            <a:off x="563563" y="1547813"/>
            <a:ext cx="11064875" cy="873125"/>
          </a:xfrm>
          <a:solidFill>
            <a:schemeClr val="bg1"/>
          </a:solidFill>
          <a:ln>
            <a:noFill/>
          </a:ln>
          <a:effectLst/>
        </p:spPr>
        <p:txBody>
          <a:bodyPr/>
          <a:lstStyle/>
          <a:p>
            <a:pPr indent="0" algn="ctr">
              <a:lnSpc>
                <a:spcPct val="100000"/>
              </a:lnSpc>
            </a:pPr>
            <a:r>
              <a:rPr lang="x-none" altLang="zh-CN" sz="2800" dirty="0">
                <a:latin typeface="+mn-ea"/>
                <a:ea typeface="+mn-ea"/>
              </a:rPr>
              <a:t>表5-12  单位成本甲类费用实际数与预算数之差因素分析表</a:t>
            </a:r>
            <a:r>
              <a:rPr lang="en-US" altLang="zh-CN" sz="2800" dirty="0">
                <a:latin typeface="+mn-ea"/>
                <a:ea typeface="+mn-ea"/>
              </a:rPr>
              <a:t>      </a:t>
            </a:r>
            <a:r>
              <a:rPr lang="zh-CN" altLang="zh-CN" sz="2800" dirty="0">
                <a:latin typeface="楷体" pitchFamily="49" charset="-122"/>
                <a:ea typeface="楷体" pitchFamily="49" charset="-122"/>
              </a:rPr>
              <a:t/>
            </a:r>
            <a:br>
              <a:rPr lang="zh-CN" altLang="zh-CN" sz="2800" dirty="0">
                <a:latin typeface="楷体" pitchFamily="49" charset="-122"/>
                <a:ea typeface="楷体" pitchFamily="49" charset="-122"/>
              </a:rPr>
            </a:br>
            <a:r>
              <a:rPr lang="en-US" altLang="zh-CN" sz="2400" dirty="0" smtClean="0">
                <a:latin typeface="楷体" pitchFamily="49" charset="-122"/>
                <a:ea typeface="楷体" pitchFamily="49" charset="-122"/>
              </a:rPr>
              <a:t>202</a:t>
            </a:r>
            <a:r>
              <a:rPr lang="zh-CN" altLang="zh-CN" sz="2400" dirty="0" smtClean="0">
                <a:latin typeface="楷体" pitchFamily="49" charset="-122"/>
                <a:ea typeface="楷体" pitchFamily="49" charset="-122"/>
              </a:rPr>
              <a:t>×年</a:t>
            </a:r>
            <a:r>
              <a:rPr lang="en-US" altLang="zh-CN" sz="2400" dirty="0">
                <a:latin typeface="楷体" pitchFamily="49" charset="-122"/>
                <a:ea typeface="楷体" pitchFamily="49" charset="-122"/>
              </a:rPr>
              <a:t>5</a:t>
            </a:r>
            <a:r>
              <a:rPr lang="zh-CN" altLang="zh-CN" sz="2400" dirty="0">
                <a:latin typeface="楷体" pitchFamily="49" charset="-122"/>
                <a:ea typeface="楷体" pitchFamily="49" charset="-122"/>
              </a:rPr>
              <a:t>月</a:t>
            </a:r>
            <a:r>
              <a:rPr lang="en-US" altLang="zh-CN" sz="2400" dirty="0">
                <a:latin typeface="楷体" pitchFamily="49" charset="-122"/>
                <a:ea typeface="楷体" pitchFamily="49" charset="-122"/>
              </a:rPr>
              <a:t>    </a:t>
            </a:r>
            <a:r>
              <a:rPr lang="zh-CN" altLang="zh-CN" sz="2400" dirty="0">
                <a:latin typeface="楷体" pitchFamily="49" charset="-122"/>
                <a:ea typeface="楷体" pitchFamily="49" charset="-122"/>
              </a:rPr>
              <a:t>单位：元</a:t>
            </a:r>
            <a:r>
              <a:rPr lang="en-US" altLang="zh-CN" sz="2400" dirty="0">
                <a:latin typeface="楷体" pitchFamily="49" charset="-122"/>
                <a:ea typeface="楷体" pitchFamily="49" charset="-122"/>
              </a:rPr>
              <a:t>/10</a:t>
            </a:r>
            <a:r>
              <a:rPr lang="en-US" altLang="zh-CN" sz="2400" baseline="30000" dirty="0">
                <a:latin typeface="楷体" pitchFamily="49" charset="-122"/>
                <a:ea typeface="楷体" pitchFamily="49" charset="-122"/>
              </a:rPr>
              <a:t>3</a:t>
            </a:r>
            <a:r>
              <a:rPr lang="en-US" altLang="zh-CN" sz="2400" dirty="0">
                <a:latin typeface="楷体" pitchFamily="49" charset="-122"/>
                <a:ea typeface="楷体" pitchFamily="49" charset="-122"/>
              </a:rPr>
              <a:t>t</a:t>
            </a:r>
            <a:r>
              <a:rPr lang="zh-CN" altLang="zh-CN" sz="2400" dirty="0">
                <a:latin typeface="楷体" pitchFamily="49" charset="-122"/>
                <a:ea typeface="楷体" pitchFamily="49" charset="-122"/>
              </a:rPr>
              <a:t>•</a:t>
            </a:r>
            <a:r>
              <a:rPr lang="en-US" altLang="zh-CN" sz="2400" dirty="0">
                <a:latin typeface="楷体" pitchFamily="49" charset="-122"/>
                <a:ea typeface="楷体" pitchFamily="49" charset="-122"/>
              </a:rPr>
              <a:t>km</a:t>
            </a:r>
            <a:endParaRPr lang="zh-CN" altLang="en-US" sz="2400" dirty="0">
              <a:latin typeface="楷体" pitchFamily="49" charset="-122"/>
              <a:ea typeface="楷体" pitchFamily="49" charset="-122"/>
            </a:endParaRPr>
          </a:p>
        </p:txBody>
      </p:sp>
      <p:sp>
        <p:nvSpPr>
          <p:cNvPr id="9" name="燕尾形 8"/>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10" name="燕尾形 9"/>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11" name="燕尾形 10"/>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12" name="矩形 11"/>
          <p:cNvSpPr/>
          <p:nvPr/>
        </p:nvSpPr>
        <p:spPr>
          <a:xfrm>
            <a:off x="407368" y="961564"/>
            <a:ext cx="1512168" cy="523220"/>
          </a:xfrm>
          <a:prstGeom prst="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zh-CN" alt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例</a:t>
            </a:r>
            <a:r>
              <a:rPr lang="en-US" altLang="zh-CN"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5-5</a:t>
            </a:r>
            <a:endParaRPr lang="zh-CN" alt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燕尾形 12"/>
          <p:cNvSpPr/>
          <p:nvPr/>
        </p:nvSpPr>
        <p:spPr>
          <a:xfrm>
            <a:off x="4943872" y="692696"/>
            <a:ext cx="489054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（二）单位成本实际数与预算数之差的因素分析</a:t>
            </a:r>
            <a:endParaRPr lang="zh-CN" altLang="zh-CN" sz="1600" b="1" dirty="0">
              <a:solidFill>
                <a:schemeClr val="bg1"/>
              </a:solidFill>
            </a:endParaRPr>
          </a:p>
        </p:txBody>
      </p:sp>
    </p:spTree>
    <p:extLst>
      <p:ext uri="{BB962C8B-B14F-4D97-AF65-F5344CB8AC3E}">
        <p14:creationId xmlns:p14="http://schemas.microsoft.com/office/powerpoint/2010/main" xmlns="" val="31368224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63600" y="1403350"/>
            <a:ext cx="10464800" cy="4051300"/>
          </a:xfrm>
        </p:spPr>
        <p:txBody>
          <a:bodyPr/>
          <a:lstStyle/>
          <a:p>
            <a:pPr indent="828000">
              <a:lnSpc>
                <a:spcPct val="150000"/>
              </a:lnSpc>
            </a:pPr>
            <a:r>
              <a:rPr lang="zh-CN" altLang="zh-CN" dirty="0" smtClean="0">
                <a:latin typeface="+mj-ea"/>
              </a:rPr>
              <a:t>结论：由于所计算与分析的对象是各因素变动对单位成本中的甲类费用含量所产生的影响，所以一般可将影响数额为正数的因素（即影响单位成本上升的因素）作为进一步分析的重点，本例可对甲类费用总额</a:t>
            </a:r>
            <a:r>
              <a:rPr lang="en-US" altLang="zh-CN" i="1" dirty="0" smtClean="0">
                <a:latin typeface="+mj-ea"/>
              </a:rPr>
              <a:t>F</a:t>
            </a:r>
            <a:r>
              <a:rPr lang="zh-CN" altLang="zh-CN" dirty="0" smtClean="0">
                <a:latin typeface="+mj-ea"/>
              </a:rPr>
              <a:t>、工作率</a:t>
            </a:r>
            <a:r>
              <a:rPr lang="en-US" altLang="zh-CN" i="1" dirty="0" smtClean="0">
                <a:latin typeface="+mj-ea"/>
              </a:rPr>
              <a:t>α</a:t>
            </a:r>
            <a:r>
              <a:rPr lang="zh-CN" altLang="zh-CN" dirty="0" smtClean="0">
                <a:latin typeface="+mj-ea"/>
              </a:rPr>
              <a:t>等因素变动进行重点分析。</a:t>
            </a:r>
            <a:endParaRPr lang="zh-CN" altLang="en-US" dirty="0">
              <a:latin typeface="+mj-ea"/>
            </a:endParaRPr>
          </a:p>
        </p:txBody>
      </p:sp>
      <p:sp>
        <p:nvSpPr>
          <p:cNvPr id="3" name="矩形 2"/>
          <p:cNvSpPr/>
          <p:nvPr/>
        </p:nvSpPr>
        <p:spPr>
          <a:xfrm>
            <a:off x="407368" y="961564"/>
            <a:ext cx="1512168" cy="523220"/>
          </a:xfrm>
          <a:prstGeom prst="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zh-CN" alt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例</a:t>
            </a:r>
            <a:r>
              <a:rPr lang="en-US" altLang="zh-CN"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5-5</a:t>
            </a:r>
            <a:endParaRPr lang="zh-CN" alt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4" name="燕尾形 3"/>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5" name="燕尾形 4"/>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6" name="燕尾形 5"/>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7" name="燕尾形 6"/>
          <p:cNvSpPr/>
          <p:nvPr/>
        </p:nvSpPr>
        <p:spPr>
          <a:xfrm>
            <a:off x="4943872" y="692696"/>
            <a:ext cx="489054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（二）单位成本实际数与预算数之差的因素分析</a:t>
            </a:r>
            <a:endParaRPr lang="zh-CN" altLang="zh-CN" sz="1600" b="1" dirty="0">
              <a:solidFill>
                <a:schemeClr val="bg1"/>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剪去单角的矩形 2"/>
          <p:cNvSpPr/>
          <p:nvPr/>
        </p:nvSpPr>
        <p:spPr>
          <a:xfrm>
            <a:off x="1037438" y="2744924"/>
            <a:ext cx="10117124" cy="1836204"/>
          </a:xfrm>
          <a:prstGeom prst="snip1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solidFill>
                  <a:srgbClr val="000000"/>
                </a:solidFill>
              </a:rPr>
              <a:t>2</a:t>
            </a:r>
            <a:r>
              <a:rPr lang="zh-CN" altLang="zh-CN" sz="3200" b="1" dirty="0" smtClean="0">
                <a:solidFill>
                  <a:srgbClr val="000000"/>
                </a:solidFill>
              </a:rPr>
              <a:t>．单位成本乙类费用实际数与预算数之差的因素分析</a:t>
            </a:r>
            <a:endParaRPr lang="zh-CN" altLang="en-US" sz="3200" b="1" dirty="0">
              <a:solidFill>
                <a:srgbClr val="000000"/>
              </a:solidFill>
            </a:endParaRPr>
          </a:p>
        </p:txBody>
      </p:sp>
      <p:sp>
        <p:nvSpPr>
          <p:cNvPr id="4" name="矩形 3"/>
          <p:cNvSpPr/>
          <p:nvPr/>
        </p:nvSpPr>
        <p:spPr>
          <a:xfrm>
            <a:off x="407368" y="961564"/>
            <a:ext cx="1512168" cy="523220"/>
          </a:xfrm>
          <a:prstGeom prst="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zh-CN" alt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例</a:t>
            </a:r>
            <a:r>
              <a:rPr lang="en-US" altLang="zh-CN"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5-5</a:t>
            </a:r>
            <a:endParaRPr lang="zh-CN" alt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5" name="标题 4"/>
          <p:cNvSpPr>
            <a:spLocks noGrp="1"/>
          </p:cNvSpPr>
          <p:nvPr>
            <p:ph type="title" idx="4294967295"/>
          </p:nvPr>
        </p:nvSpPr>
        <p:spPr>
          <a:xfrm>
            <a:off x="863600" y="1763713"/>
            <a:ext cx="10464800" cy="512762"/>
          </a:xfrm>
          <a:solidFill>
            <a:schemeClr val="bg1"/>
          </a:solidFill>
          <a:effectLst/>
        </p:spPr>
        <p:txBody>
          <a:bodyPr/>
          <a:lstStyle/>
          <a:p>
            <a:pPr algn="ctr"/>
            <a:r>
              <a:rPr lang="zh-CN" altLang="zh-CN" dirty="0" smtClean="0"/>
              <a:t>据表</a:t>
            </a:r>
            <a:r>
              <a:rPr lang="en-US" altLang="zh-CN" dirty="0" smtClean="0"/>
              <a:t>5-13</a:t>
            </a:r>
            <a:r>
              <a:rPr lang="zh-CN" altLang="zh-CN" dirty="0" smtClean="0"/>
              <a:t>分析资料，可做如下分析：</a:t>
            </a:r>
            <a:endParaRPr lang="zh-CN" altLang="en-US" dirty="0"/>
          </a:p>
        </p:txBody>
      </p:sp>
      <p:sp>
        <p:nvSpPr>
          <p:cNvPr id="6" name="燕尾形 5"/>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7" name="燕尾形 6"/>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8" name="燕尾形 7"/>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9" name="燕尾形 8"/>
          <p:cNvSpPr/>
          <p:nvPr/>
        </p:nvSpPr>
        <p:spPr>
          <a:xfrm>
            <a:off x="4943872" y="692696"/>
            <a:ext cx="489054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（二）单位成本实际数与预算数之差的因素分析</a:t>
            </a:r>
            <a:endParaRPr lang="zh-CN" altLang="zh-CN" sz="1600" b="1" dirty="0">
              <a:solidFill>
                <a:schemeClr val="bg1"/>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63600" y="1403350"/>
            <a:ext cx="10464800" cy="4051300"/>
          </a:xfrm>
        </p:spPr>
        <p:txBody>
          <a:bodyPr/>
          <a:lstStyle/>
          <a:p>
            <a:pPr indent="828000">
              <a:lnSpc>
                <a:spcPct val="150000"/>
              </a:lnSpc>
            </a:pPr>
            <a:r>
              <a:rPr lang="zh-CN" altLang="zh-CN" dirty="0" smtClean="0">
                <a:latin typeface="+mj-ea"/>
              </a:rPr>
              <a:t>据表</a:t>
            </a:r>
            <a:r>
              <a:rPr lang="en-US" altLang="zh-CN" dirty="0" smtClean="0">
                <a:latin typeface="+mj-ea"/>
              </a:rPr>
              <a:t>5-13</a:t>
            </a:r>
            <a:r>
              <a:rPr lang="zh-CN" altLang="zh-CN" dirty="0" smtClean="0">
                <a:latin typeface="+mj-ea"/>
              </a:rPr>
              <a:t>分析资料，用连环替代因素分析法对秦岭运输集团第一运输公司</a:t>
            </a:r>
            <a:r>
              <a:rPr lang="en-US" altLang="zh-CN" dirty="0" smtClean="0">
                <a:latin typeface="+mj-ea"/>
              </a:rPr>
              <a:t>202</a:t>
            </a:r>
            <a:r>
              <a:rPr lang="zh-CN" altLang="zh-CN" dirty="0" smtClean="0">
                <a:latin typeface="+mj-ea"/>
              </a:rPr>
              <a:t>×年</a:t>
            </a:r>
            <a:r>
              <a:rPr lang="en-US" altLang="zh-CN" dirty="0" smtClean="0">
                <a:latin typeface="+mj-ea"/>
              </a:rPr>
              <a:t>5</a:t>
            </a:r>
            <a:r>
              <a:rPr lang="zh-CN" altLang="zh-CN" dirty="0" smtClean="0">
                <a:latin typeface="+mj-ea"/>
              </a:rPr>
              <a:t>月单位成本乙类费用实际数与预算数之差进行因素分析。分析过程与结果见表</a:t>
            </a:r>
            <a:r>
              <a:rPr lang="en-US" altLang="zh-CN" dirty="0" smtClean="0">
                <a:latin typeface="+mj-ea"/>
              </a:rPr>
              <a:t>5-14</a:t>
            </a:r>
            <a:r>
              <a:rPr lang="zh-CN" altLang="zh-CN" dirty="0" smtClean="0">
                <a:latin typeface="+mj-ea"/>
              </a:rPr>
              <a:t>。</a:t>
            </a:r>
            <a:endParaRPr lang="zh-CN" altLang="en-US" dirty="0">
              <a:latin typeface="+mj-ea"/>
            </a:endParaRPr>
          </a:p>
        </p:txBody>
      </p:sp>
      <p:sp>
        <p:nvSpPr>
          <p:cNvPr id="3" name="矩形 2"/>
          <p:cNvSpPr/>
          <p:nvPr/>
        </p:nvSpPr>
        <p:spPr>
          <a:xfrm>
            <a:off x="407368" y="961564"/>
            <a:ext cx="1512168" cy="523220"/>
          </a:xfrm>
          <a:prstGeom prst="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zh-CN" alt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例</a:t>
            </a:r>
            <a:r>
              <a:rPr lang="en-US" altLang="zh-CN"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5-5</a:t>
            </a:r>
            <a:endParaRPr lang="zh-CN" alt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4" name="燕尾形 3"/>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5" name="燕尾形 4"/>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6" name="燕尾形 5"/>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7" name="燕尾形 6"/>
          <p:cNvSpPr/>
          <p:nvPr/>
        </p:nvSpPr>
        <p:spPr>
          <a:xfrm>
            <a:off x="4943872" y="692696"/>
            <a:ext cx="489054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（二）单位成本实际数与预算数之差的因素分析</a:t>
            </a:r>
            <a:endParaRPr lang="zh-CN" altLang="zh-CN" sz="1600" b="1"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474592" y="4616625"/>
            <a:ext cx="7293816" cy="756591"/>
          </a:xfrm>
          <a:prstGeom prst="rect">
            <a:avLst/>
          </a:prstGeom>
          <a:solidFill>
            <a:schemeClr val="accent2">
              <a:lumMod val="60000"/>
              <a:lumOff val="40000"/>
            </a:schemeClr>
          </a:solidFill>
          <a:ln>
            <a:solidFill>
              <a:srgbClr val="5E721D"/>
            </a:solidFill>
          </a:ln>
          <a:effectLst>
            <a:outerShdw blurRad="76200" dir="18900000" sy="23000" kx="-1200000" algn="bl" rotWithShape="0">
              <a:prstClr val="black">
                <a:alpha val="20000"/>
              </a:prstClr>
            </a:outerShdw>
          </a:effectLst>
          <a:scene3d>
            <a:camera prst="obliqueTopRight">
              <a:rot lat="0" lon="0" rev="0"/>
            </a:camera>
            <a:lightRig rig="threePt" dir="t"/>
          </a:scene3d>
          <a:sp3d extrusionH="793750" prstMaterial="plastic">
            <a:bevelT w="44450" h="32385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rgbClr val="080808"/>
                </a:solidFill>
              </a:rPr>
              <a:t>单位成本实际数</a:t>
            </a:r>
            <a:endParaRPr lang="zh-CN" altLang="en-US" sz="3200" dirty="0"/>
          </a:p>
        </p:txBody>
      </p:sp>
      <p:sp>
        <p:nvSpPr>
          <p:cNvPr id="4" name="矩形 3"/>
          <p:cNvSpPr/>
          <p:nvPr/>
        </p:nvSpPr>
        <p:spPr>
          <a:xfrm>
            <a:off x="2474592" y="3573016"/>
            <a:ext cx="5508612" cy="756591"/>
          </a:xfrm>
          <a:prstGeom prst="rect">
            <a:avLst/>
          </a:prstGeom>
          <a:solidFill>
            <a:schemeClr val="accent4">
              <a:lumMod val="10000"/>
              <a:lumOff val="90000"/>
            </a:schemeClr>
          </a:solidFill>
          <a:ln>
            <a:solidFill>
              <a:srgbClr val="FF0000"/>
            </a:solidFill>
          </a:ln>
          <a:effectLst/>
          <a:scene3d>
            <a:camera prst="obliqueTopRight">
              <a:rot lat="0" lon="0" rev="0"/>
            </a:camera>
            <a:lightRig rig="threePt" dir="t"/>
          </a:scene3d>
          <a:sp3d extrusionH="793750" prstMaterial="powder">
            <a:bevelT w="44450" h="254000" prst="relaxedInset"/>
            <a:bevelB/>
            <a:extrusionClr>
              <a:srgbClr val="FF000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rgbClr val="080808"/>
                </a:solidFill>
              </a:rPr>
              <a:t>单位成本预算数</a:t>
            </a:r>
          </a:p>
        </p:txBody>
      </p:sp>
      <p:cxnSp>
        <p:nvCxnSpPr>
          <p:cNvPr id="13" name="直接连接符 12"/>
          <p:cNvCxnSpPr/>
          <p:nvPr/>
        </p:nvCxnSpPr>
        <p:spPr>
          <a:xfrm>
            <a:off x="7983204" y="3337201"/>
            <a:ext cx="21008" cy="2144027"/>
          </a:xfrm>
          <a:prstGeom prst="line">
            <a:avLst/>
          </a:prstGeom>
          <a:ln w="8255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1667508" y="1556792"/>
            <a:ext cx="7380820" cy="2808312"/>
            <a:chOff x="1667508" y="1556792"/>
            <a:chExt cx="7380820" cy="2808312"/>
          </a:xfrm>
        </p:grpSpPr>
        <p:pic>
          <p:nvPicPr>
            <p:cNvPr id="10" name="图片 9"/>
            <p:cNvPicPr>
              <a:picLocks noChangeAspect="1"/>
            </p:cNvPicPr>
            <p:nvPr/>
          </p:nvPicPr>
          <p:blipFill>
            <a:blip r:embed="rId2" cstate="print"/>
            <a:stretch>
              <a:fillRect/>
            </a:stretch>
          </p:blipFill>
          <p:spPr>
            <a:xfrm>
              <a:off x="1667508" y="1556792"/>
              <a:ext cx="6481089" cy="1016472"/>
            </a:xfrm>
            <a:prstGeom prst="rect">
              <a:avLst/>
            </a:prstGeom>
            <a:noFill/>
          </p:spPr>
        </p:pic>
        <p:cxnSp>
          <p:nvCxnSpPr>
            <p:cNvPr id="24" name="肘形连接符 23"/>
            <p:cNvCxnSpPr/>
            <p:nvPr/>
          </p:nvCxnSpPr>
          <p:spPr>
            <a:xfrm rot="16200000" flipH="1">
              <a:off x="7464152" y="2780928"/>
              <a:ext cx="2304256" cy="864096"/>
            </a:xfrm>
            <a:prstGeom prst="bentConnector3">
              <a:avLst>
                <a:gd name="adj1" fmla="val -126"/>
              </a:avLst>
            </a:prstGeom>
            <a:ln w="76200">
              <a:tailEnd type="arrow"/>
            </a:ln>
          </p:spPr>
          <p:style>
            <a:lnRef idx="1">
              <a:schemeClr val="accent1"/>
            </a:lnRef>
            <a:fillRef idx="0">
              <a:schemeClr val="accent1"/>
            </a:fillRef>
            <a:effectRef idx="0">
              <a:schemeClr val="accent1"/>
            </a:effectRef>
            <a:fontRef idx="minor">
              <a:schemeClr val="tx1"/>
            </a:fontRef>
          </p:style>
        </p:cxnSp>
      </p:grpSp>
      <p:sp>
        <p:nvSpPr>
          <p:cNvPr id="26" name="燕尾形 25"/>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27" name="燕尾形 26"/>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28" name="燕尾形 27"/>
          <p:cNvSpPr/>
          <p:nvPr/>
        </p:nvSpPr>
        <p:spPr>
          <a:xfrm>
            <a:off x="5597940" y="368659"/>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dirty="0">
                <a:solidFill>
                  <a:schemeClr val="bg1"/>
                </a:solidFill>
                <a:latin typeface="宋体" panose="02010600030101010101" pitchFamily="2" charset="-122"/>
              </a:rPr>
              <a:t>一</a:t>
            </a:r>
            <a:r>
              <a:rPr lang="zh-CN" altLang="en-US" dirty="0" smtClean="0">
                <a:solidFill>
                  <a:schemeClr val="bg1"/>
                </a:solidFill>
                <a:latin typeface="宋体" panose="02010600030101010101" pitchFamily="2" charset="-122"/>
              </a:rPr>
              <a:t>、</a:t>
            </a:r>
            <a:r>
              <a:rPr lang="zh-CN" altLang="zh-CN" dirty="0" smtClean="0"/>
              <a:t>单位成本预算达成情况的总体分析</a:t>
            </a:r>
            <a:endParaRPr lang="zh-CN" altLang="en-US"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xmlns="" val="321916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11" presetClass="entr" presetSubtype="0" fill="hold" nodeType="clickEffect">
                                  <p:stCondLst>
                                    <p:cond delay="0"/>
                                  </p:stCondLst>
                                  <p:childTnLst>
                                    <p:set>
                                      <p:cBhvr>
                                        <p:cTn id="49" dur="1000">
                                          <p:stCondLst>
                                            <p:cond delay="0"/>
                                          </p:stCondLst>
                                        </p:cTn>
                                        <p:tgtEl>
                                          <p:spTgt spid="1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up)">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p:cNvPicPr>
            <a:picLocks noChangeAspect="1" noChangeArrowheads="1"/>
          </p:cNvPicPr>
          <p:nvPr/>
        </p:nvPicPr>
        <p:blipFill>
          <a:blip r:embed="rId3" cstate="print"/>
          <a:srcRect/>
          <a:stretch>
            <a:fillRect/>
          </a:stretch>
        </p:blipFill>
        <p:spPr bwMode="auto">
          <a:xfrm>
            <a:off x="495742" y="1709036"/>
            <a:ext cx="11200517" cy="3520163"/>
          </a:xfrm>
          <a:prstGeom prst="rect">
            <a:avLst/>
          </a:prstGeom>
          <a:noFill/>
          <a:ln w="9525">
            <a:noFill/>
            <a:miter lim="800000"/>
            <a:headEnd/>
            <a:tailEnd/>
          </a:ln>
        </p:spPr>
      </p:pic>
      <p:sp>
        <p:nvSpPr>
          <p:cNvPr id="3" name="矩形 2"/>
          <p:cNvSpPr/>
          <p:nvPr/>
        </p:nvSpPr>
        <p:spPr>
          <a:xfrm>
            <a:off x="407368" y="961564"/>
            <a:ext cx="1512168" cy="523220"/>
          </a:xfrm>
          <a:prstGeom prst="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zh-CN" alt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例</a:t>
            </a:r>
            <a:r>
              <a:rPr lang="en-US" altLang="zh-CN"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5-5</a:t>
            </a:r>
            <a:endParaRPr lang="zh-CN" alt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4" name="燕尾形 3"/>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5" name="燕尾形 4"/>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6" name="燕尾形 5"/>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7" name="燕尾形 6"/>
          <p:cNvSpPr/>
          <p:nvPr/>
        </p:nvSpPr>
        <p:spPr>
          <a:xfrm>
            <a:off x="4943872" y="692696"/>
            <a:ext cx="489054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（二）单位成本实际数与预算数之差的因素分析</a:t>
            </a:r>
            <a:endParaRPr lang="zh-CN" altLang="zh-CN" sz="1600" b="1" dirty="0">
              <a:solidFill>
                <a:schemeClr val="bg1"/>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xmlns="" val="3983300367"/>
              </p:ext>
            </p:extLst>
          </p:nvPr>
        </p:nvGraphicFramePr>
        <p:xfrm>
          <a:off x="659396" y="2564908"/>
          <a:ext cx="10909212" cy="3348369"/>
        </p:xfrm>
        <a:graphic>
          <a:graphicData uri="http://schemas.openxmlformats.org/drawingml/2006/table">
            <a:tbl>
              <a:tblPr>
                <a:tableStyleId>{5940675A-B579-460E-94D1-54222C63F5DA}</a:tableStyleId>
              </a:tblPr>
              <a:tblGrid>
                <a:gridCol w="1601473">
                  <a:extLst>
                    <a:ext uri="{9D8B030D-6E8A-4147-A177-3AD203B41FA5}">
                      <a16:colId xmlns:a16="http://schemas.microsoft.com/office/drawing/2014/main" xmlns="" val="20000"/>
                    </a:ext>
                  </a:extLst>
                </a:gridCol>
                <a:gridCol w="1222919">
                  <a:extLst>
                    <a:ext uri="{9D8B030D-6E8A-4147-A177-3AD203B41FA5}">
                      <a16:colId xmlns:a16="http://schemas.microsoft.com/office/drawing/2014/main" xmlns="" val="20001"/>
                    </a:ext>
                  </a:extLst>
                </a:gridCol>
                <a:gridCol w="1306281">
                  <a:extLst>
                    <a:ext uri="{9D8B030D-6E8A-4147-A177-3AD203B41FA5}">
                      <a16:colId xmlns:a16="http://schemas.microsoft.com/office/drawing/2014/main" xmlns="" val="20002"/>
                    </a:ext>
                  </a:extLst>
                </a:gridCol>
                <a:gridCol w="1518109">
                  <a:extLst>
                    <a:ext uri="{9D8B030D-6E8A-4147-A177-3AD203B41FA5}">
                      <a16:colId xmlns:a16="http://schemas.microsoft.com/office/drawing/2014/main" xmlns="" val="20003"/>
                    </a:ext>
                  </a:extLst>
                </a:gridCol>
                <a:gridCol w="741402">
                  <a:extLst>
                    <a:ext uri="{9D8B030D-6E8A-4147-A177-3AD203B41FA5}">
                      <a16:colId xmlns:a16="http://schemas.microsoft.com/office/drawing/2014/main" xmlns="" val="20004"/>
                    </a:ext>
                  </a:extLst>
                </a:gridCol>
                <a:gridCol w="670792">
                  <a:extLst>
                    <a:ext uri="{9D8B030D-6E8A-4147-A177-3AD203B41FA5}">
                      <a16:colId xmlns:a16="http://schemas.microsoft.com/office/drawing/2014/main" xmlns="" val="20005"/>
                    </a:ext>
                  </a:extLst>
                </a:gridCol>
                <a:gridCol w="812013">
                  <a:extLst>
                    <a:ext uri="{9D8B030D-6E8A-4147-A177-3AD203B41FA5}">
                      <a16:colId xmlns:a16="http://schemas.microsoft.com/office/drawing/2014/main" xmlns="" val="20006"/>
                    </a:ext>
                  </a:extLst>
                </a:gridCol>
                <a:gridCol w="3036223">
                  <a:extLst>
                    <a:ext uri="{9D8B030D-6E8A-4147-A177-3AD203B41FA5}">
                      <a16:colId xmlns:a16="http://schemas.microsoft.com/office/drawing/2014/main" xmlns="" val="20007"/>
                    </a:ext>
                  </a:extLst>
                </a:gridCol>
              </a:tblGrid>
              <a:tr h="372041">
                <a:tc rowSpan="3">
                  <a:txBody>
                    <a:bodyPr/>
                    <a:lstStyle/>
                    <a:p>
                      <a:pPr algn="ctr">
                        <a:spcAft>
                          <a:spcPts val="0"/>
                        </a:spcAft>
                      </a:pPr>
                      <a:r>
                        <a:rPr lang="zh-CN" sz="1800" b="1" kern="0" dirty="0">
                          <a:effectLst/>
                          <a:latin typeface="+mn-ea"/>
                          <a:ea typeface="+mn-ea"/>
                        </a:rPr>
                        <a:t>项目</a:t>
                      </a:r>
                      <a:endParaRPr lang="zh-CN" sz="1800" b="1" kern="100" dirty="0">
                        <a:solidFill>
                          <a:schemeClr val="bg1"/>
                        </a:solidFill>
                        <a:effectLst/>
                        <a:latin typeface="+mn-ea"/>
                        <a:ea typeface="+mn-ea"/>
                      </a:endParaRPr>
                    </a:p>
                  </a:txBody>
                  <a:tcPr marL="68580" marR="68580" marT="0" marB="0" anchor="ctr">
                    <a:solidFill>
                      <a:schemeClr val="bg1">
                        <a:lumMod val="95000"/>
                      </a:schemeClr>
                    </a:solidFill>
                  </a:tcPr>
                </a:tc>
                <a:tc>
                  <a:txBody>
                    <a:bodyPr/>
                    <a:lstStyle/>
                    <a:p>
                      <a:pPr algn="ctr">
                        <a:spcAft>
                          <a:spcPts val="0"/>
                        </a:spcAft>
                      </a:pPr>
                      <a:r>
                        <a:rPr lang="zh-CN" sz="1800" b="1" kern="0" dirty="0">
                          <a:effectLst/>
                          <a:latin typeface="+mn-ea"/>
                          <a:ea typeface="+mn-ea"/>
                        </a:rPr>
                        <a:t>乙类费用</a:t>
                      </a:r>
                      <a:endParaRPr lang="zh-CN" sz="1800" b="1" kern="100" dirty="0">
                        <a:solidFill>
                          <a:schemeClr val="bg1"/>
                        </a:solidFill>
                        <a:effectLst/>
                        <a:latin typeface="+mn-ea"/>
                        <a:ea typeface="+mn-ea"/>
                      </a:endParaRPr>
                    </a:p>
                  </a:txBody>
                  <a:tcPr marL="68580" marR="68580" marT="0" marB="0" anchor="ctr">
                    <a:solidFill>
                      <a:schemeClr val="bg1">
                        <a:lumMod val="95000"/>
                      </a:schemeClr>
                    </a:solidFill>
                  </a:tcPr>
                </a:tc>
                <a:tc>
                  <a:txBody>
                    <a:bodyPr/>
                    <a:lstStyle/>
                    <a:p>
                      <a:pPr algn="ctr">
                        <a:spcAft>
                          <a:spcPts val="0"/>
                        </a:spcAft>
                      </a:pPr>
                      <a:r>
                        <a:rPr lang="zh-CN" sz="1800" b="1" kern="0" dirty="0">
                          <a:effectLst/>
                          <a:latin typeface="+mn-ea"/>
                          <a:ea typeface="+mn-ea"/>
                        </a:rPr>
                        <a:t>总行程</a:t>
                      </a:r>
                      <a:endParaRPr lang="zh-CN" sz="1800" b="1" kern="100" dirty="0">
                        <a:solidFill>
                          <a:schemeClr val="bg1"/>
                        </a:solidFill>
                        <a:effectLst/>
                        <a:latin typeface="+mn-ea"/>
                        <a:ea typeface="+mn-ea"/>
                      </a:endParaRPr>
                    </a:p>
                  </a:txBody>
                  <a:tcPr marL="68580" marR="68580" marT="0" marB="0" anchor="ctr">
                    <a:solidFill>
                      <a:schemeClr val="bg1">
                        <a:lumMod val="95000"/>
                      </a:schemeClr>
                    </a:solidFill>
                  </a:tcPr>
                </a:tc>
                <a:tc>
                  <a:txBody>
                    <a:bodyPr/>
                    <a:lstStyle/>
                    <a:p>
                      <a:pPr algn="ctr">
                        <a:spcAft>
                          <a:spcPts val="0"/>
                        </a:spcAft>
                      </a:pPr>
                      <a:r>
                        <a:rPr lang="en-US" sz="1800" b="1" kern="0" dirty="0">
                          <a:effectLst/>
                          <a:latin typeface="+mn-ea"/>
                          <a:ea typeface="+mn-ea"/>
                        </a:rPr>
                        <a:t>V″</a:t>
                      </a:r>
                      <a:endParaRPr lang="zh-CN" sz="1800" b="1" i="1" kern="100" dirty="0">
                        <a:solidFill>
                          <a:schemeClr val="bg1"/>
                        </a:solidFill>
                        <a:effectLst/>
                        <a:latin typeface="+mn-ea"/>
                        <a:ea typeface="+mn-ea"/>
                      </a:endParaRPr>
                    </a:p>
                  </a:txBody>
                  <a:tcPr marL="68580" marR="68580" marT="0" marB="0" anchor="ctr">
                    <a:solidFill>
                      <a:schemeClr val="bg1">
                        <a:lumMod val="95000"/>
                      </a:schemeClr>
                    </a:solidFill>
                  </a:tcPr>
                </a:tc>
                <a:tc>
                  <a:txBody>
                    <a:bodyPr/>
                    <a:lstStyle/>
                    <a:p>
                      <a:pPr algn="ctr">
                        <a:spcAft>
                          <a:spcPts val="0"/>
                        </a:spcAft>
                      </a:pPr>
                      <a:r>
                        <a:rPr lang="en-US" sz="1800" b="1" kern="0" dirty="0">
                          <a:effectLst/>
                          <a:latin typeface="+mn-ea"/>
                          <a:ea typeface="+mn-ea"/>
                        </a:rPr>
                        <a:t>β</a:t>
                      </a:r>
                      <a:endParaRPr lang="zh-CN" sz="1800" b="1" i="1" kern="100" dirty="0">
                        <a:solidFill>
                          <a:schemeClr val="bg1"/>
                        </a:solidFill>
                        <a:effectLst/>
                        <a:latin typeface="+mn-ea"/>
                        <a:ea typeface="+mn-ea"/>
                      </a:endParaRPr>
                    </a:p>
                  </a:txBody>
                  <a:tcPr marL="68580" marR="68580" marT="0" marB="0" anchor="ctr">
                    <a:solidFill>
                      <a:schemeClr val="bg1">
                        <a:lumMod val="95000"/>
                      </a:schemeClr>
                    </a:solidFill>
                  </a:tcPr>
                </a:tc>
                <a:tc>
                  <a:txBody>
                    <a:bodyPr/>
                    <a:lstStyle/>
                    <a:p>
                      <a:pPr algn="ctr">
                        <a:spcAft>
                          <a:spcPts val="0"/>
                        </a:spcAft>
                      </a:pPr>
                      <a:r>
                        <a:rPr lang="en-US" sz="1800" b="1" kern="0" dirty="0" smtClean="0">
                          <a:effectLst/>
                          <a:latin typeface="+mn-ea"/>
                          <a:ea typeface="+mn-ea"/>
                        </a:rPr>
                        <a:t>t</a:t>
                      </a:r>
                      <a:endParaRPr lang="zh-CN" sz="1800" b="1" i="1" kern="100" dirty="0">
                        <a:solidFill>
                          <a:schemeClr val="bg1"/>
                        </a:solidFill>
                        <a:effectLst/>
                        <a:latin typeface="+mn-ea"/>
                        <a:ea typeface="+mn-ea"/>
                      </a:endParaRPr>
                    </a:p>
                  </a:txBody>
                  <a:tcPr marL="68580" marR="68580" marT="0" marB="0" anchor="ctr">
                    <a:solidFill>
                      <a:schemeClr val="bg1">
                        <a:lumMod val="95000"/>
                      </a:schemeClr>
                    </a:solidFill>
                  </a:tcPr>
                </a:tc>
                <a:tc>
                  <a:txBody>
                    <a:bodyPr/>
                    <a:lstStyle/>
                    <a:p>
                      <a:pPr algn="ctr">
                        <a:spcAft>
                          <a:spcPts val="0"/>
                        </a:spcAft>
                      </a:pPr>
                      <a:r>
                        <a:rPr lang="en-US" sz="1800" b="1" kern="0" dirty="0">
                          <a:effectLst/>
                          <a:latin typeface="+mn-ea"/>
                          <a:ea typeface="+mn-ea"/>
                        </a:rPr>
                        <a:t>γ</a:t>
                      </a:r>
                      <a:endParaRPr lang="zh-CN" sz="1800" b="1" i="1" kern="100" dirty="0">
                        <a:solidFill>
                          <a:schemeClr val="bg1"/>
                        </a:solidFill>
                        <a:effectLst/>
                        <a:latin typeface="+mn-ea"/>
                        <a:ea typeface="+mn-ea"/>
                      </a:endParaRPr>
                    </a:p>
                  </a:txBody>
                  <a:tcPr marL="68580" marR="68580" marT="0" marB="0" anchor="ctr">
                    <a:solidFill>
                      <a:schemeClr val="bg1">
                        <a:lumMod val="95000"/>
                      </a:schemeClr>
                    </a:solidFill>
                  </a:tcPr>
                </a:tc>
                <a:tc>
                  <a:txBody>
                    <a:bodyPr/>
                    <a:lstStyle/>
                    <a:p>
                      <a:pPr algn="ctr">
                        <a:spcAft>
                          <a:spcPts val="0"/>
                        </a:spcAft>
                      </a:pPr>
                      <a:r>
                        <a:rPr lang="en-US" sz="1800" b="1" kern="0" dirty="0" err="1">
                          <a:effectLst/>
                          <a:latin typeface="+mn-ea"/>
                          <a:ea typeface="+mn-ea"/>
                        </a:rPr>
                        <a:t>C</a:t>
                      </a:r>
                      <a:r>
                        <a:rPr lang="en-US" sz="1800" b="1" kern="0" baseline="-25000" dirty="0" err="1">
                          <a:effectLst/>
                          <a:latin typeface="+mn-ea"/>
                          <a:ea typeface="+mn-ea"/>
                        </a:rPr>
                        <a:t>v</a:t>
                      </a:r>
                      <a:r>
                        <a:rPr lang="zh-CN" sz="1800" b="1" kern="0" baseline="-25000" dirty="0">
                          <a:effectLst/>
                          <a:latin typeface="+mn-ea"/>
                          <a:ea typeface="+mn-ea"/>
                        </a:rPr>
                        <a:t>″</a:t>
                      </a:r>
                      <a:endParaRPr lang="zh-CN" sz="1800" b="1" i="1" kern="100" baseline="-25000" dirty="0">
                        <a:solidFill>
                          <a:schemeClr val="bg1"/>
                        </a:solidFill>
                        <a:effectLst/>
                        <a:latin typeface="+mn-ea"/>
                        <a:ea typeface="+mn-ea"/>
                      </a:endParaRPr>
                    </a:p>
                  </a:txBody>
                  <a:tcPr marL="68580" marR="68580" marT="0" marB="0" anchor="ctr">
                    <a:solidFill>
                      <a:schemeClr val="bg1">
                        <a:lumMod val="95000"/>
                      </a:schemeClr>
                    </a:solidFill>
                  </a:tcPr>
                </a:tc>
                <a:extLst>
                  <a:ext uri="{0D108BD9-81ED-4DB2-BD59-A6C34878D82A}">
                    <a16:rowId xmlns:a16="http://schemas.microsoft.com/office/drawing/2014/main" xmlns="" val="10000"/>
                  </a:ext>
                </a:extLst>
              </a:tr>
              <a:tr h="372041">
                <a:tc vMerge="1">
                  <a:txBody>
                    <a:bodyPr/>
                    <a:lstStyle/>
                    <a:p>
                      <a:endParaRPr lang="zh-CN" altLang="en-US"/>
                    </a:p>
                  </a:txBody>
                  <a:tcPr/>
                </a:tc>
                <a:tc>
                  <a:txBody>
                    <a:bodyPr/>
                    <a:lstStyle/>
                    <a:p>
                      <a:pPr algn="ctr">
                        <a:spcAft>
                          <a:spcPts val="0"/>
                        </a:spcAft>
                      </a:pPr>
                      <a:r>
                        <a:rPr lang="en-US" sz="1800" b="1" kern="0" dirty="0">
                          <a:effectLst/>
                          <a:latin typeface="+mn-ea"/>
                          <a:ea typeface="+mn-ea"/>
                        </a:rPr>
                        <a:t>(</a:t>
                      </a:r>
                      <a:r>
                        <a:rPr lang="zh-CN" sz="1800" b="1" kern="0" dirty="0">
                          <a:effectLst/>
                          <a:latin typeface="+mn-ea"/>
                          <a:ea typeface="+mn-ea"/>
                        </a:rPr>
                        <a:t>元</a:t>
                      </a:r>
                      <a:r>
                        <a:rPr lang="en-US" sz="1800" b="1" kern="0" dirty="0">
                          <a:effectLst/>
                          <a:latin typeface="+mn-ea"/>
                          <a:ea typeface="+mn-ea"/>
                        </a:rPr>
                        <a:t>)</a:t>
                      </a:r>
                      <a:endParaRPr lang="zh-CN" sz="1800" b="1" kern="100" dirty="0">
                        <a:solidFill>
                          <a:schemeClr val="accent4">
                            <a:lumMod val="90000"/>
                            <a:lumOff val="10000"/>
                          </a:schemeClr>
                        </a:solidFill>
                        <a:effectLst/>
                        <a:latin typeface="+mn-ea"/>
                        <a:ea typeface="+mn-ea"/>
                      </a:endParaRPr>
                    </a:p>
                  </a:txBody>
                  <a:tcPr marL="68580" marR="68580" marT="0" marB="0" anchor="ctr">
                    <a:solidFill>
                      <a:schemeClr val="bg1">
                        <a:lumMod val="95000"/>
                      </a:schemeClr>
                    </a:solidFill>
                  </a:tcPr>
                </a:tc>
                <a:tc>
                  <a:txBody>
                    <a:bodyPr/>
                    <a:lstStyle/>
                    <a:p>
                      <a:pPr algn="ctr">
                        <a:spcAft>
                          <a:spcPts val="0"/>
                        </a:spcAft>
                      </a:pPr>
                      <a:r>
                        <a:rPr lang="en-US" sz="1800" b="1" kern="0" dirty="0">
                          <a:effectLst/>
                          <a:latin typeface="+mn-ea"/>
                          <a:ea typeface="+mn-ea"/>
                        </a:rPr>
                        <a:t>(10</a:t>
                      </a:r>
                      <a:r>
                        <a:rPr lang="en-US" sz="1800" b="1" kern="0" baseline="30000" dirty="0">
                          <a:effectLst/>
                          <a:latin typeface="+mn-ea"/>
                          <a:ea typeface="+mn-ea"/>
                        </a:rPr>
                        <a:t>3</a:t>
                      </a:r>
                      <a:r>
                        <a:rPr lang="en-US" sz="1800" b="1" kern="0" dirty="0">
                          <a:effectLst/>
                          <a:latin typeface="+mn-ea"/>
                          <a:ea typeface="+mn-ea"/>
                        </a:rPr>
                        <a:t>km)</a:t>
                      </a:r>
                      <a:endParaRPr lang="zh-CN" sz="1800" b="1" kern="100" dirty="0">
                        <a:solidFill>
                          <a:schemeClr val="accent4">
                            <a:lumMod val="90000"/>
                            <a:lumOff val="10000"/>
                          </a:schemeClr>
                        </a:solidFill>
                        <a:effectLst/>
                        <a:latin typeface="+mn-ea"/>
                        <a:ea typeface="+mn-ea"/>
                      </a:endParaRPr>
                    </a:p>
                  </a:txBody>
                  <a:tcPr marL="68580" marR="68580" marT="0" marB="0" anchor="ctr">
                    <a:solidFill>
                      <a:schemeClr val="bg1">
                        <a:lumMod val="95000"/>
                      </a:schemeClr>
                    </a:solidFill>
                  </a:tcPr>
                </a:tc>
                <a:tc>
                  <a:txBody>
                    <a:bodyPr/>
                    <a:lstStyle/>
                    <a:p>
                      <a:pPr algn="ctr">
                        <a:spcAft>
                          <a:spcPts val="0"/>
                        </a:spcAft>
                      </a:pPr>
                      <a:r>
                        <a:rPr lang="en-US" sz="1800" b="1" kern="0" dirty="0">
                          <a:effectLst/>
                          <a:latin typeface="+mn-ea"/>
                          <a:ea typeface="+mn-ea"/>
                        </a:rPr>
                        <a:t>(</a:t>
                      </a:r>
                      <a:r>
                        <a:rPr lang="zh-CN" sz="1800" b="1" kern="0" dirty="0">
                          <a:effectLst/>
                          <a:latin typeface="+mn-ea"/>
                          <a:ea typeface="+mn-ea"/>
                        </a:rPr>
                        <a:t>元</a:t>
                      </a:r>
                      <a:r>
                        <a:rPr lang="en-US" sz="1800" b="1" kern="0" dirty="0">
                          <a:effectLst/>
                          <a:latin typeface="+mn-ea"/>
                          <a:ea typeface="+mn-ea"/>
                        </a:rPr>
                        <a:t>/10</a:t>
                      </a:r>
                      <a:r>
                        <a:rPr lang="en-US" sz="1800" b="1" kern="0" baseline="30000" dirty="0">
                          <a:effectLst/>
                          <a:latin typeface="+mn-ea"/>
                          <a:ea typeface="+mn-ea"/>
                        </a:rPr>
                        <a:t>3</a:t>
                      </a:r>
                      <a:r>
                        <a:rPr lang="en-US" sz="1800" b="1" kern="0" dirty="0">
                          <a:effectLst/>
                          <a:latin typeface="+mn-ea"/>
                          <a:ea typeface="+mn-ea"/>
                        </a:rPr>
                        <a:t>km)</a:t>
                      </a:r>
                      <a:endParaRPr lang="zh-CN" sz="1800" b="1" kern="100" dirty="0">
                        <a:solidFill>
                          <a:schemeClr val="accent4">
                            <a:lumMod val="90000"/>
                            <a:lumOff val="10000"/>
                          </a:schemeClr>
                        </a:solidFill>
                        <a:effectLst/>
                        <a:latin typeface="+mn-ea"/>
                        <a:ea typeface="+mn-ea"/>
                      </a:endParaRPr>
                    </a:p>
                  </a:txBody>
                  <a:tcPr marL="68580" marR="68580" marT="0" marB="0" anchor="ctr">
                    <a:solidFill>
                      <a:schemeClr val="bg1">
                        <a:lumMod val="95000"/>
                      </a:schemeClr>
                    </a:solidFill>
                  </a:tcPr>
                </a:tc>
                <a:tc>
                  <a:txBody>
                    <a:bodyPr/>
                    <a:lstStyle/>
                    <a:p>
                      <a:pPr algn="ctr">
                        <a:spcAft>
                          <a:spcPts val="0"/>
                        </a:spcAft>
                      </a:pPr>
                      <a:r>
                        <a:rPr lang="en-US" sz="1800" b="1" kern="0" dirty="0">
                          <a:effectLst/>
                          <a:latin typeface="+mn-ea"/>
                          <a:ea typeface="+mn-ea"/>
                        </a:rPr>
                        <a:t>(%)</a:t>
                      </a:r>
                      <a:endParaRPr lang="zh-CN" sz="1800" b="1" kern="100" dirty="0">
                        <a:solidFill>
                          <a:schemeClr val="accent4">
                            <a:lumMod val="90000"/>
                            <a:lumOff val="10000"/>
                          </a:schemeClr>
                        </a:solidFill>
                        <a:effectLst/>
                        <a:latin typeface="+mn-ea"/>
                        <a:ea typeface="+mn-ea"/>
                      </a:endParaRPr>
                    </a:p>
                  </a:txBody>
                  <a:tcPr marL="68580" marR="68580" marT="0" marB="0" anchor="ctr">
                    <a:solidFill>
                      <a:schemeClr val="bg1">
                        <a:lumMod val="95000"/>
                      </a:schemeClr>
                    </a:solidFill>
                  </a:tcPr>
                </a:tc>
                <a:tc>
                  <a:txBody>
                    <a:bodyPr/>
                    <a:lstStyle/>
                    <a:p>
                      <a:pPr algn="ctr">
                        <a:spcAft>
                          <a:spcPts val="0"/>
                        </a:spcAft>
                      </a:pPr>
                      <a:r>
                        <a:rPr lang="en-US" sz="1800" b="1" kern="0" dirty="0">
                          <a:effectLst/>
                          <a:latin typeface="+mn-ea"/>
                          <a:ea typeface="+mn-ea"/>
                        </a:rPr>
                        <a:t>(t)</a:t>
                      </a:r>
                      <a:endParaRPr lang="zh-CN" sz="1800" b="1" kern="100" dirty="0">
                        <a:solidFill>
                          <a:schemeClr val="accent4">
                            <a:lumMod val="90000"/>
                            <a:lumOff val="10000"/>
                          </a:schemeClr>
                        </a:solidFill>
                        <a:effectLst/>
                        <a:latin typeface="+mn-ea"/>
                        <a:ea typeface="+mn-ea"/>
                      </a:endParaRPr>
                    </a:p>
                  </a:txBody>
                  <a:tcPr marL="68580" marR="68580" marT="0" marB="0" anchor="ctr">
                    <a:solidFill>
                      <a:schemeClr val="bg1">
                        <a:lumMod val="95000"/>
                      </a:schemeClr>
                    </a:solidFill>
                  </a:tcPr>
                </a:tc>
                <a:tc>
                  <a:txBody>
                    <a:bodyPr/>
                    <a:lstStyle/>
                    <a:p>
                      <a:pPr algn="ctr">
                        <a:spcAft>
                          <a:spcPts val="0"/>
                        </a:spcAft>
                      </a:pPr>
                      <a:r>
                        <a:rPr lang="en-US" sz="1800" b="1" kern="0" dirty="0">
                          <a:effectLst/>
                          <a:latin typeface="+mn-ea"/>
                          <a:ea typeface="+mn-ea"/>
                        </a:rPr>
                        <a:t>(%)</a:t>
                      </a:r>
                      <a:endParaRPr lang="zh-CN" sz="1800" b="1" kern="100" dirty="0">
                        <a:solidFill>
                          <a:schemeClr val="accent4">
                            <a:lumMod val="90000"/>
                            <a:lumOff val="10000"/>
                          </a:schemeClr>
                        </a:solidFill>
                        <a:effectLst/>
                        <a:latin typeface="+mn-ea"/>
                        <a:ea typeface="+mn-ea"/>
                      </a:endParaRPr>
                    </a:p>
                  </a:txBody>
                  <a:tcPr marL="68580" marR="68580" marT="0" marB="0" anchor="ctr">
                    <a:solidFill>
                      <a:schemeClr val="bg1">
                        <a:lumMod val="95000"/>
                      </a:schemeClr>
                    </a:solidFill>
                  </a:tcPr>
                </a:tc>
                <a:tc>
                  <a:txBody>
                    <a:bodyPr/>
                    <a:lstStyle/>
                    <a:p>
                      <a:pPr algn="ctr">
                        <a:spcAft>
                          <a:spcPts val="0"/>
                        </a:spcAft>
                      </a:pPr>
                      <a:r>
                        <a:rPr lang="en-US" sz="1800" b="1" kern="0" dirty="0">
                          <a:effectLst/>
                          <a:latin typeface="+mn-ea"/>
                          <a:ea typeface="+mn-ea"/>
                        </a:rPr>
                        <a:t>(</a:t>
                      </a:r>
                      <a:r>
                        <a:rPr lang="zh-CN" sz="1800" b="1" kern="0" dirty="0">
                          <a:effectLst/>
                          <a:latin typeface="+mn-ea"/>
                          <a:ea typeface="+mn-ea"/>
                        </a:rPr>
                        <a:t>元</a:t>
                      </a:r>
                      <a:r>
                        <a:rPr lang="en-US" sz="1800" b="1" kern="0" dirty="0">
                          <a:effectLst/>
                          <a:latin typeface="+mn-ea"/>
                          <a:ea typeface="+mn-ea"/>
                        </a:rPr>
                        <a:t>/10</a:t>
                      </a:r>
                      <a:r>
                        <a:rPr lang="en-US" sz="1800" b="1" kern="0" baseline="30000" dirty="0">
                          <a:effectLst/>
                          <a:latin typeface="+mn-ea"/>
                          <a:ea typeface="+mn-ea"/>
                        </a:rPr>
                        <a:t>3</a:t>
                      </a:r>
                      <a:r>
                        <a:rPr lang="en-US" sz="1800" b="1" kern="0" dirty="0">
                          <a:effectLst/>
                          <a:latin typeface="+mn-ea"/>
                          <a:ea typeface="+mn-ea"/>
                        </a:rPr>
                        <a:t>t•km)</a:t>
                      </a:r>
                      <a:endParaRPr lang="zh-CN" sz="1800" b="1" kern="100" dirty="0">
                        <a:solidFill>
                          <a:schemeClr val="accent4">
                            <a:lumMod val="90000"/>
                            <a:lumOff val="10000"/>
                          </a:schemeClr>
                        </a:solidFill>
                        <a:effectLst/>
                        <a:latin typeface="+mn-ea"/>
                        <a:ea typeface="+mn-ea"/>
                      </a:endParaRPr>
                    </a:p>
                  </a:txBody>
                  <a:tcPr marL="68580" marR="68580" marT="0" marB="0" anchor="ctr">
                    <a:solidFill>
                      <a:schemeClr val="bg1">
                        <a:lumMod val="95000"/>
                      </a:schemeClr>
                    </a:solidFill>
                  </a:tcPr>
                </a:tc>
                <a:extLst>
                  <a:ext uri="{0D108BD9-81ED-4DB2-BD59-A6C34878D82A}">
                    <a16:rowId xmlns:a16="http://schemas.microsoft.com/office/drawing/2014/main" xmlns="" val="10001"/>
                  </a:ext>
                </a:extLst>
              </a:tr>
              <a:tr h="372041">
                <a:tc vMerge="1">
                  <a:txBody>
                    <a:bodyPr/>
                    <a:lstStyle/>
                    <a:p>
                      <a:endParaRPr lang="zh-CN" altLang="en-US"/>
                    </a:p>
                  </a:txBody>
                  <a:tcPr/>
                </a:tc>
                <a:tc>
                  <a:txBody>
                    <a:bodyPr/>
                    <a:lstStyle/>
                    <a:p>
                      <a:pPr algn="ctr">
                        <a:spcAft>
                          <a:spcPts val="0"/>
                        </a:spcAft>
                      </a:pPr>
                      <a:r>
                        <a:rPr lang="zh-CN" sz="1800" b="1" kern="0" dirty="0">
                          <a:effectLst/>
                          <a:latin typeface="+mn-ea"/>
                          <a:ea typeface="+mn-ea"/>
                        </a:rPr>
                        <a:t>①</a:t>
                      </a:r>
                      <a:endParaRPr lang="zh-CN" sz="1800" b="1" kern="100" dirty="0">
                        <a:solidFill>
                          <a:schemeClr val="accent4">
                            <a:lumMod val="90000"/>
                            <a:lumOff val="10000"/>
                          </a:schemeClr>
                        </a:solidFill>
                        <a:effectLst/>
                        <a:latin typeface="+mn-ea"/>
                        <a:ea typeface="+mn-ea"/>
                      </a:endParaRPr>
                    </a:p>
                  </a:txBody>
                  <a:tcPr marL="68580" marR="68580" marT="0" marB="0" anchor="ctr">
                    <a:solidFill>
                      <a:schemeClr val="bg1">
                        <a:lumMod val="95000"/>
                      </a:schemeClr>
                    </a:solidFill>
                  </a:tcPr>
                </a:tc>
                <a:tc>
                  <a:txBody>
                    <a:bodyPr/>
                    <a:lstStyle/>
                    <a:p>
                      <a:pPr algn="ctr">
                        <a:spcAft>
                          <a:spcPts val="0"/>
                        </a:spcAft>
                      </a:pPr>
                      <a:r>
                        <a:rPr lang="zh-CN" sz="1800" b="1" kern="0" dirty="0">
                          <a:effectLst/>
                          <a:latin typeface="+mn-ea"/>
                          <a:ea typeface="+mn-ea"/>
                        </a:rPr>
                        <a:t>②</a:t>
                      </a:r>
                      <a:endParaRPr lang="zh-CN" sz="1800" b="1" kern="100" dirty="0">
                        <a:solidFill>
                          <a:schemeClr val="accent4">
                            <a:lumMod val="90000"/>
                            <a:lumOff val="10000"/>
                          </a:schemeClr>
                        </a:solidFill>
                        <a:effectLst/>
                        <a:latin typeface="+mn-ea"/>
                        <a:ea typeface="+mn-ea"/>
                      </a:endParaRPr>
                    </a:p>
                  </a:txBody>
                  <a:tcPr marL="68580" marR="68580" marT="0" marB="0" anchor="ctr">
                    <a:solidFill>
                      <a:schemeClr val="bg1">
                        <a:lumMod val="95000"/>
                      </a:schemeClr>
                    </a:solidFill>
                  </a:tcPr>
                </a:tc>
                <a:tc>
                  <a:txBody>
                    <a:bodyPr/>
                    <a:lstStyle/>
                    <a:p>
                      <a:pPr algn="ctr">
                        <a:spcAft>
                          <a:spcPts val="0"/>
                        </a:spcAft>
                      </a:pPr>
                      <a:r>
                        <a:rPr lang="zh-CN" sz="1800" b="1" kern="0" dirty="0">
                          <a:effectLst/>
                          <a:latin typeface="+mn-ea"/>
                          <a:ea typeface="+mn-ea"/>
                        </a:rPr>
                        <a:t>③</a:t>
                      </a:r>
                      <a:r>
                        <a:rPr lang="en-US" sz="1800" b="1" kern="0" dirty="0">
                          <a:effectLst/>
                          <a:latin typeface="+mn-ea"/>
                          <a:ea typeface="+mn-ea"/>
                        </a:rPr>
                        <a:t>=</a:t>
                      </a:r>
                      <a:r>
                        <a:rPr lang="zh-CN" sz="1800" b="1" kern="0" dirty="0">
                          <a:effectLst/>
                          <a:latin typeface="+mn-ea"/>
                          <a:ea typeface="+mn-ea"/>
                        </a:rPr>
                        <a:t>①</a:t>
                      </a:r>
                      <a:r>
                        <a:rPr lang="en-US" sz="1800" b="1" kern="0" dirty="0">
                          <a:effectLst/>
                          <a:latin typeface="+mn-ea"/>
                          <a:ea typeface="+mn-ea"/>
                        </a:rPr>
                        <a:t>/</a:t>
                      </a:r>
                      <a:r>
                        <a:rPr lang="zh-CN" sz="1800" b="1" kern="0" dirty="0">
                          <a:effectLst/>
                          <a:latin typeface="+mn-ea"/>
                          <a:ea typeface="+mn-ea"/>
                        </a:rPr>
                        <a:t>②</a:t>
                      </a:r>
                      <a:endParaRPr lang="zh-CN" sz="1800" b="1" kern="100" dirty="0">
                        <a:solidFill>
                          <a:schemeClr val="accent4">
                            <a:lumMod val="90000"/>
                            <a:lumOff val="10000"/>
                          </a:schemeClr>
                        </a:solidFill>
                        <a:effectLst/>
                        <a:latin typeface="+mn-ea"/>
                        <a:ea typeface="+mn-ea"/>
                      </a:endParaRPr>
                    </a:p>
                  </a:txBody>
                  <a:tcPr marL="68580" marR="68580" marT="0" marB="0" anchor="ctr">
                    <a:solidFill>
                      <a:schemeClr val="bg1">
                        <a:lumMod val="95000"/>
                      </a:schemeClr>
                    </a:solidFill>
                  </a:tcPr>
                </a:tc>
                <a:tc>
                  <a:txBody>
                    <a:bodyPr/>
                    <a:lstStyle/>
                    <a:p>
                      <a:pPr algn="ctr">
                        <a:spcAft>
                          <a:spcPts val="0"/>
                        </a:spcAft>
                      </a:pPr>
                      <a:r>
                        <a:rPr lang="zh-CN" sz="1800" b="1" kern="0" dirty="0">
                          <a:effectLst/>
                          <a:latin typeface="+mn-ea"/>
                          <a:ea typeface="+mn-ea"/>
                        </a:rPr>
                        <a:t>④</a:t>
                      </a:r>
                      <a:endParaRPr lang="zh-CN" sz="1800" b="1" kern="100" dirty="0">
                        <a:solidFill>
                          <a:schemeClr val="accent4">
                            <a:lumMod val="90000"/>
                            <a:lumOff val="10000"/>
                          </a:schemeClr>
                        </a:solidFill>
                        <a:effectLst/>
                        <a:latin typeface="+mn-ea"/>
                        <a:ea typeface="+mn-ea"/>
                      </a:endParaRPr>
                    </a:p>
                  </a:txBody>
                  <a:tcPr marL="68580" marR="68580" marT="0" marB="0" anchor="ctr">
                    <a:solidFill>
                      <a:schemeClr val="bg1">
                        <a:lumMod val="95000"/>
                      </a:schemeClr>
                    </a:solidFill>
                  </a:tcPr>
                </a:tc>
                <a:tc>
                  <a:txBody>
                    <a:bodyPr/>
                    <a:lstStyle/>
                    <a:p>
                      <a:pPr algn="ctr">
                        <a:spcAft>
                          <a:spcPts val="0"/>
                        </a:spcAft>
                      </a:pPr>
                      <a:r>
                        <a:rPr lang="zh-CN" sz="1800" b="1" kern="0" dirty="0">
                          <a:effectLst/>
                          <a:latin typeface="+mn-ea"/>
                          <a:ea typeface="+mn-ea"/>
                        </a:rPr>
                        <a:t>⑤</a:t>
                      </a:r>
                      <a:endParaRPr lang="zh-CN" sz="1800" b="1" kern="100" dirty="0">
                        <a:solidFill>
                          <a:schemeClr val="accent4">
                            <a:lumMod val="90000"/>
                            <a:lumOff val="10000"/>
                          </a:schemeClr>
                        </a:solidFill>
                        <a:effectLst/>
                        <a:latin typeface="+mn-ea"/>
                        <a:ea typeface="+mn-ea"/>
                      </a:endParaRPr>
                    </a:p>
                  </a:txBody>
                  <a:tcPr marL="68580" marR="68580" marT="0" marB="0" anchor="ctr">
                    <a:solidFill>
                      <a:schemeClr val="bg1">
                        <a:lumMod val="95000"/>
                      </a:schemeClr>
                    </a:solidFill>
                  </a:tcPr>
                </a:tc>
                <a:tc>
                  <a:txBody>
                    <a:bodyPr/>
                    <a:lstStyle/>
                    <a:p>
                      <a:pPr algn="ctr">
                        <a:spcAft>
                          <a:spcPts val="0"/>
                        </a:spcAft>
                      </a:pPr>
                      <a:r>
                        <a:rPr lang="zh-CN" sz="1800" b="1" kern="0" dirty="0">
                          <a:effectLst/>
                          <a:latin typeface="+mn-ea"/>
                          <a:ea typeface="+mn-ea"/>
                        </a:rPr>
                        <a:t>⑥</a:t>
                      </a:r>
                      <a:endParaRPr lang="zh-CN" sz="1800" b="1" kern="100" dirty="0">
                        <a:solidFill>
                          <a:schemeClr val="accent4">
                            <a:lumMod val="90000"/>
                            <a:lumOff val="10000"/>
                          </a:schemeClr>
                        </a:solidFill>
                        <a:effectLst/>
                        <a:latin typeface="+mn-ea"/>
                        <a:ea typeface="+mn-ea"/>
                      </a:endParaRPr>
                    </a:p>
                  </a:txBody>
                  <a:tcPr marL="68580" marR="68580" marT="0" marB="0" anchor="ctr">
                    <a:solidFill>
                      <a:schemeClr val="bg1">
                        <a:lumMod val="95000"/>
                      </a:schemeClr>
                    </a:solidFill>
                  </a:tcPr>
                </a:tc>
                <a:tc>
                  <a:txBody>
                    <a:bodyPr/>
                    <a:lstStyle/>
                    <a:p>
                      <a:pPr algn="ctr">
                        <a:spcAft>
                          <a:spcPts val="0"/>
                        </a:spcAft>
                      </a:pPr>
                      <a:r>
                        <a:rPr lang="zh-CN" sz="1800" b="1" kern="0" dirty="0">
                          <a:effectLst/>
                          <a:latin typeface="+mn-ea"/>
                          <a:ea typeface="+mn-ea"/>
                        </a:rPr>
                        <a:t>⑦</a:t>
                      </a:r>
                      <a:r>
                        <a:rPr lang="en-US" sz="1800" b="1" kern="0" dirty="0">
                          <a:effectLst/>
                          <a:latin typeface="+mn-ea"/>
                          <a:ea typeface="+mn-ea"/>
                        </a:rPr>
                        <a:t>=</a:t>
                      </a:r>
                      <a:r>
                        <a:rPr lang="zh-CN" sz="1800" b="1" kern="0" dirty="0">
                          <a:effectLst/>
                          <a:latin typeface="+mn-ea"/>
                          <a:ea typeface="+mn-ea"/>
                        </a:rPr>
                        <a:t>③</a:t>
                      </a:r>
                      <a:r>
                        <a:rPr lang="en-US" sz="1800" b="1" kern="0" dirty="0">
                          <a:effectLst/>
                          <a:latin typeface="+mn-ea"/>
                          <a:ea typeface="+mn-ea"/>
                        </a:rPr>
                        <a:t>/(</a:t>
                      </a:r>
                      <a:r>
                        <a:rPr lang="zh-CN" sz="1800" b="1" kern="0" dirty="0">
                          <a:effectLst/>
                          <a:latin typeface="+mn-ea"/>
                          <a:ea typeface="+mn-ea"/>
                        </a:rPr>
                        <a:t>④×⑤×⑥</a:t>
                      </a:r>
                      <a:r>
                        <a:rPr lang="en-US" sz="1800" b="1" kern="0" dirty="0">
                          <a:effectLst/>
                          <a:latin typeface="+mn-ea"/>
                          <a:ea typeface="+mn-ea"/>
                        </a:rPr>
                        <a:t>)</a:t>
                      </a:r>
                      <a:endParaRPr lang="zh-CN" sz="1800" b="1" kern="100" dirty="0">
                        <a:solidFill>
                          <a:schemeClr val="accent4">
                            <a:lumMod val="90000"/>
                            <a:lumOff val="10000"/>
                          </a:schemeClr>
                        </a:solidFill>
                        <a:effectLst/>
                        <a:latin typeface="+mn-ea"/>
                        <a:ea typeface="+mn-ea"/>
                      </a:endParaRPr>
                    </a:p>
                  </a:txBody>
                  <a:tcPr marL="68580" marR="68580" marT="0" marB="0" anchor="ctr">
                    <a:solidFill>
                      <a:schemeClr val="bg1">
                        <a:lumMod val="95000"/>
                      </a:schemeClr>
                    </a:solidFill>
                  </a:tcPr>
                </a:tc>
                <a:extLst>
                  <a:ext uri="{0D108BD9-81ED-4DB2-BD59-A6C34878D82A}">
                    <a16:rowId xmlns:a16="http://schemas.microsoft.com/office/drawing/2014/main" xmlns="" val="10002"/>
                  </a:ext>
                </a:extLst>
              </a:tr>
              <a:tr h="372041">
                <a:tc>
                  <a:txBody>
                    <a:bodyPr/>
                    <a:lstStyle/>
                    <a:p>
                      <a:pPr algn="ctr">
                        <a:spcAft>
                          <a:spcPts val="0"/>
                        </a:spcAft>
                      </a:pPr>
                      <a:r>
                        <a:rPr lang="zh-CN" sz="1800" b="1" kern="0" dirty="0">
                          <a:effectLst/>
                          <a:latin typeface="+mn-ea"/>
                          <a:ea typeface="+mn-ea"/>
                        </a:rPr>
                        <a:t>预算数</a:t>
                      </a:r>
                      <a:endParaRPr lang="zh-CN" sz="1800" b="1" kern="100" dirty="0">
                        <a:solidFill>
                          <a:schemeClr val="accent4">
                            <a:lumMod val="90000"/>
                            <a:lumOff val="10000"/>
                          </a:schemeClr>
                        </a:solidFill>
                        <a:effectLst/>
                        <a:latin typeface="+mn-ea"/>
                        <a:ea typeface="+mn-ea"/>
                      </a:endParaRPr>
                    </a:p>
                  </a:txBody>
                  <a:tcPr marL="68580" marR="68580" marT="0" marB="0" anchor="ctr">
                    <a:solidFill>
                      <a:schemeClr val="bg1"/>
                    </a:solidFill>
                  </a:tcPr>
                </a:tc>
                <a:tc>
                  <a:txBody>
                    <a:bodyPr/>
                    <a:lstStyle/>
                    <a:p>
                      <a:pPr algn="r">
                        <a:spcAft>
                          <a:spcPts val="0"/>
                        </a:spcAft>
                      </a:pPr>
                      <a:r>
                        <a:rPr lang="en-US" sz="1800" b="1" kern="0" dirty="0">
                          <a:effectLst/>
                          <a:latin typeface="+mn-ea"/>
                          <a:ea typeface="+mn-ea"/>
                        </a:rPr>
                        <a:t>2391795</a:t>
                      </a:r>
                      <a:endParaRPr lang="zh-CN" sz="1800" b="1" kern="100" dirty="0">
                        <a:solidFill>
                          <a:schemeClr val="accent4">
                            <a:lumMod val="90000"/>
                            <a:lumOff val="10000"/>
                          </a:schemeClr>
                        </a:solidFill>
                        <a:effectLst/>
                        <a:latin typeface="+mn-ea"/>
                        <a:ea typeface="+mn-ea"/>
                      </a:endParaRPr>
                    </a:p>
                  </a:txBody>
                  <a:tcPr marL="68580" marR="68580" marT="0" marB="0" anchor="ctr">
                    <a:solidFill>
                      <a:schemeClr val="bg1"/>
                    </a:solidFill>
                  </a:tcPr>
                </a:tc>
                <a:tc>
                  <a:txBody>
                    <a:bodyPr/>
                    <a:lstStyle/>
                    <a:p>
                      <a:pPr algn="r">
                        <a:spcAft>
                          <a:spcPts val="0"/>
                        </a:spcAft>
                      </a:pPr>
                      <a:r>
                        <a:rPr lang="en-US" sz="1800" b="1" kern="0">
                          <a:effectLst/>
                          <a:latin typeface="+mn-ea"/>
                          <a:ea typeface="+mn-ea"/>
                        </a:rPr>
                        <a:t>2280</a:t>
                      </a:r>
                      <a:endParaRPr lang="zh-CN" sz="1800" b="1" kern="100">
                        <a:solidFill>
                          <a:schemeClr val="accent4">
                            <a:lumMod val="90000"/>
                            <a:lumOff val="10000"/>
                          </a:schemeClr>
                        </a:solidFill>
                        <a:effectLst/>
                        <a:latin typeface="+mn-ea"/>
                        <a:ea typeface="+mn-ea"/>
                      </a:endParaRPr>
                    </a:p>
                  </a:txBody>
                  <a:tcPr marL="68580" marR="68580" marT="0" marB="0" anchor="ctr">
                    <a:solidFill>
                      <a:schemeClr val="bg1"/>
                    </a:solidFill>
                  </a:tcPr>
                </a:tc>
                <a:tc>
                  <a:txBody>
                    <a:bodyPr/>
                    <a:lstStyle/>
                    <a:p>
                      <a:pPr algn="r">
                        <a:spcAft>
                          <a:spcPts val="0"/>
                        </a:spcAft>
                      </a:pPr>
                      <a:r>
                        <a:rPr lang="en-US" sz="1800" b="1" kern="0">
                          <a:effectLst/>
                          <a:latin typeface="+mn-ea"/>
                          <a:ea typeface="+mn-ea"/>
                        </a:rPr>
                        <a:t>1049.03</a:t>
                      </a:r>
                      <a:endParaRPr lang="zh-CN" sz="1800" b="1" kern="100">
                        <a:solidFill>
                          <a:schemeClr val="accent4">
                            <a:lumMod val="90000"/>
                            <a:lumOff val="10000"/>
                          </a:schemeClr>
                        </a:solidFill>
                        <a:effectLst/>
                        <a:latin typeface="+mn-ea"/>
                        <a:ea typeface="+mn-ea"/>
                      </a:endParaRPr>
                    </a:p>
                  </a:txBody>
                  <a:tcPr marL="68580" marR="68580" marT="0" marB="0" anchor="ctr">
                    <a:solidFill>
                      <a:schemeClr val="bg1"/>
                    </a:solidFill>
                  </a:tcPr>
                </a:tc>
                <a:tc>
                  <a:txBody>
                    <a:bodyPr/>
                    <a:lstStyle/>
                    <a:p>
                      <a:pPr algn="r">
                        <a:spcAft>
                          <a:spcPts val="0"/>
                        </a:spcAft>
                      </a:pPr>
                      <a:r>
                        <a:rPr lang="en-US" sz="1800" b="1" kern="0" dirty="0">
                          <a:effectLst/>
                          <a:latin typeface="+mn-ea"/>
                          <a:ea typeface="+mn-ea"/>
                        </a:rPr>
                        <a:t>60</a:t>
                      </a:r>
                      <a:endParaRPr lang="zh-CN" sz="1800" b="1" kern="100" dirty="0">
                        <a:solidFill>
                          <a:schemeClr val="accent4">
                            <a:lumMod val="90000"/>
                            <a:lumOff val="10000"/>
                          </a:schemeClr>
                        </a:solidFill>
                        <a:effectLst/>
                        <a:latin typeface="+mn-ea"/>
                        <a:ea typeface="+mn-ea"/>
                      </a:endParaRPr>
                    </a:p>
                  </a:txBody>
                  <a:tcPr marL="68580" marR="68580" marT="0" marB="0" anchor="ctr">
                    <a:solidFill>
                      <a:schemeClr val="bg1"/>
                    </a:solidFill>
                  </a:tcPr>
                </a:tc>
                <a:tc>
                  <a:txBody>
                    <a:bodyPr/>
                    <a:lstStyle/>
                    <a:p>
                      <a:pPr algn="r">
                        <a:spcAft>
                          <a:spcPts val="0"/>
                        </a:spcAft>
                      </a:pPr>
                      <a:r>
                        <a:rPr lang="en-US" sz="1800" b="1" kern="0" dirty="0">
                          <a:effectLst/>
                          <a:latin typeface="+mn-ea"/>
                          <a:ea typeface="+mn-ea"/>
                        </a:rPr>
                        <a:t>10</a:t>
                      </a:r>
                      <a:endParaRPr lang="zh-CN" sz="1800" b="1" kern="100" dirty="0">
                        <a:solidFill>
                          <a:schemeClr val="accent4">
                            <a:lumMod val="90000"/>
                            <a:lumOff val="10000"/>
                          </a:schemeClr>
                        </a:solidFill>
                        <a:effectLst/>
                        <a:latin typeface="+mn-ea"/>
                        <a:ea typeface="+mn-ea"/>
                      </a:endParaRPr>
                    </a:p>
                  </a:txBody>
                  <a:tcPr marL="68580" marR="68580" marT="0" marB="0" anchor="ctr">
                    <a:solidFill>
                      <a:schemeClr val="bg1"/>
                    </a:solidFill>
                  </a:tcPr>
                </a:tc>
                <a:tc>
                  <a:txBody>
                    <a:bodyPr/>
                    <a:lstStyle/>
                    <a:p>
                      <a:pPr algn="r">
                        <a:spcAft>
                          <a:spcPts val="0"/>
                        </a:spcAft>
                      </a:pPr>
                      <a:r>
                        <a:rPr lang="en-US" sz="1800" b="1" kern="0" dirty="0">
                          <a:effectLst/>
                          <a:latin typeface="+mn-ea"/>
                          <a:ea typeface="+mn-ea"/>
                        </a:rPr>
                        <a:t>95</a:t>
                      </a:r>
                      <a:endParaRPr lang="zh-CN" sz="1800" b="1" kern="100" dirty="0">
                        <a:solidFill>
                          <a:schemeClr val="accent4">
                            <a:lumMod val="90000"/>
                            <a:lumOff val="10000"/>
                          </a:schemeClr>
                        </a:solidFill>
                        <a:effectLst/>
                        <a:latin typeface="+mn-ea"/>
                        <a:ea typeface="+mn-ea"/>
                      </a:endParaRPr>
                    </a:p>
                  </a:txBody>
                  <a:tcPr marL="68580" marR="68580" marT="0" marB="0" anchor="ctr">
                    <a:solidFill>
                      <a:schemeClr val="bg1"/>
                    </a:solidFill>
                  </a:tcPr>
                </a:tc>
                <a:tc>
                  <a:txBody>
                    <a:bodyPr/>
                    <a:lstStyle/>
                    <a:p>
                      <a:pPr algn="r">
                        <a:spcAft>
                          <a:spcPts val="0"/>
                        </a:spcAft>
                      </a:pPr>
                      <a:r>
                        <a:rPr lang="en-US" sz="1800" b="1" kern="0" dirty="0">
                          <a:effectLst/>
                          <a:latin typeface="+mn-ea"/>
                          <a:ea typeface="+mn-ea"/>
                        </a:rPr>
                        <a:t>184.04 </a:t>
                      </a:r>
                      <a:endParaRPr lang="zh-CN" sz="1800" b="1" kern="100" dirty="0">
                        <a:solidFill>
                          <a:schemeClr val="accent4">
                            <a:lumMod val="90000"/>
                            <a:lumOff val="10000"/>
                          </a:schemeClr>
                        </a:solidFill>
                        <a:effectLst/>
                        <a:latin typeface="+mn-ea"/>
                        <a:ea typeface="+mn-ea"/>
                      </a:endParaRPr>
                    </a:p>
                  </a:txBody>
                  <a:tcPr marL="68580" marR="68580" marT="0" marB="0" anchor="ctr">
                    <a:solidFill>
                      <a:schemeClr val="bg1"/>
                    </a:solidFill>
                  </a:tcPr>
                </a:tc>
                <a:extLst>
                  <a:ext uri="{0D108BD9-81ED-4DB2-BD59-A6C34878D82A}">
                    <a16:rowId xmlns:a16="http://schemas.microsoft.com/office/drawing/2014/main" xmlns="" val="10003"/>
                  </a:ext>
                </a:extLst>
              </a:tr>
              <a:tr h="372041">
                <a:tc>
                  <a:txBody>
                    <a:bodyPr/>
                    <a:lstStyle/>
                    <a:p>
                      <a:pPr algn="ctr">
                        <a:spcAft>
                          <a:spcPts val="0"/>
                        </a:spcAft>
                      </a:pPr>
                      <a:r>
                        <a:rPr lang="zh-CN" sz="1800" b="1" kern="0" dirty="0">
                          <a:effectLst/>
                          <a:latin typeface="+mn-ea"/>
                          <a:ea typeface="+mn-ea"/>
                        </a:rPr>
                        <a:t>实际数</a:t>
                      </a:r>
                      <a:endParaRPr lang="zh-CN" sz="1800" b="1" kern="100" dirty="0">
                        <a:solidFill>
                          <a:schemeClr val="accent4">
                            <a:lumMod val="90000"/>
                            <a:lumOff val="10000"/>
                          </a:schemeClr>
                        </a:solidFill>
                        <a:effectLst/>
                        <a:latin typeface="+mn-ea"/>
                        <a:ea typeface="+mn-ea"/>
                      </a:endParaRPr>
                    </a:p>
                  </a:txBody>
                  <a:tcPr marL="68580" marR="68580" marT="0" marB="0" anchor="ctr">
                    <a:solidFill>
                      <a:schemeClr val="bg1"/>
                    </a:solidFill>
                  </a:tcPr>
                </a:tc>
                <a:tc>
                  <a:txBody>
                    <a:bodyPr/>
                    <a:lstStyle/>
                    <a:p>
                      <a:pPr algn="r">
                        <a:spcAft>
                          <a:spcPts val="0"/>
                        </a:spcAft>
                      </a:pPr>
                      <a:r>
                        <a:rPr lang="en-US" sz="1800" b="1" kern="0" dirty="0">
                          <a:effectLst/>
                          <a:latin typeface="+mn-ea"/>
                          <a:ea typeface="+mn-ea"/>
                        </a:rPr>
                        <a:t>3146998</a:t>
                      </a:r>
                      <a:endParaRPr lang="zh-CN" sz="1800" b="1" kern="100" dirty="0">
                        <a:solidFill>
                          <a:schemeClr val="accent4">
                            <a:lumMod val="90000"/>
                            <a:lumOff val="10000"/>
                          </a:schemeClr>
                        </a:solidFill>
                        <a:effectLst/>
                        <a:latin typeface="+mn-ea"/>
                        <a:ea typeface="+mn-ea"/>
                      </a:endParaRPr>
                    </a:p>
                  </a:txBody>
                  <a:tcPr marL="68580" marR="68580" marT="0" marB="0" anchor="ctr">
                    <a:solidFill>
                      <a:schemeClr val="bg1"/>
                    </a:solidFill>
                  </a:tcPr>
                </a:tc>
                <a:tc>
                  <a:txBody>
                    <a:bodyPr/>
                    <a:lstStyle/>
                    <a:p>
                      <a:pPr algn="r">
                        <a:spcAft>
                          <a:spcPts val="0"/>
                        </a:spcAft>
                      </a:pPr>
                      <a:r>
                        <a:rPr lang="en-US" sz="1800" b="1" kern="0" dirty="0">
                          <a:effectLst/>
                          <a:latin typeface="+mn-ea"/>
                          <a:ea typeface="+mn-ea"/>
                        </a:rPr>
                        <a:t>2250.9</a:t>
                      </a:r>
                      <a:endParaRPr lang="zh-CN" sz="1800" b="1" kern="100" dirty="0">
                        <a:solidFill>
                          <a:schemeClr val="accent4">
                            <a:lumMod val="90000"/>
                            <a:lumOff val="10000"/>
                          </a:schemeClr>
                        </a:solidFill>
                        <a:effectLst/>
                        <a:latin typeface="+mn-ea"/>
                        <a:ea typeface="+mn-ea"/>
                      </a:endParaRPr>
                    </a:p>
                  </a:txBody>
                  <a:tcPr marL="68580" marR="68580" marT="0" marB="0" anchor="ctr">
                    <a:solidFill>
                      <a:schemeClr val="bg1"/>
                    </a:solidFill>
                  </a:tcPr>
                </a:tc>
                <a:tc>
                  <a:txBody>
                    <a:bodyPr/>
                    <a:lstStyle/>
                    <a:p>
                      <a:pPr algn="r">
                        <a:spcAft>
                          <a:spcPts val="0"/>
                        </a:spcAft>
                      </a:pPr>
                      <a:r>
                        <a:rPr lang="en-US" sz="1800" b="1" kern="0" dirty="0">
                          <a:effectLst/>
                          <a:latin typeface="+mn-ea"/>
                          <a:ea typeface="+mn-ea"/>
                        </a:rPr>
                        <a:t>1398.11</a:t>
                      </a:r>
                      <a:endParaRPr lang="zh-CN" sz="1800" b="1" kern="100" dirty="0">
                        <a:solidFill>
                          <a:schemeClr val="accent4">
                            <a:lumMod val="90000"/>
                            <a:lumOff val="10000"/>
                          </a:schemeClr>
                        </a:solidFill>
                        <a:effectLst/>
                        <a:latin typeface="+mn-ea"/>
                        <a:ea typeface="+mn-ea"/>
                      </a:endParaRPr>
                    </a:p>
                  </a:txBody>
                  <a:tcPr marL="68580" marR="68580" marT="0" marB="0" anchor="ctr">
                    <a:solidFill>
                      <a:schemeClr val="bg1"/>
                    </a:solidFill>
                  </a:tcPr>
                </a:tc>
                <a:tc>
                  <a:txBody>
                    <a:bodyPr/>
                    <a:lstStyle/>
                    <a:p>
                      <a:pPr algn="r">
                        <a:spcAft>
                          <a:spcPts val="0"/>
                        </a:spcAft>
                      </a:pPr>
                      <a:r>
                        <a:rPr lang="en-US" sz="1800" b="1" kern="0" dirty="0">
                          <a:effectLst/>
                          <a:latin typeface="+mn-ea"/>
                          <a:ea typeface="+mn-ea"/>
                        </a:rPr>
                        <a:t>70</a:t>
                      </a:r>
                      <a:endParaRPr lang="zh-CN" sz="1800" b="1" kern="100" dirty="0">
                        <a:solidFill>
                          <a:schemeClr val="accent4">
                            <a:lumMod val="90000"/>
                            <a:lumOff val="10000"/>
                          </a:schemeClr>
                        </a:solidFill>
                        <a:effectLst/>
                        <a:latin typeface="+mn-ea"/>
                        <a:ea typeface="+mn-ea"/>
                      </a:endParaRPr>
                    </a:p>
                  </a:txBody>
                  <a:tcPr marL="68580" marR="68580" marT="0" marB="0" anchor="ctr">
                    <a:solidFill>
                      <a:schemeClr val="bg1"/>
                    </a:solidFill>
                  </a:tcPr>
                </a:tc>
                <a:tc>
                  <a:txBody>
                    <a:bodyPr/>
                    <a:lstStyle/>
                    <a:p>
                      <a:pPr algn="r">
                        <a:spcAft>
                          <a:spcPts val="0"/>
                        </a:spcAft>
                      </a:pPr>
                      <a:r>
                        <a:rPr lang="en-US" sz="1800" b="1" kern="0" dirty="0">
                          <a:effectLst/>
                          <a:latin typeface="+mn-ea"/>
                          <a:ea typeface="+mn-ea"/>
                        </a:rPr>
                        <a:t>10</a:t>
                      </a:r>
                      <a:endParaRPr lang="zh-CN" sz="1800" b="1" kern="100" dirty="0">
                        <a:solidFill>
                          <a:schemeClr val="accent4">
                            <a:lumMod val="90000"/>
                            <a:lumOff val="10000"/>
                          </a:schemeClr>
                        </a:solidFill>
                        <a:effectLst/>
                        <a:latin typeface="+mn-ea"/>
                        <a:ea typeface="+mn-ea"/>
                      </a:endParaRPr>
                    </a:p>
                  </a:txBody>
                  <a:tcPr marL="68580" marR="68580" marT="0" marB="0" anchor="ctr">
                    <a:solidFill>
                      <a:schemeClr val="bg1"/>
                    </a:solidFill>
                  </a:tcPr>
                </a:tc>
                <a:tc>
                  <a:txBody>
                    <a:bodyPr/>
                    <a:lstStyle/>
                    <a:p>
                      <a:pPr algn="r">
                        <a:spcAft>
                          <a:spcPts val="0"/>
                        </a:spcAft>
                      </a:pPr>
                      <a:r>
                        <a:rPr lang="en-US" sz="1800" b="1" kern="0">
                          <a:effectLst/>
                          <a:latin typeface="+mn-ea"/>
                          <a:ea typeface="+mn-ea"/>
                        </a:rPr>
                        <a:t>100</a:t>
                      </a:r>
                      <a:endParaRPr lang="zh-CN" sz="1800" b="1" kern="100">
                        <a:solidFill>
                          <a:schemeClr val="accent4">
                            <a:lumMod val="90000"/>
                            <a:lumOff val="10000"/>
                          </a:schemeClr>
                        </a:solidFill>
                        <a:effectLst/>
                        <a:latin typeface="+mn-ea"/>
                        <a:ea typeface="+mn-ea"/>
                      </a:endParaRPr>
                    </a:p>
                  </a:txBody>
                  <a:tcPr marL="68580" marR="68580" marT="0" marB="0" anchor="ctr">
                    <a:solidFill>
                      <a:schemeClr val="bg1"/>
                    </a:solidFill>
                  </a:tcPr>
                </a:tc>
                <a:tc>
                  <a:txBody>
                    <a:bodyPr/>
                    <a:lstStyle/>
                    <a:p>
                      <a:pPr algn="r">
                        <a:spcAft>
                          <a:spcPts val="0"/>
                        </a:spcAft>
                      </a:pPr>
                      <a:r>
                        <a:rPr lang="en-US" sz="1800" b="1" kern="0" dirty="0">
                          <a:effectLst/>
                          <a:latin typeface="+mn-ea"/>
                          <a:ea typeface="+mn-ea"/>
                        </a:rPr>
                        <a:t>199.73 </a:t>
                      </a:r>
                      <a:endParaRPr lang="zh-CN" sz="1800" b="1" kern="100" dirty="0">
                        <a:solidFill>
                          <a:schemeClr val="accent4">
                            <a:lumMod val="90000"/>
                            <a:lumOff val="10000"/>
                          </a:schemeClr>
                        </a:solidFill>
                        <a:effectLst/>
                        <a:latin typeface="+mn-ea"/>
                        <a:ea typeface="+mn-ea"/>
                      </a:endParaRPr>
                    </a:p>
                  </a:txBody>
                  <a:tcPr marL="68580" marR="68580" marT="0" marB="0" anchor="ctr">
                    <a:solidFill>
                      <a:schemeClr val="bg1"/>
                    </a:solidFill>
                  </a:tcPr>
                </a:tc>
                <a:extLst>
                  <a:ext uri="{0D108BD9-81ED-4DB2-BD59-A6C34878D82A}">
                    <a16:rowId xmlns:a16="http://schemas.microsoft.com/office/drawing/2014/main" xmlns="" val="10004"/>
                  </a:ext>
                </a:extLst>
              </a:tr>
              <a:tr h="372041">
                <a:tc gridSpan="8">
                  <a:txBody>
                    <a:bodyPr/>
                    <a:lstStyle/>
                    <a:p>
                      <a:pPr algn="l">
                        <a:spcAft>
                          <a:spcPts val="0"/>
                        </a:spcAft>
                      </a:pPr>
                      <a:r>
                        <a:rPr lang="en-US" sz="1800" b="1" kern="0" dirty="0">
                          <a:effectLst/>
                          <a:latin typeface="+mn-ea"/>
                          <a:ea typeface="+mn-ea"/>
                        </a:rPr>
                        <a:t>1</a:t>
                      </a:r>
                      <a:r>
                        <a:rPr lang="zh-CN" sz="1800" b="1" kern="0" dirty="0">
                          <a:effectLst/>
                          <a:latin typeface="+mn-ea"/>
                          <a:ea typeface="+mn-ea"/>
                        </a:rPr>
                        <a:t>、分析对象：</a:t>
                      </a:r>
                      <a:r>
                        <a:rPr lang="en-US" sz="1800" b="1" kern="0" dirty="0" err="1">
                          <a:effectLst/>
                          <a:latin typeface="+mn-ea"/>
                          <a:ea typeface="+mn-ea"/>
                        </a:rPr>
                        <a:t>ΔC</a:t>
                      </a:r>
                      <a:r>
                        <a:rPr lang="en-US" sz="1800" b="1" kern="0" baseline="-25000" dirty="0" err="1">
                          <a:effectLst/>
                          <a:latin typeface="+mn-ea"/>
                          <a:ea typeface="+mn-ea"/>
                        </a:rPr>
                        <a:t>v</a:t>
                      </a:r>
                      <a:r>
                        <a:rPr lang="zh-CN" sz="1800" b="1" kern="0" baseline="-25000" dirty="0">
                          <a:effectLst/>
                          <a:latin typeface="+mn-ea"/>
                          <a:ea typeface="+mn-ea"/>
                        </a:rPr>
                        <a:t>″</a:t>
                      </a:r>
                      <a:r>
                        <a:rPr lang="en-US" sz="1800" b="1" kern="0" dirty="0">
                          <a:effectLst/>
                          <a:latin typeface="+mn-ea"/>
                          <a:ea typeface="+mn-ea"/>
                        </a:rPr>
                        <a:t>=C</a:t>
                      </a:r>
                      <a:r>
                        <a:rPr lang="en-US" sz="1800" b="1" kern="0" baseline="-25000" dirty="0">
                          <a:effectLst/>
                          <a:latin typeface="+mn-ea"/>
                          <a:ea typeface="+mn-ea"/>
                        </a:rPr>
                        <a:t>v″,1</a:t>
                      </a:r>
                      <a:r>
                        <a:rPr lang="zh-CN" sz="1800" b="1" kern="0" dirty="0">
                          <a:effectLst/>
                          <a:latin typeface="+mn-ea"/>
                          <a:ea typeface="+mn-ea"/>
                        </a:rPr>
                        <a:t>－</a:t>
                      </a:r>
                      <a:r>
                        <a:rPr lang="en-US" sz="1800" b="1" kern="0" dirty="0" err="1">
                          <a:effectLst/>
                          <a:latin typeface="+mn-ea"/>
                          <a:ea typeface="+mn-ea"/>
                        </a:rPr>
                        <a:t>C</a:t>
                      </a:r>
                      <a:r>
                        <a:rPr lang="en-US" sz="1800" b="1" kern="0" baseline="-25000" dirty="0" err="1">
                          <a:effectLst/>
                          <a:latin typeface="+mn-ea"/>
                          <a:ea typeface="+mn-ea"/>
                        </a:rPr>
                        <a:t>v</a:t>
                      </a:r>
                      <a:r>
                        <a:rPr lang="en-US" sz="1800" b="1" kern="0" baseline="-25000" dirty="0">
                          <a:effectLst/>
                          <a:latin typeface="+mn-ea"/>
                          <a:ea typeface="+mn-ea"/>
                        </a:rPr>
                        <a:t>″,n</a:t>
                      </a:r>
                      <a:r>
                        <a:rPr lang="en-US" sz="1800" b="1" kern="0" dirty="0">
                          <a:effectLst/>
                          <a:latin typeface="+mn-ea"/>
                          <a:ea typeface="+mn-ea"/>
                        </a:rPr>
                        <a:t>=199.73</a:t>
                      </a:r>
                      <a:r>
                        <a:rPr lang="zh-CN" sz="1800" b="1" kern="0" dirty="0">
                          <a:effectLst/>
                          <a:latin typeface="+mn-ea"/>
                          <a:ea typeface="+mn-ea"/>
                        </a:rPr>
                        <a:t>－</a:t>
                      </a:r>
                      <a:r>
                        <a:rPr lang="en-US" sz="1800" b="1" kern="0" dirty="0">
                          <a:effectLst/>
                          <a:latin typeface="+mn-ea"/>
                          <a:ea typeface="+mn-ea"/>
                        </a:rPr>
                        <a:t>184.04=15.69</a:t>
                      </a:r>
                      <a:r>
                        <a:rPr lang="zh-CN" sz="1800" b="1" kern="0" dirty="0">
                          <a:effectLst/>
                          <a:latin typeface="+mn-ea"/>
                          <a:ea typeface="+mn-ea"/>
                        </a:rPr>
                        <a:t>元</a:t>
                      </a:r>
                      <a:r>
                        <a:rPr lang="en-US" sz="1800" b="1" kern="0" dirty="0">
                          <a:effectLst/>
                          <a:latin typeface="+mn-ea"/>
                          <a:ea typeface="+mn-ea"/>
                        </a:rPr>
                        <a:t>/10</a:t>
                      </a:r>
                      <a:r>
                        <a:rPr lang="en-US" sz="1800" b="1" kern="0" baseline="30000" dirty="0">
                          <a:effectLst/>
                          <a:latin typeface="+mn-ea"/>
                          <a:ea typeface="+mn-ea"/>
                        </a:rPr>
                        <a:t>3</a:t>
                      </a:r>
                      <a:r>
                        <a:rPr lang="en-US" sz="1800" b="1" kern="0" dirty="0">
                          <a:effectLst/>
                          <a:latin typeface="+mn-ea"/>
                          <a:ea typeface="+mn-ea"/>
                        </a:rPr>
                        <a:t>t·km</a:t>
                      </a:r>
                      <a:endParaRPr lang="zh-CN" sz="1800" b="1" kern="100" dirty="0">
                        <a:solidFill>
                          <a:schemeClr val="accent3"/>
                        </a:solidFill>
                        <a:effectLst/>
                        <a:latin typeface="+mn-ea"/>
                        <a:ea typeface="+mn-ea"/>
                      </a:endParaRPr>
                    </a:p>
                  </a:txBody>
                  <a:tcPr marL="68580" marR="68580" marT="0" marB="0" anchor="ctr">
                    <a:solidFill>
                      <a:schemeClr val="bg1"/>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xmlns="" val="10005"/>
                  </a:ext>
                </a:extLst>
              </a:tr>
              <a:tr h="372041">
                <a:tc gridSpan="8">
                  <a:txBody>
                    <a:bodyPr/>
                    <a:lstStyle/>
                    <a:p>
                      <a:pPr indent="332105" algn="l">
                        <a:spcAft>
                          <a:spcPts val="0"/>
                        </a:spcAft>
                      </a:pPr>
                      <a:r>
                        <a:rPr lang="zh-CN" sz="1800" b="1" kern="0">
                          <a:effectLst/>
                          <a:latin typeface="+mn-ea"/>
                          <a:ea typeface="+mn-ea"/>
                        </a:rPr>
                        <a:t>其中：</a:t>
                      </a:r>
                      <a:r>
                        <a:rPr lang="en-US" sz="1800" b="1" kern="0">
                          <a:effectLst/>
                          <a:latin typeface="+mn-ea"/>
                          <a:ea typeface="+mn-ea"/>
                        </a:rPr>
                        <a:t>C</a:t>
                      </a:r>
                      <a:r>
                        <a:rPr lang="en-US" sz="1800" b="1" kern="0" baseline="-25000">
                          <a:effectLst/>
                          <a:latin typeface="+mn-ea"/>
                          <a:ea typeface="+mn-ea"/>
                        </a:rPr>
                        <a:t>v″,n</a:t>
                      </a:r>
                      <a:r>
                        <a:rPr lang="zh-CN" sz="1800" b="1" kern="0">
                          <a:effectLst/>
                          <a:latin typeface="+mn-ea"/>
                          <a:ea typeface="+mn-ea"/>
                        </a:rPr>
                        <a:t>的算式为</a:t>
                      </a:r>
                      <a:r>
                        <a:rPr lang="en-US" sz="1800" b="1" kern="0">
                          <a:effectLst/>
                          <a:latin typeface="+mn-ea"/>
                          <a:ea typeface="+mn-ea"/>
                        </a:rPr>
                        <a:t>V″</a:t>
                      </a:r>
                      <a:r>
                        <a:rPr lang="en-US" sz="1800" b="1" kern="0" baseline="-25000">
                          <a:effectLst/>
                          <a:latin typeface="+mn-ea"/>
                          <a:ea typeface="+mn-ea"/>
                        </a:rPr>
                        <a:t>n</a:t>
                      </a:r>
                      <a:r>
                        <a:rPr lang="en-US" sz="1800" b="1" kern="0">
                          <a:effectLst/>
                          <a:latin typeface="+mn-ea"/>
                          <a:ea typeface="+mn-ea"/>
                        </a:rPr>
                        <a:t>÷(β</a:t>
                      </a:r>
                      <a:r>
                        <a:rPr lang="en-US" sz="1800" b="1" kern="0" baseline="-25000">
                          <a:effectLst/>
                          <a:latin typeface="+mn-ea"/>
                          <a:ea typeface="+mn-ea"/>
                        </a:rPr>
                        <a:t>n</a:t>
                      </a:r>
                      <a:r>
                        <a:rPr lang="en-US" sz="1800" b="1" kern="0">
                          <a:effectLst/>
                          <a:latin typeface="+mn-ea"/>
                          <a:ea typeface="+mn-ea"/>
                        </a:rPr>
                        <a:t>δ</a:t>
                      </a:r>
                      <a:r>
                        <a:rPr lang="en-US" sz="1800" b="1" kern="0" baseline="-25000">
                          <a:effectLst/>
                          <a:latin typeface="+mn-ea"/>
                          <a:ea typeface="+mn-ea"/>
                        </a:rPr>
                        <a:t>n</a:t>
                      </a:r>
                      <a:r>
                        <a:rPr lang="en-US" sz="1800" b="1" kern="0">
                          <a:effectLst/>
                          <a:latin typeface="+mn-ea"/>
                          <a:ea typeface="+mn-ea"/>
                        </a:rPr>
                        <a:t>γ</a:t>
                      </a:r>
                      <a:r>
                        <a:rPr lang="en-US" sz="1800" b="1" kern="0" baseline="-25000">
                          <a:effectLst/>
                          <a:latin typeface="+mn-ea"/>
                          <a:ea typeface="+mn-ea"/>
                        </a:rPr>
                        <a:t>n</a:t>
                      </a:r>
                      <a:r>
                        <a:rPr lang="en-US" sz="1800" b="1" kern="0">
                          <a:effectLst/>
                          <a:latin typeface="+mn-ea"/>
                          <a:ea typeface="+mn-ea"/>
                        </a:rPr>
                        <a:t>)= 1049.03÷(60%×10×95%)=184.04</a:t>
                      </a:r>
                      <a:r>
                        <a:rPr lang="zh-CN" sz="1800" b="1" kern="0">
                          <a:effectLst/>
                          <a:latin typeface="+mn-ea"/>
                          <a:ea typeface="+mn-ea"/>
                        </a:rPr>
                        <a:t>元</a:t>
                      </a:r>
                      <a:r>
                        <a:rPr lang="en-US" sz="1800" b="1" kern="0">
                          <a:effectLst/>
                          <a:latin typeface="+mn-ea"/>
                          <a:ea typeface="+mn-ea"/>
                        </a:rPr>
                        <a:t>/10</a:t>
                      </a:r>
                      <a:r>
                        <a:rPr lang="en-US" sz="1800" b="1" kern="0" baseline="30000">
                          <a:effectLst/>
                          <a:latin typeface="+mn-ea"/>
                          <a:ea typeface="+mn-ea"/>
                        </a:rPr>
                        <a:t>3</a:t>
                      </a:r>
                      <a:r>
                        <a:rPr lang="en-US" sz="1800" b="1" kern="0">
                          <a:effectLst/>
                          <a:latin typeface="+mn-ea"/>
                          <a:ea typeface="+mn-ea"/>
                        </a:rPr>
                        <a:t>t•km</a:t>
                      </a:r>
                      <a:endParaRPr lang="zh-CN" sz="1800" b="1" kern="100">
                        <a:solidFill>
                          <a:schemeClr val="accent3"/>
                        </a:solidFill>
                        <a:effectLst/>
                        <a:latin typeface="+mn-ea"/>
                        <a:ea typeface="+mn-ea"/>
                      </a:endParaRPr>
                    </a:p>
                  </a:txBody>
                  <a:tcPr marL="68580" marR="68580" marT="0" marB="0" anchor="ctr">
                    <a:solidFill>
                      <a:schemeClr val="bg1"/>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xmlns="" val="10006"/>
                  </a:ext>
                </a:extLst>
              </a:tr>
              <a:tr h="372041">
                <a:tc gridSpan="8">
                  <a:txBody>
                    <a:bodyPr/>
                    <a:lstStyle/>
                    <a:p>
                      <a:pPr indent="617855" algn="l">
                        <a:spcAft>
                          <a:spcPts val="0"/>
                        </a:spcAft>
                      </a:pPr>
                      <a:r>
                        <a:rPr lang="en-US" sz="1800" b="1" kern="0" dirty="0">
                          <a:effectLst/>
                          <a:latin typeface="+mn-ea"/>
                          <a:ea typeface="+mn-ea"/>
                        </a:rPr>
                        <a:t>    C</a:t>
                      </a:r>
                      <a:r>
                        <a:rPr lang="en-US" sz="1800" b="1" kern="0" baseline="-25000" dirty="0">
                          <a:effectLst/>
                          <a:latin typeface="+mn-ea"/>
                          <a:ea typeface="+mn-ea"/>
                        </a:rPr>
                        <a:t>v″,1</a:t>
                      </a:r>
                      <a:r>
                        <a:rPr lang="zh-CN" sz="1800" b="1" kern="0" dirty="0">
                          <a:effectLst/>
                          <a:latin typeface="+mn-ea"/>
                          <a:ea typeface="+mn-ea"/>
                        </a:rPr>
                        <a:t>的算式为</a:t>
                      </a:r>
                      <a:r>
                        <a:rPr lang="en-US" sz="1800" b="1" kern="0" dirty="0">
                          <a:effectLst/>
                          <a:latin typeface="+mn-ea"/>
                          <a:ea typeface="+mn-ea"/>
                        </a:rPr>
                        <a:t>V″</a:t>
                      </a:r>
                      <a:r>
                        <a:rPr lang="en-US" sz="1800" b="1" kern="0" baseline="-25000" dirty="0">
                          <a:effectLst/>
                          <a:latin typeface="+mn-ea"/>
                          <a:ea typeface="+mn-ea"/>
                        </a:rPr>
                        <a:t>1</a:t>
                      </a:r>
                      <a:r>
                        <a:rPr lang="en-US" sz="1800" b="1" kern="0" dirty="0">
                          <a:effectLst/>
                          <a:latin typeface="+mn-ea"/>
                          <a:ea typeface="+mn-ea"/>
                        </a:rPr>
                        <a:t>÷(β</a:t>
                      </a:r>
                      <a:r>
                        <a:rPr lang="en-US" sz="1800" b="1" kern="0" baseline="-25000" dirty="0">
                          <a:effectLst/>
                          <a:latin typeface="+mn-ea"/>
                          <a:ea typeface="+mn-ea"/>
                        </a:rPr>
                        <a:t>1</a:t>
                      </a:r>
                      <a:r>
                        <a:rPr lang="en-US" sz="1800" b="1" kern="0" dirty="0">
                          <a:effectLst/>
                          <a:latin typeface="+mn-ea"/>
                          <a:ea typeface="+mn-ea"/>
                        </a:rPr>
                        <a:t>δ</a:t>
                      </a:r>
                      <a:r>
                        <a:rPr lang="en-US" sz="1800" b="1" kern="0" baseline="-25000" dirty="0">
                          <a:effectLst/>
                          <a:latin typeface="+mn-ea"/>
                          <a:ea typeface="+mn-ea"/>
                        </a:rPr>
                        <a:t>1</a:t>
                      </a:r>
                      <a:r>
                        <a:rPr lang="en-US" sz="1800" b="1" kern="0" dirty="0">
                          <a:effectLst/>
                          <a:latin typeface="+mn-ea"/>
                          <a:ea typeface="+mn-ea"/>
                        </a:rPr>
                        <a:t>γ</a:t>
                      </a:r>
                      <a:r>
                        <a:rPr lang="en-US" sz="1800" b="1" kern="0" baseline="-25000" dirty="0">
                          <a:effectLst/>
                          <a:latin typeface="+mn-ea"/>
                          <a:ea typeface="+mn-ea"/>
                        </a:rPr>
                        <a:t>1</a:t>
                      </a:r>
                      <a:r>
                        <a:rPr lang="en-US" sz="1800" b="1" kern="0" dirty="0">
                          <a:effectLst/>
                          <a:latin typeface="+mn-ea"/>
                          <a:ea typeface="+mn-ea"/>
                        </a:rPr>
                        <a:t>)=1398.11÷(70%×10×100%)=199.73</a:t>
                      </a:r>
                      <a:r>
                        <a:rPr lang="zh-CN" sz="1800" b="1" kern="0" dirty="0">
                          <a:effectLst/>
                          <a:latin typeface="+mn-ea"/>
                          <a:ea typeface="+mn-ea"/>
                        </a:rPr>
                        <a:t>元</a:t>
                      </a:r>
                      <a:r>
                        <a:rPr lang="en-US" sz="1800" b="1" kern="0" dirty="0">
                          <a:effectLst/>
                          <a:latin typeface="+mn-ea"/>
                          <a:ea typeface="+mn-ea"/>
                        </a:rPr>
                        <a:t>/10</a:t>
                      </a:r>
                      <a:r>
                        <a:rPr lang="en-US" sz="1800" b="1" kern="0" baseline="30000" dirty="0">
                          <a:effectLst/>
                          <a:latin typeface="+mn-ea"/>
                          <a:ea typeface="+mn-ea"/>
                        </a:rPr>
                        <a:t>3</a:t>
                      </a:r>
                      <a:r>
                        <a:rPr lang="en-US" sz="1800" b="1" kern="0" dirty="0">
                          <a:effectLst/>
                          <a:latin typeface="+mn-ea"/>
                          <a:ea typeface="+mn-ea"/>
                        </a:rPr>
                        <a:t>t•km</a:t>
                      </a:r>
                      <a:endParaRPr lang="zh-CN" sz="1800" b="1" kern="100" dirty="0">
                        <a:solidFill>
                          <a:schemeClr val="accent3"/>
                        </a:solidFill>
                        <a:effectLst/>
                        <a:latin typeface="+mn-ea"/>
                        <a:ea typeface="+mn-ea"/>
                      </a:endParaRPr>
                    </a:p>
                  </a:txBody>
                  <a:tcPr marL="68580" marR="68580" marT="0" marB="0" anchor="ctr">
                    <a:solidFill>
                      <a:schemeClr val="bg1"/>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xmlns="" val="10007"/>
                  </a:ext>
                </a:extLst>
              </a:tr>
              <a:tr h="372041">
                <a:tc gridSpan="8">
                  <a:txBody>
                    <a:bodyPr/>
                    <a:lstStyle/>
                    <a:p>
                      <a:pPr algn="l">
                        <a:spcAft>
                          <a:spcPts val="0"/>
                        </a:spcAft>
                      </a:pPr>
                      <a:r>
                        <a:rPr lang="en-US" sz="1800" b="1" kern="0" dirty="0">
                          <a:effectLst/>
                          <a:latin typeface="+mn-ea"/>
                          <a:ea typeface="+mn-ea"/>
                        </a:rPr>
                        <a:t>2</a:t>
                      </a:r>
                      <a:r>
                        <a:rPr lang="zh-CN" sz="1800" b="1" kern="0" dirty="0">
                          <a:effectLst/>
                          <a:latin typeface="+mn-ea"/>
                          <a:ea typeface="+mn-ea"/>
                        </a:rPr>
                        <a:t>、因素替代顺序</a:t>
                      </a:r>
                      <a:r>
                        <a:rPr lang="zh-CN" sz="1800" b="1" kern="0" dirty="0" smtClean="0">
                          <a:effectLst/>
                          <a:latin typeface="+mn-ea"/>
                          <a:ea typeface="+mn-ea"/>
                        </a:rPr>
                        <a:t>：</a:t>
                      </a:r>
                      <a:r>
                        <a:rPr lang="en-US" altLang="zh-CN" sz="1800" b="1" kern="1200" dirty="0" smtClean="0">
                          <a:latin typeface="+mn-ea"/>
                          <a:ea typeface="+mn-ea"/>
                        </a:rPr>
                        <a:t>β</a:t>
                      </a:r>
                      <a:r>
                        <a:rPr lang="zh-CN" altLang="zh-CN" sz="1800" b="1" kern="1200" dirty="0" smtClean="0">
                          <a:latin typeface="+mn-ea"/>
                          <a:ea typeface="+mn-ea"/>
                        </a:rPr>
                        <a:t>、</a:t>
                      </a:r>
                      <a:r>
                        <a:rPr lang="en-US" altLang="zh-CN" sz="1800" b="1" kern="1200" dirty="0" smtClean="0">
                          <a:latin typeface="+mn-ea"/>
                          <a:ea typeface="+mn-ea"/>
                        </a:rPr>
                        <a:t>t</a:t>
                      </a:r>
                      <a:r>
                        <a:rPr lang="zh-CN" altLang="zh-CN" sz="1800" b="1" kern="1200" dirty="0" smtClean="0">
                          <a:latin typeface="+mn-ea"/>
                          <a:ea typeface="+mn-ea"/>
                        </a:rPr>
                        <a:t>、</a:t>
                      </a:r>
                      <a:r>
                        <a:rPr lang="en-US" altLang="zh-CN" sz="1800" b="1" kern="1200" dirty="0" smtClean="0">
                          <a:latin typeface="+mn-ea"/>
                          <a:ea typeface="+mn-ea"/>
                        </a:rPr>
                        <a:t>γ</a:t>
                      </a:r>
                      <a:r>
                        <a:rPr lang="zh-CN" altLang="zh-CN" sz="1800" b="1" kern="1200" dirty="0" smtClean="0">
                          <a:latin typeface="+mn-ea"/>
                          <a:ea typeface="+mn-ea"/>
                        </a:rPr>
                        <a:t>、</a:t>
                      </a:r>
                      <a:r>
                        <a:rPr lang="en-US" altLang="zh-CN" sz="1800" b="1" kern="1200" dirty="0" smtClean="0">
                          <a:latin typeface="+mn-ea"/>
                          <a:ea typeface="+mn-ea"/>
                        </a:rPr>
                        <a:t>V″</a:t>
                      </a:r>
                      <a:endParaRPr lang="zh-CN" sz="1800" b="1" kern="100" dirty="0">
                        <a:solidFill>
                          <a:schemeClr val="accent3"/>
                        </a:solidFill>
                        <a:effectLst/>
                        <a:latin typeface="+mn-ea"/>
                        <a:ea typeface="+mn-ea"/>
                      </a:endParaRPr>
                    </a:p>
                  </a:txBody>
                  <a:tcPr marL="68580" marR="68580" marT="0" marB="0" anchor="ctr">
                    <a:solidFill>
                      <a:schemeClr val="bg1"/>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xmlns="" val="10008"/>
                  </a:ext>
                </a:extLst>
              </a:tr>
            </a:tbl>
          </a:graphicData>
        </a:graphic>
      </p:graphicFrame>
      <p:sp>
        <p:nvSpPr>
          <p:cNvPr id="7" name="标题 1"/>
          <p:cNvSpPr>
            <a:spLocks noGrp="1"/>
          </p:cNvSpPr>
          <p:nvPr>
            <p:ph type="title" idx="4294967295"/>
          </p:nvPr>
        </p:nvSpPr>
        <p:spPr>
          <a:xfrm>
            <a:off x="0" y="1557338"/>
            <a:ext cx="11064875" cy="873125"/>
          </a:xfrm>
          <a:noFill/>
          <a:effectLst>
            <a:glow rad="101600">
              <a:schemeClr val="accent2">
                <a:satMod val="175000"/>
                <a:alpha val="40000"/>
              </a:schemeClr>
            </a:glow>
          </a:effectLst>
        </p:spPr>
        <p:txBody>
          <a:bodyPr>
            <a:normAutofit/>
          </a:bodyPr>
          <a:lstStyle/>
          <a:p>
            <a:pPr algn="ctr">
              <a:lnSpc>
                <a:spcPct val="100000"/>
              </a:lnSpc>
            </a:pPr>
            <a:r>
              <a:rPr lang="x-none" altLang="zh-CN" sz="2400" dirty="0">
                <a:latin typeface="+mj-ea"/>
              </a:rPr>
              <a:t>表5-13  单位成本乙类费用实际数与预算数之差的多因素分析资料</a:t>
            </a:r>
            <a:r>
              <a:rPr lang="zh-CN" altLang="zh-CN" sz="2400" dirty="0">
                <a:latin typeface="+mj-ea"/>
              </a:rPr>
              <a:t/>
            </a:r>
            <a:br>
              <a:rPr lang="zh-CN" altLang="zh-CN" sz="2400" dirty="0">
                <a:latin typeface="+mj-ea"/>
              </a:rPr>
            </a:br>
            <a:r>
              <a:rPr lang="en-US" altLang="zh-CN" sz="2400" dirty="0" smtClean="0">
                <a:latin typeface="+mj-ea"/>
              </a:rPr>
              <a:t>202</a:t>
            </a:r>
            <a:r>
              <a:rPr lang="zh-CN" altLang="zh-CN" sz="2400" dirty="0" smtClean="0">
                <a:latin typeface="+mj-ea"/>
              </a:rPr>
              <a:t>×年</a:t>
            </a:r>
            <a:r>
              <a:rPr lang="en-US" altLang="zh-CN" sz="2400" dirty="0">
                <a:latin typeface="+mj-ea"/>
              </a:rPr>
              <a:t>5</a:t>
            </a:r>
            <a:r>
              <a:rPr lang="zh-CN" altLang="zh-CN" sz="2400" dirty="0">
                <a:latin typeface="+mj-ea"/>
              </a:rPr>
              <a:t>月</a:t>
            </a:r>
            <a:endParaRPr lang="zh-CN" altLang="en-US" sz="2400" dirty="0">
              <a:latin typeface="+mj-ea"/>
            </a:endParaRPr>
          </a:p>
        </p:txBody>
      </p:sp>
      <p:sp>
        <p:nvSpPr>
          <p:cNvPr id="9" name="矩形 8"/>
          <p:cNvSpPr/>
          <p:nvPr/>
        </p:nvSpPr>
        <p:spPr>
          <a:xfrm>
            <a:off x="407368" y="961564"/>
            <a:ext cx="1512168" cy="523220"/>
          </a:xfrm>
          <a:prstGeom prst="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zh-CN" alt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例</a:t>
            </a:r>
            <a:r>
              <a:rPr lang="en-US" altLang="zh-CN"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5-5</a:t>
            </a:r>
            <a:endParaRPr lang="zh-CN" alt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4" name="燕尾形 13"/>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15" name="燕尾形 14"/>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16" name="燕尾形 15"/>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10" name="燕尾形 9"/>
          <p:cNvSpPr/>
          <p:nvPr/>
        </p:nvSpPr>
        <p:spPr>
          <a:xfrm>
            <a:off x="4943872" y="692696"/>
            <a:ext cx="489054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（二）单位成本实际数与预算数之差的因素分析</a:t>
            </a:r>
            <a:endParaRPr lang="zh-CN" altLang="zh-CN" sz="1600" b="1" dirty="0">
              <a:solidFill>
                <a:schemeClr val="bg1"/>
              </a:solidFill>
            </a:endParaRPr>
          </a:p>
        </p:txBody>
      </p:sp>
    </p:spTree>
    <p:extLst>
      <p:ext uri="{BB962C8B-B14F-4D97-AF65-F5344CB8AC3E}">
        <p14:creationId xmlns:p14="http://schemas.microsoft.com/office/powerpoint/2010/main" xmlns="" val="90538279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6" name="Picture 2"/>
          <p:cNvPicPr>
            <a:picLocks noChangeAspect="1" noChangeArrowheads="1"/>
          </p:cNvPicPr>
          <p:nvPr/>
        </p:nvPicPr>
        <p:blipFill>
          <a:blip r:embed="rId3" cstate="print"/>
          <a:srcRect/>
          <a:stretch>
            <a:fillRect/>
          </a:stretch>
        </p:blipFill>
        <p:spPr bwMode="auto">
          <a:xfrm>
            <a:off x="479376" y="1595796"/>
            <a:ext cx="11352751" cy="3705412"/>
          </a:xfrm>
          <a:prstGeom prst="rect">
            <a:avLst/>
          </a:prstGeom>
          <a:noFill/>
          <a:ln w="9525">
            <a:noFill/>
            <a:miter lim="800000"/>
            <a:headEnd/>
            <a:tailEnd/>
          </a:ln>
        </p:spPr>
      </p:pic>
      <p:sp>
        <p:nvSpPr>
          <p:cNvPr id="3" name="矩形 2"/>
          <p:cNvSpPr/>
          <p:nvPr/>
        </p:nvSpPr>
        <p:spPr>
          <a:xfrm>
            <a:off x="407368" y="961564"/>
            <a:ext cx="1512168" cy="523220"/>
          </a:xfrm>
          <a:prstGeom prst="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zh-CN" alt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例</a:t>
            </a:r>
            <a:r>
              <a:rPr lang="en-US" altLang="zh-CN"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5-5</a:t>
            </a:r>
            <a:endParaRPr lang="zh-CN" alt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4" name="燕尾形 3"/>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5" name="燕尾形 4"/>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6" name="燕尾形 5"/>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7" name="燕尾形 6"/>
          <p:cNvSpPr/>
          <p:nvPr/>
        </p:nvSpPr>
        <p:spPr>
          <a:xfrm>
            <a:off x="4943872" y="692696"/>
            <a:ext cx="489054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（二）单位成本实际数与预算数之差的因素分析</a:t>
            </a:r>
            <a:endParaRPr lang="zh-CN" altLang="zh-CN" sz="1600" b="1" dirty="0">
              <a:solidFill>
                <a:schemeClr val="bg1"/>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txBox="1">
            <a:spLocks/>
          </p:cNvSpPr>
          <p:nvPr/>
        </p:nvSpPr>
        <p:spPr bwMode="white">
          <a:xfrm>
            <a:off x="791592" y="1484784"/>
            <a:ext cx="11065048" cy="873199"/>
          </a:xfrm>
          <a:prstGeom prst="rect">
            <a:avLst/>
          </a:prstGeom>
          <a:noFill/>
          <a:ln>
            <a:noFill/>
          </a:ln>
          <a:effectLst>
            <a:glow rad="101600">
              <a:schemeClr val="accent2">
                <a:satMod val="175000"/>
                <a:alpha val="40000"/>
              </a:schemeClr>
            </a:glo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000000"/>
                </a:solidFill>
                <a:latin typeface="+mj-lt"/>
                <a:ea typeface="+mj-ea"/>
                <a:cs typeface="+mj-cs"/>
              </a:defRPr>
            </a:lvl1pPr>
            <a:lvl2pPr algn="l" rtl="0" eaLnBrk="0" fontAlgn="base" hangingPunct="0">
              <a:spcBef>
                <a:spcPct val="0"/>
              </a:spcBef>
              <a:spcAft>
                <a:spcPct val="0"/>
              </a:spcAft>
              <a:defRPr sz="3200" b="1">
                <a:solidFill>
                  <a:srgbClr val="000000"/>
                </a:solidFill>
                <a:latin typeface="Verdana" pitchFamily="34" charset="0"/>
                <a:ea typeface="宋体" pitchFamily="2" charset="-122"/>
              </a:defRPr>
            </a:lvl2pPr>
            <a:lvl3pPr algn="l" rtl="0" eaLnBrk="0" fontAlgn="base" hangingPunct="0">
              <a:spcBef>
                <a:spcPct val="0"/>
              </a:spcBef>
              <a:spcAft>
                <a:spcPct val="0"/>
              </a:spcAft>
              <a:defRPr sz="3200" b="1">
                <a:solidFill>
                  <a:srgbClr val="000000"/>
                </a:solidFill>
                <a:latin typeface="Verdana" pitchFamily="34" charset="0"/>
                <a:ea typeface="宋体" pitchFamily="2" charset="-122"/>
              </a:defRPr>
            </a:lvl3pPr>
            <a:lvl4pPr algn="l" rtl="0" eaLnBrk="0" fontAlgn="base" hangingPunct="0">
              <a:spcBef>
                <a:spcPct val="0"/>
              </a:spcBef>
              <a:spcAft>
                <a:spcPct val="0"/>
              </a:spcAft>
              <a:defRPr sz="3200" b="1">
                <a:solidFill>
                  <a:srgbClr val="000000"/>
                </a:solidFill>
                <a:latin typeface="Verdana" pitchFamily="34" charset="0"/>
                <a:ea typeface="宋体" pitchFamily="2" charset="-122"/>
              </a:defRPr>
            </a:lvl4pPr>
            <a:lvl5pPr algn="l" rtl="0" eaLnBrk="0" fontAlgn="base" hangingPunct="0">
              <a:spcBef>
                <a:spcPct val="0"/>
              </a:spcBef>
              <a:spcAft>
                <a:spcPct val="0"/>
              </a:spcAft>
              <a:defRPr sz="3200" b="1">
                <a:solidFill>
                  <a:srgbClr val="000000"/>
                </a:solidFill>
                <a:latin typeface="Verdana" pitchFamily="34" charset="0"/>
                <a:ea typeface="宋体" pitchFamily="2" charset="-122"/>
              </a:defRPr>
            </a:lvl5pPr>
            <a:lvl6pPr marL="457200" algn="l" rtl="0" fontAlgn="base">
              <a:spcBef>
                <a:spcPct val="0"/>
              </a:spcBef>
              <a:spcAft>
                <a:spcPct val="0"/>
              </a:spcAft>
              <a:defRPr sz="3200" b="1">
                <a:solidFill>
                  <a:srgbClr val="000000"/>
                </a:solidFill>
                <a:latin typeface="Verdana" pitchFamily="34" charset="0"/>
                <a:ea typeface="宋体" pitchFamily="2" charset="-122"/>
              </a:defRPr>
            </a:lvl6pPr>
            <a:lvl7pPr marL="914400" algn="l" rtl="0" fontAlgn="base">
              <a:spcBef>
                <a:spcPct val="0"/>
              </a:spcBef>
              <a:spcAft>
                <a:spcPct val="0"/>
              </a:spcAft>
              <a:defRPr sz="3200" b="1">
                <a:solidFill>
                  <a:srgbClr val="000000"/>
                </a:solidFill>
                <a:latin typeface="Verdana" pitchFamily="34" charset="0"/>
                <a:ea typeface="宋体" pitchFamily="2" charset="-122"/>
              </a:defRPr>
            </a:lvl7pPr>
            <a:lvl8pPr marL="1371600" algn="l" rtl="0" fontAlgn="base">
              <a:spcBef>
                <a:spcPct val="0"/>
              </a:spcBef>
              <a:spcAft>
                <a:spcPct val="0"/>
              </a:spcAft>
              <a:defRPr sz="3200" b="1">
                <a:solidFill>
                  <a:srgbClr val="000000"/>
                </a:solidFill>
                <a:latin typeface="Verdana" pitchFamily="34" charset="0"/>
                <a:ea typeface="宋体" pitchFamily="2" charset="-122"/>
              </a:defRPr>
            </a:lvl8pPr>
            <a:lvl9pPr marL="1828800" algn="l" rtl="0" fontAlgn="base">
              <a:spcBef>
                <a:spcPct val="0"/>
              </a:spcBef>
              <a:spcAft>
                <a:spcPct val="0"/>
              </a:spcAft>
              <a:defRPr sz="3200" b="1">
                <a:solidFill>
                  <a:srgbClr val="000000"/>
                </a:solidFill>
                <a:latin typeface="Verdana" pitchFamily="34" charset="0"/>
                <a:ea typeface="宋体" pitchFamily="2" charset="-122"/>
              </a:defRPr>
            </a:lvl9pPr>
          </a:lstStyle>
          <a:p>
            <a:pPr algn="ctr"/>
            <a:r>
              <a:rPr lang="x-none" altLang="zh-CN" sz="2400" dirty="0">
                <a:latin typeface="+mj-ea"/>
              </a:rPr>
              <a:t>表5-14  单位成本乙类费用实际数与预算数之差因素分析表 </a:t>
            </a:r>
            <a:endParaRPr lang="zh-CN" altLang="zh-CN" sz="2400" dirty="0">
              <a:latin typeface="+mj-ea"/>
            </a:endParaRPr>
          </a:p>
          <a:p>
            <a:pPr algn="r" latinLnBrk="1"/>
            <a:r>
              <a:rPr lang="en-US" altLang="zh-CN" sz="2400" dirty="0" smtClean="0">
                <a:latin typeface="+mj-ea"/>
              </a:rPr>
              <a:t>202</a:t>
            </a:r>
            <a:r>
              <a:rPr lang="zh-CN" altLang="zh-CN" sz="2400" dirty="0" smtClean="0">
                <a:latin typeface="+mj-ea"/>
              </a:rPr>
              <a:t>×年</a:t>
            </a:r>
            <a:r>
              <a:rPr lang="en-US" altLang="zh-CN" sz="2400" dirty="0">
                <a:latin typeface="+mj-ea"/>
              </a:rPr>
              <a:t>5</a:t>
            </a:r>
            <a:r>
              <a:rPr lang="zh-CN" altLang="zh-CN" sz="2400" dirty="0">
                <a:latin typeface="+mj-ea"/>
              </a:rPr>
              <a:t>月</a:t>
            </a:r>
            <a:r>
              <a:rPr lang="en-US" altLang="zh-CN" sz="2400" dirty="0">
                <a:latin typeface="+mj-ea"/>
              </a:rPr>
              <a:t> </a:t>
            </a:r>
            <a:r>
              <a:rPr lang="en-US" altLang="zh-CN" sz="2400" dirty="0" smtClean="0">
                <a:latin typeface="+mj-ea"/>
              </a:rPr>
              <a:t>              </a:t>
            </a:r>
            <a:r>
              <a:rPr lang="zh-CN" altLang="zh-CN" sz="2400" dirty="0">
                <a:latin typeface="+mj-ea"/>
              </a:rPr>
              <a:t>单位</a:t>
            </a:r>
            <a:r>
              <a:rPr lang="en-US" altLang="zh-CN" sz="2400" dirty="0">
                <a:latin typeface="+mj-ea"/>
              </a:rPr>
              <a:t>:</a:t>
            </a:r>
            <a:r>
              <a:rPr lang="zh-CN" altLang="zh-CN" sz="2400" dirty="0">
                <a:latin typeface="+mj-ea"/>
              </a:rPr>
              <a:t>元</a:t>
            </a:r>
            <a:r>
              <a:rPr lang="en-US" altLang="zh-CN" sz="2400" dirty="0">
                <a:latin typeface="+mj-ea"/>
              </a:rPr>
              <a:t>/10</a:t>
            </a:r>
            <a:r>
              <a:rPr lang="en-US" altLang="zh-CN" sz="2400" baseline="30000" dirty="0">
                <a:latin typeface="+mj-ea"/>
              </a:rPr>
              <a:t>3</a:t>
            </a:r>
            <a:r>
              <a:rPr lang="en-US" altLang="zh-CN" sz="2400" dirty="0">
                <a:latin typeface="+mj-ea"/>
              </a:rPr>
              <a:t>t</a:t>
            </a:r>
            <a:r>
              <a:rPr lang="zh-CN" altLang="zh-CN" sz="2400" dirty="0">
                <a:latin typeface="+mj-ea"/>
              </a:rPr>
              <a:t>•</a:t>
            </a:r>
            <a:r>
              <a:rPr lang="en-US" altLang="zh-CN" sz="2400" dirty="0">
                <a:latin typeface="+mj-ea"/>
              </a:rPr>
              <a:t>km</a:t>
            </a:r>
            <a:endParaRPr lang="zh-CN" altLang="zh-CN" sz="2400" dirty="0">
              <a:latin typeface="+mj-ea"/>
            </a:endParaRPr>
          </a:p>
        </p:txBody>
      </p:sp>
      <p:sp>
        <p:nvSpPr>
          <p:cNvPr id="66562" name="Rectangle 5"/>
          <p:cNvSpPr>
            <a:spLocks noGrp="1" noChangeArrowheads="1"/>
          </p:cNvSpPr>
          <p:nvPr>
            <p:ph type="title" idx="4294967295"/>
          </p:nvPr>
        </p:nvSpPr>
        <p:spPr>
          <a:xfrm>
            <a:off x="0" y="333375"/>
            <a:ext cx="2133600" cy="657225"/>
          </a:xfrm>
        </p:spPr>
        <p:txBody>
          <a:bodyPr/>
          <a:lstStyle/>
          <a:p>
            <a:pPr eaLnBrk="1" hangingPunct="1">
              <a:lnSpc>
                <a:spcPct val="120000"/>
              </a:lnSpc>
            </a:pPr>
            <a:r>
              <a:rPr lang="zh-CN" altLang="en-US" sz="2400">
                <a:solidFill>
                  <a:schemeClr val="folHlink"/>
                </a:solidFill>
                <a:latin typeface="宋体" panose="02010600030101010101" pitchFamily="2" charset="-122"/>
              </a:rPr>
              <a:t>表</a:t>
            </a:r>
            <a:r>
              <a:rPr lang="en-US" altLang="zh-CN" sz="2400">
                <a:solidFill>
                  <a:schemeClr val="folHlink"/>
                </a:solidFill>
                <a:latin typeface="宋体" panose="02010600030101010101" pitchFamily="2" charset="-122"/>
              </a:rPr>
              <a:t>5-14</a:t>
            </a:r>
          </a:p>
        </p:txBody>
      </p:sp>
      <p:graphicFrame>
        <p:nvGraphicFramePr>
          <p:cNvPr id="2" name="表格 1"/>
          <p:cNvGraphicFramePr>
            <a:graphicFrameLocks noGrp="1"/>
          </p:cNvGraphicFramePr>
          <p:nvPr>
            <p:extLst>
              <p:ext uri="{D42A27DB-BD31-4B8C-83A1-F6EECF244321}">
                <p14:modId xmlns:p14="http://schemas.microsoft.com/office/powerpoint/2010/main" xmlns="" val="4251575359"/>
              </p:ext>
            </p:extLst>
          </p:nvPr>
        </p:nvGraphicFramePr>
        <p:xfrm>
          <a:off x="533382" y="2420888"/>
          <a:ext cx="11125236" cy="2985600"/>
        </p:xfrm>
        <a:graphic>
          <a:graphicData uri="http://schemas.openxmlformats.org/drawingml/2006/table">
            <a:tbl>
              <a:tblPr>
                <a:effectLst/>
                <a:tableStyleId>{3C2FFA5D-87B4-456A-9821-1D502468CF0F}</a:tableStyleId>
              </a:tblPr>
              <a:tblGrid>
                <a:gridCol w="1213654">
                  <a:extLst>
                    <a:ext uri="{9D8B030D-6E8A-4147-A177-3AD203B41FA5}">
                      <a16:colId xmlns:a16="http://schemas.microsoft.com/office/drawing/2014/main" xmlns="" val="20000"/>
                    </a:ext>
                  </a:extLst>
                </a:gridCol>
                <a:gridCol w="4214762">
                  <a:extLst>
                    <a:ext uri="{9D8B030D-6E8A-4147-A177-3AD203B41FA5}">
                      <a16:colId xmlns:a16="http://schemas.microsoft.com/office/drawing/2014/main" xmlns="" val="20001"/>
                    </a:ext>
                  </a:extLst>
                </a:gridCol>
                <a:gridCol w="1210179">
                  <a:extLst>
                    <a:ext uri="{9D8B030D-6E8A-4147-A177-3AD203B41FA5}">
                      <a16:colId xmlns:a16="http://schemas.microsoft.com/office/drawing/2014/main" xmlns="" val="20002"/>
                    </a:ext>
                  </a:extLst>
                </a:gridCol>
                <a:gridCol w="708259">
                  <a:extLst>
                    <a:ext uri="{9D8B030D-6E8A-4147-A177-3AD203B41FA5}">
                      <a16:colId xmlns:a16="http://schemas.microsoft.com/office/drawing/2014/main" xmlns="" val="20003"/>
                    </a:ext>
                  </a:extLst>
                </a:gridCol>
                <a:gridCol w="1836713">
                  <a:extLst>
                    <a:ext uri="{9D8B030D-6E8A-4147-A177-3AD203B41FA5}">
                      <a16:colId xmlns:a16="http://schemas.microsoft.com/office/drawing/2014/main" xmlns="" val="20004"/>
                    </a:ext>
                  </a:extLst>
                </a:gridCol>
                <a:gridCol w="1941669">
                  <a:extLst>
                    <a:ext uri="{9D8B030D-6E8A-4147-A177-3AD203B41FA5}">
                      <a16:colId xmlns:a16="http://schemas.microsoft.com/office/drawing/2014/main" xmlns="" val="20005"/>
                    </a:ext>
                  </a:extLst>
                </a:gridCol>
              </a:tblGrid>
              <a:tr h="539708">
                <a:tc>
                  <a:txBody>
                    <a:bodyPr/>
                    <a:lstStyle/>
                    <a:p>
                      <a:pPr algn="ctr">
                        <a:spcAft>
                          <a:spcPts val="0"/>
                        </a:spcAft>
                      </a:pPr>
                      <a:r>
                        <a:rPr lang="zh-CN" sz="2000" b="1" kern="0" dirty="0">
                          <a:effectLst/>
                          <a:latin typeface="+mj-ea"/>
                          <a:ea typeface="+mj-ea"/>
                        </a:rPr>
                        <a:t>替代序号</a:t>
                      </a:r>
                      <a:endParaRPr lang="zh-CN" sz="2000" b="1" kern="100" dirty="0">
                        <a:effectLst/>
                        <a:latin typeface="+mj-ea"/>
                        <a:ea typeface="+mj-ea"/>
                      </a:endParaRPr>
                    </a:p>
                  </a:txBody>
                  <a:tcPr marL="68580" marR="68580" marT="0" marB="0" anchor="ctr">
                    <a:solidFill>
                      <a:schemeClr val="accent3"/>
                    </a:solidFill>
                  </a:tcPr>
                </a:tc>
                <a:tc>
                  <a:txBody>
                    <a:bodyPr/>
                    <a:lstStyle/>
                    <a:p>
                      <a:pPr algn="ctr">
                        <a:spcAft>
                          <a:spcPts val="0"/>
                        </a:spcAft>
                      </a:pPr>
                      <a:r>
                        <a:rPr lang="zh-CN" sz="2000" b="1" kern="0" dirty="0">
                          <a:effectLst/>
                          <a:latin typeface="+mj-ea"/>
                          <a:ea typeface="+mj-ea"/>
                        </a:rPr>
                        <a:t>替代过程</a:t>
                      </a:r>
                      <a:endParaRPr lang="zh-CN" sz="2000" b="1" kern="100" dirty="0">
                        <a:effectLst/>
                        <a:latin typeface="+mj-ea"/>
                        <a:ea typeface="+mj-ea"/>
                      </a:endParaRPr>
                    </a:p>
                  </a:txBody>
                  <a:tcPr marL="68580" marR="68580" marT="0" marB="0" anchor="ctr">
                    <a:solidFill>
                      <a:schemeClr val="accent3"/>
                    </a:solidFill>
                  </a:tcPr>
                </a:tc>
                <a:tc>
                  <a:txBody>
                    <a:bodyPr/>
                    <a:lstStyle/>
                    <a:p>
                      <a:pPr algn="ctr">
                        <a:spcAft>
                          <a:spcPts val="0"/>
                        </a:spcAft>
                      </a:pPr>
                      <a:r>
                        <a:rPr lang="zh-CN" sz="2000" b="1" kern="0" dirty="0">
                          <a:effectLst/>
                          <a:latin typeface="+mj-ea"/>
                          <a:ea typeface="+mj-ea"/>
                        </a:rPr>
                        <a:t>计算结果</a:t>
                      </a:r>
                      <a:endParaRPr lang="zh-CN" sz="2000" b="1" kern="100" dirty="0">
                        <a:effectLst/>
                        <a:latin typeface="+mj-ea"/>
                        <a:ea typeface="+mj-ea"/>
                      </a:endParaRPr>
                    </a:p>
                  </a:txBody>
                  <a:tcPr marL="68580" marR="68580" marT="0" marB="0" anchor="ctr">
                    <a:solidFill>
                      <a:schemeClr val="accent3"/>
                    </a:solidFill>
                  </a:tcPr>
                </a:tc>
                <a:tc>
                  <a:txBody>
                    <a:bodyPr/>
                    <a:lstStyle/>
                    <a:p>
                      <a:pPr algn="ctr">
                        <a:spcAft>
                          <a:spcPts val="0"/>
                        </a:spcAft>
                      </a:pPr>
                      <a:r>
                        <a:rPr lang="zh-CN" sz="2000" b="1" kern="0" dirty="0">
                          <a:effectLst/>
                          <a:latin typeface="+mj-ea"/>
                          <a:ea typeface="+mj-ea"/>
                        </a:rPr>
                        <a:t>编号</a:t>
                      </a:r>
                      <a:endParaRPr lang="zh-CN" sz="2000" b="1" kern="100" dirty="0">
                        <a:effectLst/>
                        <a:latin typeface="+mj-ea"/>
                        <a:ea typeface="+mj-ea"/>
                      </a:endParaRPr>
                    </a:p>
                  </a:txBody>
                  <a:tcPr marL="68580" marR="68580" marT="0" marB="0" anchor="ctr">
                    <a:solidFill>
                      <a:schemeClr val="accent3"/>
                    </a:solidFill>
                  </a:tcPr>
                </a:tc>
                <a:tc>
                  <a:txBody>
                    <a:bodyPr/>
                    <a:lstStyle/>
                    <a:p>
                      <a:pPr algn="ctr">
                        <a:spcAft>
                          <a:spcPts val="0"/>
                        </a:spcAft>
                      </a:pPr>
                      <a:r>
                        <a:rPr lang="zh-CN" sz="2000" b="1" kern="0" dirty="0">
                          <a:effectLst/>
                          <a:latin typeface="+mj-ea"/>
                          <a:ea typeface="+mj-ea"/>
                        </a:rPr>
                        <a:t>影响因素</a:t>
                      </a:r>
                      <a:endParaRPr lang="zh-CN" sz="2000" b="1" kern="100" dirty="0">
                        <a:effectLst/>
                        <a:latin typeface="+mj-ea"/>
                        <a:ea typeface="+mj-ea"/>
                      </a:endParaRPr>
                    </a:p>
                  </a:txBody>
                  <a:tcPr marL="68580" marR="68580" marT="0" marB="0" anchor="ctr">
                    <a:solidFill>
                      <a:schemeClr val="accent3"/>
                    </a:solidFill>
                  </a:tcPr>
                </a:tc>
                <a:tc>
                  <a:txBody>
                    <a:bodyPr/>
                    <a:lstStyle/>
                    <a:p>
                      <a:pPr algn="ctr">
                        <a:spcAft>
                          <a:spcPts val="0"/>
                        </a:spcAft>
                      </a:pPr>
                      <a:r>
                        <a:rPr lang="zh-CN" sz="2000" b="1" kern="0" dirty="0">
                          <a:effectLst/>
                          <a:latin typeface="+mj-ea"/>
                          <a:ea typeface="+mj-ea"/>
                        </a:rPr>
                        <a:t>对单位成本</a:t>
                      </a:r>
                      <a:endParaRPr lang="zh-CN" sz="2000" b="1" kern="100" dirty="0">
                        <a:effectLst/>
                        <a:latin typeface="+mj-ea"/>
                        <a:ea typeface="+mj-ea"/>
                      </a:endParaRPr>
                    </a:p>
                    <a:p>
                      <a:pPr algn="ctr">
                        <a:spcAft>
                          <a:spcPts val="0"/>
                        </a:spcAft>
                      </a:pPr>
                      <a:r>
                        <a:rPr lang="zh-CN" sz="2000" b="1" kern="0" dirty="0">
                          <a:effectLst/>
                          <a:latin typeface="+mj-ea"/>
                          <a:ea typeface="+mj-ea"/>
                        </a:rPr>
                        <a:t>的影响数额</a:t>
                      </a:r>
                      <a:endParaRPr lang="zh-CN" sz="2000" b="1" kern="100" dirty="0">
                        <a:effectLst/>
                        <a:latin typeface="+mj-ea"/>
                        <a:ea typeface="+mj-ea"/>
                      </a:endParaRPr>
                    </a:p>
                  </a:txBody>
                  <a:tcPr marL="68580" marR="68580" marT="0" marB="0" anchor="ctr">
                    <a:solidFill>
                      <a:schemeClr val="accent3"/>
                    </a:solidFill>
                  </a:tcPr>
                </a:tc>
                <a:extLst>
                  <a:ext uri="{0D108BD9-81ED-4DB2-BD59-A6C34878D82A}">
                    <a16:rowId xmlns:a16="http://schemas.microsoft.com/office/drawing/2014/main" xmlns="" val="10000"/>
                  </a:ext>
                </a:extLst>
              </a:tr>
              <a:tr h="396000">
                <a:tc>
                  <a:txBody>
                    <a:bodyPr/>
                    <a:lstStyle/>
                    <a:p>
                      <a:pPr algn="ctr">
                        <a:spcAft>
                          <a:spcPts val="0"/>
                        </a:spcAft>
                      </a:pPr>
                      <a:r>
                        <a:rPr lang="en-US" sz="2000" b="1" kern="0" dirty="0">
                          <a:effectLst/>
                          <a:latin typeface="+mj-ea"/>
                          <a:ea typeface="+mj-ea"/>
                        </a:rPr>
                        <a:t>-</a:t>
                      </a:r>
                      <a:endParaRPr lang="zh-CN" sz="2000" b="1" kern="100" dirty="0">
                        <a:effectLst/>
                        <a:latin typeface="+mj-ea"/>
                        <a:ea typeface="+mj-ea"/>
                      </a:endParaRPr>
                    </a:p>
                  </a:txBody>
                  <a:tcPr marL="68580" marR="68580" marT="0" marB="0" anchor="ctr">
                    <a:solidFill>
                      <a:schemeClr val="accent3"/>
                    </a:solidFill>
                  </a:tcPr>
                </a:tc>
                <a:tc>
                  <a:txBody>
                    <a:bodyPr/>
                    <a:lstStyle/>
                    <a:p>
                      <a:pPr algn="ctr">
                        <a:spcAft>
                          <a:spcPts val="0"/>
                        </a:spcAft>
                      </a:pPr>
                      <a:r>
                        <a:rPr lang="en-US" sz="2000" b="1" kern="0" dirty="0">
                          <a:effectLst/>
                          <a:latin typeface="+mj-ea"/>
                          <a:ea typeface="+mj-ea"/>
                        </a:rPr>
                        <a:t>1049.03÷(60%×10×95%)</a:t>
                      </a:r>
                      <a:endParaRPr lang="zh-CN" sz="2000" b="1" kern="100" dirty="0">
                        <a:effectLst/>
                        <a:latin typeface="+mj-ea"/>
                        <a:ea typeface="+mj-ea"/>
                      </a:endParaRPr>
                    </a:p>
                  </a:txBody>
                  <a:tcPr marL="68580" marR="68580" marT="0" marB="0" anchor="ctr">
                    <a:solidFill>
                      <a:schemeClr val="accent3"/>
                    </a:solidFill>
                  </a:tcPr>
                </a:tc>
                <a:tc>
                  <a:txBody>
                    <a:bodyPr/>
                    <a:lstStyle/>
                    <a:p>
                      <a:pPr algn="ctr">
                        <a:spcAft>
                          <a:spcPts val="0"/>
                        </a:spcAft>
                      </a:pPr>
                      <a:r>
                        <a:rPr lang="en-US" sz="2000" b="1" kern="0">
                          <a:effectLst/>
                          <a:latin typeface="+mj-ea"/>
                          <a:ea typeface="+mj-ea"/>
                        </a:rPr>
                        <a:t>184.04</a:t>
                      </a:r>
                      <a:endParaRPr lang="zh-CN" sz="2000" b="1" kern="100">
                        <a:effectLst/>
                        <a:latin typeface="+mj-ea"/>
                        <a:ea typeface="+mj-ea"/>
                      </a:endParaRPr>
                    </a:p>
                  </a:txBody>
                  <a:tcPr marL="68580" marR="68580" marT="0" marB="0" anchor="ctr">
                    <a:solidFill>
                      <a:schemeClr val="accent3"/>
                    </a:solidFill>
                  </a:tcPr>
                </a:tc>
                <a:tc>
                  <a:txBody>
                    <a:bodyPr/>
                    <a:lstStyle/>
                    <a:p>
                      <a:pPr algn="ctr">
                        <a:spcAft>
                          <a:spcPts val="0"/>
                        </a:spcAft>
                      </a:pPr>
                      <a:r>
                        <a:rPr lang="zh-CN" sz="2000" b="1" kern="0">
                          <a:effectLst/>
                          <a:latin typeface="+mj-ea"/>
                          <a:ea typeface="+mj-ea"/>
                        </a:rPr>
                        <a:t>①</a:t>
                      </a:r>
                      <a:endParaRPr lang="zh-CN" sz="2000" b="1" kern="100">
                        <a:effectLst/>
                        <a:latin typeface="+mj-ea"/>
                        <a:ea typeface="+mj-ea"/>
                      </a:endParaRPr>
                    </a:p>
                  </a:txBody>
                  <a:tcPr marL="68580" marR="68580" marT="0" marB="0" anchor="ctr">
                    <a:solidFill>
                      <a:schemeClr val="accent3"/>
                    </a:solidFill>
                  </a:tcPr>
                </a:tc>
                <a:tc>
                  <a:txBody>
                    <a:bodyPr/>
                    <a:lstStyle/>
                    <a:p>
                      <a:pPr algn="ctr">
                        <a:spcAft>
                          <a:spcPts val="0"/>
                        </a:spcAft>
                      </a:pPr>
                      <a:r>
                        <a:rPr lang="en-US" sz="2000" b="1" kern="0">
                          <a:effectLst/>
                          <a:latin typeface="+mj-ea"/>
                          <a:ea typeface="+mj-ea"/>
                        </a:rPr>
                        <a:t>-</a:t>
                      </a:r>
                      <a:endParaRPr lang="zh-CN" sz="2000" b="1" kern="100">
                        <a:effectLst/>
                        <a:latin typeface="+mj-ea"/>
                        <a:ea typeface="+mj-ea"/>
                      </a:endParaRPr>
                    </a:p>
                  </a:txBody>
                  <a:tcPr marL="68580" marR="68580" marT="0" marB="0" anchor="ctr">
                    <a:solidFill>
                      <a:schemeClr val="accent3"/>
                    </a:solidFill>
                  </a:tcPr>
                </a:tc>
                <a:tc>
                  <a:txBody>
                    <a:bodyPr/>
                    <a:lstStyle/>
                    <a:p>
                      <a:pPr algn="ctr">
                        <a:spcAft>
                          <a:spcPts val="0"/>
                        </a:spcAft>
                      </a:pPr>
                      <a:r>
                        <a:rPr lang="en-US" sz="2000" b="1" kern="0">
                          <a:effectLst/>
                          <a:latin typeface="+mj-ea"/>
                          <a:ea typeface="+mj-ea"/>
                        </a:rPr>
                        <a:t>-</a:t>
                      </a:r>
                      <a:endParaRPr lang="zh-CN" sz="2000" b="1" kern="100">
                        <a:effectLst/>
                        <a:latin typeface="+mj-ea"/>
                        <a:ea typeface="+mj-ea"/>
                      </a:endParaRPr>
                    </a:p>
                  </a:txBody>
                  <a:tcPr marL="68580" marR="68580" marT="0" marB="0" anchor="ctr">
                    <a:solidFill>
                      <a:schemeClr val="accent3"/>
                    </a:solidFill>
                  </a:tcPr>
                </a:tc>
                <a:extLst>
                  <a:ext uri="{0D108BD9-81ED-4DB2-BD59-A6C34878D82A}">
                    <a16:rowId xmlns:a16="http://schemas.microsoft.com/office/drawing/2014/main" xmlns="" val="10001"/>
                  </a:ext>
                </a:extLst>
              </a:tr>
              <a:tr h="396000">
                <a:tc>
                  <a:txBody>
                    <a:bodyPr/>
                    <a:lstStyle/>
                    <a:p>
                      <a:pPr algn="ctr">
                        <a:spcAft>
                          <a:spcPts val="0"/>
                        </a:spcAft>
                      </a:pPr>
                      <a:r>
                        <a:rPr lang="en-US" sz="2000" b="1" kern="0">
                          <a:effectLst/>
                          <a:latin typeface="+mj-ea"/>
                          <a:ea typeface="+mj-ea"/>
                        </a:rPr>
                        <a:t>1</a:t>
                      </a:r>
                      <a:endParaRPr lang="zh-CN" sz="2000" b="1" kern="100">
                        <a:effectLst/>
                        <a:latin typeface="+mj-ea"/>
                        <a:ea typeface="+mj-ea"/>
                      </a:endParaRPr>
                    </a:p>
                  </a:txBody>
                  <a:tcPr marL="68580" marR="68580" marT="0" marB="0" anchor="ctr">
                    <a:solidFill>
                      <a:schemeClr val="accent3"/>
                    </a:solidFill>
                  </a:tcPr>
                </a:tc>
                <a:tc>
                  <a:txBody>
                    <a:bodyPr/>
                    <a:lstStyle/>
                    <a:p>
                      <a:pPr algn="ctr">
                        <a:spcAft>
                          <a:spcPts val="0"/>
                        </a:spcAft>
                      </a:pPr>
                      <a:r>
                        <a:rPr lang="en-US" sz="2000" b="1" kern="0" dirty="0">
                          <a:effectLst/>
                          <a:latin typeface="+mj-ea"/>
                          <a:ea typeface="+mj-ea"/>
                        </a:rPr>
                        <a:t>1049.03÷(</a:t>
                      </a:r>
                      <a:r>
                        <a:rPr lang="en-US" sz="2000" b="1" u="sng" kern="0" dirty="0">
                          <a:effectLst/>
                          <a:latin typeface="+mj-ea"/>
                          <a:ea typeface="+mj-ea"/>
                        </a:rPr>
                        <a:t>70%</a:t>
                      </a:r>
                      <a:r>
                        <a:rPr lang="en-US" sz="2000" b="1" kern="0" dirty="0">
                          <a:effectLst/>
                          <a:latin typeface="+mj-ea"/>
                          <a:ea typeface="+mj-ea"/>
                        </a:rPr>
                        <a:t>×10×95%)</a:t>
                      </a:r>
                      <a:endParaRPr lang="zh-CN" sz="2000" b="1" kern="100" dirty="0">
                        <a:effectLst/>
                        <a:latin typeface="+mj-ea"/>
                        <a:ea typeface="+mj-ea"/>
                      </a:endParaRPr>
                    </a:p>
                  </a:txBody>
                  <a:tcPr marL="68580" marR="68580" marT="0" marB="0" anchor="ctr">
                    <a:solidFill>
                      <a:schemeClr val="accent3"/>
                    </a:solidFill>
                  </a:tcPr>
                </a:tc>
                <a:tc>
                  <a:txBody>
                    <a:bodyPr/>
                    <a:lstStyle/>
                    <a:p>
                      <a:pPr algn="ctr">
                        <a:spcAft>
                          <a:spcPts val="0"/>
                        </a:spcAft>
                      </a:pPr>
                      <a:r>
                        <a:rPr lang="en-US" sz="2000" b="1" kern="0">
                          <a:effectLst/>
                          <a:latin typeface="+mj-ea"/>
                          <a:ea typeface="+mj-ea"/>
                        </a:rPr>
                        <a:t>157.75</a:t>
                      </a:r>
                      <a:endParaRPr lang="zh-CN" sz="2000" b="1" kern="100">
                        <a:effectLst/>
                        <a:latin typeface="+mj-ea"/>
                        <a:ea typeface="+mj-ea"/>
                      </a:endParaRPr>
                    </a:p>
                  </a:txBody>
                  <a:tcPr marL="68580" marR="68580" marT="0" marB="0" anchor="ctr">
                    <a:solidFill>
                      <a:schemeClr val="accent3"/>
                    </a:solidFill>
                  </a:tcPr>
                </a:tc>
                <a:tc>
                  <a:txBody>
                    <a:bodyPr/>
                    <a:lstStyle/>
                    <a:p>
                      <a:pPr algn="ctr">
                        <a:spcAft>
                          <a:spcPts val="0"/>
                        </a:spcAft>
                      </a:pPr>
                      <a:r>
                        <a:rPr lang="zh-CN" sz="2000" b="1" kern="0">
                          <a:effectLst/>
                          <a:latin typeface="+mj-ea"/>
                          <a:ea typeface="+mj-ea"/>
                        </a:rPr>
                        <a:t>②</a:t>
                      </a:r>
                      <a:endParaRPr lang="zh-CN" sz="2000" b="1" kern="100">
                        <a:effectLst/>
                        <a:latin typeface="+mj-ea"/>
                        <a:ea typeface="+mj-ea"/>
                      </a:endParaRPr>
                    </a:p>
                  </a:txBody>
                  <a:tcPr marL="68580" marR="68580" marT="0" marB="0" anchor="ctr">
                    <a:solidFill>
                      <a:schemeClr val="accent3"/>
                    </a:solidFill>
                  </a:tcPr>
                </a:tc>
                <a:tc>
                  <a:txBody>
                    <a:bodyPr/>
                    <a:lstStyle/>
                    <a:p>
                      <a:pPr algn="just">
                        <a:spcAft>
                          <a:spcPts val="0"/>
                        </a:spcAft>
                      </a:pPr>
                      <a:r>
                        <a:rPr lang="en-US" sz="2000" b="1" kern="0">
                          <a:effectLst/>
                          <a:latin typeface="+mj-ea"/>
                          <a:ea typeface="+mj-ea"/>
                        </a:rPr>
                        <a:t>β:+10%</a:t>
                      </a:r>
                      <a:endParaRPr lang="zh-CN" sz="2000" b="1" kern="100">
                        <a:effectLst/>
                        <a:latin typeface="+mj-ea"/>
                        <a:ea typeface="+mj-ea"/>
                      </a:endParaRPr>
                    </a:p>
                  </a:txBody>
                  <a:tcPr marL="68580" marR="68580" marT="0" marB="0" anchor="ctr">
                    <a:solidFill>
                      <a:schemeClr val="accent3"/>
                    </a:solidFill>
                  </a:tcPr>
                </a:tc>
                <a:tc>
                  <a:txBody>
                    <a:bodyPr/>
                    <a:lstStyle/>
                    <a:p>
                      <a:pPr algn="just">
                        <a:spcAft>
                          <a:spcPts val="0"/>
                        </a:spcAft>
                      </a:pPr>
                      <a:r>
                        <a:rPr lang="en-US" sz="2000" b="1" kern="0" dirty="0">
                          <a:effectLst/>
                          <a:latin typeface="+mj-ea"/>
                          <a:ea typeface="+mj-ea"/>
                        </a:rPr>
                        <a:t>②</a:t>
                      </a:r>
                      <a:r>
                        <a:rPr lang="zh-CN" sz="2000" b="1" kern="0" dirty="0">
                          <a:effectLst/>
                          <a:latin typeface="+mj-ea"/>
                          <a:ea typeface="+mj-ea"/>
                        </a:rPr>
                        <a:t>－</a:t>
                      </a:r>
                      <a:r>
                        <a:rPr lang="en-US" sz="2000" b="1" kern="0" dirty="0">
                          <a:effectLst/>
                          <a:latin typeface="+mj-ea"/>
                          <a:ea typeface="+mj-ea"/>
                        </a:rPr>
                        <a:t>①=-26.29</a:t>
                      </a:r>
                      <a:endParaRPr lang="zh-CN" sz="2000" b="1" kern="100" dirty="0">
                        <a:effectLst/>
                        <a:latin typeface="+mj-ea"/>
                        <a:ea typeface="+mj-ea"/>
                      </a:endParaRPr>
                    </a:p>
                  </a:txBody>
                  <a:tcPr marL="68580" marR="68580" marT="0" marB="0" anchor="ctr">
                    <a:solidFill>
                      <a:schemeClr val="accent3"/>
                    </a:solidFill>
                  </a:tcPr>
                </a:tc>
                <a:extLst>
                  <a:ext uri="{0D108BD9-81ED-4DB2-BD59-A6C34878D82A}">
                    <a16:rowId xmlns:a16="http://schemas.microsoft.com/office/drawing/2014/main" xmlns="" val="10002"/>
                  </a:ext>
                </a:extLst>
              </a:tr>
              <a:tr h="396000">
                <a:tc>
                  <a:txBody>
                    <a:bodyPr/>
                    <a:lstStyle/>
                    <a:p>
                      <a:pPr algn="ctr">
                        <a:spcAft>
                          <a:spcPts val="0"/>
                        </a:spcAft>
                      </a:pPr>
                      <a:r>
                        <a:rPr lang="en-US" sz="2000" b="1" kern="0">
                          <a:effectLst/>
                          <a:latin typeface="+mj-ea"/>
                          <a:ea typeface="+mj-ea"/>
                        </a:rPr>
                        <a:t>2</a:t>
                      </a:r>
                      <a:endParaRPr lang="zh-CN" sz="2000" b="1" kern="100">
                        <a:effectLst/>
                        <a:latin typeface="+mj-ea"/>
                        <a:ea typeface="+mj-ea"/>
                      </a:endParaRPr>
                    </a:p>
                  </a:txBody>
                  <a:tcPr marL="68580" marR="68580" marT="0" marB="0" anchor="ctr">
                    <a:solidFill>
                      <a:schemeClr val="accent3"/>
                    </a:solidFill>
                  </a:tcPr>
                </a:tc>
                <a:tc>
                  <a:txBody>
                    <a:bodyPr/>
                    <a:lstStyle/>
                    <a:p>
                      <a:pPr algn="ctr">
                        <a:spcAft>
                          <a:spcPts val="0"/>
                        </a:spcAft>
                      </a:pPr>
                      <a:r>
                        <a:rPr lang="en-US" sz="2000" b="1" kern="0" dirty="0">
                          <a:effectLst/>
                          <a:latin typeface="+mj-ea"/>
                          <a:ea typeface="+mj-ea"/>
                        </a:rPr>
                        <a:t>1049.03÷(70%×</a:t>
                      </a:r>
                      <a:r>
                        <a:rPr lang="en-US" sz="2000" b="1" u="sng" kern="0" dirty="0">
                          <a:effectLst/>
                          <a:latin typeface="+mj-ea"/>
                          <a:ea typeface="+mj-ea"/>
                        </a:rPr>
                        <a:t>10</a:t>
                      </a:r>
                      <a:r>
                        <a:rPr lang="en-US" sz="2000" b="1" kern="0" dirty="0">
                          <a:effectLst/>
                          <a:latin typeface="+mj-ea"/>
                          <a:ea typeface="+mj-ea"/>
                        </a:rPr>
                        <a:t>×95%)</a:t>
                      </a:r>
                      <a:endParaRPr lang="zh-CN" sz="2000" b="1" kern="100" dirty="0">
                        <a:effectLst/>
                        <a:latin typeface="+mj-ea"/>
                        <a:ea typeface="+mj-ea"/>
                      </a:endParaRPr>
                    </a:p>
                  </a:txBody>
                  <a:tcPr marL="68580" marR="68580" marT="0" marB="0" anchor="ctr">
                    <a:solidFill>
                      <a:schemeClr val="accent3"/>
                    </a:solidFill>
                  </a:tcPr>
                </a:tc>
                <a:tc>
                  <a:txBody>
                    <a:bodyPr/>
                    <a:lstStyle/>
                    <a:p>
                      <a:pPr algn="ctr">
                        <a:spcAft>
                          <a:spcPts val="0"/>
                        </a:spcAft>
                      </a:pPr>
                      <a:r>
                        <a:rPr lang="en-US" sz="2000" b="1" kern="0">
                          <a:effectLst/>
                          <a:latin typeface="+mj-ea"/>
                          <a:ea typeface="+mj-ea"/>
                        </a:rPr>
                        <a:t>157.75</a:t>
                      </a:r>
                      <a:endParaRPr lang="zh-CN" sz="2000" b="1" kern="100">
                        <a:effectLst/>
                        <a:latin typeface="+mj-ea"/>
                        <a:ea typeface="+mj-ea"/>
                      </a:endParaRPr>
                    </a:p>
                  </a:txBody>
                  <a:tcPr marL="68580" marR="68580" marT="0" marB="0" anchor="ctr">
                    <a:solidFill>
                      <a:schemeClr val="accent3"/>
                    </a:solidFill>
                  </a:tcPr>
                </a:tc>
                <a:tc>
                  <a:txBody>
                    <a:bodyPr/>
                    <a:lstStyle/>
                    <a:p>
                      <a:pPr algn="ctr">
                        <a:spcAft>
                          <a:spcPts val="0"/>
                        </a:spcAft>
                      </a:pPr>
                      <a:r>
                        <a:rPr lang="zh-CN" sz="2000" b="1" kern="0">
                          <a:effectLst/>
                          <a:latin typeface="+mj-ea"/>
                          <a:ea typeface="+mj-ea"/>
                        </a:rPr>
                        <a:t>③</a:t>
                      </a:r>
                      <a:endParaRPr lang="zh-CN" sz="2000" b="1" kern="100">
                        <a:effectLst/>
                        <a:latin typeface="+mj-ea"/>
                        <a:ea typeface="+mj-ea"/>
                      </a:endParaRPr>
                    </a:p>
                  </a:txBody>
                  <a:tcPr marL="68580" marR="68580" marT="0" marB="0" anchor="ctr">
                    <a:solidFill>
                      <a:schemeClr val="accent3"/>
                    </a:solidFill>
                  </a:tcPr>
                </a:tc>
                <a:tc>
                  <a:txBody>
                    <a:bodyPr/>
                    <a:lstStyle/>
                    <a:p>
                      <a:pPr algn="just">
                        <a:spcAft>
                          <a:spcPts val="0"/>
                        </a:spcAft>
                      </a:pPr>
                      <a:r>
                        <a:rPr lang="en-US" sz="2000" b="1" kern="0">
                          <a:effectLst/>
                          <a:latin typeface="+mj-ea"/>
                          <a:ea typeface="+mj-ea"/>
                        </a:rPr>
                        <a:t>δ:</a:t>
                      </a:r>
                      <a:r>
                        <a:rPr lang="zh-CN" sz="2000" b="1" kern="0">
                          <a:effectLst/>
                          <a:latin typeface="+mj-ea"/>
                          <a:ea typeface="+mj-ea"/>
                        </a:rPr>
                        <a:t>无变化</a:t>
                      </a:r>
                      <a:endParaRPr lang="zh-CN" sz="2000" b="1" kern="100">
                        <a:effectLst/>
                        <a:latin typeface="+mj-ea"/>
                        <a:ea typeface="+mj-ea"/>
                      </a:endParaRPr>
                    </a:p>
                  </a:txBody>
                  <a:tcPr marL="68580" marR="68580" marT="0" marB="0" anchor="ctr">
                    <a:solidFill>
                      <a:schemeClr val="accent3"/>
                    </a:solidFill>
                  </a:tcPr>
                </a:tc>
                <a:tc>
                  <a:txBody>
                    <a:bodyPr/>
                    <a:lstStyle/>
                    <a:p>
                      <a:pPr algn="just">
                        <a:spcAft>
                          <a:spcPts val="0"/>
                        </a:spcAft>
                      </a:pPr>
                      <a:r>
                        <a:rPr lang="en-US" sz="2000" b="1" kern="0">
                          <a:effectLst/>
                          <a:latin typeface="+mj-ea"/>
                          <a:ea typeface="+mj-ea"/>
                        </a:rPr>
                        <a:t>③</a:t>
                      </a:r>
                      <a:r>
                        <a:rPr lang="zh-CN" sz="2000" b="1" kern="0">
                          <a:effectLst/>
                          <a:latin typeface="+mj-ea"/>
                          <a:ea typeface="+mj-ea"/>
                        </a:rPr>
                        <a:t>－</a:t>
                      </a:r>
                      <a:r>
                        <a:rPr lang="en-US" sz="2000" b="1" kern="0">
                          <a:effectLst/>
                          <a:latin typeface="+mj-ea"/>
                          <a:ea typeface="+mj-ea"/>
                        </a:rPr>
                        <a:t>②=0.00</a:t>
                      </a:r>
                      <a:endParaRPr lang="zh-CN" sz="2000" b="1" kern="100">
                        <a:effectLst/>
                        <a:latin typeface="+mj-ea"/>
                        <a:ea typeface="+mj-ea"/>
                      </a:endParaRPr>
                    </a:p>
                  </a:txBody>
                  <a:tcPr marL="68580" marR="68580" marT="0" marB="0" anchor="ctr">
                    <a:solidFill>
                      <a:schemeClr val="accent3"/>
                    </a:solidFill>
                  </a:tcPr>
                </a:tc>
                <a:extLst>
                  <a:ext uri="{0D108BD9-81ED-4DB2-BD59-A6C34878D82A}">
                    <a16:rowId xmlns:a16="http://schemas.microsoft.com/office/drawing/2014/main" xmlns="" val="10003"/>
                  </a:ext>
                </a:extLst>
              </a:tr>
              <a:tr h="396000">
                <a:tc>
                  <a:txBody>
                    <a:bodyPr/>
                    <a:lstStyle/>
                    <a:p>
                      <a:pPr algn="ctr">
                        <a:spcAft>
                          <a:spcPts val="0"/>
                        </a:spcAft>
                      </a:pPr>
                      <a:r>
                        <a:rPr lang="en-US" sz="2000" b="1" kern="0">
                          <a:effectLst/>
                          <a:latin typeface="+mj-ea"/>
                          <a:ea typeface="+mj-ea"/>
                        </a:rPr>
                        <a:t>3</a:t>
                      </a:r>
                      <a:endParaRPr lang="zh-CN" sz="2000" b="1" kern="100">
                        <a:effectLst/>
                        <a:latin typeface="+mj-ea"/>
                        <a:ea typeface="+mj-ea"/>
                      </a:endParaRPr>
                    </a:p>
                  </a:txBody>
                  <a:tcPr marL="68580" marR="68580" marT="0" marB="0" anchor="ctr">
                    <a:solidFill>
                      <a:schemeClr val="accent3"/>
                    </a:solidFill>
                  </a:tcPr>
                </a:tc>
                <a:tc>
                  <a:txBody>
                    <a:bodyPr/>
                    <a:lstStyle/>
                    <a:p>
                      <a:pPr algn="ctr">
                        <a:spcAft>
                          <a:spcPts val="0"/>
                        </a:spcAft>
                      </a:pPr>
                      <a:r>
                        <a:rPr lang="en-US" sz="2000" b="1" kern="0" dirty="0">
                          <a:effectLst/>
                          <a:latin typeface="+mj-ea"/>
                          <a:ea typeface="+mj-ea"/>
                        </a:rPr>
                        <a:t>1049.03÷(70%×10×</a:t>
                      </a:r>
                      <a:r>
                        <a:rPr lang="en-US" sz="2000" b="1" u="sng" kern="0" dirty="0">
                          <a:effectLst/>
                          <a:latin typeface="+mj-ea"/>
                          <a:ea typeface="+mj-ea"/>
                        </a:rPr>
                        <a:t>100%</a:t>
                      </a:r>
                      <a:r>
                        <a:rPr lang="en-US" sz="2000" b="1" kern="0" dirty="0">
                          <a:effectLst/>
                          <a:latin typeface="+mj-ea"/>
                          <a:ea typeface="+mj-ea"/>
                        </a:rPr>
                        <a:t>)</a:t>
                      </a:r>
                      <a:endParaRPr lang="zh-CN" sz="2000" b="1" kern="100" dirty="0">
                        <a:effectLst/>
                        <a:latin typeface="+mj-ea"/>
                        <a:ea typeface="+mj-ea"/>
                      </a:endParaRPr>
                    </a:p>
                  </a:txBody>
                  <a:tcPr marL="68580" marR="68580" marT="0" marB="0" anchor="ctr">
                    <a:solidFill>
                      <a:schemeClr val="accent3"/>
                    </a:solidFill>
                  </a:tcPr>
                </a:tc>
                <a:tc>
                  <a:txBody>
                    <a:bodyPr/>
                    <a:lstStyle/>
                    <a:p>
                      <a:pPr algn="ctr">
                        <a:spcAft>
                          <a:spcPts val="0"/>
                        </a:spcAft>
                      </a:pPr>
                      <a:r>
                        <a:rPr lang="en-US" sz="2000" b="1" kern="0" dirty="0">
                          <a:effectLst/>
                          <a:latin typeface="+mj-ea"/>
                          <a:ea typeface="+mj-ea"/>
                        </a:rPr>
                        <a:t>149.86</a:t>
                      </a:r>
                      <a:endParaRPr lang="zh-CN" sz="2000" b="1" kern="100" dirty="0">
                        <a:effectLst/>
                        <a:latin typeface="+mj-ea"/>
                        <a:ea typeface="+mj-ea"/>
                      </a:endParaRPr>
                    </a:p>
                  </a:txBody>
                  <a:tcPr marL="68580" marR="68580" marT="0" marB="0" anchor="ctr">
                    <a:solidFill>
                      <a:schemeClr val="accent3"/>
                    </a:solidFill>
                  </a:tcPr>
                </a:tc>
                <a:tc>
                  <a:txBody>
                    <a:bodyPr/>
                    <a:lstStyle/>
                    <a:p>
                      <a:pPr algn="ctr">
                        <a:spcAft>
                          <a:spcPts val="0"/>
                        </a:spcAft>
                      </a:pPr>
                      <a:r>
                        <a:rPr lang="zh-CN" sz="2000" b="1" kern="0" dirty="0">
                          <a:effectLst/>
                          <a:latin typeface="+mj-ea"/>
                          <a:ea typeface="+mj-ea"/>
                        </a:rPr>
                        <a:t>④</a:t>
                      </a:r>
                      <a:endParaRPr lang="zh-CN" sz="2000" b="1" kern="100" dirty="0">
                        <a:effectLst/>
                        <a:latin typeface="+mj-ea"/>
                        <a:ea typeface="+mj-ea"/>
                      </a:endParaRPr>
                    </a:p>
                  </a:txBody>
                  <a:tcPr marL="68580" marR="68580" marT="0" marB="0" anchor="ctr">
                    <a:solidFill>
                      <a:schemeClr val="accent3"/>
                    </a:solidFill>
                  </a:tcPr>
                </a:tc>
                <a:tc>
                  <a:txBody>
                    <a:bodyPr/>
                    <a:lstStyle/>
                    <a:p>
                      <a:pPr algn="just">
                        <a:spcAft>
                          <a:spcPts val="0"/>
                        </a:spcAft>
                      </a:pPr>
                      <a:r>
                        <a:rPr lang="en-US" sz="2000" b="1" kern="0">
                          <a:effectLst/>
                          <a:latin typeface="+mj-ea"/>
                          <a:ea typeface="+mj-ea"/>
                        </a:rPr>
                        <a:t>γ:+5%</a:t>
                      </a:r>
                      <a:endParaRPr lang="zh-CN" sz="2000" b="1" kern="100">
                        <a:effectLst/>
                        <a:latin typeface="+mj-ea"/>
                        <a:ea typeface="+mj-ea"/>
                      </a:endParaRPr>
                    </a:p>
                  </a:txBody>
                  <a:tcPr marL="68580" marR="68580" marT="0" marB="0" anchor="ctr">
                    <a:solidFill>
                      <a:schemeClr val="accent3"/>
                    </a:solidFill>
                  </a:tcPr>
                </a:tc>
                <a:tc>
                  <a:txBody>
                    <a:bodyPr/>
                    <a:lstStyle/>
                    <a:p>
                      <a:pPr algn="just">
                        <a:spcAft>
                          <a:spcPts val="0"/>
                        </a:spcAft>
                      </a:pPr>
                      <a:r>
                        <a:rPr lang="en-US" sz="2000" b="1" kern="0">
                          <a:effectLst/>
                          <a:latin typeface="+mj-ea"/>
                          <a:ea typeface="+mj-ea"/>
                        </a:rPr>
                        <a:t>④</a:t>
                      </a:r>
                      <a:r>
                        <a:rPr lang="zh-CN" sz="2000" b="1" kern="0">
                          <a:effectLst/>
                          <a:latin typeface="+mj-ea"/>
                          <a:ea typeface="+mj-ea"/>
                        </a:rPr>
                        <a:t>－</a:t>
                      </a:r>
                      <a:r>
                        <a:rPr lang="en-US" sz="2000" b="1" kern="0">
                          <a:effectLst/>
                          <a:latin typeface="+mj-ea"/>
                          <a:ea typeface="+mj-ea"/>
                        </a:rPr>
                        <a:t>③=-7.89</a:t>
                      </a:r>
                      <a:endParaRPr lang="zh-CN" sz="2000" b="1" kern="100">
                        <a:effectLst/>
                        <a:latin typeface="+mj-ea"/>
                        <a:ea typeface="+mj-ea"/>
                      </a:endParaRPr>
                    </a:p>
                  </a:txBody>
                  <a:tcPr marL="68580" marR="68580" marT="0" marB="0" anchor="ctr">
                    <a:solidFill>
                      <a:schemeClr val="accent3"/>
                    </a:solidFill>
                  </a:tcPr>
                </a:tc>
                <a:extLst>
                  <a:ext uri="{0D108BD9-81ED-4DB2-BD59-A6C34878D82A}">
                    <a16:rowId xmlns:a16="http://schemas.microsoft.com/office/drawing/2014/main" xmlns="" val="10004"/>
                  </a:ext>
                </a:extLst>
              </a:tr>
              <a:tr h="396000">
                <a:tc>
                  <a:txBody>
                    <a:bodyPr/>
                    <a:lstStyle/>
                    <a:p>
                      <a:pPr algn="ctr">
                        <a:spcAft>
                          <a:spcPts val="0"/>
                        </a:spcAft>
                      </a:pPr>
                      <a:r>
                        <a:rPr lang="en-US" sz="2000" b="1" kern="0">
                          <a:effectLst/>
                          <a:latin typeface="+mj-ea"/>
                          <a:ea typeface="+mj-ea"/>
                        </a:rPr>
                        <a:t>4</a:t>
                      </a:r>
                      <a:endParaRPr lang="zh-CN" sz="2000" b="1" kern="100">
                        <a:effectLst/>
                        <a:latin typeface="+mj-ea"/>
                        <a:ea typeface="+mj-ea"/>
                      </a:endParaRPr>
                    </a:p>
                  </a:txBody>
                  <a:tcPr marL="68580" marR="68580" marT="0" marB="0" anchor="ctr">
                    <a:solidFill>
                      <a:schemeClr val="accent3"/>
                    </a:solidFill>
                  </a:tcPr>
                </a:tc>
                <a:tc>
                  <a:txBody>
                    <a:bodyPr/>
                    <a:lstStyle/>
                    <a:p>
                      <a:pPr algn="ctr">
                        <a:spcAft>
                          <a:spcPts val="0"/>
                        </a:spcAft>
                      </a:pPr>
                      <a:r>
                        <a:rPr lang="en-US" sz="2000" b="1" u="sng" kern="0" dirty="0">
                          <a:effectLst/>
                          <a:latin typeface="+mj-ea"/>
                          <a:ea typeface="+mj-ea"/>
                        </a:rPr>
                        <a:t>1398.11</a:t>
                      </a:r>
                      <a:r>
                        <a:rPr lang="en-US" sz="2000" b="1" kern="0" dirty="0">
                          <a:effectLst/>
                          <a:latin typeface="+mj-ea"/>
                          <a:ea typeface="+mj-ea"/>
                        </a:rPr>
                        <a:t>÷(70%×10×100%)</a:t>
                      </a:r>
                      <a:endParaRPr lang="zh-CN" sz="2000" b="1" kern="100" dirty="0">
                        <a:effectLst/>
                        <a:latin typeface="+mj-ea"/>
                        <a:ea typeface="+mj-ea"/>
                      </a:endParaRPr>
                    </a:p>
                  </a:txBody>
                  <a:tcPr marL="68580" marR="68580" marT="0" marB="0" anchor="ctr">
                    <a:solidFill>
                      <a:schemeClr val="accent3"/>
                    </a:solidFill>
                  </a:tcPr>
                </a:tc>
                <a:tc>
                  <a:txBody>
                    <a:bodyPr/>
                    <a:lstStyle/>
                    <a:p>
                      <a:pPr algn="ctr">
                        <a:spcAft>
                          <a:spcPts val="0"/>
                        </a:spcAft>
                      </a:pPr>
                      <a:r>
                        <a:rPr lang="en-US" sz="2000" b="1" kern="0" dirty="0">
                          <a:effectLst/>
                          <a:latin typeface="+mj-ea"/>
                          <a:ea typeface="+mj-ea"/>
                        </a:rPr>
                        <a:t>199.73</a:t>
                      </a:r>
                      <a:endParaRPr lang="zh-CN" sz="2000" b="1" kern="100" dirty="0">
                        <a:effectLst/>
                        <a:latin typeface="+mj-ea"/>
                        <a:ea typeface="+mj-ea"/>
                      </a:endParaRPr>
                    </a:p>
                  </a:txBody>
                  <a:tcPr marL="68580" marR="68580" marT="0" marB="0" anchor="ctr">
                    <a:solidFill>
                      <a:schemeClr val="accent3"/>
                    </a:solidFill>
                  </a:tcPr>
                </a:tc>
                <a:tc>
                  <a:txBody>
                    <a:bodyPr/>
                    <a:lstStyle/>
                    <a:p>
                      <a:pPr algn="ctr">
                        <a:spcAft>
                          <a:spcPts val="0"/>
                        </a:spcAft>
                      </a:pPr>
                      <a:r>
                        <a:rPr lang="zh-CN" sz="2000" b="1" kern="0" dirty="0">
                          <a:effectLst/>
                          <a:latin typeface="+mj-ea"/>
                          <a:ea typeface="+mj-ea"/>
                        </a:rPr>
                        <a:t>⑤</a:t>
                      </a:r>
                      <a:endParaRPr lang="zh-CN" sz="2000" b="1" kern="100" dirty="0">
                        <a:effectLst/>
                        <a:latin typeface="+mj-ea"/>
                        <a:ea typeface="+mj-ea"/>
                      </a:endParaRPr>
                    </a:p>
                  </a:txBody>
                  <a:tcPr marL="68580" marR="68580" marT="0" marB="0" anchor="ctr">
                    <a:solidFill>
                      <a:schemeClr val="accent3"/>
                    </a:solidFill>
                  </a:tcPr>
                </a:tc>
                <a:tc>
                  <a:txBody>
                    <a:bodyPr/>
                    <a:lstStyle/>
                    <a:p>
                      <a:pPr algn="just">
                        <a:spcAft>
                          <a:spcPts val="0"/>
                        </a:spcAft>
                      </a:pPr>
                      <a:r>
                        <a:rPr lang="en-US" sz="2000" b="1" kern="0" dirty="0">
                          <a:effectLst/>
                          <a:latin typeface="+mj-ea"/>
                          <a:ea typeface="+mj-ea"/>
                        </a:rPr>
                        <a:t>V</a:t>
                      </a:r>
                      <a:r>
                        <a:rPr lang="zh-CN" sz="2000" b="1" kern="0" dirty="0">
                          <a:effectLst/>
                          <a:latin typeface="+mj-ea"/>
                          <a:ea typeface="+mj-ea"/>
                        </a:rPr>
                        <a:t>″</a:t>
                      </a:r>
                      <a:r>
                        <a:rPr lang="en-US" sz="2000" b="1" kern="0" dirty="0">
                          <a:effectLst/>
                          <a:latin typeface="+mj-ea"/>
                          <a:ea typeface="+mj-ea"/>
                        </a:rPr>
                        <a:t>:</a:t>
                      </a:r>
                      <a:r>
                        <a:rPr lang="en-US" sz="2000" b="1" kern="100" dirty="0">
                          <a:effectLst/>
                          <a:latin typeface="+mj-ea"/>
                          <a:ea typeface="+mj-ea"/>
                        </a:rPr>
                        <a:t> +</a:t>
                      </a:r>
                      <a:r>
                        <a:rPr lang="en-US" sz="2000" b="1" kern="0" dirty="0">
                          <a:effectLst/>
                          <a:latin typeface="+mj-ea"/>
                          <a:ea typeface="+mj-ea"/>
                        </a:rPr>
                        <a:t>349.08</a:t>
                      </a:r>
                      <a:endParaRPr lang="zh-CN" sz="2000" b="1" kern="100" dirty="0">
                        <a:effectLst/>
                        <a:latin typeface="+mj-ea"/>
                        <a:ea typeface="+mj-ea"/>
                      </a:endParaRPr>
                    </a:p>
                  </a:txBody>
                  <a:tcPr marL="68580" marR="68580" marT="0" marB="0" anchor="ctr">
                    <a:solidFill>
                      <a:schemeClr val="accent3"/>
                    </a:solidFill>
                  </a:tcPr>
                </a:tc>
                <a:tc>
                  <a:txBody>
                    <a:bodyPr/>
                    <a:lstStyle/>
                    <a:p>
                      <a:pPr algn="just">
                        <a:spcAft>
                          <a:spcPts val="0"/>
                        </a:spcAft>
                      </a:pPr>
                      <a:r>
                        <a:rPr lang="en-US" sz="2000" b="1" kern="0" dirty="0">
                          <a:effectLst/>
                          <a:latin typeface="+mj-ea"/>
                          <a:ea typeface="+mj-ea"/>
                        </a:rPr>
                        <a:t>⑤</a:t>
                      </a:r>
                      <a:r>
                        <a:rPr lang="zh-CN" sz="2000" b="1" kern="0" dirty="0">
                          <a:effectLst/>
                          <a:latin typeface="+mj-ea"/>
                          <a:ea typeface="+mj-ea"/>
                        </a:rPr>
                        <a:t>－</a:t>
                      </a:r>
                      <a:r>
                        <a:rPr lang="en-US" sz="2000" b="1" kern="0" dirty="0">
                          <a:effectLst/>
                          <a:latin typeface="+mj-ea"/>
                          <a:ea typeface="+mj-ea"/>
                        </a:rPr>
                        <a:t>④=49.87</a:t>
                      </a:r>
                      <a:endParaRPr lang="zh-CN" sz="2000" b="1" kern="100" dirty="0">
                        <a:effectLst/>
                        <a:latin typeface="+mj-ea"/>
                        <a:ea typeface="+mj-ea"/>
                      </a:endParaRPr>
                    </a:p>
                  </a:txBody>
                  <a:tcPr marL="68580" marR="68580" marT="0" marB="0" anchor="ctr">
                    <a:solidFill>
                      <a:schemeClr val="accent3"/>
                    </a:solidFill>
                  </a:tcPr>
                </a:tc>
                <a:extLst>
                  <a:ext uri="{0D108BD9-81ED-4DB2-BD59-A6C34878D82A}">
                    <a16:rowId xmlns:a16="http://schemas.microsoft.com/office/drawing/2014/main" xmlns="" val="10005"/>
                  </a:ext>
                </a:extLst>
              </a:tr>
              <a:tr h="396000">
                <a:tc>
                  <a:txBody>
                    <a:bodyPr/>
                    <a:lstStyle/>
                    <a:p>
                      <a:pPr algn="ctr">
                        <a:spcAft>
                          <a:spcPts val="0"/>
                        </a:spcAft>
                      </a:pPr>
                      <a:r>
                        <a:rPr lang="en-US" sz="2000" b="1" kern="0">
                          <a:effectLst/>
                          <a:latin typeface="+mj-ea"/>
                          <a:ea typeface="+mj-ea"/>
                        </a:rPr>
                        <a:t>-</a:t>
                      </a:r>
                      <a:endParaRPr lang="zh-CN" sz="2000" b="1" kern="100">
                        <a:effectLst/>
                        <a:latin typeface="+mj-ea"/>
                        <a:ea typeface="+mj-ea"/>
                      </a:endParaRPr>
                    </a:p>
                  </a:txBody>
                  <a:tcPr marL="68580" marR="68580" marT="0" marB="0" anchor="ctr">
                    <a:solidFill>
                      <a:schemeClr val="accent3"/>
                    </a:solidFill>
                  </a:tcPr>
                </a:tc>
                <a:tc>
                  <a:txBody>
                    <a:bodyPr/>
                    <a:lstStyle/>
                    <a:p>
                      <a:pPr algn="ctr">
                        <a:spcAft>
                          <a:spcPts val="0"/>
                        </a:spcAft>
                      </a:pPr>
                      <a:r>
                        <a:rPr lang="zh-CN" sz="2000" b="1" kern="0" dirty="0">
                          <a:effectLst/>
                          <a:latin typeface="+mj-ea"/>
                          <a:ea typeface="+mj-ea"/>
                        </a:rPr>
                        <a:t>影响数额合计</a:t>
                      </a:r>
                      <a:endParaRPr lang="zh-CN" sz="2000" b="1" kern="100" dirty="0">
                        <a:effectLst/>
                        <a:latin typeface="+mj-ea"/>
                        <a:ea typeface="+mj-ea"/>
                      </a:endParaRPr>
                    </a:p>
                  </a:txBody>
                  <a:tcPr marL="68580" marR="68580" marT="0" marB="0" anchor="ctr">
                    <a:solidFill>
                      <a:schemeClr val="accent3"/>
                    </a:solidFill>
                  </a:tcPr>
                </a:tc>
                <a:tc>
                  <a:txBody>
                    <a:bodyPr/>
                    <a:lstStyle/>
                    <a:p>
                      <a:pPr algn="ctr">
                        <a:spcAft>
                          <a:spcPts val="0"/>
                        </a:spcAft>
                      </a:pPr>
                      <a:r>
                        <a:rPr lang="en-US" sz="2000" b="1" kern="0">
                          <a:effectLst/>
                          <a:latin typeface="+mj-ea"/>
                          <a:ea typeface="+mj-ea"/>
                        </a:rPr>
                        <a:t>-</a:t>
                      </a:r>
                      <a:endParaRPr lang="zh-CN" sz="2000" b="1" kern="100">
                        <a:effectLst/>
                        <a:latin typeface="+mj-ea"/>
                        <a:ea typeface="+mj-ea"/>
                      </a:endParaRPr>
                    </a:p>
                  </a:txBody>
                  <a:tcPr marL="68580" marR="68580" marT="0" marB="0" anchor="ctr">
                    <a:solidFill>
                      <a:schemeClr val="accent3"/>
                    </a:solidFill>
                  </a:tcPr>
                </a:tc>
                <a:tc>
                  <a:txBody>
                    <a:bodyPr/>
                    <a:lstStyle/>
                    <a:p>
                      <a:pPr algn="ctr">
                        <a:spcAft>
                          <a:spcPts val="0"/>
                        </a:spcAft>
                      </a:pPr>
                      <a:r>
                        <a:rPr lang="en-US" sz="2000" b="1" kern="0">
                          <a:effectLst/>
                          <a:latin typeface="+mj-ea"/>
                          <a:ea typeface="+mj-ea"/>
                        </a:rPr>
                        <a:t>-</a:t>
                      </a:r>
                      <a:endParaRPr lang="zh-CN" sz="2000" b="1" kern="100">
                        <a:effectLst/>
                        <a:latin typeface="+mj-ea"/>
                        <a:ea typeface="+mj-ea"/>
                      </a:endParaRPr>
                    </a:p>
                  </a:txBody>
                  <a:tcPr marL="68580" marR="68580" marT="0" marB="0" anchor="ctr">
                    <a:solidFill>
                      <a:schemeClr val="accent3"/>
                    </a:solidFill>
                  </a:tcPr>
                </a:tc>
                <a:tc>
                  <a:txBody>
                    <a:bodyPr/>
                    <a:lstStyle/>
                    <a:p>
                      <a:pPr algn="ctr">
                        <a:spcAft>
                          <a:spcPts val="0"/>
                        </a:spcAft>
                      </a:pPr>
                      <a:r>
                        <a:rPr lang="en-US" sz="2000" b="1" kern="0">
                          <a:effectLst/>
                          <a:latin typeface="+mj-ea"/>
                          <a:ea typeface="+mj-ea"/>
                        </a:rPr>
                        <a:t>-</a:t>
                      </a:r>
                      <a:endParaRPr lang="zh-CN" sz="2000" b="1" kern="100">
                        <a:effectLst/>
                        <a:latin typeface="+mj-ea"/>
                        <a:ea typeface="+mj-ea"/>
                      </a:endParaRPr>
                    </a:p>
                  </a:txBody>
                  <a:tcPr marL="68580" marR="68580" marT="0" marB="0" anchor="ctr">
                    <a:solidFill>
                      <a:schemeClr val="accent3"/>
                    </a:solidFill>
                  </a:tcPr>
                </a:tc>
                <a:tc>
                  <a:txBody>
                    <a:bodyPr/>
                    <a:lstStyle/>
                    <a:p>
                      <a:pPr algn="ctr">
                        <a:spcAft>
                          <a:spcPts val="0"/>
                        </a:spcAft>
                      </a:pPr>
                      <a:r>
                        <a:rPr lang="en-US" sz="2000" b="1" kern="0" dirty="0">
                          <a:effectLst/>
                          <a:latin typeface="+mj-ea"/>
                          <a:ea typeface="+mj-ea"/>
                        </a:rPr>
                        <a:t>15.69</a:t>
                      </a:r>
                      <a:endParaRPr lang="zh-CN" sz="2000" b="1" kern="100" dirty="0">
                        <a:effectLst/>
                        <a:latin typeface="+mj-ea"/>
                        <a:ea typeface="+mj-ea"/>
                      </a:endParaRPr>
                    </a:p>
                  </a:txBody>
                  <a:tcPr marL="68580" marR="68580" marT="0" marB="0" anchor="ctr">
                    <a:solidFill>
                      <a:schemeClr val="accent3"/>
                    </a:solidFill>
                  </a:tcPr>
                </a:tc>
                <a:extLst>
                  <a:ext uri="{0D108BD9-81ED-4DB2-BD59-A6C34878D82A}">
                    <a16:rowId xmlns:a16="http://schemas.microsoft.com/office/drawing/2014/main" xmlns="" val="10006"/>
                  </a:ext>
                </a:extLst>
              </a:tr>
            </a:tbl>
          </a:graphicData>
        </a:graphic>
      </p:graphicFrame>
      <p:sp>
        <p:nvSpPr>
          <p:cNvPr id="11" name="矩形 10"/>
          <p:cNvSpPr/>
          <p:nvPr/>
        </p:nvSpPr>
        <p:spPr>
          <a:xfrm>
            <a:off x="407368" y="961564"/>
            <a:ext cx="1512168" cy="523220"/>
          </a:xfrm>
          <a:prstGeom prst="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zh-CN" alt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例</a:t>
            </a:r>
            <a:r>
              <a:rPr lang="en-US" altLang="zh-CN"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5-5</a:t>
            </a:r>
            <a:endParaRPr lang="zh-CN" alt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2" name="燕尾形 11"/>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13" name="燕尾形 12"/>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14" name="燕尾形 13"/>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10" name="燕尾形 9"/>
          <p:cNvSpPr/>
          <p:nvPr/>
        </p:nvSpPr>
        <p:spPr>
          <a:xfrm>
            <a:off x="4943872" y="692696"/>
            <a:ext cx="489054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（二）单位成本实际数与预算数之差的因素分析</a:t>
            </a:r>
            <a:endParaRPr lang="zh-CN" altLang="zh-CN" sz="1600" b="1" dirty="0">
              <a:solidFill>
                <a:schemeClr val="bg1"/>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63600" y="1403350"/>
            <a:ext cx="10464800" cy="4051300"/>
          </a:xfrm>
        </p:spPr>
        <p:txBody>
          <a:bodyPr/>
          <a:lstStyle/>
          <a:p>
            <a:pPr indent="828000">
              <a:lnSpc>
                <a:spcPct val="150000"/>
              </a:lnSpc>
            </a:pPr>
            <a:r>
              <a:rPr lang="zh-CN" altLang="zh-CN" dirty="0" smtClean="0"/>
              <a:t>结论：由于所计算与分析的对象是各因素变动对单位成本中的乙类费用含量所产生的影响，所以一般可将影响数额为正数的因素作为进一步分析的重点，本例可对千车公里乙类费用</a:t>
            </a:r>
            <a:r>
              <a:rPr lang="en-US" altLang="zh-CN" i="1" dirty="0" smtClean="0"/>
              <a:t>V</a:t>
            </a:r>
            <a:r>
              <a:rPr lang="en-US" altLang="zh-CN" dirty="0" smtClean="0"/>
              <a:t>″</a:t>
            </a:r>
            <a:r>
              <a:rPr lang="zh-CN" altLang="zh-CN" dirty="0" smtClean="0"/>
              <a:t>进行重点分析。</a:t>
            </a:r>
            <a:endParaRPr lang="zh-CN" altLang="en-US" dirty="0"/>
          </a:p>
        </p:txBody>
      </p:sp>
      <p:sp>
        <p:nvSpPr>
          <p:cNvPr id="3" name="矩形 2"/>
          <p:cNvSpPr/>
          <p:nvPr/>
        </p:nvSpPr>
        <p:spPr>
          <a:xfrm>
            <a:off x="407368" y="961564"/>
            <a:ext cx="1512168" cy="523220"/>
          </a:xfrm>
          <a:prstGeom prst="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zh-CN" alt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例</a:t>
            </a:r>
            <a:r>
              <a:rPr lang="en-US" altLang="zh-CN"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5-5</a:t>
            </a:r>
            <a:endParaRPr lang="zh-CN" alt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4" name="燕尾形 3"/>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5" name="燕尾形 4"/>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6" name="燕尾形 5"/>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7" name="燕尾形 6"/>
          <p:cNvSpPr/>
          <p:nvPr/>
        </p:nvSpPr>
        <p:spPr>
          <a:xfrm>
            <a:off x="4943872" y="692696"/>
            <a:ext cx="489054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（二）单位成本实际数与预算数之差的因素分析</a:t>
            </a:r>
            <a:endParaRPr lang="zh-CN" altLang="zh-CN" sz="1600" b="1" dirty="0">
              <a:solidFill>
                <a:schemeClr val="bg1"/>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剪去单角的矩形 2"/>
          <p:cNvSpPr/>
          <p:nvPr/>
        </p:nvSpPr>
        <p:spPr>
          <a:xfrm>
            <a:off x="1037438" y="2744924"/>
            <a:ext cx="10117124" cy="1836204"/>
          </a:xfrm>
          <a:prstGeom prst="snip1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b="1" dirty="0" smtClean="0">
                <a:solidFill>
                  <a:srgbClr val="000000"/>
                </a:solidFill>
              </a:rPr>
              <a:t>3</a:t>
            </a:r>
            <a:r>
              <a:rPr lang="zh-CN" altLang="zh-CN" sz="3200" b="1" dirty="0" smtClean="0">
                <a:solidFill>
                  <a:srgbClr val="000000"/>
                </a:solidFill>
              </a:rPr>
              <a:t>．单位成本丙类费用实际数与预算数之差的因素分析</a:t>
            </a:r>
            <a:endParaRPr lang="zh-CN" altLang="zh-CN" sz="3200" b="1" dirty="0">
              <a:solidFill>
                <a:srgbClr val="000000"/>
              </a:solidFill>
            </a:endParaRPr>
          </a:p>
        </p:txBody>
      </p:sp>
      <p:sp>
        <p:nvSpPr>
          <p:cNvPr id="4" name="矩形 3"/>
          <p:cNvSpPr/>
          <p:nvPr/>
        </p:nvSpPr>
        <p:spPr>
          <a:xfrm>
            <a:off x="407368" y="961564"/>
            <a:ext cx="1512168" cy="523220"/>
          </a:xfrm>
          <a:prstGeom prst="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zh-CN" alt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例</a:t>
            </a:r>
            <a:r>
              <a:rPr lang="en-US" altLang="zh-CN"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5-5</a:t>
            </a:r>
            <a:endParaRPr lang="zh-CN" alt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5" name="燕尾形 4"/>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7" name="燕尾形 6"/>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8" name="燕尾形 7"/>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9" name="燕尾形 8"/>
          <p:cNvSpPr/>
          <p:nvPr/>
        </p:nvSpPr>
        <p:spPr>
          <a:xfrm>
            <a:off x="4943872" y="692696"/>
            <a:ext cx="489054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（二）单位成本实际数与预算数之差的因素分析</a:t>
            </a:r>
            <a:endParaRPr lang="zh-CN" altLang="zh-CN" sz="1600" b="1" dirty="0">
              <a:solidFill>
                <a:schemeClr val="bg1"/>
              </a:solidFil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63600" y="1403350"/>
            <a:ext cx="10464800" cy="4051300"/>
          </a:xfrm>
        </p:spPr>
        <p:txBody>
          <a:bodyPr/>
          <a:lstStyle/>
          <a:p>
            <a:pPr indent="828000">
              <a:lnSpc>
                <a:spcPct val="150000"/>
              </a:lnSpc>
            </a:pPr>
            <a:r>
              <a:rPr lang="zh-CN" altLang="zh-CN" dirty="0" smtClean="0">
                <a:latin typeface="+mj-ea"/>
              </a:rPr>
              <a:t>单位成本丙类费用实际数与预算数之差计算式为</a:t>
            </a:r>
            <a:br>
              <a:rPr lang="zh-CN" altLang="zh-CN" dirty="0" smtClean="0">
                <a:latin typeface="+mj-ea"/>
              </a:rPr>
            </a:br>
            <a:r>
              <a:rPr lang="en-US" altLang="zh-CN" dirty="0" smtClean="0">
                <a:latin typeface="+mj-ea"/>
              </a:rPr>
              <a:t>Δ</a:t>
            </a:r>
            <a:r>
              <a:rPr lang="en-US" altLang="zh-CN" i="1" dirty="0" smtClean="0">
                <a:latin typeface="+mj-ea"/>
              </a:rPr>
              <a:t>C</a:t>
            </a:r>
            <a:r>
              <a:rPr lang="en-US" altLang="zh-CN" i="1" baseline="-25000" dirty="0" smtClean="0">
                <a:latin typeface="+mj-ea"/>
              </a:rPr>
              <a:t>V′</a:t>
            </a:r>
            <a:r>
              <a:rPr lang="en-US" altLang="zh-CN" dirty="0" smtClean="0">
                <a:latin typeface="+mj-ea"/>
                <a:sym typeface="Symbol"/>
              </a:rPr>
              <a:t></a:t>
            </a:r>
            <a:r>
              <a:rPr lang="en-US" altLang="zh-CN" i="1" dirty="0" smtClean="0">
                <a:latin typeface="+mj-ea"/>
              </a:rPr>
              <a:t> </a:t>
            </a:r>
            <a:r>
              <a:rPr lang="en-US" altLang="zh-CN" i="1" kern="200" spc="-160" dirty="0" smtClean="0">
                <a:latin typeface="+mj-ea"/>
              </a:rPr>
              <a:t>C</a:t>
            </a:r>
            <a:r>
              <a:rPr lang="en-US" altLang="zh-CN" i="1" kern="200" spc="-160" baseline="-25000" dirty="0" smtClean="0">
                <a:latin typeface="+mj-ea"/>
              </a:rPr>
              <a:t>V′,1</a:t>
            </a:r>
            <a:r>
              <a:rPr lang="zh-CN" altLang="zh-CN" i="1" dirty="0" smtClean="0">
                <a:latin typeface="+mj-ea"/>
              </a:rPr>
              <a:t>－</a:t>
            </a:r>
            <a:r>
              <a:rPr lang="en-US" altLang="zh-CN" i="1" dirty="0" smtClean="0">
                <a:latin typeface="+mj-ea"/>
              </a:rPr>
              <a:t>C</a:t>
            </a:r>
            <a:r>
              <a:rPr lang="en-US" altLang="zh-CN" i="1" baseline="-25000" dirty="0" smtClean="0">
                <a:latin typeface="+mj-ea"/>
              </a:rPr>
              <a:t>V′,n</a:t>
            </a:r>
            <a:r>
              <a:rPr lang="en-US" altLang="zh-CN" dirty="0" smtClean="0">
                <a:latin typeface="+mj-ea"/>
                <a:sym typeface="Symbol"/>
              </a:rPr>
              <a:t></a:t>
            </a:r>
            <a:r>
              <a:rPr lang="en-US" altLang="zh-CN" i="1" dirty="0" smtClean="0">
                <a:latin typeface="+mj-ea"/>
              </a:rPr>
              <a:t>V</a:t>
            </a:r>
            <a:r>
              <a:rPr lang="en-US" altLang="zh-CN" dirty="0" smtClean="0">
                <a:latin typeface="+mj-ea"/>
              </a:rPr>
              <a:t>′</a:t>
            </a:r>
            <a:r>
              <a:rPr lang="en-US" altLang="zh-CN" baseline="-25000" dirty="0" smtClean="0">
                <a:latin typeface="+mj-ea"/>
              </a:rPr>
              <a:t>1</a:t>
            </a:r>
            <a:r>
              <a:rPr lang="zh-CN" altLang="zh-CN" dirty="0" smtClean="0">
                <a:latin typeface="+mj-ea"/>
              </a:rPr>
              <a:t>－</a:t>
            </a:r>
            <a:r>
              <a:rPr lang="en-US" altLang="zh-CN" i="1" dirty="0" err="1" smtClean="0">
                <a:latin typeface="+mj-ea"/>
              </a:rPr>
              <a:t>V</a:t>
            </a:r>
            <a:r>
              <a:rPr lang="en-US" altLang="zh-CN" dirty="0" err="1" smtClean="0">
                <a:latin typeface="+mj-ea"/>
              </a:rPr>
              <a:t>′</a:t>
            </a:r>
            <a:r>
              <a:rPr lang="en-US" altLang="zh-CN" baseline="-25000" dirty="0" err="1" smtClean="0">
                <a:latin typeface="+mj-ea"/>
              </a:rPr>
              <a:t>n</a:t>
            </a:r>
            <a:r>
              <a:rPr lang="zh-CN" altLang="zh-CN" dirty="0" smtClean="0">
                <a:latin typeface="+mj-ea"/>
              </a:rPr>
              <a:t/>
            </a:r>
            <a:br>
              <a:rPr lang="zh-CN" altLang="zh-CN" dirty="0" smtClean="0">
                <a:latin typeface="+mj-ea"/>
              </a:rPr>
            </a:br>
            <a:r>
              <a:rPr lang="zh-CN" altLang="zh-CN" dirty="0" smtClean="0">
                <a:latin typeface="+mj-ea"/>
              </a:rPr>
              <a:t>本例千吨公里变动费用因素影响值的计算见表</a:t>
            </a:r>
            <a:r>
              <a:rPr lang="en-US" altLang="zh-CN" dirty="0" smtClean="0">
                <a:latin typeface="+mj-ea"/>
              </a:rPr>
              <a:t>5-15</a:t>
            </a:r>
            <a:r>
              <a:rPr lang="zh-CN" altLang="zh-CN" dirty="0" smtClean="0">
                <a:latin typeface="+mj-ea"/>
              </a:rPr>
              <a:t>。</a:t>
            </a:r>
            <a:endParaRPr lang="zh-CN" altLang="en-US" dirty="0">
              <a:latin typeface="+mj-ea"/>
            </a:endParaRPr>
          </a:p>
        </p:txBody>
      </p:sp>
      <p:sp>
        <p:nvSpPr>
          <p:cNvPr id="3" name="矩形 2"/>
          <p:cNvSpPr/>
          <p:nvPr/>
        </p:nvSpPr>
        <p:spPr>
          <a:xfrm>
            <a:off x="407368" y="961564"/>
            <a:ext cx="1512168" cy="523220"/>
          </a:xfrm>
          <a:prstGeom prst="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zh-CN" alt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例</a:t>
            </a:r>
            <a:r>
              <a:rPr lang="en-US" altLang="zh-CN"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5-5</a:t>
            </a:r>
            <a:endParaRPr lang="zh-CN" alt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4" name="燕尾形 3"/>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5" name="燕尾形 4"/>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6" name="燕尾形 5"/>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7" name="燕尾形 6"/>
          <p:cNvSpPr/>
          <p:nvPr/>
        </p:nvSpPr>
        <p:spPr>
          <a:xfrm>
            <a:off x="4943872" y="692696"/>
            <a:ext cx="489054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（二）单位成本实际数与预算数之差的因素分析</a:t>
            </a:r>
            <a:endParaRPr lang="zh-CN" altLang="zh-CN" sz="1600" b="1" dirty="0">
              <a:solidFill>
                <a:schemeClr val="bg1"/>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1" name="Picture 3"/>
          <p:cNvPicPr>
            <a:picLocks noChangeAspect="1" noChangeArrowheads="1"/>
          </p:cNvPicPr>
          <p:nvPr/>
        </p:nvPicPr>
        <p:blipFill>
          <a:blip r:embed="rId3" cstate="print"/>
          <a:srcRect/>
          <a:stretch>
            <a:fillRect/>
          </a:stretch>
        </p:blipFill>
        <p:spPr bwMode="auto">
          <a:xfrm>
            <a:off x="623392" y="1547144"/>
            <a:ext cx="10945216" cy="4006092"/>
          </a:xfrm>
          <a:prstGeom prst="rect">
            <a:avLst/>
          </a:prstGeom>
          <a:noFill/>
          <a:ln w="9525">
            <a:noFill/>
            <a:miter lim="800000"/>
            <a:headEnd/>
            <a:tailEnd/>
          </a:ln>
        </p:spPr>
      </p:pic>
      <p:sp>
        <p:nvSpPr>
          <p:cNvPr id="3" name="矩形 2"/>
          <p:cNvSpPr/>
          <p:nvPr/>
        </p:nvSpPr>
        <p:spPr>
          <a:xfrm>
            <a:off x="407368" y="961564"/>
            <a:ext cx="1512168" cy="523220"/>
          </a:xfrm>
          <a:prstGeom prst="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zh-CN" alt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例</a:t>
            </a:r>
            <a:r>
              <a:rPr lang="en-US" altLang="zh-CN"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5-5</a:t>
            </a:r>
            <a:endParaRPr lang="zh-CN" alt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4" name="燕尾形 3"/>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5" name="燕尾形 4"/>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6" name="燕尾形 5"/>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7" name="燕尾形 6"/>
          <p:cNvSpPr/>
          <p:nvPr/>
        </p:nvSpPr>
        <p:spPr>
          <a:xfrm>
            <a:off x="4943872" y="692696"/>
            <a:ext cx="489054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（二）单位成本实际数与预算数之差的因素分析</a:t>
            </a:r>
            <a:endParaRPr lang="zh-CN" altLang="zh-CN" sz="1600" b="1" dirty="0">
              <a:solidFill>
                <a:schemeClr val="bg1"/>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剪去单角的矩形 2"/>
          <p:cNvSpPr/>
          <p:nvPr/>
        </p:nvSpPr>
        <p:spPr>
          <a:xfrm>
            <a:off x="875420" y="2780928"/>
            <a:ext cx="10441160" cy="1836204"/>
          </a:xfrm>
          <a:prstGeom prst="snip1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b="1" dirty="0" smtClean="0">
                <a:solidFill>
                  <a:srgbClr val="000000"/>
                </a:solidFill>
              </a:rPr>
              <a:t>4</a:t>
            </a:r>
            <a:r>
              <a:rPr lang="zh-CN" altLang="zh-CN" sz="3200" b="1" dirty="0" smtClean="0">
                <a:solidFill>
                  <a:srgbClr val="000000"/>
                </a:solidFill>
              </a:rPr>
              <a:t>．单位成本实际数与预算数之差多因素分析结果的汇总</a:t>
            </a:r>
            <a:endParaRPr lang="zh-CN" altLang="zh-CN" sz="3200" b="1" dirty="0">
              <a:solidFill>
                <a:srgbClr val="000000"/>
              </a:solidFill>
            </a:endParaRPr>
          </a:p>
        </p:txBody>
      </p:sp>
      <p:sp>
        <p:nvSpPr>
          <p:cNvPr id="4" name="矩形 3"/>
          <p:cNvSpPr/>
          <p:nvPr/>
        </p:nvSpPr>
        <p:spPr>
          <a:xfrm>
            <a:off x="407368" y="961564"/>
            <a:ext cx="1512168" cy="523220"/>
          </a:xfrm>
          <a:prstGeom prst="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zh-CN" alt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例</a:t>
            </a:r>
            <a:r>
              <a:rPr lang="en-US" altLang="zh-CN"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5-5</a:t>
            </a:r>
            <a:endParaRPr lang="zh-CN" alt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5" name="燕尾形 4"/>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6" name="燕尾形 5"/>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7" name="燕尾形 6"/>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8" name="燕尾形 7"/>
          <p:cNvSpPr/>
          <p:nvPr/>
        </p:nvSpPr>
        <p:spPr>
          <a:xfrm>
            <a:off x="4943872" y="692696"/>
            <a:ext cx="489054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（二）单位成本实际数与预算数之差的因素分析</a:t>
            </a:r>
            <a:endParaRPr lang="zh-CN" altLang="zh-CN" sz="1600" b="1" dirty="0">
              <a:solidFill>
                <a:schemeClr val="bg1"/>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indent="828000">
              <a:lnSpc>
                <a:spcPct val="150000"/>
              </a:lnSpc>
            </a:pPr>
            <a:r>
              <a:rPr lang="zh-CN" altLang="zh-CN" dirty="0" smtClean="0">
                <a:latin typeface="+mj-ea"/>
              </a:rPr>
              <a:t>将上述秦岭运输集团第一运输公司</a:t>
            </a:r>
            <a:r>
              <a:rPr lang="en-US" altLang="zh-CN" dirty="0" smtClean="0">
                <a:latin typeface="+mj-ea"/>
              </a:rPr>
              <a:t>202</a:t>
            </a:r>
            <a:r>
              <a:rPr lang="zh-CN" altLang="zh-CN" dirty="0" smtClean="0">
                <a:latin typeface="+mj-ea"/>
              </a:rPr>
              <a:t>×年</a:t>
            </a:r>
            <a:r>
              <a:rPr lang="en-US" altLang="zh-CN" dirty="0" smtClean="0">
                <a:latin typeface="+mj-ea"/>
              </a:rPr>
              <a:t>5</a:t>
            </a:r>
            <a:r>
              <a:rPr lang="zh-CN" altLang="zh-CN" dirty="0" smtClean="0">
                <a:latin typeface="+mj-ea"/>
              </a:rPr>
              <a:t>月单位成本实际数与预算数之差的多因素分析加以汇总，汇总结果见表</a:t>
            </a:r>
            <a:r>
              <a:rPr lang="en-US" altLang="zh-CN" dirty="0" smtClean="0">
                <a:latin typeface="+mj-ea"/>
              </a:rPr>
              <a:t>5-16</a:t>
            </a:r>
            <a:endParaRPr lang="zh-CN" altLang="en-US" dirty="0">
              <a:latin typeface="+mj-ea"/>
            </a:endParaRPr>
          </a:p>
        </p:txBody>
      </p:sp>
      <p:sp>
        <p:nvSpPr>
          <p:cNvPr id="3" name="矩形 2"/>
          <p:cNvSpPr/>
          <p:nvPr/>
        </p:nvSpPr>
        <p:spPr>
          <a:xfrm>
            <a:off x="407368" y="961564"/>
            <a:ext cx="1512168" cy="523220"/>
          </a:xfrm>
          <a:prstGeom prst="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zh-CN" alt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例</a:t>
            </a:r>
            <a:r>
              <a:rPr lang="en-US" altLang="zh-CN"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5-5</a:t>
            </a:r>
            <a:endParaRPr lang="zh-CN" alt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4" name="燕尾形 3"/>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5" name="燕尾形 4"/>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6" name="燕尾形 5"/>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7" name="燕尾形 6"/>
          <p:cNvSpPr/>
          <p:nvPr/>
        </p:nvSpPr>
        <p:spPr>
          <a:xfrm>
            <a:off x="4943872" y="692696"/>
            <a:ext cx="489054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（二）单位成本实际数与预算数之差的因素分析</a:t>
            </a:r>
            <a:endParaRPr lang="zh-CN" altLang="zh-CN" sz="1600" b="1"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5"/>
          <p:cNvSpPr>
            <a:spLocks noChangeArrowheads="1"/>
          </p:cNvSpPr>
          <p:nvPr/>
        </p:nvSpPr>
        <p:spPr bwMode="auto">
          <a:xfrm>
            <a:off x="1524000" y="3008313"/>
            <a:ext cx="184150"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endParaRPr lang="zh-CN" altLang="en-US"/>
          </a:p>
        </p:txBody>
      </p:sp>
      <p:sp>
        <p:nvSpPr>
          <p:cNvPr id="2" name="Rectangle 2"/>
          <p:cNvSpPr>
            <a:spLocks noChangeArrowheads="1"/>
          </p:cNvSpPr>
          <p:nvPr/>
        </p:nvSpPr>
        <p:spPr bwMode="auto">
          <a:xfrm>
            <a:off x="-1" y="-1"/>
            <a:ext cx="14100899" cy="457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sp>
        <p:nvSpPr>
          <p:cNvPr id="7" name="五边形 6"/>
          <p:cNvSpPr/>
          <p:nvPr/>
        </p:nvSpPr>
        <p:spPr>
          <a:xfrm>
            <a:off x="695400" y="3084065"/>
            <a:ext cx="11233248" cy="1569071"/>
          </a:xfrm>
          <a:prstGeom prst="homePlate">
            <a:avLst/>
          </a:prstGeom>
          <a:solidFill>
            <a:schemeClr val="bg1">
              <a:lumMod val="95000"/>
            </a:schemeClr>
          </a:solidFill>
          <a:ln>
            <a:noFill/>
          </a:ln>
          <a:effectLst>
            <a:reflection blurRad="12700" endPos="42000" dist="127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accent4"/>
                </a:solidFill>
                <a:latin typeface="宋体" panose="02010600030101010101" pitchFamily="2" charset="-122"/>
              </a:rPr>
              <a:t>2</a:t>
            </a:r>
            <a:r>
              <a:rPr lang="zh-CN" altLang="en-US" sz="3200" b="1" dirty="0">
                <a:solidFill>
                  <a:schemeClr val="accent4"/>
                </a:solidFill>
                <a:latin typeface="宋体" panose="02010600030101010101" pitchFamily="2" charset="-122"/>
              </a:rPr>
              <a:t>、将单位成本实际数与预算数相比</a:t>
            </a:r>
            <a:endParaRPr lang="zh-CN" altLang="en-US" dirty="0"/>
          </a:p>
        </p:txBody>
      </p:sp>
      <p:sp>
        <p:nvSpPr>
          <p:cNvPr id="8" name="燕尾形 7"/>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12" name="燕尾形 11"/>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13" name="燕尾形 12"/>
          <p:cNvSpPr/>
          <p:nvPr/>
        </p:nvSpPr>
        <p:spPr>
          <a:xfrm>
            <a:off x="5597940" y="368659"/>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dirty="0">
                <a:solidFill>
                  <a:schemeClr val="bg1"/>
                </a:solidFill>
                <a:latin typeface="宋体" panose="02010600030101010101" pitchFamily="2" charset="-122"/>
              </a:rPr>
              <a:t>一</a:t>
            </a:r>
            <a:r>
              <a:rPr lang="zh-CN" altLang="en-US" dirty="0" smtClean="0">
                <a:solidFill>
                  <a:schemeClr val="bg1"/>
                </a:solidFill>
                <a:latin typeface="宋体" panose="02010600030101010101" pitchFamily="2" charset="-122"/>
              </a:rPr>
              <a:t>、</a:t>
            </a:r>
            <a:r>
              <a:rPr lang="zh-CN" altLang="zh-CN" dirty="0" smtClean="0"/>
              <a:t>单位成本预算达成情况的总体分析</a:t>
            </a:r>
            <a:endParaRPr lang="zh-CN" altLang="en-US" dirty="0">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26" name="Picture 2"/>
          <p:cNvPicPr>
            <a:picLocks noChangeAspect="1" noChangeArrowheads="1"/>
          </p:cNvPicPr>
          <p:nvPr/>
        </p:nvPicPr>
        <p:blipFill>
          <a:blip r:embed="rId3" cstate="print"/>
          <a:srcRect/>
          <a:stretch>
            <a:fillRect/>
          </a:stretch>
        </p:blipFill>
        <p:spPr bwMode="auto">
          <a:xfrm>
            <a:off x="1451484" y="1198525"/>
            <a:ext cx="9289032" cy="4641340"/>
          </a:xfrm>
          <a:prstGeom prst="rect">
            <a:avLst/>
          </a:prstGeom>
          <a:noFill/>
          <a:ln w="9525">
            <a:noFill/>
            <a:miter lim="800000"/>
            <a:headEnd/>
            <a:tailEnd/>
          </a:ln>
        </p:spPr>
      </p:pic>
      <p:sp>
        <p:nvSpPr>
          <p:cNvPr id="4" name="矩形 3"/>
          <p:cNvSpPr/>
          <p:nvPr/>
        </p:nvSpPr>
        <p:spPr>
          <a:xfrm>
            <a:off x="407368" y="961564"/>
            <a:ext cx="1512168" cy="523220"/>
          </a:xfrm>
          <a:prstGeom prst="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zh-CN" alt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例</a:t>
            </a:r>
            <a:r>
              <a:rPr lang="en-US" altLang="zh-CN"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5-5</a:t>
            </a:r>
            <a:endParaRPr lang="zh-CN" alt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5" name="燕尾形 4"/>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6" name="燕尾形 5"/>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7" name="燕尾形 6"/>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8" name="燕尾形 7"/>
          <p:cNvSpPr/>
          <p:nvPr/>
        </p:nvSpPr>
        <p:spPr>
          <a:xfrm>
            <a:off x="4943872" y="692696"/>
            <a:ext cx="489054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（二）单位成本实际数与预算数之差的因素分析</a:t>
            </a:r>
            <a:endParaRPr lang="zh-CN" altLang="zh-CN" sz="1600" b="1" dirty="0">
              <a:solidFill>
                <a:schemeClr val="bg1"/>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txBox="1">
            <a:spLocks/>
          </p:cNvSpPr>
          <p:nvPr/>
        </p:nvSpPr>
        <p:spPr bwMode="white">
          <a:xfrm>
            <a:off x="563476" y="1340768"/>
            <a:ext cx="11065048" cy="612000"/>
          </a:xfrm>
          <a:prstGeom prst="rect">
            <a:avLst/>
          </a:prstGeom>
          <a:noFill/>
          <a:ln>
            <a:noFill/>
          </a:ln>
          <a:effectLst>
            <a:glow rad="101600">
              <a:schemeClr val="accent2">
                <a:satMod val="175000"/>
                <a:alpha val="40000"/>
              </a:schemeClr>
            </a:glo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000000"/>
                </a:solidFill>
                <a:latin typeface="+mj-lt"/>
                <a:ea typeface="+mj-ea"/>
                <a:cs typeface="+mj-cs"/>
              </a:defRPr>
            </a:lvl1pPr>
            <a:lvl2pPr algn="l" rtl="0" eaLnBrk="0" fontAlgn="base" hangingPunct="0">
              <a:spcBef>
                <a:spcPct val="0"/>
              </a:spcBef>
              <a:spcAft>
                <a:spcPct val="0"/>
              </a:spcAft>
              <a:defRPr sz="3200" b="1">
                <a:solidFill>
                  <a:srgbClr val="000000"/>
                </a:solidFill>
                <a:latin typeface="Verdana" pitchFamily="34" charset="0"/>
                <a:ea typeface="宋体" pitchFamily="2" charset="-122"/>
              </a:defRPr>
            </a:lvl2pPr>
            <a:lvl3pPr algn="l" rtl="0" eaLnBrk="0" fontAlgn="base" hangingPunct="0">
              <a:spcBef>
                <a:spcPct val="0"/>
              </a:spcBef>
              <a:spcAft>
                <a:spcPct val="0"/>
              </a:spcAft>
              <a:defRPr sz="3200" b="1">
                <a:solidFill>
                  <a:srgbClr val="000000"/>
                </a:solidFill>
                <a:latin typeface="Verdana" pitchFamily="34" charset="0"/>
                <a:ea typeface="宋体" pitchFamily="2" charset="-122"/>
              </a:defRPr>
            </a:lvl3pPr>
            <a:lvl4pPr algn="l" rtl="0" eaLnBrk="0" fontAlgn="base" hangingPunct="0">
              <a:spcBef>
                <a:spcPct val="0"/>
              </a:spcBef>
              <a:spcAft>
                <a:spcPct val="0"/>
              </a:spcAft>
              <a:defRPr sz="3200" b="1">
                <a:solidFill>
                  <a:srgbClr val="000000"/>
                </a:solidFill>
                <a:latin typeface="Verdana" pitchFamily="34" charset="0"/>
                <a:ea typeface="宋体" pitchFamily="2" charset="-122"/>
              </a:defRPr>
            </a:lvl4pPr>
            <a:lvl5pPr algn="l" rtl="0" eaLnBrk="0" fontAlgn="base" hangingPunct="0">
              <a:spcBef>
                <a:spcPct val="0"/>
              </a:spcBef>
              <a:spcAft>
                <a:spcPct val="0"/>
              </a:spcAft>
              <a:defRPr sz="3200" b="1">
                <a:solidFill>
                  <a:srgbClr val="000000"/>
                </a:solidFill>
                <a:latin typeface="Verdana" pitchFamily="34" charset="0"/>
                <a:ea typeface="宋体" pitchFamily="2" charset="-122"/>
              </a:defRPr>
            </a:lvl5pPr>
            <a:lvl6pPr marL="457200" algn="l" rtl="0" fontAlgn="base">
              <a:spcBef>
                <a:spcPct val="0"/>
              </a:spcBef>
              <a:spcAft>
                <a:spcPct val="0"/>
              </a:spcAft>
              <a:defRPr sz="3200" b="1">
                <a:solidFill>
                  <a:srgbClr val="000000"/>
                </a:solidFill>
                <a:latin typeface="Verdana" pitchFamily="34" charset="0"/>
                <a:ea typeface="宋体" pitchFamily="2" charset="-122"/>
              </a:defRPr>
            </a:lvl6pPr>
            <a:lvl7pPr marL="914400" algn="l" rtl="0" fontAlgn="base">
              <a:spcBef>
                <a:spcPct val="0"/>
              </a:spcBef>
              <a:spcAft>
                <a:spcPct val="0"/>
              </a:spcAft>
              <a:defRPr sz="3200" b="1">
                <a:solidFill>
                  <a:srgbClr val="000000"/>
                </a:solidFill>
                <a:latin typeface="Verdana" pitchFamily="34" charset="0"/>
                <a:ea typeface="宋体" pitchFamily="2" charset="-122"/>
              </a:defRPr>
            </a:lvl7pPr>
            <a:lvl8pPr marL="1371600" algn="l" rtl="0" fontAlgn="base">
              <a:spcBef>
                <a:spcPct val="0"/>
              </a:spcBef>
              <a:spcAft>
                <a:spcPct val="0"/>
              </a:spcAft>
              <a:defRPr sz="3200" b="1">
                <a:solidFill>
                  <a:srgbClr val="000000"/>
                </a:solidFill>
                <a:latin typeface="Verdana" pitchFamily="34" charset="0"/>
                <a:ea typeface="宋体" pitchFamily="2" charset="-122"/>
              </a:defRPr>
            </a:lvl8pPr>
            <a:lvl9pPr marL="1828800" algn="l" rtl="0" fontAlgn="base">
              <a:spcBef>
                <a:spcPct val="0"/>
              </a:spcBef>
              <a:spcAft>
                <a:spcPct val="0"/>
              </a:spcAft>
              <a:defRPr sz="3200" b="1">
                <a:solidFill>
                  <a:srgbClr val="000000"/>
                </a:solidFill>
                <a:latin typeface="Verdana" pitchFamily="34" charset="0"/>
                <a:ea typeface="宋体" pitchFamily="2" charset="-122"/>
              </a:defRPr>
            </a:lvl9pPr>
          </a:lstStyle>
          <a:p>
            <a:pPr algn="ctr"/>
            <a:r>
              <a:rPr lang="en-US" altLang="zh-CN" sz="2400" dirty="0">
                <a:latin typeface="+mj-ea"/>
              </a:rPr>
              <a:t> </a:t>
            </a:r>
            <a:r>
              <a:rPr lang="x-none" altLang="zh-CN" sz="2400" dirty="0">
                <a:latin typeface="+mj-ea"/>
              </a:rPr>
              <a:t>表5-16  单位成本实际数与预算数之差多因素分析汇总表</a:t>
            </a:r>
            <a:endParaRPr lang="en-US" altLang="zh-CN" sz="2400" dirty="0">
              <a:latin typeface="+mj-ea"/>
            </a:endParaRPr>
          </a:p>
          <a:p>
            <a:pPr algn="ctr"/>
            <a:r>
              <a:rPr lang="en-US" altLang="zh-CN" sz="2400" dirty="0" smtClean="0">
                <a:latin typeface="+mj-ea"/>
              </a:rPr>
              <a:t>202×</a:t>
            </a:r>
            <a:r>
              <a:rPr lang="zh-CN" altLang="zh-CN" sz="2400" dirty="0" smtClean="0">
                <a:latin typeface="+mj-ea"/>
              </a:rPr>
              <a:t>年</a:t>
            </a:r>
            <a:r>
              <a:rPr lang="en-US" altLang="zh-CN" sz="2400" dirty="0">
                <a:latin typeface="+mj-ea"/>
              </a:rPr>
              <a:t>5</a:t>
            </a:r>
            <a:r>
              <a:rPr lang="zh-CN" altLang="zh-CN" sz="2400" dirty="0">
                <a:latin typeface="+mj-ea"/>
              </a:rPr>
              <a:t>月</a:t>
            </a:r>
          </a:p>
        </p:txBody>
      </p:sp>
      <p:graphicFrame>
        <p:nvGraphicFramePr>
          <p:cNvPr id="2" name="表格 1"/>
          <p:cNvGraphicFramePr>
            <a:graphicFrameLocks noGrp="1"/>
          </p:cNvGraphicFramePr>
          <p:nvPr>
            <p:extLst>
              <p:ext uri="{D42A27DB-BD31-4B8C-83A1-F6EECF244321}">
                <p14:modId xmlns:p14="http://schemas.microsoft.com/office/powerpoint/2010/main" xmlns="" val="3738264819"/>
              </p:ext>
            </p:extLst>
          </p:nvPr>
        </p:nvGraphicFramePr>
        <p:xfrm>
          <a:off x="1283556" y="2060848"/>
          <a:ext cx="9649072" cy="3840480"/>
        </p:xfrm>
        <a:graphic>
          <a:graphicData uri="http://schemas.openxmlformats.org/drawingml/2006/table">
            <a:tbl>
              <a:tblPr firstRow="1" firstCol="1" lastRow="1" lastCol="1" bandRow="1" bandCol="1">
                <a:tableStyleId>{5940675A-B579-460E-94D1-54222C63F5DA}</a:tableStyleId>
              </a:tblPr>
              <a:tblGrid>
                <a:gridCol w="2588619">
                  <a:extLst>
                    <a:ext uri="{9D8B030D-6E8A-4147-A177-3AD203B41FA5}">
                      <a16:colId xmlns:a16="http://schemas.microsoft.com/office/drawing/2014/main" xmlns="" val="20000"/>
                    </a:ext>
                  </a:extLst>
                </a:gridCol>
                <a:gridCol w="692139">
                  <a:extLst>
                    <a:ext uri="{9D8B030D-6E8A-4147-A177-3AD203B41FA5}">
                      <a16:colId xmlns:a16="http://schemas.microsoft.com/office/drawing/2014/main" xmlns="" val="20001"/>
                    </a:ext>
                  </a:extLst>
                </a:gridCol>
                <a:gridCol w="1074653">
                  <a:extLst>
                    <a:ext uri="{9D8B030D-6E8A-4147-A177-3AD203B41FA5}">
                      <a16:colId xmlns:a16="http://schemas.microsoft.com/office/drawing/2014/main" xmlns="" val="20002"/>
                    </a:ext>
                  </a:extLst>
                </a:gridCol>
                <a:gridCol w="1074653">
                  <a:extLst>
                    <a:ext uri="{9D8B030D-6E8A-4147-A177-3AD203B41FA5}">
                      <a16:colId xmlns:a16="http://schemas.microsoft.com/office/drawing/2014/main" xmlns="" val="20003"/>
                    </a:ext>
                  </a:extLst>
                </a:gridCol>
                <a:gridCol w="1074653">
                  <a:extLst>
                    <a:ext uri="{9D8B030D-6E8A-4147-A177-3AD203B41FA5}">
                      <a16:colId xmlns:a16="http://schemas.microsoft.com/office/drawing/2014/main" xmlns="" val="20004"/>
                    </a:ext>
                  </a:extLst>
                </a:gridCol>
                <a:gridCol w="1074653">
                  <a:extLst>
                    <a:ext uri="{9D8B030D-6E8A-4147-A177-3AD203B41FA5}">
                      <a16:colId xmlns:a16="http://schemas.microsoft.com/office/drawing/2014/main" xmlns="" val="20005"/>
                    </a:ext>
                  </a:extLst>
                </a:gridCol>
                <a:gridCol w="2069702">
                  <a:extLst>
                    <a:ext uri="{9D8B030D-6E8A-4147-A177-3AD203B41FA5}">
                      <a16:colId xmlns:a16="http://schemas.microsoft.com/office/drawing/2014/main" xmlns="" val="20006"/>
                    </a:ext>
                  </a:extLst>
                </a:gridCol>
              </a:tblGrid>
              <a:tr h="137160">
                <a:tc gridSpan="2">
                  <a:txBody>
                    <a:bodyPr/>
                    <a:lstStyle/>
                    <a:p>
                      <a:pPr marR="66675" algn="ctr">
                        <a:spcAft>
                          <a:spcPts val="0"/>
                        </a:spcAft>
                      </a:pPr>
                      <a:r>
                        <a:rPr lang="zh-CN" sz="1800" b="1" kern="100" dirty="0">
                          <a:solidFill>
                            <a:srgbClr val="000000"/>
                          </a:solidFill>
                          <a:effectLst/>
                          <a:latin typeface="+mn-ea"/>
                          <a:ea typeface="+mn-ea"/>
                        </a:rPr>
                        <a:t>影响因素</a:t>
                      </a:r>
                    </a:p>
                  </a:txBody>
                  <a:tcPr marL="68580" marR="68580" marT="0" marB="0" anchor="ctr"/>
                </a:tc>
                <a:tc hMerge="1">
                  <a:txBody>
                    <a:bodyPr/>
                    <a:lstStyle/>
                    <a:p>
                      <a:endParaRPr lang="zh-CN" altLang="en-US"/>
                    </a:p>
                  </a:txBody>
                  <a:tcPr/>
                </a:tc>
                <a:tc gridSpan="4">
                  <a:txBody>
                    <a:bodyPr/>
                    <a:lstStyle/>
                    <a:p>
                      <a:pPr marL="15240" indent="-635" algn="ctr">
                        <a:spcAft>
                          <a:spcPts val="0"/>
                        </a:spcAft>
                      </a:pPr>
                      <a:r>
                        <a:rPr lang="zh-CN" sz="1800" b="1" kern="100" dirty="0">
                          <a:solidFill>
                            <a:srgbClr val="000000"/>
                          </a:solidFill>
                          <a:effectLst/>
                          <a:latin typeface="+mn-ea"/>
                          <a:ea typeface="+mn-ea"/>
                        </a:rPr>
                        <a:t>对单位成本之差的影响（元</a:t>
                      </a:r>
                      <a:r>
                        <a:rPr lang="en-US" sz="1800" b="1" kern="100" dirty="0">
                          <a:solidFill>
                            <a:srgbClr val="000000"/>
                          </a:solidFill>
                          <a:effectLst/>
                          <a:latin typeface="+mn-ea"/>
                          <a:ea typeface="+mn-ea"/>
                        </a:rPr>
                        <a:t>/</a:t>
                      </a:r>
                      <a:r>
                        <a:rPr lang="en-US" sz="1800" b="1" kern="0" dirty="0">
                          <a:solidFill>
                            <a:srgbClr val="000000"/>
                          </a:solidFill>
                          <a:effectLst/>
                          <a:latin typeface="+mn-ea"/>
                          <a:ea typeface="+mn-ea"/>
                        </a:rPr>
                        <a:t>10</a:t>
                      </a:r>
                      <a:r>
                        <a:rPr lang="en-US" sz="1800" b="1" kern="0" baseline="30000" dirty="0">
                          <a:solidFill>
                            <a:srgbClr val="000000"/>
                          </a:solidFill>
                          <a:effectLst/>
                          <a:latin typeface="+mn-ea"/>
                          <a:ea typeface="+mn-ea"/>
                        </a:rPr>
                        <a:t>3</a:t>
                      </a:r>
                      <a:r>
                        <a:rPr lang="en-US" sz="1800" b="1" kern="0" dirty="0">
                          <a:solidFill>
                            <a:srgbClr val="000000"/>
                          </a:solidFill>
                          <a:effectLst/>
                          <a:latin typeface="+mn-ea"/>
                          <a:ea typeface="+mn-ea"/>
                        </a:rPr>
                        <a:t>t•km</a:t>
                      </a:r>
                      <a:r>
                        <a:rPr lang="zh-CN" sz="1800" b="1" kern="100" dirty="0">
                          <a:solidFill>
                            <a:srgbClr val="000000"/>
                          </a:solidFill>
                          <a:effectLst/>
                          <a:latin typeface="+mn-ea"/>
                          <a:ea typeface="+mn-ea"/>
                        </a:rPr>
                        <a:t>）</a:t>
                      </a:r>
                    </a:p>
                  </a:txBody>
                  <a:tcPr marL="68580" marR="68580" marT="0"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rowSpan="2">
                  <a:txBody>
                    <a:bodyPr/>
                    <a:lstStyle/>
                    <a:p>
                      <a:pPr marL="15240" indent="-635" algn="ctr">
                        <a:spcAft>
                          <a:spcPts val="0"/>
                        </a:spcAft>
                      </a:pPr>
                      <a:r>
                        <a:rPr lang="zh-CN" sz="1800" b="1" kern="100" dirty="0">
                          <a:solidFill>
                            <a:srgbClr val="000000"/>
                          </a:solidFill>
                          <a:effectLst/>
                          <a:latin typeface="+mn-ea"/>
                          <a:ea typeface="+mn-ea"/>
                        </a:rPr>
                        <a:t>对成本降低率之</a:t>
                      </a:r>
                    </a:p>
                    <a:p>
                      <a:pPr marL="15240" indent="-635" algn="ctr">
                        <a:spcAft>
                          <a:spcPts val="0"/>
                        </a:spcAft>
                      </a:pPr>
                      <a:r>
                        <a:rPr lang="zh-CN" sz="1800" b="1" kern="100" dirty="0">
                          <a:solidFill>
                            <a:srgbClr val="000000"/>
                          </a:solidFill>
                          <a:effectLst/>
                          <a:latin typeface="+mn-ea"/>
                          <a:ea typeface="+mn-ea"/>
                        </a:rPr>
                        <a:t>差的影响（</a:t>
                      </a:r>
                      <a:r>
                        <a:rPr lang="en-US" sz="1800" b="1" kern="100" dirty="0">
                          <a:solidFill>
                            <a:srgbClr val="000000"/>
                          </a:solidFill>
                          <a:effectLst/>
                          <a:latin typeface="+mn-ea"/>
                          <a:ea typeface="+mn-ea"/>
                        </a:rPr>
                        <a:t>%</a:t>
                      </a:r>
                      <a:r>
                        <a:rPr lang="zh-CN" sz="1800" b="1" kern="100" dirty="0">
                          <a:solidFill>
                            <a:srgbClr val="000000"/>
                          </a:solidFill>
                          <a:effectLst/>
                          <a:latin typeface="+mn-ea"/>
                          <a:ea typeface="+mn-ea"/>
                        </a:rPr>
                        <a:t>）</a:t>
                      </a:r>
                    </a:p>
                  </a:txBody>
                  <a:tcPr marL="68580" marR="68580" marT="0" marB="0" anchor="ctr"/>
                </a:tc>
                <a:extLst>
                  <a:ext uri="{0D108BD9-81ED-4DB2-BD59-A6C34878D82A}">
                    <a16:rowId xmlns:a16="http://schemas.microsoft.com/office/drawing/2014/main" xmlns="" val="10000"/>
                  </a:ext>
                </a:extLst>
              </a:tr>
              <a:tr h="114300">
                <a:tc rowSpan="2">
                  <a:txBody>
                    <a:bodyPr/>
                    <a:lstStyle/>
                    <a:p>
                      <a:pPr marR="17145" indent="97790" algn="ctr">
                        <a:spcAft>
                          <a:spcPts val="0"/>
                        </a:spcAft>
                      </a:pPr>
                      <a:r>
                        <a:rPr lang="zh-CN" sz="1800" b="1" kern="100" dirty="0">
                          <a:solidFill>
                            <a:srgbClr val="000000"/>
                          </a:solidFill>
                          <a:effectLst/>
                          <a:latin typeface="+mn-ea"/>
                          <a:ea typeface="+mn-ea"/>
                        </a:rPr>
                        <a:t>名称</a:t>
                      </a:r>
                    </a:p>
                  </a:txBody>
                  <a:tcPr marL="68580" marR="68580" marT="0" marB="0" anchor="ctr"/>
                </a:tc>
                <a:tc rowSpan="2">
                  <a:txBody>
                    <a:bodyPr/>
                    <a:lstStyle/>
                    <a:p>
                      <a:pPr marR="66675" algn="ctr">
                        <a:spcAft>
                          <a:spcPts val="0"/>
                        </a:spcAft>
                      </a:pPr>
                      <a:r>
                        <a:rPr lang="zh-CN" sz="1800" b="1" kern="100" dirty="0">
                          <a:solidFill>
                            <a:srgbClr val="000000"/>
                          </a:solidFill>
                          <a:effectLst/>
                          <a:latin typeface="+mn-ea"/>
                          <a:ea typeface="+mn-ea"/>
                        </a:rPr>
                        <a:t>符号</a:t>
                      </a:r>
                    </a:p>
                  </a:txBody>
                  <a:tcPr marL="68580" marR="68580" marT="0" marB="0" anchor="ctr"/>
                </a:tc>
                <a:tc>
                  <a:txBody>
                    <a:bodyPr/>
                    <a:lstStyle/>
                    <a:p>
                      <a:pPr marL="15240" indent="-635" algn="ctr">
                        <a:spcAft>
                          <a:spcPts val="0"/>
                        </a:spcAft>
                      </a:pPr>
                      <a:r>
                        <a:rPr lang="en-US" sz="1800" b="1" kern="100" dirty="0">
                          <a:solidFill>
                            <a:srgbClr val="000000"/>
                          </a:solidFill>
                          <a:effectLst/>
                          <a:latin typeface="+mn-ea"/>
                          <a:ea typeface="+mn-ea"/>
                        </a:rPr>
                        <a:t>ΔC</a:t>
                      </a:r>
                      <a:r>
                        <a:rPr lang="en-US" sz="1800" b="1" kern="100" baseline="-25000" dirty="0">
                          <a:solidFill>
                            <a:srgbClr val="000000"/>
                          </a:solidFill>
                          <a:effectLst/>
                          <a:latin typeface="+mn-ea"/>
                          <a:ea typeface="+mn-ea"/>
                        </a:rPr>
                        <a:t>F</a:t>
                      </a:r>
                      <a:endParaRPr lang="zh-CN" sz="1800" b="1" kern="100" dirty="0">
                        <a:solidFill>
                          <a:srgbClr val="000000"/>
                        </a:solidFill>
                        <a:effectLst/>
                        <a:latin typeface="+mn-ea"/>
                        <a:ea typeface="+mn-ea"/>
                      </a:endParaRPr>
                    </a:p>
                  </a:txBody>
                  <a:tcPr marL="68580" marR="68580" marT="0" marB="0" anchor="ctr"/>
                </a:tc>
                <a:tc>
                  <a:txBody>
                    <a:bodyPr/>
                    <a:lstStyle/>
                    <a:p>
                      <a:pPr marL="15240" indent="-635" algn="ctr">
                        <a:spcAft>
                          <a:spcPts val="0"/>
                        </a:spcAft>
                      </a:pPr>
                      <a:r>
                        <a:rPr lang="en-US" sz="1800" b="1" kern="100" dirty="0" err="1">
                          <a:solidFill>
                            <a:srgbClr val="000000"/>
                          </a:solidFill>
                          <a:effectLst/>
                          <a:latin typeface="+mn-ea"/>
                          <a:ea typeface="+mn-ea"/>
                        </a:rPr>
                        <a:t>ΔC</a:t>
                      </a:r>
                      <a:r>
                        <a:rPr lang="en-US" sz="1800" b="1" kern="100" baseline="-25000" dirty="0" err="1">
                          <a:solidFill>
                            <a:srgbClr val="000000"/>
                          </a:solidFill>
                          <a:effectLst/>
                          <a:latin typeface="+mn-ea"/>
                          <a:ea typeface="+mn-ea"/>
                        </a:rPr>
                        <a:t>v</a:t>
                      </a:r>
                      <a:r>
                        <a:rPr lang="en-US" sz="1800" b="1" kern="100" baseline="-25000" dirty="0">
                          <a:solidFill>
                            <a:srgbClr val="000000"/>
                          </a:solidFill>
                          <a:effectLst/>
                          <a:latin typeface="+mn-ea"/>
                          <a:ea typeface="+mn-ea"/>
                        </a:rPr>
                        <a:t>″</a:t>
                      </a:r>
                      <a:endParaRPr lang="zh-CN" sz="1800" b="1" kern="100" dirty="0">
                        <a:solidFill>
                          <a:srgbClr val="000000"/>
                        </a:solidFill>
                        <a:effectLst/>
                        <a:latin typeface="+mn-ea"/>
                        <a:ea typeface="+mn-ea"/>
                      </a:endParaRPr>
                    </a:p>
                  </a:txBody>
                  <a:tcPr marL="68580" marR="68580" marT="0" marB="0" anchor="ctr"/>
                </a:tc>
                <a:tc>
                  <a:txBody>
                    <a:bodyPr/>
                    <a:lstStyle/>
                    <a:p>
                      <a:pPr marL="15240" indent="-635" algn="ctr">
                        <a:spcAft>
                          <a:spcPts val="0"/>
                        </a:spcAft>
                      </a:pPr>
                      <a:r>
                        <a:rPr lang="en-US" sz="1800" b="1" kern="100" dirty="0" err="1">
                          <a:solidFill>
                            <a:srgbClr val="000000"/>
                          </a:solidFill>
                          <a:effectLst/>
                          <a:latin typeface="+mn-ea"/>
                          <a:ea typeface="+mn-ea"/>
                        </a:rPr>
                        <a:t>ΔC</a:t>
                      </a:r>
                      <a:r>
                        <a:rPr lang="en-US" sz="1800" b="1" kern="100" baseline="-25000" dirty="0" err="1">
                          <a:solidFill>
                            <a:srgbClr val="000000"/>
                          </a:solidFill>
                          <a:effectLst/>
                          <a:latin typeface="+mn-ea"/>
                          <a:ea typeface="+mn-ea"/>
                        </a:rPr>
                        <a:t>v</a:t>
                      </a:r>
                      <a:r>
                        <a:rPr lang="en-US" sz="1800" b="1" kern="100" baseline="-25000" dirty="0">
                          <a:solidFill>
                            <a:srgbClr val="000000"/>
                          </a:solidFill>
                          <a:effectLst/>
                          <a:latin typeface="+mn-ea"/>
                          <a:ea typeface="+mn-ea"/>
                        </a:rPr>
                        <a:t>′</a:t>
                      </a:r>
                      <a:endParaRPr lang="zh-CN" sz="1800" b="1" kern="100" dirty="0">
                        <a:solidFill>
                          <a:srgbClr val="000000"/>
                        </a:solidFill>
                        <a:effectLst/>
                        <a:latin typeface="+mn-ea"/>
                        <a:ea typeface="+mn-ea"/>
                      </a:endParaRPr>
                    </a:p>
                  </a:txBody>
                  <a:tcPr marL="68580" marR="68580" marT="0" marB="0" anchor="ctr"/>
                </a:tc>
                <a:tc>
                  <a:txBody>
                    <a:bodyPr/>
                    <a:lstStyle/>
                    <a:p>
                      <a:pPr marL="15240" indent="-635" algn="ctr">
                        <a:spcAft>
                          <a:spcPts val="0"/>
                        </a:spcAft>
                      </a:pPr>
                      <a:r>
                        <a:rPr lang="zh-CN" sz="1800" b="1" kern="100" dirty="0">
                          <a:solidFill>
                            <a:srgbClr val="000000"/>
                          </a:solidFill>
                          <a:effectLst/>
                          <a:latin typeface="+mn-ea"/>
                          <a:ea typeface="+mn-ea"/>
                        </a:rPr>
                        <a:t>合计</a:t>
                      </a:r>
                    </a:p>
                  </a:txBody>
                  <a:tcPr marL="68580" marR="68580" marT="0" marB="0" anchor="ctr"/>
                </a:tc>
                <a:tc vMerge="1">
                  <a:txBody>
                    <a:bodyPr/>
                    <a:lstStyle/>
                    <a:p>
                      <a:endParaRPr lang="zh-CN" altLang="en-US"/>
                    </a:p>
                  </a:txBody>
                  <a:tcPr/>
                </a:tc>
                <a:extLst>
                  <a:ext uri="{0D108BD9-81ED-4DB2-BD59-A6C34878D82A}">
                    <a16:rowId xmlns:a16="http://schemas.microsoft.com/office/drawing/2014/main" xmlns="" val="10001"/>
                  </a:ext>
                </a:extLst>
              </a:tr>
              <a:tr h="114300">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en-US" sz="1800" b="1" kern="100" dirty="0">
                          <a:solidFill>
                            <a:srgbClr val="000000"/>
                          </a:solidFill>
                          <a:effectLst/>
                          <a:latin typeface="+mn-ea"/>
                          <a:ea typeface="+mn-ea"/>
                        </a:rPr>
                        <a:t>①</a:t>
                      </a:r>
                      <a:endParaRPr lang="zh-CN" sz="1800" b="1" kern="100" dirty="0">
                        <a:solidFill>
                          <a:srgbClr val="000000"/>
                        </a:solidFill>
                        <a:effectLst/>
                        <a:latin typeface="+mn-ea"/>
                        <a:ea typeface="+mn-ea"/>
                      </a:endParaRPr>
                    </a:p>
                  </a:txBody>
                  <a:tcPr marL="68580" marR="68580" marT="0" marB="0" anchor="ctr"/>
                </a:tc>
                <a:tc>
                  <a:txBody>
                    <a:bodyPr/>
                    <a:lstStyle/>
                    <a:p>
                      <a:pPr algn="ctr">
                        <a:spcAft>
                          <a:spcPts val="0"/>
                        </a:spcAft>
                      </a:pPr>
                      <a:r>
                        <a:rPr lang="en-US" sz="1800" b="1" kern="100" dirty="0">
                          <a:solidFill>
                            <a:srgbClr val="000000"/>
                          </a:solidFill>
                          <a:effectLst/>
                          <a:latin typeface="+mn-ea"/>
                          <a:ea typeface="+mn-ea"/>
                        </a:rPr>
                        <a:t>②</a:t>
                      </a:r>
                      <a:endParaRPr lang="zh-CN" sz="1800" b="1" kern="100" dirty="0">
                        <a:solidFill>
                          <a:srgbClr val="000000"/>
                        </a:solidFill>
                        <a:effectLst/>
                        <a:latin typeface="+mn-ea"/>
                        <a:ea typeface="+mn-ea"/>
                      </a:endParaRPr>
                    </a:p>
                  </a:txBody>
                  <a:tcPr marL="68580" marR="68580" marT="0" marB="0" anchor="ctr"/>
                </a:tc>
                <a:tc>
                  <a:txBody>
                    <a:bodyPr/>
                    <a:lstStyle/>
                    <a:p>
                      <a:pPr algn="ctr">
                        <a:spcAft>
                          <a:spcPts val="0"/>
                        </a:spcAft>
                      </a:pPr>
                      <a:r>
                        <a:rPr lang="en-US" sz="1800" b="1" kern="100" dirty="0">
                          <a:solidFill>
                            <a:srgbClr val="000000"/>
                          </a:solidFill>
                          <a:effectLst/>
                          <a:latin typeface="+mn-ea"/>
                          <a:ea typeface="+mn-ea"/>
                        </a:rPr>
                        <a:t>③</a:t>
                      </a:r>
                      <a:endParaRPr lang="zh-CN" sz="1800" b="1" kern="100" dirty="0">
                        <a:solidFill>
                          <a:srgbClr val="000000"/>
                        </a:solidFill>
                        <a:effectLst/>
                        <a:latin typeface="+mn-ea"/>
                        <a:ea typeface="+mn-ea"/>
                      </a:endParaRPr>
                    </a:p>
                  </a:txBody>
                  <a:tcPr marL="68580" marR="68580" marT="0" marB="0" anchor="ctr"/>
                </a:tc>
                <a:tc>
                  <a:txBody>
                    <a:bodyPr/>
                    <a:lstStyle/>
                    <a:p>
                      <a:pPr algn="ctr">
                        <a:spcAft>
                          <a:spcPts val="0"/>
                        </a:spcAft>
                      </a:pPr>
                      <a:r>
                        <a:rPr lang="en-US" sz="1800" b="1" kern="100" dirty="0">
                          <a:solidFill>
                            <a:srgbClr val="000000"/>
                          </a:solidFill>
                          <a:effectLst/>
                          <a:latin typeface="+mn-ea"/>
                          <a:ea typeface="+mn-ea"/>
                        </a:rPr>
                        <a:t>④</a:t>
                      </a:r>
                      <a:endParaRPr lang="zh-CN" sz="1800" b="1" kern="100" dirty="0">
                        <a:solidFill>
                          <a:srgbClr val="000000"/>
                        </a:solidFill>
                        <a:effectLst/>
                        <a:latin typeface="+mn-ea"/>
                        <a:ea typeface="+mn-ea"/>
                      </a:endParaRPr>
                    </a:p>
                  </a:txBody>
                  <a:tcPr marL="68580" marR="68580" marT="0" marB="0" anchor="ctr"/>
                </a:tc>
                <a:tc>
                  <a:txBody>
                    <a:bodyPr/>
                    <a:lstStyle/>
                    <a:p>
                      <a:pPr algn="ctr">
                        <a:spcAft>
                          <a:spcPts val="0"/>
                        </a:spcAft>
                      </a:pPr>
                      <a:r>
                        <a:rPr lang="en-US" sz="1800" b="1" kern="100" dirty="0">
                          <a:solidFill>
                            <a:srgbClr val="000000"/>
                          </a:solidFill>
                          <a:effectLst/>
                          <a:latin typeface="+mn-ea"/>
                          <a:ea typeface="+mn-ea"/>
                        </a:rPr>
                        <a:t>⑤=-④/C</a:t>
                      </a:r>
                      <a:r>
                        <a:rPr lang="en-US" sz="1800" b="1" kern="100" baseline="-25000" dirty="0">
                          <a:solidFill>
                            <a:srgbClr val="000000"/>
                          </a:solidFill>
                          <a:effectLst/>
                          <a:latin typeface="+mn-ea"/>
                          <a:ea typeface="+mn-ea"/>
                        </a:rPr>
                        <a:t>0</a:t>
                      </a:r>
                      <a:r>
                        <a:rPr lang="en-US" sz="1800" b="1" kern="100" dirty="0">
                          <a:solidFill>
                            <a:srgbClr val="000000"/>
                          </a:solidFill>
                          <a:effectLst/>
                          <a:latin typeface="+mn-ea"/>
                          <a:ea typeface="+mn-ea"/>
                        </a:rPr>
                        <a:t> </a:t>
                      </a:r>
                      <a:endParaRPr lang="zh-CN" sz="1800" b="1" kern="100" dirty="0">
                        <a:solidFill>
                          <a:srgbClr val="000000"/>
                        </a:solidFill>
                        <a:effectLst/>
                        <a:latin typeface="+mn-ea"/>
                        <a:ea typeface="+mn-ea"/>
                      </a:endParaRPr>
                    </a:p>
                  </a:txBody>
                  <a:tcPr marL="68580" marR="68580" marT="0" marB="0" anchor="ctr"/>
                </a:tc>
                <a:extLst>
                  <a:ext uri="{0D108BD9-81ED-4DB2-BD59-A6C34878D82A}">
                    <a16:rowId xmlns:a16="http://schemas.microsoft.com/office/drawing/2014/main" xmlns="" val="10002"/>
                  </a:ext>
                </a:extLst>
              </a:tr>
              <a:tr h="114300">
                <a:tc>
                  <a:txBody>
                    <a:bodyPr/>
                    <a:lstStyle/>
                    <a:p>
                      <a:pPr marR="17145" indent="97790" algn="just">
                        <a:spcAft>
                          <a:spcPts val="0"/>
                        </a:spcAft>
                      </a:pPr>
                      <a:r>
                        <a:rPr lang="zh-CN" sz="1800" b="1" kern="100" dirty="0">
                          <a:solidFill>
                            <a:srgbClr val="000000"/>
                          </a:solidFill>
                          <a:effectLst/>
                          <a:latin typeface="+mn-ea"/>
                          <a:ea typeface="+mn-ea"/>
                        </a:rPr>
                        <a:t>一、车辆运用效率指标</a:t>
                      </a:r>
                    </a:p>
                  </a:txBody>
                  <a:tcPr marL="68580" marR="68580" marT="0" marB="0" anchor="ctr"/>
                </a:tc>
                <a:tc>
                  <a:txBody>
                    <a:bodyPr/>
                    <a:lstStyle/>
                    <a:p>
                      <a:pPr marR="66675" algn="ctr">
                        <a:spcAft>
                          <a:spcPts val="0"/>
                        </a:spcAft>
                      </a:pPr>
                      <a:r>
                        <a:rPr lang="en-US" sz="1800" b="1" kern="100" dirty="0">
                          <a:solidFill>
                            <a:srgbClr val="000000"/>
                          </a:solidFill>
                          <a:effectLst/>
                          <a:latin typeface="+mn-ea"/>
                          <a:ea typeface="+mn-ea"/>
                        </a:rPr>
                        <a:t>-</a:t>
                      </a:r>
                      <a:endParaRPr lang="zh-CN" sz="1800" b="1" kern="100" dirty="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dirty="0">
                          <a:solidFill>
                            <a:srgbClr val="000000"/>
                          </a:solidFill>
                          <a:effectLst/>
                          <a:latin typeface="+mn-ea"/>
                          <a:ea typeface="+mn-ea"/>
                        </a:rPr>
                        <a:t>-</a:t>
                      </a:r>
                      <a:endParaRPr lang="zh-CN" sz="1800" b="1" kern="100" dirty="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dirty="0">
                          <a:solidFill>
                            <a:srgbClr val="000000"/>
                          </a:solidFill>
                          <a:effectLst/>
                          <a:latin typeface="+mn-ea"/>
                          <a:ea typeface="+mn-ea"/>
                        </a:rPr>
                        <a:t>-</a:t>
                      </a:r>
                      <a:endParaRPr lang="zh-CN" sz="1800" b="1" kern="100" dirty="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dirty="0">
                          <a:solidFill>
                            <a:srgbClr val="000000"/>
                          </a:solidFill>
                          <a:effectLst/>
                          <a:latin typeface="+mn-ea"/>
                          <a:ea typeface="+mn-ea"/>
                        </a:rPr>
                        <a:t>-</a:t>
                      </a:r>
                      <a:endParaRPr lang="zh-CN" sz="1800" b="1" kern="100" dirty="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a:solidFill>
                            <a:srgbClr val="000000"/>
                          </a:solidFill>
                          <a:effectLst/>
                          <a:latin typeface="+mn-ea"/>
                          <a:ea typeface="+mn-ea"/>
                        </a:rPr>
                        <a:t>-</a:t>
                      </a:r>
                      <a:endParaRPr lang="zh-CN" sz="1800" b="1" kern="10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dirty="0">
                          <a:solidFill>
                            <a:srgbClr val="000000"/>
                          </a:solidFill>
                          <a:effectLst/>
                          <a:latin typeface="+mn-ea"/>
                          <a:ea typeface="+mn-ea"/>
                        </a:rPr>
                        <a:t>-</a:t>
                      </a:r>
                      <a:endParaRPr lang="zh-CN" sz="1800" b="1" kern="100" dirty="0">
                        <a:solidFill>
                          <a:srgbClr val="000000"/>
                        </a:solidFill>
                        <a:effectLst/>
                        <a:latin typeface="+mn-ea"/>
                        <a:ea typeface="+mn-ea"/>
                      </a:endParaRPr>
                    </a:p>
                  </a:txBody>
                  <a:tcPr marL="68580" marR="68580" marT="0" marB="0" anchor="ctr"/>
                </a:tc>
                <a:extLst>
                  <a:ext uri="{0D108BD9-81ED-4DB2-BD59-A6C34878D82A}">
                    <a16:rowId xmlns:a16="http://schemas.microsoft.com/office/drawing/2014/main" xmlns="" val="10003"/>
                  </a:ext>
                </a:extLst>
              </a:tr>
              <a:tr h="114300">
                <a:tc>
                  <a:txBody>
                    <a:bodyPr/>
                    <a:lstStyle/>
                    <a:p>
                      <a:pPr marR="17145" indent="293370" algn="just">
                        <a:spcAft>
                          <a:spcPts val="0"/>
                        </a:spcAft>
                      </a:pPr>
                      <a:r>
                        <a:rPr lang="zh-CN" sz="1800" b="1" kern="100" dirty="0">
                          <a:solidFill>
                            <a:srgbClr val="000000"/>
                          </a:solidFill>
                          <a:effectLst/>
                          <a:latin typeface="+mn-ea"/>
                          <a:ea typeface="+mn-ea"/>
                        </a:rPr>
                        <a:t>总车日</a:t>
                      </a:r>
                    </a:p>
                  </a:txBody>
                  <a:tcPr marL="68580" marR="68580" marT="0" marB="0" anchor="ctr"/>
                </a:tc>
                <a:tc>
                  <a:txBody>
                    <a:bodyPr/>
                    <a:lstStyle/>
                    <a:p>
                      <a:pPr marR="66675" algn="ctr">
                        <a:spcAft>
                          <a:spcPts val="0"/>
                        </a:spcAft>
                      </a:pPr>
                      <a:r>
                        <a:rPr lang="en-US" sz="1800" b="1" kern="100" dirty="0">
                          <a:solidFill>
                            <a:srgbClr val="000000"/>
                          </a:solidFill>
                          <a:effectLst/>
                          <a:latin typeface="+mn-ea"/>
                          <a:ea typeface="+mn-ea"/>
                        </a:rPr>
                        <a:t>Α</a:t>
                      </a:r>
                      <a:endParaRPr lang="zh-CN" sz="1800" b="1" kern="100" dirty="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dirty="0">
                          <a:solidFill>
                            <a:srgbClr val="000000"/>
                          </a:solidFill>
                          <a:effectLst/>
                          <a:latin typeface="+mn-ea"/>
                          <a:ea typeface="+mn-ea"/>
                        </a:rPr>
                        <a:t>-1.53</a:t>
                      </a:r>
                      <a:endParaRPr lang="zh-CN" sz="1800" b="1" kern="100" dirty="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dirty="0">
                          <a:solidFill>
                            <a:srgbClr val="000000"/>
                          </a:solidFill>
                          <a:effectLst/>
                          <a:latin typeface="+mn-ea"/>
                          <a:ea typeface="+mn-ea"/>
                        </a:rPr>
                        <a:t>-</a:t>
                      </a:r>
                      <a:endParaRPr lang="zh-CN" sz="1800" b="1" kern="100" dirty="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dirty="0">
                          <a:solidFill>
                            <a:srgbClr val="000000"/>
                          </a:solidFill>
                          <a:effectLst/>
                          <a:latin typeface="+mn-ea"/>
                          <a:ea typeface="+mn-ea"/>
                        </a:rPr>
                        <a:t>-</a:t>
                      </a:r>
                      <a:endParaRPr lang="zh-CN" sz="1800" b="1" kern="100" dirty="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a:solidFill>
                            <a:srgbClr val="000000"/>
                          </a:solidFill>
                          <a:effectLst/>
                          <a:latin typeface="+mn-ea"/>
                          <a:ea typeface="+mn-ea"/>
                        </a:rPr>
                        <a:t>-1.53</a:t>
                      </a:r>
                      <a:endParaRPr lang="zh-CN" sz="1800" b="1" kern="10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dirty="0">
                          <a:solidFill>
                            <a:srgbClr val="000000"/>
                          </a:solidFill>
                          <a:effectLst/>
                          <a:latin typeface="+mn-ea"/>
                          <a:ea typeface="+mn-ea"/>
                        </a:rPr>
                        <a:t>0.50 </a:t>
                      </a:r>
                      <a:endParaRPr lang="zh-CN" sz="1800" b="1" kern="100" dirty="0">
                        <a:solidFill>
                          <a:srgbClr val="000000"/>
                        </a:solidFill>
                        <a:effectLst/>
                        <a:latin typeface="+mn-ea"/>
                        <a:ea typeface="+mn-ea"/>
                      </a:endParaRPr>
                    </a:p>
                  </a:txBody>
                  <a:tcPr marL="68580" marR="68580" marT="0" marB="0" anchor="ctr"/>
                </a:tc>
                <a:extLst>
                  <a:ext uri="{0D108BD9-81ED-4DB2-BD59-A6C34878D82A}">
                    <a16:rowId xmlns:a16="http://schemas.microsoft.com/office/drawing/2014/main" xmlns="" val="10004"/>
                  </a:ext>
                </a:extLst>
              </a:tr>
              <a:tr h="114300">
                <a:tc>
                  <a:txBody>
                    <a:bodyPr/>
                    <a:lstStyle/>
                    <a:p>
                      <a:pPr marR="17145" indent="293370" algn="just">
                        <a:spcAft>
                          <a:spcPts val="0"/>
                        </a:spcAft>
                      </a:pPr>
                      <a:r>
                        <a:rPr lang="zh-CN" sz="1800" b="1" kern="100" dirty="0">
                          <a:solidFill>
                            <a:srgbClr val="000000"/>
                          </a:solidFill>
                          <a:effectLst/>
                          <a:latin typeface="+mn-ea"/>
                          <a:ea typeface="+mn-ea"/>
                        </a:rPr>
                        <a:t>工作率</a:t>
                      </a:r>
                    </a:p>
                  </a:txBody>
                  <a:tcPr marL="68580" marR="68580" marT="0" marB="0" anchor="ctr"/>
                </a:tc>
                <a:tc>
                  <a:txBody>
                    <a:bodyPr/>
                    <a:lstStyle/>
                    <a:p>
                      <a:pPr marR="66675" algn="ctr">
                        <a:spcAft>
                          <a:spcPts val="0"/>
                        </a:spcAft>
                      </a:pPr>
                      <a:r>
                        <a:rPr lang="en-US" sz="1800" b="1" kern="100" dirty="0">
                          <a:solidFill>
                            <a:srgbClr val="000000"/>
                          </a:solidFill>
                          <a:effectLst/>
                          <a:latin typeface="+mn-ea"/>
                          <a:ea typeface="+mn-ea"/>
                        </a:rPr>
                        <a:t>α</a:t>
                      </a:r>
                      <a:endParaRPr lang="zh-CN" sz="1800" b="1" kern="100" dirty="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dirty="0">
                          <a:solidFill>
                            <a:srgbClr val="000000"/>
                          </a:solidFill>
                          <a:effectLst/>
                          <a:latin typeface="+mn-ea"/>
                          <a:ea typeface="+mn-ea"/>
                        </a:rPr>
                        <a:t>5.08</a:t>
                      </a:r>
                      <a:endParaRPr lang="zh-CN" sz="1800" b="1" kern="100" dirty="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a:solidFill>
                            <a:srgbClr val="000000"/>
                          </a:solidFill>
                          <a:effectLst/>
                          <a:latin typeface="+mn-ea"/>
                          <a:ea typeface="+mn-ea"/>
                        </a:rPr>
                        <a:t>-</a:t>
                      </a:r>
                      <a:endParaRPr lang="zh-CN" sz="1800" b="1" kern="10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a:solidFill>
                            <a:srgbClr val="000000"/>
                          </a:solidFill>
                          <a:effectLst/>
                          <a:latin typeface="+mn-ea"/>
                          <a:ea typeface="+mn-ea"/>
                        </a:rPr>
                        <a:t>-</a:t>
                      </a:r>
                      <a:endParaRPr lang="zh-CN" sz="1800" b="1" kern="10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dirty="0">
                          <a:solidFill>
                            <a:srgbClr val="000000"/>
                          </a:solidFill>
                          <a:effectLst/>
                          <a:latin typeface="+mn-ea"/>
                          <a:ea typeface="+mn-ea"/>
                        </a:rPr>
                        <a:t>5.08</a:t>
                      </a:r>
                      <a:endParaRPr lang="zh-CN" sz="1800" b="1" kern="100" dirty="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dirty="0">
                          <a:solidFill>
                            <a:srgbClr val="000000"/>
                          </a:solidFill>
                          <a:effectLst/>
                          <a:latin typeface="+mn-ea"/>
                          <a:ea typeface="+mn-ea"/>
                        </a:rPr>
                        <a:t>-1.67 </a:t>
                      </a:r>
                      <a:endParaRPr lang="zh-CN" sz="1800" b="1" kern="100" dirty="0">
                        <a:solidFill>
                          <a:srgbClr val="000000"/>
                        </a:solidFill>
                        <a:effectLst/>
                        <a:latin typeface="+mn-ea"/>
                        <a:ea typeface="+mn-ea"/>
                      </a:endParaRPr>
                    </a:p>
                  </a:txBody>
                  <a:tcPr marL="68580" marR="68580" marT="0" marB="0" anchor="ctr"/>
                </a:tc>
                <a:extLst>
                  <a:ext uri="{0D108BD9-81ED-4DB2-BD59-A6C34878D82A}">
                    <a16:rowId xmlns:a16="http://schemas.microsoft.com/office/drawing/2014/main" xmlns="" val="10005"/>
                  </a:ext>
                </a:extLst>
              </a:tr>
              <a:tr h="114300">
                <a:tc>
                  <a:txBody>
                    <a:bodyPr/>
                    <a:lstStyle/>
                    <a:p>
                      <a:pPr marR="17145" indent="293370" algn="just">
                        <a:spcAft>
                          <a:spcPts val="0"/>
                        </a:spcAft>
                      </a:pPr>
                      <a:r>
                        <a:rPr lang="en-US" altLang="zh-CN" sz="1800" b="1" kern="100" dirty="0">
                          <a:solidFill>
                            <a:srgbClr val="000000"/>
                          </a:solidFill>
                          <a:effectLst/>
                          <a:latin typeface="+mn-ea"/>
                          <a:ea typeface="+mn-ea"/>
                        </a:rPr>
                        <a:t>……</a:t>
                      </a:r>
                      <a:endParaRPr lang="zh-CN" sz="1800" b="1" kern="100" dirty="0">
                        <a:solidFill>
                          <a:srgbClr val="000000"/>
                        </a:solidFill>
                        <a:effectLst/>
                        <a:latin typeface="+mn-ea"/>
                        <a:ea typeface="+mn-ea"/>
                      </a:endParaRPr>
                    </a:p>
                  </a:txBody>
                  <a:tcPr marL="68580" marR="68580" marT="0" marB="0" anchor="ctr"/>
                </a:tc>
                <a:tc>
                  <a:txBody>
                    <a:bodyPr/>
                    <a:lstStyle/>
                    <a:p>
                      <a:pPr marR="66675" algn="ctr">
                        <a:spcAft>
                          <a:spcPts val="0"/>
                        </a:spcAft>
                      </a:pPr>
                      <a:r>
                        <a:rPr lang="en-US" altLang="zh-CN" sz="1800" b="1" kern="100" dirty="0">
                          <a:solidFill>
                            <a:srgbClr val="000000"/>
                          </a:solidFill>
                          <a:effectLst/>
                          <a:latin typeface="+mn-ea"/>
                          <a:ea typeface="+mn-ea"/>
                        </a:rPr>
                        <a:t>……</a:t>
                      </a:r>
                      <a:endParaRPr lang="zh-CN" sz="1800" b="1" kern="100" dirty="0">
                        <a:solidFill>
                          <a:srgbClr val="000000"/>
                        </a:solidFill>
                        <a:effectLst/>
                        <a:latin typeface="+mn-ea"/>
                        <a:ea typeface="+mn-ea"/>
                      </a:endParaRPr>
                    </a:p>
                  </a:txBody>
                  <a:tcPr marL="68580" marR="68580" marT="0" marB="0" anchor="ctr"/>
                </a:tc>
                <a:tc>
                  <a:txBody>
                    <a:bodyPr/>
                    <a:lstStyle/>
                    <a:p>
                      <a:pPr marR="66675" algn="r">
                        <a:spcAft>
                          <a:spcPts val="0"/>
                        </a:spcAft>
                      </a:pPr>
                      <a:r>
                        <a:rPr lang="en-US" altLang="zh-CN" sz="1800" b="1" kern="100" dirty="0">
                          <a:solidFill>
                            <a:srgbClr val="000000"/>
                          </a:solidFill>
                          <a:effectLst/>
                          <a:latin typeface="+mn-ea"/>
                          <a:ea typeface="+mn-ea"/>
                        </a:rPr>
                        <a:t>……</a:t>
                      </a:r>
                      <a:endParaRPr lang="zh-CN" sz="1800" b="1" kern="100" dirty="0">
                        <a:solidFill>
                          <a:srgbClr val="000000"/>
                        </a:solidFill>
                        <a:effectLst/>
                        <a:latin typeface="+mn-ea"/>
                        <a:ea typeface="+mn-ea"/>
                      </a:endParaRPr>
                    </a:p>
                  </a:txBody>
                  <a:tcPr marL="68580" marR="68580" marT="0" marB="0" anchor="ctr"/>
                </a:tc>
                <a:tc>
                  <a:txBody>
                    <a:bodyPr/>
                    <a:lstStyle/>
                    <a:p>
                      <a:pPr marL="0" marR="66675" lvl="0" indent="0" algn="r" defTabSz="914400" rtl="0" eaLnBrk="1" fontAlgn="auto" latinLnBrk="0" hangingPunct="1">
                        <a:lnSpc>
                          <a:spcPct val="100000"/>
                        </a:lnSpc>
                        <a:spcBef>
                          <a:spcPts val="0"/>
                        </a:spcBef>
                        <a:spcAft>
                          <a:spcPts val="0"/>
                        </a:spcAft>
                        <a:buClrTx/>
                        <a:buSzTx/>
                        <a:buFontTx/>
                        <a:buNone/>
                        <a:tabLst/>
                        <a:defRPr/>
                      </a:pPr>
                      <a:r>
                        <a:rPr lang="en-US" altLang="zh-CN" sz="1800" b="1" kern="100" dirty="0">
                          <a:solidFill>
                            <a:srgbClr val="000000"/>
                          </a:solidFill>
                          <a:effectLst/>
                          <a:latin typeface="+mn-ea"/>
                          <a:ea typeface="+mn-ea"/>
                        </a:rPr>
                        <a:t>……</a:t>
                      </a:r>
                      <a:endParaRPr lang="zh-CN" altLang="zh-CN" sz="1800" b="1" kern="100" dirty="0">
                        <a:solidFill>
                          <a:srgbClr val="000000"/>
                        </a:solidFill>
                        <a:effectLst/>
                        <a:latin typeface="+mn-ea"/>
                        <a:ea typeface="+mn-ea"/>
                      </a:endParaRPr>
                    </a:p>
                  </a:txBody>
                  <a:tcPr marL="68580" marR="68580" marT="0" marB="0" anchor="ctr"/>
                </a:tc>
                <a:tc>
                  <a:txBody>
                    <a:bodyPr/>
                    <a:lstStyle/>
                    <a:p>
                      <a:pPr marR="66675" algn="r">
                        <a:spcAft>
                          <a:spcPts val="0"/>
                        </a:spcAft>
                      </a:pPr>
                      <a:r>
                        <a:rPr lang="en-US" altLang="zh-CN" sz="1800" b="1" kern="100" dirty="0">
                          <a:solidFill>
                            <a:srgbClr val="000000"/>
                          </a:solidFill>
                          <a:effectLst/>
                          <a:latin typeface="+mn-ea"/>
                          <a:ea typeface="+mn-ea"/>
                        </a:rPr>
                        <a:t>……</a:t>
                      </a:r>
                      <a:endParaRPr lang="zh-CN" sz="1800" b="1" kern="100" dirty="0">
                        <a:solidFill>
                          <a:srgbClr val="000000"/>
                        </a:solidFill>
                        <a:effectLst/>
                        <a:latin typeface="+mn-ea"/>
                        <a:ea typeface="+mn-ea"/>
                      </a:endParaRPr>
                    </a:p>
                  </a:txBody>
                  <a:tcPr marL="68580" marR="68580" marT="0" marB="0" anchor="ctr"/>
                </a:tc>
                <a:tc>
                  <a:txBody>
                    <a:bodyPr/>
                    <a:lstStyle/>
                    <a:p>
                      <a:pPr marR="66675" algn="r">
                        <a:spcAft>
                          <a:spcPts val="0"/>
                        </a:spcAft>
                      </a:pPr>
                      <a:r>
                        <a:rPr lang="en-US" altLang="zh-CN" sz="1800" b="1" kern="100" dirty="0">
                          <a:solidFill>
                            <a:srgbClr val="000000"/>
                          </a:solidFill>
                          <a:effectLst/>
                          <a:latin typeface="+mn-ea"/>
                          <a:ea typeface="+mn-ea"/>
                        </a:rPr>
                        <a:t>……</a:t>
                      </a:r>
                      <a:endParaRPr lang="zh-CN" sz="1800" b="1" kern="100" dirty="0">
                        <a:solidFill>
                          <a:srgbClr val="000000"/>
                        </a:solidFill>
                        <a:effectLst/>
                        <a:latin typeface="+mn-ea"/>
                        <a:ea typeface="+mn-ea"/>
                      </a:endParaRPr>
                    </a:p>
                  </a:txBody>
                  <a:tcPr marL="68580" marR="68580" marT="0" marB="0" anchor="ctr"/>
                </a:tc>
                <a:tc>
                  <a:txBody>
                    <a:bodyPr/>
                    <a:lstStyle/>
                    <a:p>
                      <a:pPr marR="66675" algn="r">
                        <a:spcAft>
                          <a:spcPts val="0"/>
                        </a:spcAft>
                      </a:pPr>
                      <a:r>
                        <a:rPr lang="en-US" altLang="zh-CN" sz="1800" b="1" kern="100" dirty="0">
                          <a:solidFill>
                            <a:srgbClr val="000000"/>
                          </a:solidFill>
                          <a:effectLst/>
                          <a:latin typeface="+mn-ea"/>
                          <a:ea typeface="+mn-ea"/>
                        </a:rPr>
                        <a:t>……</a:t>
                      </a:r>
                      <a:endParaRPr lang="zh-CN" sz="1800" b="1" kern="100" dirty="0">
                        <a:solidFill>
                          <a:srgbClr val="000000"/>
                        </a:solidFill>
                        <a:effectLst/>
                        <a:latin typeface="+mn-ea"/>
                        <a:ea typeface="+mn-ea"/>
                      </a:endParaRPr>
                    </a:p>
                  </a:txBody>
                  <a:tcPr marL="68580" marR="68580" marT="0" marB="0" anchor="ctr"/>
                </a:tc>
                <a:extLst>
                  <a:ext uri="{0D108BD9-81ED-4DB2-BD59-A6C34878D82A}">
                    <a16:rowId xmlns:a16="http://schemas.microsoft.com/office/drawing/2014/main" xmlns="" val="10006"/>
                  </a:ext>
                </a:extLst>
              </a:tr>
              <a:tr h="114300">
                <a:tc>
                  <a:txBody>
                    <a:bodyPr/>
                    <a:lstStyle/>
                    <a:p>
                      <a:pPr marR="17145" indent="293370" algn="just">
                        <a:spcAft>
                          <a:spcPts val="0"/>
                        </a:spcAft>
                      </a:pPr>
                      <a:r>
                        <a:rPr lang="zh-CN" sz="1800" b="1" kern="100" dirty="0">
                          <a:solidFill>
                            <a:srgbClr val="000000"/>
                          </a:solidFill>
                          <a:effectLst/>
                          <a:latin typeface="+mn-ea"/>
                          <a:ea typeface="+mn-ea"/>
                        </a:rPr>
                        <a:t>小计</a:t>
                      </a:r>
                    </a:p>
                  </a:txBody>
                  <a:tcPr marL="68580" marR="68580" marT="0" marB="0" anchor="ctr"/>
                </a:tc>
                <a:tc>
                  <a:txBody>
                    <a:bodyPr/>
                    <a:lstStyle/>
                    <a:p>
                      <a:pPr marR="66675" algn="ctr">
                        <a:spcAft>
                          <a:spcPts val="0"/>
                        </a:spcAft>
                      </a:pPr>
                      <a:r>
                        <a:rPr lang="en-US" sz="1800" b="1" kern="100" dirty="0">
                          <a:solidFill>
                            <a:srgbClr val="000000"/>
                          </a:solidFill>
                          <a:effectLst/>
                          <a:latin typeface="+mn-ea"/>
                          <a:ea typeface="+mn-ea"/>
                        </a:rPr>
                        <a:t>-</a:t>
                      </a:r>
                      <a:endParaRPr lang="zh-CN" sz="1800" b="1" kern="100" dirty="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dirty="0">
                          <a:solidFill>
                            <a:srgbClr val="000000"/>
                          </a:solidFill>
                          <a:effectLst/>
                          <a:latin typeface="+mn-ea"/>
                          <a:ea typeface="+mn-ea"/>
                        </a:rPr>
                        <a:t>-16.28</a:t>
                      </a:r>
                      <a:endParaRPr lang="zh-CN" sz="1800" b="1" kern="100" dirty="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dirty="0">
                          <a:solidFill>
                            <a:srgbClr val="000000"/>
                          </a:solidFill>
                          <a:effectLst/>
                          <a:latin typeface="+mn-ea"/>
                          <a:ea typeface="+mn-ea"/>
                        </a:rPr>
                        <a:t>-34.18</a:t>
                      </a:r>
                      <a:endParaRPr lang="zh-CN" sz="1800" b="1" kern="100" dirty="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dirty="0">
                          <a:solidFill>
                            <a:srgbClr val="000000"/>
                          </a:solidFill>
                          <a:effectLst/>
                          <a:latin typeface="+mn-ea"/>
                          <a:ea typeface="+mn-ea"/>
                        </a:rPr>
                        <a:t>-</a:t>
                      </a:r>
                      <a:endParaRPr lang="zh-CN" sz="1800" b="1" kern="100" dirty="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dirty="0">
                          <a:solidFill>
                            <a:srgbClr val="000000"/>
                          </a:solidFill>
                          <a:effectLst/>
                          <a:latin typeface="+mn-ea"/>
                          <a:ea typeface="+mn-ea"/>
                        </a:rPr>
                        <a:t>-50.46</a:t>
                      </a:r>
                      <a:endParaRPr lang="zh-CN" sz="1800" b="1" kern="100" dirty="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dirty="0">
                          <a:solidFill>
                            <a:srgbClr val="000000"/>
                          </a:solidFill>
                          <a:effectLst/>
                          <a:latin typeface="+mn-ea"/>
                          <a:ea typeface="+mn-ea"/>
                        </a:rPr>
                        <a:t>16.54 </a:t>
                      </a:r>
                      <a:endParaRPr lang="zh-CN" sz="1800" b="1" kern="100" dirty="0">
                        <a:solidFill>
                          <a:srgbClr val="000000"/>
                        </a:solidFill>
                        <a:effectLst/>
                        <a:latin typeface="+mn-ea"/>
                        <a:ea typeface="+mn-ea"/>
                      </a:endParaRPr>
                    </a:p>
                  </a:txBody>
                  <a:tcPr marL="68580" marR="68580" marT="0" marB="0" anchor="ctr"/>
                </a:tc>
                <a:extLst>
                  <a:ext uri="{0D108BD9-81ED-4DB2-BD59-A6C34878D82A}">
                    <a16:rowId xmlns:a16="http://schemas.microsoft.com/office/drawing/2014/main" xmlns="" val="10007"/>
                  </a:ext>
                </a:extLst>
              </a:tr>
              <a:tr h="114300">
                <a:tc>
                  <a:txBody>
                    <a:bodyPr/>
                    <a:lstStyle/>
                    <a:p>
                      <a:pPr marR="17145" indent="97790" algn="just">
                        <a:spcAft>
                          <a:spcPts val="0"/>
                        </a:spcAft>
                      </a:pPr>
                      <a:r>
                        <a:rPr lang="zh-CN" sz="1800" b="1" kern="100" dirty="0">
                          <a:solidFill>
                            <a:srgbClr val="000000"/>
                          </a:solidFill>
                          <a:effectLst/>
                          <a:latin typeface="+mn-ea"/>
                          <a:ea typeface="+mn-ea"/>
                        </a:rPr>
                        <a:t>二、费用水平</a:t>
                      </a:r>
                    </a:p>
                  </a:txBody>
                  <a:tcPr marL="68580" marR="68580" marT="0" marB="0" anchor="ctr"/>
                </a:tc>
                <a:tc>
                  <a:txBody>
                    <a:bodyPr/>
                    <a:lstStyle/>
                    <a:p>
                      <a:pPr marR="66675" algn="ctr">
                        <a:spcAft>
                          <a:spcPts val="0"/>
                        </a:spcAft>
                      </a:pPr>
                      <a:r>
                        <a:rPr lang="en-US" sz="1800" b="1" kern="100" dirty="0">
                          <a:solidFill>
                            <a:srgbClr val="000000"/>
                          </a:solidFill>
                          <a:effectLst/>
                          <a:latin typeface="+mn-ea"/>
                          <a:ea typeface="+mn-ea"/>
                        </a:rPr>
                        <a:t>-</a:t>
                      </a:r>
                      <a:endParaRPr lang="zh-CN" sz="1800" b="1" kern="100" dirty="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dirty="0">
                          <a:solidFill>
                            <a:srgbClr val="000000"/>
                          </a:solidFill>
                          <a:effectLst/>
                          <a:latin typeface="+mn-ea"/>
                          <a:ea typeface="+mn-ea"/>
                        </a:rPr>
                        <a:t>-</a:t>
                      </a:r>
                      <a:endParaRPr lang="zh-CN" sz="1800" b="1" kern="100" dirty="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dirty="0">
                          <a:solidFill>
                            <a:srgbClr val="000000"/>
                          </a:solidFill>
                          <a:effectLst/>
                          <a:latin typeface="+mn-ea"/>
                          <a:ea typeface="+mn-ea"/>
                        </a:rPr>
                        <a:t>-</a:t>
                      </a:r>
                      <a:endParaRPr lang="zh-CN" sz="1800" b="1" kern="100" dirty="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a:solidFill>
                            <a:srgbClr val="000000"/>
                          </a:solidFill>
                          <a:effectLst/>
                          <a:latin typeface="+mn-ea"/>
                          <a:ea typeface="+mn-ea"/>
                        </a:rPr>
                        <a:t>-</a:t>
                      </a:r>
                      <a:endParaRPr lang="zh-CN" sz="1800" b="1" kern="10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a:solidFill>
                            <a:srgbClr val="000000"/>
                          </a:solidFill>
                          <a:effectLst/>
                          <a:latin typeface="+mn-ea"/>
                          <a:ea typeface="+mn-ea"/>
                        </a:rPr>
                        <a:t>-</a:t>
                      </a:r>
                      <a:endParaRPr lang="zh-CN" sz="1800" b="1" kern="10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dirty="0">
                          <a:solidFill>
                            <a:srgbClr val="000000"/>
                          </a:solidFill>
                          <a:effectLst/>
                          <a:latin typeface="+mn-ea"/>
                          <a:ea typeface="+mn-ea"/>
                        </a:rPr>
                        <a:t>-</a:t>
                      </a:r>
                      <a:endParaRPr lang="zh-CN" sz="1800" b="1" kern="100" dirty="0">
                        <a:solidFill>
                          <a:srgbClr val="000000"/>
                        </a:solidFill>
                        <a:effectLst/>
                        <a:latin typeface="+mn-ea"/>
                        <a:ea typeface="+mn-ea"/>
                      </a:endParaRPr>
                    </a:p>
                  </a:txBody>
                  <a:tcPr marL="68580" marR="68580" marT="0" marB="0" anchor="ctr"/>
                </a:tc>
                <a:extLst>
                  <a:ext uri="{0D108BD9-81ED-4DB2-BD59-A6C34878D82A}">
                    <a16:rowId xmlns:a16="http://schemas.microsoft.com/office/drawing/2014/main" xmlns="" val="10008"/>
                  </a:ext>
                </a:extLst>
              </a:tr>
              <a:tr h="114300">
                <a:tc>
                  <a:txBody>
                    <a:bodyPr/>
                    <a:lstStyle/>
                    <a:p>
                      <a:pPr marR="17145" indent="293370" algn="just">
                        <a:spcAft>
                          <a:spcPts val="0"/>
                        </a:spcAft>
                      </a:pPr>
                      <a:r>
                        <a:rPr lang="zh-CN" sz="1800" b="1" kern="100" dirty="0">
                          <a:solidFill>
                            <a:srgbClr val="000000"/>
                          </a:solidFill>
                          <a:effectLst/>
                          <a:latin typeface="+mn-ea"/>
                          <a:ea typeface="+mn-ea"/>
                        </a:rPr>
                        <a:t>甲类费用总额</a:t>
                      </a:r>
                    </a:p>
                  </a:txBody>
                  <a:tcPr marL="68580" marR="68580" marT="0" marB="0" anchor="ctr"/>
                </a:tc>
                <a:tc>
                  <a:txBody>
                    <a:bodyPr/>
                    <a:lstStyle/>
                    <a:p>
                      <a:pPr marR="66675" algn="ctr">
                        <a:spcAft>
                          <a:spcPts val="0"/>
                        </a:spcAft>
                      </a:pPr>
                      <a:r>
                        <a:rPr lang="en-US" sz="1800" b="1" kern="100" dirty="0">
                          <a:solidFill>
                            <a:srgbClr val="000000"/>
                          </a:solidFill>
                          <a:effectLst/>
                          <a:latin typeface="+mn-ea"/>
                          <a:ea typeface="+mn-ea"/>
                        </a:rPr>
                        <a:t>F</a:t>
                      </a:r>
                      <a:endParaRPr lang="zh-CN" sz="1800" b="1" kern="100" dirty="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a:solidFill>
                            <a:srgbClr val="000000"/>
                          </a:solidFill>
                          <a:effectLst/>
                          <a:latin typeface="+mn-ea"/>
                          <a:ea typeface="+mn-ea"/>
                        </a:rPr>
                        <a:t>8.42</a:t>
                      </a:r>
                      <a:endParaRPr lang="zh-CN" sz="1800" b="1" kern="10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dirty="0">
                          <a:solidFill>
                            <a:srgbClr val="000000"/>
                          </a:solidFill>
                          <a:effectLst/>
                          <a:latin typeface="+mn-ea"/>
                          <a:ea typeface="+mn-ea"/>
                        </a:rPr>
                        <a:t>-</a:t>
                      </a:r>
                      <a:endParaRPr lang="zh-CN" sz="1800" b="1" kern="100" dirty="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dirty="0">
                          <a:solidFill>
                            <a:srgbClr val="000000"/>
                          </a:solidFill>
                          <a:effectLst/>
                          <a:latin typeface="+mn-ea"/>
                          <a:ea typeface="+mn-ea"/>
                        </a:rPr>
                        <a:t>-</a:t>
                      </a:r>
                      <a:endParaRPr lang="zh-CN" sz="1800" b="1" kern="100" dirty="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a:solidFill>
                            <a:srgbClr val="000000"/>
                          </a:solidFill>
                          <a:effectLst/>
                          <a:latin typeface="+mn-ea"/>
                          <a:ea typeface="+mn-ea"/>
                        </a:rPr>
                        <a:t>8.42</a:t>
                      </a:r>
                      <a:endParaRPr lang="zh-CN" sz="1800" b="1" kern="10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dirty="0">
                          <a:solidFill>
                            <a:srgbClr val="000000"/>
                          </a:solidFill>
                          <a:effectLst/>
                          <a:latin typeface="+mn-ea"/>
                          <a:ea typeface="+mn-ea"/>
                        </a:rPr>
                        <a:t>-2.76 </a:t>
                      </a:r>
                      <a:endParaRPr lang="zh-CN" sz="1800" b="1" kern="100" dirty="0">
                        <a:solidFill>
                          <a:srgbClr val="000000"/>
                        </a:solidFill>
                        <a:effectLst/>
                        <a:latin typeface="+mn-ea"/>
                        <a:ea typeface="+mn-ea"/>
                      </a:endParaRPr>
                    </a:p>
                  </a:txBody>
                  <a:tcPr marL="68580" marR="68580" marT="0" marB="0" anchor="ctr"/>
                </a:tc>
                <a:extLst>
                  <a:ext uri="{0D108BD9-81ED-4DB2-BD59-A6C34878D82A}">
                    <a16:rowId xmlns:a16="http://schemas.microsoft.com/office/drawing/2014/main" xmlns="" val="10009"/>
                  </a:ext>
                </a:extLst>
              </a:tr>
              <a:tr h="114300">
                <a:tc>
                  <a:txBody>
                    <a:bodyPr/>
                    <a:lstStyle/>
                    <a:p>
                      <a:pPr marR="17145" indent="293370" algn="just">
                        <a:spcAft>
                          <a:spcPts val="0"/>
                        </a:spcAft>
                      </a:pPr>
                      <a:r>
                        <a:rPr lang="zh-CN" sz="1800" b="1" kern="100" dirty="0">
                          <a:solidFill>
                            <a:srgbClr val="000000"/>
                          </a:solidFill>
                          <a:effectLst/>
                          <a:latin typeface="+mn-ea"/>
                          <a:ea typeface="+mn-ea"/>
                        </a:rPr>
                        <a:t>千车公里变动费用</a:t>
                      </a:r>
                    </a:p>
                  </a:txBody>
                  <a:tcPr marL="68580" marR="68580" marT="0" marB="0" anchor="ctr"/>
                </a:tc>
                <a:tc>
                  <a:txBody>
                    <a:bodyPr/>
                    <a:lstStyle/>
                    <a:p>
                      <a:pPr marR="66675" algn="ctr">
                        <a:spcAft>
                          <a:spcPts val="0"/>
                        </a:spcAft>
                      </a:pPr>
                      <a:r>
                        <a:rPr lang="en-US" sz="1800" b="1" kern="100" dirty="0">
                          <a:solidFill>
                            <a:srgbClr val="000000"/>
                          </a:solidFill>
                          <a:effectLst/>
                          <a:latin typeface="+mn-ea"/>
                          <a:ea typeface="+mn-ea"/>
                        </a:rPr>
                        <a:t>V″</a:t>
                      </a:r>
                      <a:endParaRPr lang="zh-CN" sz="1800" b="1" kern="100" dirty="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a:solidFill>
                            <a:srgbClr val="000000"/>
                          </a:solidFill>
                          <a:effectLst/>
                          <a:latin typeface="+mn-ea"/>
                          <a:ea typeface="+mn-ea"/>
                        </a:rPr>
                        <a:t>-</a:t>
                      </a:r>
                      <a:endParaRPr lang="zh-CN" sz="1800" b="1" kern="10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dirty="0">
                          <a:solidFill>
                            <a:srgbClr val="000000"/>
                          </a:solidFill>
                          <a:effectLst/>
                          <a:latin typeface="+mn-ea"/>
                          <a:ea typeface="+mn-ea"/>
                        </a:rPr>
                        <a:t>49.87</a:t>
                      </a:r>
                      <a:endParaRPr lang="zh-CN" sz="1800" b="1" kern="100" dirty="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dirty="0">
                          <a:solidFill>
                            <a:srgbClr val="000000"/>
                          </a:solidFill>
                          <a:effectLst/>
                          <a:latin typeface="+mn-ea"/>
                          <a:ea typeface="+mn-ea"/>
                        </a:rPr>
                        <a:t>-</a:t>
                      </a:r>
                      <a:endParaRPr lang="zh-CN" sz="1800" b="1" kern="100" dirty="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dirty="0">
                          <a:solidFill>
                            <a:srgbClr val="000000"/>
                          </a:solidFill>
                          <a:effectLst/>
                          <a:latin typeface="+mn-ea"/>
                          <a:ea typeface="+mn-ea"/>
                        </a:rPr>
                        <a:t>49.87</a:t>
                      </a:r>
                      <a:endParaRPr lang="zh-CN" sz="1800" b="1" kern="100" dirty="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dirty="0">
                          <a:solidFill>
                            <a:srgbClr val="000000"/>
                          </a:solidFill>
                          <a:effectLst/>
                          <a:latin typeface="+mn-ea"/>
                          <a:ea typeface="+mn-ea"/>
                        </a:rPr>
                        <a:t>-16.35 </a:t>
                      </a:r>
                      <a:endParaRPr lang="zh-CN" sz="1800" b="1" kern="100" dirty="0">
                        <a:solidFill>
                          <a:srgbClr val="000000"/>
                        </a:solidFill>
                        <a:effectLst/>
                        <a:latin typeface="+mn-ea"/>
                        <a:ea typeface="+mn-ea"/>
                      </a:endParaRPr>
                    </a:p>
                  </a:txBody>
                  <a:tcPr marL="68580" marR="68580" marT="0" marB="0" anchor="ctr"/>
                </a:tc>
                <a:extLst>
                  <a:ext uri="{0D108BD9-81ED-4DB2-BD59-A6C34878D82A}">
                    <a16:rowId xmlns:a16="http://schemas.microsoft.com/office/drawing/2014/main" xmlns="" val="10010"/>
                  </a:ext>
                </a:extLst>
              </a:tr>
              <a:tr h="114300">
                <a:tc>
                  <a:txBody>
                    <a:bodyPr/>
                    <a:lstStyle/>
                    <a:p>
                      <a:pPr marR="17145" indent="293370" algn="just">
                        <a:spcAft>
                          <a:spcPts val="0"/>
                        </a:spcAft>
                      </a:pPr>
                      <a:r>
                        <a:rPr lang="zh-CN" sz="1800" b="1" kern="100" dirty="0">
                          <a:solidFill>
                            <a:srgbClr val="000000"/>
                          </a:solidFill>
                          <a:effectLst/>
                          <a:latin typeface="+mn-ea"/>
                          <a:ea typeface="+mn-ea"/>
                        </a:rPr>
                        <a:t>千吨公里变动费用</a:t>
                      </a:r>
                    </a:p>
                  </a:txBody>
                  <a:tcPr marL="68580" marR="68580" marT="0" marB="0" anchor="ctr"/>
                </a:tc>
                <a:tc>
                  <a:txBody>
                    <a:bodyPr/>
                    <a:lstStyle/>
                    <a:p>
                      <a:pPr marR="66675" algn="ctr">
                        <a:spcAft>
                          <a:spcPts val="0"/>
                        </a:spcAft>
                      </a:pPr>
                      <a:r>
                        <a:rPr lang="en-US" sz="1800" b="1" kern="100" dirty="0">
                          <a:solidFill>
                            <a:srgbClr val="000000"/>
                          </a:solidFill>
                          <a:effectLst/>
                          <a:latin typeface="+mn-ea"/>
                          <a:ea typeface="+mn-ea"/>
                        </a:rPr>
                        <a:t>V′</a:t>
                      </a:r>
                      <a:endParaRPr lang="zh-CN" sz="1800" b="1" kern="100" dirty="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dirty="0">
                          <a:solidFill>
                            <a:srgbClr val="000000"/>
                          </a:solidFill>
                          <a:effectLst/>
                          <a:latin typeface="+mn-ea"/>
                          <a:ea typeface="+mn-ea"/>
                        </a:rPr>
                        <a:t>-</a:t>
                      </a:r>
                      <a:endParaRPr lang="zh-CN" sz="1800" b="1" kern="100" dirty="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dirty="0">
                          <a:solidFill>
                            <a:srgbClr val="000000"/>
                          </a:solidFill>
                          <a:effectLst/>
                          <a:latin typeface="+mn-ea"/>
                          <a:ea typeface="+mn-ea"/>
                        </a:rPr>
                        <a:t>-</a:t>
                      </a:r>
                      <a:endParaRPr lang="zh-CN" sz="1800" b="1" kern="100" dirty="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dirty="0">
                          <a:solidFill>
                            <a:srgbClr val="000000"/>
                          </a:solidFill>
                          <a:effectLst/>
                          <a:latin typeface="+mn-ea"/>
                          <a:ea typeface="+mn-ea"/>
                        </a:rPr>
                        <a:t>2.17</a:t>
                      </a:r>
                      <a:endParaRPr lang="zh-CN" sz="1800" b="1" kern="100" dirty="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dirty="0">
                          <a:solidFill>
                            <a:srgbClr val="000000"/>
                          </a:solidFill>
                          <a:effectLst/>
                          <a:latin typeface="+mn-ea"/>
                          <a:ea typeface="+mn-ea"/>
                        </a:rPr>
                        <a:t>2.17</a:t>
                      </a:r>
                      <a:endParaRPr lang="zh-CN" sz="1800" b="1" kern="100" dirty="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dirty="0">
                          <a:solidFill>
                            <a:srgbClr val="000000"/>
                          </a:solidFill>
                          <a:effectLst/>
                          <a:latin typeface="+mn-ea"/>
                          <a:ea typeface="+mn-ea"/>
                        </a:rPr>
                        <a:t>-0.71 </a:t>
                      </a:r>
                      <a:endParaRPr lang="zh-CN" sz="1800" b="1" kern="100" dirty="0">
                        <a:solidFill>
                          <a:srgbClr val="000000"/>
                        </a:solidFill>
                        <a:effectLst/>
                        <a:latin typeface="+mn-ea"/>
                        <a:ea typeface="+mn-ea"/>
                      </a:endParaRPr>
                    </a:p>
                  </a:txBody>
                  <a:tcPr marL="68580" marR="68580" marT="0" marB="0" anchor="ctr"/>
                </a:tc>
                <a:extLst>
                  <a:ext uri="{0D108BD9-81ED-4DB2-BD59-A6C34878D82A}">
                    <a16:rowId xmlns:a16="http://schemas.microsoft.com/office/drawing/2014/main" xmlns="" val="10011"/>
                  </a:ext>
                </a:extLst>
              </a:tr>
              <a:tr h="114300">
                <a:tc>
                  <a:txBody>
                    <a:bodyPr/>
                    <a:lstStyle/>
                    <a:p>
                      <a:pPr marR="17145" indent="293370" algn="just">
                        <a:spcAft>
                          <a:spcPts val="0"/>
                        </a:spcAft>
                      </a:pPr>
                      <a:r>
                        <a:rPr lang="zh-CN" sz="1800" b="1" kern="100" dirty="0">
                          <a:solidFill>
                            <a:srgbClr val="000000"/>
                          </a:solidFill>
                          <a:effectLst/>
                          <a:latin typeface="+mn-ea"/>
                          <a:ea typeface="+mn-ea"/>
                        </a:rPr>
                        <a:t>小计</a:t>
                      </a:r>
                    </a:p>
                  </a:txBody>
                  <a:tcPr marL="68580" marR="68580" marT="0" marB="0" anchor="ctr"/>
                </a:tc>
                <a:tc>
                  <a:txBody>
                    <a:bodyPr/>
                    <a:lstStyle/>
                    <a:p>
                      <a:pPr marR="66675" algn="ctr">
                        <a:spcAft>
                          <a:spcPts val="0"/>
                        </a:spcAft>
                      </a:pPr>
                      <a:r>
                        <a:rPr lang="en-US" sz="1800" b="1" kern="100" dirty="0">
                          <a:solidFill>
                            <a:srgbClr val="000000"/>
                          </a:solidFill>
                          <a:effectLst/>
                          <a:latin typeface="+mn-ea"/>
                          <a:ea typeface="+mn-ea"/>
                        </a:rPr>
                        <a:t>-</a:t>
                      </a:r>
                      <a:endParaRPr lang="zh-CN" sz="1800" b="1" kern="100" dirty="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a:solidFill>
                            <a:srgbClr val="000000"/>
                          </a:solidFill>
                          <a:effectLst/>
                          <a:latin typeface="+mn-ea"/>
                          <a:ea typeface="+mn-ea"/>
                        </a:rPr>
                        <a:t>8.42</a:t>
                      </a:r>
                      <a:endParaRPr lang="zh-CN" sz="1800" b="1" kern="10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dirty="0">
                          <a:solidFill>
                            <a:srgbClr val="000000"/>
                          </a:solidFill>
                          <a:effectLst/>
                          <a:latin typeface="+mn-ea"/>
                          <a:ea typeface="+mn-ea"/>
                        </a:rPr>
                        <a:t>49.87</a:t>
                      </a:r>
                      <a:endParaRPr lang="zh-CN" sz="1800" b="1" kern="100" dirty="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dirty="0">
                          <a:solidFill>
                            <a:srgbClr val="000000"/>
                          </a:solidFill>
                          <a:effectLst/>
                          <a:latin typeface="+mn-ea"/>
                          <a:ea typeface="+mn-ea"/>
                        </a:rPr>
                        <a:t>2.17</a:t>
                      </a:r>
                      <a:endParaRPr lang="zh-CN" sz="1800" b="1" kern="100" dirty="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dirty="0">
                          <a:solidFill>
                            <a:srgbClr val="000000"/>
                          </a:solidFill>
                          <a:effectLst/>
                          <a:latin typeface="+mn-ea"/>
                          <a:ea typeface="+mn-ea"/>
                        </a:rPr>
                        <a:t>60.46</a:t>
                      </a:r>
                      <a:endParaRPr lang="zh-CN" sz="1800" b="1" kern="100" dirty="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dirty="0">
                          <a:solidFill>
                            <a:srgbClr val="000000"/>
                          </a:solidFill>
                          <a:effectLst/>
                          <a:latin typeface="+mn-ea"/>
                          <a:ea typeface="+mn-ea"/>
                        </a:rPr>
                        <a:t>-19.82 </a:t>
                      </a:r>
                      <a:endParaRPr lang="zh-CN" sz="1800" b="1" kern="100" dirty="0">
                        <a:solidFill>
                          <a:srgbClr val="000000"/>
                        </a:solidFill>
                        <a:effectLst/>
                        <a:latin typeface="+mn-ea"/>
                        <a:ea typeface="+mn-ea"/>
                      </a:endParaRPr>
                    </a:p>
                  </a:txBody>
                  <a:tcPr marL="68580" marR="68580" marT="0" marB="0" anchor="ctr"/>
                </a:tc>
                <a:extLst>
                  <a:ext uri="{0D108BD9-81ED-4DB2-BD59-A6C34878D82A}">
                    <a16:rowId xmlns:a16="http://schemas.microsoft.com/office/drawing/2014/main" xmlns="" val="10012"/>
                  </a:ext>
                </a:extLst>
              </a:tr>
              <a:tr h="114300">
                <a:tc>
                  <a:txBody>
                    <a:bodyPr/>
                    <a:lstStyle/>
                    <a:p>
                      <a:pPr algn="ctr">
                        <a:spcAft>
                          <a:spcPts val="0"/>
                        </a:spcAft>
                      </a:pPr>
                      <a:r>
                        <a:rPr lang="zh-CN" sz="1800" b="1" kern="100" dirty="0">
                          <a:solidFill>
                            <a:srgbClr val="000000"/>
                          </a:solidFill>
                          <a:effectLst/>
                          <a:latin typeface="+mn-ea"/>
                          <a:ea typeface="+mn-ea"/>
                        </a:rPr>
                        <a:t>合计</a:t>
                      </a:r>
                    </a:p>
                  </a:txBody>
                  <a:tcPr marL="68580" marR="68580" marT="0" marB="0" anchor="ctr"/>
                </a:tc>
                <a:tc>
                  <a:txBody>
                    <a:bodyPr/>
                    <a:lstStyle/>
                    <a:p>
                      <a:pPr marR="66675" algn="r">
                        <a:spcAft>
                          <a:spcPts val="0"/>
                        </a:spcAft>
                      </a:pPr>
                      <a:r>
                        <a:rPr lang="en-US" sz="1800" b="1" kern="100" dirty="0">
                          <a:solidFill>
                            <a:srgbClr val="000000"/>
                          </a:solidFill>
                          <a:effectLst/>
                          <a:latin typeface="+mn-ea"/>
                          <a:ea typeface="+mn-ea"/>
                        </a:rPr>
                        <a:t>-</a:t>
                      </a:r>
                      <a:endParaRPr lang="zh-CN" sz="1800" b="1" kern="100" dirty="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dirty="0">
                          <a:solidFill>
                            <a:srgbClr val="000000"/>
                          </a:solidFill>
                          <a:effectLst/>
                          <a:latin typeface="+mn-ea"/>
                          <a:ea typeface="+mn-ea"/>
                        </a:rPr>
                        <a:t>-7.86</a:t>
                      </a:r>
                      <a:endParaRPr lang="zh-CN" sz="1800" b="1" kern="100" dirty="0">
                        <a:solidFill>
                          <a:srgbClr val="000000"/>
                        </a:solidFill>
                        <a:effectLst/>
                        <a:latin typeface="+mn-ea"/>
                        <a:ea typeface="+mn-ea"/>
                      </a:endParaRPr>
                    </a:p>
                  </a:txBody>
                  <a:tcPr marL="68580" marR="68580" marT="0" marB="0" anchor="ctr"/>
                </a:tc>
                <a:tc>
                  <a:txBody>
                    <a:bodyPr/>
                    <a:lstStyle/>
                    <a:p>
                      <a:pPr marR="66675" algn="r">
                        <a:spcAft>
                          <a:spcPts val="0"/>
                        </a:spcAft>
                        <a:tabLst>
                          <a:tab pos="413385" algn="l"/>
                        </a:tabLst>
                      </a:pPr>
                      <a:r>
                        <a:rPr lang="en-US" sz="1800" b="1" kern="100" dirty="0">
                          <a:solidFill>
                            <a:srgbClr val="000000"/>
                          </a:solidFill>
                          <a:effectLst/>
                          <a:latin typeface="+mn-ea"/>
                          <a:ea typeface="+mn-ea"/>
                        </a:rPr>
                        <a:t>15.69</a:t>
                      </a:r>
                      <a:endParaRPr lang="zh-CN" sz="1800" b="1" kern="100" dirty="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dirty="0">
                          <a:solidFill>
                            <a:srgbClr val="000000"/>
                          </a:solidFill>
                          <a:effectLst/>
                          <a:latin typeface="+mn-ea"/>
                          <a:ea typeface="+mn-ea"/>
                        </a:rPr>
                        <a:t>2.17</a:t>
                      </a:r>
                      <a:endParaRPr lang="zh-CN" sz="1800" b="1" kern="100" dirty="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dirty="0">
                          <a:solidFill>
                            <a:srgbClr val="000000"/>
                          </a:solidFill>
                          <a:effectLst/>
                          <a:latin typeface="+mn-ea"/>
                          <a:ea typeface="+mn-ea"/>
                        </a:rPr>
                        <a:t>10.00</a:t>
                      </a:r>
                      <a:endParaRPr lang="zh-CN" sz="1800" b="1" kern="100" dirty="0">
                        <a:solidFill>
                          <a:srgbClr val="000000"/>
                        </a:solidFill>
                        <a:effectLst/>
                        <a:latin typeface="+mn-ea"/>
                        <a:ea typeface="+mn-ea"/>
                      </a:endParaRPr>
                    </a:p>
                  </a:txBody>
                  <a:tcPr marL="68580" marR="68580" marT="0" marB="0" anchor="ctr"/>
                </a:tc>
                <a:tc>
                  <a:txBody>
                    <a:bodyPr/>
                    <a:lstStyle/>
                    <a:p>
                      <a:pPr marR="66675" algn="r">
                        <a:spcAft>
                          <a:spcPts val="0"/>
                        </a:spcAft>
                      </a:pPr>
                      <a:r>
                        <a:rPr lang="en-US" sz="1800" b="1" kern="100" dirty="0">
                          <a:solidFill>
                            <a:srgbClr val="000000"/>
                          </a:solidFill>
                          <a:effectLst/>
                          <a:latin typeface="+mn-ea"/>
                          <a:ea typeface="+mn-ea"/>
                        </a:rPr>
                        <a:t>-3.28 </a:t>
                      </a:r>
                      <a:endParaRPr lang="zh-CN" sz="1800" b="1" kern="100" dirty="0">
                        <a:solidFill>
                          <a:srgbClr val="000000"/>
                        </a:solidFill>
                        <a:effectLst/>
                        <a:latin typeface="+mn-ea"/>
                        <a:ea typeface="+mn-ea"/>
                      </a:endParaRPr>
                    </a:p>
                  </a:txBody>
                  <a:tcPr marL="68580" marR="68580" marT="0" marB="0" anchor="ctr"/>
                </a:tc>
                <a:extLst>
                  <a:ext uri="{0D108BD9-81ED-4DB2-BD59-A6C34878D82A}">
                    <a16:rowId xmlns:a16="http://schemas.microsoft.com/office/drawing/2014/main" xmlns="" val="10013"/>
                  </a:ext>
                </a:extLst>
              </a:tr>
            </a:tbl>
          </a:graphicData>
        </a:graphic>
      </p:graphicFrame>
      <p:sp>
        <p:nvSpPr>
          <p:cNvPr id="11" name="矩形 10"/>
          <p:cNvSpPr/>
          <p:nvPr/>
        </p:nvSpPr>
        <p:spPr>
          <a:xfrm>
            <a:off x="407368" y="961564"/>
            <a:ext cx="1512168" cy="523220"/>
          </a:xfrm>
          <a:prstGeom prst="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zh-CN" alt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例</a:t>
            </a:r>
            <a:r>
              <a:rPr lang="en-US" altLang="zh-CN"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5-5</a:t>
            </a:r>
            <a:endParaRPr lang="zh-CN" alt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2" name="燕尾形 11"/>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13" name="燕尾形 12"/>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14" name="燕尾形 13"/>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10" name="燕尾形 9"/>
          <p:cNvSpPr/>
          <p:nvPr/>
        </p:nvSpPr>
        <p:spPr>
          <a:xfrm>
            <a:off x="4943872" y="692696"/>
            <a:ext cx="489054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（二）单位成本实际数与预算数之差的因素分析</a:t>
            </a:r>
            <a:endParaRPr lang="zh-CN" altLang="zh-CN" sz="1600" b="1" dirty="0">
              <a:solidFill>
                <a:schemeClr val="bg1"/>
              </a:solidFil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335360" y="1340768"/>
            <a:ext cx="11377264" cy="5112568"/>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 name="表格 2"/>
          <p:cNvGraphicFramePr>
            <a:graphicFrameLocks noGrp="1"/>
          </p:cNvGraphicFramePr>
          <p:nvPr/>
        </p:nvGraphicFramePr>
        <p:xfrm>
          <a:off x="479376" y="1844824"/>
          <a:ext cx="11161241" cy="4475304"/>
        </p:xfrm>
        <a:graphic>
          <a:graphicData uri="http://schemas.openxmlformats.org/drawingml/2006/table">
            <a:tbl>
              <a:tblPr>
                <a:tableStyleId>{BC89EF96-8CEA-46FF-86C4-4CE0E7609802}</a:tableStyleId>
              </a:tblPr>
              <a:tblGrid>
                <a:gridCol w="2131797"/>
                <a:gridCol w="571456"/>
                <a:gridCol w="1265685"/>
                <a:gridCol w="1015673"/>
                <a:gridCol w="1136214"/>
                <a:gridCol w="1136214"/>
                <a:gridCol w="879865"/>
                <a:gridCol w="1296144"/>
                <a:gridCol w="1728193"/>
              </a:tblGrid>
              <a:tr h="248628">
                <a:tc gridSpan="4">
                  <a:txBody>
                    <a:bodyPr/>
                    <a:lstStyle/>
                    <a:p>
                      <a:pPr algn="ctr">
                        <a:lnSpc>
                          <a:spcPct val="50000"/>
                        </a:lnSpc>
                        <a:spcBef>
                          <a:spcPts val="0"/>
                        </a:spcBef>
                        <a:spcAft>
                          <a:spcPts val="0"/>
                        </a:spcAft>
                      </a:pPr>
                      <a:r>
                        <a:rPr lang="zh-CN" sz="1400" b="1" kern="100" dirty="0">
                          <a:solidFill>
                            <a:srgbClr val="000000"/>
                          </a:solidFill>
                          <a:latin typeface="+mn-ea"/>
                          <a:ea typeface="+mn-ea"/>
                        </a:rPr>
                        <a:t>影 响 因 素</a:t>
                      </a:r>
                      <a:endParaRPr lang="zh-CN" sz="1400" b="1" kern="100" dirty="0">
                        <a:solidFill>
                          <a:srgbClr val="000000"/>
                        </a:solidFill>
                        <a:latin typeface="+mn-ea"/>
                        <a:ea typeface="+mn-ea"/>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4">
                  <a:txBody>
                    <a:bodyPr/>
                    <a:lstStyle/>
                    <a:p>
                      <a:pPr indent="-635" algn="ctr">
                        <a:lnSpc>
                          <a:spcPct val="50000"/>
                        </a:lnSpc>
                        <a:spcBef>
                          <a:spcPts val="0"/>
                        </a:spcBef>
                        <a:spcAft>
                          <a:spcPts val="0"/>
                        </a:spcAft>
                      </a:pPr>
                      <a:r>
                        <a:rPr lang="zh-CN" sz="1400" b="1" kern="100" dirty="0">
                          <a:solidFill>
                            <a:srgbClr val="000000"/>
                          </a:solidFill>
                          <a:latin typeface="+mn-ea"/>
                          <a:ea typeface="+mn-ea"/>
                        </a:rPr>
                        <a:t>对单位成本之差的影响</a:t>
                      </a:r>
                      <a:r>
                        <a:rPr lang="en-US" sz="1400" b="1" kern="100" dirty="0">
                          <a:solidFill>
                            <a:srgbClr val="000000"/>
                          </a:solidFill>
                          <a:latin typeface="+mn-ea"/>
                          <a:ea typeface="+mn-ea"/>
                        </a:rPr>
                        <a:t>/</a:t>
                      </a:r>
                      <a:r>
                        <a:rPr lang="zh-CN" sz="1400" b="1" kern="100" dirty="0">
                          <a:solidFill>
                            <a:srgbClr val="000000"/>
                          </a:solidFill>
                          <a:latin typeface="+mn-ea"/>
                          <a:ea typeface="+mn-ea"/>
                        </a:rPr>
                        <a:t>（元</a:t>
                      </a:r>
                      <a:r>
                        <a:rPr lang="en-US" sz="1400" b="1" kern="100" dirty="0">
                          <a:solidFill>
                            <a:srgbClr val="000000"/>
                          </a:solidFill>
                          <a:latin typeface="+mn-ea"/>
                          <a:ea typeface="+mn-ea"/>
                        </a:rPr>
                        <a:t>/</a:t>
                      </a:r>
                      <a:r>
                        <a:rPr lang="en-US" sz="1400" b="1" kern="0" dirty="0">
                          <a:solidFill>
                            <a:srgbClr val="000000"/>
                          </a:solidFill>
                          <a:latin typeface="+mn-ea"/>
                          <a:ea typeface="+mn-ea"/>
                        </a:rPr>
                        <a:t>10</a:t>
                      </a:r>
                      <a:r>
                        <a:rPr lang="en-US" sz="1400" b="1" kern="0" baseline="30000" dirty="0">
                          <a:solidFill>
                            <a:srgbClr val="000000"/>
                          </a:solidFill>
                          <a:latin typeface="+mn-ea"/>
                          <a:ea typeface="+mn-ea"/>
                        </a:rPr>
                        <a:t>3</a:t>
                      </a:r>
                      <a:r>
                        <a:rPr lang="en-US" sz="1400" b="1" kern="0" dirty="0">
                          <a:solidFill>
                            <a:srgbClr val="000000"/>
                          </a:solidFill>
                          <a:latin typeface="+mn-ea"/>
                          <a:ea typeface="+mn-ea"/>
                        </a:rPr>
                        <a:t>t·km</a:t>
                      </a:r>
                      <a:r>
                        <a:rPr lang="zh-CN" sz="1400" b="1" kern="100" dirty="0">
                          <a:solidFill>
                            <a:srgbClr val="000000"/>
                          </a:solidFill>
                          <a:latin typeface="+mn-ea"/>
                          <a:ea typeface="+mn-ea"/>
                        </a:rPr>
                        <a:t>）</a:t>
                      </a:r>
                      <a:endParaRPr lang="zh-CN" sz="1400" b="1" kern="100" dirty="0">
                        <a:solidFill>
                          <a:srgbClr val="000000"/>
                        </a:solidFill>
                        <a:latin typeface="+mn-ea"/>
                        <a:ea typeface="+mn-ea"/>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rowSpan="2">
                  <a:txBody>
                    <a:bodyPr/>
                    <a:lstStyle/>
                    <a:p>
                      <a:pPr algn="ctr">
                        <a:lnSpc>
                          <a:spcPct val="100000"/>
                        </a:lnSpc>
                        <a:spcBef>
                          <a:spcPts val="0"/>
                        </a:spcBef>
                        <a:spcAft>
                          <a:spcPts val="0"/>
                        </a:spcAft>
                      </a:pPr>
                      <a:r>
                        <a:rPr lang="zh-CN" sz="1100" b="1" kern="100" dirty="0" smtClean="0">
                          <a:solidFill>
                            <a:srgbClr val="000000"/>
                          </a:solidFill>
                          <a:latin typeface="+mn-ea"/>
                          <a:ea typeface="+mn-ea"/>
                        </a:rPr>
                        <a:t>（</a:t>
                      </a:r>
                      <a:r>
                        <a:rPr lang="en-US" sz="1100" b="1" kern="100" dirty="0">
                          <a:solidFill>
                            <a:srgbClr val="000000"/>
                          </a:solidFill>
                          <a:latin typeface="+mn-ea"/>
                          <a:ea typeface="+mn-ea"/>
                        </a:rPr>
                        <a:t>%</a:t>
                      </a:r>
                      <a:r>
                        <a:rPr lang="zh-CN" sz="1100" b="1" kern="100" dirty="0">
                          <a:solidFill>
                            <a:srgbClr val="000000"/>
                          </a:solidFill>
                          <a:latin typeface="+mn-ea"/>
                          <a:ea typeface="+mn-ea"/>
                        </a:rPr>
                        <a:t>）</a:t>
                      </a:r>
                      <a:endParaRPr lang="zh-CN" sz="18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48628">
                <a:tc rowSpan="2">
                  <a:txBody>
                    <a:bodyPr/>
                    <a:lstStyle/>
                    <a:p>
                      <a:pPr indent="98425" algn="ctr">
                        <a:lnSpc>
                          <a:spcPct val="100000"/>
                        </a:lnSpc>
                        <a:spcBef>
                          <a:spcPts val="0"/>
                        </a:spcBef>
                        <a:spcAft>
                          <a:spcPts val="0"/>
                        </a:spcAft>
                      </a:pPr>
                      <a:r>
                        <a:rPr lang="zh-CN" sz="1400" b="1" kern="100" dirty="0">
                          <a:solidFill>
                            <a:srgbClr val="000000"/>
                          </a:solidFill>
                          <a:latin typeface="+mn-ea"/>
                          <a:ea typeface="+mn-ea"/>
                        </a:rPr>
                        <a:t>名</a:t>
                      </a:r>
                      <a:r>
                        <a:rPr lang="en-US" sz="1400" b="1" kern="100" dirty="0">
                          <a:solidFill>
                            <a:srgbClr val="000000"/>
                          </a:solidFill>
                          <a:latin typeface="+mn-ea"/>
                          <a:ea typeface="+mn-ea"/>
                        </a:rPr>
                        <a:t>    </a:t>
                      </a:r>
                      <a:r>
                        <a:rPr lang="zh-CN" sz="1400" b="1" kern="100" dirty="0">
                          <a:solidFill>
                            <a:srgbClr val="000000"/>
                          </a:solidFill>
                          <a:latin typeface="+mn-ea"/>
                          <a:ea typeface="+mn-ea"/>
                        </a:rPr>
                        <a:t>称</a:t>
                      </a:r>
                      <a:endParaRPr lang="zh-CN" sz="24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lnSpc>
                          <a:spcPct val="100000"/>
                        </a:lnSpc>
                        <a:spcBef>
                          <a:spcPts val="0"/>
                        </a:spcBef>
                        <a:spcAft>
                          <a:spcPts val="0"/>
                        </a:spcAft>
                      </a:pPr>
                      <a:r>
                        <a:rPr lang="zh-CN" sz="1400" b="1" kern="100" dirty="0">
                          <a:solidFill>
                            <a:srgbClr val="000000"/>
                          </a:solidFill>
                          <a:latin typeface="+mn-ea"/>
                          <a:ea typeface="+mn-ea"/>
                        </a:rPr>
                        <a:t>符号</a:t>
                      </a:r>
                      <a:endParaRPr lang="zh-CN" sz="24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lnSpc>
                          <a:spcPct val="100000"/>
                        </a:lnSpc>
                        <a:spcBef>
                          <a:spcPts val="0"/>
                        </a:spcBef>
                        <a:spcAft>
                          <a:spcPts val="0"/>
                        </a:spcAft>
                      </a:pPr>
                      <a:r>
                        <a:rPr lang="zh-CN" sz="1400" b="1" kern="100" dirty="0">
                          <a:solidFill>
                            <a:srgbClr val="000000"/>
                          </a:solidFill>
                          <a:latin typeface="+mn-ea"/>
                          <a:ea typeface="+mn-ea"/>
                        </a:rPr>
                        <a:t>变动额</a:t>
                      </a:r>
                      <a:endParaRPr lang="zh-CN" sz="24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lnSpc>
                          <a:spcPct val="100000"/>
                        </a:lnSpc>
                        <a:spcBef>
                          <a:spcPts val="0"/>
                        </a:spcBef>
                        <a:spcAft>
                          <a:spcPts val="0"/>
                        </a:spcAft>
                      </a:pPr>
                      <a:r>
                        <a:rPr lang="zh-CN" sz="1400" b="1" kern="100" dirty="0">
                          <a:solidFill>
                            <a:srgbClr val="000000"/>
                          </a:solidFill>
                          <a:latin typeface="+mn-ea"/>
                          <a:ea typeface="+mn-ea"/>
                        </a:rPr>
                        <a:t>变动率</a:t>
                      </a:r>
                      <a:endParaRPr lang="zh-CN" sz="2400" b="1" kern="100" dirty="0">
                        <a:solidFill>
                          <a:srgbClr val="000000"/>
                        </a:solidFill>
                        <a:latin typeface="+mn-ea"/>
                        <a:ea typeface="+mn-ea"/>
                      </a:endParaRPr>
                    </a:p>
                    <a:p>
                      <a:pPr algn="ctr">
                        <a:lnSpc>
                          <a:spcPct val="100000"/>
                        </a:lnSpc>
                        <a:spcBef>
                          <a:spcPts val="0"/>
                        </a:spcBef>
                        <a:spcAft>
                          <a:spcPts val="0"/>
                        </a:spcAft>
                      </a:pPr>
                      <a:r>
                        <a:rPr lang="zh-CN" sz="1400" b="1" kern="100" dirty="0">
                          <a:solidFill>
                            <a:srgbClr val="000000"/>
                          </a:solidFill>
                          <a:latin typeface="+mn-ea"/>
                          <a:ea typeface="+mn-ea"/>
                        </a:rPr>
                        <a:t>（</a:t>
                      </a:r>
                      <a:r>
                        <a:rPr lang="en-US" sz="1400" b="1" kern="100" dirty="0">
                          <a:solidFill>
                            <a:srgbClr val="000000"/>
                          </a:solidFill>
                          <a:latin typeface="+mn-ea"/>
                          <a:ea typeface="+mn-ea"/>
                        </a:rPr>
                        <a:t>%</a:t>
                      </a:r>
                      <a:r>
                        <a:rPr lang="zh-CN" sz="1400" b="1" kern="100" dirty="0">
                          <a:solidFill>
                            <a:srgbClr val="000000"/>
                          </a:solidFill>
                          <a:latin typeface="+mn-ea"/>
                          <a:ea typeface="+mn-ea"/>
                        </a:rPr>
                        <a:t>）</a:t>
                      </a:r>
                      <a:endParaRPr lang="zh-CN" sz="24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635" algn="ctr">
                        <a:lnSpc>
                          <a:spcPct val="100000"/>
                        </a:lnSpc>
                        <a:spcBef>
                          <a:spcPts val="0"/>
                        </a:spcBef>
                        <a:spcAft>
                          <a:spcPts val="0"/>
                        </a:spcAft>
                      </a:pPr>
                      <a:r>
                        <a:rPr lang="en-US" sz="1400" b="1" kern="100" dirty="0">
                          <a:solidFill>
                            <a:srgbClr val="000000"/>
                          </a:solidFill>
                          <a:latin typeface="+mn-ea"/>
                          <a:ea typeface="+mn-ea"/>
                        </a:rPr>
                        <a:t>ΔC</a:t>
                      </a:r>
                      <a:r>
                        <a:rPr lang="en-US" sz="1400" b="1" kern="100" baseline="-25000" dirty="0">
                          <a:solidFill>
                            <a:srgbClr val="000000"/>
                          </a:solidFill>
                          <a:latin typeface="+mn-ea"/>
                          <a:ea typeface="+mn-ea"/>
                        </a:rPr>
                        <a:t>F</a:t>
                      </a:r>
                      <a:endParaRPr lang="zh-CN" sz="24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635" algn="ctr">
                        <a:lnSpc>
                          <a:spcPct val="100000"/>
                        </a:lnSpc>
                        <a:spcBef>
                          <a:spcPts val="0"/>
                        </a:spcBef>
                        <a:spcAft>
                          <a:spcPts val="0"/>
                        </a:spcAft>
                      </a:pPr>
                      <a:r>
                        <a:rPr lang="en-US" sz="1400" b="1" kern="100" dirty="0">
                          <a:solidFill>
                            <a:srgbClr val="000000"/>
                          </a:solidFill>
                          <a:latin typeface="+mn-ea"/>
                          <a:ea typeface="+mn-ea"/>
                        </a:rPr>
                        <a:t>ΔC</a:t>
                      </a:r>
                      <a:r>
                        <a:rPr lang="en-US" sz="1400" b="1" kern="100" baseline="-25000" dirty="0">
                          <a:solidFill>
                            <a:srgbClr val="000000"/>
                          </a:solidFill>
                          <a:latin typeface="+mn-ea"/>
                          <a:ea typeface="+mn-ea"/>
                        </a:rPr>
                        <a:t>V″</a:t>
                      </a:r>
                      <a:endParaRPr lang="zh-CN" sz="24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635" algn="ctr">
                        <a:lnSpc>
                          <a:spcPct val="100000"/>
                        </a:lnSpc>
                        <a:spcBef>
                          <a:spcPts val="0"/>
                        </a:spcBef>
                        <a:spcAft>
                          <a:spcPts val="0"/>
                        </a:spcAft>
                      </a:pPr>
                      <a:r>
                        <a:rPr lang="en-US" sz="1400" b="1" kern="100" dirty="0">
                          <a:solidFill>
                            <a:srgbClr val="000000"/>
                          </a:solidFill>
                          <a:latin typeface="+mn-ea"/>
                          <a:ea typeface="+mn-ea"/>
                        </a:rPr>
                        <a:t>ΔC</a:t>
                      </a:r>
                      <a:r>
                        <a:rPr lang="en-US" sz="1400" b="1" kern="100" baseline="-25000" dirty="0">
                          <a:solidFill>
                            <a:srgbClr val="000000"/>
                          </a:solidFill>
                          <a:latin typeface="+mn-ea"/>
                          <a:ea typeface="+mn-ea"/>
                        </a:rPr>
                        <a:t>V′</a:t>
                      </a:r>
                      <a:endParaRPr lang="zh-CN" sz="24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635" algn="ctr">
                        <a:lnSpc>
                          <a:spcPct val="100000"/>
                        </a:lnSpc>
                        <a:spcBef>
                          <a:spcPts val="0"/>
                        </a:spcBef>
                        <a:spcAft>
                          <a:spcPts val="0"/>
                        </a:spcAft>
                      </a:pPr>
                      <a:r>
                        <a:rPr lang="en-US" sz="1400" b="1" kern="100" dirty="0">
                          <a:solidFill>
                            <a:srgbClr val="000000"/>
                          </a:solidFill>
                          <a:latin typeface="+mn-ea"/>
                          <a:ea typeface="+mn-ea"/>
                        </a:rPr>
                        <a:t>ΔC</a:t>
                      </a:r>
                      <a:endParaRPr lang="zh-CN" sz="24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r>
              <a:tr h="248628">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a:lnSpc>
                          <a:spcPct val="100000"/>
                        </a:lnSpc>
                        <a:spcBef>
                          <a:spcPts val="0"/>
                        </a:spcBef>
                        <a:spcAft>
                          <a:spcPts val="0"/>
                        </a:spcAft>
                      </a:pPr>
                      <a:r>
                        <a:rPr lang="en-US" sz="1200" b="1" kern="100" dirty="0">
                          <a:solidFill>
                            <a:srgbClr val="000000"/>
                          </a:solidFill>
                          <a:latin typeface="+mn-ea"/>
                          <a:ea typeface="+mn-ea"/>
                        </a:rPr>
                        <a:t>①</a:t>
                      </a:r>
                      <a:endParaRPr lang="zh-CN" sz="20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spcAft>
                          <a:spcPts val="0"/>
                        </a:spcAft>
                      </a:pPr>
                      <a:r>
                        <a:rPr lang="en-US" sz="1200" b="1" kern="100" dirty="0">
                          <a:solidFill>
                            <a:srgbClr val="000000"/>
                          </a:solidFill>
                          <a:latin typeface="+mn-ea"/>
                          <a:ea typeface="+mn-ea"/>
                        </a:rPr>
                        <a:t>②</a:t>
                      </a:r>
                      <a:endParaRPr lang="zh-CN" sz="20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spcAft>
                          <a:spcPts val="0"/>
                        </a:spcAft>
                      </a:pPr>
                      <a:r>
                        <a:rPr lang="en-US" sz="1200" b="1" kern="100" dirty="0">
                          <a:solidFill>
                            <a:srgbClr val="000000"/>
                          </a:solidFill>
                          <a:latin typeface="+mn-ea"/>
                          <a:ea typeface="+mn-ea"/>
                        </a:rPr>
                        <a:t>③</a:t>
                      </a:r>
                      <a:endParaRPr lang="zh-CN" sz="20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spcAft>
                          <a:spcPts val="0"/>
                        </a:spcAft>
                      </a:pPr>
                      <a:r>
                        <a:rPr lang="en-US" sz="1200" b="1" kern="100" dirty="0">
                          <a:solidFill>
                            <a:srgbClr val="000000"/>
                          </a:solidFill>
                          <a:latin typeface="+mn-ea"/>
                          <a:ea typeface="+mn-ea"/>
                        </a:rPr>
                        <a:t>④=①+②+③</a:t>
                      </a:r>
                      <a:endParaRPr lang="zh-CN" sz="20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spcAft>
                          <a:spcPts val="0"/>
                        </a:spcAft>
                      </a:pPr>
                      <a:r>
                        <a:rPr lang="en-US" sz="1200" b="1" kern="100" dirty="0">
                          <a:solidFill>
                            <a:srgbClr val="000000"/>
                          </a:solidFill>
                          <a:latin typeface="+mn-ea"/>
                          <a:ea typeface="+mn-ea"/>
                        </a:rPr>
                        <a:t>⑤</a:t>
                      </a:r>
                      <a:r>
                        <a:rPr lang="en-US" sz="1200" b="1" kern="100" dirty="0">
                          <a:solidFill>
                            <a:srgbClr val="000000"/>
                          </a:solidFill>
                          <a:latin typeface="+mn-ea"/>
                          <a:ea typeface="+mn-ea"/>
                          <a:sym typeface="Symbol"/>
                        </a:rPr>
                        <a:t></a:t>
                      </a:r>
                      <a:r>
                        <a:rPr lang="en-US" sz="1200" b="1" kern="100" dirty="0">
                          <a:solidFill>
                            <a:srgbClr val="000000"/>
                          </a:solidFill>
                          <a:latin typeface="+mn-ea"/>
                          <a:ea typeface="+mn-ea"/>
                        </a:rPr>
                        <a:t>④/C</a:t>
                      </a:r>
                      <a:r>
                        <a:rPr lang="en-US" sz="1200" b="1" kern="100" baseline="-25000" dirty="0">
                          <a:solidFill>
                            <a:srgbClr val="000000"/>
                          </a:solidFill>
                          <a:latin typeface="+mn-ea"/>
                          <a:ea typeface="+mn-ea"/>
                        </a:rPr>
                        <a:t>0 </a:t>
                      </a:r>
                      <a:endParaRPr lang="zh-CN" sz="20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48628">
                <a:tc>
                  <a:txBody>
                    <a:bodyPr/>
                    <a:lstStyle/>
                    <a:p>
                      <a:pPr algn="just">
                        <a:lnSpc>
                          <a:spcPct val="100000"/>
                        </a:lnSpc>
                        <a:spcBef>
                          <a:spcPts val="0"/>
                        </a:spcBef>
                        <a:spcAft>
                          <a:spcPts val="0"/>
                        </a:spcAft>
                      </a:pPr>
                      <a:r>
                        <a:rPr lang="zh-CN" sz="1400" b="1" kern="100" dirty="0">
                          <a:solidFill>
                            <a:srgbClr val="000000"/>
                          </a:solidFill>
                          <a:latin typeface="+mn-ea"/>
                          <a:ea typeface="+mn-ea"/>
                        </a:rPr>
                        <a:t>车辆运用效率指标</a:t>
                      </a:r>
                      <a:endParaRPr lang="zh-CN" sz="24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spcAft>
                          <a:spcPts val="0"/>
                        </a:spcAft>
                      </a:pPr>
                      <a:r>
                        <a:rPr lang="en-US" sz="1600" b="1" kern="100" dirty="0">
                          <a:solidFill>
                            <a:srgbClr val="000000"/>
                          </a:solidFill>
                          <a:latin typeface="+mn-ea"/>
                          <a:ea typeface="+mn-ea"/>
                        </a:rPr>
                        <a:t>-</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spcAft>
                          <a:spcPts val="0"/>
                        </a:spcAft>
                      </a:pPr>
                      <a:r>
                        <a:rPr lang="en-US" sz="1100" b="1" kern="100">
                          <a:solidFill>
                            <a:srgbClr val="000000"/>
                          </a:solidFill>
                          <a:latin typeface="+mn-ea"/>
                          <a:ea typeface="+mn-ea"/>
                        </a:rPr>
                        <a:t>-</a:t>
                      </a:r>
                      <a:endParaRPr lang="zh-CN" sz="1800" b="1" kern="10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spcAft>
                          <a:spcPts val="0"/>
                        </a:spcAft>
                      </a:pPr>
                      <a:r>
                        <a:rPr lang="en-US" sz="1100" b="1" kern="100">
                          <a:solidFill>
                            <a:srgbClr val="000000"/>
                          </a:solidFill>
                          <a:latin typeface="+mn-ea"/>
                          <a:ea typeface="+mn-ea"/>
                        </a:rPr>
                        <a:t>-</a:t>
                      </a:r>
                      <a:endParaRPr lang="zh-CN" sz="1800" b="1" kern="10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spcAft>
                          <a:spcPts val="0"/>
                        </a:spcAft>
                      </a:pPr>
                      <a:r>
                        <a:rPr lang="en-US" sz="1100" b="1" kern="100" dirty="0">
                          <a:solidFill>
                            <a:srgbClr val="000000"/>
                          </a:solidFill>
                          <a:latin typeface="+mn-ea"/>
                          <a:ea typeface="+mn-ea"/>
                        </a:rPr>
                        <a:t>-</a:t>
                      </a:r>
                      <a:endParaRPr lang="zh-CN" sz="18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spcAft>
                          <a:spcPts val="0"/>
                        </a:spcAft>
                      </a:pPr>
                      <a:r>
                        <a:rPr lang="en-US" sz="1100" b="1" kern="100" dirty="0">
                          <a:solidFill>
                            <a:srgbClr val="000000"/>
                          </a:solidFill>
                          <a:latin typeface="+mn-ea"/>
                          <a:ea typeface="+mn-ea"/>
                        </a:rPr>
                        <a:t>-</a:t>
                      </a:r>
                      <a:endParaRPr lang="zh-CN" sz="18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spcAft>
                          <a:spcPts val="0"/>
                        </a:spcAft>
                      </a:pPr>
                      <a:r>
                        <a:rPr lang="en-US" sz="1100" b="1" kern="100" dirty="0">
                          <a:solidFill>
                            <a:srgbClr val="000000"/>
                          </a:solidFill>
                          <a:latin typeface="+mn-ea"/>
                          <a:ea typeface="+mn-ea"/>
                        </a:rPr>
                        <a:t>-</a:t>
                      </a:r>
                      <a:endParaRPr lang="zh-CN" sz="18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66675" algn="r">
                        <a:lnSpc>
                          <a:spcPct val="100000"/>
                        </a:lnSpc>
                        <a:spcBef>
                          <a:spcPts val="0"/>
                        </a:spcBef>
                        <a:spcAft>
                          <a:spcPts val="0"/>
                        </a:spcAft>
                      </a:pPr>
                      <a:r>
                        <a:rPr lang="en-US" sz="1100" b="1" kern="100" dirty="0">
                          <a:solidFill>
                            <a:srgbClr val="000000"/>
                          </a:solidFill>
                          <a:latin typeface="+mn-ea"/>
                          <a:ea typeface="+mn-ea"/>
                        </a:rPr>
                        <a:t>-</a:t>
                      </a:r>
                      <a:endParaRPr lang="zh-CN" sz="18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spcAft>
                          <a:spcPts val="0"/>
                        </a:spcAft>
                      </a:pPr>
                      <a:r>
                        <a:rPr lang="en-US" sz="1100" b="1" kern="100" dirty="0">
                          <a:solidFill>
                            <a:srgbClr val="000000"/>
                          </a:solidFill>
                          <a:latin typeface="+mn-ea"/>
                          <a:ea typeface="+mn-ea"/>
                        </a:rPr>
                        <a:t>-</a:t>
                      </a:r>
                      <a:endParaRPr lang="zh-CN" sz="18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48628">
                <a:tc>
                  <a:txBody>
                    <a:bodyPr/>
                    <a:lstStyle/>
                    <a:p>
                      <a:pPr indent="95885" algn="just">
                        <a:lnSpc>
                          <a:spcPct val="100000"/>
                        </a:lnSpc>
                        <a:spcBef>
                          <a:spcPts val="0"/>
                        </a:spcBef>
                        <a:spcAft>
                          <a:spcPts val="0"/>
                        </a:spcAft>
                      </a:pPr>
                      <a:r>
                        <a:rPr lang="zh-CN" sz="1400" b="1" kern="100" dirty="0">
                          <a:solidFill>
                            <a:srgbClr val="000000"/>
                          </a:solidFill>
                          <a:latin typeface="+mn-ea"/>
                          <a:ea typeface="+mn-ea"/>
                        </a:rPr>
                        <a:t>总车日</a:t>
                      </a:r>
                      <a:endParaRPr lang="zh-CN" sz="24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66675" algn="ctr">
                        <a:lnSpc>
                          <a:spcPct val="100000"/>
                        </a:lnSpc>
                        <a:spcBef>
                          <a:spcPts val="0"/>
                        </a:spcBef>
                        <a:spcAft>
                          <a:spcPts val="0"/>
                        </a:spcAft>
                      </a:pPr>
                      <a:r>
                        <a:rPr lang="en-US" sz="1600" b="1" i="1" kern="100" dirty="0">
                          <a:solidFill>
                            <a:srgbClr val="000000"/>
                          </a:solidFill>
                          <a:latin typeface="+mn-ea"/>
                          <a:ea typeface="+mn-ea"/>
                        </a:rPr>
                        <a:t>D</a:t>
                      </a:r>
                      <a:endParaRPr lang="zh-CN" sz="1600" b="1" i="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ct val="100000"/>
                        </a:lnSpc>
                        <a:spcBef>
                          <a:spcPts val="0"/>
                        </a:spcBef>
                        <a:spcAft>
                          <a:spcPts val="0"/>
                        </a:spcAft>
                      </a:pPr>
                      <a:r>
                        <a:rPr lang="en-US" sz="1400" b="1" kern="100" dirty="0">
                          <a:solidFill>
                            <a:srgbClr val="000000"/>
                          </a:solidFill>
                          <a:latin typeface="+mn-ea"/>
                          <a:ea typeface="+mn-ea"/>
                        </a:rPr>
                        <a:t>+100(</a:t>
                      </a:r>
                      <a:r>
                        <a:rPr lang="zh-CN" sz="1400" b="1" kern="100" dirty="0">
                          <a:solidFill>
                            <a:srgbClr val="000000"/>
                          </a:solidFill>
                          <a:latin typeface="+mn-ea"/>
                          <a:ea typeface="+mn-ea"/>
                        </a:rPr>
                        <a:t>车日</a:t>
                      </a:r>
                      <a:r>
                        <a:rPr lang="en-US" sz="1400" b="1" kern="100" dirty="0">
                          <a:solidFill>
                            <a:srgbClr val="000000"/>
                          </a:solidFill>
                          <a:latin typeface="+mn-ea"/>
                          <a:ea typeface="+mn-ea"/>
                        </a:rPr>
                        <a:t>)</a:t>
                      </a:r>
                      <a:endParaRPr lang="zh-CN" sz="24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ct val="100000"/>
                        </a:lnSpc>
                        <a:spcBef>
                          <a:spcPts val="0"/>
                        </a:spcBef>
                        <a:spcAft>
                          <a:spcPts val="0"/>
                        </a:spcAft>
                      </a:pPr>
                      <a:r>
                        <a:rPr lang="en-US" sz="1600" b="1" kern="100" dirty="0">
                          <a:solidFill>
                            <a:srgbClr val="000000"/>
                          </a:solidFill>
                          <a:latin typeface="+mn-ea"/>
                          <a:ea typeface="+mn-ea"/>
                        </a:rPr>
                        <a:t>+1.67</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66675" algn="r">
                        <a:lnSpc>
                          <a:spcPct val="100000"/>
                        </a:lnSpc>
                        <a:spcBef>
                          <a:spcPts val="0"/>
                        </a:spcBef>
                        <a:spcAft>
                          <a:spcPts val="0"/>
                        </a:spcAft>
                      </a:pPr>
                      <a:r>
                        <a:rPr lang="en-US" sz="1600" b="1" kern="100">
                          <a:solidFill>
                            <a:srgbClr val="000000"/>
                          </a:solidFill>
                          <a:latin typeface="+mn-ea"/>
                          <a:ea typeface="+mn-ea"/>
                          <a:sym typeface="Symbol"/>
                        </a:rPr>
                        <a:t></a:t>
                      </a:r>
                      <a:r>
                        <a:rPr lang="en-US" sz="1600" b="1" kern="100">
                          <a:solidFill>
                            <a:srgbClr val="000000"/>
                          </a:solidFill>
                          <a:latin typeface="+mn-ea"/>
                          <a:ea typeface="+mn-ea"/>
                        </a:rPr>
                        <a:t>1.53</a:t>
                      </a:r>
                      <a:endParaRPr lang="zh-CN" sz="1600" b="1" kern="10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spcAft>
                          <a:spcPts val="0"/>
                        </a:spcAft>
                      </a:pPr>
                      <a:r>
                        <a:rPr lang="en-US" sz="1600" b="1" kern="100" dirty="0">
                          <a:solidFill>
                            <a:srgbClr val="000000"/>
                          </a:solidFill>
                          <a:latin typeface="+mn-ea"/>
                          <a:ea typeface="+mn-ea"/>
                        </a:rPr>
                        <a:t>-</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spcAft>
                          <a:spcPts val="0"/>
                        </a:spcAft>
                      </a:pPr>
                      <a:r>
                        <a:rPr lang="en-US" sz="1600" b="1" kern="100">
                          <a:solidFill>
                            <a:srgbClr val="000000"/>
                          </a:solidFill>
                          <a:latin typeface="+mn-ea"/>
                          <a:ea typeface="+mn-ea"/>
                        </a:rPr>
                        <a:t>-</a:t>
                      </a:r>
                      <a:endParaRPr lang="zh-CN" sz="1600" b="1" kern="10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66675" algn="r">
                        <a:lnSpc>
                          <a:spcPct val="100000"/>
                        </a:lnSpc>
                        <a:spcBef>
                          <a:spcPts val="0"/>
                        </a:spcBef>
                        <a:spcAft>
                          <a:spcPts val="0"/>
                        </a:spcAft>
                      </a:pPr>
                      <a:r>
                        <a:rPr lang="en-US" sz="1600" b="1" kern="100" dirty="0">
                          <a:solidFill>
                            <a:srgbClr val="000000"/>
                          </a:solidFill>
                          <a:latin typeface="+mn-ea"/>
                          <a:ea typeface="+mn-ea"/>
                          <a:sym typeface="Symbol"/>
                        </a:rPr>
                        <a:t></a:t>
                      </a:r>
                      <a:r>
                        <a:rPr lang="en-US" sz="1600" b="1" kern="100" dirty="0">
                          <a:solidFill>
                            <a:srgbClr val="000000"/>
                          </a:solidFill>
                          <a:latin typeface="+mn-ea"/>
                          <a:ea typeface="+mn-ea"/>
                        </a:rPr>
                        <a:t>1.53</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144145" algn="r">
                        <a:lnSpc>
                          <a:spcPct val="100000"/>
                        </a:lnSpc>
                        <a:spcBef>
                          <a:spcPts val="0"/>
                        </a:spcBef>
                        <a:spcAft>
                          <a:spcPts val="0"/>
                        </a:spcAft>
                      </a:pPr>
                      <a:r>
                        <a:rPr lang="en-US" sz="1600" b="1" kern="100" dirty="0">
                          <a:solidFill>
                            <a:srgbClr val="000000"/>
                          </a:solidFill>
                          <a:latin typeface="+mn-ea"/>
                          <a:ea typeface="+mn-ea"/>
                        </a:rPr>
                        <a:t>+0.50 </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48628">
                <a:tc>
                  <a:txBody>
                    <a:bodyPr/>
                    <a:lstStyle/>
                    <a:p>
                      <a:pPr indent="95885" algn="just">
                        <a:lnSpc>
                          <a:spcPct val="100000"/>
                        </a:lnSpc>
                        <a:spcBef>
                          <a:spcPts val="0"/>
                        </a:spcBef>
                        <a:spcAft>
                          <a:spcPts val="0"/>
                        </a:spcAft>
                      </a:pPr>
                      <a:r>
                        <a:rPr lang="zh-CN" sz="1400" b="1" kern="100" dirty="0">
                          <a:solidFill>
                            <a:srgbClr val="000000"/>
                          </a:solidFill>
                          <a:latin typeface="+mn-ea"/>
                          <a:ea typeface="+mn-ea"/>
                        </a:rPr>
                        <a:t>工作率</a:t>
                      </a:r>
                      <a:endParaRPr lang="zh-CN" sz="24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66675" algn="ctr">
                        <a:lnSpc>
                          <a:spcPct val="100000"/>
                        </a:lnSpc>
                        <a:spcBef>
                          <a:spcPts val="0"/>
                        </a:spcBef>
                        <a:spcAft>
                          <a:spcPts val="0"/>
                        </a:spcAft>
                      </a:pPr>
                      <a:r>
                        <a:rPr lang="en-US" sz="1600" b="1" i="1" kern="100" dirty="0">
                          <a:solidFill>
                            <a:srgbClr val="000000"/>
                          </a:solidFill>
                          <a:latin typeface="+mn-ea"/>
                          <a:ea typeface="+mn-ea"/>
                        </a:rPr>
                        <a:t>α</a:t>
                      </a:r>
                      <a:endParaRPr lang="zh-CN" sz="1600" b="1" i="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ct val="100000"/>
                        </a:lnSpc>
                        <a:spcBef>
                          <a:spcPts val="0"/>
                        </a:spcBef>
                        <a:spcAft>
                          <a:spcPts val="0"/>
                        </a:spcAft>
                      </a:pPr>
                      <a:r>
                        <a:rPr lang="en-US" sz="1400" b="1" kern="100" dirty="0">
                          <a:solidFill>
                            <a:srgbClr val="000000"/>
                          </a:solidFill>
                          <a:latin typeface="+mn-ea"/>
                          <a:ea typeface="+mn-ea"/>
                        </a:rPr>
                        <a:t>-5(%)</a:t>
                      </a:r>
                      <a:endParaRPr lang="zh-CN" sz="24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ct val="100000"/>
                        </a:lnSpc>
                        <a:spcBef>
                          <a:spcPts val="0"/>
                        </a:spcBef>
                        <a:spcAft>
                          <a:spcPts val="0"/>
                        </a:spcAft>
                      </a:pPr>
                      <a:r>
                        <a:rPr lang="en-US" sz="1600" b="1" kern="100" dirty="0">
                          <a:solidFill>
                            <a:srgbClr val="000000"/>
                          </a:solidFill>
                          <a:latin typeface="+mn-ea"/>
                          <a:ea typeface="+mn-ea"/>
                        </a:rPr>
                        <a:t>-5.26</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66675" algn="r">
                        <a:lnSpc>
                          <a:spcPct val="100000"/>
                        </a:lnSpc>
                        <a:spcBef>
                          <a:spcPts val="0"/>
                        </a:spcBef>
                        <a:spcAft>
                          <a:spcPts val="0"/>
                        </a:spcAft>
                      </a:pPr>
                      <a:r>
                        <a:rPr lang="en-US" sz="1600" b="1" kern="100">
                          <a:solidFill>
                            <a:srgbClr val="000000"/>
                          </a:solidFill>
                          <a:latin typeface="+mn-ea"/>
                          <a:ea typeface="+mn-ea"/>
                        </a:rPr>
                        <a:t>+5.08</a:t>
                      </a:r>
                      <a:endParaRPr lang="zh-CN" sz="1600" b="1" kern="10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spcAft>
                          <a:spcPts val="0"/>
                        </a:spcAft>
                      </a:pPr>
                      <a:r>
                        <a:rPr lang="en-US" sz="1600" b="1" kern="100" dirty="0">
                          <a:solidFill>
                            <a:srgbClr val="000000"/>
                          </a:solidFill>
                          <a:latin typeface="+mn-ea"/>
                          <a:ea typeface="+mn-ea"/>
                        </a:rPr>
                        <a:t>-</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spcAft>
                          <a:spcPts val="0"/>
                        </a:spcAft>
                      </a:pPr>
                      <a:r>
                        <a:rPr lang="en-US" sz="1600" b="1" kern="100">
                          <a:solidFill>
                            <a:srgbClr val="000000"/>
                          </a:solidFill>
                          <a:latin typeface="+mn-ea"/>
                          <a:ea typeface="+mn-ea"/>
                        </a:rPr>
                        <a:t>-</a:t>
                      </a:r>
                      <a:endParaRPr lang="zh-CN" sz="1600" b="1" kern="10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66675" algn="r">
                        <a:lnSpc>
                          <a:spcPct val="100000"/>
                        </a:lnSpc>
                        <a:spcBef>
                          <a:spcPts val="0"/>
                        </a:spcBef>
                        <a:spcAft>
                          <a:spcPts val="0"/>
                        </a:spcAft>
                      </a:pPr>
                      <a:r>
                        <a:rPr lang="en-US" sz="1600" b="1" kern="100" dirty="0">
                          <a:solidFill>
                            <a:srgbClr val="000000"/>
                          </a:solidFill>
                          <a:latin typeface="+mn-ea"/>
                          <a:ea typeface="+mn-ea"/>
                        </a:rPr>
                        <a:t>+5.08</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144145" algn="r">
                        <a:lnSpc>
                          <a:spcPct val="100000"/>
                        </a:lnSpc>
                        <a:spcBef>
                          <a:spcPts val="0"/>
                        </a:spcBef>
                        <a:spcAft>
                          <a:spcPts val="0"/>
                        </a:spcAft>
                      </a:pPr>
                      <a:r>
                        <a:rPr lang="en-US" sz="1600" b="1" kern="100" dirty="0">
                          <a:solidFill>
                            <a:srgbClr val="000000"/>
                          </a:solidFill>
                          <a:latin typeface="+mn-ea"/>
                          <a:ea typeface="+mn-ea"/>
                          <a:sym typeface="Symbol"/>
                        </a:rPr>
                        <a:t></a:t>
                      </a:r>
                      <a:r>
                        <a:rPr lang="en-US" sz="1600" b="1" kern="100" dirty="0">
                          <a:solidFill>
                            <a:srgbClr val="000000"/>
                          </a:solidFill>
                          <a:latin typeface="+mn-ea"/>
                          <a:ea typeface="+mn-ea"/>
                        </a:rPr>
                        <a:t>1.67 </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48628">
                <a:tc>
                  <a:txBody>
                    <a:bodyPr/>
                    <a:lstStyle/>
                    <a:p>
                      <a:pPr indent="95885" algn="just">
                        <a:lnSpc>
                          <a:spcPct val="100000"/>
                        </a:lnSpc>
                        <a:spcBef>
                          <a:spcPts val="0"/>
                        </a:spcBef>
                        <a:spcAft>
                          <a:spcPts val="0"/>
                        </a:spcAft>
                      </a:pPr>
                      <a:r>
                        <a:rPr lang="zh-CN" sz="1400" b="1" kern="100" dirty="0">
                          <a:solidFill>
                            <a:srgbClr val="000000"/>
                          </a:solidFill>
                          <a:latin typeface="+mn-ea"/>
                          <a:ea typeface="+mn-ea"/>
                        </a:rPr>
                        <a:t>平均车日行程</a:t>
                      </a:r>
                      <a:endParaRPr lang="zh-CN" sz="24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66675" algn="ctr">
                        <a:lnSpc>
                          <a:spcPct val="100000"/>
                        </a:lnSpc>
                        <a:spcBef>
                          <a:spcPts val="0"/>
                        </a:spcBef>
                        <a:spcAft>
                          <a:spcPts val="0"/>
                        </a:spcAft>
                      </a:pPr>
                      <a:r>
                        <a:rPr lang="en-US" sz="1600" b="1" i="1" kern="100" dirty="0">
                          <a:solidFill>
                            <a:srgbClr val="000000"/>
                          </a:solidFill>
                          <a:latin typeface="+mn-ea"/>
                          <a:ea typeface="+mn-ea"/>
                        </a:rPr>
                        <a:t>l</a:t>
                      </a:r>
                      <a:endParaRPr lang="zh-CN" sz="1600" b="1" i="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ct val="100000"/>
                        </a:lnSpc>
                        <a:spcBef>
                          <a:spcPts val="0"/>
                        </a:spcBef>
                        <a:spcAft>
                          <a:spcPts val="0"/>
                        </a:spcAft>
                      </a:pPr>
                      <a:r>
                        <a:rPr lang="en-US" sz="1400" b="1" kern="100" dirty="0">
                          <a:solidFill>
                            <a:srgbClr val="000000"/>
                          </a:solidFill>
                          <a:latin typeface="+mn-ea"/>
                          <a:ea typeface="+mn-ea"/>
                        </a:rPr>
                        <a:t>+10(km)</a:t>
                      </a:r>
                      <a:endParaRPr lang="zh-CN" sz="24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ct val="100000"/>
                        </a:lnSpc>
                        <a:spcBef>
                          <a:spcPts val="0"/>
                        </a:spcBef>
                        <a:spcAft>
                          <a:spcPts val="0"/>
                        </a:spcAft>
                      </a:pPr>
                      <a:r>
                        <a:rPr lang="en-US" sz="1600" b="1" kern="100" dirty="0">
                          <a:solidFill>
                            <a:srgbClr val="000000"/>
                          </a:solidFill>
                          <a:latin typeface="+mn-ea"/>
                          <a:ea typeface="+mn-ea"/>
                        </a:rPr>
                        <a:t>+2.5</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66675" algn="r">
                        <a:lnSpc>
                          <a:spcPct val="100000"/>
                        </a:lnSpc>
                        <a:spcBef>
                          <a:spcPts val="0"/>
                        </a:spcBef>
                        <a:spcAft>
                          <a:spcPts val="0"/>
                        </a:spcAft>
                      </a:pPr>
                      <a:r>
                        <a:rPr lang="en-US" sz="1600" b="1" kern="100">
                          <a:solidFill>
                            <a:srgbClr val="000000"/>
                          </a:solidFill>
                          <a:latin typeface="+mn-ea"/>
                          <a:ea typeface="+mn-ea"/>
                          <a:sym typeface="Symbol"/>
                        </a:rPr>
                        <a:t></a:t>
                      </a:r>
                      <a:r>
                        <a:rPr lang="en-US" sz="1600" b="1" kern="100">
                          <a:solidFill>
                            <a:srgbClr val="000000"/>
                          </a:solidFill>
                          <a:latin typeface="+mn-ea"/>
                          <a:ea typeface="+mn-ea"/>
                        </a:rPr>
                        <a:t>2.35</a:t>
                      </a:r>
                      <a:endParaRPr lang="zh-CN" sz="1600" b="1" kern="10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spcAft>
                          <a:spcPts val="0"/>
                        </a:spcAft>
                      </a:pPr>
                      <a:r>
                        <a:rPr lang="en-US" sz="1600" b="1" kern="100" dirty="0">
                          <a:solidFill>
                            <a:srgbClr val="000000"/>
                          </a:solidFill>
                          <a:latin typeface="+mn-ea"/>
                          <a:ea typeface="+mn-ea"/>
                        </a:rPr>
                        <a:t>-</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spcAft>
                          <a:spcPts val="0"/>
                        </a:spcAft>
                      </a:pPr>
                      <a:r>
                        <a:rPr lang="en-US" sz="1600" b="1" kern="100">
                          <a:solidFill>
                            <a:srgbClr val="000000"/>
                          </a:solidFill>
                          <a:latin typeface="+mn-ea"/>
                          <a:ea typeface="+mn-ea"/>
                        </a:rPr>
                        <a:t>-</a:t>
                      </a:r>
                      <a:endParaRPr lang="zh-CN" sz="1600" b="1" kern="10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66675" algn="r">
                        <a:lnSpc>
                          <a:spcPct val="100000"/>
                        </a:lnSpc>
                        <a:spcBef>
                          <a:spcPts val="0"/>
                        </a:spcBef>
                        <a:spcAft>
                          <a:spcPts val="0"/>
                        </a:spcAft>
                      </a:pPr>
                      <a:r>
                        <a:rPr lang="en-US" sz="1600" b="1" kern="100" dirty="0">
                          <a:solidFill>
                            <a:srgbClr val="000000"/>
                          </a:solidFill>
                          <a:latin typeface="+mn-ea"/>
                          <a:ea typeface="+mn-ea"/>
                          <a:sym typeface="Symbol"/>
                        </a:rPr>
                        <a:t></a:t>
                      </a:r>
                      <a:r>
                        <a:rPr lang="en-US" sz="1600" b="1" kern="100" dirty="0">
                          <a:solidFill>
                            <a:srgbClr val="000000"/>
                          </a:solidFill>
                          <a:latin typeface="+mn-ea"/>
                          <a:ea typeface="+mn-ea"/>
                        </a:rPr>
                        <a:t>2.35</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144145" algn="r">
                        <a:lnSpc>
                          <a:spcPct val="100000"/>
                        </a:lnSpc>
                        <a:spcBef>
                          <a:spcPts val="0"/>
                        </a:spcBef>
                        <a:spcAft>
                          <a:spcPts val="0"/>
                        </a:spcAft>
                      </a:pPr>
                      <a:r>
                        <a:rPr lang="en-US" sz="1600" b="1" kern="100" dirty="0">
                          <a:solidFill>
                            <a:srgbClr val="000000"/>
                          </a:solidFill>
                          <a:latin typeface="+mn-ea"/>
                          <a:ea typeface="+mn-ea"/>
                        </a:rPr>
                        <a:t>+0.77 </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48628">
                <a:tc>
                  <a:txBody>
                    <a:bodyPr/>
                    <a:lstStyle/>
                    <a:p>
                      <a:pPr indent="95885" algn="just">
                        <a:lnSpc>
                          <a:spcPct val="100000"/>
                        </a:lnSpc>
                        <a:spcBef>
                          <a:spcPts val="0"/>
                        </a:spcBef>
                        <a:spcAft>
                          <a:spcPts val="0"/>
                        </a:spcAft>
                      </a:pPr>
                      <a:r>
                        <a:rPr lang="zh-CN" sz="1400" b="1" kern="100" dirty="0">
                          <a:solidFill>
                            <a:srgbClr val="000000"/>
                          </a:solidFill>
                          <a:latin typeface="+mn-ea"/>
                          <a:ea typeface="+mn-ea"/>
                        </a:rPr>
                        <a:t>里程利用率</a:t>
                      </a:r>
                      <a:endParaRPr lang="zh-CN" sz="24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66675" algn="ctr">
                        <a:lnSpc>
                          <a:spcPct val="100000"/>
                        </a:lnSpc>
                        <a:spcBef>
                          <a:spcPts val="0"/>
                        </a:spcBef>
                        <a:spcAft>
                          <a:spcPts val="0"/>
                        </a:spcAft>
                      </a:pPr>
                      <a:r>
                        <a:rPr lang="en-US" sz="1600" b="1" i="1" kern="100" dirty="0">
                          <a:solidFill>
                            <a:srgbClr val="000000"/>
                          </a:solidFill>
                          <a:latin typeface="+mn-ea"/>
                          <a:ea typeface="+mn-ea"/>
                        </a:rPr>
                        <a:t>β</a:t>
                      </a:r>
                      <a:endParaRPr lang="zh-CN" sz="1600" b="1" i="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ct val="100000"/>
                        </a:lnSpc>
                        <a:spcBef>
                          <a:spcPts val="0"/>
                        </a:spcBef>
                        <a:spcAft>
                          <a:spcPts val="0"/>
                        </a:spcAft>
                      </a:pPr>
                      <a:r>
                        <a:rPr lang="en-US" sz="1400" b="1" kern="100" dirty="0">
                          <a:solidFill>
                            <a:srgbClr val="000000"/>
                          </a:solidFill>
                          <a:latin typeface="+mn-ea"/>
                          <a:ea typeface="+mn-ea"/>
                        </a:rPr>
                        <a:t>+10(%)</a:t>
                      </a:r>
                      <a:endParaRPr lang="zh-CN" sz="24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ct val="100000"/>
                        </a:lnSpc>
                        <a:spcBef>
                          <a:spcPts val="0"/>
                        </a:spcBef>
                        <a:spcAft>
                          <a:spcPts val="0"/>
                        </a:spcAft>
                      </a:pPr>
                      <a:r>
                        <a:rPr lang="en-US" sz="1600" b="1" kern="100" dirty="0">
                          <a:solidFill>
                            <a:srgbClr val="000000"/>
                          </a:solidFill>
                          <a:latin typeface="+mn-ea"/>
                          <a:ea typeface="+mn-ea"/>
                        </a:rPr>
                        <a:t>+16.67</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66675" algn="r">
                        <a:lnSpc>
                          <a:spcPct val="100000"/>
                        </a:lnSpc>
                        <a:spcBef>
                          <a:spcPts val="0"/>
                        </a:spcBef>
                        <a:spcAft>
                          <a:spcPts val="0"/>
                        </a:spcAft>
                      </a:pPr>
                      <a:r>
                        <a:rPr lang="en-US" sz="1600" b="1" kern="100">
                          <a:solidFill>
                            <a:srgbClr val="000000"/>
                          </a:solidFill>
                          <a:latin typeface="+mn-ea"/>
                          <a:ea typeface="+mn-ea"/>
                          <a:sym typeface="Symbol"/>
                        </a:rPr>
                        <a:t></a:t>
                      </a:r>
                      <a:r>
                        <a:rPr lang="en-US" sz="1600" b="1" kern="100">
                          <a:solidFill>
                            <a:srgbClr val="000000"/>
                          </a:solidFill>
                          <a:latin typeface="+mn-ea"/>
                          <a:ea typeface="+mn-ea"/>
                        </a:rPr>
                        <a:t>13.44</a:t>
                      </a:r>
                      <a:endParaRPr lang="zh-CN" sz="1600" b="1" kern="10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66675" algn="r">
                        <a:lnSpc>
                          <a:spcPct val="100000"/>
                        </a:lnSpc>
                        <a:spcBef>
                          <a:spcPts val="0"/>
                        </a:spcBef>
                        <a:spcAft>
                          <a:spcPts val="0"/>
                        </a:spcAft>
                      </a:pPr>
                      <a:r>
                        <a:rPr lang="en-US" sz="1600" b="1" kern="100" dirty="0">
                          <a:solidFill>
                            <a:srgbClr val="000000"/>
                          </a:solidFill>
                          <a:latin typeface="+mn-ea"/>
                          <a:ea typeface="+mn-ea"/>
                          <a:sym typeface="Symbol"/>
                        </a:rPr>
                        <a:t></a:t>
                      </a:r>
                      <a:r>
                        <a:rPr lang="en-US" sz="1600" b="1" kern="100" dirty="0">
                          <a:solidFill>
                            <a:srgbClr val="000000"/>
                          </a:solidFill>
                          <a:latin typeface="+mn-ea"/>
                          <a:ea typeface="+mn-ea"/>
                        </a:rPr>
                        <a:t>26.29</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spcAft>
                          <a:spcPts val="0"/>
                        </a:spcAft>
                      </a:pPr>
                      <a:r>
                        <a:rPr lang="en-US" sz="1600" b="1" kern="100">
                          <a:solidFill>
                            <a:srgbClr val="000000"/>
                          </a:solidFill>
                          <a:latin typeface="+mn-ea"/>
                          <a:ea typeface="+mn-ea"/>
                        </a:rPr>
                        <a:t>-</a:t>
                      </a:r>
                      <a:endParaRPr lang="zh-CN" sz="1600" b="1" kern="10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66675" algn="r">
                        <a:lnSpc>
                          <a:spcPct val="100000"/>
                        </a:lnSpc>
                        <a:spcBef>
                          <a:spcPts val="0"/>
                        </a:spcBef>
                        <a:spcAft>
                          <a:spcPts val="0"/>
                        </a:spcAft>
                      </a:pPr>
                      <a:r>
                        <a:rPr lang="en-US" sz="1600" b="1" kern="100" dirty="0">
                          <a:solidFill>
                            <a:srgbClr val="000000"/>
                          </a:solidFill>
                          <a:latin typeface="+mn-ea"/>
                          <a:ea typeface="+mn-ea"/>
                          <a:sym typeface="Symbol"/>
                        </a:rPr>
                        <a:t></a:t>
                      </a:r>
                      <a:r>
                        <a:rPr lang="en-US" sz="1600" b="1" kern="100" dirty="0">
                          <a:solidFill>
                            <a:srgbClr val="000000"/>
                          </a:solidFill>
                          <a:latin typeface="+mn-ea"/>
                          <a:ea typeface="+mn-ea"/>
                        </a:rPr>
                        <a:t>39.73</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144145" algn="r">
                        <a:lnSpc>
                          <a:spcPct val="100000"/>
                        </a:lnSpc>
                        <a:spcBef>
                          <a:spcPts val="0"/>
                        </a:spcBef>
                        <a:spcAft>
                          <a:spcPts val="0"/>
                        </a:spcAft>
                      </a:pPr>
                      <a:r>
                        <a:rPr lang="en-US" sz="1600" b="1" kern="100" dirty="0">
                          <a:solidFill>
                            <a:srgbClr val="000000"/>
                          </a:solidFill>
                          <a:latin typeface="+mn-ea"/>
                          <a:ea typeface="+mn-ea"/>
                        </a:rPr>
                        <a:t>+13.03 </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48628">
                <a:tc>
                  <a:txBody>
                    <a:bodyPr/>
                    <a:lstStyle/>
                    <a:p>
                      <a:pPr indent="95885" algn="just">
                        <a:lnSpc>
                          <a:spcPct val="100000"/>
                        </a:lnSpc>
                        <a:spcBef>
                          <a:spcPts val="0"/>
                        </a:spcBef>
                        <a:spcAft>
                          <a:spcPts val="0"/>
                        </a:spcAft>
                      </a:pPr>
                      <a:r>
                        <a:rPr lang="zh-CN" sz="1400" b="1" kern="100" dirty="0">
                          <a:solidFill>
                            <a:srgbClr val="000000"/>
                          </a:solidFill>
                          <a:latin typeface="+mn-ea"/>
                          <a:ea typeface="+mn-ea"/>
                        </a:rPr>
                        <a:t>重车平均吨位</a:t>
                      </a:r>
                      <a:endParaRPr lang="zh-CN" sz="24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66675" algn="ctr">
                        <a:lnSpc>
                          <a:spcPct val="100000"/>
                        </a:lnSpc>
                        <a:spcBef>
                          <a:spcPts val="0"/>
                        </a:spcBef>
                        <a:spcAft>
                          <a:spcPts val="0"/>
                        </a:spcAft>
                      </a:pPr>
                      <a:r>
                        <a:rPr lang="en-US" sz="1600" b="1" i="1" kern="100" dirty="0">
                          <a:solidFill>
                            <a:srgbClr val="000000"/>
                          </a:solidFill>
                          <a:latin typeface="+mn-ea"/>
                          <a:ea typeface="+mn-ea"/>
                        </a:rPr>
                        <a:t>t</a:t>
                      </a:r>
                      <a:endParaRPr lang="zh-CN" sz="1600" b="1" i="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ct val="100000"/>
                        </a:lnSpc>
                        <a:spcBef>
                          <a:spcPts val="0"/>
                        </a:spcBef>
                        <a:spcAft>
                          <a:spcPts val="0"/>
                        </a:spcAft>
                      </a:pPr>
                      <a:r>
                        <a:rPr lang="en-US" sz="1400" b="1" kern="100" dirty="0">
                          <a:solidFill>
                            <a:srgbClr val="000000"/>
                          </a:solidFill>
                          <a:latin typeface="+mn-ea"/>
                          <a:ea typeface="+mn-ea"/>
                        </a:rPr>
                        <a:t>0(t)</a:t>
                      </a:r>
                      <a:endParaRPr lang="zh-CN" sz="24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ct val="100000"/>
                        </a:lnSpc>
                        <a:spcBef>
                          <a:spcPts val="0"/>
                        </a:spcBef>
                        <a:spcAft>
                          <a:spcPts val="0"/>
                        </a:spcAft>
                      </a:pPr>
                      <a:r>
                        <a:rPr lang="en-US" sz="1600" b="1" kern="100" dirty="0">
                          <a:solidFill>
                            <a:srgbClr val="000000"/>
                          </a:solidFill>
                          <a:latin typeface="+mn-ea"/>
                          <a:ea typeface="+mn-ea"/>
                        </a:rPr>
                        <a:t>0</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66675" algn="r">
                        <a:lnSpc>
                          <a:spcPct val="100000"/>
                        </a:lnSpc>
                        <a:spcBef>
                          <a:spcPts val="0"/>
                        </a:spcBef>
                        <a:spcAft>
                          <a:spcPts val="0"/>
                        </a:spcAft>
                      </a:pPr>
                      <a:r>
                        <a:rPr lang="en-US" sz="1600" b="1" kern="100" dirty="0">
                          <a:solidFill>
                            <a:srgbClr val="000000"/>
                          </a:solidFill>
                          <a:latin typeface="+mn-ea"/>
                          <a:ea typeface="+mn-ea"/>
                        </a:rPr>
                        <a:t>0.00</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66675" algn="r">
                        <a:lnSpc>
                          <a:spcPct val="100000"/>
                        </a:lnSpc>
                        <a:spcBef>
                          <a:spcPts val="0"/>
                        </a:spcBef>
                        <a:spcAft>
                          <a:spcPts val="0"/>
                        </a:spcAft>
                      </a:pPr>
                      <a:r>
                        <a:rPr lang="en-US" sz="1600" b="1" kern="100" dirty="0">
                          <a:solidFill>
                            <a:srgbClr val="000000"/>
                          </a:solidFill>
                          <a:latin typeface="+mn-ea"/>
                          <a:ea typeface="+mn-ea"/>
                        </a:rPr>
                        <a:t>0.00</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spcAft>
                          <a:spcPts val="0"/>
                        </a:spcAft>
                      </a:pPr>
                      <a:r>
                        <a:rPr lang="en-US" sz="1600" b="1" kern="100">
                          <a:solidFill>
                            <a:srgbClr val="000000"/>
                          </a:solidFill>
                          <a:latin typeface="+mn-ea"/>
                          <a:ea typeface="+mn-ea"/>
                        </a:rPr>
                        <a:t>-</a:t>
                      </a:r>
                      <a:endParaRPr lang="zh-CN" sz="1600" b="1" kern="10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66675" algn="r">
                        <a:lnSpc>
                          <a:spcPct val="100000"/>
                        </a:lnSpc>
                        <a:spcBef>
                          <a:spcPts val="0"/>
                        </a:spcBef>
                        <a:spcAft>
                          <a:spcPts val="0"/>
                        </a:spcAft>
                      </a:pPr>
                      <a:r>
                        <a:rPr lang="en-US" sz="1600" b="1" kern="100" dirty="0">
                          <a:solidFill>
                            <a:srgbClr val="000000"/>
                          </a:solidFill>
                          <a:latin typeface="+mn-ea"/>
                          <a:ea typeface="+mn-ea"/>
                        </a:rPr>
                        <a:t>0.00</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144145" algn="r">
                        <a:lnSpc>
                          <a:spcPct val="100000"/>
                        </a:lnSpc>
                        <a:spcBef>
                          <a:spcPts val="0"/>
                        </a:spcBef>
                        <a:spcAft>
                          <a:spcPts val="0"/>
                        </a:spcAft>
                      </a:pPr>
                      <a:r>
                        <a:rPr lang="en-US" sz="1600" b="1" kern="100" dirty="0">
                          <a:solidFill>
                            <a:srgbClr val="000000"/>
                          </a:solidFill>
                          <a:latin typeface="+mn-ea"/>
                          <a:ea typeface="+mn-ea"/>
                        </a:rPr>
                        <a:t>0.00 </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48628">
                <a:tc>
                  <a:txBody>
                    <a:bodyPr/>
                    <a:lstStyle/>
                    <a:p>
                      <a:pPr indent="95885" algn="just">
                        <a:lnSpc>
                          <a:spcPct val="100000"/>
                        </a:lnSpc>
                        <a:spcBef>
                          <a:spcPts val="0"/>
                        </a:spcBef>
                        <a:spcAft>
                          <a:spcPts val="0"/>
                        </a:spcAft>
                      </a:pPr>
                      <a:r>
                        <a:rPr lang="zh-CN" sz="1400" b="1" kern="100" dirty="0">
                          <a:solidFill>
                            <a:srgbClr val="000000"/>
                          </a:solidFill>
                          <a:latin typeface="+mn-ea"/>
                          <a:ea typeface="+mn-ea"/>
                        </a:rPr>
                        <a:t>吨位利用率</a:t>
                      </a:r>
                      <a:endParaRPr lang="zh-CN" sz="24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66675" algn="ctr">
                        <a:lnSpc>
                          <a:spcPct val="100000"/>
                        </a:lnSpc>
                        <a:spcBef>
                          <a:spcPts val="0"/>
                        </a:spcBef>
                        <a:spcAft>
                          <a:spcPts val="0"/>
                        </a:spcAft>
                      </a:pPr>
                      <a:r>
                        <a:rPr lang="en-US" sz="1600" b="1" i="1" kern="100" dirty="0">
                          <a:solidFill>
                            <a:srgbClr val="000000"/>
                          </a:solidFill>
                          <a:latin typeface="+mn-ea"/>
                          <a:ea typeface="+mn-ea"/>
                        </a:rPr>
                        <a:t>γ</a:t>
                      </a:r>
                      <a:endParaRPr lang="zh-CN" sz="1600" b="1" i="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ct val="100000"/>
                        </a:lnSpc>
                        <a:spcBef>
                          <a:spcPts val="0"/>
                        </a:spcBef>
                        <a:spcAft>
                          <a:spcPts val="0"/>
                        </a:spcAft>
                      </a:pPr>
                      <a:r>
                        <a:rPr lang="en-US" sz="1400" b="1" kern="100" dirty="0">
                          <a:solidFill>
                            <a:srgbClr val="000000"/>
                          </a:solidFill>
                          <a:latin typeface="+mn-ea"/>
                          <a:ea typeface="+mn-ea"/>
                        </a:rPr>
                        <a:t>+5(%)</a:t>
                      </a:r>
                      <a:endParaRPr lang="zh-CN" sz="24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ct val="100000"/>
                        </a:lnSpc>
                        <a:spcBef>
                          <a:spcPts val="0"/>
                        </a:spcBef>
                        <a:spcAft>
                          <a:spcPts val="0"/>
                        </a:spcAft>
                      </a:pPr>
                      <a:r>
                        <a:rPr lang="en-US" sz="1600" b="1" kern="100">
                          <a:solidFill>
                            <a:srgbClr val="000000"/>
                          </a:solidFill>
                          <a:latin typeface="+mn-ea"/>
                          <a:ea typeface="+mn-ea"/>
                        </a:rPr>
                        <a:t>+5.26</a:t>
                      </a:r>
                      <a:endParaRPr lang="zh-CN" sz="1600" b="1" kern="10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66675" algn="r">
                        <a:lnSpc>
                          <a:spcPct val="100000"/>
                        </a:lnSpc>
                        <a:spcBef>
                          <a:spcPts val="0"/>
                        </a:spcBef>
                        <a:spcAft>
                          <a:spcPts val="0"/>
                        </a:spcAft>
                      </a:pPr>
                      <a:r>
                        <a:rPr lang="en-US" sz="1600" b="1" kern="100" dirty="0">
                          <a:solidFill>
                            <a:srgbClr val="000000"/>
                          </a:solidFill>
                          <a:latin typeface="+mn-ea"/>
                          <a:ea typeface="+mn-ea"/>
                          <a:sym typeface="Symbol"/>
                        </a:rPr>
                        <a:t></a:t>
                      </a:r>
                      <a:r>
                        <a:rPr lang="en-US" sz="1600" b="1" kern="100" dirty="0">
                          <a:solidFill>
                            <a:srgbClr val="000000"/>
                          </a:solidFill>
                          <a:latin typeface="+mn-ea"/>
                          <a:ea typeface="+mn-ea"/>
                        </a:rPr>
                        <a:t>4.04</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66675" algn="r">
                        <a:lnSpc>
                          <a:spcPct val="100000"/>
                        </a:lnSpc>
                        <a:spcBef>
                          <a:spcPts val="0"/>
                        </a:spcBef>
                        <a:spcAft>
                          <a:spcPts val="0"/>
                        </a:spcAft>
                      </a:pPr>
                      <a:r>
                        <a:rPr lang="en-US" sz="1600" b="1" kern="100" dirty="0">
                          <a:solidFill>
                            <a:srgbClr val="000000"/>
                          </a:solidFill>
                          <a:latin typeface="+mn-ea"/>
                          <a:ea typeface="+mn-ea"/>
                          <a:sym typeface="Symbol"/>
                        </a:rPr>
                        <a:t></a:t>
                      </a:r>
                      <a:r>
                        <a:rPr lang="en-US" sz="1600" b="1" kern="100" dirty="0">
                          <a:solidFill>
                            <a:srgbClr val="000000"/>
                          </a:solidFill>
                          <a:latin typeface="+mn-ea"/>
                          <a:ea typeface="+mn-ea"/>
                        </a:rPr>
                        <a:t>7.89</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spcAft>
                          <a:spcPts val="0"/>
                        </a:spcAft>
                      </a:pPr>
                      <a:r>
                        <a:rPr lang="en-US" sz="1600" b="1" kern="100">
                          <a:solidFill>
                            <a:srgbClr val="000000"/>
                          </a:solidFill>
                          <a:latin typeface="+mn-ea"/>
                          <a:ea typeface="+mn-ea"/>
                        </a:rPr>
                        <a:t>-</a:t>
                      </a:r>
                      <a:endParaRPr lang="zh-CN" sz="1600" b="1" kern="10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66675" algn="r">
                        <a:lnSpc>
                          <a:spcPct val="100000"/>
                        </a:lnSpc>
                        <a:spcBef>
                          <a:spcPts val="0"/>
                        </a:spcBef>
                        <a:spcAft>
                          <a:spcPts val="0"/>
                        </a:spcAft>
                      </a:pPr>
                      <a:r>
                        <a:rPr lang="en-US" sz="1600" b="1" kern="100" dirty="0">
                          <a:solidFill>
                            <a:srgbClr val="000000"/>
                          </a:solidFill>
                          <a:latin typeface="+mn-ea"/>
                          <a:ea typeface="+mn-ea"/>
                          <a:sym typeface="Symbol"/>
                        </a:rPr>
                        <a:t></a:t>
                      </a:r>
                      <a:r>
                        <a:rPr lang="en-US" sz="1600" b="1" kern="100" dirty="0">
                          <a:solidFill>
                            <a:srgbClr val="000000"/>
                          </a:solidFill>
                          <a:latin typeface="+mn-ea"/>
                          <a:ea typeface="+mn-ea"/>
                        </a:rPr>
                        <a:t>11.93</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144145" algn="r">
                        <a:lnSpc>
                          <a:spcPct val="100000"/>
                        </a:lnSpc>
                        <a:spcBef>
                          <a:spcPts val="0"/>
                        </a:spcBef>
                        <a:spcAft>
                          <a:spcPts val="0"/>
                        </a:spcAft>
                      </a:pPr>
                      <a:r>
                        <a:rPr lang="en-US" sz="1600" b="1" kern="100" dirty="0">
                          <a:solidFill>
                            <a:srgbClr val="000000"/>
                          </a:solidFill>
                          <a:latin typeface="+mn-ea"/>
                          <a:ea typeface="+mn-ea"/>
                        </a:rPr>
                        <a:t>+3.91 </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48628">
                <a:tc>
                  <a:txBody>
                    <a:bodyPr/>
                    <a:lstStyle/>
                    <a:p>
                      <a:pPr indent="95885" algn="just">
                        <a:lnSpc>
                          <a:spcPct val="100000"/>
                        </a:lnSpc>
                        <a:spcBef>
                          <a:spcPts val="0"/>
                        </a:spcBef>
                        <a:spcAft>
                          <a:spcPts val="0"/>
                        </a:spcAft>
                      </a:pPr>
                      <a:r>
                        <a:rPr lang="zh-CN" sz="1400" b="1" kern="100" dirty="0">
                          <a:solidFill>
                            <a:srgbClr val="000000"/>
                          </a:solidFill>
                          <a:latin typeface="+mn-ea"/>
                          <a:ea typeface="+mn-ea"/>
                        </a:rPr>
                        <a:t>小计</a:t>
                      </a:r>
                      <a:endParaRPr lang="zh-CN" sz="24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spcAft>
                          <a:spcPts val="0"/>
                        </a:spcAft>
                      </a:pPr>
                      <a:r>
                        <a:rPr lang="en-US" sz="1600" b="1" i="1" kern="100" dirty="0">
                          <a:solidFill>
                            <a:srgbClr val="000000"/>
                          </a:solidFill>
                          <a:latin typeface="+mn-ea"/>
                          <a:ea typeface="+mn-ea"/>
                        </a:rPr>
                        <a:t>-</a:t>
                      </a:r>
                      <a:endParaRPr lang="zh-CN" sz="1600" b="1" i="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spcAft>
                          <a:spcPts val="0"/>
                        </a:spcAft>
                      </a:pPr>
                      <a:r>
                        <a:rPr lang="en-US" sz="1400" b="1" kern="100" dirty="0">
                          <a:solidFill>
                            <a:srgbClr val="000000"/>
                          </a:solidFill>
                          <a:latin typeface="+mn-ea"/>
                          <a:ea typeface="+mn-ea"/>
                        </a:rPr>
                        <a:t>-</a:t>
                      </a:r>
                      <a:endParaRPr lang="zh-CN" sz="24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spcAft>
                          <a:spcPts val="0"/>
                        </a:spcAft>
                      </a:pPr>
                      <a:r>
                        <a:rPr lang="en-US" sz="1600" b="1" kern="100" dirty="0">
                          <a:solidFill>
                            <a:srgbClr val="000000"/>
                          </a:solidFill>
                          <a:latin typeface="+mn-ea"/>
                          <a:ea typeface="+mn-ea"/>
                        </a:rPr>
                        <a:t>-</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66675" algn="r">
                        <a:lnSpc>
                          <a:spcPct val="100000"/>
                        </a:lnSpc>
                        <a:spcBef>
                          <a:spcPts val="0"/>
                        </a:spcBef>
                        <a:spcAft>
                          <a:spcPts val="0"/>
                        </a:spcAft>
                      </a:pPr>
                      <a:r>
                        <a:rPr lang="en-US" sz="1600" b="1" kern="100" dirty="0">
                          <a:solidFill>
                            <a:srgbClr val="000000"/>
                          </a:solidFill>
                          <a:latin typeface="+mn-ea"/>
                          <a:ea typeface="+mn-ea"/>
                          <a:sym typeface="Symbol"/>
                        </a:rPr>
                        <a:t></a:t>
                      </a:r>
                      <a:r>
                        <a:rPr lang="en-US" sz="1600" b="1" kern="100" dirty="0">
                          <a:solidFill>
                            <a:srgbClr val="000000"/>
                          </a:solidFill>
                          <a:latin typeface="+mn-ea"/>
                          <a:ea typeface="+mn-ea"/>
                        </a:rPr>
                        <a:t>16.28</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66675" algn="r">
                        <a:lnSpc>
                          <a:spcPct val="100000"/>
                        </a:lnSpc>
                        <a:spcBef>
                          <a:spcPts val="0"/>
                        </a:spcBef>
                        <a:spcAft>
                          <a:spcPts val="0"/>
                        </a:spcAft>
                      </a:pPr>
                      <a:r>
                        <a:rPr lang="en-US" sz="1600" b="1" kern="100" dirty="0">
                          <a:solidFill>
                            <a:srgbClr val="000000"/>
                          </a:solidFill>
                          <a:latin typeface="+mn-ea"/>
                          <a:ea typeface="+mn-ea"/>
                          <a:sym typeface="Symbol"/>
                        </a:rPr>
                        <a:t></a:t>
                      </a:r>
                      <a:r>
                        <a:rPr lang="en-US" sz="1600" b="1" kern="100" dirty="0">
                          <a:solidFill>
                            <a:srgbClr val="000000"/>
                          </a:solidFill>
                          <a:latin typeface="+mn-ea"/>
                          <a:ea typeface="+mn-ea"/>
                        </a:rPr>
                        <a:t>34.18</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spcAft>
                          <a:spcPts val="0"/>
                        </a:spcAft>
                      </a:pPr>
                      <a:r>
                        <a:rPr lang="en-US" sz="1600" b="1" kern="100">
                          <a:solidFill>
                            <a:srgbClr val="000000"/>
                          </a:solidFill>
                          <a:latin typeface="+mn-ea"/>
                          <a:ea typeface="+mn-ea"/>
                        </a:rPr>
                        <a:t>-</a:t>
                      </a:r>
                      <a:endParaRPr lang="zh-CN" sz="1600" b="1" kern="10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66675" algn="r">
                        <a:lnSpc>
                          <a:spcPct val="100000"/>
                        </a:lnSpc>
                        <a:spcBef>
                          <a:spcPts val="0"/>
                        </a:spcBef>
                        <a:spcAft>
                          <a:spcPts val="0"/>
                        </a:spcAft>
                      </a:pPr>
                      <a:r>
                        <a:rPr lang="en-US" sz="1600" b="1" kern="100" dirty="0">
                          <a:solidFill>
                            <a:srgbClr val="000000"/>
                          </a:solidFill>
                          <a:latin typeface="+mn-ea"/>
                          <a:ea typeface="+mn-ea"/>
                          <a:sym typeface="Symbol"/>
                        </a:rPr>
                        <a:t></a:t>
                      </a:r>
                      <a:r>
                        <a:rPr lang="en-US" sz="1600" b="1" kern="100" dirty="0">
                          <a:solidFill>
                            <a:srgbClr val="000000"/>
                          </a:solidFill>
                          <a:latin typeface="+mn-ea"/>
                          <a:ea typeface="+mn-ea"/>
                        </a:rPr>
                        <a:t>50.46</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144145" algn="r">
                        <a:lnSpc>
                          <a:spcPct val="100000"/>
                        </a:lnSpc>
                        <a:spcBef>
                          <a:spcPts val="0"/>
                        </a:spcBef>
                        <a:spcAft>
                          <a:spcPts val="0"/>
                        </a:spcAft>
                      </a:pPr>
                      <a:r>
                        <a:rPr lang="en-US" sz="1600" b="1" kern="100" dirty="0">
                          <a:solidFill>
                            <a:srgbClr val="000000"/>
                          </a:solidFill>
                          <a:latin typeface="+mn-ea"/>
                          <a:ea typeface="+mn-ea"/>
                        </a:rPr>
                        <a:t>+16.54 </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48628">
                <a:tc>
                  <a:txBody>
                    <a:bodyPr/>
                    <a:lstStyle/>
                    <a:p>
                      <a:pPr algn="just">
                        <a:lnSpc>
                          <a:spcPct val="100000"/>
                        </a:lnSpc>
                        <a:spcBef>
                          <a:spcPts val="0"/>
                        </a:spcBef>
                        <a:spcAft>
                          <a:spcPts val="0"/>
                        </a:spcAft>
                      </a:pPr>
                      <a:r>
                        <a:rPr lang="zh-CN" sz="1400" b="1" kern="100" dirty="0">
                          <a:solidFill>
                            <a:srgbClr val="000000"/>
                          </a:solidFill>
                          <a:latin typeface="+mn-ea"/>
                          <a:ea typeface="+mn-ea"/>
                        </a:rPr>
                        <a:t>费用水平</a:t>
                      </a:r>
                      <a:endParaRPr lang="zh-CN" sz="24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spcAft>
                          <a:spcPts val="0"/>
                        </a:spcAft>
                      </a:pPr>
                      <a:r>
                        <a:rPr lang="en-US" sz="1600" b="1" i="1" kern="100" dirty="0">
                          <a:solidFill>
                            <a:srgbClr val="000000"/>
                          </a:solidFill>
                          <a:latin typeface="+mn-ea"/>
                          <a:ea typeface="+mn-ea"/>
                        </a:rPr>
                        <a:t>-</a:t>
                      </a:r>
                      <a:endParaRPr lang="zh-CN" sz="1600" b="1" i="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spcAft>
                          <a:spcPts val="0"/>
                        </a:spcAft>
                      </a:pPr>
                      <a:r>
                        <a:rPr lang="en-US" sz="1400" b="1" kern="100" dirty="0">
                          <a:solidFill>
                            <a:srgbClr val="000000"/>
                          </a:solidFill>
                          <a:latin typeface="+mn-ea"/>
                          <a:ea typeface="+mn-ea"/>
                        </a:rPr>
                        <a:t>-</a:t>
                      </a:r>
                      <a:endParaRPr lang="zh-CN" sz="24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66675" algn="ctr">
                        <a:lnSpc>
                          <a:spcPct val="100000"/>
                        </a:lnSpc>
                        <a:spcBef>
                          <a:spcPts val="0"/>
                        </a:spcBef>
                        <a:spcAft>
                          <a:spcPts val="0"/>
                        </a:spcAft>
                      </a:pPr>
                      <a:r>
                        <a:rPr lang="en-US" sz="1600" b="1" kern="100" dirty="0">
                          <a:solidFill>
                            <a:srgbClr val="000000"/>
                          </a:solidFill>
                          <a:latin typeface="+mn-ea"/>
                          <a:ea typeface="+mn-ea"/>
                        </a:rPr>
                        <a:t>-</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spcAft>
                          <a:spcPts val="0"/>
                        </a:spcAft>
                      </a:pPr>
                      <a:r>
                        <a:rPr lang="en-US" sz="1600" b="1" kern="100">
                          <a:solidFill>
                            <a:srgbClr val="000000"/>
                          </a:solidFill>
                          <a:latin typeface="+mn-ea"/>
                          <a:ea typeface="+mn-ea"/>
                        </a:rPr>
                        <a:t>-</a:t>
                      </a:r>
                      <a:endParaRPr lang="zh-CN" sz="1600" b="1" kern="10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spcAft>
                          <a:spcPts val="0"/>
                        </a:spcAft>
                      </a:pPr>
                      <a:r>
                        <a:rPr lang="en-US" sz="1600" b="1" kern="100" dirty="0">
                          <a:solidFill>
                            <a:srgbClr val="000000"/>
                          </a:solidFill>
                          <a:latin typeface="+mn-ea"/>
                          <a:ea typeface="+mn-ea"/>
                        </a:rPr>
                        <a:t>-</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spcAft>
                          <a:spcPts val="0"/>
                        </a:spcAft>
                      </a:pPr>
                      <a:r>
                        <a:rPr lang="en-US" sz="1600" b="1" kern="100" dirty="0">
                          <a:solidFill>
                            <a:srgbClr val="000000"/>
                          </a:solidFill>
                          <a:latin typeface="+mn-ea"/>
                          <a:ea typeface="+mn-ea"/>
                        </a:rPr>
                        <a:t>-</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66675" algn="r">
                        <a:lnSpc>
                          <a:spcPct val="100000"/>
                        </a:lnSpc>
                        <a:spcBef>
                          <a:spcPts val="0"/>
                        </a:spcBef>
                        <a:spcAft>
                          <a:spcPts val="0"/>
                        </a:spcAft>
                      </a:pPr>
                      <a:r>
                        <a:rPr lang="en-US" sz="1600" b="1" kern="100" dirty="0">
                          <a:solidFill>
                            <a:srgbClr val="000000"/>
                          </a:solidFill>
                          <a:latin typeface="+mn-ea"/>
                          <a:ea typeface="+mn-ea"/>
                        </a:rPr>
                        <a:t>-</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144145" algn="r">
                        <a:lnSpc>
                          <a:spcPct val="100000"/>
                        </a:lnSpc>
                        <a:spcBef>
                          <a:spcPts val="0"/>
                        </a:spcBef>
                        <a:spcAft>
                          <a:spcPts val="0"/>
                        </a:spcAft>
                      </a:pPr>
                      <a:r>
                        <a:rPr lang="en-US" sz="1600" b="1" kern="100" dirty="0">
                          <a:solidFill>
                            <a:srgbClr val="000000"/>
                          </a:solidFill>
                          <a:latin typeface="+mn-ea"/>
                          <a:ea typeface="+mn-ea"/>
                        </a:rPr>
                        <a:t>-</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48628">
                <a:tc>
                  <a:txBody>
                    <a:bodyPr/>
                    <a:lstStyle/>
                    <a:p>
                      <a:pPr indent="95885" algn="just">
                        <a:lnSpc>
                          <a:spcPct val="100000"/>
                        </a:lnSpc>
                        <a:spcBef>
                          <a:spcPts val="0"/>
                        </a:spcBef>
                        <a:spcAft>
                          <a:spcPts val="0"/>
                        </a:spcAft>
                      </a:pPr>
                      <a:r>
                        <a:rPr lang="zh-CN" sz="1400" b="1" kern="100" dirty="0">
                          <a:solidFill>
                            <a:srgbClr val="000000"/>
                          </a:solidFill>
                          <a:latin typeface="+mn-ea"/>
                          <a:ea typeface="+mn-ea"/>
                        </a:rPr>
                        <a:t>甲类费用总额</a:t>
                      </a:r>
                      <a:endParaRPr lang="zh-CN" sz="24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spcAft>
                          <a:spcPts val="0"/>
                        </a:spcAft>
                      </a:pPr>
                      <a:r>
                        <a:rPr lang="en-US" sz="1600" b="1" i="1" kern="100" dirty="0">
                          <a:solidFill>
                            <a:srgbClr val="000000"/>
                          </a:solidFill>
                          <a:latin typeface="+mn-ea"/>
                          <a:ea typeface="+mn-ea"/>
                        </a:rPr>
                        <a:t>F</a:t>
                      </a:r>
                      <a:endParaRPr lang="zh-CN" sz="1600" b="1" i="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ct val="100000"/>
                        </a:lnSpc>
                        <a:spcBef>
                          <a:spcPts val="0"/>
                        </a:spcBef>
                        <a:spcAft>
                          <a:spcPts val="0"/>
                        </a:spcAft>
                      </a:pPr>
                      <a:r>
                        <a:rPr lang="en-US" sz="1400" b="1" kern="100" dirty="0">
                          <a:solidFill>
                            <a:srgbClr val="000000"/>
                          </a:solidFill>
                          <a:latin typeface="+mn-ea"/>
                          <a:ea typeface="+mn-ea"/>
                        </a:rPr>
                        <a:t>+132 650</a:t>
                      </a:r>
                      <a:endParaRPr lang="zh-CN" sz="24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ct val="100000"/>
                        </a:lnSpc>
                        <a:spcBef>
                          <a:spcPts val="0"/>
                        </a:spcBef>
                        <a:spcAft>
                          <a:spcPts val="0"/>
                        </a:spcAft>
                      </a:pPr>
                      <a:r>
                        <a:rPr lang="en-US" sz="1600" b="1" kern="100" dirty="0">
                          <a:solidFill>
                            <a:srgbClr val="000000"/>
                          </a:solidFill>
                          <a:latin typeface="+mn-ea"/>
                          <a:ea typeface="+mn-ea"/>
                        </a:rPr>
                        <a:t>+10.99</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66675" algn="r">
                        <a:lnSpc>
                          <a:spcPct val="100000"/>
                        </a:lnSpc>
                        <a:spcBef>
                          <a:spcPts val="0"/>
                        </a:spcBef>
                        <a:spcAft>
                          <a:spcPts val="0"/>
                        </a:spcAft>
                      </a:pPr>
                      <a:r>
                        <a:rPr lang="en-US" sz="1600" b="1" kern="100" dirty="0">
                          <a:solidFill>
                            <a:srgbClr val="000000"/>
                          </a:solidFill>
                          <a:latin typeface="+mn-ea"/>
                          <a:ea typeface="+mn-ea"/>
                        </a:rPr>
                        <a:t>+8.42</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spcAft>
                          <a:spcPts val="0"/>
                        </a:spcAft>
                      </a:pPr>
                      <a:r>
                        <a:rPr lang="en-US" sz="1600" b="1" kern="100" dirty="0">
                          <a:solidFill>
                            <a:srgbClr val="000000"/>
                          </a:solidFill>
                          <a:latin typeface="+mn-ea"/>
                          <a:ea typeface="+mn-ea"/>
                        </a:rPr>
                        <a:t>-</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spcAft>
                          <a:spcPts val="0"/>
                        </a:spcAft>
                      </a:pPr>
                      <a:r>
                        <a:rPr lang="en-US" sz="1600" b="1" kern="100" dirty="0">
                          <a:solidFill>
                            <a:srgbClr val="000000"/>
                          </a:solidFill>
                          <a:latin typeface="+mn-ea"/>
                          <a:ea typeface="+mn-ea"/>
                        </a:rPr>
                        <a:t>-</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66675" algn="r">
                        <a:lnSpc>
                          <a:spcPct val="100000"/>
                        </a:lnSpc>
                        <a:spcBef>
                          <a:spcPts val="0"/>
                        </a:spcBef>
                        <a:spcAft>
                          <a:spcPts val="0"/>
                        </a:spcAft>
                      </a:pPr>
                      <a:r>
                        <a:rPr lang="en-US" sz="1600" b="1" kern="100" dirty="0">
                          <a:solidFill>
                            <a:srgbClr val="000000"/>
                          </a:solidFill>
                          <a:latin typeface="+mn-ea"/>
                          <a:ea typeface="+mn-ea"/>
                        </a:rPr>
                        <a:t>+8.42</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144145" algn="r">
                        <a:lnSpc>
                          <a:spcPct val="100000"/>
                        </a:lnSpc>
                        <a:spcBef>
                          <a:spcPts val="0"/>
                        </a:spcBef>
                        <a:spcAft>
                          <a:spcPts val="0"/>
                        </a:spcAft>
                      </a:pPr>
                      <a:r>
                        <a:rPr lang="en-US" sz="1600" b="1" kern="100" dirty="0">
                          <a:solidFill>
                            <a:srgbClr val="000000"/>
                          </a:solidFill>
                          <a:latin typeface="+mn-ea"/>
                          <a:ea typeface="+mn-ea"/>
                          <a:sym typeface="Symbol"/>
                        </a:rPr>
                        <a:t></a:t>
                      </a:r>
                      <a:r>
                        <a:rPr lang="en-US" sz="1600" b="1" kern="100" dirty="0">
                          <a:solidFill>
                            <a:srgbClr val="000000"/>
                          </a:solidFill>
                          <a:latin typeface="+mn-ea"/>
                          <a:ea typeface="+mn-ea"/>
                        </a:rPr>
                        <a:t>2.76 </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48628">
                <a:tc>
                  <a:txBody>
                    <a:bodyPr/>
                    <a:lstStyle/>
                    <a:p>
                      <a:pPr indent="95885" algn="just">
                        <a:lnSpc>
                          <a:spcPct val="100000"/>
                        </a:lnSpc>
                        <a:spcBef>
                          <a:spcPts val="0"/>
                        </a:spcBef>
                        <a:spcAft>
                          <a:spcPts val="0"/>
                        </a:spcAft>
                      </a:pPr>
                      <a:r>
                        <a:rPr lang="zh-CN" sz="1400" b="1" kern="100" dirty="0">
                          <a:solidFill>
                            <a:srgbClr val="000000"/>
                          </a:solidFill>
                          <a:latin typeface="+mn-ea"/>
                          <a:ea typeface="+mn-ea"/>
                        </a:rPr>
                        <a:t>千车公里变动费用</a:t>
                      </a:r>
                      <a:endParaRPr lang="zh-CN" sz="24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spcAft>
                          <a:spcPts val="0"/>
                        </a:spcAft>
                      </a:pPr>
                      <a:r>
                        <a:rPr lang="en-US" sz="1600" b="1" i="1" kern="100" dirty="0">
                          <a:solidFill>
                            <a:srgbClr val="000000"/>
                          </a:solidFill>
                          <a:latin typeface="+mn-ea"/>
                          <a:ea typeface="+mn-ea"/>
                        </a:rPr>
                        <a:t>V″</a:t>
                      </a:r>
                      <a:endParaRPr lang="zh-CN" sz="1600" b="1" i="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ct val="100000"/>
                        </a:lnSpc>
                        <a:spcBef>
                          <a:spcPts val="0"/>
                        </a:spcBef>
                        <a:spcAft>
                          <a:spcPts val="0"/>
                        </a:spcAft>
                      </a:pPr>
                      <a:r>
                        <a:rPr lang="en-US" sz="1400" b="1" kern="100" dirty="0">
                          <a:solidFill>
                            <a:srgbClr val="000000"/>
                          </a:solidFill>
                          <a:latin typeface="+mn-ea"/>
                          <a:ea typeface="+mn-ea"/>
                        </a:rPr>
                        <a:t>+349.08</a:t>
                      </a:r>
                      <a:endParaRPr lang="zh-CN" sz="24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ct val="100000"/>
                        </a:lnSpc>
                        <a:spcBef>
                          <a:spcPts val="0"/>
                        </a:spcBef>
                        <a:spcAft>
                          <a:spcPts val="0"/>
                        </a:spcAft>
                      </a:pPr>
                      <a:r>
                        <a:rPr lang="en-US" sz="1600" b="1" kern="100" dirty="0">
                          <a:solidFill>
                            <a:srgbClr val="000000"/>
                          </a:solidFill>
                          <a:latin typeface="+mn-ea"/>
                          <a:ea typeface="+mn-ea"/>
                        </a:rPr>
                        <a:t>+33.28</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spcAft>
                          <a:spcPts val="0"/>
                        </a:spcAft>
                      </a:pPr>
                      <a:r>
                        <a:rPr lang="en-US" sz="1600" b="1" kern="100" dirty="0">
                          <a:solidFill>
                            <a:srgbClr val="000000"/>
                          </a:solidFill>
                          <a:latin typeface="+mn-ea"/>
                          <a:ea typeface="+mn-ea"/>
                        </a:rPr>
                        <a:t>-</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66675" algn="r">
                        <a:lnSpc>
                          <a:spcPct val="100000"/>
                        </a:lnSpc>
                        <a:spcBef>
                          <a:spcPts val="0"/>
                        </a:spcBef>
                        <a:spcAft>
                          <a:spcPts val="0"/>
                        </a:spcAft>
                      </a:pPr>
                      <a:r>
                        <a:rPr lang="en-US" sz="1600" b="1" kern="100" dirty="0">
                          <a:solidFill>
                            <a:srgbClr val="000000"/>
                          </a:solidFill>
                          <a:latin typeface="+mn-ea"/>
                          <a:ea typeface="+mn-ea"/>
                        </a:rPr>
                        <a:t>+49.87</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spcAft>
                          <a:spcPts val="0"/>
                        </a:spcAft>
                      </a:pPr>
                      <a:r>
                        <a:rPr lang="en-US" sz="1600" b="1" kern="100" dirty="0">
                          <a:solidFill>
                            <a:srgbClr val="000000"/>
                          </a:solidFill>
                          <a:latin typeface="+mn-ea"/>
                          <a:ea typeface="+mn-ea"/>
                        </a:rPr>
                        <a:t>-</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66675" algn="r">
                        <a:lnSpc>
                          <a:spcPct val="100000"/>
                        </a:lnSpc>
                        <a:spcBef>
                          <a:spcPts val="0"/>
                        </a:spcBef>
                        <a:spcAft>
                          <a:spcPts val="0"/>
                        </a:spcAft>
                      </a:pPr>
                      <a:r>
                        <a:rPr lang="en-US" sz="1600" b="1" kern="100" dirty="0">
                          <a:solidFill>
                            <a:srgbClr val="000000"/>
                          </a:solidFill>
                          <a:latin typeface="+mn-ea"/>
                          <a:ea typeface="+mn-ea"/>
                        </a:rPr>
                        <a:t>+49.87</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144145" algn="r">
                        <a:lnSpc>
                          <a:spcPct val="100000"/>
                        </a:lnSpc>
                        <a:spcBef>
                          <a:spcPts val="0"/>
                        </a:spcBef>
                        <a:spcAft>
                          <a:spcPts val="0"/>
                        </a:spcAft>
                      </a:pPr>
                      <a:r>
                        <a:rPr lang="en-US" sz="1600" b="1" kern="100" dirty="0">
                          <a:solidFill>
                            <a:srgbClr val="000000"/>
                          </a:solidFill>
                          <a:latin typeface="+mn-ea"/>
                          <a:ea typeface="+mn-ea"/>
                          <a:sym typeface="Symbol"/>
                        </a:rPr>
                        <a:t></a:t>
                      </a:r>
                      <a:r>
                        <a:rPr lang="en-US" sz="1600" b="1" kern="100" dirty="0">
                          <a:solidFill>
                            <a:srgbClr val="000000"/>
                          </a:solidFill>
                          <a:latin typeface="+mn-ea"/>
                          <a:ea typeface="+mn-ea"/>
                        </a:rPr>
                        <a:t>16.35 </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48628">
                <a:tc>
                  <a:txBody>
                    <a:bodyPr/>
                    <a:lstStyle/>
                    <a:p>
                      <a:pPr indent="95885" algn="just">
                        <a:lnSpc>
                          <a:spcPct val="100000"/>
                        </a:lnSpc>
                        <a:spcBef>
                          <a:spcPts val="0"/>
                        </a:spcBef>
                        <a:spcAft>
                          <a:spcPts val="0"/>
                        </a:spcAft>
                      </a:pPr>
                      <a:r>
                        <a:rPr lang="zh-CN" sz="1400" b="1" kern="100" dirty="0">
                          <a:solidFill>
                            <a:srgbClr val="000000"/>
                          </a:solidFill>
                          <a:latin typeface="+mn-ea"/>
                          <a:ea typeface="+mn-ea"/>
                        </a:rPr>
                        <a:t>千吨公里变动费用</a:t>
                      </a:r>
                      <a:endParaRPr lang="zh-CN" sz="24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spcAft>
                          <a:spcPts val="0"/>
                        </a:spcAft>
                      </a:pPr>
                      <a:r>
                        <a:rPr lang="en-US" sz="1600" b="1" i="1" kern="100" dirty="0">
                          <a:solidFill>
                            <a:srgbClr val="000000"/>
                          </a:solidFill>
                          <a:latin typeface="+mn-ea"/>
                          <a:ea typeface="+mn-ea"/>
                        </a:rPr>
                        <a:t>V′</a:t>
                      </a:r>
                      <a:endParaRPr lang="zh-CN" sz="1600" b="1" i="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ct val="100000"/>
                        </a:lnSpc>
                        <a:spcBef>
                          <a:spcPts val="0"/>
                        </a:spcBef>
                        <a:spcAft>
                          <a:spcPts val="0"/>
                        </a:spcAft>
                      </a:pPr>
                      <a:r>
                        <a:rPr lang="en-US" sz="1400" b="1" kern="100" dirty="0">
                          <a:solidFill>
                            <a:srgbClr val="000000"/>
                          </a:solidFill>
                          <a:latin typeface="+mn-ea"/>
                          <a:ea typeface="+mn-ea"/>
                        </a:rPr>
                        <a:t>+2.17</a:t>
                      </a:r>
                      <a:endParaRPr lang="zh-CN" sz="24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ct val="100000"/>
                        </a:lnSpc>
                        <a:spcBef>
                          <a:spcPts val="0"/>
                        </a:spcBef>
                        <a:spcAft>
                          <a:spcPts val="0"/>
                        </a:spcAft>
                      </a:pPr>
                      <a:r>
                        <a:rPr lang="en-US" sz="1600" b="1" kern="100" dirty="0">
                          <a:solidFill>
                            <a:srgbClr val="000000"/>
                          </a:solidFill>
                          <a:latin typeface="+mn-ea"/>
                          <a:ea typeface="+mn-ea"/>
                        </a:rPr>
                        <a:t>+9.4</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spcAft>
                          <a:spcPts val="0"/>
                        </a:spcAft>
                      </a:pPr>
                      <a:r>
                        <a:rPr lang="en-US" sz="1600" b="1" kern="100" dirty="0">
                          <a:solidFill>
                            <a:srgbClr val="000000"/>
                          </a:solidFill>
                          <a:latin typeface="+mn-ea"/>
                          <a:ea typeface="+mn-ea"/>
                        </a:rPr>
                        <a:t>-</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spcAft>
                          <a:spcPts val="0"/>
                        </a:spcAft>
                      </a:pPr>
                      <a:r>
                        <a:rPr lang="en-US" sz="1600" b="1" kern="100" dirty="0">
                          <a:solidFill>
                            <a:srgbClr val="000000"/>
                          </a:solidFill>
                          <a:latin typeface="+mn-ea"/>
                          <a:ea typeface="+mn-ea"/>
                        </a:rPr>
                        <a:t>-</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66675" algn="r">
                        <a:lnSpc>
                          <a:spcPct val="100000"/>
                        </a:lnSpc>
                        <a:spcBef>
                          <a:spcPts val="0"/>
                        </a:spcBef>
                        <a:spcAft>
                          <a:spcPts val="0"/>
                        </a:spcAft>
                      </a:pPr>
                      <a:r>
                        <a:rPr lang="en-US" sz="1600" b="1" kern="100" dirty="0">
                          <a:solidFill>
                            <a:srgbClr val="000000"/>
                          </a:solidFill>
                          <a:latin typeface="+mn-ea"/>
                          <a:ea typeface="+mn-ea"/>
                        </a:rPr>
                        <a:t>+2.17</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66675" algn="r">
                        <a:lnSpc>
                          <a:spcPct val="100000"/>
                        </a:lnSpc>
                        <a:spcBef>
                          <a:spcPts val="0"/>
                        </a:spcBef>
                        <a:spcAft>
                          <a:spcPts val="0"/>
                        </a:spcAft>
                      </a:pPr>
                      <a:r>
                        <a:rPr lang="en-US" sz="1600" b="1" kern="100" dirty="0">
                          <a:solidFill>
                            <a:srgbClr val="000000"/>
                          </a:solidFill>
                          <a:latin typeface="+mn-ea"/>
                          <a:ea typeface="+mn-ea"/>
                        </a:rPr>
                        <a:t>+2.17</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144145" algn="r">
                        <a:lnSpc>
                          <a:spcPct val="100000"/>
                        </a:lnSpc>
                        <a:spcBef>
                          <a:spcPts val="0"/>
                        </a:spcBef>
                        <a:spcAft>
                          <a:spcPts val="0"/>
                        </a:spcAft>
                      </a:pPr>
                      <a:r>
                        <a:rPr lang="en-US" sz="1600" b="1" kern="100" dirty="0">
                          <a:solidFill>
                            <a:srgbClr val="000000"/>
                          </a:solidFill>
                          <a:latin typeface="+mn-ea"/>
                          <a:ea typeface="+mn-ea"/>
                          <a:sym typeface="Symbol"/>
                        </a:rPr>
                        <a:t></a:t>
                      </a:r>
                      <a:r>
                        <a:rPr lang="en-US" sz="1600" b="1" kern="100" dirty="0">
                          <a:solidFill>
                            <a:srgbClr val="000000"/>
                          </a:solidFill>
                          <a:latin typeface="+mn-ea"/>
                          <a:ea typeface="+mn-ea"/>
                        </a:rPr>
                        <a:t>0.71 </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48628">
                <a:tc>
                  <a:txBody>
                    <a:bodyPr/>
                    <a:lstStyle/>
                    <a:p>
                      <a:pPr indent="95885" algn="just">
                        <a:lnSpc>
                          <a:spcPct val="100000"/>
                        </a:lnSpc>
                        <a:spcBef>
                          <a:spcPts val="0"/>
                        </a:spcBef>
                        <a:spcAft>
                          <a:spcPts val="0"/>
                        </a:spcAft>
                      </a:pPr>
                      <a:r>
                        <a:rPr lang="zh-CN" sz="1400" b="1" kern="100" dirty="0">
                          <a:solidFill>
                            <a:srgbClr val="000000"/>
                          </a:solidFill>
                          <a:latin typeface="+mn-ea"/>
                          <a:ea typeface="+mn-ea"/>
                        </a:rPr>
                        <a:t>小计</a:t>
                      </a:r>
                      <a:endParaRPr lang="zh-CN" sz="24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spcAft>
                          <a:spcPts val="0"/>
                        </a:spcAft>
                      </a:pPr>
                      <a:r>
                        <a:rPr lang="en-US" sz="1600" b="1" kern="100" dirty="0">
                          <a:solidFill>
                            <a:srgbClr val="000000"/>
                          </a:solidFill>
                          <a:latin typeface="+mn-ea"/>
                          <a:ea typeface="+mn-ea"/>
                        </a:rPr>
                        <a:t>-</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spcAft>
                          <a:spcPts val="0"/>
                        </a:spcAft>
                      </a:pPr>
                      <a:r>
                        <a:rPr lang="en-US" sz="1200" b="1" kern="100">
                          <a:solidFill>
                            <a:srgbClr val="000000"/>
                          </a:solidFill>
                          <a:latin typeface="+mn-ea"/>
                          <a:ea typeface="+mn-ea"/>
                        </a:rPr>
                        <a:t>-</a:t>
                      </a:r>
                      <a:endParaRPr lang="zh-CN" sz="2000" b="1" kern="10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spcAft>
                          <a:spcPts val="0"/>
                        </a:spcAft>
                      </a:pPr>
                      <a:r>
                        <a:rPr lang="en-US" sz="1600" b="1" kern="100" dirty="0">
                          <a:solidFill>
                            <a:srgbClr val="000000"/>
                          </a:solidFill>
                          <a:latin typeface="+mn-ea"/>
                          <a:ea typeface="+mn-ea"/>
                        </a:rPr>
                        <a:t>-</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66675" algn="r">
                        <a:lnSpc>
                          <a:spcPct val="100000"/>
                        </a:lnSpc>
                        <a:spcBef>
                          <a:spcPts val="0"/>
                        </a:spcBef>
                        <a:spcAft>
                          <a:spcPts val="0"/>
                        </a:spcAft>
                      </a:pPr>
                      <a:r>
                        <a:rPr lang="en-US" sz="1600" b="1" kern="100" dirty="0">
                          <a:solidFill>
                            <a:srgbClr val="000000"/>
                          </a:solidFill>
                          <a:latin typeface="+mn-ea"/>
                          <a:ea typeface="+mn-ea"/>
                        </a:rPr>
                        <a:t>+8.42</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66675" algn="r">
                        <a:lnSpc>
                          <a:spcPct val="100000"/>
                        </a:lnSpc>
                        <a:spcBef>
                          <a:spcPts val="0"/>
                        </a:spcBef>
                        <a:spcAft>
                          <a:spcPts val="0"/>
                        </a:spcAft>
                      </a:pPr>
                      <a:r>
                        <a:rPr lang="en-US" sz="1600" b="1" kern="100" dirty="0">
                          <a:solidFill>
                            <a:srgbClr val="000000"/>
                          </a:solidFill>
                          <a:latin typeface="+mn-ea"/>
                          <a:ea typeface="+mn-ea"/>
                        </a:rPr>
                        <a:t>+49.87</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66675" algn="r">
                        <a:lnSpc>
                          <a:spcPct val="100000"/>
                        </a:lnSpc>
                        <a:spcBef>
                          <a:spcPts val="0"/>
                        </a:spcBef>
                        <a:spcAft>
                          <a:spcPts val="0"/>
                        </a:spcAft>
                      </a:pPr>
                      <a:r>
                        <a:rPr lang="en-US" sz="1600" b="1" kern="100" dirty="0">
                          <a:solidFill>
                            <a:srgbClr val="000000"/>
                          </a:solidFill>
                          <a:latin typeface="+mn-ea"/>
                          <a:ea typeface="+mn-ea"/>
                        </a:rPr>
                        <a:t>+2.17</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66675" algn="r">
                        <a:lnSpc>
                          <a:spcPct val="100000"/>
                        </a:lnSpc>
                        <a:spcBef>
                          <a:spcPts val="0"/>
                        </a:spcBef>
                        <a:spcAft>
                          <a:spcPts val="0"/>
                        </a:spcAft>
                      </a:pPr>
                      <a:r>
                        <a:rPr lang="en-US" sz="1600" b="1" kern="100" dirty="0">
                          <a:solidFill>
                            <a:srgbClr val="000000"/>
                          </a:solidFill>
                          <a:latin typeface="+mn-ea"/>
                          <a:ea typeface="+mn-ea"/>
                        </a:rPr>
                        <a:t>+60.46</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144145" algn="r">
                        <a:lnSpc>
                          <a:spcPct val="100000"/>
                        </a:lnSpc>
                        <a:spcBef>
                          <a:spcPts val="0"/>
                        </a:spcBef>
                        <a:spcAft>
                          <a:spcPts val="0"/>
                        </a:spcAft>
                      </a:pPr>
                      <a:r>
                        <a:rPr lang="en-US" sz="1600" b="1" kern="100" dirty="0">
                          <a:solidFill>
                            <a:srgbClr val="000000"/>
                          </a:solidFill>
                          <a:latin typeface="+mn-ea"/>
                          <a:ea typeface="+mn-ea"/>
                          <a:sym typeface="Symbol"/>
                        </a:rPr>
                        <a:t></a:t>
                      </a:r>
                      <a:r>
                        <a:rPr lang="en-US" sz="1600" b="1" kern="100" dirty="0">
                          <a:solidFill>
                            <a:srgbClr val="000000"/>
                          </a:solidFill>
                          <a:latin typeface="+mn-ea"/>
                          <a:ea typeface="+mn-ea"/>
                        </a:rPr>
                        <a:t>19.82 </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48628">
                <a:tc>
                  <a:txBody>
                    <a:bodyPr/>
                    <a:lstStyle/>
                    <a:p>
                      <a:pPr algn="ctr">
                        <a:lnSpc>
                          <a:spcPct val="100000"/>
                        </a:lnSpc>
                        <a:spcBef>
                          <a:spcPts val="0"/>
                        </a:spcBef>
                        <a:spcAft>
                          <a:spcPts val="0"/>
                        </a:spcAft>
                      </a:pPr>
                      <a:r>
                        <a:rPr lang="zh-CN" sz="1400" b="1" kern="100" dirty="0">
                          <a:solidFill>
                            <a:srgbClr val="000000"/>
                          </a:solidFill>
                          <a:latin typeface="+mn-ea"/>
                          <a:ea typeface="+mn-ea"/>
                        </a:rPr>
                        <a:t>合计</a:t>
                      </a:r>
                      <a:endParaRPr lang="zh-CN" sz="24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spcAft>
                          <a:spcPts val="0"/>
                        </a:spcAft>
                      </a:pPr>
                      <a:r>
                        <a:rPr lang="en-US" sz="1600" b="1" kern="100" dirty="0">
                          <a:solidFill>
                            <a:srgbClr val="000000"/>
                          </a:solidFill>
                          <a:latin typeface="+mn-ea"/>
                          <a:ea typeface="+mn-ea"/>
                        </a:rPr>
                        <a:t>-</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spcAft>
                          <a:spcPts val="0"/>
                        </a:spcAft>
                      </a:pPr>
                      <a:r>
                        <a:rPr lang="en-US" sz="1200" b="1" kern="100">
                          <a:solidFill>
                            <a:srgbClr val="000000"/>
                          </a:solidFill>
                          <a:latin typeface="+mn-ea"/>
                          <a:ea typeface="+mn-ea"/>
                        </a:rPr>
                        <a:t>-</a:t>
                      </a:r>
                      <a:endParaRPr lang="zh-CN" sz="2000" b="1" kern="10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66675" algn="ctr">
                        <a:lnSpc>
                          <a:spcPct val="100000"/>
                        </a:lnSpc>
                        <a:spcBef>
                          <a:spcPts val="0"/>
                        </a:spcBef>
                        <a:spcAft>
                          <a:spcPts val="0"/>
                        </a:spcAft>
                      </a:pPr>
                      <a:r>
                        <a:rPr lang="en-US" sz="1600" b="1" kern="100" dirty="0">
                          <a:solidFill>
                            <a:srgbClr val="000000"/>
                          </a:solidFill>
                          <a:latin typeface="+mn-ea"/>
                          <a:ea typeface="+mn-ea"/>
                        </a:rPr>
                        <a:t>-</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66675" algn="r">
                        <a:lnSpc>
                          <a:spcPct val="100000"/>
                        </a:lnSpc>
                        <a:spcBef>
                          <a:spcPts val="0"/>
                        </a:spcBef>
                        <a:spcAft>
                          <a:spcPts val="0"/>
                        </a:spcAft>
                      </a:pPr>
                      <a:r>
                        <a:rPr lang="en-US" sz="1600" b="1" kern="100" dirty="0">
                          <a:solidFill>
                            <a:srgbClr val="000000"/>
                          </a:solidFill>
                          <a:latin typeface="+mn-ea"/>
                          <a:ea typeface="+mn-ea"/>
                          <a:sym typeface="Symbol"/>
                        </a:rPr>
                        <a:t></a:t>
                      </a:r>
                      <a:r>
                        <a:rPr lang="en-US" sz="1600" b="1" kern="100" dirty="0">
                          <a:solidFill>
                            <a:srgbClr val="000000"/>
                          </a:solidFill>
                          <a:latin typeface="+mn-ea"/>
                          <a:ea typeface="+mn-ea"/>
                        </a:rPr>
                        <a:t>7.86</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66675" algn="r">
                        <a:lnSpc>
                          <a:spcPct val="100000"/>
                        </a:lnSpc>
                        <a:spcBef>
                          <a:spcPts val="0"/>
                        </a:spcBef>
                        <a:spcAft>
                          <a:spcPts val="0"/>
                        </a:spcAft>
                        <a:tabLst>
                          <a:tab pos="413385" algn="l"/>
                        </a:tabLst>
                      </a:pPr>
                      <a:r>
                        <a:rPr lang="en-US" sz="1600" b="1" kern="100" dirty="0">
                          <a:solidFill>
                            <a:srgbClr val="000000"/>
                          </a:solidFill>
                          <a:latin typeface="+mn-ea"/>
                          <a:ea typeface="+mn-ea"/>
                        </a:rPr>
                        <a:t>+15.69</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66675" algn="r">
                        <a:lnSpc>
                          <a:spcPct val="100000"/>
                        </a:lnSpc>
                        <a:spcBef>
                          <a:spcPts val="0"/>
                        </a:spcBef>
                        <a:spcAft>
                          <a:spcPts val="0"/>
                        </a:spcAft>
                      </a:pPr>
                      <a:r>
                        <a:rPr lang="en-US" sz="1600" b="1" kern="100" dirty="0">
                          <a:solidFill>
                            <a:srgbClr val="000000"/>
                          </a:solidFill>
                          <a:latin typeface="+mn-ea"/>
                          <a:ea typeface="+mn-ea"/>
                        </a:rPr>
                        <a:t>+2.17</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66675" algn="r">
                        <a:lnSpc>
                          <a:spcPct val="100000"/>
                        </a:lnSpc>
                        <a:spcBef>
                          <a:spcPts val="0"/>
                        </a:spcBef>
                        <a:spcAft>
                          <a:spcPts val="0"/>
                        </a:spcAft>
                      </a:pPr>
                      <a:r>
                        <a:rPr lang="en-US" sz="1600" b="1" kern="100" dirty="0">
                          <a:solidFill>
                            <a:srgbClr val="000000"/>
                          </a:solidFill>
                          <a:latin typeface="+mn-ea"/>
                          <a:ea typeface="+mn-ea"/>
                        </a:rPr>
                        <a:t>+10.00</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144145" algn="r">
                        <a:lnSpc>
                          <a:spcPct val="100000"/>
                        </a:lnSpc>
                        <a:spcBef>
                          <a:spcPts val="0"/>
                        </a:spcBef>
                        <a:spcAft>
                          <a:spcPts val="0"/>
                        </a:spcAft>
                      </a:pPr>
                      <a:r>
                        <a:rPr lang="en-US" sz="1600" b="1" kern="100" dirty="0">
                          <a:solidFill>
                            <a:srgbClr val="000000"/>
                          </a:solidFill>
                          <a:latin typeface="+mn-ea"/>
                          <a:ea typeface="+mn-ea"/>
                          <a:sym typeface="Symbol"/>
                        </a:rPr>
                        <a:t></a:t>
                      </a:r>
                      <a:r>
                        <a:rPr lang="en-US" sz="1600" b="1" kern="100" dirty="0">
                          <a:solidFill>
                            <a:srgbClr val="000000"/>
                          </a:solidFill>
                          <a:latin typeface="+mn-ea"/>
                          <a:ea typeface="+mn-ea"/>
                        </a:rPr>
                        <a:t>3.28 </a:t>
                      </a:r>
                      <a:endParaRPr lang="zh-CN" sz="16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48628">
                <a:tc gridSpan="9">
                  <a:txBody>
                    <a:bodyPr/>
                    <a:lstStyle/>
                    <a:p>
                      <a:pPr indent="191135" algn="just">
                        <a:lnSpc>
                          <a:spcPct val="100000"/>
                        </a:lnSpc>
                        <a:spcBef>
                          <a:spcPts val="0"/>
                        </a:spcBef>
                        <a:spcAft>
                          <a:spcPts val="0"/>
                        </a:spcAft>
                      </a:pPr>
                      <a:r>
                        <a:rPr lang="zh-CN" sz="1400" b="1" kern="100" dirty="0">
                          <a:solidFill>
                            <a:srgbClr val="000000"/>
                          </a:solidFill>
                          <a:latin typeface="+mn-ea"/>
                          <a:ea typeface="+mn-ea"/>
                        </a:rPr>
                        <a:t>注：上年单位成本</a:t>
                      </a:r>
                      <a:r>
                        <a:rPr lang="en-US" sz="1400" b="1" kern="100" dirty="0">
                          <a:solidFill>
                            <a:srgbClr val="000000"/>
                          </a:solidFill>
                          <a:latin typeface="+mn-ea"/>
                          <a:ea typeface="+mn-ea"/>
                        </a:rPr>
                        <a:t>C</a:t>
                      </a:r>
                      <a:r>
                        <a:rPr lang="en-US" sz="1400" b="1" kern="100" baseline="-25000" dirty="0">
                          <a:solidFill>
                            <a:srgbClr val="000000"/>
                          </a:solidFill>
                          <a:latin typeface="+mn-ea"/>
                          <a:ea typeface="+mn-ea"/>
                        </a:rPr>
                        <a:t>0</a:t>
                      </a:r>
                      <a:r>
                        <a:rPr lang="zh-CN" sz="1400" b="1" kern="100" dirty="0">
                          <a:solidFill>
                            <a:srgbClr val="000000"/>
                          </a:solidFill>
                          <a:latin typeface="+mn-ea"/>
                          <a:ea typeface="+mn-ea"/>
                        </a:rPr>
                        <a:t>为</a:t>
                      </a:r>
                      <a:r>
                        <a:rPr lang="en-US" sz="1400" b="1" kern="100" dirty="0">
                          <a:solidFill>
                            <a:srgbClr val="000000"/>
                          </a:solidFill>
                          <a:latin typeface="+mn-ea"/>
                          <a:ea typeface="+mn-ea"/>
                        </a:rPr>
                        <a:t>305.00</a:t>
                      </a:r>
                      <a:r>
                        <a:rPr lang="zh-CN" sz="1400" b="1" kern="100" dirty="0">
                          <a:solidFill>
                            <a:srgbClr val="000000"/>
                          </a:solidFill>
                          <a:latin typeface="+mn-ea"/>
                          <a:ea typeface="+mn-ea"/>
                        </a:rPr>
                        <a:t>元</a:t>
                      </a:r>
                      <a:r>
                        <a:rPr lang="en-US" sz="1400" b="1" kern="100" dirty="0">
                          <a:solidFill>
                            <a:srgbClr val="000000"/>
                          </a:solidFill>
                          <a:latin typeface="+mn-ea"/>
                          <a:ea typeface="+mn-ea"/>
                        </a:rPr>
                        <a:t>/10</a:t>
                      </a:r>
                      <a:r>
                        <a:rPr lang="en-US" sz="1400" b="1" kern="100" baseline="30000" dirty="0">
                          <a:solidFill>
                            <a:srgbClr val="000000"/>
                          </a:solidFill>
                          <a:latin typeface="+mn-ea"/>
                          <a:ea typeface="+mn-ea"/>
                        </a:rPr>
                        <a:t>3</a:t>
                      </a:r>
                      <a:r>
                        <a:rPr lang="en-US" sz="1400" b="1" kern="100" dirty="0">
                          <a:solidFill>
                            <a:srgbClr val="000000"/>
                          </a:solidFill>
                          <a:latin typeface="+mn-ea"/>
                          <a:ea typeface="+mn-ea"/>
                        </a:rPr>
                        <a:t>t</a:t>
                      </a:r>
                      <a:r>
                        <a:rPr lang="en-US" sz="1400" b="1" kern="0" dirty="0">
                          <a:solidFill>
                            <a:srgbClr val="000000"/>
                          </a:solidFill>
                          <a:latin typeface="+mn-ea"/>
                          <a:ea typeface="+mn-ea"/>
                        </a:rPr>
                        <a:t>∙</a:t>
                      </a:r>
                      <a:r>
                        <a:rPr lang="en-US" sz="1400" b="1" kern="100" dirty="0">
                          <a:solidFill>
                            <a:srgbClr val="000000"/>
                          </a:solidFill>
                          <a:latin typeface="+mn-ea"/>
                          <a:ea typeface="+mn-ea"/>
                        </a:rPr>
                        <a:t>km</a:t>
                      </a:r>
                      <a:r>
                        <a:rPr lang="zh-CN" sz="1400" b="1" kern="100" dirty="0">
                          <a:solidFill>
                            <a:srgbClr val="000000"/>
                          </a:solidFill>
                          <a:latin typeface="+mn-ea"/>
                          <a:ea typeface="+mn-ea"/>
                        </a:rPr>
                        <a:t>。</a:t>
                      </a:r>
                      <a:endParaRPr lang="zh-CN" sz="2400" b="1" kern="100" dirty="0">
                        <a:solidFill>
                          <a:srgbClr val="000000"/>
                        </a:solidFill>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bl>
          </a:graphicData>
        </a:graphic>
      </p:graphicFrame>
      <p:sp>
        <p:nvSpPr>
          <p:cNvPr id="5" name="矩形 4"/>
          <p:cNvSpPr/>
          <p:nvPr/>
        </p:nvSpPr>
        <p:spPr>
          <a:xfrm>
            <a:off x="407368" y="961564"/>
            <a:ext cx="1512168" cy="523220"/>
          </a:xfrm>
          <a:prstGeom prst="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zh-CN" alt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例</a:t>
            </a:r>
            <a:r>
              <a:rPr lang="en-US" altLang="zh-CN"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5-5</a:t>
            </a:r>
            <a:endParaRPr lang="zh-CN" alt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6" name="标题 5"/>
          <p:cNvSpPr>
            <a:spLocks noGrp="1"/>
          </p:cNvSpPr>
          <p:nvPr>
            <p:ph type="title" idx="4294967295"/>
          </p:nvPr>
        </p:nvSpPr>
        <p:spPr>
          <a:xfrm>
            <a:off x="1523207" y="1330598"/>
            <a:ext cx="9145587" cy="442218"/>
          </a:xfrm>
          <a:noFill/>
          <a:effectLst/>
        </p:spPr>
        <p:txBody>
          <a:bodyPr/>
          <a:lstStyle/>
          <a:p>
            <a:pPr indent="0" algn="ctr">
              <a:lnSpc>
                <a:spcPct val="100000"/>
              </a:lnSpc>
            </a:pPr>
            <a:r>
              <a:rPr lang="zh-CN" altLang="zh-CN" sz="2000" dirty="0" smtClean="0">
                <a:latin typeface="+mn-ea"/>
                <a:ea typeface="+mn-ea"/>
              </a:rPr>
              <a:t>表</a:t>
            </a:r>
            <a:r>
              <a:rPr lang="en-US" altLang="zh-CN" sz="2000" dirty="0" smtClean="0">
                <a:latin typeface="+mn-ea"/>
                <a:ea typeface="+mn-ea"/>
              </a:rPr>
              <a:t>5-16  </a:t>
            </a:r>
            <a:r>
              <a:rPr lang="zh-CN" altLang="zh-CN" sz="2000" dirty="0" smtClean="0">
                <a:latin typeface="+mn-ea"/>
                <a:ea typeface="+mn-ea"/>
              </a:rPr>
              <a:t>单位成本实际数与预算数之差多因素分析汇总表</a:t>
            </a:r>
            <a:r>
              <a:rPr lang="en-US" altLang="zh-CN" sz="2000" dirty="0" smtClean="0">
                <a:latin typeface="+mn-ea"/>
                <a:ea typeface="+mn-ea"/>
              </a:rPr>
              <a:t>  202</a:t>
            </a:r>
            <a:r>
              <a:rPr lang="zh-CN" altLang="zh-CN" sz="2000" dirty="0" smtClean="0">
                <a:latin typeface="+mn-ea"/>
                <a:ea typeface="+mn-ea"/>
              </a:rPr>
              <a:t>×年</a:t>
            </a:r>
            <a:r>
              <a:rPr lang="en-US" altLang="zh-CN" sz="2000" dirty="0" smtClean="0">
                <a:latin typeface="+mn-ea"/>
                <a:ea typeface="+mn-ea"/>
              </a:rPr>
              <a:t>5</a:t>
            </a:r>
            <a:r>
              <a:rPr lang="zh-CN" altLang="zh-CN" sz="2000" dirty="0" smtClean="0">
                <a:latin typeface="+mn-ea"/>
                <a:ea typeface="+mn-ea"/>
              </a:rPr>
              <a:t>月</a:t>
            </a:r>
            <a:endParaRPr lang="zh-CN" altLang="en-US" sz="2000" dirty="0">
              <a:latin typeface="+mn-ea"/>
              <a:ea typeface="+mn-ea"/>
            </a:endParaRPr>
          </a:p>
        </p:txBody>
      </p:sp>
      <p:sp>
        <p:nvSpPr>
          <p:cNvPr id="7" name="燕尾形 6"/>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8" name="燕尾形 7"/>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9" name="燕尾形 8"/>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10" name="燕尾形 9"/>
          <p:cNvSpPr/>
          <p:nvPr/>
        </p:nvSpPr>
        <p:spPr>
          <a:xfrm>
            <a:off x="4943872" y="692696"/>
            <a:ext cx="489054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（二）单位成本实际数与预算数之差的因素分析</a:t>
            </a:r>
            <a:endParaRPr lang="zh-CN" altLang="zh-CN" sz="1600" b="1" dirty="0">
              <a:solidFill>
                <a:schemeClr val="bg1"/>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剪去单角的矩形 2"/>
          <p:cNvSpPr/>
          <p:nvPr/>
        </p:nvSpPr>
        <p:spPr>
          <a:xfrm>
            <a:off x="1037438" y="2744924"/>
            <a:ext cx="10117124" cy="1836204"/>
          </a:xfrm>
          <a:prstGeom prst="snip1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b="1" dirty="0" smtClean="0">
                <a:solidFill>
                  <a:srgbClr val="000000"/>
                </a:solidFill>
              </a:rPr>
              <a:t>5</a:t>
            </a:r>
            <a:r>
              <a:rPr lang="zh-CN" altLang="zh-CN" sz="3200" b="1" dirty="0" smtClean="0">
                <a:solidFill>
                  <a:srgbClr val="000000"/>
                </a:solidFill>
              </a:rPr>
              <a:t>．成本降低率实际数与预算数之差的多因素分析</a:t>
            </a:r>
            <a:endParaRPr lang="zh-CN" altLang="zh-CN" sz="3200" b="1" dirty="0">
              <a:solidFill>
                <a:srgbClr val="000000"/>
              </a:solidFill>
            </a:endParaRPr>
          </a:p>
        </p:txBody>
      </p:sp>
      <p:sp>
        <p:nvSpPr>
          <p:cNvPr id="4" name="矩形 3"/>
          <p:cNvSpPr/>
          <p:nvPr/>
        </p:nvSpPr>
        <p:spPr>
          <a:xfrm>
            <a:off x="407368" y="961564"/>
            <a:ext cx="1512168" cy="523220"/>
          </a:xfrm>
          <a:prstGeom prst="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zh-CN" alt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例</a:t>
            </a:r>
            <a:r>
              <a:rPr lang="en-US" altLang="zh-CN"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5-5</a:t>
            </a:r>
            <a:endParaRPr lang="zh-CN" alt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5" name="燕尾形 4"/>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6" name="燕尾形 5"/>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7" name="燕尾形 6"/>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8" name="燕尾形 7"/>
          <p:cNvSpPr/>
          <p:nvPr/>
        </p:nvSpPr>
        <p:spPr>
          <a:xfrm>
            <a:off x="4943872" y="692696"/>
            <a:ext cx="489054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（二）单位成本实际数与预算数之差的因素分析</a:t>
            </a:r>
            <a:endParaRPr lang="zh-CN" altLang="zh-CN" sz="1600" b="1" dirty="0">
              <a:solidFill>
                <a:schemeClr val="bg1"/>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4" name="Picture 2"/>
          <p:cNvPicPr>
            <a:picLocks noChangeAspect="1" noChangeArrowheads="1"/>
          </p:cNvPicPr>
          <p:nvPr/>
        </p:nvPicPr>
        <p:blipFill>
          <a:blip r:embed="rId2" cstate="print"/>
          <a:srcRect/>
          <a:stretch>
            <a:fillRect/>
          </a:stretch>
        </p:blipFill>
        <p:spPr bwMode="auto">
          <a:xfrm>
            <a:off x="1491346" y="1578040"/>
            <a:ext cx="9209309" cy="4227224"/>
          </a:xfrm>
          <a:prstGeom prst="rect">
            <a:avLst/>
          </a:prstGeom>
          <a:noFill/>
          <a:ln w="9525">
            <a:noFill/>
            <a:miter lim="800000"/>
            <a:headEnd/>
            <a:tailEnd/>
          </a:ln>
        </p:spPr>
      </p:pic>
      <p:sp>
        <p:nvSpPr>
          <p:cNvPr id="3" name="矩形 2"/>
          <p:cNvSpPr/>
          <p:nvPr/>
        </p:nvSpPr>
        <p:spPr>
          <a:xfrm>
            <a:off x="407368" y="961564"/>
            <a:ext cx="1512168" cy="523220"/>
          </a:xfrm>
          <a:prstGeom prst="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zh-CN" alt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例</a:t>
            </a:r>
            <a:r>
              <a:rPr lang="en-US" altLang="zh-CN"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5-5</a:t>
            </a:r>
            <a:endParaRPr lang="zh-CN" alt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4" name="燕尾形 3"/>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5" name="燕尾形 4"/>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6" name="燕尾形 5"/>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7" name="燕尾形 6"/>
          <p:cNvSpPr/>
          <p:nvPr/>
        </p:nvSpPr>
        <p:spPr>
          <a:xfrm>
            <a:off x="4943872" y="692696"/>
            <a:ext cx="489054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（二）单位成本实际数与预算数之差的因素分析</a:t>
            </a:r>
            <a:endParaRPr lang="zh-CN" altLang="zh-CN" sz="1600" b="1" dirty="0">
              <a:solidFill>
                <a:schemeClr val="bg1"/>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63600" y="1403350"/>
            <a:ext cx="10464800" cy="4051300"/>
          </a:xfrm>
        </p:spPr>
        <p:txBody>
          <a:bodyPr/>
          <a:lstStyle/>
          <a:p>
            <a:pPr indent="828000">
              <a:lnSpc>
                <a:spcPct val="150000"/>
              </a:lnSpc>
            </a:pPr>
            <a:r>
              <a:rPr lang="zh-CN" altLang="zh-CN" dirty="0" smtClean="0">
                <a:latin typeface="+mj-ea"/>
              </a:rPr>
              <a:t>显然这个差额与单位成本中的各费用水平因素变动有关，如图</a:t>
            </a:r>
            <a:r>
              <a:rPr lang="en-US" altLang="zh-CN" dirty="0" smtClean="0">
                <a:latin typeface="+mj-ea"/>
              </a:rPr>
              <a:t>5-3</a:t>
            </a:r>
            <a:r>
              <a:rPr lang="zh-CN" altLang="zh-CN" dirty="0" smtClean="0">
                <a:latin typeface="+mj-ea"/>
              </a:rPr>
              <a:t>所示</a:t>
            </a:r>
            <a:r>
              <a:rPr lang="zh-CN" altLang="en-US" dirty="0" smtClean="0">
                <a:latin typeface="+mj-ea"/>
              </a:rPr>
              <a:t>（下面提供两个类似的图，可供选择）</a:t>
            </a:r>
            <a:r>
              <a:rPr lang="zh-CN" altLang="zh-CN" dirty="0" smtClean="0">
                <a:latin typeface="+mj-ea"/>
              </a:rPr>
              <a:t>。可在单位成本变动的多因素分析结果的基础上，直接做出成本降低率实际数与预算数之差的多因素分析，如表</a:t>
            </a:r>
            <a:r>
              <a:rPr lang="en-US" altLang="zh-CN" dirty="0" smtClean="0">
                <a:latin typeface="+mj-ea"/>
              </a:rPr>
              <a:t>5-16</a:t>
            </a:r>
            <a:r>
              <a:rPr lang="zh-CN" altLang="zh-CN" dirty="0" smtClean="0">
                <a:latin typeface="+mj-ea"/>
              </a:rPr>
              <a:t>所示。</a:t>
            </a:r>
            <a:endParaRPr lang="zh-CN" altLang="en-US" dirty="0">
              <a:latin typeface="+mj-ea"/>
            </a:endParaRPr>
          </a:p>
        </p:txBody>
      </p:sp>
      <p:sp>
        <p:nvSpPr>
          <p:cNvPr id="3" name="矩形 2"/>
          <p:cNvSpPr/>
          <p:nvPr/>
        </p:nvSpPr>
        <p:spPr>
          <a:xfrm>
            <a:off x="407368" y="961564"/>
            <a:ext cx="1512168" cy="523220"/>
          </a:xfrm>
          <a:prstGeom prst="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zh-CN" alt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例</a:t>
            </a:r>
            <a:r>
              <a:rPr lang="en-US" altLang="zh-CN"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5-5</a:t>
            </a:r>
            <a:endParaRPr lang="zh-CN" alt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4" name="燕尾形 3"/>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5" name="燕尾形 4"/>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6" name="燕尾形 5"/>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7" name="燕尾形 6"/>
          <p:cNvSpPr/>
          <p:nvPr/>
        </p:nvSpPr>
        <p:spPr>
          <a:xfrm>
            <a:off x="4943872" y="692696"/>
            <a:ext cx="489054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（二）单位成本实际数与预算数之差的因素分析</a:t>
            </a:r>
            <a:endParaRPr lang="zh-CN" altLang="zh-CN" sz="1600" b="1" dirty="0">
              <a:solidFill>
                <a:schemeClr val="bg1"/>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8" name="Picture 2"/>
          <p:cNvPicPr>
            <a:picLocks noChangeAspect="1" noChangeArrowheads="1"/>
          </p:cNvPicPr>
          <p:nvPr/>
        </p:nvPicPr>
        <p:blipFill>
          <a:blip r:embed="rId3" cstate="print"/>
          <a:srcRect/>
          <a:stretch>
            <a:fillRect/>
          </a:stretch>
        </p:blipFill>
        <p:spPr bwMode="auto">
          <a:xfrm>
            <a:off x="634848" y="872716"/>
            <a:ext cx="10922304" cy="5112568"/>
          </a:xfrm>
          <a:prstGeom prst="rect">
            <a:avLst/>
          </a:prstGeom>
          <a:noFill/>
          <a:ln w="9525">
            <a:noFill/>
            <a:miter lim="800000"/>
            <a:headEnd/>
            <a:tailEnd/>
          </a:ln>
        </p:spPr>
      </p:pic>
      <p:sp>
        <p:nvSpPr>
          <p:cNvPr id="3" name="矩形 2"/>
          <p:cNvSpPr/>
          <p:nvPr/>
        </p:nvSpPr>
        <p:spPr>
          <a:xfrm>
            <a:off x="407368" y="961564"/>
            <a:ext cx="1512168" cy="523220"/>
          </a:xfrm>
          <a:prstGeom prst="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zh-CN" alt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例</a:t>
            </a:r>
            <a:r>
              <a:rPr lang="en-US" altLang="zh-CN"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5-5</a:t>
            </a:r>
            <a:endParaRPr lang="zh-CN" alt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4" name="燕尾形 3"/>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5" name="燕尾形 4"/>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6" name="燕尾形 5"/>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7" name="燕尾形 6"/>
          <p:cNvSpPr/>
          <p:nvPr/>
        </p:nvSpPr>
        <p:spPr>
          <a:xfrm>
            <a:off x="4943872" y="692696"/>
            <a:ext cx="489054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（二）单位成本实际数与预算数之差的因素分析</a:t>
            </a:r>
            <a:endParaRPr lang="zh-CN" altLang="zh-CN" sz="1600" b="1" dirty="0">
              <a:solidFill>
                <a:schemeClr val="bg1"/>
              </a:solidFil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0" name="图片 29"/>
          <p:cNvPicPr>
            <a:picLocks noChangeAspect="1"/>
          </p:cNvPicPr>
          <p:nvPr/>
        </p:nvPicPr>
        <p:blipFill>
          <a:blip r:embed="rId3" cstate="print">
            <a:extLst>
              <a:ext uri="{BEBA8EAE-BF5A-486C-A8C5-ECC9F3942E4B}">
                <a14:imgProps xmlns:a14="http://schemas.microsoft.com/office/drawing/2010/main" xmlns="">
                  <a14:imgLayer r:embed="rId4">
                    <a14:imgEffect>
                      <a14:colorTemperature colorTemp="4700"/>
                    </a14:imgEffect>
                    <a14:imgEffect>
                      <a14:saturation sat="53000"/>
                    </a14:imgEffect>
                    <a14:imgEffect>
                      <a14:brightnessContrast bright="14000" contrast="40000"/>
                    </a14:imgEffect>
                  </a14:imgLayer>
                </a14:imgProps>
              </a:ext>
              <a:ext uri="{28A0092B-C50C-407E-A947-70E740481C1C}">
                <a14:useLocalDpi xmlns:a14="http://schemas.microsoft.com/office/drawing/2010/main" xmlns="" val="0"/>
              </a:ext>
            </a:extLst>
          </a:blip>
          <a:stretch>
            <a:fillRect/>
          </a:stretch>
        </p:blipFill>
        <p:spPr>
          <a:xfrm flipH="1">
            <a:off x="893422" y="3659016"/>
            <a:ext cx="10405156" cy="1426168"/>
          </a:xfrm>
          <a:prstGeom prst="rect">
            <a:avLst/>
          </a:prstGeom>
          <a:gradFill>
            <a:gsLst>
              <a:gs pos="0">
                <a:schemeClr val="accent1">
                  <a:shade val="30000"/>
                  <a:satMod val="115000"/>
                </a:schemeClr>
              </a:gs>
              <a:gs pos="70000">
                <a:schemeClr val="accent1">
                  <a:shade val="67500"/>
                  <a:satMod val="115000"/>
                </a:schemeClr>
              </a:gs>
              <a:gs pos="100000">
                <a:schemeClr val="accent1">
                  <a:shade val="100000"/>
                  <a:satMod val="115000"/>
                </a:schemeClr>
              </a:gs>
            </a:gsLst>
            <a:lin ang="0" scaled="1"/>
          </a:gradFill>
          <a:effectLst>
            <a:reflection blurRad="38100" stA="73000" endPos="27000" dir="5400000" sy="-100000" algn="bl" rotWithShape="0"/>
          </a:effectLst>
        </p:spPr>
      </p:pic>
      <p:sp>
        <p:nvSpPr>
          <p:cNvPr id="13" name="同侧圆角矩形 12"/>
          <p:cNvSpPr/>
          <p:nvPr/>
        </p:nvSpPr>
        <p:spPr>
          <a:xfrm>
            <a:off x="3236504" y="5397653"/>
            <a:ext cx="1221562" cy="695643"/>
          </a:xfrm>
          <a:prstGeom prst="round2Same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2400" b="1" dirty="0">
                <a:solidFill>
                  <a:srgbClr val="000000"/>
                </a:solidFill>
                <a:latin typeface="Times New Roman" panose="02020603050405020304" pitchFamily="18" charset="0"/>
                <a:cs typeface="Times New Roman" panose="02020603050405020304" pitchFamily="18" charset="0"/>
              </a:rPr>
              <a:t>Δ</a:t>
            </a:r>
            <a:r>
              <a:rPr lang="en-US" altLang="zh-CN" sz="2400" b="1" dirty="0">
                <a:solidFill>
                  <a:srgbClr val="000000"/>
                </a:solidFill>
                <a:latin typeface="Times New Roman" panose="02020603050405020304" pitchFamily="18" charset="0"/>
                <a:cs typeface="Times New Roman" panose="02020603050405020304" pitchFamily="18" charset="0"/>
              </a:rPr>
              <a:t>C</a:t>
            </a:r>
            <a:r>
              <a:rPr lang="en-US" altLang="zh-CN" sz="2400" b="1" baseline="-25000" dirty="0">
                <a:solidFill>
                  <a:srgbClr val="000000"/>
                </a:solidFill>
                <a:latin typeface="Times New Roman" panose="02020603050405020304" pitchFamily="18" charset="0"/>
                <a:cs typeface="Times New Roman" panose="02020603050405020304" pitchFamily="18" charset="0"/>
              </a:rPr>
              <a:t>F</a:t>
            </a:r>
            <a:endParaRPr lang="zh-CN" altLang="zh-CN" sz="2400" b="1" dirty="0">
              <a:solidFill>
                <a:srgbClr val="000000"/>
              </a:solidFill>
              <a:latin typeface="Times New Roman" panose="02020603050405020304" pitchFamily="18" charset="0"/>
              <a:cs typeface="Times New Roman" panose="02020603050405020304" pitchFamily="18" charset="0"/>
            </a:endParaRPr>
          </a:p>
        </p:txBody>
      </p:sp>
      <p:sp>
        <p:nvSpPr>
          <p:cNvPr id="14" name="同侧圆角矩形 13"/>
          <p:cNvSpPr/>
          <p:nvPr/>
        </p:nvSpPr>
        <p:spPr>
          <a:xfrm>
            <a:off x="4155469" y="2330792"/>
            <a:ext cx="950669" cy="695643"/>
          </a:xfrm>
          <a:prstGeom prst="round2Same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2400" b="1" dirty="0">
                <a:solidFill>
                  <a:srgbClr val="000000"/>
                </a:solidFill>
                <a:latin typeface="Times New Roman" panose="02020603050405020304" pitchFamily="18" charset="0"/>
                <a:cs typeface="Times New Roman" panose="02020603050405020304" pitchFamily="18" charset="0"/>
              </a:rPr>
              <a:t>Δ</a:t>
            </a:r>
            <a:r>
              <a:rPr lang="en-US" altLang="zh-CN" sz="2400" b="1" dirty="0">
                <a:solidFill>
                  <a:srgbClr val="000000"/>
                </a:solidFill>
                <a:latin typeface="Times New Roman" panose="02020603050405020304" pitchFamily="18" charset="0"/>
                <a:cs typeface="Times New Roman" panose="02020603050405020304" pitchFamily="18" charset="0"/>
              </a:rPr>
              <a:t>C</a:t>
            </a:r>
            <a:r>
              <a:rPr lang="en-US" altLang="zh-CN" sz="2400" b="1" baseline="-25000" dirty="0">
                <a:solidFill>
                  <a:srgbClr val="000000"/>
                </a:solidFill>
                <a:latin typeface="Times New Roman" panose="02020603050405020304" pitchFamily="18" charset="0"/>
                <a:cs typeface="Times New Roman" panose="02020603050405020304" pitchFamily="18" charset="0"/>
              </a:rPr>
              <a:t>V</a:t>
            </a:r>
            <a:r>
              <a:rPr lang="zh-CN" altLang="zh-CN" sz="2400" b="1" baseline="-25000" dirty="0">
                <a:solidFill>
                  <a:srgbClr val="000000"/>
                </a:solidFill>
                <a:latin typeface="Times New Roman" panose="02020603050405020304" pitchFamily="18" charset="0"/>
                <a:cs typeface="Times New Roman" panose="02020603050405020304" pitchFamily="18" charset="0"/>
              </a:rPr>
              <a:t>″</a:t>
            </a:r>
            <a:endParaRPr lang="zh-CN" altLang="zh-CN" sz="2400" b="1" dirty="0">
              <a:solidFill>
                <a:srgbClr val="000000"/>
              </a:solidFill>
              <a:latin typeface="Times New Roman" panose="02020603050405020304" pitchFamily="18" charset="0"/>
              <a:cs typeface="Times New Roman" panose="02020603050405020304" pitchFamily="18" charset="0"/>
            </a:endParaRPr>
          </a:p>
          <a:p>
            <a:pPr algn="ctr"/>
            <a:endParaRPr lang="zh-CN" altLang="en-US" sz="1000" b="1" dirty="0">
              <a:solidFill>
                <a:srgbClr val="000000"/>
              </a:solidFill>
              <a:latin typeface="Times New Roman" panose="02020603050405020304" pitchFamily="18" charset="0"/>
              <a:cs typeface="Times New Roman" panose="02020603050405020304" pitchFamily="18" charset="0"/>
            </a:endParaRPr>
          </a:p>
        </p:txBody>
      </p:sp>
      <p:cxnSp>
        <p:nvCxnSpPr>
          <p:cNvPr id="16" name="直接箭头连接符 15"/>
          <p:cNvCxnSpPr/>
          <p:nvPr/>
        </p:nvCxnSpPr>
        <p:spPr>
          <a:xfrm flipV="1">
            <a:off x="3860563" y="4369771"/>
            <a:ext cx="1092558" cy="1027882"/>
          </a:xfrm>
          <a:prstGeom prst="straightConnector1">
            <a:avLst/>
          </a:prstGeom>
          <a:ln w="635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a:stCxn id="14" idx="1"/>
          </p:cNvCxnSpPr>
          <p:nvPr/>
        </p:nvCxnSpPr>
        <p:spPr>
          <a:xfrm>
            <a:off x="4630804" y="3026435"/>
            <a:ext cx="1483446" cy="1321691"/>
          </a:xfrm>
          <a:prstGeom prst="straightConnector1">
            <a:avLst/>
          </a:prstGeom>
          <a:ln w="57150">
            <a:solidFill>
              <a:srgbClr val="0059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flipV="1">
            <a:off x="1253710" y="4369771"/>
            <a:ext cx="7668852" cy="1"/>
          </a:xfrm>
          <a:prstGeom prst="straightConnector1">
            <a:avLst/>
          </a:prstGeom>
          <a:ln w="984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nvGrpSpPr>
          <p:cNvPr id="25" name="组合 24"/>
          <p:cNvGrpSpPr/>
          <p:nvPr/>
        </p:nvGrpSpPr>
        <p:grpSpPr>
          <a:xfrm>
            <a:off x="8076220" y="1952836"/>
            <a:ext cx="3600400" cy="2160240"/>
            <a:chOff x="8076220" y="1952836"/>
            <a:chExt cx="3600400" cy="2160240"/>
          </a:xfrm>
        </p:grpSpPr>
        <p:sp>
          <p:nvSpPr>
            <p:cNvPr id="32" name="椭圆 31"/>
            <p:cNvSpPr/>
            <p:nvPr/>
          </p:nvSpPr>
          <p:spPr>
            <a:xfrm>
              <a:off x="9804412" y="3674300"/>
              <a:ext cx="648072" cy="222752"/>
            </a:xfrm>
            <a:prstGeom prst="ellipse">
              <a:avLst/>
            </a:prstGeom>
            <a:solidFill>
              <a:srgbClr val="FAF9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10254462" y="4005064"/>
              <a:ext cx="360040" cy="108012"/>
            </a:xfrm>
            <a:prstGeom prst="ellipse">
              <a:avLst/>
            </a:prstGeom>
            <a:solidFill>
              <a:srgbClr val="FAF9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云形 26"/>
            <p:cNvSpPr/>
            <p:nvPr/>
          </p:nvSpPr>
          <p:spPr>
            <a:xfrm>
              <a:off x="8076220" y="1952836"/>
              <a:ext cx="3600400" cy="1649456"/>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zh-CN" sz="2400" b="1" kern="100" dirty="0">
                  <a:solidFill>
                    <a:srgbClr val="003300"/>
                  </a:solidFill>
                  <a:latin typeface="Times New Roman" panose="02020603050405020304" pitchFamily="18" charset="0"/>
                  <a:cs typeface="Times New Roman" panose="02020603050405020304" pitchFamily="18" charset="0"/>
                </a:rPr>
                <a:t>成本降低</a:t>
              </a:r>
              <a:r>
                <a:rPr lang="zh-CN" altLang="en-US" sz="2400" b="1" kern="100" dirty="0">
                  <a:solidFill>
                    <a:srgbClr val="003300"/>
                  </a:solidFill>
                  <a:latin typeface="Times New Roman" panose="02020603050405020304" pitchFamily="18" charset="0"/>
                  <a:cs typeface="Times New Roman" panose="02020603050405020304" pitchFamily="18" charset="0"/>
                </a:rPr>
                <a:t>率</a:t>
              </a:r>
              <a:r>
                <a:rPr lang="zh-CN" altLang="zh-CN" sz="2400" b="1" kern="100" dirty="0">
                  <a:solidFill>
                    <a:srgbClr val="003300"/>
                  </a:solidFill>
                  <a:latin typeface="Times New Roman" panose="02020603050405020304" pitchFamily="18" charset="0"/>
                  <a:cs typeface="Times New Roman" panose="02020603050405020304" pitchFamily="18" charset="0"/>
                </a:rPr>
                <a:t>实际数与预算数之差</a:t>
              </a:r>
              <a:endParaRPr lang="zh-CN" altLang="en-US" b="1" dirty="0">
                <a:latin typeface="Times New Roman" panose="02020603050405020304" pitchFamily="18" charset="0"/>
                <a:cs typeface="Times New Roman" panose="02020603050405020304" pitchFamily="18" charset="0"/>
              </a:endParaRPr>
            </a:p>
          </p:txBody>
        </p:sp>
      </p:grpSp>
      <p:sp>
        <p:nvSpPr>
          <p:cNvPr id="31" name="同侧圆角矩形 30"/>
          <p:cNvSpPr/>
          <p:nvPr/>
        </p:nvSpPr>
        <p:spPr>
          <a:xfrm>
            <a:off x="6942342" y="5397652"/>
            <a:ext cx="1152128" cy="695644"/>
          </a:xfrm>
          <a:prstGeom prst="round2Same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zh-CN" altLang="zh-CN" sz="2400" b="1" kern="1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Δ</a:t>
            </a:r>
            <a:r>
              <a:rPr lang="en-US" altLang="zh-CN" sz="2400" b="1" kern="1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C</a:t>
            </a:r>
            <a:r>
              <a:rPr lang="en-US" altLang="zh-CN" sz="2400" b="1" kern="100" baseline="-250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V</a:t>
            </a:r>
            <a:r>
              <a:rPr lang="zh-CN" altLang="zh-CN" sz="2400" b="1" kern="100" baseline="-25000" dirty="0">
                <a:solidFill>
                  <a:srgbClr val="000000"/>
                </a:solidFill>
                <a:latin typeface="Times New Roman" panose="02020603050405020304" pitchFamily="18" charset="0"/>
                <a:ea typeface="MS UI Gothic" panose="020B0600070205080204" pitchFamily="34" charset="-128"/>
                <a:cs typeface="Times New Roman" panose="02020603050405020304" pitchFamily="18" charset="0"/>
              </a:rPr>
              <a:t>′</a:t>
            </a:r>
            <a:endParaRPr lang="zh-CN" altLang="zh-CN" sz="8000" b="1" kern="100" dirty="0">
              <a:solidFill>
                <a:srgbClr val="000000"/>
              </a:solidFill>
              <a:latin typeface="Times New Roman" panose="02020603050405020304" pitchFamily="18" charset="0"/>
              <a:cs typeface="Times New Roman" panose="02020603050405020304" pitchFamily="18" charset="0"/>
            </a:endParaRPr>
          </a:p>
        </p:txBody>
      </p:sp>
      <p:cxnSp>
        <p:nvCxnSpPr>
          <p:cNvPr id="33" name="直接箭头连接符 32"/>
          <p:cNvCxnSpPr/>
          <p:nvPr/>
        </p:nvCxnSpPr>
        <p:spPr>
          <a:xfrm flipV="1">
            <a:off x="7541109" y="4382322"/>
            <a:ext cx="806369" cy="1028119"/>
          </a:xfrm>
          <a:prstGeom prst="straightConnector1">
            <a:avLst/>
          </a:prstGeom>
          <a:ln w="666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 name="矩形 45"/>
          <p:cNvSpPr/>
          <p:nvPr/>
        </p:nvSpPr>
        <p:spPr>
          <a:xfrm>
            <a:off x="1846893" y="1628800"/>
            <a:ext cx="7092006" cy="461665"/>
          </a:xfrm>
          <a:prstGeom prst="rect">
            <a:avLst/>
          </a:prstGeom>
          <a:solidFill>
            <a:schemeClr val="accent2">
              <a:lumMod val="20000"/>
              <a:lumOff val="80000"/>
            </a:schemeClr>
          </a:solidFill>
        </p:spPr>
        <p:txBody>
          <a:bodyPr wrap="none">
            <a:spAutoFit/>
          </a:bodyPr>
          <a:lstStyle/>
          <a:p>
            <a:pPr algn="ctr">
              <a:spcBef>
                <a:spcPts val="300"/>
              </a:spcBef>
              <a:spcAft>
                <a:spcPts val="0"/>
              </a:spcAft>
            </a:pPr>
            <a:r>
              <a:rPr lang="zh-CN" altLang="zh-CN" sz="2400" b="1" kern="100" dirty="0">
                <a:latin typeface="Times New Roman" panose="02020603050405020304" pitchFamily="18" charset="0"/>
              </a:rPr>
              <a:t>成本降低额实</a:t>
            </a:r>
            <a:r>
              <a:rPr lang="zh-CN" altLang="en-US" sz="2400" b="1" kern="100" dirty="0">
                <a:latin typeface="Times New Roman" panose="02020603050405020304" pitchFamily="18" charset="0"/>
              </a:rPr>
              <a:t>率</a:t>
            </a:r>
            <a:r>
              <a:rPr lang="zh-CN" altLang="zh-CN" sz="2400" b="1" kern="100" dirty="0">
                <a:latin typeface="Times New Roman" panose="02020603050405020304" pitchFamily="18" charset="0"/>
              </a:rPr>
              <a:t>际数与预算数之差的因果关</a:t>
            </a:r>
            <a:r>
              <a:rPr lang="zh-CN" altLang="zh-CN" sz="2400" b="1" kern="100" dirty="0" smtClean="0">
                <a:latin typeface="Times New Roman" panose="02020603050405020304" pitchFamily="18" charset="0"/>
              </a:rPr>
              <a:t>系</a:t>
            </a:r>
            <a:r>
              <a:rPr lang="zh-CN" altLang="en-US" sz="2400" b="1" kern="100" dirty="0" smtClean="0">
                <a:latin typeface="Times New Roman" panose="02020603050405020304" pitchFamily="18" charset="0"/>
              </a:rPr>
              <a:t>图</a:t>
            </a:r>
            <a:r>
              <a:rPr lang="en-US" altLang="zh-CN" sz="2400" b="1" kern="100" dirty="0" smtClean="0">
                <a:latin typeface="Times New Roman" panose="02020603050405020304" pitchFamily="18" charset="0"/>
              </a:rPr>
              <a:t>5-3</a:t>
            </a:r>
            <a:endParaRPr lang="zh-CN" altLang="zh-CN" sz="2400" b="1" kern="100" dirty="0">
              <a:latin typeface="Times New Roman" panose="02020603050405020304" pitchFamily="18" charset="0"/>
            </a:endParaRPr>
          </a:p>
        </p:txBody>
      </p:sp>
      <p:sp>
        <p:nvSpPr>
          <p:cNvPr id="3" name="矩形 2"/>
          <p:cNvSpPr/>
          <p:nvPr/>
        </p:nvSpPr>
        <p:spPr>
          <a:xfrm>
            <a:off x="1055440" y="4781519"/>
            <a:ext cx="2988318" cy="400110"/>
          </a:xfrm>
          <a:prstGeom prst="rect">
            <a:avLst/>
          </a:prstGeom>
          <a:noFill/>
        </p:spPr>
        <p:txBody>
          <a:bodyPr wrap="none">
            <a:spAutoFit/>
          </a:bodyPr>
          <a:lstStyle/>
          <a:p>
            <a:pPr algn="ctr">
              <a:spcAft>
                <a:spcPts val="0"/>
              </a:spcAft>
            </a:pPr>
            <a:r>
              <a:rPr lang="en-US" altLang="zh-CN" sz="2000" b="1" i="1" spc="-100" dirty="0" smtClean="0">
                <a:solidFill>
                  <a:srgbClr val="000000"/>
                </a:solidFill>
                <a:latin typeface="+mj-ea"/>
                <a:ea typeface="+mj-ea"/>
              </a:rPr>
              <a:t>D</a:t>
            </a:r>
            <a:r>
              <a:rPr lang="zh-CN" altLang="zh-CN" sz="2000" b="1" spc="-100" dirty="0" smtClean="0">
                <a:solidFill>
                  <a:srgbClr val="000000"/>
                </a:solidFill>
                <a:latin typeface="+mj-ea"/>
                <a:ea typeface="+mj-ea"/>
              </a:rPr>
              <a:t>，</a:t>
            </a:r>
            <a:r>
              <a:rPr lang="en-US" altLang="zh-CN" sz="2000" b="1" i="1" spc="-100" dirty="0" smtClean="0">
                <a:solidFill>
                  <a:srgbClr val="000000"/>
                </a:solidFill>
                <a:latin typeface="+mj-ea"/>
                <a:ea typeface="+mj-ea"/>
              </a:rPr>
              <a:t>α</a:t>
            </a:r>
            <a:r>
              <a:rPr lang="zh-CN" altLang="zh-CN" sz="2000" b="1" spc="-100" dirty="0" smtClean="0">
                <a:solidFill>
                  <a:srgbClr val="000000"/>
                </a:solidFill>
                <a:latin typeface="+mj-ea"/>
                <a:ea typeface="+mj-ea"/>
              </a:rPr>
              <a:t>，</a:t>
            </a:r>
            <a:r>
              <a:rPr lang="en-US" altLang="zh-CN" sz="2000" b="1" i="1" spc="-100" dirty="0" smtClean="0">
                <a:solidFill>
                  <a:srgbClr val="000000"/>
                </a:solidFill>
                <a:latin typeface="+mj-ea"/>
                <a:ea typeface="+mj-ea"/>
              </a:rPr>
              <a:t>l</a:t>
            </a:r>
            <a:r>
              <a:rPr lang="zh-CN" altLang="zh-CN" sz="2000" b="1" spc="-100" dirty="0" smtClean="0">
                <a:solidFill>
                  <a:srgbClr val="000000"/>
                </a:solidFill>
                <a:latin typeface="+mj-ea"/>
                <a:ea typeface="+mj-ea"/>
              </a:rPr>
              <a:t>，</a:t>
            </a:r>
            <a:r>
              <a:rPr lang="en-US" altLang="zh-CN" sz="2000" b="1" i="1" spc="-100" dirty="0" smtClean="0">
                <a:solidFill>
                  <a:srgbClr val="000000"/>
                </a:solidFill>
                <a:latin typeface="+mj-ea"/>
                <a:ea typeface="+mj-ea"/>
              </a:rPr>
              <a:t>β</a:t>
            </a:r>
            <a:r>
              <a:rPr lang="zh-CN" altLang="zh-CN" sz="2000" b="1" spc="-100" dirty="0" smtClean="0">
                <a:solidFill>
                  <a:srgbClr val="000000"/>
                </a:solidFill>
                <a:latin typeface="+mj-ea"/>
                <a:ea typeface="+mj-ea"/>
              </a:rPr>
              <a:t>，</a:t>
            </a:r>
            <a:r>
              <a:rPr lang="en-US" altLang="zh-CN" sz="2000" b="1" i="1" spc="-100" dirty="0" smtClean="0">
                <a:solidFill>
                  <a:srgbClr val="000000"/>
                </a:solidFill>
                <a:latin typeface="+mj-ea"/>
                <a:ea typeface="+mj-ea"/>
              </a:rPr>
              <a:t>t</a:t>
            </a:r>
            <a:r>
              <a:rPr lang="zh-CN" altLang="zh-CN" sz="2000" b="1" spc="-100" dirty="0" smtClean="0">
                <a:solidFill>
                  <a:srgbClr val="000000"/>
                </a:solidFill>
                <a:latin typeface="+mj-ea"/>
                <a:ea typeface="+mj-ea"/>
              </a:rPr>
              <a:t>，</a:t>
            </a:r>
            <a:r>
              <a:rPr lang="en-US" altLang="zh-CN" sz="2000" b="1" i="1" spc="-100" dirty="0" smtClean="0">
                <a:solidFill>
                  <a:srgbClr val="000000"/>
                </a:solidFill>
                <a:latin typeface="+mj-ea"/>
                <a:ea typeface="+mj-ea"/>
              </a:rPr>
              <a:t>γ</a:t>
            </a:r>
            <a:r>
              <a:rPr lang="zh-CN" altLang="zh-CN" sz="2000" b="1" kern="0" spc="-100" dirty="0" smtClean="0">
                <a:solidFill>
                  <a:srgbClr val="000000"/>
                </a:solidFill>
                <a:latin typeface="+mj-ea"/>
                <a:ea typeface="+mj-ea"/>
                <a:cs typeface="Times New Roman" panose="02020603050405020304" pitchFamily="18" charset="0"/>
              </a:rPr>
              <a:t>变</a:t>
            </a:r>
            <a:r>
              <a:rPr lang="zh-CN" altLang="zh-CN" sz="2000" b="1" kern="0" spc="-100" dirty="0">
                <a:solidFill>
                  <a:srgbClr val="000000"/>
                </a:solidFill>
                <a:latin typeface="+mj-ea"/>
                <a:ea typeface="+mj-ea"/>
                <a:cs typeface="Times New Roman" panose="02020603050405020304" pitchFamily="18" charset="0"/>
              </a:rPr>
              <a:t>动</a:t>
            </a:r>
            <a:endParaRPr lang="zh-CN" altLang="zh-CN" sz="2000" b="1" kern="100" spc="-100" dirty="0">
              <a:solidFill>
                <a:srgbClr val="000000"/>
              </a:solidFill>
              <a:latin typeface="+mj-ea"/>
              <a:ea typeface="+mj-ea"/>
              <a:cs typeface="Times New Roman" panose="02020603050405020304" pitchFamily="18" charset="0"/>
            </a:endParaRPr>
          </a:p>
        </p:txBody>
      </p:sp>
      <p:sp>
        <p:nvSpPr>
          <p:cNvPr id="4" name="矩形 3"/>
          <p:cNvSpPr/>
          <p:nvPr/>
        </p:nvSpPr>
        <p:spPr>
          <a:xfrm>
            <a:off x="6762322" y="4707615"/>
            <a:ext cx="958917" cy="400110"/>
          </a:xfrm>
          <a:prstGeom prst="rect">
            <a:avLst/>
          </a:prstGeom>
          <a:noFill/>
        </p:spPr>
        <p:txBody>
          <a:bodyPr wrap="none">
            <a:spAutoFit/>
          </a:bodyPr>
          <a:lstStyle/>
          <a:p>
            <a:pPr algn="ctr"/>
            <a:r>
              <a:rPr lang="en-US" altLang="zh-CN" sz="2000" b="1" dirty="0">
                <a:solidFill>
                  <a:srgbClr val="000000"/>
                </a:solidFill>
                <a:latin typeface="Times New Roman" panose="02020603050405020304" pitchFamily="18" charset="0"/>
                <a:cs typeface="Times New Roman" panose="02020603050405020304" pitchFamily="18" charset="0"/>
              </a:rPr>
              <a:t>V</a:t>
            </a:r>
            <a:r>
              <a:rPr lang="zh-CN" altLang="zh-CN" sz="2000" b="1" dirty="0">
                <a:solidFill>
                  <a:srgbClr val="000000"/>
                </a:solidFill>
                <a:latin typeface="Times New Roman" panose="02020603050405020304" pitchFamily="18" charset="0"/>
                <a:cs typeface="Times New Roman" panose="02020603050405020304" pitchFamily="18" charset="0"/>
              </a:rPr>
              <a:t>′变动</a:t>
            </a:r>
          </a:p>
        </p:txBody>
      </p:sp>
      <p:sp>
        <p:nvSpPr>
          <p:cNvPr id="17" name="矩形 16"/>
          <p:cNvSpPr/>
          <p:nvPr/>
        </p:nvSpPr>
        <p:spPr>
          <a:xfrm>
            <a:off x="4791477" y="4569561"/>
            <a:ext cx="854721" cy="400110"/>
          </a:xfrm>
          <a:prstGeom prst="rect">
            <a:avLst/>
          </a:prstGeom>
          <a:noFill/>
        </p:spPr>
        <p:txBody>
          <a:bodyPr wrap="none">
            <a:spAutoFit/>
          </a:bodyPr>
          <a:lstStyle/>
          <a:p>
            <a:pPr algn="ctr"/>
            <a:r>
              <a:rPr lang="en-US" altLang="zh-CN" sz="2000" b="1" dirty="0">
                <a:solidFill>
                  <a:srgbClr val="000000"/>
                </a:solidFill>
                <a:latin typeface="Times New Roman" panose="02020603050405020304" pitchFamily="18" charset="0"/>
                <a:cs typeface="Times New Roman" panose="02020603050405020304" pitchFamily="18" charset="0"/>
              </a:rPr>
              <a:t>F</a:t>
            </a:r>
            <a:r>
              <a:rPr lang="zh-CN" altLang="zh-CN" sz="2000" b="1" dirty="0">
                <a:solidFill>
                  <a:srgbClr val="000000"/>
                </a:solidFill>
                <a:latin typeface="Times New Roman" panose="02020603050405020304" pitchFamily="18" charset="0"/>
                <a:cs typeface="Times New Roman" panose="02020603050405020304" pitchFamily="18" charset="0"/>
              </a:rPr>
              <a:t>变动</a:t>
            </a:r>
          </a:p>
        </p:txBody>
      </p:sp>
      <p:sp>
        <p:nvSpPr>
          <p:cNvPr id="5" name="矩形 4"/>
          <p:cNvSpPr/>
          <p:nvPr/>
        </p:nvSpPr>
        <p:spPr>
          <a:xfrm>
            <a:off x="5421168" y="3377363"/>
            <a:ext cx="1863011" cy="400110"/>
          </a:xfrm>
          <a:prstGeom prst="rect">
            <a:avLst/>
          </a:prstGeom>
          <a:noFill/>
        </p:spPr>
        <p:txBody>
          <a:bodyPr wrap="none">
            <a:spAutoFit/>
          </a:bodyPr>
          <a:lstStyle/>
          <a:p>
            <a:pPr algn="ctr"/>
            <a:r>
              <a:rPr lang="en-US" altLang="zh-CN" sz="2000" b="1" i="1" dirty="0" smtClean="0">
                <a:solidFill>
                  <a:srgbClr val="000000"/>
                </a:solidFill>
                <a:latin typeface="+mj-ea"/>
                <a:ea typeface="+mj-ea"/>
              </a:rPr>
              <a:t>β</a:t>
            </a:r>
            <a:r>
              <a:rPr lang="zh-CN" altLang="zh-CN" sz="2000" b="1" dirty="0" smtClean="0">
                <a:solidFill>
                  <a:srgbClr val="000000"/>
                </a:solidFill>
                <a:latin typeface="+mj-ea"/>
                <a:ea typeface="+mj-ea"/>
              </a:rPr>
              <a:t>，</a:t>
            </a:r>
            <a:r>
              <a:rPr lang="en-US" altLang="zh-CN" sz="2000" b="1" i="1" dirty="0" smtClean="0">
                <a:solidFill>
                  <a:srgbClr val="000000"/>
                </a:solidFill>
                <a:latin typeface="+mj-ea"/>
                <a:ea typeface="+mj-ea"/>
              </a:rPr>
              <a:t>t</a:t>
            </a:r>
            <a:r>
              <a:rPr lang="zh-CN" altLang="zh-CN" sz="2000" b="1" dirty="0" smtClean="0">
                <a:solidFill>
                  <a:srgbClr val="000000"/>
                </a:solidFill>
                <a:latin typeface="+mj-ea"/>
                <a:ea typeface="+mj-ea"/>
              </a:rPr>
              <a:t>，</a:t>
            </a:r>
            <a:r>
              <a:rPr lang="en-US" altLang="zh-CN" sz="2000" b="1" i="1" dirty="0" smtClean="0">
                <a:solidFill>
                  <a:srgbClr val="000000"/>
                </a:solidFill>
                <a:latin typeface="+mj-ea"/>
                <a:ea typeface="+mj-ea"/>
              </a:rPr>
              <a:t>γ</a:t>
            </a:r>
            <a:r>
              <a:rPr lang="zh-CN" altLang="zh-CN" sz="2000" b="1" dirty="0" smtClean="0">
                <a:solidFill>
                  <a:srgbClr val="000000"/>
                </a:solidFill>
                <a:latin typeface="+mj-ea"/>
                <a:ea typeface="+mj-ea"/>
                <a:cs typeface="Times New Roman" panose="02020603050405020304" pitchFamily="18" charset="0"/>
              </a:rPr>
              <a:t>变</a:t>
            </a:r>
            <a:r>
              <a:rPr lang="zh-CN" altLang="zh-CN" sz="2000" b="1" dirty="0">
                <a:solidFill>
                  <a:srgbClr val="000000"/>
                </a:solidFill>
                <a:latin typeface="+mj-ea"/>
                <a:ea typeface="+mj-ea"/>
                <a:cs typeface="Times New Roman" panose="02020603050405020304" pitchFamily="18" charset="0"/>
              </a:rPr>
              <a:t>动</a:t>
            </a:r>
          </a:p>
        </p:txBody>
      </p:sp>
      <p:sp>
        <p:nvSpPr>
          <p:cNvPr id="7" name="矩形 6"/>
          <p:cNvSpPr/>
          <p:nvPr/>
        </p:nvSpPr>
        <p:spPr>
          <a:xfrm>
            <a:off x="3988715" y="3345715"/>
            <a:ext cx="1027845" cy="400110"/>
          </a:xfrm>
          <a:prstGeom prst="rect">
            <a:avLst/>
          </a:prstGeom>
          <a:noFill/>
        </p:spPr>
        <p:txBody>
          <a:bodyPr wrap="none">
            <a:spAutoFit/>
          </a:bodyPr>
          <a:lstStyle/>
          <a:p>
            <a:pPr algn="ctr">
              <a:spcAft>
                <a:spcPts val="0"/>
              </a:spcAft>
            </a:pPr>
            <a:r>
              <a:rPr lang="en-US" altLang="zh-CN" sz="2000" b="1" kern="100" dirty="0">
                <a:solidFill>
                  <a:srgbClr val="000000"/>
                </a:solidFill>
                <a:latin typeface="Times New Roman" panose="02020603050405020304" pitchFamily="18" charset="0"/>
                <a:cs typeface="Times New Roman" panose="02020603050405020304" pitchFamily="18" charset="0"/>
              </a:rPr>
              <a:t>V</a:t>
            </a:r>
            <a:r>
              <a:rPr lang="zh-CN" altLang="zh-CN" sz="2000" b="1" kern="100" dirty="0">
                <a:solidFill>
                  <a:srgbClr val="000000"/>
                </a:solidFill>
                <a:latin typeface="Times New Roman" panose="02020603050405020304" pitchFamily="18" charset="0"/>
                <a:ea typeface="MS UI Gothic" panose="020B0600070205080204" pitchFamily="34" charset="-128"/>
                <a:cs typeface="Times New Roman" panose="02020603050405020304" pitchFamily="18" charset="0"/>
              </a:rPr>
              <a:t>″</a:t>
            </a:r>
            <a:r>
              <a:rPr lang="zh-CN" altLang="zh-CN" sz="2000" b="1" kern="100" dirty="0">
                <a:solidFill>
                  <a:srgbClr val="000000"/>
                </a:solidFill>
                <a:latin typeface="Times New Roman" panose="02020603050405020304" pitchFamily="18" charset="0"/>
                <a:cs typeface="Times New Roman" panose="02020603050405020304" pitchFamily="18" charset="0"/>
              </a:rPr>
              <a:t>变动</a:t>
            </a:r>
          </a:p>
        </p:txBody>
      </p:sp>
      <p:sp>
        <p:nvSpPr>
          <p:cNvPr id="26" name="对角圆角矩形 25"/>
          <p:cNvSpPr/>
          <p:nvPr/>
        </p:nvSpPr>
        <p:spPr>
          <a:xfrm>
            <a:off x="8976320" y="4189373"/>
            <a:ext cx="1044116" cy="468052"/>
          </a:xfrm>
          <a:prstGeom prst="round2Diag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000000"/>
                </a:solidFill>
                <a:latin typeface="Times New Roman" panose="02020603050405020304" pitchFamily="18" charset="0"/>
                <a:cs typeface="Times New Roman" panose="02020603050405020304" pitchFamily="18" charset="0"/>
              </a:rPr>
              <a:t>C</a:t>
            </a:r>
            <a:r>
              <a:rPr lang="zh-CN" altLang="en-US" b="1" dirty="0">
                <a:solidFill>
                  <a:srgbClr val="000000"/>
                </a:solidFill>
                <a:latin typeface="Times New Roman" panose="02020603050405020304" pitchFamily="18" charset="0"/>
                <a:cs typeface="Times New Roman" panose="02020603050405020304" pitchFamily="18" charset="0"/>
              </a:rPr>
              <a:t>变动</a:t>
            </a:r>
          </a:p>
        </p:txBody>
      </p:sp>
      <p:sp>
        <p:nvSpPr>
          <p:cNvPr id="28" name="矩形 27"/>
          <p:cNvSpPr/>
          <p:nvPr/>
        </p:nvSpPr>
        <p:spPr>
          <a:xfrm>
            <a:off x="407368" y="961564"/>
            <a:ext cx="1512168" cy="523220"/>
          </a:xfrm>
          <a:prstGeom prst="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zh-CN" alt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例</a:t>
            </a:r>
            <a:r>
              <a:rPr lang="en-US" altLang="zh-CN"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5-5</a:t>
            </a:r>
            <a:endParaRPr lang="zh-CN" alt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29" name="燕尾形 28"/>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35" name="燕尾形 34"/>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38" name="燕尾形 37"/>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36" name="燕尾形 35"/>
          <p:cNvSpPr/>
          <p:nvPr/>
        </p:nvSpPr>
        <p:spPr>
          <a:xfrm>
            <a:off x="4943872" y="692696"/>
            <a:ext cx="489054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（二）单位成本实际数与预算数之差的因素分析</a:t>
            </a:r>
            <a:endParaRPr lang="zh-CN" altLang="zh-CN" sz="1600" b="1" dirty="0">
              <a:solidFill>
                <a:schemeClr val="bg1"/>
              </a:solidFill>
            </a:endParaRPr>
          </a:p>
        </p:txBody>
      </p:sp>
      <p:cxnSp>
        <p:nvCxnSpPr>
          <p:cNvPr id="39" name="直接箭头连接符 38"/>
          <p:cNvCxnSpPr/>
          <p:nvPr/>
        </p:nvCxnSpPr>
        <p:spPr>
          <a:xfrm>
            <a:off x="1055440" y="5229200"/>
            <a:ext cx="2808312"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p:nvPr/>
        </p:nvCxnSpPr>
        <p:spPr>
          <a:xfrm>
            <a:off x="3791744" y="3717032"/>
            <a:ext cx="151216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直接箭头连接符 41"/>
          <p:cNvCxnSpPr/>
          <p:nvPr/>
        </p:nvCxnSpPr>
        <p:spPr>
          <a:xfrm flipH="1">
            <a:off x="4367808" y="4941168"/>
            <a:ext cx="1287760" cy="838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直接箭头连接符 51"/>
          <p:cNvCxnSpPr/>
          <p:nvPr/>
        </p:nvCxnSpPr>
        <p:spPr>
          <a:xfrm flipH="1">
            <a:off x="5528320" y="3789040"/>
            <a:ext cx="1863824"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直接箭头连接符 54"/>
          <p:cNvCxnSpPr/>
          <p:nvPr/>
        </p:nvCxnSpPr>
        <p:spPr>
          <a:xfrm>
            <a:off x="6312024" y="5085184"/>
            <a:ext cx="151216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28847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righ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righ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par>
                                <p:cTn id="33" presetID="22" presetClass="entr" presetSubtype="4"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down)">
                                      <p:cBhvr>
                                        <p:cTn id="35" dur="500"/>
                                        <p:tgtEl>
                                          <p:spTgt spid="4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right)">
                                      <p:cBhvr>
                                        <p:cTn id="40" dur="500"/>
                                        <p:tgtEl>
                                          <p:spTgt spid="5"/>
                                        </p:tgtEl>
                                      </p:cBhvr>
                                    </p:animEffect>
                                  </p:childTnLst>
                                </p:cTn>
                              </p:par>
                              <p:par>
                                <p:cTn id="41" presetID="22" presetClass="entr" presetSubtype="2" fill="hold"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wipe(right)">
                                      <p:cBhvr>
                                        <p:cTn id="43" dur="500"/>
                                        <p:tgtEl>
                                          <p:spTgt spid="5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up)">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up)">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right)">
                                      <p:cBhvr>
                                        <p:cTn id="58" dur="500"/>
                                        <p:tgtEl>
                                          <p:spTgt spid="17"/>
                                        </p:tgtEl>
                                      </p:cBhvr>
                                    </p:animEffect>
                                  </p:childTnLst>
                                </p:cTn>
                              </p:par>
                              <p:par>
                                <p:cTn id="59" presetID="22" presetClass="entr" presetSubtype="2"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right)">
                                      <p:cBhvr>
                                        <p:cTn id="61" dur="500"/>
                                        <p:tgtEl>
                                          <p:spTgt spid="4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wipe(left)">
                                      <p:cBhvr>
                                        <p:cTn id="66" dur="500"/>
                                        <p:tgtEl>
                                          <p:spTgt spid="3"/>
                                        </p:tgtEl>
                                      </p:cBhvr>
                                    </p:animEffect>
                                  </p:childTnLst>
                                </p:cTn>
                              </p:par>
                              <p:par>
                                <p:cTn id="67" presetID="22" presetClass="entr" presetSubtype="8" fill="hold" nodeType="with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wipe(left)">
                                      <p:cBhvr>
                                        <p:cTn id="69" dur="500"/>
                                        <p:tgtEl>
                                          <p:spTgt spid="3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wipe(up)">
                                      <p:cBhvr>
                                        <p:cTn id="74" dur="500"/>
                                        <p:tgtEl>
                                          <p:spTgt spid="33"/>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wipe(left)">
                                      <p:cBhvr>
                                        <p:cTn id="79" dur="500"/>
                                        <p:tgtEl>
                                          <p:spTgt spid="3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4"/>
                                        </p:tgtEl>
                                        <p:attrNameLst>
                                          <p:attrName>style.visibility</p:attrName>
                                        </p:attrNameLst>
                                      </p:cBhvr>
                                      <p:to>
                                        <p:strVal val="visible"/>
                                      </p:to>
                                    </p:set>
                                    <p:animEffect transition="in" filter="wipe(left)">
                                      <p:cBhvr>
                                        <p:cTn id="84" dur="500"/>
                                        <p:tgtEl>
                                          <p:spTgt spid="4"/>
                                        </p:tgtEl>
                                      </p:cBhvr>
                                    </p:animEffect>
                                  </p:childTnLst>
                                </p:cTn>
                              </p:par>
                              <p:par>
                                <p:cTn id="85" presetID="22" presetClass="entr" presetSubtype="8" fill="hold" nodeType="withEffect">
                                  <p:stCondLst>
                                    <p:cond delay="0"/>
                                  </p:stCondLst>
                                  <p:childTnLst>
                                    <p:set>
                                      <p:cBhvr>
                                        <p:cTn id="86" dur="1" fill="hold">
                                          <p:stCondLst>
                                            <p:cond delay="0"/>
                                          </p:stCondLst>
                                        </p:cTn>
                                        <p:tgtEl>
                                          <p:spTgt spid="55"/>
                                        </p:tgtEl>
                                        <p:attrNameLst>
                                          <p:attrName>style.visibility</p:attrName>
                                        </p:attrNameLst>
                                      </p:cBhvr>
                                      <p:to>
                                        <p:strVal val="visible"/>
                                      </p:to>
                                    </p:set>
                                    <p:animEffect transition="in" filter="wipe(left)">
                                      <p:cBhvr>
                                        <p:cTn id="8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P spid="5" grpId="0"/>
      <p:bldP spid="7" grpId="0"/>
      <p:bldP spid="2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335360" y="1340768"/>
            <a:ext cx="11377264" cy="5112568"/>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 name="表格 2"/>
          <p:cNvGraphicFramePr>
            <a:graphicFrameLocks noGrp="1"/>
          </p:cNvGraphicFramePr>
          <p:nvPr/>
        </p:nvGraphicFramePr>
        <p:xfrm>
          <a:off x="857419" y="1700808"/>
          <a:ext cx="10477162" cy="4558796"/>
        </p:xfrm>
        <a:graphic>
          <a:graphicData uri="http://schemas.openxmlformats.org/drawingml/2006/table">
            <a:tbl>
              <a:tblPr>
                <a:tableStyleId>{BC89EF96-8CEA-46FF-86C4-4CE0E7609802}</a:tableStyleId>
              </a:tblPr>
              <a:tblGrid>
                <a:gridCol w="2001138"/>
                <a:gridCol w="536431"/>
                <a:gridCol w="1188110"/>
                <a:gridCol w="953422"/>
                <a:gridCol w="1066575"/>
                <a:gridCol w="1066575"/>
                <a:gridCol w="1000615"/>
                <a:gridCol w="1440160"/>
                <a:gridCol w="1224136"/>
              </a:tblGrid>
              <a:tr h="252028">
                <a:tc gridSpan="4">
                  <a:txBody>
                    <a:bodyPr/>
                    <a:lstStyle/>
                    <a:p>
                      <a:pPr algn="ctr">
                        <a:lnSpc>
                          <a:spcPct val="100000"/>
                        </a:lnSpc>
                        <a:spcBef>
                          <a:spcPts val="0"/>
                        </a:spcBef>
                        <a:spcAft>
                          <a:spcPts val="0"/>
                        </a:spcAft>
                      </a:pPr>
                      <a:r>
                        <a:rPr lang="zh-CN" sz="1400" b="1" kern="100" dirty="0">
                          <a:latin typeface="+mn-ea"/>
                          <a:ea typeface="+mn-ea"/>
                        </a:rPr>
                        <a:t>影 响 因 素</a:t>
                      </a:r>
                      <a:endParaRPr lang="zh-CN" sz="1400" b="1" kern="100" dirty="0">
                        <a:latin typeface="+mn-ea"/>
                        <a:ea typeface="+mn-ea"/>
                        <a:cs typeface="Times New Roman"/>
                      </a:endParaRPr>
                    </a:p>
                  </a:txBody>
                  <a:tcPr marL="68580" marR="68580" marT="0" marB="0" anchor="ctr">
                    <a:solidFill>
                      <a:schemeClr val="bg1"/>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4">
                  <a:txBody>
                    <a:bodyPr/>
                    <a:lstStyle/>
                    <a:p>
                      <a:pPr indent="-635" algn="ctr">
                        <a:lnSpc>
                          <a:spcPct val="100000"/>
                        </a:lnSpc>
                        <a:spcBef>
                          <a:spcPts val="0"/>
                        </a:spcBef>
                        <a:spcAft>
                          <a:spcPts val="0"/>
                        </a:spcAft>
                      </a:pPr>
                      <a:r>
                        <a:rPr lang="zh-CN" sz="1400" b="1" kern="100" dirty="0">
                          <a:latin typeface="+mn-ea"/>
                          <a:ea typeface="+mn-ea"/>
                        </a:rPr>
                        <a:t>对单位成本之差的影响</a:t>
                      </a:r>
                      <a:r>
                        <a:rPr lang="en-US" sz="1400" b="1" kern="100" dirty="0">
                          <a:latin typeface="+mn-ea"/>
                          <a:ea typeface="+mn-ea"/>
                        </a:rPr>
                        <a:t>/</a:t>
                      </a:r>
                      <a:r>
                        <a:rPr lang="zh-CN" sz="1400" b="1" kern="100" dirty="0">
                          <a:latin typeface="+mn-ea"/>
                          <a:ea typeface="+mn-ea"/>
                        </a:rPr>
                        <a:t>（元</a:t>
                      </a:r>
                      <a:r>
                        <a:rPr lang="en-US" sz="1400" b="1" kern="100" dirty="0">
                          <a:latin typeface="+mn-ea"/>
                          <a:ea typeface="+mn-ea"/>
                        </a:rPr>
                        <a:t>/</a:t>
                      </a:r>
                      <a:r>
                        <a:rPr lang="en-US" sz="1400" b="1" kern="0" dirty="0">
                          <a:latin typeface="+mn-ea"/>
                          <a:ea typeface="+mn-ea"/>
                        </a:rPr>
                        <a:t>10</a:t>
                      </a:r>
                      <a:r>
                        <a:rPr lang="en-US" sz="1400" b="1" kern="0" baseline="30000" dirty="0">
                          <a:latin typeface="+mn-ea"/>
                          <a:ea typeface="+mn-ea"/>
                        </a:rPr>
                        <a:t>3</a:t>
                      </a:r>
                      <a:r>
                        <a:rPr lang="en-US" sz="1400" b="1" kern="0" dirty="0">
                          <a:latin typeface="+mn-ea"/>
                          <a:ea typeface="+mn-ea"/>
                        </a:rPr>
                        <a:t>t·km</a:t>
                      </a:r>
                      <a:r>
                        <a:rPr lang="zh-CN" sz="1400" b="1" kern="100" dirty="0">
                          <a:latin typeface="+mn-ea"/>
                          <a:ea typeface="+mn-ea"/>
                        </a:rPr>
                        <a:t>）</a:t>
                      </a:r>
                      <a:endParaRPr lang="zh-CN" sz="1400" b="1" kern="100" dirty="0">
                        <a:latin typeface="+mn-ea"/>
                        <a:ea typeface="+mn-ea"/>
                        <a:cs typeface="Times New Roman"/>
                      </a:endParaRPr>
                    </a:p>
                  </a:txBody>
                  <a:tcPr marL="68580" marR="68580" marT="0" marB="0" anchor="ctr">
                    <a:solidFill>
                      <a:schemeClr val="bg1"/>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rowSpan="2">
                  <a:txBody>
                    <a:bodyPr/>
                    <a:lstStyle/>
                    <a:p>
                      <a:pPr algn="ctr">
                        <a:lnSpc>
                          <a:spcPct val="100000"/>
                        </a:lnSpc>
                        <a:spcBef>
                          <a:spcPts val="0"/>
                        </a:spcBef>
                        <a:spcAft>
                          <a:spcPts val="0"/>
                        </a:spcAft>
                      </a:pPr>
                      <a:r>
                        <a:rPr lang="zh-CN" sz="1600" b="1" kern="100" dirty="0" smtClean="0">
                          <a:latin typeface="+mn-ea"/>
                          <a:ea typeface="+mn-ea"/>
                        </a:rPr>
                        <a:t>（</a:t>
                      </a:r>
                      <a:r>
                        <a:rPr lang="en-US" sz="1600" b="1" kern="100" dirty="0">
                          <a:latin typeface="+mn-ea"/>
                          <a:ea typeface="+mn-ea"/>
                        </a:rPr>
                        <a:t>%</a:t>
                      </a:r>
                      <a:r>
                        <a:rPr lang="zh-CN" sz="1600" b="1" kern="100" dirty="0">
                          <a:latin typeface="+mn-ea"/>
                          <a:ea typeface="+mn-ea"/>
                        </a:rPr>
                        <a:t>）</a:t>
                      </a:r>
                      <a:endParaRPr lang="zh-CN" sz="2800" b="1" kern="100" dirty="0">
                        <a:latin typeface="+mn-ea"/>
                        <a:ea typeface="+mn-ea"/>
                        <a:cs typeface="Times New Roman"/>
                      </a:endParaRPr>
                    </a:p>
                  </a:txBody>
                  <a:tcPr marL="68580" marR="68580" marT="0" marB="0" anchor="ctr">
                    <a:solidFill>
                      <a:schemeClr val="bg1"/>
                    </a:solidFill>
                  </a:tcPr>
                </a:tc>
              </a:tr>
              <a:tr h="252028">
                <a:tc rowSpan="2">
                  <a:txBody>
                    <a:bodyPr/>
                    <a:lstStyle/>
                    <a:p>
                      <a:pPr indent="98425" algn="ctr">
                        <a:lnSpc>
                          <a:spcPct val="100000"/>
                        </a:lnSpc>
                        <a:spcBef>
                          <a:spcPts val="0"/>
                        </a:spcBef>
                        <a:spcAft>
                          <a:spcPts val="0"/>
                        </a:spcAft>
                      </a:pPr>
                      <a:r>
                        <a:rPr lang="zh-CN" sz="1400" b="1" kern="100" dirty="0">
                          <a:latin typeface="+mn-ea"/>
                          <a:ea typeface="+mn-ea"/>
                        </a:rPr>
                        <a:t>名</a:t>
                      </a:r>
                      <a:r>
                        <a:rPr lang="en-US" sz="1400" b="1" kern="100" dirty="0">
                          <a:latin typeface="+mn-ea"/>
                          <a:ea typeface="+mn-ea"/>
                        </a:rPr>
                        <a:t>    </a:t>
                      </a:r>
                      <a:r>
                        <a:rPr lang="zh-CN" sz="1400" b="1" kern="100" dirty="0">
                          <a:latin typeface="+mn-ea"/>
                          <a:ea typeface="+mn-ea"/>
                        </a:rPr>
                        <a:t>称</a:t>
                      </a:r>
                      <a:endParaRPr lang="zh-CN" sz="2400" b="1" kern="100" dirty="0">
                        <a:latin typeface="+mn-ea"/>
                        <a:ea typeface="+mn-ea"/>
                        <a:cs typeface="Times New Roman"/>
                      </a:endParaRPr>
                    </a:p>
                  </a:txBody>
                  <a:tcPr marL="68580" marR="68580" marT="0" marB="0" anchor="ctr">
                    <a:solidFill>
                      <a:schemeClr val="bg1"/>
                    </a:solidFill>
                  </a:tcPr>
                </a:tc>
                <a:tc rowSpan="2">
                  <a:txBody>
                    <a:bodyPr/>
                    <a:lstStyle/>
                    <a:p>
                      <a:pPr algn="ctr">
                        <a:lnSpc>
                          <a:spcPct val="100000"/>
                        </a:lnSpc>
                        <a:spcBef>
                          <a:spcPts val="0"/>
                        </a:spcBef>
                        <a:spcAft>
                          <a:spcPts val="0"/>
                        </a:spcAft>
                      </a:pPr>
                      <a:r>
                        <a:rPr lang="zh-CN" sz="1400" b="1" kern="100" dirty="0">
                          <a:latin typeface="+mn-ea"/>
                          <a:ea typeface="+mn-ea"/>
                        </a:rPr>
                        <a:t>符号</a:t>
                      </a:r>
                      <a:endParaRPr lang="zh-CN" sz="2400" b="1" kern="100" dirty="0">
                        <a:latin typeface="+mn-ea"/>
                        <a:ea typeface="+mn-ea"/>
                        <a:cs typeface="Times New Roman"/>
                      </a:endParaRPr>
                    </a:p>
                  </a:txBody>
                  <a:tcPr marL="68580" marR="68580" marT="0" marB="0" anchor="ctr">
                    <a:solidFill>
                      <a:schemeClr val="bg1"/>
                    </a:solidFill>
                  </a:tcPr>
                </a:tc>
                <a:tc rowSpan="2">
                  <a:txBody>
                    <a:bodyPr/>
                    <a:lstStyle/>
                    <a:p>
                      <a:pPr algn="ctr">
                        <a:lnSpc>
                          <a:spcPct val="100000"/>
                        </a:lnSpc>
                        <a:spcBef>
                          <a:spcPts val="0"/>
                        </a:spcBef>
                        <a:spcAft>
                          <a:spcPts val="0"/>
                        </a:spcAft>
                      </a:pPr>
                      <a:r>
                        <a:rPr lang="zh-CN" sz="1400" b="1" kern="100" dirty="0">
                          <a:latin typeface="+mn-ea"/>
                          <a:ea typeface="+mn-ea"/>
                        </a:rPr>
                        <a:t>变动额</a:t>
                      </a:r>
                      <a:endParaRPr lang="zh-CN" sz="2400" b="1" kern="100" dirty="0">
                        <a:latin typeface="+mn-ea"/>
                        <a:ea typeface="+mn-ea"/>
                        <a:cs typeface="Times New Roman"/>
                      </a:endParaRPr>
                    </a:p>
                  </a:txBody>
                  <a:tcPr marL="68580" marR="68580" marT="0" marB="0" anchor="ctr">
                    <a:solidFill>
                      <a:schemeClr val="bg1"/>
                    </a:solidFill>
                  </a:tcPr>
                </a:tc>
                <a:tc rowSpan="2">
                  <a:txBody>
                    <a:bodyPr/>
                    <a:lstStyle/>
                    <a:p>
                      <a:pPr algn="ctr">
                        <a:lnSpc>
                          <a:spcPct val="100000"/>
                        </a:lnSpc>
                        <a:spcBef>
                          <a:spcPts val="0"/>
                        </a:spcBef>
                        <a:spcAft>
                          <a:spcPts val="0"/>
                        </a:spcAft>
                      </a:pPr>
                      <a:r>
                        <a:rPr lang="zh-CN" sz="1400" b="1" kern="100" dirty="0">
                          <a:latin typeface="+mn-ea"/>
                          <a:ea typeface="+mn-ea"/>
                        </a:rPr>
                        <a:t>变动率</a:t>
                      </a:r>
                      <a:endParaRPr lang="zh-CN" sz="2400" b="1" kern="100" dirty="0">
                        <a:latin typeface="+mn-ea"/>
                        <a:ea typeface="+mn-ea"/>
                      </a:endParaRPr>
                    </a:p>
                    <a:p>
                      <a:pPr algn="ctr">
                        <a:lnSpc>
                          <a:spcPct val="100000"/>
                        </a:lnSpc>
                        <a:spcBef>
                          <a:spcPts val="0"/>
                        </a:spcBef>
                        <a:spcAft>
                          <a:spcPts val="0"/>
                        </a:spcAft>
                      </a:pPr>
                      <a:r>
                        <a:rPr lang="zh-CN" sz="1400" b="1" kern="100" dirty="0">
                          <a:latin typeface="+mn-ea"/>
                          <a:ea typeface="+mn-ea"/>
                        </a:rPr>
                        <a:t>（</a:t>
                      </a:r>
                      <a:r>
                        <a:rPr lang="en-US" sz="1400" b="1" kern="100" dirty="0">
                          <a:latin typeface="+mn-ea"/>
                          <a:ea typeface="+mn-ea"/>
                        </a:rPr>
                        <a:t>%</a:t>
                      </a:r>
                      <a:r>
                        <a:rPr lang="zh-CN" sz="1400" b="1" kern="100" dirty="0">
                          <a:latin typeface="+mn-ea"/>
                          <a:ea typeface="+mn-ea"/>
                        </a:rPr>
                        <a:t>）</a:t>
                      </a:r>
                      <a:endParaRPr lang="zh-CN" sz="2400" b="1" kern="100" dirty="0">
                        <a:latin typeface="+mn-ea"/>
                        <a:ea typeface="+mn-ea"/>
                        <a:cs typeface="Times New Roman"/>
                      </a:endParaRPr>
                    </a:p>
                  </a:txBody>
                  <a:tcPr marL="68580" marR="68580" marT="0" marB="0" anchor="ctr">
                    <a:solidFill>
                      <a:schemeClr val="bg1"/>
                    </a:solidFill>
                  </a:tcPr>
                </a:tc>
                <a:tc>
                  <a:txBody>
                    <a:bodyPr/>
                    <a:lstStyle/>
                    <a:p>
                      <a:pPr indent="-635" algn="ctr">
                        <a:lnSpc>
                          <a:spcPct val="100000"/>
                        </a:lnSpc>
                        <a:spcBef>
                          <a:spcPts val="0"/>
                        </a:spcBef>
                        <a:spcAft>
                          <a:spcPts val="0"/>
                        </a:spcAft>
                      </a:pPr>
                      <a:r>
                        <a:rPr lang="en-US" sz="1800" b="1" kern="100" dirty="0">
                          <a:latin typeface="+mn-ea"/>
                          <a:ea typeface="+mn-ea"/>
                        </a:rPr>
                        <a:t>ΔC</a:t>
                      </a:r>
                      <a:r>
                        <a:rPr lang="en-US" sz="1800" b="1" kern="100" baseline="-25000" dirty="0">
                          <a:latin typeface="+mn-ea"/>
                          <a:ea typeface="+mn-ea"/>
                        </a:rPr>
                        <a:t>F</a:t>
                      </a:r>
                      <a:endParaRPr lang="zh-CN" sz="3200" b="1" kern="100" dirty="0">
                        <a:latin typeface="+mn-ea"/>
                        <a:ea typeface="+mn-ea"/>
                        <a:cs typeface="Times New Roman"/>
                      </a:endParaRPr>
                    </a:p>
                  </a:txBody>
                  <a:tcPr marL="68580" marR="68580" marT="0" marB="0" anchor="ctr">
                    <a:solidFill>
                      <a:schemeClr val="bg1"/>
                    </a:solidFill>
                  </a:tcPr>
                </a:tc>
                <a:tc>
                  <a:txBody>
                    <a:bodyPr/>
                    <a:lstStyle/>
                    <a:p>
                      <a:pPr indent="-635" algn="ctr">
                        <a:lnSpc>
                          <a:spcPct val="100000"/>
                        </a:lnSpc>
                        <a:spcBef>
                          <a:spcPts val="0"/>
                        </a:spcBef>
                        <a:spcAft>
                          <a:spcPts val="0"/>
                        </a:spcAft>
                      </a:pPr>
                      <a:r>
                        <a:rPr lang="en-US" sz="1800" b="1" kern="100" dirty="0">
                          <a:latin typeface="+mn-ea"/>
                          <a:ea typeface="+mn-ea"/>
                        </a:rPr>
                        <a:t>ΔC</a:t>
                      </a:r>
                      <a:r>
                        <a:rPr lang="en-US" sz="1800" b="1" kern="100" baseline="-25000" dirty="0">
                          <a:latin typeface="+mn-ea"/>
                          <a:ea typeface="+mn-ea"/>
                        </a:rPr>
                        <a:t>V″</a:t>
                      </a:r>
                      <a:endParaRPr lang="zh-CN" sz="3200" b="1" kern="100" dirty="0">
                        <a:latin typeface="+mn-ea"/>
                        <a:ea typeface="+mn-ea"/>
                        <a:cs typeface="Times New Roman"/>
                      </a:endParaRPr>
                    </a:p>
                  </a:txBody>
                  <a:tcPr marL="68580" marR="68580" marT="0" marB="0" anchor="ctr">
                    <a:solidFill>
                      <a:schemeClr val="bg1"/>
                    </a:solidFill>
                  </a:tcPr>
                </a:tc>
                <a:tc>
                  <a:txBody>
                    <a:bodyPr/>
                    <a:lstStyle/>
                    <a:p>
                      <a:pPr indent="-635" algn="ctr">
                        <a:lnSpc>
                          <a:spcPct val="100000"/>
                        </a:lnSpc>
                        <a:spcBef>
                          <a:spcPts val="0"/>
                        </a:spcBef>
                        <a:spcAft>
                          <a:spcPts val="0"/>
                        </a:spcAft>
                      </a:pPr>
                      <a:r>
                        <a:rPr lang="en-US" sz="1800" b="1" kern="100" dirty="0">
                          <a:latin typeface="+mn-ea"/>
                          <a:ea typeface="+mn-ea"/>
                        </a:rPr>
                        <a:t>ΔC</a:t>
                      </a:r>
                      <a:r>
                        <a:rPr lang="en-US" sz="1800" b="1" kern="100" baseline="-25000" dirty="0">
                          <a:latin typeface="+mn-ea"/>
                          <a:ea typeface="+mn-ea"/>
                        </a:rPr>
                        <a:t>V′</a:t>
                      </a:r>
                      <a:endParaRPr lang="zh-CN" sz="3200" b="1" kern="100" dirty="0">
                        <a:latin typeface="+mn-ea"/>
                        <a:ea typeface="+mn-ea"/>
                        <a:cs typeface="Times New Roman"/>
                      </a:endParaRPr>
                    </a:p>
                  </a:txBody>
                  <a:tcPr marL="68580" marR="68580" marT="0" marB="0" anchor="ctr">
                    <a:solidFill>
                      <a:schemeClr val="bg1"/>
                    </a:solidFill>
                  </a:tcPr>
                </a:tc>
                <a:tc>
                  <a:txBody>
                    <a:bodyPr/>
                    <a:lstStyle/>
                    <a:p>
                      <a:pPr indent="-635" algn="ctr">
                        <a:lnSpc>
                          <a:spcPct val="100000"/>
                        </a:lnSpc>
                        <a:spcBef>
                          <a:spcPts val="0"/>
                        </a:spcBef>
                        <a:spcAft>
                          <a:spcPts val="0"/>
                        </a:spcAft>
                      </a:pPr>
                      <a:r>
                        <a:rPr lang="en-US" sz="1800" b="1" kern="100" dirty="0">
                          <a:latin typeface="+mn-ea"/>
                          <a:ea typeface="+mn-ea"/>
                        </a:rPr>
                        <a:t>ΔC</a:t>
                      </a:r>
                      <a:endParaRPr lang="zh-CN" sz="3200" b="1" kern="100" dirty="0">
                        <a:latin typeface="+mn-ea"/>
                        <a:ea typeface="+mn-ea"/>
                        <a:cs typeface="Times New Roman"/>
                      </a:endParaRPr>
                    </a:p>
                  </a:txBody>
                  <a:tcPr marL="68580" marR="68580" marT="0" marB="0" anchor="ctr">
                    <a:solidFill>
                      <a:schemeClr val="bg1"/>
                    </a:solidFill>
                  </a:tcPr>
                </a:tc>
                <a:tc vMerge="1">
                  <a:txBody>
                    <a:bodyPr/>
                    <a:lstStyle/>
                    <a:p>
                      <a:endParaRPr lang="zh-CN" altLang="en-US"/>
                    </a:p>
                  </a:txBody>
                  <a:tcPr/>
                </a:tc>
              </a:tr>
              <a:tr h="252028">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a:lnSpc>
                          <a:spcPct val="100000"/>
                        </a:lnSpc>
                        <a:spcBef>
                          <a:spcPts val="0"/>
                        </a:spcBef>
                        <a:spcAft>
                          <a:spcPts val="0"/>
                        </a:spcAft>
                      </a:pPr>
                      <a:r>
                        <a:rPr lang="en-US" sz="1400" b="1" kern="100" dirty="0">
                          <a:latin typeface="+mn-ea"/>
                          <a:ea typeface="+mn-ea"/>
                        </a:rPr>
                        <a:t>①</a:t>
                      </a:r>
                      <a:endParaRPr lang="zh-CN" sz="2400" b="1" kern="100" dirty="0">
                        <a:latin typeface="+mn-ea"/>
                        <a:ea typeface="+mn-ea"/>
                        <a:cs typeface="Times New Roman"/>
                      </a:endParaRPr>
                    </a:p>
                  </a:txBody>
                  <a:tcPr marL="68580" marR="68580" marT="0" marB="0" anchor="ctr">
                    <a:solidFill>
                      <a:schemeClr val="bg1"/>
                    </a:solidFill>
                  </a:tcPr>
                </a:tc>
                <a:tc>
                  <a:txBody>
                    <a:bodyPr/>
                    <a:lstStyle/>
                    <a:p>
                      <a:pPr algn="ctr">
                        <a:lnSpc>
                          <a:spcPct val="100000"/>
                        </a:lnSpc>
                        <a:spcBef>
                          <a:spcPts val="0"/>
                        </a:spcBef>
                        <a:spcAft>
                          <a:spcPts val="0"/>
                        </a:spcAft>
                      </a:pPr>
                      <a:r>
                        <a:rPr lang="en-US" sz="1400" b="1" kern="100" dirty="0">
                          <a:latin typeface="+mn-ea"/>
                          <a:ea typeface="+mn-ea"/>
                        </a:rPr>
                        <a:t>②</a:t>
                      </a:r>
                      <a:endParaRPr lang="zh-CN" sz="2400" b="1" kern="100" dirty="0">
                        <a:latin typeface="+mn-ea"/>
                        <a:ea typeface="+mn-ea"/>
                        <a:cs typeface="Times New Roman"/>
                      </a:endParaRPr>
                    </a:p>
                  </a:txBody>
                  <a:tcPr marL="68580" marR="68580" marT="0" marB="0" anchor="ctr">
                    <a:solidFill>
                      <a:schemeClr val="bg1"/>
                    </a:solidFill>
                  </a:tcPr>
                </a:tc>
                <a:tc>
                  <a:txBody>
                    <a:bodyPr/>
                    <a:lstStyle/>
                    <a:p>
                      <a:pPr algn="ctr">
                        <a:lnSpc>
                          <a:spcPct val="100000"/>
                        </a:lnSpc>
                        <a:spcBef>
                          <a:spcPts val="0"/>
                        </a:spcBef>
                        <a:spcAft>
                          <a:spcPts val="0"/>
                        </a:spcAft>
                      </a:pPr>
                      <a:r>
                        <a:rPr lang="en-US" sz="1400" b="1" kern="100" dirty="0">
                          <a:latin typeface="+mn-ea"/>
                          <a:ea typeface="+mn-ea"/>
                        </a:rPr>
                        <a:t>③</a:t>
                      </a:r>
                      <a:endParaRPr lang="zh-CN" sz="2400" b="1" kern="100" dirty="0">
                        <a:latin typeface="+mn-ea"/>
                        <a:ea typeface="+mn-ea"/>
                        <a:cs typeface="Times New Roman"/>
                      </a:endParaRPr>
                    </a:p>
                  </a:txBody>
                  <a:tcPr marL="68580" marR="68580" marT="0" marB="0" anchor="ctr">
                    <a:solidFill>
                      <a:schemeClr val="bg1"/>
                    </a:solidFill>
                  </a:tcPr>
                </a:tc>
                <a:tc>
                  <a:txBody>
                    <a:bodyPr/>
                    <a:lstStyle/>
                    <a:p>
                      <a:pPr algn="ctr">
                        <a:lnSpc>
                          <a:spcPct val="100000"/>
                        </a:lnSpc>
                        <a:spcBef>
                          <a:spcPts val="0"/>
                        </a:spcBef>
                        <a:spcAft>
                          <a:spcPts val="0"/>
                        </a:spcAft>
                      </a:pPr>
                      <a:r>
                        <a:rPr lang="en-US" sz="1400" b="1" kern="100" dirty="0">
                          <a:latin typeface="+mn-ea"/>
                          <a:ea typeface="+mn-ea"/>
                        </a:rPr>
                        <a:t>④=①+②+③</a:t>
                      </a:r>
                      <a:endParaRPr lang="zh-CN" sz="2400" b="1" kern="100" dirty="0">
                        <a:latin typeface="+mn-ea"/>
                        <a:ea typeface="+mn-ea"/>
                        <a:cs typeface="Times New Roman"/>
                      </a:endParaRPr>
                    </a:p>
                  </a:txBody>
                  <a:tcPr marL="68580" marR="68580" marT="0" marB="0" anchor="ctr">
                    <a:solidFill>
                      <a:schemeClr val="bg1"/>
                    </a:solidFill>
                  </a:tcPr>
                </a:tc>
                <a:tc>
                  <a:txBody>
                    <a:bodyPr/>
                    <a:lstStyle/>
                    <a:p>
                      <a:pPr algn="ctr">
                        <a:lnSpc>
                          <a:spcPct val="100000"/>
                        </a:lnSpc>
                        <a:spcBef>
                          <a:spcPts val="0"/>
                        </a:spcBef>
                        <a:spcAft>
                          <a:spcPts val="0"/>
                        </a:spcAft>
                      </a:pPr>
                      <a:r>
                        <a:rPr lang="en-US" sz="1400" b="1" kern="100" dirty="0">
                          <a:latin typeface="+mn-ea"/>
                          <a:ea typeface="+mn-ea"/>
                        </a:rPr>
                        <a:t>⑤</a:t>
                      </a:r>
                      <a:r>
                        <a:rPr lang="en-US" sz="1400" b="1" kern="100" dirty="0">
                          <a:latin typeface="+mn-ea"/>
                          <a:ea typeface="+mn-ea"/>
                          <a:sym typeface="Symbol"/>
                        </a:rPr>
                        <a:t></a:t>
                      </a:r>
                      <a:r>
                        <a:rPr lang="en-US" sz="1400" b="1" kern="100" dirty="0">
                          <a:latin typeface="+mn-ea"/>
                          <a:ea typeface="+mn-ea"/>
                        </a:rPr>
                        <a:t>④/C</a:t>
                      </a:r>
                      <a:r>
                        <a:rPr lang="en-US" sz="1400" b="1" kern="100" baseline="-25000" dirty="0">
                          <a:latin typeface="+mn-ea"/>
                          <a:ea typeface="+mn-ea"/>
                        </a:rPr>
                        <a:t>0 </a:t>
                      </a:r>
                      <a:endParaRPr lang="zh-CN" sz="2400" b="1" kern="100" dirty="0">
                        <a:latin typeface="+mn-ea"/>
                        <a:ea typeface="+mn-ea"/>
                        <a:cs typeface="Times New Roman"/>
                      </a:endParaRPr>
                    </a:p>
                  </a:txBody>
                  <a:tcPr marL="68580" marR="68580" marT="0" marB="0" anchor="ctr">
                    <a:solidFill>
                      <a:schemeClr val="bg1"/>
                    </a:solidFill>
                  </a:tcPr>
                </a:tc>
              </a:tr>
              <a:tr h="252028">
                <a:tc>
                  <a:txBody>
                    <a:bodyPr/>
                    <a:lstStyle/>
                    <a:p>
                      <a:pPr algn="just">
                        <a:lnSpc>
                          <a:spcPct val="100000"/>
                        </a:lnSpc>
                        <a:spcBef>
                          <a:spcPts val="0"/>
                        </a:spcBef>
                        <a:spcAft>
                          <a:spcPts val="0"/>
                        </a:spcAft>
                      </a:pPr>
                      <a:r>
                        <a:rPr lang="zh-CN" sz="1400" b="1" kern="100" dirty="0">
                          <a:latin typeface="+mn-ea"/>
                          <a:ea typeface="+mn-ea"/>
                        </a:rPr>
                        <a:t>车辆运用效率指标</a:t>
                      </a:r>
                      <a:endParaRPr lang="zh-CN" sz="2400" b="1" kern="100" dirty="0">
                        <a:latin typeface="+mn-ea"/>
                        <a:ea typeface="+mn-ea"/>
                        <a:cs typeface="Times New Roman"/>
                      </a:endParaRPr>
                    </a:p>
                  </a:txBody>
                  <a:tcPr marL="68580" marR="68580" marT="0" marB="0" anchor="ctr">
                    <a:solidFill>
                      <a:schemeClr val="bg1"/>
                    </a:solidFill>
                  </a:tcPr>
                </a:tc>
                <a:tc>
                  <a:txBody>
                    <a:bodyPr/>
                    <a:lstStyle/>
                    <a:p>
                      <a:pPr algn="ctr">
                        <a:lnSpc>
                          <a:spcPct val="100000"/>
                        </a:lnSpc>
                        <a:spcBef>
                          <a:spcPts val="0"/>
                        </a:spcBef>
                        <a:spcAft>
                          <a:spcPts val="0"/>
                        </a:spcAft>
                      </a:pPr>
                      <a:r>
                        <a:rPr lang="en-US" sz="1200" b="1" kern="100" dirty="0">
                          <a:latin typeface="+mn-ea"/>
                          <a:ea typeface="+mn-ea"/>
                        </a:rPr>
                        <a:t>-</a:t>
                      </a:r>
                      <a:endParaRPr lang="zh-CN" sz="2000" b="1" kern="100" dirty="0">
                        <a:latin typeface="+mn-ea"/>
                        <a:ea typeface="+mn-ea"/>
                        <a:cs typeface="Times New Roman"/>
                      </a:endParaRPr>
                    </a:p>
                  </a:txBody>
                  <a:tcPr marL="68580" marR="68580" marT="0" marB="0" anchor="ctr">
                    <a:solidFill>
                      <a:schemeClr val="bg1"/>
                    </a:solidFill>
                  </a:tcPr>
                </a:tc>
                <a:tc>
                  <a:txBody>
                    <a:bodyPr/>
                    <a:lstStyle/>
                    <a:p>
                      <a:pPr algn="ctr">
                        <a:lnSpc>
                          <a:spcPct val="100000"/>
                        </a:lnSpc>
                        <a:spcBef>
                          <a:spcPts val="0"/>
                        </a:spcBef>
                        <a:spcAft>
                          <a:spcPts val="0"/>
                        </a:spcAft>
                      </a:pPr>
                      <a:r>
                        <a:rPr lang="en-US" sz="1200" b="1" kern="100">
                          <a:latin typeface="+mn-ea"/>
                          <a:ea typeface="+mn-ea"/>
                        </a:rPr>
                        <a:t>-</a:t>
                      </a:r>
                      <a:endParaRPr lang="zh-CN" sz="2000" b="1" kern="100">
                        <a:latin typeface="+mn-ea"/>
                        <a:ea typeface="+mn-ea"/>
                        <a:cs typeface="Times New Roman"/>
                      </a:endParaRPr>
                    </a:p>
                  </a:txBody>
                  <a:tcPr marL="68580" marR="68580" marT="0" marB="0" anchor="ctr">
                    <a:solidFill>
                      <a:schemeClr val="bg1"/>
                    </a:solidFill>
                  </a:tcPr>
                </a:tc>
                <a:tc>
                  <a:txBody>
                    <a:bodyPr/>
                    <a:lstStyle/>
                    <a:p>
                      <a:pPr algn="ctr">
                        <a:lnSpc>
                          <a:spcPct val="100000"/>
                        </a:lnSpc>
                        <a:spcBef>
                          <a:spcPts val="0"/>
                        </a:spcBef>
                        <a:spcAft>
                          <a:spcPts val="0"/>
                        </a:spcAft>
                      </a:pPr>
                      <a:r>
                        <a:rPr lang="en-US" sz="1200" b="1" kern="100">
                          <a:latin typeface="+mn-ea"/>
                          <a:ea typeface="+mn-ea"/>
                        </a:rPr>
                        <a:t>-</a:t>
                      </a:r>
                      <a:endParaRPr lang="zh-CN" sz="2000" b="1" kern="100">
                        <a:latin typeface="+mn-ea"/>
                        <a:ea typeface="+mn-ea"/>
                        <a:cs typeface="Times New Roman"/>
                      </a:endParaRPr>
                    </a:p>
                  </a:txBody>
                  <a:tcPr marL="68580" marR="68580" marT="0" marB="0">
                    <a:solidFill>
                      <a:schemeClr val="bg1"/>
                    </a:solidFill>
                  </a:tcPr>
                </a:tc>
                <a:tc>
                  <a:txBody>
                    <a:bodyPr/>
                    <a:lstStyle/>
                    <a:p>
                      <a:pPr algn="ctr">
                        <a:lnSpc>
                          <a:spcPct val="100000"/>
                        </a:lnSpc>
                        <a:spcBef>
                          <a:spcPts val="0"/>
                        </a:spcBef>
                        <a:spcAft>
                          <a:spcPts val="0"/>
                        </a:spcAft>
                      </a:pPr>
                      <a:r>
                        <a:rPr lang="en-US" sz="1200" b="1" kern="100" dirty="0">
                          <a:latin typeface="+mn-ea"/>
                          <a:ea typeface="+mn-ea"/>
                        </a:rPr>
                        <a:t>-</a:t>
                      </a:r>
                      <a:endParaRPr lang="zh-CN" sz="2000" b="1" kern="100" dirty="0">
                        <a:latin typeface="+mn-ea"/>
                        <a:ea typeface="+mn-ea"/>
                        <a:cs typeface="Times New Roman"/>
                      </a:endParaRPr>
                    </a:p>
                  </a:txBody>
                  <a:tcPr marL="68580" marR="68580" marT="0" marB="0" anchor="ctr">
                    <a:solidFill>
                      <a:schemeClr val="bg1"/>
                    </a:solidFill>
                  </a:tcPr>
                </a:tc>
                <a:tc>
                  <a:txBody>
                    <a:bodyPr/>
                    <a:lstStyle/>
                    <a:p>
                      <a:pPr algn="ctr">
                        <a:lnSpc>
                          <a:spcPct val="100000"/>
                        </a:lnSpc>
                        <a:spcBef>
                          <a:spcPts val="0"/>
                        </a:spcBef>
                        <a:spcAft>
                          <a:spcPts val="0"/>
                        </a:spcAft>
                      </a:pPr>
                      <a:r>
                        <a:rPr lang="en-US" sz="1200" b="1" kern="100" dirty="0">
                          <a:latin typeface="+mn-ea"/>
                          <a:ea typeface="+mn-ea"/>
                        </a:rPr>
                        <a:t>-</a:t>
                      </a:r>
                      <a:endParaRPr lang="zh-CN" sz="2000" b="1" kern="100" dirty="0">
                        <a:latin typeface="+mn-ea"/>
                        <a:ea typeface="+mn-ea"/>
                        <a:cs typeface="Times New Roman"/>
                      </a:endParaRPr>
                    </a:p>
                  </a:txBody>
                  <a:tcPr marL="68580" marR="68580" marT="0" marB="0" anchor="ctr">
                    <a:solidFill>
                      <a:schemeClr val="bg1"/>
                    </a:solidFill>
                  </a:tcPr>
                </a:tc>
                <a:tc>
                  <a:txBody>
                    <a:bodyPr/>
                    <a:lstStyle/>
                    <a:p>
                      <a:pPr algn="ctr">
                        <a:lnSpc>
                          <a:spcPct val="100000"/>
                        </a:lnSpc>
                        <a:spcBef>
                          <a:spcPts val="0"/>
                        </a:spcBef>
                        <a:spcAft>
                          <a:spcPts val="0"/>
                        </a:spcAft>
                      </a:pPr>
                      <a:r>
                        <a:rPr lang="en-US" sz="1200" b="1" kern="100" dirty="0">
                          <a:latin typeface="+mn-ea"/>
                          <a:ea typeface="+mn-ea"/>
                        </a:rPr>
                        <a:t>-</a:t>
                      </a:r>
                      <a:endParaRPr lang="zh-CN" sz="2000" b="1" kern="100" dirty="0">
                        <a:latin typeface="+mn-ea"/>
                        <a:ea typeface="+mn-ea"/>
                        <a:cs typeface="Times New Roman"/>
                      </a:endParaRPr>
                    </a:p>
                  </a:txBody>
                  <a:tcPr marL="68580" marR="68580" marT="0" marB="0" anchor="ctr">
                    <a:solidFill>
                      <a:schemeClr val="bg1"/>
                    </a:solidFill>
                  </a:tcPr>
                </a:tc>
                <a:tc>
                  <a:txBody>
                    <a:bodyPr/>
                    <a:lstStyle/>
                    <a:p>
                      <a:pPr marR="66675" algn="r">
                        <a:lnSpc>
                          <a:spcPct val="100000"/>
                        </a:lnSpc>
                        <a:spcBef>
                          <a:spcPts val="0"/>
                        </a:spcBef>
                        <a:spcAft>
                          <a:spcPts val="0"/>
                        </a:spcAft>
                      </a:pPr>
                      <a:r>
                        <a:rPr lang="en-US" sz="1200" b="1" kern="100" dirty="0">
                          <a:latin typeface="+mn-ea"/>
                          <a:ea typeface="+mn-ea"/>
                        </a:rPr>
                        <a:t>-</a:t>
                      </a:r>
                      <a:endParaRPr lang="zh-CN" sz="2000" b="1" kern="100" dirty="0">
                        <a:latin typeface="+mn-ea"/>
                        <a:ea typeface="+mn-ea"/>
                        <a:cs typeface="Times New Roman"/>
                      </a:endParaRPr>
                    </a:p>
                  </a:txBody>
                  <a:tcPr marL="68580" marR="68580" marT="0" marB="0" anchor="ctr">
                    <a:solidFill>
                      <a:schemeClr val="bg1"/>
                    </a:solidFill>
                  </a:tcPr>
                </a:tc>
                <a:tc>
                  <a:txBody>
                    <a:bodyPr/>
                    <a:lstStyle/>
                    <a:p>
                      <a:pPr algn="ctr">
                        <a:lnSpc>
                          <a:spcPct val="100000"/>
                        </a:lnSpc>
                        <a:spcBef>
                          <a:spcPts val="0"/>
                        </a:spcBef>
                        <a:spcAft>
                          <a:spcPts val="0"/>
                        </a:spcAft>
                      </a:pPr>
                      <a:r>
                        <a:rPr lang="en-US" sz="1200" b="1" kern="100" dirty="0">
                          <a:latin typeface="+mn-ea"/>
                          <a:ea typeface="+mn-ea"/>
                        </a:rPr>
                        <a:t>-</a:t>
                      </a:r>
                      <a:endParaRPr lang="zh-CN" sz="2000" b="1" kern="100" dirty="0">
                        <a:latin typeface="+mn-ea"/>
                        <a:ea typeface="+mn-ea"/>
                        <a:cs typeface="Times New Roman"/>
                      </a:endParaRPr>
                    </a:p>
                  </a:txBody>
                  <a:tcPr marL="68580" marR="68580" marT="0" marB="0" anchor="ctr">
                    <a:solidFill>
                      <a:schemeClr val="bg1"/>
                    </a:solidFill>
                  </a:tcPr>
                </a:tc>
              </a:tr>
              <a:tr h="252028">
                <a:tc>
                  <a:txBody>
                    <a:bodyPr/>
                    <a:lstStyle/>
                    <a:p>
                      <a:pPr indent="95885" algn="just">
                        <a:lnSpc>
                          <a:spcPct val="100000"/>
                        </a:lnSpc>
                        <a:spcBef>
                          <a:spcPts val="0"/>
                        </a:spcBef>
                        <a:spcAft>
                          <a:spcPts val="0"/>
                        </a:spcAft>
                      </a:pPr>
                      <a:r>
                        <a:rPr lang="zh-CN" sz="1400" b="1" kern="100" dirty="0">
                          <a:latin typeface="+mn-ea"/>
                          <a:ea typeface="+mn-ea"/>
                        </a:rPr>
                        <a:t>总车日</a:t>
                      </a:r>
                      <a:endParaRPr lang="zh-CN" sz="2400" b="1" kern="100" dirty="0">
                        <a:latin typeface="+mn-ea"/>
                        <a:ea typeface="+mn-ea"/>
                        <a:cs typeface="Times New Roman"/>
                      </a:endParaRPr>
                    </a:p>
                  </a:txBody>
                  <a:tcPr marL="68580" marR="68580" marT="0" marB="0" anchor="ctr">
                    <a:solidFill>
                      <a:schemeClr val="bg1"/>
                    </a:solidFill>
                  </a:tcPr>
                </a:tc>
                <a:tc>
                  <a:txBody>
                    <a:bodyPr/>
                    <a:lstStyle/>
                    <a:p>
                      <a:pPr marR="66675" algn="ctr">
                        <a:lnSpc>
                          <a:spcPct val="100000"/>
                        </a:lnSpc>
                        <a:spcBef>
                          <a:spcPts val="0"/>
                        </a:spcBef>
                        <a:spcAft>
                          <a:spcPts val="0"/>
                        </a:spcAft>
                      </a:pPr>
                      <a:r>
                        <a:rPr lang="en-US" sz="1400" b="1" i="1" kern="100" dirty="0">
                          <a:latin typeface="+mn-ea"/>
                          <a:ea typeface="+mn-ea"/>
                        </a:rPr>
                        <a:t>D</a:t>
                      </a:r>
                      <a:endParaRPr lang="zh-CN" sz="2400" b="1" i="1" kern="100" dirty="0">
                        <a:latin typeface="+mn-ea"/>
                        <a:ea typeface="+mn-ea"/>
                        <a:cs typeface="Times New Roman"/>
                      </a:endParaRPr>
                    </a:p>
                  </a:txBody>
                  <a:tcPr marL="68580" marR="68580" marT="0" marB="0" anchor="ctr">
                    <a:solidFill>
                      <a:schemeClr val="bg1"/>
                    </a:solidFill>
                  </a:tcPr>
                </a:tc>
                <a:tc>
                  <a:txBody>
                    <a:bodyPr/>
                    <a:lstStyle/>
                    <a:p>
                      <a:pPr algn="r">
                        <a:lnSpc>
                          <a:spcPct val="100000"/>
                        </a:lnSpc>
                        <a:spcBef>
                          <a:spcPts val="0"/>
                        </a:spcBef>
                        <a:spcAft>
                          <a:spcPts val="0"/>
                        </a:spcAft>
                      </a:pPr>
                      <a:r>
                        <a:rPr lang="en-US" sz="1400" b="1" kern="100" dirty="0">
                          <a:latin typeface="+mn-ea"/>
                          <a:ea typeface="+mn-ea"/>
                        </a:rPr>
                        <a:t>+100(</a:t>
                      </a:r>
                      <a:r>
                        <a:rPr lang="zh-CN" sz="1400" b="1" kern="100" dirty="0">
                          <a:latin typeface="+mn-ea"/>
                          <a:ea typeface="+mn-ea"/>
                        </a:rPr>
                        <a:t>车日</a:t>
                      </a:r>
                      <a:r>
                        <a:rPr lang="en-US" sz="1400" b="1" kern="100" dirty="0">
                          <a:latin typeface="+mn-ea"/>
                          <a:ea typeface="+mn-ea"/>
                        </a:rPr>
                        <a:t>)</a:t>
                      </a:r>
                      <a:endParaRPr lang="zh-CN" sz="2400" b="1" kern="100" dirty="0">
                        <a:latin typeface="+mn-ea"/>
                        <a:ea typeface="+mn-ea"/>
                        <a:cs typeface="Times New Roman"/>
                      </a:endParaRPr>
                    </a:p>
                  </a:txBody>
                  <a:tcPr marL="68580" marR="68580" marT="0" marB="0" anchor="ctr">
                    <a:solidFill>
                      <a:schemeClr val="bg1"/>
                    </a:solidFill>
                  </a:tcPr>
                </a:tc>
                <a:tc>
                  <a:txBody>
                    <a:bodyPr/>
                    <a:lstStyle/>
                    <a:p>
                      <a:pPr algn="r">
                        <a:lnSpc>
                          <a:spcPct val="100000"/>
                        </a:lnSpc>
                        <a:spcBef>
                          <a:spcPts val="0"/>
                        </a:spcBef>
                        <a:spcAft>
                          <a:spcPts val="0"/>
                        </a:spcAft>
                      </a:pPr>
                      <a:r>
                        <a:rPr lang="en-US" sz="1600" b="1" kern="100" dirty="0">
                          <a:latin typeface="+mn-ea"/>
                          <a:ea typeface="+mn-ea"/>
                        </a:rPr>
                        <a:t>+1.67</a:t>
                      </a:r>
                      <a:endParaRPr lang="zh-CN" sz="2800" b="1" kern="100" dirty="0">
                        <a:latin typeface="+mn-ea"/>
                        <a:ea typeface="+mn-ea"/>
                        <a:cs typeface="Times New Roman"/>
                      </a:endParaRPr>
                    </a:p>
                  </a:txBody>
                  <a:tcPr marL="68580" marR="68580" marT="0" marB="0" anchor="ctr">
                    <a:solidFill>
                      <a:schemeClr val="bg1"/>
                    </a:solidFill>
                  </a:tcPr>
                </a:tc>
                <a:tc>
                  <a:txBody>
                    <a:bodyPr/>
                    <a:lstStyle/>
                    <a:p>
                      <a:pPr marR="66675" algn="r">
                        <a:lnSpc>
                          <a:spcPct val="100000"/>
                        </a:lnSpc>
                        <a:spcBef>
                          <a:spcPts val="0"/>
                        </a:spcBef>
                        <a:spcAft>
                          <a:spcPts val="0"/>
                        </a:spcAft>
                      </a:pPr>
                      <a:r>
                        <a:rPr lang="en-US" sz="1600" b="1" kern="100">
                          <a:latin typeface="+mn-ea"/>
                          <a:ea typeface="+mn-ea"/>
                          <a:sym typeface="Symbol"/>
                        </a:rPr>
                        <a:t></a:t>
                      </a:r>
                      <a:r>
                        <a:rPr lang="en-US" sz="1600" b="1" kern="100">
                          <a:latin typeface="+mn-ea"/>
                          <a:ea typeface="+mn-ea"/>
                        </a:rPr>
                        <a:t>1.53</a:t>
                      </a:r>
                      <a:endParaRPr lang="zh-CN" sz="2800" b="1" kern="100">
                        <a:latin typeface="+mn-ea"/>
                        <a:ea typeface="+mn-ea"/>
                        <a:cs typeface="Times New Roman"/>
                      </a:endParaRPr>
                    </a:p>
                  </a:txBody>
                  <a:tcPr marL="68580" marR="68580" marT="0" marB="0" anchor="ctr">
                    <a:solidFill>
                      <a:schemeClr val="bg1"/>
                    </a:solidFill>
                  </a:tcPr>
                </a:tc>
                <a:tc>
                  <a:txBody>
                    <a:bodyPr/>
                    <a:lstStyle/>
                    <a:p>
                      <a:pPr algn="ctr">
                        <a:lnSpc>
                          <a:spcPct val="100000"/>
                        </a:lnSpc>
                        <a:spcBef>
                          <a:spcPts val="0"/>
                        </a:spcBef>
                        <a:spcAft>
                          <a:spcPts val="0"/>
                        </a:spcAft>
                      </a:pPr>
                      <a:r>
                        <a:rPr lang="en-US" sz="1600" b="1" kern="100" dirty="0">
                          <a:latin typeface="+mn-ea"/>
                          <a:ea typeface="+mn-ea"/>
                        </a:rPr>
                        <a:t>-</a:t>
                      </a:r>
                      <a:endParaRPr lang="zh-CN" sz="2800" b="1" kern="100" dirty="0">
                        <a:latin typeface="+mn-ea"/>
                        <a:ea typeface="+mn-ea"/>
                        <a:cs typeface="Times New Roman"/>
                      </a:endParaRPr>
                    </a:p>
                  </a:txBody>
                  <a:tcPr marL="68580" marR="68580" marT="0" marB="0" anchor="ctr">
                    <a:solidFill>
                      <a:schemeClr val="bg1"/>
                    </a:solidFill>
                  </a:tcPr>
                </a:tc>
                <a:tc>
                  <a:txBody>
                    <a:bodyPr/>
                    <a:lstStyle/>
                    <a:p>
                      <a:pPr algn="ctr">
                        <a:lnSpc>
                          <a:spcPct val="100000"/>
                        </a:lnSpc>
                        <a:spcBef>
                          <a:spcPts val="0"/>
                        </a:spcBef>
                        <a:spcAft>
                          <a:spcPts val="0"/>
                        </a:spcAft>
                      </a:pPr>
                      <a:r>
                        <a:rPr lang="en-US" sz="1600" b="1" kern="100">
                          <a:latin typeface="+mn-ea"/>
                          <a:ea typeface="+mn-ea"/>
                        </a:rPr>
                        <a:t>-</a:t>
                      </a:r>
                      <a:endParaRPr lang="zh-CN" sz="2800" b="1" kern="100">
                        <a:latin typeface="+mn-ea"/>
                        <a:ea typeface="+mn-ea"/>
                        <a:cs typeface="Times New Roman"/>
                      </a:endParaRPr>
                    </a:p>
                  </a:txBody>
                  <a:tcPr marL="68580" marR="68580" marT="0" marB="0" anchor="ctr">
                    <a:solidFill>
                      <a:schemeClr val="bg1"/>
                    </a:solidFill>
                  </a:tcPr>
                </a:tc>
                <a:tc>
                  <a:txBody>
                    <a:bodyPr/>
                    <a:lstStyle/>
                    <a:p>
                      <a:pPr marR="66675" algn="r">
                        <a:lnSpc>
                          <a:spcPct val="100000"/>
                        </a:lnSpc>
                        <a:spcBef>
                          <a:spcPts val="0"/>
                        </a:spcBef>
                        <a:spcAft>
                          <a:spcPts val="0"/>
                        </a:spcAft>
                      </a:pPr>
                      <a:r>
                        <a:rPr lang="en-US" sz="1600" b="1" kern="100" dirty="0">
                          <a:latin typeface="+mn-ea"/>
                          <a:ea typeface="+mn-ea"/>
                          <a:sym typeface="Symbol"/>
                        </a:rPr>
                        <a:t></a:t>
                      </a:r>
                      <a:r>
                        <a:rPr lang="en-US" sz="1600" b="1" kern="100" dirty="0">
                          <a:latin typeface="+mn-ea"/>
                          <a:ea typeface="+mn-ea"/>
                        </a:rPr>
                        <a:t>1.53</a:t>
                      </a:r>
                      <a:endParaRPr lang="zh-CN" sz="2800" b="1" kern="100" dirty="0">
                        <a:latin typeface="+mn-ea"/>
                        <a:ea typeface="+mn-ea"/>
                        <a:cs typeface="Times New Roman"/>
                      </a:endParaRPr>
                    </a:p>
                  </a:txBody>
                  <a:tcPr marL="68580" marR="68580" marT="0" marB="0" anchor="ctr">
                    <a:solidFill>
                      <a:schemeClr val="bg1"/>
                    </a:solidFill>
                  </a:tcPr>
                </a:tc>
                <a:tc>
                  <a:txBody>
                    <a:bodyPr/>
                    <a:lstStyle/>
                    <a:p>
                      <a:pPr marR="144145" algn="r">
                        <a:lnSpc>
                          <a:spcPct val="100000"/>
                        </a:lnSpc>
                        <a:spcBef>
                          <a:spcPts val="0"/>
                        </a:spcBef>
                        <a:spcAft>
                          <a:spcPts val="0"/>
                        </a:spcAft>
                      </a:pPr>
                      <a:r>
                        <a:rPr lang="en-US" sz="1600" b="1" kern="100" dirty="0">
                          <a:latin typeface="+mn-ea"/>
                          <a:ea typeface="+mn-ea"/>
                        </a:rPr>
                        <a:t>+0.50 </a:t>
                      </a:r>
                      <a:endParaRPr lang="zh-CN" sz="2800" b="1" kern="100" dirty="0">
                        <a:latin typeface="+mn-ea"/>
                        <a:ea typeface="+mn-ea"/>
                        <a:cs typeface="Times New Roman"/>
                      </a:endParaRPr>
                    </a:p>
                  </a:txBody>
                  <a:tcPr marL="68580" marR="68580" marT="0" marB="0" anchor="ctr">
                    <a:solidFill>
                      <a:schemeClr val="bg1"/>
                    </a:solidFill>
                  </a:tcPr>
                </a:tc>
              </a:tr>
              <a:tr h="252028">
                <a:tc>
                  <a:txBody>
                    <a:bodyPr/>
                    <a:lstStyle/>
                    <a:p>
                      <a:pPr indent="95885" algn="just">
                        <a:lnSpc>
                          <a:spcPct val="100000"/>
                        </a:lnSpc>
                        <a:spcBef>
                          <a:spcPts val="0"/>
                        </a:spcBef>
                        <a:spcAft>
                          <a:spcPts val="0"/>
                        </a:spcAft>
                      </a:pPr>
                      <a:r>
                        <a:rPr lang="zh-CN" sz="1400" b="1" kern="100" dirty="0">
                          <a:latin typeface="+mn-ea"/>
                          <a:ea typeface="+mn-ea"/>
                        </a:rPr>
                        <a:t>工作率</a:t>
                      </a:r>
                      <a:endParaRPr lang="zh-CN" sz="2400" b="1" kern="100" dirty="0">
                        <a:latin typeface="+mn-ea"/>
                        <a:ea typeface="+mn-ea"/>
                        <a:cs typeface="Times New Roman"/>
                      </a:endParaRPr>
                    </a:p>
                  </a:txBody>
                  <a:tcPr marL="68580" marR="68580" marT="0" marB="0" anchor="ctr">
                    <a:solidFill>
                      <a:schemeClr val="bg1"/>
                    </a:solidFill>
                  </a:tcPr>
                </a:tc>
                <a:tc>
                  <a:txBody>
                    <a:bodyPr/>
                    <a:lstStyle/>
                    <a:p>
                      <a:pPr marR="66675" algn="ctr">
                        <a:lnSpc>
                          <a:spcPct val="100000"/>
                        </a:lnSpc>
                        <a:spcBef>
                          <a:spcPts val="0"/>
                        </a:spcBef>
                        <a:spcAft>
                          <a:spcPts val="0"/>
                        </a:spcAft>
                      </a:pPr>
                      <a:r>
                        <a:rPr lang="en-US" sz="1400" b="1" i="1" kern="100" dirty="0">
                          <a:latin typeface="+mn-ea"/>
                          <a:ea typeface="+mn-ea"/>
                        </a:rPr>
                        <a:t>α</a:t>
                      </a:r>
                      <a:endParaRPr lang="zh-CN" sz="2400" b="1" i="1" kern="100" dirty="0">
                        <a:latin typeface="+mn-ea"/>
                        <a:ea typeface="+mn-ea"/>
                        <a:cs typeface="Times New Roman"/>
                      </a:endParaRPr>
                    </a:p>
                  </a:txBody>
                  <a:tcPr marL="68580" marR="68580" marT="0" marB="0" anchor="ctr">
                    <a:solidFill>
                      <a:schemeClr val="bg1"/>
                    </a:solidFill>
                  </a:tcPr>
                </a:tc>
                <a:tc>
                  <a:txBody>
                    <a:bodyPr/>
                    <a:lstStyle/>
                    <a:p>
                      <a:pPr algn="r">
                        <a:lnSpc>
                          <a:spcPct val="100000"/>
                        </a:lnSpc>
                        <a:spcBef>
                          <a:spcPts val="0"/>
                        </a:spcBef>
                        <a:spcAft>
                          <a:spcPts val="0"/>
                        </a:spcAft>
                      </a:pPr>
                      <a:r>
                        <a:rPr lang="en-US" sz="1400" b="1" kern="100" dirty="0">
                          <a:latin typeface="+mn-ea"/>
                          <a:ea typeface="+mn-ea"/>
                        </a:rPr>
                        <a:t>-5(%)</a:t>
                      </a:r>
                      <a:endParaRPr lang="zh-CN" sz="2400" b="1" kern="100" dirty="0">
                        <a:latin typeface="+mn-ea"/>
                        <a:ea typeface="+mn-ea"/>
                        <a:cs typeface="Times New Roman"/>
                      </a:endParaRPr>
                    </a:p>
                  </a:txBody>
                  <a:tcPr marL="68580" marR="68580" marT="0" marB="0" anchor="ctr">
                    <a:solidFill>
                      <a:schemeClr val="bg1"/>
                    </a:solidFill>
                  </a:tcPr>
                </a:tc>
                <a:tc>
                  <a:txBody>
                    <a:bodyPr/>
                    <a:lstStyle/>
                    <a:p>
                      <a:pPr algn="r">
                        <a:lnSpc>
                          <a:spcPct val="100000"/>
                        </a:lnSpc>
                        <a:spcBef>
                          <a:spcPts val="0"/>
                        </a:spcBef>
                        <a:spcAft>
                          <a:spcPts val="0"/>
                        </a:spcAft>
                      </a:pPr>
                      <a:r>
                        <a:rPr lang="en-US" sz="1600" b="1" kern="100" dirty="0">
                          <a:latin typeface="+mn-ea"/>
                          <a:ea typeface="+mn-ea"/>
                        </a:rPr>
                        <a:t>-5.26</a:t>
                      </a:r>
                      <a:endParaRPr lang="zh-CN" sz="2800" b="1" kern="100" dirty="0">
                        <a:latin typeface="+mn-ea"/>
                        <a:ea typeface="+mn-ea"/>
                        <a:cs typeface="Times New Roman"/>
                      </a:endParaRPr>
                    </a:p>
                  </a:txBody>
                  <a:tcPr marL="68580" marR="68580" marT="0" marB="0" anchor="ctr">
                    <a:solidFill>
                      <a:schemeClr val="bg1"/>
                    </a:solidFill>
                  </a:tcPr>
                </a:tc>
                <a:tc>
                  <a:txBody>
                    <a:bodyPr/>
                    <a:lstStyle/>
                    <a:p>
                      <a:pPr marR="66675" algn="r">
                        <a:lnSpc>
                          <a:spcPct val="100000"/>
                        </a:lnSpc>
                        <a:spcBef>
                          <a:spcPts val="0"/>
                        </a:spcBef>
                        <a:spcAft>
                          <a:spcPts val="0"/>
                        </a:spcAft>
                      </a:pPr>
                      <a:r>
                        <a:rPr lang="en-US" sz="1600" b="1" kern="100">
                          <a:latin typeface="+mn-ea"/>
                          <a:ea typeface="+mn-ea"/>
                        </a:rPr>
                        <a:t>+5.08</a:t>
                      </a:r>
                      <a:endParaRPr lang="zh-CN" sz="2800" b="1" kern="100">
                        <a:latin typeface="+mn-ea"/>
                        <a:ea typeface="+mn-ea"/>
                        <a:cs typeface="Times New Roman"/>
                      </a:endParaRPr>
                    </a:p>
                  </a:txBody>
                  <a:tcPr marL="68580" marR="68580" marT="0" marB="0" anchor="ctr">
                    <a:solidFill>
                      <a:schemeClr val="bg1"/>
                    </a:solidFill>
                  </a:tcPr>
                </a:tc>
                <a:tc>
                  <a:txBody>
                    <a:bodyPr/>
                    <a:lstStyle/>
                    <a:p>
                      <a:pPr algn="ctr">
                        <a:lnSpc>
                          <a:spcPct val="100000"/>
                        </a:lnSpc>
                        <a:spcBef>
                          <a:spcPts val="0"/>
                        </a:spcBef>
                        <a:spcAft>
                          <a:spcPts val="0"/>
                        </a:spcAft>
                      </a:pPr>
                      <a:r>
                        <a:rPr lang="en-US" sz="1600" b="1" kern="100" dirty="0">
                          <a:latin typeface="+mn-ea"/>
                          <a:ea typeface="+mn-ea"/>
                        </a:rPr>
                        <a:t>-</a:t>
                      </a:r>
                      <a:endParaRPr lang="zh-CN" sz="2800" b="1" kern="100" dirty="0">
                        <a:latin typeface="+mn-ea"/>
                        <a:ea typeface="+mn-ea"/>
                        <a:cs typeface="Times New Roman"/>
                      </a:endParaRPr>
                    </a:p>
                  </a:txBody>
                  <a:tcPr marL="68580" marR="68580" marT="0" marB="0" anchor="ctr">
                    <a:solidFill>
                      <a:schemeClr val="bg1"/>
                    </a:solidFill>
                  </a:tcPr>
                </a:tc>
                <a:tc>
                  <a:txBody>
                    <a:bodyPr/>
                    <a:lstStyle/>
                    <a:p>
                      <a:pPr algn="ctr">
                        <a:lnSpc>
                          <a:spcPct val="100000"/>
                        </a:lnSpc>
                        <a:spcBef>
                          <a:spcPts val="0"/>
                        </a:spcBef>
                        <a:spcAft>
                          <a:spcPts val="0"/>
                        </a:spcAft>
                      </a:pPr>
                      <a:r>
                        <a:rPr lang="en-US" sz="1600" b="1" kern="100">
                          <a:latin typeface="+mn-ea"/>
                          <a:ea typeface="+mn-ea"/>
                        </a:rPr>
                        <a:t>-</a:t>
                      </a:r>
                      <a:endParaRPr lang="zh-CN" sz="2800" b="1" kern="100">
                        <a:latin typeface="+mn-ea"/>
                        <a:ea typeface="+mn-ea"/>
                        <a:cs typeface="Times New Roman"/>
                      </a:endParaRPr>
                    </a:p>
                  </a:txBody>
                  <a:tcPr marL="68580" marR="68580" marT="0" marB="0" anchor="ctr">
                    <a:solidFill>
                      <a:schemeClr val="bg1"/>
                    </a:solidFill>
                  </a:tcPr>
                </a:tc>
                <a:tc>
                  <a:txBody>
                    <a:bodyPr/>
                    <a:lstStyle/>
                    <a:p>
                      <a:pPr marR="66675" algn="r">
                        <a:lnSpc>
                          <a:spcPct val="100000"/>
                        </a:lnSpc>
                        <a:spcBef>
                          <a:spcPts val="0"/>
                        </a:spcBef>
                        <a:spcAft>
                          <a:spcPts val="0"/>
                        </a:spcAft>
                      </a:pPr>
                      <a:r>
                        <a:rPr lang="en-US" sz="1600" b="1" kern="100" dirty="0">
                          <a:latin typeface="+mn-ea"/>
                          <a:ea typeface="+mn-ea"/>
                        </a:rPr>
                        <a:t>+5.08</a:t>
                      </a:r>
                      <a:endParaRPr lang="zh-CN" sz="2800" b="1" kern="100" dirty="0">
                        <a:latin typeface="+mn-ea"/>
                        <a:ea typeface="+mn-ea"/>
                        <a:cs typeface="Times New Roman"/>
                      </a:endParaRPr>
                    </a:p>
                  </a:txBody>
                  <a:tcPr marL="68580" marR="68580" marT="0" marB="0" anchor="ctr">
                    <a:solidFill>
                      <a:schemeClr val="bg1"/>
                    </a:solidFill>
                  </a:tcPr>
                </a:tc>
                <a:tc>
                  <a:txBody>
                    <a:bodyPr/>
                    <a:lstStyle/>
                    <a:p>
                      <a:pPr marR="144145" algn="r">
                        <a:lnSpc>
                          <a:spcPct val="100000"/>
                        </a:lnSpc>
                        <a:spcBef>
                          <a:spcPts val="0"/>
                        </a:spcBef>
                        <a:spcAft>
                          <a:spcPts val="0"/>
                        </a:spcAft>
                      </a:pPr>
                      <a:r>
                        <a:rPr lang="en-US" sz="1600" b="1" kern="100" dirty="0">
                          <a:latin typeface="+mn-ea"/>
                          <a:ea typeface="+mn-ea"/>
                          <a:sym typeface="Symbol"/>
                        </a:rPr>
                        <a:t></a:t>
                      </a:r>
                      <a:r>
                        <a:rPr lang="en-US" sz="1600" b="1" kern="100" dirty="0">
                          <a:latin typeface="+mn-ea"/>
                          <a:ea typeface="+mn-ea"/>
                        </a:rPr>
                        <a:t>1.67 </a:t>
                      </a:r>
                      <a:endParaRPr lang="zh-CN" sz="2800" b="1" kern="100" dirty="0">
                        <a:latin typeface="+mn-ea"/>
                        <a:ea typeface="+mn-ea"/>
                        <a:cs typeface="Times New Roman"/>
                      </a:endParaRPr>
                    </a:p>
                  </a:txBody>
                  <a:tcPr marL="68580" marR="68580" marT="0" marB="0" anchor="ctr">
                    <a:solidFill>
                      <a:schemeClr val="bg1"/>
                    </a:solidFill>
                  </a:tcPr>
                </a:tc>
              </a:tr>
              <a:tr h="252028">
                <a:tc>
                  <a:txBody>
                    <a:bodyPr/>
                    <a:lstStyle/>
                    <a:p>
                      <a:pPr indent="95885" algn="just">
                        <a:lnSpc>
                          <a:spcPct val="100000"/>
                        </a:lnSpc>
                        <a:spcBef>
                          <a:spcPts val="0"/>
                        </a:spcBef>
                        <a:spcAft>
                          <a:spcPts val="0"/>
                        </a:spcAft>
                      </a:pPr>
                      <a:r>
                        <a:rPr lang="zh-CN" sz="1400" b="1" kern="100" dirty="0">
                          <a:latin typeface="+mn-ea"/>
                          <a:ea typeface="+mn-ea"/>
                        </a:rPr>
                        <a:t>平均车日行程</a:t>
                      </a:r>
                      <a:endParaRPr lang="zh-CN" sz="2400" b="1" kern="100" dirty="0">
                        <a:latin typeface="+mn-ea"/>
                        <a:ea typeface="+mn-ea"/>
                        <a:cs typeface="Times New Roman"/>
                      </a:endParaRPr>
                    </a:p>
                  </a:txBody>
                  <a:tcPr marL="68580" marR="68580" marT="0" marB="0" anchor="ctr">
                    <a:solidFill>
                      <a:schemeClr val="bg1"/>
                    </a:solidFill>
                  </a:tcPr>
                </a:tc>
                <a:tc>
                  <a:txBody>
                    <a:bodyPr/>
                    <a:lstStyle/>
                    <a:p>
                      <a:pPr marR="66675" algn="ctr">
                        <a:lnSpc>
                          <a:spcPct val="100000"/>
                        </a:lnSpc>
                        <a:spcBef>
                          <a:spcPts val="0"/>
                        </a:spcBef>
                        <a:spcAft>
                          <a:spcPts val="0"/>
                        </a:spcAft>
                      </a:pPr>
                      <a:r>
                        <a:rPr lang="en-US" sz="1400" b="1" i="1" kern="100" dirty="0">
                          <a:latin typeface="+mn-ea"/>
                          <a:ea typeface="+mn-ea"/>
                        </a:rPr>
                        <a:t>l</a:t>
                      </a:r>
                      <a:endParaRPr lang="zh-CN" sz="2400" b="1" i="1" kern="100" dirty="0">
                        <a:latin typeface="+mn-ea"/>
                        <a:ea typeface="+mn-ea"/>
                        <a:cs typeface="Times New Roman"/>
                      </a:endParaRPr>
                    </a:p>
                  </a:txBody>
                  <a:tcPr marL="68580" marR="68580" marT="0" marB="0" anchor="ctr">
                    <a:solidFill>
                      <a:schemeClr val="bg1"/>
                    </a:solidFill>
                  </a:tcPr>
                </a:tc>
                <a:tc>
                  <a:txBody>
                    <a:bodyPr/>
                    <a:lstStyle/>
                    <a:p>
                      <a:pPr algn="r">
                        <a:lnSpc>
                          <a:spcPct val="100000"/>
                        </a:lnSpc>
                        <a:spcBef>
                          <a:spcPts val="0"/>
                        </a:spcBef>
                        <a:spcAft>
                          <a:spcPts val="0"/>
                        </a:spcAft>
                      </a:pPr>
                      <a:r>
                        <a:rPr lang="en-US" sz="1400" b="1" kern="100" dirty="0">
                          <a:latin typeface="+mn-ea"/>
                          <a:ea typeface="+mn-ea"/>
                        </a:rPr>
                        <a:t>+10(km)</a:t>
                      </a:r>
                      <a:endParaRPr lang="zh-CN" sz="2400" b="1" kern="100" dirty="0">
                        <a:latin typeface="+mn-ea"/>
                        <a:ea typeface="+mn-ea"/>
                        <a:cs typeface="Times New Roman"/>
                      </a:endParaRPr>
                    </a:p>
                  </a:txBody>
                  <a:tcPr marL="68580" marR="68580" marT="0" marB="0" anchor="ctr">
                    <a:solidFill>
                      <a:schemeClr val="bg1"/>
                    </a:solidFill>
                  </a:tcPr>
                </a:tc>
                <a:tc>
                  <a:txBody>
                    <a:bodyPr/>
                    <a:lstStyle/>
                    <a:p>
                      <a:pPr algn="r">
                        <a:lnSpc>
                          <a:spcPct val="100000"/>
                        </a:lnSpc>
                        <a:spcBef>
                          <a:spcPts val="0"/>
                        </a:spcBef>
                        <a:spcAft>
                          <a:spcPts val="0"/>
                        </a:spcAft>
                      </a:pPr>
                      <a:r>
                        <a:rPr lang="en-US" sz="1600" b="1" kern="100" dirty="0">
                          <a:latin typeface="+mn-ea"/>
                          <a:ea typeface="+mn-ea"/>
                        </a:rPr>
                        <a:t>+2.5</a:t>
                      </a:r>
                      <a:endParaRPr lang="zh-CN" sz="2800" b="1" kern="100" dirty="0">
                        <a:latin typeface="+mn-ea"/>
                        <a:ea typeface="+mn-ea"/>
                        <a:cs typeface="Times New Roman"/>
                      </a:endParaRPr>
                    </a:p>
                  </a:txBody>
                  <a:tcPr marL="68580" marR="68580" marT="0" marB="0" anchor="ctr">
                    <a:solidFill>
                      <a:schemeClr val="bg1"/>
                    </a:solidFill>
                  </a:tcPr>
                </a:tc>
                <a:tc>
                  <a:txBody>
                    <a:bodyPr/>
                    <a:lstStyle/>
                    <a:p>
                      <a:pPr marR="66675" algn="r">
                        <a:lnSpc>
                          <a:spcPct val="100000"/>
                        </a:lnSpc>
                        <a:spcBef>
                          <a:spcPts val="0"/>
                        </a:spcBef>
                        <a:spcAft>
                          <a:spcPts val="0"/>
                        </a:spcAft>
                      </a:pPr>
                      <a:r>
                        <a:rPr lang="en-US" sz="1600" b="1" kern="100" dirty="0">
                          <a:latin typeface="+mn-ea"/>
                          <a:ea typeface="+mn-ea"/>
                          <a:sym typeface="Symbol"/>
                        </a:rPr>
                        <a:t></a:t>
                      </a:r>
                      <a:r>
                        <a:rPr lang="en-US" sz="1600" b="1" kern="100" dirty="0">
                          <a:latin typeface="+mn-ea"/>
                          <a:ea typeface="+mn-ea"/>
                        </a:rPr>
                        <a:t>2.35</a:t>
                      </a:r>
                      <a:endParaRPr lang="zh-CN" sz="2800" b="1" kern="100" dirty="0">
                        <a:latin typeface="+mn-ea"/>
                        <a:ea typeface="+mn-ea"/>
                        <a:cs typeface="Times New Roman"/>
                      </a:endParaRPr>
                    </a:p>
                  </a:txBody>
                  <a:tcPr marL="68580" marR="68580" marT="0" marB="0" anchor="ctr">
                    <a:solidFill>
                      <a:schemeClr val="bg1"/>
                    </a:solidFill>
                  </a:tcPr>
                </a:tc>
                <a:tc>
                  <a:txBody>
                    <a:bodyPr/>
                    <a:lstStyle/>
                    <a:p>
                      <a:pPr algn="ctr">
                        <a:lnSpc>
                          <a:spcPct val="100000"/>
                        </a:lnSpc>
                        <a:spcBef>
                          <a:spcPts val="0"/>
                        </a:spcBef>
                        <a:spcAft>
                          <a:spcPts val="0"/>
                        </a:spcAft>
                      </a:pPr>
                      <a:r>
                        <a:rPr lang="en-US" sz="1600" b="1" kern="100" dirty="0">
                          <a:latin typeface="+mn-ea"/>
                          <a:ea typeface="+mn-ea"/>
                        </a:rPr>
                        <a:t>-</a:t>
                      </a:r>
                      <a:endParaRPr lang="zh-CN" sz="2800" b="1" kern="100" dirty="0">
                        <a:latin typeface="+mn-ea"/>
                        <a:ea typeface="+mn-ea"/>
                        <a:cs typeface="Times New Roman"/>
                      </a:endParaRPr>
                    </a:p>
                  </a:txBody>
                  <a:tcPr marL="68580" marR="68580" marT="0" marB="0" anchor="ctr">
                    <a:solidFill>
                      <a:schemeClr val="bg1"/>
                    </a:solidFill>
                  </a:tcPr>
                </a:tc>
                <a:tc>
                  <a:txBody>
                    <a:bodyPr/>
                    <a:lstStyle/>
                    <a:p>
                      <a:pPr algn="ctr">
                        <a:lnSpc>
                          <a:spcPct val="100000"/>
                        </a:lnSpc>
                        <a:spcBef>
                          <a:spcPts val="0"/>
                        </a:spcBef>
                        <a:spcAft>
                          <a:spcPts val="0"/>
                        </a:spcAft>
                      </a:pPr>
                      <a:r>
                        <a:rPr lang="en-US" sz="1600" b="1" kern="100">
                          <a:latin typeface="+mn-ea"/>
                          <a:ea typeface="+mn-ea"/>
                        </a:rPr>
                        <a:t>-</a:t>
                      </a:r>
                      <a:endParaRPr lang="zh-CN" sz="2800" b="1" kern="100">
                        <a:latin typeface="+mn-ea"/>
                        <a:ea typeface="+mn-ea"/>
                        <a:cs typeface="Times New Roman"/>
                      </a:endParaRPr>
                    </a:p>
                  </a:txBody>
                  <a:tcPr marL="68580" marR="68580" marT="0" marB="0" anchor="ctr">
                    <a:solidFill>
                      <a:schemeClr val="bg1"/>
                    </a:solidFill>
                  </a:tcPr>
                </a:tc>
                <a:tc>
                  <a:txBody>
                    <a:bodyPr/>
                    <a:lstStyle/>
                    <a:p>
                      <a:pPr marR="66675" algn="r">
                        <a:lnSpc>
                          <a:spcPct val="100000"/>
                        </a:lnSpc>
                        <a:spcBef>
                          <a:spcPts val="0"/>
                        </a:spcBef>
                        <a:spcAft>
                          <a:spcPts val="0"/>
                        </a:spcAft>
                      </a:pPr>
                      <a:r>
                        <a:rPr lang="en-US" sz="1600" b="1" kern="100" dirty="0">
                          <a:latin typeface="+mn-ea"/>
                          <a:ea typeface="+mn-ea"/>
                          <a:sym typeface="Symbol"/>
                        </a:rPr>
                        <a:t></a:t>
                      </a:r>
                      <a:r>
                        <a:rPr lang="en-US" sz="1600" b="1" kern="100" dirty="0">
                          <a:latin typeface="+mn-ea"/>
                          <a:ea typeface="+mn-ea"/>
                        </a:rPr>
                        <a:t>2.35</a:t>
                      </a:r>
                      <a:endParaRPr lang="zh-CN" sz="2800" b="1" kern="100" dirty="0">
                        <a:latin typeface="+mn-ea"/>
                        <a:ea typeface="+mn-ea"/>
                        <a:cs typeface="Times New Roman"/>
                      </a:endParaRPr>
                    </a:p>
                  </a:txBody>
                  <a:tcPr marL="68580" marR="68580" marT="0" marB="0" anchor="ctr">
                    <a:solidFill>
                      <a:schemeClr val="bg1"/>
                    </a:solidFill>
                  </a:tcPr>
                </a:tc>
                <a:tc>
                  <a:txBody>
                    <a:bodyPr/>
                    <a:lstStyle/>
                    <a:p>
                      <a:pPr marR="144145" algn="r">
                        <a:lnSpc>
                          <a:spcPct val="100000"/>
                        </a:lnSpc>
                        <a:spcBef>
                          <a:spcPts val="0"/>
                        </a:spcBef>
                        <a:spcAft>
                          <a:spcPts val="0"/>
                        </a:spcAft>
                      </a:pPr>
                      <a:r>
                        <a:rPr lang="en-US" sz="1600" b="1" kern="100" dirty="0">
                          <a:latin typeface="+mn-ea"/>
                          <a:ea typeface="+mn-ea"/>
                        </a:rPr>
                        <a:t>+0.77 </a:t>
                      </a:r>
                      <a:endParaRPr lang="zh-CN" sz="2800" b="1" kern="100" dirty="0">
                        <a:latin typeface="+mn-ea"/>
                        <a:ea typeface="+mn-ea"/>
                        <a:cs typeface="Times New Roman"/>
                      </a:endParaRPr>
                    </a:p>
                  </a:txBody>
                  <a:tcPr marL="68580" marR="68580" marT="0" marB="0" anchor="ctr">
                    <a:solidFill>
                      <a:schemeClr val="bg1"/>
                    </a:solidFill>
                  </a:tcPr>
                </a:tc>
              </a:tr>
              <a:tr h="252028">
                <a:tc>
                  <a:txBody>
                    <a:bodyPr/>
                    <a:lstStyle/>
                    <a:p>
                      <a:pPr indent="95885" algn="just">
                        <a:lnSpc>
                          <a:spcPct val="100000"/>
                        </a:lnSpc>
                        <a:spcBef>
                          <a:spcPts val="0"/>
                        </a:spcBef>
                        <a:spcAft>
                          <a:spcPts val="0"/>
                        </a:spcAft>
                      </a:pPr>
                      <a:r>
                        <a:rPr lang="zh-CN" sz="1400" b="1" kern="100" dirty="0">
                          <a:latin typeface="+mn-ea"/>
                          <a:ea typeface="+mn-ea"/>
                        </a:rPr>
                        <a:t>里程利用率</a:t>
                      </a:r>
                      <a:endParaRPr lang="zh-CN" sz="2400" b="1" kern="100" dirty="0">
                        <a:latin typeface="+mn-ea"/>
                        <a:ea typeface="+mn-ea"/>
                        <a:cs typeface="Times New Roman"/>
                      </a:endParaRPr>
                    </a:p>
                  </a:txBody>
                  <a:tcPr marL="68580" marR="68580" marT="0" marB="0" anchor="ctr">
                    <a:solidFill>
                      <a:schemeClr val="bg1"/>
                    </a:solidFill>
                  </a:tcPr>
                </a:tc>
                <a:tc>
                  <a:txBody>
                    <a:bodyPr/>
                    <a:lstStyle/>
                    <a:p>
                      <a:pPr marR="66675" algn="ctr">
                        <a:lnSpc>
                          <a:spcPct val="100000"/>
                        </a:lnSpc>
                        <a:spcBef>
                          <a:spcPts val="0"/>
                        </a:spcBef>
                        <a:spcAft>
                          <a:spcPts val="0"/>
                        </a:spcAft>
                      </a:pPr>
                      <a:r>
                        <a:rPr lang="en-US" sz="1400" b="1" i="1" kern="100" dirty="0">
                          <a:latin typeface="+mn-ea"/>
                          <a:ea typeface="+mn-ea"/>
                        </a:rPr>
                        <a:t>β</a:t>
                      </a:r>
                      <a:endParaRPr lang="zh-CN" sz="2400" b="1" i="1" kern="100" dirty="0">
                        <a:latin typeface="+mn-ea"/>
                        <a:ea typeface="+mn-ea"/>
                        <a:cs typeface="Times New Roman"/>
                      </a:endParaRPr>
                    </a:p>
                  </a:txBody>
                  <a:tcPr marL="68580" marR="68580" marT="0" marB="0" anchor="ctr">
                    <a:solidFill>
                      <a:schemeClr val="bg1"/>
                    </a:solidFill>
                  </a:tcPr>
                </a:tc>
                <a:tc>
                  <a:txBody>
                    <a:bodyPr/>
                    <a:lstStyle/>
                    <a:p>
                      <a:pPr algn="r">
                        <a:lnSpc>
                          <a:spcPct val="100000"/>
                        </a:lnSpc>
                        <a:spcBef>
                          <a:spcPts val="0"/>
                        </a:spcBef>
                        <a:spcAft>
                          <a:spcPts val="0"/>
                        </a:spcAft>
                      </a:pPr>
                      <a:r>
                        <a:rPr lang="en-US" sz="1400" b="1" kern="100" dirty="0">
                          <a:latin typeface="+mn-ea"/>
                          <a:ea typeface="+mn-ea"/>
                        </a:rPr>
                        <a:t>+10(%)</a:t>
                      </a:r>
                      <a:endParaRPr lang="zh-CN" sz="2400" b="1" kern="100" dirty="0">
                        <a:latin typeface="+mn-ea"/>
                        <a:ea typeface="+mn-ea"/>
                        <a:cs typeface="Times New Roman"/>
                      </a:endParaRPr>
                    </a:p>
                  </a:txBody>
                  <a:tcPr marL="68580" marR="68580" marT="0" marB="0" anchor="ctr">
                    <a:solidFill>
                      <a:schemeClr val="bg1"/>
                    </a:solidFill>
                  </a:tcPr>
                </a:tc>
                <a:tc>
                  <a:txBody>
                    <a:bodyPr/>
                    <a:lstStyle/>
                    <a:p>
                      <a:pPr algn="r">
                        <a:lnSpc>
                          <a:spcPct val="100000"/>
                        </a:lnSpc>
                        <a:spcBef>
                          <a:spcPts val="0"/>
                        </a:spcBef>
                        <a:spcAft>
                          <a:spcPts val="0"/>
                        </a:spcAft>
                      </a:pPr>
                      <a:r>
                        <a:rPr lang="en-US" sz="1600" b="1" kern="100">
                          <a:latin typeface="+mn-ea"/>
                          <a:ea typeface="+mn-ea"/>
                        </a:rPr>
                        <a:t>+16.67</a:t>
                      </a:r>
                      <a:endParaRPr lang="zh-CN" sz="2800" b="1" kern="100">
                        <a:latin typeface="+mn-ea"/>
                        <a:ea typeface="+mn-ea"/>
                        <a:cs typeface="Times New Roman"/>
                      </a:endParaRPr>
                    </a:p>
                  </a:txBody>
                  <a:tcPr marL="68580" marR="68580" marT="0" marB="0" anchor="ctr">
                    <a:solidFill>
                      <a:schemeClr val="bg1"/>
                    </a:solidFill>
                  </a:tcPr>
                </a:tc>
                <a:tc>
                  <a:txBody>
                    <a:bodyPr/>
                    <a:lstStyle/>
                    <a:p>
                      <a:pPr marR="66675" algn="r">
                        <a:lnSpc>
                          <a:spcPct val="100000"/>
                        </a:lnSpc>
                        <a:spcBef>
                          <a:spcPts val="0"/>
                        </a:spcBef>
                        <a:spcAft>
                          <a:spcPts val="0"/>
                        </a:spcAft>
                      </a:pPr>
                      <a:r>
                        <a:rPr lang="en-US" sz="1600" b="1" kern="100" dirty="0">
                          <a:latin typeface="+mn-ea"/>
                          <a:ea typeface="+mn-ea"/>
                          <a:sym typeface="Symbol"/>
                        </a:rPr>
                        <a:t></a:t>
                      </a:r>
                      <a:r>
                        <a:rPr lang="en-US" sz="1600" b="1" kern="100" dirty="0">
                          <a:latin typeface="+mn-ea"/>
                          <a:ea typeface="+mn-ea"/>
                        </a:rPr>
                        <a:t>13.44</a:t>
                      </a:r>
                      <a:endParaRPr lang="zh-CN" sz="2800" b="1" kern="100" dirty="0">
                        <a:latin typeface="+mn-ea"/>
                        <a:ea typeface="+mn-ea"/>
                        <a:cs typeface="Times New Roman"/>
                      </a:endParaRPr>
                    </a:p>
                  </a:txBody>
                  <a:tcPr marL="68580" marR="68580" marT="0" marB="0" anchor="ctr">
                    <a:solidFill>
                      <a:schemeClr val="bg1"/>
                    </a:solidFill>
                  </a:tcPr>
                </a:tc>
                <a:tc>
                  <a:txBody>
                    <a:bodyPr/>
                    <a:lstStyle/>
                    <a:p>
                      <a:pPr marR="66675" algn="r">
                        <a:lnSpc>
                          <a:spcPct val="100000"/>
                        </a:lnSpc>
                        <a:spcBef>
                          <a:spcPts val="0"/>
                        </a:spcBef>
                        <a:spcAft>
                          <a:spcPts val="0"/>
                        </a:spcAft>
                      </a:pPr>
                      <a:r>
                        <a:rPr lang="en-US" sz="1600" b="1" kern="100" dirty="0">
                          <a:latin typeface="+mn-ea"/>
                          <a:ea typeface="+mn-ea"/>
                          <a:sym typeface="Symbol"/>
                        </a:rPr>
                        <a:t></a:t>
                      </a:r>
                      <a:r>
                        <a:rPr lang="en-US" sz="1600" b="1" kern="100" dirty="0">
                          <a:latin typeface="+mn-ea"/>
                          <a:ea typeface="+mn-ea"/>
                        </a:rPr>
                        <a:t>26.29</a:t>
                      </a:r>
                      <a:endParaRPr lang="zh-CN" sz="2800" b="1" kern="100" dirty="0">
                        <a:latin typeface="+mn-ea"/>
                        <a:ea typeface="+mn-ea"/>
                        <a:cs typeface="Times New Roman"/>
                      </a:endParaRPr>
                    </a:p>
                  </a:txBody>
                  <a:tcPr marL="68580" marR="68580" marT="0" marB="0" anchor="ctr">
                    <a:solidFill>
                      <a:schemeClr val="bg1"/>
                    </a:solidFill>
                  </a:tcPr>
                </a:tc>
                <a:tc>
                  <a:txBody>
                    <a:bodyPr/>
                    <a:lstStyle/>
                    <a:p>
                      <a:pPr algn="ctr">
                        <a:lnSpc>
                          <a:spcPct val="100000"/>
                        </a:lnSpc>
                        <a:spcBef>
                          <a:spcPts val="0"/>
                        </a:spcBef>
                        <a:spcAft>
                          <a:spcPts val="0"/>
                        </a:spcAft>
                      </a:pPr>
                      <a:r>
                        <a:rPr lang="en-US" sz="1600" b="1" kern="100">
                          <a:latin typeface="+mn-ea"/>
                          <a:ea typeface="+mn-ea"/>
                        </a:rPr>
                        <a:t>-</a:t>
                      </a:r>
                      <a:endParaRPr lang="zh-CN" sz="2800" b="1" kern="100">
                        <a:latin typeface="+mn-ea"/>
                        <a:ea typeface="+mn-ea"/>
                        <a:cs typeface="Times New Roman"/>
                      </a:endParaRPr>
                    </a:p>
                  </a:txBody>
                  <a:tcPr marL="68580" marR="68580" marT="0" marB="0" anchor="ctr">
                    <a:solidFill>
                      <a:schemeClr val="bg1"/>
                    </a:solidFill>
                  </a:tcPr>
                </a:tc>
                <a:tc>
                  <a:txBody>
                    <a:bodyPr/>
                    <a:lstStyle/>
                    <a:p>
                      <a:pPr marR="66675" algn="r">
                        <a:lnSpc>
                          <a:spcPct val="100000"/>
                        </a:lnSpc>
                        <a:spcBef>
                          <a:spcPts val="0"/>
                        </a:spcBef>
                        <a:spcAft>
                          <a:spcPts val="0"/>
                        </a:spcAft>
                      </a:pPr>
                      <a:r>
                        <a:rPr lang="en-US" sz="1600" b="1" kern="100" dirty="0">
                          <a:latin typeface="+mn-ea"/>
                          <a:ea typeface="+mn-ea"/>
                          <a:sym typeface="Symbol"/>
                        </a:rPr>
                        <a:t></a:t>
                      </a:r>
                      <a:r>
                        <a:rPr lang="en-US" sz="1600" b="1" kern="100" dirty="0">
                          <a:latin typeface="+mn-ea"/>
                          <a:ea typeface="+mn-ea"/>
                        </a:rPr>
                        <a:t>39.73</a:t>
                      </a:r>
                      <a:endParaRPr lang="zh-CN" sz="2800" b="1" kern="100" dirty="0">
                        <a:latin typeface="+mn-ea"/>
                        <a:ea typeface="+mn-ea"/>
                        <a:cs typeface="Times New Roman"/>
                      </a:endParaRPr>
                    </a:p>
                  </a:txBody>
                  <a:tcPr marL="68580" marR="68580" marT="0" marB="0" anchor="ctr">
                    <a:solidFill>
                      <a:schemeClr val="bg1"/>
                    </a:solidFill>
                  </a:tcPr>
                </a:tc>
                <a:tc>
                  <a:txBody>
                    <a:bodyPr/>
                    <a:lstStyle/>
                    <a:p>
                      <a:pPr marR="144145" algn="r">
                        <a:lnSpc>
                          <a:spcPct val="100000"/>
                        </a:lnSpc>
                        <a:spcBef>
                          <a:spcPts val="0"/>
                        </a:spcBef>
                        <a:spcAft>
                          <a:spcPts val="0"/>
                        </a:spcAft>
                      </a:pPr>
                      <a:r>
                        <a:rPr lang="en-US" sz="1600" b="1" kern="100" dirty="0">
                          <a:latin typeface="+mn-ea"/>
                          <a:ea typeface="+mn-ea"/>
                        </a:rPr>
                        <a:t>+13.03 </a:t>
                      </a:r>
                      <a:endParaRPr lang="zh-CN" sz="2800" b="1" kern="100" dirty="0">
                        <a:latin typeface="+mn-ea"/>
                        <a:ea typeface="+mn-ea"/>
                        <a:cs typeface="Times New Roman"/>
                      </a:endParaRPr>
                    </a:p>
                  </a:txBody>
                  <a:tcPr marL="68580" marR="68580" marT="0" marB="0" anchor="ctr">
                    <a:solidFill>
                      <a:schemeClr val="bg1"/>
                    </a:solidFill>
                  </a:tcPr>
                </a:tc>
              </a:tr>
              <a:tr h="252028">
                <a:tc>
                  <a:txBody>
                    <a:bodyPr/>
                    <a:lstStyle/>
                    <a:p>
                      <a:pPr indent="95885" algn="just">
                        <a:lnSpc>
                          <a:spcPct val="100000"/>
                        </a:lnSpc>
                        <a:spcBef>
                          <a:spcPts val="0"/>
                        </a:spcBef>
                        <a:spcAft>
                          <a:spcPts val="0"/>
                        </a:spcAft>
                      </a:pPr>
                      <a:r>
                        <a:rPr lang="zh-CN" sz="1400" b="1" kern="100" dirty="0">
                          <a:latin typeface="+mn-ea"/>
                          <a:ea typeface="+mn-ea"/>
                        </a:rPr>
                        <a:t>重车平均吨位</a:t>
                      </a:r>
                      <a:endParaRPr lang="zh-CN" sz="2400" b="1" kern="100" dirty="0">
                        <a:latin typeface="+mn-ea"/>
                        <a:ea typeface="+mn-ea"/>
                        <a:cs typeface="Times New Roman"/>
                      </a:endParaRPr>
                    </a:p>
                  </a:txBody>
                  <a:tcPr marL="68580" marR="68580" marT="0" marB="0" anchor="ctr">
                    <a:solidFill>
                      <a:schemeClr val="bg1"/>
                    </a:solidFill>
                  </a:tcPr>
                </a:tc>
                <a:tc>
                  <a:txBody>
                    <a:bodyPr/>
                    <a:lstStyle/>
                    <a:p>
                      <a:pPr marR="66675" algn="ctr">
                        <a:lnSpc>
                          <a:spcPct val="100000"/>
                        </a:lnSpc>
                        <a:spcBef>
                          <a:spcPts val="0"/>
                        </a:spcBef>
                        <a:spcAft>
                          <a:spcPts val="0"/>
                        </a:spcAft>
                      </a:pPr>
                      <a:r>
                        <a:rPr lang="en-US" sz="1400" b="1" i="1" kern="100" dirty="0">
                          <a:latin typeface="+mn-ea"/>
                          <a:ea typeface="+mn-ea"/>
                        </a:rPr>
                        <a:t>t</a:t>
                      </a:r>
                      <a:endParaRPr lang="zh-CN" sz="2400" b="1" i="1" kern="100" dirty="0">
                        <a:latin typeface="+mn-ea"/>
                        <a:ea typeface="+mn-ea"/>
                        <a:cs typeface="Times New Roman"/>
                      </a:endParaRPr>
                    </a:p>
                  </a:txBody>
                  <a:tcPr marL="68580" marR="68580" marT="0" marB="0" anchor="ctr">
                    <a:solidFill>
                      <a:schemeClr val="bg1"/>
                    </a:solidFill>
                  </a:tcPr>
                </a:tc>
                <a:tc>
                  <a:txBody>
                    <a:bodyPr/>
                    <a:lstStyle/>
                    <a:p>
                      <a:pPr algn="r">
                        <a:lnSpc>
                          <a:spcPct val="100000"/>
                        </a:lnSpc>
                        <a:spcBef>
                          <a:spcPts val="0"/>
                        </a:spcBef>
                        <a:spcAft>
                          <a:spcPts val="0"/>
                        </a:spcAft>
                      </a:pPr>
                      <a:r>
                        <a:rPr lang="en-US" sz="1400" b="1" kern="100" dirty="0">
                          <a:latin typeface="+mn-ea"/>
                          <a:ea typeface="+mn-ea"/>
                        </a:rPr>
                        <a:t>0(t)</a:t>
                      </a:r>
                      <a:endParaRPr lang="zh-CN" sz="2400" b="1" kern="100" dirty="0">
                        <a:latin typeface="+mn-ea"/>
                        <a:ea typeface="+mn-ea"/>
                        <a:cs typeface="Times New Roman"/>
                      </a:endParaRPr>
                    </a:p>
                  </a:txBody>
                  <a:tcPr marL="68580" marR="68580" marT="0" marB="0" anchor="ctr">
                    <a:solidFill>
                      <a:schemeClr val="bg1"/>
                    </a:solidFill>
                  </a:tcPr>
                </a:tc>
                <a:tc>
                  <a:txBody>
                    <a:bodyPr/>
                    <a:lstStyle/>
                    <a:p>
                      <a:pPr algn="r">
                        <a:lnSpc>
                          <a:spcPct val="100000"/>
                        </a:lnSpc>
                        <a:spcBef>
                          <a:spcPts val="0"/>
                        </a:spcBef>
                        <a:spcAft>
                          <a:spcPts val="0"/>
                        </a:spcAft>
                      </a:pPr>
                      <a:r>
                        <a:rPr lang="en-US" sz="1600" b="1" kern="100">
                          <a:latin typeface="+mn-ea"/>
                          <a:ea typeface="+mn-ea"/>
                        </a:rPr>
                        <a:t>0</a:t>
                      </a:r>
                      <a:endParaRPr lang="zh-CN" sz="2800" b="1" kern="100">
                        <a:latin typeface="+mn-ea"/>
                        <a:ea typeface="+mn-ea"/>
                        <a:cs typeface="Times New Roman"/>
                      </a:endParaRPr>
                    </a:p>
                  </a:txBody>
                  <a:tcPr marL="68580" marR="68580" marT="0" marB="0" anchor="ctr">
                    <a:solidFill>
                      <a:schemeClr val="bg1"/>
                    </a:solidFill>
                  </a:tcPr>
                </a:tc>
                <a:tc>
                  <a:txBody>
                    <a:bodyPr/>
                    <a:lstStyle/>
                    <a:p>
                      <a:pPr marR="66675" algn="r">
                        <a:lnSpc>
                          <a:spcPct val="100000"/>
                        </a:lnSpc>
                        <a:spcBef>
                          <a:spcPts val="0"/>
                        </a:spcBef>
                        <a:spcAft>
                          <a:spcPts val="0"/>
                        </a:spcAft>
                      </a:pPr>
                      <a:r>
                        <a:rPr lang="en-US" sz="1600" b="1" kern="100">
                          <a:latin typeface="+mn-ea"/>
                          <a:ea typeface="+mn-ea"/>
                        </a:rPr>
                        <a:t>0.00</a:t>
                      </a:r>
                      <a:endParaRPr lang="zh-CN" sz="2800" b="1" kern="100">
                        <a:latin typeface="+mn-ea"/>
                        <a:ea typeface="+mn-ea"/>
                        <a:cs typeface="Times New Roman"/>
                      </a:endParaRPr>
                    </a:p>
                  </a:txBody>
                  <a:tcPr marL="68580" marR="68580" marT="0" marB="0" anchor="ctr">
                    <a:solidFill>
                      <a:schemeClr val="bg1"/>
                    </a:solidFill>
                  </a:tcPr>
                </a:tc>
                <a:tc>
                  <a:txBody>
                    <a:bodyPr/>
                    <a:lstStyle/>
                    <a:p>
                      <a:pPr marR="66675" algn="r">
                        <a:lnSpc>
                          <a:spcPct val="100000"/>
                        </a:lnSpc>
                        <a:spcBef>
                          <a:spcPts val="0"/>
                        </a:spcBef>
                        <a:spcAft>
                          <a:spcPts val="0"/>
                        </a:spcAft>
                      </a:pPr>
                      <a:r>
                        <a:rPr lang="en-US" sz="1600" b="1" kern="100" dirty="0">
                          <a:latin typeface="+mn-ea"/>
                          <a:ea typeface="+mn-ea"/>
                        </a:rPr>
                        <a:t>0.00</a:t>
                      </a:r>
                      <a:endParaRPr lang="zh-CN" sz="2800" b="1" kern="100" dirty="0">
                        <a:latin typeface="+mn-ea"/>
                        <a:ea typeface="+mn-ea"/>
                        <a:cs typeface="Times New Roman"/>
                      </a:endParaRPr>
                    </a:p>
                  </a:txBody>
                  <a:tcPr marL="68580" marR="68580" marT="0" marB="0" anchor="ctr">
                    <a:solidFill>
                      <a:schemeClr val="bg1"/>
                    </a:solidFill>
                  </a:tcPr>
                </a:tc>
                <a:tc>
                  <a:txBody>
                    <a:bodyPr/>
                    <a:lstStyle/>
                    <a:p>
                      <a:pPr algn="ctr">
                        <a:lnSpc>
                          <a:spcPct val="100000"/>
                        </a:lnSpc>
                        <a:spcBef>
                          <a:spcPts val="0"/>
                        </a:spcBef>
                        <a:spcAft>
                          <a:spcPts val="0"/>
                        </a:spcAft>
                      </a:pPr>
                      <a:r>
                        <a:rPr lang="en-US" sz="1600" b="1" kern="100">
                          <a:latin typeface="+mn-ea"/>
                          <a:ea typeface="+mn-ea"/>
                        </a:rPr>
                        <a:t>-</a:t>
                      </a:r>
                      <a:endParaRPr lang="zh-CN" sz="2800" b="1" kern="100">
                        <a:latin typeface="+mn-ea"/>
                        <a:ea typeface="+mn-ea"/>
                        <a:cs typeface="Times New Roman"/>
                      </a:endParaRPr>
                    </a:p>
                  </a:txBody>
                  <a:tcPr marL="68580" marR="68580" marT="0" marB="0" anchor="ctr">
                    <a:solidFill>
                      <a:schemeClr val="bg1"/>
                    </a:solidFill>
                  </a:tcPr>
                </a:tc>
                <a:tc>
                  <a:txBody>
                    <a:bodyPr/>
                    <a:lstStyle/>
                    <a:p>
                      <a:pPr marR="66675" algn="r">
                        <a:lnSpc>
                          <a:spcPct val="100000"/>
                        </a:lnSpc>
                        <a:spcBef>
                          <a:spcPts val="0"/>
                        </a:spcBef>
                        <a:spcAft>
                          <a:spcPts val="0"/>
                        </a:spcAft>
                      </a:pPr>
                      <a:r>
                        <a:rPr lang="en-US" sz="1600" b="1" kern="100" dirty="0">
                          <a:latin typeface="+mn-ea"/>
                          <a:ea typeface="+mn-ea"/>
                        </a:rPr>
                        <a:t>0.00</a:t>
                      </a:r>
                      <a:endParaRPr lang="zh-CN" sz="2800" b="1" kern="100" dirty="0">
                        <a:latin typeface="+mn-ea"/>
                        <a:ea typeface="+mn-ea"/>
                        <a:cs typeface="Times New Roman"/>
                      </a:endParaRPr>
                    </a:p>
                  </a:txBody>
                  <a:tcPr marL="68580" marR="68580" marT="0" marB="0" anchor="ctr">
                    <a:solidFill>
                      <a:schemeClr val="bg1"/>
                    </a:solidFill>
                  </a:tcPr>
                </a:tc>
                <a:tc>
                  <a:txBody>
                    <a:bodyPr/>
                    <a:lstStyle/>
                    <a:p>
                      <a:pPr marR="144145" algn="r">
                        <a:lnSpc>
                          <a:spcPct val="100000"/>
                        </a:lnSpc>
                        <a:spcBef>
                          <a:spcPts val="0"/>
                        </a:spcBef>
                        <a:spcAft>
                          <a:spcPts val="0"/>
                        </a:spcAft>
                      </a:pPr>
                      <a:r>
                        <a:rPr lang="en-US" sz="1600" b="1" kern="100" dirty="0">
                          <a:latin typeface="+mn-ea"/>
                          <a:ea typeface="+mn-ea"/>
                        </a:rPr>
                        <a:t>0.00 </a:t>
                      </a:r>
                      <a:endParaRPr lang="zh-CN" sz="2800" b="1" kern="100" dirty="0">
                        <a:latin typeface="+mn-ea"/>
                        <a:ea typeface="+mn-ea"/>
                        <a:cs typeface="Times New Roman"/>
                      </a:endParaRPr>
                    </a:p>
                  </a:txBody>
                  <a:tcPr marL="68580" marR="68580" marT="0" marB="0" anchor="ctr">
                    <a:solidFill>
                      <a:schemeClr val="bg1"/>
                    </a:solidFill>
                  </a:tcPr>
                </a:tc>
              </a:tr>
              <a:tr h="252028">
                <a:tc>
                  <a:txBody>
                    <a:bodyPr/>
                    <a:lstStyle/>
                    <a:p>
                      <a:pPr indent="95885" algn="just">
                        <a:lnSpc>
                          <a:spcPct val="100000"/>
                        </a:lnSpc>
                        <a:spcBef>
                          <a:spcPts val="0"/>
                        </a:spcBef>
                        <a:spcAft>
                          <a:spcPts val="0"/>
                        </a:spcAft>
                      </a:pPr>
                      <a:r>
                        <a:rPr lang="zh-CN" sz="1400" b="1" kern="100" dirty="0">
                          <a:latin typeface="+mn-ea"/>
                          <a:ea typeface="+mn-ea"/>
                        </a:rPr>
                        <a:t>吨位利用率</a:t>
                      </a:r>
                      <a:endParaRPr lang="zh-CN" sz="2400" b="1" kern="100" dirty="0">
                        <a:latin typeface="+mn-ea"/>
                        <a:ea typeface="+mn-ea"/>
                        <a:cs typeface="Times New Roman"/>
                      </a:endParaRPr>
                    </a:p>
                  </a:txBody>
                  <a:tcPr marL="68580" marR="68580" marT="0" marB="0" anchor="ctr">
                    <a:solidFill>
                      <a:schemeClr val="bg1"/>
                    </a:solidFill>
                  </a:tcPr>
                </a:tc>
                <a:tc>
                  <a:txBody>
                    <a:bodyPr/>
                    <a:lstStyle/>
                    <a:p>
                      <a:pPr marR="66675" algn="ctr">
                        <a:lnSpc>
                          <a:spcPct val="100000"/>
                        </a:lnSpc>
                        <a:spcBef>
                          <a:spcPts val="0"/>
                        </a:spcBef>
                        <a:spcAft>
                          <a:spcPts val="0"/>
                        </a:spcAft>
                      </a:pPr>
                      <a:r>
                        <a:rPr lang="en-US" sz="1400" b="1" i="1" kern="100" dirty="0">
                          <a:latin typeface="+mn-ea"/>
                          <a:ea typeface="+mn-ea"/>
                        </a:rPr>
                        <a:t>γ</a:t>
                      </a:r>
                      <a:endParaRPr lang="zh-CN" sz="2400" b="1" i="1" kern="100" dirty="0">
                        <a:latin typeface="+mn-ea"/>
                        <a:ea typeface="+mn-ea"/>
                        <a:cs typeface="Times New Roman"/>
                      </a:endParaRPr>
                    </a:p>
                  </a:txBody>
                  <a:tcPr marL="68580" marR="68580" marT="0" marB="0" anchor="ctr">
                    <a:solidFill>
                      <a:schemeClr val="bg1"/>
                    </a:solidFill>
                  </a:tcPr>
                </a:tc>
                <a:tc>
                  <a:txBody>
                    <a:bodyPr/>
                    <a:lstStyle/>
                    <a:p>
                      <a:pPr algn="r">
                        <a:lnSpc>
                          <a:spcPct val="100000"/>
                        </a:lnSpc>
                        <a:spcBef>
                          <a:spcPts val="0"/>
                        </a:spcBef>
                        <a:spcAft>
                          <a:spcPts val="0"/>
                        </a:spcAft>
                      </a:pPr>
                      <a:r>
                        <a:rPr lang="en-US" sz="1400" b="1" kern="100" dirty="0">
                          <a:latin typeface="+mn-ea"/>
                          <a:ea typeface="+mn-ea"/>
                        </a:rPr>
                        <a:t>+5(%)</a:t>
                      </a:r>
                      <a:endParaRPr lang="zh-CN" sz="2400" b="1" kern="100" dirty="0">
                        <a:latin typeface="+mn-ea"/>
                        <a:ea typeface="+mn-ea"/>
                        <a:cs typeface="Times New Roman"/>
                      </a:endParaRPr>
                    </a:p>
                  </a:txBody>
                  <a:tcPr marL="68580" marR="68580" marT="0" marB="0" anchor="ctr">
                    <a:solidFill>
                      <a:schemeClr val="bg1"/>
                    </a:solidFill>
                  </a:tcPr>
                </a:tc>
                <a:tc>
                  <a:txBody>
                    <a:bodyPr/>
                    <a:lstStyle/>
                    <a:p>
                      <a:pPr algn="r">
                        <a:lnSpc>
                          <a:spcPct val="100000"/>
                        </a:lnSpc>
                        <a:spcBef>
                          <a:spcPts val="0"/>
                        </a:spcBef>
                        <a:spcAft>
                          <a:spcPts val="0"/>
                        </a:spcAft>
                      </a:pPr>
                      <a:r>
                        <a:rPr lang="en-US" sz="1600" b="1" kern="100" dirty="0">
                          <a:latin typeface="+mn-ea"/>
                          <a:ea typeface="+mn-ea"/>
                        </a:rPr>
                        <a:t>+5.26</a:t>
                      </a:r>
                      <a:endParaRPr lang="zh-CN" sz="2800" b="1" kern="100" dirty="0">
                        <a:latin typeface="+mn-ea"/>
                        <a:ea typeface="+mn-ea"/>
                        <a:cs typeface="Times New Roman"/>
                      </a:endParaRPr>
                    </a:p>
                  </a:txBody>
                  <a:tcPr marL="68580" marR="68580" marT="0" marB="0" anchor="ctr">
                    <a:solidFill>
                      <a:schemeClr val="bg1"/>
                    </a:solidFill>
                  </a:tcPr>
                </a:tc>
                <a:tc>
                  <a:txBody>
                    <a:bodyPr/>
                    <a:lstStyle/>
                    <a:p>
                      <a:pPr marR="66675" algn="r">
                        <a:lnSpc>
                          <a:spcPct val="100000"/>
                        </a:lnSpc>
                        <a:spcBef>
                          <a:spcPts val="0"/>
                        </a:spcBef>
                        <a:spcAft>
                          <a:spcPts val="0"/>
                        </a:spcAft>
                      </a:pPr>
                      <a:r>
                        <a:rPr lang="en-US" sz="1600" b="1" kern="100">
                          <a:latin typeface="+mn-ea"/>
                          <a:ea typeface="+mn-ea"/>
                          <a:sym typeface="Symbol"/>
                        </a:rPr>
                        <a:t></a:t>
                      </a:r>
                      <a:r>
                        <a:rPr lang="en-US" sz="1600" b="1" kern="100">
                          <a:latin typeface="+mn-ea"/>
                          <a:ea typeface="+mn-ea"/>
                        </a:rPr>
                        <a:t>4.04</a:t>
                      </a:r>
                      <a:endParaRPr lang="zh-CN" sz="2800" b="1" kern="100">
                        <a:latin typeface="+mn-ea"/>
                        <a:ea typeface="+mn-ea"/>
                        <a:cs typeface="Times New Roman"/>
                      </a:endParaRPr>
                    </a:p>
                  </a:txBody>
                  <a:tcPr marL="68580" marR="68580" marT="0" marB="0" anchor="ctr">
                    <a:solidFill>
                      <a:schemeClr val="bg1"/>
                    </a:solidFill>
                  </a:tcPr>
                </a:tc>
                <a:tc>
                  <a:txBody>
                    <a:bodyPr/>
                    <a:lstStyle/>
                    <a:p>
                      <a:pPr marR="66675" algn="r">
                        <a:lnSpc>
                          <a:spcPct val="100000"/>
                        </a:lnSpc>
                        <a:spcBef>
                          <a:spcPts val="0"/>
                        </a:spcBef>
                        <a:spcAft>
                          <a:spcPts val="0"/>
                        </a:spcAft>
                      </a:pPr>
                      <a:r>
                        <a:rPr lang="en-US" sz="1600" b="1" kern="100" dirty="0">
                          <a:latin typeface="+mn-ea"/>
                          <a:ea typeface="+mn-ea"/>
                          <a:sym typeface="Symbol"/>
                        </a:rPr>
                        <a:t></a:t>
                      </a:r>
                      <a:r>
                        <a:rPr lang="en-US" sz="1600" b="1" kern="100" dirty="0">
                          <a:latin typeface="+mn-ea"/>
                          <a:ea typeface="+mn-ea"/>
                        </a:rPr>
                        <a:t>7.89</a:t>
                      </a:r>
                      <a:endParaRPr lang="zh-CN" sz="2800" b="1" kern="100" dirty="0">
                        <a:latin typeface="+mn-ea"/>
                        <a:ea typeface="+mn-ea"/>
                        <a:cs typeface="Times New Roman"/>
                      </a:endParaRPr>
                    </a:p>
                  </a:txBody>
                  <a:tcPr marL="68580" marR="68580" marT="0" marB="0" anchor="ctr">
                    <a:solidFill>
                      <a:schemeClr val="bg1"/>
                    </a:solidFill>
                  </a:tcPr>
                </a:tc>
                <a:tc>
                  <a:txBody>
                    <a:bodyPr/>
                    <a:lstStyle/>
                    <a:p>
                      <a:pPr algn="ctr">
                        <a:lnSpc>
                          <a:spcPct val="100000"/>
                        </a:lnSpc>
                        <a:spcBef>
                          <a:spcPts val="0"/>
                        </a:spcBef>
                        <a:spcAft>
                          <a:spcPts val="0"/>
                        </a:spcAft>
                      </a:pPr>
                      <a:r>
                        <a:rPr lang="en-US" sz="1600" b="1" kern="100" dirty="0">
                          <a:latin typeface="+mn-ea"/>
                          <a:ea typeface="+mn-ea"/>
                        </a:rPr>
                        <a:t>-</a:t>
                      </a:r>
                      <a:endParaRPr lang="zh-CN" sz="2800" b="1" kern="100" dirty="0">
                        <a:latin typeface="+mn-ea"/>
                        <a:ea typeface="+mn-ea"/>
                        <a:cs typeface="Times New Roman"/>
                      </a:endParaRPr>
                    </a:p>
                  </a:txBody>
                  <a:tcPr marL="68580" marR="68580" marT="0" marB="0" anchor="ctr">
                    <a:solidFill>
                      <a:schemeClr val="bg1"/>
                    </a:solidFill>
                  </a:tcPr>
                </a:tc>
                <a:tc>
                  <a:txBody>
                    <a:bodyPr/>
                    <a:lstStyle/>
                    <a:p>
                      <a:pPr marR="66675" algn="r">
                        <a:lnSpc>
                          <a:spcPct val="100000"/>
                        </a:lnSpc>
                        <a:spcBef>
                          <a:spcPts val="0"/>
                        </a:spcBef>
                        <a:spcAft>
                          <a:spcPts val="0"/>
                        </a:spcAft>
                      </a:pPr>
                      <a:r>
                        <a:rPr lang="en-US" sz="1600" b="1" kern="100" dirty="0">
                          <a:latin typeface="+mn-ea"/>
                          <a:ea typeface="+mn-ea"/>
                          <a:sym typeface="Symbol"/>
                        </a:rPr>
                        <a:t></a:t>
                      </a:r>
                      <a:r>
                        <a:rPr lang="en-US" sz="1600" b="1" kern="100" dirty="0">
                          <a:latin typeface="+mn-ea"/>
                          <a:ea typeface="+mn-ea"/>
                        </a:rPr>
                        <a:t>11.93</a:t>
                      </a:r>
                      <a:endParaRPr lang="zh-CN" sz="2800" b="1" kern="100" dirty="0">
                        <a:latin typeface="+mn-ea"/>
                        <a:ea typeface="+mn-ea"/>
                        <a:cs typeface="Times New Roman"/>
                      </a:endParaRPr>
                    </a:p>
                  </a:txBody>
                  <a:tcPr marL="68580" marR="68580" marT="0" marB="0" anchor="ctr">
                    <a:solidFill>
                      <a:schemeClr val="bg1"/>
                    </a:solidFill>
                  </a:tcPr>
                </a:tc>
                <a:tc>
                  <a:txBody>
                    <a:bodyPr/>
                    <a:lstStyle/>
                    <a:p>
                      <a:pPr marR="144145" algn="r">
                        <a:lnSpc>
                          <a:spcPct val="100000"/>
                        </a:lnSpc>
                        <a:spcBef>
                          <a:spcPts val="0"/>
                        </a:spcBef>
                        <a:spcAft>
                          <a:spcPts val="0"/>
                        </a:spcAft>
                      </a:pPr>
                      <a:r>
                        <a:rPr lang="en-US" sz="1600" b="1" kern="100" dirty="0">
                          <a:latin typeface="+mn-ea"/>
                          <a:ea typeface="+mn-ea"/>
                        </a:rPr>
                        <a:t>+3.91 </a:t>
                      </a:r>
                      <a:endParaRPr lang="zh-CN" sz="2800" b="1" kern="100" dirty="0">
                        <a:latin typeface="+mn-ea"/>
                        <a:ea typeface="+mn-ea"/>
                        <a:cs typeface="Times New Roman"/>
                      </a:endParaRPr>
                    </a:p>
                  </a:txBody>
                  <a:tcPr marL="68580" marR="68580" marT="0" marB="0" anchor="ctr">
                    <a:solidFill>
                      <a:schemeClr val="bg1"/>
                    </a:solidFill>
                  </a:tcPr>
                </a:tc>
              </a:tr>
              <a:tr h="252028">
                <a:tc>
                  <a:txBody>
                    <a:bodyPr/>
                    <a:lstStyle/>
                    <a:p>
                      <a:pPr indent="95885" algn="just">
                        <a:lnSpc>
                          <a:spcPct val="100000"/>
                        </a:lnSpc>
                        <a:spcBef>
                          <a:spcPts val="0"/>
                        </a:spcBef>
                        <a:spcAft>
                          <a:spcPts val="0"/>
                        </a:spcAft>
                      </a:pPr>
                      <a:r>
                        <a:rPr lang="zh-CN" sz="1400" b="1" kern="100" dirty="0">
                          <a:latin typeface="+mn-ea"/>
                          <a:ea typeface="+mn-ea"/>
                        </a:rPr>
                        <a:t>小计</a:t>
                      </a:r>
                      <a:endParaRPr lang="zh-CN" sz="2400" b="1" kern="100" dirty="0">
                        <a:latin typeface="+mn-ea"/>
                        <a:ea typeface="+mn-ea"/>
                        <a:cs typeface="Times New Roman"/>
                      </a:endParaRPr>
                    </a:p>
                  </a:txBody>
                  <a:tcPr marL="68580" marR="68580" marT="0" marB="0" anchor="ctr">
                    <a:solidFill>
                      <a:schemeClr val="bg1"/>
                    </a:solidFill>
                  </a:tcPr>
                </a:tc>
                <a:tc>
                  <a:txBody>
                    <a:bodyPr/>
                    <a:lstStyle/>
                    <a:p>
                      <a:pPr algn="ctr">
                        <a:lnSpc>
                          <a:spcPct val="100000"/>
                        </a:lnSpc>
                        <a:spcBef>
                          <a:spcPts val="0"/>
                        </a:spcBef>
                        <a:spcAft>
                          <a:spcPts val="0"/>
                        </a:spcAft>
                      </a:pPr>
                      <a:r>
                        <a:rPr lang="en-US" sz="1400" b="1" i="1" kern="100" dirty="0">
                          <a:latin typeface="+mn-ea"/>
                          <a:ea typeface="+mn-ea"/>
                        </a:rPr>
                        <a:t>-</a:t>
                      </a:r>
                      <a:endParaRPr lang="zh-CN" sz="2400" b="1" i="1" kern="100" dirty="0">
                        <a:latin typeface="+mn-ea"/>
                        <a:ea typeface="+mn-ea"/>
                        <a:cs typeface="Times New Roman"/>
                      </a:endParaRPr>
                    </a:p>
                  </a:txBody>
                  <a:tcPr marL="68580" marR="68580" marT="0" marB="0" anchor="ctr">
                    <a:solidFill>
                      <a:schemeClr val="bg1"/>
                    </a:solidFill>
                  </a:tcPr>
                </a:tc>
                <a:tc>
                  <a:txBody>
                    <a:bodyPr/>
                    <a:lstStyle/>
                    <a:p>
                      <a:pPr algn="ctr">
                        <a:lnSpc>
                          <a:spcPct val="100000"/>
                        </a:lnSpc>
                        <a:spcBef>
                          <a:spcPts val="0"/>
                        </a:spcBef>
                        <a:spcAft>
                          <a:spcPts val="0"/>
                        </a:spcAft>
                      </a:pPr>
                      <a:r>
                        <a:rPr lang="en-US" sz="1400" b="1" kern="100" dirty="0">
                          <a:latin typeface="+mn-ea"/>
                          <a:ea typeface="+mn-ea"/>
                        </a:rPr>
                        <a:t>-</a:t>
                      </a:r>
                      <a:endParaRPr lang="zh-CN" sz="2400" b="1" kern="100" dirty="0">
                        <a:latin typeface="+mn-ea"/>
                        <a:ea typeface="+mn-ea"/>
                        <a:cs typeface="Times New Roman"/>
                      </a:endParaRPr>
                    </a:p>
                  </a:txBody>
                  <a:tcPr marL="68580" marR="68580" marT="0" marB="0" anchor="ctr">
                    <a:solidFill>
                      <a:schemeClr val="bg1"/>
                    </a:solidFill>
                  </a:tcPr>
                </a:tc>
                <a:tc>
                  <a:txBody>
                    <a:bodyPr/>
                    <a:lstStyle/>
                    <a:p>
                      <a:pPr algn="ctr">
                        <a:lnSpc>
                          <a:spcPct val="100000"/>
                        </a:lnSpc>
                        <a:spcBef>
                          <a:spcPts val="0"/>
                        </a:spcBef>
                        <a:spcAft>
                          <a:spcPts val="0"/>
                        </a:spcAft>
                      </a:pPr>
                      <a:r>
                        <a:rPr lang="en-US" sz="1600" b="1" kern="100" dirty="0">
                          <a:latin typeface="+mn-ea"/>
                          <a:ea typeface="+mn-ea"/>
                        </a:rPr>
                        <a:t>-</a:t>
                      </a:r>
                      <a:endParaRPr lang="zh-CN" sz="2800" b="1" kern="100" dirty="0">
                        <a:latin typeface="+mn-ea"/>
                        <a:ea typeface="+mn-ea"/>
                        <a:cs typeface="Times New Roman"/>
                      </a:endParaRPr>
                    </a:p>
                  </a:txBody>
                  <a:tcPr marL="68580" marR="68580" marT="0" marB="0" anchor="ctr">
                    <a:solidFill>
                      <a:schemeClr val="bg1"/>
                    </a:solidFill>
                  </a:tcPr>
                </a:tc>
                <a:tc>
                  <a:txBody>
                    <a:bodyPr/>
                    <a:lstStyle/>
                    <a:p>
                      <a:pPr marR="66675" algn="r">
                        <a:lnSpc>
                          <a:spcPct val="100000"/>
                        </a:lnSpc>
                        <a:spcBef>
                          <a:spcPts val="0"/>
                        </a:spcBef>
                        <a:spcAft>
                          <a:spcPts val="0"/>
                        </a:spcAft>
                      </a:pPr>
                      <a:r>
                        <a:rPr lang="en-US" sz="1600" b="1" kern="100" dirty="0">
                          <a:latin typeface="+mn-ea"/>
                          <a:ea typeface="+mn-ea"/>
                          <a:sym typeface="Symbol"/>
                        </a:rPr>
                        <a:t></a:t>
                      </a:r>
                      <a:r>
                        <a:rPr lang="en-US" sz="1600" b="1" kern="100" dirty="0">
                          <a:latin typeface="+mn-ea"/>
                          <a:ea typeface="+mn-ea"/>
                        </a:rPr>
                        <a:t>16.28</a:t>
                      </a:r>
                      <a:endParaRPr lang="zh-CN" sz="2800" b="1" kern="100" dirty="0">
                        <a:latin typeface="+mn-ea"/>
                        <a:ea typeface="+mn-ea"/>
                        <a:cs typeface="Times New Roman"/>
                      </a:endParaRPr>
                    </a:p>
                  </a:txBody>
                  <a:tcPr marL="68580" marR="68580" marT="0" marB="0" anchor="ctr">
                    <a:solidFill>
                      <a:schemeClr val="bg1"/>
                    </a:solidFill>
                  </a:tcPr>
                </a:tc>
                <a:tc>
                  <a:txBody>
                    <a:bodyPr/>
                    <a:lstStyle/>
                    <a:p>
                      <a:pPr marR="66675" algn="r">
                        <a:lnSpc>
                          <a:spcPct val="100000"/>
                        </a:lnSpc>
                        <a:spcBef>
                          <a:spcPts val="0"/>
                        </a:spcBef>
                        <a:spcAft>
                          <a:spcPts val="0"/>
                        </a:spcAft>
                      </a:pPr>
                      <a:r>
                        <a:rPr lang="en-US" sz="1600" b="1" kern="100" dirty="0">
                          <a:latin typeface="+mn-ea"/>
                          <a:ea typeface="+mn-ea"/>
                          <a:sym typeface="Symbol"/>
                        </a:rPr>
                        <a:t></a:t>
                      </a:r>
                      <a:r>
                        <a:rPr lang="en-US" sz="1600" b="1" kern="100" dirty="0">
                          <a:latin typeface="+mn-ea"/>
                          <a:ea typeface="+mn-ea"/>
                        </a:rPr>
                        <a:t>34.18</a:t>
                      </a:r>
                      <a:endParaRPr lang="zh-CN" sz="2800" b="1" kern="100" dirty="0">
                        <a:latin typeface="+mn-ea"/>
                        <a:ea typeface="+mn-ea"/>
                        <a:cs typeface="Times New Roman"/>
                      </a:endParaRPr>
                    </a:p>
                  </a:txBody>
                  <a:tcPr marL="68580" marR="68580" marT="0" marB="0" anchor="ctr">
                    <a:solidFill>
                      <a:schemeClr val="bg1"/>
                    </a:solidFill>
                  </a:tcPr>
                </a:tc>
                <a:tc>
                  <a:txBody>
                    <a:bodyPr/>
                    <a:lstStyle/>
                    <a:p>
                      <a:pPr algn="ctr">
                        <a:lnSpc>
                          <a:spcPct val="100000"/>
                        </a:lnSpc>
                        <a:spcBef>
                          <a:spcPts val="0"/>
                        </a:spcBef>
                        <a:spcAft>
                          <a:spcPts val="0"/>
                        </a:spcAft>
                      </a:pPr>
                      <a:r>
                        <a:rPr lang="en-US" sz="1600" b="1" kern="100" dirty="0">
                          <a:latin typeface="+mn-ea"/>
                          <a:ea typeface="+mn-ea"/>
                        </a:rPr>
                        <a:t>-</a:t>
                      </a:r>
                      <a:endParaRPr lang="zh-CN" sz="2800" b="1" kern="100" dirty="0">
                        <a:latin typeface="+mn-ea"/>
                        <a:ea typeface="+mn-ea"/>
                        <a:cs typeface="Times New Roman"/>
                      </a:endParaRPr>
                    </a:p>
                  </a:txBody>
                  <a:tcPr marL="68580" marR="68580" marT="0" marB="0" anchor="ctr">
                    <a:solidFill>
                      <a:schemeClr val="bg1"/>
                    </a:solidFill>
                  </a:tcPr>
                </a:tc>
                <a:tc>
                  <a:txBody>
                    <a:bodyPr/>
                    <a:lstStyle/>
                    <a:p>
                      <a:pPr marR="66675" algn="r">
                        <a:lnSpc>
                          <a:spcPct val="100000"/>
                        </a:lnSpc>
                        <a:spcBef>
                          <a:spcPts val="0"/>
                        </a:spcBef>
                        <a:spcAft>
                          <a:spcPts val="0"/>
                        </a:spcAft>
                      </a:pPr>
                      <a:r>
                        <a:rPr lang="en-US" sz="1600" b="1" kern="100" dirty="0">
                          <a:latin typeface="+mn-ea"/>
                          <a:ea typeface="+mn-ea"/>
                          <a:sym typeface="Symbol"/>
                        </a:rPr>
                        <a:t></a:t>
                      </a:r>
                      <a:r>
                        <a:rPr lang="en-US" sz="1600" b="1" kern="100" dirty="0">
                          <a:latin typeface="+mn-ea"/>
                          <a:ea typeface="+mn-ea"/>
                        </a:rPr>
                        <a:t>50.46</a:t>
                      </a:r>
                      <a:endParaRPr lang="zh-CN" sz="2800" b="1" kern="100" dirty="0">
                        <a:latin typeface="+mn-ea"/>
                        <a:ea typeface="+mn-ea"/>
                        <a:cs typeface="Times New Roman"/>
                      </a:endParaRPr>
                    </a:p>
                  </a:txBody>
                  <a:tcPr marL="68580" marR="68580" marT="0" marB="0" anchor="ctr">
                    <a:solidFill>
                      <a:schemeClr val="bg1"/>
                    </a:solidFill>
                  </a:tcPr>
                </a:tc>
                <a:tc>
                  <a:txBody>
                    <a:bodyPr/>
                    <a:lstStyle/>
                    <a:p>
                      <a:pPr marR="144145" algn="r">
                        <a:lnSpc>
                          <a:spcPct val="100000"/>
                        </a:lnSpc>
                        <a:spcBef>
                          <a:spcPts val="0"/>
                        </a:spcBef>
                        <a:spcAft>
                          <a:spcPts val="0"/>
                        </a:spcAft>
                      </a:pPr>
                      <a:r>
                        <a:rPr lang="en-US" sz="1600" b="1" kern="100" dirty="0">
                          <a:latin typeface="+mn-ea"/>
                          <a:ea typeface="+mn-ea"/>
                        </a:rPr>
                        <a:t>+16.54 </a:t>
                      </a:r>
                      <a:endParaRPr lang="zh-CN" sz="2800" b="1" kern="100" dirty="0">
                        <a:latin typeface="+mn-ea"/>
                        <a:ea typeface="+mn-ea"/>
                        <a:cs typeface="Times New Roman"/>
                      </a:endParaRPr>
                    </a:p>
                  </a:txBody>
                  <a:tcPr marL="68580" marR="68580" marT="0" marB="0" anchor="ctr">
                    <a:solidFill>
                      <a:schemeClr val="bg1"/>
                    </a:solidFill>
                  </a:tcPr>
                </a:tc>
              </a:tr>
              <a:tr h="252028">
                <a:tc>
                  <a:txBody>
                    <a:bodyPr/>
                    <a:lstStyle/>
                    <a:p>
                      <a:pPr algn="just">
                        <a:lnSpc>
                          <a:spcPct val="100000"/>
                        </a:lnSpc>
                        <a:spcBef>
                          <a:spcPts val="0"/>
                        </a:spcBef>
                        <a:spcAft>
                          <a:spcPts val="0"/>
                        </a:spcAft>
                      </a:pPr>
                      <a:r>
                        <a:rPr lang="zh-CN" sz="1400" b="1" kern="100" dirty="0">
                          <a:latin typeface="+mn-ea"/>
                          <a:ea typeface="+mn-ea"/>
                        </a:rPr>
                        <a:t>费用水平</a:t>
                      </a:r>
                      <a:endParaRPr lang="zh-CN" sz="2400" b="1" kern="100" dirty="0">
                        <a:latin typeface="+mn-ea"/>
                        <a:ea typeface="+mn-ea"/>
                        <a:cs typeface="Times New Roman"/>
                      </a:endParaRPr>
                    </a:p>
                  </a:txBody>
                  <a:tcPr marL="68580" marR="68580" marT="0" marB="0" anchor="ctr">
                    <a:solidFill>
                      <a:schemeClr val="bg1"/>
                    </a:solidFill>
                  </a:tcPr>
                </a:tc>
                <a:tc>
                  <a:txBody>
                    <a:bodyPr/>
                    <a:lstStyle/>
                    <a:p>
                      <a:pPr algn="ctr">
                        <a:lnSpc>
                          <a:spcPct val="100000"/>
                        </a:lnSpc>
                        <a:spcBef>
                          <a:spcPts val="0"/>
                        </a:spcBef>
                        <a:spcAft>
                          <a:spcPts val="0"/>
                        </a:spcAft>
                      </a:pPr>
                      <a:r>
                        <a:rPr lang="en-US" sz="1400" b="1" i="1" kern="100" dirty="0">
                          <a:latin typeface="+mn-ea"/>
                          <a:ea typeface="+mn-ea"/>
                        </a:rPr>
                        <a:t>-</a:t>
                      </a:r>
                      <a:endParaRPr lang="zh-CN" sz="2400" b="1" i="1" kern="100" dirty="0">
                        <a:latin typeface="+mn-ea"/>
                        <a:ea typeface="+mn-ea"/>
                        <a:cs typeface="Times New Roman"/>
                      </a:endParaRPr>
                    </a:p>
                  </a:txBody>
                  <a:tcPr marL="68580" marR="68580" marT="0" marB="0" anchor="ctr">
                    <a:solidFill>
                      <a:schemeClr val="bg1"/>
                    </a:solidFill>
                  </a:tcPr>
                </a:tc>
                <a:tc>
                  <a:txBody>
                    <a:bodyPr/>
                    <a:lstStyle/>
                    <a:p>
                      <a:pPr algn="ctr">
                        <a:lnSpc>
                          <a:spcPct val="100000"/>
                        </a:lnSpc>
                        <a:spcBef>
                          <a:spcPts val="0"/>
                        </a:spcBef>
                        <a:spcAft>
                          <a:spcPts val="0"/>
                        </a:spcAft>
                      </a:pPr>
                      <a:r>
                        <a:rPr lang="en-US" sz="1400" b="1" kern="100" dirty="0">
                          <a:latin typeface="+mn-ea"/>
                          <a:ea typeface="+mn-ea"/>
                        </a:rPr>
                        <a:t>-</a:t>
                      </a:r>
                      <a:endParaRPr lang="zh-CN" sz="2400" b="1" kern="100" dirty="0">
                        <a:latin typeface="+mn-ea"/>
                        <a:ea typeface="+mn-ea"/>
                        <a:cs typeface="Times New Roman"/>
                      </a:endParaRPr>
                    </a:p>
                  </a:txBody>
                  <a:tcPr marL="68580" marR="68580" marT="0" marB="0" anchor="ctr">
                    <a:solidFill>
                      <a:schemeClr val="bg1"/>
                    </a:solidFill>
                  </a:tcPr>
                </a:tc>
                <a:tc>
                  <a:txBody>
                    <a:bodyPr/>
                    <a:lstStyle/>
                    <a:p>
                      <a:pPr marR="66675" algn="ctr">
                        <a:lnSpc>
                          <a:spcPct val="100000"/>
                        </a:lnSpc>
                        <a:spcBef>
                          <a:spcPts val="0"/>
                        </a:spcBef>
                        <a:spcAft>
                          <a:spcPts val="0"/>
                        </a:spcAft>
                      </a:pPr>
                      <a:r>
                        <a:rPr lang="en-US" sz="1600" b="1" kern="100" dirty="0">
                          <a:latin typeface="+mn-ea"/>
                          <a:ea typeface="+mn-ea"/>
                        </a:rPr>
                        <a:t>-</a:t>
                      </a:r>
                      <a:endParaRPr lang="zh-CN" sz="2800" b="1" kern="100" dirty="0">
                        <a:latin typeface="+mn-ea"/>
                        <a:ea typeface="+mn-ea"/>
                        <a:cs typeface="Times New Roman"/>
                      </a:endParaRPr>
                    </a:p>
                  </a:txBody>
                  <a:tcPr marL="68580" marR="68580" marT="0" marB="0" anchor="ctr">
                    <a:solidFill>
                      <a:schemeClr val="bg1"/>
                    </a:solidFill>
                  </a:tcPr>
                </a:tc>
                <a:tc>
                  <a:txBody>
                    <a:bodyPr/>
                    <a:lstStyle/>
                    <a:p>
                      <a:pPr algn="ctr">
                        <a:lnSpc>
                          <a:spcPct val="100000"/>
                        </a:lnSpc>
                        <a:spcBef>
                          <a:spcPts val="0"/>
                        </a:spcBef>
                        <a:spcAft>
                          <a:spcPts val="0"/>
                        </a:spcAft>
                      </a:pPr>
                      <a:r>
                        <a:rPr lang="en-US" sz="1600" b="1" kern="100" dirty="0">
                          <a:latin typeface="+mn-ea"/>
                          <a:ea typeface="+mn-ea"/>
                        </a:rPr>
                        <a:t>-</a:t>
                      </a:r>
                      <a:endParaRPr lang="zh-CN" sz="2800" b="1" kern="100" dirty="0">
                        <a:latin typeface="+mn-ea"/>
                        <a:ea typeface="+mn-ea"/>
                        <a:cs typeface="Times New Roman"/>
                      </a:endParaRPr>
                    </a:p>
                  </a:txBody>
                  <a:tcPr marL="68580" marR="68580" marT="0" marB="0" anchor="ctr">
                    <a:solidFill>
                      <a:schemeClr val="bg1"/>
                    </a:solidFill>
                  </a:tcPr>
                </a:tc>
                <a:tc>
                  <a:txBody>
                    <a:bodyPr/>
                    <a:lstStyle/>
                    <a:p>
                      <a:pPr algn="ctr">
                        <a:lnSpc>
                          <a:spcPct val="100000"/>
                        </a:lnSpc>
                        <a:spcBef>
                          <a:spcPts val="0"/>
                        </a:spcBef>
                        <a:spcAft>
                          <a:spcPts val="0"/>
                        </a:spcAft>
                      </a:pPr>
                      <a:r>
                        <a:rPr lang="en-US" sz="1600" b="1" kern="100" dirty="0">
                          <a:latin typeface="+mn-ea"/>
                          <a:ea typeface="+mn-ea"/>
                        </a:rPr>
                        <a:t>-</a:t>
                      </a:r>
                      <a:endParaRPr lang="zh-CN" sz="2800" b="1" kern="100" dirty="0">
                        <a:latin typeface="+mn-ea"/>
                        <a:ea typeface="+mn-ea"/>
                        <a:cs typeface="Times New Roman"/>
                      </a:endParaRPr>
                    </a:p>
                  </a:txBody>
                  <a:tcPr marL="68580" marR="68580" marT="0" marB="0" anchor="ctr">
                    <a:solidFill>
                      <a:schemeClr val="bg1"/>
                    </a:solidFill>
                  </a:tcPr>
                </a:tc>
                <a:tc>
                  <a:txBody>
                    <a:bodyPr/>
                    <a:lstStyle/>
                    <a:p>
                      <a:pPr algn="ctr">
                        <a:lnSpc>
                          <a:spcPct val="100000"/>
                        </a:lnSpc>
                        <a:spcBef>
                          <a:spcPts val="0"/>
                        </a:spcBef>
                        <a:spcAft>
                          <a:spcPts val="0"/>
                        </a:spcAft>
                      </a:pPr>
                      <a:r>
                        <a:rPr lang="en-US" sz="1600" b="1" kern="100" dirty="0">
                          <a:latin typeface="+mn-ea"/>
                          <a:ea typeface="+mn-ea"/>
                        </a:rPr>
                        <a:t>-</a:t>
                      </a:r>
                      <a:endParaRPr lang="zh-CN" sz="2800" b="1" kern="100" dirty="0">
                        <a:latin typeface="+mn-ea"/>
                        <a:ea typeface="+mn-ea"/>
                        <a:cs typeface="Times New Roman"/>
                      </a:endParaRPr>
                    </a:p>
                  </a:txBody>
                  <a:tcPr marL="68580" marR="68580" marT="0" marB="0" anchor="ctr">
                    <a:solidFill>
                      <a:schemeClr val="bg1"/>
                    </a:solidFill>
                  </a:tcPr>
                </a:tc>
                <a:tc>
                  <a:txBody>
                    <a:bodyPr/>
                    <a:lstStyle/>
                    <a:p>
                      <a:pPr marR="66675" algn="r">
                        <a:lnSpc>
                          <a:spcPct val="100000"/>
                        </a:lnSpc>
                        <a:spcBef>
                          <a:spcPts val="0"/>
                        </a:spcBef>
                        <a:spcAft>
                          <a:spcPts val="0"/>
                        </a:spcAft>
                      </a:pPr>
                      <a:r>
                        <a:rPr lang="en-US" sz="1600" b="1" kern="100" dirty="0">
                          <a:latin typeface="+mn-ea"/>
                          <a:ea typeface="+mn-ea"/>
                        </a:rPr>
                        <a:t>-</a:t>
                      </a:r>
                      <a:endParaRPr lang="zh-CN" sz="2800" b="1" kern="100" dirty="0">
                        <a:latin typeface="+mn-ea"/>
                        <a:ea typeface="+mn-ea"/>
                        <a:cs typeface="Times New Roman"/>
                      </a:endParaRPr>
                    </a:p>
                  </a:txBody>
                  <a:tcPr marL="68580" marR="68580" marT="0" marB="0" anchor="ctr">
                    <a:solidFill>
                      <a:schemeClr val="bg1"/>
                    </a:solidFill>
                  </a:tcPr>
                </a:tc>
                <a:tc>
                  <a:txBody>
                    <a:bodyPr/>
                    <a:lstStyle/>
                    <a:p>
                      <a:pPr marR="144145" algn="r">
                        <a:lnSpc>
                          <a:spcPct val="100000"/>
                        </a:lnSpc>
                        <a:spcBef>
                          <a:spcPts val="0"/>
                        </a:spcBef>
                        <a:spcAft>
                          <a:spcPts val="0"/>
                        </a:spcAft>
                      </a:pPr>
                      <a:r>
                        <a:rPr lang="en-US" sz="1600" b="1" kern="100" dirty="0">
                          <a:latin typeface="+mn-ea"/>
                          <a:ea typeface="+mn-ea"/>
                        </a:rPr>
                        <a:t>-</a:t>
                      </a:r>
                      <a:endParaRPr lang="zh-CN" sz="2800" b="1" kern="100" dirty="0">
                        <a:latin typeface="+mn-ea"/>
                        <a:ea typeface="+mn-ea"/>
                        <a:cs typeface="Times New Roman"/>
                      </a:endParaRPr>
                    </a:p>
                  </a:txBody>
                  <a:tcPr marL="68580" marR="68580" marT="0" marB="0" anchor="ctr">
                    <a:solidFill>
                      <a:schemeClr val="bg1"/>
                    </a:solidFill>
                  </a:tcPr>
                </a:tc>
              </a:tr>
              <a:tr h="252028">
                <a:tc>
                  <a:txBody>
                    <a:bodyPr/>
                    <a:lstStyle/>
                    <a:p>
                      <a:pPr indent="95885" algn="just">
                        <a:lnSpc>
                          <a:spcPct val="100000"/>
                        </a:lnSpc>
                        <a:spcBef>
                          <a:spcPts val="0"/>
                        </a:spcBef>
                        <a:spcAft>
                          <a:spcPts val="0"/>
                        </a:spcAft>
                      </a:pPr>
                      <a:r>
                        <a:rPr lang="zh-CN" sz="1400" b="1" kern="100" dirty="0">
                          <a:latin typeface="+mn-ea"/>
                          <a:ea typeface="+mn-ea"/>
                        </a:rPr>
                        <a:t>甲类费用总额</a:t>
                      </a:r>
                      <a:endParaRPr lang="zh-CN" sz="2400" b="1" kern="100" dirty="0">
                        <a:latin typeface="+mn-ea"/>
                        <a:ea typeface="+mn-ea"/>
                        <a:cs typeface="Times New Roman"/>
                      </a:endParaRPr>
                    </a:p>
                  </a:txBody>
                  <a:tcPr marL="68580" marR="68580" marT="0" marB="0" anchor="ctr">
                    <a:solidFill>
                      <a:schemeClr val="bg1"/>
                    </a:solidFill>
                  </a:tcPr>
                </a:tc>
                <a:tc>
                  <a:txBody>
                    <a:bodyPr/>
                    <a:lstStyle/>
                    <a:p>
                      <a:pPr algn="ctr">
                        <a:lnSpc>
                          <a:spcPct val="100000"/>
                        </a:lnSpc>
                        <a:spcBef>
                          <a:spcPts val="0"/>
                        </a:spcBef>
                        <a:spcAft>
                          <a:spcPts val="0"/>
                        </a:spcAft>
                      </a:pPr>
                      <a:r>
                        <a:rPr lang="en-US" sz="1400" b="1" i="1" kern="100" dirty="0">
                          <a:latin typeface="+mn-ea"/>
                          <a:ea typeface="+mn-ea"/>
                        </a:rPr>
                        <a:t>F</a:t>
                      </a:r>
                      <a:endParaRPr lang="zh-CN" sz="2400" b="1" i="1" kern="100" dirty="0">
                        <a:latin typeface="+mn-ea"/>
                        <a:ea typeface="+mn-ea"/>
                        <a:cs typeface="Times New Roman"/>
                      </a:endParaRPr>
                    </a:p>
                  </a:txBody>
                  <a:tcPr marL="68580" marR="68580" marT="0" marB="0" anchor="ctr">
                    <a:solidFill>
                      <a:schemeClr val="bg1"/>
                    </a:solidFill>
                  </a:tcPr>
                </a:tc>
                <a:tc>
                  <a:txBody>
                    <a:bodyPr/>
                    <a:lstStyle/>
                    <a:p>
                      <a:pPr algn="r">
                        <a:lnSpc>
                          <a:spcPct val="100000"/>
                        </a:lnSpc>
                        <a:spcBef>
                          <a:spcPts val="0"/>
                        </a:spcBef>
                        <a:spcAft>
                          <a:spcPts val="0"/>
                        </a:spcAft>
                      </a:pPr>
                      <a:r>
                        <a:rPr lang="en-US" sz="1400" b="1" kern="100" dirty="0">
                          <a:latin typeface="+mn-ea"/>
                          <a:ea typeface="+mn-ea"/>
                        </a:rPr>
                        <a:t>+132 650</a:t>
                      </a:r>
                      <a:endParaRPr lang="zh-CN" sz="2400" b="1" kern="100" dirty="0">
                        <a:latin typeface="+mn-ea"/>
                        <a:ea typeface="+mn-ea"/>
                        <a:cs typeface="Times New Roman"/>
                      </a:endParaRPr>
                    </a:p>
                  </a:txBody>
                  <a:tcPr marL="68580" marR="68580" marT="0" marB="0" anchor="ctr">
                    <a:solidFill>
                      <a:schemeClr val="bg1"/>
                    </a:solidFill>
                  </a:tcPr>
                </a:tc>
                <a:tc>
                  <a:txBody>
                    <a:bodyPr/>
                    <a:lstStyle/>
                    <a:p>
                      <a:pPr algn="r">
                        <a:lnSpc>
                          <a:spcPct val="100000"/>
                        </a:lnSpc>
                        <a:spcBef>
                          <a:spcPts val="0"/>
                        </a:spcBef>
                        <a:spcAft>
                          <a:spcPts val="0"/>
                        </a:spcAft>
                      </a:pPr>
                      <a:r>
                        <a:rPr lang="en-US" sz="1600" b="1" kern="100" dirty="0">
                          <a:latin typeface="+mn-ea"/>
                          <a:ea typeface="+mn-ea"/>
                        </a:rPr>
                        <a:t>+10.99</a:t>
                      </a:r>
                      <a:endParaRPr lang="zh-CN" sz="2800" b="1" kern="100" dirty="0">
                        <a:latin typeface="+mn-ea"/>
                        <a:ea typeface="+mn-ea"/>
                        <a:cs typeface="Times New Roman"/>
                      </a:endParaRPr>
                    </a:p>
                  </a:txBody>
                  <a:tcPr marL="68580" marR="68580" marT="0" marB="0" anchor="ctr">
                    <a:solidFill>
                      <a:schemeClr val="bg1"/>
                    </a:solidFill>
                  </a:tcPr>
                </a:tc>
                <a:tc>
                  <a:txBody>
                    <a:bodyPr/>
                    <a:lstStyle/>
                    <a:p>
                      <a:pPr marR="66675" algn="r">
                        <a:lnSpc>
                          <a:spcPct val="100000"/>
                        </a:lnSpc>
                        <a:spcBef>
                          <a:spcPts val="0"/>
                        </a:spcBef>
                        <a:spcAft>
                          <a:spcPts val="0"/>
                        </a:spcAft>
                      </a:pPr>
                      <a:r>
                        <a:rPr lang="en-US" sz="1600" b="1" kern="100" dirty="0">
                          <a:latin typeface="+mn-ea"/>
                          <a:ea typeface="+mn-ea"/>
                        </a:rPr>
                        <a:t>+8.42</a:t>
                      </a:r>
                      <a:endParaRPr lang="zh-CN" sz="2800" b="1" kern="100" dirty="0">
                        <a:latin typeface="+mn-ea"/>
                        <a:ea typeface="+mn-ea"/>
                        <a:cs typeface="Times New Roman"/>
                      </a:endParaRPr>
                    </a:p>
                  </a:txBody>
                  <a:tcPr marL="68580" marR="68580" marT="0" marB="0" anchor="ctr">
                    <a:solidFill>
                      <a:schemeClr val="bg1"/>
                    </a:solidFill>
                  </a:tcPr>
                </a:tc>
                <a:tc>
                  <a:txBody>
                    <a:bodyPr/>
                    <a:lstStyle/>
                    <a:p>
                      <a:pPr algn="ctr">
                        <a:lnSpc>
                          <a:spcPct val="100000"/>
                        </a:lnSpc>
                        <a:spcBef>
                          <a:spcPts val="0"/>
                        </a:spcBef>
                        <a:spcAft>
                          <a:spcPts val="0"/>
                        </a:spcAft>
                      </a:pPr>
                      <a:r>
                        <a:rPr lang="en-US" sz="1600" b="1" kern="100" dirty="0">
                          <a:latin typeface="+mn-ea"/>
                          <a:ea typeface="+mn-ea"/>
                        </a:rPr>
                        <a:t>-</a:t>
                      </a:r>
                      <a:endParaRPr lang="zh-CN" sz="2800" b="1" kern="100" dirty="0">
                        <a:latin typeface="+mn-ea"/>
                        <a:ea typeface="+mn-ea"/>
                        <a:cs typeface="Times New Roman"/>
                      </a:endParaRPr>
                    </a:p>
                  </a:txBody>
                  <a:tcPr marL="68580" marR="68580" marT="0" marB="0" anchor="ctr">
                    <a:solidFill>
                      <a:schemeClr val="bg1"/>
                    </a:solidFill>
                  </a:tcPr>
                </a:tc>
                <a:tc>
                  <a:txBody>
                    <a:bodyPr/>
                    <a:lstStyle/>
                    <a:p>
                      <a:pPr algn="ctr">
                        <a:lnSpc>
                          <a:spcPct val="100000"/>
                        </a:lnSpc>
                        <a:spcBef>
                          <a:spcPts val="0"/>
                        </a:spcBef>
                        <a:spcAft>
                          <a:spcPts val="0"/>
                        </a:spcAft>
                      </a:pPr>
                      <a:r>
                        <a:rPr lang="en-US" sz="1600" b="1" kern="100" dirty="0">
                          <a:latin typeface="+mn-ea"/>
                          <a:ea typeface="+mn-ea"/>
                        </a:rPr>
                        <a:t>-</a:t>
                      </a:r>
                      <a:endParaRPr lang="zh-CN" sz="2800" b="1" kern="100" dirty="0">
                        <a:latin typeface="+mn-ea"/>
                        <a:ea typeface="+mn-ea"/>
                        <a:cs typeface="Times New Roman"/>
                      </a:endParaRPr>
                    </a:p>
                  </a:txBody>
                  <a:tcPr marL="68580" marR="68580" marT="0" marB="0" anchor="ctr">
                    <a:solidFill>
                      <a:schemeClr val="bg1"/>
                    </a:solidFill>
                  </a:tcPr>
                </a:tc>
                <a:tc>
                  <a:txBody>
                    <a:bodyPr/>
                    <a:lstStyle/>
                    <a:p>
                      <a:pPr marR="66675" algn="r">
                        <a:lnSpc>
                          <a:spcPct val="100000"/>
                        </a:lnSpc>
                        <a:spcBef>
                          <a:spcPts val="0"/>
                        </a:spcBef>
                        <a:spcAft>
                          <a:spcPts val="0"/>
                        </a:spcAft>
                      </a:pPr>
                      <a:r>
                        <a:rPr lang="en-US" sz="1600" b="1" kern="100" dirty="0">
                          <a:latin typeface="+mn-ea"/>
                          <a:ea typeface="+mn-ea"/>
                        </a:rPr>
                        <a:t>+8.42</a:t>
                      </a:r>
                      <a:endParaRPr lang="zh-CN" sz="2800" b="1" kern="100" dirty="0">
                        <a:latin typeface="+mn-ea"/>
                        <a:ea typeface="+mn-ea"/>
                        <a:cs typeface="Times New Roman"/>
                      </a:endParaRPr>
                    </a:p>
                  </a:txBody>
                  <a:tcPr marL="68580" marR="68580" marT="0" marB="0" anchor="ctr">
                    <a:solidFill>
                      <a:schemeClr val="bg1"/>
                    </a:solidFill>
                  </a:tcPr>
                </a:tc>
                <a:tc>
                  <a:txBody>
                    <a:bodyPr/>
                    <a:lstStyle/>
                    <a:p>
                      <a:pPr marR="144145" algn="r">
                        <a:lnSpc>
                          <a:spcPct val="100000"/>
                        </a:lnSpc>
                        <a:spcBef>
                          <a:spcPts val="0"/>
                        </a:spcBef>
                        <a:spcAft>
                          <a:spcPts val="0"/>
                        </a:spcAft>
                      </a:pPr>
                      <a:r>
                        <a:rPr lang="en-US" sz="1600" b="1" kern="100" dirty="0">
                          <a:latin typeface="+mn-ea"/>
                          <a:ea typeface="+mn-ea"/>
                          <a:sym typeface="Symbol"/>
                        </a:rPr>
                        <a:t></a:t>
                      </a:r>
                      <a:r>
                        <a:rPr lang="en-US" sz="1600" b="1" kern="100" dirty="0">
                          <a:latin typeface="+mn-ea"/>
                          <a:ea typeface="+mn-ea"/>
                        </a:rPr>
                        <a:t>2.76 </a:t>
                      </a:r>
                      <a:endParaRPr lang="zh-CN" sz="2800" b="1" kern="100" dirty="0">
                        <a:latin typeface="+mn-ea"/>
                        <a:ea typeface="+mn-ea"/>
                        <a:cs typeface="Times New Roman"/>
                      </a:endParaRPr>
                    </a:p>
                  </a:txBody>
                  <a:tcPr marL="68580" marR="68580" marT="0" marB="0" anchor="ctr">
                    <a:solidFill>
                      <a:schemeClr val="bg1"/>
                    </a:solidFill>
                  </a:tcPr>
                </a:tc>
              </a:tr>
              <a:tr h="252028">
                <a:tc>
                  <a:txBody>
                    <a:bodyPr/>
                    <a:lstStyle/>
                    <a:p>
                      <a:pPr indent="95885" algn="just">
                        <a:lnSpc>
                          <a:spcPct val="100000"/>
                        </a:lnSpc>
                        <a:spcBef>
                          <a:spcPts val="0"/>
                        </a:spcBef>
                        <a:spcAft>
                          <a:spcPts val="0"/>
                        </a:spcAft>
                      </a:pPr>
                      <a:r>
                        <a:rPr lang="zh-CN" sz="1400" b="1" kern="100" dirty="0">
                          <a:latin typeface="+mn-ea"/>
                          <a:ea typeface="+mn-ea"/>
                        </a:rPr>
                        <a:t>千车公里变动费用</a:t>
                      </a:r>
                      <a:endParaRPr lang="zh-CN" sz="2400" b="1" kern="100" dirty="0">
                        <a:latin typeface="+mn-ea"/>
                        <a:ea typeface="+mn-ea"/>
                        <a:cs typeface="Times New Roman"/>
                      </a:endParaRPr>
                    </a:p>
                  </a:txBody>
                  <a:tcPr marL="68580" marR="68580" marT="0" marB="0" anchor="ctr">
                    <a:solidFill>
                      <a:schemeClr val="bg1"/>
                    </a:solidFill>
                  </a:tcPr>
                </a:tc>
                <a:tc>
                  <a:txBody>
                    <a:bodyPr/>
                    <a:lstStyle/>
                    <a:p>
                      <a:pPr algn="ctr">
                        <a:lnSpc>
                          <a:spcPct val="100000"/>
                        </a:lnSpc>
                        <a:spcBef>
                          <a:spcPts val="0"/>
                        </a:spcBef>
                        <a:spcAft>
                          <a:spcPts val="0"/>
                        </a:spcAft>
                      </a:pPr>
                      <a:r>
                        <a:rPr lang="en-US" sz="1400" b="1" i="1" kern="100" dirty="0">
                          <a:latin typeface="+mn-ea"/>
                          <a:ea typeface="+mn-ea"/>
                        </a:rPr>
                        <a:t>V″</a:t>
                      </a:r>
                      <a:endParaRPr lang="zh-CN" sz="2400" b="1" i="1" kern="100" dirty="0">
                        <a:latin typeface="+mn-ea"/>
                        <a:ea typeface="+mn-ea"/>
                        <a:cs typeface="Times New Roman"/>
                      </a:endParaRPr>
                    </a:p>
                  </a:txBody>
                  <a:tcPr marL="68580" marR="68580" marT="0" marB="0" anchor="ctr">
                    <a:solidFill>
                      <a:schemeClr val="bg1"/>
                    </a:solidFill>
                  </a:tcPr>
                </a:tc>
                <a:tc>
                  <a:txBody>
                    <a:bodyPr/>
                    <a:lstStyle/>
                    <a:p>
                      <a:pPr algn="r">
                        <a:lnSpc>
                          <a:spcPct val="100000"/>
                        </a:lnSpc>
                        <a:spcBef>
                          <a:spcPts val="0"/>
                        </a:spcBef>
                        <a:spcAft>
                          <a:spcPts val="0"/>
                        </a:spcAft>
                      </a:pPr>
                      <a:r>
                        <a:rPr lang="en-US" sz="1400" b="1" kern="100" dirty="0">
                          <a:latin typeface="+mn-ea"/>
                          <a:ea typeface="+mn-ea"/>
                        </a:rPr>
                        <a:t>+349.08</a:t>
                      </a:r>
                      <a:endParaRPr lang="zh-CN" sz="2400" b="1" kern="100" dirty="0">
                        <a:latin typeface="+mn-ea"/>
                        <a:ea typeface="+mn-ea"/>
                        <a:cs typeface="Times New Roman"/>
                      </a:endParaRPr>
                    </a:p>
                  </a:txBody>
                  <a:tcPr marL="68580" marR="68580" marT="0" marB="0" anchor="ctr">
                    <a:solidFill>
                      <a:schemeClr val="bg1"/>
                    </a:solidFill>
                  </a:tcPr>
                </a:tc>
                <a:tc>
                  <a:txBody>
                    <a:bodyPr/>
                    <a:lstStyle/>
                    <a:p>
                      <a:pPr algn="r">
                        <a:lnSpc>
                          <a:spcPct val="100000"/>
                        </a:lnSpc>
                        <a:spcBef>
                          <a:spcPts val="0"/>
                        </a:spcBef>
                        <a:spcAft>
                          <a:spcPts val="0"/>
                        </a:spcAft>
                      </a:pPr>
                      <a:r>
                        <a:rPr lang="en-US" sz="1600" b="1" kern="100" dirty="0">
                          <a:latin typeface="+mn-ea"/>
                          <a:ea typeface="+mn-ea"/>
                        </a:rPr>
                        <a:t>+33.28</a:t>
                      </a:r>
                      <a:endParaRPr lang="zh-CN" sz="2800" b="1" kern="100" dirty="0">
                        <a:latin typeface="+mn-ea"/>
                        <a:ea typeface="+mn-ea"/>
                        <a:cs typeface="Times New Roman"/>
                      </a:endParaRPr>
                    </a:p>
                  </a:txBody>
                  <a:tcPr marL="68580" marR="68580" marT="0" marB="0" anchor="ctr">
                    <a:solidFill>
                      <a:schemeClr val="bg1"/>
                    </a:solidFill>
                  </a:tcPr>
                </a:tc>
                <a:tc>
                  <a:txBody>
                    <a:bodyPr/>
                    <a:lstStyle/>
                    <a:p>
                      <a:pPr algn="ctr">
                        <a:lnSpc>
                          <a:spcPct val="100000"/>
                        </a:lnSpc>
                        <a:spcBef>
                          <a:spcPts val="0"/>
                        </a:spcBef>
                        <a:spcAft>
                          <a:spcPts val="0"/>
                        </a:spcAft>
                      </a:pPr>
                      <a:r>
                        <a:rPr lang="en-US" sz="1600" b="1" kern="100" dirty="0">
                          <a:latin typeface="+mn-ea"/>
                          <a:ea typeface="+mn-ea"/>
                        </a:rPr>
                        <a:t>-</a:t>
                      </a:r>
                      <a:endParaRPr lang="zh-CN" sz="2800" b="1" kern="100" dirty="0">
                        <a:latin typeface="+mn-ea"/>
                        <a:ea typeface="+mn-ea"/>
                        <a:cs typeface="Times New Roman"/>
                      </a:endParaRPr>
                    </a:p>
                  </a:txBody>
                  <a:tcPr marL="68580" marR="68580" marT="0" marB="0" anchor="ctr">
                    <a:solidFill>
                      <a:schemeClr val="bg1"/>
                    </a:solidFill>
                  </a:tcPr>
                </a:tc>
                <a:tc>
                  <a:txBody>
                    <a:bodyPr/>
                    <a:lstStyle/>
                    <a:p>
                      <a:pPr marR="66675" algn="r">
                        <a:lnSpc>
                          <a:spcPct val="100000"/>
                        </a:lnSpc>
                        <a:spcBef>
                          <a:spcPts val="0"/>
                        </a:spcBef>
                        <a:spcAft>
                          <a:spcPts val="0"/>
                        </a:spcAft>
                      </a:pPr>
                      <a:r>
                        <a:rPr lang="en-US" sz="1600" b="1" kern="100" dirty="0">
                          <a:latin typeface="+mn-ea"/>
                          <a:ea typeface="+mn-ea"/>
                        </a:rPr>
                        <a:t>+49.87</a:t>
                      </a:r>
                      <a:endParaRPr lang="zh-CN" sz="2800" b="1" kern="100" dirty="0">
                        <a:latin typeface="+mn-ea"/>
                        <a:ea typeface="+mn-ea"/>
                        <a:cs typeface="Times New Roman"/>
                      </a:endParaRPr>
                    </a:p>
                  </a:txBody>
                  <a:tcPr marL="68580" marR="68580" marT="0" marB="0" anchor="ctr">
                    <a:solidFill>
                      <a:schemeClr val="bg1"/>
                    </a:solidFill>
                  </a:tcPr>
                </a:tc>
                <a:tc>
                  <a:txBody>
                    <a:bodyPr/>
                    <a:lstStyle/>
                    <a:p>
                      <a:pPr algn="ctr">
                        <a:lnSpc>
                          <a:spcPct val="100000"/>
                        </a:lnSpc>
                        <a:spcBef>
                          <a:spcPts val="0"/>
                        </a:spcBef>
                        <a:spcAft>
                          <a:spcPts val="0"/>
                        </a:spcAft>
                      </a:pPr>
                      <a:r>
                        <a:rPr lang="en-US" sz="1600" b="1" kern="100" dirty="0">
                          <a:latin typeface="+mn-ea"/>
                          <a:ea typeface="+mn-ea"/>
                        </a:rPr>
                        <a:t>-</a:t>
                      </a:r>
                      <a:endParaRPr lang="zh-CN" sz="2800" b="1" kern="100" dirty="0">
                        <a:latin typeface="+mn-ea"/>
                        <a:ea typeface="+mn-ea"/>
                        <a:cs typeface="Times New Roman"/>
                      </a:endParaRPr>
                    </a:p>
                  </a:txBody>
                  <a:tcPr marL="68580" marR="68580" marT="0" marB="0" anchor="ctr">
                    <a:solidFill>
                      <a:schemeClr val="bg1"/>
                    </a:solidFill>
                  </a:tcPr>
                </a:tc>
                <a:tc>
                  <a:txBody>
                    <a:bodyPr/>
                    <a:lstStyle/>
                    <a:p>
                      <a:pPr marR="66675" algn="r">
                        <a:lnSpc>
                          <a:spcPct val="100000"/>
                        </a:lnSpc>
                        <a:spcBef>
                          <a:spcPts val="0"/>
                        </a:spcBef>
                        <a:spcAft>
                          <a:spcPts val="0"/>
                        </a:spcAft>
                      </a:pPr>
                      <a:r>
                        <a:rPr lang="en-US" sz="1600" b="1" kern="100" dirty="0">
                          <a:latin typeface="+mn-ea"/>
                          <a:ea typeface="+mn-ea"/>
                        </a:rPr>
                        <a:t>+49.87</a:t>
                      </a:r>
                      <a:endParaRPr lang="zh-CN" sz="2800" b="1" kern="100" dirty="0">
                        <a:latin typeface="+mn-ea"/>
                        <a:ea typeface="+mn-ea"/>
                        <a:cs typeface="Times New Roman"/>
                      </a:endParaRPr>
                    </a:p>
                  </a:txBody>
                  <a:tcPr marL="68580" marR="68580" marT="0" marB="0" anchor="ctr">
                    <a:solidFill>
                      <a:schemeClr val="bg1"/>
                    </a:solidFill>
                  </a:tcPr>
                </a:tc>
                <a:tc>
                  <a:txBody>
                    <a:bodyPr/>
                    <a:lstStyle/>
                    <a:p>
                      <a:pPr marR="144145" algn="r">
                        <a:lnSpc>
                          <a:spcPct val="100000"/>
                        </a:lnSpc>
                        <a:spcBef>
                          <a:spcPts val="0"/>
                        </a:spcBef>
                        <a:spcAft>
                          <a:spcPts val="0"/>
                        </a:spcAft>
                      </a:pPr>
                      <a:r>
                        <a:rPr lang="en-US" sz="1600" b="1" kern="100" dirty="0">
                          <a:latin typeface="+mn-ea"/>
                          <a:ea typeface="+mn-ea"/>
                          <a:sym typeface="Symbol"/>
                        </a:rPr>
                        <a:t></a:t>
                      </a:r>
                      <a:r>
                        <a:rPr lang="en-US" sz="1600" b="1" kern="100" dirty="0">
                          <a:latin typeface="+mn-ea"/>
                          <a:ea typeface="+mn-ea"/>
                        </a:rPr>
                        <a:t>16.35 </a:t>
                      </a:r>
                      <a:endParaRPr lang="zh-CN" sz="2800" b="1" kern="100" dirty="0">
                        <a:latin typeface="+mn-ea"/>
                        <a:ea typeface="+mn-ea"/>
                        <a:cs typeface="Times New Roman"/>
                      </a:endParaRPr>
                    </a:p>
                  </a:txBody>
                  <a:tcPr marL="68580" marR="68580" marT="0" marB="0" anchor="ctr">
                    <a:solidFill>
                      <a:schemeClr val="bg1"/>
                    </a:solidFill>
                  </a:tcPr>
                </a:tc>
              </a:tr>
              <a:tr h="252028">
                <a:tc>
                  <a:txBody>
                    <a:bodyPr/>
                    <a:lstStyle/>
                    <a:p>
                      <a:pPr indent="95885" algn="just">
                        <a:lnSpc>
                          <a:spcPct val="100000"/>
                        </a:lnSpc>
                        <a:spcBef>
                          <a:spcPts val="0"/>
                        </a:spcBef>
                        <a:spcAft>
                          <a:spcPts val="0"/>
                        </a:spcAft>
                      </a:pPr>
                      <a:r>
                        <a:rPr lang="zh-CN" sz="1400" b="1" kern="100" dirty="0">
                          <a:latin typeface="+mn-ea"/>
                          <a:ea typeface="+mn-ea"/>
                        </a:rPr>
                        <a:t>千吨公里变动费用</a:t>
                      </a:r>
                      <a:endParaRPr lang="zh-CN" sz="2400" b="1" kern="100" dirty="0">
                        <a:latin typeface="+mn-ea"/>
                        <a:ea typeface="+mn-ea"/>
                        <a:cs typeface="Times New Roman"/>
                      </a:endParaRPr>
                    </a:p>
                  </a:txBody>
                  <a:tcPr marL="68580" marR="68580" marT="0" marB="0" anchor="ctr">
                    <a:solidFill>
                      <a:schemeClr val="bg1"/>
                    </a:solidFill>
                  </a:tcPr>
                </a:tc>
                <a:tc>
                  <a:txBody>
                    <a:bodyPr/>
                    <a:lstStyle/>
                    <a:p>
                      <a:pPr algn="ctr">
                        <a:lnSpc>
                          <a:spcPct val="100000"/>
                        </a:lnSpc>
                        <a:spcBef>
                          <a:spcPts val="0"/>
                        </a:spcBef>
                        <a:spcAft>
                          <a:spcPts val="0"/>
                        </a:spcAft>
                      </a:pPr>
                      <a:r>
                        <a:rPr lang="en-US" sz="1400" b="1" i="1" kern="100" dirty="0">
                          <a:latin typeface="+mn-ea"/>
                          <a:ea typeface="+mn-ea"/>
                        </a:rPr>
                        <a:t>V′</a:t>
                      </a:r>
                      <a:endParaRPr lang="zh-CN" sz="2400" b="1" i="1" kern="100" dirty="0">
                        <a:latin typeface="+mn-ea"/>
                        <a:ea typeface="+mn-ea"/>
                        <a:cs typeface="Times New Roman"/>
                      </a:endParaRPr>
                    </a:p>
                  </a:txBody>
                  <a:tcPr marL="68580" marR="68580" marT="0" marB="0" anchor="ctr">
                    <a:solidFill>
                      <a:schemeClr val="bg1"/>
                    </a:solidFill>
                  </a:tcPr>
                </a:tc>
                <a:tc>
                  <a:txBody>
                    <a:bodyPr/>
                    <a:lstStyle/>
                    <a:p>
                      <a:pPr algn="r">
                        <a:lnSpc>
                          <a:spcPct val="100000"/>
                        </a:lnSpc>
                        <a:spcBef>
                          <a:spcPts val="0"/>
                        </a:spcBef>
                        <a:spcAft>
                          <a:spcPts val="0"/>
                        </a:spcAft>
                      </a:pPr>
                      <a:r>
                        <a:rPr lang="en-US" sz="1400" b="1" kern="100" dirty="0">
                          <a:latin typeface="+mn-ea"/>
                          <a:ea typeface="+mn-ea"/>
                        </a:rPr>
                        <a:t>+2.17</a:t>
                      </a:r>
                      <a:endParaRPr lang="zh-CN" sz="2400" b="1" kern="100" dirty="0">
                        <a:latin typeface="+mn-ea"/>
                        <a:ea typeface="+mn-ea"/>
                        <a:cs typeface="Times New Roman"/>
                      </a:endParaRPr>
                    </a:p>
                  </a:txBody>
                  <a:tcPr marL="68580" marR="68580" marT="0" marB="0" anchor="ctr">
                    <a:solidFill>
                      <a:schemeClr val="bg1"/>
                    </a:solidFill>
                  </a:tcPr>
                </a:tc>
                <a:tc>
                  <a:txBody>
                    <a:bodyPr/>
                    <a:lstStyle/>
                    <a:p>
                      <a:pPr algn="r">
                        <a:lnSpc>
                          <a:spcPct val="100000"/>
                        </a:lnSpc>
                        <a:spcBef>
                          <a:spcPts val="0"/>
                        </a:spcBef>
                        <a:spcAft>
                          <a:spcPts val="0"/>
                        </a:spcAft>
                      </a:pPr>
                      <a:r>
                        <a:rPr lang="en-US" sz="1600" b="1" kern="100" dirty="0">
                          <a:latin typeface="+mn-ea"/>
                          <a:ea typeface="+mn-ea"/>
                        </a:rPr>
                        <a:t>+9.4</a:t>
                      </a:r>
                      <a:endParaRPr lang="zh-CN" sz="2800" b="1" kern="100" dirty="0">
                        <a:latin typeface="+mn-ea"/>
                        <a:ea typeface="+mn-ea"/>
                        <a:cs typeface="Times New Roman"/>
                      </a:endParaRPr>
                    </a:p>
                  </a:txBody>
                  <a:tcPr marL="68580" marR="68580" marT="0" marB="0" anchor="ctr">
                    <a:solidFill>
                      <a:schemeClr val="bg1"/>
                    </a:solidFill>
                  </a:tcPr>
                </a:tc>
                <a:tc>
                  <a:txBody>
                    <a:bodyPr/>
                    <a:lstStyle/>
                    <a:p>
                      <a:pPr algn="ctr">
                        <a:lnSpc>
                          <a:spcPct val="100000"/>
                        </a:lnSpc>
                        <a:spcBef>
                          <a:spcPts val="0"/>
                        </a:spcBef>
                        <a:spcAft>
                          <a:spcPts val="0"/>
                        </a:spcAft>
                      </a:pPr>
                      <a:r>
                        <a:rPr lang="en-US" sz="1600" b="1" kern="100" dirty="0">
                          <a:latin typeface="+mn-ea"/>
                          <a:ea typeface="+mn-ea"/>
                        </a:rPr>
                        <a:t>-</a:t>
                      </a:r>
                      <a:endParaRPr lang="zh-CN" sz="2800" b="1" kern="100" dirty="0">
                        <a:latin typeface="+mn-ea"/>
                        <a:ea typeface="+mn-ea"/>
                        <a:cs typeface="Times New Roman"/>
                      </a:endParaRPr>
                    </a:p>
                  </a:txBody>
                  <a:tcPr marL="68580" marR="68580" marT="0" marB="0" anchor="ctr">
                    <a:solidFill>
                      <a:schemeClr val="bg1"/>
                    </a:solidFill>
                  </a:tcPr>
                </a:tc>
                <a:tc>
                  <a:txBody>
                    <a:bodyPr/>
                    <a:lstStyle/>
                    <a:p>
                      <a:pPr algn="ctr">
                        <a:lnSpc>
                          <a:spcPct val="100000"/>
                        </a:lnSpc>
                        <a:spcBef>
                          <a:spcPts val="0"/>
                        </a:spcBef>
                        <a:spcAft>
                          <a:spcPts val="0"/>
                        </a:spcAft>
                      </a:pPr>
                      <a:r>
                        <a:rPr lang="en-US" sz="1600" b="1" kern="100" dirty="0">
                          <a:latin typeface="+mn-ea"/>
                          <a:ea typeface="+mn-ea"/>
                        </a:rPr>
                        <a:t>-</a:t>
                      </a:r>
                      <a:endParaRPr lang="zh-CN" sz="2800" b="1" kern="100" dirty="0">
                        <a:latin typeface="+mn-ea"/>
                        <a:ea typeface="+mn-ea"/>
                        <a:cs typeface="Times New Roman"/>
                      </a:endParaRPr>
                    </a:p>
                  </a:txBody>
                  <a:tcPr marL="68580" marR="68580" marT="0" marB="0" anchor="ctr">
                    <a:solidFill>
                      <a:schemeClr val="bg1"/>
                    </a:solidFill>
                  </a:tcPr>
                </a:tc>
                <a:tc>
                  <a:txBody>
                    <a:bodyPr/>
                    <a:lstStyle/>
                    <a:p>
                      <a:pPr marR="66675" algn="r">
                        <a:lnSpc>
                          <a:spcPct val="100000"/>
                        </a:lnSpc>
                        <a:spcBef>
                          <a:spcPts val="0"/>
                        </a:spcBef>
                        <a:spcAft>
                          <a:spcPts val="0"/>
                        </a:spcAft>
                      </a:pPr>
                      <a:r>
                        <a:rPr lang="en-US" sz="1600" b="1" kern="100" dirty="0">
                          <a:latin typeface="+mn-ea"/>
                          <a:ea typeface="+mn-ea"/>
                        </a:rPr>
                        <a:t>+2.17</a:t>
                      </a:r>
                      <a:endParaRPr lang="zh-CN" sz="2800" b="1" kern="100" dirty="0">
                        <a:latin typeface="+mn-ea"/>
                        <a:ea typeface="+mn-ea"/>
                        <a:cs typeface="Times New Roman"/>
                      </a:endParaRPr>
                    </a:p>
                  </a:txBody>
                  <a:tcPr marL="68580" marR="68580" marT="0" marB="0" anchor="ctr">
                    <a:solidFill>
                      <a:schemeClr val="bg1"/>
                    </a:solidFill>
                  </a:tcPr>
                </a:tc>
                <a:tc>
                  <a:txBody>
                    <a:bodyPr/>
                    <a:lstStyle/>
                    <a:p>
                      <a:pPr marR="66675" algn="r">
                        <a:lnSpc>
                          <a:spcPct val="100000"/>
                        </a:lnSpc>
                        <a:spcBef>
                          <a:spcPts val="0"/>
                        </a:spcBef>
                        <a:spcAft>
                          <a:spcPts val="0"/>
                        </a:spcAft>
                      </a:pPr>
                      <a:r>
                        <a:rPr lang="en-US" sz="1600" b="1" kern="100" dirty="0">
                          <a:latin typeface="+mn-ea"/>
                          <a:ea typeface="+mn-ea"/>
                        </a:rPr>
                        <a:t>+2.17</a:t>
                      </a:r>
                      <a:endParaRPr lang="zh-CN" sz="2800" b="1" kern="100" dirty="0">
                        <a:latin typeface="+mn-ea"/>
                        <a:ea typeface="+mn-ea"/>
                        <a:cs typeface="Times New Roman"/>
                      </a:endParaRPr>
                    </a:p>
                  </a:txBody>
                  <a:tcPr marL="68580" marR="68580" marT="0" marB="0" anchor="ctr">
                    <a:solidFill>
                      <a:schemeClr val="bg1"/>
                    </a:solidFill>
                  </a:tcPr>
                </a:tc>
                <a:tc>
                  <a:txBody>
                    <a:bodyPr/>
                    <a:lstStyle/>
                    <a:p>
                      <a:pPr marR="144145" algn="r">
                        <a:lnSpc>
                          <a:spcPct val="100000"/>
                        </a:lnSpc>
                        <a:spcBef>
                          <a:spcPts val="0"/>
                        </a:spcBef>
                        <a:spcAft>
                          <a:spcPts val="0"/>
                        </a:spcAft>
                      </a:pPr>
                      <a:r>
                        <a:rPr lang="en-US" sz="1600" b="1" kern="100" dirty="0">
                          <a:latin typeface="+mn-ea"/>
                          <a:ea typeface="+mn-ea"/>
                          <a:sym typeface="Symbol"/>
                        </a:rPr>
                        <a:t></a:t>
                      </a:r>
                      <a:r>
                        <a:rPr lang="en-US" sz="1600" b="1" kern="100" dirty="0">
                          <a:latin typeface="+mn-ea"/>
                          <a:ea typeface="+mn-ea"/>
                        </a:rPr>
                        <a:t>0.71 </a:t>
                      </a:r>
                      <a:endParaRPr lang="zh-CN" sz="2800" b="1" kern="100" dirty="0">
                        <a:latin typeface="+mn-ea"/>
                        <a:ea typeface="+mn-ea"/>
                        <a:cs typeface="Times New Roman"/>
                      </a:endParaRPr>
                    </a:p>
                  </a:txBody>
                  <a:tcPr marL="68580" marR="68580" marT="0" marB="0" anchor="ctr">
                    <a:solidFill>
                      <a:schemeClr val="bg1"/>
                    </a:solidFill>
                  </a:tcPr>
                </a:tc>
              </a:tr>
              <a:tr h="252028">
                <a:tc>
                  <a:txBody>
                    <a:bodyPr/>
                    <a:lstStyle/>
                    <a:p>
                      <a:pPr indent="95885" algn="just">
                        <a:lnSpc>
                          <a:spcPct val="100000"/>
                        </a:lnSpc>
                        <a:spcBef>
                          <a:spcPts val="0"/>
                        </a:spcBef>
                        <a:spcAft>
                          <a:spcPts val="0"/>
                        </a:spcAft>
                      </a:pPr>
                      <a:r>
                        <a:rPr lang="zh-CN" sz="1400" b="1" kern="100" dirty="0">
                          <a:latin typeface="+mn-ea"/>
                          <a:ea typeface="+mn-ea"/>
                        </a:rPr>
                        <a:t>小计</a:t>
                      </a:r>
                      <a:endParaRPr lang="zh-CN" sz="2400" b="1" kern="100" dirty="0">
                        <a:latin typeface="+mn-ea"/>
                        <a:ea typeface="+mn-ea"/>
                        <a:cs typeface="Times New Roman"/>
                      </a:endParaRPr>
                    </a:p>
                  </a:txBody>
                  <a:tcPr marL="68580" marR="68580" marT="0" marB="0" anchor="ctr">
                    <a:solidFill>
                      <a:schemeClr val="bg1"/>
                    </a:solidFill>
                  </a:tcPr>
                </a:tc>
                <a:tc>
                  <a:txBody>
                    <a:bodyPr/>
                    <a:lstStyle/>
                    <a:p>
                      <a:pPr algn="ctr">
                        <a:lnSpc>
                          <a:spcPct val="100000"/>
                        </a:lnSpc>
                        <a:spcBef>
                          <a:spcPts val="0"/>
                        </a:spcBef>
                        <a:spcAft>
                          <a:spcPts val="0"/>
                        </a:spcAft>
                      </a:pPr>
                      <a:r>
                        <a:rPr lang="en-US" sz="1400" b="1" kern="100" dirty="0">
                          <a:latin typeface="+mn-ea"/>
                          <a:ea typeface="+mn-ea"/>
                        </a:rPr>
                        <a:t>-</a:t>
                      </a:r>
                      <a:endParaRPr lang="zh-CN" sz="2400" b="1" kern="100" dirty="0">
                        <a:latin typeface="+mn-ea"/>
                        <a:ea typeface="+mn-ea"/>
                        <a:cs typeface="Times New Roman"/>
                      </a:endParaRPr>
                    </a:p>
                  </a:txBody>
                  <a:tcPr marL="68580" marR="68580" marT="0" marB="0" anchor="ctr">
                    <a:solidFill>
                      <a:schemeClr val="bg1"/>
                    </a:solidFill>
                  </a:tcPr>
                </a:tc>
                <a:tc>
                  <a:txBody>
                    <a:bodyPr/>
                    <a:lstStyle/>
                    <a:p>
                      <a:pPr algn="ctr">
                        <a:lnSpc>
                          <a:spcPct val="100000"/>
                        </a:lnSpc>
                        <a:spcBef>
                          <a:spcPts val="0"/>
                        </a:spcBef>
                        <a:spcAft>
                          <a:spcPts val="0"/>
                        </a:spcAft>
                      </a:pPr>
                      <a:r>
                        <a:rPr lang="en-US" sz="1400" b="1" kern="100">
                          <a:latin typeface="+mn-ea"/>
                          <a:ea typeface="+mn-ea"/>
                        </a:rPr>
                        <a:t>-</a:t>
                      </a:r>
                      <a:endParaRPr lang="zh-CN" sz="2400" b="1" kern="100">
                        <a:latin typeface="+mn-ea"/>
                        <a:ea typeface="+mn-ea"/>
                        <a:cs typeface="Times New Roman"/>
                      </a:endParaRPr>
                    </a:p>
                  </a:txBody>
                  <a:tcPr marL="68580" marR="68580" marT="0" marB="0" anchor="ctr">
                    <a:solidFill>
                      <a:schemeClr val="bg1"/>
                    </a:solidFill>
                  </a:tcPr>
                </a:tc>
                <a:tc>
                  <a:txBody>
                    <a:bodyPr/>
                    <a:lstStyle/>
                    <a:p>
                      <a:pPr algn="ctr">
                        <a:lnSpc>
                          <a:spcPct val="100000"/>
                        </a:lnSpc>
                        <a:spcBef>
                          <a:spcPts val="0"/>
                        </a:spcBef>
                        <a:spcAft>
                          <a:spcPts val="0"/>
                        </a:spcAft>
                      </a:pPr>
                      <a:r>
                        <a:rPr lang="en-US" sz="1600" b="1" kern="100" dirty="0">
                          <a:latin typeface="+mn-ea"/>
                          <a:ea typeface="+mn-ea"/>
                        </a:rPr>
                        <a:t>-</a:t>
                      </a:r>
                      <a:endParaRPr lang="zh-CN" sz="2800" b="1" kern="100" dirty="0">
                        <a:latin typeface="+mn-ea"/>
                        <a:ea typeface="+mn-ea"/>
                        <a:cs typeface="Times New Roman"/>
                      </a:endParaRPr>
                    </a:p>
                  </a:txBody>
                  <a:tcPr marL="68580" marR="68580" marT="0" marB="0" anchor="ctr">
                    <a:solidFill>
                      <a:schemeClr val="bg1"/>
                    </a:solidFill>
                  </a:tcPr>
                </a:tc>
                <a:tc>
                  <a:txBody>
                    <a:bodyPr/>
                    <a:lstStyle/>
                    <a:p>
                      <a:pPr marR="66675" algn="r">
                        <a:lnSpc>
                          <a:spcPct val="100000"/>
                        </a:lnSpc>
                        <a:spcBef>
                          <a:spcPts val="0"/>
                        </a:spcBef>
                        <a:spcAft>
                          <a:spcPts val="0"/>
                        </a:spcAft>
                      </a:pPr>
                      <a:r>
                        <a:rPr lang="en-US" sz="1600" b="1" kern="100" dirty="0">
                          <a:latin typeface="+mn-ea"/>
                          <a:ea typeface="+mn-ea"/>
                        </a:rPr>
                        <a:t>+8.42</a:t>
                      </a:r>
                      <a:endParaRPr lang="zh-CN" sz="2800" b="1" kern="100" dirty="0">
                        <a:latin typeface="+mn-ea"/>
                        <a:ea typeface="+mn-ea"/>
                        <a:cs typeface="Times New Roman"/>
                      </a:endParaRPr>
                    </a:p>
                  </a:txBody>
                  <a:tcPr marL="68580" marR="68580" marT="0" marB="0" anchor="ctr">
                    <a:solidFill>
                      <a:schemeClr val="bg1"/>
                    </a:solidFill>
                  </a:tcPr>
                </a:tc>
                <a:tc>
                  <a:txBody>
                    <a:bodyPr/>
                    <a:lstStyle/>
                    <a:p>
                      <a:pPr marR="66675" algn="r">
                        <a:lnSpc>
                          <a:spcPct val="100000"/>
                        </a:lnSpc>
                        <a:spcBef>
                          <a:spcPts val="0"/>
                        </a:spcBef>
                        <a:spcAft>
                          <a:spcPts val="0"/>
                        </a:spcAft>
                      </a:pPr>
                      <a:r>
                        <a:rPr lang="en-US" sz="1600" b="1" kern="100" dirty="0">
                          <a:latin typeface="+mn-ea"/>
                          <a:ea typeface="+mn-ea"/>
                        </a:rPr>
                        <a:t>+49.87</a:t>
                      </a:r>
                      <a:endParaRPr lang="zh-CN" sz="2800" b="1" kern="100" dirty="0">
                        <a:latin typeface="+mn-ea"/>
                        <a:ea typeface="+mn-ea"/>
                        <a:cs typeface="Times New Roman"/>
                      </a:endParaRPr>
                    </a:p>
                  </a:txBody>
                  <a:tcPr marL="68580" marR="68580" marT="0" marB="0" anchor="ctr">
                    <a:solidFill>
                      <a:schemeClr val="bg1"/>
                    </a:solidFill>
                  </a:tcPr>
                </a:tc>
                <a:tc>
                  <a:txBody>
                    <a:bodyPr/>
                    <a:lstStyle/>
                    <a:p>
                      <a:pPr marR="66675" algn="r">
                        <a:lnSpc>
                          <a:spcPct val="100000"/>
                        </a:lnSpc>
                        <a:spcBef>
                          <a:spcPts val="0"/>
                        </a:spcBef>
                        <a:spcAft>
                          <a:spcPts val="0"/>
                        </a:spcAft>
                      </a:pPr>
                      <a:r>
                        <a:rPr lang="en-US" sz="1600" b="1" kern="100" dirty="0">
                          <a:latin typeface="+mn-ea"/>
                          <a:ea typeface="+mn-ea"/>
                        </a:rPr>
                        <a:t>+2.17</a:t>
                      </a:r>
                      <a:endParaRPr lang="zh-CN" sz="2800" b="1" kern="100" dirty="0">
                        <a:latin typeface="+mn-ea"/>
                        <a:ea typeface="+mn-ea"/>
                        <a:cs typeface="Times New Roman"/>
                      </a:endParaRPr>
                    </a:p>
                  </a:txBody>
                  <a:tcPr marL="68580" marR="68580" marT="0" marB="0" anchor="ctr">
                    <a:solidFill>
                      <a:schemeClr val="bg1"/>
                    </a:solidFill>
                  </a:tcPr>
                </a:tc>
                <a:tc>
                  <a:txBody>
                    <a:bodyPr/>
                    <a:lstStyle/>
                    <a:p>
                      <a:pPr marR="66675" algn="r">
                        <a:lnSpc>
                          <a:spcPct val="100000"/>
                        </a:lnSpc>
                        <a:spcBef>
                          <a:spcPts val="0"/>
                        </a:spcBef>
                        <a:spcAft>
                          <a:spcPts val="0"/>
                        </a:spcAft>
                      </a:pPr>
                      <a:r>
                        <a:rPr lang="en-US" sz="1600" b="1" kern="100" dirty="0">
                          <a:latin typeface="+mn-ea"/>
                          <a:ea typeface="+mn-ea"/>
                        </a:rPr>
                        <a:t>+60.46</a:t>
                      </a:r>
                      <a:endParaRPr lang="zh-CN" sz="2800" b="1" kern="100" dirty="0">
                        <a:latin typeface="+mn-ea"/>
                        <a:ea typeface="+mn-ea"/>
                        <a:cs typeface="Times New Roman"/>
                      </a:endParaRPr>
                    </a:p>
                  </a:txBody>
                  <a:tcPr marL="68580" marR="68580" marT="0" marB="0" anchor="ctr">
                    <a:solidFill>
                      <a:schemeClr val="bg1"/>
                    </a:solidFill>
                  </a:tcPr>
                </a:tc>
                <a:tc>
                  <a:txBody>
                    <a:bodyPr/>
                    <a:lstStyle/>
                    <a:p>
                      <a:pPr marR="144145" algn="r">
                        <a:lnSpc>
                          <a:spcPct val="100000"/>
                        </a:lnSpc>
                        <a:spcBef>
                          <a:spcPts val="0"/>
                        </a:spcBef>
                        <a:spcAft>
                          <a:spcPts val="0"/>
                        </a:spcAft>
                      </a:pPr>
                      <a:r>
                        <a:rPr lang="en-US" sz="1600" b="1" kern="100" dirty="0">
                          <a:latin typeface="+mn-ea"/>
                          <a:ea typeface="+mn-ea"/>
                          <a:sym typeface="Symbol"/>
                        </a:rPr>
                        <a:t></a:t>
                      </a:r>
                      <a:r>
                        <a:rPr lang="en-US" sz="1600" b="1" kern="100" dirty="0">
                          <a:latin typeface="+mn-ea"/>
                          <a:ea typeface="+mn-ea"/>
                        </a:rPr>
                        <a:t>19.82 </a:t>
                      </a:r>
                      <a:endParaRPr lang="zh-CN" sz="2800" b="1" kern="100" dirty="0">
                        <a:latin typeface="+mn-ea"/>
                        <a:ea typeface="+mn-ea"/>
                        <a:cs typeface="Times New Roman"/>
                      </a:endParaRPr>
                    </a:p>
                  </a:txBody>
                  <a:tcPr marL="68580" marR="68580" marT="0" marB="0" anchor="ctr">
                    <a:solidFill>
                      <a:schemeClr val="bg1"/>
                    </a:solidFill>
                  </a:tcPr>
                </a:tc>
              </a:tr>
              <a:tr h="252028">
                <a:tc>
                  <a:txBody>
                    <a:bodyPr/>
                    <a:lstStyle/>
                    <a:p>
                      <a:pPr algn="ctr">
                        <a:lnSpc>
                          <a:spcPct val="100000"/>
                        </a:lnSpc>
                        <a:spcBef>
                          <a:spcPts val="0"/>
                        </a:spcBef>
                        <a:spcAft>
                          <a:spcPts val="0"/>
                        </a:spcAft>
                      </a:pPr>
                      <a:r>
                        <a:rPr lang="zh-CN" sz="1400" b="1" kern="100" dirty="0">
                          <a:latin typeface="+mn-ea"/>
                          <a:ea typeface="+mn-ea"/>
                        </a:rPr>
                        <a:t>合计</a:t>
                      </a:r>
                      <a:endParaRPr lang="zh-CN" sz="2400" b="1" kern="100" dirty="0">
                        <a:latin typeface="+mn-ea"/>
                        <a:ea typeface="+mn-ea"/>
                        <a:cs typeface="Times New Roman"/>
                      </a:endParaRPr>
                    </a:p>
                  </a:txBody>
                  <a:tcPr marL="68580" marR="68580" marT="0" marB="0" anchor="ctr">
                    <a:solidFill>
                      <a:schemeClr val="bg1"/>
                    </a:solidFill>
                  </a:tcPr>
                </a:tc>
                <a:tc>
                  <a:txBody>
                    <a:bodyPr/>
                    <a:lstStyle/>
                    <a:p>
                      <a:pPr algn="ctr">
                        <a:lnSpc>
                          <a:spcPct val="100000"/>
                        </a:lnSpc>
                        <a:spcBef>
                          <a:spcPts val="0"/>
                        </a:spcBef>
                        <a:spcAft>
                          <a:spcPts val="0"/>
                        </a:spcAft>
                      </a:pPr>
                      <a:r>
                        <a:rPr lang="en-US" sz="1400" b="1" kern="100">
                          <a:latin typeface="+mn-ea"/>
                          <a:ea typeface="+mn-ea"/>
                        </a:rPr>
                        <a:t>-</a:t>
                      </a:r>
                      <a:endParaRPr lang="zh-CN" sz="2400" b="1" kern="100">
                        <a:latin typeface="+mn-ea"/>
                        <a:ea typeface="+mn-ea"/>
                        <a:cs typeface="Times New Roman"/>
                      </a:endParaRPr>
                    </a:p>
                  </a:txBody>
                  <a:tcPr marL="68580" marR="68580" marT="0" marB="0" anchor="ctr">
                    <a:solidFill>
                      <a:schemeClr val="bg1"/>
                    </a:solidFill>
                  </a:tcPr>
                </a:tc>
                <a:tc>
                  <a:txBody>
                    <a:bodyPr/>
                    <a:lstStyle/>
                    <a:p>
                      <a:pPr algn="ctr">
                        <a:lnSpc>
                          <a:spcPct val="100000"/>
                        </a:lnSpc>
                        <a:spcBef>
                          <a:spcPts val="0"/>
                        </a:spcBef>
                        <a:spcAft>
                          <a:spcPts val="0"/>
                        </a:spcAft>
                      </a:pPr>
                      <a:r>
                        <a:rPr lang="en-US" sz="1400" b="1" kern="100">
                          <a:latin typeface="+mn-ea"/>
                          <a:ea typeface="+mn-ea"/>
                        </a:rPr>
                        <a:t>-</a:t>
                      </a:r>
                      <a:endParaRPr lang="zh-CN" sz="2400" b="1" kern="100">
                        <a:latin typeface="+mn-ea"/>
                        <a:ea typeface="+mn-ea"/>
                        <a:cs typeface="Times New Roman"/>
                      </a:endParaRPr>
                    </a:p>
                  </a:txBody>
                  <a:tcPr marL="68580" marR="68580" marT="0" marB="0" anchor="ctr">
                    <a:solidFill>
                      <a:schemeClr val="bg1"/>
                    </a:solidFill>
                  </a:tcPr>
                </a:tc>
                <a:tc>
                  <a:txBody>
                    <a:bodyPr/>
                    <a:lstStyle/>
                    <a:p>
                      <a:pPr marR="66675" algn="ctr">
                        <a:lnSpc>
                          <a:spcPct val="100000"/>
                        </a:lnSpc>
                        <a:spcBef>
                          <a:spcPts val="0"/>
                        </a:spcBef>
                        <a:spcAft>
                          <a:spcPts val="0"/>
                        </a:spcAft>
                      </a:pPr>
                      <a:r>
                        <a:rPr lang="en-US" sz="1600" b="1" kern="100" dirty="0">
                          <a:latin typeface="+mn-ea"/>
                          <a:ea typeface="+mn-ea"/>
                        </a:rPr>
                        <a:t>-</a:t>
                      </a:r>
                      <a:endParaRPr lang="zh-CN" sz="2800" b="1" kern="100" dirty="0">
                        <a:latin typeface="+mn-ea"/>
                        <a:ea typeface="+mn-ea"/>
                        <a:cs typeface="Times New Roman"/>
                      </a:endParaRPr>
                    </a:p>
                  </a:txBody>
                  <a:tcPr marL="68580" marR="68580" marT="0" marB="0" anchor="ctr">
                    <a:solidFill>
                      <a:schemeClr val="bg1"/>
                    </a:solidFill>
                  </a:tcPr>
                </a:tc>
                <a:tc>
                  <a:txBody>
                    <a:bodyPr/>
                    <a:lstStyle/>
                    <a:p>
                      <a:pPr marR="66675" algn="r">
                        <a:lnSpc>
                          <a:spcPct val="100000"/>
                        </a:lnSpc>
                        <a:spcBef>
                          <a:spcPts val="0"/>
                        </a:spcBef>
                        <a:spcAft>
                          <a:spcPts val="0"/>
                        </a:spcAft>
                      </a:pPr>
                      <a:r>
                        <a:rPr lang="en-US" sz="1600" b="1" kern="100">
                          <a:latin typeface="+mn-ea"/>
                          <a:ea typeface="+mn-ea"/>
                          <a:sym typeface="Symbol"/>
                        </a:rPr>
                        <a:t></a:t>
                      </a:r>
                      <a:r>
                        <a:rPr lang="en-US" sz="1600" b="1" kern="100">
                          <a:latin typeface="+mn-ea"/>
                          <a:ea typeface="+mn-ea"/>
                        </a:rPr>
                        <a:t>7.86</a:t>
                      </a:r>
                      <a:endParaRPr lang="zh-CN" sz="2800" b="1" kern="100">
                        <a:latin typeface="+mn-ea"/>
                        <a:ea typeface="+mn-ea"/>
                        <a:cs typeface="Times New Roman"/>
                      </a:endParaRPr>
                    </a:p>
                  </a:txBody>
                  <a:tcPr marL="68580" marR="68580" marT="0" marB="0" anchor="ctr">
                    <a:solidFill>
                      <a:schemeClr val="bg1"/>
                    </a:solidFill>
                  </a:tcPr>
                </a:tc>
                <a:tc>
                  <a:txBody>
                    <a:bodyPr/>
                    <a:lstStyle/>
                    <a:p>
                      <a:pPr marR="66675" algn="r">
                        <a:lnSpc>
                          <a:spcPct val="100000"/>
                        </a:lnSpc>
                        <a:spcBef>
                          <a:spcPts val="0"/>
                        </a:spcBef>
                        <a:spcAft>
                          <a:spcPts val="0"/>
                        </a:spcAft>
                        <a:tabLst>
                          <a:tab pos="413385" algn="l"/>
                        </a:tabLst>
                      </a:pPr>
                      <a:r>
                        <a:rPr lang="en-US" sz="1600" b="1" kern="100" dirty="0">
                          <a:latin typeface="+mn-ea"/>
                          <a:ea typeface="+mn-ea"/>
                        </a:rPr>
                        <a:t>+15.69</a:t>
                      </a:r>
                      <a:endParaRPr lang="zh-CN" sz="2800" b="1" kern="100" dirty="0">
                        <a:latin typeface="+mn-ea"/>
                        <a:ea typeface="+mn-ea"/>
                        <a:cs typeface="Times New Roman"/>
                      </a:endParaRPr>
                    </a:p>
                  </a:txBody>
                  <a:tcPr marL="68580" marR="68580" marT="0" marB="0" anchor="ctr">
                    <a:solidFill>
                      <a:schemeClr val="bg1"/>
                    </a:solidFill>
                  </a:tcPr>
                </a:tc>
                <a:tc>
                  <a:txBody>
                    <a:bodyPr/>
                    <a:lstStyle/>
                    <a:p>
                      <a:pPr marR="66675" algn="r">
                        <a:lnSpc>
                          <a:spcPct val="100000"/>
                        </a:lnSpc>
                        <a:spcBef>
                          <a:spcPts val="0"/>
                        </a:spcBef>
                        <a:spcAft>
                          <a:spcPts val="0"/>
                        </a:spcAft>
                      </a:pPr>
                      <a:r>
                        <a:rPr lang="en-US" sz="1600" b="1" kern="100" dirty="0">
                          <a:latin typeface="+mn-ea"/>
                          <a:ea typeface="+mn-ea"/>
                        </a:rPr>
                        <a:t>+2.17</a:t>
                      </a:r>
                      <a:endParaRPr lang="zh-CN" sz="2800" b="1" kern="100" dirty="0">
                        <a:latin typeface="+mn-ea"/>
                        <a:ea typeface="+mn-ea"/>
                        <a:cs typeface="Times New Roman"/>
                      </a:endParaRPr>
                    </a:p>
                  </a:txBody>
                  <a:tcPr marL="68580" marR="68580" marT="0" marB="0" anchor="ctr">
                    <a:solidFill>
                      <a:schemeClr val="bg1"/>
                    </a:solidFill>
                  </a:tcPr>
                </a:tc>
                <a:tc>
                  <a:txBody>
                    <a:bodyPr/>
                    <a:lstStyle/>
                    <a:p>
                      <a:pPr marR="66675" algn="r">
                        <a:lnSpc>
                          <a:spcPct val="100000"/>
                        </a:lnSpc>
                        <a:spcBef>
                          <a:spcPts val="0"/>
                        </a:spcBef>
                        <a:spcAft>
                          <a:spcPts val="0"/>
                        </a:spcAft>
                      </a:pPr>
                      <a:r>
                        <a:rPr lang="en-US" sz="1600" b="1" kern="100" dirty="0">
                          <a:latin typeface="+mn-ea"/>
                          <a:ea typeface="+mn-ea"/>
                        </a:rPr>
                        <a:t>+10.00</a:t>
                      </a:r>
                      <a:endParaRPr lang="zh-CN" sz="2800" b="1" kern="100" dirty="0">
                        <a:latin typeface="+mn-ea"/>
                        <a:ea typeface="+mn-ea"/>
                        <a:cs typeface="Times New Roman"/>
                      </a:endParaRPr>
                    </a:p>
                  </a:txBody>
                  <a:tcPr marL="68580" marR="68580" marT="0" marB="0" anchor="ctr">
                    <a:solidFill>
                      <a:schemeClr val="bg1"/>
                    </a:solidFill>
                  </a:tcPr>
                </a:tc>
                <a:tc>
                  <a:txBody>
                    <a:bodyPr/>
                    <a:lstStyle/>
                    <a:p>
                      <a:pPr marR="144145" algn="r">
                        <a:lnSpc>
                          <a:spcPct val="100000"/>
                        </a:lnSpc>
                        <a:spcBef>
                          <a:spcPts val="0"/>
                        </a:spcBef>
                        <a:spcAft>
                          <a:spcPts val="0"/>
                        </a:spcAft>
                      </a:pPr>
                      <a:r>
                        <a:rPr lang="en-US" sz="1600" b="1" kern="100" dirty="0">
                          <a:latin typeface="+mn-ea"/>
                          <a:ea typeface="+mn-ea"/>
                          <a:sym typeface="Symbol"/>
                        </a:rPr>
                        <a:t></a:t>
                      </a:r>
                      <a:r>
                        <a:rPr lang="en-US" sz="1600" b="1" kern="100" dirty="0">
                          <a:latin typeface="+mn-ea"/>
                          <a:ea typeface="+mn-ea"/>
                        </a:rPr>
                        <a:t>3.28 </a:t>
                      </a:r>
                      <a:endParaRPr lang="zh-CN" sz="2800" b="1" kern="100" dirty="0">
                        <a:latin typeface="+mn-ea"/>
                        <a:ea typeface="+mn-ea"/>
                        <a:cs typeface="Times New Roman"/>
                      </a:endParaRPr>
                    </a:p>
                  </a:txBody>
                  <a:tcPr marL="68580" marR="68580" marT="0" marB="0" anchor="ctr">
                    <a:solidFill>
                      <a:schemeClr val="bg1"/>
                    </a:solidFill>
                  </a:tcPr>
                </a:tc>
              </a:tr>
              <a:tr h="252028">
                <a:tc gridSpan="9">
                  <a:txBody>
                    <a:bodyPr/>
                    <a:lstStyle/>
                    <a:p>
                      <a:pPr indent="191135" algn="just">
                        <a:lnSpc>
                          <a:spcPct val="100000"/>
                        </a:lnSpc>
                        <a:spcBef>
                          <a:spcPts val="0"/>
                        </a:spcBef>
                        <a:spcAft>
                          <a:spcPts val="0"/>
                        </a:spcAft>
                      </a:pPr>
                      <a:r>
                        <a:rPr lang="zh-CN" sz="1400" b="1" kern="100" dirty="0">
                          <a:latin typeface="+mn-ea"/>
                          <a:ea typeface="+mn-ea"/>
                        </a:rPr>
                        <a:t>注：上年单位成本</a:t>
                      </a:r>
                      <a:r>
                        <a:rPr lang="en-US" sz="1400" b="1" kern="100" dirty="0">
                          <a:latin typeface="+mn-ea"/>
                          <a:ea typeface="+mn-ea"/>
                        </a:rPr>
                        <a:t>C</a:t>
                      </a:r>
                      <a:r>
                        <a:rPr lang="en-US" sz="1400" b="1" kern="100" baseline="-25000" dirty="0">
                          <a:latin typeface="+mn-ea"/>
                          <a:ea typeface="+mn-ea"/>
                        </a:rPr>
                        <a:t>0</a:t>
                      </a:r>
                      <a:r>
                        <a:rPr lang="zh-CN" sz="1400" b="1" kern="100" dirty="0">
                          <a:latin typeface="+mn-ea"/>
                          <a:ea typeface="+mn-ea"/>
                        </a:rPr>
                        <a:t>为</a:t>
                      </a:r>
                      <a:r>
                        <a:rPr lang="en-US" sz="1400" b="1" kern="100" dirty="0">
                          <a:latin typeface="+mn-ea"/>
                          <a:ea typeface="+mn-ea"/>
                        </a:rPr>
                        <a:t>305.00</a:t>
                      </a:r>
                      <a:r>
                        <a:rPr lang="zh-CN" sz="1400" b="1" kern="100" dirty="0">
                          <a:latin typeface="+mn-ea"/>
                          <a:ea typeface="+mn-ea"/>
                        </a:rPr>
                        <a:t>元</a:t>
                      </a:r>
                      <a:r>
                        <a:rPr lang="en-US" sz="1400" b="1" kern="100" dirty="0">
                          <a:latin typeface="+mn-ea"/>
                          <a:ea typeface="+mn-ea"/>
                        </a:rPr>
                        <a:t>/10</a:t>
                      </a:r>
                      <a:r>
                        <a:rPr lang="en-US" sz="1400" b="1" kern="100" baseline="30000" dirty="0">
                          <a:latin typeface="+mn-ea"/>
                          <a:ea typeface="+mn-ea"/>
                        </a:rPr>
                        <a:t>3</a:t>
                      </a:r>
                      <a:r>
                        <a:rPr lang="en-US" sz="1400" b="1" kern="100" dirty="0">
                          <a:latin typeface="+mn-ea"/>
                          <a:ea typeface="+mn-ea"/>
                        </a:rPr>
                        <a:t>t</a:t>
                      </a:r>
                      <a:r>
                        <a:rPr lang="en-US" sz="1400" b="1" kern="0" dirty="0">
                          <a:latin typeface="+mn-ea"/>
                          <a:ea typeface="+mn-ea"/>
                        </a:rPr>
                        <a:t>∙</a:t>
                      </a:r>
                      <a:r>
                        <a:rPr lang="en-US" sz="1400" b="1" kern="100" dirty="0">
                          <a:latin typeface="+mn-ea"/>
                          <a:ea typeface="+mn-ea"/>
                        </a:rPr>
                        <a:t>km</a:t>
                      </a:r>
                      <a:r>
                        <a:rPr lang="zh-CN" sz="1400" b="1" kern="100" dirty="0">
                          <a:latin typeface="+mn-ea"/>
                          <a:ea typeface="+mn-ea"/>
                        </a:rPr>
                        <a:t>。</a:t>
                      </a:r>
                      <a:endParaRPr lang="zh-CN" sz="2400" b="1" kern="100" dirty="0">
                        <a:latin typeface="+mn-ea"/>
                        <a:ea typeface="+mn-ea"/>
                        <a:cs typeface="Times New Roman"/>
                      </a:endParaRPr>
                    </a:p>
                  </a:txBody>
                  <a:tcPr marL="68580" marR="68580" marT="0" marB="0" anchor="ctr">
                    <a:solidFill>
                      <a:schemeClr val="bg1"/>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bl>
          </a:graphicData>
        </a:graphic>
      </p:graphicFrame>
      <p:sp>
        <p:nvSpPr>
          <p:cNvPr id="5" name="矩形 4"/>
          <p:cNvSpPr/>
          <p:nvPr/>
        </p:nvSpPr>
        <p:spPr>
          <a:xfrm>
            <a:off x="407368" y="961564"/>
            <a:ext cx="1512168" cy="523220"/>
          </a:xfrm>
          <a:prstGeom prst="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zh-CN" alt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例</a:t>
            </a:r>
            <a:r>
              <a:rPr lang="en-US" altLang="zh-CN"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5-5</a:t>
            </a:r>
            <a:endParaRPr lang="zh-CN" alt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6" name="标题 5"/>
          <p:cNvSpPr>
            <a:spLocks noGrp="1"/>
          </p:cNvSpPr>
          <p:nvPr>
            <p:ph type="title"/>
          </p:nvPr>
        </p:nvSpPr>
        <p:spPr>
          <a:xfrm>
            <a:off x="2063552" y="1196752"/>
            <a:ext cx="8784976" cy="504056"/>
          </a:xfrm>
          <a:noFill/>
          <a:effectLst/>
        </p:spPr>
        <p:txBody>
          <a:bodyPr/>
          <a:lstStyle/>
          <a:p>
            <a:pPr indent="0" algn="ctr">
              <a:lnSpc>
                <a:spcPct val="100000"/>
              </a:lnSpc>
            </a:pPr>
            <a:r>
              <a:rPr lang="zh-CN" altLang="zh-CN" sz="2000" dirty="0" smtClean="0"/>
              <a:t>表</a:t>
            </a:r>
            <a:r>
              <a:rPr lang="en-US" altLang="zh-CN" sz="2000" dirty="0" smtClean="0"/>
              <a:t>5-16  </a:t>
            </a:r>
            <a:r>
              <a:rPr lang="zh-CN" altLang="zh-CN" sz="2000" dirty="0" smtClean="0"/>
              <a:t>单位成本实际数与预算数之差多因素分析汇总表</a:t>
            </a:r>
            <a:r>
              <a:rPr lang="en-US" altLang="zh-CN" sz="2000" dirty="0" smtClean="0"/>
              <a:t>202</a:t>
            </a:r>
            <a:r>
              <a:rPr lang="zh-CN" altLang="zh-CN" sz="2000" dirty="0" smtClean="0"/>
              <a:t>×年</a:t>
            </a:r>
            <a:r>
              <a:rPr lang="en-US" altLang="zh-CN" sz="2000" dirty="0" smtClean="0"/>
              <a:t>5</a:t>
            </a:r>
            <a:r>
              <a:rPr lang="zh-CN" altLang="zh-CN" sz="2000" dirty="0" smtClean="0"/>
              <a:t>月</a:t>
            </a:r>
            <a:endParaRPr lang="zh-CN" altLang="en-US" sz="2000" dirty="0"/>
          </a:p>
        </p:txBody>
      </p:sp>
      <p:sp>
        <p:nvSpPr>
          <p:cNvPr id="7" name="燕尾形 6"/>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8" name="燕尾形 7"/>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9" name="燕尾形 8"/>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10" name="燕尾形 9"/>
          <p:cNvSpPr/>
          <p:nvPr/>
        </p:nvSpPr>
        <p:spPr>
          <a:xfrm>
            <a:off x="4943872" y="692696"/>
            <a:ext cx="4890548"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（二）单位成本实际数与预算数之差的因素分析</a:t>
            </a:r>
            <a:endParaRPr lang="zh-CN" altLang="zh-CN" sz="1600" b="1" dirty="0">
              <a:solidFill>
                <a:schemeClr val="bg1"/>
              </a:solidFil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五边形 2"/>
          <p:cNvSpPr/>
          <p:nvPr/>
        </p:nvSpPr>
        <p:spPr>
          <a:xfrm>
            <a:off x="479376" y="2652017"/>
            <a:ext cx="11233248" cy="1569071"/>
          </a:xfrm>
          <a:prstGeom prst="homePlate">
            <a:avLst/>
          </a:prstGeom>
          <a:solidFill>
            <a:schemeClr val="bg1">
              <a:lumMod val="95000"/>
            </a:schemeClr>
          </a:solidFill>
          <a:ln>
            <a:noFill/>
          </a:ln>
          <a:effectLst>
            <a:reflection blurRad="12700" endPos="42000" dist="127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3200" b="1" dirty="0" smtClean="0">
                <a:solidFill>
                  <a:srgbClr val="000000"/>
                </a:solidFill>
              </a:rPr>
              <a:t>（三）单位成本实际数与预算数之差的深层分析</a:t>
            </a:r>
            <a:endParaRPr lang="zh-CN" altLang="zh-CN" sz="3200" b="1" dirty="0">
              <a:solidFill>
                <a:srgbClr val="000000"/>
              </a:solidFill>
            </a:endParaRPr>
          </a:p>
        </p:txBody>
      </p:sp>
      <p:sp>
        <p:nvSpPr>
          <p:cNvPr id="7" name="燕尾形 6"/>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8" name="燕尾形 7"/>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9" name="燕尾形 8"/>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6" name="燕尾形 5"/>
          <p:cNvSpPr/>
          <p:nvPr/>
        </p:nvSpPr>
        <p:spPr>
          <a:xfrm>
            <a:off x="4871864" y="692696"/>
            <a:ext cx="496255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（三）单位成本实际数与预算数之差的深层分析</a:t>
            </a:r>
            <a:endParaRPr lang="zh-CN" altLang="zh-CN" sz="1600" b="1" dirty="0">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7968208" y="1700808"/>
            <a:ext cx="1908212" cy="1044116"/>
          </a:xfrm>
          <a:prstGeom prst="ellipse">
            <a:avLst/>
          </a:prstGeom>
          <a:solidFill>
            <a:schemeClr val="bg1"/>
          </a:solidFill>
          <a:ln>
            <a:solidFill>
              <a:schemeClr val="accent2">
                <a:lumMod val="40000"/>
                <a:lumOff val="60000"/>
              </a:schemeClr>
            </a:solidFill>
          </a:ln>
          <a:effectLst>
            <a:glow rad="63500">
              <a:schemeClr val="accent1">
                <a:satMod val="175000"/>
                <a:alpha val="40000"/>
              </a:schemeClr>
            </a:glow>
            <a:outerShdw blurRad="76200" dir="18900000" sy="23000" kx="-1200000" algn="bl" rotWithShape="0">
              <a:prstClr val="black">
                <a:alpha val="20000"/>
              </a:prstClr>
            </a:outerShdw>
            <a:reflection blurRad="63500" endPos="46000" dist="63500" dir="5400000" sy="-100000" algn="bl" rotWithShape="0"/>
          </a:effectLst>
          <a:scene3d>
            <a:camera prst="perspectiveRelaxedModerately">
              <a:rot lat="18000000" lon="0" rev="0"/>
            </a:camera>
            <a:lightRig rig="threePt" dir="t"/>
          </a:scene3d>
          <a:sp3d extrusionH="5080000" prstMaterial="flat">
            <a:bevelT w="57150" h="19050" prst="slope"/>
            <a:extrusionClr>
              <a:schemeClr val="accent2">
                <a:lumMod val="20000"/>
                <a:lumOff val="8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8040216" y="2348880"/>
            <a:ext cx="1764196" cy="792088"/>
          </a:xfrm>
          <a:prstGeom prst="ellipse">
            <a:avLst/>
          </a:prstGeom>
          <a:solidFill>
            <a:schemeClr val="bg2">
              <a:lumMod val="25000"/>
              <a:lumOff val="75000"/>
            </a:schemeClr>
          </a:solidFill>
          <a:effectLst>
            <a:glow rad="63500">
              <a:schemeClr val="accent1">
                <a:satMod val="175000"/>
                <a:alpha val="40000"/>
              </a:schemeClr>
            </a:glow>
            <a:outerShdw blurRad="76200" dir="18900000" sy="23000" kx="-1200000" algn="bl" rotWithShape="0">
              <a:prstClr val="black">
                <a:alpha val="20000"/>
              </a:prstClr>
            </a:outerShdw>
            <a:reflection blurRad="63500" endPos="46000" dist="63500" dir="5400000" sy="-100000" algn="bl" rotWithShape="0"/>
          </a:effectLst>
          <a:scene3d>
            <a:camera prst="perspectiveRelaxedModerately">
              <a:rot lat="18000000" lon="0" rev="0"/>
            </a:camera>
            <a:lightRig rig="threePt" dir="t"/>
          </a:scene3d>
          <a:sp3d extrusionH="3810000" prstMaterial="flat">
            <a:bevelT w="57150" h="0" prst="softRound"/>
            <a:extrusionClr>
              <a:srgbClr val="8FFF8F"/>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p:cNvCxnSpPr/>
          <p:nvPr/>
        </p:nvCxnSpPr>
        <p:spPr>
          <a:xfrm>
            <a:off x="9498378" y="2667486"/>
            <a:ext cx="0" cy="324036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flipV="1">
            <a:off x="9516380" y="2671224"/>
            <a:ext cx="252028" cy="37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9516380" y="2991522"/>
            <a:ext cx="15301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flipH="1" flipV="1">
            <a:off x="9516380" y="3319296"/>
            <a:ext cx="252028" cy="37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flipH="1">
            <a:off x="9516380" y="3675598"/>
            <a:ext cx="15301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H="1" flipV="1">
            <a:off x="9516380" y="4039376"/>
            <a:ext cx="252028" cy="37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flipH="1">
            <a:off x="9516380" y="4431682"/>
            <a:ext cx="15301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p:nvSpPr>
        <p:spPr>
          <a:xfrm>
            <a:off x="9804412" y="4293096"/>
            <a:ext cx="646331" cy="369332"/>
          </a:xfrm>
          <a:prstGeom prst="rect">
            <a:avLst/>
          </a:prstGeom>
          <a:noFill/>
        </p:spPr>
        <p:txBody>
          <a:bodyPr wrap="none" rtlCol="0">
            <a:spAutoFit/>
          </a:bodyPr>
          <a:lstStyle/>
          <a:p>
            <a:r>
              <a:rPr lang="en-US" altLang="zh-CN" dirty="0">
                <a:solidFill>
                  <a:srgbClr val="FF0000"/>
                </a:solidFill>
              </a:rPr>
              <a:t>85%</a:t>
            </a:r>
            <a:endParaRPr lang="zh-CN" altLang="en-US" dirty="0">
              <a:solidFill>
                <a:srgbClr val="FF0000"/>
              </a:solidFill>
            </a:endParaRPr>
          </a:p>
        </p:txBody>
      </p:sp>
      <p:sp>
        <p:nvSpPr>
          <p:cNvPr id="56" name="文本框 55"/>
          <p:cNvSpPr txBox="1"/>
          <p:nvPr/>
        </p:nvSpPr>
        <p:spPr>
          <a:xfrm>
            <a:off x="9804412" y="3895360"/>
            <a:ext cx="646331" cy="369332"/>
          </a:xfrm>
          <a:prstGeom prst="rect">
            <a:avLst/>
          </a:prstGeom>
          <a:noFill/>
        </p:spPr>
        <p:txBody>
          <a:bodyPr wrap="none" rtlCol="0">
            <a:spAutoFit/>
          </a:bodyPr>
          <a:lstStyle/>
          <a:p>
            <a:r>
              <a:rPr lang="en-US" altLang="zh-CN" dirty="0">
                <a:solidFill>
                  <a:srgbClr val="FF0000"/>
                </a:solidFill>
              </a:rPr>
              <a:t>90%</a:t>
            </a:r>
            <a:endParaRPr lang="zh-CN" altLang="en-US" dirty="0">
              <a:solidFill>
                <a:srgbClr val="FF0000"/>
              </a:solidFill>
            </a:endParaRPr>
          </a:p>
        </p:txBody>
      </p:sp>
      <p:sp>
        <p:nvSpPr>
          <p:cNvPr id="57" name="文本框 56"/>
          <p:cNvSpPr txBox="1"/>
          <p:nvPr/>
        </p:nvSpPr>
        <p:spPr>
          <a:xfrm>
            <a:off x="9804412" y="3529210"/>
            <a:ext cx="646331" cy="369332"/>
          </a:xfrm>
          <a:prstGeom prst="rect">
            <a:avLst/>
          </a:prstGeom>
          <a:noFill/>
        </p:spPr>
        <p:txBody>
          <a:bodyPr wrap="none" rtlCol="0">
            <a:spAutoFit/>
          </a:bodyPr>
          <a:lstStyle/>
          <a:p>
            <a:r>
              <a:rPr lang="en-US" altLang="zh-CN" dirty="0">
                <a:solidFill>
                  <a:srgbClr val="FF0000"/>
                </a:solidFill>
              </a:rPr>
              <a:t>95%</a:t>
            </a:r>
            <a:endParaRPr lang="zh-CN" altLang="en-US" dirty="0">
              <a:solidFill>
                <a:srgbClr val="FF0000"/>
              </a:solidFill>
            </a:endParaRPr>
          </a:p>
        </p:txBody>
      </p:sp>
      <p:sp>
        <p:nvSpPr>
          <p:cNvPr id="58" name="文本框 57"/>
          <p:cNvSpPr txBox="1"/>
          <p:nvPr/>
        </p:nvSpPr>
        <p:spPr>
          <a:xfrm>
            <a:off x="9804412" y="3140968"/>
            <a:ext cx="646331" cy="369332"/>
          </a:xfrm>
          <a:prstGeom prst="rect">
            <a:avLst/>
          </a:prstGeom>
          <a:noFill/>
        </p:spPr>
        <p:txBody>
          <a:bodyPr wrap="none" rtlCol="0">
            <a:spAutoFit/>
          </a:bodyPr>
          <a:lstStyle/>
          <a:p>
            <a:r>
              <a:rPr lang="en-US" altLang="zh-CN" dirty="0">
                <a:solidFill>
                  <a:srgbClr val="FF0000"/>
                </a:solidFill>
              </a:rPr>
              <a:t>100%</a:t>
            </a:r>
            <a:endParaRPr lang="zh-CN" altLang="en-US" dirty="0">
              <a:solidFill>
                <a:srgbClr val="FF0000"/>
              </a:solidFill>
            </a:endParaRPr>
          </a:p>
        </p:txBody>
      </p:sp>
      <p:sp>
        <p:nvSpPr>
          <p:cNvPr id="59" name="文本框 58"/>
          <p:cNvSpPr txBox="1"/>
          <p:nvPr/>
        </p:nvSpPr>
        <p:spPr>
          <a:xfrm>
            <a:off x="9804412" y="2816932"/>
            <a:ext cx="774571" cy="369332"/>
          </a:xfrm>
          <a:prstGeom prst="rect">
            <a:avLst/>
          </a:prstGeom>
          <a:noFill/>
        </p:spPr>
        <p:txBody>
          <a:bodyPr wrap="none" rtlCol="0">
            <a:spAutoFit/>
          </a:bodyPr>
          <a:lstStyle/>
          <a:p>
            <a:r>
              <a:rPr lang="en-US" altLang="zh-CN" dirty="0">
                <a:solidFill>
                  <a:srgbClr val="FF0000"/>
                </a:solidFill>
              </a:rPr>
              <a:t>105%</a:t>
            </a:r>
            <a:endParaRPr lang="zh-CN" altLang="en-US" dirty="0">
              <a:solidFill>
                <a:srgbClr val="FF0000"/>
              </a:solidFill>
            </a:endParaRPr>
          </a:p>
        </p:txBody>
      </p:sp>
      <p:sp>
        <p:nvSpPr>
          <p:cNvPr id="2" name="虚尾箭头 1"/>
          <p:cNvSpPr/>
          <p:nvPr/>
        </p:nvSpPr>
        <p:spPr>
          <a:xfrm>
            <a:off x="695400" y="4113076"/>
            <a:ext cx="7416824" cy="1189824"/>
          </a:xfrm>
          <a:prstGeom prst="stripedRightArrow">
            <a:avLst>
              <a:gd name="adj1" fmla="val 50000"/>
              <a:gd name="adj2" fmla="val 23709"/>
            </a:avLst>
          </a:prstGeom>
          <a:gradFill>
            <a:gsLst>
              <a:gs pos="0">
                <a:schemeClr val="accent4">
                  <a:lumMod val="50000"/>
                  <a:lumOff val="50000"/>
                </a:schemeClr>
              </a:gs>
              <a:gs pos="77000">
                <a:schemeClr val="accent3">
                  <a:lumMod val="97000"/>
                  <a:lumOff val="3000"/>
                </a:schemeClr>
              </a:gs>
              <a:gs pos="100000">
                <a:schemeClr val="accent3">
                  <a:lumMod val="60000"/>
                  <a:lumOff val="40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7636" name="Rectangle 4"/>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197635" name="Object 3"/>
          <p:cNvGraphicFramePr>
            <a:graphicFrameLocks noChangeAspect="1"/>
          </p:cNvGraphicFramePr>
          <p:nvPr/>
        </p:nvGraphicFramePr>
        <p:xfrm>
          <a:off x="1127448" y="1484784"/>
          <a:ext cx="4900987" cy="864096"/>
        </p:xfrm>
        <a:graphic>
          <a:graphicData uri="http://schemas.openxmlformats.org/presentationml/2006/ole">
            <p:oleObj spid="_x0000_s197635" name="Equation" r:id="rId3" imgW="2336800" imgH="406400" progId="Equation.DSMT4">
              <p:embed/>
            </p:oleObj>
          </a:graphicData>
        </a:graphic>
      </p:graphicFrame>
      <p:sp>
        <p:nvSpPr>
          <p:cNvPr id="24" name="TextBox 23"/>
          <p:cNvSpPr txBox="1"/>
          <p:nvPr/>
        </p:nvSpPr>
        <p:spPr>
          <a:xfrm>
            <a:off x="3719736" y="4509120"/>
            <a:ext cx="2808312" cy="461665"/>
          </a:xfrm>
          <a:prstGeom prst="rect">
            <a:avLst/>
          </a:prstGeom>
          <a:noFill/>
        </p:spPr>
        <p:txBody>
          <a:bodyPr wrap="square" rtlCol="0">
            <a:spAutoFit/>
          </a:bodyPr>
          <a:lstStyle/>
          <a:p>
            <a:r>
              <a:rPr lang="zh-CN" altLang="en-US" sz="2400" b="1" dirty="0" smtClean="0"/>
              <a:t>单位成本实际数</a:t>
            </a:r>
            <a:endParaRPr lang="zh-CN" altLang="en-US" sz="2400" b="1" dirty="0"/>
          </a:p>
        </p:txBody>
      </p:sp>
      <p:sp>
        <p:nvSpPr>
          <p:cNvPr id="27" name="椭圆 26"/>
          <p:cNvSpPr/>
          <p:nvPr/>
        </p:nvSpPr>
        <p:spPr>
          <a:xfrm>
            <a:off x="8040216" y="3140968"/>
            <a:ext cx="1728192" cy="360040"/>
          </a:xfrm>
          <a:prstGeom prst="ellipse">
            <a:avLst/>
          </a:prstGeom>
          <a:solidFill>
            <a:schemeClr val="accent2">
              <a:lumMod val="20000"/>
              <a:lumOff val="8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线形标注 1(带强调线) 24"/>
          <p:cNvSpPr/>
          <p:nvPr/>
        </p:nvSpPr>
        <p:spPr>
          <a:xfrm>
            <a:off x="767408" y="3068960"/>
            <a:ext cx="6264696" cy="504056"/>
          </a:xfrm>
          <a:prstGeom prst="accentCallout1">
            <a:avLst>
              <a:gd name="adj1" fmla="val 47711"/>
              <a:gd name="adj2" fmla="val 100984"/>
              <a:gd name="adj3" fmla="val 50438"/>
              <a:gd name="adj4" fmla="val 123791"/>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rgbClr val="000000"/>
                </a:solidFill>
              </a:rPr>
              <a:t>单位成本预算数</a:t>
            </a:r>
            <a:endParaRPr lang="zh-CN" altLang="en-US" sz="2400" b="1" dirty="0">
              <a:solidFill>
                <a:srgbClr val="000000"/>
              </a:solidFill>
            </a:endParaRPr>
          </a:p>
        </p:txBody>
      </p:sp>
      <p:sp>
        <p:nvSpPr>
          <p:cNvPr id="28" name="燕尾形 27"/>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29" name="燕尾形 28"/>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30" name="燕尾形 29"/>
          <p:cNvSpPr/>
          <p:nvPr/>
        </p:nvSpPr>
        <p:spPr>
          <a:xfrm>
            <a:off x="5597940" y="368659"/>
            <a:ext cx="486054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dirty="0">
                <a:solidFill>
                  <a:schemeClr val="bg1"/>
                </a:solidFill>
                <a:latin typeface="宋体" panose="02010600030101010101" pitchFamily="2" charset="-122"/>
              </a:rPr>
              <a:t>一</a:t>
            </a:r>
            <a:r>
              <a:rPr lang="zh-CN" altLang="en-US" dirty="0" smtClean="0">
                <a:solidFill>
                  <a:schemeClr val="bg1"/>
                </a:solidFill>
                <a:latin typeface="宋体" panose="02010600030101010101" pitchFamily="2" charset="-122"/>
              </a:rPr>
              <a:t>、</a:t>
            </a:r>
            <a:r>
              <a:rPr lang="zh-CN" altLang="zh-CN" dirty="0" smtClean="0"/>
              <a:t>单位成本预算达成情况的总体分析</a:t>
            </a:r>
            <a:endParaRPr lang="zh-CN" altLang="en-US"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xmlns="" val="211910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63600" y="1191878"/>
            <a:ext cx="10464800" cy="4474245"/>
          </a:xfrm>
        </p:spPr>
        <p:txBody>
          <a:bodyPr/>
          <a:lstStyle/>
          <a:p>
            <a:pPr indent="828000">
              <a:lnSpc>
                <a:spcPct val="150000"/>
              </a:lnSpc>
            </a:pPr>
            <a:r>
              <a:rPr lang="zh-CN" altLang="zh-CN" dirty="0" smtClean="0">
                <a:latin typeface="+mj-ea"/>
              </a:rPr>
              <a:t>如前所述，对单位成本实际数与预算数之差</a:t>
            </a:r>
            <a:r>
              <a:rPr lang="en-US" altLang="zh-CN" dirty="0" smtClean="0">
                <a:latin typeface="+mj-ea"/>
                <a:sym typeface="Symbol"/>
              </a:rPr>
              <a:t></a:t>
            </a:r>
            <a:r>
              <a:rPr lang="en-US" altLang="zh-CN" i="1" dirty="0" smtClean="0">
                <a:latin typeface="+mj-ea"/>
              </a:rPr>
              <a:t>C</a:t>
            </a:r>
            <a:r>
              <a:rPr lang="zh-CN" altLang="zh-CN" dirty="0" smtClean="0">
                <a:latin typeface="+mj-ea"/>
              </a:rPr>
              <a:t>的影响因素分析，就是对</a:t>
            </a:r>
            <a:r>
              <a:rPr lang="en-US" altLang="zh-CN" dirty="0" smtClean="0">
                <a:latin typeface="+mj-ea"/>
                <a:sym typeface="Symbol"/>
              </a:rPr>
              <a:t></a:t>
            </a:r>
            <a:r>
              <a:rPr lang="en-US" altLang="zh-CN" i="1" dirty="0" smtClean="0">
                <a:latin typeface="+mj-ea"/>
              </a:rPr>
              <a:t>C</a:t>
            </a:r>
            <a:r>
              <a:rPr lang="en-US" altLang="zh-CN" i="1" baseline="-25000" dirty="0" smtClean="0">
                <a:latin typeface="+mj-ea"/>
              </a:rPr>
              <a:t>F</a:t>
            </a:r>
            <a:r>
              <a:rPr lang="en-US" altLang="zh-CN" i="1" dirty="0" smtClean="0">
                <a:latin typeface="+mj-ea"/>
              </a:rPr>
              <a:t> </a:t>
            </a:r>
            <a:r>
              <a:rPr lang="zh-CN" altLang="zh-CN" i="1" dirty="0" smtClean="0">
                <a:latin typeface="+mj-ea"/>
              </a:rPr>
              <a:t>、</a:t>
            </a:r>
            <a:r>
              <a:rPr lang="en-US" altLang="zh-CN" i="1" dirty="0" smtClean="0">
                <a:latin typeface="+mj-ea"/>
                <a:sym typeface="Symbol"/>
              </a:rPr>
              <a:t></a:t>
            </a:r>
            <a:r>
              <a:rPr lang="en-US" altLang="zh-CN" i="1" dirty="0" smtClean="0">
                <a:latin typeface="+mj-ea"/>
              </a:rPr>
              <a:t>C</a:t>
            </a:r>
            <a:r>
              <a:rPr lang="en-US" altLang="zh-CN" i="1" baseline="-25000" dirty="0" smtClean="0">
                <a:latin typeface="+mj-ea"/>
              </a:rPr>
              <a:t>V</a:t>
            </a:r>
            <a:r>
              <a:rPr lang="en-US" altLang="zh-CN" i="1" baseline="-25000" dirty="0" smtClean="0">
                <a:latin typeface="+mj-ea"/>
                <a:sym typeface="Symbol"/>
              </a:rPr>
              <a:t></a:t>
            </a:r>
            <a:r>
              <a:rPr lang="zh-CN" altLang="zh-CN" i="1" dirty="0" smtClean="0">
                <a:latin typeface="+mj-ea"/>
              </a:rPr>
              <a:t>、</a:t>
            </a:r>
            <a:r>
              <a:rPr lang="en-US" altLang="zh-CN" i="1" dirty="0" smtClean="0">
                <a:latin typeface="+mj-ea"/>
                <a:sym typeface="Symbol"/>
              </a:rPr>
              <a:t></a:t>
            </a:r>
            <a:r>
              <a:rPr lang="en-US" altLang="zh-CN" i="1" dirty="0" smtClean="0">
                <a:latin typeface="+mj-ea"/>
              </a:rPr>
              <a:t>C</a:t>
            </a:r>
            <a:r>
              <a:rPr lang="en-US" altLang="zh-CN" i="1" baseline="-25000" dirty="0" smtClean="0">
                <a:latin typeface="+mj-ea"/>
              </a:rPr>
              <a:t>V</a:t>
            </a:r>
            <a:r>
              <a:rPr lang="en-US" altLang="zh-CN" i="1" baseline="-25000" dirty="0" smtClean="0">
                <a:latin typeface="+mj-ea"/>
                <a:sym typeface="Symbol"/>
              </a:rPr>
              <a:t></a:t>
            </a:r>
            <a:r>
              <a:rPr lang="zh-CN" altLang="zh-CN" dirty="0" smtClean="0">
                <a:latin typeface="+mj-ea"/>
              </a:rPr>
              <a:t>分别进行的因素分析。其因素分为两类：一类是车辆运用效率指标（</a:t>
            </a:r>
            <a:r>
              <a:rPr lang="en-US" altLang="zh-CN" i="1" dirty="0" smtClean="0">
                <a:latin typeface="+mj-ea"/>
              </a:rPr>
              <a:t>D</a:t>
            </a:r>
            <a:r>
              <a:rPr lang="zh-CN" altLang="zh-CN" i="1" dirty="0" smtClean="0">
                <a:latin typeface="+mj-ea"/>
              </a:rPr>
              <a:t>、</a:t>
            </a:r>
            <a:r>
              <a:rPr lang="en-US" altLang="zh-CN" i="1" dirty="0" smtClean="0">
                <a:latin typeface="+mj-ea"/>
              </a:rPr>
              <a:t>α</a:t>
            </a:r>
            <a:r>
              <a:rPr lang="zh-CN" altLang="zh-CN" i="1" dirty="0" smtClean="0">
                <a:latin typeface="+mj-ea"/>
              </a:rPr>
              <a:t>、</a:t>
            </a:r>
            <a:r>
              <a:rPr lang="en-US" altLang="zh-CN" i="1" dirty="0" smtClean="0">
                <a:latin typeface="+mj-ea"/>
              </a:rPr>
              <a:t>l</a:t>
            </a:r>
            <a:r>
              <a:rPr lang="zh-CN" altLang="zh-CN" i="1" dirty="0" smtClean="0">
                <a:latin typeface="+mj-ea"/>
              </a:rPr>
              <a:t>、</a:t>
            </a:r>
            <a:r>
              <a:rPr lang="en-US" altLang="zh-CN" i="1" dirty="0" smtClean="0">
                <a:latin typeface="+mj-ea"/>
              </a:rPr>
              <a:t>β</a:t>
            </a:r>
            <a:r>
              <a:rPr lang="zh-CN" altLang="zh-CN" i="1" dirty="0" smtClean="0">
                <a:latin typeface="+mj-ea"/>
              </a:rPr>
              <a:t>、</a:t>
            </a:r>
            <a:r>
              <a:rPr lang="en-US" altLang="zh-CN" i="1" dirty="0" smtClean="0">
                <a:latin typeface="+mj-ea"/>
              </a:rPr>
              <a:t>t</a:t>
            </a:r>
            <a:r>
              <a:rPr lang="zh-CN" altLang="zh-CN" i="1" dirty="0" smtClean="0">
                <a:latin typeface="+mj-ea"/>
              </a:rPr>
              <a:t>、</a:t>
            </a:r>
            <a:r>
              <a:rPr lang="en-US" altLang="zh-CN" i="1" dirty="0" smtClean="0">
                <a:latin typeface="+mj-ea"/>
              </a:rPr>
              <a:t>γ</a:t>
            </a:r>
            <a:r>
              <a:rPr lang="zh-CN" altLang="zh-CN" dirty="0" smtClean="0">
                <a:latin typeface="+mj-ea"/>
              </a:rPr>
              <a:t>）；另一类就是各类费用水平（</a:t>
            </a:r>
            <a:r>
              <a:rPr lang="en-US" altLang="zh-CN" i="1" dirty="0" smtClean="0">
                <a:latin typeface="+mj-ea"/>
              </a:rPr>
              <a:t>V′ </a:t>
            </a:r>
            <a:r>
              <a:rPr lang="zh-CN" altLang="zh-CN" dirty="0" smtClean="0">
                <a:latin typeface="+mj-ea"/>
              </a:rPr>
              <a:t>、</a:t>
            </a:r>
            <a:r>
              <a:rPr lang="en-US" altLang="zh-CN" i="1" dirty="0" smtClean="0">
                <a:latin typeface="+mj-ea"/>
              </a:rPr>
              <a:t>V 〞</a:t>
            </a:r>
            <a:r>
              <a:rPr lang="zh-CN" altLang="zh-CN" dirty="0" smtClean="0">
                <a:latin typeface="+mj-ea"/>
              </a:rPr>
              <a:t>、</a:t>
            </a:r>
            <a:r>
              <a:rPr lang="en-US" altLang="zh-CN" i="1" dirty="0" smtClean="0">
                <a:latin typeface="+mj-ea"/>
              </a:rPr>
              <a:t>F</a:t>
            </a:r>
            <a:r>
              <a:rPr lang="zh-CN" altLang="zh-CN" dirty="0" smtClean="0">
                <a:latin typeface="+mj-ea"/>
              </a:rPr>
              <a:t>）。显然，这种分析仅仅是方向性的分析，在此分析的基础上还要进行深层的因素分析，如图</a:t>
            </a:r>
            <a:r>
              <a:rPr lang="en-US" altLang="zh-CN" dirty="0" smtClean="0">
                <a:latin typeface="+mj-ea"/>
              </a:rPr>
              <a:t>5-4</a:t>
            </a:r>
            <a:r>
              <a:rPr lang="zh-CN" altLang="zh-CN" dirty="0" smtClean="0">
                <a:latin typeface="+mj-ea"/>
              </a:rPr>
              <a:t>所示。</a:t>
            </a:r>
            <a:endParaRPr lang="zh-CN" altLang="en-US" dirty="0">
              <a:latin typeface="+mj-ea"/>
            </a:endParaRPr>
          </a:p>
        </p:txBody>
      </p:sp>
      <p:sp>
        <p:nvSpPr>
          <p:cNvPr id="3" name="燕尾形 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4" name="燕尾形 3"/>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5" name="燕尾形 4"/>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6" name="燕尾形 5"/>
          <p:cNvSpPr/>
          <p:nvPr/>
        </p:nvSpPr>
        <p:spPr>
          <a:xfrm>
            <a:off x="4871864" y="692696"/>
            <a:ext cx="496255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（三）单位成本实际数与预算数之差的深层分析</a:t>
            </a:r>
            <a:endParaRPr lang="zh-CN" altLang="zh-CN" sz="1600" b="1" dirty="0">
              <a:solidFill>
                <a:schemeClr val="bg1"/>
              </a:solidFil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6" name="Picture 2"/>
          <p:cNvPicPr>
            <a:picLocks noChangeAspect="1" noChangeArrowheads="1"/>
          </p:cNvPicPr>
          <p:nvPr/>
        </p:nvPicPr>
        <p:blipFill>
          <a:blip r:embed="rId3" cstate="print"/>
          <a:srcRect/>
          <a:stretch>
            <a:fillRect/>
          </a:stretch>
        </p:blipFill>
        <p:spPr bwMode="auto">
          <a:xfrm>
            <a:off x="300464" y="1002622"/>
            <a:ext cx="11591072" cy="5090674"/>
          </a:xfrm>
          <a:prstGeom prst="rect">
            <a:avLst/>
          </a:prstGeom>
          <a:noFill/>
          <a:ln w="9525">
            <a:noFill/>
            <a:miter lim="800000"/>
            <a:headEnd/>
            <a:tailEnd/>
          </a:ln>
        </p:spPr>
      </p:pic>
      <p:sp>
        <p:nvSpPr>
          <p:cNvPr id="3" name="燕尾形 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4" name="燕尾形 3"/>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5" name="燕尾形 4"/>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6" name="燕尾形 5"/>
          <p:cNvSpPr/>
          <p:nvPr/>
        </p:nvSpPr>
        <p:spPr>
          <a:xfrm>
            <a:off x="4871864" y="692696"/>
            <a:ext cx="496255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（三）单位成本实际数与预算数之差的深层分析</a:t>
            </a:r>
            <a:endParaRPr lang="zh-CN" altLang="zh-CN" sz="1600" b="1" dirty="0">
              <a:solidFill>
                <a:schemeClr val="bg1"/>
              </a:solidFill>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cstate="print">
            <a:extLst>
              <a:ext uri="{BEBA8EAE-BF5A-486C-A8C5-ECC9F3942E4B}">
                <a14:imgProps xmlns:a14="http://schemas.microsoft.com/office/drawing/2010/main" xmlns="">
                  <a14:imgLayer r:embed="rId4">
                    <a14:imgEffect>
                      <a14:colorTemperature colorTemp="4700"/>
                    </a14:imgEffect>
                    <a14:imgEffect>
                      <a14:saturation sat="53000"/>
                    </a14:imgEffect>
                    <a14:imgEffect>
                      <a14:brightnessContrast bright="14000" contrast="40000"/>
                    </a14:imgEffect>
                  </a14:imgLayer>
                </a14:imgProps>
              </a:ext>
              <a:ext uri="{28A0092B-C50C-407E-A947-70E740481C1C}">
                <a14:useLocalDpi xmlns:a14="http://schemas.microsoft.com/office/drawing/2010/main" xmlns="" val="0"/>
              </a:ext>
            </a:extLst>
          </a:blip>
          <a:stretch>
            <a:fillRect/>
          </a:stretch>
        </p:blipFill>
        <p:spPr>
          <a:xfrm flipH="1">
            <a:off x="893422" y="3659016"/>
            <a:ext cx="10405156" cy="1426168"/>
          </a:xfrm>
          <a:prstGeom prst="rect">
            <a:avLst/>
          </a:prstGeom>
          <a:gradFill>
            <a:gsLst>
              <a:gs pos="0">
                <a:schemeClr val="accent1">
                  <a:shade val="30000"/>
                  <a:satMod val="115000"/>
                </a:schemeClr>
              </a:gs>
              <a:gs pos="70000">
                <a:schemeClr val="accent1">
                  <a:shade val="67500"/>
                  <a:satMod val="115000"/>
                </a:schemeClr>
              </a:gs>
              <a:gs pos="100000">
                <a:schemeClr val="accent1">
                  <a:shade val="100000"/>
                  <a:satMod val="115000"/>
                </a:schemeClr>
              </a:gs>
            </a:gsLst>
            <a:lin ang="0" scaled="1"/>
          </a:gradFill>
          <a:effectLst>
            <a:reflection blurRad="38100" stA="73000" endPos="27000" dir="5400000" sy="-100000" algn="bl" rotWithShape="0"/>
          </a:effectLst>
        </p:spPr>
      </p:pic>
      <p:sp>
        <p:nvSpPr>
          <p:cNvPr id="13" name="同侧圆角矩形 12"/>
          <p:cNvSpPr/>
          <p:nvPr/>
        </p:nvSpPr>
        <p:spPr>
          <a:xfrm>
            <a:off x="3236504" y="5397653"/>
            <a:ext cx="1221562" cy="695643"/>
          </a:xfrm>
          <a:prstGeom prst="round2Same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2400" b="1" dirty="0">
                <a:solidFill>
                  <a:srgbClr val="000000"/>
                </a:solidFill>
                <a:latin typeface="Times New Roman" panose="02020603050405020304" pitchFamily="18" charset="0"/>
                <a:cs typeface="Times New Roman" panose="02020603050405020304" pitchFamily="18" charset="0"/>
              </a:rPr>
              <a:t>Δ</a:t>
            </a:r>
            <a:r>
              <a:rPr lang="en-US" altLang="zh-CN" sz="2400" b="1" dirty="0">
                <a:solidFill>
                  <a:srgbClr val="000000"/>
                </a:solidFill>
                <a:latin typeface="Times New Roman" panose="02020603050405020304" pitchFamily="18" charset="0"/>
                <a:cs typeface="Times New Roman" panose="02020603050405020304" pitchFamily="18" charset="0"/>
              </a:rPr>
              <a:t>C</a:t>
            </a:r>
            <a:r>
              <a:rPr lang="en-US" altLang="zh-CN" sz="2400" b="1" baseline="-25000" dirty="0">
                <a:solidFill>
                  <a:srgbClr val="000000"/>
                </a:solidFill>
                <a:latin typeface="Times New Roman" panose="02020603050405020304" pitchFamily="18" charset="0"/>
                <a:cs typeface="Times New Roman" panose="02020603050405020304" pitchFamily="18" charset="0"/>
              </a:rPr>
              <a:t>F</a:t>
            </a:r>
            <a:endParaRPr lang="zh-CN" altLang="zh-CN" sz="2400" b="1" dirty="0">
              <a:solidFill>
                <a:srgbClr val="000000"/>
              </a:solidFill>
              <a:latin typeface="Times New Roman" panose="02020603050405020304" pitchFamily="18" charset="0"/>
              <a:cs typeface="Times New Roman" panose="02020603050405020304" pitchFamily="18" charset="0"/>
            </a:endParaRPr>
          </a:p>
        </p:txBody>
      </p:sp>
      <p:sp>
        <p:nvSpPr>
          <p:cNvPr id="14" name="同侧圆角矩形 13"/>
          <p:cNvSpPr/>
          <p:nvPr/>
        </p:nvSpPr>
        <p:spPr>
          <a:xfrm>
            <a:off x="4155469" y="2330792"/>
            <a:ext cx="950669" cy="695643"/>
          </a:xfrm>
          <a:prstGeom prst="round2Same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2400" b="1" dirty="0">
                <a:solidFill>
                  <a:srgbClr val="000000"/>
                </a:solidFill>
                <a:latin typeface="Times New Roman" panose="02020603050405020304" pitchFamily="18" charset="0"/>
                <a:cs typeface="Times New Roman" panose="02020603050405020304" pitchFamily="18" charset="0"/>
              </a:rPr>
              <a:t>Δ</a:t>
            </a:r>
            <a:r>
              <a:rPr lang="en-US" altLang="zh-CN" sz="2400" b="1" dirty="0">
                <a:solidFill>
                  <a:srgbClr val="000000"/>
                </a:solidFill>
                <a:latin typeface="Times New Roman" panose="02020603050405020304" pitchFamily="18" charset="0"/>
                <a:cs typeface="Times New Roman" panose="02020603050405020304" pitchFamily="18" charset="0"/>
              </a:rPr>
              <a:t>C</a:t>
            </a:r>
            <a:r>
              <a:rPr lang="en-US" altLang="zh-CN" sz="2400" b="1" baseline="-25000" dirty="0">
                <a:solidFill>
                  <a:srgbClr val="000000"/>
                </a:solidFill>
                <a:latin typeface="Times New Roman" panose="02020603050405020304" pitchFamily="18" charset="0"/>
                <a:cs typeface="Times New Roman" panose="02020603050405020304" pitchFamily="18" charset="0"/>
              </a:rPr>
              <a:t>V</a:t>
            </a:r>
            <a:r>
              <a:rPr lang="zh-CN" altLang="zh-CN" sz="2400" b="1" baseline="-25000" dirty="0">
                <a:solidFill>
                  <a:srgbClr val="000000"/>
                </a:solidFill>
                <a:latin typeface="Times New Roman" panose="02020603050405020304" pitchFamily="18" charset="0"/>
                <a:cs typeface="Times New Roman" panose="02020603050405020304" pitchFamily="18" charset="0"/>
              </a:rPr>
              <a:t>″</a:t>
            </a:r>
            <a:endParaRPr lang="zh-CN" altLang="zh-CN" sz="2400" b="1" dirty="0">
              <a:solidFill>
                <a:srgbClr val="000000"/>
              </a:solidFill>
              <a:latin typeface="Times New Roman" panose="02020603050405020304" pitchFamily="18" charset="0"/>
              <a:cs typeface="Times New Roman" panose="02020603050405020304" pitchFamily="18" charset="0"/>
            </a:endParaRPr>
          </a:p>
          <a:p>
            <a:pPr algn="ctr"/>
            <a:endParaRPr lang="zh-CN" altLang="en-US" sz="1000" b="1" dirty="0">
              <a:solidFill>
                <a:srgbClr val="000000"/>
              </a:solidFill>
              <a:latin typeface="Times New Roman" panose="02020603050405020304" pitchFamily="18" charset="0"/>
              <a:cs typeface="Times New Roman" panose="02020603050405020304" pitchFamily="18" charset="0"/>
            </a:endParaRPr>
          </a:p>
        </p:txBody>
      </p:sp>
      <p:cxnSp>
        <p:nvCxnSpPr>
          <p:cNvPr id="16" name="直接箭头连接符 15"/>
          <p:cNvCxnSpPr/>
          <p:nvPr/>
        </p:nvCxnSpPr>
        <p:spPr>
          <a:xfrm flipV="1">
            <a:off x="3860563" y="4369771"/>
            <a:ext cx="1092558" cy="1027882"/>
          </a:xfrm>
          <a:prstGeom prst="straightConnector1">
            <a:avLst/>
          </a:prstGeom>
          <a:ln w="635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a:stCxn id="14" idx="1"/>
          </p:cNvCxnSpPr>
          <p:nvPr/>
        </p:nvCxnSpPr>
        <p:spPr>
          <a:xfrm>
            <a:off x="4630804" y="3026435"/>
            <a:ext cx="1483446" cy="1321691"/>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flipV="1">
            <a:off x="1253710" y="4369771"/>
            <a:ext cx="7668852" cy="1"/>
          </a:xfrm>
          <a:prstGeom prst="straightConnector1">
            <a:avLst/>
          </a:prstGeom>
          <a:ln w="984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nvGrpSpPr>
          <p:cNvPr id="2" name="组合 24"/>
          <p:cNvGrpSpPr/>
          <p:nvPr/>
        </p:nvGrpSpPr>
        <p:grpSpPr>
          <a:xfrm>
            <a:off x="8076220" y="1952836"/>
            <a:ext cx="3600400" cy="2160240"/>
            <a:chOff x="8076220" y="1952836"/>
            <a:chExt cx="3600400" cy="2160240"/>
          </a:xfrm>
        </p:grpSpPr>
        <p:sp>
          <p:nvSpPr>
            <p:cNvPr id="32" name="椭圆 31"/>
            <p:cNvSpPr/>
            <p:nvPr/>
          </p:nvSpPr>
          <p:spPr>
            <a:xfrm>
              <a:off x="9804412" y="3674300"/>
              <a:ext cx="648072" cy="222752"/>
            </a:xfrm>
            <a:prstGeom prst="ellipse">
              <a:avLst/>
            </a:prstGeom>
            <a:solidFill>
              <a:srgbClr val="FAF9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10254462" y="4005064"/>
              <a:ext cx="360040" cy="108012"/>
            </a:xfrm>
            <a:prstGeom prst="ellipse">
              <a:avLst/>
            </a:prstGeom>
            <a:solidFill>
              <a:srgbClr val="FAF9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云形 26"/>
            <p:cNvSpPr/>
            <p:nvPr/>
          </p:nvSpPr>
          <p:spPr>
            <a:xfrm>
              <a:off x="8076220" y="1952836"/>
              <a:ext cx="3600400" cy="1649456"/>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zh-CN" sz="2400" b="1" kern="100" dirty="0">
                  <a:solidFill>
                    <a:srgbClr val="003300"/>
                  </a:solidFill>
                  <a:latin typeface="Times New Roman" panose="02020603050405020304" pitchFamily="18" charset="0"/>
                  <a:cs typeface="Times New Roman" panose="02020603050405020304" pitchFamily="18" charset="0"/>
                </a:rPr>
                <a:t>成本降低</a:t>
              </a:r>
              <a:r>
                <a:rPr lang="zh-CN" altLang="en-US" sz="2400" b="1" kern="100" dirty="0">
                  <a:solidFill>
                    <a:srgbClr val="003300"/>
                  </a:solidFill>
                  <a:latin typeface="Times New Roman" panose="02020603050405020304" pitchFamily="18" charset="0"/>
                  <a:cs typeface="Times New Roman" panose="02020603050405020304" pitchFamily="18" charset="0"/>
                </a:rPr>
                <a:t>率</a:t>
              </a:r>
              <a:r>
                <a:rPr lang="zh-CN" altLang="zh-CN" sz="2400" b="1" kern="100" dirty="0">
                  <a:solidFill>
                    <a:srgbClr val="003300"/>
                  </a:solidFill>
                  <a:latin typeface="Times New Roman" panose="02020603050405020304" pitchFamily="18" charset="0"/>
                  <a:cs typeface="Times New Roman" panose="02020603050405020304" pitchFamily="18" charset="0"/>
                </a:rPr>
                <a:t>实际数与预算数之差</a:t>
              </a:r>
              <a:endParaRPr lang="zh-CN" altLang="en-US" b="1" dirty="0">
                <a:latin typeface="Times New Roman" panose="02020603050405020304" pitchFamily="18" charset="0"/>
                <a:cs typeface="Times New Roman" panose="02020603050405020304" pitchFamily="18" charset="0"/>
              </a:endParaRPr>
            </a:p>
          </p:txBody>
        </p:sp>
      </p:grpSp>
      <p:sp>
        <p:nvSpPr>
          <p:cNvPr id="31" name="同侧圆角矩形 30"/>
          <p:cNvSpPr/>
          <p:nvPr/>
        </p:nvSpPr>
        <p:spPr>
          <a:xfrm>
            <a:off x="6942342" y="5397652"/>
            <a:ext cx="1152128" cy="695644"/>
          </a:xfrm>
          <a:prstGeom prst="round2Same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zh-CN" altLang="zh-CN" sz="2400" b="1" kern="1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Δ</a:t>
            </a:r>
            <a:r>
              <a:rPr lang="en-US" altLang="zh-CN" sz="2400" b="1" kern="1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C</a:t>
            </a:r>
            <a:r>
              <a:rPr lang="en-US" altLang="zh-CN" sz="2400" b="1" kern="100" baseline="-250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V</a:t>
            </a:r>
            <a:r>
              <a:rPr lang="zh-CN" altLang="zh-CN" sz="2400" b="1" kern="100" baseline="-25000" dirty="0">
                <a:solidFill>
                  <a:srgbClr val="000000"/>
                </a:solidFill>
                <a:latin typeface="Times New Roman" panose="02020603050405020304" pitchFamily="18" charset="0"/>
                <a:ea typeface="MS UI Gothic" panose="020B0600070205080204" pitchFamily="34" charset="-128"/>
                <a:cs typeface="Times New Roman" panose="02020603050405020304" pitchFamily="18" charset="0"/>
              </a:rPr>
              <a:t>′</a:t>
            </a:r>
            <a:endParaRPr lang="zh-CN" altLang="zh-CN" sz="8000" b="1" kern="100" dirty="0">
              <a:solidFill>
                <a:srgbClr val="000000"/>
              </a:solidFill>
              <a:latin typeface="Times New Roman" panose="02020603050405020304" pitchFamily="18" charset="0"/>
              <a:cs typeface="Times New Roman" panose="02020603050405020304" pitchFamily="18" charset="0"/>
            </a:endParaRPr>
          </a:p>
        </p:txBody>
      </p:sp>
      <p:cxnSp>
        <p:nvCxnSpPr>
          <p:cNvPr id="33" name="直接箭头连接符 32"/>
          <p:cNvCxnSpPr/>
          <p:nvPr/>
        </p:nvCxnSpPr>
        <p:spPr>
          <a:xfrm flipV="1">
            <a:off x="7541109" y="4382322"/>
            <a:ext cx="806369" cy="1028119"/>
          </a:xfrm>
          <a:prstGeom prst="straightConnector1">
            <a:avLst/>
          </a:prstGeom>
          <a:ln w="666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 name="矩形 45"/>
          <p:cNvSpPr/>
          <p:nvPr/>
        </p:nvSpPr>
        <p:spPr>
          <a:xfrm>
            <a:off x="2292715" y="1412776"/>
            <a:ext cx="7606570" cy="461665"/>
          </a:xfrm>
          <a:prstGeom prst="rect">
            <a:avLst/>
          </a:prstGeom>
          <a:solidFill>
            <a:schemeClr val="accent2">
              <a:lumMod val="20000"/>
              <a:lumOff val="80000"/>
            </a:schemeClr>
          </a:solidFill>
        </p:spPr>
        <p:txBody>
          <a:bodyPr wrap="none">
            <a:spAutoFit/>
          </a:bodyPr>
          <a:lstStyle/>
          <a:p>
            <a:r>
              <a:rPr lang="zh-CN" altLang="zh-CN" sz="2400" b="1" dirty="0" smtClean="0"/>
              <a:t>图</a:t>
            </a:r>
            <a:r>
              <a:rPr lang="en-US" altLang="zh-CN" sz="2400" b="1" dirty="0" smtClean="0"/>
              <a:t>5-4  </a:t>
            </a:r>
            <a:r>
              <a:rPr lang="zh-CN" altLang="zh-CN" sz="2400" b="1" dirty="0" smtClean="0"/>
              <a:t>单位成本实际数与预算数之差的深层分析示意图</a:t>
            </a:r>
            <a:endParaRPr lang="zh-CN" altLang="zh-CN" sz="2400" dirty="0"/>
          </a:p>
        </p:txBody>
      </p:sp>
      <p:sp>
        <p:nvSpPr>
          <p:cNvPr id="3" name="矩形 2"/>
          <p:cNvSpPr/>
          <p:nvPr/>
        </p:nvSpPr>
        <p:spPr>
          <a:xfrm>
            <a:off x="1075777" y="4781519"/>
            <a:ext cx="3155031" cy="400110"/>
          </a:xfrm>
          <a:prstGeom prst="rect">
            <a:avLst/>
          </a:prstGeom>
          <a:noFill/>
          <a:ln>
            <a:solidFill>
              <a:schemeClr val="accent1"/>
            </a:solidFill>
          </a:ln>
        </p:spPr>
        <p:txBody>
          <a:bodyPr wrap="none">
            <a:spAutoFit/>
          </a:bodyPr>
          <a:lstStyle/>
          <a:p>
            <a:pPr algn="ctr">
              <a:spcAft>
                <a:spcPts val="0"/>
              </a:spcAft>
            </a:pPr>
            <a:r>
              <a:rPr lang="en-US" altLang="zh-CN" sz="2000" b="1" i="1" dirty="0" smtClean="0">
                <a:solidFill>
                  <a:srgbClr val="000000"/>
                </a:solidFill>
                <a:latin typeface="+mj-ea"/>
                <a:ea typeface="+mj-ea"/>
              </a:rPr>
              <a:t>D</a:t>
            </a:r>
            <a:r>
              <a:rPr lang="zh-CN" altLang="zh-CN" sz="2000" b="1" dirty="0" smtClean="0">
                <a:solidFill>
                  <a:srgbClr val="000000"/>
                </a:solidFill>
                <a:latin typeface="+mj-ea"/>
                <a:ea typeface="+mj-ea"/>
              </a:rPr>
              <a:t>，</a:t>
            </a:r>
            <a:r>
              <a:rPr lang="en-US" altLang="zh-CN" sz="2000" b="1" i="1" dirty="0" smtClean="0">
                <a:solidFill>
                  <a:srgbClr val="000000"/>
                </a:solidFill>
                <a:latin typeface="+mj-ea"/>
                <a:ea typeface="+mj-ea"/>
              </a:rPr>
              <a:t>α</a:t>
            </a:r>
            <a:r>
              <a:rPr lang="zh-CN" altLang="zh-CN" sz="2000" b="1" dirty="0" smtClean="0">
                <a:solidFill>
                  <a:srgbClr val="000000"/>
                </a:solidFill>
                <a:latin typeface="+mj-ea"/>
                <a:ea typeface="+mj-ea"/>
              </a:rPr>
              <a:t>，</a:t>
            </a:r>
            <a:r>
              <a:rPr lang="en-US" altLang="zh-CN" sz="2000" b="1" i="1" dirty="0" smtClean="0">
                <a:solidFill>
                  <a:srgbClr val="000000"/>
                </a:solidFill>
                <a:latin typeface="+mj-ea"/>
                <a:ea typeface="+mj-ea"/>
              </a:rPr>
              <a:t>l</a:t>
            </a:r>
            <a:r>
              <a:rPr lang="zh-CN" altLang="zh-CN" sz="2000" b="1" dirty="0" smtClean="0">
                <a:solidFill>
                  <a:srgbClr val="000000"/>
                </a:solidFill>
                <a:latin typeface="+mj-ea"/>
                <a:ea typeface="+mj-ea"/>
              </a:rPr>
              <a:t>，</a:t>
            </a:r>
            <a:r>
              <a:rPr lang="en-US" altLang="zh-CN" sz="2000" b="1" i="1" dirty="0" smtClean="0">
                <a:solidFill>
                  <a:srgbClr val="000000"/>
                </a:solidFill>
                <a:latin typeface="+mj-ea"/>
                <a:ea typeface="+mj-ea"/>
              </a:rPr>
              <a:t>β</a:t>
            </a:r>
            <a:r>
              <a:rPr lang="zh-CN" altLang="zh-CN" sz="2000" b="1" dirty="0" smtClean="0">
                <a:solidFill>
                  <a:srgbClr val="000000"/>
                </a:solidFill>
                <a:latin typeface="+mj-ea"/>
                <a:ea typeface="+mj-ea"/>
              </a:rPr>
              <a:t>，</a:t>
            </a:r>
            <a:r>
              <a:rPr lang="en-US" altLang="zh-CN" sz="2000" b="1" i="1" dirty="0" smtClean="0">
                <a:solidFill>
                  <a:srgbClr val="000000"/>
                </a:solidFill>
                <a:latin typeface="+mj-ea"/>
                <a:ea typeface="+mj-ea"/>
              </a:rPr>
              <a:t>t</a:t>
            </a:r>
            <a:r>
              <a:rPr lang="zh-CN" altLang="zh-CN" sz="2000" b="1" dirty="0" smtClean="0">
                <a:solidFill>
                  <a:srgbClr val="000000"/>
                </a:solidFill>
                <a:latin typeface="+mj-ea"/>
                <a:ea typeface="+mj-ea"/>
              </a:rPr>
              <a:t>，</a:t>
            </a:r>
            <a:r>
              <a:rPr lang="en-US" altLang="zh-CN" sz="2000" b="1" i="1" dirty="0" smtClean="0">
                <a:solidFill>
                  <a:srgbClr val="000000"/>
                </a:solidFill>
                <a:latin typeface="+mj-ea"/>
                <a:ea typeface="+mj-ea"/>
              </a:rPr>
              <a:t>γ</a:t>
            </a:r>
            <a:r>
              <a:rPr lang="zh-CN" altLang="zh-CN" sz="2000" b="1" kern="0" dirty="0" smtClean="0">
                <a:solidFill>
                  <a:srgbClr val="000000"/>
                </a:solidFill>
                <a:latin typeface="+mj-ea"/>
                <a:ea typeface="+mj-ea"/>
                <a:cs typeface="Times New Roman" panose="02020603050405020304" pitchFamily="18" charset="0"/>
              </a:rPr>
              <a:t>变</a:t>
            </a:r>
            <a:r>
              <a:rPr lang="zh-CN" altLang="zh-CN" sz="2000" b="1" kern="0" dirty="0">
                <a:solidFill>
                  <a:srgbClr val="000000"/>
                </a:solidFill>
                <a:latin typeface="+mj-ea"/>
                <a:ea typeface="+mj-ea"/>
                <a:cs typeface="Times New Roman" panose="02020603050405020304" pitchFamily="18" charset="0"/>
              </a:rPr>
              <a:t>动</a:t>
            </a:r>
            <a:endParaRPr lang="zh-CN" altLang="zh-CN" sz="2000" b="1" kern="100" dirty="0">
              <a:solidFill>
                <a:srgbClr val="000000"/>
              </a:solidFill>
              <a:latin typeface="+mj-ea"/>
              <a:ea typeface="+mj-ea"/>
              <a:cs typeface="Times New Roman" panose="02020603050405020304" pitchFamily="18" charset="0"/>
            </a:endParaRPr>
          </a:p>
        </p:txBody>
      </p:sp>
      <p:sp>
        <p:nvSpPr>
          <p:cNvPr id="4" name="矩形 3"/>
          <p:cNvSpPr/>
          <p:nvPr/>
        </p:nvSpPr>
        <p:spPr>
          <a:xfrm>
            <a:off x="6762322" y="4707615"/>
            <a:ext cx="958917" cy="400110"/>
          </a:xfrm>
          <a:prstGeom prst="rect">
            <a:avLst/>
          </a:prstGeom>
          <a:noFill/>
          <a:ln>
            <a:solidFill>
              <a:schemeClr val="accent1"/>
            </a:solidFill>
          </a:ln>
        </p:spPr>
        <p:txBody>
          <a:bodyPr wrap="none">
            <a:spAutoFit/>
          </a:bodyPr>
          <a:lstStyle/>
          <a:p>
            <a:pPr algn="ctr"/>
            <a:r>
              <a:rPr lang="en-US" altLang="zh-CN" sz="2000" b="1" dirty="0">
                <a:solidFill>
                  <a:srgbClr val="000000"/>
                </a:solidFill>
                <a:latin typeface="Times New Roman" panose="02020603050405020304" pitchFamily="18" charset="0"/>
                <a:cs typeface="Times New Roman" panose="02020603050405020304" pitchFamily="18" charset="0"/>
              </a:rPr>
              <a:t>V</a:t>
            </a:r>
            <a:r>
              <a:rPr lang="zh-CN" altLang="zh-CN" sz="2000" b="1" dirty="0">
                <a:solidFill>
                  <a:srgbClr val="000000"/>
                </a:solidFill>
                <a:latin typeface="Times New Roman" panose="02020603050405020304" pitchFamily="18" charset="0"/>
                <a:cs typeface="Times New Roman" panose="02020603050405020304" pitchFamily="18" charset="0"/>
              </a:rPr>
              <a:t>′变动</a:t>
            </a:r>
          </a:p>
        </p:txBody>
      </p:sp>
      <p:sp>
        <p:nvSpPr>
          <p:cNvPr id="17" name="矩形 16"/>
          <p:cNvSpPr/>
          <p:nvPr/>
        </p:nvSpPr>
        <p:spPr>
          <a:xfrm>
            <a:off x="4583832" y="4725144"/>
            <a:ext cx="854721" cy="400110"/>
          </a:xfrm>
          <a:prstGeom prst="rect">
            <a:avLst/>
          </a:prstGeom>
          <a:noFill/>
          <a:ln>
            <a:solidFill>
              <a:schemeClr val="accent1"/>
            </a:solidFill>
          </a:ln>
        </p:spPr>
        <p:txBody>
          <a:bodyPr wrap="none">
            <a:spAutoFit/>
          </a:bodyPr>
          <a:lstStyle/>
          <a:p>
            <a:pPr algn="ctr"/>
            <a:r>
              <a:rPr lang="en-US" altLang="zh-CN" sz="2000" b="1" dirty="0">
                <a:solidFill>
                  <a:srgbClr val="000000"/>
                </a:solidFill>
                <a:latin typeface="Times New Roman" panose="02020603050405020304" pitchFamily="18" charset="0"/>
                <a:cs typeface="Times New Roman" panose="02020603050405020304" pitchFamily="18" charset="0"/>
              </a:rPr>
              <a:t>F</a:t>
            </a:r>
            <a:r>
              <a:rPr lang="zh-CN" altLang="zh-CN" sz="2000" b="1" dirty="0">
                <a:solidFill>
                  <a:srgbClr val="000000"/>
                </a:solidFill>
                <a:latin typeface="Times New Roman" panose="02020603050405020304" pitchFamily="18" charset="0"/>
                <a:cs typeface="Times New Roman" panose="02020603050405020304" pitchFamily="18" charset="0"/>
              </a:rPr>
              <a:t>变动</a:t>
            </a:r>
          </a:p>
        </p:txBody>
      </p:sp>
      <p:sp>
        <p:nvSpPr>
          <p:cNvPr id="5" name="矩形 4"/>
          <p:cNvSpPr/>
          <p:nvPr/>
        </p:nvSpPr>
        <p:spPr>
          <a:xfrm>
            <a:off x="5421168" y="3377363"/>
            <a:ext cx="1863011" cy="400110"/>
          </a:xfrm>
          <a:prstGeom prst="rect">
            <a:avLst/>
          </a:prstGeom>
          <a:noFill/>
          <a:ln>
            <a:solidFill>
              <a:schemeClr val="accent1"/>
            </a:solidFill>
          </a:ln>
        </p:spPr>
        <p:txBody>
          <a:bodyPr wrap="none">
            <a:spAutoFit/>
          </a:bodyPr>
          <a:lstStyle/>
          <a:p>
            <a:pPr algn="ctr"/>
            <a:r>
              <a:rPr lang="en-US" altLang="zh-CN" sz="2000" b="1" i="1" dirty="0" smtClean="0">
                <a:solidFill>
                  <a:srgbClr val="000000"/>
                </a:solidFill>
                <a:latin typeface="+mj-ea"/>
                <a:ea typeface="+mj-ea"/>
              </a:rPr>
              <a:t>β</a:t>
            </a:r>
            <a:r>
              <a:rPr lang="zh-CN" altLang="zh-CN" sz="2000" b="1" dirty="0" smtClean="0">
                <a:solidFill>
                  <a:srgbClr val="000000"/>
                </a:solidFill>
                <a:latin typeface="+mj-ea"/>
                <a:ea typeface="+mj-ea"/>
              </a:rPr>
              <a:t>，</a:t>
            </a:r>
            <a:r>
              <a:rPr lang="en-US" altLang="zh-CN" sz="2000" b="1" i="1" dirty="0" smtClean="0">
                <a:solidFill>
                  <a:srgbClr val="000000"/>
                </a:solidFill>
                <a:latin typeface="+mj-ea"/>
                <a:ea typeface="+mj-ea"/>
              </a:rPr>
              <a:t>t</a:t>
            </a:r>
            <a:r>
              <a:rPr lang="zh-CN" altLang="zh-CN" sz="2000" b="1" dirty="0" smtClean="0">
                <a:solidFill>
                  <a:srgbClr val="000000"/>
                </a:solidFill>
                <a:latin typeface="+mj-ea"/>
                <a:ea typeface="+mj-ea"/>
              </a:rPr>
              <a:t>，</a:t>
            </a:r>
            <a:r>
              <a:rPr lang="en-US" altLang="zh-CN" sz="2000" b="1" i="1" dirty="0" smtClean="0">
                <a:solidFill>
                  <a:srgbClr val="000000"/>
                </a:solidFill>
                <a:latin typeface="+mj-ea"/>
                <a:ea typeface="+mj-ea"/>
              </a:rPr>
              <a:t>γ</a:t>
            </a:r>
            <a:r>
              <a:rPr lang="zh-CN" altLang="zh-CN" sz="2000" b="1" dirty="0" smtClean="0">
                <a:solidFill>
                  <a:srgbClr val="000000"/>
                </a:solidFill>
                <a:latin typeface="+mj-ea"/>
                <a:ea typeface="+mj-ea"/>
                <a:cs typeface="Times New Roman" panose="02020603050405020304" pitchFamily="18" charset="0"/>
              </a:rPr>
              <a:t>变</a:t>
            </a:r>
            <a:r>
              <a:rPr lang="zh-CN" altLang="zh-CN" sz="2000" b="1" dirty="0">
                <a:solidFill>
                  <a:srgbClr val="000000"/>
                </a:solidFill>
                <a:latin typeface="+mj-ea"/>
                <a:ea typeface="+mj-ea"/>
                <a:cs typeface="Times New Roman" panose="02020603050405020304" pitchFamily="18" charset="0"/>
              </a:rPr>
              <a:t>动</a:t>
            </a:r>
          </a:p>
        </p:txBody>
      </p:sp>
      <p:sp>
        <p:nvSpPr>
          <p:cNvPr id="7" name="矩形 6"/>
          <p:cNvSpPr/>
          <p:nvPr/>
        </p:nvSpPr>
        <p:spPr>
          <a:xfrm>
            <a:off x="3988715" y="3345715"/>
            <a:ext cx="1027845" cy="400110"/>
          </a:xfrm>
          <a:prstGeom prst="rect">
            <a:avLst/>
          </a:prstGeom>
          <a:noFill/>
          <a:ln>
            <a:solidFill>
              <a:schemeClr val="accent1"/>
            </a:solidFill>
          </a:ln>
        </p:spPr>
        <p:txBody>
          <a:bodyPr wrap="none">
            <a:spAutoFit/>
          </a:bodyPr>
          <a:lstStyle/>
          <a:p>
            <a:pPr algn="ctr">
              <a:spcAft>
                <a:spcPts val="0"/>
              </a:spcAft>
            </a:pPr>
            <a:r>
              <a:rPr lang="en-US" altLang="zh-CN" sz="2000" b="1" kern="100" dirty="0">
                <a:solidFill>
                  <a:srgbClr val="000000"/>
                </a:solidFill>
                <a:latin typeface="Times New Roman" panose="02020603050405020304" pitchFamily="18" charset="0"/>
                <a:cs typeface="Times New Roman" panose="02020603050405020304" pitchFamily="18" charset="0"/>
              </a:rPr>
              <a:t>V</a:t>
            </a:r>
            <a:r>
              <a:rPr lang="zh-CN" altLang="zh-CN" sz="2000" b="1" kern="100" dirty="0">
                <a:solidFill>
                  <a:srgbClr val="000000"/>
                </a:solidFill>
                <a:latin typeface="Times New Roman" panose="02020603050405020304" pitchFamily="18" charset="0"/>
                <a:ea typeface="MS UI Gothic" panose="020B0600070205080204" pitchFamily="34" charset="-128"/>
                <a:cs typeface="Times New Roman" panose="02020603050405020304" pitchFamily="18" charset="0"/>
              </a:rPr>
              <a:t>″</a:t>
            </a:r>
            <a:r>
              <a:rPr lang="zh-CN" altLang="zh-CN" sz="2000" b="1" kern="100" dirty="0">
                <a:solidFill>
                  <a:srgbClr val="000000"/>
                </a:solidFill>
                <a:latin typeface="Times New Roman" panose="02020603050405020304" pitchFamily="18" charset="0"/>
                <a:cs typeface="Times New Roman" panose="02020603050405020304" pitchFamily="18" charset="0"/>
              </a:rPr>
              <a:t>变动</a:t>
            </a:r>
          </a:p>
        </p:txBody>
      </p:sp>
      <p:sp>
        <p:nvSpPr>
          <p:cNvPr id="26" name="对角圆角矩形 25"/>
          <p:cNvSpPr/>
          <p:nvPr/>
        </p:nvSpPr>
        <p:spPr>
          <a:xfrm>
            <a:off x="8976320" y="4189373"/>
            <a:ext cx="1044116" cy="468052"/>
          </a:xfrm>
          <a:prstGeom prst="round2Diag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000000"/>
                </a:solidFill>
                <a:latin typeface="Times New Roman" panose="02020603050405020304" pitchFamily="18" charset="0"/>
                <a:cs typeface="Times New Roman" panose="02020603050405020304" pitchFamily="18" charset="0"/>
              </a:rPr>
              <a:t>C</a:t>
            </a:r>
            <a:r>
              <a:rPr lang="zh-CN" altLang="en-US" b="1" dirty="0">
                <a:solidFill>
                  <a:srgbClr val="000000"/>
                </a:solidFill>
                <a:latin typeface="Times New Roman" panose="02020603050405020304" pitchFamily="18" charset="0"/>
                <a:cs typeface="Times New Roman" panose="02020603050405020304" pitchFamily="18" charset="0"/>
              </a:rPr>
              <a:t>变动</a:t>
            </a:r>
          </a:p>
        </p:txBody>
      </p:sp>
      <p:sp>
        <p:nvSpPr>
          <p:cNvPr id="36" name="线形标注 1 35"/>
          <p:cNvSpPr/>
          <p:nvPr/>
        </p:nvSpPr>
        <p:spPr>
          <a:xfrm>
            <a:off x="1775520" y="2348880"/>
            <a:ext cx="576064" cy="864096"/>
          </a:xfrm>
          <a:prstGeom prst="borderCallout1">
            <a:avLst>
              <a:gd name="adj1" fmla="val 49321"/>
              <a:gd name="adj2" fmla="val 102780"/>
              <a:gd name="adj3" fmla="val 126610"/>
              <a:gd name="adj4" fmla="val 372608"/>
            </a:avLst>
          </a:prstGeom>
          <a:solidFill>
            <a:srgbClr val="FF0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CN" sz="6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zh-CN" alt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9" name="线形标注 1 38"/>
          <p:cNvSpPr/>
          <p:nvPr/>
        </p:nvSpPr>
        <p:spPr>
          <a:xfrm>
            <a:off x="7104112" y="2348880"/>
            <a:ext cx="576064" cy="864096"/>
          </a:xfrm>
          <a:prstGeom prst="borderCallout1">
            <a:avLst>
              <a:gd name="adj1" fmla="val 51673"/>
              <a:gd name="adj2" fmla="val -8333"/>
              <a:gd name="adj3" fmla="val 118379"/>
              <a:gd name="adj4" fmla="val -144154"/>
            </a:avLst>
          </a:prstGeom>
          <a:solidFill>
            <a:srgbClr val="FF0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CN" sz="6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zh-CN" alt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0" name="线形标注 1 39"/>
          <p:cNvSpPr/>
          <p:nvPr/>
        </p:nvSpPr>
        <p:spPr>
          <a:xfrm>
            <a:off x="1775520" y="5373216"/>
            <a:ext cx="576064" cy="864096"/>
          </a:xfrm>
          <a:prstGeom prst="borderCallout1">
            <a:avLst>
              <a:gd name="adj1" fmla="val 49321"/>
              <a:gd name="adj2" fmla="val 102780"/>
              <a:gd name="adj3" fmla="val -20364"/>
              <a:gd name="adj4" fmla="val 229749"/>
            </a:avLst>
          </a:prstGeom>
          <a:solidFill>
            <a:srgbClr val="FF0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CN" sz="6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zh-CN" alt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1" name="线形标注 1 40"/>
          <p:cNvSpPr/>
          <p:nvPr/>
        </p:nvSpPr>
        <p:spPr>
          <a:xfrm>
            <a:off x="6096000" y="5373216"/>
            <a:ext cx="576064" cy="864096"/>
          </a:xfrm>
          <a:prstGeom prst="borderCallout1">
            <a:avLst>
              <a:gd name="adj1" fmla="val 11696"/>
              <a:gd name="adj2" fmla="val 102780"/>
              <a:gd name="adj3" fmla="val -27419"/>
              <a:gd name="adj4" fmla="val 169783"/>
            </a:avLst>
          </a:prstGeom>
          <a:solidFill>
            <a:srgbClr val="FF0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CN" sz="6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zh-CN" alt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2" name="线形标注 1 41"/>
          <p:cNvSpPr/>
          <p:nvPr/>
        </p:nvSpPr>
        <p:spPr>
          <a:xfrm>
            <a:off x="5231904" y="5373216"/>
            <a:ext cx="576064" cy="864096"/>
          </a:xfrm>
          <a:prstGeom prst="borderCallout1">
            <a:avLst>
              <a:gd name="adj1" fmla="val 1114"/>
              <a:gd name="adj2" fmla="val -1278"/>
              <a:gd name="adj3" fmla="val -30946"/>
              <a:gd name="adj4" fmla="val -45387"/>
            </a:avLst>
          </a:prstGeom>
          <a:solidFill>
            <a:srgbClr val="FF0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CN" sz="6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zh-CN" alt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7" name="燕尾形 36"/>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43" name="燕尾形 42"/>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44" name="燕尾形 43"/>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45" name="燕尾形 44"/>
          <p:cNvSpPr/>
          <p:nvPr/>
        </p:nvSpPr>
        <p:spPr>
          <a:xfrm>
            <a:off x="4871864" y="692696"/>
            <a:ext cx="496255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（三）单位成本实际数与预算数之差的深层分析</a:t>
            </a:r>
            <a:endParaRPr lang="zh-CN" altLang="zh-CN" sz="1600" b="1" dirty="0">
              <a:solidFill>
                <a:schemeClr val="bg1"/>
              </a:solidFill>
            </a:endParaRPr>
          </a:p>
        </p:txBody>
      </p:sp>
    </p:spTree>
    <p:extLst>
      <p:ext uri="{BB962C8B-B14F-4D97-AF65-F5344CB8AC3E}">
        <p14:creationId xmlns:p14="http://schemas.microsoft.com/office/powerpoint/2010/main" xmlns="" val="328847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righ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righ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righ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up)">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up)">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left)">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wipe(right)">
                                      <p:cBhvr>
                                        <p:cTn id="57" dur="500"/>
                                        <p:tgtEl>
                                          <p:spTgt spid="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wipe(up)">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ipe(left)">
                                      <p:cBhvr>
                                        <p:cTn id="67" dur="500"/>
                                        <p:tgtEl>
                                          <p:spTgt spid="3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grpId="0" nodeType="click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wipe(right)">
                                      <p:cBhvr>
                                        <p:cTn id="72" dur="500"/>
                                        <p:tgtEl>
                                          <p:spTgt spid="4"/>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1" nodeType="click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dissolve">
                                      <p:cBhvr>
                                        <p:cTn id="77" dur="500"/>
                                        <p:tgtEl>
                                          <p:spTgt spid="39"/>
                                        </p:tgtEl>
                                      </p:cBhvr>
                                    </p:animEffect>
                                  </p:childTnLst>
                                </p:cTn>
                              </p:par>
                              <p:par>
                                <p:cTn id="78" presetID="9" presetClass="entr" presetSubtype="0" fill="hold" grpId="1" nodeType="with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dissolve">
                                      <p:cBhvr>
                                        <p:cTn id="80" dur="500"/>
                                        <p:tgtEl>
                                          <p:spTgt spid="36"/>
                                        </p:tgtEl>
                                      </p:cBhvr>
                                    </p:animEffect>
                                  </p:childTnLst>
                                </p:cTn>
                              </p:par>
                              <p:par>
                                <p:cTn id="81" presetID="9" presetClass="entr" presetSubtype="0" fill="hold" grpId="1" nodeType="withEffect">
                                  <p:stCondLst>
                                    <p:cond delay="0"/>
                                  </p:stCondLst>
                                  <p:childTnLst>
                                    <p:set>
                                      <p:cBhvr>
                                        <p:cTn id="82" dur="1" fill="hold">
                                          <p:stCondLst>
                                            <p:cond delay="0"/>
                                          </p:stCondLst>
                                        </p:cTn>
                                        <p:tgtEl>
                                          <p:spTgt spid="40"/>
                                        </p:tgtEl>
                                        <p:attrNameLst>
                                          <p:attrName>style.visibility</p:attrName>
                                        </p:attrNameLst>
                                      </p:cBhvr>
                                      <p:to>
                                        <p:strVal val="visible"/>
                                      </p:to>
                                    </p:set>
                                    <p:animEffect transition="in" filter="dissolve">
                                      <p:cBhvr>
                                        <p:cTn id="83" dur="500"/>
                                        <p:tgtEl>
                                          <p:spTgt spid="40"/>
                                        </p:tgtEl>
                                      </p:cBhvr>
                                    </p:animEffect>
                                  </p:childTnLst>
                                </p:cTn>
                              </p:par>
                              <p:par>
                                <p:cTn id="84" presetID="9" presetClass="entr" presetSubtype="0" fill="hold" grpId="1" nodeType="withEffect">
                                  <p:stCondLst>
                                    <p:cond delay="0"/>
                                  </p:stCondLst>
                                  <p:childTnLst>
                                    <p:set>
                                      <p:cBhvr>
                                        <p:cTn id="85" dur="1" fill="hold">
                                          <p:stCondLst>
                                            <p:cond delay="0"/>
                                          </p:stCondLst>
                                        </p:cTn>
                                        <p:tgtEl>
                                          <p:spTgt spid="42"/>
                                        </p:tgtEl>
                                        <p:attrNameLst>
                                          <p:attrName>style.visibility</p:attrName>
                                        </p:attrNameLst>
                                      </p:cBhvr>
                                      <p:to>
                                        <p:strVal val="visible"/>
                                      </p:to>
                                    </p:set>
                                    <p:animEffect transition="in" filter="dissolve">
                                      <p:cBhvr>
                                        <p:cTn id="86" dur="500"/>
                                        <p:tgtEl>
                                          <p:spTgt spid="42"/>
                                        </p:tgtEl>
                                      </p:cBhvr>
                                    </p:animEffect>
                                  </p:childTnLst>
                                </p:cTn>
                              </p:par>
                              <p:par>
                                <p:cTn id="87" presetID="9" presetClass="entr" presetSubtype="0" fill="hold" grpId="1" nodeType="with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dissolve">
                                      <p:cBhvr>
                                        <p:cTn id="8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31" grpId="0" animBg="1"/>
      <p:bldP spid="3" grpId="0" animBg="1"/>
      <p:bldP spid="4" grpId="0" animBg="1"/>
      <p:bldP spid="17" grpId="0" animBg="1"/>
      <p:bldP spid="5" grpId="0" animBg="1"/>
      <p:bldP spid="7" grpId="0" animBg="1"/>
      <p:bldP spid="26" grpId="0" animBg="1"/>
      <p:bldP spid="36" grpId="1" animBg="1"/>
      <p:bldP spid="39" grpId="1" animBg="1"/>
      <p:bldP spid="40" grpId="1" animBg="1"/>
      <p:bldP spid="41" grpId="1" animBg="1"/>
      <p:bldP spid="42" grpId="1"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剪去单角的矩形 2"/>
          <p:cNvSpPr/>
          <p:nvPr/>
        </p:nvSpPr>
        <p:spPr>
          <a:xfrm>
            <a:off x="1037438" y="2744924"/>
            <a:ext cx="10117124" cy="1836204"/>
          </a:xfrm>
          <a:prstGeom prst="snip1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solidFill>
                  <a:srgbClr val="000000"/>
                </a:solidFill>
                <a:latin typeface="+mj-ea"/>
                <a:ea typeface="+mj-ea"/>
              </a:rPr>
              <a:t>1</a:t>
            </a:r>
            <a:r>
              <a:rPr lang="zh-CN" altLang="zh-CN" sz="3200" b="1" dirty="0" smtClean="0">
                <a:solidFill>
                  <a:srgbClr val="000000"/>
                </a:solidFill>
                <a:latin typeface="+mj-ea"/>
                <a:ea typeface="+mj-ea"/>
              </a:rPr>
              <a:t>．车辆运用效率指标（</a:t>
            </a:r>
            <a:r>
              <a:rPr lang="en-US" altLang="zh-CN" sz="3200" b="1" i="1" dirty="0" smtClean="0">
                <a:solidFill>
                  <a:srgbClr val="000000"/>
                </a:solidFill>
                <a:latin typeface="+mj-ea"/>
                <a:ea typeface="+mj-ea"/>
              </a:rPr>
              <a:t>D</a:t>
            </a:r>
            <a:r>
              <a:rPr lang="zh-CN" altLang="zh-CN" sz="3200" b="1" i="1" dirty="0" smtClean="0">
                <a:solidFill>
                  <a:srgbClr val="000000"/>
                </a:solidFill>
                <a:latin typeface="+mj-ea"/>
                <a:ea typeface="+mj-ea"/>
              </a:rPr>
              <a:t>、</a:t>
            </a:r>
            <a:r>
              <a:rPr lang="en-US" altLang="zh-CN" sz="3200" b="1" i="1" dirty="0" smtClean="0">
                <a:solidFill>
                  <a:srgbClr val="000000"/>
                </a:solidFill>
                <a:latin typeface="+mj-ea"/>
                <a:ea typeface="+mj-ea"/>
              </a:rPr>
              <a:t>α</a:t>
            </a:r>
            <a:r>
              <a:rPr lang="zh-CN" altLang="zh-CN" sz="3200" b="1" i="1" dirty="0" smtClean="0">
                <a:solidFill>
                  <a:srgbClr val="000000"/>
                </a:solidFill>
                <a:latin typeface="+mj-ea"/>
                <a:ea typeface="+mj-ea"/>
              </a:rPr>
              <a:t>、</a:t>
            </a:r>
            <a:r>
              <a:rPr lang="en-US" altLang="zh-CN" sz="3200" b="1" i="1" dirty="0" smtClean="0">
                <a:solidFill>
                  <a:srgbClr val="000000"/>
                </a:solidFill>
                <a:latin typeface="+mj-ea"/>
                <a:ea typeface="+mj-ea"/>
              </a:rPr>
              <a:t>l</a:t>
            </a:r>
            <a:r>
              <a:rPr lang="zh-CN" altLang="zh-CN" sz="3200" b="1" i="1" dirty="0" smtClean="0">
                <a:solidFill>
                  <a:srgbClr val="000000"/>
                </a:solidFill>
                <a:latin typeface="+mj-ea"/>
                <a:ea typeface="+mj-ea"/>
              </a:rPr>
              <a:t>、</a:t>
            </a:r>
            <a:r>
              <a:rPr lang="en-US" altLang="zh-CN" sz="3200" b="1" i="1" dirty="0" smtClean="0">
                <a:solidFill>
                  <a:srgbClr val="000000"/>
                </a:solidFill>
                <a:latin typeface="+mj-ea"/>
                <a:ea typeface="+mj-ea"/>
              </a:rPr>
              <a:t>β</a:t>
            </a:r>
            <a:r>
              <a:rPr lang="zh-CN" altLang="zh-CN" sz="3200" b="1" i="1" dirty="0" smtClean="0">
                <a:solidFill>
                  <a:srgbClr val="000000"/>
                </a:solidFill>
                <a:latin typeface="+mj-ea"/>
                <a:ea typeface="+mj-ea"/>
              </a:rPr>
              <a:t>、</a:t>
            </a:r>
            <a:r>
              <a:rPr lang="en-US" altLang="zh-CN" sz="3200" b="1" i="1" dirty="0" smtClean="0">
                <a:solidFill>
                  <a:srgbClr val="000000"/>
                </a:solidFill>
                <a:latin typeface="+mj-ea"/>
                <a:ea typeface="+mj-ea"/>
              </a:rPr>
              <a:t>t</a:t>
            </a:r>
            <a:r>
              <a:rPr lang="zh-CN" altLang="zh-CN" sz="3200" b="1" i="1" dirty="0" smtClean="0">
                <a:solidFill>
                  <a:srgbClr val="000000"/>
                </a:solidFill>
                <a:latin typeface="+mj-ea"/>
                <a:ea typeface="+mj-ea"/>
              </a:rPr>
              <a:t>、</a:t>
            </a:r>
            <a:r>
              <a:rPr lang="en-US" altLang="zh-CN" sz="3200" b="1" i="1" dirty="0" smtClean="0">
                <a:solidFill>
                  <a:srgbClr val="000000"/>
                </a:solidFill>
                <a:latin typeface="+mj-ea"/>
                <a:ea typeface="+mj-ea"/>
              </a:rPr>
              <a:t>γ</a:t>
            </a:r>
            <a:r>
              <a:rPr lang="zh-CN" altLang="zh-CN" sz="3200" b="1" dirty="0" smtClean="0">
                <a:solidFill>
                  <a:srgbClr val="000000"/>
                </a:solidFill>
                <a:latin typeface="+mj-ea"/>
                <a:ea typeface="+mj-ea"/>
              </a:rPr>
              <a:t>）</a:t>
            </a:r>
            <a:endParaRPr lang="en-US" altLang="zh-CN" sz="3200" b="1" dirty="0" smtClean="0">
              <a:solidFill>
                <a:srgbClr val="000000"/>
              </a:solidFill>
              <a:latin typeface="+mj-ea"/>
              <a:ea typeface="+mj-ea"/>
            </a:endParaRPr>
          </a:p>
          <a:p>
            <a:pPr algn="ctr"/>
            <a:r>
              <a:rPr lang="zh-CN" altLang="zh-CN" sz="3200" b="1" dirty="0" smtClean="0">
                <a:solidFill>
                  <a:srgbClr val="000000"/>
                </a:solidFill>
                <a:latin typeface="+mj-ea"/>
                <a:ea typeface="+mj-ea"/>
              </a:rPr>
              <a:t>实际数脱离预算数的深层分析</a:t>
            </a:r>
            <a:endParaRPr lang="zh-CN" altLang="zh-CN" sz="3200" b="1" dirty="0">
              <a:solidFill>
                <a:srgbClr val="000000"/>
              </a:solidFill>
              <a:latin typeface="+mj-ea"/>
              <a:ea typeface="+mj-ea"/>
            </a:endParaRPr>
          </a:p>
        </p:txBody>
      </p:sp>
      <p:sp>
        <p:nvSpPr>
          <p:cNvPr id="8" name="燕尾形 7"/>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9" name="燕尾形 8"/>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10" name="燕尾形 9"/>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11" name="燕尾形 10"/>
          <p:cNvSpPr/>
          <p:nvPr/>
        </p:nvSpPr>
        <p:spPr>
          <a:xfrm>
            <a:off x="4871864" y="692696"/>
            <a:ext cx="496255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（三）单位成本实际数与预算数之差的深层分析</a:t>
            </a:r>
            <a:endParaRPr lang="zh-CN" altLang="zh-CN" sz="1600" b="1" dirty="0">
              <a:solidFill>
                <a:schemeClr val="bg1"/>
              </a:solidFill>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smtClean="0">
                <a:latin typeface="+mj-ea"/>
              </a:rPr>
              <a:t>车辆运用效率指标是反映汽车运输生产率高低的重要因素，按其对运输效率的影响程度的高低为序，通常为：实载率（即吨位利用率与里程利用率的乘积）、平均车日行程、工作率、重车平均吨位等。</a:t>
            </a:r>
            <a:endParaRPr lang="zh-CN" altLang="en-US" dirty="0"/>
          </a:p>
        </p:txBody>
      </p:sp>
      <p:sp>
        <p:nvSpPr>
          <p:cNvPr id="3" name="燕尾形 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4" name="燕尾形 3"/>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5" name="燕尾形 4"/>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6" name="燕尾形 5"/>
          <p:cNvSpPr/>
          <p:nvPr/>
        </p:nvSpPr>
        <p:spPr>
          <a:xfrm>
            <a:off x="4871864" y="692696"/>
            <a:ext cx="496255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（三）单位成本实际数与预算数之差的深层分析</a:t>
            </a:r>
            <a:endParaRPr lang="zh-CN" altLang="zh-CN" sz="1600" b="1" dirty="0">
              <a:solidFill>
                <a:schemeClr val="bg1"/>
              </a:solidFill>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smtClean="0">
                <a:latin typeface="+mj-ea"/>
              </a:rPr>
              <a:t>（</a:t>
            </a:r>
            <a:r>
              <a:rPr lang="en-US" altLang="zh-CN" dirty="0" smtClean="0">
                <a:latin typeface="+mj-ea"/>
              </a:rPr>
              <a:t>1</a:t>
            </a:r>
            <a:r>
              <a:rPr lang="zh-CN" altLang="zh-CN" dirty="0" smtClean="0">
                <a:latin typeface="+mj-ea"/>
              </a:rPr>
              <a:t>）里程利用率</a:t>
            </a:r>
            <a:r>
              <a:rPr lang="en-US" altLang="zh-CN" dirty="0" smtClean="0">
                <a:latin typeface="+mj-ea"/>
              </a:rPr>
              <a:t>  </a:t>
            </a:r>
            <a:r>
              <a:rPr lang="zh-CN" altLang="zh-CN" dirty="0" smtClean="0">
                <a:latin typeface="+mj-ea"/>
              </a:rPr>
              <a:t>反映车辆总行程的有效利用程度。影响里程利用率的主要因素有：货源及运送目的地分布状况，货源组织能力，现有车辆对不同运输对象的适应能力等。影响里程利用率的因素主要有：货流的平衡性，车辆与货物相适应的程度，车辆运行调度水平等。</a:t>
            </a:r>
            <a:endParaRPr lang="zh-CN" altLang="en-US" dirty="0"/>
          </a:p>
        </p:txBody>
      </p:sp>
      <p:sp>
        <p:nvSpPr>
          <p:cNvPr id="3" name="燕尾形 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4" name="燕尾形 3"/>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5" name="燕尾形 4"/>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6" name="燕尾形 5"/>
          <p:cNvSpPr/>
          <p:nvPr/>
        </p:nvSpPr>
        <p:spPr>
          <a:xfrm>
            <a:off x="4871864" y="692696"/>
            <a:ext cx="496255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（三）单位成本实际数与预算数之差的深层分析</a:t>
            </a:r>
            <a:endParaRPr lang="zh-CN" altLang="zh-CN" sz="1600" b="1" dirty="0">
              <a:solidFill>
                <a:schemeClr val="bg1"/>
              </a:solidFill>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smtClean="0">
                <a:latin typeface="+mj-ea"/>
              </a:rPr>
              <a:t>（</a:t>
            </a:r>
            <a:r>
              <a:rPr lang="en-US" altLang="zh-CN" dirty="0" smtClean="0">
                <a:latin typeface="+mj-ea"/>
              </a:rPr>
              <a:t>2</a:t>
            </a:r>
            <a:r>
              <a:rPr lang="zh-CN" altLang="zh-CN" dirty="0" smtClean="0">
                <a:latin typeface="+mj-ea"/>
              </a:rPr>
              <a:t>）吨位利用率</a:t>
            </a:r>
            <a:r>
              <a:rPr lang="en-US" altLang="zh-CN" dirty="0" smtClean="0">
                <a:latin typeface="+mj-ea"/>
              </a:rPr>
              <a:t>  </a:t>
            </a:r>
            <a:r>
              <a:rPr lang="zh-CN" altLang="zh-CN" dirty="0" smtClean="0">
                <a:latin typeface="+mj-ea"/>
              </a:rPr>
              <a:t>反映重载行程中载运能力的利用程度。影响吨位利用率的主要因素有：货流特性、运距、车辆容量对运输任务的适应性、装车方式及装载技术；有关的装载规定运输组织水平等。</a:t>
            </a:r>
            <a:endParaRPr lang="zh-CN" altLang="en-US" dirty="0"/>
          </a:p>
        </p:txBody>
      </p:sp>
      <p:sp>
        <p:nvSpPr>
          <p:cNvPr id="3" name="燕尾形 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4" name="燕尾形 3"/>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5" name="燕尾形 4"/>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6" name="燕尾形 5"/>
          <p:cNvSpPr/>
          <p:nvPr/>
        </p:nvSpPr>
        <p:spPr>
          <a:xfrm>
            <a:off x="4871864" y="692696"/>
            <a:ext cx="496255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（三）单位成本实际数与预算数之差的深层分析</a:t>
            </a:r>
            <a:endParaRPr lang="zh-CN" altLang="zh-CN" sz="1600" b="1" dirty="0">
              <a:solidFill>
                <a:schemeClr val="bg1"/>
              </a:solidFill>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smtClean="0">
                <a:latin typeface="+mj-ea"/>
              </a:rPr>
              <a:t>（</a:t>
            </a:r>
            <a:r>
              <a:rPr lang="en-US" altLang="zh-CN" dirty="0" smtClean="0">
                <a:latin typeface="+mj-ea"/>
              </a:rPr>
              <a:t>3</a:t>
            </a:r>
            <a:r>
              <a:rPr lang="zh-CN" altLang="zh-CN" dirty="0" smtClean="0">
                <a:latin typeface="+mj-ea"/>
              </a:rPr>
              <a:t>）平均车日行程</a:t>
            </a:r>
            <a:r>
              <a:rPr lang="en-US" altLang="zh-CN" dirty="0" smtClean="0">
                <a:latin typeface="+mj-ea"/>
              </a:rPr>
              <a:t>  </a:t>
            </a:r>
            <a:r>
              <a:rPr lang="zh-CN" altLang="zh-CN" dirty="0" smtClean="0">
                <a:latin typeface="+mj-ea"/>
              </a:rPr>
              <a:t>反映平均每一工作车日车辆所行驶的里程。影响平均车日行程的主要因素为：车辆的技术速度及车辆的时间利用程度。提高车日行程的主要途径，是努力避免或减少车辆的停放时间，加强装卸工作组织、实现装卸机械化，保持车辆合理的技术速度和最高的营运速度。</a:t>
            </a:r>
            <a:endParaRPr lang="zh-CN" altLang="en-US" dirty="0"/>
          </a:p>
        </p:txBody>
      </p:sp>
      <p:sp>
        <p:nvSpPr>
          <p:cNvPr id="3" name="燕尾形 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4" name="燕尾形 3"/>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5" name="燕尾形 4"/>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6" name="燕尾形 5"/>
          <p:cNvSpPr/>
          <p:nvPr/>
        </p:nvSpPr>
        <p:spPr>
          <a:xfrm>
            <a:off x="4871864" y="692696"/>
            <a:ext cx="496255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（三）单位成本实际数与预算数之差的深层分析</a:t>
            </a:r>
            <a:endParaRPr lang="zh-CN" altLang="zh-CN" sz="1600" b="1" dirty="0">
              <a:solidFill>
                <a:schemeClr val="bg1"/>
              </a:solidFill>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smtClean="0">
                <a:latin typeface="+mj-ea"/>
              </a:rPr>
              <a:t>（</a:t>
            </a:r>
            <a:r>
              <a:rPr lang="en-US" altLang="zh-CN" dirty="0" smtClean="0">
                <a:latin typeface="+mj-ea"/>
              </a:rPr>
              <a:t>4</a:t>
            </a:r>
            <a:r>
              <a:rPr lang="zh-CN" altLang="zh-CN" dirty="0" smtClean="0">
                <a:latin typeface="+mj-ea"/>
              </a:rPr>
              <a:t>）工作率</a:t>
            </a:r>
            <a:r>
              <a:rPr lang="en-US" altLang="zh-CN" dirty="0" smtClean="0">
                <a:latin typeface="+mj-ea"/>
              </a:rPr>
              <a:t>  </a:t>
            </a:r>
            <a:r>
              <a:rPr lang="zh-CN" altLang="zh-CN" dirty="0" smtClean="0">
                <a:latin typeface="+mj-ea"/>
              </a:rPr>
              <a:t>反映运输过程中对营运车辆总车日的实际利用程度。提高工作率的前提是增加完好车和减少停驶车。影响车辆工作率的因素除车辆完好率及天气、道路交通等因素外，还与运输工作的组织及管理水平有关。</a:t>
            </a:r>
            <a:endParaRPr lang="zh-CN" altLang="en-US" dirty="0"/>
          </a:p>
        </p:txBody>
      </p:sp>
      <p:sp>
        <p:nvSpPr>
          <p:cNvPr id="3" name="燕尾形 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4" name="燕尾形 3"/>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5" name="燕尾形 4"/>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6" name="燕尾形 5"/>
          <p:cNvSpPr/>
          <p:nvPr/>
        </p:nvSpPr>
        <p:spPr>
          <a:xfrm>
            <a:off x="4871864" y="692696"/>
            <a:ext cx="496255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（三）单位成本实际数与预算数之差的深层分析</a:t>
            </a:r>
            <a:endParaRPr lang="zh-CN" altLang="zh-CN" sz="1600" b="1" dirty="0">
              <a:solidFill>
                <a:schemeClr val="bg1"/>
              </a:solidFill>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smtClean="0">
                <a:latin typeface="+mj-ea"/>
              </a:rPr>
              <a:t>（</a:t>
            </a:r>
            <a:r>
              <a:rPr lang="en-US" altLang="zh-CN" dirty="0" smtClean="0">
                <a:latin typeface="+mj-ea"/>
              </a:rPr>
              <a:t>5</a:t>
            </a:r>
            <a:r>
              <a:rPr lang="zh-CN" altLang="zh-CN" dirty="0" smtClean="0">
                <a:latin typeface="+mj-ea"/>
              </a:rPr>
              <a:t>）重车平均吨位</a:t>
            </a:r>
            <a:r>
              <a:rPr lang="en-US" altLang="zh-CN" dirty="0" smtClean="0">
                <a:latin typeface="+mj-ea"/>
              </a:rPr>
              <a:t>  </a:t>
            </a:r>
            <a:r>
              <a:rPr lang="zh-CN" altLang="zh-CN" dirty="0" smtClean="0">
                <a:latin typeface="+mj-ea"/>
              </a:rPr>
              <a:t>反映载重行程中的车辆载质量的平均值。影响重车平均吨位的因素主要是载运过程中不同载质量车型的比重。</a:t>
            </a:r>
            <a:endParaRPr lang="zh-CN" altLang="en-US" dirty="0"/>
          </a:p>
        </p:txBody>
      </p:sp>
      <p:sp>
        <p:nvSpPr>
          <p:cNvPr id="3" name="燕尾形 2"/>
          <p:cNvSpPr/>
          <p:nvPr/>
        </p:nvSpPr>
        <p:spPr>
          <a:xfrm>
            <a:off x="106516" y="368660"/>
            <a:ext cx="2623924" cy="2880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dirty="0"/>
              <a:t>第五章货运成本管理</a:t>
            </a:r>
          </a:p>
        </p:txBody>
      </p:sp>
      <p:sp>
        <p:nvSpPr>
          <p:cNvPr id="4" name="燕尾形 3"/>
          <p:cNvSpPr/>
          <p:nvPr/>
        </p:nvSpPr>
        <p:spPr>
          <a:xfrm>
            <a:off x="2639616" y="368659"/>
            <a:ext cx="3037200"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a:solidFill>
                  <a:schemeClr val="accent3"/>
                </a:solidFill>
              </a:rPr>
              <a:t>第一节汽车货运成本分析</a:t>
            </a:r>
            <a:endParaRPr lang="zh-CN" altLang="en-US" dirty="0"/>
          </a:p>
        </p:txBody>
      </p:sp>
      <p:sp>
        <p:nvSpPr>
          <p:cNvPr id="5" name="燕尾形 4"/>
          <p:cNvSpPr/>
          <p:nvPr/>
        </p:nvSpPr>
        <p:spPr>
          <a:xfrm>
            <a:off x="5597940" y="368659"/>
            <a:ext cx="424247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dirty="0" smtClean="0"/>
              <a:t>三、单位成本预算达成情况的因素分析</a:t>
            </a:r>
            <a:endParaRPr lang="zh-CN" altLang="zh-CN" sz="1600" dirty="0"/>
          </a:p>
        </p:txBody>
      </p:sp>
      <p:sp>
        <p:nvSpPr>
          <p:cNvPr id="6" name="燕尾形 5"/>
          <p:cNvSpPr/>
          <p:nvPr/>
        </p:nvSpPr>
        <p:spPr>
          <a:xfrm>
            <a:off x="4871864" y="692696"/>
            <a:ext cx="4962556" cy="288033"/>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600" b="1" dirty="0" smtClean="0">
                <a:solidFill>
                  <a:schemeClr val="bg1"/>
                </a:solidFill>
              </a:rPr>
              <a:t>（三）单位成本实际数与预算数之差的深层分析</a:t>
            </a:r>
            <a:endParaRPr lang="zh-CN" altLang="zh-CN" sz="1600" b="1" dirty="0">
              <a:solidFill>
                <a:schemeClr val="bg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第5章货运成本管理（下）">
  <a:themeElements>
    <a:clrScheme name="rainsdrops_II 2">
      <a:dk1>
        <a:srgbClr val="003300"/>
      </a:dk1>
      <a:lt1>
        <a:srgbClr val="FFFFFF"/>
      </a:lt1>
      <a:dk2>
        <a:srgbClr val="507800"/>
      </a:dk2>
      <a:lt2>
        <a:srgbClr val="135113"/>
      </a:lt2>
      <a:accent1>
        <a:srgbClr val="8FAD2F"/>
      </a:accent1>
      <a:accent2>
        <a:srgbClr val="F2EF62"/>
      </a:accent2>
      <a:accent3>
        <a:srgbClr val="FFFFFF"/>
      </a:accent3>
      <a:accent4>
        <a:srgbClr val="002A00"/>
      </a:accent4>
      <a:accent5>
        <a:srgbClr val="C6D3AD"/>
      </a:accent5>
      <a:accent6>
        <a:srgbClr val="DBD958"/>
      </a:accent6>
      <a:hlink>
        <a:srgbClr val="BAD16F"/>
      </a:hlink>
      <a:folHlink>
        <a:srgbClr val="DBE8B2"/>
      </a:folHlink>
    </a:clrScheme>
    <a:fontScheme name="rainsdrops_II">
      <a:majorFont>
        <a:latin typeface="Verdana"/>
        <a:ea typeface="宋体"/>
        <a:cs typeface=""/>
      </a:majorFont>
      <a:minorFont>
        <a:latin typeface="Verdan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ainsdrops_II 1">
        <a:dk1>
          <a:srgbClr val="142328"/>
        </a:dk1>
        <a:lt1>
          <a:srgbClr val="FFFFFF"/>
        </a:lt1>
        <a:dk2>
          <a:srgbClr val="38629A"/>
        </a:dk2>
        <a:lt2>
          <a:srgbClr val="1E3750"/>
        </a:lt2>
        <a:accent1>
          <a:srgbClr val="8EB7FD"/>
        </a:accent1>
        <a:accent2>
          <a:srgbClr val="F9DDF9"/>
        </a:accent2>
        <a:accent3>
          <a:srgbClr val="FFFFFF"/>
        </a:accent3>
        <a:accent4>
          <a:srgbClr val="0F1C21"/>
        </a:accent4>
        <a:accent5>
          <a:srgbClr val="C6D8FE"/>
        </a:accent5>
        <a:accent6>
          <a:srgbClr val="E2C8E2"/>
        </a:accent6>
        <a:hlink>
          <a:srgbClr val="B6D5F4"/>
        </a:hlink>
        <a:folHlink>
          <a:srgbClr val="DAE4F2"/>
        </a:folHlink>
      </a:clrScheme>
      <a:clrMap bg1="lt1" tx1="dk1" bg2="lt2" tx2="dk2" accent1="accent1" accent2="accent2" accent3="accent3" accent4="accent4" accent5="accent5" accent6="accent6" hlink="hlink" folHlink="folHlink"/>
    </a:extraClrScheme>
    <a:extraClrScheme>
      <a:clrScheme name="rainsdrops_II 2">
        <a:dk1>
          <a:srgbClr val="003300"/>
        </a:dk1>
        <a:lt1>
          <a:srgbClr val="FFFFFF"/>
        </a:lt1>
        <a:dk2>
          <a:srgbClr val="507800"/>
        </a:dk2>
        <a:lt2>
          <a:srgbClr val="135113"/>
        </a:lt2>
        <a:accent1>
          <a:srgbClr val="8FAD2F"/>
        </a:accent1>
        <a:accent2>
          <a:srgbClr val="F2EF62"/>
        </a:accent2>
        <a:accent3>
          <a:srgbClr val="FFFFFF"/>
        </a:accent3>
        <a:accent4>
          <a:srgbClr val="002A00"/>
        </a:accent4>
        <a:accent5>
          <a:srgbClr val="C6D3AD"/>
        </a:accent5>
        <a:accent6>
          <a:srgbClr val="DBD958"/>
        </a:accent6>
        <a:hlink>
          <a:srgbClr val="BAD16F"/>
        </a:hlink>
        <a:folHlink>
          <a:srgbClr val="DBE8B2"/>
        </a:folHlink>
      </a:clrScheme>
      <a:clrMap bg1="lt1" tx1="dk1" bg2="lt2" tx2="dk2" accent1="accent1" accent2="accent2" accent3="accent3" accent4="accent4" accent5="accent5" accent6="accent6" hlink="hlink" folHlink="folHlink"/>
    </a:extraClrScheme>
    <a:extraClrScheme>
      <a:clrScheme name="rainsdrops_II 3">
        <a:dk1>
          <a:srgbClr val="0B1F27"/>
        </a:dk1>
        <a:lt1>
          <a:srgbClr val="FFFFFF"/>
        </a:lt1>
        <a:dk2>
          <a:srgbClr val="266984"/>
        </a:dk2>
        <a:lt2>
          <a:srgbClr val="1B4A5D"/>
        </a:lt2>
        <a:accent1>
          <a:srgbClr val="389BC2"/>
        </a:accent1>
        <a:accent2>
          <a:srgbClr val="D7D7D7"/>
        </a:accent2>
        <a:accent3>
          <a:srgbClr val="FFFFFF"/>
        </a:accent3>
        <a:accent4>
          <a:srgbClr val="081920"/>
        </a:accent4>
        <a:accent5>
          <a:srgbClr val="AECBDD"/>
        </a:accent5>
        <a:accent6>
          <a:srgbClr val="C3C3C3"/>
        </a:accent6>
        <a:hlink>
          <a:srgbClr val="9ACDE2"/>
        </a:hlink>
        <a:folHlink>
          <a:srgbClr val="C9E4EF"/>
        </a:folHlink>
      </a:clrScheme>
      <a:clrMap bg1="lt1" tx1="dk1" bg2="lt2" tx2="dk2" accent1="accent1" accent2="accent2" accent3="accent3" accent4="accent4" accent5="accent5" accent6="accent6" hlink="hlink" folHlink="folHlink"/>
    </a:extraClrScheme>
    <a:extraClrScheme>
      <a:clrScheme name="rainsdrops_II 4">
        <a:dk1>
          <a:srgbClr val="39340D"/>
        </a:dk1>
        <a:lt1>
          <a:srgbClr val="FFFFFF"/>
        </a:lt1>
        <a:dk2>
          <a:srgbClr val="808000"/>
        </a:dk2>
        <a:lt2>
          <a:srgbClr val="6A6018"/>
        </a:lt2>
        <a:accent1>
          <a:srgbClr val="AD9E2F"/>
        </a:accent1>
        <a:accent2>
          <a:srgbClr val="A6E0B4"/>
        </a:accent2>
        <a:accent3>
          <a:srgbClr val="FFFFFF"/>
        </a:accent3>
        <a:accent4>
          <a:srgbClr val="2F2B09"/>
        </a:accent4>
        <a:accent5>
          <a:srgbClr val="D3CCAD"/>
        </a:accent5>
        <a:accent6>
          <a:srgbClr val="96CBA3"/>
        </a:accent6>
        <a:hlink>
          <a:srgbClr val="DBCF79"/>
        </a:hlink>
        <a:folHlink>
          <a:srgbClr val="ECE6B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05第五章  汽车货运成本管理（下）练习用1" id="{A3A4B75D-AF42-4D40-8151-3403BEEA3CE5}" vid="{6A00BCC6-03B9-4086-9D14-B5E404D29AE1}"/>
    </a:ext>
  </a:ext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05第五章  汽车货运成本管理（下）练习用1</Template>
  <TotalTime>2132</TotalTime>
  <Words>27806</Words>
  <Application>Microsoft Office PowerPoint</Application>
  <PresentationFormat>自定义</PresentationFormat>
  <Paragraphs>2591</Paragraphs>
  <Slides>189</Slides>
  <Notes>72</Notes>
  <HiddenSlides>0</HiddenSlides>
  <MMClips>0</MMClips>
  <ScaleCrop>false</ScaleCrop>
  <HeadingPairs>
    <vt:vector size="6" baseType="variant">
      <vt:variant>
        <vt:lpstr>主题</vt:lpstr>
      </vt:variant>
      <vt:variant>
        <vt:i4>2</vt:i4>
      </vt:variant>
      <vt:variant>
        <vt:lpstr>嵌入 OLE 服务器</vt:lpstr>
      </vt:variant>
      <vt:variant>
        <vt:i4>1</vt:i4>
      </vt:variant>
      <vt:variant>
        <vt:lpstr>幻灯片标题</vt:lpstr>
      </vt:variant>
      <vt:variant>
        <vt:i4>189</vt:i4>
      </vt:variant>
    </vt:vector>
  </HeadingPairs>
  <TitlesOfParts>
    <vt:vector size="192" baseType="lpstr">
      <vt:lpstr>第5章货运成本管理（下）</vt:lpstr>
      <vt:lpstr>1_自定义设计方案</vt:lpstr>
      <vt:lpstr>Equation</vt:lpstr>
      <vt:lpstr>幻灯片 1</vt:lpstr>
      <vt:lpstr>幻灯片 2</vt:lpstr>
      <vt:lpstr>幻灯片 3</vt:lpstr>
      <vt:lpstr>比较方法一：直接比较</vt:lpstr>
      <vt:lpstr>幻灯片 5</vt:lpstr>
      <vt:lpstr>幻灯片 6</vt:lpstr>
      <vt:lpstr>幻灯片 7</vt:lpstr>
      <vt:lpstr>幻灯片 8</vt:lpstr>
      <vt:lpstr>幻灯片 9</vt:lpstr>
      <vt:lpstr>幻灯片 10</vt:lpstr>
      <vt:lpstr>幻灯片 11</vt:lpstr>
      <vt:lpstr>幻灯片 12</vt:lpstr>
      <vt:lpstr>表5-1货运成本预算执行情况总体检查分析（简略格式）</vt:lpstr>
      <vt:lpstr>比较方法二：间接比较</vt:lpstr>
      <vt:lpstr>幻灯片 15</vt:lpstr>
      <vt:lpstr>这种间接性的比较分析可分为五个步骤：①计算成本降低额实际数与预算数之差；②对成本降低额实际数与预算数之差进行双因素分析；③对成本降低额实际数与预算数之差进行多因素分析；④计算成本降低率实际数与预算数之差；⑤对成本降低率实际数与预算数之差进行因素分析。</vt:lpstr>
      <vt:lpstr>幻灯片 17</vt:lpstr>
      <vt:lpstr>幻灯片 18</vt:lpstr>
      <vt:lpstr>幻灯片 19</vt:lpstr>
      <vt:lpstr>幻灯片 20</vt:lpstr>
      <vt:lpstr>幻灯片 21</vt:lpstr>
      <vt:lpstr>幻灯片 22</vt:lpstr>
      <vt:lpstr>幻灯片 23</vt:lpstr>
      <vt:lpstr>ΔMQ,C = Q1（C0-C1）- Qn（C0-Cn）</vt:lpstr>
      <vt:lpstr>幻灯片 25</vt:lpstr>
      <vt:lpstr>成本降低额实际数与预算数之差的因素分析，可分为简略性的双因素分析与明细化的多因素分析，如图5-1所示。 </vt:lpstr>
      <vt:lpstr>幻灯片 27</vt:lpstr>
      <vt:lpstr>据式（5-1）可知，成本降低额实际数与预算数的差异是由于：①周转量实际数Q1脱离预算数Qn所致；②单位成本实际数C1脱离预算数Cn所致。也就是说成本降低额差异的直接影响因素有两个，分别是周转量变动额和单位成本变动额。为直观起见，可采用连环替代法对成本降低额差异进行双因素分析，分析过程见【例5-2】。</vt:lpstr>
      <vt:lpstr>ΔMQ,C = Q1（C0-C1）-Q1（C0- Cn）+ Q1（C0- Cn）- Qn（C0-Cn）</vt:lpstr>
      <vt:lpstr>幻灯片 30</vt:lpstr>
      <vt:lpstr>表5-2  成本降低额与成本降低率分析资料 </vt:lpstr>
      <vt:lpstr>表5-3  成本降低额实际数与预算数之差的双因素分析  单位：元 </vt:lpstr>
      <vt:lpstr>幻灯片 33</vt:lpstr>
      <vt:lpstr>幻灯片 34</vt:lpstr>
      <vt:lpstr>幻灯片 35</vt:lpstr>
      <vt:lpstr>表5-4  成本降低额实际数与预算数之差的多因素分析资料</vt:lpstr>
      <vt:lpstr>幻灯片 37</vt:lpstr>
      <vt:lpstr>幻灯片 38</vt:lpstr>
      <vt:lpstr>表5-6  成本降低额的因素变动率分析法分析表</vt:lpstr>
      <vt:lpstr>表5-7  两种分析法计算结果的比较   单位：元</vt:lpstr>
      <vt:lpstr>幻灯片 41</vt:lpstr>
      <vt:lpstr>幻灯片 42</vt:lpstr>
      <vt:lpstr>幻灯片 43</vt:lpstr>
      <vt:lpstr>由式（5-2）成本降低率实际数与预算数之差的计算式可知，单位成本变动（即单位成本实际数脱离预算数）是成本降低率实际数与预算数之差的单一影响因素。也就是说，成本降低率实际数与预算数之差的因素分析，可进一步转化为单位成本变动的因素分析。</vt:lpstr>
      <vt:lpstr>幻灯片 45</vt:lpstr>
      <vt:lpstr>幻灯片 46</vt:lpstr>
      <vt:lpstr> </vt:lpstr>
      <vt:lpstr>由于汽车货运总成本可分解为甲类费用总额、乙类费用总额和丙类费用总额三项费用，所以有                                                                    （5-3）   为后面讨论方便起见，将式（5-3）等号右端的三项，分别称为单位成本甲类费用、单位成本乙类费用和单位成本丙类费用。根据甲、乙、丙三类费用的性质，以及周转量与车辆运用效率指标的关系，式（5-3）可变换为</vt:lpstr>
      <vt:lpstr>幻灯片 49</vt:lpstr>
      <vt:lpstr>幻灯片 50</vt:lpstr>
      <vt:lpstr>幻灯片 51</vt:lpstr>
      <vt:lpstr>幻灯片 52</vt:lpstr>
      <vt:lpstr>幻灯片 53</vt:lpstr>
      <vt:lpstr>幻灯片 54</vt:lpstr>
      <vt:lpstr>幻灯片 55</vt:lpstr>
      <vt:lpstr> </vt:lpstr>
      <vt:lpstr>幻灯片 57</vt:lpstr>
      <vt:lpstr>表5-9  成本费用统计                        202×年5月              单位：元</vt:lpstr>
      <vt:lpstr>幻灯片 59</vt:lpstr>
      <vt:lpstr>表5-10  成本费用分类统计  202×年5月</vt:lpstr>
      <vt:lpstr>据以上资料可做如下分析：</vt:lpstr>
      <vt:lpstr>据表5-11分析资料，用连环替代因素分析法对秦岭运输集团第一运输公司202×年5月单位成本甲类费用实际数与预算数之差进行因素分析。分析过程与结果见表5-12。</vt:lpstr>
      <vt:lpstr>幻灯片 63</vt:lpstr>
      <vt:lpstr>表5-11  单位成本甲类费用实际数与预算数之差的多因素分析资料 202×年5月</vt:lpstr>
      <vt:lpstr>幻灯片 65</vt:lpstr>
      <vt:lpstr>表5-12  单位成本甲类费用实际数与预算数之差因素分析表       202×年5月    单位：元/103t•km</vt:lpstr>
      <vt:lpstr>结论：由于所计算与分析的对象是各因素变动对单位成本中的甲类费用含量所产生的影响，所以一般可将影响数额为正数的因素（即影响单位成本上升的因素）作为进一步分析的重点，本例可对甲类费用总额F、工作率α等因素变动进行重点分析。</vt:lpstr>
      <vt:lpstr>据表5-13分析资料，可做如下分析：</vt:lpstr>
      <vt:lpstr>据表5-13分析资料，用连环替代因素分析法对秦岭运输集团第一运输公司202×年5月单位成本乙类费用实际数与预算数之差进行因素分析。分析过程与结果见表5-14。</vt:lpstr>
      <vt:lpstr>幻灯片 70</vt:lpstr>
      <vt:lpstr>表5-13  单位成本乙类费用实际数与预算数之差的多因素分析资料 202×年5月</vt:lpstr>
      <vt:lpstr>幻灯片 72</vt:lpstr>
      <vt:lpstr>表5-14</vt:lpstr>
      <vt:lpstr>结论：由于所计算与分析的对象是各因素变动对单位成本中的乙类费用含量所产生的影响，所以一般可将影响数额为正数的因素作为进一步分析的重点，本例可对千车公里乙类费用V″进行重点分析。</vt:lpstr>
      <vt:lpstr>幻灯片 75</vt:lpstr>
      <vt:lpstr>单位成本丙类费用实际数与预算数之差计算式为 ΔCV′ CV′,1－CV′,nV′1－V′n 本例千吨公里变动费用因素影响值的计算见表5-15。</vt:lpstr>
      <vt:lpstr>幻灯片 77</vt:lpstr>
      <vt:lpstr>幻灯片 78</vt:lpstr>
      <vt:lpstr>将上述秦岭运输集团第一运输公司202×年5月单位成本实际数与预算数之差的多因素分析加以汇总，汇总结果见表5-16</vt:lpstr>
      <vt:lpstr>幻灯片 80</vt:lpstr>
      <vt:lpstr>幻灯片 81</vt:lpstr>
      <vt:lpstr>表5-16  单位成本实际数与预算数之差多因素分析汇总表  202×年5月</vt:lpstr>
      <vt:lpstr>幻灯片 83</vt:lpstr>
      <vt:lpstr>幻灯片 84</vt:lpstr>
      <vt:lpstr>显然这个差额与单位成本中的各费用水平因素变动有关，如图5-3所示（下面提供两个类似的图，可供选择）。可在单位成本变动的多因素分析结果的基础上，直接做出成本降低率实际数与预算数之差的多因素分析，如表5-16所示。</vt:lpstr>
      <vt:lpstr>幻灯片 86</vt:lpstr>
      <vt:lpstr>幻灯片 87</vt:lpstr>
      <vt:lpstr>表5-16  单位成本实际数与预算数之差多因素分析汇总表202×年5月</vt:lpstr>
      <vt:lpstr>幻灯片 89</vt:lpstr>
      <vt:lpstr>如前所述，对单位成本实际数与预算数之差C的影响因素分析，就是对CF 、CV、CV分别进行的因素分析。其因素分为两类：一类是车辆运用效率指标（D、α、l、β、t、γ）；另一类就是各类费用水平（V′ 、V 〞、F）。显然，这种分析仅仅是方向性的分析，在此分析的基础上还要进行深层的因素分析，如图5-4所示。</vt:lpstr>
      <vt:lpstr>幻灯片 91</vt:lpstr>
      <vt:lpstr>幻灯片 92</vt:lpstr>
      <vt:lpstr>幻灯片 93</vt:lpstr>
      <vt:lpstr>车辆运用效率指标是反映汽车运输生产率高低的重要因素，按其对运输效率的影响程度的高低为序，通常为：实载率（即吨位利用率与里程利用率的乘积）、平均车日行程、工作率、重车平均吨位等。</vt:lpstr>
      <vt:lpstr>（1）里程利用率  反映车辆总行程的有效利用程度。影响里程利用率的主要因素有：货源及运送目的地分布状况，货源组织能力，现有车辆对不同运输对象的适应能力等。影响里程利用率的因素主要有：货流的平衡性，车辆与货物相适应的程度，车辆运行调度水平等。</vt:lpstr>
      <vt:lpstr>（2）吨位利用率  反映重载行程中载运能力的利用程度。影响吨位利用率的主要因素有：货流特性、运距、车辆容量对运输任务的适应性、装车方式及装载技术；有关的装载规定运输组织水平等。</vt:lpstr>
      <vt:lpstr>（3）平均车日行程  反映平均每一工作车日车辆所行驶的里程。影响平均车日行程的主要因素为：车辆的技术速度及车辆的时间利用程度。提高车日行程的主要途径，是努力避免或减少车辆的停放时间，加强装卸工作组织、实现装卸机械化，保持车辆合理的技术速度和最高的营运速度。</vt:lpstr>
      <vt:lpstr>（4）工作率  反映运输过程中对营运车辆总车日的实际利用程度。提高工作率的前提是增加完好车和减少停驶车。影响车辆工作率的因素除车辆完好率及天气、道路交通等因素外，还与运输工作的组织及管理水平有关。</vt:lpstr>
      <vt:lpstr>（5）重车平均吨位  反映载重行程中的车辆载质量的平均值。影响重车平均吨位的因素主要是载运过程中不同载质量车型的比重。</vt:lpstr>
      <vt:lpstr>（6）营运车日  反映运输企业运输车辆的规模。影响营运车日的因素主要是企业在一定时期内的在册营运车辆数量的增减变动。</vt:lpstr>
      <vt:lpstr>综上所述，车辆运用效率指标的高低与变动与运输企业的运输能力、运输组织水平和技术水平状况密切相关。车辆运用效率指标实际数脱离预算数的深层分析，应由日常车辆技术部门和货源组织部门负责。       导致车辆运用效率指标实际数脱离预算数的具体分析方法，此处从略。</vt:lpstr>
      <vt:lpstr>幻灯片 102</vt:lpstr>
      <vt:lpstr>各类费用耗费水平变动深层分析应由归口管理成本、费用的责任部门负责。各项费用耗费水平变动因素分析的具体要求如下：</vt:lpstr>
      <vt:lpstr>（1）工资  重点分析职工人数、平均工资、劳动生产率等变动对工资总额及营运支出升降的影响。</vt:lpstr>
      <vt:lpstr>（2）燃料、润滑材料、材料、低值易耗品、备品配件、轮胎等物资及动力费用  其中：①消耗数量变动分析，应结合运输技术和运输组织，以及生产技术和生产组织情况，从产量预算的完成和定额执行情况两方面进行分析，找出各种主要材料实际消耗脱离定额的原因；②价格变动应从外部因素、内部因素两方面分析，着重分析内部因素；</vt:lpstr>
      <vt:lpstr>（3）折旧费和修理费  重点分析增减变动原因和各项固定资产利用率对营运支出项目的影响。</vt:lpstr>
      <vt:lpstr>（4）其他费用  重点分析事故损失、过路过桥费、劳动保护费增减变动情况及其原因。     导致费用水平实际数脱离预算数的具体分析方法从略。</vt:lpstr>
      <vt:lpstr>幻灯片 108</vt:lpstr>
      <vt:lpstr>绿色运输是绿色物流的重要组成部分，它是指以节约能源、减少废气排放为特征的运输。就汽车货运企业来说，实施绿色运输，应全面加强对营运车辆燃料消耗的管控，体现节能减排的环保理念。故此，本节重点介绍汽车货运燃料成本的控制对策。</vt:lpstr>
      <vt:lpstr>通过将营运车辆燃料实际消耗量与应耗量相比较，可以确定出燃料的节约量或超耗量（以下简称为节超量），从而及时监控燃料消耗动态，查找与确认导致燃料消耗异常的关键因素和控制重点，并辅之以相应的燃料节超奖罚措施，以避免燃料的不合理消耗或非正常损失。</vt:lpstr>
      <vt:lpstr>幻灯片 111</vt:lpstr>
      <vt:lpstr>幻灯片 112</vt:lpstr>
      <vt:lpstr>幻灯片 113</vt:lpstr>
      <vt:lpstr>幻灯片 114</vt:lpstr>
      <vt:lpstr>幻灯片 115</vt:lpstr>
      <vt:lpstr>幻灯片 116</vt:lpstr>
      <vt:lpstr>幻灯片 117</vt:lpstr>
      <vt:lpstr>幻灯片 118</vt:lpstr>
      <vt:lpstr>幻灯片 119</vt:lpstr>
      <vt:lpstr>幻灯片 120</vt:lpstr>
      <vt:lpstr>幻灯片 121</vt:lpstr>
      <vt:lpstr>幻灯片 122</vt:lpstr>
      <vt:lpstr>解： 根据已知运行条件，可以确定各修正系数与参数的取值：2类道路的修正系数Kr为1.10；月平均气温为-6°C的修正系数Kt为1.06；平均行驶速度为22km/h的交通拥堵系数Kv为1.15；行驶过程中开启热风空调，单程空调耗油参数Qa为0.1L，无其他因素影响，故其他影响因素修正系数Kx为1.00，由此可计算该车该运次的燃料应耗量如下：</vt:lpstr>
      <vt:lpstr>幻灯片 124</vt:lpstr>
      <vt:lpstr>需要注意的是，如果我们按运次来计算其燃料应耗量时，那么同一个运次（特别是长途运输）有可能历经多种运行条件的变化，例如道路类别的变化、气温的变化、拥堵状况的变化、空调开启与关闭的变化以及载质量（即运量）的变动等等，反映到燃料应耗量的计算上，就是计算式中各个参变量的取值会发生相应的变动。</vt:lpstr>
      <vt:lpstr>为精确计算起见，需将参变量的取值发生变动的运行时段单独划分出来，这些单独划分出来的运行时段，也称为该运次的不同运行模式，然后再分别计算该运次的不同运行模式下的燃料应耗量，最后汇总得到该运次的燃料应耗量。</vt:lpstr>
      <vt:lpstr>幻灯片 127</vt:lpstr>
      <vt:lpstr>幻灯片 128</vt:lpstr>
      <vt:lpstr>根据前述的载货汽车基本燃料消耗量Qk和载货汽车单位载质量变化燃料消耗量Qb的定义和计算要求，我们可以把Qk和Qb看作是在国家标准或行业标准规范下，经专门机构测试得出的每百公里空载消耗量平均值和每吨百公里附加消耗量平均值。</vt:lpstr>
      <vt:lpstr>如果将某车型的Qk和Qb这两个平均值，直接做为汽车货运企业该车型的两个相互关联的燃料消耗量定额，并配之以不同运行模式下的燃料消耗量修正系数和参数，来计算该车型燃料的应耗量Q，无疑是合理的，也是理想的。在正常情况下，所计算的燃料的节超量，从总体上看，应当是节超相抵，既不节也不超。</vt:lpstr>
      <vt:lpstr>但在现实中，有诸多不良因素会导致汽车货运企业营运车辆的燃料实际消耗量，总体上明显高于应耗量，如不加以有效管控，其燃料非正常损耗与浪费现象将愈发普遍和严重，致使汽车货运企业运输成本中的燃料费用持续居高不下。</vt:lpstr>
      <vt:lpstr>对此，大多数汽车货运企业所采取的对策，就是全面推行与实施燃料消耗量定额管理，调动燃料消耗直接责任人节约用油的积极性，堵塞燃料消耗上的漏洞。</vt:lpstr>
      <vt:lpstr>什么是燃料消耗量定额？直观地讲，就是给Qk和Qb分别加上由该企业所认定的“宽放量”ΔQk和ΔQb（这两个“宽放量”就是所谓的“节油空间”），从而确定出营运车辆的每百公里空载消耗量定额和每吨百公里附加消耗量定额。</vt:lpstr>
      <vt:lpstr>在奖罚机制的作用下，燃料消耗直接责任人，可以大概率地获取并积极主动地利用这两个“节油空间”，并从中得到相应的奖励。换一种说法，就是汽车货运企业通过采取“奖罚并行、网开一面”的举措，来促使每种车型的每百公里空载消耗量实际数尽可能地接近于该车型的Qk，每吨百公里附加消耗量实际数尽可能地接近于该车型的Qb。</vt:lpstr>
      <vt:lpstr>幻灯片 135</vt:lpstr>
      <vt:lpstr>幻灯片 136</vt:lpstr>
      <vt:lpstr>幻灯片 137</vt:lpstr>
      <vt:lpstr>幻灯片 138</vt:lpstr>
      <vt:lpstr>幻灯片 139</vt:lpstr>
      <vt:lpstr>幻灯片 140</vt:lpstr>
      <vt:lpstr>幻灯片 141</vt:lpstr>
      <vt:lpstr>幻灯片 142</vt:lpstr>
      <vt:lpstr>幻灯片 143</vt:lpstr>
      <vt:lpstr>幻灯片 144</vt:lpstr>
      <vt:lpstr>Z的数值可通过查标准正态分布表得到，例如1−α为80%时，查表可得Z0.20=0.84，1−α为95%时，查表可得Z0.05=1.65。这里的α为超耗比率，是个小概率；1−α为节油比率，或称为奖励比率，是个大概率。α的取值可由企业视需要而定，奖励比率越大，α的取值就越小。</vt:lpstr>
      <vt:lpstr>幻灯片 146</vt:lpstr>
      <vt:lpstr>幻灯片 147</vt:lpstr>
      <vt:lpstr>解： 每百公里空载消耗量定额Q′k和每吨百公里附加消耗量定额Q′b计算如下   </vt:lpstr>
      <vt:lpstr>幻灯片 149</vt:lpstr>
      <vt:lpstr>解： 定额管理之下的该车该运次的燃料应耗量计算如下</vt:lpstr>
      <vt:lpstr>幻灯片 151</vt:lpstr>
      <vt:lpstr>续上例，该车该次运行的燃料实际消耗量为14L，计算定额管理之下的该车该运次的燃料节超量。 解： 定额管理之下的该车该运次的燃料节超量计算如下  1415.931.93（L）（节约）</vt:lpstr>
      <vt:lpstr>幻灯片 153</vt:lpstr>
      <vt:lpstr>燃料消耗量定额制订总体原则应当是合情合理、简便易行，以奖为主、奖罚结合，因地制宜，稳妥推进。</vt:lpstr>
      <vt:lpstr>上述燃料应耗量的计算过程表明，要准确计算每一辆车、每一运次的燃料应耗量，是一件较为复杂和烦琐的工作。当运行条件复杂多变时，一个运次仅仅因某个影响因素的变动，就需要单独划分出一个运行时段（也称之为第i种运行模式）来计算其应耗量，如果完全依靠人工来从事这项计算工作，则不胜其烦。</vt:lpstr>
      <vt:lpstr>由此看来，在定额的制订与推广过程中，应从易到难，由简至繁，取得成果，逐步推开，并且要充分利用好相关的计算机软件和计算机网络功能。</vt:lpstr>
      <vt:lpstr>对于短途且营运路线固定的营运车辆（如零担货车、集装箱车、快递班车、配送货车等），因其运行条件较为稳定，燃料消耗量修正系数的取值相对固定，燃料应耗量的计算较为简便（其燃料应耗量可以相对固定，其单位可以是“升/运次”），对其可以率先推行燃料消耗量定额管理制度；对于燃料消耗量较大或燃料消耗量不正常的车辆可作为定额管理的重点。</vt:lpstr>
      <vt:lpstr>幻灯片 158</vt:lpstr>
      <vt:lpstr>奖罚措施是实施燃料消耗量定额管理的重要保障机制，奖罚数额或标准的确定应当相对合情合理。 由于每百公里空载消耗量定额Q‘k和每吨百公里附加消耗量定额Q’b分别高于载货汽车基本燃料消耗量Qk和载货汽车单位载质量变化燃料消耗量Qb，所以用于燃料节约奖励的资金并非真正来自于节省下来的燃料费用。</vt:lpstr>
      <vt:lpstr>从理论上讲，奖励总额上限是以燃料实际消耗量与按消耗量定额计算的应耗量之差（即燃料节约总量）与燃料单价的乘积（即燃料节约总额）。企业从这个节约总额中拿出一部分钱来，对合理用油和遵规守纪的行为给予适当的奖励，也是非常必要的。</vt:lpstr>
      <vt:lpstr>当奖励比率确定之后，就是如何确定燃料消耗奖罚标准的问题。就一般而言，如果把奖励比率定得较高时，比如定为90%～95%时，实际消耗量超出消耗量定额的概率就很低了，在正常情况下，是不应出现的。</vt:lpstr>
      <vt:lpstr>对此，除非有特殊原因，在不能排除相关人员的因素时，企业有理由对其采取较为严厉的处罚，比如按燃料的市场价格来处罚；同理，由于奖励比率较高，所以奖励标准也不可能过高，也就是说，企业不可能将燃料节约总额全数用于奖励。</vt:lpstr>
      <vt:lpstr>幻灯片 163</vt:lpstr>
      <vt:lpstr>幻灯片 164</vt:lpstr>
      <vt:lpstr>例如通过开发相应的燃油管理系统，自动识别车辆驾驶员的身份，通过油量传感器准确反映和记录加油和消耗，并能自动生成车辆和驾驶员的行驶里程、燃油消耗、节费油数，生成各类报表；同时，便于驾驶员随时随地了解油耗情况，提示驾驶员在何种路况下以何种速度、档位行驶最节油；便于企业精准掌控每台车的实际油耗和及时了解任意时间段的耗油量及行驶公里数、百公里油耗，以及车辆耗油是否正常；便于企业管理者对燃料消耗出现的非正常情况等做出准确判断。</vt:lpstr>
      <vt:lpstr>幻灯片 166</vt:lpstr>
      <vt:lpstr>幻灯片 167</vt:lpstr>
      <vt:lpstr>通过对驾驶人员的全方位培训，使其掌握先进合理的操作方法，根据不同的车型、不同的运行工况、路面条件等选择合理的车速和合适的档位，坚持中速行驶。 </vt:lpstr>
      <vt:lpstr>燃料消耗量定额实施后，应在一定时期内保持相对稳定，以便发挥其效益。但随着车辆的技术更新与改造，驾驶人员的驾驶技能与节约用油的积极性不断提高等因素的变化，原有的燃料消耗量定额逐渐失去先进性、合理性；或当初制订燃料消耗量定额时，其“宽放量”放的过宽，起不到应有的激励作用等，都需对原定额及时加以修订。</vt:lpstr>
      <vt:lpstr>总之，燃料消耗量定额的制订以及相应的应耗量的计算，不仅为奖励节约用油行为提供奖励依据，它也为判断一定时期内的营运车辆燃料实际消耗水平是否处于正常状态提供重要数据。制订营运车辆燃料消耗量定额、计算燃料应耗量与节超量、实施相应的奖罚措施，只是燃料消耗量控制的重要手段；而防范各种不利因素的发生与干扰，减少燃料非正常损耗，促使货运燃料成本水平趋于合理化，则是燃料消耗管控的根本目的。 </vt:lpstr>
      <vt:lpstr>              复习思考题 1．货运成本分析的重点可归纳为哪几个方面？ 2．单位成本分析的目的是什么？ 3．简述汽车货运成本控制原则与要求。 4．计算营运车辆燃料应耗量与节超量有什么意义？</vt:lpstr>
      <vt:lpstr>【练习5-1】长城运输集团202×年5月货运车辆运用效率指标及运输成本费用预算与实际情况见表5-20和表5-21。</vt:lpstr>
      <vt:lpstr>幻灯片 173</vt:lpstr>
      <vt:lpstr>幻灯片 174</vt:lpstr>
      <vt:lpstr>补充资料： （1）每吨百公里预算数为12 852103t·km，实际数为15 120103t·km； （2）总行程预算数为1 836103km，实际数为1 890103km； （3）千车公里变动成本预算数为1 094.77元/103km，实际数为1 349.21元/103km； （4）上年实际单位成本为202.00元/103t·km。</vt:lpstr>
      <vt:lpstr>要求： （1）对单位成本甲类费用实际数与预算数之差做出因素分析： 据表5-20、表5-21分析资料，用连环替代因素分析法对单位成本甲类费用实际数与预算数之差进行因素分析。因素替代顺序：①总车日；②工作率；③平均车日行程；④里程利用率；⑤重车平均吨位；⑥吨位利用率；⑦单位成本甲类费用。分析过程与结果填入表5-22。</vt:lpstr>
      <vt:lpstr>             表5-22  长城运输集团单位成本甲类费用实际数与预算数之差的多因素分析表                                                                               202×年5月                                        （单位：元/103t·km）            结论： （1）以影响差额降序为序，对单位成本的影响因素依次为（同序时加括号并列）：                     。 （2）在对单位成本甲类费用进行深层分析时，应对                进行重点分析。</vt:lpstr>
      <vt:lpstr>（2）对单位成本乙类费用实际数与预算数之差做出因素分析： 据表5-20、表5-21分析资料，用连环替代因素分析法对单位成本乙类费用实际数与预算数之差进行因素分析。因素替代顺序：①里程利用率、②重车平均吨位、③吨位利用率、④单位成本乙类费用。分析过程与结果填入表5-23。</vt:lpstr>
      <vt:lpstr>          表5-23  长城运输集团单位成本乙类费用实际数与预算数之差的多因素分析表                                       202×年5月                （单位：元/103t·km）          结论：  （1）以影响差额降序为序，对单位成本的影响因素依次为（同序时加括号并列）：        。  （2）在对单位成本乙类费用进行深层分析时，应对          等进行重点分析。</vt:lpstr>
      <vt:lpstr>     （3）对单位成本丙类费用实际数与预算数之差做出因素分析：     据表5-21分析资料，对单位成本丙类费用实际数与预算数之差进行因素分析，分析过程与结果填入表5-24。                     表5-24  长城运输集团单位成本丙类费用实际数与预算数之差分析表                                       202×年5月             分析结论：  </vt:lpstr>
      <vt:lpstr>（4）将单位成本实际数与预算数之差多因素分析结果加以汇总，填列于表5-25。</vt:lpstr>
      <vt:lpstr>      表5-25  长城运输集团单位成本实际数与预算数之差因素分析汇总表                                       202×年5月               注：⑤④/202.00；上年实际单位成本数为202.00</vt:lpstr>
      <vt:lpstr>（5）对成本降低率实际数与预算数之差做出因素分析： 长城运输集团上年货运单位成本为202.00元/103t·km，据此及上述单位成本实际数与预算数之差多因素分析结果，对成本降低率实际数与预算数之差做出因素分析，填入表5-25。</vt:lpstr>
      <vt:lpstr>【练习5-2】据表5-26给出的数据，计算并填列表5-26和表5-27。 </vt:lpstr>
      <vt:lpstr>          表5-26  成本降低额实际数与预算数之差的多因素分析（因素变动率分析法）                  注：表内的因素影响值合计数119 765.52元/103t·km为成本降低额实际数与预算数之差；上年单位成本、单位成本预算数和单位成本实际数分别为202.00元/103t·km、201.14元/103t·km和209.19元/103t·km</vt:lpstr>
      <vt:lpstr>表5-27  成本降低额实际数与预算数之差的连环替代因素分析 </vt:lpstr>
      <vt:lpstr>【练习5-3】长城运输集团CXQ-B型货车的空载消耗量Qk为22L/100km，每吨百公里附加消耗量Qb为1.3L/100 t·km。如果空载消耗量Qk的σk和每吨百公里附加消耗量Qb的b分别为1.81和0.11，节油比率为0.95，试求CXQ-B型货车每百公里空载消耗量定额Q′k和每吨百公里附加消耗量定额Q′b。</vt:lpstr>
      <vt:lpstr>幻灯片 188</vt:lpstr>
      <vt:lpstr>幻灯片 189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zws</dc:creator>
  <cp:lastModifiedBy>Administrator</cp:lastModifiedBy>
  <cp:revision>173</cp:revision>
  <dcterms:created xsi:type="dcterms:W3CDTF">2016-09-28T06:43:38Z</dcterms:created>
  <dcterms:modified xsi:type="dcterms:W3CDTF">2023-07-02T23:44:40Z</dcterms:modified>
</cp:coreProperties>
</file>