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diagrams/layout3.xml" ContentType="application/vnd.openxmlformats-officedocument.drawingml.diagramLayout+xml"/>
  <Override PartName="/ppt/notesSlides/notesSlide9.xml" ContentType="application/vnd.openxmlformats-officedocument.presentationml.notesSlide+xml"/>
  <Override PartName="/ppt/diagrams/data4.xml" ContentType="application/vnd.openxmlformats-officedocument.drawingml.diagramData+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diagrams/data5.xml" ContentType="application/vnd.openxmlformats-officedocument.drawingml.diagramData+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diagrams/layout5.xml" ContentType="application/vnd.openxmlformats-officedocument.drawingml.diagramLayout+xml"/>
  <Override PartName="/ppt/notesSlides/notesSlide23.xml" ContentType="application/vnd.openxmlformats-officedocument.presentationml.notesSlide+xml"/>
  <Override PartName="/ppt/diagrams/data6.xml" ContentType="application/vnd.openxmlformats-officedocument.drawingml.diagramData+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148.xml" ContentType="application/vnd.openxmlformats-officedocument.presentationml.slide+xml"/>
  <Override PartName="/ppt/diagrams/layout2.xml" ContentType="application/vnd.openxmlformats-officedocument.drawingml.diagram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 id="2147483837" r:id="rId2"/>
  </p:sldMasterIdLst>
  <p:notesMasterIdLst>
    <p:notesMasterId r:id="rId174"/>
  </p:notesMasterIdLst>
  <p:handoutMasterIdLst>
    <p:handoutMasterId r:id="rId175"/>
  </p:handoutMasterIdLst>
  <p:sldIdLst>
    <p:sldId id="256" r:id="rId3"/>
    <p:sldId id="257" r:id="rId4"/>
    <p:sldId id="744" r:id="rId5"/>
    <p:sldId id="643" r:id="rId6"/>
    <p:sldId id="644" r:id="rId7"/>
    <p:sldId id="646" r:id="rId8"/>
    <p:sldId id="645" r:id="rId9"/>
    <p:sldId id="647" r:id="rId10"/>
    <p:sldId id="648" r:id="rId11"/>
    <p:sldId id="649" r:id="rId12"/>
    <p:sldId id="650" r:id="rId13"/>
    <p:sldId id="745" r:id="rId14"/>
    <p:sldId id="746" r:id="rId15"/>
    <p:sldId id="749" r:id="rId16"/>
    <p:sldId id="750" r:id="rId17"/>
    <p:sldId id="751" r:id="rId18"/>
    <p:sldId id="651" r:id="rId19"/>
    <p:sldId id="752" r:id="rId20"/>
    <p:sldId id="753" r:id="rId21"/>
    <p:sldId id="754" r:id="rId22"/>
    <p:sldId id="652" r:id="rId23"/>
    <p:sldId id="757" r:id="rId24"/>
    <p:sldId id="758" r:id="rId25"/>
    <p:sldId id="755" r:id="rId26"/>
    <p:sldId id="759" r:id="rId27"/>
    <p:sldId id="760" r:id="rId28"/>
    <p:sldId id="761" r:id="rId29"/>
    <p:sldId id="654" r:id="rId30"/>
    <p:sldId id="762" r:id="rId31"/>
    <p:sldId id="763" r:id="rId32"/>
    <p:sldId id="764" r:id="rId33"/>
    <p:sldId id="765" r:id="rId34"/>
    <p:sldId id="766" r:id="rId35"/>
    <p:sldId id="767" r:id="rId36"/>
    <p:sldId id="655" r:id="rId37"/>
    <p:sldId id="768" r:id="rId38"/>
    <p:sldId id="769" r:id="rId39"/>
    <p:sldId id="657" r:id="rId40"/>
    <p:sldId id="658" r:id="rId41"/>
    <p:sldId id="659" r:id="rId42"/>
    <p:sldId id="660" r:id="rId43"/>
    <p:sldId id="661" r:id="rId44"/>
    <p:sldId id="662" r:id="rId45"/>
    <p:sldId id="663" r:id="rId46"/>
    <p:sldId id="664" r:id="rId47"/>
    <p:sldId id="770" r:id="rId48"/>
    <p:sldId id="665" r:id="rId49"/>
    <p:sldId id="666" r:id="rId50"/>
    <p:sldId id="772" r:id="rId51"/>
    <p:sldId id="773" r:id="rId52"/>
    <p:sldId id="774" r:id="rId53"/>
    <p:sldId id="775" r:id="rId54"/>
    <p:sldId id="776" r:id="rId55"/>
    <p:sldId id="777" r:id="rId56"/>
    <p:sldId id="778" r:id="rId57"/>
    <p:sldId id="779" r:id="rId58"/>
    <p:sldId id="780" r:id="rId59"/>
    <p:sldId id="781" r:id="rId60"/>
    <p:sldId id="782" r:id="rId61"/>
    <p:sldId id="784" r:id="rId62"/>
    <p:sldId id="785" r:id="rId63"/>
    <p:sldId id="786" r:id="rId64"/>
    <p:sldId id="787" r:id="rId65"/>
    <p:sldId id="788" r:id="rId66"/>
    <p:sldId id="789" r:id="rId67"/>
    <p:sldId id="790" r:id="rId68"/>
    <p:sldId id="791" r:id="rId69"/>
    <p:sldId id="792" r:id="rId70"/>
    <p:sldId id="793" r:id="rId71"/>
    <p:sldId id="794" r:id="rId72"/>
    <p:sldId id="795" r:id="rId73"/>
    <p:sldId id="796" r:id="rId74"/>
    <p:sldId id="797" r:id="rId75"/>
    <p:sldId id="798" r:id="rId76"/>
    <p:sldId id="799" r:id="rId77"/>
    <p:sldId id="800" r:id="rId78"/>
    <p:sldId id="909" r:id="rId79"/>
    <p:sldId id="801" r:id="rId80"/>
    <p:sldId id="802" r:id="rId81"/>
    <p:sldId id="803" r:id="rId82"/>
    <p:sldId id="804" r:id="rId83"/>
    <p:sldId id="805" r:id="rId84"/>
    <p:sldId id="910" r:id="rId85"/>
    <p:sldId id="911" r:id="rId86"/>
    <p:sldId id="807" r:id="rId87"/>
    <p:sldId id="806" r:id="rId88"/>
    <p:sldId id="808" r:id="rId89"/>
    <p:sldId id="809" r:id="rId90"/>
    <p:sldId id="810" r:id="rId91"/>
    <p:sldId id="811" r:id="rId92"/>
    <p:sldId id="812" r:id="rId93"/>
    <p:sldId id="813" r:id="rId94"/>
    <p:sldId id="814" r:id="rId95"/>
    <p:sldId id="831" r:id="rId96"/>
    <p:sldId id="833" r:id="rId97"/>
    <p:sldId id="834" r:id="rId98"/>
    <p:sldId id="835" r:id="rId99"/>
    <p:sldId id="816" r:id="rId100"/>
    <p:sldId id="836" r:id="rId101"/>
    <p:sldId id="837" r:id="rId102"/>
    <p:sldId id="838" r:id="rId103"/>
    <p:sldId id="839" r:id="rId104"/>
    <p:sldId id="840" r:id="rId105"/>
    <p:sldId id="841" r:id="rId106"/>
    <p:sldId id="842" r:id="rId107"/>
    <p:sldId id="843" r:id="rId108"/>
    <p:sldId id="844" r:id="rId109"/>
    <p:sldId id="845" r:id="rId110"/>
    <p:sldId id="846" r:id="rId111"/>
    <p:sldId id="862" r:id="rId112"/>
    <p:sldId id="863" r:id="rId113"/>
    <p:sldId id="864" r:id="rId114"/>
    <p:sldId id="849" r:id="rId115"/>
    <p:sldId id="866" r:id="rId116"/>
    <p:sldId id="867" r:id="rId117"/>
    <p:sldId id="868" r:id="rId118"/>
    <p:sldId id="869" r:id="rId119"/>
    <p:sldId id="854" r:id="rId120"/>
    <p:sldId id="871" r:id="rId121"/>
    <p:sldId id="878" r:id="rId122"/>
    <p:sldId id="873" r:id="rId123"/>
    <p:sldId id="874" r:id="rId124"/>
    <p:sldId id="875" r:id="rId125"/>
    <p:sldId id="876" r:id="rId126"/>
    <p:sldId id="877" r:id="rId127"/>
    <p:sldId id="879" r:id="rId128"/>
    <p:sldId id="860" r:id="rId129"/>
    <p:sldId id="880" r:id="rId130"/>
    <p:sldId id="861" r:id="rId131"/>
    <p:sldId id="881" r:id="rId132"/>
    <p:sldId id="721" r:id="rId133"/>
    <p:sldId id="882" r:id="rId134"/>
    <p:sldId id="883" r:id="rId135"/>
    <p:sldId id="884" r:id="rId136"/>
    <p:sldId id="885" r:id="rId137"/>
    <p:sldId id="886" r:id="rId138"/>
    <p:sldId id="887" r:id="rId139"/>
    <p:sldId id="888" r:id="rId140"/>
    <p:sldId id="889" r:id="rId141"/>
    <p:sldId id="890" r:id="rId142"/>
    <p:sldId id="891" r:id="rId143"/>
    <p:sldId id="892" r:id="rId144"/>
    <p:sldId id="893" r:id="rId145"/>
    <p:sldId id="894" r:id="rId146"/>
    <p:sldId id="896" r:id="rId147"/>
    <p:sldId id="897" r:id="rId148"/>
    <p:sldId id="898" r:id="rId149"/>
    <p:sldId id="899" r:id="rId150"/>
    <p:sldId id="900" r:id="rId151"/>
    <p:sldId id="901" r:id="rId152"/>
    <p:sldId id="902" r:id="rId153"/>
    <p:sldId id="904" r:id="rId154"/>
    <p:sldId id="903" r:id="rId155"/>
    <p:sldId id="905" r:id="rId156"/>
    <p:sldId id="906" r:id="rId157"/>
    <p:sldId id="907" r:id="rId158"/>
    <p:sldId id="732" r:id="rId159"/>
    <p:sldId id="733" r:id="rId160"/>
    <p:sldId id="734" r:id="rId161"/>
    <p:sldId id="735" r:id="rId162"/>
    <p:sldId id="736" r:id="rId163"/>
    <p:sldId id="737" r:id="rId164"/>
    <p:sldId id="738" r:id="rId165"/>
    <p:sldId id="739" r:id="rId166"/>
    <p:sldId id="740" r:id="rId167"/>
    <p:sldId id="741" r:id="rId168"/>
    <p:sldId id="742" r:id="rId169"/>
    <p:sldId id="912" r:id="rId170"/>
    <p:sldId id="743" r:id="rId171"/>
    <p:sldId id="913" r:id="rId172"/>
    <p:sldId id="914" r:id="rId173"/>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pos="3863"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2D6E0"/>
    <a:srgbClr val="EDC5D3"/>
    <a:srgbClr val="DA8AA7"/>
    <a:srgbClr val="FBFBFB"/>
    <a:srgbClr val="FFCCFF"/>
    <a:srgbClr val="FFF2CC"/>
    <a:srgbClr val="CCFFCC"/>
    <a:srgbClr val="954F72"/>
    <a:srgbClr val="833C0C"/>
    <a:srgbClr val="CC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09" autoAdjust="0"/>
    <p:restoredTop sz="88265" autoAdjust="0"/>
  </p:normalViewPr>
  <p:slideViewPr>
    <p:cSldViewPr snapToGrid="0" showGuides="1">
      <p:cViewPr>
        <p:scale>
          <a:sx n="80" d="100"/>
          <a:sy n="80" d="100"/>
        </p:scale>
        <p:origin x="-610" y="72"/>
      </p:cViewPr>
      <p:guideLst>
        <p:guide orient="horz" pos="2160"/>
        <p:guide pos="386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1970"/>
    </p:cViewPr>
  </p:sorterViewPr>
  <p:notesViewPr>
    <p:cSldViewPr snapToGrid="0" showGuides="1">
      <p:cViewPr varScale="1">
        <p:scale>
          <a:sx n="38" d="100"/>
          <a:sy n="38" d="100"/>
        </p:scale>
        <p:origin x="-1714" y="-67"/>
      </p:cViewPr>
      <p:guideLst>
        <p:guide orient="horz" pos="2880"/>
        <p:guide pos="2160"/>
      </p:guideLst>
    </p:cSldViewPr>
  </p:notesViewPr>
  <p:gridSpacing cx="46085125" cy="46085125"/>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handoutMaster" Target="handoutMasters/handoutMaster1.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slide" Target="slides/slide167.xml"/><Relationship Id="rId177"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notesMaster" Target="notesMasters/notesMaster1.xml"/><Relationship Id="rId179"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s>
</file>

<file path=ppt/diagrams/_rels/data1.xml.rels><?xml version="1.0" encoding="UTF-8" standalone="yes"?>
<Relationships xmlns="http://schemas.openxmlformats.org/package/2006/relationships"><Relationship Id="rId1" Type="http://schemas.openxmlformats.org/officeDocument/2006/relationships/image" Target="../media/image2.png"/></Relationships>
</file>

<file path=ppt/diagrams/_rels/data3.xml.rels><?xml version="1.0" encoding="UTF-8" standalone="yes"?>
<Relationships xmlns="http://schemas.openxmlformats.org/package/2006/relationships"><Relationship Id="rId1" Type="http://schemas.openxmlformats.org/officeDocument/2006/relationships/image" Target="../media/image2.png"/></Relationships>
</file>

<file path=ppt/diagrams/_rels/data4.xml.rels><?xml version="1.0" encoding="UTF-8" standalone="yes"?>
<Relationships xmlns="http://schemas.openxmlformats.org/package/2006/relationships"><Relationship Id="rId1" Type="http://schemas.openxmlformats.org/officeDocument/2006/relationships/image" Target="../media/image2.png"/></Relationships>
</file>

<file path=ppt/diagrams/_rels/data5.xml.rels><?xml version="1.0" encoding="UTF-8" standalone="yes"?>
<Relationships xmlns="http://schemas.openxmlformats.org/package/2006/relationships"><Relationship Id="rId1" Type="http://schemas.openxmlformats.org/officeDocument/2006/relationships/image" Target="../media/image2.png"/></Relationships>
</file>

<file path=ppt/diagrams/_rels/data6.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934682-FEED-4F10-8A95-0B9CCFD69172}"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zh-CN" altLang="en-US"/>
        </a:p>
      </dgm:t>
    </dgm:pt>
    <dgm:pt modelId="{8EB20EF0-7C24-4E40-AC0E-AE1502E4D298}">
      <dgm:prSet phldrT="[文本]" custT="1"/>
      <dgm:spPr>
        <a:solidFill>
          <a:schemeClr val="accent2">
            <a:lumMod val="50000"/>
          </a:schemeClr>
        </a:solidFill>
        <a:effectLst>
          <a:outerShdw blurRad="50800" dist="38100" dir="2700000" algn="tl" rotWithShape="0">
            <a:prstClr val="black">
              <a:alpha val="40000"/>
            </a:prstClr>
          </a:outerShdw>
        </a:effectLst>
      </dgm:spPr>
      <dgm:t>
        <a:bodyPr/>
        <a:lstStyle/>
        <a:p>
          <a:pPr algn="just"/>
          <a:r>
            <a:rPr lang="zh-CN" altLang="en-US" sz="4000" dirty="0" smtClean="0">
              <a:solidFill>
                <a:schemeClr val="bg1"/>
              </a:solidFill>
              <a:latin typeface="华文中宋" panose="02010600040101010101" pitchFamily="2" charset="-122"/>
              <a:ea typeface="华文中宋" panose="02010600040101010101" pitchFamily="2" charset="-122"/>
            </a:rPr>
            <a:t>      第一节 </a:t>
          </a:r>
          <a:r>
            <a:rPr lang="zh-CN" altLang="en-US" sz="4000" b="1" dirty="0" smtClean="0">
              <a:solidFill>
                <a:schemeClr val="bg1"/>
              </a:solidFill>
              <a:latin typeface="宋体" panose="02010600030101010101" pitchFamily="2" charset="-122"/>
            </a:rPr>
            <a:t>汽车货运成本</a:t>
          </a:r>
          <a:endParaRPr lang="en-US" altLang="zh-CN" sz="4000" b="1" dirty="0" smtClean="0">
            <a:solidFill>
              <a:schemeClr val="bg1"/>
            </a:solidFill>
            <a:latin typeface="宋体" panose="02010600030101010101" pitchFamily="2" charset="-122"/>
          </a:endParaRPr>
        </a:p>
        <a:p>
          <a:pPr algn="ctr"/>
          <a:r>
            <a:rPr lang="zh-CN" altLang="en-US" sz="4000" b="1" dirty="0" smtClean="0">
              <a:solidFill>
                <a:schemeClr val="bg1"/>
              </a:solidFill>
              <a:latin typeface="宋体" panose="02010600030101010101" pitchFamily="2" charset="-122"/>
            </a:rPr>
            <a:t>的概念与分类</a:t>
          </a:r>
          <a:endParaRPr lang="zh-CN" altLang="en-US" sz="4000" b="1" dirty="0">
            <a:solidFill>
              <a:schemeClr val="bg1"/>
            </a:solidFill>
            <a:latin typeface="华文中宋" panose="02010600040101010101" pitchFamily="2" charset="-122"/>
            <a:ea typeface="华文中宋" panose="02010600040101010101" pitchFamily="2" charset="-122"/>
          </a:endParaRPr>
        </a:p>
      </dgm:t>
    </dgm:pt>
    <dgm:pt modelId="{A6E2BC1B-B7A2-46A5-9973-0DC0BDE0F22E}" type="parTrans" cxnId="{9D6EC6AF-7256-4DD6-A9D2-B0FB9BA5E36D}">
      <dgm:prSet/>
      <dgm:spPr/>
      <dgm:t>
        <a:bodyPr/>
        <a:lstStyle/>
        <a:p>
          <a:endParaRPr lang="zh-CN" altLang="en-US"/>
        </a:p>
      </dgm:t>
    </dgm:pt>
    <dgm:pt modelId="{2694487D-ABC5-454B-808D-A76AB353C366}" type="sibTrans" cxnId="{9D6EC6AF-7256-4DD6-A9D2-B0FB9BA5E36D}">
      <dgm:prSet/>
      <dgm:spPr/>
      <dgm:t>
        <a:bodyPr/>
        <a:lstStyle/>
        <a:p>
          <a:endParaRPr lang="zh-CN" altLang="en-US"/>
        </a:p>
      </dgm:t>
    </dgm:pt>
    <dgm:pt modelId="{56753C3C-A8A6-4A7C-9F6D-4C036D61B7D4}" type="pres">
      <dgm:prSet presAssocID="{0C934682-FEED-4F10-8A95-0B9CCFD69172}" presName="Name0" presStyleCnt="0">
        <dgm:presLayoutVars>
          <dgm:dir/>
          <dgm:resizeHandles val="exact"/>
        </dgm:presLayoutVars>
      </dgm:prSet>
      <dgm:spPr/>
      <dgm:t>
        <a:bodyPr/>
        <a:lstStyle/>
        <a:p>
          <a:endParaRPr lang="zh-CN" altLang="en-US"/>
        </a:p>
      </dgm:t>
    </dgm:pt>
    <dgm:pt modelId="{69CE8286-B8AF-4EC0-AEA2-B387FAFED983}" type="pres">
      <dgm:prSet presAssocID="{8EB20EF0-7C24-4E40-AC0E-AE1502E4D298}" presName="composite" presStyleCnt="0"/>
      <dgm:spPr/>
    </dgm:pt>
    <dgm:pt modelId="{83CDE691-F77F-460D-BE2B-E414CD4F4375}" type="pres">
      <dgm:prSet presAssocID="{8EB20EF0-7C24-4E40-AC0E-AE1502E4D298}" presName="rect1" presStyleLbl="trAlignAcc1" presStyleIdx="0" presStyleCnt="1" custScaleX="145632" custScaleY="81412">
        <dgm:presLayoutVars>
          <dgm:bulletEnabled val="1"/>
        </dgm:presLayoutVars>
      </dgm:prSet>
      <dgm:spPr/>
      <dgm:t>
        <a:bodyPr/>
        <a:lstStyle/>
        <a:p>
          <a:endParaRPr lang="zh-CN" altLang="en-US"/>
        </a:p>
      </dgm:t>
    </dgm:pt>
    <dgm:pt modelId="{F83A7A3D-9BE0-4412-B1E8-D37088BDC1BD}" type="pres">
      <dgm:prSet presAssocID="{8EB20EF0-7C24-4E40-AC0E-AE1502E4D298}" presName="rect2" presStyleLbl="fgImgPlace1" presStyleIdx="0" presStyleCnt="1" custScaleX="93427" custScaleY="60688" custLinFactNeighborX="-57198" custLinFactNeighborY="-10082"/>
      <dgm:spPr>
        <a:blipFill rotWithShape="1">
          <a:blip xmlns:r="http://schemas.openxmlformats.org/officeDocument/2006/relationships" r:embed="rId1"/>
          <a:stretch>
            <a:fillRect/>
          </a:stretch>
        </a:blipFill>
        <a:ln>
          <a:noFill/>
        </a:ln>
        <a:effectLst>
          <a:innerShdw blurRad="114300">
            <a:prstClr val="black"/>
          </a:innerShdw>
        </a:effectLst>
      </dgm:spPr>
      <dgm:t>
        <a:bodyPr/>
        <a:lstStyle/>
        <a:p>
          <a:endParaRPr lang="zh-CN" altLang="en-US"/>
        </a:p>
      </dgm:t>
    </dgm:pt>
  </dgm:ptLst>
  <dgm:cxnLst>
    <dgm:cxn modelId="{9D6EC6AF-7256-4DD6-A9D2-B0FB9BA5E36D}" srcId="{0C934682-FEED-4F10-8A95-0B9CCFD69172}" destId="{8EB20EF0-7C24-4E40-AC0E-AE1502E4D298}" srcOrd="0" destOrd="0" parTransId="{A6E2BC1B-B7A2-46A5-9973-0DC0BDE0F22E}" sibTransId="{2694487D-ABC5-454B-808D-A76AB353C366}"/>
    <dgm:cxn modelId="{656B23C4-CF11-498D-9CD5-53FF55F0EEC7}" type="presOf" srcId="{8EB20EF0-7C24-4E40-AC0E-AE1502E4D298}" destId="{83CDE691-F77F-460D-BE2B-E414CD4F4375}" srcOrd="0" destOrd="0" presId="urn:microsoft.com/office/officeart/2008/layout/PictureStrips"/>
    <dgm:cxn modelId="{23D6A25E-1D98-472B-8694-C1760BAD1F05}" type="presOf" srcId="{0C934682-FEED-4F10-8A95-0B9CCFD69172}" destId="{56753C3C-A8A6-4A7C-9F6D-4C036D61B7D4}" srcOrd="0" destOrd="0" presId="urn:microsoft.com/office/officeart/2008/layout/PictureStrips"/>
    <dgm:cxn modelId="{4D029245-9D23-4317-9C29-6AEA1C030F41}" type="presParOf" srcId="{56753C3C-A8A6-4A7C-9F6D-4C036D61B7D4}" destId="{69CE8286-B8AF-4EC0-AEA2-B387FAFED983}" srcOrd="0" destOrd="0" presId="urn:microsoft.com/office/officeart/2008/layout/PictureStrips"/>
    <dgm:cxn modelId="{8D1F7713-4D3C-40F2-B1C1-3094E37C4056}" type="presParOf" srcId="{69CE8286-B8AF-4EC0-AEA2-B387FAFED983}" destId="{83CDE691-F77F-460D-BE2B-E414CD4F4375}" srcOrd="0" destOrd="0" presId="urn:microsoft.com/office/officeart/2008/layout/PictureStrips"/>
    <dgm:cxn modelId="{BC82B72F-F672-497C-8FC8-0417C4F6319D}" type="presParOf" srcId="{69CE8286-B8AF-4EC0-AEA2-B387FAFED983}" destId="{F83A7A3D-9BE0-4412-B1E8-D37088BDC1BD}" srcOrd="1" destOrd="0" presId="urn:microsoft.com/office/officeart/2008/layout/PictureStrips"/>
  </dgm:cxnLst>
  <dgm:bg>
    <a:effectLst>
      <a:innerShdw blurRad="63500" dist="127000" dir="13500000">
        <a:prstClr val="black">
          <a:alpha val="50000"/>
        </a:prstClr>
      </a:innerShdw>
    </a:effectLst>
  </dgm:bg>
  <dgm:whole>
    <a:effectLst/>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D33B2E-2D6D-4DBA-B730-6896D4E52CF3}" type="doc">
      <dgm:prSet loTypeId="urn:microsoft.com/office/officeart/2005/8/layout/chevron1" loCatId="process" qsTypeId="urn:microsoft.com/office/officeart/2005/8/quickstyle/simple1" qsCatId="simple" csTypeId="urn:microsoft.com/office/officeart/2005/8/colors/accent1_2" csCatId="accent1" phldr="1"/>
      <dgm:spPr/>
    </dgm:pt>
    <dgm:pt modelId="{69CD013E-C788-46EB-8DBF-0316DE8D214E}" type="pres">
      <dgm:prSet presAssocID="{3ED33B2E-2D6D-4DBA-B730-6896D4E52CF3}" presName="Name0" presStyleCnt="0">
        <dgm:presLayoutVars>
          <dgm:dir/>
          <dgm:animLvl val="lvl"/>
          <dgm:resizeHandles val="exact"/>
        </dgm:presLayoutVars>
      </dgm:prSet>
      <dgm:spPr/>
    </dgm:pt>
  </dgm:ptLst>
  <dgm:cxnLst>
    <dgm:cxn modelId="{FB6F6ECD-592E-4C8C-9FFE-057A7F05F119}" type="presOf" srcId="{3ED33B2E-2D6D-4DBA-B730-6896D4E52CF3}" destId="{69CD013E-C788-46EB-8DBF-0316DE8D214E}" srcOrd="0" destOrd="0" presId="urn:microsoft.com/office/officeart/2005/8/layout/chevron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934682-FEED-4F10-8A95-0B9CCFD69172}"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zh-CN" altLang="en-US"/>
        </a:p>
      </dgm:t>
    </dgm:pt>
    <dgm:pt modelId="{8EB20EF0-7C24-4E40-AC0E-AE1502E4D298}">
      <dgm:prSet phldrT="[文本]" custT="1"/>
      <dgm:spPr>
        <a:solidFill>
          <a:schemeClr val="accent2">
            <a:lumMod val="50000"/>
          </a:schemeClr>
        </a:solidFill>
        <a:effectLst>
          <a:outerShdw blurRad="50800" dist="38100" dir="2700000" algn="tl" rotWithShape="0">
            <a:prstClr val="black">
              <a:alpha val="40000"/>
            </a:prstClr>
          </a:outerShdw>
        </a:effectLst>
      </dgm:spPr>
      <dgm:t>
        <a:bodyPr/>
        <a:lstStyle/>
        <a:p>
          <a:pPr algn="just">
            <a:lnSpc>
              <a:spcPct val="50000"/>
            </a:lnSpc>
          </a:pPr>
          <a:r>
            <a:rPr lang="zh-CN" altLang="en-US" sz="4000" dirty="0" smtClean="0">
              <a:solidFill>
                <a:schemeClr val="bg1"/>
              </a:solidFill>
              <a:latin typeface="华文中宋" panose="02010600040101010101" pitchFamily="2" charset="-122"/>
              <a:ea typeface="华文中宋" panose="02010600040101010101" pitchFamily="2" charset="-122"/>
            </a:rPr>
            <a:t>      第二节 </a:t>
          </a:r>
          <a:r>
            <a:rPr lang="zh-CN" altLang="en-US" sz="4000" b="1" dirty="0" smtClean="0">
              <a:solidFill>
                <a:schemeClr val="bg1"/>
              </a:solidFill>
              <a:latin typeface="宋体" panose="02010600030101010101" pitchFamily="2" charset="-122"/>
            </a:rPr>
            <a:t>汽车货运成本计算对象</a:t>
          </a:r>
          <a:endParaRPr lang="en-US" altLang="zh-CN" sz="4000" b="1" dirty="0" smtClean="0">
            <a:solidFill>
              <a:schemeClr val="bg1"/>
            </a:solidFill>
            <a:latin typeface="宋体" panose="02010600030101010101" pitchFamily="2" charset="-122"/>
          </a:endParaRPr>
        </a:p>
        <a:p>
          <a:pPr algn="just">
            <a:lnSpc>
              <a:spcPct val="50000"/>
            </a:lnSpc>
          </a:pPr>
          <a:r>
            <a:rPr lang="zh-CN" altLang="en-US" sz="4000" b="1" dirty="0" smtClean="0">
              <a:solidFill>
                <a:schemeClr val="bg1"/>
              </a:solidFill>
              <a:latin typeface="宋体" panose="02010600030101010101" pitchFamily="2" charset="-122"/>
            </a:rPr>
            <a:t>           与核算程序</a:t>
          </a:r>
          <a:endParaRPr lang="zh-CN" altLang="en-US" sz="4000" b="1" dirty="0">
            <a:solidFill>
              <a:schemeClr val="bg1"/>
            </a:solidFill>
            <a:latin typeface="华文中宋" panose="02010600040101010101" pitchFamily="2" charset="-122"/>
            <a:ea typeface="华文中宋" panose="02010600040101010101" pitchFamily="2" charset="-122"/>
          </a:endParaRPr>
        </a:p>
      </dgm:t>
    </dgm:pt>
    <dgm:pt modelId="{A6E2BC1B-B7A2-46A5-9973-0DC0BDE0F22E}" type="parTrans" cxnId="{9D6EC6AF-7256-4DD6-A9D2-B0FB9BA5E36D}">
      <dgm:prSet/>
      <dgm:spPr/>
      <dgm:t>
        <a:bodyPr/>
        <a:lstStyle/>
        <a:p>
          <a:endParaRPr lang="zh-CN" altLang="en-US"/>
        </a:p>
      </dgm:t>
    </dgm:pt>
    <dgm:pt modelId="{2694487D-ABC5-454B-808D-A76AB353C366}" type="sibTrans" cxnId="{9D6EC6AF-7256-4DD6-A9D2-B0FB9BA5E36D}">
      <dgm:prSet/>
      <dgm:spPr/>
      <dgm:t>
        <a:bodyPr/>
        <a:lstStyle/>
        <a:p>
          <a:endParaRPr lang="zh-CN" altLang="en-US"/>
        </a:p>
      </dgm:t>
    </dgm:pt>
    <dgm:pt modelId="{56753C3C-A8A6-4A7C-9F6D-4C036D61B7D4}" type="pres">
      <dgm:prSet presAssocID="{0C934682-FEED-4F10-8A95-0B9CCFD69172}" presName="Name0" presStyleCnt="0">
        <dgm:presLayoutVars>
          <dgm:dir/>
          <dgm:resizeHandles val="exact"/>
        </dgm:presLayoutVars>
      </dgm:prSet>
      <dgm:spPr/>
      <dgm:t>
        <a:bodyPr/>
        <a:lstStyle/>
        <a:p>
          <a:endParaRPr lang="zh-CN" altLang="en-US"/>
        </a:p>
      </dgm:t>
    </dgm:pt>
    <dgm:pt modelId="{69CE8286-B8AF-4EC0-AEA2-B387FAFED983}" type="pres">
      <dgm:prSet presAssocID="{8EB20EF0-7C24-4E40-AC0E-AE1502E4D298}" presName="composite" presStyleCnt="0"/>
      <dgm:spPr/>
    </dgm:pt>
    <dgm:pt modelId="{83CDE691-F77F-460D-BE2B-E414CD4F4375}" type="pres">
      <dgm:prSet presAssocID="{8EB20EF0-7C24-4E40-AC0E-AE1502E4D298}" presName="rect1" presStyleLbl="trAlignAcc1" presStyleIdx="0" presStyleCnt="1" custScaleX="145632" custScaleY="73875" custLinFactNeighborY="2612">
        <dgm:presLayoutVars>
          <dgm:bulletEnabled val="1"/>
        </dgm:presLayoutVars>
      </dgm:prSet>
      <dgm:spPr/>
      <dgm:t>
        <a:bodyPr/>
        <a:lstStyle/>
        <a:p>
          <a:endParaRPr lang="zh-CN" altLang="en-US"/>
        </a:p>
      </dgm:t>
    </dgm:pt>
    <dgm:pt modelId="{F83A7A3D-9BE0-4412-B1E8-D37088BDC1BD}" type="pres">
      <dgm:prSet presAssocID="{8EB20EF0-7C24-4E40-AC0E-AE1502E4D298}" presName="rect2" presStyleLbl="fgImgPlace1" presStyleIdx="0" presStyleCnt="1" custScaleX="93427" custScaleY="60688" custLinFactNeighborX="-57198" custLinFactNeighborY="-10082"/>
      <dgm:spPr>
        <a:blipFill rotWithShape="1">
          <a:blip xmlns:r="http://schemas.openxmlformats.org/officeDocument/2006/relationships" r:embed="rId1"/>
          <a:stretch>
            <a:fillRect/>
          </a:stretch>
        </a:blipFill>
        <a:ln>
          <a:noFill/>
        </a:ln>
        <a:effectLst>
          <a:innerShdw blurRad="114300">
            <a:prstClr val="black"/>
          </a:innerShdw>
        </a:effectLst>
      </dgm:spPr>
      <dgm:t>
        <a:bodyPr/>
        <a:lstStyle/>
        <a:p>
          <a:endParaRPr lang="zh-CN" altLang="en-US"/>
        </a:p>
      </dgm:t>
    </dgm:pt>
  </dgm:ptLst>
  <dgm:cxnLst>
    <dgm:cxn modelId="{9D6EC6AF-7256-4DD6-A9D2-B0FB9BA5E36D}" srcId="{0C934682-FEED-4F10-8A95-0B9CCFD69172}" destId="{8EB20EF0-7C24-4E40-AC0E-AE1502E4D298}" srcOrd="0" destOrd="0" parTransId="{A6E2BC1B-B7A2-46A5-9973-0DC0BDE0F22E}" sibTransId="{2694487D-ABC5-454B-808D-A76AB353C366}"/>
    <dgm:cxn modelId="{EF5F369B-4713-4E64-B9AD-0FDA0F1F0486}" type="presOf" srcId="{8EB20EF0-7C24-4E40-AC0E-AE1502E4D298}" destId="{83CDE691-F77F-460D-BE2B-E414CD4F4375}" srcOrd="0" destOrd="0" presId="urn:microsoft.com/office/officeart/2008/layout/PictureStrips"/>
    <dgm:cxn modelId="{532E6BB1-B928-4E25-882B-E73786F367AB}" type="presOf" srcId="{0C934682-FEED-4F10-8A95-0B9CCFD69172}" destId="{56753C3C-A8A6-4A7C-9F6D-4C036D61B7D4}" srcOrd="0" destOrd="0" presId="urn:microsoft.com/office/officeart/2008/layout/PictureStrips"/>
    <dgm:cxn modelId="{34F0A2B5-A3D8-4705-AD7D-E8E0B9CC84BE}" type="presParOf" srcId="{56753C3C-A8A6-4A7C-9F6D-4C036D61B7D4}" destId="{69CE8286-B8AF-4EC0-AEA2-B387FAFED983}" srcOrd="0" destOrd="0" presId="urn:microsoft.com/office/officeart/2008/layout/PictureStrips"/>
    <dgm:cxn modelId="{59399FC3-9D77-4DE7-BF91-FE2D802D9F1A}" type="presParOf" srcId="{69CE8286-B8AF-4EC0-AEA2-B387FAFED983}" destId="{83CDE691-F77F-460D-BE2B-E414CD4F4375}" srcOrd="0" destOrd="0" presId="urn:microsoft.com/office/officeart/2008/layout/PictureStrips"/>
    <dgm:cxn modelId="{F5B98FE4-AE4B-45BC-8160-D094CBDB0888}" type="presParOf" srcId="{69CE8286-B8AF-4EC0-AEA2-B387FAFED983}" destId="{F83A7A3D-9BE0-4412-B1E8-D37088BDC1BD}" srcOrd="1" destOrd="0" presId="urn:microsoft.com/office/officeart/2008/layout/PictureStrips"/>
  </dgm:cxnLst>
  <dgm:bg>
    <a:effectLst>
      <a:innerShdw blurRad="63500" dist="127000" dir="13500000">
        <a:prstClr val="black">
          <a:alpha val="50000"/>
        </a:prstClr>
      </a:innerShdw>
    </a:effectLst>
  </dgm:bg>
  <dgm:whole>
    <a:effectLst/>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934682-FEED-4F10-8A95-0B9CCFD69172}"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zh-CN" altLang="en-US"/>
        </a:p>
      </dgm:t>
    </dgm:pt>
    <dgm:pt modelId="{8EB20EF0-7C24-4E40-AC0E-AE1502E4D298}">
      <dgm:prSet phldrT="[文本]" custT="1"/>
      <dgm:spPr>
        <a:solidFill>
          <a:schemeClr val="accent2">
            <a:lumMod val="50000"/>
          </a:schemeClr>
        </a:solidFill>
        <a:effectLst>
          <a:outerShdw blurRad="50800" dist="38100" dir="2700000" algn="tl" rotWithShape="0">
            <a:prstClr val="black">
              <a:alpha val="40000"/>
            </a:prstClr>
          </a:outerShdw>
        </a:effectLst>
      </dgm:spPr>
      <dgm:t>
        <a:bodyPr/>
        <a:lstStyle/>
        <a:p>
          <a:pPr algn="just">
            <a:lnSpc>
              <a:spcPct val="50000"/>
            </a:lnSpc>
          </a:pPr>
          <a:r>
            <a:rPr lang="zh-CN" altLang="en-US" sz="4000" dirty="0" smtClean="0">
              <a:solidFill>
                <a:schemeClr val="bg1"/>
              </a:solidFill>
              <a:latin typeface="华文中宋" panose="02010600040101010101" pitchFamily="2" charset="-122"/>
              <a:ea typeface="华文中宋" panose="02010600040101010101" pitchFamily="2" charset="-122"/>
            </a:rPr>
            <a:t>      </a:t>
          </a:r>
          <a:r>
            <a:rPr lang="zh-CN" altLang="en-US" sz="4000" b="1" dirty="0" smtClean="0">
              <a:solidFill>
                <a:schemeClr val="bg1"/>
              </a:solidFill>
              <a:latin typeface="宋体" panose="02010600030101010101" pitchFamily="2" charset="-122"/>
            </a:rPr>
            <a:t>第三节  汽车货运成本的核算</a:t>
          </a:r>
          <a:endParaRPr lang="zh-CN" altLang="en-US" sz="4000" b="1" dirty="0">
            <a:solidFill>
              <a:schemeClr val="bg1"/>
            </a:solidFill>
            <a:latin typeface="华文中宋" panose="02010600040101010101" pitchFamily="2" charset="-122"/>
            <a:ea typeface="华文中宋" panose="02010600040101010101" pitchFamily="2" charset="-122"/>
          </a:endParaRPr>
        </a:p>
      </dgm:t>
    </dgm:pt>
    <dgm:pt modelId="{A6E2BC1B-B7A2-46A5-9973-0DC0BDE0F22E}" type="parTrans" cxnId="{9D6EC6AF-7256-4DD6-A9D2-B0FB9BA5E36D}">
      <dgm:prSet/>
      <dgm:spPr/>
      <dgm:t>
        <a:bodyPr/>
        <a:lstStyle/>
        <a:p>
          <a:endParaRPr lang="zh-CN" altLang="en-US"/>
        </a:p>
      </dgm:t>
    </dgm:pt>
    <dgm:pt modelId="{2694487D-ABC5-454B-808D-A76AB353C366}" type="sibTrans" cxnId="{9D6EC6AF-7256-4DD6-A9D2-B0FB9BA5E36D}">
      <dgm:prSet/>
      <dgm:spPr/>
      <dgm:t>
        <a:bodyPr/>
        <a:lstStyle/>
        <a:p>
          <a:endParaRPr lang="zh-CN" altLang="en-US"/>
        </a:p>
      </dgm:t>
    </dgm:pt>
    <dgm:pt modelId="{56753C3C-A8A6-4A7C-9F6D-4C036D61B7D4}" type="pres">
      <dgm:prSet presAssocID="{0C934682-FEED-4F10-8A95-0B9CCFD69172}" presName="Name0" presStyleCnt="0">
        <dgm:presLayoutVars>
          <dgm:dir/>
          <dgm:resizeHandles val="exact"/>
        </dgm:presLayoutVars>
      </dgm:prSet>
      <dgm:spPr/>
      <dgm:t>
        <a:bodyPr/>
        <a:lstStyle/>
        <a:p>
          <a:endParaRPr lang="zh-CN" altLang="en-US"/>
        </a:p>
      </dgm:t>
    </dgm:pt>
    <dgm:pt modelId="{69CE8286-B8AF-4EC0-AEA2-B387FAFED983}" type="pres">
      <dgm:prSet presAssocID="{8EB20EF0-7C24-4E40-AC0E-AE1502E4D298}" presName="composite" presStyleCnt="0"/>
      <dgm:spPr/>
    </dgm:pt>
    <dgm:pt modelId="{83CDE691-F77F-460D-BE2B-E414CD4F4375}" type="pres">
      <dgm:prSet presAssocID="{8EB20EF0-7C24-4E40-AC0E-AE1502E4D298}" presName="rect1" presStyleLbl="trAlignAcc1" presStyleIdx="0" presStyleCnt="1" custScaleX="145632" custScaleY="73875" custLinFactNeighborY="2612">
        <dgm:presLayoutVars>
          <dgm:bulletEnabled val="1"/>
        </dgm:presLayoutVars>
      </dgm:prSet>
      <dgm:spPr/>
      <dgm:t>
        <a:bodyPr/>
        <a:lstStyle/>
        <a:p>
          <a:endParaRPr lang="zh-CN" altLang="en-US"/>
        </a:p>
      </dgm:t>
    </dgm:pt>
    <dgm:pt modelId="{F83A7A3D-9BE0-4412-B1E8-D37088BDC1BD}" type="pres">
      <dgm:prSet presAssocID="{8EB20EF0-7C24-4E40-AC0E-AE1502E4D298}" presName="rect2" presStyleLbl="fgImgPlace1" presStyleIdx="0" presStyleCnt="1" custScaleX="93427" custScaleY="60688" custLinFactNeighborX="-57198" custLinFactNeighborY="-10082"/>
      <dgm:spPr>
        <a:blipFill rotWithShape="1">
          <a:blip xmlns:r="http://schemas.openxmlformats.org/officeDocument/2006/relationships" r:embed="rId1"/>
          <a:stretch>
            <a:fillRect/>
          </a:stretch>
        </a:blipFill>
        <a:ln>
          <a:noFill/>
        </a:ln>
        <a:effectLst>
          <a:innerShdw blurRad="114300">
            <a:prstClr val="black"/>
          </a:innerShdw>
        </a:effectLst>
      </dgm:spPr>
      <dgm:t>
        <a:bodyPr/>
        <a:lstStyle/>
        <a:p>
          <a:endParaRPr lang="zh-CN" altLang="en-US"/>
        </a:p>
      </dgm:t>
    </dgm:pt>
  </dgm:ptLst>
  <dgm:cxnLst>
    <dgm:cxn modelId="{9D6EC6AF-7256-4DD6-A9D2-B0FB9BA5E36D}" srcId="{0C934682-FEED-4F10-8A95-0B9CCFD69172}" destId="{8EB20EF0-7C24-4E40-AC0E-AE1502E4D298}" srcOrd="0" destOrd="0" parTransId="{A6E2BC1B-B7A2-46A5-9973-0DC0BDE0F22E}" sibTransId="{2694487D-ABC5-454B-808D-A76AB353C366}"/>
    <dgm:cxn modelId="{36F36087-8B21-4935-8052-21A5387C203F}" type="presOf" srcId="{0C934682-FEED-4F10-8A95-0B9CCFD69172}" destId="{56753C3C-A8A6-4A7C-9F6D-4C036D61B7D4}" srcOrd="0" destOrd="0" presId="urn:microsoft.com/office/officeart/2008/layout/PictureStrips"/>
    <dgm:cxn modelId="{E6865132-0C11-4319-9428-D0D789810887}" type="presOf" srcId="{8EB20EF0-7C24-4E40-AC0E-AE1502E4D298}" destId="{83CDE691-F77F-460D-BE2B-E414CD4F4375}" srcOrd="0" destOrd="0" presId="urn:microsoft.com/office/officeart/2008/layout/PictureStrips"/>
    <dgm:cxn modelId="{CF858EC2-1FC4-4757-9C9B-B082DA285FC9}" type="presParOf" srcId="{56753C3C-A8A6-4A7C-9F6D-4C036D61B7D4}" destId="{69CE8286-B8AF-4EC0-AEA2-B387FAFED983}" srcOrd="0" destOrd="0" presId="urn:microsoft.com/office/officeart/2008/layout/PictureStrips"/>
    <dgm:cxn modelId="{8EEF38A8-E511-4B1D-A929-E63D588B6C0D}" type="presParOf" srcId="{69CE8286-B8AF-4EC0-AEA2-B387FAFED983}" destId="{83CDE691-F77F-460D-BE2B-E414CD4F4375}" srcOrd="0" destOrd="0" presId="urn:microsoft.com/office/officeart/2008/layout/PictureStrips"/>
    <dgm:cxn modelId="{8A356F9D-C5A7-4362-9369-7137AA066F84}" type="presParOf" srcId="{69CE8286-B8AF-4EC0-AEA2-B387FAFED983}" destId="{F83A7A3D-9BE0-4412-B1E8-D37088BDC1BD}" srcOrd="1" destOrd="0" presId="urn:microsoft.com/office/officeart/2008/layout/PictureStrips"/>
  </dgm:cxnLst>
  <dgm:bg>
    <a:effectLst>
      <a:innerShdw blurRad="63500" dist="127000" dir="13500000">
        <a:prstClr val="black">
          <a:alpha val="50000"/>
        </a:prstClr>
      </a:innerShdw>
    </a:effectLst>
  </dgm:bg>
  <dgm:whole>
    <a:effectLst/>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C934682-FEED-4F10-8A95-0B9CCFD69172}"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zh-CN" altLang="en-US"/>
        </a:p>
      </dgm:t>
    </dgm:pt>
    <dgm:pt modelId="{8EB20EF0-7C24-4E40-AC0E-AE1502E4D298}">
      <dgm:prSet phldrT="[文本]" custT="1"/>
      <dgm:spPr>
        <a:solidFill>
          <a:schemeClr val="accent2">
            <a:lumMod val="50000"/>
          </a:schemeClr>
        </a:solidFill>
        <a:effectLst>
          <a:outerShdw blurRad="50800" dist="38100" dir="2700000" algn="tl" rotWithShape="0">
            <a:prstClr val="black">
              <a:alpha val="40000"/>
            </a:prstClr>
          </a:outerShdw>
        </a:effectLst>
      </dgm:spPr>
      <dgm:t>
        <a:bodyPr/>
        <a:lstStyle/>
        <a:p>
          <a:pPr algn="just"/>
          <a:r>
            <a:rPr lang="zh-CN" altLang="en-US" sz="4000" dirty="0" smtClean="0">
              <a:solidFill>
                <a:schemeClr val="bg1"/>
              </a:solidFill>
              <a:latin typeface="华文中宋" panose="02010600040101010101" pitchFamily="2" charset="-122"/>
              <a:ea typeface="华文中宋" panose="02010600040101010101" pitchFamily="2" charset="-122"/>
            </a:rPr>
            <a:t>      第四节 </a:t>
          </a:r>
          <a:r>
            <a:rPr lang="zh-CN" altLang="en-US" sz="4000" dirty="0" smtClean="0">
              <a:solidFill>
                <a:schemeClr val="bg1"/>
              </a:solidFill>
              <a:latin typeface="宋体" panose="02010600030101010101" pitchFamily="2" charset="-122"/>
            </a:rPr>
            <a:t>汽车货运成本预测</a:t>
          </a:r>
          <a:endParaRPr lang="zh-CN" altLang="en-US" sz="4000" b="1" dirty="0">
            <a:solidFill>
              <a:schemeClr val="bg1"/>
            </a:solidFill>
            <a:latin typeface="华文中宋" panose="02010600040101010101" pitchFamily="2" charset="-122"/>
            <a:ea typeface="华文中宋" panose="02010600040101010101" pitchFamily="2" charset="-122"/>
          </a:endParaRPr>
        </a:p>
      </dgm:t>
    </dgm:pt>
    <dgm:pt modelId="{A6E2BC1B-B7A2-46A5-9973-0DC0BDE0F22E}" type="parTrans" cxnId="{9D6EC6AF-7256-4DD6-A9D2-B0FB9BA5E36D}">
      <dgm:prSet/>
      <dgm:spPr/>
      <dgm:t>
        <a:bodyPr/>
        <a:lstStyle/>
        <a:p>
          <a:endParaRPr lang="zh-CN" altLang="en-US"/>
        </a:p>
      </dgm:t>
    </dgm:pt>
    <dgm:pt modelId="{2694487D-ABC5-454B-808D-A76AB353C366}" type="sibTrans" cxnId="{9D6EC6AF-7256-4DD6-A9D2-B0FB9BA5E36D}">
      <dgm:prSet/>
      <dgm:spPr/>
      <dgm:t>
        <a:bodyPr/>
        <a:lstStyle/>
        <a:p>
          <a:endParaRPr lang="zh-CN" altLang="en-US"/>
        </a:p>
      </dgm:t>
    </dgm:pt>
    <dgm:pt modelId="{56753C3C-A8A6-4A7C-9F6D-4C036D61B7D4}" type="pres">
      <dgm:prSet presAssocID="{0C934682-FEED-4F10-8A95-0B9CCFD69172}" presName="Name0" presStyleCnt="0">
        <dgm:presLayoutVars>
          <dgm:dir/>
          <dgm:resizeHandles val="exact"/>
        </dgm:presLayoutVars>
      </dgm:prSet>
      <dgm:spPr/>
      <dgm:t>
        <a:bodyPr/>
        <a:lstStyle/>
        <a:p>
          <a:endParaRPr lang="zh-CN" altLang="en-US"/>
        </a:p>
      </dgm:t>
    </dgm:pt>
    <dgm:pt modelId="{69CE8286-B8AF-4EC0-AEA2-B387FAFED983}" type="pres">
      <dgm:prSet presAssocID="{8EB20EF0-7C24-4E40-AC0E-AE1502E4D298}" presName="composite" presStyleCnt="0"/>
      <dgm:spPr/>
    </dgm:pt>
    <dgm:pt modelId="{83CDE691-F77F-460D-BE2B-E414CD4F4375}" type="pres">
      <dgm:prSet presAssocID="{8EB20EF0-7C24-4E40-AC0E-AE1502E4D298}" presName="rect1" presStyleLbl="trAlignAcc1" presStyleIdx="0" presStyleCnt="1" custScaleX="145632" custScaleY="60037">
        <dgm:presLayoutVars>
          <dgm:bulletEnabled val="1"/>
        </dgm:presLayoutVars>
      </dgm:prSet>
      <dgm:spPr/>
      <dgm:t>
        <a:bodyPr/>
        <a:lstStyle/>
        <a:p>
          <a:endParaRPr lang="zh-CN" altLang="en-US"/>
        </a:p>
      </dgm:t>
    </dgm:pt>
    <dgm:pt modelId="{F83A7A3D-9BE0-4412-B1E8-D37088BDC1BD}" type="pres">
      <dgm:prSet presAssocID="{8EB20EF0-7C24-4E40-AC0E-AE1502E4D298}" presName="rect2" presStyleLbl="fgImgPlace1" presStyleIdx="0" presStyleCnt="1" custScaleX="93427" custScaleY="60688" custLinFactNeighborX="-57198" custLinFactNeighborY="-10082"/>
      <dgm:spPr>
        <a:blipFill rotWithShape="1">
          <a:blip xmlns:r="http://schemas.openxmlformats.org/officeDocument/2006/relationships" r:embed="rId1"/>
          <a:stretch>
            <a:fillRect/>
          </a:stretch>
        </a:blipFill>
        <a:ln>
          <a:noFill/>
        </a:ln>
        <a:effectLst>
          <a:innerShdw blurRad="114300">
            <a:prstClr val="black"/>
          </a:innerShdw>
        </a:effectLst>
      </dgm:spPr>
      <dgm:t>
        <a:bodyPr/>
        <a:lstStyle/>
        <a:p>
          <a:endParaRPr lang="zh-CN" altLang="en-US"/>
        </a:p>
      </dgm:t>
    </dgm:pt>
  </dgm:ptLst>
  <dgm:cxnLst>
    <dgm:cxn modelId="{9D6EC6AF-7256-4DD6-A9D2-B0FB9BA5E36D}" srcId="{0C934682-FEED-4F10-8A95-0B9CCFD69172}" destId="{8EB20EF0-7C24-4E40-AC0E-AE1502E4D298}" srcOrd="0" destOrd="0" parTransId="{A6E2BC1B-B7A2-46A5-9973-0DC0BDE0F22E}" sibTransId="{2694487D-ABC5-454B-808D-A76AB353C366}"/>
    <dgm:cxn modelId="{62C14980-1504-4395-89FF-6C559D4AEC56}" type="presOf" srcId="{0C934682-FEED-4F10-8A95-0B9CCFD69172}" destId="{56753C3C-A8A6-4A7C-9F6D-4C036D61B7D4}" srcOrd="0" destOrd="0" presId="urn:microsoft.com/office/officeart/2008/layout/PictureStrips"/>
    <dgm:cxn modelId="{B7EAC768-1E51-483E-9642-60387F06C052}" type="presOf" srcId="{8EB20EF0-7C24-4E40-AC0E-AE1502E4D298}" destId="{83CDE691-F77F-460D-BE2B-E414CD4F4375}" srcOrd="0" destOrd="0" presId="urn:microsoft.com/office/officeart/2008/layout/PictureStrips"/>
    <dgm:cxn modelId="{295110F2-9A66-40DA-AD73-991E3DC19481}" type="presParOf" srcId="{56753C3C-A8A6-4A7C-9F6D-4C036D61B7D4}" destId="{69CE8286-B8AF-4EC0-AEA2-B387FAFED983}" srcOrd="0" destOrd="0" presId="urn:microsoft.com/office/officeart/2008/layout/PictureStrips"/>
    <dgm:cxn modelId="{0B4E6437-9500-4EE1-A724-A24DB0AD8BAE}" type="presParOf" srcId="{69CE8286-B8AF-4EC0-AEA2-B387FAFED983}" destId="{83CDE691-F77F-460D-BE2B-E414CD4F4375}" srcOrd="0" destOrd="0" presId="urn:microsoft.com/office/officeart/2008/layout/PictureStrips"/>
    <dgm:cxn modelId="{64CA8A12-70EB-453A-870C-CE0E5DDC0D49}" type="presParOf" srcId="{69CE8286-B8AF-4EC0-AEA2-B387FAFED983}" destId="{F83A7A3D-9BE0-4412-B1E8-D37088BDC1BD}" srcOrd="1" destOrd="0" presId="urn:microsoft.com/office/officeart/2008/layout/PictureStrips"/>
  </dgm:cxnLst>
  <dgm:bg>
    <a:effectLst>
      <a:innerShdw blurRad="63500" dist="127000" dir="13500000">
        <a:prstClr val="black">
          <a:alpha val="50000"/>
        </a:prstClr>
      </a:innerShdw>
    </a:effectLst>
  </dgm:bg>
  <dgm:whole>
    <a:effectLst/>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934682-FEED-4F10-8A95-0B9CCFD69172}"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zh-CN" altLang="en-US"/>
        </a:p>
      </dgm:t>
    </dgm:pt>
    <dgm:pt modelId="{8EB20EF0-7C24-4E40-AC0E-AE1502E4D298}">
      <dgm:prSet phldrT="[文本]" custT="1"/>
      <dgm:spPr>
        <a:solidFill>
          <a:schemeClr val="accent2">
            <a:lumMod val="50000"/>
          </a:schemeClr>
        </a:solidFill>
        <a:effectLst>
          <a:outerShdw blurRad="50800" dist="38100" dir="2700000" algn="tl" rotWithShape="0">
            <a:prstClr val="black">
              <a:alpha val="40000"/>
            </a:prstClr>
          </a:outerShdw>
        </a:effectLst>
      </dgm:spPr>
      <dgm:t>
        <a:bodyPr/>
        <a:lstStyle/>
        <a:p>
          <a:pPr algn="just"/>
          <a:r>
            <a:rPr lang="zh-CN" altLang="en-US" sz="4000" dirty="0" smtClean="0">
              <a:solidFill>
                <a:schemeClr val="bg1"/>
              </a:solidFill>
              <a:latin typeface="华文中宋" panose="02010600040101010101" pitchFamily="2" charset="-122"/>
              <a:ea typeface="华文中宋" panose="02010600040101010101" pitchFamily="2" charset="-122"/>
            </a:rPr>
            <a:t>      </a:t>
          </a:r>
          <a:r>
            <a:rPr lang="zh-CN" altLang="en-US" sz="4000" dirty="0" smtClean="0">
              <a:solidFill>
                <a:schemeClr val="bg1"/>
              </a:solidFill>
              <a:latin typeface="宋体" panose="02010600030101010101" pitchFamily="2" charset="-122"/>
            </a:rPr>
            <a:t>第五节  汽车货运成本预算</a:t>
          </a:r>
          <a:endParaRPr lang="zh-CN" altLang="en-US" sz="4000" b="1" dirty="0">
            <a:solidFill>
              <a:schemeClr val="bg1"/>
            </a:solidFill>
            <a:latin typeface="华文中宋" panose="02010600040101010101" pitchFamily="2" charset="-122"/>
            <a:ea typeface="华文中宋" panose="02010600040101010101" pitchFamily="2" charset="-122"/>
          </a:endParaRPr>
        </a:p>
      </dgm:t>
    </dgm:pt>
    <dgm:pt modelId="{A6E2BC1B-B7A2-46A5-9973-0DC0BDE0F22E}" type="parTrans" cxnId="{9D6EC6AF-7256-4DD6-A9D2-B0FB9BA5E36D}">
      <dgm:prSet/>
      <dgm:spPr/>
      <dgm:t>
        <a:bodyPr/>
        <a:lstStyle/>
        <a:p>
          <a:endParaRPr lang="zh-CN" altLang="en-US"/>
        </a:p>
      </dgm:t>
    </dgm:pt>
    <dgm:pt modelId="{2694487D-ABC5-454B-808D-A76AB353C366}" type="sibTrans" cxnId="{9D6EC6AF-7256-4DD6-A9D2-B0FB9BA5E36D}">
      <dgm:prSet/>
      <dgm:spPr/>
      <dgm:t>
        <a:bodyPr/>
        <a:lstStyle/>
        <a:p>
          <a:endParaRPr lang="zh-CN" altLang="en-US"/>
        </a:p>
      </dgm:t>
    </dgm:pt>
    <dgm:pt modelId="{56753C3C-A8A6-4A7C-9F6D-4C036D61B7D4}" type="pres">
      <dgm:prSet presAssocID="{0C934682-FEED-4F10-8A95-0B9CCFD69172}" presName="Name0" presStyleCnt="0">
        <dgm:presLayoutVars>
          <dgm:dir/>
          <dgm:resizeHandles val="exact"/>
        </dgm:presLayoutVars>
      </dgm:prSet>
      <dgm:spPr/>
      <dgm:t>
        <a:bodyPr/>
        <a:lstStyle/>
        <a:p>
          <a:endParaRPr lang="zh-CN" altLang="en-US"/>
        </a:p>
      </dgm:t>
    </dgm:pt>
    <dgm:pt modelId="{69CE8286-B8AF-4EC0-AEA2-B387FAFED983}" type="pres">
      <dgm:prSet presAssocID="{8EB20EF0-7C24-4E40-AC0E-AE1502E4D298}" presName="composite" presStyleCnt="0"/>
      <dgm:spPr/>
    </dgm:pt>
    <dgm:pt modelId="{83CDE691-F77F-460D-BE2B-E414CD4F4375}" type="pres">
      <dgm:prSet presAssocID="{8EB20EF0-7C24-4E40-AC0E-AE1502E4D298}" presName="rect1" presStyleLbl="trAlignAcc1" presStyleIdx="0" presStyleCnt="1" custScaleX="145632" custScaleY="60037">
        <dgm:presLayoutVars>
          <dgm:bulletEnabled val="1"/>
        </dgm:presLayoutVars>
      </dgm:prSet>
      <dgm:spPr/>
      <dgm:t>
        <a:bodyPr/>
        <a:lstStyle/>
        <a:p>
          <a:endParaRPr lang="zh-CN" altLang="en-US"/>
        </a:p>
      </dgm:t>
    </dgm:pt>
    <dgm:pt modelId="{F83A7A3D-9BE0-4412-B1E8-D37088BDC1BD}" type="pres">
      <dgm:prSet presAssocID="{8EB20EF0-7C24-4E40-AC0E-AE1502E4D298}" presName="rect2" presStyleLbl="fgImgPlace1" presStyleIdx="0" presStyleCnt="1" custScaleX="93427" custScaleY="60688" custLinFactNeighborX="-57198" custLinFactNeighborY="-10082"/>
      <dgm:spPr>
        <a:blipFill rotWithShape="1">
          <a:blip xmlns:r="http://schemas.openxmlformats.org/officeDocument/2006/relationships" r:embed="rId1"/>
          <a:stretch>
            <a:fillRect/>
          </a:stretch>
        </a:blipFill>
        <a:ln>
          <a:noFill/>
        </a:ln>
        <a:effectLst>
          <a:innerShdw blurRad="114300">
            <a:prstClr val="black"/>
          </a:innerShdw>
        </a:effectLst>
      </dgm:spPr>
      <dgm:t>
        <a:bodyPr/>
        <a:lstStyle/>
        <a:p>
          <a:endParaRPr lang="zh-CN" altLang="en-US"/>
        </a:p>
      </dgm:t>
    </dgm:pt>
  </dgm:ptLst>
  <dgm:cxnLst>
    <dgm:cxn modelId="{9D6EC6AF-7256-4DD6-A9D2-B0FB9BA5E36D}" srcId="{0C934682-FEED-4F10-8A95-0B9CCFD69172}" destId="{8EB20EF0-7C24-4E40-AC0E-AE1502E4D298}" srcOrd="0" destOrd="0" parTransId="{A6E2BC1B-B7A2-46A5-9973-0DC0BDE0F22E}" sibTransId="{2694487D-ABC5-454B-808D-A76AB353C366}"/>
    <dgm:cxn modelId="{99910207-5B4F-465A-87C4-217A7F3CBD65}" type="presOf" srcId="{0C934682-FEED-4F10-8A95-0B9CCFD69172}" destId="{56753C3C-A8A6-4A7C-9F6D-4C036D61B7D4}" srcOrd="0" destOrd="0" presId="urn:microsoft.com/office/officeart/2008/layout/PictureStrips"/>
    <dgm:cxn modelId="{628E8577-232E-46CB-AF2E-FA8FF13EC963}" type="presOf" srcId="{8EB20EF0-7C24-4E40-AC0E-AE1502E4D298}" destId="{83CDE691-F77F-460D-BE2B-E414CD4F4375}" srcOrd="0" destOrd="0" presId="urn:microsoft.com/office/officeart/2008/layout/PictureStrips"/>
    <dgm:cxn modelId="{F326E523-33A0-4B5C-9A5C-661A7AFD9F7A}" type="presParOf" srcId="{56753C3C-A8A6-4A7C-9F6D-4C036D61B7D4}" destId="{69CE8286-B8AF-4EC0-AEA2-B387FAFED983}" srcOrd="0" destOrd="0" presId="urn:microsoft.com/office/officeart/2008/layout/PictureStrips"/>
    <dgm:cxn modelId="{4E1135EE-C914-4983-923C-F14F6F6B9389}" type="presParOf" srcId="{69CE8286-B8AF-4EC0-AEA2-B387FAFED983}" destId="{83CDE691-F77F-460D-BE2B-E414CD4F4375}" srcOrd="0" destOrd="0" presId="urn:microsoft.com/office/officeart/2008/layout/PictureStrips"/>
    <dgm:cxn modelId="{6C544878-3AE7-4147-A8B8-894F50E565A4}" type="presParOf" srcId="{69CE8286-B8AF-4EC0-AEA2-B387FAFED983}" destId="{F83A7A3D-9BE0-4412-B1E8-D37088BDC1BD}" srcOrd="1" destOrd="0" presId="urn:microsoft.com/office/officeart/2008/layout/PictureStrips"/>
  </dgm:cxnLst>
  <dgm:bg>
    <a:effectLst>
      <a:innerShdw blurRad="63500" dist="127000" dir="13500000">
        <a:prstClr val="black">
          <a:alpha val="50000"/>
        </a:prstClr>
      </a:innerShdw>
    </a:effectLst>
  </dgm:bg>
  <dgm:whole>
    <a:effectLst/>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CDE691-F77F-460D-BE2B-E414CD4F4375}">
      <dsp:nvSpPr>
        <dsp:cNvPr id="0" name=""/>
        <dsp:cNvSpPr/>
      </dsp:nvSpPr>
      <dsp:spPr>
        <a:xfrm>
          <a:off x="4070" y="584434"/>
          <a:ext cx="10613039" cy="1854049"/>
        </a:xfrm>
        <a:prstGeom prst="rect">
          <a:avLst/>
        </a:prstGeom>
        <a:solidFill>
          <a:schemeClr val="accent2">
            <a:lumMod val="50000"/>
          </a:schemeClr>
        </a:solidFill>
        <a:ln w="6350" cap="flat" cmpd="sng" algn="ctr">
          <a:solidFill>
            <a:schemeClr val="accen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542536" tIns="152400" rIns="152400" bIns="152400" numCol="1" spcCol="1270" anchor="ctr" anchorCtr="0">
          <a:noAutofit/>
        </a:bodyPr>
        <a:lstStyle/>
        <a:p>
          <a:pPr lvl="0" algn="just" defTabSz="1778000">
            <a:lnSpc>
              <a:spcPct val="90000"/>
            </a:lnSpc>
            <a:spcBef>
              <a:spcPct val="0"/>
            </a:spcBef>
            <a:spcAft>
              <a:spcPct val="35000"/>
            </a:spcAft>
          </a:pPr>
          <a:r>
            <a:rPr lang="zh-CN" altLang="en-US" sz="4000" kern="1200" dirty="0" smtClean="0">
              <a:solidFill>
                <a:schemeClr val="bg1"/>
              </a:solidFill>
              <a:latin typeface="华文中宋" panose="02010600040101010101" pitchFamily="2" charset="-122"/>
              <a:ea typeface="华文中宋" panose="02010600040101010101" pitchFamily="2" charset="-122"/>
            </a:rPr>
            <a:t>      第一节 </a:t>
          </a:r>
          <a:r>
            <a:rPr lang="zh-CN" altLang="en-US" sz="4000" b="1" kern="1200" dirty="0" smtClean="0">
              <a:solidFill>
                <a:schemeClr val="bg1"/>
              </a:solidFill>
              <a:latin typeface="宋体" panose="02010600030101010101" pitchFamily="2" charset="-122"/>
            </a:rPr>
            <a:t>汽车货运成本</a:t>
          </a:r>
          <a:endParaRPr lang="en-US" altLang="zh-CN" sz="4000" b="1" kern="1200" dirty="0" smtClean="0">
            <a:solidFill>
              <a:schemeClr val="bg1"/>
            </a:solidFill>
            <a:latin typeface="宋体" panose="02010600030101010101" pitchFamily="2" charset="-122"/>
          </a:endParaRPr>
        </a:p>
        <a:p>
          <a:pPr lvl="0" algn="ctr" defTabSz="1778000">
            <a:lnSpc>
              <a:spcPct val="90000"/>
            </a:lnSpc>
            <a:spcBef>
              <a:spcPct val="0"/>
            </a:spcBef>
            <a:spcAft>
              <a:spcPct val="35000"/>
            </a:spcAft>
          </a:pPr>
          <a:r>
            <a:rPr lang="zh-CN" altLang="en-US" sz="4000" b="1" kern="1200" dirty="0" smtClean="0">
              <a:solidFill>
                <a:schemeClr val="bg1"/>
              </a:solidFill>
              <a:latin typeface="宋体" panose="02010600030101010101" pitchFamily="2" charset="-122"/>
            </a:rPr>
            <a:t>的概念与分类</a:t>
          </a:r>
          <a:endParaRPr lang="zh-CN" altLang="en-US" sz="4000" b="1" kern="1200" dirty="0">
            <a:solidFill>
              <a:schemeClr val="bg1"/>
            </a:solidFill>
            <a:latin typeface="华文中宋" panose="02010600040101010101" pitchFamily="2" charset="-122"/>
            <a:ea typeface="华文中宋" panose="02010600040101010101" pitchFamily="2" charset="-122"/>
          </a:endParaRPr>
        </a:p>
      </dsp:txBody>
      <dsp:txXfrm>
        <a:off x="4070" y="584434"/>
        <a:ext cx="10613039" cy="1854049"/>
      </dsp:txXfrm>
    </dsp:sp>
    <dsp:sp modelId="{F83A7A3D-9BE0-4412-B1E8-D37088BDC1BD}">
      <dsp:nvSpPr>
        <dsp:cNvPr id="0" name=""/>
        <dsp:cNvSpPr/>
      </dsp:nvSpPr>
      <dsp:spPr>
        <a:xfrm>
          <a:off x="503720" y="272759"/>
          <a:ext cx="1489372" cy="1451192"/>
        </a:xfrm>
        <a:prstGeom prst="rect">
          <a:avLst/>
        </a:prstGeom>
        <a:blipFill rotWithShape="1">
          <a:blip xmlns:r="http://schemas.openxmlformats.org/officeDocument/2006/relationships" r:embed="rId1"/>
          <a:stretch>
            <a:fillRect/>
          </a:stretch>
        </a:blipFill>
        <a:ln w="12700" cap="flat" cmpd="sng" algn="ctr">
          <a:noFill/>
          <a:prstDash val="solid"/>
          <a:miter lim="800000"/>
        </a:ln>
        <a:effectLst>
          <a:innerShdw blurRad="114300">
            <a:prstClr val="black"/>
          </a:innerShdw>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jpe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92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zh-CN"/>
          </a:p>
        </p:txBody>
      </p:sp>
      <p:sp>
        <p:nvSpPr>
          <p:cNvPr id="145920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zh-CN"/>
          </a:p>
        </p:txBody>
      </p:sp>
      <p:sp>
        <p:nvSpPr>
          <p:cNvPr id="145920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zh-CN"/>
          </a:p>
        </p:txBody>
      </p:sp>
      <p:sp>
        <p:nvSpPr>
          <p:cNvPr id="145920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0560AE7-BDFE-4E59-ACD9-49B87D2691B2}" type="slidenum">
              <a:rPr lang="en-US" altLang="zh-CN"/>
              <a:pPr/>
              <a:t>‹#›</a:t>
            </a:fld>
            <a:endParaRPr lang="en-US" altLang="zh-CN"/>
          </a:p>
        </p:txBody>
      </p:sp>
    </p:spTree>
    <p:extLst>
      <p:ext uri="{BB962C8B-B14F-4D97-AF65-F5344CB8AC3E}">
        <p14:creationId xmlns:p14="http://schemas.microsoft.com/office/powerpoint/2010/main" xmlns="" val="4254018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15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zh-CN"/>
          </a:p>
        </p:txBody>
      </p:sp>
      <p:sp>
        <p:nvSpPr>
          <p:cNvPr id="143155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zh-CN"/>
          </a:p>
        </p:txBody>
      </p:sp>
      <p:sp>
        <p:nvSpPr>
          <p:cNvPr id="143155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143155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43155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zh-CN"/>
          </a:p>
        </p:txBody>
      </p:sp>
      <p:sp>
        <p:nvSpPr>
          <p:cNvPr id="143155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981E15F-BDD1-43A0-BAC5-15100B08E889}" type="slidenum">
              <a:rPr lang="en-US" altLang="zh-CN"/>
              <a:pPr/>
              <a:t>‹#›</a:t>
            </a:fld>
            <a:endParaRPr lang="en-US" altLang="zh-CN"/>
          </a:p>
        </p:txBody>
      </p:sp>
    </p:spTree>
    <p:extLst>
      <p:ext uri="{BB962C8B-B14F-4D97-AF65-F5344CB8AC3E}">
        <p14:creationId xmlns:p14="http://schemas.microsoft.com/office/powerpoint/2010/main" xmlns="" val="295179497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A979CA-FEBD-4CA9-9E1E-7F1DE4DAE325}" type="slidenum">
              <a:rPr lang="en-US" altLang="zh-CN"/>
              <a:pPr/>
              <a:t>1</a:t>
            </a:fld>
            <a:endParaRPr lang="en-US" altLang="zh-CN"/>
          </a:p>
        </p:txBody>
      </p:sp>
      <p:sp>
        <p:nvSpPr>
          <p:cNvPr id="1471490" name="Rectangle 2"/>
          <p:cNvSpPr>
            <a:spLocks noGrp="1" noRot="1" noChangeAspect="1" noChangeArrowheads="1" noTextEdit="1"/>
          </p:cNvSpPr>
          <p:nvPr>
            <p:ph type="sldImg"/>
          </p:nvPr>
        </p:nvSpPr>
        <p:spPr>
          <a:xfrm>
            <a:off x="381000" y="685800"/>
            <a:ext cx="6096000" cy="3429000"/>
          </a:xfrm>
          <a:ln/>
        </p:spPr>
      </p:sp>
      <p:sp>
        <p:nvSpPr>
          <p:cNvPr id="1471491"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xmlns="" val="2670715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panose="020B0604020202020204" pitchFamily="34" charset="0"/>
                <a:ea typeface="宋体" panose="02010600030101010101" pitchFamily="2" charset="-122"/>
                <a:cs typeface="+mn-cs"/>
              </a:rPr>
              <a:t>四、汽车货运完全成本核算程序</a:t>
            </a:r>
          </a:p>
          <a:p>
            <a:r>
              <a:rPr lang="zh-CN" altLang="zh-CN" sz="1200" kern="1200" dirty="0" smtClean="0">
                <a:solidFill>
                  <a:schemeClr val="tx1"/>
                </a:solidFill>
                <a:latin typeface="Arial" panose="020B0604020202020204" pitchFamily="34" charset="0"/>
                <a:ea typeface="宋体" panose="02010600030101010101" pitchFamily="2" charset="-122"/>
                <a:cs typeface="+mn-cs"/>
              </a:rPr>
              <a:t>汽车货运企业的完全成本核算程序是指成本的会计核算程序。汽车货运企业的完全成本核算程序如下：</a:t>
            </a:r>
          </a:p>
          <a:p>
            <a:r>
              <a:rPr lang="en-US" altLang="zh-CN" sz="1200" kern="1200" dirty="0" smtClean="0">
                <a:solidFill>
                  <a:schemeClr val="tx1"/>
                </a:solidFill>
                <a:latin typeface="Arial" panose="020B0604020202020204" pitchFamily="34" charset="0"/>
                <a:ea typeface="宋体" panose="02010600030101010101" pitchFamily="2" charset="-122"/>
                <a:cs typeface="+mn-cs"/>
              </a:rPr>
              <a:t>1</a:t>
            </a:r>
            <a:r>
              <a:rPr lang="zh-CN" altLang="zh-CN" sz="1200" kern="1200" dirty="0" smtClean="0">
                <a:solidFill>
                  <a:schemeClr val="tx1"/>
                </a:solidFill>
                <a:latin typeface="Arial" panose="020B0604020202020204" pitchFamily="34" charset="0"/>
                <a:ea typeface="宋体" panose="02010600030101010101" pitchFamily="2" charset="-122"/>
                <a:cs typeface="+mn-cs"/>
              </a:rPr>
              <a:t>）企业根据营运管理的要求，确定成本计算对象、成本计算单位、成本项目和成本计算方法。</a:t>
            </a:r>
          </a:p>
          <a:p>
            <a:r>
              <a:rPr lang="en-US" altLang="zh-CN" sz="1200" kern="1200" dirty="0" smtClean="0">
                <a:solidFill>
                  <a:schemeClr val="tx1"/>
                </a:solidFill>
                <a:latin typeface="Arial" panose="020B0604020202020204" pitchFamily="34" charset="0"/>
                <a:ea typeface="宋体" panose="02010600030101010101" pitchFamily="2" charset="-122"/>
                <a:cs typeface="+mn-cs"/>
              </a:rPr>
              <a:t>2</a:t>
            </a:r>
            <a:r>
              <a:rPr lang="zh-CN" altLang="zh-CN" sz="1200" kern="1200" dirty="0" smtClean="0">
                <a:solidFill>
                  <a:schemeClr val="tx1"/>
                </a:solidFill>
                <a:latin typeface="Arial" panose="020B0604020202020204" pitchFamily="34" charset="0"/>
                <a:ea typeface="宋体" panose="02010600030101010101" pitchFamily="2" charset="-122"/>
                <a:cs typeface="+mn-cs"/>
              </a:rPr>
              <a:t>）分公司根据费用支出和生产消耗的原始凭证，按照成本计算对象、费用类别对营运费用进行归集、分配，并编制各种费用汇总表，包括工资及职工福利费分配表，燃料、材料及轮胎消耗汇总表，以及低值易耗品摊销表，固定资产折旧及大修理费用提存计算表，轮胎摊销分配表等。</a:t>
            </a:r>
          </a:p>
          <a:p>
            <a:r>
              <a:rPr lang="en-US" altLang="zh-CN" sz="1200" kern="1200" dirty="0" smtClean="0">
                <a:solidFill>
                  <a:schemeClr val="tx1"/>
                </a:solidFill>
                <a:latin typeface="Arial" panose="020B0604020202020204" pitchFamily="34" charset="0"/>
                <a:ea typeface="宋体" panose="02010600030101010101" pitchFamily="2" charset="-122"/>
                <a:cs typeface="+mn-cs"/>
              </a:rPr>
              <a:t>3</a:t>
            </a:r>
            <a:r>
              <a:rPr lang="zh-CN" altLang="zh-CN" sz="1200" kern="1200" dirty="0" smtClean="0">
                <a:solidFill>
                  <a:schemeClr val="tx1"/>
                </a:solidFill>
                <a:latin typeface="Arial" panose="020B0604020202020204" pitchFamily="34" charset="0"/>
                <a:ea typeface="宋体" panose="02010600030101010101" pitchFamily="2" charset="-122"/>
                <a:cs typeface="+mn-cs"/>
              </a:rPr>
              <a:t>）企业根据各种费用汇总表或原始凭证，登记“辅助营运费用”“营运间接费用”“待摊费用”“预提费用”以及“运输支出”明细分类账；并将辅助营运费用、营运间接费用按成本计算对象分配和结转计入“运输支出”账户，确定各项业务应负担的费用，计算各种业务成本。</a:t>
            </a:r>
          </a:p>
          <a:p>
            <a:r>
              <a:rPr lang="en-US" altLang="zh-CN" sz="1200" kern="1200" dirty="0" smtClean="0">
                <a:solidFill>
                  <a:schemeClr val="tx1"/>
                </a:solidFill>
                <a:latin typeface="Arial" panose="020B0604020202020204" pitchFamily="34" charset="0"/>
                <a:ea typeface="宋体" panose="02010600030101010101" pitchFamily="2" charset="-122"/>
                <a:cs typeface="+mn-cs"/>
              </a:rPr>
              <a:t>4</a:t>
            </a:r>
            <a:r>
              <a:rPr lang="zh-CN" altLang="zh-CN" sz="1200" kern="1200" dirty="0" smtClean="0">
                <a:solidFill>
                  <a:schemeClr val="tx1"/>
                </a:solidFill>
                <a:latin typeface="Arial" panose="020B0604020202020204" pitchFamily="34" charset="0"/>
                <a:ea typeface="宋体" panose="02010600030101010101" pitchFamily="2" charset="-122"/>
                <a:cs typeface="+mn-cs"/>
              </a:rPr>
              <a:t>）企业根据分公司、车站等所属单位上报的成本核算资料，汇总分配企业各项费用，编制企业成本计算表。</a:t>
            </a:r>
          </a:p>
          <a:p>
            <a:r>
              <a:rPr lang="zh-CN" altLang="zh-CN" sz="1200" kern="1200" dirty="0" smtClean="0">
                <a:solidFill>
                  <a:schemeClr val="tx1"/>
                </a:solidFill>
                <a:latin typeface="Arial" panose="020B0604020202020204" pitchFamily="34" charset="0"/>
                <a:ea typeface="宋体" panose="02010600030101010101" pitchFamily="2" charset="-122"/>
                <a:cs typeface="+mn-cs"/>
              </a:rPr>
              <a:t>汽车货运完全成本核算程序如图</a:t>
            </a:r>
            <a:r>
              <a:rPr lang="en-US" altLang="zh-CN" sz="1200" kern="1200" dirty="0" smtClean="0">
                <a:solidFill>
                  <a:schemeClr val="tx1"/>
                </a:solidFill>
                <a:latin typeface="Arial" panose="020B0604020202020204" pitchFamily="34" charset="0"/>
                <a:ea typeface="宋体" panose="02010600030101010101" pitchFamily="2" charset="-122"/>
                <a:cs typeface="+mn-cs"/>
              </a:rPr>
              <a:t>4-2</a:t>
            </a:r>
            <a:r>
              <a:rPr lang="zh-CN" altLang="zh-CN" sz="1200" kern="1200" dirty="0" smtClean="0">
                <a:solidFill>
                  <a:schemeClr val="tx1"/>
                </a:solidFill>
                <a:latin typeface="Arial" panose="020B0604020202020204" pitchFamily="34" charset="0"/>
                <a:ea typeface="宋体" panose="02010600030101010101" pitchFamily="2" charset="-122"/>
                <a:cs typeface="+mn-cs"/>
              </a:rPr>
              <a:t>所示。</a:t>
            </a:r>
          </a:p>
          <a:p>
            <a:endParaRPr lang="zh-CN" altLang="en-US" dirty="0"/>
          </a:p>
        </p:txBody>
      </p:sp>
      <p:sp>
        <p:nvSpPr>
          <p:cNvPr id="4" name="灯片编号占位符 3"/>
          <p:cNvSpPr>
            <a:spLocks noGrp="1"/>
          </p:cNvSpPr>
          <p:nvPr>
            <p:ph type="sldNum" sz="quarter" idx="10"/>
          </p:nvPr>
        </p:nvSpPr>
        <p:spPr/>
        <p:txBody>
          <a:bodyPr/>
          <a:lstStyle/>
          <a:p>
            <a:fld id="{6981E15F-BDD1-43A0-BAC5-15100B08E889}" type="slidenum">
              <a:rPr lang="en-US" altLang="zh-CN" smtClean="0"/>
              <a:pPr/>
              <a:t>26</a:t>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kern="1200" dirty="0" smtClean="0">
                <a:solidFill>
                  <a:schemeClr val="tx1"/>
                </a:solidFill>
                <a:latin typeface="Arial" panose="020B0604020202020204" pitchFamily="34" charset="0"/>
                <a:ea typeface="宋体" panose="02010600030101010101" pitchFamily="2" charset="-122"/>
                <a:cs typeface="+mn-cs"/>
              </a:rPr>
              <a:t>汽车货运企业无须像工业企业那样，按成本计算对象单独设置成本计算单，只需在“运输支出”账户下，按照成本计算对象（如车型）及成本项目设置多栏式明细账，将运输支出的明细分类核算与货运成本的分类计算结合起来一并进行核算。</a:t>
            </a:r>
          </a:p>
          <a:p>
            <a:endParaRPr lang="zh-CN" altLang="en-US" dirty="0"/>
          </a:p>
        </p:txBody>
      </p:sp>
      <p:sp>
        <p:nvSpPr>
          <p:cNvPr id="4" name="灯片编号占位符 3"/>
          <p:cNvSpPr>
            <a:spLocks noGrp="1"/>
          </p:cNvSpPr>
          <p:nvPr>
            <p:ph type="sldNum" sz="quarter" idx="10"/>
          </p:nvPr>
        </p:nvSpPr>
        <p:spPr/>
        <p:txBody>
          <a:bodyPr/>
          <a:lstStyle/>
          <a:p>
            <a:fld id="{6981E15F-BDD1-43A0-BAC5-15100B08E889}" type="slidenum">
              <a:rPr lang="en-US" altLang="zh-CN" smtClean="0"/>
              <a:pPr/>
              <a:t>28</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6981E15F-BDD1-43A0-BAC5-15100B08E889}" type="slidenum">
              <a:rPr lang="en-US" altLang="zh-CN" smtClean="0"/>
              <a:pPr/>
              <a:t>35</a:t>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B1031AA-8AE0-4DF6-B64E-96B247FF4F65}" type="slidenum">
              <a:rPr lang="en-US" altLang="zh-CN" smtClean="0"/>
              <a:pPr/>
              <a:t>38</a:t>
            </a:fld>
            <a:endParaRPr lang="en-US" altLang="zh-CN"/>
          </a:p>
        </p:txBody>
      </p:sp>
    </p:spTree>
    <p:extLst>
      <p:ext uri="{BB962C8B-B14F-4D97-AF65-F5344CB8AC3E}">
        <p14:creationId xmlns="" xmlns:p14="http://schemas.microsoft.com/office/powerpoint/2010/main" val="1421275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B1031AA-8AE0-4DF6-B64E-96B247FF4F65}" type="slidenum">
              <a:rPr lang="en-US" altLang="zh-CN" smtClean="0"/>
              <a:pPr/>
              <a:t>42</a:t>
            </a:fld>
            <a:endParaRPr lang="en-US" altLang="zh-CN"/>
          </a:p>
        </p:txBody>
      </p:sp>
    </p:spTree>
    <p:extLst>
      <p:ext uri="{BB962C8B-B14F-4D97-AF65-F5344CB8AC3E}">
        <p14:creationId xmlns="" xmlns:p14="http://schemas.microsoft.com/office/powerpoint/2010/main" val="355705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latin typeface="宋体" panose="02010600030101010101" pitchFamily="2" charset="-122"/>
              </a:rPr>
              <a:t>报废的轮胎，应按照新胎到报废的里程定额计算其超亏里程，并按月分车型计算其超亏里程差异，调整货运成本。</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EB1031AA-8AE0-4DF6-B64E-96B247FF4F65}" type="slidenum">
              <a:rPr lang="en-US" altLang="zh-CN" smtClean="0"/>
              <a:pPr/>
              <a:t>43</a:t>
            </a:fld>
            <a:endParaRPr lang="en-US" altLang="zh-CN"/>
          </a:p>
        </p:txBody>
      </p:sp>
    </p:spTree>
    <p:extLst>
      <p:ext uri="{BB962C8B-B14F-4D97-AF65-F5344CB8AC3E}">
        <p14:creationId xmlns="" xmlns:p14="http://schemas.microsoft.com/office/powerpoint/2010/main" val="2359920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latin typeface="宋体" panose="02010600030101010101" pitchFamily="2" charset="-122"/>
              </a:rPr>
              <a:t>需要注意的是，当汽车不能使用报废时，应计算并冲减第一套轮胎的预提费用。</a:t>
            </a:r>
            <a:endParaRPr lang="zh-CN" altLang="en-US" dirty="0"/>
          </a:p>
        </p:txBody>
      </p:sp>
      <p:sp>
        <p:nvSpPr>
          <p:cNvPr id="4" name="灯片编号占位符 3"/>
          <p:cNvSpPr>
            <a:spLocks noGrp="1"/>
          </p:cNvSpPr>
          <p:nvPr>
            <p:ph type="sldNum" sz="quarter" idx="10"/>
          </p:nvPr>
        </p:nvSpPr>
        <p:spPr/>
        <p:txBody>
          <a:bodyPr/>
          <a:lstStyle/>
          <a:p>
            <a:fld id="{EB1031AA-8AE0-4DF6-B64E-96B247FF4F65}" type="slidenum">
              <a:rPr lang="en-US" altLang="zh-CN" smtClean="0"/>
              <a:pPr/>
              <a:t>45</a:t>
            </a:fld>
            <a:endParaRPr lang="en-US" altLang="zh-CN"/>
          </a:p>
        </p:txBody>
      </p:sp>
    </p:spTree>
    <p:extLst>
      <p:ext uri="{BB962C8B-B14F-4D97-AF65-F5344CB8AC3E}">
        <p14:creationId xmlns="" xmlns:p14="http://schemas.microsoft.com/office/powerpoint/2010/main" val="4293916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kern="100" dirty="0" smtClean="0">
                <a:latin typeface="Times New Roman"/>
                <a:ea typeface="宋体"/>
              </a:rPr>
              <a:t>实际大修间隔里程与大修间隔里程定额比较，所发生的超亏里程造成的多提或少提费用差异，以及实际每次大修费用与预提每次大修理费用的差额，应调增或调减本项目。</a:t>
            </a:r>
          </a:p>
          <a:p>
            <a:endParaRPr lang="zh-CN" altLang="en-US" dirty="0"/>
          </a:p>
        </p:txBody>
      </p:sp>
      <p:sp>
        <p:nvSpPr>
          <p:cNvPr id="4" name="灯片编号占位符 3"/>
          <p:cNvSpPr>
            <a:spLocks noGrp="1"/>
          </p:cNvSpPr>
          <p:nvPr>
            <p:ph type="sldNum" sz="quarter" idx="10"/>
          </p:nvPr>
        </p:nvSpPr>
        <p:spPr/>
        <p:txBody>
          <a:bodyPr/>
          <a:lstStyle/>
          <a:p>
            <a:fld id="{6981E15F-BDD1-43A0-BAC5-15100B08E889}" type="slidenum">
              <a:rPr lang="en-US" altLang="zh-CN" smtClean="0"/>
              <a:pPr/>
              <a:t>53</a:t>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B1031AA-8AE0-4DF6-B64E-96B247FF4F65}" type="slidenum">
              <a:rPr lang="en-US" altLang="zh-CN" smtClean="0"/>
              <a:pPr/>
              <a:t>76</a:t>
            </a:fld>
            <a:endParaRPr lang="en-US" altLang="zh-CN"/>
          </a:p>
        </p:txBody>
      </p:sp>
    </p:spTree>
    <p:extLst>
      <p:ext uri="{BB962C8B-B14F-4D97-AF65-F5344CB8AC3E}">
        <p14:creationId xmlns="" xmlns:p14="http://schemas.microsoft.com/office/powerpoint/2010/main" val="1591002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B1031AA-8AE0-4DF6-B64E-96B247FF4F65}" type="slidenum">
              <a:rPr lang="en-US" altLang="zh-CN" smtClean="0"/>
              <a:pPr/>
              <a:t>78</a:t>
            </a:fld>
            <a:endParaRPr lang="en-US" altLang="zh-CN"/>
          </a:p>
        </p:txBody>
      </p:sp>
    </p:spTree>
    <p:extLst>
      <p:ext uri="{BB962C8B-B14F-4D97-AF65-F5344CB8AC3E}">
        <p14:creationId xmlns="" xmlns:p14="http://schemas.microsoft.com/office/powerpoint/2010/main" val="1642748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4A80B3-BFCD-49FC-AA12-73706DB7FA15}" type="slidenum">
              <a:rPr lang="en-US" altLang="zh-CN"/>
              <a:pPr/>
              <a:t>2</a:t>
            </a:fld>
            <a:endParaRPr lang="en-US" altLang="zh-CN"/>
          </a:p>
        </p:txBody>
      </p:sp>
      <p:sp>
        <p:nvSpPr>
          <p:cNvPr id="1472514" name="Rectangle 2"/>
          <p:cNvSpPr>
            <a:spLocks noGrp="1" noRot="1" noChangeAspect="1" noChangeArrowheads="1" noTextEdit="1"/>
          </p:cNvSpPr>
          <p:nvPr>
            <p:ph type="sldImg"/>
          </p:nvPr>
        </p:nvSpPr>
        <p:spPr>
          <a:xfrm>
            <a:off x="381000" y="685800"/>
            <a:ext cx="6096000" cy="3429000"/>
          </a:xfrm>
          <a:ln/>
        </p:spPr>
      </p:sp>
      <p:sp>
        <p:nvSpPr>
          <p:cNvPr id="1472515"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sz="1200" dirty="0">
                <a:latin typeface="华文楷体" panose="02010600040101010101" pitchFamily="2" charset="-122"/>
                <a:ea typeface="华文楷体" panose="02010600040101010101" pitchFamily="2" charset="-122"/>
              </a:rPr>
              <a:t>本课学习目的</a:t>
            </a:r>
            <a:r>
              <a:rPr lang="zh-CN" altLang="en-US" sz="1200" dirty="0" smtClean="0">
                <a:latin typeface="华文楷体" panose="02010600040101010101" pitchFamily="2" charset="-122"/>
                <a:ea typeface="华文楷体" panose="02010600040101010101" pitchFamily="2" charset="-122"/>
              </a:rPr>
              <a:t>：</a:t>
            </a:r>
            <a:r>
              <a:rPr lang="zh-CN" altLang="zh-CN" sz="1200" kern="1200" cap="all" dirty="0" smtClean="0">
                <a:solidFill>
                  <a:schemeClr val="tx1"/>
                </a:solidFill>
                <a:latin typeface="Arial" panose="020B0604020202020204" pitchFamily="34" charset="0"/>
                <a:ea typeface="宋体" panose="02010600030101010101" pitchFamily="2" charset="-122"/>
                <a:cs typeface="+mn-cs"/>
              </a:rPr>
              <a:t>了解物流成本的含义与物流成本管理的意义、物流成本管理的内容与物流成本管理的方法物流成本管理的原则与手段、</a:t>
            </a:r>
            <a:r>
              <a:rPr lang="zh-CN" altLang="en-US" sz="1200" kern="1200" cap="all" dirty="0" smtClean="0">
                <a:solidFill>
                  <a:schemeClr val="tx1"/>
                </a:solidFill>
                <a:latin typeface="Arial" panose="020B0604020202020204" pitchFamily="34" charset="0"/>
                <a:ea typeface="宋体" panose="02010600030101010101" pitchFamily="2" charset="-122"/>
                <a:cs typeface="+mn-cs"/>
              </a:rPr>
              <a:t>成本变动成因与降低途径、</a:t>
            </a:r>
            <a:r>
              <a:rPr lang="zh-CN" altLang="zh-CN" sz="1200" kern="1200" cap="all" dirty="0" smtClean="0">
                <a:solidFill>
                  <a:schemeClr val="tx1"/>
                </a:solidFill>
                <a:latin typeface="Arial" panose="020B0604020202020204" pitchFamily="34" charset="0"/>
                <a:ea typeface="宋体" panose="02010600030101010101" pitchFamily="2" charset="-122"/>
                <a:cs typeface="+mn-cs"/>
              </a:rPr>
              <a:t>物流成本的构成和物流成本的分类；理解几个重要的物流成本的理论学说</a:t>
            </a:r>
            <a:r>
              <a:rPr lang="zh-CN" altLang="en-US" sz="1200" dirty="0" smtClean="0">
                <a:latin typeface="华文楷体" panose="02010600040101010101" pitchFamily="2" charset="-122"/>
                <a:ea typeface="华文楷体" panose="02010600040101010101" pitchFamily="2" charset="-122"/>
              </a:rPr>
              <a:t>。</a:t>
            </a:r>
            <a:endParaRPr lang="zh-CN" altLang="en-US" sz="1200" dirty="0">
              <a:latin typeface="华文楷体" panose="02010600040101010101" pitchFamily="2" charset="-122"/>
              <a:ea typeface="华文楷体" panose="02010600040101010101" pitchFamily="2" charset="-122"/>
            </a:endParaRPr>
          </a:p>
          <a:p>
            <a:endParaRPr lang="zh-CN" altLang="zh-CN" dirty="0"/>
          </a:p>
        </p:txBody>
      </p:sp>
    </p:spTree>
    <p:extLst>
      <p:ext uri="{BB962C8B-B14F-4D97-AF65-F5344CB8AC3E}">
        <p14:creationId xmlns:p14="http://schemas.microsoft.com/office/powerpoint/2010/main" xmlns="" val="1210774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panose="020B0604020202020204" pitchFamily="34" charset="0"/>
                <a:ea typeface="宋体" panose="02010600030101010101" pitchFamily="2" charset="-122"/>
                <a:cs typeface="+mn-cs"/>
              </a:rPr>
              <a:t>（一）集装箱车运输成本的核算</a:t>
            </a:r>
          </a:p>
          <a:p>
            <a:r>
              <a:rPr lang="zh-CN" altLang="zh-CN" sz="1200" kern="1200" dirty="0" smtClean="0">
                <a:solidFill>
                  <a:schemeClr val="tx1"/>
                </a:solidFill>
                <a:latin typeface="Arial" panose="020B0604020202020204" pitchFamily="34" charset="0"/>
                <a:ea typeface="宋体" panose="02010600030101010101" pitchFamily="2" charset="-122"/>
                <a:cs typeface="+mn-cs"/>
              </a:rPr>
              <a:t>集装箱车运输的主要任务是将沿海港口进口的集装箱接运送往内地，将内地的集装箱运到港口，为铁路车站接运集装箱，在城市之间运送集装箱。集装箱运输有专营的集装箱运输公司，也有汽车运输公司兼营集装箱运输的。</a:t>
            </a:r>
          </a:p>
          <a:p>
            <a:r>
              <a:rPr lang="zh-CN" altLang="zh-CN" sz="1200" kern="1200" dirty="0" smtClean="0">
                <a:solidFill>
                  <a:schemeClr val="tx1"/>
                </a:solidFill>
                <a:latin typeface="Arial" panose="020B0604020202020204" pitchFamily="34" charset="0"/>
                <a:ea typeface="宋体" panose="02010600030101010101" pitchFamily="2" charset="-122"/>
                <a:cs typeface="+mn-cs"/>
              </a:rPr>
              <a:t>集装箱运输成本，是集装箱运输车辆从事集装箱运输时所发生的支出。集装箱车运输的成本开支范围和成本计算方法，与货车运输成本基本相同，不包括集装箱发生的费用。</a:t>
            </a:r>
          </a:p>
          <a:p>
            <a:r>
              <a:rPr lang="zh-CN" altLang="zh-CN" sz="1200" kern="1200" dirty="0" smtClean="0">
                <a:solidFill>
                  <a:schemeClr val="tx1"/>
                </a:solidFill>
                <a:latin typeface="Arial" panose="020B0604020202020204" pitchFamily="34" charset="0"/>
                <a:ea typeface="宋体" panose="02010600030101010101" pitchFamily="2" charset="-122"/>
                <a:cs typeface="+mn-cs"/>
              </a:rPr>
              <a:t>由于集装箱车的车型特殊，各种消耗和运行组织不同于一般货车运输，因此单独作为成本计算对象进行成本计算。另外，由于集装箱车的运输对象是集装箱，所以成本计算单位是</a:t>
            </a:r>
            <a:r>
              <a:rPr lang="en-US" altLang="zh-CN" sz="1200" kern="1200" dirty="0" smtClean="0">
                <a:solidFill>
                  <a:schemeClr val="tx1"/>
                </a:solidFill>
                <a:latin typeface="Arial" panose="020B0604020202020204" pitchFamily="34" charset="0"/>
                <a:ea typeface="宋体" panose="02010600030101010101" pitchFamily="2" charset="-122"/>
                <a:cs typeface="+mn-cs"/>
              </a:rPr>
              <a:t>10</a:t>
            </a:r>
            <a:r>
              <a:rPr lang="en-US" altLang="zh-CN" sz="1200" kern="1200" baseline="30000" dirty="0" smtClean="0">
                <a:solidFill>
                  <a:schemeClr val="tx1"/>
                </a:solidFill>
                <a:latin typeface="Arial" panose="020B0604020202020204" pitchFamily="34" charset="0"/>
                <a:ea typeface="宋体" panose="02010600030101010101" pitchFamily="2" charset="-122"/>
                <a:cs typeface="+mn-cs"/>
              </a:rPr>
              <a:t>3</a:t>
            </a:r>
            <a:r>
              <a:rPr lang="en-US" altLang="zh-CN" sz="1200" kern="1200" dirty="0" smtClean="0">
                <a:solidFill>
                  <a:schemeClr val="tx1"/>
                </a:solidFill>
                <a:latin typeface="Arial" panose="020B0604020202020204" pitchFamily="34" charset="0"/>
                <a:ea typeface="宋体" panose="02010600030101010101" pitchFamily="2" charset="-122"/>
                <a:cs typeface="+mn-cs"/>
              </a:rPr>
              <a:t>TEU</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km</a:t>
            </a:r>
            <a:r>
              <a:rPr lang="zh-CN" altLang="zh-CN" sz="1200" kern="1200" dirty="0" smtClean="0">
                <a:solidFill>
                  <a:schemeClr val="tx1"/>
                </a:solidFill>
                <a:latin typeface="Arial" panose="020B0604020202020204" pitchFamily="34" charset="0"/>
                <a:ea typeface="宋体" panose="02010600030101010101" pitchFamily="2" charset="-122"/>
                <a:cs typeface="+mn-cs"/>
              </a:rPr>
              <a:t>，而不是</a:t>
            </a:r>
            <a:r>
              <a:rPr lang="en-US" altLang="zh-CN" sz="1200" kern="1200" dirty="0" smtClean="0">
                <a:solidFill>
                  <a:schemeClr val="tx1"/>
                </a:solidFill>
                <a:latin typeface="Arial" panose="020B0604020202020204" pitchFamily="34" charset="0"/>
                <a:ea typeface="宋体" panose="02010600030101010101" pitchFamily="2" charset="-122"/>
                <a:cs typeface="+mn-cs"/>
              </a:rPr>
              <a:t>10</a:t>
            </a:r>
            <a:r>
              <a:rPr lang="en-US" altLang="zh-CN" sz="1200" kern="1200" baseline="30000" dirty="0" smtClean="0">
                <a:solidFill>
                  <a:schemeClr val="tx1"/>
                </a:solidFill>
                <a:latin typeface="Arial" panose="020B0604020202020204" pitchFamily="34" charset="0"/>
                <a:ea typeface="宋体" panose="02010600030101010101" pitchFamily="2" charset="-122"/>
                <a:cs typeface="+mn-cs"/>
              </a:rPr>
              <a:t>3</a:t>
            </a:r>
            <a:r>
              <a:rPr lang="en-US" altLang="zh-CN" sz="1200" kern="1200" dirty="0" smtClean="0">
                <a:solidFill>
                  <a:schemeClr val="tx1"/>
                </a:solidFill>
                <a:latin typeface="Arial" panose="020B0604020202020204" pitchFamily="34" charset="0"/>
                <a:ea typeface="宋体" panose="02010600030101010101" pitchFamily="2" charset="-122"/>
                <a:cs typeface="+mn-cs"/>
              </a:rPr>
              <a:t>t</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km</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kern="1200" dirty="0" smtClean="0">
                <a:solidFill>
                  <a:schemeClr val="tx1"/>
                </a:solidFill>
                <a:latin typeface="Arial" panose="020B0604020202020204" pitchFamily="34" charset="0"/>
                <a:ea typeface="宋体" panose="02010600030101010101" pitchFamily="2" charset="-122"/>
                <a:cs typeface="+mn-cs"/>
              </a:rPr>
              <a:t>汽车货运企业在经营集装箱车运输和货物运输时，集装箱车运输和货车专门从事集装箱运输，均可作为成本计算对象，计算集装箱车运输成本。如果货车兼营集装箱运输时，货车的直接费用，应按从事集装箱运输和从事散货运输的行驶里程比例进行分配，分别计入集装箱车运输成本和货车运输成本。当汽车货运企业只有少量集装箱运输时，也可将集装箱运量折算为货运量并入货车运输成本，不单独计算集装箱车运输成本。汽车货运企业集装箱车所发生的营运费用，在“运输支出”账户设置“集装箱车”明细账进行归集。集装箱车运输所发生的直接费用，以及分配负担的辅助营运费用和营运间接费用，构成集装箱车运输总成本。</a:t>
            </a:r>
          </a:p>
          <a:p>
            <a:endParaRPr lang="zh-CN" altLang="zh-CN" sz="1200" kern="1200" dirty="0" smtClean="0">
              <a:solidFill>
                <a:schemeClr val="tx1"/>
              </a:solidFill>
              <a:latin typeface="Arial" panose="020B0604020202020204" pitchFamily="34" charset="0"/>
              <a:ea typeface="宋体" panose="02010600030101010101" pitchFamily="2" charset="-122"/>
              <a:cs typeface="+mn-cs"/>
            </a:endParaRPr>
          </a:p>
          <a:p>
            <a:endParaRPr lang="zh-CN" altLang="en-US" dirty="0"/>
          </a:p>
        </p:txBody>
      </p:sp>
      <p:sp>
        <p:nvSpPr>
          <p:cNvPr id="4" name="灯片编号占位符 3"/>
          <p:cNvSpPr>
            <a:spLocks noGrp="1"/>
          </p:cNvSpPr>
          <p:nvPr>
            <p:ph type="sldNum" sz="quarter" idx="10"/>
          </p:nvPr>
        </p:nvSpPr>
        <p:spPr/>
        <p:txBody>
          <a:bodyPr/>
          <a:lstStyle/>
          <a:p>
            <a:fld id="{6981E15F-BDD1-43A0-BAC5-15100B08E889}" type="slidenum">
              <a:rPr lang="en-US" altLang="zh-CN" smtClean="0"/>
              <a:pPr/>
              <a:t>81</a:t>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r>
              <a:rPr lang="zh-CN" altLang="en-US" dirty="0" smtClean="0">
                <a:latin typeface="Arial" panose="020B0604020202020204" pitchFamily="34" charset="0"/>
              </a:rPr>
              <a:t>成本预测是在企业经营决策的总目标下，对成本可能达到的水平进行科学估计。成本预测是确定目标成本和选择达到目标成本最佳途径的重要手段。加强成本预测工作，可以挖掘企业内部一切潜力，即以相对尽可能少的人力、物力、财力来实现企业的经营目标，保证企业获得最佳的经济效益。从这种意义上来说，成本预测过程，实际上是成本决策过程。成本预测可以是近期的，也可以是远期的。近期成本预测如月度和季度的成本预测，一般只对成本完成情况进行估计，不全面考虑降低成本的措施。又如企业负责人在月底前，预测哪些成本项目将会超支，从而采取措施，以期消除超支现象。远期成本预测，在预计成本完成情况的同时，全面考虑降低成本的措施。</a:t>
            </a:r>
          </a:p>
          <a:p>
            <a:pPr eaLnBrk="1" hangingPunct="1"/>
            <a:r>
              <a:rPr lang="zh-CN" altLang="en-US" dirty="0" smtClean="0">
                <a:latin typeface="Arial" panose="020B0604020202020204" pitchFamily="34" charset="0"/>
              </a:rPr>
              <a:t>成本预测是编制货运成本预算的前提。企业可根据经营范围，组织长期（三五年以至更长时间）的、年度的、短期（若干月）的以至专项的货运成本预测，为确定目标成本和编制成本预算提供信息和资料。</a:t>
            </a:r>
          </a:p>
          <a:p>
            <a:pPr eaLnBrk="1" hangingPunct="1"/>
            <a:endParaRPr lang="en-US" altLang="zh-CN" dirty="0" smtClean="0">
              <a:latin typeface="Arial" panose="020B0604020202020204" pitchFamily="34" charset="0"/>
            </a:endParaRPr>
          </a:p>
          <a:p>
            <a:endParaRPr lang="zh-CN" altLang="en-US" dirty="0"/>
          </a:p>
        </p:txBody>
      </p:sp>
      <p:sp>
        <p:nvSpPr>
          <p:cNvPr id="4" name="灯片编号占位符 3"/>
          <p:cNvSpPr>
            <a:spLocks noGrp="1"/>
          </p:cNvSpPr>
          <p:nvPr>
            <p:ph type="sldNum" sz="quarter" idx="10"/>
          </p:nvPr>
        </p:nvSpPr>
        <p:spPr/>
        <p:txBody>
          <a:bodyPr/>
          <a:lstStyle/>
          <a:p>
            <a:fld id="{EB1031AA-8AE0-4DF6-B64E-96B247FF4F65}" type="slidenum">
              <a:rPr lang="en-US" altLang="zh-CN" smtClean="0"/>
              <a:pPr/>
              <a:t>85</a:t>
            </a:fld>
            <a:endParaRPr lang="en-US" altLang="zh-CN"/>
          </a:p>
        </p:txBody>
      </p:sp>
    </p:spTree>
    <p:extLst>
      <p:ext uri="{BB962C8B-B14F-4D97-AF65-F5344CB8AC3E}">
        <p14:creationId xmlns="" xmlns:p14="http://schemas.microsoft.com/office/powerpoint/2010/main" val="338797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fld id="{6A90FB5C-BBDA-484C-A1E9-E13E65FCD814}" type="slidenum">
              <a:rPr lang="en-US" altLang="zh-CN" b="0"/>
              <a:pPr eaLnBrk="1" hangingPunct="1"/>
              <a:t>89</a:t>
            </a:fld>
            <a:endParaRPr lang="en-US" altLang="zh-CN" b="0"/>
          </a:p>
        </p:txBody>
      </p:sp>
      <p:sp>
        <p:nvSpPr>
          <p:cNvPr id="335875" name="Rectangle 2"/>
          <p:cNvSpPr>
            <a:spLocks noGrp="1" noRot="1" noChangeAspect="1" noChangeArrowheads="1" noTextEdit="1"/>
          </p:cNvSpPr>
          <p:nvPr>
            <p:ph type="sldImg"/>
          </p:nvPr>
        </p:nvSpPr>
        <p:spPr>
          <a:xfrm>
            <a:off x="381000" y="685800"/>
            <a:ext cx="6096000" cy="3429000"/>
          </a:xfrm>
          <a:ln/>
        </p:spPr>
      </p:sp>
      <p:sp>
        <p:nvSpPr>
          <p:cNvPr id="3358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zh-CN" sz="1200" kern="1200" dirty="0" smtClean="0">
                <a:solidFill>
                  <a:schemeClr val="tx1"/>
                </a:solidFill>
                <a:latin typeface="Arial" panose="020B0604020202020204" pitchFamily="34" charset="0"/>
                <a:ea typeface="宋体" panose="02010600030101010101" pitchFamily="2" charset="-122"/>
                <a:cs typeface="+mn-cs"/>
              </a:rPr>
              <a:t>图</a:t>
            </a:r>
            <a:r>
              <a:rPr lang="en-US" altLang="zh-CN" sz="1200" kern="1200" dirty="0" smtClean="0">
                <a:solidFill>
                  <a:schemeClr val="tx1"/>
                </a:solidFill>
                <a:latin typeface="Arial" panose="020B0604020202020204" pitchFamily="34" charset="0"/>
                <a:ea typeface="宋体" panose="02010600030101010101" pitchFamily="2" charset="-122"/>
                <a:cs typeface="+mn-cs"/>
              </a:rPr>
              <a:t>4-3</a:t>
            </a:r>
            <a:r>
              <a:rPr lang="zh-CN" altLang="zh-CN" sz="1200" kern="1200" dirty="0" smtClean="0">
                <a:solidFill>
                  <a:schemeClr val="tx1"/>
                </a:solidFill>
                <a:latin typeface="Arial" panose="020B0604020202020204" pitchFamily="34" charset="0"/>
                <a:ea typeface="宋体" panose="02010600030101010101" pitchFamily="2" charset="-122"/>
                <a:cs typeface="+mn-cs"/>
              </a:rPr>
              <a:t>以纵轴表示收入与成本，以横轴表示周转量，将运输收入线、甲类费用线、变动成本线以及由甲类费用线与变动成本线叠加而成的运输成本线标到坐标图上，当单位运输收入大于单位成本中的变动成本时，则运输收入线与运输成本线必可相交于一点，这一点就是盈亏平衡点</a:t>
            </a:r>
            <a:r>
              <a:rPr lang="en-US" altLang="zh-CN" sz="1200" i="1" kern="1200" dirty="0" smtClean="0">
                <a:solidFill>
                  <a:schemeClr val="tx1"/>
                </a:solidFill>
                <a:latin typeface="Arial" panose="020B0604020202020204" pitchFamily="34" charset="0"/>
                <a:ea typeface="宋体" panose="02010600030101010101" pitchFamily="2" charset="-122"/>
                <a:cs typeface="+mn-cs"/>
              </a:rPr>
              <a:t>A</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p>
          <a:p>
            <a:r>
              <a:rPr lang="zh-CN" altLang="zh-CN" sz="1200" kern="1200" dirty="0" smtClean="0">
                <a:solidFill>
                  <a:schemeClr val="tx1"/>
                </a:solidFill>
                <a:latin typeface="Arial" panose="020B0604020202020204" pitchFamily="34" charset="0"/>
                <a:ea typeface="宋体" panose="02010600030101010101" pitchFamily="2" charset="-122"/>
                <a:cs typeface="+mn-cs"/>
              </a:rPr>
              <a:t>从图</a:t>
            </a:r>
            <a:r>
              <a:rPr lang="en-US" altLang="zh-CN" sz="1200" kern="1200" dirty="0" smtClean="0">
                <a:solidFill>
                  <a:schemeClr val="tx1"/>
                </a:solidFill>
                <a:latin typeface="Arial" panose="020B0604020202020204" pitchFamily="34" charset="0"/>
                <a:ea typeface="宋体" panose="02010600030101010101" pitchFamily="2" charset="-122"/>
                <a:cs typeface="+mn-cs"/>
              </a:rPr>
              <a:t>4-3</a:t>
            </a:r>
            <a:r>
              <a:rPr lang="zh-CN" altLang="zh-CN" sz="1200" kern="1200" dirty="0" smtClean="0">
                <a:solidFill>
                  <a:schemeClr val="tx1"/>
                </a:solidFill>
                <a:latin typeface="Arial" panose="020B0604020202020204" pitchFamily="34" charset="0"/>
                <a:ea typeface="宋体" panose="02010600030101010101" pitchFamily="2" charset="-122"/>
                <a:cs typeface="+mn-cs"/>
              </a:rPr>
              <a:t>可以看出，如果平衡点</a:t>
            </a:r>
            <a:r>
              <a:rPr lang="en-US" altLang="zh-CN" sz="1200" i="1" kern="1200" dirty="0" smtClean="0">
                <a:solidFill>
                  <a:schemeClr val="tx1"/>
                </a:solidFill>
                <a:latin typeface="Arial" panose="020B0604020202020204" pitchFamily="34" charset="0"/>
                <a:ea typeface="宋体" panose="02010600030101010101" pitchFamily="2" charset="-122"/>
                <a:cs typeface="+mn-cs"/>
              </a:rPr>
              <a:t>A</a:t>
            </a:r>
            <a:r>
              <a:rPr lang="zh-CN" altLang="zh-CN" sz="1200" kern="1200" dirty="0" smtClean="0">
                <a:solidFill>
                  <a:schemeClr val="tx1"/>
                </a:solidFill>
                <a:latin typeface="Arial" panose="020B0604020202020204" pitchFamily="34" charset="0"/>
                <a:ea typeface="宋体" panose="02010600030101010101" pitchFamily="2" charset="-122"/>
                <a:cs typeface="+mn-cs"/>
              </a:rPr>
              <a:t>存在且不变，运输产量越大，所实现的盈利就越多或亏损越少；如果运输产量不变，盈亏平衡点</a:t>
            </a:r>
            <a:r>
              <a:rPr lang="en-US" altLang="zh-CN" sz="1200" i="1" kern="1200" dirty="0" smtClean="0">
                <a:solidFill>
                  <a:schemeClr val="tx1"/>
                </a:solidFill>
                <a:latin typeface="Arial" panose="020B0604020202020204" pitchFamily="34" charset="0"/>
                <a:ea typeface="宋体" panose="02010600030101010101" pitchFamily="2" charset="-122"/>
                <a:cs typeface="+mn-cs"/>
              </a:rPr>
              <a:t>A</a:t>
            </a:r>
            <a:r>
              <a:rPr lang="zh-CN" altLang="zh-CN" sz="1200" kern="1200" dirty="0" smtClean="0">
                <a:solidFill>
                  <a:schemeClr val="tx1"/>
                </a:solidFill>
                <a:latin typeface="Arial" panose="020B0604020202020204" pitchFamily="34" charset="0"/>
                <a:ea typeface="宋体" panose="02010600030101010101" pitchFamily="2" charset="-122"/>
                <a:cs typeface="+mn-cs"/>
              </a:rPr>
              <a:t>越低，实现盈利就越多，在收入既定的条件下，盈亏平衡点的高低取决于甲类费用和单位成本中的变动成本的多少。</a:t>
            </a:r>
            <a:endParaRPr lang="zh-CN" altLang="zh-CN" sz="1200" kern="1200" dirty="0">
              <a:solidFill>
                <a:schemeClr val="tx1"/>
              </a:solidFill>
              <a:latin typeface="Arial" panose="020B0604020202020204" pitchFamily="34" charset="0"/>
              <a:ea typeface="宋体" panose="02010600030101010101" pitchFamily="2" charset="-122"/>
              <a:cs typeface="+mn-cs"/>
            </a:endParaRPr>
          </a:p>
        </p:txBody>
      </p:sp>
    </p:spTree>
    <p:extLst>
      <p:ext uri="{BB962C8B-B14F-4D97-AF65-F5344CB8AC3E}">
        <p14:creationId xmlns="" xmlns:p14="http://schemas.microsoft.com/office/powerpoint/2010/main" val="3257754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B1031AA-8AE0-4DF6-B64E-96B247FF4F65}" type="slidenum">
              <a:rPr lang="en-US" altLang="zh-CN" smtClean="0"/>
              <a:pPr/>
              <a:t>93</a:t>
            </a:fld>
            <a:endParaRPr lang="en-US" altLang="zh-CN"/>
          </a:p>
        </p:txBody>
      </p:sp>
    </p:spTree>
    <p:extLst>
      <p:ext uri="{BB962C8B-B14F-4D97-AF65-F5344CB8AC3E}">
        <p14:creationId xmlns="" xmlns:p14="http://schemas.microsoft.com/office/powerpoint/2010/main" val="2432214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fld id="{158AA868-6A07-4325-9433-0257AA2A898C}" type="slidenum">
              <a:rPr lang="en-US" altLang="zh-CN" b="0"/>
              <a:pPr eaLnBrk="1" hangingPunct="1"/>
              <a:t>127</a:t>
            </a:fld>
            <a:endParaRPr lang="en-US" altLang="zh-CN" b="0"/>
          </a:p>
        </p:txBody>
      </p:sp>
      <p:sp>
        <p:nvSpPr>
          <p:cNvPr id="350211" name="Rectangle 2"/>
          <p:cNvSpPr>
            <a:spLocks noGrp="1" noRot="1" noChangeAspect="1" noChangeArrowheads="1" noTextEdit="1"/>
          </p:cNvSpPr>
          <p:nvPr>
            <p:ph type="sldImg"/>
          </p:nvPr>
        </p:nvSpPr>
        <p:spPr>
          <a:xfrm>
            <a:off x="381000" y="685800"/>
            <a:ext cx="6096000" cy="3429000"/>
          </a:xfrm>
          <a:ln/>
        </p:spPr>
      </p:sp>
      <p:sp>
        <p:nvSpPr>
          <p:cNvPr id="3502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1000" smtClean="0">
              <a:latin typeface="宋体" panose="02010600030101010101" pitchFamily="2" charset="-122"/>
            </a:endParaRPr>
          </a:p>
        </p:txBody>
      </p:sp>
    </p:spTree>
    <p:extLst>
      <p:ext uri="{BB962C8B-B14F-4D97-AF65-F5344CB8AC3E}">
        <p14:creationId xmlns="" xmlns:p14="http://schemas.microsoft.com/office/powerpoint/2010/main" val="3781910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dirty="0" smtClean="0"/>
              <a:t>如果选定表</a:t>
            </a:r>
            <a:r>
              <a:rPr lang="en-US" altLang="zh-CN" sz="1200" dirty="0" smtClean="0"/>
              <a:t>4-5</a:t>
            </a:r>
            <a:r>
              <a:rPr lang="zh-CN" altLang="zh-CN" sz="1200" dirty="0" smtClean="0"/>
              <a:t>中实载率为</a:t>
            </a:r>
            <a:r>
              <a:rPr lang="en-US" altLang="zh-CN" sz="1200" dirty="0" smtClean="0"/>
              <a:t>70%</a:t>
            </a:r>
            <a:r>
              <a:rPr lang="zh-CN" altLang="zh-CN" sz="1200" dirty="0" smtClean="0"/>
              <a:t>的方案做成本预测时，那么还需以既定的周转量及载运系数除外的效率指标为约束条件，对里程利用率和吨位利用率两个指标按其可调整的空间（</a:t>
            </a:r>
            <a:r>
              <a:rPr lang="en-US" altLang="zh-CN" sz="1200" dirty="0" smtClean="0"/>
              <a:t>βγ=70%</a:t>
            </a:r>
            <a:r>
              <a:rPr lang="zh-CN" altLang="zh-CN" sz="1200" dirty="0" smtClean="0"/>
              <a:t>）反复进行试算平衡，分别确定出各自数值。</a:t>
            </a:r>
            <a:r>
              <a:rPr lang="zh-CN" altLang="en-US" dirty="0" smtClean="0">
                <a:latin typeface="宋体" panose="02010600030101010101" pitchFamily="2" charset="-122"/>
              </a:rPr>
              <a:t>实载率的提高是有效降低运输单位成本的措施和保证。提高实载率，一是要提高里程利用率，二是要提高吨位利用率。</a:t>
            </a:r>
            <a:endParaRPr lang="zh-CN" altLang="en-US" dirty="0"/>
          </a:p>
        </p:txBody>
      </p:sp>
      <p:sp>
        <p:nvSpPr>
          <p:cNvPr id="4" name="灯片编号占位符 3"/>
          <p:cNvSpPr>
            <a:spLocks noGrp="1"/>
          </p:cNvSpPr>
          <p:nvPr>
            <p:ph type="sldNum" sz="quarter" idx="10"/>
          </p:nvPr>
        </p:nvSpPr>
        <p:spPr/>
        <p:txBody>
          <a:bodyPr/>
          <a:lstStyle/>
          <a:p>
            <a:fld id="{EB1031AA-8AE0-4DF6-B64E-96B247FF4F65}" type="slidenum">
              <a:rPr lang="en-US" altLang="zh-CN" smtClean="0"/>
              <a:pPr/>
              <a:t>129</a:t>
            </a:fld>
            <a:endParaRPr lang="en-US" altLang="zh-CN"/>
          </a:p>
        </p:txBody>
      </p:sp>
    </p:spTree>
    <p:extLst>
      <p:ext uri="{BB962C8B-B14F-4D97-AF65-F5344CB8AC3E}">
        <p14:creationId xmlns="" xmlns:p14="http://schemas.microsoft.com/office/powerpoint/2010/main" val="416217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latin typeface="宋体" panose="02010600030101010101" pitchFamily="2" charset="-122"/>
              </a:rPr>
              <a:t>汽车货运企业可以根据需要编制年度、季度、月度货运成本预算。</a:t>
            </a:r>
            <a:endParaRPr lang="zh-CN" altLang="en-US" dirty="0"/>
          </a:p>
        </p:txBody>
      </p:sp>
      <p:sp>
        <p:nvSpPr>
          <p:cNvPr id="4" name="灯片编号占位符 3"/>
          <p:cNvSpPr>
            <a:spLocks noGrp="1"/>
          </p:cNvSpPr>
          <p:nvPr>
            <p:ph type="sldNum" sz="quarter" idx="10"/>
          </p:nvPr>
        </p:nvSpPr>
        <p:spPr/>
        <p:txBody>
          <a:bodyPr/>
          <a:lstStyle/>
          <a:p>
            <a:fld id="{EB1031AA-8AE0-4DF6-B64E-96B247FF4F65}" type="slidenum">
              <a:rPr lang="en-US" altLang="zh-CN" smtClean="0"/>
              <a:pPr/>
              <a:t>131</a:t>
            </a:fld>
            <a:endParaRPr lang="en-US" altLang="zh-CN"/>
          </a:p>
        </p:txBody>
      </p:sp>
    </p:spTree>
    <p:extLst>
      <p:ext uri="{BB962C8B-B14F-4D97-AF65-F5344CB8AC3E}">
        <p14:creationId xmlns="" xmlns:p14="http://schemas.microsoft.com/office/powerpoint/2010/main" val="4178117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indent="269875">
              <a:spcBef>
                <a:spcPts val="1000"/>
              </a:spcBef>
              <a:spcAft>
                <a:spcPts val="500"/>
              </a:spcAft>
            </a:pPr>
            <a:r>
              <a:rPr lang="zh-CN" altLang="zh-CN" sz="1200" kern="100" dirty="0" smtClean="0">
                <a:latin typeface="黑体"/>
                <a:ea typeface="宋体"/>
                <a:cs typeface="Times New Roman"/>
              </a:rPr>
              <a:t>二、汽车货运成本构成内容的分类</a:t>
            </a:r>
            <a:endParaRPr lang="zh-CN" altLang="zh-CN" sz="1200" kern="100" dirty="0" smtClean="0">
              <a:latin typeface="黑体"/>
              <a:cs typeface="Times New Roman"/>
            </a:endParaRPr>
          </a:p>
          <a:p>
            <a:pPr indent="269875" algn="just">
              <a:spcAft>
                <a:spcPts val="0"/>
              </a:spcAft>
            </a:pPr>
            <a:r>
              <a:rPr lang="zh-CN" altLang="zh-CN" sz="1200" kern="100" spc="-20" dirty="0" smtClean="0">
                <a:latin typeface="Times New Roman"/>
                <a:ea typeface="宋体"/>
              </a:rPr>
              <a:t>为便于成本核算和管理，对汽车货运成本的构成内容，可按管理需要进行分类。</a:t>
            </a:r>
            <a:endParaRPr lang="zh-CN" altLang="zh-CN" sz="1200" kern="100" dirty="0" smtClean="0">
              <a:latin typeface="Times New Roman"/>
              <a:ea typeface="宋体"/>
            </a:endParaRPr>
          </a:p>
          <a:p>
            <a:endParaRPr lang="zh-CN" altLang="en-US" dirty="0"/>
          </a:p>
        </p:txBody>
      </p:sp>
      <p:sp>
        <p:nvSpPr>
          <p:cNvPr id="4" name="灯片编号占位符 3"/>
          <p:cNvSpPr>
            <a:spLocks noGrp="1"/>
          </p:cNvSpPr>
          <p:nvPr>
            <p:ph type="sldNum" sz="quarter" idx="10"/>
          </p:nvPr>
        </p:nvSpPr>
        <p:spPr/>
        <p:txBody>
          <a:bodyPr/>
          <a:lstStyle/>
          <a:p>
            <a:fld id="{6981E15F-BDD1-43A0-BAC5-15100B08E889}" type="slidenum">
              <a:rPr lang="en-US" altLang="zh-CN" smtClean="0"/>
              <a:pPr/>
              <a:t>6</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6981E15F-BDD1-43A0-BAC5-15100B08E889}" type="slidenum">
              <a:rPr lang="en-US" altLang="zh-CN" smtClean="0"/>
              <a:pPr/>
              <a:t>7</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indent="215900" algn="just">
              <a:spcBef>
                <a:spcPts val="300"/>
              </a:spcBef>
              <a:spcAft>
                <a:spcPts val="300"/>
              </a:spcAft>
            </a:pPr>
            <a:r>
              <a:rPr lang="zh-CN" altLang="zh-CN" sz="1200" kern="100" dirty="0" smtClean="0">
                <a:solidFill>
                  <a:srgbClr val="FF0000"/>
                </a:solidFill>
                <a:latin typeface="Times New Roman"/>
                <a:ea typeface="宋体"/>
              </a:rPr>
              <a:t>（二）按经济用途分类</a:t>
            </a:r>
            <a:endParaRPr lang="zh-CN" altLang="zh-CN" sz="1200" kern="100" dirty="0" smtClean="0">
              <a:solidFill>
                <a:srgbClr val="FF0000"/>
              </a:solidFill>
              <a:latin typeface="Times New Roman"/>
              <a:ea typeface="方正大标宋_GBK"/>
            </a:endParaRPr>
          </a:p>
          <a:p>
            <a:pPr indent="269875" algn="just">
              <a:spcAft>
                <a:spcPts val="0"/>
              </a:spcAft>
            </a:pPr>
            <a:r>
              <a:rPr lang="zh-CN" altLang="zh-CN" sz="1200" kern="100" dirty="0" smtClean="0">
                <a:latin typeface="Times New Roman"/>
                <a:ea typeface="宋体"/>
              </a:rPr>
              <a:t>汽车货运成本构成内容按其经济用途分类，可分为车辆费用和营运间接费用两大类。</a:t>
            </a:r>
          </a:p>
          <a:p>
            <a:pPr indent="215900" algn="just">
              <a:spcAft>
                <a:spcPts val="0"/>
              </a:spcAft>
            </a:pP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1</a:t>
            </a:r>
            <a:r>
              <a:rPr lang="zh-CN" altLang="zh-CN" sz="1200" kern="100" dirty="0" smtClean="0">
                <a:solidFill>
                  <a:srgbClr val="FF0000"/>
                </a:solidFill>
                <a:latin typeface="Times New Roman"/>
                <a:ea typeface="宋体"/>
              </a:rPr>
              <a:t>）车辆费用</a:t>
            </a:r>
            <a:r>
              <a:rPr lang="en-US" altLang="zh-CN" sz="1200" kern="100" dirty="0" smtClean="0">
                <a:solidFill>
                  <a:srgbClr val="FF0000"/>
                </a:solidFill>
                <a:latin typeface="Times New Roman"/>
                <a:ea typeface="宋体"/>
              </a:rPr>
              <a:t>  </a:t>
            </a:r>
            <a:r>
              <a:rPr lang="zh-CN" altLang="zh-CN" sz="1200" kern="100" dirty="0" smtClean="0">
                <a:solidFill>
                  <a:srgbClr val="FF0000"/>
                </a:solidFill>
                <a:latin typeface="Times New Roman"/>
                <a:ea typeface="宋体"/>
              </a:rPr>
              <a:t>指企业营运车辆从事运输生产活动所发生的各项费用。车辆费用包括工资、职工福利费、燃料、轮胎、修理费、车辆折旧、车辆保险费、事故费、税金和其他费用等。</a:t>
            </a:r>
          </a:p>
          <a:p>
            <a:pPr indent="215900" algn="just">
              <a:spcAft>
                <a:spcPts val="0"/>
              </a:spcAft>
            </a:pP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2</a:t>
            </a:r>
            <a:r>
              <a:rPr lang="zh-CN" altLang="zh-CN" sz="1200" kern="100" dirty="0" smtClean="0">
                <a:solidFill>
                  <a:srgbClr val="FF0000"/>
                </a:solidFill>
                <a:latin typeface="Times New Roman"/>
                <a:ea typeface="宋体"/>
              </a:rPr>
              <a:t>）营运间接费</a:t>
            </a:r>
            <a:r>
              <a:rPr lang="en-US" altLang="zh-CN" sz="1200" kern="100" dirty="0" smtClean="0">
                <a:solidFill>
                  <a:srgbClr val="FF0000"/>
                </a:solidFill>
                <a:latin typeface="Times New Roman"/>
                <a:ea typeface="宋体"/>
              </a:rPr>
              <a:t>  </a:t>
            </a:r>
            <a:r>
              <a:rPr lang="zh-CN" altLang="zh-CN" sz="1200" kern="100" dirty="0" smtClean="0">
                <a:solidFill>
                  <a:srgbClr val="FF0000"/>
                </a:solidFill>
                <a:latin typeface="Times New Roman"/>
                <a:ea typeface="宋体"/>
              </a:rPr>
              <a:t>指汽车货运企业所属的基层分公司（或车队）、车站发生的营运管理费用，不包括企业行政管理部门（总公司）的管理费用。</a:t>
            </a:r>
          </a:p>
          <a:p>
            <a:pPr indent="269875" algn="just">
              <a:spcAft>
                <a:spcPts val="0"/>
              </a:spcAft>
            </a:pPr>
            <a:r>
              <a:rPr lang="zh-CN" altLang="zh-CN" sz="1200" kern="100" dirty="0" smtClean="0">
                <a:latin typeface="Times New Roman"/>
                <a:ea typeface="宋体"/>
              </a:rPr>
              <a:t>这种分类方法，便于研究分析成本降低或超支的原因，为降低成本提供具体途径。</a:t>
            </a:r>
          </a:p>
          <a:p>
            <a:endParaRPr lang="zh-CN" altLang="en-US" dirty="0"/>
          </a:p>
        </p:txBody>
      </p:sp>
      <p:sp>
        <p:nvSpPr>
          <p:cNvPr id="4" name="灯片编号占位符 3"/>
          <p:cNvSpPr>
            <a:spLocks noGrp="1"/>
          </p:cNvSpPr>
          <p:nvPr>
            <p:ph type="sldNum" sz="quarter" idx="10"/>
          </p:nvPr>
        </p:nvSpPr>
        <p:spPr/>
        <p:txBody>
          <a:bodyPr/>
          <a:lstStyle/>
          <a:p>
            <a:fld id="{6981E15F-BDD1-43A0-BAC5-15100B08E889}" type="slidenum">
              <a:rPr lang="en-US" altLang="zh-CN" smtClean="0"/>
              <a:pPr/>
              <a:t>9</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latin typeface="Arial" panose="020B0604020202020204" pitchFamily="34" charset="0"/>
                <a:ea typeface="宋体" panose="02010600030101010101" pitchFamily="2" charset="-122"/>
                <a:cs typeface="+mn-cs"/>
              </a:rPr>
              <a:t>（三）按成本性态分类</a:t>
            </a:r>
          </a:p>
          <a:p>
            <a:r>
              <a:rPr lang="zh-CN" altLang="zh-CN" sz="1200" kern="1200" dirty="0" smtClean="0">
                <a:solidFill>
                  <a:schemeClr val="tx1"/>
                </a:solidFill>
                <a:latin typeface="Arial" panose="020B0604020202020204" pitchFamily="34" charset="0"/>
                <a:ea typeface="宋体" panose="02010600030101010101" pitchFamily="2" charset="-122"/>
                <a:cs typeface="+mn-cs"/>
              </a:rPr>
              <a:t>成本性态是指成本总额与业务总量之间的依存关系，通常又称为成本习性。汽车货运成本总额的构成按其与货物周转量、总行程的数量关系不同，可分为甲、乙、丙三类，如图</a:t>
            </a:r>
            <a:r>
              <a:rPr lang="en-US" altLang="zh-CN" sz="1200" kern="1200" dirty="0" smtClean="0">
                <a:solidFill>
                  <a:schemeClr val="tx1"/>
                </a:solidFill>
                <a:latin typeface="Arial" panose="020B0604020202020204" pitchFamily="34" charset="0"/>
                <a:ea typeface="宋体" panose="02010600030101010101" pitchFamily="2" charset="-122"/>
                <a:cs typeface="+mn-cs"/>
              </a:rPr>
              <a:t>4-1</a:t>
            </a:r>
            <a:r>
              <a:rPr lang="zh-CN" altLang="zh-CN" sz="1200" kern="1200" dirty="0" smtClean="0">
                <a:solidFill>
                  <a:schemeClr val="tx1"/>
                </a:solidFill>
                <a:latin typeface="Arial" panose="020B0604020202020204" pitchFamily="34" charset="0"/>
                <a:ea typeface="宋体" panose="02010600030101010101" pitchFamily="2" charset="-122"/>
                <a:cs typeface="+mn-cs"/>
              </a:rPr>
              <a:t>所示。</a:t>
            </a:r>
          </a:p>
          <a:p>
            <a:r>
              <a:rPr lang="zh-CN" altLang="zh-CN" sz="1200" kern="1200" dirty="0" smtClean="0">
                <a:solidFill>
                  <a:schemeClr val="tx1"/>
                </a:solidFill>
                <a:latin typeface="Arial" panose="020B0604020202020204" pitchFamily="34" charset="0"/>
                <a:ea typeface="宋体" panose="02010600030101010101" pitchFamily="2" charset="-122"/>
                <a:cs typeface="+mn-cs"/>
              </a:rPr>
              <a:t>图</a:t>
            </a:r>
            <a:r>
              <a:rPr lang="en-US" altLang="zh-CN" sz="1200" kern="1200" dirty="0" smtClean="0">
                <a:solidFill>
                  <a:schemeClr val="tx1"/>
                </a:solidFill>
                <a:latin typeface="Arial" panose="020B0604020202020204" pitchFamily="34" charset="0"/>
                <a:ea typeface="宋体" panose="02010600030101010101" pitchFamily="2" charset="-122"/>
                <a:cs typeface="+mn-cs"/>
              </a:rPr>
              <a:t>4-1  </a:t>
            </a:r>
            <a:r>
              <a:rPr lang="zh-CN" altLang="zh-CN" sz="1200" kern="1200" dirty="0" smtClean="0">
                <a:solidFill>
                  <a:schemeClr val="tx1"/>
                </a:solidFill>
                <a:latin typeface="Arial" panose="020B0604020202020204" pitchFamily="34" charset="0"/>
                <a:ea typeface="宋体" panose="02010600030101010101" pitchFamily="2" charset="-122"/>
                <a:cs typeface="+mn-cs"/>
              </a:rPr>
              <a:t>成本构成与货物周转量、总行程的数量关系</a:t>
            </a:r>
          </a:p>
          <a:p>
            <a:r>
              <a:rPr lang="en-US" altLang="zh-CN" sz="1200" kern="1200" dirty="0" smtClean="0">
                <a:solidFill>
                  <a:schemeClr val="tx1"/>
                </a:solidFill>
                <a:latin typeface="Arial" panose="020B0604020202020204" pitchFamily="34" charset="0"/>
                <a:ea typeface="宋体" panose="02010600030101010101" pitchFamily="2" charset="-122"/>
                <a:cs typeface="+mn-cs"/>
              </a:rPr>
              <a:t>1</a:t>
            </a:r>
            <a:r>
              <a:rPr lang="zh-CN" altLang="zh-CN" sz="1200" kern="1200" dirty="0" smtClean="0">
                <a:solidFill>
                  <a:schemeClr val="tx1"/>
                </a:solidFill>
                <a:latin typeface="Arial" panose="020B0604020202020204" pitchFamily="34" charset="0"/>
                <a:ea typeface="宋体" panose="02010600030101010101" pitchFamily="2" charset="-122"/>
                <a:cs typeface="+mn-cs"/>
              </a:rPr>
              <a:t>．甲类费用</a:t>
            </a:r>
          </a:p>
          <a:p>
            <a:r>
              <a:rPr lang="zh-CN" altLang="zh-CN" sz="1200" kern="1200" dirty="0" smtClean="0">
                <a:solidFill>
                  <a:schemeClr val="tx1"/>
                </a:solidFill>
                <a:latin typeface="Arial" panose="020B0604020202020204" pitchFamily="34" charset="0"/>
                <a:ea typeface="宋体" panose="02010600030101010101" pitchFamily="2" charset="-122"/>
                <a:cs typeface="+mn-cs"/>
              </a:rPr>
              <a:t>甲类费用也称固定费用，是指在一定时期内费用总额在营运车辆总行程和周转量的一定变动区间内保持固定不变的费用，也就是不受总行程和周转量增减变动影响而能保持不变的费用，如管理人员的工资及其提取的职工福利费、营运间接费用、管理费用、按规定比例计提的工会经费和其他费用。</a:t>
            </a:r>
          </a:p>
          <a:p>
            <a:r>
              <a:rPr lang="en-US" altLang="zh-CN" sz="1200" kern="1200" dirty="0" smtClean="0">
                <a:solidFill>
                  <a:schemeClr val="tx1"/>
                </a:solidFill>
                <a:latin typeface="Arial" panose="020B0604020202020204" pitchFamily="34" charset="0"/>
                <a:ea typeface="宋体" panose="02010600030101010101" pitchFamily="2" charset="-122"/>
                <a:cs typeface="+mn-cs"/>
              </a:rPr>
              <a:t>2</a:t>
            </a:r>
            <a:r>
              <a:rPr lang="zh-CN" altLang="zh-CN" sz="1200" kern="1200" dirty="0" smtClean="0">
                <a:solidFill>
                  <a:schemeClr val="tx1"/>
                </a:solidFill>
                <a:latin typeface="Arial" panose="020B0604020202020204" pitchFamily="34" charset="0"/>
                <a:ea typeface="宋体" panose="02010600030101010101" pitchFamily="2" charset="-122"/>
                <a:cs typeface="+mn-cs"/>
              </a:rPr>
              <a:t>．乙类费用</a:t>
            </a:r>
          </a:p>
          <a:p>
            <a:r>
              <a:rPr lang="zh-CN" altLang="zh-CN" sz="1200" kern="1200" dirty="0" smtClean="0">
                <a:solidFill>
                  <a:schemeClr val="tx1"/>
                </a:solidFill>
                <a:latin typeface="Arial" panose="020B0604020202020204" pitchFamily="34" charset="0"/>
                <a:ea typeface="宋体" panose="02010600030101010101" pitchFamily="2" charset="-122"/>
                <a:cs typeface="+mn-cs"/>
              </a:rPr>
              <a:t>乙类费用是指费用总额与车辆总行程成正比变动的费用，如营运车的燃料耗费、轮胎耗费、维修费、按行驶里程计提的折旧费等。这些费用是因营运车辆的运行而发生的，并且其总额与行驶里程成正比变动。</a:t>
            </a:r>
          </a:p>
          <a:p>
            <a:r>
              <a:rPr lang="zh-CN" altLang="zh-CN" sz="1200" kern="1200" dirty="0" smtClean="0">
                <a:solidFill>
                  <a:schemeClr val="tx1"/>
                </a:solidFill>
                <a:latin typeface="Arial" panose="020B0604020202020204" pitchFamily="34" charset="0"/>
                <a:ea typeface="宋体" panose="02010600030101010101" pitchFamily="2" charset="-122"/>
                <a:cs typeface="+mn-cs"/>
              </a:rPr>
              <a:t>乙类费用与总行程的关系式为</a:t>
            </a:r>
          </a:p>
          <a:p>
            <a:r>
              <a:rPr lang="zh-CN" altLang="zh-CN" sz="1200" kern="1200" dirty="0" smtClean="0">
                <a:solidFill>
                  <a:schemeClr val="tx1"/>
                </a:solidFill>
                <a:latin typeface="Arial" panose="020B0604020202020204" pitchFamily="34" charset="0"/>
                <a:ea typeface="宋体" panose="02010600030101010101" pitchFamily="2" charset="-122"/>
                <a:cs typeface="+mn-cs"/>
              </a:rPr>
              <a:t>或</a:t>
            </a:r>
            <a:r>
              <a:rPr lang="en-US" altLang="zh-CN" sz="1200" kern="1200" dirty="0" smtClean="0">
                <a:solidFill>
                  <a:schemeClr val="tx1"/>
                </a:solidFill>
                <a:latin typeface="Arial" panose="020B0604020202020204" pitchFamily="34" charset="0"/>
                <a:ea typeface="宋体" panose="02010600030101010101" pitchFamily="2" charset="-122"/>
                <a:cs typeface="+mn-cs"/>
              </a:rPr>
              <a:t>	 </a:t>
            </a:r>
            <a:endParaRPr lang="zh-CN" altLang="zh-CN" sz="1200" kern="1200" dirty="0" smtClean="0">
              <a:solidFill>
                <a:schemeClr val="tx1"/>
              </a:solidFill>
              <a:latin typeface="Arial" panose="020B0604020202020204" pitchFamily="34" charset="0"/>
              <a:ea typeface="宋体" panose="02010600030101010101" pitchFamily="2" charset="-122"/>
              <a:cs typeface="+mn-cs"/>
            </a:endParaRPr>
          </a:p>
          <a:p>
            <a:r>
              <a:rPr lang="en-US" altLang="zh-CN" sz="1200" kern="1200" dirty="0" smtClean="0">
                <a:solidFill>
                  <a:schemeClr val="tx1"/>
                </a:solidFill>
                <a:latin typeface="Arial" panose="020B0604020202020204" pitchFamily="34" charset="0"/>
                <a:ea typeface="宋体" panose="02010600030101010101" pitchFamily="2" charset="-122"/>
                <a:cs typeface="+mn-cs"/>
              </a:rPr>
              <a:t>3</a:t>
            </a:r>
            <a:r>
              <a:rPr lang="zh-CN" altLang="zh-CN" sz="1200" kern="1200" dirty="0" smtClean="0">
                <a:solidFill>
                  <a:schemeClr val="tx1"/>
                </a:solidFill>
                <a:latin typeface="Arial" panose="020B0604020202020204" pitchFamily="34" charset="0"/>
                <a:ea typeface="宋体" panose="02010600030101010101" pitchFamily="2" charset="-122"/>
                <a:cs typeface="+mn-cs"/>
              </a:rPr>
              <a:t>．丙类费用</a:t>
            </a:r>
          </a:p>
          <a:p>
            <a:r>
              <a:rPr lang="zh-CN" altLang="zh-CN" sz="1200" kern="1200" dirty="0" smtClean="0">
                <a:solidFill>
                  <a:schemeClr val="tx1"/>
                </a:solidFill>
                <a:latin typeface="Arial" panose="020B0604020202020204" pitchFamily="34" charset="0"/>
                <a:ea typeface="宋体" panose="02010600030101010101" pitchFamily="2" charset="-122"/>
                <a:cs typeface="+mn-cs"/>
              </a:rPr>
              <a:t>丙类费用是指费用总额与周转量成正比变动的费用，如千吨公里燃料附加（即按周转量计算的燃料附加费用）、按周转量计算的行车补贴等。</a:t>
            </a:r>
          </a:p>
          <a:p>
            <a:r>
              <a:rPr lang="zh-CN" altLang="zh-CN" sz="1200" kern="1200" dirty="0" smtClean="0">
                <a:solidFill>
                  <a:schemeClr val="tx1"/>
                </a:solidFill>
                <a:latin typeface="Arial" panose="020B0604020202020204" pitchFamily="34" charset="0"/>
                <a:ea typeface="宋体" panose="02010600030101010101" pitchFamily="2" charset="-122"/>
                <a:cs typeface="+mn-cs"/>
              </a:rPr>
              <a:t>丙类费用与周转量的关系式为</a:t>
            </a:r>
          </a:p>
          <a:p>
            <a:r>
              <a:rPr lang="zh-CN" altLang="zh-CN" sz="1200" kern="1200" dirty="0" smtClean="0">
                <a:solidFill>
                  <a:schemeClr val="tx1"/>
                </a:solidFill>
                <a:latin typeface="Arial" panose="020B0604020202020204" pitchFamily="34" charset="0"/>
                <a:ea typeface="宋体" panose="02010600030101010101" pitchFamily="2" charset="-122"/>
                <a:cs typeface="+mn-cs"/>
              </a:rPr>
              <a:t>或</a:t>
            </a:r>
            <a:r>
              <a:rPr lang="en-US" altLang="zh-CN" sz="1200" kern="1200" dirty="0" smtClean="0">
                <a:solidFill>
                  <a:schemeClr val="tx1"/>
                </a:solidFill>
                <a:latin typeface="Arial" panose="020B0604020202020204" pitchFamily="34" charset="0"/>
                <a:ea typeface="宋体" panose="02010600030101010101" pitchFamily="2" charset="-122"/>
                <a:cs typeface="+mn-cs"/>
              </a:rPr>
              <a:t>	 </a:t>
            </a:r>
            <a:endParaRPr lang="zh-CN" altLang="zh-CN" sz="1200" kern="1200" dirty="0" smtClean="0">
              <a:solidFill>
                <a:schemeClr val="tx1"/>
              </a:solidFill>
              <a:latin typeface="Arial" panose="020B0604020202020204" pitchFamily="34" charset="0"/>
              <a:ea typeface="宋体" panose="02010600030101010101" pitchFamily="2" charset="-122"/>
              <a:cs typeface="+mn-cs"/>
            </a:endParaRPr>
          </a:p>
          <a:p>
            <a:r>
              <a:rPr lang="zh-CN" altLang="zh-CN" sz="1200" kern="1200" dirty="0" smtClean="0">
                <a:solidFill>
                  <a:schemeClr val="tx1"/>
                </a:solidFill>
                <a:latin typeface="Arial" panose="020B0604020202020204" pitchFamily="34" charset="0"/>
                <a:ea typeface="宋体" panose="02010600030101010101" pitchFamily="2" charset="-122"/>
                <a:cs typeface="+mn-cs"/>
              </a:rPr>
              <a:t>汽车货运成本构成内容按成本性态进行分类，便于分析汽车货运成本升降的原因，并有助于进行本量利决策分析。</a:t>
            </a:r>
            <a:endParaRPr lang="zh-CN" altLang="zh-CN" sz="1200" kern="1200" dirty="0">
              <a:solidFill>
                <a:schemeClr val="tx1"/>
              </a:solidFill>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0"/>
          </p:nvPr>
        </p:nvSpPr>
        <p:spPr/>
        <p:txBody>
          <a:bodyPr/>
          <a:lstStyle/>
          <a:p>
            <a:fld id="{EB1031AA-8AE0-4DF6-B64E-96B247FF4F65}" type="slidenum">
              <a:rPr lang="en-US" altLang="zh-CN" smtClean="0"/>
              <a:pPr/>
              <a:t>11</a:t>
            </a:fld>
            <a:endParaRPr lang="en-US" altLang="zh-CN"/>
          </a:p>
        </p:txBody>
      </p:sp>
    </p:spTree>
    <p:extLst>
      <p:ext uri="{BB962C8B-B14F-4D97-AF65-F5344CB8AC3E}">
        <p14:creationId xmlns="" xmlns:p14="http://schemas.microsoft.com/office/powerpoint/2010/main" val="3672054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indent="269875">
              <a:spcBef>
                <a:spcPts val="700"/>
              </a:spcBef>
              <a:spcAft>
                <a:spcPts val="400"/>
              </a:spcAft>
            </a:pPr>
            <a:r>
              <a:rPr lang="zh-CN" altLang="zh-CN" sz="1200" kern="100" dirty="0" smtClean="0">
                <a:latin typeface="黑体"/>
                <a:ea typeface="宋体"/>
                <a:cs typeface="Times New Roman"/>
              </a:rPr>
              <a:t>二、汽车货运成本计算对象和成本计算单位</a:t>
            </a:r>
            <a:endParaRPr lang="zh-CN" altLang="zh-CN" sz="1200" kern="100" dirty="0" smtClean="0">
              <a:latin typeface="黑体"/>
              <a:cs typeface="Times New Roman"/>
            </a:endParaRPr>
          </a:p>
          <a:p>
            <a:pPr indent="269875" algn="just">
              <a:spcAft>
                <a:spcPts val="0"/>
              </a:spcAft>
            </a:pPr>
            <a:r>
              <a:rPr lang="zh-CN" altLang="zh-CN" sz="1200" kern="100" dirty="0" smtClean="0">
                <a:latin typeface="Times New Roman"/>
                <a:ea typeface="宋体"/>
              </a:rPr>
              <a:t>营运费用的汇集、分配以及成本计算，都要以成本计算对象为依据。汽车货运企业的生产经营活动主要是运输业务，根据管理上的需要，对于货物运输业务，需要设置不同的成本计算对象和成本计算单位。</a:t>
            </a:r>
          </a:p>
          <a:p>
            <a:endParaRPr lang="zh-CN" altLang="en-US" dirty="0"/>
          </a:p>
        </p:txBody>
      </p:sp>
      <p:sp>
        <p:nvSpPr>
          <p:cNvPr id="4" name="灯片编号占位符 3"/>
          <p:cNvSpPr>
            <a:spLocks noGrp="1"/>
          </p:cNvSpPr>
          <p:nvPr>
            <p:ph type="sldNum" sz="quarter" idx="10"/>
          </p:nvPr>
        </p:nvSpPr>
        <p:spPr/>
        <p:txBody>
          <a:bodyPr/>
          <a:lstStyle/>
          <a:p>
            <a:fld id="{6981E15F-BDD1-43A0-BAC5-15100B08E889}" type="slidenum">
              <a:rPr lang="en-US" altLang="zh-CN" smtClean="0"/>
              <a:pPr/>
              <a:t>22</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indent="269875" algn="just">
              <a:spcBef>
                <a:spcPts val="300"/>
              </a:spcBef>
              <a:spcAft>
                <a:spcPts val="200"/>
              </a:spcAft>
            </a:pPr>
            <a:r>
              <a:rPr lang="en-US" altLang="zh-CN" sz="1200" kern="100" dirty="0" smtClean="0">
                <a:latin typeface="宋体"/>
                <a:cs typeface="Times New Roman"/>
              </a:rPr>
              <a:t>1</a:t>
            </a:r>
            <a:r>
              <a:rPr lang="zh-CN" altLang="zh-CN" sz="1200" kern="100" dirty="0" smtClean="0">
                <a:latin typeface="黑体"/>
                <a:ea typeface="宋体"/>
                <a:cs typeface="Times New Roman"/>
              </a:rPr>
              <a:t>．汽车货运成本计算对象</a:t>
            </a:r>
            <a:endParaRPr lang="zh-CN" altLang="zh-CN" sz="1200" kern="100" dirty="0" smtClean="0">
              <a:latin typeface="黑体"/>
              <a:cs typeface="Times New Roman"/>
            </a:endParaRPr>
          </a:p>
          <a:p>
            <a:pPr indent="269875" algn="just">
              <a:spcAft>
                <a:spcPts val="0"/>
              </a:spcAft>
            </a:pPr>
            <a:r>
              <a:rPr lang="zh-CN" altLang="zh-CN" sz="1200" kern="100" dirty="0" smtClean="0">
                <a:latin typeface="Times New Roman"/>
                <a:ea typeface="宋体"/>
              </a:rPr>
              <a:t>汽车货运成本计算对象是企业的各项运输业务，也是各项营运费用的承担者。</a:t>
            </a:r>
            <a:r>
              <a:rPr lang="zh-CN" altLang="zh-CN" sz="1200" kern="100" dirty="0" smtClean="0">
                <a:latin typeface="Times New Roman"/>
                <a:ea typeface="宋体"/>
                <a:cs typeface="Arial"/>
              </a:rPr>
              <a:t>由</a:t>
            </a:r>
            <a:r>
              <a:rPr lang="zh-CN" altLang="zh-CN" sz="1200" kern="100" dirty="0" smtClean="0">
                <a:latin typeface="Times New Roman"/>
                <a:ea typeface="宋体"/>
              </a:rPr>
              <a:t>于汽车货运生产过程与一般工业企业生产过程不同，汽车货运产品只是货物运送的数量与距离，并不形成实体性质的产品，并且运输生产过程中工料费耗费水平的高低与营运车辆的车型、技术性能、货物的种类、运行耗用燃料类别以及运行的道路条件等密切相关。所以，汽车货运生产的各项费用按车辆类别、车辆型号、货物种类等进行分类核算，便于成本的比较、分析与控制，也便于区分不同车辆种类、不同车辆型号、不同货物种类的营运效益，为企业经营决策提供依据。</a:t>
            </a:r>
          </a:p>
          <a:p>
            <a:pPr indent="269875" algn="just">
              <a:spcAft>
                <a:spcPts val="0"/>
              </a:spcAft>
            </a:pPr>
            <a:r>
              <a:rPr lang="zh-CN" altLang="zh-CN" sz="1200" kern="100" dirty="0" smtClean="0">
                <a:latin typeface="Times New Roman"/>
                <a:ea typeface="宋体"/>
              </a:rPr>
              <a:t>因此，汽车货运通常以不同燃料和不同厂牌的营运车辆作为成本计算对象。对于以特种大型车、集装箱车、零担车、冷藏车、油罐车等共同从事运输活动的企业，应分别将其作为单独的成本计算对象，分别进行成本核算。</a:t>
            </a:r>
          </a:p>
          <a:p>
            <a:pPr indent="269875" algn="just">
              <a:spcAft>
                <a:spcPts val="0"/>
              </a:spcAft>
            </a:pPr>
            <a:r>
              <a:rPr lang="zh-CN" altLang="zh-CN" sz="1200" kern="100" dirty="0" smtClean="0">
                <a:latin typeface="Times New Roman"/>
                <a:ea typeface="宋体"/>
              </a:rPr>
              <a:t>为了对货运成本进行细化管理，在相应的计算机软件及其配套设备的支持下，可以实现按单部营运车辆核算其货运成本的要求。</a:t>
            </a:r>
          </a:p>
          <a:p>
            <a:endParaRPr lang="zh-CN" altLang="en-US" dirty="0"/>
          </a:p>
        </p:txBody>
      </p:sp>
      <p:sp>
        <p:nvSpPr>
          <p:cNvPr id="4" name="灯片编号占位符 3"/>
          <p:cNvSpPr>
            <a:spLocks noGrp="1"/>
          </p:cNvSpPr>
          <p:nvPr>
            <p:ph type="sldNum" sz="quarter" idx="10"/>
          </p:nvPr>
        </p:nvSpPr>
        <p:spPr/>
        <p:txBody>
          <a:bodyPr/>
          <a:lstStyle/>
          <a:p>
            <a:fld id="{6981E15F-BDD1-43A0-BAC5-15100B08E889}" type="slidenum">
              <a:rPr lang="en-US" altLang="zh-CN" smtClean="0"/>
              <a:pPr/>
              <a:t>23</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indent="269875" algn="just">
              <a:spcBef>
                <a:spcPts val="300"/>
              </a:spcBef>
              <a:spcAft>
                <a:spcPts val="200"/>
              </a:spcAft>
            </a:pPr>
            <a:r>
              <a:rPr lang="en-US" altLang="zh-CN" sz="1200" kern="100" dirty="0" smtClean="0">
                <a:latin typeface="宋体"/>
                <a:cs typeface="Times New Roman"/>
              </a:rPr>
              <a:t>2</a:t>
            </a:r>
            <a:r>
              <a:rPr lang="zh-CN" altLang="zh-CN" sz="1200" kern="100" dirty="0" smtClean="0">
                <a:latin typeface="黑体"/>
                <a:ea typeface="宋体"/>
                <a:cs typeface="Times New Roman"/>
              </a:rPr>
              <a:t>．汽车货运成本计算单位</a:t>
            </a:r>
            <a:endParaRPr lang="zh-CN" altLang="zh-CN" sz="1200" kern="100" dirty="0" smtClean="0">
              <a:latin typeface="黑体"/>
              <a:cs typeface="Times New Roman"/>
            </a:endParaRPr>
          </a:p>
          <a:p>
            <a:pPr indent="269875" algn="just">
              <a:spcAft>
                <a:spcPts val="0"/>
              </a:spcAft>
            </a:pPr>
            <a:r>
              <a:rPr lang="zh-CN" altLang="zh-CN" sz="1200" kern="100" spc="-20" dirty="0" smtClean="0">
                <a:latin typeface="Times New Roman"/>
                <a:ea typeface="宋体"/>
              </a:rPr>
              <a:t>成本计算单位是指成本计算对象的计量单位。</a:t>
            </a:r>
            <a:r>
              <a:rPr lang="zh-CN" altLang="zh-CN" sz="1200" kern="100" dirty="0" smtClean="0">
                <a:latin typeface="Times New Roman"/>
                <a:ea typeface="宋体"/>
              </a:rPr>
              <a:t>汽车货运成本计算单位，是以汽车货运产量的计量单位为依据的。通常将货物运输产量称为货物周转量，其计量单位为“吨公里”，符号为“</a:t>
            </a:r>
            <a:r>
              <a:rPr lang="en-US" altLang="zh-CN" sz="1200" kern="100" dirty="0" smtClean="0">
                <a:latin typeface="Times New Roman"/>
                <a:ea typeface="宋体"/>
              </a:rPr>
              <a:t>t</a:t>
            </a:r>
            <a:r>
              <a:rPr lang="zh-CN" altLang="zh-CN" sz="1200" kern="100" dirty="0" smtClean="0">
                <a:latin typeface="Times New Roman"/>
                <a:ea typeface="宋体"/>
              </a:rPr>
              <a:t>·</a:t>
            </a:r>
            <a:r>
              <a:rPr lang="en-US" altLang="zh-CN" sz="1200" kern="100" dirty="0" smtClean="0">
                <a:latin typeface="Times New Roman"/>
                <a:ea typeface="宋体"/>
              </a:rPr>
              <a:t>km</a:t>
            </a:r>
            <a:r>
              <a:rPr lang="zh-CN" altLang="zh-CN" sz="1200" kern="100" dirty="0" smtClean="0">
                <a:latin typeface="Times New Roman"/>
                <a:ea typeface="宋体"/>
              </a:rPr>
              <a:t>”，即实际运送的货物吨数与运距的乘积。为计量方便起见，成本计算单位通常为“千吨公里”、符号为“</a:t>
            </a:r>
            <a:r>
              <a:rPr lang="en-US" altLang="zh-CN" sz="1200" kern="100" dirty="0" smtClean="0">
                <a:latin typeface="Times New Roman"/>
                <a:ea typeface="宋体"/>
              </a:rPr>
              <a:t>10</a:t>
            </a:r>
            <a:r>
              <a:rPr lang="en-US" altLang="zh-CN" sz="1200" kern="100" baseline="30000" dirty="0" smtClean="0">
                <a:latin typeface="Times New Roman"/>
                <a:ea typeface="宋体"/>
              </a:rPr>
              <a:t>3</a:t>
            </a:r>
            <a:r>
              <a:rPr lang="en-US" altLang="zh-CN" sz="1200" kern="100" dirty="0" smtClean="0">
                <a:latin typeface="Times New Roman"/>
                <a:ea typeface="宋体"/>
              </a:rPr>
              <a:t>t</a:t>
            </a:r>
            <a:r>
              <a:rPr lang="zh-CN" altLang="zh-CN" sz="1200" kern="100" dirty="0" smtClean="0">
                <a:latin typeface="Times New Roman"/>
                <a:ea typeface="宋体"/>
              </a:rPr>
              <a:t>·</a:t>
            </a:r>
            <a:r>
              <a:rPr lang="en-US" altLang="zh-CN" sz="1200" kern="100" dirty="0" smtClean="0">
                <a:latin typeface="Times New Roman"/>
                <a:ea typeface="宋体"/>
              </a:rPr>
              <a:t>km</a:t>
            </a:r>
            <a:r>
              <a:rPr lang="zh-CN" altLang="zh-CN" sz="1200" kern="100" dirty="0" smtClean="0">
                <a:latin typeface="Times New Roman"/>
                <a:ea typeface="宋体"/>
              </a:rPr>
              <a:t>”。</a:t>
            </a:r>
          </a:p>
          <a:p>
            <a:pPr indent="269875" algn="just">
              <a:spcAft>
                <a:spcPts val="0"/>
              </a:spcAft>
            </a:pPr>
            <a:r>
              <a:rPr lang="zh-CN" altLang="zh-CN" sz="1200" kern="100" dirty="0" smtClean="0">
                <a:latin typeface="Times New Roman"/>
                <a:ea typeface="宋体"/>
              </a:rPr>
              <a:t>零担车、冷藏车、油罐车等其他特种车辆的货运成本计算单位可通用“</a:t>
            </a:r>
            <a:r>
              <a:rPr lang="en-US" altLang="zh-CN" sz="1200" kern="100" dirty="0" smtClean="0">
                <a:latin typeface="Times New Roman"/>
                <a:ea typeface="宋体"/>
              </a:rPr>
              <a:t>10</a:t>
            </a:r>
            <a:r>
              <a:rPr lang="en-US" altLang="zh-CN" sz="1200" kern="100" baseline="30000" dirty="0" smtClean="0">
                <a:latin typeface="Times New Roman"/>
                <a:ea typeface="宋体"/>
              </a:rPr>
              <a:t>3</a:t>
            </a:r>
            <a:r>
              <a:rPr lang="en-US" altLang="zh-CN" sz="1200" kern="100" dirty="0" smtClean="0">
                <a:latin typeface="Times New Roman"/>
                <a:ea typeface="宋体"/>
              </a:rPr>
              <a:t>t</a:t>
            </a:r>
            <a:r>
              <a:rPr lang="zh-CN" altLang="zh-CN" sz="1200" kern="100" dirty="0" smtClean="0">
                <a:latin typeface="Times New Roman"/>
                <a:ea typeface="宋体"/>
              </a:rPr>
              <a:t>·</a:t>
            </a:r>
            <a:r>
              <a:rPr lang="en-US" altLang="zh-CN" sz="1200" kern="100" dirty="0" smtClean="0">
                <a:latin typeface="Times New Roman"/>
                <a:ea typeface="宋体"/>
              </a:rPr>
              <a:t>km</a:t>
            </a:r>
            <a:r>
              <a:rPr lang="zh-CN" altLang="zh-CN" sz="1200" kern="100" dirty="0" smtClean="0">
                <a:latin typeface="Times New Roman"/>
                <a:ea typeface="宋体"/>
              </a:rPr>
              <a:t>”。</a:t>
            </a:r>
          </a:p>
          <a:p>
            <a:pPr indent="269875" algn="just">
              <a:lnSpc>
                <a:spcPts val="1550"/>
              </a:lnSpc>
              <a:spcAft>
                <a:spcPts val="0"/>
              </a:spcAft>
            </a:pPr>
            <a:r>
              <a:rPr lang="zh-CN" altLang="zh-CN" sz="1200" kern="100" dirty="0" smtClean="0">
                <a:latin typeface="Times New Roman"/>
                <a:ea typeface="宋体"/>
              </a:rPr>
              <a:t>大型车组的货运成本计算单位可为“千吨位小时”，符号为“</a:t>
            </a:r>
            <a:r>
              <a:rPr lang="en-US" altLang="zh-CN" sz="1200" kern="100" spc="-10" dirty="0" smtClean="0">
                <a:latin typeface="Times New Roman"/>
                <a:ea typeface="宋体"/>
              </a:rPr>
              <a:t>10</a:t>
            </a:r>
            <a:r>
              <a:rPr lang="en-US" altLang="zh-CN" sz="1200" kern="100" spc="-10" baseline="30000" dirty="0" smtClean="0">
                <a:latin typeface="Times New Roman"/>
                <a:ea typeface="宋体"/>
              </a:rPr>
              <a:t>3</a:t>
            </a:r>
            <a:r>
              <a:rPr lang="en-US" altLang="zh-CN" sz="1200" kern="100" spc="-10" dirty="0" smtClean="0">
                <a:latin typeface="Times New Roman"/>
                <a:ea typeface="宋体"/>
              </a:rPr>
              <a:t>t</a:t>
            </a:r>
            <a:r>
              <a:rPr lang="zh-CN" altLang="zh-CN" sz="1200" kern="100" dirty="0" smtClean="0">
                <a:latin typeface="Times New Roman"/>
                <a:ea typeface="宋体"/>
              </a:rPr>
              <a:t>·</a:t>
            </a:r>
            <a:r>
              <a:rPr lang="en-US" altLang="zh-CN" sz="1200" kern="100" spc="-10" dirty="0" smtClean="0">
                <a:latin typeface="Times New Roman"/>
                <a:ea typeface="宋体"/>
              </a:rPr>
              <a:t>h</a:t>
            </a:r>
            <a:r>
              <a:rPr lang="zh-CN" altLang="zh-CN" sz="1200" kern="100" dirty="0" smtClean="0">
                <a:latin typeface="Times New Roman"/>
                <a:ea typeface="宋体"/>
              </a:rPr>
              <a:t>”。</a:t>
            </a:r>
          </a:p>
          <a:p>
            <a:pPr indent="269875" algn="just">
              <a:lnSpc>
                <a:spcPts val="1550"/>
              </a:lnSpc>
              <a:spcAft>
                <a:spcPts val="0"/>
              </a:spcAft>
            </a:pPr>
            <a:r>
              <a:rPr lang="zh-CN" altLang="zh-CN" sz="1200" kern="100" dirty="0" smtClean="0">
                <a:latin typeface="Times New Roman"/>
                <a:ea typeface="宋体"/>
              </a:rPr>
              <a:t>集装箱车辆的货运成本计算单位为“千标准箱公里”，符号为“</a:t>
            </a:r>
            <a:r>
              <a:rPr lang="en-US" altLang="zh-CN" sz="1200" kern="100" dirty="0" smtClean="0">
                <a:latin typeface="Times New Roman"/>
                <a:ea typeface="宋体"/>
              </a:rPr>
              <a:t>10</a:t>
            </a:r>
            <a:r>
              <a:rPr lang="en-US" altLang="zh-CN" sz="1200" kern="100" baseline="30000" dirty="0" smtClean="0">
                <a:latin typeface="Times New Roman"/>
                <a:ea typeface="宋体"/>
              </a:rPr>
              <a:t>3</a:t>
            </a:r>
            <a:r>
              <a:rPr lang="en-US" altLang="zh-CN" sz="1200" kern="100" dirty="0" smtClean="0">
                <a:latin typeface="Times New Roman"/>
                <a:ea typeface="宋体"/>
              </a:rPr>
              <a:t>TEU</a:t>
            </a:r>
            <a:r>
              <a:rPr lang="zh-CN" altLang="zh-CN" sz="1200" kern="100" dirty="0" smtClean="0">
                <a:latin typeface="Times New Roman"/>
                <a:ea typeface="宋体"/>
              </a:rPr>
              <a:t>·</a:t>
            </a:r>
            <a:r>
              <a:rPr lang="en-US" altLang="zh-CN" sz="1200" kern="100" dirty="0" smtClean="0">
                <a:latin typeface="Times New Roman"/>
                <a:ea typeface="宋体"/>
              </a:rPr>
              <a:t>km</a:t>
            </a:r>
            <a:r>
              <a:rPr lang="zh-CN" altLang="zh-CN" sz="1200" kern="100" dirty="0" smtClean="0">
                <a:latin typeface="Times New Roman"/>
                <a:ea typeface="宋体"/>
              </a:rPr>
              <a:t>”。集装箱车运输，是以集装箱为单元积载设备，用集装箱专用车或普通汽车进行货物运输的一种运输方式。标准箱是集装箱运量统计单位，也称国际标准箱单位，以长</a:t>
            </a:r>
            <a:r>
              <a:rPr lang="en-US" altLang="zh-CN" sz="1200" kern="100" dirty="0" smtClean="0">
                <a:latin typeface="Times New Roman"/>
                <a:ea typeface="宋体"/>
              </a:rPr>
              <a:t>20ft</a:t>
            </a:r>
            <a:r>
              <a:rPr lang="zh-CN" altLang="zh-CN" sz="1200" kern="100" dirty="0" smtClean="0">
                <a:latin typeface="Times New Roman"/>
                <a:ea typeface="宋体"/>
              </a:rPr>
              <a:t>（</a:t>
            </a:r>
            <a:r>
              <a:rPr lang="en-US" altLang="zh-CN" sz="1200" kern="100" dirty="0" smtClean="0">
                <a:latin typeface="Times New Roman"/>
                <a:ea typeface="宋体"/>
              </a:rPr>
              <a:t>1ft=0.3048m</a:t>
            </a:r>
            <a:r>
              <a:rPr lang="zh-CN" altLang="zh-CN" sz="1200" kern="100" dirty="0" smtClean="0">
                <a:latin typeface="Times New Roman"/>
                <a:ea typeface="宋体"/>
              </a:rPr>
              <a:t>）的集装箱为标准，英文缩写为</a:t>
            </a:r>
            <a:r>
              <a:rPr lang="en-US" altLang="zh-CN" sz="1200" kern="100" dirty="0" smtClean="0">
                <a:latin typeface="Times New Roman"/>
                <a:ea typeface="宋体"/>
              </a:rPr>
              <a:t>TEU</a:t>
            </a:r>
            <a:r>
              <a:rPr lang="zh-CN" altLang="zh-CN" sz="1200" kern="100" dirty="0" smtClean="0">
                <a:latin typeface="Times New Roman"/>
                <a:ea typeface="宋体"/>
              </a:rPr>
              <a:t>。</a:t>
            </a:r>
          </a:p>
          <a:p>
            <a:endParaRPr lang="zh-CN" altLang="en-US" dirty="0"/>
          </a:p>
        </p:txBody>
      </p:sp>
      <p:sp>
        <p:nvSpPr>
          <p:cNvPr id="4" name="灯片编号占位符 3"/>
          <p:cNvSpPr>
            <a:spLocks noGrp="1"/>
          </p:cNvSpPr>
          <p:nvPr>
            <p:ph type="sldNum" sz="quarter" idx="10"/>
          </p:nvPr>
        </p:nvSpPr>
        <p:spPr/>
        <p:txBody>
          <a:bodyPr/>
          <a:lstStyle/>
          <a:p>
            <a:fld id="{6981E15F-BDD1-43A0-BAC5-15100B08E889}" type="slidenum">
              <a:rPr lang="en-US" altLang="zh-CN" smtClean="0"/>
              <a:pPr/>
              <a:t>24</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带标题的">
    <p:spTree>
      <p:nvGrpSpPr>
        <p:cNvPr id="1" name=""/>
        <p:cNvGrpSpPr/>
        <p:nvPr/>
      </p:nvGrpSpPr>
      <p:grpSpPr>
        <a:xfrm>
          <a:off x="0" y="0"/>
          <a:ext cx="0" cy="0"/>
          <a:chOff x="0" y="0"/>
          <a:chExt cx="0" cy="0"/>
        </a:xfrm>
      </p:grpSpPr>
      <p:sp>
        <p:nvSpPr>
          <p:cNvPr id="5" name="剪去单角的矩形 4"/>
          <p:cNvSpPr/>
          <p:nvPr userDrawn="1"/>
        </p:nvSpPr>
        <p:spPr>
          <a:xfrm>
            <a:off x="470780" y="1638681"/>
            <a:ext cx="11253458" cy="4562946"/>
          </a:xfrm>
          <a:prstGeom prst="snip1Rect">
            <a:avLst/>
          </a:prstGeom>
          <a:solidFill>
            <a:srgbClr val="F2D6E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内容占位符 1"/>
          <p:cNvSpPr>
            <a:spLocks noGrp="1"/>
          </p:cNvSpPr>
          <p:nvPr>
            <p:ph/>
          </p:nvPr>
        </p:nvSpPr>
        <p:spPr>
          <a:xfrm>
            <a:off x="640769" y="1761420"/>
            <a:ext cx="10972800" cy="4224939"/>
          </a:xfr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lvl1pPr indent="828000">
              <a:lnSpc>
                <a:spcPct val="120000"/>
              </a:lnSpc>
              <a:spcBef>
                <a:spcPts val="0"/>
              </a:spcBef>
              <a:buNone/>
              <a:defRPr sz="3200" b="1"/>
            </a:lvl1pPr>
            <a:lvl2pPr>
              <a:defRPr b="1"/>
            </a:lvl2pPr>
            <a:lvl3pPr marL="1296000">
              <a:lnSpc>
                <a:spcPct val="100000"/>
              </a:lnSpc>
              <a:buNone/>
              <a:defRPr sz="2800" b="1">
                <a:latin typeface="楷体" pitchFamily="49" charset="-122"/>
                <a:ea typeface="楷体" pitchFamily="49" charset="-122"/>
              </a:defRPr>
            </a:lvl3pPr>
            <a:lvl4pPr>
              <a:lnSpc>
                <a:spcPct val="150000"/>
              </a:lnSpc>
              <a:spcBef>
                <a:spcPts val="0"/>
              </a:spcBef>
              <a:buNone/>
              <a:defRPr sz="2800" b="1">
                <a:latin typeface="楷体" pitchFamily="49" charset="-122"/>
                <a:ea typeface="楷体" pitchFamily="49" charset="-122"/>
              </a:defRPr>
            </a:lvl4pPr>
            <a:lvl5pPr>
              <a:defRPr b="1">
                <a:latin typeface="楷体" pitchFamily="49" charset="-122"/>
                <a:ea typeface="楷体" pitchFamily="49" charset="-122"/>
              </a:defRPr>
            </a:lvl5pPr>
            <a:lvl6pPr>
              <a:defRPr>
                <a:latin typeface="楷体" pitchFamily="49" charset="-122"/>
                <a:ea typeface="楷体" pitchFamily="49" charset="-122"/>
              </a:defRPr>
            </a:lvl6pPr>
          </a:lstStyle>
          <a:p>
            <a:pPr lvl="0"/>
            <a:r>
              <a:rPr lang="zh-CN" altLang="en-US" dirty="0" smtClean="0"/>
              <a:t>单击此处编辑母版文本样式</a:t>
            </a:r>
          </a:p>
          <a:p>
            <a:pPr lvl="3"/>
            <a:r>
              <a:rPr lang="zh-CN" altLang="en-US" dirty="0" smtClean="0"/>
              <a:t>第二级</a:t>
            </a:r>
          </a:p>
        </p:txBody>
      </p:sp>
      <p:sp>
        <p:nvSpPr>
          <p:cNvPr id="3" name="灯片编号占位符 2"/>
          <p:cNvSpPr>
            <a:spLocks noGrp="1"/>
          </p:cNvSpPr>
          <p:nvPr>
            <p:ph type="sldNum" sz="quarter" idx="10"/>
          </p:nvPr>
        </p:nvSpPr>
        <p:spPr>
          <a:xfrm>
            <a:off x="4368800" y="6477000"/>
            <a:ext cx="2844800" cy="304800"/>
          </a:xfrm>
          <a:prstGeom prst="rect">
            <a:avLst/>
          </a:prstGeom>
        </p:spPr>
        <p:txBody>
          <a:bodyPr/>
          <a:lstStyle>
            <a:lvl1pPr>
              <a:defRPr/>
            </a:lvl1pPr>
          </a:lstStyle>
          <a:p>
            <a:fld id="{426758F8-9338-4BDA-87DA-DF19575C4030}" type="slidenum">
              <a:rPr lang="ko-KR" altLang="en-US"/>
              <a:pPr/>
              <a:t>‹#›</a:t>
            </a:fld>
            <a:endParaRPr lang="en-US" altLang="ko-KR"/>
          </a:p>
        </p:txBody>
      </p:sp>
      <p:sp>
        <p:nvSpPr>
          <p:cNvPr id="4" name="Title 1"/>
          <p:cNvSpPr>
            <a:spLocks noGrp="1"/>
          </p:cNvSpPr>
          <p:nvPr>
            <p:ph type="title" idx="11"/>
          </p:nvPr>
        </p:nvSpPr>
        <p:spPr>
          <a:xfrm>
            <a:off x="838200" y="823014"/>
            <a:ext cx="10515600" cy="634598"/>
          </a:xfrm>
        </p:spPr>
        <p:txBody>
          <a:bodyPr>
            <a:normAutofit/>
          </a:bodyPr>
          <a:lstStyle>
            <a:lvl1pPr algn="ctr">
              <a:defRPr sz="3600">
                <a:latin typeface="黑体" pitchFamily="49" charset="-122"/>
                <a:ea typeface="黑体" pitchFamily="49" charset="-122"/>
              </a:defRPr>
            </a:lvl1pPr>
          </a:lstStyle>
          <a:p>
            <a:r>
              <a:rPr lang="zh-CN" altLang="en-US"/>
              <a:t>单击此处编辑母版标题样式</a:t>
            </a:r>
            <a:endParaRPr lang="en-US" dirty="0"/>
          </a:p>
        </p:txBody>
      </p:sp>
    </p:spTree>
    <p:extLst>
      <p:ext uri="{BB962C8B-B14F-4D97-AF65-F5344CB8AC3E}">
        <p14:creationId xmlns:p14="http://schemas.microsoft.com/office/powerpoint/2010/main" xmlns="" val="2343876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7/3/2023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C8E1D17-50DD-4BA3-9EB9-75ADA9C3848F}" type="slidenum">
              <a:rPr lang="ko-KR" altLang="en-US" smtClean="0"/>
              <a:pPr/>
              <a:t>‹#›</a:t>
            </a:fld>
            <a:endParaRPr lang="en-US" altLang="ko-KR"/>
          </a:p>
        </p:txBody>
      </p:sp>
    </p:spTree>
    <p:extLst>
      <p:ext uri="{BB962C8B-B14F-4D97-AF65-F5344CB8AC3E}">
        <p14:creationId xmlns:p14="http://schemas.microsoft.com/office/powerpoint/2010/main" xmlns="" val="4170054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pPr/>
              <a:t>7/3/2023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55F28E-275E-49F2-A4A7-1928948E780F}" type="slidenum">
              <a:rPr lang="ko-KR" altLang="en-US" smtClean="0"/>
              <a:pPr/>
              <a:t>‹#›</a:t>
            </a:fld>
            <a:endParaRPr lang="en-US" altLang="ko-KR"/>
          </a:p>
        </p:txBody>
      </p:sp>
    </p:spTree>
    <p:extLst>
      <p:ext uri="{BB962C8B-B14F-4D97-AF65-F5344CB8AC3E}">
        <p14:creationId xmlns:p14="http://schemas.microsoft.com/office/powerpoint/2010/main" xmlns="" val="4081315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CFCFC"/>
        </a:solidFill>
        <a:effectLst/>
      </p:bgPr>
    </p:bg>
    <p:spTree>
      <p:nvGrpSpPr>
        <p:cNvPr id="1" name=""/>
        <p:cNvGrpSpPr/>
        <p:nvPr/>
      </p:nvGrpSpPr>
      <p:grpSpPr>
        <a:xfrm>
          <a:off x="0" y="0"/>
          <a:ext cx="0" cy="0"/>
          <a:chOff x="0" y="0"/>
          <a:chExt cx="0" cy="0"/>
        </a:xfrm>
      </p:grpSpPr>
      <p:sp>
        <p:nvSpPr>
          <p:cNvPr id="2" name="矩形 1"/>
          <p:cNvSpPr/>
          <p:nvPr userDrawn="1"/>
        </p:nvSpPr>
        <p:spPr>
          <a:xfrm>
            <a:off x="1199456" y="1844824"/>
            <a:ext cx="10009112" cy="4176464"/>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2633998088"/>
      </p:ext>
    </p:extLst>
  </p:cSld>
  <p:clrMapOvr>
    <a:masterClrMapping/>
  </p:clrMapOvr>
  <p:transition spd="med" advClick="0">
    <p:pull/>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28C060E-BD96-4541-B488-A7B85F57D2A6}" type="datetimeFigureOut">
              <a:rPr lang="zh-CN" altLang="en-US" smtClean="0"/>
              <a:pPr/>
              <a:t>2023/7/3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4E0B23-8303-4582-89A7-2102B300AD63}"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28C060E-BD96-4541-B488-A7B85F57D2A6}" type="datetimeFigureOut">
              <a:rPr lang="zh-CN" altLang="en-US" smtClean="0"/>
              <a:pPr/>
              <a:t>2023/7/3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4E0B23-8303-4582-89A7-2102B300AD63}" type="slidenum">
              <a:rPr lang="zh-CN" altLang="en-US" smtClean="0"/>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E28C060E-BD96-4541-B488-A7B85F57D2A6}" type="datetimeFigureOut">
              <a:rPr lang="zh-CN" altLang="en-US" smtClean="0"/>
              <a:pPr/>
              <a:t>2023/7/3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4E0B23-8303-4582-89A7-2102B300AD63}"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28C060E-BD96-4541-B488-A7B85F57D2A6}" type="datetimeFigureOut">
              <a:rPr lang="zh-CN" altLang="en-US" smtClean="0"/>
              <a:pPr/>
              <a:t>2023/7/3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4E0B23-8303-4582-89A7-2102B300AD63}"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28C060E-BD96-4541-B488-A7B85F57D2A6}" type="datetimeFigureOut">
              <a:rPr lang="zh-CN" altLang="en-US" smtClean="0"/>
              <a:pPr/>
              <a:t>2023/7/3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A4E0B23-8303-4582-89A7-2102B300AD63}"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28C060E-BD96-4541-B488-A7B85F57D2A6}" type="datetimeFigureOut">
              <a:rPr lang="zh-CN" altLang="en-US" smtClean="0"/>
              <a:pPr/>
              <a:t>2023/7/3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4E0B23-8303-4582-89A7-2102B300AD63}"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8C060E-BD96-4541-B488-A7B85F57D2A6}" type="datetimeFigureOut">
              <a:rPr lang="zh-CN" altLang="en-US" smtClean="0"/>
              <a:pPr/>
              <a:t>2023/7/3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A4E0B23-8303-4582-89A7-2102B300AD63}"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图片与文字">
    <p:spTree>
      <p:nvGrpSpPr>
        <p:cNvPr id="1" name=""/>
        <p:cNvGrpSpPr/>
        <p:nvPr/>
      </p:nvGrpSpPr>
      <p:grpSpPr>
        <a:xfrm>
          <a:off x="0" y="0"/>
          <a:ext cx="0" cy="0"/>
          <a:chOff x="0" y="0"/>
          <a:chExt cx="0" cy="0"/>
        </a:xfrm>
      </p:grpSpPr>
      <p:sp>
        <p:nvSpPr>
          <p:cNvPr id="5" name="剪去单角的矩形 4"/>
          <p:cNvSpPr/>
          <p:nvPr userDrawn="1"/>
        </p:nvSpPr>
        <p:spPr>
          <a:xfrm>
            <a:off x="397167" y="1476103"/>
            <a:ext cx="11397667" cy="4725524"/>
          </a:xfrm>
          <a:prstGeom prst="snip1Rect">
            <a:avLst/>
          </a:prstGeom>
          <a:solidFill>
            <a:srgbClr val="EDC5D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内容占位符 1"/>
          <p:cNvSpPr>
            <a:spLocks noGrp="1"/>
          </p:cNvSpPr>
          <p:nvPr>
            <p:ph/>
          </p:nvPr>
        </p:nvSpPr>
        <p:spPr>
          <a:xfrm>
            <a:off x="627706" y="1656916"/>
            <a:ext cx="10972800" cy="4224939"/>
          </a:xfr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lvl1pPr indent="828000">
              <a:lnSpc>
                <a:spcPct val="120000"/>
              </a:lnSpc>
              <a:spcBef>
                <a:spcPts val="0"/>
              </a:spcBef>
              <a:spcAft>
                <a:spcPts val="1200"/>
              </a:spcAft>
              <a:buNone/>
              <a:defRPr sz="3200" b="1"/>
            </a:lvl1pPr>
            <a:lvl2pPr>
              <a:defRPr b="1"/>
            </a:lvl2pPr>
            <a:lvl3pPr marL="1296000">
              <a:lnSpc>
                <a:spcPct val="100000"/>
              </a:lnSpc>
              <a:buNone/>
              <a:defRPr sz="2800" b="1">
                <a:latin typeface="楷体" pitchFamily="49" charset="-122"/>
                <a:ea typeface="楷体" pitchFamily="49" charset="-122"/>
              </a:defRPr>
            </a:lvl3pPr>
            <a:lvl4pPr>
              <a:lnSpc>
                <a:spcPct val="150000"/>
              </a:lnSpc>
              <a:spcBef>
                <a:spcPts val="600"/>
              </a:spcBef>
              <a:buNone/>
              <a:defRPr sz="2800" b="1">
                <a:latin typeface="楷体" pitchFamily="49" charset="-122"/>
                <a:ea typeface="楷体" pitchFamily="49" charset="-122"/>
              </a:defRPr>
            </a:lvl4pPr>
            <a:lvl5pPr>
              <a:defRPr b="1">
                <a:latin typeface="楷体" pitchFamily="49" charset="-122"/>
                <a:ea typeface="楷体" pitchFamily="49" charset="-122"/>
              </a:defRPr>
            </a:lvl5pPr>
            <a:lvl6pPr>
              <a:defRPr>
                <a:latin typeface="楷体" pitchFamily="49" charset="-122"/>
                <a:ea typeface="楷体" pitchFamily="49" charset="-122"/>
              </a:defRPr>
            </a:lvl6pPr>
          </a:lstStyle>
          <a:p>
            <a:pPr lvl="0"/>
            <a:r>
              <a:rPr lang="zh-CN" altLang="en-US" dirty="0" smtClean="0"/>
              <a:t>单击此处编辑母版文本样式</a:t>
            </a:r>
          </a:p>
          <a:p>
            <a:pPr lvl="3"/>
            <a:r>
              <a:rPr lang="zh-CN" altLang="en-US" dirty="0" smtClean="0"/>
              <a:t>第二级</a:t>
            </a:r>
          </a:p>
        </p:txBody>
      </p:sp>
      <p:sp>
        <p:nvSpPr>
          <p:cNvPr id="3" name="灯片编号占位符 2"/>
          <p:cNvSpPr>
            <a:spLocks noGrp="1"/>
          </p:cNvSpPr>
          <p:nvPr>
            <p:ph type="sldNum" sz="quarter" idx="10"/>
          </p:nvPr>
        </p:nvSpPr>
        <p:spPr>
          <a:xfrm>
            <a:off x="4368800" y="6477000"/>
            <a:ext cx="2844800" cy="304800"/>
          </a:xfrm>
          <a:prstGeom prst="rect">
            <a:avLst/>
          </a:prstGeom>
        </p:spPr>
        <p:txBody>
          <a:bodyPr/>
          <a:lstStyle>
            <a:lvl1pPr>
              <a:defRPr/>
            </a:lvl1pPr>
          </a:lstStyle>
          <a:p>
            <a:fld id="{426758F8-9338-4BDA-87DA-DF19575C4030}" type="slidenum">
              <a:rPr lang="ko-KR" altLang="en-US"/>
              <a:pPr/>
              <a:t>‹#›</a:t>
            </a:fld>
            <a:endParaRPr lang="en-US" altLang="ko-KR"/>
          </a:p>
        </p:txBody>
      </p:sp>
    </p:spTree>
    <p:extLst>
      <p:ext uri="{BB962C8B-B14F-4D97-AF65-F5344CB8AC3E}">
        <p14:creationId xmlns:p14="http://schemas.microsoft.com/office/powerpoint/2010/main" xmlns="" val="2343876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28C060E-BD96-4541-B488-A7B85F57D2A6}" type="datetimeFigureOut">
              <a:rPr lang="zh-CN" altLang="en-US" smtClean="0"/>
              <a:pPr/>
              <a:t>2023/7/3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4E0B23-8303-4582-89A7-2102B300AD63}" type="slidenum">
              <a:rPr lang="zh-CN" altLang="en-US" smtClean="0"/>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28C060E-BD96-4541-B488-A7B85F57D2A6}" type="datetimeFigureOut">
              <a:rPr lang="zh-CN" altLang="en-US" smtClean="0"/>
              <a:pPr/>
              <a:t>2023/7/3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4E0B23-8303-4582-89A7-2102B300AD63}" type="slidenum">
              <a:rPr lang="zh-CN" altLang="en-US" smtClean="0"/>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28C060E-BD96-4541-B488-A7B85F57D2A6}" type="datetimeFigureOut">
              <a:rPr lang="zh-CN" altLang="en-US" smtClean="0"/>
              <a:pPr/>
              <a:t>2023/7/3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4E0B23-8303-4582-89A7-2102B300AD63}" type="slidenum">
              <a:rPr lang="zh-CN" altLang="en-US" smtClean="0"/>
              <a:pPr/>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28C060E-BD96-4541-B488-A7B85F57D2A6}" type="datetimeFigureOut">
              <a:rPr lang="zh-CN" altLang="en-US" smtClean="0"/>
              <a:pPr/>
              <a:t>2023/7/3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4E0B23-8303-4582-89A7-2102B300AD63}"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白板">
    <p:spTree>
      <p:nvGrpSpPr>
        <p:cNvPr id="1" name=""/>
        <p:cNvGrpSpPr/>
        <p:nvPr/>
      </p:nvGrpSpPr>
      <p:grpSpPr>
        <a:xfrm>
          <a:off x="0" y="0"/>
          <a:ext cx="0" cy="0"/>
          <a:chOff x="0" y="0"/>
          <a:chExt cx="0" cy="0"/>
        </a:xfrm>
      </p:grpSpPr>
      <p:sp>
        <p:nvSpPr>
          <p:cNvPr id="5" name="剪去单角的矩形 4"/>
          <p:cNvSpPr/>
          <p:nvPr userDrawn="1"/>
        </p:nvSpPr>
        <p:spPr>
          <a:xfrm>
            <a:off x="397167" y="1476103"/>
            <a:ext cx="11397667" cy="4725524"/>
          </a:xfrm>
          <a:prstGeom prst="snip1Rect">
            <a:avLst/>
          </a:prstGeom>
          <a:solidFill>
            <a:srgbClr val="EDC5D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609600" y="1638300"/>
            <a:ext cx="10965180" cy="425958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p:cNvSpPr>
            <a:spLocks noGrp="1"/>
          </p:cNvSpPr>
          <p:nvPr>
            <p:ph type="sldNum" sz="quarter" idx="10"/>
          </p:nvPr>
        </p:nvSpPr>
        <p:spPr>
          <a:xfrm>
            <a:off x="4368800" y="6477000"/>
            <a:ext cx="2844800" cy="304800"/>
          </a:xfrm>
          <a:prstGeom prst="rect">
            <a:avLst/>
          </a:prstGeom>
        </p:spPr>
        <p:txBody>
          <a:bodyPr/>
          <a:lstStyle>
            <a:lvl1pPr>
              <a:defRPr/>
            </a:lvl1pPr>
          </a:lstStyle>
          <a:p>
            <a:fld id="{426758F8-9338-4BDA-87DA-DF19575C4030}" type="slidenum">
              <a:rPr lang="ko-KR" altLang="en-US"/>
              <a:pPr/>
              <a:t>‹#›</a:t>
            </a:fld>
            <a:endParaRPr lang="en-US" altLang="ko-KR"/>
          </a:p>
        </p:txBody>
      </p:sp>
    </p:spTree>
    <p:extLst>
      <p:ext uri="{BB962C8B-B14F-4D97-AF65-F5344CB8AC3E}">
        <p14:creationId xmlns:p14="http://schemas.microsoft.com/office/powerpoint/2010/main" xmlns="" val="2343876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图片">
    <p:spTree>
      <p:nvGrpSpPr>
        <p:cNvPr id="1" name=""/>
        <p:cNvGrpSpPr/>
        <p:nvPr/>
      </p:nvGrpSpPr>
      <p:grpSpPr>
        <a:xfrm>
          <a:off x="0" y="0"/>
          <a:ext cx="0" cy="0"/>
          <a:chOff x="0" y="0"/>
          <a:chExt cx="0" cy="0"/>
        </a:xfrm>
      </p:grpSpPr>
      <p:sp>
        <p:nvSpPr>
          <p:cNvPr id="5" name="剪去单角的矩形 4"/>
          <p:cNvSpPr/>
          <p:nvPr userDrawn="1"/>
        </p:nvSpPr>
        <p:spPr>
          <a:xfrm>
            <a:off x="470780" y="1162594"/>
            <a:ext cx="11253458" cy="5039033"/>
          </a:xfrm>
          <a:prstGeom prst="snip1Rect">
            <a:avLst/>
          </a:prstGeom>
          <a:solidFill>
            <a:srgbClr val="DA8A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p:cNvSpPr>
            <a:spLocks noGrp="1"/>
          </p:cNvSpPr>
          <p:nvPr>
            <p:ph type="sldNum" sz="quarter" idx="10"/>
          </p:nvPr>
        </p:nvSpPr>
        <p:spPr>
          <a:xfrm>
            <a:off x="4368800" y="6477000"/>
            <a:ext cx="2844800" cy="304800"/>
          </a:xfrm>
          <a:prstGeom prst="rect">
            <a:avLst/>
          </a:prstGeom>
        </p:spPr>
        <p:txBody>
          <a:bodyPr/>
          <a:lstStyle>
            <a:lvl1pPr>
              <a:defRPr/>
            </a:lvl1pPr>
          </a:lstStyle>
          <a:p>
            <a:fld id="{426758F8-9338-4BDA-87DA-DF19575C4030}" type="slidenum">
              <a:rPr lang="ko-KR" altLang="en-US"/>
              <a:pPr/>
              <a:t>‹#›</a:t>
            </a:fld>
            <a:endParaRPr lang="en-US" altLang="ko-KR"/>
          </a:p>
        </p:txBody>
      </p:sp>
      <p:sp>
        <p:nvSpPr>
          <p:cNvPr id="6" name="矩形 5"/>
          <p:cNvSpPr/>
          <p:nvPr userDrawn="1"/>
        </p:nvSpPr>
        <p:spPr>
          <a:xfrm>
            <a:off x="616132" y="1312817"/>
            <a:ext cx="10959737" cy="46699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343876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5" name="剪去单角的矩形 4"/>
          <p:cNvSpPr/>
          <p:nvPr userDrawn="1"/>
        </p:nvSpPr>
        <p:spPr>
          <a:xfrm>
            <a:off x="470780" y="1638681"/>
            <a:ext cx="11253458" cy="4562946"/>
          </a:xfrm>
          <a:prstGeom prst="snip1Rect">
            <a:avLst/>
          </a:prstGeom>
          <a:solidFill>
            <a:srgbClr val="DA8A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内容占位符 1"/>
          <p:cNvSpPr>
            <a:spLocks noGrp="1"/>
          </p:cNvSpPr>
          <p:nvPr>
            <p:ph/>
          </p:nvPr>
        </p:nvSpPr>
        <p:spPr>
          <a:xfrm>
            <a:off x="627706" y="1774483"/>
            <a:ext cx="10972800" cy="4224939"/>
          </a:xfr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indent="648000">
              <a:lnSpc>
                <a:spcPct val="120000"/>
              </a:lnSpc>
              <a:buNone/>
              <a:defRPr b="1"/>
            </a:lvl1pPr>
            <a:lvl2pPr>
              <a:defRPr b="1"/>
            </a:lvl2pPr>
            <a:lvl3pPr>
              <a:defRPr b="1">
                <a:latin typeface="楷体" pitchFamily="49" charset="-122"/>
                <a:ea typeface="楷体" pitchFamily="49" charset="-122"/>
              </a:defRPr>
            </a:lvl3pPr>
            <a:lvl4pPr>
              <a:defRPr b="1"/>
            </a:lvl4pPr>
            <a:lvl5pPr>
              <a:defRPr b="1"/>
            </a:lvl5pPr>
          </a:lstStyle>
          <a:p>
            <a:pPr lvl="0"/>
            <a:r>
              <a:rPr lang="zh-CN" altLang="en-US" dirty="0" smtClean="0"/>
              <a:t>单击此处编辑母版文本样式</a:t>
            </a:r>
          </a:p>
          <a:p>
            <a:pPr lvl="2"/>
            <a:r>
              <a:rPr lang="zh-CN" altLang="en-US" dirty="0" smtClean="0"/>
              <a:t>第二级</a:t>
            </a:r>
          </a:p>
        </p:txBody>
      </p:sp>
      <p:sp>
        <p:nvSpPr>
          <p:cNvPr id="3" name="灯片编号占位符 2"/>
          <p:cNvSpPr>
            <a:spLocks noGrp="1"/>
          </p:cNvSpPr>
          <p:nvPr>
            <p:ph type="sldNum" sz="quarter" idx="10"/>
          </p:nvPr>
        </p:nvSpPr>
        <p:spPr>
          <a:xfrm>
            <a:off x="4368800" y="6477000"/>
            <a:ext cx="2844800" cy="304800"/>
          </a:xfrm>
          <a:prstGeom prst="rect">
            <a:avLst/>
          </a:prstGeom>
        </p:spPr>
        <p:txBody>
          <a:bodyPr/>
          <a:lstStyle>
            <a:lvl1pPr>
              <a:defRPr/>
            </a:lvl1pPr>
          </a:lstStyle>
          <a:p>
            <a:fld id="{426758F8-9338-4BDA-87DA-DF19575C4030}" type="slidenum">
              <a:rPr lang="ko-KR" altLang="en-US"/>
              <a:pPr/>
              <a:t>‹#›</a:t>
            </a:fld>
            <a:endParaRPr lang="en-US" altLang="ko-KR"/>
          </a:p>
        </p:txBody>
      </p:sp>
      <p:sp>
        <p:nvSpPr>
          <p:cNvPr id="4" name="Title 1"/>
          <p:cNvSpPr>
            <a:spLocks noGrp="1"/>
          </p:cNvSpPr>
          <p:nvPr>
            <p:ph type="title" idx="11"/>
          </p:nvPr>
        </p:nvSpPr>
        <p:spPr>
          <a:xfrm>
            <a:off x="838200" y="823014"/>
            <a:ext cx="10515600" cy="634598"/>
          </a:xfrm>
        </p:spPr>
        <p:txBody>
          <a:bodyPr>
            <a:normAutofit/>
          </a:bodyPr>
          <a:lstStyle>
            <a:lvl1pPr algn="ctr">
              <a:defRPr sz="3200" b="1">
                <a:latin typeface="+mn-ea"/>
                <a:ea typeface="+mn-ea"/>
              </a:defRPr>
            </a:lvl1pPr>
          </a:lstStyle>
          <a:p>
            <a:r>
              <a:rPr lang="zh-CN" altLang="en-US" dirty="0"/>
              <a:t>单击此处编辑母版标题样式</a:t>
            </a:r>
            <a:endParaRPr lang="en-US" dirty="0"/>
          </a:p>
        </p:txBody>
      </p:sp>
    </p:spTree>
    <p:extLst>
      <p:ext uri="{BB962C8B-B14F-4D97-AF65-F5344CB8AC3E}">
        <p14:creationId xmlns:p14="http://schemas.microsoft.com/office/powerpoint/2010/main" xmlns="" val="2343876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sp>
        <p:nvSpPr>
          <p:cNvPr id="5" name="剪去单角的矩形 4"/>
          <p:cNvSpPr/>
          <p:nvPr userDrawn="1"/>
        </p:nvSpPr>
        <p:spPr>
          <a:xfrm>
            <a:off x="470780" y="1147527"/>
            <a:ext cx="11253458" cy="4562946"/>
          </a:xfrm>
          <a:prstGeom prst="snip1Rect">
            <a:avLst/>
          </a:prstGeom>
          <a:solidFill>
            <a:srgbClr val="DA8A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内容占位符 1"/>
          <p:cNvSpPr>
            <a:spLocks noGrp="1"/>
          </p:cNvSpPr>
          <p:nvPr>
            <p:ph/>
          </p:nvPr>
        </p:nvSpPr>
        <p:spPr>
          <a:xfrm>
            <a:off x="627706" y="1316531"/>
            <a:ext cx="10972800" cy="4224939"/>
          </a:xfr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indent="648000">
              <a:lnSpc>
                <a:spcPct val="120000"/>
              </a:lnSpc>
              <a:buNone/>
              <a:defRPr b="1"/>
            </a:lvl1pPr>
          </a:lstStyle>
          <a:p>
            <a:pPr lvl="0"/>
            <a:r>
              <a:rPr lang="zh-CN" altLang="en-US" dirty="0"/>
              <a:t>单击此处编辑母版文本样</a:t>
            </a:r>
            <a:r>
              <a:rPr lang="zh-CN" altLang="en-US" dirty="0" smtClean="0"/>
              <a:t>式</a:t>
            </a:r>
            <a:endParaRPr lang="zh-CN" altLang="en-US" dirty="0"/>
          </a:p>
        </p:txBody>
      </p:sp>
      <p:sp>
        <p:nvSpPr>
          <p:cNvPr id="3" name="灯片编号占位符 2"/>
          <p:cNvSpPr>
            <a:spLocks noGrp="1"/>
          </p:cNvSpPr>
          <p:nvPr>
            <p:ph type="sldNum" sz="quarter" idx="10"/>
          </p:nvPr>
        </p:nvSpPr>
        <p:spPr>
          <a:xfrm>
            <a:off x="4368800" y="6477000"/>
            <a:ext cx="2844800" cy="304800"/>
          </a:xfrm>
          <a:prstGeom prst="rect">
            <a:avLst/>
          </a:prstGeom>
        </p:spPr>
        <p:txBody>
          <a:bodyPr/>
          <a:lstStyle>
            <a:lvl1pPr>
              <a:defRPr/>
            </a:lvl1pPr>
          </a:lstStyle>
          <a:p>
            <a:fld id="{426758F8-9338-4BDA-87DA-DF19575C4030}" type="slidenum">
              <a:rPr lang="ko-KR" altLang="en-US"/>
              <a:pPr/>
              <a:t>‹#›</a:t>
            </a:fld>
            <a:endParaRPr lang="en-US" altLang="ko-KR"/>
          </a:p>
        </p:txBody>
      </p:sp>
    </p:spTree>
    <p:extLst>
      <p:ext uri="{BB962C8B-B14F-4D97-AF65-F5344CB8AC3E}">
        <p14:creationId xmlns:p14="http://schemas.microsoft.com/office/powerpoint/2010/main" xmlns="" val="2343876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6" name="剪去单角的矩形 5"/>
          <p:cNvSpPr/>
          <p:nvPr userDrawn="1"/>
        </p:nvSpPr>
        <p:spPr>
          <a:xfrm>
            <a:off x="470780" y="2064190"/>
            <a:ext cx="11253458" cy="3829616"/>
          </a:xfrm>
          <a:prstGeom prst="snip1Rect">
            <a:avLst/>
          </a:prstGeom>
          <a:solidFill>
            <a:srgbClr val="DA8A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a:xfrm>
            <a:off x="838200" y="1919334"/>
            <a:ext cx="10515600" cy="3766241"/>
          </a:xfr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lvl1pPr algn="ctr">
              <a:defRPr sz="3600">
                <a:latin typeface="黑体" pitchFamily="49" charset="-122"/>
                <a:ea typeface="黑体" pitchFamily="49" charset="-122"/>
              </a:defRPr>
            </a:lvl1pPr>
          </a:lstStyle>
          <a:p>
            <a:r>
              <a:rPr lang="zh-CN" altLang="en-US" dirty="0"/>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pPr/>
              <a:t>7/3/2023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8501008-C1F4-4881-80AA-2D5743DFED32}" type="slidenum">
              <a:rPr lang="ko-KR" altLang="en-US" smtClean="0"/>
              <a:pPr/>
              <a:t>‹#›</a:t>
            </a:fld>
            <a:endParaRPr lang="en-US" altLang="ko-KR"/>
          </a:p>
        </p:txBody>
      </p:sp>
      <p:sp>
        <p:nvSpPr>
          <p:cNvPr id="7" name="Title 1"/>
          <p:cNvSpPr txBox="1">
            <a:spLocks/>
          </p:cNvSpPr>
          <p:nvPr userDrawn="1"/>
        </p:nvSpPr>
        <p:spPr>
          <a:xfrm>
            <a:off x="847253" y="1139869"/>
            <a:ext cx="10515600" cy="75230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3600" b="0" i="0" u="none" strike="noStrike" kern="1200" cap="none" spc="0" normalizeH="0" baseline="0" noProof="0" dirty="0" smtClean="0">
                <a:ln>
                  <a:noFill/>
                </a:ln>
                <a:solidFill>
                  <a:schemeClr val="tx1"/>
                </a:solidFill>
                <a:effectLst/>
                <a:uLnTx/>
                <a:uFillTx/>
                <a:latin typeface="+mj-lt"/>
                <a:ea typeface="+mj-ea"/>
                <a:cs typeface="+mj-cs"/>
              </a:rPr>
              <a:t>单击此处编辑母版标题样式</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xmlns="" val="397152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仅标题">
    <p:bg>
      <p:bgPr>
        <a:solidFill>
          <a:schemeClr val="bg1"/>
        </a:solidFill>
        <a:effectLst/>
      </p:bgPr>
    </p:bg>
    <p:spTree>
      <p:nvGrpSpPr>
        <p:cNvPr id="1" name=""/>
        <p:cNvGrpSpPr/>
        <p:nvPr/>
      </p:nvGrpSpPr>
      <p:grpSpPr>
        <a:xfrm>
          <a:off x="0" y="0"/>
          <a:ext cx="0" cy="0"/>
          <a:chOff x="0" y="0"/>
          <a:chExt cx="0" cy="0"/>
        </a:xfrm>
      </p:grpSpPr>
      <p:sp>
        <p:nvSpPr>
          <p:cNvPr id="6" name="剪去单角的矩形 5"/>
          <p:cNvSpPr/>
          <p:nvPr userDrawn="1"/>
        </p:nvSpPr>
        <p:spPr>
          <a:xfrm>
            <a:off x="470780" y="1620570"/>
            <a:ext cx="11253458" cy="4273236"/>
          </a:xfrm>
          <a:prstGeom prst="snip1Rect">
            <a:avLst/>
          </a:prstGeom>
          <a:solidFill>
            <a:srgbClr val="DA8A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a:xfrm>
            <a:off x="838200" y="1557196"/>
            <a:ext cx="10515600" cy="4128380"/>
          </a:xfr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lvl1pPr indent="828000" algn="l">
              <a:lnSpc>
                <a:spcPct val="150000"/>
              </a:lnSpc>
              <a:defRPr sz="3200" b="1">
                <a:latin typeface="+mn-ea"/>
                <a:ea typeface="+mn-ea"/>
              </a:defRPr>
            </a:lvl1pPr>
          </a:lstStyle>
          <a:p>
            <a:r>
              <a:rPr lang="zh-CN" altLang="en-US" dirty="0"/>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pPr/>
              <a:t>7/3/2023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8501008-C1F4-4881-80AA-2D5743DFED32}" type="slidenum">
              <a:rPr lang="ko-KR" altLang="en-US" smtClean="0"/>
              <a:pPr/>
              <a:t>‹#›</a:t>
            </a:fld>
            <a:endParaRPr lang="en-US" altLang="ko-KR"/>
          </a:p>
        </p:txBody>
      </p:sp>
    </p:spTree>
    <p:extLst>
      <p:ext uri="{BB962C8B-B14F-4D97-AF65-F5344CB8AC3E}">
        <p14:creationId xmlns:p14="http://schemas.microsoft.com/office/powerpoint/2010/main" xmlns="" val="397152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pPr/>
              <a:t>7/3/2023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8FE7E6F-3587-483A-8C1F-C3C29EC3EAAA}" type="slidenum">
              <a:rPr lang="ko-KR" altLang="en-US" smtClean="0"/>
              <a:pPr/>
              <a:t>‹#›</a:t>
            </a:fld>
            <a:endParaRPr lang="en-US" altLang="ko-KR"/>
          </a:p>
        </p:txBody>
      </p:sp>
    </p:spTree>
    <p:extLst>
      <p:ext uri="{BB962C8B-B14F-4D97-AF65-F5344CB8AC3E}">
        <p14:creationId xmlns:p14="http://schemas.microsoft.com/office/powerpoint/2010/main" xmlns="" val="2486561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384300"/>
            <a:ext cx="10515600" cy="1086556"/>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2642208"/>
            <a:ext cx="10515600" cy="3566767"/>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pPr/>
              <a:t>7/3/2023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Freeform 4"/>
          <p:cNvSpPr>
            <a:spLocks/>
          </p:cNvSpPr>
          <p:nvPr userDrawn="1"/>
        </p:nvSpPr>
        <p:spPr bwMode="gray">
          <a:xfrm>
            <a:off x="0" y="0"/>
            <a:ext cx="12192000" cy="798022"/>
          </a:xfrm>
          <a:custGeom>
            <a:avLst/>
            <a:gdLst>
              <a:gd name="T0" fmla="*/ 0 w 5760"/>
              <a:gd name="T1" fmla="*/ 856 h 880"/>
              <a:gd name="T2" fmla="*/ 72 w 5760"/>
              <a:gd name="T3" fmla="*/ 856 h 880"/>
              <a:gd name="T4" fmla="*/ 72 w 5760"/>
              <a:gd name="T5" fmla="*/ 576 h 880"/>
              <a:gd name="T6" fmla="*/ 4584 w 5760"/>
              <a:gd name="T7" fmla="*/ 576 h 880"/>
              <a:gd name="T8" fmla="*/ 4888 w 5760"/>
              <a:gd name="T9" fmla="*/ 880 h 880"/>
              <a:gd name="T10" fmla="*/ 5760 w 5760"/>
              <a:gd name="T11" fmla="*/ 880 h 880"/>
              <a:gd name="T12" fmla="*/ 5760 w 5760"/>
              <a:gd name="T13" fmla="*/ 0 h 880"/>
              <a:gd name="T14" fmla="*/ 0 w 5760"/>
              <a:gd name="T15" fmla="*/ 0 h 880"/>
              <a:gd name="T16" fmla="*/ 0 w 5760"/>
              <a:gd name="T17" fmla="*/ 856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880">
                <a:moveTo>
                  <a:pt x="0" y="856"/>
                </a:moveTo>
                <a:lnTo>
                  <a:pt x="72" y="856"/>
                </a:lnTo>
                <a:lnTo>
                  <a:pt x="72" y="576"/>
                </a:lnTo>
                <a:lnTo>
                  <a:pt x="4584" y="576"/>
                </a:lnTo>
                <a:lnTo>
                  <a:pt x="4888" y="880"/>
                </a:lnTo>
                <a:lnTo>
                  <a:pt x="5760" y="880"/>
                </a:lnTo>
                <a:lnTo>
                  <a:pt x="5760" y="0"/>
                </a:lnTo>
                <a:lnTo>
                  <a:pt x="0" y="0"/>
                </a:lnTo>
                <a:lnTo>
                  <a:pt x="0" y="856"/>
                </a:lnTo>
                <a:close/>
              </a:path>
            </a:pathLst>
          </a:custGeom>
          <a:pattFill prst="pct80">
            <a:fgClr>
              <a:schemeClr val="folHlink"/>
            </a:fgClr>
            <a:bgClr>
              <a:schemeClr val="bg1"/>
            </a:bgClr>
          </a:pattFill>
          <a:ln>
            <a:noFill/>
          </a:ln>
          <a:effectLst/>
        </p:spPr>
        <p:txBody>
          <a:bodyPr/>
          <a:lstStyle/>
          <a:p>
            <a:endParaRPr lang="zh-CN" altLang="en-US"/>
          </a:p>
        </p:txBody>
      </p:sp>
      <p:pic>
        <p:nvPicPr>
          <p:cNvPr id="8" name="Picture 46" descr="u=2933816964,1257031327&amp;fm=21&amp;gp=0"/>
          <p:cNvPicPr>
            <a:picLocks noChangeAspect="1" noChangeArrowheads="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17531"/>
          <a:stretch>
            <a:fillRect/>
          </a:stretch>
        </p:blipFill>
        <p:spPr bwMode="auto">
          <a:xfrm>
            <a:off x="10868025" y="133350"/>
            <a:ext cx="1173476" cy="72581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矩形 8"/>
          <p:cNvSpPr/>
          <p:nvPr userDrawn="1"/>
        </p:nvSpPr>
        <p:spPr>
          <a:xfrm>
            <a:off x="0" y="6370725"/>
            <a:ext cx="12191993" cy="498125"/>
          </a:xfrm>
          <a:prstGeom prst="rect">
            <a:avLst/>
          </a:prstGeom>
          <a:pattFill prst="smGrid">
            <a:fgClr>
              <a:schemeClr val="folHlink"/>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1410888955"/>
      </p:ext>
    </p:extLst>
  </p:cSld>
  <p:clrMap bg1="lt1" tx1="dk1" bg2="lt2" tx2="dk2" accent1="accent1" accent2="accent2" accent3="accent3" accent4="accent4" accent5="accent5" accent6="accent6" hlink="hlink" folHlink="folHlink"/>
  <p:sldLayoutIdLst>
    <p:sldLayoutId id="2147483795" r:id="rId1"/>
    <p:sldLayoutId id="2147483849" r:id="rId2"/>
    <p:sldLayoutId id="2147483852" r:id="rId3"/>
    <p:sldLayoutId id="2147483850" r:id="rId4"/>
    <p:sldLayoutId id="2147483835" r:id="rId5"/>
    <p:sldLayoutId id="2147483836" r:id="rId6"/>
    <p:sldLayoutId id="2147483788" r:id="rId7"/>
    <p:sldLayoutId id="2147483833" r:id="rId8"/>
    <p:sldLayoutId id="2147483789" r:id="rId9"/>
    <p:sldLayoutId id="2147483784" r:id="rId10"/>
    <p:sldLayoutId id="2147483785" r:id="rId11"/>
    <p:sldLayoutId id="21474838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8C060E-BD96-4541-B488-A7B85F57D2A6}" type="datetimeFigureOut">
              <a:rPr lang="zh-CN" altLang="en-US" smtClean="0"/>
              <a:pPr/>
              <a:t>2023/7/3</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4E0B23-8303-4582-89A7-2102B300AD6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28.v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29.v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vmlDrawing" Target="../drawings/vmlDrawing30.v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31.v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vmlDrawing" Target="../drawings/vmlDrawing32.v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2.xml"/><Relationship Id="rId1" Type="http://schemas.openxmlformats.org/officeDocument/2006/relationships/vmlDrawing" Target="../drawings/vmlDrawing33.v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34.v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2.xml"/><Relationship Id="rId1" Type="http://schemas.openxmlformats.org/officeDocument/2006/relationships/vmlDrawing" Target="../drawings/vmlDrawing35.vml"/></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2.xml"/><Relationship Id="rId1" Type="http://schemas.openxmlformats.org/officeDocument/2006/relationships/vmlDrawing" Target="../drawings/vmlDrawing36.v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1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vmlDrawing" Target="../drawings/vmlDrawing3.v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vmlDrawing" Target="../drawings/vmlDrawing4.vml"/><Relationship Id="rId4" Type="http://schemas.openxmlformats.org/officeDocument/2006/relationships/oleObject" Target="../embeddings/oleObject6.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oleObject" Target="../embeddings/oleObject7.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vmlDrawing" Target="../drawings/vmlDrawing6.vml"/><Relationship Id="rId4" Type="http://schemas.openxmlformats.org/officeDocument/2006/relationships/oleObject" Target="../embeddings/oleObject8.bin"/></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3.xml"/><Relationship Id="rId1" Type="http://schemas.openxmlformats.org/officeDocument/2006/relationships/vmlDrawing" Target="../drawings/vmlDrawing7.vml"/><Relationship Id="rId4" Type="http://schemas.openxmlformats.org/officeDocument/2006/relationships/oleObject" Target="../embeddings/oleObject10.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3.xml"/><Relationship Id="rId1" Type="http://schemas.openxmlformats.org/officeDocument/2006/relationships/vmlDrawing" Target="../drawings/vmlDrawing8.vml"/><Relationship Id="rId5" Type="http://schemas.openxmlformats.org/officeDocument/2006/relationships/oleObject" Target="../embeddings/oleObject13.bin"/><Relationship Id="rId4" Type="http://schemas.openxmlformats.org/officeDocument/2006/relationships/oleObject" Target="../embeddings/oleObject12.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3.xml"/><Relationship Id="rId1" Type="http://schemas.openxmlformats.org/officeDocument/2006/relationships/vmlDrawing" Target="../drawings/vmlDrawing9.vml"/><Relationship Id="rId4" Type="http://schemas.openxmlformats.org/officeDocument/2006/relationships/oleObject" Target="../embeddings/oleObject15.bin"/></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oleObject" Target="../embeddings/oleObject17.bin"/></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oleObject" Target="../embeddings/oleObject19.bin"/></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3.v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oleObject" Target="../embeddings/oleObject22.bin"/></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5.v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6.v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3.xml"/><Relationship Id="rId1" Type="http://schemas.openxmlformats.org/officeDocument/2006/relationships/vmlDrawing" Target="../drawings/vmlDrawing17.vml"/><Relationship Id="rId4" Type="http://schemas.openxmlformats.org/officeDocument/2006/relationships/oleObject" Target="../embeddings/oleObject26.bin"/></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3.xml"/><Relationship Id="rId1" Type="http://schemas.openxmlformats.org/officeDocument/2006/relationships/vmlDrawing" Target="../drawings/vmlDrawing18.vml"/><Relationship Id="rId4" Type="http://schemas.openxmlformats.org/officeDocument/2006/relationships/oleObject" Target="../embeddings/oleObject28.bin"/></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19.v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20.v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oleObject" Target="../embeddings/oleObject32.bin"/></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3.xml"/><Relationship Id="rId1" Type="http://schemas.openxmlformats.org/officeDocument/2006/relationships/vmlDrawing" Target="../drawings/vmlDrawing22.v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23.vml"/></Relationships>
</file>

<file path=ppt/slides/_rels/slide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vmlDrawing" Target="../drawings/vmlDrawing24.vml"/><Relationship Id="rId6" Type="http://schemas.openxmlformats.org/officeDocument/2006/relationships/oleObject" Target="../embeddings/oleObject36.bin"/><Relationship Id="rId5" Type="http://schemas.openxmlformats.org/officeDocument/2006/relationships/oleObject" Target="../embeddings/oleObject35.bin"/><Relationship Id="rId4" Type="http://schemas.openxmlformats.org/officeDocument/2006/relationships/image" Target="../media/image51.jpeg"/></Relationships>
</file>

<file path=ppt/slides/_rels/slide9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2.xml"/><Relationship Id="rId1" Type="http://schemas.openxmlformats.org/officeDocument/2006/relationships/vmlDrawing" Target="../drawings/vmlDrawing25.v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2.xml"/><Relationship Id="rId1" Type="http://schemas.openxmlformats.org/officeDocument/2006/relationships/vmlDrawing" Target="../drawings/vmlDrawing26.v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27.v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p:nvPr>
        </p:nvSpPr>
        <p:spPr/>
        <p:txBody>
          <a:bodyPr>
            <a:normAutofit/>
          </a:bodyPr>
          <a:lstStyle/>
          <a:p>
            <a:pPr marL="0" algn="ctr">
              <a:spcBef>
                <a:spcPts val="0"/>
              </a:spcBef>
            </a:pPr>
            <a:r>
              <a:rPr lang="zh-CN" altLang="en-US" sz="3600" dirty="0" smtClean="0">
                <a:latin typeface="黑体" pitchFamily="49" charset="-122"/>
                <a:ea typeface="黑体" pitchFamily="49" charset="-122"/>
              </a:rPr>
              <a:t>第四章  </a:t>
            </a:r>
            <a:r>
              <a:rPr lang="zh-CN" altLang="zh-CN" sz="3600" dirty="0" smtClean="0">
                <a:latin typeface="黑体" pitchFamily="49" charset="-122"/>
                <a:ea typeface="黑体" pitchFamily="49" charset="-122"/>
              </a:rPr>
              <a:t>汽车货运成本管理（上） </a:t>
            </a:r>
            <a:endParaRPr lang="zh-CN" altLang="en-US" sz="3600" dirty="0">
              <a:latin typeface="黑体" pitchFamily="49" charset="-122"/>
              <a:ea typeface="黑体" pitchFamily="49" charset="-122"/>
            </a:endParaRPr>
          </a:p>
        </p:txBody>
      </p:sp>
      <p:sp>
        <p:nvSpPr>
          <p:cNvPr id="2" name="文本框 1"/>
          <p:cNvSpPr txBox="1"/>
          <p:nvPr/>
        </p:nvSpPr>
        <p:spPr>
          <a:xfrm>
            <a:off x="22345" y="91618"/>
            <a:ext cx="3749555"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endParaRPr lang="zh-CN" altLang="en-US" dirty="0">
              <a:solidFill>
                <a:schemeClr val="bg1"/>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zh-CN" altLang="zh-CN" dirty="0" smtClean="0">
                <a:latin typeface="+mn-ea"/>
                <a:cs typeface="Times New Roman" pitchFamily="18" charset="0"/>
              </a:rPr>
              <a:t>（三）按成本性态分类</a:t>
            </a:r>
          </a:p>
          <a:p>
            <a:r>
              <a:rPr lang="zh-CN" altLang="zh-CN" dirty="0" smtClean="0">
                <a:latin typeface="+mn-ea"/>
                <a:cs typeface="Times New Roman" pitchFamily="18" charset="0"/>
              </a:rPr>
              <a:t>成本性态是指成本总额与业务总量之间的依存关系，通常又称为成本习性。汽车货运成本总额的构成按其与货物周转量、总行程的数量关系不同，可分为甲、乙、丙三类，如图</a:t>
            </a:r>
            <a:r>
              <a:rPr lang="en-US" altLang="zh-CN" dirty="0" smtClean="0">
                <a:latin typeface="+mn-ea"/>
                <a:cs typeface="Times New Roman" pitchFamily="18" charset="0"/>
              </a:rPr>
              <a:t>4-1</a:t>
            </a:r>
            <a:r>
              <a:rPr lang="zh-CN" altLang="zh-CN" dirty="0" smtClean="0">
                <a:latin typeface="+mn-ea"/>
                <a:cs typeface="Times New Roman" pitchFamily="18" charset="0"/>
              </a:rPr>
              <a:t>所示。</a:t>
            </a:r>
            <a:endParaRPr lang="zh-CN" altLang="en-US" dirty="0">
              <a:latin typeface="+mn-ea"/>
              <a:cs typeface="Times New Roman" pitchFamily="18" charset="0"/>
            </a:endParaRPr>
          </a:p>
        </p:txBody>
      </p:sp>
      <p:sp>
        <p:nvSpPr>
          <p:cNvPr id="3" name="文本框 1"/>
          <p:cNvSpPr txBox="1"/>
          <p:nvPr/>
        </p:nvSpPr>
        <p:spPr>
          <a:xfrm>
            <a:off x="22346" y="91618"/>
            <a:ext cx="734048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第一节 汽车货运成本的概念与分类</a:t>
            </a:r>
            <a:endParaRPr lang="zh-CN" altLang="en-US" dirty="0">
              <a:solidFill>
                <a:schemeClr val="bg1"/>
              </a:solidFill>
              <a:latin typeface="黑体" pitchFamily="49" charset="-122"/>
              <a:ea typeface="黑体" pitchFamily="49" charset="-122"/>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92500" lnSpcReduction="20000"/>
          </a:bodyPr>
          <a:lstStyle/>
          <a:p>
            <a:r>
              <a:rPr lang="zh-CN" altLang="zh-CN" dirty="0" smtClean="0">
                <a:latin typeface="+mn-ea"/>
                <a:cs typeface="Times New Roman" pitchFamily="18" charset="0"/>
              </a:rPr>
              <a:t>解：</a:t>
            </a:r>
          </a:p>
          <a:p>
            <a:r>
              <a:rPr lang="zh-CN" altLang="zh-CN" dirty="0" smtClean="0">
                <a:latin typeface="+mn-ea"/>
                <a:cs typeface="Times New Roman" pitchFamily="18" charset="0"/>
              </a:rPr>
              <a:t>由本题条件可知：</a:t>
            </a:r>
          </a:p>
          <a:p>
            <a:r>
              <a:rPr lang="en-US" altLang="zh-CN" i="1" dirty="0" smtClean="0">
                <a:latin typeface="+mn-ea"/>
                <a:cs typeface="Times New Roman" pitchFamily="18" charset="0"/>
              </a:rPr>
              <a:t>Q</a:t>
            </a:r>
            <a:r>
              <a:rPr lang="en-US" altLang="zh-CN" baseline="-25000" dirty="0" smtClean="0">
                <a:latin typeface="+mn-ea"/>
                <a:cs typeface="Times New Roman" pitchFamily="18" charset="0"/>
              </a:rPr>
              <a:t>0</a:t>
            </a:r>
            <a:r>
              <a:rPr lang="en-US" altLang="zh-CN" dirty="0" smtClean="0">
                <a:latin typeface="+mn-ea"/>
                <a:cs typeface="Times New Roman" pitchFamily="18" charset="0"/>
              </a:rPr>
              <a:t>=4</a:t>
            </a:r>
            <a:r>
              <a:rPr lang="en-US" altLang="zh-CN" baseline="-25000" dirty="0" smtClean="0">
                <a:latin typeface="+mn-ea"/>
                <a:cs typeface="Times New Roman" pitchFamily="18" charset="0"/>
              </a:rPr>
              <a:t> </a:t>
            </a:r>
            <a:r>
              <a:rPr lang="en-US" altLang="zh-CN" dirty="0" smtClean="0">
                <a:latin typeface="+mn-ea"/>
                <a:cs typeface="Times New Roman" pitchFamily="18" charset="0"/>
              </a:rPr>
              <a:t>000</a:t>
            </a:r>
            <a:r>
              <a:rPr lang="en-US" altLang="zh-CN" dirty="0" smtClean="0">
                <a:latin typeface="+mn-ea"/>
                <a:cs typeface="Times New Roman" pitchFamily="18" charset="0"/>
                <a:sym typeface="Symbol"/>
              </a:rPr>
              <a:t></a:t>
            </a:r>
            <a:r>
              <a:rPr lang="en-US" altLang="zh-CN" dirty="0" smtClean="0">
                <a:latin typeface="+mn-ea"/>
                <a:cs typeface="Times New Roman" pitchFamily="18" charset="0"/>
              </a:rPr>
              <a:t>10</a:t>
            </a:r>
            <a:r>
              <a:rPr lang="en-US" altLang="zh-CN" baseline="30000" dirty="0" smtClean="0">
                <a:latin typeface="+mn-ea"/>
                <a:cs typeface="Times New Roman" pitchFamily="18" charset="0"/>
              </a:rPr>
              <a:t>3</a:t>
            </a:r>
            <a:r>
              <a:rPr lang="en-US" altLang="zh-CN" dirty="0" smtClean="0">
                <a:latin typeface="+mn-ea"/>
                <a:cs typeface="Times New Roman" pitchFamily="18" charset="0"/>
              </a:rPr>
              <a:t>t·km</a:t>
            </a:r>
            <a:r>
              <a:rPr lang="zh-CN" altLang="zh-CN" dirty="0" smtClean="0">
                <a:latin typeface="+mn-ea"/>
                <a:cs typeface="Times New Roman" pitchFamily="18" charset="0"/>
              </a:rPr>
              <a:t>，</a:t>
            </a:r>
            <a:r>
              <a:rPr lang="en-US" altLang="zh-CN" i="1" dirty="0" smtClean="0">
                <a:latin typeface="+mn-ea"/>
                <a:cs typeface="Times New Roman" pitchFamily="18" charset="0"/>
              </a:rPr>
              <a:t>V</a:t>
            </a:r>
            <a:r>
              <a:rPr lang="en-US" altLang="zh-CN" dirty="0" smtClean="0">
                <a:latin typeface="+mn-ea"/>
                <a:cs typeface="Times New Roman" pitchFamily="18" charset="0"/>
              </a:rPr>
              <a:t>=250</a:t>
            </a:r>
            <a:r>
              <a:rPr lang="zh-CN" altLang="zh-CN" dirty="0" smtClean="0">
                <a:latin typeface="+mn-ea"/>
                <a:cs typeface="Times New Roman" pitchFamily="18" charset="0"/>
              </a:rPr>
              <a:t>元</a:t>
            </a:r>
            <a:r>
              <a:rPr lang="en-US" altLang="zh-CN" dirty="0" smtClean="0">
                <a:latin typeface="+mn-ea"/>
                <a:cs typeface="Times New Roman" pitchFamily="18" charset="0"/>
              </a:rPr>
              <a:t>/10</a:t>
            </a:r>
            <a:r>
              <a:rPr lang="en-US" altLang="zh-CN" baseline="30000" dirty="0" smtClean="0">
                <a:latin typeface="+mn-ea"/>
                <a:cs typeface="Times New Roman" pitchFamily="18" charset="0"/>
              </a:rPr>
              <a:t>3</a:t>
            </a:r>
            <a:r>
              <a:rPr lang="en-US" altLang="zh-CN" dirty="0" smtClean="0">
                <a:latin typeface="+mn-ea"/>
                <a:cs typeface="Times New Roman" pitchFamily="18" charset="0"/>
              </a:rPr>
              <a:t>t·km</a:t>
            </a:r>
            <a:r>
              <a:rPr lang="zh-CN" altLang="zh-CN" dirty="0" smtClean="0">
                <a:latin typeface="+mn-ea"/>
                <a:cs typeface="Times New Roman" pitchFamily="18" charset="0"/>
              </a:rPr>
              <a:t>，</a:t>
            </a:r>
            <a:r>
              <a:rPr lang="en-US" altLang="zh-CN" i="1" dirty="0" smtClean="0">
                <a:latin typeface="+mn-ea"/>
                <a:cs typeface="Times New Roman" pitchFamily="18" charset="0"/>
              </a:rPr>
              <a:t>F</a:t>
            </a:r>
            <a:r>
              <a:rPr lang="en-US" altLang="zh-CN" dirty="0" smtClean="0">
                <a:latin typeface="+mn-ea"/>
                <a:cs typeface="Times New Roman" pitchFamily="18" charset="0"/>
              </a:rPr>
              <a:t>=200 000</a:t>
            </a:r>
            <a:r>
              <a:rPr lang="zh-CN" altLang="zh-CN" dirty="0" smtClean="0">
                <a:latin typeface="+mn-ea"/>
                <a:cs typeface="Times New Roman" pitchFamily="18" charset="0"/>
              </a:rPr>
              <a:t>元</a:t>
            </a:r>
          </a:p>
          <a:p>
            <a:r>
              <a:rPr lang="zh-CN" altLang="zh-CN" dirty="0" smtClean="0">
                <a:latin typeface="+mn-ea"/>
                <a:cs typeface="Times New Roman" pitchFamily="18" charset="0"/>
              </a:rPr>
              <a:t>代入式（</a:t>
            </a:r>
            <a:r>
              <a:rPr lang="en-US" altLang="zh-CN" dirty="0" smtClean="0">
                <a:latin typeface="+mn-ea"/>
                <a:cs typeface="Times New Roman" pitchFamily="18" charset="0"/>
              </a:rPr>
              <a:t>4-2</a:t>
            </a:r>
            <a:r>
              <a:rPr lang="zh-CN" altLang="zh-CN" dirty="0" smtClean="0">
                <a:latin typeface="+mn-ea"/>
                <a:cs typeface="Times New Roman" pitchFamily="18" charset="0"/>
              </a:rPr>
              <a:t>），可得</a:t>
            </a:r>
          </a:p>
          <a:p>
            <a:r>
              <a:rPr lang="en-US" altLang="zh-CN" i="1" dirty="0" smtClean="0">
                <a:latin typeface="+mn-ea"/>
                <a:cs typeface="Times New Roman" pitchFamily="18" charset="0"/>
              </a:rPr>
              <a:t>	S</a:t>
            </a:r>
            <a:r>
              <a:rPr lang="en-US" altLang="zh-CN" baseline="-25000" dirty="0" smtClean="0">
                <a:latin typeface="+mn-ea"/>
                <a:cs typeface="Times New Roman" pitchFamily="18" charset="0"/>
              </a:rPr>
              <a:t>0</a:t>
            </a:r>
            <a:r>
              <a:rPr lang="en-US" altLang="zh-CN" dirty="0" smtClean="0">
                <a:latin typeface="+mn-ea"/>
                <a:cs typeface="Times New Roman" pitchFamily="18" charset="0"/>
              </a:rPr>
              <a:t>=250×4 000+200 000=1200 000</a:t>
            </a:r>
            <a:r>
              <a:rPr lang="zh-CN" altLang="zh-CN" dirty="0" smtClean="0">
                <a:latin typeface="+mn-ea"/>
                <a:cs typeface="Times New Roman" pitchFamily="18" charset="0"/>
              </a:rPr>
              <a:t>（元）</a:t>
            </a:r>
          </a:p>
          <a:p>
            <a:r>
              <a:rPr lang="zh-CN" altLang="zh-CN" dirty="0" smtClean="0">
                <a:latin typeface="+mn-ea"/>
                <a:cs typeface="Times New Roman" pitchFamily="18" charset="0"/>
              </a:rPr>
              <a:t>或</a:t>
            </a:r>
            <a:r>
              <a:rPr lang="en-US" altLang="zh-CN" i="1" dirty="0" smtClean="0">
                <a:latin typeface="+mn-ea"/>
                <a:cs typeface="Times New Roman" pitchFamily="18" charset="0"/>
              </a:rPr>
              <a:t>	S</a:t>
            </a:r>
            <a:r>
              <a:rPr lang="en-US" altLang="zh-CN" baseline="-25000" dirty="0" smtClean="0">
                <a:latin typeface="+mn-ea"/>
                <a:cs typeface="Times New Roman" pitchFamily="18" charset="0"/>
              </a:rPr>
              <a:t>0</a:t>
            </a:r>
            <a:r>
              <a:rPr lang="en-US" altLang="zh-CN" dirty="0" smtClean="0">
                <a:latin typeface="+mn-ea"/>
                <a:cs typeface="Times New Roman" pitchFamily="18" charset="0"/>
              </a:rPr>
              <a:t>=300×4 000=1200 000</a:t>
            </a:r>
            <a:r>
              <a:rPr lang="zh-CN" altLang="zh-CN" dirty="0" smtClean="0">
                <a:latin typeface="+mn-ea"/>
                <a:cs typeface="Times New Roman" pitchFamily="18" charset="0"/>
              </a:rPr>
              <a:t>（元）</a:t>
            </a:r>
          </a:p>
          <a:p>
            <a:r>
              <a:rPr lang="zh-CN" altLang="zh-CN" dirty="0" smtClean="0">
                <a:latin typeface="+mn-ea"/>
                <a:cs typeface="Times New Roman" pitchFamily="18" charset="0"/>
              </a:rPr>
              <a:t>计划期的保本点运输收入测算值为</a:t>
            </a:r>
            <a:r>
              <a:rPr lang="en-US" altLang="zh-CN" dirty="0" smtClean="0">
                <a:latin typeface="+mn-ea"/>
                <a:cs typeface="Times New Roman" pitchFamily="18" charset="0"/>
              </a:rPr>
              <a:t>1200 000</a:t>
            </a:r>
            <a:r>
              <a:rPr lang="zh-CN" altLang="zh-CN" dirty="0" smtClean="0">
                <a:latin typeface="+mn-ea"/>
                <a:cs typeface="Times New Roman" pitchFamily="18" charset="0"/>
              </a:rPr>
              <a:t>元。</a:t>
            </a:r>
            <a:endParaRPr lang="zh-CN" altLang="en-US" dirty="0">
              <a:latin typeface="+mn-ea"/>
              <a:cs typeface="Times New Roman" pitchFamily="18" charset="0"/>
            </a:endParaRPr>
          </a:p>
        </p:txBody>
      </p:sp>
      <p:sp>
        <p:nvSpPr>
          <p:cNvPr id="3"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85000" lnSpcReduction="10000"/>
          </a:bodyPr>
          <a:lstStyle/>
          <a:p>
            <a:endParaRPr lang="en-US" altLang="zh-CN" dirty="0" smtClean="0">
              <a:latin typeface="+mn-ea"/>
            </a:endParaRPr>
          </a:p>
          <a:p>
            <a:r>
              <a:rPr lang="zh-CN" altLang="zh-CN" dirty="0" smtClean="0">
                <a:latin typeface="+mn-ea"/>
              </a:rPr>
              <a:t>（</a:t>
            </a:r>
            <a:r>
              <a:rPr lang="en-US" altLang="zh-CN" dirty="0" smtClean="0">
                <a:latin typeface="+mn-ea"/>
              </a:rPr>
              <a:t>3</a:t>
            </a:r>
            <a:r>
              <a:rPr lang="zh-CN" altLang="zh-CN" dirty="0" smtClean="0">
                <a:latin typeface="+mn-ea"/>
              </a:rPr>
              <a:t>）目标周转量</a:t>
            </a:r>
            <a:r>
              <a:rPr lang="en-US" altLang="zh-CN" i="1" dirty="0" err="1" smtClean="0">
                <a:latin typeface="+mn-ea"/>
              </a:rPr>
              <a:t>Q</a:t>
            </a:r>
            <a:r>
              <a:rPr lang="en-US" altLang="zh-CN" i="1" baseline="-25000" dirty="0" err="1" smtClean="0">
                <a:latin typeface="+mn-ea"/>
              </a:rPr>
              <a:t>m</a:t>
            </a:r>
            <a:r>
              <a:rPr lang="zh-CN" altLang="zh-CN" dirty="0" smtClean="0">
                <a:latin typeface="+mn-ea"/>
              </a:rPr>
              <a:t>的计算式（未考虑价外税等因素）</a:t>
            </a:r>
          </a:p>
          <a:p>
            <a:r>
              <a:rPr lang="zh-CN" altLang="zh-CN" dirty="0" smtClean="0">
                <a:latin typeface="+mn-ea"/>
              </a:rPr>
              <a:t>不难得出：如果目标利润设定为</a:t>
            </a:r>
            <a:r>
              <a:rPr lang="en-US" altLang="zh-CN" i="1" dirty="0" smtClean="0">
                <a:latin typeface="+mn-ea"/>
              </a:rPr>
              <a:t>M</a:t>
            </a:r>
            <a:r>
              <a:rPr lang="zh-CN" altLang="zh-CN" dirty="0" smtClean="0">
                <a:latin typeface="+mn-ea"/>
              </a:rPr>
              <a:t>，则目标周转量</a:t>
            </a:r>
            <a:r>
              <a:rPr lang="en-US" altLang="zh-CN" i="1" dirty="0" err="1" smtClean="0">
                <a:latin typeface="+mn-ea"/>
              </a:rPr>
              <a:t>Q</a:t>
            </a:r>
            <a:r>
              <a:rPr lang="en-US" altLang="zh-CN" i="1" baseline="-25000" dirty="0" err="1" smtClean="0">
                <a:latin typeface="+mn-ea"/>
              </a:rPr>
              <a:t>m</a:t>
            </a:r>
            <a:r>
              <a:rPr lang="zh-CN" altLang="zh-CN" dirty="0" smtClean="0">
                <a:latin typeface="+mn-ea"/>
              </a:rPr>
              <a:t>计算式为</a:t>
            </a:r>
          </a:p>
          <a:p>
            <a:pPr algn="r"/>
            <a:r>
              <a:rPr lang="en-US" altLang="zh-CN" dirty="0" smtClean="0">
                <a:latin typeface="+mn-ea"/>
              </a:rPr>
              <a:t>                                                                              </a:t>
            </a:r>
            <a:r>
              <a:rPr lang="zh-CN" altLang="zh-CN" dirty="0" smtClean="0">
                <a:latin typeface="+mn-ea"/>
              </a:rPr>
              <a:t>（</a:t>
            </a:r>
            <a:r>
              <a:rPr lang="en-US" altLang="zh-CN" dirty="0" smtClean="0">
                <a:latin typeface="+mn-ea"/>
              </a:rPr>
              <a:t>4-3</a:t>
            </a:r>
            <a:r>
              <a:rPr lang="zh-CN" altLang="zh-CN" dirty="0" smtClean="0">
                <a:latin typeface="+mn-ea"/>
              </a:rPr>
              <a:t>）</a:t>
            </a:r>
            <a:endParaRPr lang="en-US" altLang="zh-CN" dirty="0" smtClean="0">
              <a:latin typeface="+mn-ea"/>
            </a:endParaRPr>
          </a:p>
          <a:p>
            <a:pPr algn="r"/>
            <a:endParaRPr lang="en-US" altLang="zh-CN" dirty="0" smtClean="0">
              <a:latin typeface="+mn-ea"/>
            </a:endParaRPr>
          </a:p>
          <a:p>
            <a:pPr algn="r"/>
            <a:r>
              <a:rPr lang="en-US" altLang="zh-CN" dirty="0" smtClean="0">
                <a:latin typeface="+mn-ea"/>
              </a:rPr>
              <a:t> </a:t>
            </a:r>
            <a:endParaRPr lang="zh-CN" altLang="en-US" dirty="0">
              <a:latin typeface="+mn-ea"/>
            </a:endParaRPr>
          </a:p>
        </p:txBody>
      </p:sp>
      <p:graphicFrame>
        <p:nvGraphicFramePr>
          <p:cNvPr id="390147" name="Object 3"/>
          <p:cNvGraphicFramePr>
            <a:graphicFrameLocks noChangeAspect="1"/>
          </p:cNvGraphicFramePr>
          <p:nvPr/>
        </p:nvGraphicFramePr>
        <p:xfrm>
          <a:off x="3905477" y="3622679"/>
          <a:ext cx="4361996" cy="1616902"/>
        </p:xfrm>
        <a:graphic>
          <a:graphicData uri="http://schemas.openxmlformats.org/presentationml/2006/ole">
            <p:oleObj spid="_x0000_s390147" name="Equation" r:id="rId3" imgW="1586811" imgH="583947" progId="Equation.DSMT4">
              <p:embed/>
            </p:oleObj>
          </a:graphicData>
        </a:graphic>
      </p:graphicFrame>
      <p:sp>
        <p:nvSpPr>
          <p:cNvPr id="4"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en-US" altLang="zh-CN" dirty="0" smtClean="0">
                <a:latin typeface="+mn-ea"/>
              </a:rPr>
              <a:t>某公司10月份的单位运价预算数为300元/10</a:t>
            </a:r>
            <a:r>
              <a:rPr lang="en-US" altLang="zh-CN" baseline="30000" dirty="0" smtClean="0">
                <a:latin typeface="+mn-ea"/>
              </a:rPr>
              <a:t>3</a:t>
            </a:r>
            <a:r>
              <a:rPr lang="en-US" altLang="zh-CN" dirty="0" smtClean="0">
                <a:latin typeface="+mn-ea"/>
              </a:rPr>
              <a:t>t·km，单位变动成本预算数为250元/10</a:t>
            </a:r>
            <a:r>
              <a:rPr lang="en-US" altLang="zh-CN" baseline="30000" dirty="0" smtClean="0">
                <a:latin typeface="+mn-ea"/>
              </a:rPr>
              <a:t>3</a:t>
            </a:r>
            <a:r>
              <a:rPr lang="en-US" altLang="zh-CN" dirty="0" smtClean="0">
                <a:latin typeface="+mn-ea"/>
              </a:rPr>
              <a:t>t·km，甲类费用预算数为200 000元，目标利润40万元。</a:t>
            </a:r>
            <a:r>
              <a:rPr lang="en-US" altLang="zh-CN" dirty="0" err="1" smtClean="0">
                <a:latin typeface="+mn-ea"/>
              </a:rPr>
              <a:t>试测算该月份目标周转量</a:t>
            </a:r>
            <a:r>
              <a:rPr lang="en-US" altLang="zh-CN" dirty="0" smtClean="0">
                <a:latin typeface="+mn-ea"/>
              </a:rPr>
              <a:t>。</a:t>
            </a:r>
            <a:endParaRPr lang="zh-CN" altLang="en-US" dirty="0">
              <a:latin typeface="+mn-ea"/>
            </a:endParaRPr>
          </a:p>
        </p:txBody>
      </p:sp>
      <p:sp>
        <p:nvSpPr>
          <p:cNvPr id="3"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70000" lnSpcReduction="20000"/>
          </a:bodyPr>
          <a:lstStyle/>
          <a:p>
            <a:r>
              <a:rPr lang="zh-CN" altLang="zh-CN" dirty="0" smtClean="0">
                <a:latin typeface="+mn-ea"/>
              </a:rPr>
              <a:t>解：</a:t>
            </a:r>
          </a:p>
          <a:p>
            <a:r>
              <a:rPr lang="zh-CN" altLang="zh-CN" dirty="0" smtClean="0">
                <a:latin typeface="+mn-ea"/>
              </a:rPr>
              <a:t>由本题条件可知：</a:t>
            </a:r>
          </a:p>
          <a:p>
            <a:r>
              <a:rPr lang="zh-CN" altLang="zh-CN" dirty="0" smtClean="0">
                <a:latin typeface="+mn-ea"/>
              </a:rPr>
              <a:t>单位运价</a:t>
            </a:r>
            <a:r>
              <a:rPr lang="en-US" altLang="zh-CN" dirty="0" smtClean="0">
                <a:latin typeface="+mn-ea"/>
              </a:rPr>
              <a:t>=300</a:t>
            </a:r>
            <a:r>
              <a:rPr lang="zh-CN" altLang="zh-CN" dirty="0" smtClean="0">
                <a:latin typeface="+mn-ea"/>
              </a:rPr>
              <a:t>元</a:t>
            </a:r>
            <a:r>
              <a:rPr lang="en-US" altLang="zh-CN" dirty="0" smtClean="0">
                <a:latin typeface="+mn-ea"/>
              </a:rPr>
              <a:t>/10</a:t>
            </a:r>
            <a:r>
              <a:rPr lang="en-US" altLang="zh-CN" baseline="30000" dirty="0" smtClean="0">
                <a:latin typeface="+mn-ea"/>
              </a:rPr>
              <a:t>3</a:t>
            </a:r>
            <a:r>
              <a:rPr lang="en-US" altLang="zh-CN" dirty="0" smtClean="0">
                <a:latin typeface="+mn-ea"/>
              </a:rPr>
              <a:t>t·km</a:t>
            </a:r>
            <a:r>
              <a:rPr lang="zh-CN" altLang="en-US" dirty="0" smtClean="0">
                <a:latin typeface="+mn-ea"/>
              </a:rPr>
              <a:t>；</a:t>
            </a:r>
            <a:r>
              <a:rPr lang="zh-CN" altLang="zh-CN" dirty="0" smtClean="0">
                <a:latin typeface="+mn-ea"/>
              </a:rPr>
              <a:t>单位变动成本</a:t>
            </a:r>
            <a:r>
              <a:rPr lang="en-US" altLang="zh-CN" dirty="0" smtClean="0">
                <a:latin typeface="+mn-ea"/>
              </a:rPr>
              <a:t>=250</a:t>
            </a:r>
            <a:r>
              <a:rPr lang="zh-CN" altLang="zh-CN" dirty="0" smtClean="0">
                <a:latin typeface="+mn-ea"/>
              </a:rPr>
              <a:t>元</a:t>
            </a:r>
            <a:r>
              <a:rPr lang="en-US" altLang="zh-CN" dirty="0" smtClean="0">
                <a:latin typeface="+mn-ea"/>
              </a:rPr>
              <a:t>/10</a:t>
            </a:r>
            <a:r>
              <a:rPr lang="en-US" altLang="zh-CN" baseline="30000" dirty="0" smtClean="0">
                <a:latin typeface="+mn-ea"/>
              </a:rPr>
              <a:t>3</a:t>
            </a:r>
            <a:r>
              <a:rPr lang="en-US" altLang="zh-CN" dirty="0" smtClean="0">
                <a:latin typeface="+mn-ea"/>
              </a:rPr>
              <a:t>t·km</a:t>
            </a:r>
            <a:r>
              <a:rPr lang="zh-CN" altLang="en-US" dirty="0" smtClean="0">
                <a:latin typeface="+mn-ea"/>
              </a:rPr>
              <a:t>；</a:t>
            </a:r>
            <a:endParaRPr lang="zh-CN" altLang="zh-CN" dirty="0" smtClean="0">
              <a:latin typeface="+mn-ea"/>
            </a:endParaRPr>
          </a:p>
          <a:p>
            <a:r>
              <a:rPr lang="zh-CN" altLang="zh-CN" dirty="0" smtClean="0">
                <a:latin typeface="+mn-ea"/>
              </a:rPr>
              <a:t>甲类费用</a:t>
            </a:r>
            <a:r>
              <a:rPr lang="en-US" altLang="zh-CN" dirty="0" smtClean="0">
                <a:latin typeface="+mn-ea"/>
              </a:rPr>
              <a:t>=200 000</a:t>
            </a:r>
            <a:r>
              <a:rPr lang="zh-CN" altLang="zh-CN" dirty="0" smtClean="0">
                <a:latin typeface="+mn-ea"/>
              </a:rPr>
              <a:t>元</a:t>
            </a:r>
            <a:r>
              <a:rPr lang="zh-CN" altLang="en-US" dirty="0" smtClean="0">
                <a:latin typeface="+mn-ea"/>
              </a:rPr>
              <a:t>；</a:t>
            </a:r>
            <a:r>
              <a:rPr lang="zh-CN" altLang="zh-CN" dirty="0" smtClean="0">
                <a:latin typeface="+mn-ea"/>
              </a:rPr>
              <a:t>目标利润</a:t>
            </a:r>
            <a:r>
              <a:rPr lang="en-US" altLang="zh-CN" dirty="0" smtClean="0">
                <a:latin typeface="+mn-ea"/>
              </a:rPr>
              <a:t>=40</a:t>
            </a:r>
            <a:r>
              <a:rPr lang="zh-CN" altLang="zh-CN" dirty="0" smtClean="0">
                <a:latin typeface="+mn-ea"/>
              </a:rPr>
              <a:t>万元</a:t>
            </a:r>
          </a:p>
          <a:p>
            <a:r>
              <a:rPr lang="zh-CN" altLang="zh-CN" dirty="0" smtClean="0">
                <a:latin typeface="+mn-ea"/>
              </a:rPr>
              <a:t>代入式（</a:t>
            </a:r>
            <a:r>
              <a:rPr lang="en-US" altLang="zh-CN" dirty="0" smtClean="0">
                <a:latin typeface="+mn-ea"/>
              </a:rPr>
              <a:t>4-3</a:t>
            </a:r>
            <a:r>
              <a:rPr lang="zh-CN" altLang="zh-CN" dirty="0" smtClean="0">
                <a:latin typeface="+mn-ea"/>
              </a:rPr>
              <a:t>），可得</a:t>
            </a:r>
            <a:endParaRPr lang="en-US" altLang="zh-CN" dirty="0" smtClean="0">
              <a:latin typeface="+mn-ea"/>
            </a:endParaRPr>
          </a:p>
          <a:p>
            <a:endParaRPr lang="en-US" altLang="zh-CN" dirty="0" smtClean="0">
              <a:latin typeface="+mn-ea"/>
            </a:endParaRPr>
          </a:p>
          <a:p>
            <a:endParaRPr lang="zh-CN" altLang="zh-CN" dirty="0" smtClean="0">
              <a:latin typeface="+mn-ea"/>
            </a:endParaRPr>
          </a:p>
          <a:p>
            <a:r>
              <a:rPr lang="zh-CN" altLang="zh-CN" dirty="0" smtClean="0">
                <a:latin typeface="+mn-ea"/>
              </a:rPr>
              <a:t>计划期的目标周转量测算值为</a:t>
            </a:r>
            <a:r>
              <a:rPr lang="en-US" altLang="zh-CN" dirty="0" smtClean="0">
                <a:latin typeface="+mn-ea"/>
              </a:rPr>
              <a:t>12000</a:t>
            </a:r>
            <a:r>
              <a:rPr lang="en-US" altLang="zh-CN" dirty="0" smtClean="0">
                <a:latin typeface="+mn-ea"/>
                <a:sym typeface="Symbol"/>
              </a:rPr>
              <a:t></a:t>
            </a:r>
            <a:r>
              <a:rPr lang="en-US" altLang="zh-CN" dirty="0" smtClean="0">
                <a:latin typeface="+mn-ea"/>
              </a:rPr>
              <a:t>10</a:t>
            </a:r>
            <a:r>
              <a:rPr lang="en-US" altLang="zh-CN" baseline="30000" dirty="0" smtClean="0">
                <a:latin typeface="+mn-ea"/>
              </a:rPr>
              <a:t>3</a:t>
            </a:r>
            <a:r>
              <a:rPr lang="en-US" altLang="zh-CN" dirty="0" smtClean="0">
                <a:latin typeface="+mn-ea"/>
              </a:rPr>
              <a:t>t·km</a:t>
            </a:r>
            <a:r>
              <a:rPr lang="zh-CN" altLang="zh-CN" dirty="0" smtClean="0">
                <a:latin typeface="+mn-ea"/>
              </a:rPr>
              <a:t>。</a:t>
            </a:r>
          </a:p>
          <a:p>
            <a:endParaRPr lang="zh-CN" altLang="en-US" dirty="0">
              <a:latin typeface="+mn-ea"/>
            </a:endParaRPr>
          </a:p>
        </p:txBody>
      </p:sp>
      <p:sp>
        <p:nvSpPr>
          <p:cNvPr id="39117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620838" algn="l"/>
                <a:tab pos="2771775" algn="l"/>
                <a:tab pos="3924300" algn="l"/>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graphicFrame>
        <p:nvGraphicFramePr>
          <p:cNvPr id="391169" name="Object 1"/>
          <p:cNvGraphicFramePr>
            <a:graphicFrameLocks noChangeAspect="1"/>
          </p:cNvGraphicFramePr>
          <p:nvPr/>
        </p:nvGraphicFramePr>
        <p:xfrm>
          <a:off x="4241865" y="4082142"/>
          <a:ext cx="3708271" cy="827314"/>
        </p:xfrm>
        <a:graphic>
          <a:graphicData uri="http://schemas.openxmlformats.org/presentationml/2006/ole">
            <p:oleObj spid="_x0000_s391169" name="Equation" r:id="rId3" imgW="1612900" imgH="355600" progId="Equation.DSMT4">
              <p:embed/>
            </p:oleObj>
          </a:graphicData>
        </a:graphic>
      </p:graphicFrame>
      <p:sp>
        <p:nvSpPr>
          <p:cNvPr id="391171" name="Rectangle 3"/>
          <p:cNvSpPr>
            <a:spLocks noChangeArrowheads="1"/>
          </p:cNvSpPr>
          <p:nvPr/>
        </p:nvSpPr>
        <p:spPr bwMode="auto">
          <a:xfrm>
            <a:off x="0" y="8159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xfrm>
            <a:off x="599131" y="1656916"/>
            <a:ext cx="10972800" cy="4224939"/>
          </a:xfrm>
        </p:spPr>
        <p:txBody>
          <a:bodyPr/>
          <a:lstStyle/>
          <a:p>
            <a:r>
              <a:rPr lang="zh-CN" altLang="zh-CN" dirty="0" smtClean="0">
                <a:latin typeface="+mn-ea"/>
              </a:rPr>
              <a:t>（</a:t>
            </a:r>
            <a:r>
              <a:rPr lang="en-US" altLang="zh-CN" dirty="0" smtClean="0">
                <a:latin typeface="+mn-ea"/>
              </a:rPr>
              <a:t>4</a:t>
            </a:r>
            <a:r>
              <a:rPr lang="zh-CN" altLang="zh-CN" dirty="0" smtClean="0">
                <a:latin typeface="+mn-ea"/>
              </a:rPr>
              <a:t>）目标运输收入</a:t>
            </a:r>
            <a:r>
              <a:rPr lang="en-US" altLang="zh-CN" i="1" dirty="0" err="1" smtClean="0">
                <a:latin typeface="+mn-ea"/>
              </a:rPr>
              <a:t>S</a:t>
            </a:r>
            <a:r>
              <a:rPr lang="en-US" altLang="zh-CN" i="1" baseline="-25000" dirty="0" err="1" smtClean="0">
                <a:latin typeface="+mn-ea"/>
              </a:rPr>
              <a:t>m</a:t>
            </a:r>
            <a:r>
              <a:rPr lang="zh-CN" altLang="zh-CN" dirty="0" smtClean="0">
                <a:latin typeface="+mn-ea"/>
              </a:rPr>
              <a:t>的计算式</a:t>
            </a:r>
          </a:p>
          <a:p>
            <a:r>
              <a:rPr lang="zh-CN" altLang="zh-CN" dirty="0" smtClean="0">
                <a:latin typeface="+mn-ea"/>
              </a:rPr>
              <a:t>据目标周转量</a:t>
            </a:r>
            <a:r>
              <a:rPr lang="en-US" altLang="zh-CN" i="1" dirty="0" err="1" smtClean="0">
                <a:latin typeface="+mn-ea"/>
              </a:rPr>
              <a:t>Q</a:t>
            </a:r>
            <a:r>
              <a:rPr lang="en-US" altLang="zh-CN" i="1" baseline="-25000" dirty="0" err="1" smtClean="0">
                <a:latin typeface="+mn-ea"/>
              </a:rPr>
              <a:t>m</a:t>
            </a:r>
            <a:r>
              <a:rPr lang="zh-CN" altLang="zh-CN" dirty="0" smtClean="0">
                <a:latin typeface="+mn-ea"/>
              </a:rPr>
              <a:t>计算式，目标运输收入</a:t>
            </a:r>
            <a:r>
              <a:rPr lang="en-US" altLang="zh-CN" i="1" dirty="0" err="1" smtClean="0">
                <a:latin typeface="+mn-ea"/>
              </a:rPr>
              <a:t>S</a:t>
            </a:r>
            <a:r>
              <a:rPr lang="en-US" altLang="zh-CN" i="1" baseline="-25000" dirty="0" err="1" smtClean="0">
                <a:latin typeface="+mn-ea"/>
              </a:rPr>
              <a:t>m</a:t>
            </a:r>
            <a:r>
              <a:rPr lang="zh-CN" altLang="zh-CN" dirty="0" smtClean="0">
                <a:latin typeface="+mn-ea"/>
              </a:rPr>
              <a:t>的计算式为</a:t>
            </a:r>
            <a:endParaRPr lang="en-US" altLang="zh-CN" dirty="0" smtClean="0">
              <a:latin typeface="+mn-ea"/>
            </a:endParaRPr>
          </a:p>
          <a:p>
            <a:r>
              <a:rPr lang="en-US" altLang="zh-CN" dirty="0" smtClean="0">
                <a:latin typeface="+mn-ea"/>
              </a:rPr>
              <a:t>                  </a:t>
            </a:r>
          </a:p>
          <a:p>
            <a:pPr algn="r"/>
            <a:r>
              <a:rPr lang="zh-CN" altLang="zh-CN" dirty="0" smtClean="0">
                <a:latin typeface="+mn-ea"/>
              </a:rPr>
              <a:t>（</a:t>
            </a:r>
            <a:r>
              <a:rPr lang="en-US" altLang="zh-CN" dirty="0" smtClean="0">
                <a:latin typeface="+mn-ea"/>
              </a:rPr>
              <a:t>4-4</a:t>
            </a:r>
            <a:r>
              <a:rPr lang="zh-CN" altLang="zh-CN" dirty="0" smtClean="0">
                <a:latin typeface="+mn-ea"/>
              </a:rPr>
              <a:t>）</a:t>
            </a:r>
            <a:endParaRPr lang="en-US" altLang="zh-CN" dirty="0" smtClean="0">
              <a:latin typeface="+mn-ea"/>
            </a:endParaRPr>
          </a:p>
          <a:p>
            <a:pPr algn="r"/>
            <a:endParaRPr lang="zh-CN" altLang="zh-CN" dirty="0" smtClean="0">
              <a:latin typeface="+mn-ea"/>
            </a:endParaRPr>
          </a:p>
          <a:p>
            <a:endParaRPr lang="zh-CN" altLang="en-US" dirty="0">
              <a:latin typeface="+mn-ea"/>
            </a:endParaRPr>
          </a:p>
        </p:txBody>
      </p:sp>
      <p:sp>
        <p:nvSpPr>
          <p:cNvPr id="395266"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graphicFrame>
        <p:nvGraphicFramePr>
          <p:cNvPr id="395265" name="Object 1"/>
          <p:cNvGraphicFramePr>
            <a:graphicFrameLocks noChangeAspect="1"/>
          </p:cNvGraphicFramePr>
          <p:nvPr/>
        </p:nvGraphicFramePr>
        <p:xfrm>
          <a:off x="2922985" y="3548743"/>
          <a:ext cx="6121001" cy="1730828"/>
        </p:xfrm>
        <a:graphic>
          <a:graphicData uri="http://schemas.openxmlformats.org/presentationml/2006/ole">
            <p:oleObj spid="_x0000_s395265" name="Equation" r:id="rId3" imgW="2159000" imgH="609600" progId="Equation.DSMT4">
              <p:embed/>
            </p:oleObj>
          </a:graphicData>
        </a:graphic>
      </p:graphicFrame>
      <p:sp>
        <p:nvSpPr>
          <p:cNvPr id="395267" name="Rectangle 3"/>
          <p:cNvSpPr>
            <a:spLocks noChangeArrowheads="1"/>
          </p:cNvSpPr>
          <p:nvPr/>
        </p:nvSpPr>
        <p:spPr bwMode="auto">
          <a:xfrm>
            <a:off x="0" y="10668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  </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zh-CN" altLang="en-US" dirty="0" smtClean="0">
                <a:latin typeface="+mn-ea"/>
              </a:rPr>
              <a:t>例</a:t>
            </a:r>
            <a:r>
              <a:rPr lang="en-US" altLang="zh-CN" dirty="0" smtClean="0">
                <a:latin typeface="+mn-ea"/>
              </a:rPr>
              <a:t>4-16某公司10月份的单位运价预算数为300元/10</a:t>
            </a:r>
            <a:r>
              <a:rPr lang="en-US" altLang="zh-CN" baseline="30000" dirty="0" smtClean="0">
                <a:latin typeface="+mn-ea"/>
              </a:rPr>
              <a:t>3</a:t>
            </a:r>
            <a:r>
              <a:rPr lang="en-US" altLang="zh-CN" dirty="0" smtClean="0">
                <a:latin typeface="+mn-ea"/>
              </a:rPr>
              <a:t>t·km，单位变动成本预算数为250元/10</a:t>
            </a:r>
            <a:r>
              <a:rPr lang="en-US" altLang="zh-CN" baseline="30000" dirty="0" smtClean="0">
                <a:latin typeface="+mn-ea"/>
              </a:rPr>
              <a:t>3</a:t>
            </a:r>
            <a:r>
              <a:rPr lang="en-US" altLang="zh-CN" dirty="0" smtClean="0">
                <a:latin typeface="+mn-ea"/>
              </a:rPr>
              <a:t>t·km，甲类费用预算数为200 000元，目标利润40万元。</a:t>
            </a:r>
            <a:r>
              <a:rPr lang="en-US" altLang="zh-CN" dirty="0" err="1" smtClean="0">
                <a:latin typeface="+mn-ea"/>
              </a:rPr>
              <a:t>试测算该月份目标运输收入</a:t>
            </a:r>
            <a:r>
              <a:rPr lang="en-US" altLang="zh-CN" dirty="0" smtClean="0">
                <a:latin typeface="+mn-ea"/>
              </a:rPr>
              <a:t>。</a:t>
            </a:r>
            <a:endParaRPr lang="zh-CN" altLang="en-US" dirty="0">
              <a:latin typeface="+mn-ea"/>
            </a:endParaRPr>
          </a:p>
        </p:txBody>
      </p:sp>
      <p:sp>
        <p:nvSpPr>
          <p:cNvPr id="3"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77500" lnSpcReduction="20000"/>
          </a:bodyPr>
          <a:lstStyle/>
          <a:p>
            <a:r>
              <a:rPr lang="zh-CN" altLang="zh-CN" dirty="0" smtClean="0">
                <a:latin typeface="+mn-ea"/>
              </a:rPr>
              <a:t>解：</a:t>
            </a:r>
          </a:p>
          <a:p>
            <a:r>
              <a:rPr lang="zh-CN" altLang="zh-CN" dirty="0" smtClean="0">
                <a:latin typeface="+mn-ea"/>
              </a:rPr>
              <a:t>由本题条件可知：</a:t>
            </a:r>
          </a:p>
          <a:p>
            <a:r>
              <a:rPr lang="zh-CN" altLang="zh-CN" dirty="0" smtClean="0">
                <a:latin typeface="+mn-ea"/>
              </a:rPr>
              <a:t>单位运价</a:t>
            </a:r>
            <a:r>
              <a:rPr lang="en-US" altLang="zh-CN" dirty="0" smtClean="0">
                <a:latin typeface="+mn-ea"/>
              </a:rPr>
              <a:t>=300</a:t>
            </a:r>
            <a:r>
              <a:rPr lang="zh-CN" altLang="zh-CN" dirty="0" smtClean="0">
                <a:latin typeface="+mn-ea"/>
              </a:rPr>
              <a:t>元</a:t>
            </a:r>
            <a:r>
              <a:rPr lang="en-US" altLang="zh-CN" dirty="0" smtClean="0">
                <a:latin typeface="+mn-ea"/>
              </a:rPr>
              <a:t>/10</a:t>
            </a:r>
            <a:r>
              <a:rPr lang="en-US" altLang="zh-CN" baseline="30000" dirty="0" smtClean="0">
                <a:latin typeface="+mn-ea"/>
              </a:rPr>
              <a:t>3</a:t>
            </a:r>
            <a:r>
              <a:rPr lang="en-US" altLang="zh-CN" dirty="0" smtClean="0">
                <a:latin typeface="+mn-ea"/>
              </a:rPr>
              <a:t>t·km</a:t>
            </a:r>
            <a:r>
              <a:rPr lang="zh-CN" altLang="en-US" dirty="0" smtClean="0">
                <a:latin typeface="+mn-ea"/>
              </a:rPr>
              <a:t>；</a:t>
            </a:r>
            <a:r>
              <a:rPr lang="zh-CN" altLang="zh-CN" dirty="0" smtClean="0">
                <a:latin typeface="+mn-ea"/>
              </a:rPr>
              <a:t>单位变动成本</a:t>
            </a:r>
            <a:r>
              <a:rPr lang="en-US" altLang="zh-CN" dirty="0" smtClean="0">
                <a:latin typeface="+mn-ea"/>
              </a:rPr>
              <a:t>=250</a:t>
            </a:r>
            <a:r>
              <a:rPr lang="zh-CN" altLang="zh-CN" dirty="0" smtClean="0">
                <a:latin typeface="+mn-ea"/>
              </a:rPr>
              <a:t>元</a:t>
            </a:r>
            <a:r>
              <a:rPr lang="en-US" altLang="zh-CN" dirty="0" smtClean="0">
                <a:latin typeface="+mn-ea"/>
              </a:rPr>
              <a:t>/10</a:t>
            </a:r>
            <a:r>
              <a:rPr lang="en-US" altLang="zh-CN" baseline="30000" dirty="0" smtClean="0">
                <a:latin typeface="+mn-ea"/>
              </a:rPr>
              <a:t>3</a:t>
            </a:r>
            <a:r>
              <a:rPr lang="en-US" altLang="zh-CN" dirty="0" smtClean="0">
                <a:latin typeface="+mn-ea"/>
              </a:rPr>
              <a:t>t·km</a:t>
            </a:r>
            <a:r>
              <a:rPr lang="zh-CN" altLang="en-US" dirty="0" smtClean="0">
                <a:latin typeface="+mn-ea"/>
              </a:rPr>
              <a:t>；</a:t>
            </a:r>
            <a:endParaRPr lang="zh-CN" altLang="zh-CN" dirty="0" smtClean="0">
              <a:latin typeface="+mn-ea"/>
            </a:endParaRPr>
          </a:p>
          <a:p>
            <a:r>
              <a:rPr lang="zh-CN" altLang="zh-CN" dirty="0" smtClean="0">
                <a:latin typeface="+mn-ea"/>
              </a:rPr>
              <a:t>甲类费用</a:t>
            </a:r>
            <a:r>
              <a:rPr lang="en-US" altLang="zh-CN" dirty="0" smtClean="0">
                <a:latin typeface="+mn-ea"/>
              </a:rPr>
              <a:t>=200 000</a:t>
            </a:r>
            <a:r>
              <a:rPr lang="zh-CN" altLang="zh-CN" dirty="0" smtClean="0">
                <a:latin typeface="+mn-ea"/>
              </a:rPr>
              <a:t>元</a:t>
            </a:r>
            <a:r>
              <a:rPr lang="zh-CN" altLang="en-US" dirty="0" smtClean="0">
                <a:latin typeface="+mn-ea"/>
              </a:rPr>
              <a:t>；</a:t>
            </a:r>
            <a:r>
              <a:rPr lang="zh-CN" altLang="zh-CN" dirty="0" smtClean="0">
                <a:latin typeface="+mn-ea"/>
              </a:rPr>
              <a:t>目标利润</a:t>
            </a:r>
            <a:r>
              <a:rPr lang="en-US" altLang="zh-CN" dirty="0" smtClean="0">
                <a:latin typeface="+mn-ea"/>
              </a:rPr>
              <a:t>=40</a:t>
            </a:r>
            <a:r>
              <a:rPr lang="zh-CN" altLang="zh-CN" dirty="0" smtClean="0">
                <a:latin typeface="+mn-ea"/>
              </a:rPr>
              <a:t>万元</a:t>
            </a:r>
          </a:p>
          <a:p>
            <a:r>
              <a:rPr lang="zh-CN" altLang="zh-CN" dirty="0" smtClean="0">
                <a:latin typeface="+mn-ea"/>
              </a:rPr>
              <a:t>代入式（</a:t>
            </a:r>
            <a:r>
              <a:rPr lang="en-US" altLang="zh-CN" dirty="0" smtClean="0">
                <a:latin typeface="+mn-ea"/>
              </a:rPr>
              <a:t>4-4</a:t>
            </a:r>
            <a:r>
              <a:rPr lang="zh-CN" altLang="zh-CN" dirty="0" smtClean="0">
                <a:latin typeface="+mn-ea"/>
              </a:rPr>
              <a:t>）可得</a:t>
            </a:r>
            <a:endParaRPr lang="en-US" altLang="zh-CN" dirty="0" smtClean="0">
              <a:latin typeface="+mn-ea"/>
            </a:endParaRPr>
          </a:p>
          <a:p>
            <a:endParaRPr lang="en-US" altLang="zh-CN" dirty="0" smtClean="0">
              <a:latin typeface="+mn-ea"/>
            </a:endParaRPr>
          </a:p>
          <a:p>
            <a:endParaRPr lang="zh-CN" altLang="zh-CN" dirty="0" smtClean="0">
              <a:latin typeface="+mn-ea"/>
            </a:endParaRPr>
          </a:p>
          <a:p>
            <a:r>
              <a:rPr lang="zh-CN" altLang="zh-CN" dirty="0" smtClean="0">
                <a:latin typeface="+mn-ea"/>
              </a:rPr>
              <a:t>计划期的目标运输收入测算值为</a:t>
            </a:r>
            <a:r>
              <a:rPr lang="en-US" altLang="zh-CN" dirty="0" smtClean="0">
                <a:latin typeface="+mn-ea"/>
              </a:rPr>
              <a:t>3600000</a:t>
            </a:r>
            <a:r>
              <a:rPr lang="zh-CN" altLang="zh-CN" dirty="0" smtClean="0">
                <a:latin typeface="+mn-ea"/>
              </a:rPr>
              <a:t>元。</a:t>
            </a:r>
            <a:endParaRPr lang="zh-CN" altLang="en-US" dirty="0">
              <a:latin typeface="+mn-ea"/>
            </a:endParaRPr>
          </a:p>
        </p:txBody>
      </p:sp>
      <p:sp>
        <p:nvSpPr>
          <p:cNvPr id="396290"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96289" name="Object 1"/>
          <p:cNvGraphicFramePr>
            <a:graphicFrameLocks noChangeAspect="1"/>
          </p:cNvGraphicFramePr>
          <p:nvPr/>
        </p:nvGraphicFramePr>
        <p:xfrm>
          <a:off x="2351697" y="4386946"/>
          <a:ext cx="7488606" cy="859972"/>
        </p:xfrm>
        <a:graphic>
          <a:graphicData uri="http://schemas.openxmlformats.org/presentationml/2006/ole">
            <p:oleObj spid="_x0000_s396289" name="Equation" r:id="rId3" imgW="3124200" imgH="355600" progId="Equation.DSMT4">
              <p:embed/>
            </p:oleObj>
          </a:graphicData>
        </a:graphic>
      </p:graphicFrame>
      <p:sp>
        <p:nvSpPr>
          <p:cNvPr id="396291" name="Rectangle 3"/>
          <p:cNvSpPr>
            <a:spLocks noChangeArrowheads="1"/>
          </p:cNvSpPr>
          <p:nvPr/>
        </p:nvSpPr>
        <p:spPr bwMode="auto">
          <a:xfrm>
            <a:off x="0" y="358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85000" lnSpcReduction="20000"/>
          </a:bodyPr>
          <a:lstStyle/>
          <a:p>
            <a:pPr>
              <a:lnSpc>
                <a:spcPct val="140000"/>
              </a:lnSpc>
              <a:spcAft>
                <a:spcPts val="600"/>
              </a:spcAft>
            </a:pPr>
            <a:r>
              <a:rPr lang="zh-CN" altLang="zh-CN" dirty="0" smtClean="0"/>
              <a:t>采用盈亏平衡点分析法进行决策分析的前提和假定：一是将汽车货运成本费用按照它与周转量及车辆行驶里程的关系分成两类：一类是甲类费用即固定成本，也称期间成本，在一定时期内该类成本的支出总额与周转量及车辆行驶里程的增减无关，基本上保持稳定不变；另一类是变动成本，又分为乙、丙两类，即总额与车辆总行程成正比变动的成本和总额与周转量成正比变动的成本；二是综合单位运价保持不变；三是所测算的各类车型所完成的周转量比重保持不变；此外，还有一些制约因素也应保持相对稳定。</a:t>
            </a:r>
            <a:endParaRPr lang="zh-CN" altLang="en-US" dirty="0"/>
          </a:p>
        </p:txBody>
      </p:sp>
      <p:sp>
        <p:nvSpPr>
          <p:cNvPr id="3"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zh-CN" altLang="zh-CN" dirty="0" smtClean="0"/>
              <a:t>但是在现实中，这些因素不可能保持不变。对此，我们可以考虑将测算对象细化处理。比如分车型来测算各自的保本点或目标周转量，避免车型之间的相互制约；对于不按周转量计算运费的情况，可以按周转量折算成单位运价，等等。</a:t>
            </a:r>
            <a:endParaRPr lang="zh-CN" altLang="en-US" dirty="0"/>
          </a:p>
        </p:txBody>
      </p:sp>
      <p:sp>
        <p:nvSpPr>
          <p:cNvPr id="3"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70000" lnSpcReduction="20000"/>
          </a:bodyPr>
          <a:lstStyle/>
          <a:p>
            <a:pPr>
              <a:lnSpc>
                <a:spcPct val="140000"/>
              </a:lnSpc>
            </a:pPr>
            <a:r>
              <a:rPr lang="zh-CN" altLang="zh-CN" dirty="0" smtClean="0">
                <a:latin typeface="+mn-ea"/>
                <a:cs typeface="Times New Roman" pitchFamily="18" charset="0"/>
              </a:rPr>
              <a:t>目标周转量及相关因素的测算是一个反复试算平衡的过程，这是因为这个算式中的所有因素都是变量或参变量。每个变量或参变量的数值都可在一定范围内做出适当的增减调整，并满足下式的约束条件：</a:t>
            </a:r>
          </a:p>
          <a:p>
            <a:pPr>
              <a:lnSpc>
                <a:spcPct val="140000"/>
              </a:lnSpc>
            </a:pPr>
            <a:endParaRPr lang="en-US" altLang="zh-CN" dirty="0" smtClean="0">
              <a:latin typeface="+mn-ea"/>
              <a:cs typeface="Times New Roman" pitchFamily="18" charset="0"/>
            </a:endParaRPr>
          </a:p>
          <a:p>
            <a:pPr>
              <a:lnSpc>
                <a:spcPct val="140000"/>
              </a:lnSpc>
            </a:pPr>
            <a:endParaRPr lang="en-US" altLang="zh-CN" dirty="0" smtClean="0">
              <a:latin typeface="+mn-ea"/>
              <a:cs typeface="Times New Roman" pitchFamily="18" charset="0"/>
            </a:endParaRPr>
          </a:p>
          <a:p>
            <a:pPr>
              <a:lnSpc>
                <a:spcPct val="140000"/>
              </a:lnSpc>
            </a:pPr>
            <a:r>
              <a:rPr lang="zh-CN" altLang="zh-CN" dirty="0" smtClean="0">
                <a:latin typeface="+mn-ea"/>
                <a:cs typeface="Times New Roman" pitchFamily="18" charset="0"/>
              </a:rPr>
              <a:t>式中的</a:t>
            </a:r>
            <a:r>
              <a:rPr lang="en-US" altLang="zh-CN" i="1" dirty="0" err="1" smtClean="0">
                <a:latin typeface="+mn-ea"/>
                <a:cs typeface="Times New Roman" pitchFamily="18" charset="0"/>
              </a:rPr>
              <a:t>Q</a:t>
            </a:r>
            <a:r>
              <a:rPr lang="en-US" altLang="zh-CN" i="1" baseline="-25000" dirty="0" err="1" smtClean="0">
                <a:latin typeface="+mn-ea"/>
                <a:cs typeface="Times New Roman" pitchFamily="18" charset="0"/>
              </a:rPr>
              <a:t>m</a:t>
            </a:r>
            <a:r>
              <a:rPr lang="en-US" altLang="zh-CN" i="1" dirty="0" smtClean="0">
                <a:latin typeface="+mn-ea"/>
                <a:cs typeface="Times New Roman" pitchFamily="18" charset="0"/>
              </a:rPr>
              <a:t>, P,M, F, </a:t>
            </a:r>
            <a:r>
              <a:rPr lang="en-US" altLang="zh-CN" i="1" dirty="0" err="1" smtClean="0">
                <a:latin typeface="+mn-ea"/>
                <a:cs typeface="Times New Roman" pitchFamily="18" charset="0"/>
              </a:rPr>
              <a:t>V″,β,t</a:t>
            </a:r>
            <a:r>
              <a:rPr lang="en-US" altLang="zh-CN" i="1" dirty="0" smtClean="0">
                <a:latin typeface="+mn-ea"/>
                <a:cs typeface="Times New Roman" pitchFamily="18" charset="0"/>
              </a:rPr>
              <a:t>,</a:t>
            </a:r>
            <a:r>
              <a:rPr lang="en-US" altLang="zh-CN" i="1" dirty="0" smtClean="0">
                <a:latin typeface="+mn-ea"/>
                <a:cs typeface="Times New Roman" pitchFamily="18" charset="0"/>
                <a:sym typeface="Symbol"/>
              </a:rPr>
              <a:t></a:t>
            </a:r>
            <a:r>
              <a:rPr lang="en-US" altLang="zh-CN" i="1" dirty="0" smtClean="0">
                <a:latin typeface="+mn-ea"/>
                <a:cs typeface="Times New Roman" pitchFamily="18" charset="0"/>
              </a:rPr>
              <a:t>, V</a:t>
            </a:r>
            <a:r>
              <a:rPr lang="en-US" altLang="zh-CN" dirty="0" smtClean="0">
                <a:latin typeface="+mn-ea"/>
                <a:cs typeface="Times New Roman" pitchFamily="18" charset="0"/>
              </a:rPr>
              <a:t>′</a:t>
            </a:r>
            <a:r>
              <a:rPr lang="zh-CN" altLang="zh-CN" dirty="0" smtClean="0">
                <a:latin typeface="+mn-ea"/>
                <a:cs typeface="Times New Roman" pitchFamily="18" charset="0"/>
              </a:rPr>
              <a:t>等变量或参变量的数值，均可在一定范围内做适度的增减调整。当测算其中的一个变量或参变量目标值时，应相对固定其他变量或参变量的数值。最终以总体较为合理、把握程度较高的变量或参变量的目标值体系来确保目标利润的实现。</a:t>
            </a:r>
            <a:endParaRPr lang="zh-CN" altLang="en-US" dirty="0">
              <a:latin typeface="+mn-ea"/>
              <a:cs typeface="Times New Roman" pitchFamily="18" charset="0"/>
            </a:endParaRPr>
          </a:p>
        </p:txBody>
      </p:sp>
      <p:sp>
        <p:nvSpPr>
          <p:cNvPr id="398338"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98337" name="Object 1"/>
          <p:cNvGraphicFramePr>
            <a:graphicFrameLocks noChangeAspect="1"/>
          </p:cNvGraphicFramePr>
          <p:nvPr/>
        </p:nvGraphicFramePr>
        <p:xfrm>
          <a:off x="2024372" y="3102428"/>
          <a:ext cx="8143256" cy="947057"/>
        </p:xfrm>
        <a:graphic>
          <a:graphicData uri="http://schemas.openxmlformats.org/presentationml/2006/ole">
            <p:oleObj spid="_x0000_s398337" name="Equation" r:id="rId3" imgW="3606800" imgH="419100" progId="Equation.DSMT4">
              <p:embed/>
            </p:oleObj>
          </a:graphicData>
        </a:graphic>
      </p:graphicFrame>
      <p:sp>
        <p:nvSpPr>
          <p:cNvPr id="398339" name="Rectangle 3"/>
          <p:cNvSpPr>
            <a:spLocks noChangeArrowheads="1"/>
          </p:cNvSpPr>
          <p:nvPr/>
        </p:nvSpPr>
        <p:spPr bwMode="auto">
          <a:xfrm>
            <a:off x="0" y="4191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p:cNvSpPr>
            <a:spLocks noGrp="1"/>
          </p:cNvSpPr>
          <p:nvPr>
            <p:ph/>
          </p:nvPr>
        </p:nvSpPr>
        <p:spPr/>
        <p:txBody>
          <a:bodyPr/>
          <a:lstStyle/>
          <a:p>
            <a:endParaRPr lang="zh-CN" altLang="en-US"/>
          </a:p>
        </p:txBody>
      </p:sp>
      <p:sp>
        <p:nvSpPr>
          <p:cNvPr id="38914" name="Rectangle 2"/>
          <p:cNvSpPr>
            <a:spLocks noGrp="1" noChangeArrowheads="1"/>
          </p:cNvSpPr>
          <p:nvPr>
            <p:ph type="title" idx="4294967295"/>
          </p:nvPr>
        </p:nvSpPr>
        <p:spPr>
          <a:xfrm>
            <a:off x="0" y="1919288"/>
            <a:ext cx="10515600" cy="3765550"/>
          </a:xfrm>
        </p:spPr>
        <p:txBody>
          <a:bodyPr>
            <a:normAutofit/>
          </a:bodyPr>
          <a:lstStyle/>
          <a:p>
            <a:pPr algn="ctr" eaLnBrk="1" hangingPunct="1"/>
            <a:r>
              <a:rPr lang="zh-CN" altLang="en-US" sz="4000" b="1" dirty="0" smtClean="0">
                <a:latin typeface="宋体" panose="02010600030101010101" pitchFamily="2" charset="-122"/>
              </a:rPr>
              <a:t>按成本性态分类</a:t>
            </a:r>
          </a:p>
        </p:txBody>
      </p:sp>
      <p:pic>
        <p:nvPicPr>
          <p:cNvPr id="4"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03413" y="1824039"/>
            <a:ext cx="8369300" cy="3189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7"/>
          <p:cNvSpPr txBox="1">
            <a:spLocks noChangeArrowheads="1"/>
          </p:cNvSpPr>
          <p:nvPr/>
        </p:nvSpPr>
        <p:spPr>
          <a:xfrm>
            <a:off x="3071664" y="5084763"/>
            <a:ext cx="6336704" cy="576485"/>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zh-CN" altLang="en-US" sz="2400" b="1" dirty="0" smtClean="0"/>
              <a:t>图</a:t>
            </a:r>
            <a:r>
              <a:rPr lang="en-US" altLang="zh-CN" sz="2400" b="1" dirty="0" smtClean="0"/>
              <a:t>4-1</a:t>
            </a:r>
            <a:r>
              <a:rPr lang="zh-CN" altLang="en-US" sz="2400" b="1" dirty="0" smtClean="0"/>
              <a:t>成本构成与货物周转量、总行程的数量关系 </a:t>
            </a:r>
            <a:endParaRPr lang="zh-CN" altLang="en-US" sz="2400" b="1" dirty="0"/>
          </a:p>
        </p:txBody>
      </p:sp>
      <p:sp>
        <p:nvSpPr>
          <p:cNvPr id="8" name="文本框 1"/>
          <p:cNvSpPr txBox="1"/>
          <p:nvPr/>
        </p:nvSpPr>
        <p:spPr>
          <a:xfrm>
            <a:off x="22346" y="91618"/>
            <a:ext cx="734048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第一节 汽车货运成本的概念与分类</a:t>
            </a:r>
            <a:endParaRPr lang="zh-CN" altLang="en-US" dirty="0">
              <a:solidFill>
                <a:schemeClr val="bg1"/>
              </a:solidFill>
              <a:latin typeface="黑体" pitchFamily="49" charset="-122"/>
              <a:ea typeface="黑体" pitchFamily="49" charset="-122"/>
            </a:endParaRPr>
          </a:p>
        </p:txBody>
      </p:sp>
    </p:spTree>
  </p:cSld>
  <p:clrMapOvr>
    <a:masterClrMapping/>
  </p:clrMapOvr>
  <p:transition advClick="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zh-CN" altLang="zh-CN" dirty="0" smtClean="0"/>
              <a:t>二、因素变动预测法</a:t>
            </a:r>
          </a:p>
          <a:p>
            <a:r>
              <a:rPr lang="zh-CN" altLang="zh-CN" dirty="0" smtClean="0"/>
              <a:t>随着科学技术的进步，道路条件的改善，企业经营管理水平的提高，汽车货运成本的构成必然发生变化。为准确反映计划期产量、生产率、原材料消耗等发生变化对货运成本构成的影响，应及时地对成本进行因素变动影响预测。</a:t>
            </a:r>
            <a:endParaRPr lang="zh-CN" altLang="en-US" dirty="0"/>
          </a:p>
        </p:txBody>
      </p:sp>
      <p:sp>
        <p:nvSpPr>
          <p:cNvPr id="3"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lnSpcReduction="10000"/>
          </a:bodyPr>
          <a:lstStyle/>
          <a:p>
            <a:r>
              <a:rPr lang="en-US" altLang="zh-CN" dirty="0" smtClean="0"/>
              <a:t>1</a:t>
            </a:r>
            <a:r>
              <a:rPr lang="zh-CN" altLang="zh-CN" dirty="0" smtClean="0"/>
              <a:t>．周转量变动对单位成本影响的预测</a:t>
            </a:r>
          </a:p>
          <a:p>
            <a:r>
              <a:rPr lang="zh-CN" altLang="zh-CN" dirty="0" smtClean="0"/>
              <a:t>周转量通常在某个区间内发生增减变动时，甲类费用并不会发生相应的增减变动，但周转量的这种增减变动，将使单位成本中的甲类费用含量发生相应的减增变动，从而导致单位成本的下降与上升。如果对计划期周转量的增减幅度可加以估算时，即可将其用于计划期单位成本的预测分析。</a:t>
            </a:r>
            <a:endParaRPr lang="zh-CN" altLang="en-US" dirty="0"/>
          </a:p>
        </p:txBody>
      </p:sp>
      <p:sp>
        <p:nvSpPr>
          <p:cNvPr id="3"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zh-CN" altLang="zh-CN" dirty="0" smtClean="0"/>
              <a:t>周转量变动对单位成本影响的预测分析式为</a:t>
            </a:r>
          </a:p>
          <a:p>
            <a:pPr algn="r"/>
            <a:r>
              <a:rPr lang="en-US" altLang="zh-CN" dirty="0" smtClean="0"/>
              <a:t>	 	</a:t>
            </a:r>
          </a:p>
          <a:p>
            <a:pPr algn="r"/>
            <a:r>
              <a:rPr lang="zh-CN" altLang="zh-CN" dirty="0" smtClean="0"/>
              <a:t>（</a:t>
            </a:r>
            <a:r>
              <a:rPr lang="en-US" altLang="zh-CN" dirty="0" smtClean="0"/>
              <a:t>4-11</a:t>
            </a:r>
            <a:r>
              <a:rPr lang="zh-CN" altLang="zh-CN" dirty="0" smtClean="0"/>
              <a:t>）</a:t>
            </a:r>
          </a:p>
          <a:p>
            <a:endParaRPr lang="zh-CN" altLang="en-US" dirty="0"/>
          </a:p>
        </p:txBody>
      </p:sp>
      <p:sp>
        <p:nvSpPr>
          <p:cNvPr id="428034"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28033" name="Object 1"/>
          <p:cNvGraphicFramePr>
            <a:graphicFrameLocks noChangeAspect="1"/>
          </p:cNvGraphicFramePr>
          <p:nvPr/>
        </p:nvGraphicFramePr>
        <p:xfrm>
          <a:off x="1080094" y="3624952"/>
          <a:ext cx="8870400" cy="1066800"/>
        </p:xfrm>
        <a:graphic>
          <a:graphicData uri="http://schemas.openxmlformats.org/presentationml/2006/ole">
            <p:oleObj spid="_x0000_s428033" name="Equation" r:id="rId3" imgW="3352800" imgH="406400" progId="Equation.DSMT4">
              <p:embed/>
            </p:oleObj>
          </a:graphicData>
        </a:graphic>
      </p:graphicFrame>
      <p:sp>
        <p:nvSpPr>
          <p:cNvPr id="5"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p:cNvSpPr>
            <a:spLocks noGrp="1"/>
          </p:cNvSpPr>
          <p:nvPr>
            <p:ph/>
          </p:nvPr>
        </p:nvSpPr>
        <p:spPr/>
        <p:txBody>
          <a:bodyPr/>
          <a:lstStyle/>
          <a:p>
            <a:r>
              <a:rPr lang="zh-CN" altLang="en-US" dirty="0" smtClean="0">
                <a:latin typeface="宋体" panose="02010600030101010101" pitchFamily="2" charset="-122"/>
              </a:rPr>
              <a:t>例</a:t>
            </a:r>
            <a:r>
              <a:rPr lang="en-US" altLang="zh-CN" dirty="0" smtClean="0">
                <a:latin typeface="宋体" panose="02010600030101010101" pitchFamily="2" charset="-122"/>
              </a:rPr>
              <a:t>【4-17】</a:t>
            </a:r>
            <a:r>
              <a:rPr lang="zh-CN" altLang="en-US" dirty="0" smtClean="0">
                <a:latin typeface="宋体" panose="02010600030101010101" pitchFamily="2" charset="-122"/>
              </a:rPr>
              <a:t>某运输公司的汽车货运成本中，甲类费用占总成本的比重为</a:t>
            </a:r>
            <a:r>
              <a:rPr lang="en-US" altLang="zh-CN" dirty="0" smtClean="0">
                <a:latin typeface="宋体" panose="02010600030101010101" pitchFamily="2" charset="-122"/>
              </a:rPr>
              <a:t>30%</a:t>
            </a:r>
            <a:r>
              <a:rPr lang="zh-CN" altLang="en-US" dirty="0" smtClean="0">
                <a:latin typeface="宋体" panose="02010600030101010101" pitchFamily="2" charset="-122"/>
              </a:rPr>
              <a:t>，假设计划期周转量预计增加</a:t>
            </a:r>
            <a:r>
              <a:rPr lang="en-US" altLang="zh-CN" dirty="0" smtClean="0">
                <a:latin typeface="宋体" panose="02010600030101010101" pitchFamily="2" charset="-122"/>
              </a:rPr>
              <a:t>15%</a:t>
            </a:r>
            <a:r>
              <a:rPr lang="zh-CN" altLang="en-US" dirty="0" smtClean="0">
                <a:latin typeface="宋体" panose="02010600030101010101" pitchFamily="2" charset="-122"/>
              </a:rPr>
              <a:t>。试测算由于周转量的增加，对单位成本的影响程度。</a:t>
            </a:r>
            <a:endParaRPr lang="zh-CN" altLang="en-US" dirty="0"/>
          </a:p>
        </p:txBody>
      </p:sp>
      <p:sp>
        <p:nvSpPr>
          <p:cNvPr id="8"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transition advClick="0"/>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92500" lnSpcReduction="10000"/>
          </a:bodyPr>
          <a:lstStyle/>
          <a:p>
            <a:r>
              <a:rPr lang="zh-CN" altLang="zh-CN" dirty="0" smtClean="0">
                <a:latin typeface="+mn-ea"/>
              </a:rPr>
              <a:t>测算如下：</a:t>
            </a:r>
            <a:endParaRPr lang="en-US" altLang="zh-CN" dirty="0" smtClean="0">
              <a:latin typeface="+mn-ea"/>
            </a:endParaRPr>
          </a:p>
          <a:p>
            <a:endParaRPr lang="en-US" altLang="zh-CN" dirty="0" smtClean="0">
              <a:latin typeface="+mn-ea"/>
            </a:endParaRPr>
          </a:p>
          <a:p>
            <a:endParaRPr lang="zh-CN" altLang="zh-CN" dirty="0" smtClean="0">
              <a:latin typeface="+mn-ea"/>
            </a:endParaRPr>
          </a:p>
          <a:p>
            <a:r>
              <a:rPr lang="zh-CN" altLang="zh-CN" dirty="0" smtClean="0">
                <a:latin typeface="+mn-ea"/>
              </a:rPr>
              <a:t>由于预测周转量增加的影响将使单位成本下降</a:t>
            </a:r>
            <a:r>
              <a:rPr lang="en-US" altLang="zh-CN" dirty="0" smtClean="0">
                <a:latin typeface="+mn-ea"/>
              </a:rPr>
              <a:t>3.9%</a:t>
            </a:r>
            <a:r>
              <a:rPr lang="zh-CN" altLang="zh-CN" dirty="0" smtClean="0">
                <a:latin typeface="+mn-ea"/>
              </a:rPr>
              <a:t>。</a:t>
            </a:r>
          </a:p>
          <a:p>
            <a:r>
              <a:rPr lang="zh-CN" altLang="zh-CN" dirty="0" smtClean="0">
                <a:latin typeface="+mn-ea"/>
              </a:rPr>
              <a:t>从周转量与车辆运用效率指标关系上看，所有效率指标的增减变动都会对周转量增减变动产生影响，从而影响单位成本中的甲类费用含量的增减变动。</a:t>
            </a:r>
            <a:endParaRPr lang="zh-CN" altLang="en-US" dirty="0">
              <a:latin typeface="+mn-ea"/>
            </a:endParaRPr>
          </a:p>
        </p:txBody>
      </p:sp>
      <p:sp>
        <p:nvSpPr>
          <p:cNvPr id="43110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31105" name="Object 1"/>
          <p:cNvGraphicFramePr>
            <a:graphicFrameLocks noChangeAspect="1"/>
          </p:cNvGraphicFramePr>
          <p:nvPr/>
        </p:nvGraphicFramePr>
        <p:xfrm>
          <a:off x="4414157" y="2503714"/>
          <a:ext cx="3363686" cy="915895"/>
        </p:xfrm>
        <a:graphic>
          <a:graphicData uri="http://schemas.openxmlformats.org/presentationml/2006/ole">
            <p:oleObj spid="_x0000_s431105" name="Equation" r:id="rId3" imgW="1320227" imgH="355446" progId="Equation.DSMT4">
              <p:embed/>
            </p:oleObj>
          </a:graphicData>
        </a:graphic>
      </p:graphicFrame>
      <p:sp>
        <p:nvSpPr>
          <p:cNvPr id="5"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en-US" altLang="zh-CN" dirty="0" smtClean="0"/>
              <a:t>2</a:t>
            </a:r>
            <a:r>
              <a:rPr lang="zh-CN" altLang="zh-CN" dirty="0" smtClean="0"/>
              <a:t>．劳动生产率和工资变动对单位成本影响的预测</a:t>
            </a:r>
          </a:p>
          <a:p>
            <a:r>
              <a:rPr lang="zh-CN" altLang="zh-CN" dirty="0" smtClean="0"/>
              <a:t>运输单位成本与劳动生产率成反比，与工资水平成正比。因此，当劳动生产率和工资水平（即平均工资）发生增减变动时，将使单位成本中的工资成本份额发生增减变动，从而影响单位成本的升降。</a:t>
            </a:r>
            <a:endParaRPr lang="zh-CN" altLang="en-US" dirty="0"/>
          </a:p>
        </p:txBody>
      </p:sp>
      <p:sp>
        <p:nvSpPr>
          <p:cNvPr id="3"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a:bodyPr>
          <a:lstStyle/>
          <a:p>
            <a:r>
              <a:rPr lang="zh-CN" altLang="zh-CN" dirty="0" smtClean="0"/>
              <a:t>劳动生产率和工资变动对单位成本影响的预测分析式为</a:t>
            </a:r>
            <a:endParaRPr lang="en-US" altLang="zh-CN" dirty="0" smtClean="0"/>
          </a:p>
          <a:p>
            <a:endParaRPr lang="zh-CN" altLang="zh-CN" dirty="0" smtClean="0"/>
          </a:p>
          <a:p>
            <a:r>
              <a:rPr lang="en-US" altLang="zh-CN" dirty="0" smtClean="0"/>
              <a:t>	 	</a:t>
            </a:r>
          </a:p>
          <a:p>
            <a:pPr algn="r"/>
            <a:r>
              <a:rPr lang="zh-CN" altLang="zh-CN" dirty="0" smtClean="0"/>
              <a:t>（</a:t>
            </a:r>
            <a:r>
              <a:rPr lang="en-US" altLang="zh-CN" dirty="0" smtClean="0"/>
              <a:t>4-12</a:t>
            </a:r>
            <a:r>
              <a:rPr lang="zh-CN" altLang="zh-CN" dirty="0" smtClean="0"/>
              <a:t>）</a:t>
            </a:r>
            <a:endParaRPr lang="zh-CN" altLang="en-US" dirty="0"/>
          </a:p>
        </p:txBody>
      </p:sp>
      <p:sp>
        <p:nvSpPr>
          <p:cNvPr id="433154"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33153" name="Object 1"/>
          <p:cNvGraphicFramePr>
            <a:graphicFrameLocks noChangeAspect="1"/>
          </p:cNvGraphicFramePr>
          <p:nvPr/>
        </p:nvGraphicFramePr>
        <p:xfrm>
          <a:off x="1033917" y="3178631"/>
          <a:ext cx="10124167" cy="1480457"/>
        </p:xfrm>
        <a:graphic>
          <a:graphicData uri="http://schemas.openxmlformats.org/presentationml/2006/ole">
            <p:oleObj spid="_x0000_s433153" name="Equation" r:id="rId3" imgW="4165600" imgH="609600" progId="Equation.DSMT4">
              <p:embed/>
            </p:oleObj>
          </a:graphicData>
        </a:graphic>
      </p:graphicFrame>
      <p:sp>
        <p:nvSpPr>
          <p:cNvPr id="5"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85000" lnSpcReduction="20000"/>
          </a:bodyPr>
          <a:lstStyle/>
          <a:p>
            <a:r>
              <a:rPr lang="en-US" altLang="zh-CN" dirty="0" smtClean="0">
                <a:latin typeface="+mn-ea"/>
              </a:rPr>
              <a:t>某运输公司的生产工人工资占总成本的比重为10%，计划期预计工人工资水平提高10%，劳动生产率提高20%。</a:t>
            </a:r>
            <a:r>
              <a:rPr lang="en-US" altLang="zh-CN" dirty="0" err="1" smtClean="0">
                <a:latin typeface="+mn-ea"/>
              </a:rPr>
              <a:t>试测算工人工资水平和劳动生产率的提高对单位成本的影响程度</a:t>
            </a:r>
            <a:r>
              <a:rPr lang="en-US" altLang="zh-CN" dirty="0" smtClean="0">
                <a:latin typeface="+mn-ea"/>
              </a:rPr>
              <a:t>。</a:t>
            </a:r>
          </a:p>
          <a:p>
            <a:r>
              <a:rPr lang="zh-CN" altLang="zh-CN" dirty="0" smtClean="0">
                <a:latin typeface="+mn-ea"/>
              </a:rPr>
              <a:t>测算如下：</a:t>
            </a:r>
            <a:endParaRPr lang="en-US" altLang="zh-CN" dirty="0" smtClean="0">
              <a:latin typeface="+mn-ea"/>
            </a:endParaRPr>
          </a:p>
          <a:p>
            <a:endParaRPr lang="en-US" altLang="zh-CN" dirty="0" smtClean="0">
              <a:latin typeface="+mn-ea"/>
            </a:endParaRPr>
          </a:p>
          <a:p>
            <a:endParaRPr lang="zh-CN" altLang="zh-CN" dirty="0" smtClean="0">
              <a:latin typeface="+mn-ea"/>
            </a:endParaRPr>
          </a:p>
          <a:p>
            <a:r>
              <a:rPr lang="zh-CN" altLang="zh-CN" dirty="0" smtClean="0">
                <a:latin typeface="+mn-ea"/>
              </a:rPr>
              <a:t>由于预期工人工资水平与劳动生产率增加，并且劳动生产率的增加超过工资水平的增加的综合影响，将使单位成本下降</a:t>
            </a:r>
            <a:r>
              <a:rPr lang="en-US" altLang="zh-CN" dirty="0" smtClean="0">
                <a:latin typeface="+mn-ea"/>
              </a:rPr>
              <a:t>0.84%</a:t>
            </a:r>
            <a:r>
              <a:rPr lang="zh-CN" altLang="zh-CN" dirty="0" smtClean="0">
                <a:latin typeface="+mn-ea"/>
              </a:rPr>
              <a:t>。</a:t>
            </a:r>
            <a:r>
              <a:rPr lang="en-US" altLang="zh-CN" dirty="0" smtClean="0">
                <a:latin typeface="+mn-ea"/>
              </a:rPr>
              <a:t> </a:t>
            </a:r>
            <a:endParaRPr lang="zh-CN" altLang="zh-CN" dirty="0">
              <a:latin typeface="+mn-ea"/>
            </a:endParaRPr>
          </a:p>
        </p:txBody>
      </p:sp>
      <p:sp>
        <p:nvSpPr>
          <p:cNvPr id="435202"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35201" name="Object 1"/>
          <p:cNvGraphicFramePr>
            <a:graphicFrameLocks noChangeAspect="1"/>
          </p:cNvGraphicFramePr>
          <p:nvPr/>
        </p:nvGraphicFramePr>
        <p:xfrm>
          <a:off x="3897085" y="3567542"/>
          <a:ext cx="4397830" cy="870323"/>
        </p:xfrm>
        <a:graphic>
          <a:graphicData uri="http://schemas.openxmlformats.org/presentationml/2006/ole">
            <p:oleObj spid="_x0000_s435201" name="Equation" r:id="rId3" imgW="1815312" imgH="355446" progId="Equation.DSMT4">
              <p:embed/>
            </p:oleObj>
          </a:graphicData>
        </a:graphic>
      </p:graphicFrame>
      <p:sp>
        <p:nvSpPr>
          <p:cNvPr id="5"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7"/>
          <p:cNvSpPr>
            <a:spLocks noGrp="1"/>
          </p:cNvSpPr>
          <p:nvPr>
            <p:ph/>
          </p:nvPr>
        </p:nvSpPr>
        <p:spPr/>
        <p:txBody>
          <a:bodyPr/>
          <a:lstStyle/>
          <a:p>
            <a:r>
              <a:rPr lang="en-US" altLang="zh-CN" dirty="0" smtClean="0">
                <a:latin typeface="宋体" panose="02010600030101010101" pitchFamily="2" charset="-122"/>
              </a:rPr>
              <a:t>3</a:t>
            </a:r>
            <a:r>
              <a:rPr lang="zh-CN" altLang="en-US" dirty="0" smtClean="0">
                <a:latin typeface="宋体" panose="02010600030101010101" pitchFamily="2" charset="-122"/>
              </a:rPr>
              <a:t>、车辆运用效率变动对单位成本影响的预测</a:t>
            </a:r>
            <a:endParaRPr lang="zh-CN" altLang="en-US" dirty="0"/>
          </a:p>
        </p:txBody>
      </p:sp>
      <p:sp>
        <p:nvSpPr>
          <p:cNvPr id="5"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transition advClick="0"/>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92500"/>
          </a:bodyPr>
          <a:lstStyle/>
          <a:p>
            <a:r>
              <a:rPr lang="zh-CN" altLang="zh-CN" dirty="0" smtClean="0">
                <a:latin typeface="+mn-ea"/>
              </a:rPr>
              <a:t>（</a:t>
            </a:r>
            <a:r>
              <a:rPr lang="en-US" altLang="zh-CN" dirty="0" smtClean="0">
                <a:latin typeface="+mn-ea"/>
              </a:rPr>
              <a:t>1</a:t>
            </a:r>
            <a:r>
              <a:rPr lang="zh-CN" altLang="zh-CN" dirty="0" smtClean="0">
                <a:latin typeface="+mn-ea"/>
              </a:rPr>
              <a:t>）工作车日和车日行程发生变动对单位成本影响的预测</a:t>
            </a:r>
            <a:r>
              <a:rPr lang="en-US" altLang="zh-CN" dirty="0" smtClean="0">
                <a:latin typeface="+mn-ea"/>
              </a:rPr>
              <a:t>  </a:t>
            </a:r>
            <a:r>
              <a:rPr lang="zh-CN" altLang="zh-CN" dirty="0" smtClean="0">
                <a:latin typeface="+mn-ea"/>
              </a:rPr>
              <a:t>工作车日和车日行程发生变动，并不导致千车公里变动成本</a:t>
            </a:r>
            <a:r>
              <a:rPr lang="en-US" altLang="zh-CN" dirty="0" smtClean="0">
                <a:latin typeface="+mn-ea"/>
              </a:rPr>
              <a:t>V″</a:t>
            </a:r>
            <a:r>
              <a:rPr lang="zh-CN" altLang="zh-CN" dirty="0" smtClean="0">
                <a:latin typeface="+mn-ea"/>
              </a:rPr>
              <a:t>、千吨公里变动成本</a:t>
            </a:r>
            <a:r>
              <a:rPr lang="en-US" altLang="zh-CN" dirty="0" smtClean="0">
                <a:latin typeface="+mn-ea"/>
              </a:rPr>
              <a:t>V′</a:t>
            </a:r>
            <a:r>
              <a:rPr lang="zh-CN" altLang="zh-CN" dirty="0" smtClean="0">
                <a:latin typeface="+mn-ea"/>
              </a:rPr>
              <a:t>以及单位变动成本</a:t>
            </a:r>
            <a:r>
              <a:rPr lang="en-US" altLang="zh-CN" dirty="0" smtClean="0">
                <a:latin typeface="+mn-ea"/>
              </a:rPr>
              <a:t>V</a:t>
            </a:r>
            <a:r>
              <a:rPr lang="zh-CN" altLang="zh-CN" dirty="0" smtClean="0">
                <a:latin typeface="+mn-ea"/>
              </a:rPr>
              <a:t>的增减变动，这一结论可从式（</a:t>
            </a:r>
            <a:r>
              <a:rPr lang="en-US" altLang="zh-CN" dirty="0" smtClean="0">
                <a:latin typeface="+mn-ea"/>
              </a:rPr>
              <a:t>4-3</a:t>
            </a:r>
            <a:r>
              <a:rPr lang="zh-CN" altLang="zh-CN" dirty="0" smtClean="0">
                <a:latin typeface="+mn-ea"/>
              </a:rPr>
              <a:t>）得到证明。但工作车日和车日行程发生变动，将引起计划期周转量变化，从而导致单位成本中的甲类费用含量（即</a:t>
            </a:r>
            <a:r>
              <a:rPr lang="en-US" altLang="zh-CN" dirty="0" smtClean="0">
                <a:latin typeface="+mn-ea"/>
              </a:rPr>
              <a:t>F/Q</a:t>
            </a:r>
            <a:r>
              <a:rPr lang="zh-CN" altLang="zh-CN" dirty="0" smtClean="0">
                <a:latin typeface="+mn-ea"/>
              </a:rPr>
              <a:t>）发生增减变动，同时也必使单位成本发生等量增减变动，这种因果关系可以用做成本预测。</a:t>
            </a:r>
            <a:endParaRPr lang="zh-CN" altLang="en-US" dirty="0">
              <a:latin typeface="+mn-ea"/>
            </a:endParaRPr>
          </a:p>
        </p:txBody>
      </p:sp>
      <p:sp>
        <p:nvSpPr>
          <p:cNvPr id="3"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92500"/>
          </a:bodyPr>
          <a:lstStyle/>
          <a:p>
            <a:pPr>
              <a:lnSpc>
                <a:spcPct val="130000"/>
              </a:lnSpc>
            </a:pPr>
            <a:r>
              <a:rPr lang="en-US" altLang="zh-CN" dirty="0" smtClean="0">
                <a:latin typeface="+mn-ea"/>
              </a:rPr>
              <a:t>1</a:t>
            </a:r>
            <a:r>
              <a:rPr lang="zh-CN" altLang="zh-CN" dirty="0" smtClean="0">
                <a:latin typeface="+mn-ea"/>
              </a:rPr>
              <a:t>．甲类费用</a:t>
            </a:r>
          </a:p>
          <a:p>
            <a:pPr>
              <a:lnSpc>
                <a:spcPct val="130000"/>
              </a:lnSpc>
            </a:pPr>
            <a:r>
              <a:rPr lang="zh-CN" altLang="zh-CN" dirty="0" smtClean="0">
                <a:latin typeface="+mn-ea"/>
              </a:rPr>
              <a:t>甲类费用也称固定费用，是指在一定时期内费用总额在营运车辆总行程和周转量的一定变动区间内保持固定不变的费用，也就是不受总行程和周转量增减变动影响而能保持不变的费用，如管理人员的工资及其提取的职工福利费、营运间接费用、管理费用、按规定比例计提的工会经费和其他费用。</a:t>
            </a:r>
            <a:endParaRPr lang="zh-CN" altLang="en-US" dirty="0">
              <a:latin typeface="+mn-ea"/>
            </a:endParaRPr>
          </a:p>
        </p:txBody>
      </p:sp>
      <p:sp>
        <p:nvSpPr>
          <p:cNvPr id="4" name="文本框 1"/>
          <p:cNvSpPr txBox="1"/>
          <p:nvPr/>
        </p:nvSpPr>
        <p:spPr>
          <a:xfrm>
            <a:off x="22346" y="91618"/>
            <a:ext cx="734048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第一节 汽车货运成本的概念与分类</a:t>
            </a:r>
            <a:endParaRPr lang="zh-CN" altLang="en-US" dirty="0">
              <a:solidFill>
                <a:schemeClr val="bg1"/>
              </a:solidFill>
              <a:latin typeface="黑体" pitchFamily="49" charset="-122"/>
              <a:ea typeface="黑体" pitchFamily="49" charset="-122"/>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p:cNvSpPr>
            <a:spLocks noGrp="1"/>
          </p:cNvSpPr>
          <p:nvPr>
            <p:ph/>
          </p:nvPr>
        </p:nvSpPr>
        <p:spPr/>
        <p:txBody>
          <a:bodyPr/>
          <a:lstStyle/>
          <a:p>
            <a:r>
              <a:rPr lang="zh-CN" altLang="en-US" dirty="0" smtClean="0">
                <a:latin typeface="宋体" panose="02010600030101010101" pitchFamily="2" charset="-122"/>
              </a:rPr>
              <a:t>例</a:t>
            </a:r>
            <a:r>
              <a:rPr lang="en-US" altLang="zh-CN" dirty="0" smtClean="0">
                <a:latin typeface="宋体" panose="02010600030101010101" pitchFamily="2" charset="-122"/>
              </a:rPr>
              <a:t>【4-19】</a:t>
            </a:r>
            <a:r>
              <a:rPr lang="zh-CN" altLang="en-US" dirty="0" smtClean="0">
                <a:latin typeface="宋体" panose="02010600030101010101" pitchFamily="2" charset="-122"/>
              </a:rPr>
              <a:t>当预计计划期的载运系数不会有明显变动，但计划期的工作车日或车日行程可以有不同选择方案时，可通过列表的方式来显示其对成本的影响结果，以供决策之用。如表</a:t>
            </a:r>
            <a:r>
              <a:rPr lang="en-US" altLang="zh-CN" dirty="0" smtClean="0">
                <a:latin typeface="宋体" panose="02010600030101010101" pitchFamily="2" charset="-122"/>
              </a:rPr>
              <a:t>4-4</a:t>
            </a:r>
            <a:r>
              <a:rPr lang="zh-CN" altLang="en-US" dirty="0" smtClean="0">
                <a:latin typeface="宋体" panose="02010600030101010101" pitchFamily="2" charset="-122"/>
              </a:rPr>
              <a:t>所示。</a:t>
            </a:r>
            <a:endParaRPr lang="zh-CN" altLang="en-US" dirty="0"/>
          </a:p>
        </p:txBody>
      </p:sp>
      <p:sp>
        <p:nvSpPr>
          <p:cNvPr id="8"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transition advClick="0"/>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内容占位符 2"/>
          <p:cNvGraphicFramePr>
            <a:graphicFrameLocks noGrp="1"/>
          </p:cNvGraphicFramePr>
          <p:nvPr>
            <p:ph idx="4294967295"/>
          </p:nvPr>
        </p:nvGraphicFramePr>
        <p:xfrm>
          <a:off x="1127759" y="1813558"/>
          <a:ext cx="9936482" cy="3901441"/>
        </p:xfrm>
        <a:graphic>
          <a:graphicData uri="http://schemas.openxmlformats.org/drawingml/2006/table">
            <a:tbl>
              <a:tblPr/>
              <a:tblGrid>
                <a:gridCol w="1508761"/>
                <a:gridCol w="1188721"/>
                <a:gridCol w="1361440"/>
                <a:gridCol w="1361440"/>
                <a:gridCol w="1361440"/>
                <a:gridCol w="2155070"/>
                <a:gridCol w="999610"/>
              </a:tblGrid>
              <a:tr h="424069">
                <a:tc rowSpan="2">
                  <a:txBody>
                    <a:bodyPr/>
                    <a:lstStyle/>
                    <a:p>
                      <a:pPr indent="8255" algn="ctr">
                        <a:spcBef>
                          <a:spcPts val="0"/>
                        </a:spcBef>
                        <a:spcAft>
                          <a:spcPts val="0"/>
                        </a:spcAft>
                      </a:pPr>
                      <a:r>
                        <a:rPr lang="zh-CN" sz="2000" b="0" kern="100" dirty="0">
                          <a:latin typeface="Times New Roman"/>
                          <a:ea typeface="黑体"/>
                          <a:cs typeface="Times New Roman"/>
                        </a:rPr>
                        <a:t>周转量</a:t>
                      </a:r>
                      <a:r>
                        <a:rPr lang="en-US" sz="2000" b="0" i="1" kern="100" dirty="0">
                          <a:latin typeface="Times New Roman"/>
                          <a:ea typeface="黑体"/>
                          <a:cs typeface="Times New Roman"/>
                        </a:rPr>
                        <a:t>Q</a:t>
                      </a:r>
                      <a:endParaRPr lang="zh-CN" sz="3600" b="0" kern="100" dirty="0">
                        <a:latin typeface="Times New Roman"/>
                        <a:ea typeface="宋体"/>
                        <a:cs typeface="Times New Roman"/>
                      </a:endParaRPr>
                    </a:p>
                    <a:p>
                      <a:pPr indent="8255" algn="ctr">
                        <a:spcBef>
                          <a:spcPts val="0"/>
                        </a:spcBef>
                        <a:spcAft>
                          <a:spcPts val="0"/>
                        </a:spcAft>
                      </a:pPr>
                      <a:r>
                        <a:rPr lang="zh-CN" sz="2000" b="0" kern="100" dirty="0">
                          <a:latin typeface="Times New Roman"/>
                          <a:ea typeface="黑体"/>
                          <a:cs typeface="Times New Roman"/>
                        </a:rPr>
                        <a:t>（</a:t>
                      </a:r>
                      <a:r>
                        <a:rPr lang="en-US" sz="2000" b="0" kern="100" dirty="0">
                          <a:latin typeface="Times New Roman"/>
                          <a:ea typeface="黑体"/>
                          <a:cs typeface="Times New Roman"/>
                        </a:rPr>
                        <a:t>10</a:t>
                      </a:r>
                      <a:r>
                        <a:rPr lang="en-US" sz="2000" b="0" kern="100" baseline="30000" dirty="0">
                          <a:latin typeface="Times New Roman"/>
                          <a:ea typeface="黑体"/>
                          <a:cs typeface="Times New Roman"/>
                        </a:rPr>
                        <a:t>3</a:t>
                      </a:r>
                      <a:r>
                        <a:rPr lang="en-US" sz="2000" b="0" kern="100" dirty="0">
                          <a:latin typeface="Times New Roman"/>
                          <a:ea typeface="黑体"/>
                          <a:cs typeface="Times New Roman"/>
                        </a:rPr>
                        <a:t>t</a:t>
                      </a:r>
                      <a:r>
                        <a:rPr lang="en-US" sz="2000" b="0" kern="100" dirty="0">
                          <a:latin typeface="宋体"/>
                          <a:ea typeface="宋体"/>
                          <a:cs typeface="Times New Roman"/>
                        </a:rPr>
                        <a:t>·</a:t>
                      </a:r>
                      <a:r>
                        <a:rPr lang="en-US" sz="2000" b="0" kern="100" dirty="0">
                          <a:latin typeface="Times New Roman"/>
                          <a:ea typeface="黑体"/>
                          <a:cs typeface="Times New Roman"/>
                        </a:rPr>
                        <a:t>km</a:t>
                      </a:r>
                      <a:r>
                        <a:rPr lang="zh-CN" sz="2000" b="0" kern="100" dirty="0">
                          <a:latin typeface="Times New Roman"/>
                          <a:ea typeface="黑体"/>
                          <a:cs typeface="Times New Roman"/>
                        </a:rPr>
                        <a:t>）</a:t>
                      </a:r>
                      <a:endParaRPr lang="zh-CN" sz="3600" b="0"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indent="8255" algn="ctr">
                        <a:spcBef>
                          <a:spcPts val="0"/>
                        </a:spcBef>
                        <a:spcAft>
                          <a:spcPts val="0"/>
                        </a:spcAft>
                      </a:pPr>
                      <a:r>
                        <a:rPr lang="zh-CN" sz="2000" b="0" kern="100">
                          <a:latin typeface="Times New Roman"/>
                          <a:ea typeface="黑体"/>
                          <a:cs typeface="Times New Roman"/>
                        </a:rPr>
                        <a:t>总行程</a:t>
                      </a:r>
                      <a:endParaRPr lang="zh-CN" sz="3600" b="0" kern="100">
                        <a:latin typeface="Times New Roman"/>
                        <a:ea typeface="宋体"/>
                        <a:cs typeface="Times New Roman"/>
                      </a:endParaRPr>
                    </a:p>
                    <a:p>
                      <a:pPr indent="8255" algn="ctr">
                        <a:spcBef>
                          <a:spcPts val="0"/>
                        </a:spcBef>
                        <a:spcAft>
                          <a:spcPts val="0"/>
                        </a:spcAft>
                      </a:pPr>
                      <a:r>
                        <a:rPr lang="zh-CN" sz="2000" b="0" kern="100">
                          <a:latin typeface="Times New Roman"/>
                          <a:ea typeface="黑体"/>
                          <a:cs typeface="Times New Roman"/>
                        </a:rPr>
                        <a:t>变动系数</a:t>
                      </a:r>
                      <a:endParaRPr lang="zh-CN" sz="3600" b="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gridSpan="3">
                  <a:txBody>
                    <a:bodyPr/>
                    <a:lstStyle/>
                    <a:p>
                      <a:pPr indent="269875" algn="ctr">
                        <a:spcBef>
                          <a:spcPts val="0"/>
                        </a:spcBef>
                        <a:spcAft>
                          <a:spcPts val="0"/>
                        </a:spcAft>
                      </a:pPr>
                      <a:r>
                        <a:rPr lang="zh-CN" sz="2000" b="0" kern="100">
                          <a:latin typeface="Times New Roman"/>
                          <a:ea typeface="黑体"/>
                          <a:cs typeface="Times New Roman"/>
                        </a:rPr>
                        <a:t>单位成本</a:t>
                      </a:r>
                      <a:r>
                        <a:rPr lang="en-US" sz="2000" b="0" kern="100">
                          <a:latin typeface="Times New Roman"/>
                          <a:ea typeface="黑体"/>
                          <a:cs typeface="Times New Roman"/>
                        </a:rPr>
                        <a:t>/</a:t>
                      </a:r>
                      <a:r>
                        <a:rPr lang="zh-CN" sz="2000" b="0" kern="100">
                          <a:latin typeface="Times New Roman"/>
                          <a:ea typeface="黑体"/>
                          <a:cs typeface="Times New Roman"/>
                        </a:rPr>
                        <a:t>（元</a:t>
                      </a:r>
                      <a:r>
                        <a:rPr lang="en-US" sz="2000" b="0" kern="100">
                          <a:latin typeface="Times New Roman"/>
                          <a:ea typeface="黑体"/>
                          <a:cs typeface="Times New Roman"/>
                        </a:rPr>
                        <a:t>/10</a:t>
                      </a:r>
                      <a:r>
                        <a:rPr lang="en-US" sz="2000" b="0" kern="100" baseline="30000">
                          <a:latin typeface="Times New Roman"/>
                          <a:ea typeface="黑体"/>
                          <a:cs typeface="Times New Roman"/>
                        </a:rPr>
                        <a:t>3</a:t>
                      </a:r>
                      <a:r>
                        <a:rPr lang="en-US" sz="2000" b="0" kern="100">
                          <a:latin typeface="Times New Roman"/>
                          <a:ea typeface="黑体"/>
                          <a:cs typeface="Times New Roman"/>
                        </a:rPr>
                        <a:t>t</a:t>
                      </a:r>
                      <a:r>
                        <a:rPr lang="en-US" sz="2000" b="0" kern="100">
                          <a:latin typeface="宋体"/>
                          <a:ea typeface="宋体"/>
                          <a:cs typeface="Times New Roman"/>
                        </a:rPr>
                        <a:t>·</a:t>
                      </a:r>
                      <a:r>
                        <a:rPr lang="en-US" sz="2000" b="0" kern="100">
                          <a:latin typeface="Times New Roman"/>
                          <a:ea typeface="黑体"/>
                          <a:cs typeface="Times New Roman"/>
                        </a:rPr>
                        <a:t>km</a:t>
                      </a:r>
                      <a:r>
                        <a:rPr lang="zh-CN" sz="2000" b="0" kern="100">
                          <a:latin typeface="Times New Roman"/>
                          <a:ea typeface="黑体"/>
                          <a:cs typeface="Times New Roman"/>
                        </a:rPr>
                        <a:t>）其中：</a:t>
                      </a:r>
                      <a:endParaRPr lang="zh-CN" sz="3600" b="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c hMerge="1">
                  <a:txBody>
                    <a:bodyPr/>
                    <a:lstStyle/>
                    <a:p>
                      <a:endParaRPr lang="zh-CN" altLang="en-US"/>
                    </a:p>
                  </a:txBody>
                  <a:tcPr/>
                </a:tc>
                <a:tc rowSpan="2">
                  <a:txBody>
                    <a:bodyPr/>
                    <a:lstStyle/>
                    <a:p>
                      <a:pPr indent="3175" algn="ctr">
                        <a:spcBef>
                          <a:spcPts val="0"/>
                        </a:spcBef>
                        <a:spcAft>
                          <a:spcPts val="0"/>
                        </a:spcAft>
                      </a:pPr>
                      <a:r>
                        <a:rPr lang="zh-CN" sz="2000" b="0" kern="100" dirty="0">
                          <a:latin typeface="Times New Roman"/>
                          <a:ea typeface="黑体"/>
                          <a:cs typeface="Times New Roman"/>
                        </a:rPr>
                        <a:t>单位成本降低额</a:t>
                      </a:r>
                      <a:r>
                        <a:rPr lang="en-US" sz="2000" b="0" kern="100" dirty="0">
                          <a:latin typeface="Times New Roman"/>
                          <a:ea typeface="黑体"/>
                          <a:cs typeface="Times New Roman"/>
                        </a:rPr>
                        <a:t>/</a:t>
                      </a:r>
                      <a:endParaRPr lang="zh-CN" sz="3600" b="0" kern="100" dirty="0">
                        <a:latin typeface="Times New Roman"/>
                        <a:ea typeface="宋体"/>
                        <a:cs typeface="Times New Roman"/>
                      </a:endParaRPr>
                    </a:p>
                    <a:p>
                      <a:pPr indent="3175" algn="ctr">
                        <a:spcBef>
                          <a:spcPts val="0"/>
                        </a:spcBef>
                        <a:spcAft>
                          <a:spcPts val="0"/>
                        </a:spcAft>
                      </a:pPr>
                      <a:r>
                        <a:rPr lang="zh-CN" sz="2000" b="0" kern="100" dirty="0">
                          <a:latin typeface="Times New Roman"/>
                          <a:ea typeface="黑体"/>
                          <a:cs typeface="Times New Roman"/>
                        </a:rPr>
                        <a:t>（元</a:t>
                      </a:r>
                      <a:r>
                        <a:rPr lang="en-US" sz="2000" b="0" kern="100" dirty="0">
                          <a:latin typeface="Times New Roman"/>
                          <a:ea typeface="黑体"/>
                          <a:cs typeface="Times New Roman"/>
                        </a:rPr>
                        <a:t>/10</a:t>
                      </a:r>
                      <a:r>
                        <a:rPr lang="en-US" sz="2000" b="0" kern="100" baseline="30000" dirty="0">
                          <a:latin typeface="Times New Roman"/>
                          <a:ea typeface="黑体"/>
                          <a:cs typeface="Times New Roman"/>
                        </a:rPr>
                        <a:t>3</a:t>
                      </a:r>
                      <a:r>
                        <a:rPr lang="en-US" sz="2000" b="0" kern="100" dirty="0">
                          <a:latin typeface="Times New Roman"/>
                          <a:ea typeface="黑体"/>
                          <a:cs typeface="Times New Roman"/>
                        </a:rPr>
                        <a:t>t</a:t>
                      </a:r>
                      <a:r>
                        <a:rPr lang="en-US" sz="2000" b="0" kern="100" dirty="0">
                          <a:latin typeface="宋体"/>
                          <a:ea typeface="宋体"/>
                          <a:cs typeface="Times New Roman"/>
                        </a:rPr>
                        <a:t>·</a:t>
                      </a:r>
                      <a:r>
                        <a:rPr lang="en-US" sz="2000" b="0" kern="100" dirty="0">
                          <a:latin typeface="Times New Roman"/>
                          <a:ea typeface="黑体"/>
                          <a:cs typeface="Times New Roman"/>
                        </a:rPr>
                        <a:t>km</a:t>
                      </a:r>
                      <a:r>
                        <a:rPr lang="zh-CN" sz="2000" b="0" kern="100" dirty="0">
                          <a:latin typeface="Times New Roman"/>
                          <a:ea typeface="黑体"/>
                          <a:cs typeface="Times New Roman"/>
                        </a:rPr>
                        <a:t>）</a:t>
                      </a:r>
                      <a:endParaRPr lang="zh-CN" sz="36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indent="1270" algn="ctr">
                        <a:spcBef>
                          <a:spcPts val="0"/>
                        </a:spcBef>
                        <a:spcAft>
                          <a:spcPts val="0"/>
                        </a:spcAft>
                      </a:pPr>
                      <a:r>
                        <a:rPr lang="zh-CN" sz="2000" b="0" kern="100">
                          <a:latin typeface="Times New Roman"/>
                          <a:ea typeface="黑体"/>
                          <a:cs typeface="Times New Roman"/>
                        </a:rPr>
                        <a:t>成本降低率</a:t>
                      </a:r>
                      <a:endParaRPr lang="zh-CN" sz="3600" b="0" kern="100">
                        <a:latin typeface="Times New Roman"/>
                        <a:ea typeface="宋体"/>
                        <a:cs typeface="Times New Roman"/>
                      </a:endParaRPr>
                    </a:p>
                    <a:p>
                      <a:pPr indent="1270" algn="ctr">
                        <a:spcBef>
                          <a:spcPts val="0"/>
                        </a:spcBef>
                        <a:spcAft>
                          <a:spcPts val="0"/>
                        </a:spcAft>
                      </a:pPr>
                      <a:r>
                        <a:rPr lang="zh-CN" sz="2000" b="0" kern="100">
                          <a:latin typeface="Times New Roman"/>
                          <a:ea typeface="黑体"/>
                          <a:cs typeface="Times New Roman"/>
                        </a:rPr>
                        <a:t>（</a:t>
                      </a:r>
                      <a:r>
                        <a:rPr lang="en-US" sz="2000" b="0" kern="100">
                          <a:latin typeface="Times New Roman"/>
                          <a:ea typeface="黑体"/>
                          <a:cs typeface="Times New Roman"/>
                        </a:rPr>
                        <a:t>%</a:t>
                      </a:r>
                      <a:r>
                        <a:rPr lang="zh-CN" sz="2000" b="0" kern="100">
                          <a:latin typeface="Times New Roman"/>
                          <a:ea typeface="黑体"/>
                          <a:cs typeface="Times New Roman"/>
                        </a:rPr>
                        <a:t>）</a:t>
                      </a:r>
                      <a:endParaRPr lang="zh-CN" sz="3600" b="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848139">
                <a:tc vMerge="1">
                  <a:txBody>
                    <a:bodyPr/>
                    <a:lstStyle/>
                    <a:p>
                      <a:endParaRPr lang="zh-CN" altLang="en-US"/>
                    </a:p>
                  </a:txBody>
                  <a:tcPr/>
                </a:tc>
                <a:tc vMerge="1">
                  <a:txBody>
                    <a:bodyPr/>
                    <a:lstStyle/>
                    <a:p>
                      <a:endParaRPr lang="zh-CN" altLang="en-US"/>
                    </a:p>
                  </a:txBody>
                  <a:tcPr/>
                </a:tc>
                <a:tc>
                  <a:txBody>
                    <a:bodyPr/>
                    <a:lstStyle/>
                    <a:p>
                      <a:pPr indent="269875" algn="ctr">
                        <a:spcBef>
                          <a:spcPts val="0"/>
                        </a:spcBef>
                        <a:spcAft>
                          <a:spcPts val="0"/>
                        </a:spcAft>
                      </a:pPr>
                      <a:r>
                        <a:rPr lang="en-US" sz="2000" b="0" i="1" kern="100" dirty="0">
                          <a:latin typeface="Times New Roman"/>
                          <a:ea typeface="黑体"/>
                          <a:cs typeface="Times New Roman"/>
                        </a:rPr>
                        <a:t>V</a:t>
                      </a:r>
                      <a:endParaRPr lang="zh-CN" sz="36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269875" algn="ctr">
                        <a:spcBef>
                          <a:spcPts val="0"/>
                        </a:spcBef>
                        <a:spcAft>
                          <a:spcPts val="0"/>
                        </a:spcAft>
                      </a:pPr>
                      <a:r>
                        <a:rPr lang="en-US" sz="2000" b="0" i="1" kern="100">
                          <a:latin typeface="Times New Roman"/>
                          <a:ea typeface="黑体"/>
                          <a:cs typeface="Times New Roman"/>
                        </a:rPr>
                        <a:t>F</a:t>
                      </a:r>
                      <a:r>
                        <a:rPr lang="en-US" sz="2000" b="0" kern="100">
                          <a:latin typeface="Times New Roman"/>
                          <a:ea typeface="黑体"/>
                          <a:cs typeface="Times New Roman"/>
                        </a:rPr>
                        <a:t>/</a:t>
                      </a:r>
                      <a:r>
                        <a:rPr lang="en-US" sz="2000" b="0" i="1" kern="100">
                          <a:latin typeface="Times New Roman"/>
                          <a:ea typeface="黑体"/>
                          <a:cs typeface="Times New Roman"/>
                        </a:rPr>
                        <a:t>Q</a:t>
                      </a:r>
                      <a:endParaRPr lang="zh-CN" sz="3600" b="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269875" algn="ctr">
                        <a:spcBef>
                          <a:spcPts val="0"/>
                        </a:spcBef>
                        <a:spcAft>
                          <a:spcPts val="0"/>
                        </a:spcAft>
                      </a:pPr>
                      <a:r>
                        <a:rPr lang="zh-CN" sz="2000" b="0" kern="100">
                          <a:latin typeface="Times New Roman"/>
                          <a:ea typeface="黑体"/>
                          <a:cs typeface="Times New Roman"/>
                        </a:rPr>
                        <a:t>合计</a:t>
                      </a:r>
                      <a:endParaRPr lang="zh-CN" sz="3600" b="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endParaRPr lang="zh-CN" altLang="en-US"/>
                    </a:p>
                  </a:txBody>
                  <a:tcPr/>
                </a:tc>
                <a:tc vMerge="1">
                  <a:txBody>
                    <a:bodyPr/>
                    <a:lstStyle/>
                    <a:p>
                      <a:endParaRPr lang="zh-CN" altLang="en-US"/>
                    </a:p>
                  </a:txBody>
                  <a:tcPr/>
                </a:tc>
              </a:tr>
              <a:tr h="593697">
                <a:tc>
                  <a:txBody>
                    <a:bodyPr/>
                    <a:lstStyle/>
                    <a:p>
                      <a:pPr indent="269875" algn="ctr">
                        <a:spcBef>
                          <a:spcPts val="0"/>
                        </a:spcBef>
                        <a:spcAft>
                          <a:spcPts val="0"/>
                        </a:spcAft>
                      </a:pPr>
                      <a:r>
                        <a:rPr lang="en-US" sz="1600" b="0" kern="100" dirty="0">
                          <a:latin typeface="宋体"/>
                          <a:ea typeface="宋体"/>
                          <a:cs typeface="Times New Roman"/>
                        </a:rPr>
                        <a:t>①</a:t>
                      </a:r>
                      <a:r>
                        <a:rPr lang="en-US" sz="1600" b="0" kern="100" dirty="0">
                          <a:latin typeface="Times New Roman"/>
                          <a:ea typeface="宋体"/>
                          <a:cs typeface="Times New Roman"/>
                        </a:rPr>
                        <a:t>=</a:t>
                      </a:r>
                      <a:endParaRPr lang="zh-CN" sz="2800" b="0" kern="100" dirty="0">
                        <a:latin typeface="Times New Roman"/>
                        <a:ea typeface="宋体"/>
                        <a:cs typeface="Times New Roman"/>
                      </a:endParaRPr>
                    </a:p>
                    <a:p>
                      <a:pPr indent="269875" algn="ctr">
                        <a:spcBef>
                          <a:spcPts val="0"/>
                        </a:spcBef>
                        <a:spcAft>
                          <a:spcPts val="0"/>
                        </a:spcAft>
                      </a:pPr>
                      <a:r>
                        <a:rPr lang="en-US" sz="1600" b="0" kern="100" dirty="0">
                          <a:latin typeface="Times New Roman"/>
                          <a:ea typeface="宋体"/>
                          <a:cs typeface="Times New Roman"/>
                        </a:rPr>
                        <a:t>10 000</a:t>
                      </a:r>
                      <a:r>
                        <a:rPr lang="en-US" sz="1600" b="0" kern="100" dirty="0">
                          <a:latin typeface="Times New Roman"/>
                          <a:ea typeface="宋体"/>
                          <a:cs typeface="Times New Roman"/>
                          <a:sym typeface="Symbol"/>
                        </a:rPr>
                        <a:t></a:t>
                      </a:r>
                      <a:r>
                        <a:rPr lang="en-US" sz="1600" b="0" kern="100" dirty="0">
                          <a:latin typeface="宋体"/>
                          <a:ea typeface="宋体"/>
                          <a:cs typeface="Times New Roman"/>
                        </a:rPr>
                        <a:t>②</a:t>
                      </a:r>
                      <a:endParaRPr lang="zh-CN" sz="2800" b="0"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spcBef>
                          <a:spcPts val="0"/>
                        </a:spcBef>
                        <a:spcAft>
                          <a:spcPts val="0"/>
                        </a:spcAft>
                      </a:pPr>
                      <a:r>
                        <a:rPr lang="en-US" sz="1600" b="0" kern="100" dirty="0">
                          <a:latin typeface="宋体"/>
                          <a:ea typeface="宋体"/>
                          <a:cs typeface="Times New Roman"/>
                        </a:rPr>
                        <a:t>②</a:t>
                      </a:r>
                      <a:endParaRPr lang="zh-CN" sz="28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spcBef>
                          <a:spcPts val="0"/>
                        </a:spcBef>
                        <a:spcAft>
                          <a:spcPts val="0"/>
                        </a:spcAft>
                      </a:pPr>
                      <a:r>
                        <a:rPr lang="en-US" sz="1600" b="0" kern="100" dirty="0">
                          <a:latin typeface="宋体"/>
                          <a:ea typeface="宋体"/>
                          <a:cs typeface="Times New Roman"/>
                        </a:rPr>
                        <a:t>③</a:t>
                      </a:r>
                      <a:endParaRPr lang="zh-CN" sz="28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spcBef>
                          <a:spcPts val="0"/>
                        </a:spcBef>
                        <a:spcAft>
                          <a:spcPts val="0"/>
                        </a:spcAft>
                      </a:pPr>
                      <a:r>
                        <a:rPr lang="en-US" sz="1600" b="0" kern="100" dirty="0">
                          <a:latin typeface="宋体"/>
                          <a:ea typeface="宋体"/>
                          <a:cs typeface="Times New Roman"/>
                        </a:rPr>
                        <a:t>④</a:t>
                      </a:r>
                      <a:r>
                        <a:rPr lang="en-US" sz="1600" b="0" kern="100" dirty="0">
                          <a:latin typeface="Times New Roman"/>
                          <a:ea typeface="宋体"/>
                          <a:cs typeface="Times New Roman"/>
                        </a:rPr>
                        <a:t>=</a:t>
                      </a:r>
                      <a:endParaRPr lang="zh-CN" sz="2800" b="0" kern="100" dirty="0">
                        <a:latin typeface="Times New Roman"/>
                        <a:ea typeface="宋体"/>
                        <a:cs typeface="Times New Roman"/>
                      </a:endParaRPr>
                    </a:p>
                    <a:p>
                      <a:pPr indent="269875" algn="ctr">
                        <a:spcBef>
                          <a:spcPts val="0"/>
                        </a:spcBef>
                        <a:spcAft>
                          <a:spcPts val="0"/>
                        </a:spcAft>
                      </a:pPr>
                      <a:r>
                        <a:rPr lang="en-US" sz="1600" b="0" kern="100" dirty="0">
                          <a:latin typeface="Times New Roman"/>
                          <a:ea typeface="宋体"/>
                          <a:cs typeface="Times New Roman"/>
                        </a:rPr>
                        <a:t>200 000/</a:t>
                      </a:r>
                      <a:r>
                        <a:rPr lang="en-US" sz="1600" b="0" kern="100" dirty="0">
                          <a:latin typeface="宋体"/>
                          <a:ea typeface="宋体"/>
                          <a:cs typeface="Times New Roman"/>
                        </a:rPr>
                        <a:t>①</a:t>
                      </a:r>
                      <a:endParaRPr lang="zh-CN" sz="28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spcBef>
                          <a:spcPts val="0"/>
                        </a:spcBef>
                        <a:spcAft>
                          <a:spcPts val="0"/>
                        </a:spcAft>
                      </a:pPr>
                      <a:r>
                        <a:rPr lang="en-US" sz="1600" b="0" kern="100" dirty="0">
                          <a:latin typeface="宋体"/>
                          <a:ea typeface="宋体"/>
                          <a:cs typeface="Times New Roman"/>
                        </a:rPr>
                        <a:t>⑤</a:t>
                      </a:r>
                      <a:r>
                        <a:rPr lang="en-US" sz="1600" b="0" kern="100" dirty="0">
                          <a:latin typeface="Times New Roman"/>
                          <a:ea typeface="宋体"/>
                          <a:cs typeface="Times New Roman"/>
                        </a:rPr>
                        <a:t>=</a:t>
                      </a:r>
                      <a:r>
                        <a:rPr lang="en-US" sz="1600" b="0" kern="100" dirty="0">
                          <a:latin typeface="宋体"/>
                          <a:ea typeface="宋体"/>
                          <a:cs typeface="Times New Roman"/>
                        </a:rPr>
                        <a:t>③</a:t>
                      </a:r>
                      <a:r>
                        <a:rPr lang="zh-CN" sz="1600" b="0" kern="100" dirty="0">
                          <a:latin typeface="Times New Roman"/>
                          <a:ea typeface="宋体"/>
                          <a:cs typeface="Times New Roman"/>
                        </a:rPr>
                        <a:t>＋</a:t>
                      </a:r>
                      <a:r>
                        <a:rPr lang="en-US" sz="1600" b="0" kern="100" dirty="0">
                          <a:latin typeface="宋体"/>
                          <a:ea typeface="宋体"/>
                          <a:cs typeface="Times New Roman"/>
                        </a:rPr>
                        <a:t>④</a:t>
                      </a:r>
                      <a:endParaRPr lang="zh-CN" sz="28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spcBef>
                          <a:spcPts val="0"/>
                        </a:spcBef>
                        <a:spcAft>
                          <a:spcPts val="0"/>
                        </a:spcAft>
                      </a:pPr>
                      <a:r>
                        <a:rPr lang="en-US" sz="1600" b="0" kern="100" dirty="0">
                          <a:latin typeface="宋体"/>
                          <a:ea typeface="宋体"/>
                          <a:cs typeface="Times New Roman"/>
                        </a:rPr>
                        <a:t>⑥</a:t>
                      </a:r>
                      <a:r>
                        <a:rPr lang="en-US" sz="1600" b="0" kern="100" dirty="0">
                          <a:latin typeface="Times New Roman"/>
                          <a:ea typeface="宋体"/>
                          <a:cs typeface="Times New Roman"/>
                        </a:rPr>
                        <a:t>=270</a:t>
                      </a:r>
                      <a:r>
                        <a:rPr lang="en-US" sz="1600" b="0" kern="100" dirty="0">
                          <a:latin typeface="Times New Roman"/>
                          <a:ea typeface="宋体"/>
                          <a:cs typeface="Times New Roman"/>
                          <a:sym typeface="Symbol"/>
                        </a:rPr>
                        <a:t></a:t>
                      </a:r>
                      <a:r>
                        <a:rPr lang="en-US" sz="1600" b="0" kern="100" dirty="0">
                          <a:latin typeface="宋体"/>
                          <a:ea typeface="宋体"/>
                          <a:cs typeface="Times New Roman"/>
                        </a:rPr>
                        <a:t>⑤</a:t>
                      </a:r>
                      <a:endParaRPr lang="zh-CN" sz="2800" b="0" kern="100" dirty="0">
                        <a:latin typeface="Times New Roman"/>
                        <a:ea typeface="宋体"/>
                        <a:cs typeface="Times New Roman"/>
                      </a:endParaRPr>
                    </a:p>
                    <a:p>
                      <a:pPr indent="269875" algn="ctr">
                        <a:spcBef>
                          <a:spcPts val="0"/>
                        </a:spcBef>
                        <a:spcAft>
                          <a:spcPts val="0"/>
                        </a:spcAft>
                      </a:pPr>
                      <a:r>
                        <a:rPr lang="zh-CN" sz="1600" b="0" kern="100" dirty="0">
                          <a:latin typeface="Times New Roman"/>
                          <a:ea typeface="宋体"/>
                          <a:cs typeface="Times New Roman"/>
                        </a:rPr>
                        <a:t>或</a:t>
                      </a:r>
                      <a:r>
                        <a:rPr lang="en-US" sz="1600" b="0" kern="100" dirty="0">
                          <a:latin typeface="Times New Roman"/>
                          <a:ea typeface="宋体"/>
                          <a:cs typeface="Times New Roman"/>
                        </a:rPr>
                        <a:t>20</a:t>
                      </a:r>
                      <a:r>
                        <a:rPr lang="en-US" sz="1600" b="0" kern="100" dirty="0">
                          <a:latin typeface="Times New Roman"/>
                          <a:ea typeface="宋体"/>
                          <a:cs typeface="Times New Roman"/>
                          <a:sym typeface="Symbol"/>
                        </a:rPr>
                        <a:t></a:t>
                      </a:r>
                      <a:r>
                        <a:rPr lang="en-US" sz="1600" b="0" kern="100" dirty="0">
                          <a:latin typeface="宋体"/>
                          <a:ea typeface="宋体"/>
                          <a:cs typeface="Times New Roman"/>
                        </a:rPr>
                        <a:t>④</a:t>
                      </a:r>
                      <a:endParaRPr lang="zh-CN" sz="28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spcBef>
                          <a:spcPts val="0"/>
                        </a:spcBef>
                        <a:spcAft>
                          <a:spcPts val="0"/>
                        </a:spcAft>
                      </a:pPr>
                      <a:r>
                        <a:rPr lang="en-US" sz="1600" b="0" kern="100" dirty="0">
                          <a:latin typeface="宋体"/>
                          <a:ea typeface="宋体"/>
                          <a:cs typeface="Times New Roman"/>
                        </a:rPr>
                        <a:t>⑦</a:t>
                      </a:r>
                      <a:r>
                        <a:rPr lang="en-US" sz="1600" b="0" kern="100" dirty="0">
                          <a:latin typeface="Times New Roman"/>
                          <a:ea typeface="宋体"/>
                          <a:cs typeface="Times New Roman"/>
                        </a:rPr>
                        <a:t>=</a:t>
                      </a:r>
                      <a:r>
                        <a:rPr lang="en-US" sz="1600" b="0" kern="100" dirty="0">
                          <a:latin typeface="宋体"/>
                          <a:ea typeface="宋体"/>
                          <a:cs typeface="Times New Roman"/>
                        </a:rPr>
                        <a:t>⑥</a:t>
                      </a:r>
                      <a:r>
                        <a:rPr lang="en-US" sz="1600" b="0" kern="100" dirty="0">
                          <a:latin typeface="Times New Roman"/>
                          <a:ea typeface="宋体"/>
                          <a:cs typeface="Times New Roman"/>
                        </a:rPr>
                        <a:t>/270</a:t>
                      </a:r>
                      <a:endParaRPr lang="zh-CN" sz="28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9256">
                <a:tc>
                  <a:txBody>
                    <a:bodyPr/>
                    <a:lstStyle/>
                    <a:p>
                      <a:pPr indent="269875" algn="ctr">
                        <a:lnSpc>
                          <a:spcPct val="80000"/>
                        </a:lnSpc>
                        <a:spcBef>
                          <a:spcPts val="0"/>
                        </a:spcBef>
                        <a:spcAft>
                          <a:spcPts val="0"/>
                        </a:spcAft>
                      </a:pPr>
                      <a:r>
                        <a:rPr lang="en-US" sz="2000" b="0" kern="100" dirty="0">
                          <a:latin typeface="Times New Roman"/>
                          <a:ea typeface="宋体"/>
                          <a:cs typeface="Times New Roman"/>
                        </a:rPr>
                        <a:t>10 000</a:t>
                      </a:r>
                      <a:endParaRPr lang="zh-CN" sz="3600" b="0"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269875" algn="ctr">
                        <a:lnSpc>
                          <a:spcPct val="80000"/>
                        </a:lnSpc>
                        <a:spcBef>
                          <a:spcPts val="0"/>
                        </a:spcBef>
                        <a:spcAft>
                          <a:spcPts val="0"/>
                        </a:spcAft>
                      </a:pPr>
                      <a:r>
                        <a:rPr lang="en-US" sz="2000" b="0" kern="100" dirty="0">
                          <a:latin typeface="Times New Roman"/>
                          <a:ea typeface="宋体"/>
                          <a:cs typeface="Times New Roman"/>
                        </a:rPr>
                        <a:t>1.0</a:t>
                      </a:r>
                      <a:endParaRPr lang="zh-CN" sz="36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269875" algn="ctr">
                        <a:lnSpc>
                          <a:spcPct val="80000"/>
                        </a:lnSpc>
                        <a:spcBef>
                          <a:spcPts val="0"/>
                        </a:spcBef>
                        <a:spcAft>
                          <a:spcPts val="0"/>
                        </a:spcAft>
                      </a:pPr>
                      <a:r>
                        <a:rPr lang="en-US" sz="2000" b="0" kern="100">
                          <a:latin typeface="Times New Roman"/>
                          <a:ea typeface="宋体"/>
                          <a:cs typeface="Times New Roman"/>
                        </a:rPr>
                        <a:t>250.00</a:t>
                      </a:r>
                      <a:endParaRPr lang="zh-CN" sz="3600" b="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269875" algn="ctr">
                        <a:lnSpc>
                          <a:spcPct val="80000"/>
                        </a:lnSpc>
                        <a:spcBef>
                          <a:spcPts val="0"/>
                        </a:spcBef>
                        <a:spcAft>
                          <a:spcPts val="0"/>
                        </a:spcAft>
                      </a:pPr>
                      <a:r>
                        <a:rPr lang="en-US" sz="2000" b="0" kern="100" dirty="0">
                          <a:latin typeface="Times New Roman"/>
                          <a:ea typeface="宋体"/>
                          <a:cs typeface="Times New Roman"/>
                        </a:rPr>
                        <a:t>20.00</a:t>
                      </a:r>
                      <a:endParaRPr lang="zh-CN" sz="36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269875" algn="ctr">
                        <a:lnSpc>
                          <a:spcPct val="80000"/>
                        </a:lnSpc>
                        <a:spcBef>
                          <a:spcPts val="0"/>
                        </a:spcBef>
                        <a:spcAft>
                          <a:spcPts val="0"/>
                        </a:spcAft>
                      </a:pPr>
                      <a:r>
                        <a:rPr lang="en-US" sz="2000" b="0" kern="100">
                          <a:latin typeface="Times New Roman"/>
                          <a:ea typeface="宋体"/>
                          <a:cs typeface="Times New Roman"/>
                        </a:rPr>
                        <a:t>270.00</a:t>
                      </a:r>
                      <a:endParaRPr lang="zh-CN" sz="3600" b="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269875" algn="ctr">
                        <a:lnSpc>
                          <a:spcPct val="80000"/>
                        </a:lnSpc>
                        <a:spcBef>
                          <a:spcPts val="0"/>
                        </a:spcBef>
                        <a:spcAft>
                          <a:spcPts val="0"/>
                        </a:spcAft>
                      </a:pPr>
                      <a:r>
                        <a:rPr lang="en-US" sz="2000" b="0" kern="100" dirty="0">
                          <a:latin typeface="Times New Roman"/>
                          <a:ea typeface="宋体"/>
                          <a:cs typeface="Times New Roman"/>
                        </a:rPr>
                        <a:t>0.00</a:t>
                      </a:r>
                      <a:endParaRPr lang="zh-CN" sz="36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269875" algn="ctr">
                        <a:lnSpc>
                          <a:spcPct val="80000"/>
                        </a:lnSpc>
                        <a:spcBef>
                          <a:spcPts val="0"/>
                        </a:spcBef>
                        <a:spcAft>
                          <a:spcPts val="0"/>
                        </a:spcAft>
                      </a:pPr>
                      <a:r>
                        <a:rPr lang="en-US" sz="2000" b="0" kern="100">
                          <a:latin typeface="Times New Roman"/>
                          <a:ea typeface="宋体"/>
                          <a:cs typeface="Times New Roman"/>
                        </a:rPr>
                        <a:t>0.00</a:t>
                      </a:r>
                      <a:endParaRPr lang="zh-CN" sz="3600" b="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339256">
                <a:tc>
                  <a:txBody>
                    <a:bodyPr/>
                    <a:lstStyle/>
                    <a:p>
                      <a:pPr indent="269875" algn="ctr">
                        <a:lnSpc>
                          <a:spcPct val="80000"/>
                        </a:lnSpc>
                        <a:spcBef>
                          <a:spcPts val="0"/>
                        </a:spcBef>
                        <a:spcAft>
                          <a:spcPts val="0"/>
                        </a:spcAft>
                      </a:pPr>
                      <a:r>
                        <a:rPr lang="en-US" sz="2000" b="0" kern="100">
                          <a:latin typeface="Times New Roman"/>
                          <a:ea typeface="宋体"/>
                          <a:cs typeface="Times New Roman"/>
                        </a:rPr>
                        <a:t>12 000</a:t>
                      </a:r>
                      <a:endParaRPr lang="zh-CN" sz="3600" b="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dirty="0">
                          <a:latin typeface="Times New Roman"/>
                          <a:ea typeface="宋体"/>
                          <a:cs typeface="Times New Roman"/>
                        </a:rPr>
                        <a:t>1.2</a:t>
                      </a:r>
                      <a:endParaRPr lang="zh-CN" sz="36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dirty="0">
                          <a:latin typeface="Times New Roman"/>
                          <a:ea typeface="宋体"/>
                          <a:cs typeface="Times New Roman"/>
                        </a:rPr>
                        <a:t>250.00</a:t>
                      </a:r>
                      <a:endParaRPr lang="zh-CN" sz="36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dirty="0">
                          <a:latin typeface="Times New Roman"/>
                          <a:ea typeface="宋体"/>
                          <a:cs typeface="Times New Roman"/>
                        </a:rPr>
                        <a:t>16.67</a:t>
                      </a:r>
                      <a:endParaRPr lang="zh-CN" sz="36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dirty="0">
                          <a:latin typeface="Times New Roman"/>
                          <a:ea typeface="宋体"/>
                          <a:cs typeface="Times New Roman"/>
                        </a:rPr>
                        <a:t>266.67</a:t>
                      </a:r>
                      <a:endParaRPr lang="zh-CN" sz="36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dirty="0">
                          <a:latin typeface="Times New Roman"/>
                          <a:ea typeface="宋体"/>
                          <a:cs typeface="Times New Roman"/>
                        </a:rPr>
                        <a:t>3.33</a:t>
                      </a:r>
                      <a:endParaRPr lang="zh-CN" sz="36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a:latin typeface="Times New Roman"/>
                          <a:ea typeface="宋体"/>
                          <a:cs typeface="Times New Roman"/>
                        </a:rPr>
                        <a:t>1.23</a:t>
                      </a:r>
                      <a:endParaRPr lang="zh-CN" sz="3600" b="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39256">
                <a:tc>
                  <a:txBody>
                    <a:bodyPr/>
                    <a:lstStyle/>
                    <a:p>
                      <a:pPr indent="269875" algn="ctr">
                        <a:lnSpc>
                          <a:spcPct val="80000"/>
                        </a:lnSpc>
                        <a:spcBef>
                          <a:spcPts val="0"/>
                        </a:spcBef>
                        <a:spcAft>
                          <a:spcPts val="0"/>
                        </a:spcAft>
                      </a:pPr>
                      <a:r>
                        <a:rPr lang="en-US" sz="2000" b="0" kern="100">
                          <a:latin typeface="Times New Roman"/>
                          <a:ea typeface="宋体"/>
                          <a:cs typeface="Times New Roman"/>
                        </a:rPr>
                        <a:t>14 000</a:t>
                      </a:r>
                      <a:endParaRPr lang="zh-CN" sz="3600" b="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a:latin typeface="Times New Roman"/>
                          <a:ea typeface="宋体"/>
                          <a:cs typeface="Times New Roman"/>
                        </a:rPr>
                        <a:t>1.4</a:t>
                      </a:r>
                      <a:endParaRPr lang="zh-CN" sz="3600" b="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dirty="0">
                          <a:latin typeface="Times New Roman"/>
                          <a:ea typeface="宋体"/>
                          <a:cs typeface="Times New Roman"/>
                        </a:rPr>
                        <a:t>250.00</a:t>
                      </a:r>
                      <a:endParaRPr lang="zh-CN" sz="36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dirty="0">
                          <a:latin typeface="Times New Roman"/>
                          <a:ea typeface="宋体"/>
                          <a:cs typeface="Times New Roman"/>
                        </a:rPr>
                        <a:t>14.29</a:t>
                      </a:r>
                      <a:endParaRPr lang="zh-CN" sz="36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dirty="0">
                          <a:latin typeface="Times New Roman"/>
                          <a:ea typeface="宋体"/>
                          <a:cs typeface="Times New Roman"/>
                        </a:rPr>
                        <a:t>264.29</a:t>
                      </a:r>
                      <a:endParaRPr lang="zh-CN" sz="36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dirty="0">
                          <a:latin typeface="Times New Roman"/>
                          <a:ea typeface="宋体"/>
                          <a:cs typeface="Times New Roman"/>
                        </a:rPr>
                        <a:t>5.71</a:t>
                      </a:r>
                      <a:endParaRPr lang="zh-CN" sz="36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a:latin typeface="Times New Roman"/>
                          <a:ea typeface="宋体"/>
                          <a:cs typeface="Times New Roman"/>
                        </a:rPr>
                        <a:t>2.11</a:t>
                      </a:r>
                      <a:endParaRPr lang="zh-CN" sz="3600" b="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39256">
                <a:tc>
                  <a:txBody>
                    <a:bodyPr/>
                    <a:lstStyle/>
                    <a:p>
                      <a:pPr indent="269875" algn="ctr">
                        <a:lnSpc>
                          <a:spcPct val="80000"/>
                        </a:lnSpc>
                        <a:spcBef>
                          <a:spcPts val="0"/>
                        </a:spcBef>
                        <a:spcAft>
                          <a:spcPts val="0"/>
                        </a:spcAft>
                      </a:pPr>
                      <a:r>
                        <a:rPr lang="en-US" sz="2000" b="0" kern="100">
                          <a:latin typeface="Times New Roman"/>
                          <a:ea typeface="宋体"/>
                          <a:cs typeface="Times New Roman"/>
                        </a:rPr>
                        <a:t>16 000</a:t>
                      </a:r>
                      <a:endParaRPr lang="zh-CN" sz="3600" b="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a:latin typeface="Times New Roman"/>
                          <a:ea typeface="宋体"/>
                          <a:cs typeface="Times New Roman"/>
                        </a:rPr>
                        <a:t>1.6</a:t>
                      </a:r>
                      <a:endParaRPr lang="zh-CN" sz="3600" b="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a:latin typeface="Times New Roman"/>
                          <a:ea typeface="宋体"/>
                          <a:cs typeface="Times New Roman"/>
                        </a:rPr>
                        <a:t>250.00</a:t>
                      </a:r>
                      <a:endParaRPr lang="zh-CN" sz="3600" b="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a:latin typeface="Times New Roman"/>
                          <a:ea typeface="宋体"/>
                          <a:cs typeface="Times New Roman"/>
                        </a:rPr>
                        <a:t>12.50</a:t>
                      </a:r>
                      <a:endParaRPr lang="zh-CN" sz="3600" b="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dirty="0">
                          <a:latin typeface="Times New Roman"/>
                          <a:ea typeface="宋体"/>
                          <a:cs typeface="Times New Roman"/>
                        </a:rPr>
                        <a:t>262.50</a:t>
                      </a:r>
                      <a:endParaRPr lang="zh-CN" sz="36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dirty="0">
                          <a:latin typeface="Times New Roman"/>
                          <a:ea typeface="宋体"/>
                          <a:cs typeface="Times New Roman"/>
                        </a:rPr>
                        <a:t>7.50</a:t>
                      </a:r>
                      <a:endParaRPr lang="zh-CN" sz="36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a:latin typeface="Times New Roman"/>
                          <a:ea typeface="宋体"/>
                          <a:cs typeface="Times New Roman"/>
                        </a:rPr>
                        <a:t>2.78</a:t>
                      </a:r>
                      <a:endParaRPr lang="zh-CN" sz="3600" b="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39256">
                <a:tc>
                  <a:txBody>
                    <a:bodyPr/>
                    <a:lstStyle/>
                    <a:p>
                      <a:pPr indent="269875" algn="ctr">
                        <a:lnSpc>
                          <a:spcPct val="80000"/>
                        </a:lnSpc>
                        <a:spcBef>
                          <a:spcPts val="0"/>
                        </a:spcBef>
                        <a:spcAft>
                          <a:spcPts val="0"/>
                        </a:spcAft>
                      </a:pPr>
                      <a:r>
                        <a:rPr lang="en-US" sz="2000" b="0" kern="100">
                          <a:latin typeface="Times New Roman"/>
                          <a:ea typeface="宋体"/>
                          <a:cs typeface="Times New Roman"/>
                        </a:rPr>
                        <a:t>18 000</a:t>
                      </a:r>
                      <a:endParaRPr lang="zh-CN" sz="3600" b="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a:latin typeface="Times New Roman"/>
                          <a:ea typeface="宋体"/>
                          <a:cs typeface="Times New Roman"/>
                        </a:rPr>
                        <a:t>1.8</a:t>
                      </a:r>
                      <a:endParaRPr lang="zh-CN" sz="3600" b="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a:latin typeface="Times New Roman"/>
                          <a:ea typeface="宋体"/>
                          <a:cs typeface="Times New Roman"/>
                        </a:rPr>
                        <a:t>250.00</a:t>
                      </a:r>
                      <a:endParaRPr lang="zh-CN" sz="3600" b="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a:latin typeface="Times New Roman"/>
                          <a:ea typeface="宋体"/>
                          <a:cs typeface="Times New Roman"/>
                        </a:rPr>
                        <a:t>11.11</a:t>
                      </a:r>
                      <a:endParaRPr lang="zh-CN" sz="3600" b="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dirty="0">
                          <a:latin typeface="Times New Roman"/>
                          <a:ea typeface="宋体"/>
                          <a:cs typeface="Times New Roman"/>
                        </a:rPr>
                        <a:t>261.11</a:t>
                      </a:r>
                      <a:endParaRPr lang="zh-CN" sz="36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dirty="0">
                          <a:latin typeface="Times New Roman"/>
                          <a:ea typeface="宋体"/>
                          <a:cs typeface="Times New Roman"/>
                        </a:rPr>
                        <a:t>8.89</a:t>
                      </a:r>
                      <a:endParaRPr lang="zh-CN" sz="36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lnSpc>
                          <a:spcPct val="80000"/>
                        </a:lnSpc>
                        <a:spcBef>
                          <a:spcPts val="0"/>
                        </a:spcBef>
                        <a:spcAft>
                          <a:spcPts val="0"/>
                        </a:spcAft>
                      </a:pPr>
                      <a:r>
                        <a:rPr lang="en-US" sz="2000" b="0" kern="100" dirty="0">
                          <a:latin typeface="Times New Roman"/>
                          <a:ea typeface="宋体"/>
                          <a:cs typeface="Times New Roman"/>
                        </a:rPr>
                        <a:t>3.29</a:t>
                      </a:r>
                      <a:endParaRPr lang="zh-CN" sz="36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39256">
                <a:tc>
                  <a:txBody>
                    <a:bodyPr/>
                    <a:lstStyle/>
                    <a:p>
                      <a:pPr indent="269875" algn="ctr">
                        <a:lnSpc>
                          <a:spcPct val="80000"/>
                        </a:lnSpc>
                        <a:spcBef>
                          <a:spcPts val="0"/>
                        </a:spcBef>
                        <a:spcAft>
                          <a:spcPts val="0"/>
                        </a:spcAft>
                      </a:pPr>
                      <a:r>
                        <a:rPr lang="en-US" sz="2000" b="0" kern="100">
                          <a:latin typeface="Times New Roman"/>
                          <a:ea typeface="宋体"/>
                          <a:cs typeface="Times New Roman"/>
                        </a:rPr>
                        <a:t>20 000</a:t>
                      </a:r>
                      <a:endParaRPr lang="zh-CN" sz="3600" b="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269875" algn="ctr">
                        <a:lnSpc>
                          <a:spcPct val="80000"/>
                        </a:lnSpc>
                        <a:spcBef>
                          <a:spcPts val="0"/>
                        </a:spcBef>
                        <a:spcAft>
                          <a:spcPts val="0"/>
                        </a:spcAft>
                      </a:pPr>
                      <a:r>
                        <a:rPr lang="en-US" sz="2000" b="0" kern="100">
                          <a:latin typeface="Times New Roman"/>
                          <a:ea typeface="宋体"/>
                          <a:cs typeface="Times New Roman"/>
                        </a:rPr>
                        <a:t>2.0</a:t>
                      </a:r>
                      <a:endParaRPr lang="zh-CN" sz="3600" b="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269875" algn="ctr">
                        <a:lnSpc>
                          <a:spcPct val="80000"/>
                        </a:lnSpc>
                        <a:spcBef>
                          <a:spcPts val="0"/>
                        </a:spcBef>
                        <a:spcAft>
                          <a:spcPts val="0"/>
                        </a:spcAft>
                      </a:pPr>
                      <a:r>
                        <a:rPr lang="en-US" sz="2000" b="0" kern="100">
                          <a:latin typeface="Times New Roman"/>
                          <a:ea typeface="宋体"/>
                          <a:cs typeface="Times New Roman"/>
                        </a:rPr>
                        <a:t>250.00</a:t>
                      </a:r>
                      <a:endParaRPr lang="zh-CN" sz="3600" b="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269875" algn="ctr">
                        <a:lnSpc>
                          <a:spcPct val="80000"/>
                        </a:lnSpc>
                        <a:spcBef>
                          <a:spcPts val="0"/>
                        </a:spcBef>
                        <a:spcAft>
                          <a:spcPts val="0"/>
                        </a:spcAft>
                      </a:pPr>
                      <a:r>
                        <a:rPr lang="en-US" sz="2000" b="0" kern="100">
                          <a:latin typeface="Times New Roman"/>
                          <a:ea typeface="宋体"/>
                          <a:cs typeface="Times New Roman"/>
                        </a:rPr>
                        <a:t>10.00</a:t>
                      </a:r>
                      <a:endParaRPr lang="zh-CN" sz="3600" b="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269875" algn="ctr">
                        <a:lnSpc>
                          <a:spcPct val="80000"/>
                        </a:lnSpc>
                        <a:spcBef>
                          <a:spcPts val="0"/>
                        </a:spcBef>
                        <a:spcAft>
                          <a:spcPts val="0"/>
                        </a:spcAft>
                      </a:pPr>
                      <a:r>
                        <a:rPr lang="en-US" sz="2000" b="0" kern="100" dirty="0">
                          <a:latin typeface="Times New Roman"/>
                          <a:ea typeface="宋体"/>
                          <a:cs typeface="Times New Roman"/>
                        </a:rPr>
                        <a:t>260.00</a:t>
                      </a:r>
                      <a:endParaRPr lang="zh-CN" sz="36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269875" algn="ctr">
                        <a:lnSpc>
                          <a:spcPct val="80000"/>
                        </a:lnSpc>
                        <a:spcBef>
                          <a:spcPts val="0"/>
                        </a:spcBef>
                        <a:spcAft>
                          <a:spcPts val="0"/>
                        </a:spcAft>
                      </a:pPr>
                      <a:r>
                        <a:rPr lang="en-US" sz="2000" b="0" kern="100">
                          <a:latin typeface="Times New Roman"/>
                          <a:ea typeface="宋体"/>
                          <a:cs typeface="Times New Roman"/>
                        </a:rPr>
                        <a:t>10.00</a:t>
                      </a:r>
                      <a:endParaRPr lang="zh-CN" sz="3600" b="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269875" algn="ctr">
                        <a:lnSpc>
                          <a:spcPct val="80000"/>
                        </a:lnSpc>
                        <a:spcBef>
                          <a:spcPts val="0"/>
                        </a:spcBef>
                        <a:spcAft>
                          <a:spcPts val="0"/>
                        </a:spcAft>
                      </a:pPr>
                      <a:r>
                        <a:rPr lang="en-US" sz="2000" b="0" kern="100" dirty="0">
                          <a:latin typeface="Times New Roman"/>
                          <a:ea typeface="宋体"/>
                          <a:cs typeface="Times New Roman"/>
                        </a:rPr>
                        <a:t>3.70</a:t>
                      </a:r>
                      <a:endParaRPr lang="zh-CN" sz="3600" b="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436225" name="Rectangle 1"/>
          <p:cNvSpPr>
            <a:spLocks noChangeArrowheads="1"/>
          </p:cNvSpPr>
          <p:nvPr/>
        </p:nvSpPr>
        <p:spPr bwMode="auto">
          <a:xfrm>
            <a:off x="1943261" y="1034091"/>
            <a:ext cx="8305479"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69875" algn="l" defTabSz="914400" rtl="0" eaLnBrk="1" fontAlgn="base" latinLnBrk="0" hangingPunct="1">
              <a:lnSpc>
                <a:spcPct val="100000"/>
              </a:lnSpc>
              <a:spcBef>
                <a:spcPct val="0"/>
              </a:spcBef>
              <a:spcAft>
                <a:spcPct val="0"/>
              </a:spcAft>
              <a:buClrTx/>
              <a:buSzTx/>
              <a:buFontTx/>
              <a:buNone/>
              <a:tabLst>
                <a:tab pos="1822450" algn="ctr"/>
                <a:tab pos="3708400" algn="r"/>
              </a:tabLst>
            </a:pPr>
            <a:r>
              <a:rPr kumimoji="0" lang="zh-CN"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表</a:t>
            </a:r>
            <a:r>
              <a:rPr kumimoji="0" lang="en-US" altLang="zh-CN"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4-4  </a:t>
            </a:r>
            <a:r>
              <a:rPr kumimoji="0" lang="zh-CN" altLang="en-US"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工作车日和车日行程变动对运输单位成本影响程度</a:t>
            </a:r>
            <a:endParaRPr kumimoji="0" lang="zh-CN" altLang="en-US" sz="5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77500" lnSpcReduction="20000"/>
          </a:bodyPr>
          <a:lstStyle/>
          <a:p>
            <a:r>
              <a:rPr lang="zh-CN" altLang="zh-CN" dirty="0" smtClean="0">
                <a:latin typeface="+mn-ea"/>
              </a:rPr>
              <a:t>表</a:t>
            </a:r>
            <a:r>
              <a:rPr lang="en-US" altLang="zh-CN" dirty="0" smtClean="0">
                <a:latin typeface="+mn-ea"/>
              </a:rPr>
              <a:t>4-4</a:t>
            </a:r>
            <a:r>
              <a:rPr lang="zh-CN" altLang="zh-CN" dirty="0" smtClean="0">
                <a:latin typeface="+mn-ea"/>
              </a:rPr>
              <a:t>中，由于假定计划期内的载运系数不变（即里程利用率、重车平均吨位和吨位利用率不变），导致周转量增加的因素必然是总行程因素变动（即工作车日与车日行程两个因素的乘积变动）所致。比如周转量因总行程变动影响，可列出上述六个比较方案，其中第三个方案的周转量</a:t>
            </a:r>
            <a:r>
              <a:rPr lang="en-US" altLang="zh-CN" dirty="0" smtClean="0">
                <a:latin typeface="+mn-ea"/>
              </a:rPr>
              <a:t>Q</a:t>
            </a:r>
            <a:r>
              <a:rPr lang="zh-CN" altLang="zh-CN" dirty="0" smtClean="0">
                <a:latin typeface="+mn-ea"/>
              </a:rPr>
              <a:t>从</a:t>
            </a:r>
            <a:r>
              <a:rPr lang="en-US" altLang="zh-CN" dirty="0" smtClean="0">
                <a:latin typeface="+mn-ea"/>
              </a:rPr>
              <a:t>10 000</a:t>
            </a:r>
            <a:r>
              <a:rPr lang="en-US" altLang="zh-CN" dirty="0" smtClean="0">
                <a:latin typeface="+mn-ea"/>
                <a:sym typeface="Symbol"/>
              </a:rPr>
              <a:t></a:t>
            </a:r>
            <a:r>
              <a:rPr lang="en-US" altLang="zh-CN" dirty="0" smtClean="0">
                <a:latin typeface="+mn-ea"/>
              </a:rPr>
              <a:t>10</a:t>
            </a:r>
            <a:r>
              <a:rPr lang="en-US" altLang="zh-CN" baseline="30000" dirty="0" smtClean="0">
                <a:latin typeface="+mn-ea"/>
              </a:rPr>
              <a:t>3</a:t>
            </a:r>
            <a:r>
              <a:rPr lang="en-US" altLang="zh-CN" dirty="0" smtClean="0">
                <a:latin typeface="+mn-ea"/>
              </a:rPr>
              <a:t>t</a:t>
            </a:r>
            <a:r>
              <a:rPr lang="zh-CN" altLang="zh-CN" dirty="0" smtClean="0">
                <a:latin typeface="+mn-ea"/>
              </a:rPr>
              <a:t>·</a:t>
            </a:r>
            <a:r>
              <a:rPr lang="en-US" altLang="zh-CN" dirty="0" smtClean="0">
                <a:latin typeface="+mn-ea"/>
              </a:rPr>
              <a:t>km</a:t>
            </a:r>
            <a:r>
              <a:rPr lang="zh-CN" altLang="zh-CN" dirty="0" smtClean="0">
                <a:latin typeface="+mn-ea"/>
              </a:rPr>
              <a:t>到</a:t>
            </a:r>
            <a:r>
              <a:rPr lang="en-US" altLang="zh-CN" dirty="0" smtClean="0">
                <a:latin typeface="+mn-ea"/>
              </a:rPr>
              <a:t>14 000</a:t>
            </a:r>
            <a:r>
              <a:rPr lang="en-US" altLang="zh-CN" dirty="0" smtClean="0">
                <a:latin typeface="+mn-ea"/>
                <a:sym typeface="Symbol"/>
              </a:rPr>
              <a:t></a:t>
            </a:r>
            <a:r>
              <a:rPr lang="en-US" altLang="zh-CN" dirty="0" smtClean="0">
                <a:latin typeface="+mn-ea"/>
              </a:rPr>
              <a:t>10</a:t>
            </a:r>
            <a:r>
              <a:rPr lang="en-US" altLang="zh-CN" baseline="30000" dirty="0" smtClean="0">
                <a:latin typeface="+mn-ea"/>
              </a:rPr>
              <a:t>3</a:t>
            </a:r>
            <a:r>
              <a:rPr lang="en-US" altLang="zh-CN" dirty="0" smtClean="0">
                <a:latin typeface="+mn-ea"/>
              </a:rPr>
              <a:t>t</a:t>
            </a:r>
            <a:r>
              <a:rPr lang="zh-CN" altLang="zh-CN" dirty="0" smtClean="0">
                <a:latin typeface="+mn-ea"/>
              </a:rPr>
              <a:t>·</a:t>
            </a:r>
            <a:r>
              <a:rPr lang="en-US" altLang="zh-CN" dirty="0" smtClean="0">
                <a:latin typeface="+mn-ea"/>
              </a:rPr>
              <a:t>km</a:t>
            </a:r>
            <a:r>
              <a:rPr lang="zh-CN" altLang="zh-CN" dirty="0" smtClean="0">
                <a:latin typeface="+mn-ea"/>
              </a:rPr>
              <a:t>时，其单位成本降低额为</a:t>
            </a:r>
          </a:p>
          <a:p>
            <a:r>
              <a:rPr lang="en-US" altLang="zh-CN" dirty="0" smtClean="0">
                <a:latin typeface="+mn-ea"/>
              </a:rPr>
              <a:t>270.00</a:t>
            </a:r>
            <a:r>
              <a:rPr lang="en-US" altLang="zh-CN" dirty="0" smtClean="0">
                <a:latin typeface="+mn-ea"/>
                <a:sym typeface="Symbol"/>
              </a:rPr>
              <a:t></a:t>
            </a:r>
            <a:r>
              <a:rPr lang="en-US" altLang="zh-CN" dirty="0" smtClean="0">
                <a:latin typeface="+mn-ea"/>
              </a:rPr>
              <a:t>264.29=5.71</a:t>
            </a:r>
            <a:r>
              <a:rPr lang="zh-CN" altLang="zh-CN" dirty="0" smtClean="0">
                <a:latin typeface="+mn-ea"/>
              </a:rPr>
              <a:t>（元</a:t>
            </a:r>
            <a:r>
              <a:rPr lang="en-US" altLang="zh-CN" dirty="0" smtClean="0">
                <a:latin typeface="+mn-ea"/>
              </a:rPr>
              <a:t>/10</a:t>
            </a:r>
            <a:r>
              <a:rPr lang="en-US" altLang="zh-CN" baseline="30000" dirty="0" smtClean="0">
                <a:latin typeface="+mn-ea"/>
              </a:rPr>
              <a:t>3</a:t>
            </a:r>
            <a:r>
              <a:rPr lang="en-US" altLang="zh-CN" dirty="0" smtClean="0">
                <a:latin typeface="+mn-ea"/>
              </a:rPr>
              <a:t>t</a:t>
            </a:r>
            <a:r>
              <a:rPr lang="zh-CN" altLang="zh-CN" dirty="0" smtClean="0">
                <a:latin typeface="+mn-ea"/>
              </a:rPr>
              <a:t>·</a:t>
            </a:r>
            <a:r>
              <a:rPr lang="en-US" altLang="zh-CN" dirty="0" smtClean="0">
                <a:latin typeface="+mn-ea"/>
              </a:rPr>
              <a:t>km</a:t>
            </a:r>
            <a:r>
              <a:rPr lang="zh-CN" altLang="zh-CN" dirty="0" smtClean="0">
                <a:latin typeface="+mn-ea"/>
              </a:rPr>
              <a:t>）</a:t>
            </a:r>
          </a:p>
          <a:p>
            <a:r>
              <a:rPr lang="zh-CN" altLang="zh-CN" dirty="0" smtClean="0">
                <a:latin typeface="+mn-ea"/>
              </a:rPr>
              <a:t>其成本降低率为</a:t>
            </a:r>
          </a:p>
          <a:p>
            <a:r>
              <a:rPr lang="en-US" altLang="zh-CN" dirty="0" smtClean="0">
                <a:latin typeface="+mn-ea"/>
              </a:rPr>
              <a:t>5.71</a:t>
            </a:r>
            <a:r>
              <a:rPr lang="en-US" altLang="zh-CN" dirty="0" smtClean="0">
                <a:latin typeface="+mn-ea"/>
                <a:sym typeface="Symbol"/>
              </a:rPr>
              <a:t></a:t>
            </a:r>
            <a:r>
              <a:rPr lang="en-US" altLang="zh-CN" dirty="0" smtClean="0">
                <a:latin typeface="+mn-ea"/>
              </a:rPr>
              <a:t>270 =2.11%</a:t>
            </a:r>
            <a:endParaRPr lang="zh-CN" altLang="en-US" dirty="0">
              <a:latin typeface="+mn-ea"/>
            </a:endParaRPr>
          </a:p>
        </p:txBody>
      </p:sp>
      <p:sp>
        <p:nvSpPr>
          <p:cNvPr id="3"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zh-CN" altLang="zh-CN" dirty="0" smtClean="0"/>
              <a:t>如果选定第三个方案做成本预测时，那么还需以既定的周转量及载运系数为约束条件，对工作车日和车日行程两个指标按其可调整的空间反复进行试算平衡，分别确定出各自数值。</a:t>
            </a:r>
            <a:endParaRPr lang="zh-CN" altLang="en-US" dirty="0"/>
          </a:p>
        </p:txBody>
      </p:sp>
      <p:sp>
        <p:nvSpPr>
          <p:cNvPr id="3"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92500" lnSpcReduction="10000"/>
          </a:bodyPr>
          <a:lstStyle/>
          <a:p>
            <a:r>
              <a:rPr lang="zh-CN" altLang="zh-CN" dirty="0" smtClean="0"/>
              <a:t>（</a:t>
            </a:r>
            <a:r>
              <a:rPr lang="en-US" altLang="zh-CN" dirty="0" smtClean="0"/>
              <a:t>2</a:t>
            </a:r>
            <a:r>
              <a:rPr lang="zh-CN" altLang="zh-CN" dirty="0" smtClean="0"/>
              <a:t>）载运系数发生变动对单位成本影响的预测</a:t>
            </a:r>
            <a:r>
              <a:rPr lang="en-US" altLang="zh-CN" dirty="0" smtClean="0"/>
              <a:t>  </a:t>
            </a:r>
            <a:r>
              <a:rPr lang="zh-CN" altLang="zh-CN" dirty="0" smtClean="0"/>
              <a:t>由式（</a:t>
            </a:r>
            <a:r>
              <a:rPr lang="en-US" altLang="zh-CN" dirty="0" smtClean="0"/>
              <a:t>4-3</a:t>
            </a:r>
            <a:r>
              <a:rPr lang="zh-CN" altLang="zh-CN" dirty="0" smtClean="0"/>
              <a:t>）可知，载运系数的三个变量中的任意一个或几个发生变动，均会导致载运系数的变动，从而影响单位变动成本和运输单位成本的升降变动。由于重车平均吨位预算数表明企业在预算期的运输生产能力，并无多个方案可供选择，所以通常将里程利用率与吨位利用率这两个效率指标的预算数作为预测变量，并相应做出多个运输工作量备选方案以及相应的成本方案，供企业进行预测与决策分析参考。</a:t>
            </a:r>
            <a:endParaRPr lang="zh-CN" altLang="en-US" dirty="0"/>
          </a:p>
        </p:txBody>
      </p:sp>
      <p:sp>
        <p:nvSpPr>
          <p:cNvPr id="3"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zh-CN" altLang="zh-CN" dirty="0" smtClean="0">
                <a:latin typeface="+mn-ea"/>
              </a:rPr>
              <a:t>通常将里程利用率与吨位利用率两个变量的乘积</a:t>
            </a:r>
            <a:r>
              <a:rPr lang="en-US" altLang="zh-CN" dirty="0" err="1" smtClean="0">
                <a:latin typeface="+mn-ea"/>
              </a:rPr>
              <a:t>βγ</a:t>
            </a:r>
            <a:r>
              <a:rPr lang="zh-CN" altLang="zh-CN" dirty="0" smtClean="0">
                <a:latin typeface="+mn-ea"/>
              </a:rPr>
              <a:t>（即实载率）作为因素变量，来分析其变动对成本的影响。</a:t>
            </a:r>
          </a:p>
          <a:p>
            <a:r>
              <a:rPr lang="zh-CN" altLang="zh-CN" dirty="0" smtClean="0">
                <a:latin typeface="+mn-ea"/>
              </a:rPr>
              <a:t>为简略清晰起见，可将实载率除外的其他效率指标数值固定不变，进而观察实载率变动对载运系数、单位成本构成及成本降低程度的影响，见表</a:t>
            </a:r>
            <a:r>
              <a:rPr lang="en-US" altLang="zh-CN" dirty="0" smtClean="0">
                <a:latin typeface="+mn-ea"/>
              </a:rPr>
              <a:t>4-5</a:t>
            </a:r>
            <a:r>
              <a:rPr lang="zh-CN" altLang="zh-CN" dirty="0" smtClean="0">
                <a:latin typeface="+mn-ea"/>
              </a:rPr>
              <a:t>。</a:t>
            </a:r>
            <a:endParaRPr lang="zh-CN" altLang="en-US" dirty="0">
              <a:latin typeface="+mn-ea"/>
            </a:endParaRPr>
          </a:p>
        </p:txBody>
      </p:sp>
      <p:sp>
        <p:nvSpPr>
          <p:cNvPr id="3"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744899" y="1783552"/>
          <a:ext cx="9954523" cy="2918538"/>
        </p:xfrm>
        <a:graphic>
          <a:graphicData uri="http://schemas.openxmlformats.org/drawingml/2006/table">
            <a:tbl>
              <a:tblPr/>
              <a:tblGrid>
                <a:gridCol w="1089888"/>
                <a:gridCol w="530719"/>
                <a:gridCol w="582149"/>
                <a:gridCol w="719372"/>
                <a:gridCol w="900140"/>
                <a:gridCol w="907145"/>
                <a:gridCol w="907145"/>
                <a:gridCol w="768174"/>
                <a:gridCol w="1120527"/>
                <a:gridCol w="1214632"/>
                <a:gridCol w="1214632"/>
              </a:tblGrid>
              <a:tr h="171096">
                <a:tc rowSpan="3">
                  <a:txBody>
                    <a:bodyPr/>
                    <a:lstStyle/>
                    <a:p>
                      <a:pPr indent="0" algn="ctr">
                        <a:spcAft>
                          <a:spcPts val="0"/>
                        </a:spcAft>
                      </a:pPr>
                      <a:r>
                        <a:rPr lang="en-US" sz="1400" i="1" kern="100" dirty="0">
                          <a:latin typeface="Times New Roman"/>
                          <a:ea typeface="黑体"/>
                          <a:cs typeface="Times New Roman"/>
                        </a:rPr>
                        <a:t>Q</a:t>
                      </a:r>
                      <a:endParaRPr lang="zh-CN" sz="1400" kern="100" dirty="0">
                        <a:latin typeface="Times New Roman"/>
                        <a:ea typeface="宋体"/>
                        <a:cs typeface="Times New Roman"/>
                      </a:endParaRPr>
                    </a:p>
                    <a:p>
                      <a:pPr indent="0" algn="ctr">
                        <a:spcAft>
                          <a:spcPts val="0"/>
                        </a:spcAft>
                      </a:pPr>
                      <a:r>
                        <a:rPr lang="zh-CN" sz="1400" kern="100" dirty="0">
                          <a:latin typeface="Times New Roman"/>
                          <a:ea typeface="黑体"/>
                          <a:cs typeface="Times New Roman"/>
                        </a:rPr>
                        <a:t>（</a:t>
                      </a:r>
                      <a:r>
                        <a:rPr lang="en-US" sz="1400" kern="100" dirty="0">
                          <a:latin typeface="Times New Roman"/>
                          <a:ea typeface="黑体"/>
                          <a:cs typeface="Times New Roman"/>
                        </a:rPr>
                        <a:t>10</a:t>
                      </a:r>
                      <a:r>
                        <a:rPr lang="en-US" sz="1400" kern="100" baseline="30000" dirty="0">
                          <a:latin typeface="Times New Roman"/>
                          <a:ea typeface="黑体"/>
                          <a:cs typeface="Times New Roman"/>
                        </a:rPr>
                        <a:t>3</a:t>
                      </a:r>
                      <a:r>
                        <a:rPr lang="en-US" sz="1400" kern="100" dirty="0">
                          <a:latin typeface="Times New Roman"/>
                          <a:ea typeface="黑体"/>
                          <a:cs typeface="Times New Roman"/>
                        </a:rPr>
                        <a:t>t</a:t>
                      </a:r>
                      <a:r>
                        <a:rPr lang="en-US" sz="1400" kern="100" dirty="0">
                          <a:latin typeface="宋体"/>
                          <a:ea typeface="宋体"/>
                          <a:cs typeface="Times New Roman"/>
                        </a:rPr>
                        <a:t>·</a:t>
                      </a:r>
                      <a:r>
                        <a:rPr lang="en-US" sz="1400" kern="100" dirty="0">
                          <a:latin typeface="Times New Roman"/>
                          <a:ea typeface="黑体"/>
                          <a:cs typeface="Times New Roman"/>
                        </a:rPr>
                        <a:t>km</a:t>
                      </a:r>
                      <a:r>
                        <a:rPr lang="zh-CN" sz="1400" kern="100" dirty="0">
                          <a:latin typeface="Times New Roman"/>
                          <a:ea typeface="黑体"/>
                          <a:cs typeface="Times New Roman"/>
                        </a:rPr>
                        <a:t>）</a:t>
                      </a:r>
                      <a:endParaRPr lang="zh-CN" sz="1400"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3">
                  <a:txBody>
                    <a:bodyPr/>
                    <a:lstStyle/>
                    <a:p>
                      <a:pPr indent="0" algn="ctr">
                        <a:spcAft>
                          <a:spcPts val="0"/>
                        </a:spcAft>
                      </a:pPr>
                      <a:r>
                        <a:rPr lang="en-US" sz="1400" i="1" kern="100" dirty="0">
                          <a:latin typeface="Times New Roman"/>
                          <a:ea typeface="黑体"/>
                          <a:cs typeface="Times New Roman"/>
                        </a:rPr>
                        <a:t>β</a:t>
                      </a:r>
                      <a:r>
                        <a:rPr lang="en-US" sz="1400" i="1" kern="100" dirty="0">
                          <a:latin typeface="Times New Roman"/>
                          <a:ea typeface="黑体"/>
                          <a:cs typeface="Times New Roman"/>
                          <a:sym typeface="Symbol"/>
                        </a:rPr>
                        <a:t></a:t>
                      </a:r>
                      <a:endParaRPr lang="zh-CN" sz="1400" kern="100" dirty="0">
                        <a:latin typeface="Times New Roman"/>
                        <a:ea typeface="宋体"/>
                        <a:cs typeface="Times New Roman"/>
                      </a:endParaRPr>
                    </a:p>
                    <a:p>
                      <a:pPr indent="0" algn="ctr">
                        <a:spcAft>
                          <a:spcPts val="0"/>
                        </a:spcAft>
                      </a:pPr>
                      <a:r>
                        <a:rPr lang="zh-CN" sz="1400" kern="100" dirty="0">
                          <a:latin typeface="Times New Roman"/>
                          <a:ea typeface="黑体"/>
                          <a:cs typeface="Times New Roman"/>
                        </a:rPr>
                        <a:t>（</a:t>
                      </a:r>
                      <a:r>
                        <a:rPr lang="en-US" sz="1400" kern="100" dirty="0">
                          <a:latin typeface="Times New Roman"/>
                          <a:ea typeface="黑体"/>
                          <a:cs typeface="Times New Roman"/>
                        </a:rPr>
                        <a:t>%</a:t>
                      </a:r>
                      <a:r>
                        <a:rPr lang="zh-CN" sz="1400" kern="100" dirty="0">
                          <a:latin typeface="Times New Roman"/>
                          <a:ea typeface="黑体"/>
                          <a:cs typeface="Times New Roman"/>
                        </a:rPr>
                        <a:t>）</a:t>
                      </a:r>
                      <a:endParaRPr lang="zh-CN" sz="14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3">
                  <a:txBody>
                    <a:bodyPr/>
                    <a:lstStyle/>
                    <a:p>
                      <a:pPr indent="0" algn="ctr">
                        <a:spcAft>
                          <a:spcPts val="0"/>
                        </a:spcAft>
                      </a:pPr>
                      <a:r>
                        <a:rPr lang="en-US" sz="1400" i="1" kern="100" dirty="0" err="1">
                          <a:latin typeface="Times New Roman"/>
                          <a:ea typeface="黑体"/>
                          <a:cs typeface="Times New Roman"/>
                        </a:rPr>
                        <a:t>βt</a:t>
                      </a:r>
                      <a:r>
                        <a:rPr lang="en-US" sz="1400" i="1" kern="100" dirty="0">
                          <a:latin typeface="Times New Roman"/>
                          <a:ea typeface="黑体"/>
                          <a:cs typeface="Times New Roman"/>
                          <a:sym typeface="Symbol"/>
                        </a:rPr>
                        <a:t></a:t>
                      </a:r>
                      <a:endParaRPr lang="zh-CN" sz="1400" kern="100" dirty="0">
                        <a:latin typeface="Times New Roman"/>
                        <a:ea typeface="宋体"/>
                        <a:cs typeface="Times New Roman"/>
                      </a:endParaRPr>
                    </a:p>
                    <a:p>
                      <a:pPr indent="0" algn="ctr">
                        <a:spcAft>
                          <a:spcPts val="0"/>
                        </a:spcAft>
                      </a:pPr>
                      <a:r>
                        <a:rPr lang="zh-CN" sz="1400" kern="100" dirty="0">
                          <a:latin typeface="Times New Roman"/>
                          <a:ea typeface="黑体"/>
                          <a:cs typeface="Times New Roman"/>
                        </a:rPr>
                        <a:t>（</a:t>
                      </a:r>
                      <a:r>
                        <a:rPr lang="en-US" sz="1400" kern="100" dirty="0">
                          <a:latin typeface="Times New Roman"/>
                          <a:ea typeface="黑体"/>
                          <a:cs typeface="Times New Roman"/>
                        </a:rPr>
                        <a:t>t</a:t>
                      </a:r>
                      <a:r>
                        <a:rPr lang="zh-CN" sz="1400" kern="100" dirty="0">
                          <a:latin typeface="Times New Roman"/>
                          <a:ea typeface="黑体"/>
                          <a:cs typeface="Times New Roman"/>
                        </a:rPr>
                        <a:t>）</a:t>
                      </a:r>
                      <a:endParaRPr lang="zh-CN" sz="14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3">
                  <a:txBody>
                    <a:bodyPr/>
                    <a:lstStyle/>
                    <a:p>
                      <a:pPr indent="0" algn="ctr">
                        <a:spcAft>
                          <a:spcPts val="0"/>
                        </a:spcAft>
                      </a:pPr>
                      <a:r>
                        <a:rPr lang="en-US" sz="1400" i="1" kern="100" dirty="0">
                          <a:latin typeface="Times New Roman"/>
                          <a:ea typeface="黑体"/>
                          <a:cs typeface="Times New Roman"/>
                        </a:rPr>
                        <a:t>V</a:t>
                      </a:r>
                      <a:r>
                        <a:rPr lang="en-US" sz="1400" kern="100" dirty="0" smtClean="0">
                          <a:latin typeface="Times New Roman"/>
                          <a:ea typeface="黑体"/>
                          <a:cs typeface="Times New Roman"/>
                        </a:rPr>
                        <a:t>″</a:t>
                      </a:r>
                    </a:p>
                    <a:p>
                      <a:pPr indent="0" algn="ctr">
                        <a:spcAft>
                          <a:spcPts val="0"/>
                        </a:spcAft>
                      </a:pPr>
                      <a:r>
                        <a:rPr lang="zh-CN" sz="1400" kern="100" dirty="0" smtClean="0">
                          <a:latin typeface="Times New Roman"/>
                          <a:ea typeface="黑体"/>
                          <a:cs typeface="Times New Roman"/>
                        </a:rPr>
                        <a:t>（</a:t>
                      </a:r>
                      <a:r>
                        <a:rPr lang="zh-CN" sz="1400" kern="100" dirty="0">
                          <a:latin typeface="Times New Roman"/>
                          <a:ea typeface="黑体"/>
                          <a:cs typeface="Times New Roman"/>
                        </a:rPr>
                        <a:t>元</a:t>
                      </a:r>
                      <a:r>
                        <a:rPr lang="en-US" sz="1400" kern="100" dirty="0">
                          <a:latin typeface="Times New Roman"/>
                          <a:ea typeface="黑体"/>
                          <a:cs typeface="Times New Roman"/>
                        </a:rPr>
                        <a:t>/</a:t>
                      </a:r>
                      <a:r>
                        <a:rPr lang="zh-CN" sz="1400" kern="100" dirty="0">
                          <a:latin typeface="Times New Roman"/>
                          <a:ea typeface="黑体"/>
                          <a:cs typeface="Times New Roman"/>
                        </a:rPr>
                        <a:t>）</a:t>
                      </a:r>
                      <a:endParaRPr lang="zh-CN" sz="14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gridSpan="5">
                  <a:txBody>
                    <a:bodyPr/>
                    <a:lstStyle/>
                    <a:p>
                      <a:pPr indent="0" algn="ctr">
                        <a:spcAft>
                          <a:spcPts val="0"/>
                        </a:spcAft>
                      </a:pPr>
                      <a:r>
                        <a:rPr lang="zh-CN" sz="1800" kern="100">
                          <a:latin typeface="Times New Roman"/>
                          <a:ea typeface="黑体"/>
                          <a:cs typeface="Times New Roman"/>
                        </a:rPr>
                        <a:t>单位成本（元</a:t>
                      </a:r>
                      <a:r>
                        <a:rPr lang="en-US" sz="1800" kern="100">
                          <a:latin typeface="Times New Roman"/>
                          <a:ea typeface="黑体"/>
                          <a:cs typeface="Times New Roman"/>
                        </a:rPr>
                        <a:t>/10</a:t>
                      </a:r>
                      <a:r>
                        <a:rPr lang="en-US" sz="1800" kern="100" baseline="30000">
                          <a:latin typeface="Times New Roman"/>
                          <a:ea typeface="黑体"/>
                          <a:cs typeface="Times New Roman"/>
                        </a:rPr>
                        <a:t>3</a:t>
                      </a:r>
                      <a:r>
                        <a:rPr lang="en-US" sz="1800" kern="100">
                          <a:latin typeface="Times New Roman"/>
                          <a:ea typeface="黑体"/>
                          <a:cs typeface="Times New Roman"/>
                        </a:rPr>
                        <a:t>t</a:t>
                      </a:r>
                      <a:r>
                        <a:rPr lang="en-US" sz="1800" kern="100">
                          <a:latin typeface="宋体"/>
                          <a:ea typeface="宋体"/>
                          <a:cs typeface="Times New Roman"/>
                        </a:rPr>
                        <a:t>·</a:t>
                      </a:r>
                      <a:r>
                        <a:rPr lang="en-US" sz="1800" kern="100">
                          <a:latin typeface="Times New Roman"/>
                          <a:ea typeface="黑体"/>
                          <a:cs typeface="Times New Roman"/>
                        </a:rPr>
                        <a:t>km</a:t>
                      </a:r>
                      <a:r>
                        <a:rPr lang="zh-CN" sz="1800" kern="100">
                          <a:latin typeface="Times New Roman"/>
                          <a:ea typeface="黑体"/>
                          <a:cs typeface="Times New Roman"/>
                        </a:rPr>
                        <a:t>）其中：</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2">
                  <a:txBody>
                    <a:bodyPr/>
                    <a:lstStyle/>
                    <a:p>
                      <a:pPr indent="0" algn="ctr">
                        <a:spcAft>
                          <a:spcPts val="0"/>
                        </a:spcAft>
                      </a:pPr>
                      <a:r>
                        <a:rPr lang="zh-CN" sz="1800" kern="100">
                          <a:latin typeface="Times New Roman"/>
                          <a:ea typeface="黑体"/>
                          <a:cs typeface="Times New Roman"/>
                        </a:rPr>
                        <a:t>单位成本降低情况</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r>
              <a:tr h="171096">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gridSpan="3">
                  <a:txBody>
                    <a:bodyPr/>
                    <a:lstStyle/>
                    <a:p>
                      <a:pPr indent="0" algn="ctr">
                        <a:spcAft>
                          <a:spcPts val="0"/>
                        </a:spcAft>
                      </a:pPr>
                      <a:r>
                        <a:rPr lang="en-US" sz="1400" i="1" kern="100">
                          <a:latin typeface="Times New Roman"/>
                          <a:ea typeface="黑体"/>
                          <a:cs typeface="Times New Roman"/>
                        </a:rPr>
                        <a:t>V</a:t>
                      </a:r>
                      <a:endParaRPr lang="zh-CN" sz="14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c hMerge="1">
                  <a:txBody>
                    <a:bodyPr/>
                    <a:lstStyle/>
                    <a:p>
                      <a:endParaRPr lang="zh-CN" altLang="en-US"/>
                    </a:p>
                  </a:txBody>
                  <a:tcPr/>
                </a:tc>
                <a:tc rowSpan="2">
                  <a:txBody>
                    <a:bodyPr/>
                    <a:lstStyle/>
                    <a:p>
                      <a:pPr indent="0" algn="ctr">
                        <a:spcAft>
                          <a:spcPts val="0"/>
                        </a:spcAft>
                      </a:pPr>
                      <a:r>
                        <a:rPr lang="en-US" sz="1400" i="1" kern="100">
                          <a:latin typeface="Times New Roman"/>
                          <a:ea typeface="黑体"/>
                          <a:cs typeface="Times New Roman"/>
                        </a:rPr>
                        <a:t>F</a:t>
                      </a:r>
                      <a:r>
                        <a:rPr lang="en-US" sz="1400" kern="100">
                          <a:latin typeface="Times New Roman"/>
                          <a:ea typeface="黑体"/>
                          <a:cs typeface="Times New Roman"/>
                        </a:rPr>
                        <a:t>/</a:t>
                      </a:r>
                      <a:r>
                        <a:rPr lang="en-US" sz="1400" i="1" kern="100">
                          <a:latin typeface="Times New Roman"/>
                          <a:ea typeface="黑体"/>
                          <a:cs typeface="Times New Roman"/>
                        </a:rPr>
                        <a:t>Q</a:t>
                      </a:r>
                      <a:endParaRPr lang="zh-CN" sz="14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indent="0" algn="ctr">
                        <a:spcAft>
                          <a:spcPts val="0"/>
                        </a:spcAft>
                      </a:pPr>
                      <a:r>
                        <a:rPr lang="zh-CN" sz="1400" kern="100">
                          <a:latin typeface="Times New Roman"/>
                          <a:ea typeface="黑体"/>
                          <a:cs typeface="Times New Roman"/>
                        </a:rPr>
                        <a:t>合计</a:t>
                      </a:r>
                      <a:endParaRPr lang="zh-CN" sz="14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indent="0" algn="ctr">
                        <a:spcAft>
                          <a:spcPts val="0"/>
                        </a:spcAft>
                      </a:pPr>
                      <a:r>
                        <a:rPr lang="zh-CN" sz="1400" kern="100">
                          <a:latin typeface="Times New Roman"/>
                          <a:ea typeface="黑体"/>
                          <a:cs typeface="Times New Roman"/>
                        </a:rPr>
                        <a:t>绝对数（元</a:t>
                      </a:r>
                      <a:r>
                        <a:rPr lang="en-US" sz="1400" kern="100">
                          <a:latin typeface="Times New Roman"/>
                          <a:ea typeface="黑体"/>
                          <a:cs typeface="Times New Roman"/>
                        </a:rPr>
                        <a:t>/10</a:t>
                      </a:r>
                      <a:r>
                        <a:rPr lang="en-US" sz="1400" kern="100" baseline="30000">
                          <a:latin typeface="Times New Roman"/>
                          <a:ea typeface="黑体"/>
                          <a:cs typeface="Times New Roman"/>
                        </a:rPr>
                        <a:t>3</a:t>
                      </a:r>
                      <a:r>
                        <a:rPr lang="en-US" sz="1400" kern="100">
                          <a:latin typeface="Times New Roman"/>
                          <a:ea typeface="黑体"/>
                          <a:cs typeface="Times New Roman"/>
                        </a:rPr>
                        <a:t>t</a:t>
                      </a:r>
                      <a:r>
                        <a:rPr lang="en-US" sz="1400" kern="100">
                          <a:latin typeface="宋体"/>
                          <a:ea typeface="宋体"/>
                          <a:cs typeface="Times New Roman"/>
                        </a:rPr>
                        <a:t>·</a:t>
                      </a:r>
                      <a:r>
                        <a:rPr lang="en-US" sz="1400" kern="100">
                          <a:latin typeface="Times New Roman"/>
                          <a:ea typeface="黑体"/>
                          <a:cs typeface="Times New Roman"/>
                        </a:rPr>
                        <a:t>km</a:t>
                      </a:r>
                      <a:r>
                        <a:rPr lang="zh-CN" sz="1400" kern="100">
                          <a:latin typeface="Times New Roman"/>
                          <a:ea typeface="黑体"/>
                          <a:cs typeface="Times New Roman"/>
                        </a:rPr>
                        <a:t>）</a:t>
                      </a:r>
                      <a:endParaRPr lang="zh-CN" sz="14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rowSpan="2">
                  <a:txBody>
                    <a:bodyPr/>
                    <a:lstStyle/>
                    <a:p>
                      <a:pPr indent="0" algn="ctr">
                        <a:spcAft>
                          <a:spcPts val="0"/>
                        </a:spcAft>
                      </a:pPr>
                      <a:r>
                        <a:rPr lang="zh-CN" sz="1400" kern="100">
                          <a:latin typeface="Times New Roman"/>
                          <a:ea typeface="黑体"/>
                          <a:cs typeface="Times New Roman"/>
                        </a:rPr>
                        <a:t>相对数</a:t>
                      </a:r>
                      <a:endParaRPr lang="zh-CN" sz="1400" kern="100">
                        <a:latin typeface="Times New Roman"/>
                        <a:ea typeface="宋体"/>
                        <a:cs typeface="Times New Roman"/>
                      </a:endParaRPr>
                    </a:p>
                    <a:p>
                      <a:pPr indent="0" algn="ctr">
                        <a:spcAft>
                          <a:spcPts val="0"/>
                        </a:spcAft>
                      </a:pPr>
                      <a:r>
                        <a:rPr lang="zh-CN" sz="1400" kern="100">
                          <a:latin typeface="Times New Roman"/>
                          <a:ea typeface="黑体"/>
                          <a:cs typeface="Times New Roman"/>
                        </a:rPr>
                        <a:t>（</a:t>
                      </a:r>
                      <a:r>
                        <a:rPr lang="en-US" sz="1400" kern="100">
                          <a:latin typeface="Times New Roman"/>
                          <a:ea typeface="黑体"/>
                          <a:cs typeface="Times New Roman"/>
                        </a:rPr>
                        <a:t>%</a:t>
                      </a:r>
                      <a:r>
                        <a:rPr lang="zh-CN" sz="1400" kern="100">
                          <a:latin typeface="Times New Roman"/>
                          <a:ea typeface="黑体"/>
                          <a:cs typeface="Times New Roman"/>
                        </a:rPr>
                        <a:t>）</a:t>
                      </a:r>
                      <a:endParaRPr lang="zh-CN" sz="14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513289">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indent="0" algn="ctr">
                        <a:spcAft>
                          <a:spcPts val="0"/>
                        </a:spcAft>
                      </a:pPr>
                      <a:r>
                        <a:rPr lang="en-US" sz="1400" i="1" kern="100" dirty="0">
                          <a:latin typeface="Times New Roman"/>
                          <a:ea typeface="黑体"/>
                          <a:cs typeface="Times New Roman"/>
                        </a:rPr>
                        <a:t>V</a:t>
                      </a:r>
                      <a:r>
                        <a:rPr lang="en-US" sz="1400" kern="100" dirty="0">
                          <a:latin typeface="Times New Roman"/>
                          <a:ea typeface="黑体"/>
                          <a:cs typeface="Times New Roman"/>
                        </a:rPr>
                        <a:t>″/</a:t>
                      </a:r>
                      <a:r>
                        <a:rPr lang="zh-CN" sz="1400" kern="100" dirty="0">
                          <a:latin typeface="Times New Roman"/>
                          <a:ea typeface="黑体"/>
                          <a:cs typeface="Times New Roman"/>
                        </a:rPr>
                        <a:t>（</a:t>
                      </a:r>
                      <a:r>
                        <a:rPr lang="en-US" sz="1400" i="1" kern="100" dirty="0" err="1">
                          <a:latin typeface="Times New Roman"/>
                          <a:ea typeface="黑体"/>
                          <a:cs typeface="Times New Roman"/>
                        </a:rPr>
                        <a:t>βt</a:t>
                      </a:r>
                      <a:r>
                        <a:rPr lang="en-US" sz="1400" i="1" kern="100" dirty="0">
                          <a:latin typeface="Times New Roman"/>
                          <a:ea typeface="黑体"/>
                          <a:cs typeface="Times New Roman"/>
                          <a:sym typeface="Symbol"/>
                        </a:rPr>
                        <a:t></a:t>
                      </a:r>
                      <a:r>
                        <a:rPr lang="zh-CN" sz="1400" kern="100" dirty="0">
                          <a:latin typeface="Times New Roman"/>
                          <a:ea typeface="黑体"/>
                          <a:cs typeface="Times New Roman"/>
                        </a:rPr>
                        <a:t>）</a:t>
                      </a:r>
                      <a:endParaRPr lang="zh-CN" sz="14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spcAft>
                          <a:spcPts val="0"/>
                        </a:spcAft>
                      </a:pPr>
                      <a:r>
                        <a:rPr lang="en-US" sz="1400" i="1" kern="100" dirty="0">
                          <a:latin typeface="Times New Roman"/>
                          <a:ea typeface="黑体"/>
                          <a:cs typeface="Times New Roman"/>
                        </a:rPr>
                        <a:t>V'</a:t>
                      </a:r>
                      <a:endParaRPr lang="zh-CN" sz="14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spcAft>
                          <a:spcPts val="0"/>
                        </a:spcAft>
                      </a:pPr>
                      <a:r>
                        <a:rPr lang="zh-CN" sz="1400" kern="100" dirty="0">
                          <a:latin typeface="Times New Roman"/>
                          <a:ea typeface="黑体"/>
                          <a:cs typeface="Times New Roman"/>
                        </a:rPr>
                        <a:t>小计</a:t>
                      </a:r>
                      <a:endParaRPr lang="zh-CN" sz="14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r>
              <a:tr h="271649">
                <a:tc>
                  <a:txBody>
                    <a:bodyPr/>
                    <a:lstStyle/>
                    <a:p>
                      <a:pPr indent="0" algn="ctr">
                        <a:spcAft>
                          <a:spcPts val="0"/>
                        </a:spcAft>
                      </a:pPr>
                      <a:r>
                        <a:rPr lang="zh-CN" sz="1400" kern="100" dirty="0">
                          <a:latin typeface="Times New Roman"/>
                          <a:ea typeface="宋体"/>
                          <a:cs typeface="宋体"/>
                        </a:rPr>
                        <a:t>①</a:t>
                      </a:r>
                      <a:endParaRPr lang="zh-CN" sz="1400"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zh-CN" sz="1400" kern="100" dirty="0">
                          <a:latin typeface="Times New Roman"/>
                          <a:ea typeface="宋体"/>
                          <a:cs typeface="宋体"/>
                        </a:rPr>
                        <a:t>②</a:t>
                      </a:r>
                      <a:endParaRPr lang="zh-CN" sz="14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zh-CN" sz="1400" kern="100" dirty="0">
                          <a:latin typeface="Times New Roman"/>
                          <a:ea typeface="宋体"/>
                          <a:cs typeface="宋体"/>
                        </a:rPr>
                        <a:t>③</a:t>
                      </a:r>
                      <a:endParaRPr lang="zh-CN" sz="14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zh-CN" sz="1400" kern="100" dirty="0">
                          <a:latin typeface="Times New Roman"/>
                          <a:ea typeface="宋体"/>
                          <a:cs typeface="宋体"/>
                        </a:rPr>
                        <a:t>④</a:t>
                      </a:r>
                      <a:endParaRPr lang="zh-CN" sz="14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zh-CN" sz="1400" kern="100" dirty="0">
                          <a:latin typeface="Times New Roman"/>
                          <a:ea typeface="宋体"/>
                          <a:cs typeface="宋体"/>
                        </a:rPr>
                        <a:t>⑤</a:t>
                      </a:r>
                      <a:r>
                        <a:rPr lang="en-US" sz="1400" kern="100" dirty="0">
                          <a:latin typeface="宋体"/>
                          <a:ea typeface="宋体"/>
                          <a:cs typeface="Times New Roman"/>
                        </a:rPr>
                        <a:t>=</a:t>
                      </a:r>
                      <a:r>
                        <a:rPr lang="zh-CN" sz="1400" kern="100" dirty="0">
                          <a:latin typeface="Times New Roman"/>
                          <a:ea typeface="宋体"/>
                          <a:cs typeface="宋体"/>
                        </a:rPr>
                        <a:t>④</a:t>
                      </a:r>
                      <a:r>
                        <a:rPr lang="en-US" sz="1400" kern="100" dirty="0">
                          <a:latin typeface="宋体"/>
                          <a:ea typeface="宋体"/>
                          <a:cs typeface="Times New Roman"/>
                        </a:rPr>
                        <a:t>/</a:t>
                      </a:r>
                      <a:r>
                        <a:rPr lang="zh-CN" sz="1400" kern="100" dirty="0">
                          <a:latin typeface="Times New Roman"/>
                          <a:ea typeface="宋体"/>
                          <a:cs typeface="宋体"/>
                        </a:rPr>
                        <a:t>③</a:t>
                      </a:r>
                      <a:endParaRPr lang="zh-CN" sz="14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zh-CN" sz="1400" kern="100" dirty="0">
                          <a:latin typeface="Times New Roman"/>
                          <a:ea typeface="宋体"/>
                          <a:cs typeface="宋体"/>
                        </a:rPr>
                        <a:t>⑥</a:t>
                      </a:r>
                      <a:endParaRPr lang="zh-CN" sz="14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zh-CN" sz="1400" kern="100" dirty="0">
                          <a:latin typeface="Times New Roman"/>
                          <a:ea typeface="宋体"/>
                          <a:cs typeface="宋体"/>
                        </a:rPr>
                        <a:t>⑦</a:t>
                      </a:r>
                      <a:r>
                        <a:rPr lang="en-US" sz="1400" kern="100" dirty="0">
                          <a:latin typeface="宋体"/>
                          <a:ea typeface="宋体"/>
                          <a:cs typeface="Times New Roman"/>
                        </a:rPr>
                        <a:t>=</a:t>
                      </a:r>
                      <a:r>
                        <a:rPr lang="zh-CN" sz="1400" kern="100" dirty="0">
                          <a:latin typeface="Times New Roman"/>
                          <a:ea typeface="宋体"/>
                          <a:cs typeface="宋体"/>
                        </a:rPr>
                        <a:t>⑤</a:t>
                      </a:r>
                      <a:r>
                        <a:rPr lang="en-US" sz="1400" kern="100" dirty="0">
                          <a:latin typeface="宋体"/>
                          <a:ea typeface="宋体"/>
                          <a:cs typeface="Times New Roman"/>
                        </a:rPr>
                        <a:t>+</a:t>
                      </a:r>
                      <a:r>
                        <a:rPr lang="zh-CN" sz="1400" kern="100" dirty="0">
                          <a:latin typeface="Times New Roman"/>
                          <a:ea typeface="宋体"/>
                          <a:cs typeface="宋体"/>
                        </a:rPr>
                        <a:t>⑥</a:t>
                      </a:r>
                      <a:endParaRPr lang="zh-CN" sz="14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zh-CN" sz="1400" kern="100" dirty="0">
                          <a:latin typeface="Times New Roman"/>
                          <a:ea typeface="宋体"/>
                          <a:cs typeface="宋体"/>
                        </a:rPr>
                        <a:t>⑧</a:t>
                      </a:r>
                      <a:endParaRPr lang="zh-CN" sz="14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zh-CN" sz="1400" kern="100" dirty="0">
                          <a:latin typeface="Times New Roman"/>
                          <a:ea typeface="宋体"/>
                          <a:cs typeface="宋体"/>
                        </a:rPr>
                        <a:t>⑨</a:t>
                      </a:r>
                      <a:r>
                        <a:rPr lang="en-US" sz="1400" kern="100" dirty="0">
                          <a:latin typeface="宋体"/>
                          <a:ea typeface="宋体"/>
                          <a:cs typeface="Times New Roman"/>
                        </a:rPr>
                        <a:t>=</a:t>
                      </a:r>
                      <a:r>
                        <a:rPr lang="zh-CN" sz="1400" kern="100" dirty="0">
                          <a:latin typeface="Times New Roman"/>
                          <a:ea typeface="宋体"/>
                          <a:cs typeface="宋体"/>
                        </a:rPr>
                        <a:t>⑦</a:t>
                      </a:r>
                      <a:r>
                        <a:rPr lang="en-US" sz="1400" kern="100" dirty="0">
                          <a:latin typeface="宋体"/>
                          <a:ea typeface="宋体"/>
                          <a:cs typeface="Times New Roman"/>
                        </a:rPr>
                        <a:t>+</a:t>
                      </a:r>
                      <a:r>
                        <a:rPr lang="zh-CN" sz="1400" kern="100" dirty="0">
                          <a:latin typeface="Times New Roman"/>
                          <a:ea typeface="宋体"/>
                          <a:cs typeface="宋体"/>
                        </a:rPr>
                        <a:t>⑧</a:t>
                      </a:r>
                      <a:endParaRPr lang="zh-CN" sz="14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zh-CN" sz="1400" kern="100" dirty="0">
                          <a:latin typeface="Times New Roman"/>
                          <a:ea typeface="宋体"/>
                          <a:cs typeface="宋体"/>
                        </a:rPr>
                        <a:t>⑩</a:t>
                      </a:r>
                      <a:r>
                        <a:rPr lang="en-US" sz="1400" kern="100" dirty="0">
                          <a:latin typeface="宋体"/>
                          <a:ea typeface="宋体"/>
                          <a:cs typeface="Times New Roman"/>
                        </a:rPr>
                        <a:t>=</a:t>
                      </a:r>
                      <a:r>
                        <a:rPr lang="en-US" sz="1400" kern="100" dirty="0">
                          <a:latin typeface="Times New Roman"/>
                          <a:ea typeface="宋体"/>
                          <a:cs typeface="Times New Roman"/>
                        </a:rPr>
                        <a:t>270</a:t>
                      </a:r>
                      <a:r>
                        <a:rPr lang="zh-CN" sz="1400" kern="100" dirty="0">
                          <a:latin typeface="Times New Roman"/>
                          <a:ea typeface="宋体"/>
                          <a:cs typeface="Times New Roman"/>
                        </a:rPr>
                        <a:t>－</a:t>
                      </a:r>
                      <a:r>
                        <a:rPr lang="zh-CN" sz="1400" kern="100" dirty="0">
                          <a:latin typeface="Times New Roman"/>
                          <a:ea typeface="宋体"/>
                          <a:cs typeface="宋体"/>
                        </a:rPr>
                        <a:t>⑨</a:t>
                      </a:r>
                      <a:endParaRPr lang="zh-CN" sz="14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zh-CN" sz="1400" kern="100" dirty="0">
                          <a:latin typeface="Times New Roman"/>
                          <a:ea typeface="MS Mincho"/>
                          <a:cs typeface="Times New Roman"/>
                        </a:rPr>
                        <a:t>⑪</a:t>
                      </a:r>
                      <a:r>
                        <a:rPr lang="en-US" sz="1400" kern="100" dirty="0">
                          <a:latin typeface="宋体"/>
                          <a:ea typeface="宋体"/>
                          <a:cs typeface="Times New Roman"/>
                        </a:rPr>
                        <a:t>=</a:t>
                      </a:r>
                      <a:r>
                        <a:rPr lang="zh-CN" sz="1400" kern="100" dirty="0">
                          <a:latin typeface="Times New Roman"/>
                          <a:ea typeface="宋体"/>
                          <a:cs typeface="宋体"/>
                        </a:rPr>
                        <a:t>⑩</a:t>
                      </a:r>
                      <a:r>
                        <a:rPr lang="en-US" sz="1400" kern="100" dirty="0">
                          <a:latin typeface="宋体"/>
                          <a:ea typeface="宋体"/>
                          <a:cs typeface="Times New Roman"/>
                        </a:rPr>
                        <a:t>/</a:t>
                      </a:r>
                      <a:r>
                        <a:rPr lang="en-US" sz="1400" kern="100" dirty="0">
                          <a:latin typeface="Times New Roman"/>
                          <a:ea typeface="宋体"/>
                          <a:cs typeface="Times New Roman"/>
                        </a:rPr>
                        <a:t>270</a:t>
                      </a:r>
                      <a:endParaRPr lang="zh-CN" sz="14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224">
                <a:tc>
                  <a:txBody>
                    <a:bodyPr/>
                    <a:lstStyle/>
                    <a:p>
                      <a:pPr indent="0" algn="ctr">
                        <a:spcAft>
                          <a:spcPts val="0"/>
                        </a:spcAft>
                      </a:pPr>
                      <a:r>
                        <a:rPr lang="en-US" sz="1800" kern="100">
                          <a:latin typeface="Times New Roman"/>
                          <a:ea typeface="宋体"/>
                          <a:cs typeface="Times New Roman"/>
                        </a:rPr>
                        <a:t>10 000</a:t>
                      </a:r>
                      <a:endParaRPr lang="zh-CN" sz="18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spcAft>
                          <a:spcPts val="0"/>
                        </a:spcAft>
                      </a:pPr>
                      <a:r>
                        <a:rPr lang="en-US" sz="1800" kern="100">
                          <a:latin typeface="Times New Roman"/>
                          <a:ea typeface="宋体"/>
                          <a:cs typeface="Times New Roman"/>
                        </a:rPr>
                        <a:t>50</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spcAft>
                          <a:spcPts val="0"/>
                        </a:spcAft>
                      </a:pPr>
                      <a:r>
                        <a:rPr lang="en-US" sz="1800" kern="100">
                          <a:latin typeface="Times New Roman"/>
                          <a:ea typeface="宋体"/>
                          <a:cs typeface="Times New Roman"/>
                        </a:rPr>
                        <a:t>5.0</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spcAft>
                          <a:spcPts val="0"/>
                        </a:spcAft>
                      </a:pPr>
                      <a:r>
                        <a:rPr lang="en-US" sz="1800" kern="100">
                          <a:latin typeface="Times New Roman"/>
                          <a:ea typeface="宋体"/>
                          <a:cs typeface="Times New Roman"/>
                        </a:rPr>
                        <a:t>1000</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spcAft>
                          <a:spcPts val="0"/>
                        </a:spcAft>
                      </a:pPr>
                      <a:r>
                        <a:rPr lang="en-US" sz="1800" kern="100">
                          <a:latin typeface="Times New Roman"/>
                          <a:ea typeface="宋体"/>
                          <a:cs typeface="Times New Roman"/>
                        </a:rPr>
                        <a:t>200.00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spcAft>
                          <a:spcPts val="0"/>
                        </a:spcAft>
                      </a:pPr>
                      <a:r>
                        <a:rPr lang="en-US" sz="1800" kern="100">
                          <a:latin typeface="Times New Roman"/>
                          <a:ea typeface="宋体"/>
                          <a:cs typeface="Times New Roman"/>
                        </a:rPr>
                        <a:t>50.00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spcAft>
                          <a:spcPts val="0"/>
                        </a:spcAft>
                      </a:pPr>
                      <a:r>
                        <a:rPr lang="en-US" sz="1800" kern="100">
                          <a:latin typeface="Times New Roman"/>
                          <a:ea typeface="宋体"/>
                          <a:cs typeface="Times New Roman"/>
                        </a:rPr>
                        <a:t>250.00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spcAft>
                          <a:spcPts val="0"/>
                        </a:spcAft>
                      </a:pPr>
                      <a:r>
                        <a:rPr lang="en-US" sz="1800" kern="100">
                          <a:latin typeface="Times New Roman"/>
                          <a:ea typeface="宋体"/>
                          <a:cs typeface="Times New Roman"/>
                        </a:rPr>
                        <a:t>20.00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spcAft>
                          <a:spcPts val="0"/>
                        </a:spcAft>
                      </a:pPr>
                      <a:r>
                        <a:rPr lang="en-US" sz="1800" kern="100">
                          <a:latin typeface="Times New Roman"/>
                          <a:ea typeface="宋体"/>
                          <a:cs typeface="Times New Roman"/>
                        </a:rPr>
                        <a:t>270.00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spcAft>
                          <a:spcPts val="0"/>
                        </a:spcAft>
                      </a:pPr>
                      <a:r>
                        <a:rPr lang="en-US" sz="1800" kern="100">
                          <a:latin typeface="Times New Roman"/>
                          <a:ea typeface="宋体"/>
                          <a:cs typeface="Times New Roman"/>
                        </a:rPr>
                        <a:t>0.00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spcAft>
                          <a:spcPts val="0"/>
                        </a:spcAft>
                      </a:pPr>
                      <a:r>
                        <a:rPr lang="en-US" sz="1800" kern="100">
                          <a:latin typeface="Times New Roman"/>
                          <a:ea typeface="宋体"/>
                          <a:cs typeface="Times New Roman"/>
                        </a:rPr>
                        <a:t>0.00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70701">
                <a:tc>
                  <a:txBody>
                    <a:bodyPr/>
                    <a:lstStyle/>
                    <a:p>
                      <a:pPr indent="0" algn="ctr">
                        <a:spcAft>
                          <a:spcPts val="0"/>
                        </a:spcAft>
                      </a:pPr>
                      <a:r>
                        <a:rPr lang="en-US" sz="1800" kern="100">
                          <a:latin typeface="Times New Roman"/>
                          <a:ea typeface="宋体"/>
                          <a:cs typeface="Times New Roman"/>
                        </a:rPr>
                        <a:t>12 000</a:t>
                      </a:r>
                      <a:endParaRPr lang="zh-CN" sz="18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60</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6.0</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1000</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166.67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50.00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216.67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16.67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233.34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36.66</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0.14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128205">
                <a:tc>
                  <a:txBody>
                    <a:bodyPr/>
                    <a:lstStyle/>
                    <a:p>
                      <a:pPr indent="0" algn="ctr">
                        <a:spcAft>
                          <a:spcPts val="0"/>
                        </a:spcAft>
                      </a:pPr>
                      <a:r>
                        <a:rPr lang="en-US" sz="1800" kern="100">
                          <a:latin typeface="Times New Roman"/>
                          <a:ea typeface="宋体"/>
                          <a:cs typeface="Times New Roman"/>
                        </a:rPr>
                        <a:t>14 000</a:t>
                      </a:r>
                      <a:endParaRPr lang="zh-CN" sz="18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70</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7.0</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1000</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142.86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50.00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192.86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14.29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207.15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62.85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0.23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136689">
                <a:tc>
                  <a:txBody>
                    <a:bodyPr/>
                    <a:lstStyle/>
                    <a:p>
                      <a:pPr indent="0" algn="ctr">
                        <a:spcAft>
                          <a:spcPts val="0"/>
                        </a:spcAft>
                      </a:pPr>
                      <a:r>
                        <a:rPr lang="en-US" sz="1800" kern="100">
                          <a:latin typeface="Times New Roman"/>
                          <a:ea typeface="宋体"/>
                          <a:cs typeface="Times New Roman"/>
                        </a:rPr>
                        <a:t>16 000</a:t>
                      </a:r>
                      <a:endParaRPr lang="zh-CN" sz="18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80</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8.0</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1000</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125.00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50.00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175.00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12.50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187.50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82.50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0.31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98039">
                <a:tc>
                  <a:txBody>
                    <a:bodyPr/>
                    <a:lstStyle/>
                    <a:p>
                      <a:pPr indent="0" algn="ctr">
                        <a:spcAft>
                          <a:spcPts val="0"/>
                        </a:spcAft>
                      </a:pPr>
                      <a:r>
                        <a:rPr lang="en-US" sz="1800" kern="100">
                          <a:latin typeface="Times New Roman"/>
                          <a:ea typeface="宋体"/>
                          <a:cs typeface="Times New Roman"/>
                        </a:rPr>
                        <a:t>18 000</a:t>
                      </a:r>
                      <a:endParaRPr lang="zh-CN" sz="18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90</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9.0</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1000</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111.11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50.00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161.11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11.11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172.22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97.78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1800" kern="100">
                          <a:latin typeface="Times New Roman"/>
                          <a:ea typeface="宋体"/>
                          <a:cs typeface="Times New Roman"/>
                        </a:rPr>
                        <a:t>0.36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106523">
                <a:tc>
                  <a:txBody>
                    <a:bodyPr/>
                    <a:lstStyle/>
                    <a:p>
                      <a:pPr indent="0" algn="ctr">
                        <a:spcAft>
                          <a:spcPts val="0"/>
                        </a:spcAft>
                      </a:pPr>
                      <a:r>
                        <a:rPr lang="en-US" sz="1800" kern="100">
                          <a:latin typeface="Times New Roman"/>
                          <a:ea typeface="宋体"/>
                          <a:cs typeface="Times New Roman"/>
                        </a:rPr>
                        <a:t>20 000</a:t>
                      </a:r>
                      <a:endParaRPr lang="zh-CN" sz="18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1800" kern="100">
                          <a:latin typeface="Times New Roman"/>
                          <a:ea typeface="宋体"/>
                          <a:cs typeface="Times New Roman"/>
                        </a:rPr>
                        <a:t>100</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1800" kern="100">
                          <a:latin typeface="Times New Roman"/>
                          <a:ea typeface="宋体"/>
                          <a:cs typeface="Times New Roman"/>
                        </a:rPr>
                        <a:t>10.0</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1800" kern="100">
                          <a:latin typeface="Times New Roman"/>
                          <a:ea typeface="宋体"/>
                          <a:cs typeface="Times New Roman"/>
                        </a:rPr>
                        <a:t>1000</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1800" kern="100">
                          <a:latin typeface="Times New Roman"/>
                          <a:ea typeface="宋体"/>
                          <a:cs typeface="Times New Roman"/>
                        </a:rPr>
                        <a:t>100.00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1800" kern="100">
                          <a:latin typeface="Times New Roman"/>
                          <a:ea typeface="宋体"/>
                          <a:cs typeface="Times New Roman"/>
                        </a:rPr>
                        <a:t>50.00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1800" kern="100">
                          <a:latin typeface="Times New Roman"/>
                          <a:ea typeface="宋体"/>
                          <a:cs typeface="Times New Roman"/>
                        </a:rPr>
                        <a:t>150.00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1800" kern="100">
                          <a:latin typeface="Times New Roman"/>
                          <a:ea typeface="宋体"/>
                          <a:cs typeface="Times New Roman"/>
                        </a:rPr>
                        <a:t>10.00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1800" kern="100">
                          <a:latin typeface="Times New Roman"/>
                          <a:ea typeface="宋体"/>
                          <a:cs typeface="Times New Roman"/>
                        </a:rPr>
                        <a:t>160.00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1800" kern="100">
                          <a:latin typeface="Times New Roman"/>
                          <a:ea typeface="宋体"/>
                          <a:cs typeface="Times New Roman"/>
                        </a:rPr>
                        <a:t>110.00 </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1800" kern="100" dirty="0">
                          <a:latin typeface="Times New Roman"/>
                          <a:ea typeface="宋体"/>
                          <a:cs typeface="Times New Roman"/>
                        </a:rPr>
                        <a:t>0.41</a:t>
                      </a:r>
                      <a:endParaRPr lang="zh-CN" sz="18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484355" name="Rectangle 3"/>
          <p:cNvSpPr>
            <a:spLocks noChangeArrowheads="1"/>
          </p:cNvSpPr>
          <p:nvPr/>
        </p:nvSpPr>
        <p:spPr bwMode="auto">
          <a:xfrm>
            <a:off x="1311897" y="4806952"/>
            <a:ext cx="956820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注：</a:t>
            </a:r>
            <a:r>
              <a:rPr kumimoji="0" lang="en-US" altLang="zh-CN" sz="1600" b="0"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t</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=10</a:t>
            </a: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；成本降低率为定基比，基数为</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270</a:t>
            </a: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元</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/10</a:t>
            </a:r>
            <a:r>
              <a:rPr kumimoji="0" lang="en-US" altLang="zh-CN" sz="1600" b="0" i="0" u="none" strike="noStrike" cap="none" normalizeH="0" baseline="30000" dirty="0" smtClean="0">
                <a:ln>
                  <a:noFill/>
                </a:ln>
                <a:solidFill>
                  <a:schemeClr val="tx1"/>
                </a:solidFill>
                <a:effectLst/>
                <a:latin typeface="Times New Roman" pitchFamily="18" charset="0"/>
                <a:ea typeface="宋体" pitchFamily="2" charset="-122"/>
                <a:cs typeface="Times New Roman" pitchFamily="18" charset="0"/>
              </a:rPr>
              <a:t>3</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t</a:t>
            </a:r>
            <a:r>
              <a:rPr kumimoji="0" lang="en-US" altLang="zh-CN" sz="1600" b="0" i="0" u="none" strike="noStrike" cap="none" normalizeH="0" baseline="0" dirty="0" smtClean="0">
                <a:ln>
                  <a:noFill/>
                </a:ln>
                <a:solidFill>
                  <a:schemeClr val="tx1"/>
                </a:solidFill>
                <a:effectLst/>
                <a:latin typeface="Arial"/>
                <a:ea typeface="宋体" pitchFamily="2" charset="-122"/>
                <a:cs typeface="Times New Roman" pitchFamily="18" charset="0"/>
              </a:rPr>
              <a:t>·</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km</a:t>
            </a: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600" b="0"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F</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=200 000</a:t>
            </a: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元；由于仅观察</a:t>
            </a:r>
            <a:r>
              <a:rPr kumimoji="0" lang="en-US" altLang="zh-CN" sz="1600" b="0"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β</a:t>
            </a:r>
            <a:r>
              <a:rPr kumimoji="0" lang="en-US" altLang="zh-CN" sz="1600" b="0" i="1" u="none" strike="noStrike" cap="none" normalizeH="0" baseline="0" dirty="0" smtClean="0">
                <a:ln>
                  <a:noFill/>
                </a:ln>
                <a:solidFill>
                  <a:schemeClr val="tx1"/>
                </a:solidFill>
                <a:effectLst/>
                <a:latin typeface="Times New Roman" pitchFamily="18" charset="0"/>
                <a:ea typeface="黑体" pitchFamily="49" charset="-122"/>
                <a:cs typeface="Times New Roman" pitchFamily="18" charset="0"/>
                <a:sym typeface="Symbol" pitchFamily="18" charset="2"/>
              </a:rPr>
              <a:t></a:t>
            </a: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变动对单位成本的产生的影响，在以工作车日和车日行程数值不变的前提下，周转量</a:t>
            </a:r>
            <a:r>
              <a:rPr kumimoji="0" lang="en-US" altLang="zh-CN" sz="1600" b="0"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sym typeface="Symbol" pitchFamily="18" charset="2"/>
              </a:rPr>
              <a:t>Q</a:t>
            </a: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sym typeface="Symbol" pitchFamily="18" charset="2"/>
              </a:rPr>
              <a:t>仅与实载率</a:t>
            </a:r>
            <a:r>
              <a:rPr kumimoji="0" lang="en-US" altLang="zh-CN" sz="1600" b="0"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sym typeface="Symbol" pitchFamily="18" charset="2"/>
              </a:rPr>
              <a:t>β</a:t>
            </a:r>
            <a:r>
              <a:rPr kumimoji="0" lang="en-US" altLang="zh-CN" sz="1600" b="0" i="1" u="none" strike="noStrike" cap="none" normalizeH="0" baseline="0" dirty="0" smtClean="0">
                <a:ln>
                  <a:noFill/>
                </a:ln>
                <a:solidFill>
                  <a:schemeClr val="tx1"/>
                </a:solidFill>
                <a:effectLst/>
                <a:latin typeface="Times New Roman" pitchFamily="18" charset="0"/>
                <a:ea typeface="黑体" pitchFamily="49" charset="-122"/>
                <a:cs typeface="Times New Roman" pitchFamily="18" charset="0"/>
                <a:sym typeface="Symbol" pitchFamily="18" charset="2"/>
              </a:rPr>
              <a:t></a:t>
            </a: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成正比变化，计算式为：①</a:t>
            </a:r>
            <a:r>
              <a:rPr kumimoji="0" lang="en-US" altLang="zh-CN" sz="1600" b="0"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600" b="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sym typeface="Symbol" pitchFamily="18" charset="2"/>
              </a:rPr>
              <a:t>②÷50%</a:t>
            </a:r>
            <a:r>
              <a:rPr kumimoji="0" lang="en-US" altLang="zh-CN" sz="1600" b="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10000</a:t>
            </a:r>
            <a:r>
              <a:rPr kumimoji="0" lang="en-US" altLang="zh-CN" sz="1600" b="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600" b="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10</a:t>
            </a:r>
            <a:r>
              <a:rPr kumimoji="0" lang="en-US" altLang="zh-CN" sz="1600" b="0" u="none" strike="noStrike" cap="none" normalizeH="0" baseline="30000" dirty="0" smtClean="0">
                <a:ln>
                  <a:noFill/>
                </a:ln>
                <a:solidFill>
                  <a:schemeClr val="tx1"/>
                </a:solidFill>
                <a:effectLst/>
                <a:latin typeface="Times New Roman" pitchFamily="18" charset="0"/>
                <a:ea typeface="宋体" pitchFamily="2" charset="-122"/>
                <a:cs typeface="Times New Roman" pitchFamily="18" charset="0"/>
                <a:sym typeface="Symbol" pitchFamily="18" charset="2"/>
              </a:rPr>
              <a:t>3</a:t>
            </a:r>
            <a:r>
              <a:rPr kumimoji="0" lang="en-US" altLang="zh-CN" sz="1600" b="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sym typeface="Symbol" pitchFamily="18" charset="2"/>
              </a:rPr>
              <a:t>t</a:t>
            </a:r>
            <a:r>
              <a:rPr kumimoji="0" lang="en-US" altLang="zh-CN" sz="1600" b="0" u="none" strike="noStrike" cap="none" normalizeH="0" baseline="0" dirty="0" smtClean="0">
                <a:ln>
                  <a:noFill/>
                </a:ln>
                <a:solidFill>
                  <a:schemeClr val="tx1"/>
                </a:solidFill>
                <a:effectLst/>
                <a:latin typeface="Times New Roman"/>
                <a:ea typeface="宋体" pitchFamily="2" charset="-122"/>
                <a:cs typeface="Times New Roman" pitchFamily="18" charset="0"/>
                <a:sym typeface="Symbol" pitchFamily="18" charset="2"/>
              </a:rPr>
              <a:t>·</a:t>
            </a:r>
            <a:r>
              <a:rPr kumimoji="0" lang="en-US" altLang="zh-CN" sz="1600" b="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sym typeface="Symbol" pitchFamily="18" charset="2"/>
              </a:rPr>
              <a:t>km</a:t>
            </a:r>
            <a:r>
              <a:rPr kumimoji="0" lang="zh-CN" altLang="en-US" sz="1600" b="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p>
        </p:txBody>
      </p:sp>
      <p:sp>
        <p:nvSpPr>
          <p:cNvPr id="10" name="矩形 9"/>
          <p:cNvSpPr/>
          <p:nvPr/>
        </p:nvSpPr>
        <p:spPr>
          <a:xfrm>
            <a:off x="2457254" y="1050796"/>
            <a:ext cx="7277493" cy="369332"/>
          </a:xfrm>
          <a:prstGeom prst="rect">
            <a:avLst/>
          </a:prstGeom>
        </p:spPr>
        <p:txBody>
          <a:bodyPr wrap="square">
            <a:spAutoFit/>
          </a:bodyPr>
          <a:lstStyle/>
          <a:p>
            <a:r>
              <a:rPr lang="zh-CN" altLang="zh-CN" dirty="0" smtClean="0"/>
              <a:t>表</a:t>
            </a:r>
            <a:r>
              <a:rPr lang="en-US" altLang="zh-CN" dirty="0" smtClean="0"/>
              <a:t>4-5  </a:t>
            </a:r>
            <a:r>
              <a:rPr lang="zh-CN" altLang="zh-CN" dirty="0" smtClean="0"/>
              <a:t>实载率变动对载运系数、单位成本构成及成本降低程度的影响</a:t>
            </a:r>
            <a:endParaRPr lang="zh-CN" altLang="zh-CN" dirty="0"/>
          </a:p>
        </p:txBody>
      </p:sp>
      <p:sp>
        <p:nvSpPr>
          <p:cNvPr id="6"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4"/>
          <p:cNvSpPr>
            <a:spLocks noChangeArrowheads="1"/>
          </p:cNvSpPr>
          <p:nvPr/>
        </p:nvSpPr>
        <p:spPr bwMode="auto">
          <a:xfrm>
            <a:off x="2135188" y="3270646"/>
            <a:ext cx="1008062" cy="925512"/>
          </a:xfrm>
          <a:prstGeom prst="rect">
            <a:avLst/>
          </a:prstGeom>
          <a:solidFill>
            <a:schemeClr val="bg1"/>
          </a:solidFill>
          <a:ln w="9525">
            <a:solidFill>
              <a:schemeClr val="tx1"/>
            </a:solidFill>
            <a:miter lim="800000"/>
            <a:headEnd/>
            <a:tailEnd/>
          </a:ln>
        </p:spPr>
        <p:txBody>
          <a:bodyP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a:t>提高</a:t>
            </a:r>
          </a:p>
          <a:p>
            <a:pPr algn="ctr" eaLnBrk="1" hangingPunct="1"/>
            <a:r>
              <a:rPr lang="zh-CN" altLang="en-US"/>
              <a:t>实载率</a:t>
            </a:r>
          </a:p>
          <a:p>
            <a:pPr algn="ctr" eaLnBrk="1" hangingPunct="1"/>
            <a:r>
              <a:rPr lang="en-US" altLang="zh-CN" i="1">
                <a:latin typeface="Times New Roman" panose="02020603050405020304" pitchFamily="18" charset="0"/>
                <a:ea typeface="微软雅黑" panose="020B0503020204020204" pitchFamily="34" charset="-122"/>
                <a:cs typeface="Times New Roman" panose="02020603050405020304" pitchFamily="18" charset="0"/>
              </a:rPr>
              <a:t>βγ</a:t>
            </a:r>
          </a:p>
        </p:txBody>
      </p:sp>
      <p:sp>
        <p:nvSpPr>
          <p:cNvPr id="33" name="Rectangle 5"/>
          <p:cNvSpPr>
            <a:spLocks noChangeArrowheads="1"/>
          </p:cNvSpPr>
          <p:nvPr/>
        </p:nvSpPr>
        <p:spPr bwMode="auto">
          <a:xfrm>
            <a:off x="3900489" y="2513409"/>
            <a:ext cx="1368425" cy="925513"/>
          </a:xfrm>
          <a:prstGeom prst="rect">
            <a:avLst/>
          </a:prstGeom>
          <a:solidFill>
            <a:schemeClr val="bg1"/>
          </a:solidFill>
          <a:ln w="9525">
            <a:solidFill>
              <a:schemeClr val="tx1"/>
            </a:solidFill>
            <a:miter lim="800000"/>
            <a:headEnd/>
            <a:tailEnd/>
          </a:ln>
        </p:spPr>
        <p:txBody>
          <a:bodyP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dirty="0"/>
              <a:t>载运系数</a:t>
            </a:r>
            <a:r>
              <a:rPr lang="en-US" altLang="zh-CN" i="1" dirty="0">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i="1" dirty="0" err="1">
                <a:latin typeface="Times New Roman" panose="02020603050405020304" pitchFamily="18" charset="0"/>
                <a:ea typeface="微软雅黑" panose="020B0503020204020204" pitchFamily="34" charset="-122"/>
                <a:cs typeface="Times New Roman" panose="02020603050405020304" pitchFamily="18" charset="0"/>
              </a:rPr>
              <a:t>δγ</a:t>
            </a:r>
            <a:endParaRPr lang="en-US" altLang="zh-CN" i="1" dirty="0">
              <a:latin typeface="Times New Roman" panose="02020603050405020304" pitchFamily="18" charset="0"/>
              <a:ea typeface="微软雅黑" panose="020B0503020204020204" pitchFamily="34" charset="-122"/>
              <a:cs typeface="Times New Roman" panose="02020603050405020304" pitchFamily="18" charset="0"/>
            </a:endParaRPr>
          </a:p>
          <a:p>
            <a:pPr algn="ctr" eaLnBrk="1" hangingPunct="1"/>
            <a:r>
              <a:rPr lang="zh-CN" altLang="en-US" dirty="0"/>
              <a:t>的提高</a:t>
            </a:r>
          </a:p>
        </p:txBody>
      </p:sp>
      <p:sp>
        <p:nvSpPr>
          <p:cNvPr id="34" name="Rectangle 6"/>
          <p:cNvSpPr>
            <a:spLocks noChangeArrowheads="1"/>
          </p:cNvSpPr>
          <p:nvPr/>
        </p:nvSpPr>
        <p:spPr bwMode="auto">
          <a:xfrm>
            <a:off x="6059489" y="2276872"/>
            <a:ext cx="1474787" cy="1474787"/>
          </a:xfrm>
          <a:prstGeom prst="rect">
            <a:avLst/>
          </a:prstGeom>
          <a:solidFill>
            <a:schemeClr val="bg1"/>
          </a:solidFill>
          <a:ln w="9525">
            <a:solidFill>
              <a:schemeClr val="tx1"/>
            </a:solidFill>
            <a:miter lim="800000"/>
            <a:headEnd/>
            <a:tailEnd/>
          </a:ln>
        </p:spPr>
        <p:txBody>
          <a:bodyP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a:latin typeface="Times New Roman" panose="02020603050405020304" pitchFamily="18" charset="0"/>
              </a:rPr>
              <a:t>单位变动成本中的乙类费用含量</a:t>
            </a:r>
            <a:r>
              <a:rPr lang="en-US" altLang="zh-CN">
                <a:latin typeface="Times New Roman" panose="02020603050405020304" pitchFamily="18" charset="0"/>
              </a:rPr>
              <a:t>V′/(</a:t>
            </a:r>
            <a:r>
              <a:rPr lang="en-US" altLang="zh-CN" i="1">
                <a:latin typeface="Times New Roman" panose="02020603050405020304" pitchFamily="18" charset="0"/>
              </a:rPr>
              <a:t>βδγ)</a:t>
            </a:r>
            <a:r>
              <a:rPr lang="en-US" altLang="zh-CN">
                <a:latin typeface="Times New Roman" panose="02020603050405020304" pitchFamily="18" charset="0"/>
              </a:rPr>
              <a:t> </a:t>
            </a:r>
            <a:r>
              <a:rPr lang="zh-CN" altLang="en-US">
                <a:latin typeface="Times New Roman" panose="02020603050405020304" pitchFamily="18" charset="0"/>
              </a:rPr>
              <a:t>有所下降</a:t>
            </a:r>
          </a:p>
        </p:txBody>
      </p:sp>
      <p:sp>
        <p:nvSpPr>
          <p:cNvPr id="35" name="Rectangle 7"/>
          <p:cNvSpPr>
            <a:spLocks noChangeArrowheads="1"/>
          </p:cNvSpPr>
          <p:nvPr/>
        </p:nvSpPr>
        <p:spPr bwMode="auto">
          <a:xfrm>
            <a:off x="8220076" y="2503884"/>
            <a:ext cx="1838325" cy="925513"/>
          </a:xfrm>
          <a:prstGeom prst="rect">
            <a:avLst/>
          </a:prstGeom>
          <a:solidFill>
            <a:schemeClr val="bg1"/>
          </a:solidFill>
          <a:ln w="9525">
            <a:solidFill>
              <a:schemeClr val="tx1"/>
            </a:solidFill>
            <a:miter lim="800000"/>
            <a:headEnd/>
            <a:tailEnd/>
          </a:ln>
        </p:spPr>
        <p:txBody>
          <a:bodyP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a:latin typeface="Times New Roman" panose="02020603050405020304" pitchFamily="18" charset="0"/>
              </a:rPr>
              <a:t>单位变动成本</a:t>
            </a:r>
            <a:r>
              <a:rPr lang="en-US" altLang="zh-CN">
                <a:latin typeface="Times New Roman" panose="02020603050405020304" pitchFamily="18" charset="0"/>
              </a:rPr>
              <a:t>V</a:t>
            </a:r>
          </a:p>
          <a:p>
            <a:pPr algn="ctr" eaLnBrk="1" hangingPunct="1"/>
            <a:r>
              <a:rPr lang="zh-CN" altLang="en-US">
                <a:latin typeface="Times New Roman" panose="02020603050405020304" pitchFamily="18" charset="0"/>
              </a:rPr>
              <a:t>和单位成本</a:t>
            </a:r>
          </a:p>
          <a:p>
            <a:pPr algn="ctr" eaLnBrk="1" hangingPunct="1"/>
            <a:r>
              <a:rPr lang="zh-CN" altLang="en-US">
                <a:latin typeface="Times New Roman" panose="02020603050405020304" pitchFamily="18" charset="0"/>
              </a:rPr>
              <a:t>也做等量下降</a:t>
            </a:r>
          </a:p>
        </p:txBody>
      </p:sp>
      <p:sp>
        <p:nvSpPr>
          <p:cNvPr id="36" name="Rectangle 8"/>
          <p:cNvSpPr>
            <a:spLocks noChangeArrowheads="1"/>
          </p:cNvSpPr>
          <p:nvPr/>
        </p:nvSpPr>
        <p:spPr bwMode="auto">
          <a:xfrm>
            <a:off x="3863976" y="4264422"/>
            <a:ext cx="1476375" cy="650875"/>
          </a:xfrm>
          <a:prstGeom prst="rect">
            <a:avLst/>
          </a:prstGeom>
          <a:solidFill>
            <a:schemeClr val="bg1"/>
          </a:solidFill>
          <a:ln w="9525">
            <a:solidFill>
              <a:schemeClr val="tx1"/>
            </a:solidFill>
            <a:miter lim="800000"/>
            <a:headEnd/>
            <a:tailEnd/>
          </a:ln>
        </p:spPr>
        <p:txBody>
          <a:bodyP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a:latin typeface="Times New Roman" panose="02020603050405020304" pitchFamily="18" charset="0"/>
              </a:rPr>
              <a:t>周转量</a:t>
            </a:r>
            <a:r>
              <a:rPr lang="en-US" altLang="zh-CN">
                <a:latin typeface="Times New Roman" panose="02020603050405020304" pitchFamily="18" charset="0"/>
              </a:rPr>
              <a:t>Q</a:t>
            </a:r>
          </a:p>
          <a:p>
            <a:pPr algn="ctr" eaLnBrk="1" hangingPunct="1"/>
            <a:r>
              <a:rPr lang="zh-CN" altLang="en-US">
                <a:latin typeface="Times New Roman" panose="02020603050405020304" pitchFamily="18" charset="0"/>
              </a:rPr>
              <a:t>的提高</a:t>
            </a:r>
          </a:p>
        </p:txBody>
      </p:sp>
      <p:sp>
        <p:nvSpPr>
          <p:cNvPr id="37" name="Rectangle 9"/>
          <p:cNvSpPr>
            <a:spLocks noChangeArrowheads="1"/>
          </p:cNvSpPr>
          <p:nvPr/>
        </p:nvSpPr>
        <p:spPr bwMode="auto">
          <a:xfrm>
            <a:off x="8256589" y="4196159"/>
            <a:ext cx="1755775" cy="925513"/>
          </a:xfrm>
          <a:prstGeom prst="rect">
            <a:avLst/>
          </a:prstGeom>
          <a:solidFill>
            <a:schemeClr val="bg1"/>
          </a:solidFill>
          <a:ln w="9525">
            <a:solidFill>
              <a:schemeClr val="tx1"/>
            </a:solidFill>
            <a:miter lim="800000"/>
            <a:headEnd/>
            <a:tailEnd/>
          </a:ln>
        </p:spPr>
        <p:txBody>
          <a:bodyP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a:latin typeface="Times New Roman" panose="02020603050405020304" pitchFamily="18" charset="0"/>
              </a:rPr>
              <a:t>单位成本中的</a:t>
            </a:r>
          </a:p>
          <a:p>
            <a:pPr algn="ctr" eaLnBrk="1" hangingPunct="1"/>
            <a:r>
              <a:rPr lang="zh-CN" altLang="en-US">
                <a:latin typeface="Times New Roman" panose="02020603050405020304" pitchFamily="18" charset="0"/>
              </a:rPr>
              <a:t>甲类费用含量</a:t>
            </a:r>
          </a:p>
          <a:p>
            <a:pPr algn="ctr" eaLnBrk="1" hangingPunct="1"/>
            <a:r>
              <a:rPr lang="en-US" altLang="zh-CN">
                <a:latin typeface="Times New Roman" panose="02020603050405020304" pitchFamily="18" charset="0"/>
              </a:rPr>
              <a:t>F/Q</a:t>
            </a:r>
            <a:r>
              <a:rPr lang="zh-CN" altLang="en-US">
                <a:latin typeface="Times New Roman" panose="02020603050405020304" pitchFamily="18" charset="0"/>
              </a:rPr>
              <a:t>有所下降</a:t>
            </a:r>
          </a:p>
        </p:txBody>
      </p:sp>
      <p:sp>
        <p:nvSpPr>
          <p:cNvPr id="38" name="AutoShape 10"/>
          <p:cNvSpPr>
            <a:spLocks noChangeArrowheads="1"/>
          </p:cNvSpPr>
          <p:nvPr/>
        </p:nvSpPr>
        <p:spPr bwMode="auto">
          <a:xfrm rot="20579236">
            <a:off x="3213100" y="2919809"/>
            <a:ext cx="503238" cy="468313"/>
          </a:xfrm>
          <a:custGeom>
            <a:avLst/>
            <a:gdLst>
              <a:gd name="T0" fmla="*/ 8793338 w 21600"/>
              <a:gd name="T1" fmla="*/ 0 h 21600"/>
              <a:gd name="T2" fmla="*/ 0 w 21600"/>
              <a:gd name="T3" fmla="*/ 5076794 h 21600"/>
              <a:gd name="T4" fmla="*/ 8793338 w 21600"/>
              <a:gd name="T5" fmla="*/ 10153567 h 21600"/>
              <a:gd name="T6" fmla="*/ 11724466 w 21600"/>
              <a:gd name="T7" fmla="*/ 507679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zh-CN" altLang="en-US"/>
          </a:p>
        </p:txBody>
      </p:sp>
      <p:sp>
        <p:nvSpPr>
          <p:cNvPr id="39" name="AutoShape 11"/>
          <p:cNvSpPr>
            <a:spLocks noChangeArrowheads="1"/>
          </p:cNvSpPr>
          <p:nvPr/>
        </p:nvSpPr>
        <p:spPr bwMode="auto">
          <a:xfrm rot="876167">
            <a:off x="3179764" y="4088209"/>
            <a:ext cx="503237" cy="468313"/>
          </a:xfrm>
          <a:custGeom>
            <a:avLst/>
            <a:gdLst>
              <a:gd name="T0" fmla="*/ 8793321 w 21600"/>
              <a:gd name="T1" fmla="*/ 0 h 21600"/>
              <a:gd name="T2" fmla="*/ 0 w 21600"/>
              <a:gd name="T3" fmla="*/ 5076794 h 21600"/>
              <a:gd name="T4" fmla="*/ 8793321 w 21600"/>
              <a:gd name="T5" fmla="*/ 10153567 h 21600"/>
              <a:gd name="T6" fmla="*/ 11724419 w 21600"/>
              <a:gd name="T7" fmla="*/ 507679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zh-CN" altLang="en-US"/>
          </a:p>
        </p:txBody>
      </p:sp>
      <p:sp>
        <p:nvSpPr>
          <p:cNvPr id="40" name="AutoShape 12"/>
          <p:cNvSpPr>
            <a:spLocks noChangeArrowheads="1"/>
          </p:cNvSpPr>
          <p:nvPr/>
        </p:nvSpPr>
        <p:spPr bwMode="auto">
          <a:xfrm>
            <a:off x="5413375" y="2754709"/>
            <a:ext cx="503238" cy="468313"/>
          </a:xfrm>
          <a:custGeom>
            <a:avLst/>
            <a:gdLst>
              <a:gd name="T0" fmla="*/ 8793338 w 21600"/>
              <a:gd name="T1" fmla="*/ 0 h 21600"/>
              <a:gd name="T2" fmla="*/ 0 w 21600"/>
              <a:gd name="T3" fmla="*/ 5076794 h 21600"/>
              <a:gd name="T4" fmla="*/ 8793338 w 21600"/>
              <a:gd name="T5" fmla="*/ 10153567 h 21600"/>
              <a:gd name="T6" fmla="*/ 11724466 w 21600"/>
              <a:gd name="T7" fmla="*/ 507679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zh-CN" altLang="en-US"/>
          </a:p>
        </p:txBody>
      </p:sp>
      <p:sp>
        <p:nvSpPr>
          <p:cNvPr id="41" name="AutoShape 13"/>
          <p:cNvSpPr>
            <a:spLocks noChangeArrowheads="1"/>
          </p:cNvSpPr>
          <p:nvPr/>
        </p:nvSpPr>
        <p:spPr bwMode="auto">
          <a:xfrm>
            <a:off x="5448301" y="4339034"/>
            <a:ext cx="2627313" cy="468313"/>
          </a:xfrm>
          <a:custGeom>
            <a:avLst/>
            <a:gdLst>
              <a:gd name="T0" fmla="*/ 268396833 w 21600"/>
              <a:gd name="T1" fmla="*/ 0 h 21600"/>
              <a:gd name="T2" fmla="*/ 0 w 21600"/>
              <a:gd name="T3" fmla="*/ 5076794 h 21600"/>
              <a:gd name="T4" fmla="*/ 268396833 w 21600"/>
              <a:gd name="T5" fmla="*/ 10153567 h 21600"/>
              <a:gd name="T6" fmla="*/ 319572736 w 21600"/>
              <a:gd name="T7" fmla="*/ 5076794 h 21600"/>
              <a:gd name="T8" fmla="*/ 17694720 60000 65536"/>
              <a:gd name="T9" fmla="*/ 11796480 60000 65536"/>
              <a:gd name="T10" fmla="*/ 5898240 60000 65536"/>
              <a:gd name="T11" fmla="*/ 0 60000 65536"/>
              <a:gd name="T12" fmla="*/ 3375 w 21600"/>
              <a:gd name="T13" fmla="*/ 5052 h 21600"/>
              <a:gd name="T14" fmla="*/ 19759 w 21600"/>
              <a:gd name="T15" fmla="*/ 16548 h 21600"/>
            </a:gdLst>
            <a:ahLst/>
            <a:cxnLst>
              <a:cxn ang="T8">
                <a:pos x="T0" y="T1"/>
              </a:cxn>
              <a:cxn ang="T9">
                <a:pos x="T2" y="T3"/>
              </a:cxn>
              <a:cxn ang="T10">
                <a:pos x="T4" y="T5"/>
              </a:cxn>
              <a:cxn ang="T11">
                <a:pos x="T6" y="T7"/>
              </a:cxn>
            </a:cxnLst>
            <a:rect l="T12" t="T13" r="T14" b="T15"/>
            <a:pathLst>
              <a:path w="21600" h="21600">
                <a:moveTo>
                  <a:pt x="18141" y="0"/>
                </a:moveTo>
                <a:lnTo>
                  <a:pt x="18141" y="5052"/>
                </a:lnTo>
                <a:lnTo>
                  <a:pt x="3375" y="5052"/>
                </a:lnTo>
                <a:lnTo>
                  <a:pt x="3375" y="16548"/>
                </a:lnTo>
                <a:lnTo>
                  <a:pt x="18141" y="16548"/>
                </a:lnTo>
                <a:lnTo>
                  <a:pt x="18141" y="21600"/>
                </a:lnTo>
                <a:lnTo>
                  <a:pt x="21600" y="10800"/>
                </a:lnTo>
                <a:close/>
              </a:path>
              <a:path w="21600" h="21600">
                <a:moveTo>
                  <a:pt x="1350" y="5052"/>
                </a:moveTo>
                <a:lnTo>
                  <a:pt x="1350" y="16548"/>
                </a:lnTo>
                <a:lnTo>
                  <a:pt x="2700" y="16548"/>
                </a:lnTo>
                <a:lnTo>
                  <a:pt x="2700" y="5052"/>
                </a:lnTo>
                <a:close/>
              </a:path>
              <a:path w="21600" h="21600">
                <a:moveTo>
                  <a:pt x="0" y="5052"/>
                </a:moveTo>
                <a:lnTo>
                  <a:pt x="0" y="16548"/>
                </a:lnTo>
                <a:lnTo>
                  <a:pt x="675" y="16548"/>
                </a:lnTo>
                <a:lnTo>
                  <a:pt x="675" y="5052"/>
                </a:lnTo>
                <a:close/>
              </a:path>
            </a:pathLst>
          </a:custGeom>
          <a:solidFill>
            <a:schemeClr val="accent1"/>
          </a:solidFill>
          <a:ln w="9525">
            <a:solidFill>
              <a:schemeClr val="tx1"/>
            </a:solidFill>
            <a:miter lim="800000"/>
            <a:headEnd/>
            <a:tailEnd/>
          </a:ln>
        </p:spPr>
        <p:txBody>
          <a:bodyPr wrap="none" anchor="ctr"/>
          <a:lstStyle/>
          <a:p>
            <a:endParaRPr lang="zh-CN" altLang="en-US"/>
          </a:p>
        </p:txBody>
      </p:sp>
      <p:sp>
        <p:nvSpPr>
          <p:cNvPr id="42" name="AutoShape 14"/>
          <p:cNvSpPr>
            <a:spLocks noChangeArrowheads="1"/>
          </p:cNvSpPr>
          <p:nvPr/>
        </p:nvSpPr>
        <p:spPr bwMode="auto">
          <a:xfrm>
            <a:off x="7645400" y="2791221"/>
            <a:ext cx="503238" cy="468312"/>
          </a:xfrm>
          <a:custGeom>
            <a:avLst/>
            <a:gdLst>
              <a:gd name="T0" fmla="*/ 8793338 w 21600"/>
              <a:gd name="T1" fmla="*/ 0 h 21600"/>
              <a:gd name="T2" fmla="*/ 0 w 21600"/>
              <a:gd name="T3" fmla="*/ 5076762 h 21600"/>
              <a:gd name="T4" fmla="*/ 8793338 w 21600"/>
              <a:gd name="T5" fmla="*/ 10153524 h 21600"/>
              <a:gd name="T6" fmla="*/ 11724466 w 21600"/>
              <a:gd name="T7" fmla="*/ 507676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zh-CN" altLang="en-US"/>
          </a:p>
        </p:txBody>
      </p:sp>
      <p:sp>
        <p:nvSpPr>
          <p:cNvPr id="43" name="Rectangle 15"/>
          <p:cNvSpPr txBox="1">
            <a:spLocks noChangeArrowheads="1"/>
          </p:cNvSpPr>
          <p:nvPr/>
        </p:nvSpPr>
        <p:spPr>
          <a:xfrm>
            <a:off x="2772569" y="919621"/>
            <a:ext cx="6646863" cy="468312"/>
          </a:xfrm>
          <a:prstGeom prst="rect">
            <a:avLst/>
          </a:prstGeom>
        </p:spPr>
        <p:txBody>
          <a:bodyPr vert="horz" lIns="91440" tIns="45720" rIns="91440" bIns="45720" rtlCol="0" anchor="ctr">
            <a:normAutofit fontScale="825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3600" b="0" i="0" u="none" strike="noStrike" kern="1200" cap="none" spc="0" normalizeH="0" baseline="0" noProof="0" dirty="0" smtClean="0">
                <a:ln>
                  <a:noFill/>
                </a:ln>
                <a:solidFill>
                  <a:schemeClr val="tx1"/>
                </a:solidFill>
                <a:effectLst/>
                <a:uLnTx/>
                <a:uFillTx/>
                <a:latin typeface="宋体" panose="02010600030101010101" pitchFamily="2" charset="-122"/>
                <a:ea typeface="+mj-ea"/>
                <a:cs typeface="+mj-cs"/>
              </a:rPr>
              <a:t>实载率变动对单位成本的影响示意图</a:t>
            </a:r>
            <a:endParaRPr kumimoji="0" lang="zh-CN" altLang="en-US" sz="3600" b="0" i="0" u="none" strike="noStrike" kern="1200" cap="none" spc="0" normalizeH="0" baseline="0" noProof="0" dirty="0">
              <a:ln>
                <a:noFill/>
              </a:ln>
              <a:solidFill>
                <a:schemeClr val="tx1"/>
              </a:solidFill>
              <a:effectLst/>
              <a:uLnTx/>
              <a:uFillTx/>
              <a:latin typeface="宋体" panose="02010600030101010101" pitchFamily="2" charset="-122"/>
              <a:ea typeface="+mj-ea"/>
              <a:cs typeface="+mj-cs"/>
            </a:endParaRPr>
          </a:p>
        </p:txBody>
      </p:sp>
      <p:sp>
        <p:nvSpPr>
          <p:cNvPr id="16"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left)">
                                      <p:cBhvr>
                                        <p:cTn id="30" dur="500"/>
                                        <p:tgtEl>
                                          <p:spTgt spid="4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left)">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500"/>
                                        <p:tgtEl>
                                          <p:spTgt spid="3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wipe(left)">
                                      <p:cBhvr>
                                        <p:cTn id="4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zh-CN" altLang="zh-CN" dirty="0" smtClean="0">
                <a:latin typeface="+mn-ea"/>
                <a:cs typeface="Times New Roman" pitchFamily="18" charset="0"/>
              </a:rPr>
              <a:t>从表</a:t>
            </a:r>
            <a:r>
              <a:rPr lang="en-US" altLang="zh-CN" dirty="0" smtClean="0">
                <a:latin typeface="+mn-ea"/>
                <a:cs typeface="Times New Roman" pitchFamily="18" charset="0"/>
              </a:rPr>
              <a:t>4-5</a:t>
            </a:r>
            <a:r>
              <a:rPr lang="zh-CN" altLang="zh-CN" dirty="0" smtClean="0">
                <a:latin typeface="+mn-ea"/>
                <a:cs typeface="Times New Roman" pitchFamily="18" charset="0"/>
              </a:rPr>
              <a:t>数字分析可知，提高实载率，意味着载运系数的提高，从而使</a:t>
            </a:r>
            <a:r>
              <a:rPr lang="en-US" altLang="zh-CN" dirty="0" smtClean="0">
                <a:latin typeface="+mn-ea"/>
                <a:cs typeface="Times New Roman" pitchFamily="18" charset="0"/>
              </a:rPr>
              <a:t>V''/</a:t>
            </a:r>
            <a:r>
              <a:rPr lang="zh-CN" altLang="zh-CN" dirty="0" smtClean="0">
                <a:latin typeface="+mn-ea"/>
                <a:cs typeface="Times New Roman" pitchFamily="18" charset="0"/>
              </a:rPr>
              <a:t>（</a:t>
            </a:r>
            <a:r>
              <a:rPr lang="en-US" altLang="zh-CN" i="1" dirty="0" smtClean="0">
                <a:latin typeface="+mn-ea"/>
                <a:cs typeface="Times New Roman" pitchFamily="18" charset="0"/>
                <a:sym typeface="Symbol"/>
              </a:rPr>
              <a:t></a:t>
            </a:r>
            <a:r>
              <a:rPr lang="en-US" altLang="zh-CN" i="1" dirty="0" smtClean="0">
                <a:latin typeface="+mn-ea"/>
                <a:cs typeface="Times New Roman" pitchFamily="18" charset="0"/>
              </a:rPr>
              <a:t>t</a:t>
            </a:r>
            <a:r>
              <a:rPr lang="en-US" altLang="zh-CN" i="1" dirty="0" smtClean="0">
                <a:latin typeface="+mn-ea"/>
                <a:cs typeface="Times New Roman" pitchFamily="18" charset="0"/>
                <a:sym typeface="Symbol"/>
              </a:rPr>
              <a:t></a:t>
            </a:r>
            <a:r>
              <a:rPr lang="zh-CN" altLang="zh-CN" dirty="0" smtClean="0">
                <a:latin typeface="+mn-ea"/>
                <a:cs typeface="Times New Roman" pitchFamily="18" charset="0"/>
              </a:rPr>
              <a:t>）有所下降，并导致单位变动成本和单位成本也做等量下降；与此同时，提高实载率也导致周转量的提高，使得</a:t>
            </a:r>
            <a:r>
              <a:rPr lang="en-US" altLang="zh-CN" dirty="0" smtClean="0">
                <a:latin typeface="+mn-ea"/>
                <a:cs typeface="Times New Roman" pitchFamily="18" charset="0"/>
              </a:rPr>
              <a:t>F/Q</a:t>
            </a:r>
            <a:r>
              <a:rPr lang="zh-CN" altLang="zh-CN" dirty="0" smtClean="0">
                <a:latin typeface="+mn-ea"/>
                <a:cs typeface="Times New Roman" pitchFamily="18" charset="0"/>
              </a:rPr>
              <a:t>有所下降。可从图</a:t>
            </a:r>
            <a:r>
              <a:rPr lang="en-US" altLang="zh-CN" dirty="0" smtClean="0">
                <a:latin typeface="+mn-ea"/>
                <a:cs typeface="Times New Roman" pitchFamily="18" charset="0"/>
              </a:rPr>
              <a:t>4-5</a:t>
            </a:r>
            <a:r>
              <a:rPr lang="zh-CN" altLang="zh-CN" dirty="0" smtClean="0">
                <a:latin typeface="+mn-ea"/>
                <a:cs typeface="Times New Roman" pitchFamily="18" charset="0"/>
              </a:rPr>
              <a:t>直观看到单位成本及其构成与实载率变动的数量关系。</a:t>
            </a:r>
          </a:p>
        </p:txBody>
      </p:sp>
      <p:sp>
        <p:nvSpPr>
          <p:cNvPr id="3"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b="11153"/>
          <a:stretch>
            <a:fillRect/>
          </a:stretch>
        </p:blipFill>
        <p:spPr bwMode="auto">
          <a:xfrm>
            <a:off x="1913084" y="1809946"/>
            <a:ext cx="7649380" cy="3846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extBox 5"/>
          <p:cNvSpPr txBox="1">
            <a:spLocks noChangeArrowheads="1"/>
          </p:cNvSpPr>
          <p:nvPr/>
        </p:nvSpPr>
        <p:spPr bwMode="auto">
          <a:xfrm>
            <a:off x="7039622" y="1840971"/>
            <a:ext cx="11144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a:t>单位成本</a:t>
            </a:r>
          </a:p>
        </p:txBody>
      </p:sp>
      <p:sp>
        <p:nvSpPr>
          <p:cNvPr id="19" name="TextBox 6"/>
          <p:cNvSpPr txBox="1">
            <a:spLocks noChangeArrowheads="1"/>
          </p:cNvSpPr>
          <p:nvPr/>
        </p:nvSpPr>
        <p:spPr bwMode="auto">
          <a:xfrm>
            <a:off x="7039622" y="2128308"/>
            <a:ext cx="15795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a:solidFill>
                  <a:schemeClr val="tx2"/>
                </a:solidFill>
              </a:rPr>
              <a:t>单位变动成本</a:t>
            </a:r>
          </a:p>
        </p:txBody>
      </p:sp>
      <p:sp>
        <p:nvSpPr>
          <p:cNvPr id="20" name="TextBox 7"/>
          <p:cNvSpPr txBox="1">
            <a:spLocks noChangeArrowheads="1"/>
          </p:cNvSpPr>
          <p:nvPr/>
        </p:nvSpPr>
        <p:spPr bwMode="auto">
          <a:xfrm>
            <a:off x="7039621" y="2425172"/>
            <a:ext cx="25082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a:solidFill>
                  <a:srgbClr val="993300"/>
                </a:solidFill>
              </a:rPr>
              <a:t>单位成本乙类费用含量</a:t>
            </a:r>
          </a:p>
        </p:txBody>
      </p:sp>
      <p:sp>
        <p:nvSpPr>
          <p:cNvPr id="21" name="TextBox 8"/>
          <p:cNvSpPr txBox="1">
            <a:spLocks noChangeArrowheads="1"/>
          </p:cNvSpPr>
          <p:nvPr/>
        </p:nvSpPr>
        <p:spPr bwMode="auto">
          <a:xfrm>
            <a:off x="7039621" y="2704572"/>
            <a:ext cx="25082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a:solidFill>
                  <a:srgbClr val="008000"/>
                </a:solidFill>
              </a:rPr>
              <a:t>单位成本甲类费用含量</a:t>
            </a:r>
          </a:p>
        </p:txBody>
      </p:sp>
      <p:sp>
        <p:nvSpPr>
          <p:cNvPr id="22" name="TextBox 9"/>
          <p:cNvSpPr txBox="1">
            <a:spLocks noChangeArrowheads="1"/>
          </p:cNvSpPr>
          <p:nvPr/>
        </p:nvSpPr>
        <p:spPr bwMode="auto">
          <a:xfrm>
            <a:off x="7039621" y="2991908"/>
            <a:ext cx="25082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a:solidFill>
                  <a:srgbClr val="FF9900"/>
                </a:solidFill>
              </a:rPr>
              <a:t>单位成本丙类费用含量</a:t>
            </a:r>
          </a:p>
        </p:txBody>
      </p:sp>
      <p:cxnSp>
        <p:nvCxnSpPr>
          <p:cNvPr id="23" name="直接连接符 11"/>
          <p:cNvCxnSpPr>
            <a:cxnSpLocks noChangeShapeType="1"/>
          </p:cNvCxnSpPr>
          <p:nvPr/>
        </p:nvCxnSpPr>
        <p:spPr bwMode="auto">
          <a:xfrm>
            <a:off x="6102997" y="2066396"/>
            <a:ext cx="936625" cy="0"/>
          </a:xfrm>
          <a:prstGeom prst="line">
            <a:avLst/>
          </a:prstGeom>
          <a:noFill/>
          <a:ln w="25400" algn="ctr">
            <a:solidFill>
              <a:schemeClr val="tx1"/>
            </a:solidFill>
            <a:round/>
            <a:headEnd/>
            <a:tailEnd/>
          </a:ln>
        </p:spPr>
      </p:cxnSp>
      <p:cxnSp>
        <p:nvCxnSpPr>
          <p:cNvPr id="24" name="直接连接符 13"/>
          <p:cNvCxnSpPr>
            <a:cxnSpLocks noChangeShapeType="1"/>
          </p:cNvCxnSpPr>
          <p:nvPr/>
        </p:nvCxnSpPr>
        <p:spPr bwMode="auto">
          <a:xfrm>
            <a:off x="6102997" y="2353733"/>
            <a:ext cx="936625" cy="0"/>
          </a:xfrm>
          <a:prstGeom prst="line">
            <a:avLst/>
          </a:prstGeom>
          <a:noFill/>
          <a:ln w="25400" algn="ctr">
            <a:solidFill>
              <a:srgbClr val="0070C0"/>
            </a:solidFill>
            <a:round/>
            <a:headEnd/>
            <a:tailEnd/>
          </a:ln>
        </p:spPr>
      </p:cxnSp>
      <p:cxnSp>
        <p:nvCxnSpPr>
          <p:cNvPr id="25" name="直接连接符 14"/>
          <p:cNvCxnSpPr>
            <a:cxnSpLocks noChangeShapeType="1"/>
          </p:cNvCxnSpPr>
          <p:nvPr/>
        </p:nvCxnSpPr>
        <p:spPr bwMode="auto">
          <a:xfrm>
            <a:off x="6102997" y="2642658"/>
            <a:ext cx="936625" cy="0"/>
          </a:xfrm>
          <a:prstGeom prst="line">
            <a:avLst/>
          </a:prstGeom>
          <a:noFill/>
          <a:ln w="25400" algn="ctr">
            <a:solidFill>
              <a:srgbClr val="993300"/>
            </a:solidFill>
            <a:round/>
            <a:headEnd/>
            <a:tailEnd/>
          </a:ln>
        </p:spPr>
      </p:cxnSp>
      <p:cxnSp>
        <p:nvCxnSpPr>
          <p:cNvPr id="26" name="直接连接符 15"/>
          <p:cNvCxnSpPr>
            <a:cxnSpLocks noChangeShapeType="1"/>
          </p:cNvCxnSpPr>
          <p:nvPr/>
        </p:nvCxnSpPr>
        <p:spPr bwMode="auto">
          <a:xfrm>
            <a:off x="6102997" y="2929996"/>
            <a:ext cx="936625" cy="0"/>
          </a:xfrm>
          <a:prstGeom prst="line">
            <a:avLst/>
          </a:prstGeom>
          <a:noFill/>
          <a:ln w="25400" algn="ctr">
            <a:solidFill>
              <a:srgbClr val="008000"/>
            </a:solidFill>
            <a:round/>
            <a:headEnd/>
            <a:tailEnd/>
          </a:ln>
        </p:spPr>
      </p:cxnSp>
      <p:cxnSp>
        <p:nvCxnSpPr>
          <p:cNvPr id="27" name="直接连接符 16"/>
          <p:cNvCxnSpPr>
            <a:cxnSpLocks noChangeShapeType="1"/>
          </p:cNvCxnSpPr>
          <p:nvPr/>
        </p:nvCxnSpPr>
        <p:spPr bwMode="auto">
          <a:xfrm>
            <a:off x="6102997" y="3217333"/>
            <a:ext cx="936625" cy="0"/>
          </a:xfrm>
          <a:prstGeom prst="line">
            <a:avLst/>
          </a:prstGeom>
          <a:noFill/>
          <a:ln w="25400" algn="ctr">
            <a:solidFill>
              <a:srgbClr val="FF9900"/>
            </a:solidFill>
            <a:round/>
            <a:headEnd/>
            <a:tailEnd/>
          </a:ln>
        </p:spPr>
      </p:cxnSp>
      <p:sp>
        <p:nvSpPr>
          <p:cNvPr id="28" name="矩形 27"/>
          <p:cNvSpPr/>
          <p:nvPr/>
        </p:nvSpPr>
        <p:spPr>
          <a:xfrm>
            <a:off x="2053066" y="963046"/>
            <a:ext cx="8085868" cy="523220"/>
          </a:xfrm>
          <a:prstGeom prst="rect">
            <a:avLst/>
          </a:prstGeom>
        </p:spPr>
        <p:txBody>
          <a:bodyPr wrap="none">
            <a:spAutoFit/>
          </a:bodyPr>
          <a:lstStyle/>
          <a:p>
            <a:r>
              <a:rPr lang="zh-CN" altLang="zh-CN" sz="2800" dirty="0" smtClean="0"/>
              <a:t>图</a:t>
            </a:r>
            <a:r>
              <a:rPr lang="en-US" altLang="zh-CN" sz="2800" dirty="0" smtClean="0"/>
              <a:t>4-5  </a:t>
            </a:r>
            <a:r>
              <a:rPr lang="zh-CN" altLang="zh-CN" sz="2800" dirty="0" smtClean="0"/>
              <a:t>单位成本及其构成与实载率变动的数量关系</a:t>
            </a:r>
            <a:endParaRPr lang="zh-CN" altLang="zh-CN" sz="2800" dirty="0"/>
          </a:p>
        </p:txBody>
      </p:sp>
      <p:sp>
        <p:nvSpPr>
          <p:cNvPr id="29"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en-US" altLang="zh-CN" dirty="0" smtClean="0">
                <a:latin typeface="+mn-ea"/>
              </a:rPr>
              <a:t>2</a:t>
            </a:r>
            <a:r>
              <a:rPr lang="zh-CN" altLang="zh-CN" dirty="0" smtClean="0">
                <a:latin typeface="+mn-ea"/>
              </a:rPr>
              <a:t>．乙类费用</a:t>
            </a:r>
          </a:p>
          <a:p>
            <a:r>
              <a:rPr lang="zh-CN" altLang="zh-CN" dirty="0" smtClean="0">
                <a:latin typeface="+mn-ea"/>
              </a:rPr>
              <a:t>乙类费用是指费用总额与车辆总行程成正比变动的费用，如营运车的燃料耗费、轮胎耗费、维修费、按行驶里程计提的折旧费等。这些费用是因营运车辆的运行而发生的，并且其总额与行驶里程成正比变动。</a:t>
            </a:r>
          </a:p>
        </p:txBody>
      </p:sp>
      <p:sp>
        <p:nvSpPr>
          <p:cNvPr id="3" name="文本框 1"/>
          <p:cNvSpPr txBox="1"/>
          <p:nvPr/>
        </p:nvSpPr>
        <p:spPr>
          <a:xfrm>
            <a:off x="22346" y="91618"/>
            <a:ext cx="734048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第一节 汽车货运成本的概念与分类</a:t>
            </a:r>
            <a:endParaRPr lang="zh-CN" altLang="en-US" dirty="0">
              <a:solidFill>
                <a:schemeClr val="bg1"/>
              </a:solidFill>
              <a:latin typeface="黑体" pitchFamily="49" charset="-122"/>
              <a:ea typeface="黑体" pitchFamily="49" charset="-122"/>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92500"/>
          </a:bodyPr>
          <a:lstStyle/>
          <a:p>
            <a:r>
              <a:rPr lang="zh-CN" altLang="zh-CN" dirty="0" smtClean="0">
                <a:latin typeface="+mn-ea"/>
                <a:cs typeface="Times New Roman" pitchFamily="18" charset="0"/>
              </a:rPr>
              <a:t>如果选定表</a:t>
            </a:r>
            <a:r>
              <a:rPr lang="en-US" altLang="zh-CN" dirty="0" smtClean="0">
                <a:latin typeface="+mn-ea"/>
                <a:cs typeface="Times New Roman" pitchFamily="18" charset="0"/>
              </a:rPr>
              <a:t>4-5</a:t>
            </a:r>
            <a:r>
              <a:rPr lang="zh-CN" altLang="zh-CN" dirty="0" smtClean="0">
                <a:latin typeface="+mn-ea"/>
                <a:cs typeface="Times New Roman" pitchFamily="18" charset="0"/>
              </a:rPr>
              <a:t>中实载率为</a:t>
            </a:r>
            <a:r>
              <a:rPr lang="en-US" altLang="zh-CN" dirty="0" smtClean="0">
                <a:latin typeface="+mn-ea"/>
                <a:cs typeface="Times New Roman" pitchFamily="18" charset="0"/>
              </a:rPr>
              <a:t>70%</a:t>
            </a:r>
            <a:r>
              <a:rPr lang="zh-CN" altLang="zh-CN" dirty="0" smtClean="0">
                <a:latin typeface="+mn-ea"/>
                <a:cs typeface="Times New Roman" pitchFamily="18" charset="0"/>
              </a:rPr>
              <a:t>的方案做成本预测时，那么还需以既定的周转量及载运系数除外的效率指标为约束条件，对里程利用率和吨位利用率两个指标按其可调整的空间（</a:t>
            </a:r>
            <a:r>
              <a:rPr lang="en-US" altLang="zh-CN" i="1" dirty="0" err="1" smtClean="0">
                <a:latin typeface="+mn-ea"/>
                <a:cs typeface="Times New Roman" pitchFamily="18" charset="0"/>
              </a:rPr>
              <a:t>βγ</a:t>
            </a:r>
            <a:r>
              <a:rPr lang="en-US" altLang="zh-CN" dirty="0" smtClean="0">
                <a:latin typeface="+mn-ea"/>
                <a:cs typeface="Times New Roman" pitchFamily="18" charset="0"/>
              </a:rPr>
              <a:t>=70%</a:t>
            </a:r>
            <a:r>
              <a:rPr lang="zh-CN" altLang="zh-CN" dirty="0" smtClean="0">
                <a:latin typeface="+mn-ea"/>
                <a:cs typeface="Times New Roman" pitchFamily="18" charset="0"/>
              </a:rPr>
              <a:t>）反复进行试算平衡，分别确定出各自数值。</a:t>
            </a:r>
          </a:p>
          <a:p>
            <a:r>
              <a:rPr lang="zh-CN" altLang="zh-CN" dirty="0" smtClean="0">
                <a:latin typeface="+mn-ea"/>
                <a:cs typeface="Times New Roman" pitchFamily="18" charset="0"/>
              </a:rPr>
              <a:t>实载率的提高是有效降低运输单位成本的措施和保证。提高实载率，一是要提高里程利用率，二是要提高吨位利用率。</a:t>
            </a:r>
            <a:endParaRPr lang="zh-CN" altLang="en-US" dirty="0">
              <a:latin typeface="+mn-ea"/>
              <a:cs typeface="Times New Roman" pitchFamily="18" charset="0"/>
            </a:endParaRPr>
          </a:p>
        </p:txBody>
      </p:sp>
      <p:sp>
        <p:nvSpPr>
          <p:cNvPr id="3"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ext uri="{D42A27DB-BD31-4B8C-83A1-F6EECF244321}">
                <p14:modId xmlns="" xmlns:p14="http://schemas.microsoft.com/office/powerpoint/2010/main" val="413693758"/>
              </p:ext>
            </p:extLst>
          </p:nvPr>
        </p:nvGraphicFramePr>
        <p:xfrm>
          <a:off x="803412" y="1628800"/>
          <a:ext cx="10621180" cy="2952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6" descr="u=2919951486,3232252592&amp;fm=21&amp;gp=0"/>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9929807" y="3129332"/>
            <a:ext cx="2232025"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extLst>
      <p:ext uri="{BB962C8B-B14F-4D97-AF65-F5344CB8AC3E}">
        <p14:creationId xmlns="" xmlns:p14="http://schemas.microsoft.com/office/powerpoint/2010/main" val="3778307261"/>
      </p:ext>
    </p:extLst>
  </p:cSld>
  <p:clrMapOvr>
    <a:masterClrMapping/>
  </p:clrMapOvr>
  <p:transition advClick="0"/>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zh-CN" altLang="zh-CN" dirty="0" smtClean="0"/>
              <a:t>汽车货运企业可以根据需要编制年度、季度、月度货运成本预算。</a:t>
            </a:r>
          </a:p>
          <a:p>
            <a:r>
              <a:rPr lang="zh-CN" altLang="zh-CN" dirty="0" smtClean="0"/>
              <a:t>一、货运成本主要项目预算的编制方法</a:t>
            </a:r>
          </a:p>
          <a:p>
            <a:r>
              <a:rPr lang="zh-CN" altLang="zh-CN" dirty="0" smtClean="0"/>
              <a:t>现以通达运输总公司下属第一运输公司为例，简述主要货运成本项目预算的编制方法。</a:t>
            </a:r>
            <a:endParaRPr lang="zh-CN" altLang="en-US" dirty="0"/>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85000" lnSpcReduction="10000"/>
          </a:bodyPr>
          <a:lstStyle/>
          <a:p>
            <a:r>
              <a:rPr lang="zh-CN" altLang="zh-CN" dirty="0" smtClean="0">
                <a:latin typeface="+mn-ea"/>
              </a:rPr>
              <a:t>（一）甲类费用预算</a:t>
            </a:r>
          </a:p>
          <a:p>
            <a:r>
              <a:rPr lang="en-US" altLang="zh-CN" dirty="0" smtClean="0">
                <a:latin typeface="+mn-ea"/>
              </a:rPr>
              <a:t>1</a:t>
            </a:r>
            <a:r>
              <a:rPr lang="zh-CN" altLang="zh-CN" dirty="0" smtClean="0">
                <a:latin typeface="+mn-ea"/>
              </a:rPr>
              <a:t>．工资预算</a:t>
            </a:r>
          </a:p>
          <a:p>
            <a:r>
              <a:rPr lang="zh-CN" altLang="zh-CN" dirty="0" smtClean="0">
                <a:latin typeface="+mn-ea"/>
              </a:rPr>
              <a:t>甲类费用预算中的工资项目，是指与营运车辆的行驶里程和周转量基本无关的工资费用，如营运车司机的底薪、运营管理人员的工资等。</a:t>
            </a:r>
          </a:p>
          <a:p>
            <a:r>
              <a:rPr lang="zh-CN" altLang="zh-CN" dirty="0" smtClean="0">
                <a:latin typeface="+mn-ea"/>
              </a:rPr>
              <a:t>该运输总公司规定，随着工龄增长，每名职工每年月工资均比上年增加</a:t>
            </a:r>
            <a:r>
              <a:rPr lang="en-US" altLang="zh-CN" dirty="0" smtClean="0">
                <a:latin typeface="+mn-ea"/>
              </a:rPr>
              <a:t>20</a:t>
            </a:r>
            <a:r>
              <a:rPr lang="zh-CN" altLang="zh-CN" dirty="0" smtClean="0">
                <a:latin typeface="+mn-ea"/>
              </a:rPr>
              <a:t>元。以其下属的第一运输公司为例，其工资预算可以上年工资为基数，每名职工全年增发</a:t>
            </a:r>
            <a:r>
              <a:rPr lang="en-US" altLang="zh-CN" dirty="0" smtClean="0">
                <a:latin typeface="+mn-ea"/>
              </a:rPr>
              <a:t>240</a:t>
            </a:r>
            <a:r>
              <a:rPr lang="zh-CN" altLang="zh-CN" dirty="0" smtClean="0">
                <a:latin typeface="+mn-ea"/>
              </a:rPr>
              <a:t>元。其预算见表</a:t>
            </a:r>
            <a:r>
              <a:rPr lang="en-US" altLang="zh-CN" dirty="0" smtClean="0">
                <a:latin typeface="+mn-ea"/>
              </a:rPr>
              <a:t>4-6</a:t>
            </a:r>
            <a:r>
              <a:rPr lang="zh-CN" altLang="zh-CN" dirty="0" smtClean="0">
                <a:latin typeface="+mn-ea"/>
              </a:rPr>
              <a:t>。</a:t>
            </a:r>
            <a:endParaRPr lang="zh-CN" altLang="en-US" dirty="0">
              <a:latin typeface="+mn-ea"/>
            </a:endParaRP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922020" y="1803399"/>
          <a:ext cx="10347960" cy="3645748"/>
        </p:xfrm>
        <a:graphic>
          <a:graphicData uri="http://schemas.openxmlformats.org/drawingml/2006/table">
            <a:tbl>
              <a:tblPr/>
              <a:tblGrid>
                <a:gridCol w="1539240"/>
                <a:gridCol w="1859280"/>
                <a:gridCol w="2529840"/>
                <a:gridCol w="1920240"/>
                <a:gridCol w="2499360"/>
              </a:tblGrid>
              <a:tr h="301837">
                <a:tc rowSpan="2">
                  <a:txBody>
                    <a:bodyPr/>
                    <a:lstStyle/>
                    <a:p>
                      <a:pPr indent="0" algn="ctr">
                        <a:spcAft>
                          <a:spcPts val="0"/>
                        </a:spcAft>
                      </a:pPr>
                      <a:r>
                        <a:rPr lang="zh-CN" sz="2000" kern="100" dirty="0">
                          <a:latin typeface="Times New Roman"/>
                          <a:ea typeface="黑体"/>
                          <a:cs typeface="Times New Roman"/>
                        </a:rPr>
                        <a:t>部</a:t>
                      </a:r>
                      <a:r>
                        <a:rPr lang="en-US" sz="2000" kern="100" dirty="0">
                          <a:latin typeface="Times New Roman"/>
                          <a:ea typeface="黑体"/>
                          <a:cs typeface="Times New Roman"/>
                        </a:rPr>
                        <a:t>    </a:t>
                      </a:r>
                      <a:r>
                        <a:rPr lang="zh-CN" sz="2000" kern="100" dirty="0">
                          <a:latin typeface="Times New Roman"/>
                          <a:ea typeface="黑体"/>
                          <a:cs typeface="Times New Roman"/>
                        </a:rPr>
                        <a:t>门</a:t>
                      </a:r>
                      <a:endParaRPr lang="zh-CN" sz="3600"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gridSpan="2">
                  <a:txBody>
                    <a:bodyPr/>
                    <a:lstStyle/>
                    <a:p>
                      <a:pPr indent="0" algn="ctr">
                        <a:spcAft>
                          <a:spcPts val="0"/>
                        </a:spcAft>
                      </a:pPr>
                      <a:r>
                        <a:rPr lang="zh-CN" sz="2000" kern="100">
                          <a:latin typeface="Times New Roman"/>
                          <a:ea typeface="黑体"/>
                          <a:cs typeface="Times New Roman"/>
                        </a:rPr>
                        <a:t>上 年 实 际</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c gridSpan="2">
                  <a:txBody>
                    <a:bodyPr/>
                    <a:lstStyle/>
                    <a:p>
                      <a:pPr indent="0" algn="ctr">
                        <a:spcAft>
                          <a:spcPts val="0"/>
                        </a:spcAft>
                      </a:pPr>
                      <a:r>
                        <a:rPr lang="zh-CN" sz="2000" kern="100">
                          <a:latin typeface="Times New Roman"/>
                          <a:ea typeface="黑体"/>
                          <a:cs typeface="Times New Roman"/>
                        </a:rPr>
                        <a:t>本年预算</a:t>
                      </a:r>
                      <a:r>
                        <a:rPr lang="en-US" sz="2000" kern="100">
                          <a:latin typeface="Times New Roman"/>
                          <a:ea typeface="黑体"/>
                          <a:cs typeface="Times New Roman"/>
                        </a:rPr>
                        <a:t>/</a:t>
                      </a:r>
                      <a:r>
                        <a:rPr lang="zh-CN" sz="2000" kern="100">
                          <a:latin typeface="Times New Roman"/>
                          <a:ea typeface="黑体"/>
                          <a:cs typeface="Times New Roman"/>
                        </a:rPr>
                        <a:t>元</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r>
              <a:tr h="603674">
                <a:tc vMerge="1">
                  <a:txBody>
                    <a:bodyPr/>
                    <a:lstStyle/>
                    <a:p>
                      <a:endParaRPr lang="zh-CN" altLang="en-US"/>
                    </a:p>
                  </a:txBody>
                  <a:tcPr/>
                </a:tc>
                <a:tc>
                  <a:txBody>
                    <a:bodyPr/>
                    <a:lstStyle/>
                    <a:p>
                      <a:pPr indent="0" algn="ctr">
                        <a:spcAft>
                          <a:spcPts val="0"/>
                        </a:spcAft>
                      </a:pPr>
                      <a:r>
                        <a:rPr lang="zh-CN" sz="2000" kern="100" dirty="0">
                          <a:latin typeface="Times New Roman"/>
                          <a:ea typeface="黑体"/>
                          <a:cs typeface="Times New Roman"/>
                        </a:rPr>
                        <a:t>年末人数</a:t>
                      </a:r>
                      <a:r>
                        <a:rPr lang="en-US" sz="2000" kern="100" dirty="0">
                          <a:latin typeface="Times New Roman"/>
                          <a:ea typeface="黑体"/>
                          <a:cs typeface="Times New Roman"/>
                        </a:rPr>
                        <a:t>/</a:t>
                      </a:r>
                      <a:r>
                        <a:rPr lang="zh-CN" sz="2000" kern="100" dirty="0">
                          <a:latin typeface="Times New Roman"/>
                          <a:ea typeface="黑体"/>
                          <a:cs typeface="Times New Roman"/>
                        </a:rPr>
                        <a:t>人</a:t>
                      </a:r>
                      <a:endParaRPr lang="zh-CN" sz="3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spcAft>
                          <a:spcPts val="0"/>
                        </a:spcAft>
                      </a:pPr>
                      <a:r>
                        <a:rPr lang="en-US" sz="2000" kern="100">
                          <a:latin typeface="Times New Roman"/>
                          <a:ea typeface="黑体"/>
                          <a:cs typeface="Times New Roman"/>
                        </a:rPr>
                        <a:t>12</a:t>
                      </a:r>
                      <a:r>
                        <a:rPr lang="zh-CN" sz="2000" kern="100">
                          <a:latin typeface="Times New Roman"/>
                          <a:ea typeface="黑体"/>
                          <a:cs typeface="Times New Roman"/>
                        </a:rPr>
                        <a:t>月份工资总额</a:t>
                      </a:r>
                      <a:r>
                        <a:rPr lang="en-US" sz="2000" kern="100">
                          <a:latin typeface="Times New Roman"/>
                          <a:ea typeface="黑体"/>
                          <a:cs typeface="Times New Roman"/>
                        </a:rPr>
                        <a:t>/</a:t>
                      </a:r>
                      <a:r>
                        <a:rPr lang="zh-CN" sz="2000" kern="100">
                          <a:latin typeface="Times New Roman"/>
                          <a:ea typeface="黑体"/>
                          <a:cs typeface="Times New Roman"/>
                        </a:rPr>
                        <a:t>元</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spcAft>
                          <a:spcPts val="0"/>
                        </a:spcAft>
                      </a:pPr>
                      <a:r>
                        <a:rPr lang="zh-CN" sz="2000" kern="100" dirty="0">
                          <a:latin typeface="Times New Roman"/>
                          <a:ea typeface="黑体"/>
                          <a:cs typeface="Times New Roman"/>
                        </a:rPr>
                        <a:t>月工资增长额</a:t>
                      </a:r>
                      <a:endParaRPr lang="zh-CN" sz="3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spcAft>
                          <a:spcPts val="0"/>
                        </a:spcAft>
                      </a:pPr>
                      <a:r>
                        <a:rPr lang="zh-CN" sz="2000" kern="100">
                          <a:latin typeface="Times New Roman"/>
                          <a:ea typeface="黑体"/>
                          <a:cs typeface="Times New Roman"/>
                        </a:rPr>
                        <a:t>工 资 总 额</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603674">
                <a:tc>
                  <a:txBody>
                    <a:bodyPr/>
                    <a:lstStyle/>
                    <a:p>
                      <a:pPr indent="0" algn="ctr">
                        <a:lnSpc>
                          <a:spcPct val="150000"/>
                        </a:lnSpc>
                        <a:spcAft>
                          <a:spcPts val="0"/>
                        </a:spcAft>
                      </a:pPr>
                      <a:r>
                        <a:rPr lang="zh-CN" sz="2000" kern="100" dirty="0">
                          <a:latin typeface="Times New Roman"/>
                          <a:ea typeface="宋体"/>
                          <a:cs typeface="Times New Roman"/>
                        </a:rPr>
                        <a:t>甲</a:t>
                      </a:r>
                      <a:endParaRPr lang="zh-CN" sz="3600"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50000"/>
                        </a:lnSpc>
                        <a:spcAft>
                          <a:spcPts val="0"/>
                        </a:spcAft>
                      </a:pPr>
                      <a:r>
                        <a:rPr lang="en-US" sz="2000" kern="100" dirty="0">
                          <a:latin typeface="宋体"/>
                          <a:ea typeface="宋体"/>
                          <a:cs typeface="Times New Roman"/>
                        </a:rPr>
                        <a:t>①</a:t>
                      </a:r>
                      <a:endParaRPr lang="zh-CN" sz="3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50000"/>
                        </a:lnSpc>
                        <a:spcAft>
                          <a:spcPts val="0"/>
                        </a:spcAft>
                      </a:pPr>
                      <a:r>
                        <a:rPr lang="en-US" sz="2000" kern="100" dirty="0">
                          <a:latin typeface="宋体"/>
                          <a:ea typeface="宋体"/>
                          <a:cs typeface="Times New Roman"/>
                        </a:rPr>
                        <a:t>②</a:t>
                      </a:r>
                      <a:endParaRPr lang="zh-CN" sz="3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50000"/>
                        </a:lnSpc>
                        <a:spcAft>
                          <a:spcPts val="0"/>
                        </a:spcAft>
                      </a:pPr>
                      <a:r>
                        <a:rPr lang="en-US" sz="2000" kern="100" dirty="0">
                          <a:latin typeface="宋体"/>
                          <a:ea typeface="宋体"/>
                          <a:cs typeface="Times New Roman"/>
                        </a:rPr>
                        <a:t>③</a:t>
                      </a:r>
                      <a:r>
                        <a:rPr lang="en-US" sz="2000" kern="100" dirty="0">
                          <a:latin typeface="Times New Roman"/>
                          <a:ea typeface="宋体"/>
                          <a:cs typeface="Times New Roman"/>
                        </a:rPr>
                        <a:t>=</a:t>
                      </a:r>
                      <a:r>
                        <a:rPr lang="en-US" sz="2000" kern="100" dirty="0">
                          <a:latin typeface="宋体"/>
                          <a:ea typeface="宋体"/>
                          <a:cs typeface="Times New Roman"/>
                        </a:rPr>
                        <a:t>①</a:t>
                      </a:r>
                      <a:r>
                        <a:rPr lang="en-US" sz="2000" kern="100" dirty="0">
                          <a:latin typeface="Times New Roman"/>
                          <a:ea typeface="宋体"/>
                          <a:cs typeface="Times New Roman"/>
                        </a:rPr>
                        <a:t>×20</a:t>
                      </a:r>
                      <a:endParaRPr lang="zh-CN" sz="3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50000"/>
                        </a:lnSpc>
                        <a:spcAft>
                          <a:spcPts val="0"/>
                        </a:spcAft>
                      </a:pPr>
                      <a:r>
                        <a:rPr lang="en-US" sz="2000" kern="100" dirty="0">
                          <a:latin typeface="宋体"/>
                          <a:ea typeface="宋体"/>
                          <a:cs typeface="Times New Roman"/>
                        </a:rPr>
                        <a:t>④</a:t>
                      </a:r>
                      <a:r>
                        <a:rPr lang="en-US" sz="2000" kern="100" spc="-100" dirty="0">
                          <a:latin typeface="Times New Roman"/>
                          <a:ea typeface="宋体"/>
                          <a:cs typeface="Times New Roman"/>
                        </a:rPr>
                        <a:t>=</a:t>
                      </a:r>
                      <a:r>
                        <a:rPr lang="zh-CN" sz="2000" kern="100" spc="-100" dirty="0">
                          <a:latin typeface="Times New Roman"/>
                          <a:ea typeface="宋体"/>
                          <a:cs typeface="Times New Roman"/>
                        </a:rPr>
                        <a:t>（</a:t>
                      </a:r>
                      <a:r>
                        <a:rPr lang="en-US" sz="2000" kern="100" spc="-100" dirty="0">
                          <a:latin typeface="Times New Roman"/>
                          <a:ea typeface="宋体"/>
                          <a:cs typeface="Times New Roman"/>
                        </a:rPr>
                        <a:t>②</a:t>
                      </a:r>
                      <a:r>
                        <a:rPr lang="zh-CN" sz="2000" kern="100" spc="-100" dirty="0">
                          <a:latin typeface="Times New Roman"/>
                          <a:ea typeface="宋体"/>
                          <a:cs typeface="Times New Roman"/>
                        </a:rPr>
                        <a:t>＋</a:t>
                      </a:r>
                      <a:r>
                        <a:rPr lang="en-US" sz="2000" kern="100" spc="-100" dirty="0">
                          <a:latin typeface="Times New Roman"/>
                          <a:ea typeface="宋体"/>
                          <a:cs typeface="Times New Roman"/>
                        </a:rPr>
                        <a:t>③</a:t>
                      </a:r>
                      <a:r>
                        <a:rPr lang="zh-CN" sz="2000" kern="100" spc="-100" dirty="0">
                          <a:latin typeface="Times New Roman"/>
                          <a:ea typeface="宋体"/>
                          <a:cs typeface="Times New Roman"/>
                        </a:rPr>
                        <a:t>）</a:t>
                      </a:r>
                      <a:r>
                        <a:rPr lang="en-US" sz="2000" kern="100" spc="-100" dirty="0">
                          <a:latin typeface="Times New Roman"/>
                          <a:ea typeface="宋体"/>
                          <a:cs typeface="Times New Roman"/>
                        </a:rPr>
                        <a:t>×12</a:t>
                      </a:r>
                      <a:endParaRPr lang="zh-CN" sz="3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1837">
                <a:tc>
                  <a:txBody>
                    <a:bodyPr/>
                    <a:lstStyle/>
                    <a:p>
                      <a:pPr indent="0" algn="l">
                        <a:spcAft>
                          <a:spcPts val="0"/>
                        </a:spcAft>
                      </a:pPr>
                      <a:r>
                        <a:rPr lang="zh-CN" sz="2000" kern="100" dirty="0">
                          <a:latin typeface="Times New Roman"/>
                          <a:ea typeface="宋体"/>
                          <a:cs typeface="Times New Roman"/>
                        </a:rPr>
                        <a:t>机关</a:t>
                      </a:r>
                      <a:endParaRPr lang="zh-CN" sz="3600"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spcAft>
                          <a:spcPts val="0"/>
                        </a:spcAft>
                      </a:pPr>
                      <a:r>
                        <a:rPr lang="en-US" sz="2000" kern="100">
                          <a:latin typeface="Times New Roman"/>
                          <a:ea typeface="宋体"/>
                          <a:cs typeface="Times New Roman"/>
                        </a:rPr>
                        <a:t>35</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spcAft>
                          <a:spcPts val="0"/>
                        </a:spcAft>
                      </a:pPr>
                      <a:r>
                        <a:rPr lang="en-US" sz="2000" kern="100">
                          <a:latin typeface="Times New Roman"/>
                          <a:ea typeface="宋体"/>
                          <a:cs typeface="Times New Roman"/>
                        </a:rPr>
                        <a:t>119 000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spcAft>
                          <a:spcPts val="0"/>
                        </a:spcAft>
                      </a:pPr>
                      <a:r>
                        <a:rPr lang="en-US" sz="2000" kern="100">
                          <a:latin typeface="Times New Roman"/>
                          <a:ea typeface="宋体"/>
                          <a:cs typeface="Times New Roman"/>
                        </a:rPr>
                        <a:t>700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spcAft>
                          <a:spcPts val="0"/>
                        </a:spcAft>
                      </a:pPr>
                      <a:r>
                        <a:rPr lang="en-US" sz="2000" kern="100">
                          <a:latin typeface="Times New Roman"/>
                          <a:ea typeface="宋体"/>
                          <a:cs typeface="Times New Roman"/>
                        </a:rPr>
                        <a:t>1 436 400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301837">
                <a:tc>
                  <a:txBody>
                    <a:bodyPr/>
                    <a:lstStyle/>
                    <a:p>
                      <a:pPr indent="0" algn="l">
                        <a:spcAft>
                          <a:spcPts val="0"/>
                        </a:spcAft>
                      </a:pPr>
                      <a:r>
                        <a:rPr lang="zh-CN" sz="2000" kern="100">
                          <a:latin typeface="Times New Roman"/>
                          <a:ea typeface="宋体"/>
                          <a:cs typeface="Times New Roman"/>
                        </a:rPr>
                        <a:t>一车队</a:t>
                      </a:r>
                      <a:endParaRPr lang="zh-CN" sz="3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30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108 000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600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1 303 200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01837">
                <a:tc>
                  <a:txBody>
                    <a:bodyPr/>
                    <a:lstStyle/>
                    <a:p>
                      <a:pPr indent="0" algn="l">
                        <a:spcAft>
                          <a:spcPts val="0"/>
                        </a:spcAft>
                      </a:pPr>
                      <a:r>
                        <a:rPr lang="zh-CN" sz="2000" kern="100">
                          <a:latin typeface="Times New Roman"/>
                          <a:ea typeface="宋体"/>
                          <a:cs typeface="Times New Roman"/>
                        </a:rPr>
                        <a:t>二车队</a:t>
                      </a:r>
                      <a:endParaRPr lang="zh-CN" sz="3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36</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122 400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720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1 477 440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01837">
                <a:tc>
                  <a:txBody>
                    <a:bodyPr/>
                    <a:lstStyle/>
                    <a:p>
                      <a:pPr indent="0" algn="l">
                        <a:spcAft>
                          <a:spcPts val="0"/>
                        </a:spcAft>
                      </a:pPr>
                      <a:r>
                        <a:rPr lang="zh-CN" sz="2000" kern="100">
                          <a:latin typeface="Times New Roman"/>
                          <a:ea typeface="宋体"/>
                          <a:cs typeface="Times New Roman"/>
                        </a:rPr>
                        <a:t>三车队</a:t>
                      </a:r>
                      <a:endParaRPr lang="zh-CN" sz="3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30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102 000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600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1 231 200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01837">
                <a:tc>
                  <a:txBody>
                    <a:bodyPr/>
                    <a:lstStyle/>
                    <a:p>
                      <a:pPr indent="0" algn="l">
                        <a:spcAft>
                          <a:spcPts val="0"/>
                        </a:spcAft>
                      </a:pPr>
                      <a:r>
                        <a:rPr lang="zh-CN" sz="2000" kern="100">
                          <a:latin typeface="Times New Roman"/>
                          <a:ea typeface="宋体"/>
                          <a:cs typeface="Times New Roman"/>
                        </a:rPr>
                        <a:t>四车队</a:t>
                      </a:r>
                      <a:endParaRPr lang="zh-CN" sz="3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30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102 000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600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1 231 200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01837">
                <a:tc>
                  <a:txBody>
                    <a:bodyPr/>
                    <a:lstStyle/>
                    <a:p>
                      <a:pPr indent="0" algn="l">
                        <a:spcAft>
                          <a:spcPts val="0"/>
                        </a:spcAft>
                      </a:pPr>
                      <a:r>
                        <a:rPr lang="zh-CN" sz="2000" kern="100" dirty="0">
                          <a:latin typeface="Times New Roman"/>
                          <a:ea typeface="宋体"/>
                          <a:cs typeface="Times New Roman"/>
                        </a:rPr>
                        <a:t>保修车间</a:t>
                      </a:r>
                      <a:endParaRPr lang="zh-CN" sz="3600"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2000" kern="100">
                          <a:latin typeface="Times New Roman"/>
                          <a:ea typeface="宋体"/>
                          <a:cs typeface="Times New Roman"/>
                        </a:rPr>
                        <a:t>50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2000" kern="100">
                          <a:latin typeface="Times New Roman"/>
                          <a:ea typeface="宋体"/>
                          <a:cs typeface="Times New Roman"/>
                        </a:rPr>
                        <a:t>170 000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2000" kern="100">
                          <a:latin typeface="Times New Roman"/>
                          <a:ea typeface="宋体"/>
                          <a:cs typeface="Times New Roman"/>
                        </a:rPr>
                        <a:t>1 000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2000" kern="100">
                          <a:latin typeface="Times New Roman"/>
                          <a:ea typeface="宋体"/>
                          <a:cs typeface="Times New Roman"/>
                        </a:rPr>
                        <a:t>2 052 000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301837">
                <a:tc>
                  <a:txBody>
                    <a:bodyPr/>
                    <a:lstStyle/>
                    <a:p>
                      <a:pPr indent="0" algn="ctr">
                        <a:spcAft>
                          <a:spcPts val="0"/>
                        </a:spcAft>
                      </a:pPr>
                      <a:r>
                        <a:rPr lang="zh-CN" sz="2000" kern="100">
                          <a:latin typeface="Times New Roman"/>
                          <a:ea typeface="宋体"/>
                          <a:cs typeface="Times New Roman"/>
                        </a:rPr>
                        <a:t>合计</a:t>
                      </a:r>
                      <a:endParaRPr lang="zh-CN" sz="36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2000" kern="100">
                          <a:latin typeface="Times New Roman"/>
                          <a:ea typeface="宋体"/>
                          <a:cs typeface="Times New Roman"/>
                        </a:rPr>
                        <a:t>211</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2000" kern="100" dirty="0">
                          <a:latin typeface="Times New Roman"/>
                          <a:ea typeface="宋体"/>
                          <a:cs typeface="Times New Roman"/>
                        </a:rPr>
                        <a:t>—</a:t>
                      </a:r>
                      <a:endParaRPr lang="zh-CN" sz="3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2000" kern="100">
                          <a:latin typeface="Times New Roman"/>
                          <a:ea typeface="宋体"/>
                          <a:cs typeface="Times New Roman"/>
                        </a:rPr>
                        <a:t>—</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2000" kern="100" dirty="0">
                          <a:latin typeface="Times New Roman"/>
                          <a:ea typeface="宋体"/>
                          <a:cs typeface="Times New Roman"/>
                        </a:rPr>
                        <a:t>8 731 440</a:t>
                      </a:r>
                      <a:endParaRPr lang="zh-CN" sz="3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90497" name="Rectangle 1"/>
          <p:cNvSpPr>
            <a:spLocks noChangeArrowheads="1"/>
          </p:cNvSpPr>
          <p:nvPr/>
        </p:nvSpPr>
        <p:spPr bwMode="auto">
          <a:xfrm>
            <a:off x="2456222" y="1033795"/>
            <a:ext cx="7279557"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69875" algn="l" defTabSz="914400" rtl="0" eaLnBrk="1" fontAlgn="base" latinLnBrk="0" hangingPunct="1">
              <a:lnSpc>
                <a:spcPct val="100000"/>
              </a:lnSpc>
              <a:spcBef>
                <a:spcPct val="0"/>
              </a:spcBef>
              <a:spcAft>
                <a:spcPct val="0"/>
              </a:spcAft>
              <a:buClrTx/>
              <a:buSzTx/>
              <a:buFontTx/>
              <a:buNone/>
              <a:tabLst>
                <a:tab pos="1822450" algn="ctr"/>
                <a:tab pos="3708400" algn="r"/>
              </a:tabLst>
            </a:pPr>
            <a:r>
              <a:rPr kumimoji="0" lang="zh-CN"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表</a:t>
            </a:r>
            <a:r>
              <a:rPr kumimoji="0" lang="en-US" altLang="zh-CN"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4-6  </a:t>
            </a:r>
            <a:r>
              <a:rPr kumimoji="0" lang="zh-CN" altLang="en-US"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第一运输公司</a:t>
            </a:r>
            <a:r>
              <a:rPr kumimoji="0" lang="en-US" altLang="zh-CN"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202×</a:t>
            </a:r>
            <a:r>
              <a:rPr kumimoji="0" lang="zh-CN" altLang="en-US"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年度工资预算表</a:t>
            </a:r>
            <a:endParaRPr kumimoji="0" lang="zh-CN" altLang="en-US"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 name="Rectangle 1"/>
          <p:cNvSpPr>
            <a:spLocks noChangeArrowheads="1"/>
          </p:cNvSpPr>
          <p:nvPr/>
        </p:nvSpPr>
        <p:spPr bwMode="auto">
          <a:xfrm>
            <a:off x="838200" y="5500007"/>
            <a:ext cx="6112571"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69875" algn="l" defTabSz="914400" rtl="0" eaLnBrk="0" fontAlgn="base" latinLnBrk="0" hangingPunct="0">
              <a:lnSpc>
                <a:spcPct val="100000"/>
              </a:lnSpc>
              <a:spcBef>
                <a:spcPct val="0"/>
              </a:spcBef>
              <a:spcAft>
                <a:spcPct val="0"/>
              </a:spcAft>
              <a:buClrTx/>
              <a:buSzTx/>
              <a:buFontTx/>
              <a:buNone/>
              <a:tabLst>
                <a:tab pos="1822450" algn="ctr"/>
                <a:tab pos="3708400" algn="r"/>
              </a:tabLst>
            </a:pPr>
            <a:r>
              <a:rPr kumimoji="0" lang="zh-CN" altLang="en-US" sz="16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注：计算依据：（上年</a:t>
            </a:r>
            <a:r>
              <a:rPr kumimoji="0" lang="en-US" altLang="zh-CN" sz="16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12</a:t>
            </a:r>
            <a:r>
              <a:rPr kumimoji="0" lang="zh-CN" altLang="en-US" sz="16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月工资总额</a:t>
            </a:r>
            <a:r>
              <a:rPr kumimoji="0" lang="en-US" altLang="zh-CN" sz="16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r>
              <a:rPr kumimoji="0" lang="zh-CN" altLang="en-US" sz="16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上年末人数</a:t>
            </a:r>
            <a:r>
              <a:rPr kumimoji="0" lang="en-US" altLang="zh-CN" sz="16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×20</a:t>
            </a:r>
            <a:r>
              <a:rPr kumimoji="0" lang="zh-CN" altLang="en-US" sz="16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6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×12</a:t>
            </a:r>
            <a:r>
              <a:rPr kumimoji="0" lang="zh-CN" altLang="en-US" sz="16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endParaRPr kumimoji="0" lang="zh-CN" altLang="en-US" sz="4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5"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en-US" altLang="zh-CN" dirty="0" smtClean="0"/>
              <a:t>2</a:t>
            </a:r>
            <a:r>
              <a:rPr lang="zh-CN" altLang="zh-CN" dirty="0" smtClean="0"/>
              <a:t>．提取的职工福利费预算</a:t>
            </a:r>
          </a:p>
          <a:p>
            <a:r>
              <a:rPr lang="zh-CN" altLang="zh-CN" dirty="0" smtClean="0"/>
              <a:t>根据国家提取职工福利费相关规定，编制提取职工福利费预算表，见表</a:t>
            </a:r>
            <a:r>
              <a:rPr lang="en-US" altLang="zh-CN" dirty="0" smtClean="0"/>
              <a:t>4-7</a:t>
            </a:r>
            <a:r>
              <a:rPr lang="zh-CN" altLang="zh-CN" dirty="0" smtClean="0"/>
              <a:t>。</a:t>
            </a: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807720" y="2179319"/>
          <a:ext cx="10500361" cy="2941320"/>
        </p:xfrm>
        <a:graphic>
          <a:graphicData uri="http://schemas.openxmlformats.org/drawingml/2006/table">
            <a:tbl>
              <a:tblPr/>
              <a:tblGrid>
                <a:gridCol w="1642872"/>
                <a:gridCol w="2720184"/>
                <a:gridCol w="2507473"/>
                <a:gridCol w="3629832"/>
              </a:tblGrid>
              <a:tr h="367665">
                <a:tc>
                  <a:txBody>
                    <a:bodyPr/>
                    <a:lstStyle/>
                    <a:p>
                      <a:pPr indent="269875" algn="ctr">
                        <a:spcAft>
                          <a:spcPts val="0"/>
                        </a:spcAft>
                      </a:pPr>
                      <a:r>
                        <a:rPr lang="zh-CN" sz="2000" kern="100" dirty="0">
                          <a:latin typeface="Times New Roman"/>
                          <a:ea typeface="黑体"/>
                          <a:cs typeface="Times New Roman"/>
                        </a:rPr>
                        <a:t>部</a:t>
                      </a:r>
                      <a:r>
                        <a:rPr lang="en-US" sz="2000" kern="100" dirty="0">
                          <a:latin typeface="Times New Roman"/>
                          <a:ea typeface="黑体"/>
                          <a:cs typeface="Times New Roman"/>
                        </a:rPr>
                        <a:t>    </a:t>
                      </a:r>
                      <a:r>
                        <a:rPr lang="zh-CN" sz="2000" kern="100" dirty="0">
                          <a:latin typeface="Times New Roman"/>
                          <a:ea typeface="黑体"/>
                          <a:cs typeface="Times New Roman"/>
                        </a:rPr>
                        <a:t>门</a:t>
                      </a:r>
                      <a:endParaRPr lang="zh-CN" sz="3600"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spcAft>
                          <a:spcPts val="0"/>
                        </a:spcAft>
                      </a:pPr>
                      <a:r>
                        <a:rPr lang="zh-CN" sz="2000" kern="100">
                          <a:latin typeface="Times New Roman"/>
                          <a:ea typeface="黑体"/>
                          <a:cs typeface="Times New Roman"/>
                        </a:rPr>
                        <a:t>工资预算总额</a:t>
                      </a:r>
                      <a:r>
                        <a:rPr lang="en-US" sz="2000" kern="100">
                          <a:latin typeface="Times New Roman"/>
                          <a:ea typeface="黑体"/>
                          <a:cs typeface="Times New Roman"/>
                        </a:rPr>
                        <a:t>/</a:t>
                      </a:r>
                      <a:r>
                        <a:rPr lang="zh-CN" sz="2000" kern="100">
                          <a:latin typeface="Times New Roman"/>
                          <a:ea typeface="黑体"/>
                          <a:cs typeface="Times New Roman"/>
                        </a:rPr>
                        <a:t>元</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spcAft>
                          <a:spcPts val="0"/>
                        </a:spcAft>
                      </a:pPr>
                      <a:r>
                        <a:rPr lang="zh-CN" sz="2000" kern="100">
                          <a:latin typeface="Times New Roman"/>
                          <a:ea typeface="黑体"/>
                          <a:cs typeface="Times New Roman"/>
                        </a:rPr>
                        <a:t>提取比例（</a:t>
                      </a:r>
                      <a:r>
                        <a:rPr lang="en-US" sz="2000" kern="100">
                          <a:latin typeface="Times New Roman"/>
                          <a:ea typeface="黑体"/>
                          <a:cs typeface="Times New Roman"/>
                        </a:rPr>
                        <a:t>%</a:t>
                      </a:r>
                      <a:r>
                        <a:rPr lang="zh-CN" sz="2000" kern="100">
                          <a:latin typeface="Times New Roman"/>
                          <a:ea typeface="黑体"/>
                          <a:cs typeface="Times New Roman"/>
                        </a:rPr>
                        <a:t>）</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spcAft>
                          <a:spcPts val="0"/>
                        </a:spcAft>
                      </a:pPr>
                      <a:r>
                        <a:rPr lang="zh-CN" sz="2000" kern="100">
                          <a:latin typeface="Times New Roman"/>
                          <a:ea typeface="黑体"/>
                          <a:cs typeface="Times New Roman"/>
                        </a:rPr>
                        <a:t>职工福利费提取额</a:t>
                      </a:r>
                      <a:r>
                        <a:rPr lang="en-US" sz="2000" kern="100">
                          <a:latin typeface="Times New Roman"/>
                          <a:ea typeface="黑体"/>
                          <a:cs typeface="Times New Roman"/>
                        </a:rPr>
                        <a:t>/</a:t>
                      </a:r>
                      <a:r>
                        <a:rPr lang="zh-CN" sz="2000" kern="100">
                          <a:latin typeface="Times New Roman"/>
                          <a:ea typeface="黑体"/>
                          <a:cs typeface="Times New Roman"/>
                        </a:rPr>
                        <a:t>元</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7665">
                <a:tc>
                  <a:txBody>
                    <a:bodyPr/>
                    <a:lstStyle/>
                    <a:p>
                      <a:pPr indent="269875" algn="ctr">
                        <a:spcAft>
                          <a:spcPts val="0"/>
                        </a:spcAft>
                      </a:pPr>
                      <a:r>
                        <a:rPr lang="zh-CN" sz="2000" b="1" kern="100" dirty="0">
                          <a:latin typeface="Times New Roman"/>
                          <a:ea typeface="宋体"/>
                          <a:cs typeface="Times New Roman"/>
                        </a:rPr>
                        <a:t>机关</a:t>
                      </a:r>
                      <a:endParaRPr lang="zh-CN" sz="3600" b="1"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269875" algn="ctr">
                        <a:spcAft>
                          <a:spcPts val="0"/>
                        </a:spcAft>
                      </a:pPr>
                      <a:r>
                        <a:rPr lang="en-US" sz="2000" kern="100">
                          <a:latin typeface="Times New Roman"/>
                          <a:ea typeface="宋体"/>
                          <a:cs typeface="Times New Roman"/>
                        </a:rPr>
                        <a:t>1 436 400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a:txBody>
                    <a:bodyPr/>
                    <a:lstStyle/>
                    <a:p>
                      <a:pPr indent="269875" algn="ctr">
                        <a:spcAft>
                          <a:spcPts val="0"/>
                        </a:spcAft>
                      </a:pPr>
                      <a:r>
                        <a:rPr lang="en-US" sz="2000" kern="100">
                          <a:latin typeface="Times New Roman"/>
                          <a:ea typeface="宋体"/>
                          <a:cs typeface="Times New Roman"/>
                        </a:rPr>
                        <a:t>14</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269875" algn="ctr">
                        <a:spcAft>
                          <a:spcPts val="0"/>
                        </a:spcAft>
                      </a:pPr>
                      <a:r>
                        <a:rPr lang="en-US" sz="2000" kern="100">
                          <a:latin typeface="Times New Roman"/>
                          <a:ea typeface="宋体"/>
                          <a:cs typeface="Times New Roman"/>
                        </a:rPr>
                        <a:t>201 096</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367665">
                <a:tc>
                  <a:txBody>
                    <a:bodyPr/>
                    <a:lstStyle/>
                    <a:p>
                      <a:pPr indent="269875" algn="ctr">
                        <a:spcAft>
                          <a:spcPts val="0"/>
                        </a:spcAft>
                      </a:pPr>
                      <a:r>
                        <a:rPr lang="zh-CN" sz="2000" b="1" kern="100" dirty="0">
                          <a:latin typeface="Times New Roman"/>
                          <a:ea typeface="宋体"/>
                          <a:cs typeface="Times New Roman"/>
                        </a:rPr>
                        <a:t>一车队</a:t>
                      </a:r>
                      <a:endParaRPr lang="zh-CN" sz="3600" b="1"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Aft>
                          <a:spcPts val="0"/>
                        </a:spcAft>
                      </a:pPr>
                      <a:r>
                        <a:rPr lang="en-US" sz="2000" kern="100">
                          <a:latin typeface="Times New Roman"/>
                          <a:ea typeface="宋体"/>
                          <a:cs typeface="Times New Roman"/>
                        </a:rPr>
                        <a:t>1 303 200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zh-CN" altLang="en-US"/>
                    </a:p>
                  </a:txBody>
                  <a:tcPr/>
                </a:tc>
                <a:tc>
                  <a:txBody>
                    <a:bodyPr/>
                    <a:lstStyle/>
                    <a:p>
                      <a:pPr indent="269875" algn="ctr">
                        <a:spcAft>
                          <a:spcPts val="0"/>
                        </a:spcAft>
                      </a:pPr>
                      <a:r>
                        <a:rPr lang="en-US" sz="2000" kern="100">
                          <a:latin typeface="Times New Roman"/>
                          <a:ea typeface="宋体"/>
                          <a:cs typeface="Times New Roman"/>
                        </a:rPr>
                        <a:t>182 448</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67665">
                <a:tc>
                  <a:txBody>
                    <a:bodyPr/>
                    <a:lstStyle/>
                    <a:p>
                      <a:pPr indent="269875" algn="ctr">
                        <a:spcAft>
                          <a:spcPts val="0"/>
                        </a:spcAft>
                      </a:pPr>
                      <a:r>
                        <a:rPr lang="zh-CN" sz="2000" b="1" kern="100" dirty="0">
                          <a:latin typeface="Times New Roman"/>
                          <a:ea typeface="宋体"/>
                          <a:cs typeface="Times New Roman"/>
                        </a:rPr>
                        <a:t>二车队</a:t>
                      </a:r>
                      <a:endParaRPr lang="zh-CN" sz="3600" b="1"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Aft>
                          <a:spcPts val="0"/>
                        </a:spcAft>
                      </a:pPr>
                      <a:r>
                        <a:rPr lang="en-US" sz="2000" kern="100">
                          <a:latin typeface="Times New Roman"/>
                          <a:ea typeface="宋体"/>
                          <a:cs typeface="Times New Roman"/>
                        </a:rPr>
                        <a:t>1 477 440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zh-CN" altLang="en-US"/>
                    </a:p>
                  </a:txBody>
                  <a:tcPr/>
                </a:tc>
                <a:tc>
                  <a:txBody>
                    <a:bodyPr/>
                    <a:lstStyle/>
                    <a:p>
                      <a:pPr indent="269875" algn="ctr">
                        <a:spcAft>
                          <a:spcPts val="0"/>
                        </a:spcAft>
                      </a:pPr>
                      <a:r>
                        <a:rPr lang="en-US" sz="2000" kern="100">
                          <a:latin typeface="Times New Roman"/>
                          <a:ea typeface="宋体"/>
                          <a:cs typeface="Times New Roman"/>
                        </a:rPr>
                        <a:t>206 842</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67665">
                <a:tc>
                  <a:txBody>
                    <a:bodyPr/>
                    <a:lstStyle/>
                    <a:p>
                      <a:pPr indent="269875" algn="ctr">
                        <a:spcAft>
                          <a:spcPts val="0"/>
                        </a:spcAft>
                      </a:pPr>
                      <a:r>
                        <a:rPr lang="zh-CN" sz="2000" b="1" kern="100" dirty="0">
                          <a:latin typeface="Times New Roman"/>
                          <a:ea typeface="宋体"/>
                          <a:cs typeface="Times New Roman"/>
                        </a:rPr>
                        <a:t>三车队</a:t>
                      </a:r>
                      <a:endParaRPr lang="zh-CN" sz="3600" b="1"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Aft>
                          <a:spcPts val="0"/>
                        </a:spcAft>
                      </a:pPr>
                      <a:r>
                        <a:rPr lang="en-US" sz="2000" kern="100">
                          <a:latin typeface="Times New Roman"/>
                          <a:ea typeface="宋体"/>
                          <a:cs typeface="Times New Roman"/>
                        </a:rPr>
                        <a:t>1 231 200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3">
                  <a:txBody>
                    <a:bodyPr/>
                    <a:lstStyle/>
                    <a:p>
                      <a:pPr indent="269875" algn="ctr">
                        <a:spcAft>
                          <a:spcPts val="0"/>
                        </a:spcAft>
                      </a:pPr>
                      <a:endParaRPr lang="en-US"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269875" algn="ctr">
                        <a:spcAft>
                          <a:spcPts val="0"/>
                        </a:spcAft>
                      </a:pPr>
                      <a:r>
                        <a:rPr lang="en-US" sz="2000" kern="100">
                          <a:latin typeface="Times New Roman"/>
                          <a:ea typeface="宋体"/>
                          <a:cs typeface="Times New Roman"/>
                        </a:rPr>
                        <a:t>172 368</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67665">
                <a:tc>
                  <a:txBody>
                    <a:bodyPr/>
                    <a:lstStyle/>
                    <a:p>
                      <a:pPr indent="269875" algn="ctr">
                        <a:spcAft>
                          <a:spcPts val="0"/>
                        </a:spcAft>
                      </a:pPr>
                      <a:r>
                        <a:rPr lang="zh-CN" sz="2000" b="1" kern="100" dirty="0">
                          <a:latin typeface="Times New Roman"/>
                          <a:ea typeface="宋体"/>
                          <a:cs typeface="Times New Roman"/>
                        </a:rPr>
                        <a:t>四车队</a:t>
                      </a:r>
                      <a:endParaRPr lang="zh-CN" sz="3600" b="1"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Aft>
                          <a:spcPts val="0"/>
                        </a:spcAft>
                      </a:pPr>
                      <a:r>
                        <a:rPr lang="en-US" sz="2000" kern="100">
                          <a:latin typeface="Times New Roman"/>
                          <a:ea typeface="宋体"/>
                          <a:cs typeface="Times New Roman"/>
                        </a:rPr>
                        <a:t>1 231 200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zh-CN" altLang="en-US"/>
                    </a:p>
                  </a:txBody>
                  <a:tcPr/>
                </a:tc>
                <a:tc>
                  <a:txBody>
                    <a:bodyPr/>
                    <a:lstStyle/>
                    <a:p>
                      <a:pPr indent="269875" algn="ctr">
                        <a:spcAft>
                          <a:spcPts val="0"/>
                        </a:spcAft>
                      </a:pPr>
                      <a:r>
                        <a:rPr lang="en-US" sz="2000" kern="100">
                          <a:latin typeface="Times New Roman"/>
                          <a:ea typeface="宋体"/>
                          <a:cs typeface="Times New Roman"/>
                        </a:rPr>
                        <a:t>172 368</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67665">
                <a:tc>
                  <a:txBody>
                    <a:bodyPr/>
                    <a:lstStyle/>
                    <a:p>
                      <a:pPr indent="269875" algn="ctr">
                        <a:spcAft>
                          <a:spcPts val="0"/>
                        </a:spcAft>
                      </a:pPr>
                      <a:r>
                        <a:rPr lang="zh-CN" sz="2000" b="1" kern="100" dirty="0">
                          <a:latin typeface="Times New Roman"/>
                          <a:ea typeface="宋体"/>
                          <a:cs typeface="Times New Roman"/>
                        </a:rPr>
                        <a:t>保修车间</a:t>
                      </a:r>
                      <a:endParaRPr lang="zh-CN" sz="3600" b="1"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269875" algn="ctr">
                        <a:spcAft>
                          <a:spcPts val="0"/>
                        </a:spcAft>
                      </a:pPr>
                      <a:r>
                        <a:rPr lang="en-US" sz="2000" kern="100">
                          <a:latin typeface="Times New Roman"/>
                          <a:ea typeface="宋体"/>
                          <a:cs typeface="Times New Roman"/>
                        </a:rPr>
                        <a:t>2 052 000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c>
                  <a:txBody>
                    <a:bodyPr/>
                    <a:lstStyle/>
                    <a:p>
                      <a:pPr indent="269875" algn="ctr">
                        <a:spcAft>
                          <a:spcPts val="0"/>
                        </a:spcAft>
                      </a:pPr>
                      <a:r>
                        <a:rPr lang="en-US" sz="2000" kern="100">
                          <a:latin typeface="Times New Roman"/>
                          <a:ea typeface="宋体"/>
                          <a:cs typeface="Times New Roman"/>
                        </a:rPr>
                        <a:t>287 280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367665">
                <a:tc>
                  <a:txBody>
                    <a:bodyPr/>
                    <a:lstStyle/>
                    <a:p>
                      <a:pPr indent="269875" algn="ctr">
                        <a:spcAft>
                          <a:spcPts val="0"/>
                        </a:spcAft>
                      </a:pPr>
                      <a:r>
                        <a:rPr lang="zh-CN" sz="2000" b="1" kern="100" dirty="0">
                          <a:latin typeface="Times New Roman"/>
                          <a:ea typeface="宋体"/>
                          <a:cs typeface="Times New Roman"/>
                        </a:rPr>
                        <a:t>合计</a:t>
                      </a:r>
                      <a:endParaRPr lang="zh-CN" sz="3600" b="1"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spcAft>
                          <a:spcPts val="0"/>
                        </a:spcAft>
                      </a:pPr>
                      <a:r>
                        <a:rPr lang="en-US" sz="2000" kern="100">
                          <a:latin typeface="Times New Roman"/>
                          <a:ea typeface="宋体"/>
                          <a:cs typeface="Times New Roman"/>
                        </a:rPr>
                        <a:t>8 731 440</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spcAft>
                          <a:spcPts val="0"/>
                        </a:spcAft>
                      </a:pPr>
                      <a:r>
                        <a:rPr lang="en-US" sz="2000" kern="100">
                          <a:latin typeface="Times New Roman"/>
                          <a:ea typeface="宋体"/>
                          <a:cs typeface="Times New Roman"/>
                        </a:rPr>
                        <a:t>—</a:t>
                      </a:r>
                      <a:endParaRPr lang="zh-CN" sz="36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spcAft>
                          <a:spcPts val="0"/>
                        </a:spcAft>
                      </a:pPr>
                      <a:r>
                        <a:rPr lang="en-US" sz="2000" kern="100" dirty="0">
                          <a:latin typeface="Times New Roman"/>
                          <a:ea typeface="宋体"/>
                          <a:cs typeface="Times New Roman"/>
                        </a:rPr>
                        <a:t>1 222 402</a:t>
                      </a:r>
                      <a:endParaRPr lang="zh-CN" sz="3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95617" name="Rectangle 1"/>
          <p:cNvSpPr>
            <a:spLocks noChangeArrowheads="1"/>
          </p:cNvSpPr>
          <p:nvPr/>
        </p:nvSpPr>
        <p:spPr bwMode="auto">
          <a:xfrm>
            <a:off x="1558540" y="911876"/>
            <a:ext cx="907492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69875" algn="l" defTabSz="914400" rtl="0" eaLnBrk="1" fontAlgn="base" latinLnBrk="0" hangingPunct="1">
              <a:lnSpc>
                <a:spcPct val="100000"/>
              </a:lnSpc>
              <a:spcBef>
                <a:spcPct val="0"/>
              </a:spcBef>
              <a:spcAft>
                <a:spcPct val="0"/>
              </a:spcAft>
              <a:buClrTx/>
              <a:buSzTx/>
              <a:buFontTx/>
              <a:buNone/>
              <a:tabLst>
                <a:tab pos="1822450" algn="ctr"/>
                <a:tab pos="3708400" algn="r"/>
              </a:tabLst>
            </a:pPr>
            <a:r>
              <a:rPr kumimoji="0" lang="zh-CN"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表</a:t>
            </a:r>
            <a:r>
              <a:rPr kumimoji="0" lang="en-US" altLang="zh-CN"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4-7  </a:t>
            </a:r>
            <a:r>
              <a:rPr kumimoji="0" lang="zh-CN" altLang="en-US"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第一运输公司</a:t>
            </a:r>
            <a:r>
              <a:rPr kumimoji="0" lang="en-US" altLang="zh-CN"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202×</a:t>
            </a:r>
            <a:r>
              <a:rPr kumimoji="0" lang="zh-CN" altLang="en-US"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年度提取职工福利费预算表</a:t>
            </a:r>
            <a:endParaRPr kumimoji="0" lang="zh-CN" altLang="en-US" sz="6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48000" y="2967335"/>
            <a:ext cx="6096000" cy="923330"/>
          </a:xfrm>
          <a:prstGeom prst="rect">
            <a:avLst/>
          </a:prstGeom>
        </p:spPr>
        <p:txBody>
          <a:bodyPr>
            <a:spAutoFit/>
          </a:bodyPr>
          <a:lstStyle/>
          <a:p>
            <a:r>
              <a:rPr lang="en-US" altLang="zh-CN" dirty="0" smtClean="0"/>
              <a:t>3</a:t>
            </a:r>
            <a:r>
              <a:rPr lang="zh-CN" altLang="zh-CN" dirty="0" smtClean="0"/>
              <a:t>．折旧费预算</a:t>
            </a:r>
          </a:p>
          <a:p>
            <a:r>
              <a:rPr lang="zh-CN" altLang="zh-CN" dirty="0" smtClean="0"/>
              <a:t>本预算项目是指按使用年限计提折旧的固定资产的折旧费，根据相关数据编制固定资产折旧费预算表，见表</a:t>
            </a:r>
            <a:r>
              <a:rPr lang="en-US" altLang="zh-CN" dirty="0" smtClean="0"/>
              <a:t>4-8</a:t>
            </a:r>
            <a:r>
              <a:rPr lang="zh-CN" altLang="zh-CN" dirty="0" smtClean="0"/>
              <a:t>。</a:t>
            </a:r>
            <a:endParaRPr lang="zh-CN" altLang="zh-CN" dirty="0"/>
          </a:p>
        </p:txBody>
      </p:sp>
      <p:sp>
        <p:nvSpPr>
          <p:cNvPr id="3" name="内容占位符 2"/>
          <p:cNvSpPr>
            <a:spLocks noGrp="1"/>
          </p:cNvSpPr>
          <p:nvPr>
            <p:ph/>
          </p:nvPr>
        </p:nvSpPr>
        <p:spPr/>
        <p:txBody>
          <a:bodyPr/>
          <a:lstStyle/>
          <a:p>
            <a:r>
              <a:rPr lang="en-US" altLang="zh-CN" dirty="0" smtClean="0"/>
              <a:t>3</a:t>
            </a:r>
            <a:r>
              <a:rPr lang="zh-CN" altLang="zh-CN" dirty="0" smtClean="0"/>
              <a:t>．折旧费预算</a:t>
            </a:r>
          </a:p>
          <a:p>
            <a:r>
              <a:rPr lang="zh-CN" altLang="zh-CN" dirty="0" smtClean="0"/>
              <a:t>本预算项目是指按使用年限计提折旧的固定资产的折旧费，根据相关数据编制固定资产折旧费预算表，见表</a:t>
            </a:r>
            <a:r>
              <a:rPr lang="en-US" altLang="zh-CN" dirty="0" smtClean="0"/>
              <a:t>4-8</a:t>
            </a:r>
            <a:r>
              <a:rPr lang="zh-CN" altLang="zh-CN" dirty="0" smtClean="0"/>
              <a:t>。</a:t>
            </a:r>
          </a:p>
        </p:txBody>
      </p:sp>
      <p:sp>
        <p:nvSpPr>
          <p:cNvPr id="4"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762000" y="2225041"/>
          <a:ext cx="10668000" cy="2485812"/>
        </p:xfrm>
        <a:graphic>
          <a:graphicData uri="http://schemas.openxmlformats.org/drawingml/2006/table">
            <a:tbl>
              <a:tblPr/>
              <a:tblGrid>
                <a:gridCol w="1524000"/>
                <a:gridCol w="1524000"/>
                <a:gridCol w="1524000"/>
                <a:gridCol w="1524000"/>
                <a:gridCol w="1524000"/>
                <a:gridCol w="1524000"/>
                <a:gridCol w="1524000"/>
              </a:tblGrid>
              <a:tr h="545253">
                <a:tc>
                  <a:txBody>
                    <a:bodyPr/>
                    <a:lstStyle/>
                    <a:p>
                      <a:pPr indent="0" algn="ctr">
                        <a:lnSpc>
                          <a:spcPct val="100000"/>
                        </a:lnSpc>
                        <a:spcBef>
                          <a:spcPts val="0"/>
                        </a:spcBef>
                        <a:spcAft>
                          <a:spcPts val="0"/>
                        </a:spcAft>
                      </a:pPr>
                      <a:r>
                        <a:rPr lang="zh-CN" sz="2000" b="1" kern="100" dirty="0">
                          <a:latin typeface="Times New Roman"/>
                          <a:ea typeface="黑体"/>
                          <a:cs typeface="Times New Roman"/>
                        </a:rPr>
                        <a:t>类</a:t>
                      </a:r>
                      <a:r>
                        <a:rPr lang="en-US" sz="2000" b="1" kern="100" dirty="0">
                          <a:latin typeface="Times New Roman"/>
                          <a:ea typeface="黑体"/>
                          <a:cs typeface="Times New Roman"/>
                        </a:rPr>
                        <a:t>    </a:t>
                      </a:r>
                      <a:r>
                        <a:rPr lang="zh-CN" sz="2000" b="1" kern="100" dirty="0">
                          <a:latin typeface="Times New Roman"/>
                          <a:ea typeface="黑体"/>
                          <a:cs typeface="Times New Roman"/>
                        </a:rPr>
                        <a:t>别</a:t>
                      </a:r>
                      <a:endParaRPr lang="zh-CN" sz="3600" b="1"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2000" b="1" kern="100" dirty="0">
                          <a:latin typeface="Times New Roman"/>
                          <a:ea typeface="黑体"/>
                          <a:cs typeface="Times New Roman"/>
                        </a:rPr>
                        <a:t>数</a:t>
                      </a:r>
                      <a:r>
                        <a:rPr lang="en-US" sz="2000" b="1" kern="100" dirty="0">
                          <a:latin typeface="Times New Roman"/>
                          <a:ea typeface="黑体"/>
                          <a:cs typeface="Times New Roman"/>
                        </a:rPr>
                        <a:t>    </a:t>
                      </a:r>
                      <a:r>
                        <a:rPr lang="zh-CN" sz="2000" b="1" kern="100" dirty="0">
                          <a:latin typeface="Times New Roman"/>
                          <a:ea typeface="黑体"/>
                          <a:cs typeface="Times New Roman"/>
                        </a:rPr>
                        <a:t>量</a:t>
                      </a:r>
                      <a:endParaRPr lang="zh-CN" sz="3600" b="1"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2000" b="1" kern="100" dirty="0" smtClean="0">
                          <a:latin typeface="Times New Roman"/>
                          <a:ea typeface="黑体"/>
                          <a:cs typeface="Times New Roman"/>
                        </a:rPr>
                        <a:t>计量单位</a:t>
                      </a:r>
                      <a:endParaRPr lang="zh-CN" sz="3600" b="1"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2000" b="1" kern="100" dirty="0">
                          <a:latin typeface="Times New Roman"/>
                          <a:ea typeface="黑体"/>
                          <a:cs typeface="Times New Roman"/>
                        </a:rPr>
                        <a:t>总值</a:t>
                      </a:r>
                      <a:r>
                        <a:rPr lang="en-US" sz="2000" b="1" kern="100" dirty="0">
                          <a:latin typeface="Times New Roman"/>
                          <a:ea typeface="黑体"/>
                          <a:cs typeface="Times New Roman"/>
                        </a:rPr>
                        <a:t>/</a:t>
                      </a:r>
                      <a:r>
                        <a:rPr lang="zh-CN" sz="2000" b="1" kern="100" dirty="0">
                          <a:latin typeface="Times New Roman"/>
                          <a:ea typeface="黑体"/>
                          <a:cs typeface="Times New Roman"/>
                        </a:rPr>
                        <a:t>元</a:t>
                      </a:r>
                      <a:endParaRPr lang="zh-CN" sz="3600" b="1"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2000" b="1" kern="100" dirty="0">
                          <a:latin typeface="Times New Roman"/>
                          <a:ea typeface="黑体"/>
                          <a:cs typeface="Times New Roman"/>
                        </a:rPr>
                        <a:t>折旧年限</a:t>
                      </a:r>
                      <a:r>
                        <a:rPr lang="en-US" sz="2000" b="1" kern="100" dirty="0">
                          <a:latin typeface="Times New Roman"/>
                          <a:ea typeface="黑体"/>
                          <a:cs typeface="Times New Roman"/>
                        </a:rPr>
                        <a:t>/</a:t>
                      </a:r>
                      <a:r>
                        <a:rPr lang="zh-CN" sz="2000" b="1" kern="100" dirty="0">
                          <a:latin typeface="Times New Roman"/>
                          <a:ea typeface="黑体"/>
                          <a:cs typeface="Times New Roman"/>
                        </a:rPr>
                        <a:t>年</a:t>
                      </a:r>
                      <a:endParaRPr lang="zh-CN" sz="3600" b="1"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2000" b="1" kern="100" dirty="0">
                          <a:latin typeface="Times New Roman"/>
                          <a:ea typeface="黑体"/>
                          <a:cs typeface="Times New Roman"/>
                        </a:rPr>
                        <a:t>折旧率（</a:t>
                      </a:r>
                      <a:r>
                        <a:rPr lang="en-US" sz="2000" b="1" kern="100" dirty="0">
                          <a:latin typeface="Times New Roman"/>
                          <a:ea typeface="宋体"/>
                          <a:cs typeface="Times New Roman"/>
                        </a:rPr>
                        <a:t>%</a:t>
                      </a:r>
                      <a:r>
                        <a:rPr lang="zh-CN" sz="2000" b="1" kern="100" dirty="0">
                          <a:latin typeface="Times New Roman"/>
                          <a:ea typeface="黑体"/>
                          <a:cs typeface="Times New Roman"/>
                        </a:rPr>
                        <a:t>）</a:t>
                      </a:r>
                      <a:endParaRPr lang="zh-CN" sz="3600" b="1"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2000" b="1" kern="100" dirty="0">
                          <a:latin typeface="Times New Roman"/>
                          <a:ea typeface="黑体"/>
                          <a:cs typeface="Times New Roman"/>
                        </a:rPr>
                        <a:t>年折旧额</a:t>
                      </a:r>
                      <a:r>
                        <a:rPr lang="en-US" sz="2000" b="1" kern="100" dirty="0">
                          <a:latin typeface="Times New Roman"/>
                          <a:ea typeface="黑体"/>
                          <a:cs typeface="Times New Roman"/>
                        </a:rPr>
                        <a:t>/</a:t>
                      </a:r>
                      <a:r>
                        <a:rPr lang="zh-CN" sz="2000" b="1" kern="100" dirty="0">
                          <a:latin typeface="Times New Roman"/>
                          <a:ea typeface="黑体"/>
                          <a:cs typeface="Times New Roman"/>
                        </a:rPr>
                        <a:t>元</a:t>
                      </a:r>
                      <a:endParaRPr lang="zh-CN" sz="3600" b="1"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545253">
                <a:tc>
                  <a:txBody>
                    <a:bodyPr/>
                    <a:lstStyle/>
                    <a:p>
                      <a:pPr indent="0" algn="ctr">
                        <a:lnSpc>
                          <a:spcPct val="100000"/>
                        </a:lnSpc>
                        <a:spcBef>
                          <a:spcPts val="0"/>
                        </a:spcBef>
                        <a:spcAft>
                          <a:spcPts val="0"/>
                        </a:spcAft>
                      </a:pPr>
                      <a:r>
                        <a:rPr lang="en-US" sz="2000" b="1" kern="100" dirty="0">
                          <a:latin typeface="Times New Roman"/>
                          <a:ea typeface="宋体"/>
                          <a:cs typeface="Times New Roman"/>
                        </a:rPr>
                        <a:t>A</a:t>
                      </a:r>
                      <a:r>
                        <a:rPr lang="zh-CN" sz="2000" b="1" kern="100" dirty="0">
                          <a:latin typeface="Times New Roman"/>
                          <a:ea typeface="宋体"/>
                          <a:cs typeface="Times New Roman"/>
                        </a:rPr>
                        <a:t>型吊车</a:t>
                      </a:r>
                      <a:endParaRPr lang="zh-CN" sz="3600" b="1"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Bef>
                          <a:spcPts val="0"/>
                        </a:spcBef>
                        <a:spcAft>
                          <a:spcPts val="0"/>
                        </a:spcAft>
                      </a:pPr>
                      <a:r>
                        <a:rPr lang="en-US" sz="2000" b="1" kern="100">
                          <a:latin typeface="Times New Roman"/>
                          <a:ea typeface="宋体"/>
                          <a:cs typeface="Times New Roman"/>
                        </a:rPr>
                        <a:t>4</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Bef>
                          <a:spcPts val="0"/>
                        </a:spcBef>
                        <a:spcAft>
                          <a:spcPts val="0"/>
                        </a:spcAft>
                      </a:pPr>
                      <a:r>
                        <a:rPr lang="zh-CN" sz="2000" b="1" kern="100">
                          <a:latin typeface="Times New Roman"/>
                          <a:ea typeface="宋体"/>
                          <a:cs typeface="Times New Roman"/>
                        </a:rPr>
                        <a:t>辆</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66675" indent="0" algn="ctr">
                        <a:lnSpc>
                          <a:spcPct val="100000"/>
                        </a:lnSpc>
                        <a:spcBef>
                          <a:spcPts val="0"/>
                        </a:spcBef>
                        <a:spcAft>
                          <a:spcPts val="0"/>
                        </a:spcAft>
                      </a:pPr>
                      <a:r>
                        <a:rPr lang="en-US" sz="2000" b="1" kern="100">
                          <a:latin typeface="Times New Roman"/>
                          <a:ea typeface="宋体"/>
                          <a:cs typeface="Times New Roman"/>
                        </a:rPr>
                        <a:t>1 040 000</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200025" indent="0" algn="ctr">
                        <a:lnSpc>
                          <a:spcPct val="100000"/>
                        </a:lnSpc>
                        <a:spcBef>
                          <a:spcPts val="0"/>
                        </a:spcBef>
                        <a:spcAft>
                          <a:spcPts val="0"/>
                        </a:spcAft>
                      </a:pPr>
                      <a:r>
                        <a:rPr lang="en-US" sz="2000" b="1" kern="100">
                          <a:latin typeface="Times New Roman"/>
                          <a:ea typeface="宋体"/>
                          <a:cs typeface="Times New Roman"/>
                        </a:rPr>
                        <a:t>8</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262255" indent="0" algn="r">
                        <a:lnSpc>
                          <a:spcPct val="100000"/>
                        </a:lnSpc>
                        <a:spcBef>
                          <a:spcPts val="0"/>
                        </a:spcBef>
                        <a:spcAft>
                          <a:spcPts val="0"/>
                        </a:spcAft>
                        <a:tabLst>
                          <a:tab pos="473075" algn="l"/>
                        </a:tabLst>
                      </a:pPr>
                      <a:r>
                        <a:rPr lang="en-US" sz="2000" b="1" kern="100">
                          <a:latin typeface="Times New Roman"/>
                          <a:ea typeface="宋体"/>
                          <a:cs typeface="Times New Roman"/>
                        </a:rPr>
                        <a:t>12.5</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Bef>
                          <a:spcPts val="0"/>
                        </a:spcBef>
                        <a:spcAft>
                          <a:spcPts val="0"/>
                        </a:spcAft>
                        <a:tabLst>
                          <a:tab pos="656590" algn="l"/>
                        </a:tabLst>
                      </a:pPr>
                      <a:r>
                        <a:rPr lang="en-US" sz="2000" b="1" kern="100">
                          <a:latin typeface="Times New Roman"/>
                          <a:ea typeface="宋体"/>
                          <a:cs typeface="Times New Roman"/>
                        </a:rPr>
                        <a:t>130 000</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545253">
                <a:tc>
                  <a:txBody>
                    <a:bodyPr/>
                    <a:lstStyle/>
                    <a:p>
                      <a:pPr indent="0" algn="ctr">
                        <a:lnSpc>
                          <a:spcPct val="100000"/>
                        </a:lnSpc>
                        <a:spcBef>
                          <a:spcPts val="0"/>
                        </a:spcBef>
                        <a:spcAft>
                          <a:spcPts val="0"/>
                        </a:spcAft>
                      </a:pPr>
                      <a:r>
                        <a:rPr lang="en-US" sz="2000" b="1" kern="100">
                          <a:latin typeface="Times New Roman"/>
                          <a:ea typeface="宋体"/>
                          <a:cs typeface="Times New Roman"/>
                        </a:rPr>
                        <a:t>B</a:t>
                      </a:r>
                      <a:r>
                        <a:rPr lang="zh-CN" sz="2000" b="1" kern="100">
                          <a:latin typeface="Times New Roman"/>
                          <a:ea typeface="宋体"/>
                          <a:cs typeface="Times New Roman"/>
                        </a:rPr>
                        <a:t>型吊车</a:t>
                      </a:r>
                      <a:endParaRPr lang="zh-CN" sz="3600" b="1"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b="1" kern="100">
                          <a:latin typeface="Times New Roman"/>
                          <a:ea typeface="宋体"/>
                          <a:cs typeface="Times New Roman"/>
                        </a:rPr>
                        <a:t>2</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zh-CN" sz="2000" b="1" kern="100">
                          <a:latin typeface="Times New Roman"/>
                          <a:ea typeface="宋体"/>
                          <a:cs typeface="Times New Roman"/>
                        </a:rPr>
                        <a:t>辆</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66675" indent="0" algn="ctr">
                        <a:lnSpc>
                          <a:spcPct val="100000"/>
                        </a:lnSpc>
                        <a:spcBef>
                          <a:spcPts val="0"/>
                        </a:spcBef>
                        <a:spcAft>
                          <a:spcPts val="0"/>
                        </a:spcAft>
                      </a:pPr>
                      <a:r>
                        <a:rPr lang="en-US" sz="2000" b="1" kern="100">
                          <a:latin typeface="Times New Roman"/>
                          <a:ea typeface="宋体"/>
                          <a:cs typeface="Times New Roman"/>
                        </a:rPr>
                        <a:t>1 070 000</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200025" indent="0" algn="ctr">
                        <a:lnSpc>
                          <a:spcPct val="100000"/>
                        </a:lnSpc>
                        <a:spcBef>
                          <a:spcPts val="0"/>
                        </a:spcBef>
                        <a:spcAft>
                          <a:spcPts val="0"/>
                        </a:spcAft>
                      </a:pPr>
                      <a:r>
                        <a:rPr lang="en-US" sz="2000" b="1" kern="100">
                          <a:latin typeface="Times New Roman"/>
                          <a:ea typeface="宋体"/>
                          <a:cs typeface="Times New Roman"/>
                        </a:rPr>
                        <a:t>8</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262255" indent="0" algn="r">
                        <a:lnSpc>
                          <a:spcPct val="100000"/>
                        </a:lnSpc>
                        <a:spcBef>
                          <a:spcPts val="0"/>
                        </a:spcBef>
                        <a:spcAft>
                          <a:spcPts val="0"/>
                        </a:spcAft>
                        <a:tabLst>
                          <a:tab pos="473075" algn="l"/>
                        </a:tabLst>
                      </a:pPr>
                      <a:r>
                        <a:rPr lang="en-US" sz="2000" b="1" kern="100">
                          <a:latin typeface="Times New Roman"/>
                          <a:ea typeface="宋体"/>
                          <a:cs typeface="Times New Roman"/>
                        </a:rPr>
                        <a:t>12.5</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tabLst>
                          <a:tab pos="656590" algn="l"/>
                        </a:tabLst>
                      </a:pPr>
                      <a:r>
                        <a:rPr lang="en-US" sz="2000" b="1" kern="100">
                          <a:latin typeface="Times New Roman"/>
                          <a:ea typeface="宋体"/>
                          <a:cs typeface="Times New Roman"/>
                        </a:rPr>
                        <a:t>133 750</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545253">
                <a:tc>
                  <a:txBody>
                    <a:bodyPr/>
                    <a:lstStyle/>
                    <a:p>
                      <a:pPr indent="0" algn="ctr">
                        <a:lnSpc>
                          <a:spcPct val="100000"/>
                        </a:lnSpc>
                        <a:spcBef>
                          <a:spcPts val="0"/>
                        </a:spcBef>
                        <a:spcAft>
                          <a:spcPts val="0"/>
                        </a:spcAft>
                      </a:pPr>
                      <a:r>
                        <a:rPr lang="zh-CN" sz="2000" b="1" kern="100">
                          <a:latin typeface="Times New Roman"/>
                          <a:ea typeface="宋体"/>
                          <a:cs typeface="Times New Roman"/>
                        </a:rPr>
                        <a:t>房屋建筑</a:t>
                      </a:r>
                      <a:endParaRPr lang="zh-CN" sz="3600" b="1"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2000" b="1" kern="100">
                          <a:latin typeface="Times New Roman"/>
                          <a:ea typeface="宋体"/>
                          <a:cs typeface="Times New Roman"/>
                        </a:rPr>
                        <a:t>—</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2000" b="1" kern="100">
                          <a:latin typeface="Times New Roman"/>
                          <a:ea typeface="宋体"/>
                          <a:cs typeface="Times New Roman"/>
                        </a:rPr>
                        <a:t>—</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R="66675" indent="0" algn="ctr">
                        <a:lnSpc>
                          <a:spcPct val="100000"/>
                        </a:lnSpc>
                        <a:spcBef>
                          <a:spcPts val="0"/>
                        </a:spcBef>
                        <a:spcAft>
                          <a:spcPts val="0"/>
                        </a:spcAft>
                      </a:pPr>
                      <a:r>
                        <a:rPr lang="en-US" sz="2000" b="1" kern="100">
                          <a:latin typeface="Times New Roman"/>
                          <a:ea typeface="宋体"/>
                          <a:cs typeface="Times New Roman"/>
                        </a:rPr>
                        <a:t>20 000 000</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R="200025" indent="0" algn="ctr">
                        <a:lnSpc>
                          <a:spcPct val="100000"/>
                        </a:lnSpc>
                        <a:spcBef>
                          <a:spcPts val="0"/>
                        </a:spcBef>
                        <a:spcAft>
                          <a:spcPts val="0"/>
                        </a:spcAft>
                      </a:pPr>
                      <a:r>
                        <a:rPr lang="en-US" sz="2000" b="1" kern="100">
                          <a:latin typeface="Times New Roman"/>
                          <a:ea typeface="宋体"/>
                          <a:cs typeface="Times New Roman"/>
                        </a:rPr>
                        <a:t>40</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R="262255" indent="0" algn="r">
                        <a:lnSpc>
                          <a:spcPct val="100000"/>
                        </a:lnSpc>
                        <a:spcBef>
                          <a:spcPts val="0"/>
                        </a:spcBef>
                        <a:spcAft>
                          <a:spcPts val="0"/>
                        </a:spcAft>
                        <a:tabLst>
                          <a:tab pos="473075" algn="l"/>
                        </a:tabLst>
                      </a:pPr>
                      <a:r>
                        <a:rPr lang="en-US" sz="2000" b="1" kern="100">
                          <a:latin typeface="Times New Roman"/>
                          <a:ea typeface="宋体"/>
                          <a:cs typeface="Times New Roman"/>
                        </a:rPr>
                        <a:t>2.5</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tabLst>
                          <a:tab pos="656590" algn="l"/>
                        </a:tabLst>
                      </a:pPr>
                      <a:r>
                        <a:rPr lang="en-US" sz="2000" b="1" kern="100">
                          <a:latin typeface="Times New Roman"/>
                          <a:ea typeface="宋体"/>
                          <a:cs typeface="Times New Roman"/>
                        </a:rPr>
                        <a:t>500 000</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272626">
                <a:tc>
                  <a:txBody>
                    <a:bodyPr/>
                    <a:lstStyle/>
                    <a:p>
                      <a:pPr indent="0" algn="ctr">
                        <a:lnSpc>
                          <a:spcPct val="100000"/>
                        </a:lnSpc>
                        <a:spcBef>
                          <a:spcPts val="0"/>
                        </a:spcBef>
                        <a:spcAft>
                          <a:spcPts val="0"/>
                        </a:spcAft>
                      </a:pPr>
                      <a:r>
                        <a:rPr lang="zh-CN" sz="2000" b="1" kern="100">
                          <a:latin typeface="Times New Roman"/>
                          <a:ea typeface="宋体"/>
                          <a:cs typeface="Times New Roman"/>
                        </a:rPr>
                        <a:t>合计</a:t>
                      </a:r>
                      <a:endParaRPr lang="zh-CN" sz="3600" b="1"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2000" b="1" kern="100">
                          <a:latin typeface="Times New Roman"/>
                          <a:ea typeface="宋体"/>
                          <a:cs typeface="Times New Roman"/>
                        </a:rPr>
                        <a:t>—</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2000" b="1" kern="100">
                          <a:latin typeface="Times New Roman"/>
                          <a:ea typeface="宋体"/>
                          <a:cs typeface="Times New Roman"/>
                        </a:rPr>
                        <a:t>—</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2000" b="1" kern="100">
                          <a:latin typeface="Times New Roman"/>
                          <a:ea typeface="宋体"/>
                          <a:cs typeface="Times New Roman"/>
                        </a:rPr>
                        <a:t>—</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2000" b="1" kern="100">
                          <a:latin typeface="Times New Roman"/>
                          <a:ea typeface="宋体"/>
                          <a:cs typeface="Times New Roman"/>
                        </a:rPr>
                        <a:t>—</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2000" b="1" kern="100">
                          <a:latin typeface="Times New Roman"/>
                          <a:ea typeface="宋体"/>
                          <a:cs typeface="Times New Roman"/>
                        </a:rPr>
                        <a:t>—</a:t>
                      </a:r>
                      <a:endParaRPr lang="zh-CN" sz="36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tabLst>
                          <a:tab pos="656590" algn="l"/>
                        </a:tabLst>
                      </a:pPr>
                      <a:r>
                        <a:rPr lang="en-US" sz="2000" b="1" kern="100" dirty="0">
                          <a:latin typeface="Times New Roman"/>
                          <a:ea typeface="宋体"/>
                          <a:cs typeface="Times New Roman"/>
                        </a:rPr>
                        <a:t>763 750</a:t>
                      </a:r>
                      <a:endParaRPr lang="zh-CN" sz="3600" b="1"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97665" name="Rectangle 1"/>
          <p:cNvSpPr>
            <a:spLocks noChangeArrowheads="1"/>
          </p:cNvSpPr>
          <p:nvPr/>
        </p:nvSpPr>
        <p:spPr bwMode="auto">
          <a:xfrm>
            <a:off x="1859103" y="896636"/>
            <a:ext cx="871264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66700" algn="l" defTabSz="914400" rtl="0" eaLnBrk="1" fontAlgn="base" latinLnBrk="0" hangingPunct="1">
              <a:lnSpc>
                <a:spcPct val="100000"/>
              </a:lnSpc>
              <a:spcBef>
                <a:spcPct val="0"/>
              </a:spcBef>
              <a:spcAft>
                <a:spcPct val="0"/>
              </a:spcAft>
              <a:buClrTx/>
              <a:buSzTx/>
              <a:buFontTx/>
              <a:buNone/>
              <a:tabLst>
                <a:tab pos="657225" algn="l"/>
              </a:tabLst>
            </a:pPr>
            <a:r>
              <a:rPr kumimoji="0" lang="zh-CN"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表</a:t>
            </a:r>
            <a:r>
              <a:rPr kumimoji="0" lang="en-US" altLang="zh-CN"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4-8  </a:t>
            </a:r>
            <a:r>
              <a:rPr kumimoji="0" lang="zh-CN" altLang="en-US"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第一运输公司</a:t>
            </a:r>
            <a:r>
              <a:rPr kumimoji="0" lang="en-US" altLang="zh-CN"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202×</a:t>
            </a:r>
            <a:r>
              <a:rPr kumimoji="0" lang="zh-CN" altLang="en-US"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年度固定资产折旧预算表</a:t>
            </a:r>
            <a:endParaRPr kumimoji="0" lang="zh-CN" altLang="en-US" sz="2800" b="0" i="0" u="none" strike="noStrike" cap="none" normalizeH="0" baseline="0" dirty="0" smtClean="0">
              <a:ln>
                <a:noFill/>
              </a:ln>
              <a:solidFill>
                <a:schemeClr val="tx1"/>
              </a:solidFill>
              <a:effectLst/>
              <a:latin typeface="黑体" pitchFamily="49" charset="-122"/>
              <a:ea typeface="黑体" pitchFamily="49" charset="-122"/>
              <a:cs typeface="宋体" pitchFamily="2" charset="-122"/>
            </a:endParaRPr>
          </a:p>
        </p:txBody>
      </p:sp>
      <p:sp>
        <p:nvSpPr>
          <p:cNvPr id="4"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en-US" altLang="zh-CN" dirty="0" smtClean="0"/>
              <a:t>4</a:t>
            </a:r>
            <a:r>
              <a:rPr lang="zh-CN" altLang="zh-CN" dirty="0" smtClean="0"/>
              <a:t>．车船税预算</a:t>
            </a:r>
          </a:p>
          <a:p>
            <a:r>
              <a:rPr lang="zh-CN" altLang="zh-CN" dirty="0" smtClean="0"/>
              <a:t>根据国家相关规定，编制车船税预算，见表</a:t>
            </a:r>
            <a:r>
              <a:rPr lang="en-US" altLang="zh-CN" dirty="0" smtClean="0"/>
              <a:t>4-9</a:t>
            </a:r>
            <a:r>
              <a:rPr lang="zh-CN" altLang="zh-CN" dirty="0" smtClean="0"/>
              <a:t>。</a:t>
            </a: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4294967295"/>
          </p:nvPr>
        </p:nvPicPr>
        <p:blipFill>
          <a:blip r:embed="rId2" cstate="print"/>
          <a:srcRect l="3462" t="38741" r="24589" b="18213"/>
          <a:stretch>
            <a:fillRect/>
          </a:stretch>
        </p:blipFill>
        <p:spPr bwMode="auto">
          <a:xfrm>
            <a:off x="754063" y="2151063"/>
            <a:ext cx="10683875" cy="3595687"/>
          </a:xfrm>
          <a:prstGeom prst="rect">
            <a:avLst/>
          </a:prstGeom>
          <a:noFill/>
          <a:ln w="9525">
            <a:noFill/>
            <a:miter lim="800000"/>
            <a:headEnd/>
            <a:tailEnd/>
          </a:ln>
        </p:spPr>
      </p:pic>
      <p:sp>
        <p:nvSpPr>
          <p:cNvPr id="3" name="文本框 1"/>
          <p:cNvSpPr txBox="1"/>
          <p:nvPr/>
        </p:nvSpPr>
        <p:spPr>
          <a:xfrm>
            <a:off x="22346" y="91618"/>
            <a:ext cx="734048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第一节 汽车货运成本的概念与分类</a:t>
            </a:r>
            <a:endParaRPr lang="zh-CN" altLang="en-US" dirty="0">
              <a:solidFill>
                <a:schemeClr val="bg1"/>
              </a:solidFill>
              <a:latin typeface="黑体" pitchFamily="49" charset="-122"/>
              <a:ea typeface="黑体" pitchFamily="49" charset="-122"/>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746759" y="1752597"/>
          <a:ext cx="10683241" cy="4114801"/>
        </p:xfrm>
        <a:graphic>
          <a:graphicData uri="http://schemas.openxmlformats.org/drawingml/2006/table">
            <a:tbl>
              <a:tblPr/>
              <a:tblGrid>
                <a:gridCol w="2057401"/>
                <a:gridCol w="2011680"/>
                <a:gridCol w="2304963"/>
                <a:gridCol w="1952824"/>
                <a:gridCol w="2356373"/>
              </a:tblGrid>
              <a:tr h="748144">
                <a:tc>
                  <a:txBody>
                    <a:bodyPr/>
                    <a:lstStyle/>
                    <a:p>
                      <a:pPr indent="269875" algn="ctr">
                        <a:spcAft>
                          <a:spcPts val="0"/>
                        </a:spcAft>
                      </a:pPr>
                      <a:r>
                        <a:rPr lang="zh-CN" sz="2000" kern="100">
                          <a:latin typeface="Times New Roman"/>
                          <a:ea typeface="黑体"/>
                          <a:cs typeface="Times New Roman"/>
                        </a:rPr>
                        <a:t>车</a:t>
                      </a:r>
                      <a:r>
                        <a:rPr lang="en-US" sz="2000" kern="100">
                          <a:latin typeface="Times New Roman"/>
                          <a:ea typeface="黑体"/>
                          <a:cs typeface="Times New Roman"/>
                        </a:rPr>
                        <a:t>    </a:t>
                      </a:r>
                      <a:r>
                        <a:rPr lang="zh-CN" sz="2000" kern="100">
                          <a:latin typeface="Times New Roman"/>
                          <a:ea typeface="黑体"/>
                          <a:cs typeface="Times New Roman"/>
                        </a:rPr>
                        <a:t>型</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269875" algn="ctr">
                        <a:spcAft>
                          <a:spcPts val="0"/>
                        </a:spcAft>
                      </a:pPr>
                      <a:r>
                        <a:rPr lang="zh-CN" sz="2000" kern="100">
                          <a:latin typeface="Times New Roman"/>
                          <a:ea typeface="黑体"/>
                          <a:cs typeface="Times New Roman"/>
                        </a:rPr>
                        <a:t>标记吨位</a:t>
                      </a:r>
                      <a:r>
                        <a:rPr lang="en-US" sz="2000" kern="100">
                          <a:latin typeface="Times New Roman"/>
                          <a:ea typeface="黑体"/>
                          <a:cs typeface="Times New Roman"/>
                        </a:rPr>
                        <a:t>/</a:t>
                      </a:r>
                      <a:r>
                        <a:rPr lang="zh-CN" sz="2000" kern="100">
                          <a:latin typeface="Times New Roman"/>
                          <a:ea typeface="黑体"/>
                          <a:cs typeface="Times New Roman"/>
                        </a:rPr>
                        <a:t>吨</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269875" algn="ctr">
                        <a:spcAft>
                          <a:spcPts val="0"/>
                        </a:spcAft>
                      </a:pPr>
                      <a:r>
                        <a:rPr lang="zh-CN" sz="2000" kern="100">
                          <a:latin typeface="Times New Roman"/>
                          <a:ea typeface="黑体"/>
                          <a:cs typeface="Times New Roman"/>
                        </a:rPr>
                        <a:t>税率</a:t>
                      </a:r>
                      <a:r>
                        <a:rPr lang="en-US" sz="2000" kern="100">
                          <a:latin typeface="Times New Roman"/>
                          <a:ea typeface="黑体"/>
                          <a:cs typeface="Times New Roman"/>
                        </a:rPr>
                        <a:t>/</a:t>
                      </a:r>
                      <a:r>
                        <a:rPr lang="zh-CN" sz="2000" kern="100">
                          <a:latin typeface="Times New Roman"/>
                          <a:ea typeface="黑体"/>
                          <a:cs typeface="Times New Roman"/>
                        </a:rPr>
                        <a:t>（元</a:t>
                      </a:r>
                      <a:r>
                        <a:rPr lang="en-US" sz="2000" kern="100">
                          <a:latin typeface="Times New Roman"/>
                          <a:ea typeface="黑体"/>
                          <a:cs typeface="Times New Roman"/>
                        </a:rPr>
                        <a:t>/</a:t>
                      </a:r>
                      <a:r>
                        <a:rPr lang="zh-CN" sz="2000" kern="100">
                          <a:latin typeface="Times New Roman"/>
                          <a:ea typeface="黑体"/>
                          <a:cs typeface="Times New Roman"/>
                        </a:rPr>
                        <a:t>辆）</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269875" algn="ctr">
                        <a:spcAft>
                          <a:spcPts val="0"/>
                        </a:spcAft>
                      </a:pPr>
                      <a:r>
                        <a:rPr lang="zh-CN" sz="2000" kern="100">
                          <a:latin typeface="Times New Roman"/>
                          <a:ea typeface="黑体"/>
                          <a:cs typeface="Times New Roman"/>
                        </a:rPr>
                        <a:t>数量</a:t>
                      </a:r>
                      <a:r>
                        <a:rPr lang="en-US" sz="2000" kern="100">
                          <a:latin typeface="Times New Roman"/>
                          <a:ea typeface="黑体"/>
                          <a:cs typeface="Times New Roman"/>
                        </a:rPr>
                        <a:t>/</a:t>
                      </a:r>
                      <a:r>
                        <a:rPr lang="zh-CN" sz="2000" kern="100">
                          <a:latin typeface="Times New Roman"/>
                          <a:ea typeface="黑体"/>
                          <a:cs typeface="Times New Roman"/>
                        </a:rPr>
                        <a:t>辆</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269875" algn="ctr">
                        <a:spcAft>
                          <a:spcPts val="0"/>
                        </a:spcAft>
                      </a:pPr>
                      <a:r>
                        <a:rPr lang="zh-CN" sz="2000" kern="100">
                          <a:latin typeface="Times New Roman"/>
                          <a:ea typeface="黑体"/>
                          <a:cs typeface="Times New Roman"/>
                        </a:rPr>
                        <a:t>预算额</a:t>
                      </a:r>
                      <a:r>
                        <a:rPr lang="en-US" sz="2000" kern="100">
                          <a:latin typeface="Times New Roman"/>
                          <a:ea typeface="黑体"/>
                          <a:cs typeface="Times New Roman"/>
                        </a:rPr>
                        <a:t>/</a:t>
                      </a:r>
                      <a:r>
                        <a:rPr lang="zh-CN" sz="2000" kern="100">
                          <a:latin typeface="Times New Roman"/>
                          <a:ea typeface="黑体"/>
                          <a:cs typeface="Times New Roman"/>
                        </a:rPr>
                        <a:t>元</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374073">
                <a:tc>
                  <a:txBody>
                    <a:bodyPr/>
                    <a:lstStyle/>
                    <a:p>
                      <a:pPr indent="269875" algn="l">
                        <a:spcAft>
                          <a:spcPts val="0"/>
                        </a:spcAft>
                      </a:pPr>
                      <a:r>
                        <a:rPr lang="en-US" sz="2000" kern="100">
                          <a:latin typeface="Times New Roman"/>
                          <a:ea typeface="宋体"/>
                          <a:cs typeface="Times New Roman"/>
                        </a:rPr>
                        <a:t>A</a:t>
                      </a:r>
                      <a:r>
                        <a:rPr lang="zh-CN" sz="2000" kern="100">
                          <a:latin typeface="Times New Roman"/>
                          <a:ea typeface="宋体"/>
                          <a:cs typeface="Times New Roman"/>
                        </a:rPr>
                        <a:t>型营运车</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269875" algn="ctr">
                        <a:spcAft>
                          <a:spcPts val="0"/>
                        </a:spcAft>
                      </a:pPr>
                      <a:r>
                        <a:rPr lang="en-US" sz="2000" kern="100">
                          <a:latin typeface="Times New Roman"/>
                          <a:ea typeface="宋体"/>
                          <a:cs typeface="Times New Roman"/>
                        </a:rPr>
                        <a:t>7</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269875" algn="ctr">
                        <a:spcAft>
                          <a:spcPts val="0"/>
                        </a:spcAft>
                      </a:pPr>
                      <a:r>
                        <a:rPr lang="en-US" sz="2000" kern="100">
                          <a:latin typeface="Times New Roman"/>
                          <a:ea typeface="宋体"/>
                          <a:cs typeface="Times New Roman"/>
                        </a:rPr>
                        <a:t>420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269875" algn="ctr">
                        <a:spcAft>
                          <a:spcPts val="0"/>
                        </a:spcAft>
                      </a:pPr>
                      <a:r>
                        <a:rPr lang="en-US" sz="2000" kern="100">
                          <a:latin typeface="Times New Roman"/>
                          <a:ea typeface="宋体"/>
                          <a:cs typeface="Times New Roman"/>
                        </a:rPr>
                        <a:t>24</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396240" indent="269875" algn="r">
                        <a:spcAft>
                          <a:spcPts val="0"/>
                        </a:spcAft>
                      </a:pPr>
                      <a:r>
                        <a:rPr lang="en-US" sz="2000" kern="100" dirty="0">
                          <a:latin typeface="Times New Roman"/>
                          <a:ea typeface="宋体"/>
                          <a:cs typeface="Times New Roman"/>
                        </a:rPr>
                        <a:t>10 080</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374073">
                <a:tc>
                  <a:txBody>
                    <a:bodyPr/>
                    <a:lstStyle/>
                    <a:p>
                      <a:pPr indent="269875" algn="l">
                        <a:spcAft>
                          <a:spcPts val="0"/>
                        </a:spcAft>
                      </a:pPr>
                      <a:r>
                        <a:rPr lang="en-US" sz="2000" kern="100">
                          <a:latin typeface="Times New Roman"/>
                          <a:ea typeface="宋体"/>
                          <a:cs typeface="Times New Roman"/>
                        </a:rPr>
                        <a:t>B</a:t>
                      </a:r>
                      <a:r>
                        <a:rPr lang="zh-CN" sz="2000" kern="100">
                          <a:latin typeface="Times New Roman"/>
                          <a:ea typeface="宋体"/>
                          <a:cs typeface="Times New Roman"/>
                        </a:rPr>
                        <a:t>型营运车</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Aft>
                          <a:spcPts val="0"/>
                        </a:spcAft>
                      </a:pPr>
                      <a:r>
                        <a:rPr lang="en-US" sz="2000" kern="100">
                          <a:latin typeface="Times New Roman"/>
                          <a:ea typeface="宋体"/>
                          <a:cs typeface="Times New Roman"/>
                        </a:rPr>
                        <a:t>12</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Aft>
                          <a:spcPts val="0"/>
                        </a:spcAft>
                      </a:pPr>
                      <a:r>
                        <a:rPr lang="en-US" sz="2000" kern="100">
                          <a:latin typeface="Times New Roman"/>
                          <a:ea typeface="宋体"/>
                          <a:cs typeface="Times New Roman"/>
                        </a:rPr>
                        <a:t>720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Aft>
                          <a:spcPts val="0"/>
                        </a:spcAft>
                      </a:pPr>
                      <a:r>
                        <a:rPr lang="en-US" sz="2000" kern="100">
                          <a:latin typeface="Times New Roman"/>
                          <a:ea typeface="宋体"/>
                          <a:cs typeface="Times New Roman"/>
                        </a:rPr>
                        <a:t>3</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396240" indent="269875" algn="r">
                        <a:spcAft>
                          <a:spcPts val="0"/>
                        </a:spcAft>
                      </a:pPr>
                      <a:r>
                        <a:rPr lang="en-US" sz="2000" kern="100">
                          <a:latin typeface="Times New Roman"/>
                          <a:ea typeface="宋体"/>
                          <a:cs typeface="Times New Roman"/>
                        </a:rPr>
                        <a:t>2 160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74073">
                <a:tc>
                  <a:txBody>
                    <a:bodyPr/>
                    <a:lstStyle/>
                    <a:p>
                      <a:pPr indent="269875" algn="l">
                        <a:spcAft>
                          <a:spcPts val="0"/>
                        </a:spcAft>
                      </a:pPr>
                      <a:r>
                        <a:rPr lang="en-US" sz="2000" kern="100">
                          <a:latin typeface="Times New Roman"/>
                          <a:ea typeface="宋体"/>
                          <a:cs typeface="Times New Roman"/>
                        </a:rPr>
                        <a:t>C</a:t>
                      </a:r>
                      <a:r>
                        <a:rPr lang="zh-CN" sz="2000" kern="100">
                          <a:latin typeface="Times New Roman"/>
                          <a:ea typeface="宋体"/>
                          <a:cs typeface="Times New Roman"/>
                        </a:rPr>
                        <a:t>型营运车</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Aft>
                          <a:spcPts val="0"/>
                        </a:spcAft>
                      </a:pPr>
                      <a:r>
                        <a:rPr lang="en-US" sz="2000" kern="100">
                          <a:latin typeface="Times New Roman"/>
                          <a:ea typeface="宋体"/>
                          <a:cs typeface="Times New Roman"/>
                        </a:rPr>
                        <a:t>14</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Aft>
                          <a:spcPts val="0"/>
                        </a:spcAft>
                      </a:pPr>
                      <a:r>
                        <a:rPr lang="en-US" sz="2000" kern="100">
                          <a:latin typeface="Times New Roman"/>
                          <a:ea typeface="宋体"/>
                          <a:cs typeface="Times New Roman"/>
                        </a:rPr>
                        <a:t>840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Aft>
                          <a:spcPts val="0"/>
                        </a:spcAft>
                      </a:pPr>
                      <a:r>
                        <a:rPr lang="en-US" sz="2000" kern="100">
                          <a:latin typeface="Times New Roman"/>
                          <a:ea typeface="宋体"/>
                          <a:cs typeface="Times New Roman"/>
                        </a:rPr>
                        <a:t>1</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396240" indent="269875" algn="r">
                        <a:spcAft>
                          <a:spcPts val="0"/>
                        </a:spcAft>
                      </a:pPr>
                      <a:r>
                        <a:rPr lang="en-US" sz="2000" kern="100">
                          <a:latin typeface="Times New Roman"/>
                          <a:ea typeface="宋体"/>
                          <a:cs typeface="Times New Roman"/>
                        </a:rPr>
                        <a:t>840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74073">
                <a:tc>
                  <a:txBody>
                    <a:bodyPr/>
                    <a:lstStyle/>
                    <a:p>
                      <a:pPr indent="269875" algn="l">
                        <a:spcAft>
                          <a:spcPts val="0"/>
                        </a:spcAft>
                      </a:pPr>
                      <a:r>
                        <a:rPr lang="en-US" sz="2000" kern="100">
                          <a:latin typeface="Times New Roman"/>
                          <a:ea typeface="宋体"/>
                          <a:cs typeface="Times New Roman"/>
                        </a:rPr>
                        <a:t>D</a:t>
                      </a:r>
                      <a:r>
                        <a:rPr lang="zh-CN" sz="2000" kern="100">
                          <a:latin typeface="Times New Roman"/>
                          <a:ea typeface="宋体"/>
                          <a:cs typeface="Times New Roman"/>
                        </a:rPr>
                        <a:t>型营运车</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Aft>
                          <a:spcPts val="0"/>
                        </a:spcAft>
                      </a:pPr>
                      <a:r>
                        <a:rPr lang="en-US" sz="2000" kern="100">
                          <a:latin typeface="Times New Roman"/>
                          <a:ea typeface="宋体"/>
                          <a:cs typeface="Times New Roman"/>
                        </a:rPr>
                        <a:t>8</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Aft>
                          <a:spcPts val="0"/>
                        </a:spcAft>
                      </a:pPr>
                      <a:r>
                        <a:rPr lang="en-US" sz="2000" kern="100">
                          <a:latin typeface="Times New Roman"/>
                          <a:ea typeface="宋体"/>
                          <a:cs typeface="Times New Roman"/>
                        </a:rPr>
                        <a:t>480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Aft>
                          <a:spcPts val="0"/>
                        </a:spcAft>
                      </a:pPr>
                      <a:r>
                        <a:rPr lang="en-US" sz="2000" kern="100">
                          <a:latin typeface="Times New Roman"/>
                          <a:ea typeface="宋体"/>
                          <a:cs typeface="Times New Roman"/>
                        </a:rPr>
                        <a:t>36</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396240" indent="269875" algn="r">
                        <a:spcAft>
                          <a:spcPts val="0"/>
                        </a:spcAft>
                      </a:pPr>
                      <a:r>
                        <a:rPr lang="en-US" sz="2000" kern="100">
                          <a:latin typeface="Times New Roman"/>
                          <a:ea typeface="宋体"/>
                          <a:cs typeface="Times New Roman"/>
                        </a:rPr>
                        <a:t>17 280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74073">
                <a:tc>
                  <a:txBody>
                    <a:bodyPr/>
                    <a:lstStyle/>
                    <a:p>
                      <a:pPr indent="269875" algn="l">
                        <a:spcAft>
                          <a:spcPts val="0"/>
                        </a:spcAft>
                      </a:pPr>
                      <a:r>
                        <a:rPr lang="en-US" sz="2000" kern="100">
                          <a:latin typeface="Times New Roman"/>
                          <a:ea typeface="宋体"/>
                          <a:cs typeface="Times New Roman"/>
                        </a:rPr>
                        <a:t>E</a:t>
                      </a:r>
                      <a:r>
                        <a:rPr lang="zh-CN" sz="2000" kern="100">
                          <a:latin typeface="Times New Roman"/>
                          <a:ea typeface="宋体"/>
                          <a:cs typeface="Times New Roman"/>
                        </a:rPr>
                        <a:t>型营运车</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Aft>
                          <a:spcPts val="0"/>
                        </a:spcAft>
                      </a:pPr>
                      <a:r>
                        <a:rPr lang="en-US" sz="2000" kern="100">
                          <a:latin typeface="Times New Roman"/>
                          <a:ea typeface="宋体"/>
                          <a:cs typeface="Times New Roman"/>
                        </a:rPr>
                        <a:t>12</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Aft>
                          <a:spcPts val="0"/>
                        </a:spcAft>
                      </a:pPr>
                      <a:r>
                        <a:rPr lang="en-US" sz="2000" kern="100">
                          <a:latin typeface="Times New Roman"/>
                          <a:ea typeface="宋体"/>
                          <a:cs typeface="Times New Roman"/>
                        </a:rPr>
                        <a:t>720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Aft>
                          <a:spcPts val="0"/>
                        </a:spcAft>
                      </a:pPr>
                      <a:r>
                        <a:rPr lang="en-US" sz="2000" kern="100">
                          <a:latin typeface="Times New Roman"/>
                          <a:ea typeface="宋体"/>
                          <a:cs typeface="Times New Roman"/>
                        </a:rPr>
                        <a:t>7</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396240" indent="269875" algn="r">
                        <a:spcAft>
                          <a:spcPts val="0"/>
                        </a:spcAft>
                      </a:pPr>
                      <a:r>
                        <a:rPr lang="en-US" sz="2000" kern="100">
                          <a:latin typeface="Times New Roman"/>
                          <a:ea typeface="宋体"/>
                          <a:cs typeface="Times New Roman"/>
                        </a:rPr>
                        <a:t>5 040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74073">
                <a:tc>
                  <a:txBody>
                    <a:bodyPr/>
                    <a:lstStyle/>
                    <a:p>
                      <a:pPr indent="269875" algn="l">
                        <a:spcAft>
                          <a:spcPts val="0"/>
                        </a:spcAft>
                      </a:pPr>
                      <a:r>
                        <a:rPr lang="en-US" sz="2000" kern="100">
                          <a:latin typeface="Times New Roman"/>
                          <a:ea typeface="宋体"/>
                          <a:cs typeface="Times New Roman"/>
                        </a:rPr>
                        <a:t>F</a:t>
                      </a:r>
                      <a:r>
                        <a:rPr lang="zh-CN" sz="2000" kern="100">
                          <a:latin typeface="Times New Roman"/>
                          <a:ea typeface="宋体"/>
                          <a:cs typeface="Times New Roman"/>
                        </a:rPr>
                        <a:t>型营运车</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Aft>
                          <a:spcPts val="0"/>
                        </a:spcAft>
                      </a:pPr>
                      <a:r>
                        <a:rPr lang="en-US" sz="2000" kern="100">
                          <a:latin typeface="Times New Roman"/>
                          <a:ea typeface="宋体"/>
                          <a:cs typeface="Times New Roman"/>
                        </a:rPr>
                        <a:t>15</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Aft>
                          <a:spcPts val="0"/>
                        </a:spcAft>
                      </a:pPr>
                      <a:r>
                        <a:rPr lang="en-US" sz="2000" kern="100">
                          <a:latin typeface="Times New Roman"/>
                          <a:ea typeface="宋体"/>
                          <a:cs typeface="Times New Roman"/>
                        </a:rPr>
                        <a:t>900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Aft>
                          <a:spcPts val="0"/>
                        </a:spcAft>
                      </a:pPr>
                      <a:r>
                        <a:rPr lang="en-US" sz="2000" kern="100">
                          <a:latin typeface="Times New Roman"/>
                          <a:ea typeface="宋体"/>
                          <a:cs typeface="Times New Roman"/>
                        </a:rPr>
                        <a:t>9</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396240" indent="269875" algn="r">
                        <a:spcAft>
                          <a:spcPts val="0"/>
                        </a:spcAft>
                      </a:pPr>
                      <a:r>
                        <a:rPr lang="en-US" sz="2000" kern="100">
                          <a:latin typeface="Times New Roman"/>
                          <a:ea typeface="宋体"/>
                          <a:cs typeface="Times New Roman"/>
                        </a:rPr>
                        <a:t>8 100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74073">
                <a:tc>
                  <a:txBody>
                    <a:bodyPr/>
                    <a:lstStyle/>
                    <a:p>
                      <a:pPr indent="269875" algn="l">
                        <a:spcAft>
                          <a:spcPts val="0"/>
                        </a:spcAft>
                      </a:pPr>
                      <a:r>
                        <a:rPr lang="en-US" sz="2000" kern="100">
                          <a:latin typeface="Times New Roman"/>
                          <a:ea typeface="宋体"/>
                          <a:cs typeface="Times New Roman"/>
                        </a:rPr>
                        <a:t>A</a:t>
                      </a:r>
                      <a:r>
                        <a:rPr lang="zh-CN" sz="2000" kern="100">
                          <a:latin typeface="Times New Roman"/>
                          <a:ea typeface="宋体"/>
                          <a:cs typeface="Times New Roman"/>
                        </a:rPr>
                        <a:t>型吊车</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Aft>
                          <a:spcPts val="0"/>
                        </a:spcAft>
                      </a:pPr>
                      <a:r>
                        <a:rPr lang="en-US" sz="2000" kern="100">
                          <a:latin typeface="Times New Roman"/>
                          <a:ea typeface="宋体"/>
                          <a:cs typeface="Times New Roman"/>
                        </a:rPr>
                        <a:t>8</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Aft>
                          <a:spcPts val="0"/>
                        </a:spcAft>
                      </a:pPr>
                      <a:r>
                        <a:rPr lang="en-US" sz="2000" kern="100">
                          <a:latin typeface="Times New Roman"/>
                          <a:ea typeface="宋体"/>
                          <a:cs typeface="Times New Roman"/>
                        </a:rPr>
                        <a:t>480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269875" algn="ctr">
                        <a:spcAft>
                          <a:spcPts val="0"/>
                        </a:spcAft>
                      </a:pPr>
                      <a:r>
                        <a:rPr lang="en-US" sz="2000" kern="100">
                          <a:latin typeface="Times New Roman"/>
                          <a:ea typeface="宋体"/>
                          <a:cs typeface="Times New Roman"/>
                        </a:rPr>
                        <a:t>4</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396240" indent="269875" algn="r">
                        <a:spcAft>
                          <a:spcPts val="0"/>
                        </a:spcAft>
                      </a:pPr>
                      <a:r>
                        <a:rPr lang="en-US" sz="2000" kern="100">
                          <a:latin typeface="Times New Roman"/>
                          <a:ea typeface="宋体"/>
                          <a:cs typeface="Times New Roman"/>
                        </a:rPr>
                        <a:t>1 920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74073">
                <a:tc>
                  <a:txBody>
                    <a:bodyPr/>
                    <a:lstStyle/>
                    <a:p>
                      <a:pPr indent="269875" algn="l">
                        <a:spcAft>
                          <a:spcPts val="0"/>
                        </a:spcAft>
                      </a:pPr>
                      <a:r>
                        <a:rPr lang="en-US" sz="2000" kern="100" dirty="0">
                          <a:latin typeface="Times New Roman"/>
                          <a:ea typeface="宋体"/>
                          <a:cs typeface="Times New Roman"/>
                        </a:rPr>
                        <a:t>B</a:t>
                      </a:r>
                      <a:r>
                        <a:rPr lang="zh-CN" sz="2000" kern="100" dirty="0">
                          <a:latin typeface="Times New Roman"/>
                          <a:ea typeface="宋体"/>
                          <a:cs typeface="Times New Roman"/>
                        </a:rPr>
                        <a:t>型吊车</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269875" algn="ctr">
                        <a:spcAft>
                          <a:spcPts val="0"/>
                        </a:spcAft>
                      </a:pPr>
                      <a:r>
                        <a:rPr lang="en-US" sz="2000" kern="100">
                          <a:latin typeface="Times New Roman"/>
                          <a:ea typeface="宋体"/>
                          <a:cs typeface="Times New Roman"/>
                        </a:rPr>
                        <a:t>10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269875" algn="ctr">
                        <a:spcAft>
                          <a:spcPts val="0"/>
                        </a:spcAft>
                      </a:pPr>
                      <a:r>
                        <a:rPr lang="en-US" sz="2000" kern="100">
                          <a:latin typeface="Times New Roman"/>
                          <a:ea typeface="宋体"/>
                          <a:cs typeface="Times New Roman"/>
                        </a:rPr>
                        <a:t>600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269875" algn="ctr">
                        <a:spcAft>
                          <a:spcPts val="0"/>
                        </a:spcAft>
                      </a:pPr>
                      <a:r>
                        <a:rPr lang="en-US" sz="2000" kern="100">
                          <a:latin typeface="Times New Roman"/>
                          <a:ea typeface="宋体"/>
                          <a:cs typeface="Times New Roman"/>
                        </a:rPr>
                        <a:t>2</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R="396240" indent="269875" algn="r">
                        <a:spcAft>
                          <a:spcPts val="0"/>
                        </a:spcAft>
                      </a:pPr>
                      <a:r>
                        <a:rPr lang="en-US" sz="2000" kern="100">
                          <a:latin typeface="Times New Roman"/>
                          <a:ea typeface="宋体"/>
                          <a:cs typeface="Times New Roman"/>
                        </a:rPr>
                        <a:t>1 200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374073">
                <a:tc>
                  <a:txBody>
                    <a:bodyPr/>
                    <a:lstStyle/>
                    <a:p>
                      <a:pPr indent="269875" algn="l">
                        <a:spcAft>
                          <a:spcPts val="0"/>
                        </a:spcAft>
                      </a:pPr>
                      <a:r>
                        <a:rPr lang="zh-CN" sz="2000" kern="100" dirty="0">
                          <a:latin typeface="Times New Roman"/>
                          <a:ea typeface="宋体"/>
                          <a:cs typeface="Times New Roman"/>
                        </a:rPr>
                        <a:t>合计</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spcAft>
                          <a:spcPts val="0"/>
                        </a:spcAft>
                      </a:pPr>
                      <a:r>
                        <a:rPr lang="zh-CN" sz="20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spcAft>
                          <a:spcPts val="0"/>
                        </a:spcAft>
                      </a:pPr>
                      <a:r>
                        <a:rPr lang="zh-CN" sz="20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spcAft>
                          <a:spcPts val="0"/>
                        </a:spcAft>
                      </a:pPr>
                      <a:r>
                        <a:rPr lang="zh-CN" sz="20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96240" indent="269875" algn="r">
                        <a:spcAft>
                          <a:spcPts val="0"/>
                        </a:spcAft>
                      </a:pPr>
                      <a:r>
                        <a:rPr lang="en-US" sz="2000" kern="100" dirty="0">
                          <a:latin typeface="Times New Roman"/>
                          <a:ea typeface="宋体"/>
                          <a:cs typeface="Times New Roman"/>
                        </a:rPr>
                        <a:t>46 620</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99713" name="Rectangle 1"/>
          <p:cNvSpPr>
            <a:spLocks noChangeArrowheads="1"/>
          </p:cNvSpPr>
          <p:nvPr/>
        </p:nvSpPr>
        <p:spPr bwMode="auto">
          <a:xfrm>
            <a:off x="2456222" y="972831"/>
            <a:ext cx="7279557"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69875" algn="l" defTabSz="914400" rtl="0" eaLnBrk="1" fontAlgn="base" latinLnBrk="0" hangingPunct="1">
              <a:lnSpc>
                <a:spcPct val="100000"/>
              </a:lnSpc>
              <a:spcBef>
                <a:spcPct val="0"/>
              </a:spcBef>
              <a:spcAft>
                <a:spcPct val="0"/>
              </a:spcAft>
              <a:buClrTx/>
              <a:buSzTx/>
              <a:buFontTx/>
              <a:buNone/>
              <a:tabLst>
                <a:tab pos="1822450" algn="ctr"/>
                <a:tab pos="3708400" algn="r"/>
              </a:tabLst>
            </a:pPr>
            <a:r>
              <a:rPr kumimoji="0" lang="zh-CN"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表</a:t>
            </a:r>
            <a:r>
              <a:rPr kumimoji="0" lang="en-US" altLang="zh-CN"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4-9  </a:t>
            </a:r>
            <a:r>
              <a:rPr kumimoji="0" lang="zh-CN" altLang="en-US"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第一运输公司</a:t>
            </a:r>
            <a:r>
              <a:rPr kumimoji="0" lang="en-US" altLang="zh-CN"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202×</a:t>
            </a:r>
            <a:r>
              <a:rPr kumimoji="0" lang="zh-CN" altLang="en-US"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年度车船税预算</a:t>
            </a:r>
            <a:endParaRPr kumimoji="0" lang="zh-CN" altLang="en-US" sz="2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92500" lnSpcReduction="10000"/>
          </a:bodyPr>
          <a:lstStyle/>
          <a:p>
            <a:r>
              <a:rPr lang="zh-CN" altLang="zh-CN" dirty="0" smtClean="0">
                <a:latin typeface="+mn-ea"/>
              </a:rPr>
              <a:t>（二）乙类费用预算</a:t>
            </a:r>
          </a:p>
          <a:p>
            <a:r>
              <a:rPr lang="en-US" altLang="zh-CN" dirty="0" smtClean="0">
                <a:latin typeface="+mn-ea"/>
              </a:rPr>
              <a:t>1</a:t>
            </a:r>
            <a:r>
              <a:rPr lang="zh-CN" altLang="zh-CN" dirty="0" smtClean="0">
                <a:latin typeface="+mn-ea"/>
              </a:rPr>
              <a:t>．燃料（总行程耗费）预算</a:t>
            </a:r>
          </a:p>
          <a:p>
            <a:r>
              <a:rPr lang="zh-CN" altLang="zh-CN" dirty="0" smtClean="0">
                <a:latin typeface="+mn-ea"/>
              </a:rPr>
              <a:t>根据不同车型营运车的燃料消耗定额，以预算期内不同道路、不同季节的行驶里程的比率为权数，对油耗定额先加以调整，作为燃料预算的计算参数（可另行编制“预算用燃料定额调整计算表”），结合相关指标，编制营运车辆总行程燃料费用预算，见表</a:t>
            </a:r>
            <a:r>
              <a:rPr lang="en-US" altLang="zh-CN" dirty="0" smtClean="0">
                <a:latin typeface="+mn-ea"/>
              </a:rPr>
              <a:t>4-10</a:t>
            </a:r>
            <a:r>
              <a:rPr lang="zh-CN" altLang="zh-CN" dirty="0" smtClean="0">
                <a:latin typeface="+mn-ea"/>
              </a:rPr>
              <a:t>（表内的油耗定额为调整后的定额）。</a:t>
            </a:r>
            <a:endParaRPr lang="zh-CN" altLang="en-US" dirty="0">
              <a:latin typeface="+mn-ea"/>
            </a:endParaRP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899157" y="1844041"/>
          <a:ext cx="10302243" cy="3796906"/>
        </p:xfrm>
        <a:graphic>
          <a:graphicData uri="http://schemas.openxmlformats.org/drawingml/2006/table">
            <a:tbl>
              <a:tblPr/>
              <a:tblGrid>
                <a:gridCol w="1475607"/>
                <a:gridCol w="1282836"/>
                <a:gridCol w="1234440"/>
                <a:gridCol w="1402080"/>
                <a:gridCol w="1219200"/>
                <a:gridCol w="1264920"/>
                <a:gridCol w="975360"/>
                <a:gridCol w="1447800"/>
              </a:tblGrid>
              <a:tr h="42071">
                <a:tc rowSpan="2">
                  <a:txBody>
                    <a:bodyPr/>
                    <a:lstStyle/>
                    <a:p>
                      <a:pPr indent="0" algn="ctr">
                        <a:spcAft>
                          <a:spcPts val="0"/>
                        </a:spcAft>
                      </a:pPr>
                      <a:r>
                        <a:rPr lang="zh-CN" sz="2000" kern="0">
                          <a:latin typeface="Times New Roman"/>
                          <a:ea typeface="黑体"/>
                          <a:cs typeface="Times New Roman"/>
                        </a:rPr>
                        <a:t>车</a:t>
                      </a:r>
                      <a:r>
                        <a:rPr lang="en-US" sz="2000" kern="0">
                          <a:latin typeface="Times New Roman"/>
                          <a:ea typeface="黑体"/>
                          <a:cs typeface="Times New Roman"/>
                        </a:rPr>
                        <a:t>    </a:t>
                      </a:r>
                      <a:r>
                        <a:rPr lang="zh-CN" sz="2000" kern="0">
                          <a:latin typeface="Times New Roman"/>
                          <a:ea typeface="黑体"/>
                          <a:cs typeface="Times New Roman"/>
                        </a:rPr>
                        <a:t>型</a:t>
                      </a:r>
                      <a:endParaRPr lang="zh-CN" sz="2000" kern="100">
                        <a:latin typeface="Times New Roman"/>
                        <a:ea typeface="宋体"/>
                        <a:cs typeface="Times New Roman"/>
                      </a:endParaRPr>
                    </a:p>
                  </a:txBody>
                  <a:tcPr marL="45156" marR="45156"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gridSpan="5">
                  <a:txBody>
                    <a:bodyPr/>
                    <a:lstStyle/>
                    <a:p>
                      <a:pPr indent="0" algn="ctr">
                        <a:spcAft>
                          <a:spcPts val="0"/>
                        </a:spcAft>
                      </a:pPr>
                      <a:r>
                        <a:rPr lang="zh-CN" sz="2000" kern="100">
                          <a:latin typeface="Times New Roman"/>
                          <a:ea typeface="黑体"/>
                          <a:cs typeface="Times New Roman"/>
                        </a:rPr>
                        <a:t>单车全年平均</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2">
                  <a:txBody>
                    <a:bodyPr/>
                    <a:lstStyle/>
                    <a:p>
                      <a:pPr indent="0" algn="ctr">
                        <a:spcAft>
                          <a:spcPts val="0"/>
                        </a:spcAft>
                      </a:pPr>
                      <a:r>
                        <a:rPr lang="zh-CN" sz="2000" kern="0">
                          <a:latin typeface="Times New Roman"/>
                          <a:ea typeface="黑体"/>
                          <a:cs typeface="Times New Roman"/>
                        </a:rPr>
                        <a:t>车型全年合计</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r>
              <a:tr h="252426">
                <a:tc vMerge="1">
                  <a:txBody>
                    <a:bodyPr/>
                    <a:lstStyle/>
                    <a:p>
                      <a:endParaRPr lang="zh-CN" altLang="en-US"/>
                    </a:p>
                  </a:txBody>
                  <a:tcPr/>
                </a:tc>
                <a:tc>
                  <a:txBody>
                    <a:bodyPr/>
                    <a:lstStyle/>
                    <a:p>
                      <a:pPr indent="0" algn="ctr">
                        <a:spcAft>
                          <a:spcPts val="0"/>
                        </a:spcAft>
                      </a:pPr>
                      <a:r>
                        <a:rPr lang="zh-CN" sz="2000" kern="0">
                          <a:latin typeface="Times New Roman"/>
                          <a:ea typeface="黑体"/>
                          <a:cs typeface="Times New Roman"/>
                        </a:rPr>
                        <a:t>油耗定额</a:t>
                      </a:r>
                      <a:r>
                        <a:rPr lang="en-US" sz="2000" kern="0">
                          <a:latin typeface="Times New Roman"/>
                          <a:ea typeface="黑体"/>
                          <a:cs typeface="Times New Roman"/>
                        </a:rPr>
                        <a:t>/</a:t>
                      </a:r>
                      <a:r>
                        <a:rPr lang="zh-CN" sz="2000" kern="0">
                          <a:latin typeface="Times New Roman"/>
                          <a:ea typeface="黑体"/>
                          <a:cs typeface="Times New Roman"/>
                        </a:rPr>
                        <a:t>（</a:t>
                      </a:r>
                      <a:r>
                        <a:rPr lang="en-US" sz="2000" kern="0">
                          <a:latin typeface="Times New Roman"/>
                          <a:ea typeface="黑体"/>
                          <a:cs typeface="Times New Roman"/>
                        </a:rPr>
                        <a:t>L/</a:t>
                      </a:r>
                      <a:r>
                        <a:rPr lang="zh-CN" sz="2000" kern="0">
                          <a:latin typeface="Times New Roman"/>
                          <a:ea typeface="黑体"/>
                          <a:cs typeface="Times New Roman"/>
                        </a:rPr>
                        <a:t>）</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spcAft>
                          <a:spcPts val="0"/>
                        </a:spcAft>
                      </a:pPr>
                      <a:r>
                        <a:rPr lang="zh-CN" altLang="zh-CN" sz="1800" b="1" kern="1200" dirty="0" smtClean="0">
                          <a:solidFill>
                            <a:schemeClr val="tx1"/>
                          </a:solidFill>
                          <a:latin typeface="+mn-lt"/>
                          <a:ea typeface="+mn-ea"/>
                          <a:cs typeface="+mn-cs"/>
                        </a:rPr>
                        <a:t>行驶里程</a:t>
                      </a:r>
                      <a:r>
                        <a:rPr lang="en-US" altLang="zh-CN" sz="1800" b="1" kern="1200" dirty="0" smtClean="0">
                          <a:solidFill>
                            <a:schemeClr val="tx1"/>
                          </a:solidFill>
                          <a:latin typeface="+mn-lt"/>
                          <a:ea typeface="+mn-ea"/>
                          <a:cs typeface="+mn-cs"/>
                        </a:rPr>
                        <a:t>/10</a:t>
                      </a:r>
                      <a:r>
                        <a:rPr lang="en-US" altLang="zh-CN" sz="1800" b="1" kern="1200" baseline="30000" dirty="0" smtClean="0">
                          <a:solidFill>
                            <a:schemeClr val="tx1"/>
                          </a:solidFill>
                          <a:latin typeface="+mn-lt"/>
                          <a:ea typeface="+mn-ea"/>
                          <a:cs typeface="+mn-cs"/>
                        </a:rPr>
                        <a:t>3</a:t>
                      </a:r>
                      <a:r>
                        <a:rPr lang="en-US" altLang="zh-CN" sz="1800" b="1" kern="1200" dirty="0" smtClean="0">
                          <a:solidFill>
                            <a:schemeClr val="tx1"/>
                          </a:solidFill>
                          <a:latin typeface="+mn-lt"/>
                          <a:ea typeface="+mn-ea"/>
                          <a:cs typeface="+mn-cs"/>
                        </a:rPr>
                        <a:t>km</a:t>
                      </a:r>
                      <a:endParaRPr lang="zh-CN" sz="2000" b="1" kern="100" dirty="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spcAft>
                          <a:spcPts val="0"/>
                        </a:spcAft>
                      </a:pPr>
                      <a:r>
                        <a:rPr lang="zh-CN" sz="2000" kern="100" dirty="0">
                          <a:latin typeface="Times New Roman"/>
                          <a:ea typeface="黑体"/>
                          <a:cs typeface="Times New Roman"/>
                        </a:rPr>
                        <a:t>燃料消耗</a:t>
                      </a:r>
                      <a:r>
                        <a:rPr lang="en-US" sz="2000" kern="100" dirty="0">
                          <a:latin typeface="Times New Roman"/>
                          <a:ea typeface="黑体"/>
                          <a:cs typeface="Times New Roman"/>
                        </a:rPr>
                        <a:t>/</a:t>
                      </a:r>
                      <a:r>
                        <a:rPr lang="zh-CN" sz="2000" kern="100" dirty="0">
                          <a:latin typeface="Times New Roman"/>
                          <a:ea typeface="黑体"/>
                          <a:cs typeface="Times New Roman"/>
                        </a:rPr>
                        <a:t>（</a:t>
                      </a:r>
                      <a:r>
                        <a:rPr lang="en-US" sz="2000" kern="100" dirty="0">
                          <a:latin typeface="Times New Roman"/>
                          <a:ea typeface="黑体"/>
                          <a:cs typeface="Times New Roman"/>
                        </a:rPr>
                        <a:t>L/</a:t>
                      </a:r>
                      <a:r>
                        <a:rPr lang="zh-CN" sz="2000" kern="100" dirty="0">
                          <a:latin typeface="Times New Roman"/>
                          <a:ea typeface="黑体"/>
                          <a:cs typeface="Times New Roman"/>
                        </a:rPr>
                        <a:t>辆）</a:t>
                      </a:r>
                      <a:endParaRPr lang="zh-CN" sz="2000" kern="100" dirty="0">
                        <a:latin typeface="Times New Roman"/>
                        <a:ea typeface="宋体"/>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spcAft>
                          <a:spcPts val="0"/>
                        </a:spcAft>
                      </a:pPr>
                      <a:r>
                        <a:rPr lang="zh-CN" sz="2000" kern="100" dirty="0">
                          <a:latin typeface="Times New Roman"/>
                          <a:ea typeface="黑体"/>
                          <a:cs typeface="Times New Roman"/>
                        </a:rPr>
                        <a:t>燃料价格</a:t>
                      </a:r>
                      <a:r>
                        <a:rPr lang="en-US" sz="2000" kern="100" dirty="0">
                          <a:latin typeface="Times New Roman"/>
                          <a:ea typeface="黑体"/>
                          <a:cs typeface="Times New Roman"/>
                        </a:rPr>
                        <a:t>/</a:t>
                      </a:r>
                      <a:r>
                        <a:rPr lang="zh-CN" sz="2000" kern="100" dirty="0">
                          <a:latin typeface="Times New Roman"/>
                          <a:ea typeface="黑体"/>
                          <a:cs typeface="Times New Roman"/>
                        </a:rPr>
                        <a:t>（元</a:t>
                      </a:r>
                      <a:r>
                        <a:rPr lang="en-US" sz="2000" kern="100" dirty="0">
                          <a:latin typeface="Times New Roman"/>
                          <a:ea typeface="黑体"/>
                          <a:cs typeface="Times New Roman"/>
                        </a:rPr>
                        <a:t>/L</a:t>
                      </a:r>
                      <a:r>
                        <a:rPr lang="zh-CN" sz="2000" kern="100" dirty="0">
                          <a:latin typeface="Times New Roman"/>
                          <a:ea typeface="黑体"/>
                          <a:cs typeface="Times New Roman"/>
                        </a:rPr>
                        <a:t>）</a:t>
                      </a:r>
                      <a:endParaRPr lang="zh-CN" sz="2000" kern="100" dirty="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spcAft>
                          <a:spcPts val="0"/>
                        </a:spcAft>
                      </a:pPr>
                      <a:r>
                        <a:rPr lang="zh-CN" sz="2000" kern="100">
                          <a:latin typeface="Times New Roman"/>
                          <a:ea typeface="黑体"/>
                          <a:cs typeface="Times New Roman"/>
                        </a:rPr>
                        <a:t>燃料费用</a:t>
                      </a:r>
                      <a:r>
                        <a:rPr lang="en-US" sz="2000" kern="100">
                          <a:latin typeface="Times New Roman"/>
                          <a:ea typeface="黑体"/>
                          <a:cs typeface="Times New Roman"/>
                        </a:rPr>
                        <a:t>/</a:t>
                      </a:r>
                      <a:r>
                        <a:rPr lang="zh-CN" sz="2000" kern="100">
                          <a:latin typeface="Times New Roman"/>
                          <a:ea typeface="黑体"/>
                          <a:cs typeface="Times New Roman"/>
                        </a:rPr>
                        <a:t>（元</a:t>
                      </a:r>
                      <a:r>
                        <a:rPr lang="en-US" sz="2000" kern="100">
                          <a:latin typeface="Times New Roman"/>
                          <a:ea typeface="黑体"/>
                          <a:cs typeface="Times New Roman"/>
                        </a:rPr>
                        <a:t>/</a:t>
                      </a:r>
                      <a:r>
                        <a:rPr lang="zh-CN" sz="2000" kern="100">
                          <a:latin typeface="Times New Roman"/>
                          <a:ea typeface="黑体"/>
                          <a:cs typeface="Times New Roman"/>
                        </a:rPr>
                        <a:t>辆）</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spcAft>
                          <a:spcPts val="0"/>
                        </a:spcAft>
                      </a:pPr>
                      <a:r>
                        <a:rPr lang="zh-CN" sz="2000" kern="0">
                          <a:latin typeface="Times New Roman"/>
                          <a:ea typeface="黑体"/>
                          <a:cs typeface="Times New Roman"/>
                        </a:rPr>
                        <a:t>车数</a:t>
                      </a:r>
                      <a:r>
                        <a:rPr lang="en-US" sz="2000" kern="0">
                          <a:latin typeface="Times New Roman"/>
                          <a:ea typeface="黑体"/>
                          <a:cs typeface="Times New Roman"/>
                        </a:rPr>
                        <a:t>/</a:t>
                      </a:r>
                      <a:r>
                        <a:rPr lang="zh-CN" sz="2000" kern="0">
                          <a:latin typeface="Times New Roman"/>
                          <a:ea typeface="黑体"/>
                          <a:cs typeface="Times New Roman"/>
                        </a:rPr>
                        <a:t>辆</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spcAft>
                          <a:spcPts val="0"/>
                        </a:spcAft>
                      </a:pPr>
                      <a:r>
                        <a:rPr lang="zh-CN" sz="2000" kern="0">
                          <a:latin typeface="Times New Roman"/>
                          <a:ea typeface="黑体"/>
                          <a:cs typeface="Times New Roman"/>
                        </a:rPr>
                        <a:t>燃料预算额</a:t>
                      </a:r>
                      <a:r>
                        <a:rPr lang="en-US" sz="2000" kern="0">
                          <a:latin typeface="Times New Roman"/>
                          <a:ea typeface="黑体"/>
                          <a:cs typeface="Times New Roman"/>
                        </a:rPr>
                        <a:t>/</a:t>
                      </a:r>
                      <a:r>
                        <a:rPr lang="zh-CN" sz="2000" kern="0">
                          <a:latin typeface="Times New Roman"/>
                          <a:ea typeface="黑体"/>
                          <a:cs typeface="Times New Roman"/>
                        </a:rPr>
                        <a:t>元</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350519">
                <a:tc>
                  <a:txBody>
                    <a:bodyPr/>
                    <a:lstStyle/>
                    <a:p>
                      <a:pPr indent="0" algn="ctr">
                        <a:spcAft>
                          <a:spcPts val="0"/>
                        </a:spcAft>
                      </a:pPr>
                      <a:r>
                        <a:rPr lang="zh-CN" sz="2000" kern="0">
                          <a:latin typeface="Times New Roman"/>
                          <a:ea typeface="宋体"/>
                          <a:cs typeface="Times New Roman"/>
                        </a:rPr>
                        <a:t>甲</a:t>
                      </a:r>
                      <a:endParaRPr lang="zh-CN" sz="2000" kern="100">
                        <a:latin typeface="Times New Roman"/>
                        <a:ea typeface="宋体"/>
                        <a:cs typeface="Times New Roman"/>
                      </a:endParaRPr>
                    </a:p>
                  </a:txBody>
                  <a:tcPr marL="45156" marR="45156"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zh-CN" sz="2000" kern="0">
                          <a:latin typeface="Times New Roman"/>
                          <a:ea typeface="宋体"/>
                          <a:cs typeface="Times New Roman"/>
                        </a:rPr>
                        <a:t>①</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zh-CN" sz="2000" kern="0">
                          <a:latin typeface="Times New Roman"/>
                          <a:ea typeface="宋体"/>
                          <a:cs typeface="Times New Roman"/>
                        </a:rPr>
                        <a:t>②</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zh-CN" sz="2000" kern="100">
                          <a:latin typeface="Times New Roman"/>
                          <a:ea typeface="宋体"/>
                          <a:cs typeface="Times New Roman"/>
                        </a:rPr>
                        <a:t>③</a:t>
                      </a:r>
                      <a:r>
                        <a:rPr lang="en-US" sz="2000" kern="100">
                          <a:latin typeface="Times New Roman"/>
                          <a:ea typeface="宋体"/>
                          <a:cs typeface="Times New Roman"/>
                        </a:rPr>
                        <a:t>=</a:t>
                      </a:r>
                      <a:r>
                        <a:rPr lang="zh-CN" sz="2000" kern="100">
                          <a:latin typeface="Times New Roman"/>
                          <a:ea typeface="宋体"/>
                          <a:cs typeface="Times New Roman"/>
                        </a:rPr>
                        <a:t>①×②</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zh-CN" sz="2000" kern="100">
                          <a:latin typeface="Times New Roman"/>
                          <a:ea typeface="宋体"/>
                          <a:cs typeface="Times New Roman"/>
                        </a:rPr>
                        <a:t>④</a:t>
                      </a: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zh-CN" sz="2000" kern="100">
                          <a:latin typeface="Times New Roman"/>
                          <a:ea typeface="宋体"/>
                          <a:cs typeface="Times New Roman"/>
                        </a:rPr>
                        <a:t>⑤</a:t>
                      </a:r>
                      <a:r>
                        <a:rPr lang="en-US" sz="2000" kern="100">
                          <a:latin typeface="Times New Roman"/>
                          <a:ea typeface="宋体"/>
                          <a:cs typeface="Times New Roman"/>
                        </a:rPr>
                        <a:t>=</a:t>
                      </a:r>
                      <a:r>
                        <a:rPr lang="zh-CN" sz="2000" kern="100">
                          <a:latin typeface="Times New Roman"/>
                          <a:ea typeface="宋体"/>
                          <a:cs typeface="Times New Roman"/>
                        </a:rPr>
                        <a:t>③×④</a:t>
                      </a: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zh-CN" sz="2000" kern="0">
                          <a:latin typeface="Times New Roman"/>
                          <a:ea typeface="宋体"/>
                          <a:cs typeface="Times New Roman"/>
                        </a:rPr>
                        <a:t>⑥</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zh-CN" sz="2000" kern="0">
                          <a:latin typeface="Times New Roman"/>
                          <a:ea typeface="宋体"/>
                          <a:cs typeface="Times New Roman"/>
                        </a:rPr>
                        <a:t>⑦</a:t>
                      </a:r>
                      <a:r>
                        <a:rPr lang="en-US" sz="2000" kern="0">
                          <a:latin typeface="Times New Roman"/>
                          <a:ea typeface="宋体"/>
                          <a:cs typeface="Times New Roman"/>
                        </a:rPr>
                        <a:t>=</a:t>
                      </a:r>
                      <a:r>
                        <a:rPr lang="zh-CN" sz="2000" kern="0">
                          <a:latin typeface="Times New Roman"/>
                          <a:ea typeface="宋体"/>
                          <a:cs typeface="Times New Roman"/>
                        </a:rPr>
                        <a:t>⑤×⑥</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5760">
                <a:tc>
                  <a:txBody>
                    <a:bodyPr/>
                    <a:lstStyle/>
                    <a:p>
                      <a:pPr indent="0" algn="ctr">
                        <a:spcAft>
                          <a:spcPts val="0"/>
                        </a:spcAft>
                      </a:pPr>
                      <a:r>
                        <a:rPr lang="en-US" sz="2000" kern="100">
                          <a:latin typeface="Times New Roman"/>
                          <a:ea typeface="宋体"/>
                          <a:cs typeface="Times New Roman"/>
                        </a:rPr>
                        <a:t>A</a:t>
                      </a:r>
                      <a:endParaRPr lang="zh-CN" sz="2000" kern="100">
                        <a:latin typeface="Times New Roman"/>
                        <a:ea typeface="宋体"/>
                        <a:cs typeface="Times New Roman"/>
                      </a:endParaRPr>
                    </a:p>
                  </a:txBody>
                  <a:tcPr marL="45156" marR="45156"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spcAft>
                          <a:spcPts val="0"/>
                        </a:spcAft>
                      </a:pPr>
                      <a:r>
                        <a:rPr lang="en-US" sz="2000" kern="100">
                          <a:latin typeface="Times New Roman"/>
                          <a:ea typeface="宋体"/>
                          <a:cs typeface="Times New Roman"/>
                        </a:rPr>
                        <a:t>300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spcAft>
                          <a:spcPts val="0"/>
                        </a:spcAft>
                      </a:pPr>
                      <a:r>
                        <a:rPr lang="en-US" sz="2000" kern="100">
                          <a:latin typeface="Times New Roman"/>
                          <a:ea typeface="宋体"/>
                          <a:cs typeface="Times New Roman"/>
                        </a:rPr>
                        <a:t>150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spcAft>
                          <a:spcPts val="0"/>
                        </a:spcAft>
                      </a:pPr>
                      <a:r>
                        <a:rPr lang="en-US" sz="2000" kern="100">
                          <a:latin typeface="Times New Roman"/>
                          <a:ea typeface="宋体"/>
                          <a:cs typeface="Times New Roman"/>
                        </a:rPr>
                        <a:t>45 000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spcAft>
                          <a:spcPts val="0"/>
                        </a:spcAft>
                      </a:pPr>
                      <a:r>
                        <a:rPr lang="en-US" sz="2000" kern="100">
                          <a:latin typeface="Times New Roman"/>
                          <a:ea typeface="宋体"/>
                          <a:cs typeface="Times New Roman"/>
                        </a:rPr>
                        <a:t>5.50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spcAft>
                          <a:spcPts val="0"/>
                        </a:spcAft>
                      </a:pPr>
                      <a:r>
                        <a:rPr lang="en-US" sz="2000" kern="100">
                          <a:latin typeface="Times New Roman"/>
                          <a:ea typeface="宋体"/>
                          <a:cs typeface="Times New Roman"/>
                        </a:rPr>
                        <a:t>247 500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spcAft>
                          <a:spcPts val="0"/>
                        </a:spcAft>
                      </a:pPr>
                      <a:r>
                        <a:rPr lang="en-US" sz="2000" kern="100">
                          <a:latin typeface="Times New Roman"/>
                          <a:ea typeface="宋体"/>
                          <a:cs typeface="Times New Roman"/>
                        </a:rPr>
                        <a:t>24</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196850" indent="0" algn="r">
                        <a:spcAft>
                          <a:spcPts val="0"/>
                        </a:spcAft>
                      </a:pPr>
                      <a:r>
                        <a:rPr lang="en-US" sz="2000" kern="100">
                          <a:latin typeface="Times New Roman"/>
                          <a:ea typeface="宋体"/>
                          <a:cs typeface="Times New Roman"/>
                        </a:rPr>
                        <a:t>5 940 000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45720">
                <a:tc>
                  <a:txBody>
                    <a:bodyPr/>
                    <a:lstStyle/>
                    <a:p>
                      <a:pPr indent="0" algn="ctr">
                        <a:spcAft>
                          <a:spcPts val="0"/>
                        </a:spcAft>
                      </a:pPr>
                      <a:r>
                        <a:rPr lang="en-US" sz="2000" kern="100">
                          <a:latin typeface="Times New Roman"/>
                          <a:ea typeface="宋体"/>
                          <a:cs typeface="Times New Roman"/>
                        </a:rPr>
                        <a:t>B</a:t>
                      </a:r>
                      <a:endParaRPr lang="zh-CN" sz="2000" kern="100">
                        <a:latin typeface="Times New Roman"/>
                        <a:ea typeface="宋体"/>
                        <a:cs typeface="Times New Roman"/>
                      </a:endParaRPr>
                    </a:p>
                  </a:txBody>
                  <a:tcPr marL="45156" marR="45156"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330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160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52 800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5.50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290 400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3</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196850" indent="0" algn="r">
                        <a:spcAft>
                          <a:spcPts val="0"/>
                        </a:spcAft>
                      </a:pPr>
                      <a:r>
                        <a:rPr lang="en-US" sz="2000" kern="100">
                          <a:latin typeface="Times New Roman"/>
                          <a:ea typeface="宋体"/>
                          <a:cs typeface="Times New Roman"/>
                        </a:rPr>
                        <a:t>871 200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a:noFill/>
                    </a:lnR>
                    <a:lnT>
                      <a:noFill/>
                    </a:lnT>
                    <a:lnB>
                      <a:noFill/>
                    </a:lnB>
                  </a:tcPr>
                </a:tc>
              </a:tr>
              <a:tr h="182880">
                <a:tc>
                  <a:txBody>
                    <a:bodyPr/>
                    <a:lstStyle/>
                    <a:p>
                      <a:pPr indent="0" algn="ctr">
                        <a:spcAft>
                          <a:spcPts val="0"/>
                        </a:spcAft>
                      </a:pPr>
                      <a:r>
                        <a:rPr lang="en-US" sz="2000" kern="100">
                          <a:latin typeface="Times New Roman"/>
                          <a:ea typeface="宋体"/>
                          <a:cs typeface="Times New Roman"/>
                        </a:rPr>
                        <a:t>C</a:t>
                      </a:r>
                      <a:endParaRPr lang="zh-CN" sz="2000" kern="100">
                        <a:latin typeface="Times New Roman"/>
                        <a:ea typeface="宋体"/>
                        <a:cs typeface="Times New Roman"/>
                      </a:endParaRPr>
                    </a:p>
                  </a:txBody>
                  <a:tcPr marL="45156" marR="45156"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350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160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56 000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5.50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308 000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1</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196850" indent="0" algn="r">
                        <a:spcAft>
                          <a:spcPts val="0"/>
                        </a:spcAft>
                      </a:pPr>
                      <a:r>
                        <a:rPr lang="en-US" sz="2000" kern="100">
                          <a:latin typeface="Times New Roman"/>
                          <a:ea typeface="宋体"/>
                          <a:cs typeface="Times New Roman"/>
                        </a:rPr>
                        <a:t>308 000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a:noFill/>
                    </a:lnR>
                    <a:lnT>
                      <a:noFill/>
                    </a:lnT>
                    <a:lnB>
                      <a:noFill/>
                    </a:lnB>
                  </a:tcPr>
                </a:tc>
              </a:tr>
              <a:tr h="378639">
                <a:tc>
                  <a:txBody>
                    <a:bodyPr/>
                    <a:lstStyle/>
                    <a:p>
                      <a:pPr indent="0" algn="ctr">
                        <a:spcAft>
                          <a:spcPts val="0"/>
                        </a:spcAft>
                      </a:pPr>
                      <a:r>
                        <a:rPr lang="en-US" sz="2000" kern="100">
                          <a:latin typeface="Times New Roman"/>
                          <a:ea typeface="宋体"/>
                          <a:cs typeface="Times New Roman"/>
                        </a:rPr>
                        <a:t>D</a:t>
                      </a:r>
                      <a:endParaRPr lang="zh-CN" sz="2000" kern="100">
                        <a:latin typeface="Times New Roman"/>
                        <a:ea typeface="宋体"/>
                        <a:cs typeface="Times New Roman"/>
                      </a:endParaRPr>
                    </a:p>
                  </a:txBody>
                  <a:tcPr marL="45156" marR="45156"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300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150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45 000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5.50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247 500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36</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196850" indent="0" algn="r">
                        <a:spcAft>
                          <a:spcPts val="0"/>
                        </a:spcAft>
                      </a:pPr>
                      <a:r>
                        <a:rPr lang="en-US" sz="2000" kern="100">
                          <a:latin typeface="Times New Roman"/>
                          <a:ea typeface="宋体"/>
                          <a:cs typeface="Times New Roman"/>
                        </a:rPr>
                        <a:t>8 910 000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a:noFill/>
                    </a:lnR>
                    <a:lnT>
                      <a:noFill/>
                    </a:lnT>
                    <a:lnB>
                      <a:noFill/>
                    </a:lnB>
                  </a:tcPr>
                </a:tc>
              </a:tr>
              <a:tr h="378639">
                <a:tc>
                  <a:txBody>
                    <a:bodyPr/>
                    <a:lstStyle/>
                    <a:p>
                      <a:pPr indent="0" algn="ctr">
                        <a:spcAft>
                          <a:spcPts val="0"/>
                        </a:spcAft>
                      </a:pPr>
                      <a:r>
                        <a:rPr lang="en-US" sz="2000" kern="100">
                          <a:latin typeface="Times New Roman"/>
                          <a:ea typeface="宋体"/>
                          <a:cs typeface="Times New Roman"/>
                        </a:rPr>
                        <a:t>E</a:t>
                      </a:r>
                      <a:endParaRPr lang="zh-CN" sz="2000" kern="100">
                        <a:latin typeface="Times New Roman"/>
                        <a:ea typeface="宋体"/>
                        <a:cs typeface="Times New Roman"/>
                      </a:endParaRPr>
                    </a:p>
                  </a:txBody>
                  <a:tcPr marL="45156" marR="45156"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320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160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51 200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5.20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266 240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spcAft>
                          <a:spcPts val="0"/>
                        </a:spcAft>
                      </a:pPr>
                      <a:r>
                        <a:rPr lang="en-US" sz="2000" kern="100">
                          <a:latin typeface="Times New Roman"/>
                          <a:ea typeface="宋体"/>
                          <a:cs typeface="Times New Roman"/>
                        </a:rPr>
                        <a:t>7</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196850" indent="0" algn="r">
                        <a:spcAft>
                          <a:spcPts val="0"/>
                        </a:spcAft>
                      </a:pPr>
                      <a:r>
                        <a:rPr lang="en-US" sz="2000" kern="100">
                          <a:latin typeface="Times New Roman"/>
                          <a:ea typeface="宋体"/>
                          <a:cs typeface="Times New Roman"/>
                        </a:rPr>
                        <a:t>1 863 680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a:noFill/>
                    </a:lnR>
                    <a:lnT>
                      <a:noFill/>
                    </a:lnT>
                    <a:lnB>
                      <a:noFill/>
                    </a:lnB>
                  </a:tcPr>
                </a:tc>
              </a:tr>
              <a:tr h="378639">
                <a:tc>
                  <a:txBody>
                    <a:bodyPr/>
                    <a:lstStyle/>
                    <a:p>
                      <a:pPr indent="0" algn="ctr">
                        <a:spcAft>
                          <a:spcPts val="0"/>
                        </a:spcAft>
                      </a:pPr>
                      <a:r>
                        <a:rPr lang="en-US" sz="2000" kern="100">
                          <a:latin typeface="Times New Roman"/>
                          <a:ea typeface="宋体"/>
                          <a:cs typeface="Times New Roman"/>
                        </a:rPr>
                        <a:t>F</a:t>
                      </a:r>
                      <a:endParaRPr lang="zh-CN" sz="2000" kern="100">
                        <a:latin typeface="Times New Roman"/>
                        <a:ea typeface="宋体"/>
                        <a:cs typeface="Times New Roman"/>
                      </a:endParaRPr>
                    </a:p>
                  </a:txBody>
                  <a:tcPr marL="45156" marR="45156"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2000" kern="100">
                          <a:latin typeface="Times New Roman"/>
                          <a:ea typeface="宋体"/>
                          <a:cs typeface="Times New Roman"/>
                        </a:rPr>
                        <a:t>340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2000" kern="100">
                          <a:latin typeface="Times New Roman"/>
                          <a:ea typeface="宋体"/>
                          <a:cs typeface="Times New Roman"/>
                        </a:rPr>
                        <a:t>160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2000" kern="100">
                          <a:latin typeface="Times New Roman"/>
                          <a:ea typeface="宋体"/>
                          <a:cs typeface="Times New Roman"/>
                        </a:rPr>
                        <a:t>54 400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2000" kern="100">
                          <a:latin typeface="Times New Roman"/>
                          <a:ea typeface="宋体"/>
                          <a:cs typeface="Times New Roman"/>
                        </a:rPr>
                        <a:t>5.20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2000" kern="100">
                          <a:latin typeface="Times New Roman"/>
                          <a:ea typeface="宋体"/>
                          <a:cs typeface="Times New Roman"/>
                        </a:rPr>
                        <a:t>282 880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en-US" sz="2000" kern="100">
                          <a:latin typeface="Times New Roman"/>
                          <a:ea typeface="宋体"/>
                          <a:cs typeface="Times New Roman"/>
                        </a:rPr>
                        <a:t>9</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R="196850" indent="0" algn="r">
                        <a:spcAft>
                          <a:spcPts val="0"/>
                        </a:spcAft>
                      </a:pPr>
                      <a:r>
                        <a:rPr lang="en-US" sz="2000" kern="100">
                          <a:latin typeface="Times New Roman"/>
                          <a:ea typeface="宋体"/>
                          <a:cs typeface="Times New Roman"/>
                        </a:rPr>
                        <a:t>2 545 920</a:t>
                      </a:r>
                      <a:endParaRPr lang="zh-CN"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420710">
                <a:tc>
                  <a:txBody>
                    <a:bodyPr/>
                    <a:lstStyle/>
                    <a:p>
                      <a:pPr indent="0" algn="ctr">
                        <a:spcAft>
                          <a:spcPts val="0"/>
                        </a:spcAft>
                      </a:pPr>
                      <a:r>
                        <a:rPr lang="zh-CN" sz="2000" kern="100">
                          <a:latin typeface="Times New Roman"/>
                          <a:ea typeface="宋体"/>
                          <a:cs typeface="Times New Roman"/>
                        </a:rPr>
                        <a:t>合计</a:t>
                      </a:r>
                    </a:p>
                  </a:txBody>
                  <a:tcPr marL="45156" marR="45156"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endParaRPr lang="en-US"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endParaRPr lang="en-US"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endParaRPr lang="en-US"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endParaRPr lang="en-US"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endParaRPr lang="en-US"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endParaRPr lang="en-US" sz="2000" kern="10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96850" indent="0" algn="r">
                        <a:spcAft>
                          <a:spcPts val="0"/>
                        </a:spcAft>
                      </a:pPr>
                      <a:r>
                        <a:rPr lang="en-US" sz="2000" kern="100" dirty="0">
                          <a:latin typeface="Times New Roman"/>
                          <a:ea typeface="宋体"/>
                          <a:cs typeface="Times New Roman"/>
                        </a:rPr>
                        <a:t>20 438 800</a:t>
                      </a:r>
                      <a:endParaRPr lang="zh-CN" sz="2000" kern="100" dirty="0">
                        <a:latin typeface="Times New Roman"/>
                        <a:ea typeface="宋体"/>
                        <a:cs typeface="Times New Roman"/>
                      </a:endParaRPr>
                    </a:p>
                  </a:txBody>
                  <a:tcPr marL="45156" marR="45156"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01761" name="Rectangle 1"/>
          <p:cNvSpPr>
            <a:spLocks noChangeArrowheads="1"/>
          </p:cNvSpPr>
          <p:nvPr/>
        </p:nvSpPr>
        <p:spPr bwMode="auto">
          <a:xfrm>
            <a:off x="1481596" y="988368"/>
            <a:ext cx="9228808"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69875" algn="l" defTabSz="914400" rtl="0" eaLnBrk="1" fontAlgn="base" latinLnBrk="0" hangingPunct="1">
              <a:lnSpc>
                <a:spcPct val="100000"/>
              </a:lnSpc>
              <a:spcBef>
                <a:spcPct val="0"/>
              </a:spcBef>
              <a:spcAft>
                <a:spcPct val="0"/>
              </a:spcAft>
              <a:buClrTx/>
              <a:buSzTx/>
              <a:buFontTx/>
              <a:buNone/>
              <a:tabLst>
                <a:tab pos="1822450" algn="ctr"/>
                <a:tab pos="3708400" algn="r"/>
              </a:tabLst>
            </a:pPr>
            <a:r>
              <a:rPr kumimoji="0" lang="zh-CN"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表</a:t>
            </a:r>
            <a:r>
              <a:rPr kumimoji="0" lang="en-US" altLang="zh-CN"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4-10  </a:t>
            </a:r>
            <a:r>
              <a:rPr kumimoji="0" lang="zh-CN" altLang="en-US"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第一运输公司</a:t>
            </a:r>
            <a:r>
              <a:rPr kumimoji="0" lang="en-US" altLang="zh-CN"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202×</a:t>
            </a:r>
            <a:r>
              <a:rPr kumimoji="0" lang="zh-CN" altLang="en-US"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年度营运车辆总行程燃料费用预算表</a:t>
            </a:r>
            <a:endParaRPr kumimoji="0" lang="zh-CN" altLang="en-US"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en-US" altLang="zh-CN" dirty="0" smtClean="0">
                <a:latin typeface="+mn-ea"/>
              </a:rPr>
              <a:t>2</a:t>
            </a:r>
            <a:r>
              <a:rPr lang="zh-CN" altLang="zh-CN" dirty="0" smtClean="0">
                <a:latin typeface="+mn-ea"/>
              </a:rPr>
              <a:t>．修理费预算</a:t>
            </a:r>
          </a:p>
          <a:p>
            <a:r>
              <a:rPr lang="zh-CN" altLang="zh-CN" dirty="0" smtClean="0">
                <a:latin typeface="+mn-ea"/>
              </a:rPr>
              <a:t>根据不同车型营运车的修理费（一般性保养修理费用）定额和大修基金提存额，分别编制一般性保修费预算和大修基金提存预算，见表</a:t>
            </a:r>
            <a:r>
              <a:rPr lang="en-US" altLang="zh-CN" dirty="0" smtClean="0">
                <a:latin typeface="+mn-ea"/>
              </a:rPr>
              <a:t>4-11</a:t>
            </a:r>
            <a:r>
              <a:rPr lang="zh-CN" altLang="zh-CN" dirty="0" smtClean="0">
                <a:latin typeface="+mn-ea"/>
              </a:rPr>
              <a:t>和表</a:t>
            </a:r>
            <a:r>
              <a:rPr lang="en-US" altLang="zh-CN" dirty="0" smtClean="0">
                <a:latin typeface="+mn-ea"/>
              </a:rPr>
              <a:t>4-12</a:t>
            </a:r>
            <a:r>
              <a:rPr lang="zh-CN" altLang="zh-CN" dirty="0" smtClean="0">
                <a:latin typeface="+mn-ea"/>
              </a:rPr>
              <a:t>。</a:t>
            </a:r>
            <a:endParaRPr lang="zh-CN" altLang="zh-CN" dirty="0">
              <a:latin typeface="+mn-ea"/>
            </a:endParaRP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769621" y="1735123"/>
          <a:ext cx="10652758" cy="3987626"/>
        </p:xfrm>
        <a:graphic>
          <a:graphicData uri="http://schemas.openxmlformats.org/drawingml/2006/table">
            <a:tbl>
              <a:tblPr/>
              <a:tblGrid>
                <a:gridCol w="843882"/>
                <a:gridCol w="1259237"/>
                <a:gridCol w="1950930"/>
                <a:gridCol w="2014965"/>
                <a:gridCol w="1879134"/>
                <a:gridCol w="1266738"/>
                <a:gridCol w="1437872"/>
              </a:tblGrid>
              <a:tr h="513998">
                <a:tc rowSpan="2">
                  <a:txBody>
                    <a:bodyPr/>
                    <a:lstStyle/>
                    <a:p>
                      <a:pPr indent="0" algn="ctr">
                        <a:lnSpc>
                          <a:spcPct val="100000"/>
                        </a:lnSpc>
                        <a:spcAft>
                          <a:spcPts val="0"/>
                        </a:spcAft>
                      </a:pPr>
                      <a:r>
                        <a:rPr lang="zh-CN" sz="1600" kern="100" dirty="0">
                          <a:solidFill>
                            <a:schemeClr val="tx1"/>
                          </a:solidFill>
                          <a:latin typeface="Times New Roman"/>
                          <a:ea typeface="黑体"/>
                          <a:cs typeface="Times New Roman"/>
                        </a:rPr>
                        <a:t>车</a:t>
                      </a:r>
                      <a:r>
                        <a:rPr lang="en-US" sz="1600" kern="100" dirty="0">
                          <a:solidFill>
                            <a:schemeClr val="tx1"/>
                          </a:solidFill>
                          <a:latin typeface="Times New Roman"/>
                          <a:ea typeface="黑体"/>
                          <a:cs typeface="Times New Roman"/>
                        </a:rPr>
                        <a:t>    </a:t>
                      </a:r>
                      <a:r>
                        <a:rPr lang="zh-CN" sz="1600" kern="100" dirty="0">
                          <a:solidFill>
                            <a:schemeClr val="tx1"/>
                          </a:solidFill>
                          <a:latin typeface="Times New Roman"/>
                          <a:ea typeface="黑体"/>
                          <a:cs typeface="Times New Roman"/>
                        </a:rPr>
                        <a:t>型</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gridSpan="4">
                  <a:txBody>
                    <a:bodyPr/>
                    <a:lstStyle/>
                    <a:p>
                      <a:pPr indent="0" algn="ctr">
                        <a:lnSpc>
                          <a:spcPct val="100000"/>
                        </a:lnSpc>
                        <a:spcAft>
                          <a:spcPts val="0"/>
                        </a:spcAft>
                      </a:pPr>
                      <a:r>
                        <a:rPr lang="zh-CN" sz="2000" kern="100">
                          <a:latin typeface="Times New Roman"/>
                          <a:ea typeface="黑体"/>
                          <a:cs typeface="Times New Roman"/>
                        </a:rPr>
                        <a:t>单车全年平均</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2">
                  <a:txBody>
                    <a:bodyPr/>
                    <a:lstStyle/>
                    <a:p>
                      <a:pPr indent="0" algn="ctr">
                        <a:lnSpc>
                          <a:spcPct val="100000"/>
                        </a:lnSpc>
                        <a:spcAft>
                          <a:spcPts val="0"/>
                        </a:spcAft>
                      </a:pPr>
                      <a:r>
                        <a:rPr lang="zh-CN" sz="2000" kern="100">
                          <a:latin typeface="Times New Roman"/>
                          <a:ea typeface="黑体"/>
                          <a:cs typeface="Times New Roman"/>
                        </a:rPr>
                        <a:t>车型全年合计</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r>
              <a:tr h="443745">
                <a:tc vMerge="1">
                  <a:txBody>
                    <a:bodyPr/>
                    <a:lstStyle/>
                    <a:p>
                      <a:endParaRPr lang="zh-CN" altLang="en-US"/>
                    </a:p>
                  </a:txBody>
                  <a:tcPr/>
                </a:tc>
                <a:tc>
                  <a:txBody>
                    <a:bodyPr/>
                    <a:lstStyle/>
                    <a:p>
                      <a:pPr indent="0" algn="ctr">
                        <a:lnSpc>
                          <a:spcPct val="100000"/>
                        </a:lnSpc>
                        <a:spcAft>
                          <a:spcPts val="0"/>
                        </a:spcAft>
                      </a:pPr>
                      <a:r>
                        <a:rPr lang="zh-CN" sz="1600" kern="100" dirty="0">
                          <a:latin typeface="Times New Roman"/>
                          <a:ea typeface="黑体"/>
                          <a:cs typeface="Times New Roman"/>
                        </a:rPr>
                        <a:t>原值</a:t>
                      </a:r>
                      <a:r>
                        <a:rPr lang="en-US" sz="1600" kern="100" dirty="0">
                          <a:latin typeface="Times New Roman"/>
                          <a:ea typeface="黑体"/>
                          <a:cs typeface="Times New Roman"/>
                        </a:rPr>
                        <a:t>/</a:t>
                      </a:r>
                      <a:r>
                        <a:rPr lang="zh-CN" sz="1600" kern="100" dirty="0">
                          <a:latin typeface="Times New Roman"/>
                          <a:ea typeface="黑体"/>
                          <a:cs typeface="Times New Roman"/>
                        </a:rPr>
                        <a:t>元</a:t>
                      </a:r>
                      <a:endParaRPr lang="zh-CN" sz="1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Aft>
                          <a:spcPts val="0"/>
                        </a:spcAft>
                      </a:pPr>
                      <a:r>
                        <a:rPr lang="zh-CN" sz="1600" kern="100" dirty="0">
                          <a:latin typeface="Times New Roman"/>
                          <a:ea typeface="黑体"/>
                          <a:cs typeface="Times New Roman"/>
                        </a:rPr>
                        <a:t>保修费定额</a:t>
                      </a:r>
                      <a:r>
                        <a:rPr lang="en-US" sz="1600" kern="100" dirty="0">
                          <a:latin typeface="Times New Roman"/>
                          <a:ea typeface="黑体"/>
                          <a:cs typeface="Times New Roman"/>
                        </a:rPr>
                        <a:t>/</a:t>
                      </a:r>
                      <a:r>
                        <a:rPr lang="zh-CN" sz="1600" kern="100" dirty="0">
                          <a:latin typeface="Times New Roman"/>
                          <a:ea typeface="黑体"/>
                          <a:cs typeface="Times New Roman"/>
                        </a:rPr>
                        <a:t>（元</a:t>
                      </a:r>
                      <a:r>
                        <a:rPr lang="en-US" sz="1600" kern="100" dirty="0">
                          <a:latin typeface="Times New Roman"/>
                          <a:ea typeface="黑体"/>
                          <a:cs typeface="Times New Roman"/>
                        </a:rPr>
                        <a:t>/</a:t>
                      </a:r>
                      <a:r>
                        <a:rPr lang="zh-CN" sz="1600" kern="100" dirty="0">
                          <a:latin typeface="Times New Roman"/>
                          <a:ea typeface="黑体"/>
                          <a:cs typeface="Times New Roman"/>
                        </a:rPr>
                        <a:t>）</a:t>
                      </a:r>
                      <a:endParaRPr lang="zh-CN" sz="1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Aft>
                          <a:spcPts val="0"/>
                        </a:spcAft>
                      </a:pPr>
                      <a:r>
                        <a:rPr lang="zh-CN" sz="1600" kern="100" dirty="0">
                          <a:latin typeface="Times New Roman"/>
                          <a:ea typeface="黑体"/>
                          <a:cs typeface="Times New Roman"/>
                        </a:rPr>
                        <a:t>行驶里程</a:t>
                      </a:r>
                      <a:r>
                        <a:rPr lang="en-US" sz="1600" kern="100" dirty="0">
                          <a:latin typeface="Times New Roman"/>
                          <a:ea typeface="黑体"/>
                          <a:cs typeface="Times New Roman"/>
                        </a:rPr>
                        <a:t>/</a:t>
                      </a:r>
                      <a:r>
                        <a:rPr lang="zh-CN" sz="1600" kern="100" dirty="0" smtClean="0">
                          <a:latin typeface="Times New Roman"/>
                          <a:ea typeface="黑体"/>
                          <a:cs typeface="Times New Roman"/>
                        </a:rPr>
                        <a:t>（</a:t>
                      </a:r>
                      <a:r>
                        <a:rPr lang="en-US" altLang="zh-CN" sz="1800" kern="1200" dirty="0" smtClean="0">
                          <a:solidFill>
                            <a:schemeClr val="tx1"/>
                          </a:solidFill>
                          <a:latin typeface="+mn-lt"/>
                          <a:ea typeface="+mn-ea"/>
                          <a:cs typeface="+mn-cs"/>
                        </a:rPr>
                        <a:t>10</a:t>
                      </a:r>
                      <a:r>
                        <a:rPr lang="en-US" altLang="zh-CN" sz="1800" kern="1200" baseline="30000" dirty="0" smtClean="0">
                          <a:solidFill>
                            <a:schemeClr val="tx1"/>
                          </a:solidFill>
                          <a:latin typeface="+mn-lt"/>
                          <a:ea typeface="+mn-ea"/>
                          <a:cs typeface="+mn-cs"/>
                        </a:rPr>
                        <a:t>3</a:t>
                      </a:r>
                      <a:r>
                        <a:rPr lang="en-US" altLang="zh-CN" sz="1800" kern="1200" dirty="0" smtClean="0">
                          <a:solidFill>
                            <a:schemeClr val="tx1"/>
                          </a:solidFill>
                          <a:latin typeface="+mn-lt"/>
                          <a:ea typeface="+mn-ea"/>
                          <a:cs typeface="+mn-cs"/>
                        </a:rPr>
                        <a:t>km</a:t>
                      </a:r>
                      <a:r>
                        <a:rPr lang="zh-CN" sz="1600" kern="100" dirty="0" smtClean="0">
                          <a:latin typeface="Times New Roman"/>
                          <a:ea typeface="黑体"/>
                          <a:cs typeface="Times New Roman"/>
                        </a:rPr>
                        <a:t>）</a:t>
                      </a:r>
                      <a:endParaRPr lang="zh-CN" sz="1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Aft>
                          <a:spcPts val="0"/>
                        </a:spcAft>
                      </a:pPr>
                      <a:r>
                        <a:rPr lang="zh-CN" sz="1600" kern="100" dirty="0">
                          <a:latin typeface="Times New Roman"/>
                          <a:ea typeface="黑体"/>
                          <a:cs typeface="Times New Roman"/>
                        </a:rPr>
                        <a:t>保修费</a:t>
                      </a:r>
                      <a:r>
                        <a:rPr lang="en-US" sz="1600" kern="100" dirty="0">
                          <a:latin typeface="Times New Roman"/>
                          <a:ea typeface="黑体"/>
                          <a:cs typeface="Times New Roman"/>
                        </a:rPr>
                        <a:t>/</a:t>
                      </a:r>
                      <a:r>
                        <a:rPr lang="zh-CN" sz="1600" kern="100" dirty="0">
                          <a:latin typeface="Times New Roman"/>
                          <a:ea typeface="黑体"/>
                          <a:cs typeface="Times New Roman"/>
                        </a:rPr>
                        <a:t>（元</a:t>
                      </a:r>
                      <a:r>
                        <a:rPr lang="en-US" sz="1600" kern="100" dirty="0">
                          <a:latin typeface="Times New Roman"/>
                          <a:ea typeface="黑体"/>
                          <a:cs typeface="Times New Roman"/>
                        </a:rPr>
                        <a:t>/</a:t>
                      </a:r>
                      <a:r>
                        <a:rPr lang="zh-CN" sz="1600" kern="100" dirty="0">
                          <a:latin typeface="Times New Roman"/>
                          <a:ea typeface="黑体"/>
                          <a:cs typeface="Times New Roman"/>
                        </a:rPr>
                        <a:t>辆）</a:t>
                      </a:r>
                      <a:endParaRPr lang="zh-CN" sz="1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Aft>
                          <a:spcPts val="0"/>
                        </a:spcAft>
                      </a:pPr>
                      <a:r>
                        <a:rPr lang="zh-CN" sz="1600" kern="100" dirty="0">
                          <a:latin typeface="Times New Roman"/>
                          <a:ea typeface="黑体"/>
                          <a:cs typeface="Times New Roman"/>
                        </a:rPr>
                        <a:t>车数</a:t>
                      </a:r>
                      <a:r>
                        <a:rPr lang="en-US" sz="1600" kern="100" dirty="0">
                          <a:latin typeface="Times New Roman"/>
                          <a:ea typeface="黑体"/>
                          <a:cs typeface="Times New Roman"/>
                        </a:rPr>
                        <a:t>/</a:t>
                      </a:r>
                      <a:r>
                        <a:rPr lang="zh-CN" sz="1600" kern="100" dirty="0">
                          <a:latin typeface="Times New Roman"/>
                          <a:ea typeface="黑体"/>
                          <a:cs typeface="Times New Roman"/>
                        </a:rPr>
                        <a:t>辆</a:t>
                      </a:r>
                      <a:endParaRPr lang="zh-CN" sz="1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Aft>
                          <a:spcPts val="0"/>
                        </a:spcAft>
                      </a:pPr>
                      <a:r>
                        <a:rPr lang="zh-CN" sz="1600" kern="100" dirty="0">
                          <a:latin typeface="Times New Roman"/>
                          <a:ea typeface="黑体"/>
                          <a:cs typeface="Times New Roman"/>
                        </a:rPr>
                        <a:t>保修费</a:t>
                      </a:r>
                      <a:r>
                        <a:rPr lang="en-US" sz="1600" kern="100" dirty="0">
                          <a:latin typeface="Times New Roman"/>
                          <a:ea typeface="黑体"/>
                          <a:cs typeface="Times New Roman"/>
                        </a:rPr>
                        <a:t>/</a:t>
                      </a:r>
                      <a:r>
                        <a:rPr lang="zh-CN" sz="1600" kern="100" dirty="0">
                          <a:latin typeface="Times New Roman"/>
                          <a:ea typeface="黑体"/>
                          <a:cs typeface="Times New Roman"/>
                        </a:rPr>
                        <a:t>元</a:t>
                      </a:r>
                      <a:endParaRPr lang="zh-CN" sz="1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327171">
                <a:tc>
                  <a:txBody>
                    <a:bodyPr/>
                    <a:lstStyle/>
                    <a:p>
                      <a:pPr indent="0" algn="ctr">
                        <a:lnSpc>
                          <a:spcPct val="100000"/>
                        </a:lnSpc>
                        <a:spcAft>
                          <a:spcPts val="0"/>
                        </a:spcAft>
                      </a:pPr>
                      <a:endParaRPr lang="en-US"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endParaRPr lang="en-US"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zh-CN" sz="2000" kern="100">
                          <a:latin typeface="Times New Roman"/>
                          <a:ea typeface="宋体"/>
                          <a:cs typeface="Times New Roman"/>
                        </a:rPr>
                        <a:t>①</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zh-CN" sz="2000" kern="100">
                          <a:latin typeface="Times New Roman"/>
                          <a:ea typeface="宋体"/>
                          <a:cs typeface="Times New Roman"/>
                        </a:rPr>
                        <a:t>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zh-CN" sz="2000" kern="100">
                          <a:latin typeface="Times New Roman"/>
                          <a:ea typeface="宋体"/>
                          <a:cs typeface="Times New Roman"/>
                        </a:rPr>
                        <a:t>③</a:t>
                      </a:r>
                      <a:r>
                        <a:rPr lang="en-US" sz="2000" kern="100">
                          <a:latin typeface="Times New Roman"/>
                          <a:ea typeface="宋体"/>
                          <a:cs typeface="Times New Roman"/>
                        </a:rPr>
                        <a:t>=</a:t>
                      </a:r>
                      <a:r>
                        <a:rPr lang="zh-CN" sz="2000" kern="100">
                          <a:latin typeface="Times New Roman"/>
                          <a:ea typeface="宋体"/>
                          <a:cs typeface="Times New Roman"/>
                        </a:rPr>
                        <a:t>①×②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zh-CN" sz="2000" kern="100" dirty="0">
                          <a:latin typeface="Times New Roman"/>
                          <a:ea typeface="宋体"/>
                          <a:cs typeface="Times New Roman"/>
                        </a:rPr>
                        <a:t>④</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zh-CN" sz="1600" kern="100" dirty="0">
                          <a:latin typeface="Times New Roman"/>
                          <a:ea typeface="宋体"/>
                          <a:cs typeface="Times New Roman"/>
                        </a:rPr>
                        <a:t>⑤</a:t>
                      </a:r>
                      <a:r>
                        <a:rPr lang="en-US" sz="1600" kern="100" dirty="0">
                          <a:latin typeface="Times New Roman"/>
                          <a:ea typeface="宋体"/>
                          <a:cs typeface="Times New Roman"/>
                        </a:rPr>
                        <a:t>=</a:t>
                      </a:r>
                      <a:r>
                        <a:rPr lang="zh-CN" sz="1600" kern="100" dirty="0">
                          <a:latin typeface="Times New Roman"/>
                          <a:ea typeface="宋体"/>
                          <a:cs typeface="Times New Roman"/>
                        </a:rPr>
                        <a:t>③×④</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9652">
                <a:tc>
                  <a:txBody>
                    <a:bodyPr/>
                    <a:lstStyle/>
                    <a:p>
                      <a:pPr indent="0" algn="ctr">
                        <a:lnSpc>
                          <a:spcPct val="100000"/>
                        </a:lnSpc>
                        <a:spcAft>
                          <a:spcPts val="0"/>
                        </a:spcAft>
                      </a:pPr>
                      <a:r>
                        <a:rPr lang="en-US" sz="2000" kern="100">
                          <a:latin typeface="Times New Roman"/>
                          <a:ea typeface="宋体"/>
                          <a:cs typeface="Times New Roman"/>
                        </a:rPr>
                        <a:t>A</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Aft>
                          <a:spcPts val="0"/>
                        </a:spcAft>
                      </a:pPr>
                      <a:r>
                        <a:rPr lang="en-US" sz="2000" kern="100">
                          <a:latin typeface="Times New Roman"/>
                          <a:ea typeface="宋体"/>
                          <a:cs typeface="Times New Roman"/>
                        </a:rPr>
                        <a:t>205 200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Aft>
                          <a:spcPts val="0"/>
                        </a:spcAft>
                      </a:pPr>
                      <a:r>
                        <a:rPr lang="en-US" sz="2000" kern="100">
                          <a:latin typeface="Times New Roman"/>
                          <a:ea typeface="宋体"/>
                          <a:cs typeface="Times New Roman"/>
                        </a:rPr>
                        <a:t>200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Aft>
                          <a:spcPts val="0"/>
                        </a:spcAft>
                      </a:pPr>
                      <a:r>
                        <a:rPr lang="en-US" sz="2000" kern="100">
                          <a:latin typeface="Times New Roman"/>
                          <a:ea typeface="宋体"/>
                          <a:cs typeface="Times New Roman"/>
                        </a:rPr>
                        <a:t>150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Aft>
                          <a:spcPts val="0"/>
                        </a:spcAft>
                      </a:pPr>
                      <a:r>
                        <a:rPr lang="en-US" sz="2000" kern="100">
                          <a:latin typeface="Times New Roman"/>
                          <a:ea typeface="宋体"/>
                          <a:cs typeface="Times New Roman"/>
                        </a:rPr>
                        <a:t>30 000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Aft>
                          <a:spcPts val="0"/>
                        </a:spcAft>
                      </a:pPr>
                      <a:r>
                        <a:rPr lang="en-US" sz="2000" kern="100">
                          <a:latin typeface="Times New Roman"/>
                          <a:ea typeface="宋体"/>
                          <a:cs typeface="Times New Roman"/>
                        </a:rPr>
                        <a:t>24</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67310" indent="0" algn="r">
                        <a:lnSpc>
                          <a:spcPct val="100000"/>
                        </a:lnSpc>
                        <a:spcAft>
                          <a:spcPts val="0"/>
                        </a:spcAft>
                      </a:pPr>
                      <a:r>
                        <a:rPr lang="en-US" sz="2000" kern="100">
                          <a:latin typeface="Times New Roman"/>
                          <a:ea typeface="宋体"/>
                          <a:cs typeface="Times New Roman"/>
                        </a:rPr>
                        <a:t>720 000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399652">
                <a:tc>
                  <a:txBody>
                    <a:bodyPr/>
                    <a:lstStyle/>
                    <a:p>
                      <a:pPr indent="0" algn="ctr">
                        <a:lnSpc>
                          <a:spcPct val="100000"/>
                        </a:lnSpc>
                        <a:spcAft>
                          <a:spcPts val="0"/>
                        </a:spcAft>
                      </a:pPr>
                      <a:r>
                        <a:rPr lang="en-US" sz="2000" kern="100">
                          <a:latin typeface="Times New Roman"/>
                          <a:ea typeface="宋体"/>
                          <a:cs typeface="Times New Roman"/>
                        </a:rPr>
                        <a:t>B</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Aft>
                          <a:spcPts val="0"/>
                        </a:spcAft>
                      </a:pPr>
                      <a:r>
                        <a:rPr lang="en-US" sz="2000" kern="100">
                          <a:latin typeface="Times New Roman"/>
                          <a:ea typeface="宋体"/>
                          <a:cs typeface="Times New Roman"/>
                        </a:rPr>
                        <a:t>252 000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Aft>
                          <a:spcPts val="0"/>
                        </a:spcAft>
                        <a:tabLst>
                          <a:tab pos="215900" algn="ctr"/>
                          <a:tab pos="432435" algn="r"/>
                        </a:tabLst>
                      </a:pPr>
                      <a:r>
                        <a:rPr lang="en-US" sz="2000" kern="100">
                          <a:latin typeface="Times New Roman"/>
                          <a:ea typeface="宋体"/>
                          <a:cs typeface="Times New Roman"/>
                        </a:rPr>
                        <a:t>240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Aft>
                          <a:spcPts val="0"/>
                        </a:spcAft>
                      </a:pPr>
                      <a:r>
                        <a:rPr lang="en-US" sz="2000" kern="100">
                          <a:latin typeface="Times New Roman"/>
                          <a:ea typeface="宋体"/>
                          <a:cs typeface="Times New Roman"/>
                        </a:rPr>
                        <a:t>160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Aft>
                          <a:spcPts val="0"/>
                        </a:spcAft>
                      </a:pPr>
                      <a:r>
                        <a:rPr lang="en-US" sz="2000" kern="100">
                          <a:latin typeface="Times New Roman"/>
                          <a:ea typeface="宋体"/>
                          <a:cs typeface="Times New Roman"/>
                        </a:rPr>
                        <a:t>38 400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Aft>
                          <a:spcPts val="0"/>
                        </a:spcAft>
                      </a:pPr>
                      <a:r>
                        <a:rPr lang="en-US" sz="2000" kern="100">
                          <a:latin typeface="Times New Roman"/>
                          <a:ea typeface="宋体"/>
                          <a:cs typeface="Times New Roman"/>
                        </a:rPr>
                        <a:t>3</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67310" indent="0" algn="r">
                        <a:lnSpc>
                          <a:spcPct val="100000"/>
                        </a:lnSpc>
                        <a:spcAft>
                          <a:spcPts val="0"/>
                        </a:spcAft>
                      </a:pPr>
                      <a:r>
                        <a:rPr lang="en-US" sz="2000" kern="100">
                          <a:latin typeface="Times New Roman"/>
                          <a:ea typeface="宋体"/>
                          <a:cs typeface="Times New Roman"/>
                        </a:rPr>
                        <a:t>115 200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12935">
                <a:tc>
                  <a:txBody>
                    <a:bodyPr/>
                    <a:lstStyle/>
                    <a:p>
                      <a:pPr indent="0" algn="ctr">
                        <a:lnSpc>
                          <a:spcPct val="100000"/>
                        </a:lnSpc>
                        <a:spcAft>
                          <a:spcPts val="0"/>
                        </a:spcAft>
                      </a:pPr>
                      <a:r>
                        <a:rPr lang="en-US" sz="2000" kern="100">
                          <a:latin typeface="Times New Roman"/>
                          <a:ea typeface="宋体"/>
                          <a:cs typeface="Times New Roman"/>
                        </a:rPr>
                        <a:t>C</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Aft>
                          <a:spcPts val="0"/>
                        </a:spcAft>
                      </a:pPr>
                      <a:r>
                        <a:rPr lang="en-US" sz="2000" kern="100">
                          <a:latin typeface="Times New Roman"/>
                          <a:ea typeface="宋体"/>
                          <a:cs typeface="Times New Roman"/>
                        </a:rPr>
                        <a:t>261 000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Aft>
                          <a:spcPts val="0"/>
                        </a:spcAft>
                        <a:tabLst>
                          <a:tab pos="215900" algn="ctr"/>
                          <a:tab pos="432435" algn="r"/>
                        </a:tabLst>
                      </a:pPr>
                      <a:r>
                        <a:rPr lang="en-US" sz="2000" kern="100">
                          <a:latin typeface="Times New Roman"/>
                          <a:ea typeface="宋体"/>
                          <a:cs typeface="Times New Roman"/>
                        </a:rPr>
                        <a:t>240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Aft>
                          <a:spcPts val="0"/>
                        </a:spcAft>
                      </a:pPr>
                      <a:r>
                        <a:rPr lang="en-US" sz="2000" kern="100">
                          <a:latin typeface="Times New Roman"/>
                          <a:ea typeface="宋体"/>
                          <a:cs typeface="Times New Roman"/>
                        </a:rPr>
                        <a:t>160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Aft>
                          <a:spcPts val="0"/>
                        </a:spcAft>
                      </a:pPr>
                      <a:r>
                        <a:rPr lang="en-US" sz="2000" kern="100">
                          <a:latin typeface="Times New Roman"/>
                          <a:ea typeface="宋体"/>
                          <a:cs typeface="Times New Roman"/>
                        </a:rPr>
                        <a:t>38 400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Aft>
                          <a:spcPts val="0"/>
                        </a:spcAft>
                      </a:pPr>
                      <a:r>
                        <a:rPr lang="en-US" sz="2000" kern="100">
                          <a:latin typeface="Times New Roman"/>
                          <a:ea typeface="宋体"/>
                          <a:cs typeface="Times New Roman"/>
                        </a:rPr>
                        <a:t>1</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67310" indent="0" algn="r">
                        <a:lnSpc>
                          <a:spcPct val="100000"/>
                        </a:lnSpc>
                        <a:spcAft>
                          <a:spcPts val="0"/>
                        </a:spcAft>
                      </a:pPr>
                      <a:r>
                        <a:rPr lang="en-US" sz="2000" kern="100">
                          <a:latin typeface="Times New Roman"/>
                          <a:ea typeface="宋体"/>
                          <a:cs typeface="Times New Roman"/>
                        </a:rPr>
                        <a:t>38 400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99652">
                <a:tc>
                  <a:txBody>
                    <a:bodyPr/>
                    <a:lstStyle/>
                    <a:p>
                      <a:pPr indent="0" algn="ctr">
                        <a:lnSpc>
                          <a:spcPct val="100000"/>
                        </a:lnSpc>
                        <a:spcAft>
                          <a:spcPts val="0"/>
                        </a:spcAft>
                      </a:pPr>
                      <a:r>
                        <a:rPr lang="en-US" sz="2000" kern="100">
                          <a:latin typeface="Times New Roman"/>
                          <a:ea typeface="宋体"/>
                          <a:cs typeface="Times New Roman"/>
                        </a:rPr>
                        <a:t>D</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Aft>
                          <a:spcPts val="0"/>
                        </a:spcAft>
                      </a:pPr>
                      <a:r>
                        <a:rPr lang="en-US" sz="2000" kern="100">
                          <a:latin typeface="Times New Roman"/>
                          <a:ea typeface="宋体"/>
                          <a:cs typeface="Times New Roman"/>
                        </a:rPr>
                        <a:t>198 000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Aft>
                          <a:spcPts val="0"/>
                        </a:spcAft>
                        <a:tabLst>
                          <a:tab pos="215900" algn="ctr"/>
                          <a:tab pos="432435" algn="r"/>
                        </a:tabLst>
                      </a:pPr>
                      <a:r>
                        <a:rPr lang="en-US" sz="2000" kern="100">
                          <a:latin typeface="Times New Roman"/>
                          <a:ea typeface="宋体"/>
                          <a:cs typeface="Times New Roman"/>
                        </a:rPr>
                        <a:t>200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Aft>
                          <a:spcPts val="0"/>
                        </a:spcAft>
                      </a:pPr>
                      <a:r>
                        <a:rPr lang="en-US" sz="2000" kern="100">
                          <a:latin typeface="Times New Roman"/>
                          <a:ea typeface="宋体"/>
                          <a:cs typeface="Times New Roman"/>
                        </a:rPr>
                        <a:t>150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Aft>
                          <a:spcPts val="0"/>
                        </a:spcAft>
                      </a:pPr>
                      <a:r>
                        <a:rPr lang="en-US" sz="2000" kern="100">
                          <a:latin typeface="Times New Roman"/>
                          <a:ea typeface="宋体"/>
                          <a:cs typeface="Times New Roman"/>
                        </a:rPr>
                        <a:t>30 000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Aft>
                          <a:spcPts val="0"/>
                        </a:spcAft>
                      </a:pPr>
                      <a:r>
                        <a:rPr lang="en-US" sz="2000" kern="100">
                          <a:latin typeface="Times New Roman"/>
                          <a:ea typeface="宋体"/>
                          <a:cs typeface="Times New Roman"/>
                        </a:rPr>
                        <a:t>36</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67310" indent="0" algn="r">
                        <a:lnSpc>
                          <a:spcPct val="100000"/>
                        </a:lnSpc>
                        <a:spcAft>
                          <a:spcPts val="0"/>
                        </a:spcAft>
                      </a:pPr>
                      <a:r>
                        <a:rPr lang="en-US" sz="2000" kern="100">
                          <a:latin typeface="Times New Roman"/>
                          <a:ea typeface="宋体"/>
                          <a:cs typeface="Times New Roman"/>
                        </a:rPr>
                        <a:t>1 080 000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99652">
                <a:tc>
                  <a:txBody>
                    <a:bodyPr/>
                    <a:lstStyle/>
                    <a:p>
                      <a:pPr indent="0" algn="ctr">
                        <a:lnSpc>
                          <a:spcPct val="100000"/>
                        </a:lnSpc>
                        <a:spcAft>
                          <a:spcPts val="0"/>
                        </a:spcAft>
                      </a:pPr>
                      <a:r>
                        <a:rPr lang="en-US" sz="2000" kern="100">
                          <a:latin typeface="Times New Roman"/>
                          <a:ea typeface="宋体"/>
                          <a:cs typeface="Times New Roman"/>
                        </a:rPr>
                        <a:t>E</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Aft>
                          <a:spcPts val="0"/>
                        </a:spcAft>
                      </a:pPr>
                      <a:r>
                        <a:rPr lang="en-US" sz="2000" kern="100">
                          <a:latin typeface="Times New Roman"/>
                          <a:ea typeface="宋体"/>
                          <a:cs typeface="Times New Roman"/>
                        </a:rPr>
                        <a:t>288 000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Aft>
                          <a:spcPts val="0"/>
                        </a:spcAft>
                      </a:pPr>
                      <a:r>
                        <a:rPr lang="en-US" sz="2000" kern="100">
                          <a:latin typeface="Times New Roman"/>
                          <a:ea typeface="宋体"/>
                          <a:cs typeface="Times New Roman"/>
                        </a:rPr>
                        <a:t>240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Aft>
                          <a:spcPts val="0"/>
                        </a:spcAft>
                      </a:pPr>
                      <a:r>
                        <a:rPr lang="en-US" sz="2000" kern="100">
                          <a:latin typeface="Times New Roman"/>
                          <a:ea typeface="宋体"/>
                          <a:cs typeface="Times New Roman"/>
                        </a:rPr>
                        <a:t>160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Aft>
                          <a:spcPts val="0"/>
                        </a:spcAft>
                      </a:pPr>
                      <a:r>
                        <a:rPr lang="en-US" sz="2000" kern="100">
                          <a:latin typeface="Times New Roman"/>
                          <a:ea typeface="宋体"/>
                          <a:cs typeface="Times New Roman"/>
                        </a:rPr>
                        <a:t>38 400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Aft>
                          <a:spcPts val="0"/>
                        </a:spcAft>
                      </a:pPr>
                      <a:r>
                        <a:rPr lang="en-US" sz="2000" kern="100">
                          <a:latin typeface="Times New Roman"/>
                          <a:ea typeface="宋体"/>
                          <a:cs typeface="Times New Roman"/>
                        </a:rPr>
                        <a:t>7</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67310" indent="0" algn="r">
                        <a:lnSpc>
                          <a:spcPct val="100000"/>
                        </a:lnSpc>
                        <a:spcAft>
                          <a:spcPts val="0"/>
                        </a:spcAft>
                      </a:pPr>
                      <a:r>
                        <a:rPr lang="en-US" sz="2000" kern="100">
                          <a:latin typeface="Times New Roman"/>
                          <a:ea typeface="宋体"/>
                          <a:cs typeface="Times New Roman"/>
                        </a:rPr>
                        <a:t>268 800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99652">
                <a:tc>
                  <a:txBody>
                    <a:bodyPr/>
                    <a:lstStyle/>
                    <a:p>
                      <a:pPr indent="0" algn="ctr">
                        <a:lnSpc>
                          <a:spcPct val="100000"/>
                        </a:lnSpc>
                        <a:spcAft>
                          <a:spcPts val="0"/>
                        </a:spcAft>
                      </a:pPr>
                      <a:r>
                        <a:rPr lang="en-US" sz="2000" kern="100">
                          <a:latin typeface="Times New Roman"/>
                          <a:ea typeface="宋体"/>
                          <a:cs typeface="Times New Roman"/>
                        </a:rPr>
                        <a:t>F</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en-US" sz="2000" kern="100">
                          <a:latin typeface="Times New Roman"/>
                          <a:ea typeface="宋体"/>
                          <a:cs typeface="Times New Roman"/>
                        </a:rPr>
                        <a:t>162 000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en-US" sz="2000" kern="100">
                          <a:latin typeface="Times New Roman"/>
                          <a:ea typeface="宋体"/>
                          <a:cs typeface="Times New Roman"/>
                        </a:rPr>
                        <a:t>200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en-US" sz="2000" kern="100">
                          <a:latin typeface="Times New Roman"/>
                          <a:ea typeface="宋体"/>
                          <a:cs typeface="Times New Roman"/>
                        </a:rPr>
                        <a:t>160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en-US" sz="2000" kern="100">
                          <a:latin typeface="Times New Roman"/>
                          <a:ea typeface="宋体"/>
                          <a:cs typeface="Times New Roman"/>
                        </a:rPr>
                        <a:t>32 000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en-US" sz="2000" kern="100">
                          <a:latin typeface="Times New Roman"/>
                          <a:ea typeface="宋体"/>
                          <a:cs typeface="Times New Roman"/>
                        </a:rPr>
                        <a:t>9</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R="67310" indent="0" algn="r">
                        <a:lnSpc>
                          <a:spcPct val="100000"/>
                        </a:lnSpc>
                        <a:spcAft>
                          <a:spcPts val="0"/>
                        </a:spcAft>
                      </a:pPr>
                      <a:r>
                        <a:rPr lang="en-US" sz="2000" kern="100">
                          <a:latin typeface="Times New Roman"/>
                          <a:ea typeface="宋体"/>
                          <a:cs typeface="Times New Roman"/>
                        </a:rPr>
                        <a:t>288 000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399652">
                <a:tc>
                  <a:txBody>
                    <a:bodyPr/>
                    <a:lstStyle/>
                    <a:p>
                      <a:pPr indent="0" algn="ctr">
                        <a:lnSpc>
                          <a:spcPct val="100000"/>
                        </a:lnSpc>
                        <a:spcAft>
                          <a:spcPts val="0"/>
                        </a:spcAft>
                      </a:pPr>
                      <a:r>
                        <a:rPr lang="zh-CN" sz="2000" kern="100">
                          <a:latin typeface="Times New Roman"/>
                          <a:ea typeface="宋体"/>
                          <a:cs typeface="Times New Roman"/>
                        </a:rPr>
                        <a:t>合计</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zh-CN" sz="20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zh-CN" sz="20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zh-CN" sz="2000" kern="100" dirty="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zh-CN" sz="20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zh-CN" sz="20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67310" indent="0" algn="r">
                        <a:lnSpc>
                          <a:spcPct val="100000"/>
                        </a:lnSpc>
                        <a:spcAft>
                          <a:spcPts val="0"/>
                        </a:spcAft>
                      </a:pPr>
                      <a:r>
                        <a:rPr lang="en-US" sz="2000" kern="100" dirty="0">
                          <a:latin typeface="Times New Roman"/>
                          <a:ea typeface="宋体"/>
                          <a:cs typeface="Times New Roman"/>
                        </a:rPr>
                        <a:t>2 510 400</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03809" name="Rectangle 1"/>
          <p:cNvSpPr>
            <a:spLocks noChangeArrowheads="1"/>
          </p:cNvSpPr>
          <p:nvPr/>
        </p:nvSpPr>
        <p:spPr bwMode="auto">
          <a:xfrm>
            <a:off x="1470375" y="957590"/>
            <a:ext cx="925125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66700" algn="l" defTabSz="914400" rtl="0" eaLnBrk="1" fontAlgn="base" latinLnBrk="0" hangingPunct="1">
              <a:lnSpc>
                <a:spcPct val="100000"/>
              </a:lnSpc>
              <a:spcBef>
                <a:spcPct val="0"/>
              </a:spcBef>
              <a:spcAft>
                <a:spcPct val="0"/>
              </a:spcAft>
              <a:buClrTx/>
              <a:buSzTx/>
              <a:buFontTx/>
              <a:buNone/>
              <a:tabLst>
                <a:tab pos="215900" algn="ctr"/>
                <a:tab pos="431800" algn="r"/>
              </a:tabLst>
            </a:pPr>
            <a:r>
              <a:rPr kumimoji="0" lang="zh-CN"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表</a:t>
            </a:r>
            <a:r>
              <a:rPr kumimoji="0" lang="en-US" altLang="zh-CN"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4-11  </a:t>
            </a:r>
            <a:r>
              <a:rPr kumimoji="0" lang="zh-CN" altLang="en-US"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第一运输公司</a:t>
            </a:r>
            <a:r>
              <a:rPr kumimoji="0" lang="en-US" altLang="zh-CN"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202×</a:t>
            </a:r>
            <a:r>
              <a:rPr kumimoji="0" lang="zh-CN" altLang="en-US" sz="28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年度营运车辆保修费预算表</a:t>
            </a:r>
            <a:endParaRPr kumimoji="0" lang="zh-CN" altLang="en-US" sz="2800" b="0" i="0" u="none" strike="noStrike" cap="none" normalizeH="0" baseline="0" dirty="0" smtClean="0">
              <a:ln>
                <a:noFill/>
              </a:ln>
              <a:solidFill>
                <a:schemeClr val="tx1"/>
              </a:solidFill>
              <a:effectLst/>
              <a:latin typeface="黑体" pitchFamily="49" charset="-122"/>
              <a:ea typeface="黑体" pitchFamily="49" charset="-122"/>
              <a:cs typeface="宋体" pitchFamily="2" charset="-122"/>
            </a:endParaRPr>
          </a:p>
        </p:txBody>
      </p:sp>
      <p:sp>
        <p:nvSpPr>
          <p:cNvPr id="4"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962025" y="1885949"/>
          <a:ext cx="10506075" cy="3571874"/>
        </p:xfrm>
        <a:graphic>
          <a:graphicData uri="http://schemas.openxmlformats.org/drawingml/2006/table">
            <a:tbl>
              <a:tblPr/>
              <a:tblGrid>
                <a:gridCol w="704850"/>
                <a:gridCol w="1181100"/>
                <a:gridCol w="2028825"/>
                <a:gridCol w="1971675"/>
                <a:gridCol w="1990725"/>
                <a:gridCol w="1066800"/>
                <a:gridCol w="1562100"/>
              </a:tblGrid>
              <a:tr h="383476">
                <a:tc rowSpan="2">
                  <a:txBody>
                    <a:bodyPr/>
                    <a:lstStyle/>
                    <a:p>
                      <a:pPr indent="0" algn="ctr">
                        <a:lnSpc>
                          <a:spcPts val="1200"/>
                        </a:lnSpc>
                        <a:spcBef>
                          <a:spcPts val="0"/>
                        </a:spcBef>
                        <a:spcAft>
                          <a:spcPts val="0"/>
                        </a:spcAft>
                      </a:pPr>
                      <a:r>
                        <a:rPr lang="zh-CN" sz="1600" kern="100" dirty="0">
                          <a:latin typeface="Times New Roman"/>
                          <a:ea typeface="黑体"/>
                          <a:cs typeface="Times New Roman"/>
                        </a:rPr>
                        <a:t>车</a:t>
                      </a:r>
                      <a:r>
                        <a:rPr lang="en-US" sz="1600" kern="100" dirty="0">
                          <a:latin typeface="Times New Roman"/>
                          <a:ea typeface="黑体"/>
                          <a:cs typeface="Times New Roman"/>
                        </a:rPr>
                        <a:t> </a:t>
                      </a:r>
                      <a:r>
                        <a:rPr lang="zh-CN" sz="1600" kern="100" dirty="0" smtClean="0">
                          <a:latin typeface="Times New Roman"/>
                          <a:ea typeface="黑体"/>
                          <a:cs typeface="Times New Roman"/>
                        </a:rPr>
                        <a:t>型</a:t>
                      </a:r>
                      <a:endParaRPr lang="zh-CN" sz="1600" kern="100" dirty="0">
                        <a:latin typeface="Times New Roman"/>
                        <a:ea typeface="宋体"/>
                        <a:cs typeface="Times New Roman"/>
                      </a:endParaRPr>
                    </a:p>
                  </a:txBody>
                  <a:tcPr marL="44335" marR="4433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gridSpan="4">
                  <a:txBody>
                    <a:bodyPr/>
                    <a:lstStyle/>
                    <a:p>
                      <a:pPr indent="0" algn="ctr">
                        <a:lnSpc>
                          <a:spcPts val="1200"/>
                        </a:lnSpc>
                        <a:spcBef>
                          <a:spcPts val="0"/>
                        </a:spcBef>
                        <a:spcAft>
                          <a:spcPts val="0"/>
                        </a:spcAft>
                      </a:pPr>
                      <a:r>
                        <a:rPr lang="zh-CN" sz="1600" kern="100">
                          <a:latin typeface="Times New Roman"/>
                          <a:ea typeface="黑体"/>
                          <a:cs typeface="Times New Roman"/>
                        </a:rPr>
                        <a:t>单车全年平均</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2">
                  <a:txBody>
                    <a:bodyPr/>
                    <a:lstStyle/>
                    <a:p>
                      <a:pPr indent="0" algn="ctr">
                        <a:lnSpc>
                          <a:spcPts val="1200"/>
                        </a:lnSpc>
                        <a:spcBef>
                          <a:spcPts val="0"/>
                        </a:spcBef>
                        <a:spcAft>
                          <a:spcPts val="0"/>
                        </a:spcAft>
                      </a:pPr>
                      <a:r>
                        <a:rPr lang="zh-CN" sz="1600" kern="100">
                          <a:latin typeface="Times New Roman"/>
                          <a:ea typeface="黑体"/>
                          <a:cs typeface="Times New Roman"/>
                        </a:rPr>
                        <a:t>车型全年合计</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r>
              <a:tr h="476283">
                <a:tc vMerge="1">
                  <a:txBody>
                    <a:bodyPr/>
                    <a:lstStyle/>
                    <a:p>
                      <a:endParaRPr lang="zh-CN" altLang="en-US"/>
                    </a:p>
                  </a:txBody>
                  <a:tcPr/>
                </a:tc>
                <a:tc>
                  <a:txBody>
                    <a:bodyPr/>
                    <a:lstStyle/>
                    <a:p>
                      <a:pPr indent="0" algn="ctr">
                        <a:lnSpc>
                          <a:spcPct val="100000"/>
                        </a:lnSpc>
                        <a:spcBef>
                          <a:spcPts val="0"/>
                        </a:spcBef>
                        <a:spcAft>
                          <a:spcPts val="0"/>
                        </a:spcAft>
                      </a:pPr>
                      <a:r>
                        <a:rPr lang="zh-CN" sz="1600" kern="100" dirty="0">
                          <a:latin typeface="Times New Roman"/>
                          <a:ea typeface="黑体"/>
                          <a:cs typeface="Times New Roman"/>
                        </a:rPr>
                        <a:t>原值</a:t>
                      </a:r>
                      <a:r>
                        <a:rPr lang="en-US" sz="1600" kern="100" dirty="0">
                          <a:latin typeface="Times New Roman"/>
                          <a:ea typeface="黑体"/>
                          <a:cs typeface="Times New Roman"/>
                        </a:rPr>
                        <a:t>/</a:t>
                      </a:r>
                      <a:r>
                        <a:rPr lang="zh-CN" sz="1600" kern="100" dirty="0">
                          <a:latin typeface="Times New Roman"/>
                          <a:ea typeface="黑体"/>
                          <a:cs typeface="Times New Roman"/>
                        </a:rPr>
                        <a:t>元</a:t>
                      </a:r>
                      <a:endParaRPr lang="zh-CN" sz="1600" kern="100" dirty="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1600" kern="100" spc="-20">
                          <a:latin typeface="Times New Roman"/>
                          <a:ea typeface="黑体"/>
                          <a:cs typeface="Times New Roman"/>
                        </a:rPr>
                        <a:t>大修基金提存</a:t>
                      </a:r>
                      <a:r>
                        <a:rPr lang="en-US" sz="1600" kern="100" spc="-20">
                          <a:latin typeface="Times New Roman"/>
                          <a:ea typeface="黑体"/>
                          <a:cs typeface="Times New Roman"/>
                        </a:rPr>
                        <a:t>/</a:t>
                      </a:r>
                      <a:r>
                        <a:rPr lang="zh-CN" sz="1600" kern="100" spc="-20">
                          <a:latin typeface="Times New Roman"/>
                          <a:ea typeface="黑体"/>
                          <a:cs typeface="Times New Roman"/>
                        </a:rPr>
                        <a:t>（元</a:t>
                      </a:r>
                      <a:r>
                        <a:rPr lang="en-US" sz="1600" kern="100" spc="-20">
                          <a:latin typeface="Times New Roman"/>
                          <a:ea typeface="黑体"/>
                          <a:cs typeface="Times New Roman"/>
                        </a:rPr>
                        <a:t>/</a:t>
                      </a:r>
                      <a:r>
                        <a:rPr lang="zh-CN" sz="1600" kern="100" spc="-20">
                          <a:latin typeface="Times New Roman"/>
                          <a:ea typeface="黑体"/>
                          <a:cs typeface="Times New Roman"/>
                        </a:rPr>
                        <a:t>）</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1600" kern="100" dirty="0">
                          <a:latin typeface="Times New Roman"/>
                          <a:ea typeface="黑体"/>
                          <a:cs typeface="Times New Roman"/>
                        </a:rPr>
                        <a:t>行驶里程</a:t>
                      </a:r>
                      <a:r>
                        <a:rPr lang="en-US" sz="1600" kern="100" dirty="0">
                          <a:latin typeface="Times New Roman"/>
                          <a:ea typeface="黑体"/>
                          <a:cs typeface="Times New Roman"/>
                        </a:rPr>
                        <a:t>/</a:t>
                      </a:r>
                      <a:r>
                        <a:rPr lang="zh-CN" sz="1600" kern="100" dirty="0" smtClean="0">
                          <a:latin typeface="Times New Roman"/>
                          <a:ea typeface="黑体"/>
                          <a:cs typeface="Times New Roman"/>
                        </a:rPr>
                        <a:t>（</a:t>
                      </a:r>
                      <a:r>
                        <a:rPr lang="en-US" altLang="zh-CN" sz="1800" kern="1200" dirty="0" smtClean="0">
                          <a:solidFill>
                            <a:schemeClr val="tx1"/>
                          </a:solidFill>
                          <a:latin typeface="+mn-lt"/>
                          <a:ea typeface="+mn-ea"/>
                          <a:cs typeface="+mn-cs"/>
                        </a:rPr>
                        <a:t>10</a:t>
                      </a:r>
                      <a:r>
                        <a:rPr lang="en-US" altLang="zh-CN" sz="1800" kern="1200" baseline="30000" dirty="0" smtClean="0">
                          <a:solidFill>
                            <a:schemeClr val="tx1"/>
                          </a:solidFill>
                          <a:latin typeface="+mn-lt"/>
                          <a:ea typeface="+mn-ea"/>
                          <a:cs typeface="+mn-cs"/>
                        </a:rPr>
                        <a:t>3</a:t>
                      </a:r>
                      <a:r>
                        <a:rPr lang="en-US" altLang="zh-CN" sz="1800" kern="1200" dirty="0" smtClean="0">
                          <a:solidFill>
                            <a:schemeClr val="tx1"/>
                          </a:solidFill>
                          <a:latin typeface="+mn-lt"/>
                          <a:ea typeface="+mn-ea"/>
                          <a:cs typeface="+mn-cs"/>
                        </a:rPr>
                        <a:t>km</a:t>
                      </a:r>
                      <a:r>
                        <a:rPr lang="zh-CN" sz="1600" kern="100" dirty="0" smtClean="0">
                          <a:latin typeface="Times New Roman"/>
                          <a:ea typeface="黑体"/>
                          <a:cs typeface="Times New Roman"/>
                        </a:rPr>
                        <a:t>）</a:t>
                      </a:r>
                      <a:endParaRPr lang="zh-CN" sz="1600" kern="100" dirty="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1600" kern="100" dirty="0">
                          <a:latin typeface="Times New Roman"/>
                          <a:ea typeface="黑体"/>
                          <a:cs typeface="Times New Roman"/>
                        </a:rPr>
                        <a:t>提存额</a:t>
                      </a:r>
                      <a:r>
                        <a:rPr lang="en-US" sz="1600" kern="100" dirty="0">
                          <a:latin typeface="Times New Roman"/>
                          <a:ea typeface="黑体"/>
                          <a:cs typeface="Times New Roman"/>
                        </a:rPr>
                        <a:t>/</a:t>
                      </a:r>
                      <a:r>
                        <a:rPr lang="zh-CN" sz="1600" kern="100" dirty="0">
                          <a:latin typeface="Times New Roman"/>
                          <a:ea typeface="黑体"/>
                          <a:cs typeface="Times New Roman"/>
                        </a:rPr>
                        <a:t>（元</a:t>
                      </a:r>
                      <a:r>
                        <a:rPr lang="en-US" sz="1600" kern="100" dirty="0">
                          <a:latin typeface="Times New Roman"/>
                          <a:ea typeface="黑体"/>
                          <a:cs typeface="Times New Roman"/>
                        </a:rPr>
                        <a:t>/</a:t>
                      </a:r>
                      <a:r>
                        <a:rPr lang="zh-CN" sz="1600" kern="100" dirty="0">
                          <a:latin typeface="Times New Roman"/>
                          <a:ea typeface="黑体"/>
                          <a:cs typeface="Times New Roman"/>
                        </a:rPr>
                        <a:t>辆）</a:t>
                      </a:r>
                      <a:endParaRPr lang="zh-CN" sz="1600" kern="100" dirty="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1600" kern="100" dirty="0">
                          <a:latin typeface="Times New Roman"/>
                          <a:ea typeface="黑体"/>
                          <a:cs typeface="Times New Roman"/>
                        </a:rPr>
                        <a:t>车数</a:t>
                      </a:r>
                      <a:r>
                        <a:rPr lang="en-US" sz="1600" kern="100" dirty="0">
                          <a:latin typeface="Times New Roman"/>
                          <a:ea typeface="黑体"/>
                          <a:cs typeface="Times New Roman"/>
                        </a:rPr>
                        <a:t>/</a:t>
                      </a:r>
                      <a:r>
                        <a:rPr lang="zh-CN" sz="1600" kern="100" dirty="0">
                          <a:latin typeface="Times New Roman"/>
                          <a:ea typeface="黑体"/>
                          <a:cs typeface="Times New Roman"/>
                        </a:rPr>
                        <a:t>辆</a:t>
                      </a:r>
                      <a:endParaRPr lang="zh-CN" sz="1600" kern="100" dirty="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1600" kern="100" dirty="0">
                          <a:latin typeface="Times New Roman"/>
                          <a:ea typeface="黑体"/>
                          <a:cs typeface="Times New Roman"/>
                        </a:rPr>
                        <a:t>提存额</a:t>
                      </a:r>
                      <a:r>
                        <a:rPr lang="en-US" sz="1600" kern="100" dirty="0">
                          <a:latin typeface="Times New Roman"/>
                          <a:ea typeface="黑体"/>
                          <a:cs typeface="Times New Roman"/>
                        </a:rPr>
                        <a:t>/</a:t>
                      </a:r>
                      <a:r>
                        <a:rPr lang="zh-CN" sz="1600" kern="100" dirty="0">
                          <a:latin typeface="Times New Roman"/>
                          <a:ea typeface="黑体"/>
                          <a:cs typeface="Times New Roman"/>
                        </a:rPr>
                        <a:t>元</a:t>
                      </a:r>
                      <a:endParaRPr lang="zh-CN" sz="1600" kern="100" dirty="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287306">
                <a:tc>
                  <a:txBody>
                    <a:bodyPr/>
                    <a:lstStyle/>
                    <a:p>
                      <a:pPr indent="0" algn="ctr">
                        <a:lnSpc>
                          <a:spcPts val="1200"/>
                        </a:lnSpc>
                        <a:spcBef>
                          <a:spcPts val="0"/>
                        </a:spcBef>
                        <a:spcAft>
                          <a:spcPts val="0"/>
                        </a:spcAft>
                      </a:pPr>
                      <a:endParaRPr lang="en-US" sz="1600" kern="100">
                        <a:latin typeface="Times New Roman"/>
                        <a:ea typeface="宋体"/>
                        <a:cs typeface="Times New Roman"/>
                      </a:endParaRPr>
                    </a:p>
                  </a:txBody>
                  <a:tcPr marL="44335" marR="4433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endParaRPr lang="en-US" sz="1600" kern="100" dirty="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1600" kern="100" dirty="0">
                          <a:latin typeface="Times New Roman"/>
                          <a:ea typeface="宋体"/>
                          <a:cs typeface="Times New Roman"/>
                        </a:rPr>
                        <a:t>①</a:t>
                      </a: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1600" kern="100" dirty="0">
                          <a:latin typeface="Times New Roman"/>
                          <a:ea typeface="宋体"/>
                          <a:cs typeface="Times New Roman"/>
                        </a:rPr>
                        <a:t>②</a:t>
                      </a: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1600" kern="100">
                          <a:latin typeface="Times New Roman"/>
                          <a:ea typeface="宋体"/>
                          <a:cs typeface="Times New Roman"/>
                        </a:rPr>
                        <a:t>③</a:t>
                      </a:r>
                      <a:r>
                        <a:rPr lang="en-US" sz="1600" kern="100">
                          <a:latin typeface="Times New Roman"/>
                          <a:ea typeface="宋体"/>
                          <a:cs typeface="Times New Roman"/>
                        </a:rPr>
                        <a:t>=</a:t>
                      </a:r>
                      <a:r>
                        <a:rPr lang="zh-CN" sz="1600" kern="100">
                          <a:latin typeface="Times New Roman"/>
                          <a:ea typeface="宋体"/>
                          <a:cs typeface="Times New Roman"/>
                        </a:rPr>
                        <a:t>①×②</a:t>
                      </a: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1600" kern="100">
                          <a:latin typeface="Times New Roman"/>
                          <a:ea typeface="宋体"/>
                          <a:cs typeface="Times New Roman"/>
                        </a:rPr>
                        <a:t>④</a:t>
                      </a: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1600" kern="100" dirty="0">
                          <a:latin typeface="Times New Roman"/>
                          <a:ea typeface="宋体"/>
                          <a:cs typeface="Times New Roman"/>
                        </a:rPr>
                        <a:t>⑤</a:t>
                      </a:r>
                      <a:r>
                        <a:rPr lang="en-US" sz="1600" kern="100" dirty="0">
                          <a:latin typeface="Times New Roman"/>
                          <a:ea typeface="宋体"/>
                          <a:cs typeface="Times New Roman"/>
                        </a:rPr>
                        <a:t>=</a:t>
                      </a:r>
                      <a:r>
                        <a:rPr lang="zh-CN" sz="1600" kern="100" dirty="0">
                          <a:latin typeface="Times New Roman"/>
                          <a:ea typeface="宋体"/>
                          <a:cs typeface="Times New Roman"/>
                        </a:rPr>
                        <a:t>③×④</a:t>
                      </a:r>
                    </a:p>
                  </a:txBody>
                  <a:tcPr marL="44335" marR="4433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4768">
                <a:tc>
                  <a:txBody>
                    <a:bodyPr/>
                    <a:lstStyle/>
                    <a:p>
                      <a:pPr indent="0" algn="ctr">
                        <a:lnSpc>
                          <a:spcPts val="1200"/>
                        </a:lnSpc>
                        <a:spcBef>
                          <a:spcPts val="0"/>
                        </a:spcBef>
                        <a:spcAft>
                          <a:spcPts val="0"/>
                        </a:spcAft>
                      </a:pPr>
                      <a:r>
                        <a:rPr lang="en-US" sz="1600" kern="100">
                          <a:latin typeface="Times New Roman"/>
                          <a:ea typeface="宋体"/>
                          <a:cs typeface="Times New Roman"/>
                        </a:rPr>
                        <a:t>A</a:t>
                      </a:r>
                      <a:endParaRPr lang="zh-CN" sz="1600" kern="100">
                        <a:latin typeface="Times New Roman"/>
                        <a:ea typeface="宋体"/>
                        <a:cs typeface="Times New Roman"/>
                      </a:endParaRPr>
                    </a:p>
                  </a:txBody>
                  <a:tcPr marL="44335" marR="4433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ts val="1200"/>
                        </a:lnSpc>
                        <a:spcBef>
                          <a:spcPts val="0"/>
                        </a:spcBef>
                        <a:spcAft>
                          <a:spcPts val="0"/>
                        </a:spcAft>
                      </a:pPr>
                      <a:r>
                        <a:rPr lang="en-US" sz="1600" kern="100">
                          <a:latin typeface="Times New Roman"/>
                          <a:ea typeface="宋体"/>
                          <a:cs typeface="Times New Roman"/>
                        </a:rPr>
                        <a:t>205 200</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ts val="1200"/>
                        </a:lnSpc>
                        <a:spcBef>
                          <a:spcPts val="0"/>
                        </a:spcBef>
                        <a:spcAft>
                          <a:spcPts val="0"/>
                        </a:spcAft>
                      </a:pPr>
                      <a:r>
                        <a:rPr lang="en-US" sz="1600" kern="100" dirty="0">
                          <a:latin typeface="Times New Roman"/>
                          <a:ea typeface="宋体"/>
                          <a:cs typeface="Times New Roman"/>
                        </a:rPr>
                        <a:t>25</a:t>
                      </a:r>
                      <a:endParaRPr lang="zh-CN" sz="1600" kern="100" dirty="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ts val="1200"/>
                        </a:lnSpc>
                        <a:spcBef>
                          <a:spcPts val="0"/>
                        </a:spcBef>
                        <a:spcAft>
                          <a:spcPts val="0"/>
                        </a:spcAft>
                      </a:pPr>
                      <a:r>
                        <a:rPr lang="en-US" sz="1600" kern="100">
                          <a:latin typeface="Times New Roman"/>
                          <a:ea typeface="宋体"/>
                          <a:cs typeface="Times New Roman"/>
                        </a:rPr>
                        <a:t>150</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ts val="1200"/>
                        </a:lnSpc>
                        <a:spcBef>
                          <a:spcPts val="0"/>
                        </a:spcBef>
                        <a:spcAft>
                          <a:spcPts val="0"/>
                        </a:spcAft>
                      </a:pPr>
                      <a:r>
                        <a:rPr lang="en-US" sz="1600" kern="100">
                          <a:latin typeface="Times New Roman"/>
                          <a:ea typeface="宋体"/>
                          <a:cs typeface="Times New Roman"/>
                        </a:rPr>
                        <a:t>3 750</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ts val="1200"/>
                        </a:lnSpc>
                        <a:spcBef>
                          <a:spcPts val="0"/>
                        </a:spcBef>
                        <a:spcAft>
                          <a:spcPts val="0"/>
                        </a:spcAft>
                      </a:pPr>
                      <a:r>
                        <a:rPr lang="en-US" sz="1600" kern="100">
                          <a:latin typeface="Times New Roman"/>
                          <a:ea typeface="宋体"/>
                          <a:cs typeface="Times New Roman"/>
                        </a:rPr>
                        <a:t>24</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144145" indent="0" algn="r">
                        <a:lnSpc>
                          <a:spcPts val="1200"/>
                        </a:lnSpc>
                        <a:spcBef>
                          <a:spcPts val="0"/>
                        </a:spcBef>
                        <a:spcAft>
                          <a:spcPts val="0"/>
                        </a:spcAft>
                      </a:pPr>
                      <a:r>
                        <a:rPr lang="en-US" sz="1600" kern="100">
                          <a:latin typeface="Times New Roman"/>
                          <a:ea typeface="宋体"/>
                          <a:cs typeface="Times New Roman"/>
                        </a:rPr>
                        <a:t>90 000</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344768">
                <a:tc>
                  <a:txBody>
                    <a:bodyPr/>
                    <a:lstStyle/>
                    <a:p>
                      <a:pPr indent="0" algn="ctr">
                        <a:lnSpc>
                          <a:spcPts val="1200"/>
                        </a:lnSpc>
                        <a:spcBef>
                          <a:spcPts val="0"/>
                        </a:spcBef>
                        <a:spcAft>
                          <a:spcPts val="0"/>
                        </a:spcAft>
                      </a:pPr>
                      <a:r>
                        <a:rPr lang="en-US" sz="1600" kern="100">
                          <a:latin typeface="Times New Roman"/>
                          <a:ea typeface="宋体"/>
                          <a:cs typeface="Times New Roman"/>
                        </a:rPr>
                        <a:t>B</a:t>
                      </a:r>
                      <a:endParaRPr lang="zh-CN" sz="1600" kern="100">
                        <a:latin typeface="Times New Roman"/>
                        <a:ea typeface="宋体"/>
                        <a:cs typeface="Times New Roman"/>
                      </a:endParaRPr>
                    </a:p>
                  </a:txBody>
                  <a:tcPr marL="44335" marR="44335"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ts val="1200"/>
                        </a:lnSpc>
                        <a:spcBef>
                          <a:spcPts val="0"/>
                        </a:spcBef>
                        <a:spcAft>
                          <a:spcPts val="0"/>
                        </a:spcAft>
                      </a:pPr>
                      <a:r>
                        <a:rPr lang="en-US" sz="1600" kern="100">
                          <a:latin typeface="Times New Roman"/>
                          <a:ea typeface="宋体"/>
                          <a:cs typeface="Times New Roman"/>
                        </a:rPr>
                        <a:t>252 000</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ts val="1200"/>
                        </a:lnSpc>
                        <a:spcBef>
                          <a:spcPts val="0"/>
                        </a:spcBef>
                        <a:spcAft>
                          <a:spcPts val="0"/>
                        </a:spcAft>
                        <a:tabLst>
                          <a:tab pos="215900" algn="ctr"/>
                          <a:tab pos="432435" algn="r"/>
                        </a:tabLst>
                      </a:pPr>
                      <a:r>
                        <a:rPr lang="en-US" sz="1600" kern="100" dirty="0">
                          <a:latin typeface="Times New Roman"/>
                          <a:ea typeface="宋体"/>
                          <a:cs typeface="Times New Roman"/>
                        </a:rPr>
                        <a:t>30</a:t>
                      </a:r>
                      <a:endParaRPr lang="zh-CN" sz="1600" kern="100" dirty="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ts val="1200"/>
                        </a:lnSpc>
                        <a:spcBef>
                          <a:spcPts val="0"/>
                        </a:spcBef>
                        <a:spcAft>
                          <a:spcPts val="0"/>
                        </a:spcAft>
                      </a:pPr>
                      <a:r>
                        <a:rPr lang="en-US" sz="1600" kern="100" dirty="0">
                          <a:latin typeface="Times New Roman"/>
                          <a:ea typeface="宋体"/>
                          <a:cs typeface="Times New Roman"/>
                        </a:rPr>
                        <a:t>160</a:t>
                      </a:r>
                      <a:endParaRPr lang="zh-CN" sz="1600" kern="100" dirty="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ts val="1200"/>
                        </a:lnSpc>
                        <a:spcBef>
                          <a:spcPts val="0"/>
                        </a:spcBef>
                        <a:spcAft>
                          <a:spcPts val="0"/>
                        </a:spcAft>
                      </a:pPr>
                      <a:r>
                        <a:rPr lang="en-US" sz="1600" kern="100">
                          <a:latin typeface="Times New Roman"/>
                          <a:ea typeface="宋体"/>
                          <a:cs typeface="Times New Roman"/>
                        </a:rPr>
                        <a:t>4 800</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ts val="1200"/>
                        </a:lnSpc>
                        <a:spcBef>
                          <a:spcPts val="0"/>
                        </a:spcBef>
                        <a:spcAft>
                          <a:spcPts val="0"/>
                        </a:spcAft>
                      </a:pPr>
                      <a:r>
                        <a:rPr lang="en-US" sz="1600" kern="100">
                          <a:latin typeface="Times New Roman"/>
                          <a:ea typeface="宋体"/>
                          <a:cs typeface="Times New Roman"/>
                        </a:rPr>
                        <a:t>3</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144145" indent="0" algn="r">
                        <a:lnSpc>
                          <a:spcPts val="1200"/>
                        </a:lnSpc>
                        <a:spcBef>
                          <a:spcPts val="0"/>
                        </a:spcBef>
                        <a:spcAft>
                          <a:spcPts val="0"/>
                        </a:spcAft>
                      </a:pPr>
                      <a:r>
                        <a:rPr lang="en-US" sz="1600" kern="100">
                          <a:latin typeface="Times New Roman"/>
                          <a:ea typeface="宋体"/>
                          <a:cs typeface="Times New Roman"/>
                        </a:rPr>
                        <a:t>14 400</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a:noFill/>
                    </a:lnR>
                    <a:lnT>
                      <a:noFill/>
                    </a:lnT>
                    <a:lnB>
                      <a:noFill/>
                    </a:lnB>
                  </a:tcPr>
                </a:tc>
              </a:tr>
              <a:tr h="241281">
                <a:tc>
                  <a:txBody>
                    <a:bodyPr/>
                    <a:lstStyle/>
                    <a:p>
                      <a:pPr indent="0" algn="ctr">
                        <a:lnSpc>
                          <a:spcPts val="1200"/>
                        </a:lnSpc>
                        <a:spcBef>
                          <a:spcPts val="0"/>
                        </a:spcBef>
                        <a:spcAft>
                          <a:spcPts val="0"/>
                        </a:spcAft>
                      </a:pPr>
                      <a:r>
                        <a:rPr lang="en-US" sz="1600" kern="100">
                          <a:latin typeface="Times New Roman"/>
                          <a:ea typeface="宋体"/>
                          <a:cs typeface="Times New Roman"/>
                        </a:rPr>
                        <a:t>C</a:t>
                      </a:r>
                      <a:endParaRPr lang="zh-CN" sz="1600" kern="100">
                        <a:latin typeface="Times New Roman"/>
                        <a:ea typeface="宋体"/>
                        <a:cs typeface="Times New Roman"/>
                      </a:endParaRPr>
                    </a:p>
                  </a:txBody>
                  <a:tcPr marL="44335" marR="44335"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ts val="1200"/>
                        </a:lnSpc>
                        <a:spcBef>
                          <a:spcPts val="0"/>
                        </a:spcBef>
                        <a:spcAft>
                          <a:spcPts val="0"/>
                        </a:spcAft>
                      </a:pPr>
                      <a:r>
                        <a:rPr lang="en-US" sz="1600" kern="100">
                          <a:latin typeface="Times New Roman"/>
                          <a:ea typeface="宋体"/>
                          <a:cs typeface="Times New Roman"/>
                        </a:rPr>
                        <a:t>261 000</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ts val="1200"/>
                        </a:lnSpc>
                        <a:spcBef>
                          <a:spcPts val="0"/>
                        </a:spcBef>
                        <a:spcAft>
                          <a:spcPts val="0"/>
                        </a:spcAft>
                        <a:tabLst>
                          <a:tab pos="215900" algn="ctr"/>
                          <a:tab pos="432435" algn="r"/>
                        </a:tabLst>
                      </a:pPr>
                      <a:r>
                        <a:rPr lang="en-US" sz="1600" kern="100">
                          <a:latin typeface="Times New Roman"/>
                          <a:ea typeface="宋体"/>
                          <a:cs typeface="Times New Roman"/>
                        </a:rPr>
                        <a:t>30</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ts val="1200"/>
                        </a:lnSpc>
                        <a:spcBef>
                          <a:spcPts val="0"/>
                        </a:spcBef>
                        <a:spcAft>
                          <a:spcPts val="0"/>
                        </a:spcAft>
                      </a:pPr>
                      <a:r>
                        <a:rPr lang="en-US" sz="1600" kern="100" dirty="0">
                          <a:latin typeface="Times New Roman"/>
                          <a:ea typeface="宋体"/>
                          <a:cs typeface="Times New Roman"/>
                        </a:rPr>
                        <a:t>160</a:t>
                      </a:r>
                      <a:endParaRPr lang="zh-CN" sz="1600" kern="100" dirty="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ts val="1200"/>
                        </a:lnSpc>
                        <a:spcBef>
                          <a:spcPts val="0"/>
                        </a:spcBef>
                        <a:spcAft>
                          <a:spcPts val="0"/>
                        </a:spcAft>
                      </a:pPr>
                      <a:r>
                        <a:rPr lang="en-US" sz="1600" kern="100" dirty="0">
                          <a:latin typeface="Times New Roman"/>
                          <a:ea typeface="宋体"/>
                          <a:cs typeface="Times New Roman"/>
                        </a:rPr>
                        <a:t>4 800</a:t>
                      </a:r>
                      <a:endParaRPr lang="zh-CN" sz="1600" kern="100" dirty="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ts val="1200"/>
                        </a:lnSpc>
                        <a:spcBef>
                          <a:spcPts val="0"/>
                        </a:spcBef>
                        <a:spcAft>
                          <a:spcPts val="0"/>
                        </a:spcAft>
                      </a:pPr>
                      <a:r>
                        <a:rPr lang="en-US" sz="1600" kern="100">
                          <a:latin typeface="Times New Roman"/>
                          <a:ea typeface="宋体"/>
                          <a:cs typeface="Times New Roman"/>
                        </a:rPr>
                        <a:t>1</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144145" indent="0" algn="r">
                        <a:lnSpc>
                          <a:spcPts val="1200"/>
                        </a:lnSpc>
                        <a:spcBef>
                          <a:spcPts val="0"/>
                        </a:spcBef>
                        <a:spcAft>
                          <a:spcPts val="0"/>
                        </a:spcAft>
                      </a:pPr>
                      <a:r>
                        <a:rPr lang="en-US" sz="1600" kern="100">
                          <a:latin typeface="Times New Roman"/>
                          <a:ea typeface="宋体"/>
                          <a:cs typeface="Times New Roman"/>
                        </a:rPr>
                        <a:t>4800</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a:noFill/>
                    </a:lnR>
                    <a:lnT>
                      <a:noFill/>
                    </a:lnT>
                    <a:lnB>
                      <a:noFill/>
                    </a:lnB>
                  </a:tcPr>
                </a:tc>
              </a:tr>
              <a:tr h="402228">
                <a:tc>
                  <a:txBody>
                    <a:bodyPr/>
                    <a:lstStyle/>
                    <a:p>
                      <a:pPr indent="0" algn="ctr">
                        <a:lnSpc>
                          <a:spcPts val="1200"/>
                        </a:lnSpc>
                        <a:spcBef>
                          <a:spcPts val="0"/>
                        </a:spcBef>
                        <a:spcAft>
                          <a:spcPts val="0"/>
                        </a:spcAft>
                      </a:pPr>
                      <a:r>
                        <a:rPr lang="en-US" sz="1600" kern="100">
                          <a:latin typeface="Times New Roman"/>
                          <a:ea typeface="宋体"/>
                          <a:cs typeface="Times New Roman"/>
                        </a:rPr>
                        <a:t>D</a:t>
                      </a:r>
                      <a:endParaRPr lang="zh-CN" sz="1600" kern="100">
                        <a:latin typeface="Times New Roman"/>
                        <a:ea typeface="宋体"/>
                        <a:cs typeface="Times New Roman"/>
                      </a:endParaRPr>
                    </a:p>
                  </a:txBody>
                  <a:tcPr marL="44335" marR="44335"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ts val="1200"/>
                        </a:lnSpc>
                        <a:spcBef>
                          <a:spcPts val="0"/>
                        </a:spcBef>
                        <a:spcAft>
                          <a:spcPts val="0"/>
                        </a:spcAft>
                      </a:pPr>
                      <a:r>
                        <a:rPr lang="en-US" sz="1600" kern="100">
                          <a:latin typeface="Times New Roman"/>
                          <a:ea typeface="宋体"/>
                          <a:cs typeface="Times New Roman"/>
                        </a:rPr>
                        <a:t>198 000</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ts val="1200"/>
                        </a:lnSpc>
                        <a:spcBef>
                          <a:spcPts val="0"/>
                        </a:spcBef>
                        <a:spcAft>
                          <a:spcPts val="0"/>
                        </a:spcAft>
                      </a:pPr>
                      <a:r>
                        <a:rPr lang="en-US" sz="1600" kern="100">
                          <a:latin typeface="Times New Roman"/>
                          <a:ea typeface="宋体"/>
                          <a:cs typeface="Times New Roman"/>
                        </a:rPr>
                        <a:t>25</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ts val="1200"/>
                        </a:lnSpc>
                        <a:spcBef>
                          <a:spcPts val="0"/>
                        </a:spcBef>
                        <a:spcAft>
                          <a:spcPts val="0"/>
                        </a:spcAft>
                      </a:pPr>
                      <a:r>
                        <a:rPr lang="en-US" sz="1600" kern="100">
                          <a:latin typeface="Times New Roman"/>
                          <a:ea typeface="宋体"/>
                          <a:cs typeface="Times New Roman"/>
                        </a:rPr>
                        <a:t>150</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ts val="1200"/>
                        </a:lnSpc>
                        <a:spcBef>
                          <a:spcPts val="0"/>
                        </a:spcBef>
                        <a:spcAft>
                          <a:spcPts val="0"/>
                        </a:spcAft>
                      </a:pPr>
                      <a:r>
                        <a:rPr lang="en-US" sz="1600" kern="100" dirty="0">
                          <a:latin typeface="Times New Roman"/>
                          <a:ea typeface="宋体"/>
                          <a:cs typeface="Times New Roman"/>
                        </a:rPr>
                        <a:t>3 750</a:t>
                      </a:r>
                      <a:endParaRPr lang="zh-CN" sz="1600" kern="100" dirty="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ts val="1200"/>
                        </a:lnSpc>
                        <a:spcBef>
                          <a:spcPts val="0"/>
                        </a:spcBef>
                        <a:spcAft>
                          <a:spcPts val="0"/>
                        </a:spcAft>
                      </a:pPr>
                      <a:r>
                        <a:rPr lang="en-US" sz="1600" kern="100" dirty="0">
                          <a:latin typeface="Times New Roman"/>
                          <a:ea typeface="宋体"/>
                          <a:cs typeface="Times New Roman"/>
                        </a:rPr>
                        <a:t>36</a:t>
                      </a:r>
                      <a:endParaRPr lang="zh-CN" sz="1600" kern="100" dirty="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144145" indent="0" algn="r">
                        <a:lnSpc>
                          <a:spcPts val="1200"/>
                        </a:lnSpc>
                        <a:spcBef>
                          <a:spcPts val="0"/>
                        </a:spcBef>
                        <a:spcAft>
                          <a:spcPts val="0"/>
                        </a:spcAft>
                      </a:pPr>
                      <a:r>
                        <a:rPr lang="en-US" sz="1600" kern="100">
                          <a:latin typeface="Times New Roman"/>
                          <a:ea typeface="宋体"/>
                          <a:cs typeface="Times New Roman"/>
                        </a:rPr>
                        <a:t>135 000</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a:noFill/>
                    </a:lnR>
                    <a:lnT>
                      <a:noFill/>
                    </a:lnT>
                    <a:lnB>
                      <a:noFill/>
                    </a:lnB>
                  </a:tcPr>
                </a:tc>
              </a:tr>
              <a:tr h="344768">
                <a:tc>
                  <a:txBody>
                    <a:bodyPr/>
                    <a:lstStyle/>
                    <a:p>
                      <a:pPr indent="0" algn="ctr">
                        <a:lnSpc>
                          <a:spcPts val="1200"/>
                        </a:lnSpc>
                        <a:spcBef>
                          <a:spcPts val="0"/>
                        </a:spcBef>
                        <a:spcAft>
                          <a:spcPts val="0"/>
                        </a:spcAft>
                      </a:pPr>
                      <a:r>
                        <a:rPr lang="en-US" sz="1600" kern="100">
                          <a:latin typeface="Times New Roman"/>
                          <a:ea typeface="宋体"/>
                          <a:cs typeface="Times New Roman"/>
                        </a:rPr>
                        <a:t>E</a:t>
                      </a:r>
                      <a:endParaRPr lang="zh-CN" sz="1600" kern="100">
                        <a:latin typeface="Times New Roman"/>
                        <a:ea typeface="宋体"/>
                        <a:cs typeface="Times New Roman"/>
                      </a:endParaRPr>
                    </a:p>
                  </a:txBody>
                  <a:tcPr marL="44335" marR="44335"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ts val="1200"/>
                        </a:lnSpc>
                        <a:spcBef>
                          <a:spcPts val="0"/>
                        </a:spcBef>
                        <a:spcAft>
                          <a:spcPts val="0"/>
                        </a:spcAft>
                      </a:pPr>
                      <a:r>
                        <a:rPr lang="en-US" sz="1600" kern="100">
                          <a:latin typeface="Times New Roman"/>
                          <a:ea typeface="宋体"/>
                          <a:cs typeface="Times New Roman"/>
                        </a:rPr>
                        <a:t>288 000</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ts val="1200"/>
                        </a:lnSpc>
                        <a:spcBef>
                          <a:spcPts val="0"/>
                        </a:spcBef>
                        <a:spcAft>
                          <a:spcPts val="0"/>
                        </a:spcAft>
                      </a:pPr>
                      <a:r>
                        <a:rPr lang="en-US" sz="1600" kern="100">
                          <a:latin typeface="Times New Roman"/>
                          <a:ea typeface="宋体"/>
                          <a:cs typeface="Times New Roman"/>
                        </a:rPr>
                        <a:t>30</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ts val="1200"/>
                        </a:lnSpc>
                        <a:spcBef>
                          <a:spcPts val="0"/>
                        </a:spcBef>
                        <a:spcAft>
                          <a:spcPts val="0"/>
                        </a:spcAft>
                      </a:pPr>
                      <a:r>
                        <a:rPr lang="en-US" sz="1600" kern="100">
                          <a:latin typeface="Times New Roman"/>
                          <a:ea typeface="宋体"/>
                          <a:cs typeface="Times New Roman"/>
                        </a:rPr>
                        <a:t>160</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ts val="1200"/>
                        </a:lnSpc>
                        <a:spcBef>
                          <a:spcPts val="0"/>
                        </a:spcBef>
                        <a:spcAft>
                          <a:spcPts val="0"/>
                        </a:spcAft>
                      </a:pPr>
                      <a:r>
                        <a:rPr lang="en-US" sz="1600" kern="100">
                          <a:latin typeface="Times New Roman"/>
                          <a:ea typeface="宋体"/>
                          <a:cs typeface="Times New Roman"/>
                        </a:rPr>
                        <a:t>4 800</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ts val="1200"/>
                        </a:lnSpc>
                        <a:spcBef>
                          <a:spcPts val="0"/>
                        </a:spcBef>
                        <a:spcAft>
                          <a:spcPts val="0"/>
                        </a:spcAft>
                      </a:pPr>
                      <a:r>
                        <a:rPr lang="en-US" sz="1600" kern="100" dirty="0">
                          <a:latin typeface="Times New Roman"/>
                          <a:ea typeface="宋体"/>
                          <a:cs typeface="Times New Roman"/>
                        </a:rPr>
                        <a:t>7</a:t>
                      </a:r>
                      <a:endParaRPr lang="zh-CN" sz="1600" kern="100" dirty="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144145" indent="0" algn="r">
                        <a:lnSpc>
                          <a:spcPts val="1200"/>
                        </a:lnSpc>
                        <a:spcBef>
                          <a:spcPts val="0"/>
                        </a:spcBef>
                        <a:spcAft>
                          <a:spcPts val="0"/>
                        </a:spcAft>
                      </a:pPr>
                      <a:r>
                        <a:rPr lang="en-US" sz="1600" kern="100" dirty="0">
                          <a:latin typeface="Times New Roman"/>
                          <a:ea typeface="宋体"/>
                          <a:cs typeface="Times New Roman"/>
                        </a:rPr>
                        <a:t>33 600</a:t>
                      </a:r>
                      <a:endParaRPr lang="zh-CN" sz="1600" kern="100" dirty="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a:noFill/>
                    </a:lnR>
                    <a:lnT>
                      <a:noFill/>
                    </a:lnT>
                    <a:lnB>
                      <a:noFill/>
                    </a:lnB>
                  </a:tcPr>
                </a:tc>
              </a:tr>
              <a:tr h="344768">
                <a:tc>
                  <a:txBody>
                    <a:bodyPr/>
                    <a:lstStyle/>
                    <a:p>
                      <a:pPr indent="0" algn="ctr">
                        <a:lnSpc>
                          <a:spcPts val="1200"/>
                        </a:lnSpc>
                        <a:spcBef>
                          <a:spcPts val="0"/>
                        </a:spcBef>
                        <a:spcAft>
                          <a:spcPts val="0"/>
                        </a:spcAft>
                      </a:pPr>
                      <a:r>
                        <a:rPr lang="en-US" sz="1600" kern="100">
                          <a:latin typeface="Times New Roman"/>
                          <a:ea typeface="宋体"/>
                          <a:cs typeface="Times New Roman"/>
                        </a:rPr>
                        <a:t>F</a:t>
                      </a:r>
                      <a:endParaRPr lang="zh-CN" sz="1600" kern="100">
                        <a:latin typeface="Times New Roman"/>
                        <a:ea typeface="宋体"/>
                        <a:cs typeface="Times New Roman"/>
                      </a:endParaRPr>
                    </a:p>
                  </a:txBody>
                  <a:tcPr marL="44335" marR="44335"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ts val="1200"/>
                        </a:lnSpc>
                        <a:spcBef>
                          <a:spcPts val="0"/>
                        </a:spcBef>
                        <a:spcAft>
                          <a:spcPts val="0"/>
                        </a:spcAft>
                      </a:pPr>
                      <a:r>
                        <a:rPr lang="en-US" sz="1600" kern="100">
                          <a:latin typeface="Times New Roman"/>
                          <a:ea typeface="宋体"/>
                          <a:cs typeface="Times New Roman"/>
                        </a:rPr>
                        <a:t>162 000</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ts val="1200"/>
                        </a:lnSpc>
                        <a:spcBef>
                          <a:spcPts val="0"/>
                        </a:spcBef>
                        <a:spcAft>
                          <a:spcPts val="0"/>
                        </a:spcAft>
                      </a:pPr>
                      <a:r>
                        <a:rPr lang="en-US" sz="1600" kern="100">
                          <a:latin typeface="Times New Roman"/>
                          <a:ea typeface="宋体"/>
                          <a:cs typeface="Times New Roman"/>
                        </a:rPr>
                        <a:t>25</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ts val="1200"/>
                        </a:lnSpc>
                        <a:spcBef>
                          <a:spcPts val="0"/>
                        </a:spcBef>
                        <a:spcAft>
                          <a:spcPts val="0"/>
                        </a:spcAft>
                      </a:pPr>
                      <a:r>
                        <a:rPr lang="en-US" sz="1600" kern="100">
                          <a:latin typeface="Times New Roman"/>
                          <a:ea typeface="宋体"/>
                          <a:cs typeface="Times New Roman"/>
                        </a:rPr>
                        <a:t>160</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ts val="1200"/>
                        </a:lnSpc>
                        <a:spcBef>
                          <a:spcPts val="0"/>
                        </a:spcBef>
                        <a:spcAft>
                          <a:spcPts val="0"/>
                        </a:spcAft>
                      </a:pPr>
                      <a:r>
                        <a:rPr lang="en-US" sz="1600" kern="100">
                          <a:latin typeface="Times New Roman"/>
                          <a:ea typeface="宋体"/>
                          <a:cs typeface="Times New Roman"/>
                        </a:rPr>
                        <a:t>4 000</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ts val="1200"/>
                        </a:lnSpc>
                        <a:spcBef>
                          <a:spcPts val="0"/>
                        </a:spcBef>
                        <a:spcAft>
                          <a:spcPts val="0"/>
                        </a:spcAft>
                      </a:pPr>
                      <a:r>
                        <a:rPr lang="en-US" sz="1600" kern="100">
                          <a:latin typeface="Times New Roman"/>
                          <a:ea typeface="宋体"/>
                          <a:cs typeface="Times New Roman"/>
                        </a:rPr>
                        <a:t>9</a:t>
                      </a:r>
                      <a:endParaRPr lang="zh-CN" sz="1600" kern="10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R="144145" indent="0" algn="r">
                        <a:lnSpc>
                          <a:spcPts val="1200"/>
                        </a:lnSpc>
                        <a:spcBef>
                          <a:spcPts val="0"/>
                        </a:spcBef>
                        <a:spcAft>
                          <a:spcPts val="0"/>
                        </a:spcAft>
                      </a:pPr>
                      <a:r>
                        <a:rPr lang="en-US" sz="1600" kern="100" dirty="0">
                          <a:latin typeface="Times New Roman"/>
                          <a:ea typeface="宋体"/>
                          <a:cs typeface="Times New Roman"/>
                        </a:rPr>
                        <a:t>36 000</a:t>
                      </a:r>
                      <a:endParaRPr lang="zh-CN" sz="1600" kern="100" dirty="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402228">
                <a:tc>
                  <a:txBody>
                    <a:bodyPr/>
                    <a:lstStyle/>
                    <a:p>
                      <a:pPr indent="0" algn="ctr">
                        <a:lnSpc>
                          <a:spcPts val="1200"/>
                        </a:lnSpc>
                        <a:spcBef>
                          <a:spcPts val="0"/>
                        </a:spcBef>
                        <a:spcAft>
                          <a:spcPts val="0"/>
                        </a:spcAft>
                      </a:pPr>
                      <a:r>
                        <a:rPr lang="zh-CN" sz="1600" kern="100">
                          <a:latin typeface="Times New Roman"/>
                          <a:ea typeface="宋体"/>
                          <a:cs typeface="Times New Roman"/>
                        </a:rPr>
                        <a:t>合计</a:t>
                      </a:r>
                    </a:p>
                  </a:txBody>
                  <a:tcPr marL="44335" marR="4433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1200"/>
                        </a:lnSpc>
                        <a:spcBef>
                          <a:spcPts val="0"/>
                        </a:spcBef>
                        <a:spcAft>
                          <a:spcPts val="0"/>
                        </a:spcAft>
                      </a:pPr>
                      <a:r>
                        <a:rPr lang="zh-CN" sz="1600" kern="100">
                          <a:latin typeface="Times New Roman"/>
                          <a:ea typeface="宋体"/>
                          <a:cs typeface="Times New Roman"/>
                        </a:rPr>
                        <a:t>—</a:t>
                      </a: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1200"/>
                        </a:lnSpc>
                        <a:spcBef>
                          <a:spcPts val="0"/>
                        </a:spcBef>
                        <a:spcAft>
                          <a:spcPts val="0"/>
                        </a:spcAft>
                      </a:pPr>
                      <a:r>
                        <a:rPr lang="zh-CN" sz="1600" kern="100">
                          <a:latin typeface="Times New Roman"/>
                          <a:ea typeface="宋体"/>
                          <a:cs typeface="Times New Roman"/>
                        </a:rPr>
                        <a:t>—</a:t>
                      </a: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1200"/>
                        </a:lnSpc>
                        <a:spcBef>
                          <a:spcPts val="0"/>
                        </a:spcBef>
                        <a:spcAft>
                          <a:spcPts val="0"/>
                        </a:spcAft>
                      </a:pPr>
                      <a:r>
                        <a:rPr lang="zh-CN" sz="1600" kern="100">
                          <a:latin typeface="Times New Roman"/>
                          <a:ea typeface="宋体"/>
                          <a:cs typeface="Times New Roman"/>
                        </a:rPr>
                        <a:t>—</a:t>
                      </a: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1200"/>
                        </a:lnSpc>
                        <a:spcBef>
                          <a:spcPts val="0"/>
                        </a:spcBef>
                        <a:spcAft>
                          <a:spcPts val="0"/>
                        </a:spcAft>
                      </a:pPr>
                      <a:r>
                        <a:rPr lang="zh-CN" sz="1600" kern="100">
                          <a:latin typeface="Times New Roman"/>
                          <a:ea typeface="宋体"/>
                          <a:cs typeface="Times New Roman"/>
                        </a:rPr>
                        <a:t>—</a:t>
                      </a: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1200"/>
                        </a:lnSpc>
                        <a:spcBef>
                          <a:spcPts val="0"/>
                        </a:spcBef>
                        <a:spcAft>
                          <a:spcPts val="0"/>
                        </a:spcAft>
                      </a:pPr>
                      <a:r>
                        <a:rPr lang="zh-CN" sz="1600" kern="100">
                          <a:latin typeface="Times New Roman"/>
                          <a:ea typeface="宋体"/>
                          <a:cs typeface="Times New Roman"/>
                        </a:rPr>
                        <a:t>—</a:t>
                      </a:r>
                    </a:p>
                  </a:txBody>
                  <a:tcPr marL="44335" marR="443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44145" indent="0" algn="r">
                        <a:lnSpc>
                          <a:spcPts val="1200"/>
                        </a:lnSpc>
                        <a:spcBef>
                          <a:spcPts val="0"/>
                        </a:spcBef>
                        <a:spcAft>
                          <a:spcPts val="0"/>
                        </a:spcAft>
                      </a:pPr>
                      <a:r>
                        <a:rPr lang="en-US" sz="1600" kern="100" dirty="0">
                          <a:latin typeface="Times New Roman"/>
                          <a:ea typeface="宋体"/>
                          <a:cs typeface="Times New Roman"/>
                        </a:rPr>
                        <a:t>313 800</a:t>
                      </a:r>
                      <a:endParaRPr lang="zh-CN" sz="1600" kern="100" dirty="0">
                        <a:latin typeface="Times New Roman"/>
                        <a:ea typeface="宋体"/>
                        <a:cs typeface="Times New Roman"/>
                      </a:endParaRPr>
                    </a:p>
                  </a:txBody>
                  <a:tcPr marL="44335" marR="4433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37249" name="Rectangle 1"/>
          <p:cNvSpPr>
            <a:spLocks noChangeArrowheads="1"/>
          </p:cNvSpPr>
          <p:nvPr/>
        </p:nvSpPr>
        <p:spPr bwMode="auto">
          <a:xfrm>
            <a:off x="1637087" y="1150298"/>
            <a:ext cx="8917826"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66700" algn="l" defTabSz="914400" rtl="0" eaLnBrk="1" fontAlgn="base" latinLnBrk="0" hangingPunct="1">
              <a:lnSpc>
                <a:spcPct val="100000"/>
              </a:lnSpc>
              <a:spcBef>
                <a:spcPct val="0"/>
              </a:spcBef>
              <a:spcAft>
                <a:spcPct val="0"/>
              </a:spcAft>
              <a:buClrTx/>
              <a:buSzTx/>
              <a:buFontTx/>
              <a:buNone/>
              <a:tabLst>
                <a:tab pos="215900" algn="ctr"/>
                <a:tab pos="431800" algn="r"/>
              </a:tabLst>
            </a:pPr>
            <a:r>
              <a:rPr kumimoji="0" lang="zh-CN"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表</a:t>
            </a:r>
            <a:r>
              <a:rPr kumimoji="0" lang="en-US" altLang="zh-CN"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4-12  </a:t>
            </a:r>
            <a:r>
              <a:rPr kumimoji="0" lang="zh-CN" altLang="en-US"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第一运输公司</a:t>
            </a:r>
            <a:r>
              <a:rPr kumimoji="0" lang="en-US" altLang="zh-CN"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202×</a:t>
            </a:r>
            <a:r>
              <a:rPr kumimoji="0" lang="zh-CN" altLang="en-US"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年度营运车辆大修基金提存预算表</a:t>
            </a:r>
            <a:endPar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5"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en-US" altLang="zh-CN" dirty="0" smtClean="0">
                <a:latin typeface="+mn-ea"/>
              </a:rPr>
              <a:t>3</a:t>
            </a:r>
            <a:r>
              <a:rPr lang="zh-CN" altLang="zh-CN" dirty="0" smtClean="0">
                <a:latin typeface="+mn-ea"/>
              </a:rPr>
              <a:t>．车辆折旧预算</a:t>
            </a:r>
          </a:p>
          <a:p>
            <a:r>
              <a:rPr lang="zh-CN" altLang="zh-CN" dirty="0" smtClean="0">
                <a:latin typeface="+mn-ea"/>
              </a:rPr>
              <a:t>根据预算年度的营运车辆折旧定额及运输生产预算相关指标，编制营运车辆折旧预算，见表</a:t>
            </a:r>
            <a:r>
              <a:rPr lang="en-US" altLang="zh-CN" dirty="0" smtClean="0">
                <a:latin typeface="+mn-ea"/>
              </a:rPr>
              <a:t>4-13</a:t>
            </a:r>
            <a:r>
              <a:rPr lang="zh-CN" altLang="zh-CN" dirty="0" smtClean="0">
                <a:latin typeface="+mn-ea"/>
              </a:rPr>
              <a:t>。</a:t>
            </a: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733424" y="1733553"/>
          <a:ext cx="10601327" cy="3933822"/>
        </p:xfrm>
        <a:graphic>
          <a:graphicData uri="http://schemas.openxmlformats.org/drawingml/2006/table">
            <a:tbl>
              <a:tblPr/>
              <a:tblGrid>
                <a:gridCol w="819252"/>
                <a:gridCol w="1371499"/>
                <a:gridCol w="1562100"/>
                <a:gridCol w="2075645"/>
                <a:gridCol w="2124880"/>
                <a:gridCol w="995796"/>
                <a:gridCol w="1652155"/>
              </a:tblGrid>
              <a:tr h="480936">
                <a:tc rowSpan="2">
                  <a:txBody>
                    <a:bodyPr/>
                    <a:lstStyle/>
                    <a:p>
                      <a:pPr indent="0" algn="ctr">
                        <a:lnSpc>
                          <a:spcPct val="100000"/>
                        </a:lnSpc>
                        <a:spcBef>
                          <a:spcPts val="0"/>
                        </a:spcBef>
                        <a:spcAft>
                          <a:spcPts val="0"/>
                        </a:spcAft>
                      </a:pPr>
                      <a:r>
                        <a:rPr lang="zh-CN" sz="1800" kern="100" spc="-25" dirty="0">
                          <a:latin typeface="Times New Roman"/>
                          <a:ea typeface="黑体"/>
                          <a:cs typeface="Times New Roman"/>
                        </a:rPr>
                        <a:t>车</a:t>
                      </a:r>
                      <a:r>
                        <a:rPr lang="en-US" sz="1800" kern="100" spc="-25" dirty="0">
                          <a:latin typeface="Times New Roman"/>
                          <a:ea typeface="黑体"/>
                          <a:cs typeface="Times New Roman"/>
                        </a:rPr>
                        <a:t>    </a:t>
                      </a:r>
                      <a:r>
                        <a:rPr lang="zh-CN" sz="1800" kern="100" spc="-25" dirty="0">
                          <a:latin typeface="Times New Roman"/>
                          <a:ea typeface="黑体"/>
                          <a:cs typeface="Times New Roman"/>
                        </a:rPr>
                        <a:t>型</a:t>
                      </a:r>
                      <a:endParaRPr lang="zh-CN" sz="1800"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gridSpan="4">
                  <a:txBody>
                    <a:bodyPr/>
                    <a:lstStyle/>
                    <a:p>
                      <a:pPr indent="0" algn="ctr">
                        <a:lnSpc>
                          <a:spcPct val="100000"/>
                        </a:lnSpc>
                        <a:spcBef>
                          <a:spcPts val="0"/>
                        </a:spcBef>
                        <a:spcAft>
                          <a:spcPts val="0"/>
                        </a:spcAft>
                      </a:pPr>
                      <a:r>
                        <a:rPr lang="zh-CN" sz="1800" kern="100" dirty="0">
                          <a:latin typeface="Times New Roman"/>
                          <a:ea typeface="黑体"/>
                          <a:cs typeface="Times New Roman"/>
                        </a:rPr>
                        <a:t>单车全年平均</a:t>
                      </a:r>
                      <a:endParaRPr lang="zh-CN" sz="18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2">
                  <a:txBody>
                    <a:bodyPr/>
                    <a:lstStyle/>
                    <a:p>
                      <a:pPr indent="0" algn="ctr">
                        <a:lnSpc>
                          <a:spcPct val="100000"/>
                        </a:lnSpc>
                        <a:spcBef>
                          <a:spcPts val="0"/>
                        </a:spcBef>
                        <a:spcAft>
                          <a:spcPts val="0"/>
                        </a:spcAft>
                      </a:pPr>
                      <a:r>
                        <a:rPr lang="zh-CN" sz="1800" kern="100">
                          <a:latin typeface="Times New Roman"/>
                          <a:ea typeface="黑体"/>
                          <a:cs typeface="Times New Roman"/>
                        </a:rPr>
                        <a:t>车型全年合计</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r>
              <a:tr h="961871">
                <a:tc vMerge="1">
                  <a:txBody>
                    <a:bodyPr/>
                    <a:lstStyle/>
                    <a:p>
                      <a:endParaRPr lang="zh-CN" altLang="en-US"/>
                    </a:p>
                  </a:txBody>
                  <a:tcPr/>
                </a:tc>
                <a:tc>
                  <a:txBody>
                    <a:bodyPr/>
                    <a:lstStyle/>
                    <a:p>
                      <a:pPr indent="0" algn="ctr">
                        <a:lnSpc>
                          <a:spcPct val="100000"/>
                        </a:lnSpc>
                        <a:spcBef>
                          <a:spcPts val="0"/>
                        </a:spcBef>
                        <a:spcAft>
                          <a:spcPts val="0"/>
                        </a:spcAft>
                      </a:pPr>
                      <a:r>
                        <a:rPr lang="zh-CN" sz="1800" kern="100" dirty="0">
                          <a:latin typeface="Times New Roman"/>
                          <a:ea typeface="黑体"/>
                          <a:cs typeface="Times New Roman"/>
                        </a:rPr>
                        <a:t>原值</a:t>
                      </a:r>
                      <a:r>
                        <a:rPr lang="en-US" sz="1800" kern="100" dirty="0">
                          <a:latin typeface="Times New Roman"/>
                          <a:ea typeface="黑体"/>
                          <a:cs typeface="Times New Roman"/>
                        </a:rPr>
                        <a:t>/</a:t>
                      </a:r>
                      <a:r>
                        <a:rPr lang="zh-CN" sz="1800" kern="100" dirty="0">
                          <a:latin typeface="Times New Roman"/>
                          <a:ea typeface="黑体"/>
                          <a:cs typeface="Times New Roman"/>
                        </a:rPr>
                        <a:t>元</a:t>
                      </a:r>
                      <a:endParaRPr lang="zh-CN" sz="18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1800" kern="100" dirty="0">
                          <a:latin typeface="Times New Roman"/>
                          <a:ea typeface="黑体"/>
                          <a:cs typeface="Times New Roman"/>
                        </a:rPr>
                        <a:t>折旧额</a:t>
                      </a:r>
                      <a:r>
                        <a:rPr lang="en-US" sz="1800" kern="100" dirty="0">
                          <a:latin typeface="Times New Roman"/>
                          <a:ea typeface="黑体"/>
                          <a:cs typeface="Times New Roman"/>
                        </a:rPr>
                        <a:t>/</a:t>
                      </a:r>
                      <a:r>
                        <a:rPr lang="zh-CN" sz="1800" kern="100" dirty="0">
                          <a:latin typeface="Times New Roman"/>
                          <a:ea typeface="黑体"/>
                          <a:cs typeface="Times New Roman"/>
                        </a:rPr>
                        <a:t>（元</a:t>
                      </a:r>
                      <a:r>
                        <a:rPr lang="en-US" sz="1800" kern="100" dirty="0">
                          <a:latin typeface="Times New Roman"/>
                          <a:ea typeface="黑体"/>
                          <a:cs typeface="Times New Roman"/>
                        </a:rPr>
                        <a:t>/</a:t>
                      </a:r>
                      <a:r>
                        <a:rPr lang="zh-CN" sz="1800" kern="100" dirty="0">
                          <a:latin typeface="Times New Roman"/>
                          <a:ea typeface="黑体"/>
                          <a:cs typeface="Times New Roman"/>
                        </a:rPr>
                        <a:t>）</a:t>
                      </a:r>
                      <a:endParaRPr lang="zh-CN" sz="18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1800" kern="100" dirty="0">
                          <a:latin typeface="Times New Roman"/>
                          <a:ea typeface="黑体"/>
                          <a:cs typeface="Times New Roman"/>
                        </a:rPr>
                        <a:t>行驶里程</a:t>
                      </a:r>
                      <a:r>
                        <a:rPr lang="en-US" sz="1800" kern="100" dirty="0">
                          <a:latin typeface="Times New Roman"/>
                          <a:ea typeface="黑体"/>
                          <a:cs typeface="Times New Roman"/>
                        </a:rPr>
                        <a:t>/</a:t>
                      </a:r>
                      <a:r>
                        <a:rPr lang="zh-CN" sz="1800" kern="100" dirty="0" smtClean="0">
                          <a:latin typeface="Times New Roman"/>
                          <a:ea typeface="黑体"/>
                          <a:cs typeface="Times New Roman"/>
                        </a:rPr>
                        <a:t>（</a:t>
                      </a:r>
                      <a:r>
                        <a:rPr lang="en-US" altLang="zh-CN" sz="1800" kern="1200" dirty="0" smtClean="0">
                          <a:solidFill>
                            <a:schemeClr val="tx1"/>
                          </a:solidFill>
                          <a:latin typeface="+mn-lt"/>
                          <a:ea typeface="+mn-ea"/>
                          <a:cs typeface="+mn-cs"/>
                        </a:rPr>
                        <a:t>10</a:t>
                      </a:r>
                      <a:r>
                        <a:rPr lang="en-US" altLang="zh-CN" sz="1800" kern="1200" baseline="30000" dirty="0" smtClean="0">
                          <a:solidFill>
                            <a:schemeClr val="tx1"/>
                          </a:solidFill>
                          <a:latin typeface="+mn-lt"/>
                          <a:ea typeface="+mn-ea"/>
                          <a:cs typeface="+mn-cs"/>
                        </a:rPr>
                        <a:t>3</a:t>
                      </a:r>
                      <a:r>
                        <a:rPr lang="en-US" altLang="zh-CN" sz="1800" kern="1200" dirty="0" smtClean="0">
                          <a:solidFill>
                            <a:schemeClr val="tx1"/>
                          </a:solidFill>
                          <a:latin typeface="+mn-lt"/>
                          <a:ea typeface="+mn-ea"/>
                          <a:cs typeface="+mn-cs"/>
                        </a:rPr>
                        <a:t>km</a:t>
                      </a:r>
                      <a:r>
                        <a:rPr lang="zh-CN" sz="1800" kern="100" dirty="0" smtClean="0">
                          <a:latin typeface="Times New Roman"/>
                          <a:ea typeface="黑体"/>
                          <a:cs typeface="Times New Roman"/>
                        </a:rPr>
                        <a:t>）</a:t>
                      </a:r>
                      <a:endParaRPr lang="zh-CN" sz="18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1800" kern="100" dirty="0">
                          <a:latin typeface="Times New Roman"/>
                          <a:ea typeface="黑体"/>
                          <a:cs typeface="Times New Roman"/>
                        </a:rPr>
                        <a:t>应计折旧额</a:t>
                      </a:r>
                      <a:r>
                        <a:rPr lang="en-US" sz="1800" kern="100" dirty="0">
                          <a:latin typeface="Times New Roman"/>
                          <a:ea typeface="黑体"/>
                          <a:cs typeface="Times New Roman"/>
                        </a:rPr>
                        <a:t>/</a:t>
                      </a:r>
                      <a:r>
                        <a:rPr lang="zh-CN" sz="1800" kern="100" dirty="0">
                          <a:latin typeface="Times New Roman"/>
                          <a:ea typeface="黑体"/>
                          <a:cs typeface="Times New Roman"/>
                        </a:rPr>
                        <a:t>（元</a:t>
                      </a:r>
                      <a:r>
                        <a:rPr lang="en-US" sz="1800" kern="100" dirty="0">
                          <a:latin typeface="Times New Roman"/>
                          <a:ea typeface="黑体"/>
                          <a:cs typeface="Times New Roman"/>
                        </a:rPr>
                        <a:t>/</a:t>
                      </a:r>
                      <a:r>
                        <a:rPr lang="zh-CN" sz="1800" kern="100" dirty="0">
                          <a:latin typeface="Times New Roman"/>
                          <a:ea typeface="黑体"/>
                          <a:cs typeface="Times New Roman"/>
                        </a:rPr>
                        <a:t>辆）</a:t>
                      </a:r>
                      <a:endParaRPr lang="zh-CN" sz="18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1800" kern="100" dirty="0">
                          <a:latin typeface="Times New Roman"/>
                          <a:ea typeface="黑体"/>
                          <a:cs typeface="Times New Roman"/>
                        </a:rPr>
                        <a:t>车数</a:t>
                      </a:r>
                      <a:r>
                        <a:rPr lang="en-US" sz="1800" kern="100" dirty="0">
                          <a:latin typeface="Times New Roman"/>
                          <a:ea typeface="黑体"/>
                          <a:cs typeface="Times New Roman"/>
                        </a:rPr>
                        <a:t>/</a:t>
                      </a:r>
                      <a:r>
                        <a:rPr lang="zh-CN" sz="1800" kern="100" dirty="0">
                          <a:latin typeface="Times New Roman"/>
                          <a:ea typeface="黑体"/>
                          <a:cs typeface="Times New Roman"/>
                        </a:rPr>
                        <a:t>辆</a:t>
                      </a:r>
                      <a:endParaRPr lang="zh-CN" sz="18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1800" kern="100" dirty="0">
                          <a:latin typeface="Times New Roman"/>
                          <a:ea typeface="黑体"/>
                          <a:cs typeface="Times New Roman"/>
                        </a:rPr>
                        <a:t>应计折旧额</a:t>
                      </a:r>
                      <a:r>
                        <a:rPr lang="en-US" sz="1800" kern="100" dirty="0">
                          <a:latin typeface="Times New Roman"/>
                          <a:ea typeface="黑体"/>
                          <a:cs typeface="Times New Roman"/>
                        </a:rPr>
                        <a:t>/</a:t>
                      </a:r>
                      <a:r>
                        <a:rPr lang="zh-CN" sz="1800" kern="100" dirty="0">
                          <a:latin typeface="Times New Roman"/>
                          <a:ea typeface="黑体"/>
                          <a:cs typeface="Times New Roman"/>
                        </a:rPr>
                        <a:t>元</a:t>
                      </a:r>
                      <a:endParaRPr lang="zh-CN" sz="18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357415">
                <a:tc>
                  <a:txBody>
                    <a:bodyPr/>
                    <a:lstStyle/>
                    <a:p>
                      <a:pPr indent="0" algn="ctr">
                        <a:lnSpc>
                          <a:spcPct val="100000"/>
                        </a:lnSpc>
                        <a:spcBef>
                          <a:spcPts val="0"/>
                        </a:spcBef>
                        <a:spcAft>
                          <a:spcPts val="0"/>
                        </a:spcAft>
                      </a:pPr>
                      <a:endParaRPr lang="en-US" sz="2000"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endParaRPr lang="en-US"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2000" kern="100" dirty="0">
                          <a:latin typeface="Times New Roman"/>
                          <a:ea typeface="宋体"/>
                          <a:cs typeface="Times New Roman"/>
                        </a:rPr>
                        <a:t>①</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2000" kern="100" dirty="0">
                          <a:latin typeface="Times New Roman"/>
                          <a:ea typeface="宋体"/>
                          <a:cs typeface="Times New Roman"/>
                        </a:rPr>
                        <a:t>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2000" kern="100" dirty="0">
                          <a:latin typeface="Times New Roman"/>
                          <a:ea typeface="宋体"/>
                          <a:cs typeface="Times New Roman"/>
                        </a:rPr>
                        <a:t>③</a:t>
                      </a:r>
                      <a:r>
                        <a:rPr lang="en-US" sz="2000" kern="100" dirty="0">
                          <a:latin typeface="Times New Roman"/>
                          <a:ea typeface="宋体"/>
                          <a:cs typeface="Times New Roman"/>
                        </a:rPr>
                        <a:t>=</a:t>
                      </a:r>
                      <a:r>
                        <a:rPr lang="zh-CN" sz="2000" kern="100" dirty="0">
                          <a:latin typeface="Times New Roman"/>
                          <a:ea typeface="宋体"/>
                          <a:cs typeface="Times New Roman"/>
                        </a:rPr>
                        <a:t>①×②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2000" kern="100" dirty="0">
                          <a:latin typeface="Times New Roman"/>
                          <a:ea typeface="宋体"/>
                          <a:cs typeface="Times New Roman"/>
                        </a:rPr>
                        <a:t>④</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2000" kern="100" dirty="0">
                          <a:latin typeface="Times New Roman"/>
                          <a:ea typeface="宋体"/>
                          <a:cs typeface="Times New Roman"/>
                        </a:rPr>
                        <a:t>⑤</a:t>
                      </a:r>
                      <a:r>
                        <a:rPr lang="en-US" sz="2000" kern="100" dirty="0">
                          <a:latin typeface="Times New Roman"/>
                          <a:ea typeface="宋体"/>
                          <a:cs typeface="Times New Roman"/>
                        </a:rPr>
                        <a:t>=</a:t>
                      </a:r>
                      <a:r>
                        <a:rPr lang="zh-CN" sz="2000" kern="100" dirty="0">
                          <a:latin typeface="Times New Roman"/>
                          <a:ea typeface="宋体"/>
                          <a:cs typeface="Times New Roman"/>
                        </a:rPr>
                        <a:t>③×④</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234">
                <a:tc>
                  <a:txBody>
                    <a:bodyPr/>
                    <a:lstStyle/>
                    <a:p>
                      <a:pPr indent="0" algn="ctr">
                        <a:lnSpc>
                          <a:spcPct val="100000"/>
                        </a:lnSpc>
                        <a:spcBef>
                          <a:spcPts val="0"/>
                        </a:spcBef>
                        <a:spcAft>
                          <a:spcPts val="0"/>
                        </a:spcAft>
                      </a:pPr>
                      <a:r>
                        <a:rPr lang="en-US" sz="2000" kern="100">
                          <a:latin typeface="Times New Roman"/>
                          <a:ea typeface="宋体"/>
                          <a:cs typeface="Times New Roman"/>
                        </a:rPr>
                        <a:t>A</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205 200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26670" indent="0" algn="ctr">
                        <a:lnSpc>
                          <a:spcPct val="100000"/>
                        </a:lnSpc>
                        <a:spcBef>
                          <a:spcPts val="0"/>
                        </a:spcBef>
                        <a:spcAft>
                          <a:spcPts val="0"/>
                        </a:spcAft>
                      </a:pPr>
                      <a:r>
                        <a:rPr lang="en-US" sz="2000" kern="100" dirty="0">
                          <a:latin typeface="Times New Roman"/>
                          <a:ea typeface="宋体"/>
                          <a:cs typeface="Times New Roman"/>
                        </a:rPr>
                        <a:t>228</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150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34 200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24</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125730" indent="0" algn="r">
                        <a:lnSpc>
                          <a:spcPct val="100000"/>
                        </a:lnSpc>
                        <a:spcBef>
                          <a:spcPts val="0"/>
                        </a:spcBef>
                        <a:spcAft>
                          <a:spcPts val="0"/>
                        </a:spcAft>
                      </a:pPr>
                      <a:r>
                        <a:rPr lang="en-US" sz="2000" kern="100">
                          <a:latin typeface="Times New Roman"/>
                          <a:ea typeface="宋体"/>
                          <a:cs typeface="Times New Roman"/>
                        </a:rPr>
                        <a:t>820 800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74234">
                <a:tc>
                  <a:txBody>
                    <a:bodyPr/>
                    <a:lstStyle/>
                    <a:p>
                      <a:pPr indent="0" algn="ctr">
                        <a:lnSpc>
                          <a:spcPct val="100000"/>
                        </a:lnSpc>
                        <a:spcBef>
                          <a:spcPts val="0"/>
                        </a:spcBef>
                        <a:spcAft>
                          <a:spcPts val="0"/>
                        </a:spcAft>
                      </a:pPr>
                      <a:r>
                        <a:rPr lang="en-US" sz="2000" kern="100">
                          <a:latin typeface="Times New Roman"/>
                          <a:ea typeface="宋体"/>
                          <a:cs typeface="Times New Roman"/>
                        </a:rPr>
                        <a:t>B</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252 000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26670" indent="0" algn="ctr">
                        <a:lnSpc>
                          <a:spcPct val="100000"/>
                        </a:lnSpc>
                        <a:spcBef>
                          <a:spcPts val="0"/>
                        </a:spcBef>
                        <a:spcAft>
                          <a:spcPts val="0"/>
                        </a:spcAft>
                        <a:tabLst>
                          <a:tab pos="215900" algn="ctr"/>
                          <a:tab pos="432435" algn="r"/>
                        </a:tabLst>
                      </a:pPr>
                      <a:r>
                        <a:rPr lang="en-US" sz="2000" kern="100" dirty="0">
                          <a:latin typeface="Times New Roman"/>
                          <a:ea typeface="宋体"/>
                          <a:cs typeface="Times New Roman"/>
                        </a:rPr>
                        <a:t>280</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dirty="0">
                          <a:latin typeface="Times New Roman"/>
                          <a:ea typeface="宋体"/>
                          <a:cs typeface="Times New Roman"/>
                        </a:rPr>
                        <a:t>160</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44 800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3</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125730" indent="0" algn="r">
                        <a:lnSpc>
                          <a:spcPct val="100000"/>
                        </a:lnSpc>
                        <a:spcBef>
                          <a:spcPts val="0"/>
                        </a:spcBef>
                        <a:spcAft>
                          <a:spcPts val="0"/>
                        </a:spcAft>
                      </a:pPr>
                      <a:r>
                        <a:rPr lang="en-US" sz="2000" kern="100">
                          <a:latin typeface="Times New Roman"/>
                          <a:ea typeface="宋体"/>
                          <a:cs typeface="Times New Roman"/>
                        </a:rPr>
                        <a:t>134 400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74234">
                <a:tc>
                  <a:txBody>
                    <a:bodyPr/>
                    <a:lstStyle/>
                    <a:p>
                      <a:pPr indent="0" algn="ctr">
                        <a:lnSpc>
                          <a:spcPct val="100000"/>
                        </a:lnSpc>
                        <a:spcBef>
                          <a:spcPts val="0"/>
                        </a:spcBef>
                        <a:spcAft>
                          <a:spcPts val="0"/>
                        </a:spcAft>
                      </a:pPr>
                      <a:r>
                        <a:rPr lang="en-US" sz="2000" kern="100">
                          <a:latin typeface="Times New Roman"/>
                          <a:ea typeface="宋体"/>
                          <a:cs typeface="Times New Roman"/>
                        </a:rPr>
                        <a:t>C</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261 000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26670" indent="0" algn="ctr">
                        <a:lnSpc>
                          <a:spcPct val="100000"/>
                        </a:lnSpc>
                        <a:spcBef>
                          <a:spcPts val="0"/>
                        </a:spcBef>
                        <a:spcAft>
                          <a:spcPts val="0"/>
                        </a:spcAft>
                        <a:tabLst>
                          <a:tab pos="215900" algn="ctr"/>
                          <a:tab pos="432435" algn="r"/>
                        </a:tabLst>
                      </a:pPr>
                      <a:r>
                        <a:rPr lang="en-US" sz="2000" kern="100">
                          <a:latin typeface="Times New Roman"/>
                          <a:ea typeface="宋体"/>
                          <a:cs typeface="Times New Roman"/>
                        </a:rPr>
                        <a:t>290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dirty="0">
                          <a:latin typeface="Times New Roman"/>
                          <a:ea typeface="宋体"/>
                          <a:cs typeface="Times New Roman"/>
                        </a:rPr>
                        <a:t>160</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46 400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1</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125730" indent="0" algn="r">
                        <a:lnSpc>
                          <a:spcPct val="100000"/>
                        </a:lnSpc>
                        <a:spcBef>
                          <a:spcPts val="0"/>
                        </a:spcBef>
                        <a:spcAft>
                          <a:spcPts val="0"/>
                        </a:spcAft>
                      </a:pPr>
                      <a:r>
                        <a:rPr lang="en-US" sz="2000" kern="100">
                          <a:latin typeface="Times New Roman"/>
                          <a:ea typeface="宋体"/>
                          <a:cs typeface="Times New Roman"/>
                        </a:rPr>
                        <a:t>46 400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74234">
                <a:tc>
                  <a:txBody>
                    <a:bodyPr/>
                    <a:lstStyle/>
                    <a:p>
                      <a:pPr indent="0" algn="ctr">
                        <a:lnSpc>
                          <a:spcPct val="100000"/>
                        </a:lnSpc>
                        <a:spcBef>
                          <a:spcPts val="0"/>
                        </a:spcBef>
                        <a:spcAft>
                          <a:spcPts val="0"/>
                        </a:spcAft>
                      </a:pPr>
                      <a:r>
                        <a:rPr lang="en-US" sz="2000" kern="100">
                          <a:latin typeface="Times New Roman"/>
                          <a:ea typeface="宋体"/>
                          <a:cs typeface="Times New Roman"/>
                        </a:rPr>
                        <a:t>D</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198 000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26670" indent="0" algn="ctr">
                        <a:lnSpc>
                          <a:spcPct val="100000"/>
                        </a:lnSpc>
                        <a:spcBef>
                          <a:spcPts val="0"/>
                        </a:spcBef>
                        <a:spcAft>
                          <a:spcPts val="0"/>
                        </a:spcAft>
                      </a:pPr>
                      <a:r>
                        <a:rPr lang="en-US" sz="2000" kern="100">
                          <a:latin typeface="Times New Roman"/>
                          <a:ea typeface="宋体"/>
                          <a:cs typeface="Times New Roman"/>
                        </a:rPr>
                        <a:t>220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dirty="0">
                          <a:latin typeface="Times New Roman"/>
                          <a:ea typeface="宋体"/>
                          <a:cs typeface="Times New Roman"/>
                        </a:rPr>
                        <a:t>150</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33 000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36</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125730" indent="0" algn="r">
                        <a:lnSpc>
                          <a:spcPct val="100000"/>
                        </a:lnSpc>
                        <a:spcBef>
                          <a:spcPts val="0"/>
                        </a:spcBef>
                        <a:spcAft>
                          <a:spcPts val="0"/>
                        </a:spcAft>
                      </a:pPr>
                      <a:r>
                        <a:rPr lang="en-US" sz="2000" kern="100">
                          <a:latin typeface="Times New Roman"/>
                          <a:ea typeface="宋体"/>
                          <a:cs typeface="Times New Roman"/>
                        </a:rPr>
                        <a:t>1 188 000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74234">
                <a:tc>
                  <a:txBody>
                    <a:bodyPr/>
                    <a:lstStyle/>
                    <a:p>
                      <a:pPr indent="0" algn="ctr">
                        <a:lnSpc>
                          <a:spcPct val="100000"/>
                        </a:lnSpc>
                        <a:spcBef>
                          <a:spcPts val="0"/>
                        </a:spcBef>
                        <a:spcAft>
                          <a:spcPts val="0"/>
                        </a:spcAft>
                      </a:pPr>
                      <a:r>
                        <a:rPr lang="en-US" sz="2000" kern="100">
                          <a:latin typeface="Times New Roman"/>
                          <a:ea typeface="宋体"/>
                          <a:cs typeface="Times New Roman"/>
                        </a:rPr>
                        <a:t>E</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288 000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26670" indent="0" algn="ctr">
                        <a:lnSpc>
                          <a:spcPct val="100000"/>
                        </a:lnSpc>
                        <a:spcBef>
                          <a:spcPts val="0"/>
                        </a:spcBef>
                        <a:spcAft>
                          <a:spcPts val="0"/>
                        </a:spcAft>
                      </a:pPr>
                      <a:r>
                        <a:rPr lang="en-US" sz="2000" kern="100">
                          <a:latin typeface="Times New Roman"/>
                          <a:ea typeface="宋体"/>
                          <a:cs typeface="Times New Roman"/>
                        </a:rPr>
                        <a:t>320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dirty="0">
                          <a:latin typeface="Times New Roman"/>
                          <a:ea typeface="宋体"/>
                          <a:cs typeface="Times New Roman"/>
                        </a:rPr>
                        <a:t>160</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51 200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7</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125730" indent="0" algn="r">
                        <a:lnSpc>
                          <a:spcPct val="100000"/>
                        </a:lnSpc>
                        <a:spcBef>
                          <a:spcPts val="0"/>
                        </a:spcBef>
                        <a:spcAft>
                          <a:spcPts val="0"/>
                        </a:spcAft>
                      </a:pPr>
                      <a:r>
                        <a:rPr lang="en-US" sz="2000" kern="100">
                          <a:latin typeface="Times New Roman"/>
                          <a:ea typeface="宋体"/>
                          <a:cs typeface="Times New Roman"/>
                        </a:rPr>
                        <a:t>358 400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274234">
                <a:tc>
                  <a:txBody>
                    <a:bodyPr/>
                    <a:lstStyle/>
                    <a:p>
                      <a:pPr indent="0" algn="ctr">
                        <a:lnSpc>
                          <a:spcPct val="100000"/>
                        </a:lnSpc>
                        <a:spcBef>
                          <a:spcPts val="0"/>
                        </a:spcBef>
                        <a:spcAft>
                          <a:spcPts val="0"/>
                        </a:spcAft>
                      </a:pPr>
                      <a:r>
                        <a:rPr lang="en-US" sz="2000" kern="100">
                          <a:latin typeface="Times New Roman"/>
                          <a:ea typeface="宋体"/>
                          <a:cs typeface="Times New Roman"/>
                        </a:rPr>
                        <a:t>F</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162 000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R="26670" indent="0" algn="ctr">
                        <a:lnSpc>
                          <a:spcPct val="100000"/>
                        </a:lnSpc>
                        <a:spcBef>
                          <a:spcPts val="0"/>
                        </a:spcBef>
                        <a:spcAft>
                          <a:spcPts val="0"/>
                        </a:spcAft>
                      </a:pPr>
                      <a:r>
                        <a:rPr lang="en-US" sz="2000" kern="100">
                          <a:latin typeface="Times New Roman"/>
                          <a:ea typeface="宋体"/>
                          <a:cs typeface="Times New Roman"/>
                        </a:rPr>
                        <a:t>180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en-US" sz="2000" kern="100" dirty="0">
                          <a:latin typeface="Times New Roman"/>
                          <a:ea typeface="宋体"/>
                          <a:cs typeface="Times New Roman"/>
                        </a:rPr>
                        <a:t>160</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28 800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9</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R="125730" indent="0" algn="r">
                        <a:lnSpc>
                          <a:spcPct val="100000"/>
                        </a:lnSpc>
                        <a:spcBef>
                          <a:spcPts val="0"/>
                        </a:spcBef>
                        <a:spcAft>
                          <a:spcPts val="0"/>
                        </a:spcAft>
                      </a:pPr>
                      <a:r>
                        <a:rPr lang="en-US" sz="2000" kern="100">
                          <a:latin typeface="Times New Roman"/>
                          <a:ea typeface="宋体"/>
                          <a:cs typeface="Times New Roman"/>
                        </a:rPr>
                        <a:t>259 200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269425">
                <a:tc>
                  <a:txBody>
                    <a:bodyPr/>
                    <a:lstStyle/>
                    <a:p>
                      <a:pPr indent="0" algn="ctr">
                        <a:lnSpc>
                          <a:spcPct val="100000"/>
                        </a:lnSpc>
                        <a:spcBef>
                          <a:spcPts val="0"/>
                        </a:spcBef>
                        <a:spcAft>
                          <a:spcPts val="0"/>
                        </a:spcAft>
                      </a:pPr>
                      <a:r>
                        <a:rPr lang="zh-CN" sz="2000" kern="100">
                          <a:latin typeface="Times New Roman"/>
                          <a:ea typeface="宋体"/>
                          <a:cs typeface="Times New Roman"/>
                        </a:rPr>
                        <a:t>合计</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20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20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2000" kern="100" dirty="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2000" kern="100" dirty="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2000" kern="100">
                          <a:latin typeface="Times New Roman"/>
                          <a:ea typeface="宋体"/>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5730" indent="0" algn="r">
                        <a:lnSpc>
                          <a:spcPct val="100000"/>
                        </a:lnSpc>
                        <a:spcBef>
                          <a:spcPts val="0"/>
                        </a:spcBef>
                        <a:spcAft>
                          <a:spcPts val="0"/>
                        </a:spcAft>
                      </a:pPr>
                      <a:r>
                        <a:rPr lang="en-US" sz="2000" kern="100" dirty="0">
                          <a:latin typeface="Times New Roman"/>
                          <a:ea typeface="宋体"/>
                          <a:cs typeface="Times New Roman"/>
                        </a:rPr>
                        <a:t>2 807 200</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95617" name="Rectangle 1"/>
          <p:cNvSpPr>
            <a:spLocks noChangeArrowheads="1"/>
          </p:cNvSpPr>
          <p:nvPr/>
        </p:nvSpPr>
        <p:spPr bwMode="auto">
          <a:xfrm>
            <a:off x="2355233" y="1035993"/>
            <a:ext cx="7686720"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66700" algn="l" defTabSz="914400" rtl="0" eaLnBrk="1" fontAlgn="base" latinLnBrk="0" hangingPunct="1">
              <a:lnSpc>
                <a:spcPct val="100000"/>
              </a:lnSpc>
              <a:spcBef>
                <a:spcPct val="0"/>
              </a:spcBef>
              <a:spcAft>
                <a:spcPct val="0"/>
              </a:spcAft>
              <a:buClrTx/>
              <a:buSzTx/>
              <a:buFontTx/>
              <a:buNone/>
              <a:tabLst>
                <a:tab pos="215900" algn="ctr"/>
                <a:tab pos="431800" algn="r"/>
              </a:tabLst>
            </a:pPr>
            <a:r>
              <a:rPr kumimoji="0" lang="zh-CN"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表</a:t>
            </a:r>
            <a:r>
              <a:rPr kumimoji="0" lang="en-US" altLang="zh-CN"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4-13  </a:t>
            </a:r>
            <a:r>
              <a:rPr kumimoji="0" lang="zh-CN" altLang="en-US"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第一运输公司</a:t>
            </a:r>
            <a:r>
              <a:rPr kumimoji="0" lang="en-US" altLang="zh-CN"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202×</a:t>
            </a:r>
            <a:r>
              <a:rPr kumimoji="0" lang="zh-CN" altLang="en-US"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年度营运车辆折旧预算表</a:t>
            </a:r>
            <a:endParaRPr kumimoji="0" lang="zh-CN" altLang="en-US" sz="2400" b="0" i="0" u="none" strike="noStrike" cap="none" normalizeH="0" baseline="0" dirty="0" smtClean="0">
              <a:ln>
                <a:noFill/>
              </a:ln>
              <a:solidFill>
                <a:schemeClr val="tx1"/>
              </a:solidFill>
              <a:effectLst/>
              <a:latin typeface="黑体" pitchFamily="49" charset="-122"/>
              <a:ea typeface="黑体" pitchFamily="49" charset="-122"/>
              <a:cs typeface="宋体" pitchFamily="2" charset="-122"/>
            </a:endParaRPr>
          </a:p>
        </p:txBody>
      </p:sp>
      <p:sp>
        <p:nvSpPr>
          <p:cNvPr id="4"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zh-CN" altLang="zh-CN" dirty="0" smtClean="0">
                <a:latin typeface="+mn-ea"/>
              </a:rPr>
              <a:t>（三）丙类费用预算</a:t>
            </a:r>
          </a:p>
          <a:p>
            <a:r>
              <a:rPr lang="en-US" altLang="zh-CN" dirty="0" smtClean="0">
                <a:latin typeface="+mn-ea"/>
              </a:rPr>
              <a:t>1</a:t>
            </a:r>
            <a:r>
              <a:rPr lang="zh-CN" altLang="zh-CN" dirty="0" smtClean="0">
                <a:latin typeface="+mn-ea"/>
              </a:rPr>
              <a:t>．按周转量提成工资预算</a:t>
            </a:r>
          </a:p>
          <a:p>
            <a:r>
              <a:rPr lang="zh-CN" altLang="zh-CN" dirty="0" smtClean="0">
                <a:latin typeface="+mn-ea"/>
              </a:rPr>
              <a:t>根据企业周转量工资提成办法及相关指标，编制周转量提成工资预算表，见表</a:t>
            </a:r>
            <a:r>
              <a:rPr lang="en-US" altLang="zh-CN" dirty="0" smtClean="0">
                <a:latin typeface="+mn-ea"/>
              </a:rPr>
              <a:t>4-14</a:t>
            </a:r>
            <a:r>
              <a:rPr lang="zh-CN" altLang="zh-CN" dirty="0" smtClean="0">
                <a:latin typeface="+mn-ea"/>
              </a:rPr>
              <a:t>。</a:t>
            </a:r>
            <a:endParaRPr lang="zh-CN" altLang="en-US" dirty="0" smtClean="0">
              <a:latin typeface="+mn-ea"/>
            </a:endParaRP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723901" y="1981195"/>
          <a:ext cx="10715624" cy="3356875"/>
        </p:xfrm>
        <a:graphic>
          <a:graphicData uri="http://schemas.openxmlformats.org/drawingml/2006/table">
            <a:tbl>
              <a:tblPr/>
              <a:tblGrid>
                <a:gridCol w="903461"/>
                <a:gridCol w="849138"/>
                <a:gridCol w="1943100"/>
                <a:gridCol w="2562225"/>
                <a:gridCol w="2047875"/>
                <a:gridCol w="895350"/>
                <a:gridCol w="1514475"/>
              </a:tblGrid>
              <a:tr h="304361">
                <a:tc rowSpan="2">
                  <a:txBody>
                    <a:bodyPr/>
                    <a:lstStyle/>
                    <a:p>
                      <a:pPr indent="0" algn="ctr">
                        <a:lnSpc>
                          <a:spcPct val="100000"/>
                        </a:lnSpc>
                        <a:spcBef>
                          <a:spcPts val="0"/>
                        </a:spcBef>
                        <a:spcAft>
                          <a:spcPts val="0"/>
                        </a:spcAft>
                      </a:pPr>
                      <a:r>
                        <a:rPr lang="zh-CN" sz="1800" kern="0" dirty="0">
                          <a:latin typeface="Times New Roman"/>
                          <a:ea typeface="黑体"/>
                          <a:cs typeface="Times New Roman"/>
                        </a:rPr>
                        <a:t>车</a:t>
                      </a:r>
                      <a:r>
                        <a:rPr lang="en-US" sz="1800" kern="0" dirty="0">
                          <a:latin typeface="Times New Roman"/>
                          <a:ea typeface="黑体"/>
                          <a:cs typeface="Times New Roman"/>
                        </a:rPr>
                        <a:t>    </a:t>
                      </a:r>
                      <a:r>
                        <a:rPr lang="zh-CN" sz="1800" kern="0" dirty="0">
                          <a:latin typeface="Times New Roman"/>
                          <a:ea typeface="黑体"/>
                          <a:cs typeface="Times New Roman"/>
                        </a:rPr>
                        <a:t>型</a:t>
                      </a:r>
                      <a:endParaRPr lang="zh-CN" sz="1800"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gridSpan="4">
                  <a:txBody>
                    <a:bodyPr/>
                    <a:lstStyle/>
                    <a:p>
                      <a:pPr indent="0" algn="ctr">
                        <a:lnSpc>
                          <a:spcPct val="100000"/>
                        </a:lnSpc>
                        <a:spcBef>
                          <a:spcPts val="0"/>
                        </a:spcBef>
                        <a:spcAft>
                          <a:spcPts val="0"/>
                        </a:spcAft>
                      </a:pPr>
                      <a:r>
                        <a:rPr lang="zh-CN" sz="1800" kern="100">
                          <a:latin typeface="Times New Roman"/>
                          <a:ea typeface="黑体"/>
                          <a:cs typeface="Times New Roman"/>
                        </a:rPr>
                        <a:t>单车全年平均</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2">
                  <a:txBody>
                    <a:bodyPr/>
                    <a:lstStyle/>
                    <a:p>
                      <a:pPr indent="0" algn="ctr">
                        <a:lnSpc>
                          <a:spcPct val="100000"/>
                        </a:lnSpc>
                        <a:spcBef>
                          <a:spcPts val="0"/>
                        </a:spcBef>
                        <a:spcAft>
                          <a:spcPts val="0"/>
                        </a:spcAft>
                      </a:pPr>
                      <a:r>
                        <a:rPr lang="zh-CN" sz="1800" kern="0">
                          <a:latin typeface="Times New Roman"/>
                          <a:ea typeface="黑体"/>
                          <a:cs typeface="Times New Roman"/>
                        </a:rPr>
                        <a:t>车型全年合计</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r>
              <a:tr h="576009">
                <a:tc vMerge="1">
                  <a:txBody>
                    <a:bodyPr/>
                    <a:lstStyle/>
                    <a:p>
                      <a:endParaRPr lang="zh-CN" altLang="en-US"/>
                    </a:p>
                  </a:txBody>
                  <a:tcPr/>
                </a:tc>
                <a:tc>
                  <a:txBody>
                    <a:bodyPr/>
                    <a:lstStyle/>
                    <a:p>
                      <a:pPr indent="0" algn="ctr">
                        <a:lnSpc>
                          <a:spcPct val="100000"/>
                        </a:lnSpc>
                        <a:spcBef>
                          <a:spcPts val="0"/>
                        </a:spcBef>
                        <a:spcAft>
                          <a:spcPts val="0"/>
                        </a:spcAft>
                      </a:pPr>
                      <a:r>
                        <a:rPr lang="zh-CN" sz="1800" kern="0" dirty="0">
                          <a:latin typeface="Times New Roman"/>
                          <a:ea typeface="黑体"/>
                          <a:cs typeface="Times New Roman"/>
                        </a:rPr>
                        <a:t>吨位</a:t>
                      </a:r>
                      <a:r>
                        <a:rPr lang="en-US" sz="1800" kern="0" dirty="0">
                          <a:latin typeface="Times New Roman"/>
                          <a:ea typeface="黑体"/>
                          <a:cs typeface="Times New Roman"/>
                        </a:rPr>
                        <a:t>/t</a:t>
                      </a:r>
                      <a:endParaRPr lang="zh-CN" sz="18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1800" kern="0" dirty="0">
                          <a:latin typeface="Times New Roman"/>
                          <a:ea typeface="黑体"/>
                          <a:cs typeface="Times New Roman"/>
                        </a:rPr>
                        <a:t>周转量</a:t>
                      </a:r>
                      <a:r>
                        <a:rPr lang="en-US" sz="1800" kern="0" dirty="0">
                          <a:latin typeface="Times New Roman"/>
                          <a:ea typeface="黑体"/>
                          <a:cs typeface="Times New Roman"/>
                        </a:rPr>
                        <a:t>/</a:t>
                      </a:r>
                      <a:r>
                        <a:rPr lang="zh-CN" sz="1800" kern="0" dirty="0">
                          <a:latin typeface="Times New Roman"/>
                          <a:ea typeface="黑体"/>
                          <a:cs typeface="Times New Roman"/>
                        </a:rPr>
                        <a:t>（</a:t>
                      </a:r>
                      <a:r>
                        <a:rPr lang="en-US" sz="1800" kern="0" dirty="0">
                          <a:latin typeface="Times New Roman"/>
                          <a:ea typeface="黑体"/>
                          <a:cs typeface="Times New Roman"/>
                        </a:rPr>
                        <a:t>10</a:t>
                      </a:r>
                      <a:r>
                        <a:rPr lang="en-US" sz="1800" kern="0" baseline="30000" dirty="0">
                          <a:latin typeface="Times New Roman"/>
                          <a:ea typeface="黑体"/>
                          <a:cs typeface="Times New Roman"/>
                        </a:rPr>
                        <a:t>3</a:t>
                      </a:r>
                      <a:r>
                        <a:rPr lang="en-US" sz="1800" kern="0" dirty="0">
                          <a:latin typeface="Times New Roman"/>
                          <a:ea typeface="黑体"/>
                          <a:cs typeface="Times New Roman"/>
                        </a:rPr>
                        <a:t>t</a:t>
                      </a:r>
                      <a:r>
                        <a:rPr lang="zh-CN" sz="1800" kern="100" dirty="0">
                          <a:latin typeface="Times New Roman"/>
                          <a:ea typeface="宋体"/>
                          <a:cs typeface="Times New Roman"/>
                        </a:rPr>
                        <a:t>·</a:t>
                      </a:r>
                      <a:r>
                        <a:rPr lang="en-US" sz="1800" kern="0" dirty="0">
                          <a:latin typeface="Times New Roman"/>
                          <a:ea typeface="黑体"/>
                          <a:cs typeface="Times New Roman"/>
                        </a:rPr>
                        <a:t>km</a:t>
                      </a:r>
                      <a:r>
                        <a:rPr lang="zh-CN" sz="1800" kern="0" dirty="0">
                          <a:latin typeface="Times New Roman"/>
                          <a:ea typeface="黑体"/>
                          <a:cs typeface="Times New Roman"/>
                        </a:rPr>
                        <a:t>）</a:t>
                      </a:r>
                      <a:endParaRPr lang="zh-CN" sz="18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1800" kern="0" dirty="0">
                          <a:latin typeface="Times New Roman"/>
                          <a:ea typeface="黑体"/>
                          <a:cs typeface="Times New Roman"/>
                        </a:rPr>
                        <a:t>工资提成</a:t>
                      </a:r>
                      <a:r>
                        <a:rPr lang="en-US" sz="1800" kern="0" dirty="0">
                          <a:latin typeface="Times New Roman"/>
                          <a:ea typeface="黑体"/>
                          <a:cs typeface="Times New Roman"/>
                        </a:rPr>
                        <a:t>/</a:t>
                      </a:r>
                      <a:r>
                        <a:rPr lang="zh-CN" sz="1800" kern="0" dirty="0">
                          <a:latin typeface="Times New Roman"/>
                          <a:ea typeface="黑体"/>
                          <a:cs typeface="Times New Roman"/>
                        </a:rPr>
                        <a:t>（元</a:t>
                      </a:r>
                      <a:r>
                        <a:rPr lang="en-US" sz="1800" kern="0" dirty="0">
                          <a:latin typeface="Times New Roman"/>
                          <a:ea typeface="黑体"/>
                          <a:cs typeface="Times New Roman"/>
                        </a:rPr>
                        <a:t>/10</a:t>
                      </a:r>
                      <a:r>
                        <a:rPr lang="en-US" sz="1800" kern="0" baseline="30000" dirty="0">
                          <a:latin typeface="Times New Roman"/>
                          <a:ea typeface="黑体"/>
                          <a:cs typeface="Times New Roman"/>
                        </a:rPr>
                        <a:t>3</a:t>
                      </a:r>
                      <a:r>
                        <a:rPr lang="en-US" sz="1800" kern="0" dirty="0">
                          <a:latin typeface="Times New Roman"/>
                          <a:ea typeface="黑体"/>
                          <a:cs typeface="Times New Roman"/>
                        </a:rPr>
                        <a:t>t</a:t>
                      </a:r>
                      <a:r>
                        <a:rPr lang="zh-CN" sz="1800" kern="100" dirty="0">
                          <a:latin typeface="Times New Roman"/>
                          <a:ea typeface="宋体"/>
                          <a:cs typeface="Times New Roman"/>
                        </a:rPr>
                        <a:t>·</a:t>
                      </a:r>
                      <a:r>
                        <a:rPr lang="en-US" sz="1800" kern="0" dirty="0">
                          <a:latin typeface="Times New Roman"/>
                          <a:ea typeface="黑体"/>
                          <a:cs typeface="Times New Roman"/>
                        </a:rPr>
                        <a:t>km</a:t>
                      </a:r>
                      <a:r>
                        <a:rPr lang="zh-CN" sz="1800" kern="0" dirty="0">
                          <a:latin typeface="Times New Roman"/>
                          <a:ea typeface="黑体"/>
                          <a:cs typeface="Times New Roman"/>
                        </a:rPr>
                        <a:t>）</a:t>
                      </a:r>
                      <a:endParaRPr lang="zh-CN" sz="18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1800" kern="100" dirty="0">
                          <a:latin typeface="Times New Roman"/>
                          <a:ea typeface="黑体"/>
                          <a:cs typeface="Times New Roman"/>
                        </a:rPr>
                        <a:t>提成工资</a:t>
                      </a:r>
                      <a:r>
                        <a:rPr lang="en-US" sz="1800" kern="100" dirty="0">
                          <a:latin typeface="Times New Roman"/>
                          <a:ea typeface="黑体"/>
                          <a:cs typeface="Times New Roman"/>
                        </a:rPr>
                        <a:t>/</a:t>
                      </a:r>
                      <a:r>
                        <a:rPr lang="zh-CN" sz="1800" kern="100" dirty="0">
                          <a:latin typeface="Times New Roman"/>
                          <a:ea typeface="黑体"/>
                          <a:cs typeface="Times New Roman"/>
                        </a:rPr>
                        <a:t>（元</a:t>
                      </a:r>
                      <a:r>
                        <a:rPr lang="en-US" sz="1800" kern="100" dirty="0">
                          <a:latin typeface="Times New Roman"/>
                          <a:ea typeface="黑体"/>
                          <a:cs typeface="Times New Roman"/>
                        </a:rPr>
                        <a:t>/</a:t>
                      </a:r>
                      <a:r>
                        <a:rPr lang="zh-CN" sz="1800" kern="100" dirty="0">
                          <a:latin typeface="Times New Roman"/>
                          <a:ea typeface="黑体"/>
                          <a:cs typeface="Times New Roman"/>
                        </a:rPr>
                        <a:t>辆）</a:t>
                      </a:r>
                      <a:endParaRPr lang="zh-CN" sz="1800" kern="100" dirty="0">
                        <a:latin typeface="Times New Roman"/>
                        <a:ea typeface="宋体"/>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1800" kern="0" dirty="0">
                          <a:latin typeface="Times New Roman"/>
                          <a:ea typeface="黑体"/>
                          <a:cs typeface="Times New Roman"/>
                        </a:rPr>
                        <a:t>车数</a:t>
                      </a:r>
                      <a:r>
                        <a:rPr lang="en-US" sz="1800" kern="0" dirty="0">
                          <a:latin typeface="Times New Roman"/>
                          <a:ea typeface="黑体"/>
                          <a:cs typeface="Times New Roman"/>
                        </a:rPr>
                        <a:t>/</a:t>
                      </a:r>
                      <a:r>
                        <a:rPr lang="zh-CN" sz="1800" kern="0" dirty="0">
                          <a:latin typeface="Times New Roman"/>
                          <a:ea typeface="黑体"/>
                          <a:cs typeface="Times New Roman"/>
                        </a:rPr>
                        <a:t>辆</a:t>
                      </a:r>
                      <a:endParaRPr lang="zh-CN" sz="18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1800" kern="0" dirty="0">
                          <a:latin typeface="Times New Roman"/>
                          <a:ea typeface="黑体"/>
                          <a:cs typeface="Times New Roman"/>
                        </a:rPr>
                        <a:t>提成工资</a:t>
                      </a:r>
                      <a:r>
                        <a:rPr lang="en-US" sz="1800" kern="0" dirty="0">
                          <a:latin typeface="Times New Roman"/>
                          <a:ea typeface="黑体"/>
                          <a:cs typeface="Times New Roman"/>
                        </a:rPr>
                        <a:t>/</a:t>
                      </a:r>
                      <a:r>
                        <a:rPr lang="zh-CN" sz="1800" kern="0" dirty="0">
                          <a:latin typeface="Times New Roman"/>
                          <a:ea typeface="黑体"/>
                          <a:cs typeface="Times New Roman"/>
                        </a:rPr>
                        <a:t>元</a:t>
                      </a:r>
                      <a:endParaRPr lang="zh-CN" sz="18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304361">
                <a:tc>
                  <a:txBody>
                    <a:bodyPr/>
                    <a:lstStyle/>
                    <a:p>
                      <a:pPr indent="0" algn="ctr">
                        <a:lnSpc>
                          <a:spcPct val="100000"/>
                        </a:lnSpc>
                        <a:spcBef>
                          <a:spcPts val="0"/>
                        </a:spcBef>
                        <a:spcAft>
                          <a:spcPts val="0"/>
                        </a:spcAft>
                      </a:pPr>
                      <a:endParaRPr lang="en-US"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endParaRPr lang="en-US"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2000" kern="100" dirty="0">
                          <a:latin typeface="Times New Roman"/>
                          <a:ea typeface="宋体"/>
                          <a:cs typeface="Times New Roman"/>
                        </a:rPr>
                        <a:t>①</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2000" kern="100">
                          <a:latin typeface="Times New Roman"/>
                          <a:ea typeface="宋体"/>
                          <a:cs typeface="Times New Roman"/>
                        </a:rPr>
                        <a:t>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2000" kern="100">
                          <a:latin typeface="Times New Roman"/>
                          <a:ea typeface="宋体"/>
                          <a:cs typeface="Times New Roman"/>
                        </a:rPr>
                        <a:t>③</a:t>
                      </a:r>
                      <a:r>
                        <a:rPr lang="en-US" sz="2000" kern="100">
                          <a:latin typeface="Times New Roman"/>
                          <a:ea typeface="宋体"/>
                          <a:cs typeface="Times New Roman"/>
                        </a:rPr>
                        <a:t>=</a:t>
                      </a:r>
                      <a:r>
                        <a:rPr lang="zh-CN" sz="2000" kern="100">
                          <a:latin typeface="Times New Roman"/>
                          <a:ea typeface="宋体"/>
                          <a:cs typeface="Times New Roman"/>
                        </a:rPr>
                        <a:t>①×②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2000" kern="100">
                          <a:latin typeface="Times New Roman"/>
                          <a:ea typeface="宋体"/>
                          <a:cs typeface="Times New Roman"/>
                        </a:rPr>
                        <a:t>④</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2000" kern="100">
                          <a:latin typeface="Times New Roman"/>
                          <a:ea typeface="宋体"/>
                          <a:cs typeface="Times New Roman"/>
                        </a:rPr>
                        <a:t>⑤</a:t>
                      </a:r>
                      <a:r>
                        <a:rPr lang="en-US" sz="2000" kern="100">
                          <a:latin typeface="Times New Roman"/>
                          <a:ea typeface="宋体"/>
                          <a:cs typeface="Times New Roman"/>
                        </a:rPr>
                        <a:t>=</a:t>
                      </a:r>
                      <a:r>
                        <a:rPr lang="zh-CN" sz="2000" kern="100">
                          <a:latin typeface="Times New Roman"/>
                          <a:ea typeface="宋体"/>
                          <a:cs typeface="Times New Roman"/>
                        </a:rPr>
                        <a:t>③×④</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794">
                <a:tc>
                  <a:txBody>
                    <a:bodyPr/>
                    <a:lstStyle/>
                    <a:p>
                      <a:pPr indent="0" algn="ctr">
                        <a:lnSpc>
                          <a:spcPct val="100000"/>
                        </a:lnSpc>
                        <a:spcBef>
                          <a:spcPts val="0"/>
                        </a:spcBef>
                        <a:spcAft>
                          <a:spcPts val="0"/>
                        </a:spcAft>
                      </a:pPr>
                      <a:r>
                        <a:rPr lang="en-US" sz="2000" kern="100">
                          <a:latin typeface="Times New Roman"/>
                          <a:ea typeface="宋体"/>
                          <a:cs typeface="Times New Roman"/>
                        </a:rPr>
                        <a:t>A</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7</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401955" indent="0" algn="r">
                        <a:lnSpc>
                          <a:spcPct val="100000"/>
                        </a:lnSpc>
                        <a:spcBef>
                          <a:spcPts val="0"/>
                        </a:spcBef>
                        <a:spcAft>
                          <a:spcPts val="0"/>
                        </a:spcAft>
                      </a:pPr>
                      <a:r>
                        <a:rPr lang="en-US" sz="2000" kern="100" dirty="0">
                          <a:latin typeface="Times New Roman"/>
                          <a:ea typeface="宋体"/>
                          <a:cs typeface="Times New Roman"/>
                        </a:rPr>
                        <a:t>525</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45.00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23 625</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24</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90170" indent="0" algn="r">
                        <a:lnSpc>
                          <a:spcPct val="100000"/>
                        </a:lnSpc>
                        <a:spcBef>
                          <a:spcPts val="0"/>
                        </a:spcBef>
                        <a:spcAft>
                          <a:spcPts val="0"/>
                        </a:spcAft>
                      </a:pPr>
                      <a:r>
                        <a:rPr lang="en-US" sz="2000" kern="100">
                          <a:latin typeface="Times New Roman"/>
                          <a:ea typeface="宋体"/>
                          <a:cs typeface="Times New Roman"/>
                        </a:rPr>
                        <a:t>567 000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309794">
                <a:tc>
                  <a:txBody>
                    <a:bodyPr/>
                    <a:lstStyle/>
                    <a:p>
                      <a:pPr indent="0" algn="ctr">
                        <a:lnSpc>
                          <a:spcPct val="100000"/>
                        </a:lnSpc>
                        <a:spcBef>
                          <a:spcPts val="0"/>
                        </a:spcBef>
                        <a:spcAft>
                          <a:spcPts val="0"/>
                        </a:spcAft>
                      </a:pPr>
                      <a:r>
                        <a:rPr lang="en-US" sz="2000" kern="100">
                          <a:latin typeface="Times New Roman"/>
                          <a:ea typeface="宋体"/>
                          <a:cs typeface="Times New Roman"/>
                        </a:rPr>
                        <a:t>B</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12</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401955" indent="0" algn="r">
                        <a:lnSpc>
                          <a:spcPct val="100000"/>
                        </a:lnSpc>
                        <a:spcBef>
                          <a:spcPts val="0"/>
                        </a:spcBef>
                        <a:spcAft>
                          <a:spcPts val="0"/>
                        </a:spcAft>
                      </a:pPr>
                      <a:r>
                        <a:rPr lang="en-US" sz="2000" kern="100" dirty="0">
                          <a:latin typeface="Times New Roman"/>
                          <a:ea typeface="宋体"/>
                          <a:cs typeface="Times New Roman"/>
                        </a:rPr>
                        <a:t>960</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28.00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26 880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3</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90170" indent="0" algn="r">
                        <a:lnSpc>
                          <a:spcPct val="100000"/>
                        </a:lnSpc>
                        <a:spcBef>
                          <a:spcPts val="0"/>
                        </a:spcBef>
                        <a:spcAft>
                          <a:spcPts val="0"/>
                        </a:spcAft>
                      </a:pPr>
                      <a:r>
                        <a:rPr lang="en-US" sz="2000" kern="100" dirty="0">
                          <a:latin typeface="Times New Roman"/>
                          <a:ea typeface="宋体"/>
                          <a:cs typeface="Times New Roman"/>
                        </a:rPr>
                        <a:t>80 640</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09794">
                <a:tc>
                  <a:txBody>
                    <a:bodyPr/>
                    <a:lstStyle/>
                    <a:p>
                      <a:pPr indent="0" algn="ctr">
                        <a:lnSpc>
                          <a:spcPct val="100000"/>
                        </a:lnSpc>
                        <a:spcBef>
                          <a:spcPts val="0"/>
                        </a:spcBef>
                        <a:spcAft>
                          <a:spcPts val="0"/>
                        </a:spcAft>
                      </a:pPr>
                      <a:r>
                        <a:rPr lang="en-US" sz="2000" kern="100">
                          <a:latin typeface="Times New Roman"/>
                          <a:ea typeface="宋体"/>
                          <a:cs typeface="Times New Roman"/>
                        </a:rPr>
                        <a:t>C</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14</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401955" indent="0" algn="r">
                        <a:lnSpc>
                          <a:spcPct val="100000"/>
                        </a:lnSpc>
                        <a:spcBef>
                          <a:spcPts val="0"/>
                        </a:spcBef>
                        <a:spcAft>
                          <a:spcPts val="0"/>
                        </a:spcAft>
                      </a:pPr>
                      <a:r>
                        <a:rPr lang="en-US" sz="2000" kern="100" dirty="0">
                          <a:latin typeface="Times New Roman"/>
                          <a:ea typeface="宋体"/>
                          <a:cs typeface="Times New Roman"/>
                        </a:rPr>
                        <a:t>1 120</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25.00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28 000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1</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90170" indent="0" algn="r">
                        <a:lnSpc>
                          <a:spcPct val="100000"/>
                        </a:lnSpc>
                        <a:spcBef>
                          <a:spcPts val="0"/>
                        </a:spcBef>
                        <a:spcAft>
                          <a:spcPts val="0"/>
                        </a:spcAft>
                      </a:pPr>
                      <a:r>
                        <a:rPr lang="en-US" sz="2000" kern="100">
                          <a:latin typeface="Times New Roman"/>
                          <a:ea typeface="宋体"/>
                          <a:cs typeface="Times New Roman"/>
                        </a:rPr>
                        <a:t>28 000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09794">
                <a:tc>
                  <a:txBody>
                    <a:bodyPr/>
                    <a:lstStyle/>
                    <a:p>
                      <a:pPr indent="0" algn="ctr">
                        <a:lnSpc>
                          <a:spcPct val="100000"/>
                        </a:lnSpc>
                        <a:spcBef>
                          <a:spcPts val="0"/>
                        </a:spcBef>
                        <a:spcAft>
                          <a:spcPts val="0"/>
                        </a:spcAft>
                      </a:pPr>
                      <a:r>
                        <a:rPr lang="en-US" sz="2000" kern="100">
                          <a:latin typeface="Times New Roman"/>
                          <a:ea typeface="宋体"/>
                          <a:cs typeface="Times New Roman"/>
                        </a:rPr>
                        <a:t>D</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8</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401955" indent="0" algn="r">
                        <a:lnSpc>
                          <a:spcPct val="100000"/>
                        </a:lnSpc>
                        <a:spcBef>
                          <a:spcPts val="0"/>
                        </a:spcBef>
                        <a:spcAft>
                          <a:spcPts val="0"/>
                        </a:spcAft>
                      </a:pPr>
                      <a:r>
                        <a:rPr lang="en-US" sz="2000" kern="100" dirty="0">
                          <a:latin typeface="Times New Roman"/>
                          <a:ea typeface="宋体"/>
                          <a:cs typeface="Times New Roman"/>
                        </a:rPr>
                        <a:t>600</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40.00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24 000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36</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90170" indent="0" algn="r">
                        <a:lnSpc>
                          <a:spcPct val="100000"/>
                        </a:lnSpc>
                        <a:spcBef>
                          <a:spcPts val="0"/>
                        </a:spcBef>
                        <a:spcAft>
                          <a:spcPts val="0"/>
                        </a:spcAft>
                      </a:pPr>
                      <a:r>
                        <a:rPr lang="en-US" sz="2000" kern="100">
                          <a:latin typeface="Times New Roman"/>
                          <a:ea typeface="宋体"/>
                          <a:cs typeface="Times New Roman"/>
                        </a:rPr>
                        <a:t>864 000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09794">
                <a:tc>
                  <a:txBody>
                    <a:bodyPr/>
                    <a:lstStyle/>
                    <a:p>
                      <a:pPr indent="0" algn="ctr">
                        <a:lnSpc>
                          <a:spcPct val="100000"/>
                        </a:lnSpc>
                        <a:spcBef>
                          <a:spcPts val="0"/>
                        </a:spcBef>
                        <a:spcAft>
                          <a:spcPts val="0"/>
                        </a:spcAft>
                      </a:pPr>
                      <a:r>
                        <a:rPr lang="en-US" sz="2000" kern="100">
                          <a:latin typeface="Times New Roman"/>
                          <a:ea typeface="宋体"/>
                          <a:cs typeface="Times New Roman"/>
                        </a:rPr>
                        <a:t>E</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12</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401955" indent="0" algn="r">
                        <a:lnSpc>
                          <a:spcPct val="100000"/>
                        </a:lnSpc>
                        <a:spcBef>
                          <a:spcPts val="0"/>
                        </a:spcBef>
                        <a:spcAft>
                          <a:spcPts val="0"/>
                        </a:spcAft>
                      </a:pPr>
                      <a:r>
                        <a:rPr lang="en-US" sz="2000" kern="100" dirty="0">
                          <a:latin typeface="Times New Roman"/>
                          <a:ea typeface="宋体"/>
                          <a:cs typeface="Times New Roman"/>
                        </a:rPr>
                        <a:t>960</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28.00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26 880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7</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90170" indent="0" algn="r">
                        <a:lnSpc>
                          <a:spcPct val="100000"/>
                        </a:lnSpc>
                        <a:spcBef>
                          <a:spcPts val="0"/>
                        </a:spcBef>
                        <a:spcAft>
                          <a:spcPts val="0"/>
                        </a:spcAft>
                      </a:pPr>
                      <a:r>
                        <a:rPr lang="en-US" sz="2000" kern="100">
                          <a:latin typeface="Times New Roman"/>
                          <a:ea typeface="宋体"/>
                          <a:cs typeface="Times New Roman"/>
                        </a:rPr>
                        <a:t>188 160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09794">
                <a:tc>
                  <a:txBody>
                    <a:bodyPr/>
                    <a:lstStyle/>
                    <a:p>
                      <a:pPr indent="0" algn="ctr">
                        <a:lnSpc>
                          <a:spcPct val="100000"/>
                        </a:lnSpc>
                        <a:spcBef>
                          <a:spcPts val="0"/>
                        </a:spcBef>
                        <a:spcAft>
                          <a:spcPts val="0"/>
                        </a:spcAft>
                      </a:pPr>
                      <a:r>
                        <a:rPr lang="en-US" sz="2000" kern="100">
                          <a:latin typeface="Times New Roman"/>
                          <a:ea typeface="宋体"/>
                          <a:cs typeface="Times New Roman"/>
                        </a:rPr>
                        <a:t>F</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15</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R="401955" indent="0" algn="r">
                        <a:lnSpc>
                          <a:spcPct val="100000"/>
                        </a:lnSpc>
                        <a:spcBef>
                          <a:spcPts val="0"/>
                        </a:spcBef>
                        <a:spcAft>
                          <a:spcPts val="0"/>
                        </a:spcAft>
                      </a:pPr>
                      <a:r>
                        <a:rPr lang="en-US" sz="2000" kern="100" dirty="0">
                          <a:latin typeface="Times New Roman"/>
                          <a:ea typeface="宋体"/>
                          <a:cs typeface="Times New Roman"/>
                        </a:rPr>
                        <a:t>1 200</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24.50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en-US" sz="2000" kern="100" dirty="0">
                          <a:latin typeface="Times New Roman"/>
                          <a:ea typeface="宋体"/>
                          <a:cs typeface="Times New Roman"/>
                        </a:rPr>
                        <a:t>29 400</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en-US" sz="2000" kern="100" dirty="0">
                          <a:latin typeface="Times New Roman"/>
                          <a:ea typeface="宋体"/>
                          <a:cs typeface="Times New Roman"/>
                        </a:rPr>
                        <a:t>9</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R="90170" indent="0" algn="r">
                        <a:lnSpc>
                          <a:spcPct val="100000"/>
                        </a:lnSpc>
                        <a:spcBef>
                          <a:spcPts val="0"/>
                        </a:spcBef>
                        <a:spcAft>
                          <a:spcPts val="0"/>
                        </a:spcAft>
                      </a:pPr>
                      <a:r>
                        <a:rPr lang="en-US" sz="2000" kern="100">
                          <a:latin typeface="Times New Roman"/>
                          <a:ea typeface="宋体"/>
                          <a:cs typeface="Times New Roman"/>
                        </a:rPr>
                        <a:t>264 600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312941">
                <a:tc>
                  <a:txBody>
                    <a:bodyPr/>
                    <a:lstStyle/>
                    <a:p>
                      <a:pPr indent="0" algn="ctr">
                        <a:lnSpc>
                          <a:spcPct val="100000"/>
                        </a:lnSpc>
                        <a:spcBef>
                          <a:spcPts val="0"/>
                        </a:spcBef>
                        <a:spcAft>
                          <a:spcPts val="0"/>
                        </a:spcAft>
                      </a:pPr>
                      <a:r>
                        <a:rPr lang="zh-CN" sz="2000" kern="100">
                          <a:latin typeface="Times New Roman"/>
                          <a:ea typeface="宋体"/>
                          <a:cs typeface="Times New Roman"/>
                        </a:rPr>
                        <a:t>合计</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endParaRPr lang="en-US"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endParaRPr lang="en-US"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endParaRPr lang="en-US"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endParaRPr lang="en-US"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endParaRPr lang="en-US"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indent="0" algn="r">
                        <a:lnSpc>
                          <a:spcPct val="100000"/>
                        </a:lnSpc>
                        <a:spcBef>
                          <a:spcPts val="0"/>
                        </a:spcBef>
                        <a:spcAft>
                          <a:spcPts val="0"/>
                        </a:spcAft>
                      </a:pPr>
                      <a:r>
                        <a:rPr lang="en-US" sz="2000" kern="100" dirty="0">
                          <a:latin typeface="Times New Roman"/>
                          <a:ea typeface="宋体"/>
                          <a:cs typeface="Times New Roman"/>
                        </a:rPr>
                        <a:t>1 992 400</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97665" name="Rectangle 1"/>
          <p:cNvSpPr>
            <a:spLocks noChangeArrowheads="1"/>
          </p:cNvSpPr>
          <p:nvPr/>
        </p:nvSpPr>
        <p:spPr bwMode="auto">
          <a:xfrm>
            <a:off x="1637087" y="1007418"/>
            <a:ext cx="8917826"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66700" algn="l" defTabSz="914400" rtl="0" eaLnBrk="1" fontAlgn="base" latinLnBrk="0" hangingPunct="1">
              <a:lnSpc>
                <a:spcPct val="100000"/>
              </a:lnSpc>
              <a:spcBef>
                <a:spcPct val="0"/>
              </a:spcBef>
              <a:spcAft>
                <a:spcPct val="0"/>
              </a:spcAft>
              <a:buClrTx/>
              <a:buSzTx/>
              <a:buFontTx/>
              <a:buNone/>
              <a:tabLst>
                <a:tab pos="1822450" algn="ctr"/>
                <a:tab pos="3708400" algn="r"/>
              </a:tabLst>
            </a:pPr>
            <a:r>
              <a:rPr kumimoji="0" lang="zh-CN"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表</a:t>
            </a:r>
            <a:r>
              <a:rPr kumimoji="0" lang="en-US" altLang="zh-CN"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4-14  </a:t>
            </a:r>
            <a:r>
              <a:rPr kumimoji="0" lang="zh-CN" altLang="en-US"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第一运输公司</a:t>
            </a:r>
            <a:r>
              <a:rPr kumimoji="0" lang="en-US" altLang="zh-CN"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202×</a:t>
            </a:r>
            <a:r>
              <a:rPr kumimoji="0" lang="zh-CN" altLang="en-US"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年度营运车辆周转量提成工资预算</a:t>
            </a:r>
            <a:endParaRPr kumimoji="0" lang="zh-CN" altLang="en-US"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4294967295"/>
          </p:nvPr>
        </p:nvPicPr>
        <p:blipFill>
          <a:blip r:embed="rId2" cstate="print"/>
          <a:srcRect l="6800" t="35426" r="26581" b="32086"/>
          <a:stretch>
            <a:fillRect/>
          </a:stretch>
        </p:blipFill>
        <p:spPr bwMode="auto">
          <a:xfrm>
            <a:off x="1257300" y="2315657"/>
            <a:ext cx="9782494" cy="2683887"/>
          </a:xfrm>
          <a:prstGeom prst="rect">
            <a:avLst/>
          </a:prstGeom>
          <a:noFill/>
          <a:ln w="9525">
            <a:noFill/>
            <a:miter lim="800000"/>
            <a:headEnd/>
            <a:tailEnd/>
          </a:ln>
        </p:spPr>
      </p:pic>
      <p:sp>
        <p:nvSpPr>
          <p:cNvPr id="3" name="文本框 1"/>
          <p:cNvSpPr txBox="1"/>
          <p:nvPr/>
        </p:nvSpPr>
        <p:spPr>
          <a:xfrm>
            <a:off x="22346" y="91618"/>
            <a:ext cx="734048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第一节 汽车货运成本的概念与分类</a:t>
            </a:r>
            <a:endParaRPr lang="zh-CN" altLang="en-US" dirty="0">
              <a:solidFill>
                <a:schemeClr val="bg1"/>
              </a:solidFill>
              <a:latin typeface="黑体" pitchFamily="49" charset="-122"/>
              <a:ea typeface="黑体" pitchFamily="49" charset="-122"/>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en-US" altLang="zh-CN" dirty="0" smtClean="0">
                <a:latin typeface="+mn-ea"/>
              </a:rPr>
              <a:t>2</a:t>
            </a:r>
            <a:r>
              <a:rPr lang="zh-CN" altLang="zh-CN" dirty="0" smtClean="0">
                <a:latin typeface="+mn-ea"/>
              </a:rPr>
              <a:t>．燃料（周转量附加耗费）预算</a:t>
            </a:r>
          </a:p>
          <a:p>
            <a:r>
              <a:rPr lang="zh-CN" altLang="zh-CN" dirty="0" smtClean="0">
                <a:latin typeface="+mn-ea"/>
              </a:rPr>
              <a:t>根据营运车辆燃料消耗定额及相关指标，编制营运车辆周转量燃料附加耗费预算表，见表</a:t>
            </a:r>
            <a:r>
              <a:rPr lang="en-US" altLang="zh-CN" dirty="0" smtClean="0">
                <a:latin typeface="+mn-ea"/>
              </a:rPr>
              <a:t>4-15</a:t>
            </a:r>
            <a:r>
              <a:rPr lang="zh-CN" altLang="zh-CN" dirty="0" smtClean="0">
                <a:latin typeface="+mn-ea"/>
              </a:rPr>
              <a:t>。</a:t>
            </a:r>
          </a:p>
        </p:txBody>
      </p:sp>
      <p:sp>
        <p:nvSpPr>
          <p:cNvPr id="4"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714375" y="1809750"/>
          <a:ext cx="10763249" cy="3661823"/>
        </p:xfrm>
        <a:graphic>
          <a:graphicData uri="http://schemas.openxmlformats.org/drawingml/2006/table">
            <a:tbl>
              <a:tblPr/>
              <a:tblGrid>
                <a:gridCol w="1053652"/>
                <a:gridCol w="1073658"/>
                <a:gridCol w="1380417"/>
                <a:gridCol w="1380417"/>
                <a:gridCol w="1093663"/>
                <a:gridCol w="1143679"/>
                <a:gridCol w="1143679"/>
                <a:gridCol w="1247042"/>
                <a:gridCol w="1247042"/>
              </a:tblGrid>
              <a:tr h="495300">
                <a:tc rowSpan="2">
                  <a:txBody>
                    <a:bodyPr/>
                    <a:lstStyle/>
                    <a:p>
                      <a:pPr indent="0" algn="ctr">
                        <a:lnSpc>
                          <a:spcPct val="100000"/>
                        </a:lnSpc>
                        <a:spcBef>
                          <a:spcPts val="0"/>
                        </a:spcBef>
                        <a:spcAft>
                          <a:spcPts val="0"/>
                        </a:spcAft>
                      </a:pPr>
                      <a:r>
                        <a:rPr lang="zh-CN" sz="1800" kern="0" dirty="0">
                          <a:latin typeface="Times New Roman"/>
                          <a:ea typeface="黑体"/>
                          <a:cs typeface="Times New Roman"/>
                        </a:rPr>
                        <a:t>车</a:t>
                      </a:r>
                      <a:r>
                        <a:rPr lang="en-US" sz="1800" kern="0" dirty="0">
                          <a:latin typeface="Times New Roman"/>
                          <a:ea typeface="黑体"/>
                          <a:cs typeface="Times New Roman"/>
                        </a:rPr>
                        <a:t>    </a:t>
                      </a:r>
                      <a:r>
                        <a:rPr lang="zh-CN" sz="1800" kern="0" dirty="0">
                          <a:latin typeface="Times New Roman"/>
                          <a:ea typeface="黑体"/>
                          <a:cs typeface="Times New Roman"/>
                        </a:rPr>
                        <a:t>型</a:t>
                      </a:r>
                      <a:endParaRPr lang="zh-CN" sz="1800" kern="100" dirty="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gridSpan="6">
                  <a:txBody>
                    <a:bodyPr/>
                    <a:lstStyle/>
                    <a:p>
                      <a:pPr indent="0" algn="ctr">
                        <a:lnSpc>
                          <a:spcPct val="100000"/>
                        </a:lnSpc>
                        <a:spcBef>
                          <a:spcPts val="0"/>
                        </a:spcBef>
                        <a:spcAft>
                          <a:spcPts val="0"/>
                        </a:spcAft>
                      </a:pPr>
                      <a:r>
                        <a:rPr lang="zh-CN" sz="1800" kern="0">
                          <a:latin typeface="Times New Roman"/>
                          <a:ea typeface="黑体"/>
                          <a:cs typeface="Times New Roman"/>
                        </a:rPr>
                        <a:t>单车全年平均</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2">
                  <a:txBody>
                    <a:bodyPr/>
                    <a:lstStyle/>
                    <a:p>
                      <a:pPr indent="0" algn="ctr">
                        <a:lnSpc>
                          <a:spcPct val="100000"/>
                        </a:lnSpc>
                        <a:spcBef>
                          <a:spcPts val="0"/>
                        </a:spcBef>
                        <a:spcAft>
                          <a:spcPts val="0"/>
                        </a:spcAft>
                      </a:pPr>
                      <a:r>
                        <a:rPr lang="zh-CN" sz="1800" kern="0">
                          <a:latin typeface="Times New Roman"/>
                          <a:ea typeface="黑体"/>
                          <a:cs typeface="Times New Roman"/>
                        </a:rPr>
                        <a:t>车型全年合计</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zh-CN" altLang="en-US"/>
                    </a:p>
                  </a:txBody>
                  <a:tcPr/>
                </a:tc>
              </a:tr>
              <a:tr h="697231">
                <a:tc vMerge="1">
                  <a:txBody>
                    <a:bodyPr/>
                    <a:lstStyle/>
                    <a:p>
                      <a:endParaRPr lang="zh-CN" altLang="en-US"/>
                    </a:p>
                  </a:txBody>
                  <a:tcPr/>
                </a:tc>
                <a:tc>
                  <a:txBody>
                    <a:bodyPr/>
                    <a:lstStyle/>
                    <a:p>
                      <a:pPr indent="0" algn="ctr">
                        <a:lnSpc>
                          <a:spcPct val="100000"/>
                        </a:lnSpc>
                        <a:spcBef>
                          <a:spcPts val="0"/>
                        </a:spcBef>
                        <a:spcAft>
                          <a:spcPts val="0"/>
                        </a:spcAft>
                      </a:pPr>
                      <a:r>
                        <a:rPr lang="zh-CN" sz="1800" kern="0" dirty="0">
                          <a:latin typeface="Times New Roman"/>
                          <a:ea typeface="黑体"/>
                          <a:cs typeface="Times New Roman"/>
                        </a:rPr>
                        <a:t>标记</a:t>
                      </a:r>
                      <a:r>
                        <a:rPr lang="en-US" sz="1800" kern="0" dirty="0">
                          <a:latin typeface="Times New Roman"/>
                          <a:ea typeface="黑体"/>
                          <a:cs typeface="Times New Roman"/>
                        </a:rPr>
                        <a:t/>
                      </a:r>
                      <a:br>
                        <a:rPr lang="en-US" sz="1800" kern="0" dirty="0">
                          <a:latin typeface="Times New Roman"/>
                          <a:ea typeface="黑体"/>
                          <a:cs typeface="Times New Roman"/>
                        </a:rPr>
                      </a:br>
                      <a:r>
                        <a:rPr lang="zh-CN" sz="1800" kern="0" dirty="0">
                          <a:latin typeface="Times New Roman"/>
                          <a:ea typeface="黑体"/>
                          <a:cs typeface="Times New Roman"/>
                        </a:rPr>
                        <a:t>吨位</a:t>
                      </a:r>
                      <a:r>
                        <a:rPr lang="en-US" sz="1800" kern="0" dirty="0">
                          <a:latin typeface="Times New Roman"/>
                          <a:ea typeface="黑体"/>
                          <a:cs typeface="Times New Roman"/>
                        </a:rPr>
                        <a:t>/t</a:t>
                      </a:r>
                      <a:endParaRPr lang="zh-CN" sz="18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1800" kern="0">
                          <a:latin typeface="Times New Roman"/>
                          <a:ea typeface="黑体"/>
                          <a:cs typeface="Times New Roman"/>
                        </a:rPr>
                        <a:t>周转量</a:t>
                      </a:r>
                      <a:r>
                        <a:rPr lang="en-US" sz="1800" kern="0">
                          <a:latin typeface="Times New Roman"/>
                          <a:ea typeface="黑体"/>
                          <a:cs typeface="Times New Roman"/>
                        </a:rPr>
                        <a:t>/</a:t>
                      </a:r>
                      <a:br>
                        <a:rPr lang="en-US" sz="1800" kern="0">
                          <a:latin typeface="Times New Roman"/>
                          <a:ea typeface="黑体"/>
                          <a:cs typeface="Times New Roman"/>
                        </a:rPr>
                      </a:br>
                      <a:r>
                        <a:rPr lang="zh-CN" sz="1800" kern="0">
                          <a:latin typeface="Times New Roman"/>
                          <a:ea typeface="黑体"/>
                          <a:cs typeface="Times New Roman"/>
                        </a:rPr>
                        <a:t>（</a:t>
                      </a:r>
                      <a:r>
                        <a:rPr lang="en-US" sz="1800" kern="0">
                          <a:latin typeface="Times New Roman"/>
                          <a:ea typeface="黑体"/>
                          <a:cs typeface="Times New Roman"/>
                        </a:rPr>
                        <a:t>10</a:t>
                      </a:r>
                      <a:r>
                        <a:rPr lang="en-US" sz="1800" kern="0" baseline="30000">
                          <a:latin typeface="Times New Roman"/>
                          <a:ea typeface="黑体"/>
                          <a:cs typeface="Times New Roman"/>
                        </a:rPr>
                        <a:t>3</a:t>
                      </a:r>
                      <a:r>
                        <a:rPr lang="en-US" sz="1800" kern="0">
                          <a:latin typeface="Times New Roman"/>
                          <a:ea typeface="黑体"/>
                          <a:cs typeface="Times New Roman"/>
                        </a:rPr>
                        <a:t>t</a:t>
                      </a:r>
                      <a:r>
                        <a:rPr lang="zh-CN" sz="1800" kern="100">
                          <a:latin typeface="Times New Roman"/>
                          <a:ea typeface="宋体"/>
                          <a:cs typeface="Times New Roman"/>
                        </a:rPr>
                        <a:t>·</a:t>
                      </a:r>
                      <a:r>
                        <a:rPr lang="en-US" sz="1800" kern="0">
                          <a:latin typeface="Times New Roman"/>
                          <a:ea typeface="黑体"/>
                          <a:cs typeface="Times New Roman"/>
                        </a:rPr>
                        <a:t>km</a:t>
                      </a:r>
                      <a:r>
                        <a:rPr lang="zh-CN" sz="1800" kern="0">
                          <a:latin typeface="Times New Roman"/>
                          <a:ea typeface="黑体"/>
                          <a:cs typeface="Times New Roman"/>
                        </a:rPr>
                        <a:t>）</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1800" kern="0">
                          <a:latin typeface="Times New Roman"/>
                          <a:ea typeface="黑体"/>
                          <a:cs typeface="Times New Roman"/>
                        </a:rPr>
                        <a:t>燃料附加</a:t>
                      </a:r>
                      <a:r>
                        <a:rPr lang="en-US" sz="1800" kern="0">
                          <a:latin typeface="Times New Roman"/>
                          <a:ea typeface="黑体"/>
                          <a:cs typeface="Times New Roman"/>
                        </a:rPr>
                        <a:t>/</a:t>
                      </a:r>
                      <a:br>
                        <a:rPr lang="en-US" sz="1800" kern="0">
                          <a:latin typeface="Times New Roman"/>
                          <a:ea typeface="黑体"/>
                          <a:cs typeface="Times New Roman"/>
                        </a:rPr>
                      </a:br>
                      <a:r>
                        <a:rPr lang="zh-CN" sz="1800" kern="0">
                          <a:latin typeface="Times New Roman"/>
                          <a:ea typeface="黑体"/>
                          <a:cs typeface="Times New Roman"/>
                        </a:rPr>
                        <a:t>（</a:t>
                      </a:r>
                      <a:r>
                        <a:rPr lang="en-US" sz="1800" kern="0">
                          <a:latin typeface="Times New Roman"/>
                          <a:ea typeface="黑体"/>
                          <a:cs typeface="Times New Roman"/>
                        </a:rPr>
                        <a:t>L/10</a:t>
                      </a:r>
                      <a:r>
                        <a:rPr lang="en-US" sz="1800" kern="0" baseline="30000">
                          <a:latin typeface="Times New Roman"/>
                          <a:ea typeface="黑体"/>
                          <a:cs typeface="Times New Roman"/>
                        </a:rPr>
                        <a:t>3</a:t>
                      </a:r>
                      <a:r>
                        <a:rPr lang="en-US" sz="1800" kern="0">
                          <a:latin typeface="Times New Roman"/>
                          <a:ea typeface="黑体"/>
                          <a:cs typeface="Times New Roman"/>
                        </a:rPr>
                        <a:t>t</a:t>
                      </a:r>
                      <a:r>
                        <a:rPr lang="zh-CN" sz="1800" kern="100">
                          <a:latin typeface="Times New Roman"/>
                          <a:ea typeface="宋体"/>
                          <a:cs typeface="Times New Roman"/>
                        </a:rPr>
                        <a:t>·</a:t>
                      </a:r>
                      <a:r>
                        <a:rPr lang="en-US" sz="1800" kern="0">
                          <a:latin typeface="Times New Roman"/>
                          <a:ea typeface="黑体"/>
                          <a:cs typeface="Times New Roman"/>
                        </a:rPr>
                        <a:t>km</a:t>
                      </a:r>
                      <a:r>
                        <a:rPr lang="zh-CN" sz="1800" kern="0">
                          <a:latin typeface="Times New Roman"/>
                          <a:ea typeface="黑体"/>
                          <a:cs typeface="Times New Roman"/>
                        </a:rPr>
                        <a:t>）</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1800" kern="0">
                          <a:latin typeface="Times New Roman"/>
                          <a:ea typeface="黑体"/>
                          <a:cs typeface="Times New Roman"/>
                        </a:rPr>
                        <a:t>附加量</a:t>
                      </a:r>
                      <a:r>
                        <a:rPr lang="en-US" sz="1800" kern="0">
                          <a:latin typeface="Times New Roman"/>
                          <a:ea typeface="黑体"/>
                          <a:cs typeface="Times New Roman"/>
                        </a:rPr>
                        <a:t>/</a:t>
                      </a:r>
                      <a:br>
                        <a:rPr lang="en-US" sz="1800" kern="0">
                          <a:latin typeface="Times New Roman"/>
                          <a:ea typeface="黑体"/>
                          <a:cs typeface="Times New Roman"/>
                        </a:rPr>
                      </a:br>
                      <a:r>
                        <a:rPr lang="zh-CN" sz="1800" kern="0">
                          <a:latin typeface="Times New Roman"/>
                          <a:ea typeface="黑体"/>
                          <a:cs typeface="Times New Roman"/>
                        </a:rPr>
                        <a:t>（</a:t>
                      </a:r>
                      <a:r>
                        <a:rPr lang="en-US" sz="1800" kern="0">
                          <a:latin typeface="Times New Roman"/>
                          <a:ea typeface="黑体"/>
                          <a:cs typeface="Times New Roman"/>
                        </a:rPr>
                        <a:t>L/</a:t>
                      </a:r>
                      <a:r>
                        <a:rPr lang="zh-CN" sz="1800" kern="0">
                          <a:latin typeface="Times New Roman"/>
                          <a:ea typeface="黑体"/>
                          <a:cs typeface="Times New Roman"/>
                        </a:rPr>
                        <a:t>辆）</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1800" kern="0">
                          <a:latin typeface="Times New Roman"/>
                          <a:ea typeface="黑体"/>
                          <a:cs typeface="Times New Roman"/>
                        </a:rPr>
                        <a:t>燃料价格</a:t>
                      </a:r>
                      <a:r>
                        <a:rPr lang="en-US" sz="1800" kern="0">
                          <a:latin typeface="Times New Roman"/>
                          <a:ea typeface="黑体"/>
                          <a:cs typeface="Times New Roman"/>
                        </a:rPr>
                        <a:t>/</a:t>
                      </a:r>
                      <a:br>
                        <a:rPr lang="en-US" sz="1800" kern="0">
                          <a:latin typeface="Times New Roman"/>
                          <a:ea typeface="黑体"/>
                          <a:cs typeface="Times New Roman"/>
                        </a:rPr>
                      </a:br>
                      <a:r>
                        <a:rPr lang="zh-CN" sz="1800" kern="0">
                          <a:latin typeface="Times New Roman"/>
                          <a:ea typeface="黑体"/>
                          <a:cs typeface="Times New Roman"/>
                        </a:rPr>
                        <a:t>（元</a:t>
                      </a:r>
                      <a:r>
                        <a:rPr lang="en-US" sz="1800" kern="0">
                          <a:latin typeface="Times New Roman"/>
                          <a:ea typeface="黑体"/>
                          <a:cs typeface="Times New Roman"/>
                        </a:rPr>
                        <a:t>/L</a:t>
                      </a:r>
                      <a:r>
                        <a:rPr lang="zh-CN" sz="1800" kern="0">
                          <a:latin typeface="Times New Roman"/>
                          <a:ea typeface="黑体"/>
                          <a:cs typeface="Times New Roman"/>
                        </a:rPr>
                        <a:t>）</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1800" kern="0">
                          <a:latin typeface="Times New Roman"/>
                          <a:ea typeface="黑体"/>
                          <a:cs typeface="Times New Roman"/>
                        </a:rPr>
                        <a:t>燃料费用</a:t>
                      </a:r>
                      <a:r>
                        <a:rPr lang="en-US" sz="1800" kern="0">
                          <a:latin typeface="Times New Roman"/>
                          <a:ea typeface="黑体"/>
                          <a:cs typeface="Times New Roman"/>
                        </a:rPr>
                        <a:t>/</a:t>
                      </a:r>
                      <a:br>
                        <a:rPr lang="en-US" sz="1800" kern="0">
                          <a:latin typeface="Times New Roman"/>
                          <a:ea typeface="黑体"/>
                          <a:cs typeface="Times New Roman"/>
                        </a:rPr>
                      </a:br>
                      <a:r>
                        <a:rPr lang="zh-CN" sz="1800" kern="0">
                          <a:latin typeface="Times New Roman"/>
                          <a:ea typeface="黑体"/>
                          <a:cs typeface="Times New Roman"/>
                        </a:rPr>
                        <a:t>（元</a:t>
                      </a:r>
                      <a:r>
                        <a:rPr lang="en-US" sz="1800" kern="0">
                          <a:latin typeface="Times New Roman"/>
                          <a:ea typeface="黑体"/>
                          <a:cs typeface="Times New Roman"/>
                        </a:rPr>
                        <a:t>/</a:t>
                      </a:r>
                      <a:r>
                        <a:rPr lang="zh-CN" sz="1800" kern="0">
                          <a:latin typeface="Times New Roman"/>
                          <a:ea typeface="黑体"/>
                          <a:cs typeface="Times New Roman"/>
                        </a:rPr>
                        <a:t>辆）</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1800" kern="0">
                          <a:latin typeface="Times New Roman"/>
                          <a:ea typeface="黑体"/>
                          <a:cs typeface="Times New Roman"/>
                        </a:rPr>
                        <a:t>车数</a:t>
                      </a:r>
                      <a:r>
                        <a:rPr lang="en-US" sz="1800" kern="0">
                          <a:latin typeface="Times New Roman"/>
                          <a:ea typeface="黑体"/>
                          <a:cs typeface="Times New Roman"/>
                        </a:rPr>
                        <a:t>/</a:t>
                      </a:r>
                      <a:r>
                        <a:rPr lang="zh-CN" sz="1800" kern="0">
                          <a:latin typeface="Times New Roman"/>
                          <a:ea typeface="黑体"/>
                          <a:cs typeface="Times New Roman"/>
                        </a:rPr>
                        <a:t>辆</a:t>
                      </a:r>
                      <a:endParaRPr lang="zh-CN" sz="18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indent="0" algn="ctr">
                        <a:lnSpc>
                          <a:spcPct val="100000"/>
                        </a:lnSpc>
                        <a:spcBef>
                          <a:spcPts val="0"/>
                        </a:spcBef>
                        <a:spcAft>
                          <a:spcPts val="0"/>
                        </a:spcAft>
                      </a:pPr>
                      <a:r>
                        <a:rPr lang="zh-CN" sz="1800" kern="0" dirty="0">
                          <a:latin typeface="Times New Roman"/>
                          <a:ea typeface="黑体"/>
                          <a:cs typeface="Times New Roman"/>
                        </a:rPr>
                        <a:t>燃料费用</a:t>
                      </a:r>
                      <a:r>
                        <a:rPr lang="en-US" sz="1800" kern="0" dirty="0">
                          <a:latin typeface="Times New Roman"/>
                          <a:ea typeface="黑体"/>
                          <a:cs typeface="Times New Roman"/>
                        </a:rPr>
                        <a:t>/</a:t>
                      </a:r>
                      <a:r>
                        <a:rPr lang="zh-CN" sz="1800" kern="0" dirty="0">
                          <a:latin typeface="Times New Roman"/>
                          <a:ea typeface="黑体"/>
                          <a:cs typeface="Times New Roman"/>
                        </a:rPr>
                        <a:t>元</a:t>
                      </a:r>
                      <a:endParaRPr lang="zh-CN" sz="18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335692">
                <a:tc>
                  <a:txBody>
                    <a:bodyPr/>
                    <a:lstStyle/>
                    <a:p>
                      <a:pPr indent="0" algn="ctr">
                        <a:lnSpc>
                          <a:spcPct val="100000"/>
                        </a:lnSpc>
                        <a:spcBef>
                          <a:spcPts val="0"/>
                        </a:spcBef>
                        <a:spcAft>
                          <a:spcPts val="0"/>
                        </a:spcAft>
                      </a:pPr>
                      <a:endParaRPr lang="en-US" sz="2000" kern="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endParaRPr lang="en-US"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1600" kern="0" dirty="0">
                          <a:latin typeface="Times New Roman"/>
                          <a:ea typeface="宋体"/>
                          <a:cs typeface="宋体"/>
                        </a:rPr>
                        <a:t>①</a:t>
                      </a:r>
                      <a:endParaRPr lang="zh-CN" sz="1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1600" kern="0" dirty="0">
                          <a:latin typeface="Times New Roman"/>
                          <a:ea typeface="宋体"/>
                          <a:cs typeface="宋体"/>
                        </a:rPr>
                        <a:t>②</a:t>
                      </a:r>
                      <a:endParaRPr lang="zh-CN" sz="1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1600" kern="0" dirty="0">
                          <a:latin typeface="Times New Roman"/>
                          <a:ea typeface="宋体"/>
                          <a:cs typeface="宋体"/>
                        </a:rPr>
                        <a:t>③</a:t>
                      </a:r>
                      <a:r>
                        <a:rPr lang="en-US" sz="1600" kern="0" dirty="0">
                          <a:latin typeface="Times New Roman"/>
                          <a:ea typeface="宋体"/>
                          <a:cs typeface="Times New Roman"/>
                        </a:rPr>
                        <a:t>=</a:t>
                      </a:r>
                      <a:r>
                        <a:rPr lang="zh-CN" sz="1600" kern="0" dirty="0">
                          <a:latin typeface="Times New Roman"/>
                          <a:ea typeface="宋体"/>
                          <a:cs typeface="宋体"/>
                        </a:rPr>
                        <a:t>①×②</a:t>
                      </a:r>
                      <a:endParaRPr lang="zh-CN" sz="1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1600" kern="0" dirty="0">
                          <a:latin typeface="Times New Roman"/>
                          <a:ea typeface="宋体"/>
                          <a:cs typeface="宋体"/>
                        </a:rPr>
                        <a:t>④</a:t>
                      </a:r>
                      <a:endParaRPr lang="zh-CN" sz="1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1600" kern="0" dirty="0">
                          <a:latin typeface="Times New Roman"/>
                          <a:ea typeface="宋体"/>
                          <a:cs typeface="宋体"/>
                        </a:rPr>
                        <a:t>⑤</a:t>
                      </a:r>
                      <a:r>
                        <a:rPr lang="en-US" sz="1600" kern="0" dirty="0">
                          <a:latin typeface="Times New Roman"/>
                          <a:ea typeface="宋体"/>
                          <a:cs typeface="Times New Roman"/>
                        </a:rPr>
                        <a:t>=</a:t>
                      </a:r>
                      <a:r>
                        <a:rPr lang="zh-CN" sz="1600" kern="0" dirty="0">
                          <a:latin typeface="Times New Roman"/>
                          <a:ea typeface="宋体"/>
                          <a:cs typeface="宋体"/>
                        </a:rPr>
                        <a:t>③×④</a:t>
                      </a:r>
                      <a:endParaRPr lang="zh-CN" sz="1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1600" kern="0" dirty="0">
                          <a:latin typeface="Times New Roman"/>
                          <a:ea typeface="宋体"/>
                          <a:cs typeface="宋体"/>
                        </a:rPr>
                        <a:t>⑥</a:t>
                      </a:r>
                      <a:endParaRPr lang="zh-CN" sz="1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zh-CN" sz="1600" kern="0" dirty="0">
                          <a:latin typeface="Times New Roman"/>
                          <a:ea typeface="宋体"/>
                          <a:cs typeface="宋体"/>
                        </a:rPr>
                        <a:t>⑦</a:t>
                      </a:r>
                      <a:r>
                        <a:rPr lang="en-US" sz="1600" kern="0" dirty="0">
                          <a:latin typeface="Times New Roman"/>
                          <a:ea typeface="宋体"/>
                          <a:cs typeface="Times New Roman"/>
                        </a:rPr>
                        <a:t>=</a:t>
                      </a:r>
                      <a:r>
                        <a:rPr lang="zh-CN" sz="1600" kern="0" dirty="0">
                          <a:latin typeface="Times New Roman"/>
                          <a:ea typeface="宋体"/>
                          <a:cs typeface="宋体"/>
                        </a:rPr>
                        <a:t>⑤×⑥</a:t>
                      </a:r>
                      <a:endParaRPr lang="zh-CN" sz="16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679">
                <a:tc>
                  <a:txBody>
                    <a:bodyPr/>
                    <a:lstStyle/>
                    <a:p>
                      <a:pPr indent="0" algn="ctr">
                        <a:lnSpc>
                          <a:spcPct val="100000"/>
                        </a:lnSpc>
                        <a:spcBef>
                          <a:spcPts val="0"/>
                        </a:spcBef>
                        <a:spcAft>
                          <a:spcPts val="0"/>
                        </a:spcAft>
                      </a:pPr>
                      <a:r>
                        <a:rPr lang="en-US" sz="2000" kern="0">
                          <a:latin typeface="Times New Roman"/>
                          <a:ea typeface="宋体"/>
                          <a:cs typeface="Times New Roman"/>
                        </a:rPr>
                        <a:t>A</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7</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180340" indent="0" algn="r">
                        <a:lnSpc>
                          <a:spcPct val="100000"/>
                        </a:lnSpc>
                        <a:spcBef>
                          <a:spcPts val="0"/>
                        </a:spcBef>
                        <a:spcAft>
                          <a:spcPts val="0"/>
                        </a:spcAft>
                      </a:pPr>
                      <a:r>
                        <a:rPr lang="en-US" sz="2000" kern="0">
                          <a:latin typeface="Times New Roman"/>
                          <a:ea typeface="宋体"/>
                          <a:cs typeface="Times New Roman"/>
                        </a:rPr>
                        <a:t>525</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20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10 500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5.5</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57 750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24</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90170" indent="0" algn="r">
                        <a:lnSpc>
                          <a:spcPct val="100000"/>
                        </a:lnSpc>
                        <a:spcBef>
                          <a:spcPts val="0"/>
                        </a:spcBef>
                        <a:spcAft>
                          <a:spcPts val="0"/>
                        </a:spcAft>
                      </a:pPr>
                      <a:r>
                        <a:rPr lang="en-US" sz="2000" kern="0">
                          <a:latin typeface="Times New Roman"/>
                          <a:ea typeface="宋体"/>
                          <a:cs typeface="Times New Roman"/>
                        </a:rPr>
                        <a:t>1 386 000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300679">
                <a:tc>
                  <a:txBody>
                    <a:bodyPr/>
                    <a:lstStyle/>
                    <a:p>
                      <a:pPr indent="0" algn="ctr">
                        <a:lnSpc>
                          <a:spcPct val="100000"/>
                        </a:lnSpc>
                        <a:spcBef>
                          <a:spcPts val="0"/>
                        </a:spcBef>
                        <a:spcAft>
                          <a:spcPts val="0"/>
                        </a:spcAft>
                      </a:pPr>
                      <a:r>
                        <a:rPr lang="en-US" sz="2000" kern="0">
                          <a:latin typeface="Times New Roman"/>
                          <a:ea typeface="宋体"/>
                          <a:cs typeface="Times New Roman"/>
                        </a:rPr>
                        <a:t>B</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12</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180340" indent="0" algn="r">
                        <a:lnSpc>
                          <a:spcPct val="100000"/>
                        </a:lnSpc>
                        <a:spcBef>
                          <a:spcPts val="0"/>
                        </a:spcBef>
                        <a:spcAft>
                          <a:spcPts val="0"/>
                        </a:spcAft>
                      </a:pPr>
                      <a:r>
                        <a:rPr lang="en-US" sz="2000" kern="0">
                          <a:latin typeface="Times New Roman"/>
                          <a:ea typeface="宋体"/>
                          <a:cs typeface="Times New Roman"/>
                        </a:rPr>
                        <a:t>960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30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28 800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5.5</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158 400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3</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90170" indent="0" algn="r">
                        <a:lnSpc>
                          <a:spcPct val="100000"/>
                        </a:lnSpc>
                        <a:spcBef>
                          <a:spcPts val="0"/>
                        </a:spcBef>
                        <a:spcAft>
                          <a:spcPts val="0"/>
                        </a:spcAft>
                      </a:pPr>
                      <a:r>
                        <a:rPr lang="en-US" sz="2000" kern="0">
                          <a:latin typeface="Times New Roman"/>
                          <a:ea typeface="宋体"/>
                          <a:cs typeface="Times New Roman"/>
                        </a:rPr>
                        <a:t>475 200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00679">
                <a:tc>
                  <a:txBody>
                    <a:bodyPr/>
                    <a:lstStyle/>
                    <a:p>
                      <a:pPr indent="0" algn="ctr">
                        <a:lnSpc>
                          <a:spcPct val="100000"/>
                        </a:lnSpc>
                        <a:spcBef>
                          <a:spcPts val="0"/>
                        </a:spcBef>
                        <a:spcAft>
                          <a:spcPts val="0"/>
                        </a:spcAft>
                      </a:pPr>
                      <a:r>
                        <a:rPr lang="en-US" sz="2000" kern="0">
                          <a:latin typeface="Times New Roman"/>
                          <a:ea typeface="宋体"/>
                          <a:cs typeface="Times New Roman"/>
                        </a:rPr>
                        <a:t>C</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14</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180340" indent="0" algn="r">
                        <a:lnSpc>
                          <a:spcPct val="100000"/>
                        </a:lnSpc>
                        <a:spcBef>
                          <a:spcPts val="0"/>
                        </a:spcBef>
                        <a:spcAft>
                          <a:spcPts val="0"/>
                        </a:spcAft>
                      </a:pPr>
                      <a:r>
                        <a:rPr lang="en-US" sz="2000" kern="0">
                          <a:latin typeface="Times New Roman"/>
                          <a:ea typeface="宋体"/>
                          <a:cs typeface="Times New Roman"/>
                        </a:rPr>
                        <a:t>1 120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34</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38 080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5.5</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209 440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1</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90170" indent="0" algn="r">
                        <a:lnSpc>
                          <a:spcPct val="100000"/>
                        </a:lnSpc>
                        <a:spcBef>
                          <a:spcPts val="0"/>
                        </a:spcBef>
                        <a:spcAft>
                          <a:spcPts val="0"/>
                        </a:spcAft>
                      </a:pPr>
                      <a:r>
                        <a:rPr lang="en-US" sz="2000" kern="0">
                          <a:latin typeface="Times New Roman"/>
                          <a:ea typeface="宋体"/>
                          <a:cs typeface="Times New Roman"/>
                        </a:rPr>
                        <a:t>209 440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00679">
                <a:tc>
                  <a:txBody>
                    <a:bodyPr/>
                    <a:lstStyle/>
                    <a:p>
                      <a:pPr indent="0" algn="ctr">
                        <a:lnSpc>
                          <a:spcPct val="100000"/>
                        </a:lnSpc>
                        <a:spcBef>
                          <a:spcPts val="0"/>
                        </a:spcBef>
                        <a:spcAft>
                          <a:spcPts val="0"/>
                        </a:spcAft>
                      </a:pPr>
                      <a:r>
                        <a:rPr lang="en-US" sz="2000" kern="0">
                          <a:latin typeface="Times New Roman"/>
                          <a:ea typeface="宋体"/>
                          <a:cs typeface="Times New Roman"/>
                        </a:rPr>
                        <a:t>D</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8</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180340" indent="0" algn="r">
                        <a:lnSpc>
                          <a:spcPct val="100000"/>
                        </a:lnSpc>
                        <a:spcBef>
                          <a:spcPts val="0"/>
                        </a:spcBef>
                        <a:spcAft>
                          <a:spcPts val="0"/>
                        </a:spcAft>
                      </a:pPr>
                      <a:r>
                        <a:rPr lang="en-US" sz="2000" kern="0">
                          <a:latin typeface="Times New Roman"/>
                          <a:ea typeface="宋体"/>
                          <a:cs typeface="Times New Roman"/>
                        </a:rPr>
                        <a:t>600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20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12 000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5.5</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66 000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36</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90170" indent="0" algn="r">
                        <a:lnSpc>
                          <a:spcPct val="100000"/>
                        </a:lnSpc>
                        <a:spcBef>
                          <a:spcPts val="0"/>
                        </a:spcBef>
                        <a:spcAft>
                          <a:spcPts val="0"/>
                        </a:spcAft>
                      </a:pPr>
                      <a:r>
                        <a:rPr lang="en-US" sz="2000" kern="0">
                          <a:latin typeface="Times New Roman"/>
                          <a:ea typeface="宋体"/>
                          <a:cs typeface="Times New Roman"/>
                        </a:rPr>
                        <a:t>2 376 000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00679">
                <a:tc>
                  <a:txBody>
                    <a:bodyPr/>
                    <a:lstStyle/>
                    <a:p>
                      <a:pPr indent="0" algn="ctr">
                        <a:lnSpc>
                          <a:spcPct val="100000"/>
                        </a:lnSpc>
                        <a:spcBef>
                          <a:spcPts val="0"/>
                        </a:spcBef>
                        <a:spcAft>
                          <a:spcPts val="0"/>
                        </a:spcAft>
                      </a:pPr>
                      <a:r>
                        <a:rPr lang="en-US" sz="2000" kern="0">
                          <a:latin typeface="Times New Roman"/>
                          <a:ea typeface="宋体"/>
                          <a:cs typeface="Times New Roman"/>
                        </a:rPr>
                        <a:t>E</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12</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180340" indent="0" algn="r">
                        <a:lnSpc>
                          <a:spcPct val="100000"/>
                        </a:lnSpc>
                        <a:spcBef>
                          <a:spcPts val="0"/>
                        </a:spcBef>
                        <a:spcAft>
                          <a:spcPts val="0"/>
                        </a:spcAft>
                      </a:pPr>
                      <a:r>
                        <a:rPr lang="en-US" sz="2000" kern="0">
                          <a:latin typeface="Times New Roman"/>
                          <a:ea typeface="宋体"/>
                          <a:cs typeface="Times New Roman"/>
                        </a:rPr>
                        <a:t>960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30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28 800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5.2</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149 760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7</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90170" indent="0" algn="r">
                        <a:lnSpc>
                          <a:spcPct val="100000"/>
                        </a:lnSpc>
                        <a:spcBef>
                          <a:spcPts val="0"/>
                        </a:spcBef>
                        <a:spcAft>
                          <a:spcPts val="0"/>
                        </a:spcAft>
                      </a:pPr>
                      <a:r>
                        <a:rPr lang="en-US" sz="2000" kern="0">
                          <a:latin typeface="Times New Roman"/>
                          <a:ea typeface="宋体"/>
                          <a:cs typeface="Times New Roman"/>
                        </a:rPr>
                        <a:t>1 048 320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r>
              <a:tr h="300679">
                <a:tc>
                  <a:txBody>
                    <a:bodyPr/>
                    <a:lstStyle/>
                    <a:p>
                      <a:pPr indent="0" algn="ctr">
                        <a:lnSpc>
                          <a:spcPct val="100000"/>
                        </a:lnSpc>
                        <a:spcBef>
                          <a:spcPts val="0"/>
                        </a:spcBef>
                        <a:spcAft>
                          <a:spcPts val="0"/>
                        </a:spcAft>
                      </a:pPr>
                      <a:r>
                        <a:rPr lang="en-US" sz="2000" kern="0">
                          <a:latin typeface="Times New Roman"/>
                          <a:ea typeface="宋体"/>
                          <a:cs typeface="Times New Roman"/>
                        </a:rPr>
                        <a:t>F</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en-US" sz="2000" kern="100">
                          <a:latin typeface="Times New Roman"/>
                          <a:ea typeface="宋体"/>
                          <a:cs typeface="Times New Roman"/>
                        </a:rPr>
                        <a:t>15</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R="180340" indent="0" algn="r">
                        <a:lnSpc>
                          <a:spcPct val="100000"/>
                        </a:lnSpc>
                        <a:spcBef>
                          <a:spcPts val="0"/>
                        </a:spcBef>
                        <a:spcAft>
                          <a:spcPts val="0"/>
                        </a:spcAft>
                      </a:pPr>
                      <a:r>
                        <a:rPr lang="en-US" sz="2000" kern="0">
                          <a:latin typeface="Times New Roman"/>
                          <a:ea typeface="宋体"/>
                          <a:cs typeface="Times New Roman"/>
                        </a:rPr>
                        <a:t>1 200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34</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40 800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5.2</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212 160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r>
                        <a:rPr lang="en-US" sz="2000" kern="0">
                          <a:latin typeface="Times New Roman"/>
                          <a:ea typeface="宋体"/>
                          <a:cs typeface="Times New Roman"/>
                        </a:rPr>
                        <a:t>9</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R="90170" indent="0" algn="r">
                        <a:lnSpc>
                          <a:spcPct val="100000"/>
                        </a:lnSpc>
                        <a:spcBef>
                          <a:spcPts val="0"/>
                        </a:spcBef>
                        <a:spcAft>
                          <a:spcPts val="0"/>
                        </a:spcAft>
                      </a:pPr>
                      <a:r>
                        <a:rPr lang="en-US" sz="2000" kern="0">
                          <a:latin typeface="Times New Roman"/>
                          <a:ea typeface="宋体"/>
                          <a:cs typeface="Times New Roman"/>
                        </a:rPr>
                        <a:t>1 909 440</a:t>
                      </a:r>
                      <a:endParaRPr lang="zh-CN"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300679">
                <a:tc>
                  <a:txBody>
                    <a:bodyPr/>
                    <a:lstStyle/>
                    <a:p>
                      <a:pPr indent="0" algn="ctr">
                        <a:lnSpc>
                          <a:spcPct val="100000"/>
                        </a:lnSpc>
                        <a:spcBef>
                          <a:spcPts val="0"/>
                        </a:spcBef>
                        <a:spcAft>
                          <a:spcPts val="0"/>
                        </a:spcAft>
                      </a:pPr>
                      <a:r>
                        <a:rPr lang="zh-CN" sz="2000" kern="0">
                          <a:latin typeface="Times New Roman"/>
                          <a:ea typeface="宋体"/>
                          <a:cs typeface="宋体"/>
                        </a:rPr>
                        <a:t>合计</a:t>
                      </a:r>
                      <a:endParaRPr lang="zh-CN" sz="2000" kern="100">
                        <a:latin typeface="Times New Roman"/>
                        <a:ea typeface="宋体"/>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endParaRPr lang="en-US" sz="2000"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endParaRPr lang="en-US" sz="2000" kern="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endParaRPr lang="en-US" sz="2000" kern="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endParaRPr lang="en-US" sz="2000" kern="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endParaRPr lang="en-US" sz="2000" kern="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endParaRPr lang="en-US" sz="2000" kern="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Bef>
                          <a:spcPts val="0"/>
                        </a:spcBef>
                        <a:spcAft>
                          <a:spcPts val="0"/>
                        </a:spcAft>
                      </a:pPr>
                      <a:endParaRPr lang="en-US" sz="2000" kern="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indent="0" algn="r">
                        <a:lnSpc>
                          <a:spcPct val="100000"/>
                        </a:lnSpc>
                        <a:spcBef>
                          <a:spcPts val="0"/>
                        </a:spcBef>
                        <a:spcAft>
                          <a:spcPts val="0"/>
                        </a:spcAft>
                      </a:pPr>
                      <a:r>
                        <a:rPr lang="en-US" sz="2000" kern="0" dirty="0">
                          <a:latin typeface="Times New Roman"/>
                          <a:ea typeface="宋体"/>
                          <a:cs typeface="Times New Roman"/>
                        </a:rPr>
                        <a:t>7 404 400</a:t>
                      </a:r>
                      <a:endParaRPr lang="zh-CN" sz="2000"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00737" name="Rectangle 1"/>
          <p:cNvSpPr>
            <a:spLocks noChangeArrowheads="1"/>
          </p:cNvSpPr>
          <p:nvPr/>
        </p:nvSpPr>
        <p:spPr bwMode="auto">
          <a:xfrm>
            <a:off x="1329311" y="1074093"/>
            <a:ext cx="9533379"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66700" algn="l" defTabSz="914400" rtl="0" eaLnBrk="1" fontAlgn="base" latinLnBrk="0" hangingPunct="1">
              <a:lnSpc>
                <a:spcPct val="100000"/>
              </a:lnSpc>
              <a:spcBef>
                <a:spcPct val="0"/>
              </a:spcBef>
              <a:spcAft>
                <a:spcPct val="0"/>
              </a:spcAft>
              <a:buClrTx/>
              <a:buSzTx/>
              <a:buFontTx/>
              <a:buNone/>
              <a:tabLst>
                <a:tab pos="1822450" algn="ctr"/>
                <a:tab pos="3708400" algn="r"/>
              </a:tabLst>
            </a:pPr>
            <a:r>
              <a:rPr kumimoji="0" lang="zh-CN"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表</a:t>
            </a:r>
            <a:r>
              <a:rPr kumimoji="0" lang="en-US" altLang="zh-CN"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4-15  </a:t>
            </a:r>
            <a:r>
              <a:rPr kumimoji="0" lang="zh-CN" altLang="en-US"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第一运输公司</a:t>
            </a:r>
            <a:r>
              <a:rPr kumimoji="0" lang="en-US" altLang="zh-CN"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202×</a:t>
            </a:r>
            <a:r>
              <a:rPr kumimoji="0" lang="zh-CN" altLang="en-US"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年度营运车辆周转量燃料附加费用预算</a:t>
            </a:r>
            <a:endParaRPr kumimoji="0" lang="zh-CN" altLang="en-US"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zh-CN" altLang="zh-CN" dirty="0" smtClean="0">
                <a:latin typeface="+mn-ea"/>
              </a:rPr>
              <a:t>二、货运成本总预算的编制方法</a:t>
            </a:r>
          </a:p>
          <a:p>
            <a:r>
              <a:rPr lang="zh-CN" altLang="zh-CN" dirty="0" smtClean="0">
                <a:latin typeface="+mn-ea"/>
              </a:rPr>
              <a:t>各分公司预算确定后，经总公司汇总，形成总预算，其形式见表</a:t>
            </a:r>
            <a:r>
              <a:rPr lang="en-US" altLang="zh-CN" dirty="0" smtClean="0">
                <a:latin typeface="+mn-ea"/>
              </a:rPr>
              <a:t>4-16</a:t>
            </a:r>
            <a:r>
              <a:rPr lang="zh-CN" altLang="zh-CN" dirty="0" smtClean="0">
                <a:latin typeface="+mn-ea"/>
              </a:rPr>
              <a:t>。</a:t>
            </a: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790575" y="1838325"/>
          <a:ext cx="10582274" cy="3594213"/>
        </p:xfrm>
        <a:graphic>
          <a:graphicData uri="http://schemas.openxmlformats.org/drawingml/2006/table">
            <a:tbl>
              <a:tblPr>
                <a:tableStyleId>{BC89EF96-8CEA-46FF-86C4-4CE0E7609802}</a:tableStyleId>
              </a:tblPr>
              <a:tblGrid>
                <a:gridCol w="2861199"/>
                <a:gridCol w="1543459"/>
                <a:gridCol w="1544719"/>
                <a:gridCol w="1543459"/>
                <a:gridCol w="1544719"/>
                <a:gridCol w="1544719"/>
              </a:tblGrid>
              <a:tr h="409575">
                <a:tc>
                  <a:txBody>
                    <a:bodyPr/>
                    <a:lstStyle/>
                    <a:p>
                      <a:pPr indent="0" algn="ctr">
                        <a:spcAft>
                          <a:spcPts val="0"/>
                        </a:spcAft>
                      </a:pPr>
                      <a:r>
                        <a:rPr lang="zh-CN" sz="1600" b="0" kern="100" dirty="0">
                          <a:latin typeface="黑体" pitchFamily="49" charset="-122"/>
                          <a:ea typeface="黑体" pitchFamily="49" charset="-122"/>
                        </a:rPr>
                        <a:t>项</a:t>
                      </a:r>
                      <a:r>
                        <a:rPr lang="en-US" sz="1600" b="0" kern="100" dirty="0">
                          <a:latin typeface="黑体" pitchFamily="49" charset="-122"/>
                          <a:ea typeface="黑体" pitchFamily="49" charset="-122"/>
                        </a:rPr>
                        <a:t>    </a:t>
                      </a:r>
                      <a:r>
                        <a:rPr lang="zh-CN" sz="1600" b="0" kern="100" dirty="0">
                          <a:latin typeface="黑体" pitchFamily="49" charset="-122"/>
                          <a:ea typeface="黑体" pitchFamily="49" charset="-122"/>
                        </a:rPr>
                        <a:t>目</a:t>
                      </a:r>
                      <a:endParaRPr lang="zh-CN" sz="1600" b="0" kern="100" dirty="0">
                        <a:latin typeface="黑体" pitchFamily="49" charset="-122"/>
                        <a:ea typeface="黑体" pitchFamily="49" charset="-122"/>
                        <a:cs typeface="Times New Roman"/>
                      </a:endParaRPr>
                    </a:p>
                  </a:txBody>
                  <a:tcPr marL="68580" marR="68580" marT="0" marB="0" anchor="ctr">
                    <a:solidFill>
                      <a:schemeClr val="bg1">
                        <a:lumMod val="95000"/>
                      </a:schemeClr>
                    </a:solidFill>
                  </a:tcPr>
                </a:tc>
                <a:tc>
                  <a:txBody>
                    <a:bodyPr/>
                    <a:lstStyle/>
                    <a:p>
                      <a:pPr indent="0" algn="ctr">
                        <a:spcAft>
                          <a:spcPts val="0"/>
                        </a:spcAft>
                      </a:pPr>
                      <a:r>
                        <a:rPr lang="zh-CN" sz="1600" b="0" kern="100" dirty="0">
                          <a:latin typeface="黑体" pitchFamily="49" charset="-122"/>
                          <a:ea typeface="黑体" pitchFamily="49" charset="-122"/>
                        </a:rPr>
                        <a:t>总</a:t>
                      </a:r>
                      <a:r>
                        <a:rPr lang="en-US" sz="1600" b="0" kern="100" dirty="0">
                          <a:latin typeface="黑体" pitchFamily="49" charset="-122"/>
                          <a:ea typeface="黑体" pitchFamily="49" charset="-122"/>
                        </a:rPr>
                        <a:t>    </a:t>
                      </a:r>
                      <a:r>
                        <a:rPr lang="zh-CN" sz="1600" b="0" kern="100" dirty="0">
                          <a:latin typeface="黑体" pitchFamily="49" charset="-122"/>
                          <a:ea typeface="黑体" pitchFamily="49" charset="-122"/>
                        </a:rPr>
                        <a:t>计</a:t>
                      </a:r>
                      <a:endParaRPr lang="zh-CN" sz="1600" b="0" kern="100" dirty="0">
                        <a:latin typeface="黑体" pitchFamily="49" charset="-122"/>
                        <a:ea typeface="黑体" pitchFamily="49" charset="-122"/>
                        <a:cs typeface="Times New Roman"/>
                      </a:endParaRPr>
                    </a:p>
                  </a:txBody>
                  <a:tcPr marL="68580" marR="68580" marT="0" marB="0" anchor="ctr">
                    <a:solidFill>
                      <a:schemeClr val="bg1">
                        <a:lumMod val="95000"/>
                      </a:schemeClr>
                    </a:solidFill>
                  </a:tcPr>
                </a:tc>
                <a:tc>
                  <a:txBody>
                    <a:bodyPr/>
                    <a:lstStyle/>
                    <a:p>
                      <a:pPr indent="0" algn="ctr">
                        <a:spcAft>
                          <a:spcPts val="0"/>
                        </a:spcAft>
                      </a:pPr>
                      <a:r>
                        <a:rPr lang="zh-CN" sz="1600" b="0" kern="100" dirty="0">
                          <a:latin typeface="黑体" pitchFamily="49" charset="-122"/>
                          <a:ea typeface="黑体" pitchFamily="49" charset="-122"/>
                        </a:rPr>
                        <a:t>第一公司</a:t>
                      </a:r>
                      <a:endParaRPr lang="zh-CN" sz="1600" b="0" kern="100" dirty="0">
                        <a:latin typeface="黑体" pitchFamily="49" charset="-122"/>
                        <a:ea typeface="黑体" pitchFamily="49" charset="-122"/>
                        <a:cs typeface="Times New Roman"/>
                      </a:endParaRPr>
                    </a:p>
                  </a:txBody>
                  <a:tcPr marL="68580" marR="68580" marT="0" marB="0" anchor="ctr">
                    <a:solidFill>
                      <a:schemeClr val="bg1">
                        <a:lumMod val="95000"/>
                      </a:schemeClr>
                    </a:solidFill>
                  </a:tcPr>
                </a:tc>
                <a:tc>
                  <a:txBody>
                    <a:bodyPr/>
                    <a:lstStyle/>
                    <a:p>
                      <a:pPr indent="0" algn="ctr">
                        <a:spcAft>
                          <a:spcPts val="0"/>
                        </a:spcAft>
                      </a:pPr>
                      <a:r>
                        <a:rPr lang="zh-CN" sz="1600" b="0" kern="100" dirty="0">
                          <a:latin typeface="黑体" pitchFamily="49" charset="-122"/>
                          <a:ea typeface="黑体" pitchFamily="49" charset="-122"/>
                        </a:rPr>
                        <a:t>第二公司</a:t>
                      </a:r>
                      <a:endParaRPr lang="zh-CN" sz="1600" b="0" kern="100" dirty="0">
                        <a:latin typeface="黑体" pitchFamily="49" charset="-122"/>
                        <a:ea typeface="黑体" pitchFamily="49" charset="-122"/>
                        <a:cs typeface="Times New Roman"/>
                      </a:endParaRPr>
                    </a:p>
                  </a:txBody>
                  <a:tcPr marL="68580" marR="68580" marT="0" marB="0" anchor="ctr">
                    <a:solidFill>
                      <a:schemeClr val="bg1">
                        <a:lumMod val="95000"/>
                      </a:schemeClr>
                    </a:solidFill>
                  </a:tcPr>
                </a:tc>
                <a:tc>
                  <a:txBody>
                    <a:bodyPr/>
                    <a:lstStyle/>
                    <a:p>
                      <a:pPr indent="0" algn="ctr">
                        <a:spcAft>
                          <a:spcPts val="0"/>
                        </a:spcAft>
                      </a:pPr>
                      <a:r>
                        <a:rPr lang="zh-CN" sz="1600" b="0" kern="100" dirty="0">
                          <a:latin typeface="黑体" pitchFamily="49" charset="-122"/>
                          <a:ea typeface="黑体" pitchFamily="49" charset="-122"/>
                        </a:rPr>
                        <a:t>第三公司</a:t>
                      </a:r>
                      <a:endParaRPr lang="zh-CN" sz="1600" b="0" kern="100" dirty="0">
                        <a:latin typeface="黑体" pitchFamily="49" charset="-122"/>
                        <a:ea typeface="黑体" pitchFamily="49" charset="-122"/>
                        <a:cs typeface="Times New Roman"/>
                      </a:endParaRPr>
                    </a:p>
                  </a:txBody>
                  <a:tcPr marL="68580" marR="68580" marT="0" marB="0" anchor="ctr">
                    <a:solidFill>
                      <a:schemeClr val="bg1">
                        <a:lumMod val="95000"/>
                      </a:schemeClr>
                    </a:solidFill>
                  </a:tcPr>
                </a:tc>
                <a:tc>
                  <a:txBody>
                    <a:bodyPr/>
                    <a:lstStyle/>
                    <a:p>
                      <a:pPr indent="0" algn="ctr">
                        <a:spcAft>
                          <a:spcPts val="0"/>
                        </a:spcAft>
                      </a:pPr>
                      <a:r>
                        <a:rPr lang="zh-CN" sz="1600" b="0" kern="100" dirty="0">
                          <a:latin typeface="黑体" pitchFamily="49" charset="-122"/>
                          <a:ea typeface="黑体" pitchFamily="49" charset="-122"/>
                        </a:rPr>
                        <a:t>第四公司</a:t>
                      </a:r>
                      <a:endParaRPr lang="zh-CN" sz="1600" b="0" kern="100" dirty="0">
                        <a:latin typeface="黑体" pitchFamily="49" charset="-122"/>
                        <a:ea typeface="黑体" pitchFamily="49" charset="-122"/>
                        <a:cs typeface="Times New Roman"/>
                      </a:endParaRPr>
                    </a:p>
                  </a:txBody>
                  <a:tcPr marL="68580" marR="68580" marT="0" marB="0" anchor="ctr">
                    <a:solidFill>
                      <a:schemeClr val="bg1">
                        <a:lumMod val="95000"/>
                      </a:schemeClr>
                    </a:solidFill>
                  </a:tcPr>
                </a:tc>
              </a:tr>
              <a:tr h="246293">
                <a:tc>
                  <a:txBody>
                    <a:bodyPr/>
                    <a:lstStyle/>
                    <a:p>
                      <a:pPr indent="0" algn="just">
                        <a:spcAft>
                          <a:spcPts val="0"/>
                        </a:spcAft>
                      </a:pPr>
                      <a:r>
                        <a:rPr lang="zh-CN" sz="1400" kern="100" dirty="0"/>
                        <a:t>一、甲类费用</a:t>
                      </a:r>
                      <a:endParaRPr lang="zh-CN" sz="1400" kern="100" dirty="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68 684 345</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15 263 188</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18 315 825</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22 894 782</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12 210 550</a:t>
                      </a:r>
                      <a:endParaRPr lang="zh-CN" sz="1400" kern="100">
                        <a:latin typeface="Times New Roman"/>
                        <a:ea typeface="宋体"/>
                        <a:cs typeface="Times New Roman"/>
                      </a:endParaRPr>
                    </a:p>
                  </a:txBody>
                  <a:tcPr marL="68580" marR="68580" marT="0" marB="0" anchor="ctr"/>
                </a:tc>
              </a:tr>
              <a:tr h="54698">
                <a:tc>
                  <a:txBody>
                    <a:bodyPr/>
                    <a:lstStyle/>
                    <a:p>
                      <a:pPr indent="216000" algn="l">
                        <a:spcAft>
                          <a:spcPts val="0"/>
                        </a:spcAft>
                      </a:pPr>
                      <a:r>
                        <a:rPr lang="en-US" sz="1400" kern="100" dirty="0"/>
                        <a:t>1</a:t>
                      </a:r>
                      <a:r>
                        <a:rPr lang="zh-CN" sz="1400" kern="100" dirty="0"/>
                        <a:t>．工资预算</a:t>
                      </a:r>
                      <a:endParaRPr lang="zh-CN" sz="1400" kern="100" dirty="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39 291 480</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8 731 440</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10 477 728</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13 097 160</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6 985 152</a:t>
                      </a:r>
                      <a:endParaRPr lang="zh-CN" sz="1400" kern="100">
                        <a:latin typeface="Times New Roman"/>
                        <a:ea typeface="宋体"/>
                        <a:cs typeface="Times New Roman"/>
                      </a:endParaRPr>
                    </a:p>
                  </a:txBody>
                  <a:tcPr marL="68580" marR="68580" marT="0" marB="0" anchor="ctr"/>
                </a:tc>
              </a:tr>
              <a:tr h="0">
                <a:tc>
                  <a:txBody>
                    <a:bodyPr/>
                    <a:lstStyle/>
                    <a:p>
                      <a:pPr indent="109855" algn="just">
                        <a:spcAft>
                          <a:spcPts val="0"/>
                        </a:spcAft>
                      </a:pPr>
                      <a:r>
                        <a:rPr lang="zh-CN" sz="1400" kern="100" dirty="0"/>
                        <a:t>…</a:t>
                      </a:r>
                      <a:endParaRPr lang="zh-CN" sz="1400" kern="100" dirty="0">
                        <a:latin typeface="Times New Roman"/>
                        <a:ea typeface="宋体"/>
                        <a:cs typeface="Times New Roman"/>
                      </a:endParaRPr>
                    </a:p>
                  </a:txBody>
                  <a:tcPr marL="68580" marR="68580" marT="0" marB="0" anchor="ctr"/>
                </a:tc>
                <a:tc>
                  <a:txBody>
                    <a:bodyPr/>
                    <a:lstStyle/>
                    <a:p>
                      <a:pPr indent="269875" algn="ctr">
                        <a:spcAft>
                          <a:spcPts val="0"/>
                        </a:spcAft>
                      </a:pPr>
                      <a:r>
                        <a:rPr lang="zh-CN" sz="1400" kern="100" dirty="0"/>
                        <a:t>…</a:t>
                      </a:r>
                      <a:endParaRPr lang="zh-CN" sz="1400" kern="100" dirty="0">
                        <a:latin typeface="Times New Roman"/>
                        <a:ea typeface="宋体"/>
                        <a:cs typeface="Times New Roman"/>
                      </a:endParaRPr>
                    </a:p>
                  </a:txBody>
                  <a:tcPr marL="68580" marR="68580" marT="0" marB="0" anchor="ctr"/>
                </a:tc>
                <a:tc>
                  <a:txBody>
                    <a:bodyPr/>
                    <a:lstStyle/>
                    <a:p>
                      <a:pPr indent="269875" algn="ctr">
                        <a:spcAft>
                          <a:spcPts val="0"/>
                        </a:spcAft>
                      </a:pPr>
                      <a:r>
                        <a:rPr lang="zh-CN" sz="1400" kern="100" dirty="0"/>
                        <a:t>…</a:t>
                      </a:r>
                      <a:endParaRPr lang="zh-CN" sz="1400" kern="100" dirty="0">
                        <a:latin typeface="Times New Roman"/>
                        <a:ea typeface="宋体"/>
                        <a:cs typeface="Times New Roman"/>
                      </a:endParaRPr>
                    </a:p>
                  </a:txBody>
                  <a:tcPr marL="68580" marR="68580" marT="0" marB="0" anchor="ctr"/>
                </a:tc>
                <a:tc>
                  <a:txBody>
                    <a:bodyPr/>
                    <a:lstStyle/>
                    <a:p>
                      <a:pPr indent="269875" algn="ctr">
                        <a:spcAft>
                          <a:spcPts val="0"/>
                        </a:spcAft>
                      </a:pPr>
                      <a:r>
                        <a:rPr lang="zh-CN" sz="1400" kern="100" dirty="0"/>
                        <a:t>…</a:t>
                      </a:r>
                      <a:endParaRPr lang="zh-CN" sz="1400" kern="100" dirty="0">
                        <a:latin typeface="Times New Roman"/>
                        <a:ea typeface="宋体"/>
                        <a:cs typeface="Times New Roman"/>
                      </a:endParaRPr>
                    </a:p>
                  </a:txBody>
                  <a:tcPr marL="68580" marR="68580" marT="0" marB="0" anchor="ctr"/>
                </a:tc>
                <a:tc>
                  <a:txBody>
                    <a:bodyPr/>
                    <a:lstStyle/>
                    <a:p>
                      <a:pPr indent="269875" algn="ctr">
                        <a:spcAft>
                          <a:spcPts val="0"/>
                        </a:spcAft>
                      </a:pPr>
                      <a:r>
                        <a:rPr lang="zh-CN" sz="1400" kern="100" dirty="0"/>
                        <a:t>…</a:t>
                      </a:r>
                      <a:endParaRPr lang="zh-CN" sz="1400" kern="100" dirty="0">
                        <a:latin typeface="Times New Roman"/>
                        <a:ea typeface="宋体"/>
                        <a:cs typeface="Times New Roman"/>
                      </a:endParaRPr>
                    </a:p>
                  </a:txBody>
                  <a:tcPr marL="68580" marR="68580" marT="0" marB="0" anchor="ctr"/>
                </a:tc>
                <a:tc>
                  <a:txBody>
                    <a:bodyPr/>
                    <a:lstStyle/>
                    <a:p>
                      <a:pPr indent="269875" algn="ctr">
                        <a:spcAft>
                          <a:spcPts val="0"/>
                        </a:spcAft>
                      </a:pPr>
                      <a:r>
                        <a:rPr lang="zh-CN" sz="1400" kern="100" dirty="0"/>
                        <a:t>…</a:t>
                      </a:r>
                      <a:endParaRPr lang="zh-CN" sz="1400" kern="100" dirty="0">
                        <a:latin typeface="Times New Roman"/>
                        <a:ea typeface="宋体"/>
                        <a:cs typeface="Times New Roman"/>
                      </a:endParaRPr>
                    </a:p>
                  </a:txBody>
                  <a:tcPr marL="68580" marR="68580" marT="0" marB="0" anchor="ctr"/>
                </a:tc>
              </a:tr>
              <a:tr h="246293">
                <a:tc>
                  <a:txBody>
                    <a:bodyPr/>
                    <a:lstStyle/>
                    <a:p>
                      <a:pPr indent="0" algn="just">
                        <a:spcAft>
                          <a:spcPts val="0"/>
                        </a:spcAft>
                      </a:pPr>
                      <a:r>
                        <a:rPr lang="zh-CN" sz="1400" kern="100" dirty="0"/>
                        <a:t>二、乙类费用</a:t>
                      </a:r>
                      <a:endParaRPr lang="zh-CN" sz="1400" kern="100" dirty="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130 350 995</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28 966 888</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34 760 265</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43 450 332</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23 173 510</a:t>
                      </a:r>
                      <a:endParaRPr lang="zh-CN" sz="1400" kern="100">
                        <a:latin typeface="Times New Roman"/>
                        <a:ea typeface="宋体"/>
                        <a:cs typeface="Times New Roman"/>
                      </a:endParaRPr>
                    </a:p>
                  </a:txBody>
                  <a:tcPr marL="68580" marR="68580" marT="0" marB="0" anchor="ctr"/>
                </a:tc>
              </a:tr>
              <a:tr h="77010">
                <a:tc>
                  <a:txBody>
                    <a:bodyPr/>
                    <a:lstStyle/>
                    <a:p>
                      <a:pPr marL="0" indent="216000" algn="l" defTabSz="914400" rtl="0" eaLnBrk="1" latinLnBrk="0" hangingPunct="1">
                        <a:spcAft>
                          <a:spcPts val="0"/>
                        </a:spcAft>
                      </a:pPr>
                      <a:r>
                        <a:rPr lang="en-US" sz="1400" kern="100" dirty="0"/>
                        <a:t>1</a:t>
                      </a:r>
                      <a:r>
                        <a:rPr lang="zh-CN" sz="1400" kern="100" dirty="0"/>
                        <a:t>．燃料（总行程耗费）</a:t>
                      </a:r>
                      <a:endParaRPr lang="zh-CN" sz="1400" kern="100" dirty="0">
                        <a:solidFill>
                          <a:schemeClr val="tx1"/>
                        </a:solidFill>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91 974 600</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20 438 800</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24 526 560</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30 658 200</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16 351 040</a:t>
                      </a:r>
                      <a:endParaRPr lang="zh-CN" sz="1400" kern="100">
                        <a:latin typeface="Times New Roman"/>
                        <a:ea typeface="宋体"/>
                        <a:cs typeface="Times New Roman"/>
                      </a:endParaRPr>
                    </a:p>
                  </a:txBody>
                  <a:tcPr marL="68580" marR="68580" marT="0" marB="0" anchor="ctr"/>
                </a:tc>
              </a:tr>
              <a:tr h="73200">
                <a:tc>
                  <a:txBody>
                    <a:bodyPr/>
                    <a:lstStyle/>
                    <a:p>
                      <a:pPr indent="109855" algn="just">
                        <a:spcAft>
                          <a:spcPts val="0"/>
                        </a:spcAft>
                      </a:pPr>
                      <a:r>
                        <a:rPr lang="zh-CN" sz="1400" kern="100"/>
                        <a:t>…</a:t>
                      </a:r>
                      <a:endParaRPr lang="zh-CN" sz="1400" kern="100">
                        <a:latin typeface="Times New Roman"/>
                        <a:ea typeface="宋体"/>
                        <a:cs typeface="Times New Roman"/>
                      </a:endParaRPr>
                    </a:p>
                  </a:txBody>
                  <a:tcPr marL="68580" marR="68580" marT="0" marB="0" anchor="ctr"/>
                </a:tc>
                <a:tc>
                  <a:txBody>
                    <a:bodyPr/>
                    <a:lstStyle/>
                    <a:p>
                      <a:pPr indent="269875" algn="ctr">
                        <a:spcAft>
                          <a:spcPts val="0"/>
                        </a:spcAft>
                      </a:pPr>
                      <a:r>
                        <a:rPr lang="zh-CN" sz="1400" kern="100"/>
                        <a:t>…</a:t>
                      </a:r>
                      <a:endParaRPr lang="zh-CN" sz="1400" kern="100">
                        <a:latin typeface="Times New Roman"/>
                        <a:ea typeface="宋体"/>
                        <a:cs typeface="Times New Roman"/>
                      </a:endParaRPr>
                    </a:p>
                  </a:txBody>
                  <a:tcPr marL="68580" marR="68580" marT="0" marB="0" anchor="ctr"/>
                </a:tc>
                <a:tc>
                  <a:txBody>
                    <a:bodyPr/>
                    <a:lstStyle/>
                    <a:p>
                      <a:pPr indent="269875" algn="ctr">
                        <a:spcAft>
                          <a:spcPts val="0"/>
                        </a:spcAft>
                      </a:pPr>
                      <a:r>
                        <a:rPr lang="zh-CN" sz="1400" kern="100"/>
                        <a:t>…</a:t>
                      </a:r>
                      <a:endParaRPr lang="zh-CN" sz="1400" kern="100">
                        <a:latin typeface="Times New Roman"/>
                        <a:ea typeface="宋体"/>
                        <a:cs typeface="Times New Roman"/>
                      </a:endParaRPr>
                    </a:p>
                  </a:txBody>
                  <a:tcPr marL="68580" marR="68580" marT="0" marB="0" anchor="ctr"/>
                </a:tc>
                <a:tc>
                  <a:txBody>
                    <a:bodyPr/>
                    <a:lstStyle/>
                    <a:p>
                      <a:pPr indent="269875" algn="ctr">
                        <a:spcAft>
                          <a:spcPts val="0"/>
                        </a:spcAft>
                      </a:pPr>
                      <a:r>
                        <a:rPr lang="zh-CN" sz="1400" kern="100"/>
                        <a:t>…</a:t>
                      </a:r>
                      <a:endParaRPr lang="zh-CN" sz="1400" kern="100">
                        <a:latin typeface="Times New Roman"/>
                        <a:ea typeface="宋体"/>
                        <a:cs typeface="Times New Roman"/>
                      </a:endParaRPr>
                    </a:p>
                  </a:txBody>
                  <a:tcPr marL="68580" marR="68580" marT="0" marB="0" anchor="ctr"/>
                </a:tc>
                <a:tc>
                  <a:txBody>
                    <a:bodyPr/>
                    <a:lstStyle/>
                    <a:p>
                      <a:pPr indent="269875" algn="ctr">
                        <a:spcAft>
                          <a:spcPts val="0"/>
                        </a:spcAft>
                      </a:pPr>
                      <a:r>
                        <a:rPr lang="zh-CN" sz="1400" kern="100"/>
                        <a:t>…</a:t>
                      </a:r>
                      <a:endParaRPr lang="zh-CN" sz="1400" kern="100">
                        <a:latin typeface="Times New Roman"/>
                        <a:ea typeface="宋体"/>
                        <a:cs typeface="Times New Roman"/>
                      </a:endParaRPr>
                    </a:p>
                  </a:txBody>
                  <a:tcPr marL="68580" marR="68580" marT="0" marB="0" anchor="ctr"/>
                </a:tc>
                <a:tc>
                  <a:txBody>
                    <a:bodyPr/>
                    <a:lstStyle/>
                    <a:p>
                      <a:pPr indent="269875" algn="ctr">
                        <a:spcAft>
                          <a:spcPts val="0"/>
                        </a:spcAft>
                      </a:pPr>
                      <a:r>
                        <a:rPr lang="zh-CN" sz="1400" kern="100"/>
                        <a:t>…</a:t>
                      </a:r>
                      <a:endParaRPr lang="zh-CN" sz="1400" kern="100">
                        <a:latin typeface="Times New Roman"/>
                        <a:ea typeface="宋体"/>
                        <a:cs typeface="Times New Roman"/>
                      </a:endParaRPr>
                    </a:p>
                  </a:txBody>
                  <a:tcPr marL="68580" marR="68580" marT="0" marB="0" anchor="ctr"/>
                </a:tc>
              </a:tr>
              <a:tr h="246293">
                <a:tc>
                  <a:txBody>
                    <a:bodyPr/>
                    <a:lstStyle/>
                    <a:p>
                      <a:pPr indent="0" algn="just">
                        <a:spcAft>
                          <a:spcPts val="0"/>
                        </a:spcAft>
                      </a:pPr>
                      <a:r>
                        <a:rPr lang="zh-CN" sz="1400" kern="100" dirty="0"/>
                        <a:t>三、丙类费用</a:t>
                      </a:r>
                      <a:endParaRPr lang="zh-CN" sz="1400" kern="100" dirty="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44 511 155</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9 891 368</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11 869 641</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14 837 052</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7 913 094</a:t>
                      </a:r>
                      <a:endParaRPr lang="zh-CN" sz="1400" kern="100">
                        <a:latin typeface="Times New Roman"/>
                        <a:ea typeface="宋体"/>
                        <a:cs typeface="Times New Roman"/>
                      </a:endParaRPr>
                    </a:p>
                  </a:txBody>
                  <a:tcPr marL="68580" marR="68580" marT="0" marB="0" anchor="ctr"/>
                </a:tc>
              </a:tr>
              <a:tr h="99322">
                <a:tc>
                  <a:txBody>
                    <a:bodyPr/>
                    <a:lstStyle/>
                    <a:p>
                      <a:pPr marL="0" indent="216000" algn="l" defTabSz="914400" rtl="0" eaLnBrk="1" latinLnBrk="0" hangingPunct="1">
                        <a:spcAft>
                          <a:spcPts val="0"/>
                        </a:spcAft>
                      </a:pPr>
                      <a:r>
                        <a:rPr lang="en-US" sz="1400" kern="0" dirty="0"/>
                        <a:t>1</a:t>
                      </a:r>
                      <a:r>
                        <a:rPr lang="zh-CN" sz="1400" kern="100" dirty="0"/>
                        <a:t>．</a:t>
                      </a:r>
                      <a:r>
                        <a:rPr lang="zh-CN" sz="1400" kern="0" dirty="0"/>
                        <a:t>周转量提成工资</a:t>
                      </a:r>
                      <a:endParaRPr lang="zh-CN" sz="1400" kern="100" dirty="0">
                        <a:solidFill>
                          <a:schemeClr val="tx1"/>
                        </a:solidFill>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8 965 800</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1 992 400</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2 390 880</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2 988 600</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1 593 920</a:t>
                      </a:r>
                      <a:endParaRPr lang="zh-CN" sz="1400" kern="100">
                        <a:latin typeface="Times New Roman"/>
                        <a:ea typeface="宋体"/>
                        <a:cs typeface="Times New Roman"/>
                      </a:endParaRPr>
                    </a:p>
                  </a:txBody>
                  <a:tcPr marL="68580" marR="68580" marT="0" marB="0" anchor="ctr"/>
                </a:tc>
              </a:tr>
              <a:tr h="114562">
                <a:tc>
                  <a:txBody>
                    <a:bodyPr/>
                    <a:lstStyle/>
                    <a:p>
                      <a:pPr indent="109855" algn="just">
                        <a:spcAft>
                          <a:spcPts val="0"/>
                        </a:spcAft>
                      </a:pPr>
                      <a:r>
                        <a:rPr lang="zh-CN" sz="1400" kern="100"/>
                        <a:t>…</a:t>
                      </a:r>
                      <a:endParaRPr lang="zh-CN" sz="1400" kern="100">
                        <a:latin typeface="Times New Roman"/>
                        <a:ea typeface="宋体"/>
                        <a:cs typeface="Times New Roman"/>
                      </a:endParaRPr>
                    </a:p>
                  </a:txBody>
                  <a:tcPr marL="68580" marR="68580" marT="0" marB="0" anchor="ctr"/>
                </a:tc>
                <a:tc>
                  <a:txBody>
                    <a:bodyPr/>
                    <a:lstStyle/>
                    <a:p>
                      <a:pPr indent="269875" algn="ctr">
                        <a:spcAft>
                          <a:spcPts val="0"/>
                        </a:spcAft>
                      </a:pPr>
                      <a:r>
                        <a:rPr lang="zh-CN" sz="1400" kern="100"/>
                        <a:t>…</a:t>
                      </a:r>
                      <a:endParaRPr lang="zh-CN" sz="1400" kern="100">
                        <a:latin typeface="Times New Roman"/>
                        <a:ea typeface="宋体"/>
                        <a:cs typeface="Times New Roman"/>
                      </a:endParaRPr>
                    </a:p>
                  </a:txBody>
                  <a:tcPr marL="68580" marR="68580" marT="0" marB="0" anchor="ctr"/>
                </a:tc>
                <a:tc>
                  <a:txBody>
                    <a:bodyPr/>
                    <a:lstStyle/>
                    <a:p>
                      <a:pPr indent="269875" algn="ctr">
                        <a:spcAft>
                          <a:spcPts val="0"/>
                        </a:spcAft>
                      </a:pPr>
                      <a:r>
                        <a:rPr lang="zh-CN" sz="1400" kern="100"/>
                        <a:t>…</a:t>
                      </a:r>
                      <a:endParaRPr lang="zh-CN" sz="1400" kern="100">
                        <a:latin typeface="Times New Roman"/>
                        <a:ea typeface="宋体"/>
                        <a:cs typeface="Times New Roman"/>
                      </a:endParaRPr>
                    </a:p>
                  </a:txBody>
                  <a:tcPr marL="68580" marR="68580" marT="0" marB="0" anchor="ctr"/>
                </a:tc>
                <a:tc>
                  <a:txBody>
                    <a:bodyPr/>
                    <a:lstStyle/>
                    <a:p>
                      <a:pPr indent="269875" algn="ctr">
                        <a:spcAft>
                          <a:spcPts val="0"/>
                        </a:spcAft>
                      </a:pPr>
                      <a:r>
                        <a:rPr lang="zh-CN" sz="1400" kern="100"/>
                        <a:t>…</a:t>
                      </a:r>
                      <a:endParaRPr lang="zh-CN" sz="1400" kern="100">
                        <a:latin typeface="Times New Roman"/>
                        <a:ea typeface="宋体"/>
                        <a:cs typeface="Times New Roman"/>
                      </a:endParaRPr>
                    </a:p>
                  </a:txBody>
                  <a:tcPr marL="68580" marR="68580" marT="0" marB="0" anchor="ctr"/>
                </a:tc>
                <a:tc>
                  <a:txBody>
                    <a:bodyPr/>
                    <a:lstStyle/>
                    <a:p>
                      <a:pPr indent="269875" algn="ctr">
                        <a:spcAft>
                          <a:spcPts val="0"/>
                        </a:spcAft>
                      </a:pPr>
                      <a:r>
                        <a:rPr lang="zh-CN" sz="1400" kern="100"/>
                        <a:t>…</a:t>
                      </a:r>
                      <a:endParaRPr lang="zh-CN" sz="1400" kern="100">
                        <a:latin typeface="Times New Roman"/>
                        <a:ea typeface="宋体"/>
                        <a:cs typeface="Times New Roman"/>
                      </a:endParaRPr>
                    </a:p>
                  </a:txBody>
                  <a:tcPr marL="68580" marR="68580" marT="0" marB="0" anchor="ctr"/>
                </a:tc>
                <a:tc>
                  <a:txBody>
                    <a:bodyPr/>
                    <a:lstStyle/>
                    <a:p>
                      <a:pPr indent="269875" algn="ctr">
                        <a:spcAft>
                          <a:spcPts val="0"/>
                        </a:spcAft>
                      </a:pPr>
                      <a:r>
                        <a:rPr lang="zh-CN" sz="1400" kern="100"/>
                        <a:t>…</a:t>
                      </a:r>
                      <a:endParaRPr lang="zh-CN" sz="1400" kern="100">
                        <a:latin typeface="Times New Roman"/>
                        <a:ea typeface="宋体"/>
                        <a:cs typeface="Times New Roman"/>
                      </a:endParaRPr>
                    </a:p>
                  </a:txBody>
                  <a:tcPr marL="68580" marR="68580" marT="0" marB="0" anchor="ctr"/>
                </a:tc>
              </a:tr>
              <a:tr h="246293">
                <a:tc>
                  <a:txBody>
                    <a:bodyPr/>
                    <a:lstStyle/>
                    <a:p>
                      <a:pPr indent="0" algn="l">
                        <a:spcAft>
                          <a:spcPts val="0"/>
                        </a:spcAft>
                      </a:pPr>
                      <a:r>
                        <a:rPr lang="zh-CN" sz="1400" kern="100" dirty="0"/>
                        <a:t>四、货运总成本</a:t>
                      </a:r>
                      <a:endParaRPr lang="zh-CN" sz="1400" kern="100" dirty="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243 546 495</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54 121 444</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64 945 731</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81 182 166</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43 297 154</a:t>
                      </a:r>
                      <a:endParaRPr lang="zh-CN" sz="1400" kern="100">
                        <a:latin typeface="Times New Roman"/>
                        <a:ea typeface="宋体"/>
                        <a:cs typeface="Times New Roman"/>
                      </a:endParaRPr>
                    </a:p>
                  </a:txBody>
                  <a:tcPr marL="68580" marR="68580" marT="0" marB="0" anchor="ctr"/>
                </a:tc>
              </a:tr>
              <a:tr h="135386">
                <a:tc>
                  <a:txBody>
                    <a:bodyPr/>
                    <a:lstStyle/>
                    <a:p>
                      <a:pPr indent="0" algn="l">
                        <a:spcAft>
                          <a:spcPts val="0"/>
                        </a:spcAft>
                      </a:pPr>
                      <a:r>
                        <a:rPr lang="zh-CN" sz="1400" kern="100" dirty="0"/>
                        <a:t>五、周转量（</a:t>
                      </a:r>
                      <a:r>
                        <a:rPr lang="en-US" sz="1400" kern="100" dirty="0"/>
                        <a:t>10</a:t>
                      </a:r>
                      <a:r>
                        <a:rPr lang="en-US" sz="1400" kern="100" baseline="30000" dirty="0"/>
                        <a:t>3</a:t>
                      </a:r>
                      <a:r>
                        <a:rPr lang="en-US" sz="1400" kern="100" dirty="0"/>
                        <a:t>t</a:t>
                      </a:r>
                      <a:r>
                        <a:rPr lang="zh-CN" sz="1400" kern="100" dirty="0"/>
                        <a:t>·</a:t>
                      </a:r>
                      <a:r>
                        <a:rPr lang="en-US" sz="1400" kern="100" dirty="0"/>
                        <a:t>km</a:t>
                      </a:r>
                      <a:r>
                        <a:rPr lang="zh-CN" sz="1400" kern="100" dirty="0"/>
                        <a:t>）</a:t>
                      </a:r>
                      <a:endParaRPr lang="zh-CN" sz="1400" kern="100" dirty="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883 870</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196 370</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235 820</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294 350</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157 330</a:t>
                      </a:r>
                      <a:endParaRPr lang="zh-CN" sz="1400" kern="100">
                        <a:latin typeface="Times New Roman"/>
                        <a:ea typeface="宋体"/>
                        <a:cs typeface="Times New Roman"/>
                      </a:endParaRPr>
                    </a:p>
                  </a:txBody>
                  <a:tcPr marL="68580" marR="68580" marT="0" marB="0" anchor="ctr"/>
                </a:tc>
              </a:tr>
              <a:tr h="246293">
                <a:tc>
                  <a:txBody>
                    <a:bodyPr/>
                    <a:lstStyle/>
                    <a:p>
                      <a:pPr indent="0" algn="l">
                        <a:spcAft>
                          <a:spcPts val="0"/>
                        </a:spcAft>
                      </a:pPr>
                      <a:r>
                        <a:rPr lang="zh-CN" sz="1400" kern="100" dirty="0"/>
                        <a:t>六、单位成本（元</a:t>
                      </a:r>
                      <a:r>
                        <a:rPr lang="en-US" sz="1400" kern="100" dirty="0"/>
                        <a:t>/10</a:t>
                      </a:r>
                      <a:r>
                        <a:rPr lang="en-US" sz="1400" kern="100" baseline="30000" dirty="0"/>
                        <a:t>3</a:t>
                      </a:r>
                      <a:r>
                        <a:rPr lang="en-US" sz="1400" kern="100" dirty="0"/>
                        <a:t>t</a:t>
                      </a:r>
                      <a:r>
                        <a:rPr lang="zh-CN" sz="1400" kern="100" dirty="0"/>
                        <a:t>·</a:t>
                      </a:r>
                      <a:r>
                        <a:rPr lang="en-US" sz="1400" kern="100" dirty="0"/>
                        <a:t>km</a:t>
                      </a:r>
                      <a:r>
                        <a:rPr lang="zh-CN" sz="1400" kern="100" dirty="0"/>
                        <a:t>）</a:t>
                      </a:r>
                      <a:endParaRPr lang="zh-CN" sz="1400" kern="100" dirty="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275.55 </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275.61 </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275.40 </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275.80 </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275.20 </a:t>
                      </a:r>
                      <a:endParaRPr lang="zh-CN" sz="1400" kern="100">
                        <a:latin typeface="Times New Roman"/>
                        <a:ea typeface="宋体"/>
                        <a:cs typeface="Times New Roman"/>
                      </a:endParaRPr>
                    </a:p>
                  </a:txBody>
                  <a:tcPr marL="68580" marR="68580" marT="0" marB="0" anchor="ctr"/>
                </a:tc>
              </a:tr>
              <a:tr h="246293">
                <a:tc>
                  <a:txBody>
                    <a:bodyPr/>
                    <a:lstStyle/>
                    <a:p>
                      <a:pPr indent="0" algn="l">
                        <a:spcAft>
                          <a:spcPts val="0"/>
                        </a:spcAft>
                      </a:pPr>
                      <a:r>
                        <a:rPr lang="zh-CN" sz="1400" kern="100" spc="-50" dirty="0"/>
                        <a:t>七、上年单位成本（元</a:t>
                      </a:r>
                      <a:r>
                        <a:rPr lang="en-US" sz="1400" kern="100" spc="-50" dirty="0"/>
                        <a:t>/10</a:t>
                      </a:r>
                      <a:r>
                        <a:rPr lang="en-US" sz="1400" kern="100" spc="-50" baseline="30000" dirty="0"/>
                        <a:t>3</a:t>
                      </a:r>
                      <a:r>
                        <a:rPr lang="en-US" sz="1400" kern="100" spc="-50" dirty="0"/>
                        <a:t>t</a:t>
                      </a:r>
                      <a:r>
                        <a:rPr lang="zh-CN" sz="1400" kern="100" dirty="0"/>
                        <a:t>·</a:t>
                      </a:r>
                      <a:r>
                        <a:rPr lang="en-US" sz="1400" kern="100" spc="-50" dirty="0"/>
                        <a:t>km</a:t>
                      </a:r>
                      <a:r>
                        <a:rPr lang="zh-CN" sz="1400" kern="100" spc="-50" dirty="0"/>
                        <a:t>）</a:t>
                      </a:r>
                      <a:endParaRPr lang="zh-CN" sz="1400" kern="100" dirty="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282.60 </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290.10 </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278.18 </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281.43 </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280.82 </a:t>
                      </a:r>
                      <a:endParaRPr lang="zh-CN" sz="1400" kern="100">
                        <a:latin typeface="Times New Roman"/>
                        <a:ea typeface="宋体"/>
                        <a:cs typeface="Times New Roman"/>
                      </a:endParaRPr>
                    </a:p>
                  </a:txBody>
                  <a:tcPr marL="68580" marR="68580" marT="0" marB="0" anchor="ctr"/>
                </a:tc>
              </a:tr>
              <a:tr h="135386">
                <a:tc>
                  <a:txBody>
                    <a:bodyPr/>
                    <a:lstStyle/>
                    <a:p>
                      <a:pPr indent="0" algn="l">
                        <a:spcAft>
                          <a:spcPts val="0"/>
                        </a:spcAft>
                      </a:pPr>
                      <a:r>
                        <a:rPr lang="zh-CN" sz="1400" kern="100" dirty="0"/>
                        <a:t>八、成本降低率（</a:t>
                      </a:r>
                      <a:r>
                        <a:rPr lang="en-US" sz="1400" kern="100" dirty="0"/>
                        <a:t>%</a:t>
                      </a:r>
                      <a:r>
                        <a:rPr lang="zh-CN" sz="1400" kern="100" dirty="0"/>
                        <a:t>）</a:t>
                      </a:r>
                      <a:endParaRPr lang="zh-CN" sz="1400" kern="100" dirty="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2.49 </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4.99 </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1.00 </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a:t>2.00 </a:t>
                      </a:r>
                      <a:endParaRPr lang="zh-CN" sz="1400" kern="100">
                        <a:latin typeface="Times New Roman"/>
                        <a:ea typeface="宋体"/>
                        <a:cs typeface="Times New Roman"/>
                      </a:endParaRPr>
                    </a:p>
                  </a:txBody>
                  <a:tcPr marL="68580" marR="68580" marT="0" marB="0" anchor="ctr"/>
                </a:tc>
                <a:tc>
                  <a:txBody>
                    <a:bodyPr/>
                    <a:lstStyle/>
                    <a:p>
                      <a:pPr marR="122555" indent="269875" algn="r">
                        <a:spcAft>
                          <a:spcPts val="0"/>
                        </a:spcAft>
                      </a:pPr>
                      <a:r>
                        <a:rPr lang="en-US" sz="1400" kern="100" dirty="0"/>
                        <a:t>2.00 </a:t>
                      </a:r>
                      <a:endParaRPr lang="zh-CN" sz="1400" kern="100" dirty="0">
                        <a:latin typeface="Times New Roman"/>
                        <a:ea typeface="宋体"/>
                        <a:cs typeface="Times New Roman"/>
                      </a:endParaRPr>
                    </a:p>
                  </a:txBody>
                  <a:tcPr marL="68580" marR="68580" marT="0" marB="0" anchor="ctr"/>
                </a:tc>
              </a:tr>
            </a:tbl>
          </a:graphicData>
        </a:graphic>
      </p:graphicFrame>
      <p:sp>
        <p:nvSpPr>
          <p:cNvPr id="502785" name="Rectangle 1"/>
          <p:cNvSpPr>
            <a:spLocks noChangeArrowheads="1"/>
          </p:cNvSpPr>
          <p:nvPr/>
        </p:nvSpPr>
        <p:spPr bwMode="auto">
          <a:xfrm>
            <a:off x="942987" y="1083618"/>
            <a:ext cx="10306026"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69875" algn="l" defTabSz="914400" rtl="0" eaLnBrk="1" fontAlgn="base" latinLnBrk="0" hangingPunct="1">
              <a:lnSpc>
                <a:spcPct val="100000"/>
              </a:lnSpc>
              <a:spcBef>
                <a:spcPct val="0"/>
              </a:spcBef>
              <a:spcAft>
                <a:spcPct val="0"/>
              </a:spcAft>
              <a:buClrTx/>
              <a:buSzTx/>
              <a:buFontTx/>
              <a:buNone/>
              <a:tabLst>
                <a:tab pos="1822450" algn="ctr"/>
                <a:tab pos="2663825" algn="ctr"/>
                <a:tab pos="3708400" algn="r"/>
                <a:tab pos="5094288" algn="r"/>
              </a:tabLst>
            </a:pPr>
            <a:r>
              <a:rPr kumimoji="0" lang="zh-CN"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表</a:t>
            </a:r>
            <a:r>
              <a:rPr kumimoji="0" lang="en-US" altLang="zh-CN"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4-16  </a:t>
            </a:r>
            <a:r>
              <a:rPr kumimoji="0" lang="zh-CN" altLang="en-US"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通达运输总公司</a:t>
            </a:r>
            <a:r>
              <a:rPr kumimoji="0" lang="en-US" altLang="zh-CN"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202×</a:t>
            </a:r>
            <a:r>
              <a:rPr kumimoji="0" lang="zh-CN" altLang="en-US" sz="2400" b="0"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年度货运成本预算汇总表   </a:t>
            </a:r>
            <a:r>
              <a:rPr kumimoji="0" lang="zh-CN" altLang="en-US" sz="24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（单位：元）</a:t>
            </a:r>
            <a:endParaRPr kumimoji="0" lang="zh-CN" altLang="en-US"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5"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a:spcAft>
                <a:spcPts val="1200"/>
              </a:spcAft>
            </a:pPr>
            <a:r>
              <a:rPr lang="en-US" altLang="zh-CN" dirty="0" smtClean="0">
                <a:latin typeface="+mn-ea"/>
              </a:rPr>
              <a:t>1</a:t>
            </a:r>
            <a:r>
              <a:rPr lang="zh-CN" altLang="zh-CN" dirty="0" smtClean="0">
                <a:latin typeface="+mn-ea"/>
              </a:rPr>
              <a:t>．汽车货运成本项目应如何划分？其内容是什么？</a:t>
            </a:r>
          </a:p>
          <a:p>
            <a:pPr>
              <a:spcAft>
                <a:spcPts val="1200"/>
              </a:spcAft>
            </a:pPr>
            <a:r>
              <a:rPr lang="en-US" altLang="zh-CN" dirty="0" smtClean="0">
                <a:latin typeface="+mn-ea"/>
              </a:rPr>
              <a:t>2</a:t>
            </a:r>
            <a:r>
              <a:rPr lang="zh-CN" altLang="zh-CN" dirty="0" smtClean="0">
                <a:latin typeface="+mn-ea"/>
              </a:rPr>
              <a:t>．汽车运输成本按其成本性态分类，分为哪几类？</a:t>
            </a:r>
          </a:p>
          <a:p>
            <a:pPr>
              <a:spcAft>
                <a:spcPts val="1200"/>
              </a:spcAft>
            </a:pPr>
            <a:r>
              <a:rPr lang="en-US" altLang="zh-CN" dirty="0" smtClean="0">
                <a:latin typeface="+mn-ea"/>
              </a:rPr>
              <a:t>3</a:t>
            </a:r>
            <a:r>
              <a:rPr lang="zh-CN" altLang="zh-CN" dirty="0" smtClean="0">
                <a:latin typeface="+mn-ea"/>
              </a:rPr>
              <a:t>．汽车货运成本计算对象和成本计算单位如何确定？</a:t>
            </a:r>
          </a:p>
          <a:p>
            <a:pPr>
              <a:spcAft>
                <a:spcPts val="1200"/>
              </a:spcAft>
            </a:pPr>
            <a:r>
              <a:rPr lang="en-US" altLang="zh-CN" dirty="0" smtClean="0">
                <a:latin typeface="+mn-ea"/>
              </a:rPr>
              <a:t>4</a:t>
            </a:r>
            <a:r>
              <a:rPr lang="zh-CN" altLang="zh-CN" dirty="0" smtClean="0">
                <a:latin typeface="+mn-ea"/>
              </a:rPr>
              <a:t>．汽车货运单位成本、成本降低额、成本降低率如何计算？</a:t>
            </a:r>
          </a:p>
          <a:p>
            <a:pPr>
              <a:spcAft>
                <a:spcPts val="1200"/>
              </a:spcAft>
            </a:pPr>
            <a:r>
              <a:rPr lang="en-US" altLang="zh-CN" dirty="0" smtClean="0">
                <a:latin typeface="+mn-ea"/>
              </a:rPr>
              <a:t>5</a:t>
            </a:r>
            <a:r>
              <a:rPr lang="zh-CN" altLang="zh-CN" dirty="0" smtClean="0">
                <a:latin typeface="+mn-ea"/>
              </a:rPr>
              <a:t>．简述汽车货运成本预测的步骤及基本方法。</a:t>
            </a:r>
            <a:endParaRPr lang="zh-CN" altLang="en-US" dirty="0" smtClean="0">
              <a:latin typeface="+mn-ea"/>
            </a:endParaRPr>
          </a:p>
        </p:txBody>
      </p:sp>
      <p:sp>
        <p:nvSpPr>
          <p:cNvPr id="3" name="标题 2"/>
          <p:cNvSpPr>
            <a:spLocks noGrp="1"/>
          </p:cNvSpPr>
          <p:nvPr>
            <p:ph type="title" idx="11"/>
          </p:nvPr>
        </p:nvSpPr>
        <p:spPr/>
        <p:txBody>
          <a:bodyPr/>
          <a:lstStyle/>
          <a:p>
            <a:r>
              <a:rPr lang="zh-CN" altLang="zh-CN" dirty="0" smtClean="0"/>
              <a:t>复习思考题</a:t>
            </a:r>
            <a:endParaRPr lang="zh-CN" altLang="en-US" dirty="0"/>
          </a:p>
        </p:txBody>
      </p:sp>
      <p:sp>
        <p:nvSpPr>
          <p:cNvPr id="4"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zh-CN" altLang="zh-CN" dirty="0" smtClean="0">
                <a:latin typeface="+mn-ea"/>
              </a:rPr>
              <a:t>【练习</a:t>
            </a:r>
            <a:r>
              <a:rPr lang="en-US" altLang="zh-CN" dirty="0" smtClean="0">
                <a:latin typeface="+mn-ea"/>
              </a:rPr>
              <a:t>4-1</a:t>
            </a:r>
            <a:r>
              <a:rPr lang="zh-CN" altLang="zh-CN" dirty="0" smtClean="0">
                <a:latin typeface="+mn-ea"/>
              </a:rPr>
              <a:t>】某型号轮胎计划价格为</a:t>
            </a:r>
            <a:r>
              <a:rPr lang="en-US" altLang="zh-CN" dirty="0" smtClean="0">
                <a:latin typeface="+mn-ea"/>
              </a:rPr>
              <a:t>6 100</a:t>
            </a:r>
            <a:r>
              <a:rPr lang="zh-CN" altLang="zh-CN" dirty="0" smtClean="0">
                <a:latin typeface="+mn-ea"/>
              </a:rPr>
              <a:t>元</a:t>
            </a:r>
            <a:r>
              <a:rPr lang="en-US" altLang="zh-CN" dirty="0" smtClean="0">
                <a:latin typeface="+mn-ea"/>
              </a:rPr>
              <a:t>/</a:t>
            </a:r>
            <a:r>
              <a:rPr lang="zh-CN" altLang="zh-CN" dirty="0" smtClean="0">
                <a:latin typeface="+mn-ea"/>
              </a:rPr>
              <a:t>胎，计划残值为</a:t>
            </a:r>
            <a:r>
              <a:rPr lang="en-US" altLang="zh-CN" dirty="0" smtClean="0">
                <a:latin typeface="+mn-ea"/>
              </a:rPr>
              <a:t>100</a:t>
            </a:r>
            <a:r>
              <a:rPr lang="zh-CN" altLang="zh-CN" dirty="0" smtClean="0">
                <a:latin typeface="+mn-ea"/>
              </a:rPr>
              <a:t>元</a:t>
            </a:r>
            <a:r>
              <a:rPr lang="en-US" altLang="zh-CN" dirty="0" smtClean="0">
                <a:latin typeface="+mn-ea"/>
              </a:rPr>
              <a:t>/</a:t>
            </a:r>
            <a:r>
              <a:rPr lang="zh-CN" altLang="zh-CN" dirty="0" smtClean="0">
                <a:latin typeface="+mn-ea"/>
              </a:rPr>
              <a:t>胎，新胎到报废行驶里程定额为</a:t>
            </a:r>
            <a:r>
              <a:rPr lang="en-US" altLang="zh-CN" dirty="0" smtClean="0">
                <a:latin typeface="+mn-ea"/>
              </a:rPr>
              <a:t>100 000km</a:t>
            </a:r>
            <a:r>
              <a:rPr lang="zh-CN" altLang="zh-CN" dirty="0" smtClean="0">
                <a:latin typeface="+mn-ea"/>
              </a:rPr>
              <a:t>，求其千胎公里摊提额。</a:t>
            </a:r>
          </a:p>
          <a:p>
            <a:r>
              <a:rPr lang="zh-CN" altLang="zh-CN" dirty="0" smtClean="0">
                <a:latin typeface="+mn-ea"/>
              </a:rPr>
              <a:t>【练习</a:t>
            </a:r>
            <a:r>
              <a:rPr lang="en-US" altLang="zh-CN" dirty="0" smtClean="0">
                <a:latin typeface="+mn-ea"/>
              </a:rPr>
              <a:t>4-2</a:t>
            </a:r>
            <a:r>
              <a:rPr lang="zh-CN" altLang="zh-CN" dirty="0" smtClean="0">
                <a:latin typeface="+mn-ea"/>
              </a:rPr>
              <a:t>】上题中如果该型号车装轮胎当月使用里程为</a:t>
            </a:r>
            <a:r>
              <a:rPr lang="en-US" altLang="zh-CN" dirty="0" smtClean="0">
                <a:latin typeface="+mn-ea"/>
              </a:rPr>
              <a:t>500 000km</a:t>
            </a:r>
            <a:r>
              <a:rPr lang="zh-CN" altLang="zh-CN" dirty="0" smtClean="0">
                <a:latin typeface="+mn-ea"/>
              </a:rPr>
              <a:t>，试求其轮胎应计摊提费用。</a:t>
            </a: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zh-CN" altLang="zh-CN" dirty="0" smtClean="0">
                <a:latin typeface="+mn-ea"/>
              </a:rPr>
              <a:t>【练习</a:t>
            </a:r>
            <a:r>
              <a:rPr lang="en-US" altLang="zh-CN" dirty="0" smtClean="0">
                <a:latin typeface="+mn-ea"/>
              </a:rPr>
              <a:t>4-3</a:t>
            </a:r>
            <a:r>
              <a:rPr lang="zh-CN" altLang="zh-CN" dirty="0" smtClean="0">
                <a:latin typeface="+mn-ea"/>
              </a:rPr>
              <a:t>】某型号货车采用按实际行驶里程计提大修理费用，其预计大修理次数为</a:t>
            </a:r>
            <a:r>
              <a:rPr lang="en-US" altLang="zh-CN" dirty="0" smtClean="0">
                <a:latin typeface="+mn-ea"/>
              </a:rPr>
              <a:t>3</a:t>
            </a:r>
            <a:r>
              <a:rPr lang="zh-CN" altLang="zh-CN" dirty="0" smtClean="0">
                <a:latin typeface="+mn-ea"/>
              </a:rPr>
              <a:t>次，每次大修理费用为</a:t>
            </a:r>
            <a:r>
              <a:rPr lang="en-US" altLang="zh-CN" dirty="0" smtClean="0">
                <a:latin typeface="+mn-ea"/>
              </a:rPr>
              <a:t>30 000</a:t>
            </a:r>
            <a:r>
              <a:rPr lang="zh-CN" altLang="zh-CN" dirty="0" smtClean="0">
                <a:latin typeface="+mn-ea"/>
              </a:rPr>
              <a:t>元，该车型新至报废行驶里程定额为</a:t>
            </a:r>
            <a:r>
              <a:rPr lang="en-US" altLang="zh-CN" dirty="0" smtClean="0">
                <a:latin typeface="+mn-ea"/>
              </a:rPr>
              <a:t>100</a:t>
            </a:r>
            <a:r>
              <a:rPr lang="zh-CN" altLang="zh-CN" dirty="0" smtClean="0">
                <a:latin typeface="+mn-ea"/>
              </a:rPr>
              <a:t>万</a:t>
            </a:r>
            <a:r>
              <a:rPr lang="en-US" altLang="zh-CN" dirty="0" smtClean="0">
                <a:latin typeface="+mn-ea"/>
              </a:rPr>
              <a:t>km</a:t>
            </a:r>
            <a:r>
              <a:rPr lang="zh-CN" altLang="zh-CN" dirty="0" smtClean="0">
                <a:latin typeface="+mn-ea"/>
              </a:rPr>
              <a:t>，试计算其千车公里大修理费用预提额（元</a:t>
            </a:r>
            <a:r>
              <a:rPr lang="en-US" altLang="zh-CN" dirty="0" smtClean="0">
                <a:latin typeface="+mn-ea"/>
              </a:rPr>
              <a:t>/103km</a:t>
            </a:r>
            <a:r>
              <a:rPr lang="zh-CN" altLang="zh-CN" dirty="0" smtClean="0">
                <a:latin typeface="+mn-ea"/>
              </a:rPr>
              <a:t>）。</a:t>
            </a: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en-US" altLang="zh-CN" dirty="0" smtClean="0">
                <a:latin typeface="+mn-ea"/>
              </a:rPr>
              <a:t>【</a:t>
            </a:r>
            <a:r>
              <a:rPr lang="zh-CN" altLang="en-US" dirty="0" smtClean="0">
                <a:latin typeface="+mn-ea"/>
              </a:rPr>
              <a:t>练习</a:t>
            </a:r>
            <a:r>
              <a:rPr lang="en-US" altLang="zh-CN" dirty="0" smtClean="0">
                <a:latin typeface="+mn-ea"/>
              </a:rPr>
              <a:t>4-4】</a:t>
            </a:r>
            <a:r>
              <a:rPr lang="zh-CN" altLang="en-US" dirty="0" smtClean="0">
                <a:latin typeface="+mn-ea"/>
              </a:rPr>
              <a:t>上题中，如果该型号货车当月实际行驶里程为</a:t>
            </a:r>
            <a:r>
              <a:rPr lang="en-US" altLang="zh-CN" dirty="0" smtClean="0">
                <a:latin typeface="+mn-ea"/>
              </a:rPr>
              <a:t>55 000km</a:t>
            </a:r>
            <a:r>
              <a:rPr lang="zh-CN" altLang="en-US" dirty="0" smtClean="0">
                <a:latin typeface="+mn-ea"/>
              </a:rPr>
              <a:t>，试计算其当月大修理费用提存额。</a:t>
            </a:r>
          </a:p>
        </p:txBody>
      </p:sp>
      <p:sp>
        <p:nvSpPr>
          <p:cNvPr id="7"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transition advClick="0"/>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p:nvPr>
        </p:nvSpPr>
        <p:spPr/>
        <p:txBody>
          <a:bodyPr/>
          <a:lstStyle/>
          <a:p>
            <a:r>
              <a:rPr lang="en-US" altLang="zh-CN" dirty="0" smtClean="0">
                <a:latin typeface="宋体" panose="02010600030101010101" pitchFamily="2" charset="-122"/>
              </a:rPr>
              <a:t>【</a:t>
            </a:r>
            <a:r>
              <a:rPr lang="zh-CN" altLang="en-US" dirty="0" smtClean="0">
                <a:latin typeface="宋体" panose="02010600030101010101" pitchFamily="2" charset="-122"/>
              </a:rPr>
              <a:t>练习</a:t>
            </a:r>
            <a:r>
              <a:rPr lang="en-US" altLang="zh-CN" dirty="0" smtClean="0">
                <a:latin typeface="宋体" panose="02010600030101010101" pitchFamily="2" charset="-122"/>
              </a:rPr>
              <a:t>4-5】</a:t>
            </a:r>
            <a:r>
              <a:rPr lang="zh-CN" altLang="en-US" dirty="0" smtClean="0">
                <a:latin typeface="宋体" panose="02010600030101010101" pitchFamily="2" charset="-122"/>
              </a:rPr>
              <a:t>某型号货车采用按实际行驶里程计提折旧，其原值为</a:t>
            </a:r>
            <a:r>
              <a:rPr lang="en-US" altLang="zh-CN" dirty="0" smtClean="0">
                <a:latin typeface="宋体" panose="02010600030101010101" pitchFamily="2" charset="-122"/>
              </a:rPr>
              <a:t>604000</a:t>
            </a:r>
            <a:r>
              <a:rPr lang="zh-CN" altLang="en-US" dirty="0" smtClean="0">
                <a:latin typeface="宋体" panose="02010600030101010101" pitchFamily="2" charset="-122"/>
              </a:rPr>
              <a:t>元，预计残值与清理费用之差为</a:t>
            </a:r>
            <a:r>
              <a:rPr lang="en-US" altLang="zh-CN" dirty="0" smtClean="0">
                <a:latin typeface="宋体" panose="02010600030101010101" pitchFamily="2" charset="-122"/>
              </a:rPr>
              <a:t>4000</a:t>
            </a:r>
            <a:r>
              <a:rPr lang="zh-CN" altLang="en-US" dirty="0" smtClean="0">
                <a:latin typeface="宋体" panose="02010600030101010101" pitchFamily="2" charset="-122"/>
              </a:rPr>
              <a:t>元，该车型新至报废行驶里程定额为</a:t>
            </a:r>
            <a:r>
              <a:rPr lang="en-US" altLang="zh-CN" dirty="0" smtClean="0">
                <a:latin typeface="宋体" panose="02010600030101010101" pitchFamily="2" charset="-122"/>
              </a:rPr>
              <a:t>120</a:t>
            </a:r>
            <a:r>
              <a:rPr lang="zh-CN" altLang="en-US" dirty="0" smtClean="0">
                <a:latin typeface="宋体" panose="02010600030101010101" pitchFamily="2" charset="-122"/>
              </a:rPr>
              <a:t>万</a:t>
            </a:r>
            <a:r>
              <a:rPr lang="en-US" altLang="zh-CN" dirty="0" smtClean="0">
                <a:latin typeface="宋体" panose="02010600030101010101" pitchFamily="2" charset="-122"/>
              </a:rPr>
              <a:t>km</a:t>
            </a:r>
            <a:r>
              <a:rPr lang="zh-CN" altLang="en-US" dirty="0" smtClean="0">
                <a:latin typeface="宋体" panose="02010600030101010101" pitchFamily="2" charset="-122"/>
              </a:rPr>
              <a:t>，试计算其千车公里折旧额。</a:t>
            </a:r>
            <a:endParaRPr lang="zh-CN" altLang="en-US" dirty="0"/>
          </a:p>
        </p:txBody>
      </p:sp>
      <p:sp>
        <p:nvSpPr>
          <p:cNvPr id="7"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transition advClick="0"/>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内容占位符 8"/>
          <p:cNvSpPr>
            <a:spLocks noGrp="1"/>
          </p:cNvSpPr>
          <p:nvPr>
            <p:ph/>
          </p:nvPr>
        </p:nvSpPr>
        <p:spPr/>
        <p:txBody>
          <a:bodyPr/>
          <a:lstStyle/>
          <a:p>
            <a:r>
              <a:rPr lang="en-US" altLang="zh-CN" dirty="0" smtClean="0">
                <a:latin typeface="宋体" panose="02010600030101010101" pitchFamily="2" charset="-122"/>
              </a:rPr>
              <a:t>【</a:t>
            </a:r>
            <a:r>
              <a:rPr lang="zh-CN" altLang="en-US" dirty="0" smtClean="0">
                <a:latin typeface="宋体" panose="02010600030101010101" pitchFamily="2" charset="-122"/>
              </a:rPr>
              <a:t>练习</a:t>
            </a:r>
            <a:r>
              <a:rPr lang="en-US" altLang="zh-CN" dirty="0" smtClean="0">
                <a:latin typeface="宋体" panose="02010600030101010101" pitchFamily="2" charset="-122"/>
              </a:rPr>
              <a:t>4-6】</a:t>
            </a:r>
            <a:r>
              <a:rPr lang="zh-CN" altLang="en-US" dirty="0" smtClean="0">
                <a:latin typeface="宋体" panose="02010600030101010101" pitchFamily="2" charset="-122"/>
              </a:rPr>
              <a:t>上题中如果该型号货车当月实际行驶里程为</a:t>
            </a:r>
            <a:r>
              <a:rPr lang="en-US" altLang="zh-CN" dirty="0" smtClean="0">
                <a:latin typeface="宋体" panose="02010600030101010101" pitchFamily="2" charset="-122"/>
              </a:rPr>
              <a:t>55000km</a:t>
            </a:r>
            <a:r>
              <a:rPr lang="zh-CN" altLang="en-US" dirty="0" smtClean="0">
                <a:latin typeface="宋体" panose="02010600030101010101" pitchFamily="2" charset="-122"/>
              </a:rPr>
              <a:t>，试计算其当月折旧额。 </a:t>
            </a:r>
            <a:endParaRPr lang="zh-CN" altLang="en-US" dirty="0"/>
          </a:p>
        </p:txBody>
      </p:sp>
      <p:sp>
        <p:nvSpPr>
          <p:cNvPr id="10"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zh-CN" altLang="zh-CN" dirty="0" smtClean="0">
                <a:latin typeface="+mn-ea"/>
              </a:rPr>
              <a:t>汽车货运成本构成内容按成本性态进行分类，便于分析汽车货运成本升降的原因，并有助于进行本量利决策分析。</a:t>
            </a:r>
            <a:endParaRPr lang="zh-CN" altLang="en-US" dirty="0">
              <a:latin typeface="+mn-ea"/>
            </a:endParaRPr>
          </a:p>
        </p:txBody>
      </p:sp>
      <p:sp>
        <p:nvSpPr>
          <p:cNvPr id="3" name="文本框 1"/>
          <p:cNvSpPr txBox="1"/>
          <p:nvPr/>
        </p:nvSpPr>
        <p:spPr>
          <a:xfrm>
            <a:off x="22346" y="91618"/>
            <a:ext cx="734048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第一节 汽车货运成本的概念与分类</a:t>
            </a:r>
            <a:endParaRPr lang="zh-CN" altLang="en-US" dirty="0">
              <a:solidFill>
                <a:schemeClr val="bg1"/>
              </a:solidFill>
              <a:latin typeface="黑体" pitchFamily="49" charset="-122"/>
              <a:ea typeface="黑体" pitchFamily="49" charset="-122"/>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p:nvPr>
        </p:nvSpPr>
        <p:spPr/>
        <p:txBody>
          <a:bodyPr/>
          <a:lstStyle/>
          <a:p>
            <a:r>
              <a:rPr lang="en-US" altLang="zh-CN" dirty="0" smtClean="0">
                <a:latin typeface="宋体" panose="02010600030101010101" pitchFamily="2" charset="-122"/>
              </a:rPr>
              <a:t>【</a:t>
            </a:r>
            <a:r>
              <a:rPr lang="zh-CN" altLang="en-US" dirty="0" smtClean="0">
                <a:latin typeface="宋体" panose="02010600030101010101" pitchFamily="2" charset="-122"/>
              </a:rPr>
              <a:t>练习</a:t>
            </a:r>
            <a:r>
              <a:rPr lang="en-US" altLang="zh-CN" dirty="0" smtClean="0">
                <a:latin typeface="宋体" panose="02010600030101010101" pitchFamily="2" charset="-122"/>
              </a:rPr>
              <a:t>4-7】</a:t>
            </a:r>
            <a:r>
              <a:rPr lang="zh-CN" altLang="en-US" dirty="0" smtClean="0">
                <a:latin typeface="宋体" panose="02010600030101010101" pitchFamily="2" charset="-122"/>
              </a:rPr>
              <a:t>某公司</a:t>
            </a:r>
            <a:r>
              <a:rPr lang="en-US" altLang="zh-CN" dirty="0" smtClean="0">
                <a:latin typeface="宋体" panose="02010600030101010101" pitchFamily="2" charset="-122"/>
              </a:rPr>
              <a:t>10</a:t>
            </a:r>
            <a:r>
              <a:rPr lang="zh-CN" altLang="en-US" dirty="0" smtClean="0">
                <a:latin typeface="宋体" panose="02010600030101010101" pitchFamily="2" charset="-122"/>
              </a:rPr>
              <a:t>月份运输收入预算数为</a:t>
            </a:r>
            <a:r>
              <a:rPr lang="en-US" altLang="zh-CN" dirty="0" smtClean="0">
                <a:latin typeface="宋体" panose="02010600030101010101" pitchFamily="2" charset="-122"/>
              </a:rPr>
              <a:t>100</a:t>
            </a:r>
            <a:r>
              <a:rPr lang="zh-CN" altLang="en-US" dirty="0" smtClean="0">
                <a:latin typeface="宋体" panose="02010600030101010101" pitchFamily="2" charset="-122"/>
              </a:rPr>
              <a:t>万元，周转量预算数为</a:t>
            </a:r>
            <a:r>
              <a:rPr lang="en-US" altLang="zh-CN" dirty="0" smtClean="0">
                <a:latin typeface="宋体" panose="02010600030101010101" pitchFamily="2" charset="-122"/>
              </a:rPr>
              <a:t>4000/10</a:t>
            </a:r>
            <a:r>
              <a:rPr lang="en-US" altLang="zh-CN" baseline="30000" dirty="0" smtClean="0">
                <a:latin typeface="宋体" panose="02010600030101010101" pitchFamily="2" charset="-122"/>
              </a:rPr>
              <a:t>3</a:t>
            </a:r>
            <a:r>
              <a:rPr lang="en-US" altLang="zh-CN" dirty="0" smtClean="0">
                <a:latin typeface="宋体" panose="02010600030101010101" pitchFamily="2" charset="-122"/>
              </a:rPr>
              <a:t>t·km</a:t>
            </a:r>
            <a:r>
              <a:rPr lang="zh-CN" altLang="en-US" dirty="0" smtClean="0">
                <a:latin typeface="宋体" panose="02010600030101010101" pitchFamily="2" charset="-122"/>
              </a:rPr>
              <a:t>，单位运价预算数为</a:t>
            </a:r>
            <a:r>
              <a:rPr lang="en-US" altLang="zh-CN" dirty="0" smtClean="0">
                <a:latin typeface="宋体" panose="02010600030101010101" pitchFamily="2" charset="-122"/>
              </a:rPr>
              <a:t>250</a:t>
            </a:r>
            <a:r>
              <a:rPr lang="zh-CN" altLang="en-US" dirty="0" smtClean="0">
                <a:latin typeface="宋体" panose="02010600030101010101" pitchFamily="2" charset="-122"/>
              </a:rPr>
              <a:t>元</a:t>
            </a:r>
            <a:r>
              <a:rPr lang="en-US" altLang="zh-CN" dirty="0" smtClean="0">
                <a:latin typeface="宋体" panose="02010600030101010101" pitchFamily="2" charset="-122"/>
              </a:rPr>
              <a:t>/10</a:t>
            </a:r>
            <a:r>
              <a:rPr lang="en-US" altLang="zh-CN" baseline="30000" dirty="0" smtClean="0">
                <a:latin typeface="宋体" panose="02010600030101010101" pitchFamily="2" charset="-122"/>
              </a:rPr>
              <a:t>3</a:t>
            </a:r>
            <a:r>
              <a:rPr lang="en-US" altLang="zh-CN" dirty="0" smtClean="0">
                <a:latin typeface="宋体" panose="02010600030101010101" pitchFamily="2" charset="-122"/>
              </a:rPr>
              <a:t>t·km</a:t>
            </a:r>
            <a:r>
              <a:rPr lang="zh-CN" altLang="en-US" dirty="0" smtClean="0">
                <a:latin typeface="宋体" panose="02010600030101010101" pitchFamily="2" charset="-122"/>
              </a:rPr>
              <a:t>，单位变动成本预算数为</a:t>
            </a:r>
            <a:r>
              <a:rPr lang="en-US" altLang="zh-CN" dirty="0" smtClean="0">
                <a:latin typeface="宋体" panose="02010600030101010101" pitchFamily="2" charset="-122"/>
              </a:rPr>
              <a:t>150</a:t>
            </a:r>
            <a:r>
              <a:rPr lang="zh-CN" altLang="en-US" dirty="0" smtClean="0">
                <a:latin typeface="宋体" panose="02010600030101010101" pitchFamily="2" charset="-122"/>
              </a:rPr>
              <a:t>元</a:t>
            </a:r>
            <a:r>
              <a:rPr lang="en-US" altLang="zh-CN" dirty="0" smtClean="0">
                <a:latin typeface="宋体" panose="02010600030101010101" pitchFamily="2" charset="-122"/>
              </a:rPr>
              <a:t>/10</a:t>
            </a:r>
            <a:r>
              <a:rPr lang="en-US" altLang="zh-CN" baseline="30000" dirty="0" smtClean="0">
                <a:latin typeface="宋体" panose="02010600030101010101" pitchFamily="2" charset="-122"/>
              </a:rPr>
              <a:t>3</a:t>
            </a:r>
            <a:r>
              <a:rPr lang="en-US" altLang="zh-CN" dirty="0" smtClean="0">
                <a:latin typeface="宋体" panose="02010600030101010101" pitchFamily="2" charset="-122"/>
              </a:rPr>
              <a:t>t·km</a:t>
            </a:r>
            <a:r>
              <a:rPr lang="zh-CN" altLang="en-US" dirty="0" smtClean="0">
                <a:latin typeface="宋体" panose="02010600030101010101" pitchFamily="2" charset="-122"/>
              </a:rPr>
              <a:t>，变动成本总额预算数为</a:t>
            </a:r>
            <a:r>
              <a:rPr lang="en-US" altLang="zh-CN" dirty="0" smtClean="0">
                <a:latin typeface="宋体" panose="02010600030101010101" pitchFamily="2" charset="-122"/>
              </a:rPr>
              <a:t>80</a:t>
            </a:r>
            <a:r>
              <a:rPr lang="zh-CN" altLang="en-US" dirty="0" smtClean="0">
                <a:latin typeface="宋体" panose="02010600030101010101" pitchFamily="2" charset="-122"/>
              </a:rPr>
              <a:t>万元，甲类费用预算数为</a:t>
            </a:r>
            <a:r>
              <a:rPr lang="en-US" altLang="zh-CN" dirty="0" smtClean="0">
                <a:latin typeface="宋体" panose="02010600030101010101" pitchFamily="2" charset="-122"/>
              </a:rPr>
              <a:t>30</a:t>
            </a:r>
            <a:r>
              <a:rPr lang="zh-CN" altLang="en-US" dirty="0" smtClean="0">
                <a:latin typeface="宋体" panose="02010600030101010101" pitchFamily="2" charset="-122"/>
              </a:rPr>
              <a:t>万元。试预测该月份保本点周转量。</a:t>
            </a:r>
            <a:endParaRPr lang="zh-CN" altLang="en-US" dirty="0"/>
          </a:p>
        </p:txBody>
      </p:sp>
      <p:sp>
        <p:nvSpPr>
          <p:cNvPr id="7"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transition advClick="0"/>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p:nvPr>
        </p:nvSpPr>
        <p:spPr/>
        <p:txBody>
          <a:bodyPr/>
          <a:lstStyle/>
          <a:p>
            <a:r>
              <a:rPr lang="en-US" altLang="zh-CN" dirty="0" smtClean="0">
                <a:latin typeface="宋体" panose="02010600030101010101" pitchFamily="2" charset="-122"/>
              </a:rPr>
              <a:t>【</a:t>
            </a:r>
            <a:r>
              <a:rPr lang="zh-CN" altLang="en-US" dirty="0" smtClean="0">
                <a:latin typeface="宋体" panose="02010600030101010101" pitchFamily="2" charset="-122"/>
              </a:rPr>
              <a:t>练习</a:t>
            </a:r>
            <a:r>
              <a:rPr lang="en-US" altLang="zh-CN" dirty="0" smtClean="0">
                <a:latin typeface="宋体" panose="02010600030101010101" pitchFamily="2" charset="-122"/>
              </a:rPr>
              <a:t>4-8】</a:t>
            </a:r>
            <a:r>
              <a:rPr lang="zh-CN" altLang="en-US" dirty="0" smtClean="0">
                <a:latin typeface="宋体" panose="02010600030101010101" pitchFamily="2" charset="-122"/>
              </a:rPr>
              <a:t>上题中，如果单位变动成本为未知，但其千车公里变动费用为</a:t>
            </a:r>
            <a:r>
              <a:rPr lang="en-US" altLang="zh-CN" dirty="0" smtClean="0">
                <a:latin typeface="宋体" panose="02010600030101010101" pitchFamily="2" charset="-122"/>
              </a:rPr>
              <a:t>800</a:t>
            </a:r>
            <a:r>
              <a:rPr lang="zh-CN" altLang="en-US" dirty="0" smtClean="0">
                <a:latin typeface="宋体" panose="02010600030101010101" pitchFamily="2" charset="-122"/>
              </a:rPr>
              <a:t>元</a:t>
            </a:r>
            <a:r>
              <a:rPr lang="en-US" altLang="zh-CN" dirty="0" smtClean="0">
                <a:latin typeface="宋体" panose="02010600030101010101" pitchFamily="2" charset="-122"/>
              </a:rPr>
              <a:t>/10</a:t>
            </a:r>
            <a:r>
              <a:rPr lang="en-US" altLang="zh-CN" baseline="30000" dirty="0" smtClean="0">
                <a:latin typeface="宋体" panose="02010600030101010101" pitchFamily="2" charset="-122"/>
              </a:rPr>
              <a:t>3</a:t>
            </a:r>
            <a:r>
              <a:rPr lang="en-US" altLang="zh-CN" dirty="0" smtClean="0">
                <a:latin typeface="宋体" panose="02010600030101010101" pitchFamily="2" charset="-122"/>
              </a:rPr>
              <a:t>km</a:t>
            </a:r>
            <a:r>
              <a:rPr lang="zh-CN" altLang="en-US" dirty="0" smtClean="0">
                <a:latin typeface="宋体" panose="02010600030101010101" pitchFamily="2" charset="-122"/>
              </a:rPr>
              <a:t>，千吨公里变动费用为</a:t>
            </a:r>
            <a:r>
              <a:rPr lang="en-US" altLang="zh-CN" dirty="0" smtClean="0">
                <a:latin typeface="宋体" panose="02010600030101010101" pitchFamily="2" charset="-122"/>
              </a:rPr>
              <a:t>40</a:t>
            </a:r>
            <a:r>
              <a:rPr lang="zh-CN" altLang="en-US" dirty="0" smtClean="0">
                <a:latin typeface="宋体" panose="02010600030101010101" pitchFamily="2" charset="-122"/>
              </a:rPr>
              <a:t>元</a:t>
            </a:r>
            <a:r>
              <a:rPr lang="en-US" altLang="zh-CN" dirty="0" smtClean="0">
                <a:latin typeface="宋体" panose="02010600030101010101" pitchFamily="2" charset="-122"/>
              </a:rPr>
              <a:t>/10</a:t>
            </a:r>
            <a:r>
              <a:rPr lang="en-US" altLang="zh-CN" baseline="30000" dirty="0" smtClean="0">
                <a:latin typeface="宋体" panose="02010600030101010101" pitchFamily="2" charset="-122"/>
              </a:rPr>
              <a:t>3</a:t>
            </a:r>
            <a:r>
              <a:rPr lang="en-US" altLang="zh-CN" dirty="0" smtClean="0">
                <a:latin typeface="宋体" panose="02010600030101010101" pitchFamily="2" charset="-122"/>
              </a:rPr>
              <a:t>t·km</a:t>
            </a:r>
            <a:r>
              <a:rPr lang="zh-CN" altLang="en-US" dirty="0" smtClean="0">
                <a:latin typeface="宋体" panose="02010600030101010101" pitchFamily="2" charset="-122"/>
              </a:rPr>
              <a:t>，载运系数为</a:t>
            </a:r>
            <a:r>
              <a:rPr lang="en-US" altLang="zh-CN" dirty="0" smtClean="0">
                <a:latin typeface="宋体" panose="02010600030101010101" pitchFamily="2" charset="-122"/>
              </a:rPr>
              <a:t>5</a:t>
            </a:r>
            <a:r>
              <a:rPr lang="zh-CN" altLang="en-US" dirty="0" smtClean="0">
                <a:latin typeface="宋体" panose="02010600030101010101" pitchFamily="2" charset="-122"/>
              </a:rPr>
              <a:t>，试预测其保本点周转量。</a:t>
            </a:r>
            <a:endParaRPr lang="zh-CN" altLang="en-US" dirty="0"/>
          </a:p>
        </p:txBody>
      </p:sp>
      <p:sp>
        <p:nvSpPr>
          <p:cNvPr id="7"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transition advClick="0"/>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p:nvPr>
        </p:nvSpPr>
        <p:spPr/>
        <p:txBody>
          <a:bodyPr/>
          <a:lstStyle/>
          <a:p>
            <a:r>
              <a:rPr lang="en-US" altLang="zh-CN" dirty="0" smtClean="0">
                <a:latin typeface="宋体" panose="02010600030101010101" pitchFamily="2" charset="-122"/>
              </a:rPr>
              <a:t>【</a:t>
            </a:r>
            <a:r>
              <a:rPr lang="zh-CN" altLang="en-US" dirty="0" smtClean="0">
                <a:latin typeface="宋体" panose="02010600030101010101" pitchFamily="2" charset="-122"/>
              </a:rPr>
              <a:t>练习</a:t>
            </a:r>
            <a:r>
              <a:rPr lang="en-US" altLang="zh-CN" dirty="0" smtClean="0">
                <a:latin typeface="宋体" panose="02010600030101010101" pitchFamily="2" charset="-122"/>
              </a:rPr>
              <a:t>4-9】</a:t>
            </a:r>
            <a:r>
              <a:rPr lang="zh-CN" altLang="en-US" dirty="0" smtClean="0">
                <a:latin typeface="宋体" panose="02010600030101010101" pitchFamily="2" charset="-122"/>
              </a:rPr>
              <a:t>某货运公司计划期的目标运输收入为</a:t>
            </a:r>
            <a:r>
              <a:rPr lang="en-US" altLang="zh-CN" dirty="0" smtClean="0">
                <a:latin typeface="宋体" panose="02010600030101010101" pitchFamily="2" charset="-122"/>
              </a:rPr>
              <a:t>1500</a:t>
            </a:r>
            <a:r>
              <a:rPr lang="zh-CN" altLang="en-US" dirty="0" smtClean="0">
                <a:latin typeface="宋体" panose="02010600030101010101" pitchFamily="2" charset="-122"/>
              </a:rPr>
              <a:t>万元，预期边际收益率为</a:t>
            </a:r>
            <a:r>
              <a:rPr lang="en-US" altLang="zh-CN" dirty="0" smtClean="0">
                <a:latin typeface="宋体" panose="02010600030101010101" pitchFamily="2" charset="-122"/>
              </a:rPr>
              <a:t>25%</a:t>
            </a:r>
            <a:r>
              <a:rPr lang="zh-CN" altLang="en-US" dirty="0" smtClean="0">
                <a:latin typeface="宋体" panose="02010600030101010101" pitchFamily="2" charset="-122"/>
              </a:rPr>
              <a:t>，目标利润为</a:t>
            </a:r>
            <a:r>
              <a:rPr lang="en-US" altLang="zh-CN" dirty="0" smtClean="0">
                <a:latin typeface="宋体" panose="02010600030101010101" pitchFamily="2" charset="-122"/>
              </a:rPr>
              <a:t>120</a:t>
            </a:r>
            <a:r>
              <a:rPr lang="zh-CN" altLang="en-US" dirty="0" smtClean="0">
                <a:latin typeface="宋体" panose="02010600030101010101" pitchFamily="2" charset="-122"/>
              </a:rPr>
              <a:t>万元。试测算计划期的目标甲类费用。</a:t>
            </a:r>
            <a:endParaRPr lang="zh-CN" altLang="en-US" dirty="0"/>
          </a:p>
        </p:txBody>
      </p:sp>
      <p:sp>
        <p:nvSpPr>
          <p:cNvPr id="7"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transition advClick="0"/>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p:nvPr>
        </p:nvSpPr>
        <p:spPr/>
        <p:txBody>
          <a:bodyPr/>
          <a:lstStyle/>
          <a:p>
            <a:r>
              <a:rPr lang="en-US" altLang="zh-CN" dirty="0" smtClean="0">
                <a:latin typeface="宋体" panose="02010600030101010101" pitchFamily="2" charset="-122"/>
              </a:rPr>
              <a:t>【</a:t>
            </a:r>
            <a:r>
              <a:rPr lang="zh-CN" altLang="en-US" dirty="0" smtClean="0">
                <a:latin typeface="宋体" panose="02010600030101010101" pitchFamily="2" charset="-122"/>
              </a:rPr>
              <a:t>练习</a:t>
            </a:r>
            <a:r>
              <a:rPr lang="en-US" altLang="zh-CN" dirty="0" smtClean="0">
                <a:latin typeface="宋体" panose="02010600030101010101" pitchFamily="2" charset="-122"/>
              </a:rPr>
              <a:t>4-10】</a:t>
            </a:r>
            <a:r>
              <a:rPr lang="zh-CN" altLang="en-US" dirty="0" smtClean="0">
                <a:latin typeface="宋体" panose="02010600030101010101" pitchFamily="2" charset="-122"/>
              </a:rPr>
              <a:t>上题中，如果同时给定了目标甲类费用为</a:t>
            </a:r>
            <a:r>
              <a:rPr lang="en-US" altLang="zh-CN" dirty="0" smtClean="0">
                <a:latin typeface="宋体" panose="02010600030101010101" pitchFamily="2" charset="-122"/>
              </a:rPr>
              <a:t>255</a:t>
            </a:r>
            <a:r>
              <a:rPr lang="zh-CN" altLang="en-US" dirty="0" smtClean="0">
                <a:latin typeface="宋体" panose="02010600030101010101" pitchFamily="2" charset="-122"/>
              </a:rPr>
              <a:t>万元，并且其他条件不变。试测算目标变动成本。</a:t>
            </a:r>
            <a:endParaRPr lang="zh-CN" altLang="en-US" dirty="0"/>
          </a:p>
        </p:txBody>
      </p:sp>
      <p:sp>
        <p:nvSpPr>
          <p:cNvPr id="7"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transition advClick="0"/>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p:nvPr>
        </p:nvSpPr>
        <p:spPr/>
        <p:txBody>
          <a:bodyPr/>
          <a:lstStyle/>
          <a:p>
            <a:r>
              <a:rPr lang="en-US" altLang="zh-CN" dirty="0" smtClean="0">
                <a:latin typeface="宋体" panose="02010600030101010101" pitchFamily="2" charset="-122"/>
              </a:rPr>
              <a:t>【</a:t>
            </a:r>
            <a:r>
              <a:rPr lang="zh-CN" altLang="en-US" dirty="0" smtClean="0">
                <a:latin typeface="宋体" panose="02010600030101010101" pitchFamily="2" charset="-122"/>
              </a:rPr>
              <a:t>练习</a:t>
            </a:r>
            <a:r>
              <a:rPr lang="en-US" altLang="zh-CN" dirty="0" smtClean="0">
                <a:latin typeface="宋体" panose="02010600030101010101" pitchFamily="2" charset="-122"/>
              </a:rPr>
              <a:t>4-11】</a:t>
            </a:r>
            <a:r>
              <a:rPr lang="zh-CN" altLang="en-US" dirty="0" smtClean="0">
                <a:latin typeface="宋体" panose="02010600030101010101" pitchFamily="2" charset="-122"/>
              </a:rPr>
              <a:t>某运输公司的汽车货运成本中，甲类费用占总成本的比重为</a:t>
            </a:r>
            <a:r>
              <a:rPr lang="en-US" altLang="zh-CN" dirty="0" smtClean="0">
                <a:latin typeface="宋体" panose="02010600030101010101" pitchFamily="2" charset="-122"/>
              </a:rPr>
              <a:t>22%</a:t>
            </a:r>
            <a:r>
              <a:rPr lang="zh-CN" altLang="en-US" dirty="0" smtClean="0">
                <a:latin typeface="宋体" panose="02010600030101010101" pitchFamily="2" charset="-122"/>
              </a:rPr>
              <a:t>，假设计划期周转量预计增加</a:t>
            </a:r>
            <a:r>
              <a:rPr lang="en-US" altLang="zh-CN" dirty="0" smtClean="0">
                <a:latin typeface="宋体" panose="02010600030101010101" pitchFamily="2" charset="-122"/>
              </a:rPr>
              <a:t>10%</a:t>
            </a:r>
            <a:r>
              <a:rPr lang="zh-CN" altLang="en-US" dirty="0" smtClean="0">
                <a:latin typeface="宋体" panose="02010600030101010101" pitchFamily="2" charset="-122"/>
              </a:rPr>
              <a:t>。试测算由于周转量的增加，对单位成本的影响程度。</a:t>
            </a:r>
            <a:endParaRPr lang="zh-CN" altLang="en-US" dirty="0"/>
          </a:p>
        </p:txBody>
      </p:sp>
      <p:sp>
        <p:nvSpPr>
          <p:cNvPr id="7"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transition advClick="0"/>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p:nvPr>
        </p:nvSpPr>
        <p:spPr/>
        <p:txBody>
          <a:bodyPr/>
          <a:lstStyle/>
          <a:p>
            <a:r>
              <a:rPr lang="en-US" altLang="zh-CN" dirty="0" smtClean="0">
                <a:latin typeface="宋体" panose="02010600030101010101" pitchFamily="2" charset="-122"/>
              </a:rPr>
              <a:t>【</a:t>
            </a:r>
            <a:r>
              <a:rPr lang="zh-CN" altLang="en-US" dirty="0" smtClean="0">
                <a:latin typeface="宋体" panose="02010600030101010101" pitchFamily="2" charset="-122"/>
              </a:rPr>
              <a:t>练习</a:t>
            </a:r>
            <a:r>
              <a:rPr lang="en-US" altLang="zh-CN" dirty="0" smtClean="0">
                <a:latin typeface="宋体" panose="02010600030101010101" pitchFamily="2" charset="-122"/>
              </a:rPr>
              <a:t>4-12】</a:t>
            </a:r>
            <a:r>
              <a:rPr lang="zh-CN" altLang="en-US" dirty="0" smtClean="0">
                <a:latin typeface="宋体" panose="02010600030101010101" pitchFamily="2" charset="-122"/>
              </a:rPr>
              <a:t>某运输公司的生产工人工资占总成本的比重为</a:t>
            </a:r>
            <a:r>
              <a:rPr lang="en-US" altLang="zh-CN" dirty="0" smtClean="0">
                <a:latin typeface="宋体" panose="02010600030101010101" pitchFamily="2" charset="-122"/>
              </a:rPr>
              <a:t>30%</a:t>
            </a:r>
            <a:r>
              <a:rPr lang="zh-CN" altLang="en-US" dirty="0" smtClean="0">
                <a:latin typeface="宋体" panose="02010600030101010101" pitchFamily="2" charset="-122"/>
              </a:rPr>
              <a:t>，计划期预计工人工资水平提高</a:t>
            </a:r>
            <a:r>
              <a:rPr lang="en-US" altLang="zh-CN" dirty="0" smtClean="0">
                <a:latin typeface="宋体" panose="02010600030101010101" pitchFamily="2" charset="-122"/>
              </a:rPr>
              <a:t>20%</a:t>
            </a:r>
            <a:r>
              <a:rPr lang="zh-CN" altLang="en-US" dirty="0" smtClean="0">
                <a:latin typeface="宋体" panose="02010600030101010101" pitchFamily="2" charset="-122"/>
              </a:rPr>
              <a:t>，劳动生产率提高</a:t>
            </a:r>
            <a:r>
              <a:rPr lang="en-US" altLang="zh-CN" dirty="0" smtClean="0">
                <a:latin typeface="宋体" panose="02010600030101010101" pitchFamily="2" charset="-122"/>
              </a:rPr>
              <a:t>25%</a:t>
            </a:r>
            <a:r>
              <a:rPr lang="zh-CN" altLang="en-US" dirty="0" smtClean="0">
                <a:latin typeface="宋体" panose="02010600030101010101" pitchFamily="2" charset="-122"/>
              </a:rPr>
              <a:t>。试测算工人工资水平和劳动生产率的提高对单位成本的影响程度。</a:t>
            </a:r>
            <a:endParaRPr lang="zh-CN" altLang="en-US" dirty="0"/>
          </a:p>
        </p:txBody>
      </p:sp>
      <p:sp>
        <p:nvSpPr>
          <p:cNvPr id="7"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transition advClick="0"/>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p:nvPr>
        </p:nvSpPr>
        <p:spPr/>
        <p:txBody>
          <a:bodyPr/>
          <a:lstStyle/>
          <a:p>
            <a:r>
              <a:rPr lang="en-US" altLang="zh-CN" dirty="0" smtClean="0">
                <a:latin typeface="宋体" panose="02010600030101010101" pitchFamily="2" charset="-122"/>
              </a:rPr>
              <a:t>【</a:t>
            </a:r>
            <a:r>
              <a:rPr lang="zh-CN" altLang="en-US" dirty="0" smtClean="0">
                <a:latin typeface="宋体" panose="02010600030101010101" pitchFamily="2" charset="-122"/>
              </a:rPr>
              <a:t>练习</a:t>
            </a:r>
            <a:r>
              <a:rPr lang="en-US" altLang="zh-CN" dirty="0" smtClean="0">
                <a:latin typeface="宋体" panose="02010600030101010101" pitchFamily="2" charset="-122"/>
              </a:rPr>
              <a:t>4-13】</a:t>
            </a:r>
            <a:r>
              <a:rPr lang="zh-CN" altLang="en-US" dirty="0" smtClean="0">
                <a:latin typeface="宋体" panose="02010600030101010101" pitchFamily="2" charset="-122"/>
              </a:rPr>
              <a:t>据表</a:t>
            </a:r>
            <a:r>
              <a:rPr lang="en-US" altLang="zh-CN" dirty="0" smtClean="0">
                <a:latin typeface="宋体" panose="02010600030101010101" pitchFamily="2" charset="-122"/>
              </a:rPr>
              <a:t>4-17</a:t>
            </a:r>
            <a:r>
              <a:rPr lang="zh-CN" altLang="en-US" dirty="0" smtClean="0">
                <a:latin typeface="宋体" panose="02010600030101010101" pitchFamily="2" charset="-122"/>
              </a:rPr>
              <a:t>的表中数据计算并填列空格处的数字，并观察各成本指标与实载率的数量关系。</a:t>
            </a:r>
            <a:endParaRPr lang="zh-CN" altLang="en-US" dirty="0"/>
          </a:p>
        </p:txBody>
      </p:sp>
      <p:sp>
        <p:nvSpPr>
          <p:cNvPr id="7"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transition advClick="0"/>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521550" y="1340768"/>
            <a:ext cx="11148900" cy="4248472"/>
          </a:xfrm>
          <a:prstGeom prst="rect">
            <a:avLst/>
          </a:prstGeom>
          <a:noFill/>
          <a:ln w="9525">
            <a:noFill/>
            <a:miter lim="800000"/>
            <a:headEnd/>
            <a:tailEnd/>
          </a:ln>
        </p:spPr>
      </p:pic>
      <p:sp>
        <p:nvSpPr>
          <p:cNvPr id="6"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transition advClick="0"/>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en-US" altLang="zh-CN" dirty="0" smtClean="0">
                <a:latin typeface="宋体" panose="02010600030101010101" pitchFamily="2" charset="-122"/>
              </a:rPr>
              <a:t>【</a:t>
            </a:r>
            <a:r>
              <a:rPr lang="zh-CN" altLang="en-US" dirty="0" smtClean="0">
                <a:latin typeface="宋体" panose="02010600030101010101" pitchFamily="2" charset="-122"/>
              </a:rPr>
              <a:t>练习</a:t>
            </a:r>
            <a:r>
              <a:rPr lang="en-US" altLang="zh-CN" dirty="0" smtClean="0">
                <a:latin typeface="宋体" panose="02010600030101010101" pitchFamily="2" charset="-122"/>
              </a:rPr>
              <a:t>4-14】</a:t>
            </a:r>
            <a:r>
              <a:rPr lang="zh-CN" altLang="en-US" dirty="0" smtClean="0">
                <a:latin typeface="宋体" panose="02010600030101010101" pitchFamily="2" charset="-122"/>
              </a:rPr>
              <a:t>计算并填列表</a:t>
            </a:r>
            <a:r>
              <a:rPr lang="en-US" altLang="zh-CN" dirty="0" smtClean="0">
                <a:latin typeface="宋体" panose="02010600030101010101" pitchFamily="2" charset="-122"/>
              </a:rPr>
              <a:t>4-18</a:t>
            </a:r>
            <a:r>
              <a:rPr lang="zh-CN" altLang="en-US" dirty="0" smtClean="0">
                <a:latin typeface="宋体" panose="02010600030101010101" pitchFamily="2" charset="-122"/>
              </a:rPr>
              <a:t>。</a:t>
            </a:r>
            <a:endParaRPr lang="zh-CN" altLang="en-US" dirty="0"/>
          </a:p>
        </p:txBody>
      </p:sp>
      <p:sp>
        <p:nvSpPr>
          <p:cNvPr id="4"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43934"/>
            <a:ext cx="45717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9875" eaLnBrk="0" hangingPunct="0">
              <a:defRPr b="1">
                <a:solidFill>
                  <a:schemeClr val="tx1"/>
                </a:solidFill>
                <a:latin typeface="Arial" panose="020B0604020202020204" pitchFamily="34" charset="0"/>
                <a:ea typeface="宋体" panose="02010600030101010101" pitchFamily="2" charset="-122"/>
              </a:defRPr>
            </a:lvl1pPr>
            <a:lvl2pPr eaLnBrk="0" hangingPunct="0">
              <a:defRPr b="1">
                <a:solidFill>
                  <a:schemeClr val="tx1"/>
                </a:solidFill>
                <a:latin typeface="Arial" panose="020B0604020202020204" pitchFamily="34" charset="0"/>
                <a:ea typeface="宋体" panose="02010600030101010101" pitchFamily="2" charset="-122"/>
              </a:defRPr>
            </a:lvl2pPr>
            <a:lvl3pPr eaLnBrk="0" hangingPunct="0">
              <a:defRPr b="1">
                <a:solidFill>
                  <a:schemeClr val="tx1"/>
                </a:solidFill>
                <a:latin typeface="Arial" panose="020B0604020202020204" pitchFamily="34" charset="0"/>
                <a:ea typeface="宋体" panose="02010600030101010101" pitchFamily="2" charset="-122"/>
              </a:defRPr>
            </a:lvl3pPr>
            <a:lvl4pPr eaLnBrk="0" hangingPunct="0">
              <a:defRPr b="1">
                <a:solidFill>
                  <a:schemeClr val="tx1"/>
                </a:solidFill>
                <a:latin typeface="Arial" panose="020B0604020202020204" pitchFamily="34" charset="0"/>
                <a:ea typeface="宋体" panose="02010600030101010101" pitchFamily="2" charset="-122"/>
              </a:defRPr>
            </a:lvl4pPr>
            <a:lvl5pPr eaLnBrk="0" hangingPunct="0">
              <a:defRPr b="1">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269875" algn="l" defTabSz="914400" rtl="0" eaLnBrk="0" fontAlgn="base" latinLnBrk="0" hangingPunct="0">
              <a:lnSpc>
                <a:spcPct val="100000"/>
              </a:lnSpc>
              <a:spcBef>
                <a:spcPct val="0"/>
              </a:spcBef>
              <a:spcAft>
                <a:spcPct val="0"/>
              </a:spcAft>
              <a:buClrTx/>
              <a:buSzTx/>
              <a:buFontTx/>
              <a:buNone/>
              <a:tabLst/>
            </a:pPr>
            <a:endParaRPr kumimoji="0" lang="zh-CN" altLang="en-US" sz="1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p:txBody>
      </p:sp>
      <p:sp>
        <p:nvSpPr>
          <p:cNvPr id="5" name="Rectangle 1"/>
          <p:cNvSpPr>
            <a:spLocks noChangeArrowheads="1"/>
          </p:cNvSpPr>
          <p:nvPr/>
        </p:nvSpPr>
        <p:spPr bwMode="auto">
          <a:xfrm>
            <a:off x="0" y="43934"/>
            <a:ext cx="45717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9875" eaLnBrk="0" hangingPunct="0">
              <a:defRPr b="1">
                <a:solidFill>
                  <a:schemeClr val="tx1"/>
                </a:solidFill>
                <a:latin typeface="Arial" panose="020B0604020202020204" pitchFamily="34" charset="0"/>
                <a:ea typeface="宋体" panose="02010600030101010101" pitchFamily="2" charset="-122"/>
              </a:defRPr>
            </a:lvl1pPr>
            <a:lvl2pPr eaLnBrk="0" hangingPunct="0">
              <a:defRPr b="1">
                <a:solidFill>
                  <a:schemeClr val="tx1"/>
                </a:solidFill>
                <a:latin typeface="Arial" panose="020B0604020202020204" pitchFamily="34" charset="0"/>
                <a:ea typeface="宋体" panose="02010600030101010101" pitchFamily="2" charset="-122"/>
              </a:defRPr>
            </a:lvl2pPr>
            <a:lvl3pPr eaLnBrk="0" hangingPunct="0">
              <a:defRPr b="1">
                <a:solidFill>
                  <a:schemeClr val="tx1"/>
                </a:solidFill>
                <a:latin typeface="Arial" panose="020B0604020202020204" pitchFamily="34" charset="0"/>
                <a:ea typeface="宋体" panose="02010600030101010101" pitchFamily="2" charset="-122"/>
              </a:defRPr>
            </a:lvl3pPr>
            <a:lvl4pPr eaLnBrk="0" hangingPunct="0">
              <a:defRPr b="1">
                <a:solidFill>
                  <a:schemeClr val="tx1"/>
                </a:solidFill>
                <a:latin typeface="Arial" panose="020B0604020202020204" pitchFamily="34" charset="0"/>
                <a:ea typeface="宋体" panose="02010600030101010101" pitchFamily="2" charset="-122"/>
              </a:defRPr>
            </a:lvl4pPr>
            <a:lvl5pPr eaLnBrk="0" hangingPunct="0">
              <a:defRPr b="1">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269875" algn="l" defTabSz="914400" rtl="0" eaLnBrk="0" fontAlgn="base" latinLnBrk="0" hangingPunct="0">
              <a:lnSpc>
                <a:spcPct val="100000"/>
              </a:lnSpc>
              <a:spcBef>
                <a:spcPct val="0"/>
              </a:spcBef>
              <a:spcAft>
                <a:spcPct val="0"/>
              </a:spcAft>
              <a:buClrTx/>
              <a:buSzTx/>
              <a:buFontTx/>
              <a:buNone/>
              <a:tabLst/>
            </a:pPr>
            <a:endParaRPr kumimoji="0" lang="zh-CN" altLang="en-US" sz="1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p:txBody>
      </p:sp>
      <p:pic>
        <p:nvPicPr>
          <p:cNvPr id="370690" name="Picture 2"/>
          <p:cNvPicPr>
            <a:picLocks noChangeAspect="1" noChangeArrowheads="1"/>
          </p:cNvPicPr>
          <p:nvPr/>
        </p:nvPicPr>
        <p:blipFill>
          <a:blip r:embed="rId2" cstate="print"/>
          <a:srcRect/>
          <a:stretch>
            <a:fillRect/>
          </a:stretch>
        </p:blipFill>
        <p:spPr bwMode="auto">
          <a:xfrm>
            <a:off x="551384" y="1268760"/>
            <a:ext cx="11089232" cy="4536504"/>
          </a:xfrm>
          <a:prstGeom prst="rect">
            <a:avLst/>
          </a:prstGeom>
          <a:noFill/>
          <a:ln w="9525">
            <a:noFill/>
            <a:miter lim="800000"/>
            <a:headEnd/>
            <a:tailEnd/>
          </a:ln>
        </p:spPr>
      </p:pic>
      <p:sp>
        <p:nvSpPr>
          <p:cNvPr id="7"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第五节  汽车货运成本预算</a:t>
            </a:r>
          </a:p>
        </p:txBody>
      </p:sp>
    </p:spTree>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ext uri="{D42A27DB-BD31-4B8C-83A1-F6EECF244321}">
                <p14:modId xmlns="" xmlns:p14="http://schemas.microsoft.com/office/powerpoint/2010/main" val="3594697271"/>
              </p:ext>
            </p:extLst>
          </p:nvPr>
        </p:nvGraphicFramePr>
        <p:xfrm>
          <a:off x="803412" y="1628800"/>
          <a:ext cx="10621180" cy="2952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文本框 1"/>
          <p:cNvSpPr txBox="1"/>
          <p:nvPr/>
        </p:nvSpPr>
        <p:spPr>
          <a:xfrm>
            <a:off x="22345" y="91618"/>
            <a:ext cx="8207255"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第二节  汽车货运成本计算对象与核算程序</a:t>
            </a:r>
            <a:endParaRPr lang="zh-CN" altLang="en-US" dirty="0" smtClean="0">
              <a:solidFill>
                <a:schemeClr val="bg1"/>
              </a:solidFill>
              <a:latin typeface="黑体" pitchFamily="49" charset="-122"/>
              <a:ea typeface="黑体" pitchFamily="49" charset="-122"/>
            </a:endParaRPr>
          </a:p>
        </p:txBody>
      </p:sp>
    </p:spTree>
    <p:extLst>
      <p:ext uri="{BB962C8B-B14F-4D97-AF65-F5344CB8AC3E}">
        <p14:creationId xmlns="" xmlns:p14="http://schemas.microsoft.com/office/powerpoint/2010/main" val="679074029"/>
      </p:ext>
    </p:extLst>
  </p:cSld>
  <p:clrMapOvr>
    <a:masterClrMapping/>
  </p:clrMapOvr>
  <p:transition advClick="0"/>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0722"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9698"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4" name="图片 3" descr="图片4.png"/>
          <p:cNvPicPr>
            <a:picLocks noChangeAspect="1"/>
          </p:cNvPicPr>
          <p:nvPr/>
        </p:nvPicPr>
        <p:blipFill>
          <a:blip r:embed="rId3" cstate="print"/>
          <a:stretch>
            <a:fillRect/>
          </a:stretch>
        </p:blipFill>
        <p:spPr>
          <a:xfrm>
            <a:off x="9449" y="0"/>
            <a:ext cx="12215375" cy="6881816"/>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pPr indent="0" algn="ctr"/>
            <a:r>
              <a:rPr lang="zh-CN" altLang="zh-CN" dirty="0" smtClean="0"/>
              <a:t>第二节  汽车货运成本计算对象与核算程序</a:t>
            </a:r>
          </a:p>
          <a:p>
            <a:pPr lvl="2"/>
            <a:r>
              <a:rPr lang="zh-CN" altLang="zh-CN" kern="100" dirty="0" smtClean="0">
                <a:latin typeface="黑体"/>
                <a:cs typeface="Times New Roman"/>
              </a:rPr>
              <a:t>一、汽车货运企业成本核算体制</a:t>
            </a:r>
          </a:p>
          <a:p>
            <a:pPr lvl="2"/>
            <a:r>
              <a:rPr lang="zh-CN" altLang="zh-CN" kern="100" dirty="0" smtClean="0">
                <a:latin typeface="黑体"/>
                <a:cs typeface="Times New Roman"/>
              </a:rPr>
              <a:t>二、汽车货运成本计算对象和成本计算单位</a:t>
            </a:r>
          </a:p>
          <a:p>
            <a:pPr lvl="2"/>
            <a:r>
              <a:rPr lang="zh-CN" altLang="zh-CN" kern="100" dirty="0" smtClean="0">
                <a:latin typeface="黑体"/>
                <a:cs typeface="Times New Roman"/>
              </a:rPr>
              <a:t>三、汽车货运企业的成本计算期</a:t>
            </a:r>
          </a:p>
          <a:p>
            <a:pPr lvl="2"/>
            <a:r>
              <a:rPr lang="zh-CN" altLang="zh-CN" kern="100" dirty="0" smtClean="0">
                <a:latin typeface="黑体"/>
                <a:cs typeface="Times New Roman"/>
              </a:rPr>
              <a:t>四、汽车货运完全成本核算程序</a:t>
            </a:r>
            <a:endParaRPr lang="zh-CN" altLang="en-US" dirty="0"/>
          </a:p>
        </p:txBody>
      </p:sp>
      <p:sp>
        <p:nvSpPr>
          <p:cNvPr id="3" name="文本框 1"/>
          <p:cNvSpPr txBox="1"/>
          <p:nvPr/>
        </p:nvSpPr>
        <p:spPr>
          <a:xfrm>
            <a:off x="22345" y="91618"/>
            <a:ext cx="8207255"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第二节  汽车货运成本计算对象与核算程序</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zh-CN" altLang="zh-CN" dirty="0" smtClean="0">
                <a:latin typeface="+mn-ea"/>
              </a:rPr>
              <a:t>一、汽车货运企业成本核算体制</a:t>
            </a:r>
          </a:p>
          <a:p>
            <a:r>
              <a:rPr lang="zh-CN" altLang="zh-CN" dirty="0" smtClean="0">
                <a:latin typeface="+mn-ea"/>
              </a:rPr>
              <a:t>成本核算是指将企业在生产经营过程中发生的各种耗费，按照一定的对象进行分配和归集，以计算总成本和单位成本。成本核算包括：成本计算对象的确认、成本费用归集与分配方法以及成本计算方法等。成本核算体制是关于成本核算职责范围划分的组织形式。</a:t>
            </a:r>
          </a:p>
        </p:txBody>
      </p:sp>
      <p:sp>
        <p:nvSpPr>
          <p:cNvPr id="3" name="文本框 1"/>
          <p:cNvSpPr txBox="1"/>
          <p:nvPr/>
        </p:nvSpPr>
        <p:spPr>
          <a:xfrm>
            <a:off x="22345" y="91618"/>
            <a:ext cx="8207255"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第二节  汽车货运成本计算对象与核算程序</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p:nvPr>
        </p:nvSpPr>
        <p:spPr/>
        <p:txBody>
          <a:bodyPr>
            <a:normAutofit/>
          </a:bodyPr>
          <a:lstStyle/>
          <a:p>
            <a:pPr indent="828000">
              <a:lnSpc>
                <a:spcPct val="200000"/>
              </a:lnSpc>
              <a:spcBef>
                <a:spcPts val="0"/>
              </a:spcBef>
            </a:pPr>
            <a:r>
              <a:rPr lang="zh-CN" altLang="zh-CN" sz="3200" kern="100" spc="-20" dirty="0" smtClean="0">
                <a:latin typeface="+mn-ea"/>
              </a:rPr>
              <a:t>通过本章的学习，了解汽车货运成本的分类和核算体制；理解汽车货运成本计算对象和成本计算单位；基本掌握汽车货运成本的核算方法、预测方法和预算方法。</a:t>
            </a:r>
            <a:endParaRPr lang="zh-CN" altLang="en-US" sz="3200" dirty="0">
              <a:latin typeface="+mn-ea"/>
            </a:endParaRPr>
          </a:p>
        </p:txBody>
      </p:sp>
      <p:sp>
        <p:nvSpPr>
          <p:cNvPr id="4" name="标题 3"/>
          <p:cNvSpPr>
            <a:spLocks noGrp="1"/>
          </p:cNvSpPr>
          <p:nvPr>
            <p:ph type="title" idx="11"/>
          </p:nvPr>
        </p:nvSpPr>
        <p:spPr>
          <a:xfrm>
            <a:off x="838200" y="862203"/>
            <a:ext cx="10515600" cy="634598"/>
          </a:xfrm>
        </p:spPr>
        <p:txBody>
          <a:bodyPr>
            <a:noAutofit/>
          </a:bodyPr>
          <a:lstStyle/>
          <a:p>
            <a:r>
              <a:rPr lang="zh-CN" altLang="en-US" sz="4000" b="1" dirty="0" smtClean="0">
                <a:latin typeface="+mj-ea"/>
                <a:ea typeface="+mj-ea"/>
              </a:rPr>
              <a:t>本课学习目的</a:t>
            </a:r>
            <a:endParaRPr lang="zh-CN" altLang="en-US" sz="4000" b="1" dirty="0">
              <a:latin typeface="+mj-ea"/>
              <a:ea typeface="+mj-ea"/>
            </a:endParaRPr>
          </a:p>
        </p:txBody>
      </p:sp>
      <p:sp>
        <p:nvSpPr>
          <p:cNvPr id="6" name="文本框 1"/>
          <p:cNvSpPr txBox="1"/>
          <p:nvPr/>
        </p:nvSpPr>
        <p:spPr>
          <a:xfrm>
            <a:off x="22345" y="91618"/>
            <a:ext cx="3749555"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endParaRPr lang="zh-CN" altLang="en-US" dirty="0">
              <a:solidFill>
                <a:schemeClr val="bg1"/>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92500" lnSpcReduction="10000"/>
          </a:bodyPr>
          <a:lstStyle/>
          <a:p>
            <a:pPr>
              <a:lnSpc>
                <a:spcPct val="130000"/>
              </a:lnSpc>
            </a:pPr>
            <a:r>
              <a:rPr lang="zh-CN" altLang="zh-CN" dirty="0" smtClean="0">
                <a:latin typeface="+mn-ea"/>
              </a:rPr>
              <a:t>大中型汽车货运企业一般都是区域性独立的生产经营单位，通常实行总公司和分公司两级核算或总公司、分公司、车队两级核算三级管理。</a:t>
            </a:r>
          </a:p>
          <a:p>
            <a:pPr>
              <a:lnSpc>
                <a:spcPct val="130000"/>
              </a:lnSpc>
            </a:pPr>
            <a:r>
              <a:rPr lang="zh-CN" altLang="zh-CN" dirty="0" smtClean="0">
                <a:latin typeface="+mn-ea"/>
              </a:rPr>
              <a:t>大型汽车货运企业通常由车队核算非完全成本，分公司核算完全成本，企业汇总完全成本；中型货运企业通常由分公司核算非完全成本，企业核算完全成本；小型汽车货运企业，由企业直接核算完全成本，见表</a:t>
            </a:r>
            <a:r>
              <a:rPr lang="en-US" altLang="zh-CN" dirty="0" smtClean="0">
                <a:latin typeface="+mn-ea"/>
              </a:rPr>
              <a:t>4-1</a:t>
            </a:r>
            <a:r>
              <a:rPr lang="zh-CN" altLang="zh-CN" dirty="0" smtClean="0">
                <a:latin typeface="+mn-ea"/>
              </a:rPr>
              <a:t>。</a:t>
            </a:r>
            <a:endParaRPr lang="zh-CN" altLang="en-US" dirty="0">
              <a:latin typeface="+mn-ea"/>
            </a:endParaRPr>
          </a:p>
        </p:txBody>
      </p:sp>
      <p:sp>
        <p:nvSpPr>
          <p:cNvPr id="3" name="文本框 1"/>
          <p:cNvSpPr txBox="1"/>
          <p:nvPr/>
        </p:nvSpPr>
        <p:spPr>
          <a:xfrm>
            <a:off x="22345" y="91618"/>
            <a:ext cx="8207255"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第二节  汽车货运成本计算对象与核算程序</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839416" y="1695480"/>
            <a:ext cx="10460914" cy="4104456"/>
          </a:xfrm>
          <a:prstGeom prst="rect">
            <a:avLst/>
          </a:prstGeom>
        </p:spPr>
      </p:pic>
      <p:sp>
        <p:nvSpPr>
          <p:cNvPr id="4" name="文本框 1"/>
          <p:cNvSpPr txBox="1"/>
          <p:nvPr/>
        </p:nvSpPr>
        <p:spPr>
          <a:xfrm>
            <a:off x="22345" y="91618"/>
            <a:ext cx="8207255"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第二节  汽车货运成本计算对象与核算程序</a:t>
            </a:r>
            <a:endParaRPr lang="zh-CN" altLang="en-US" dirty="0" smtClean="0">
              <a:solidFill>
                <a:schemeClr val="bg1"/>
              </a:solidFill>
              <a:latin typeface="黑体" pitchFamily="49" charset="-122"/>
              <a:ea typeface="黑体" pitchFamily="49" charset="-122"/>
            </a:endParaRPr>
          </a:p>
        </p:txBody>
      </p:sp>
    </p:spTree>
    <p:extLst>
      <p:ext uri="{BB962C8B-B14F-4D97-AF65-F5344CB8AC3E}">
        <p14:creationId xmlns="" xmlns:p14="http://schemas.microsoft.com/office/powerpoint/2010/main" val="3588549455"/>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zh-CN" altLang="zh-CN" dirty="0" smtClean="0"/>
              <a:t>二、汽车货运成本计算对象和成本计算单位</a:t>
            </a:r>
          </a:p>
          <a:p>
            <a:pPr lvl="3"/>
            <a:r>
              <a:rPr lang="en-US" altLang="zh-CN" kern="100" dirty="0" smtClean="0">
                <a:latin typeface="黑体"/>
                <a:cs typeface="Times New Roman"/>
              </a:rPr>
              <a:t>1</a:t>
            </a:r>
            <a:r>
              <a:rPr lang="zh-CN" altLang="zh-CN" kern="100" dirty="0" smtClean="0">
                <a:latin typeface="黑体"/>
                <a:cs typeface="Times New Roman"/>
              </a:rPr>
              <a:t>．汽车货运成本计算对象</a:t>
            </a:r>
          </a:p>
          <a:p>
            <a:pPr lvl="3"/>
            <a:r>
              <a:rPr lang="en-US" altLang="zh-CN" kern="100" dirty="0" smtClean="0">
                <a:latin typeface="黑体"/>
                <a:cs typeface="Times New Roman"/>
              </a:rPr>
              <a:t>2</a:t>
            </a:r>
            <a:r>
              <a:rPr lang="zh-CN" altLang="zh-CN" kern="100" dirty="0" smtClean="0">
                <a:latin typeface="黑体"/>
                <a:cs typeface="Times New Roman"/>
              </a:rPr>
              <a:t>．汽车货运成本计算单位</a:t>
            </a:r>
            <a:endParaRPr lang="zh-CN" altLang="en-US" dirty="0"/>
          </a:p>
        </p:txBody>
      </p:sp>
      <p:sp>
        <p:nvSpPr>
          <p:cNvPr id="3" name="文本框 1"/>
          <p:cNvSpPr txBox="1"/>
          <p:nvPr/>
        </p:nvSpPr>
        <p:spPr>
          <a:xfrm>
            <a:off x="22345" y="91618"/>
            <a:ext cx="8207255"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第二节  汽车货运成本计算对象与核算程序</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85000" lnSpcReduction="10000"/>
          </a:bodyPr>
          <a:lstStyle/>
          <a:p>
            <a:pPr>
              <a:lnSpc>
                <a:spcPct val="140000"/>
              </a:lnSpc>
            </a:pPr>
            <a:r>
              <a:rPr lang="en-US" altLang="zh-CN" dirty="0" smtClean="0">
                <a:latin typeface="+mn-ea"/>
              </a:rPr>
              <a:t>1</a:t>
            </a:r>
            <a:r>
              <a:rPr lang="zh-CN" altLang="zh-CN" dirty="0" smtClean="0">
                <a:latin typeface="+mn-ea"/>
              </a:rPr>
              <a:t>．汽车货运成本计算对象</a:t>
            </a:r>
          </a:p>
          <a:p>
            <a:pPr>
              <a:lnSpc>
                <a:spcPct val="140000"/>
              </a:lnSpc>
            </a:pPr>
            <a:r>
              <a:rPr lang="zh-CN" altLang="zh-CN" dirty="0" smtClean="0">
                <a:latin typeface="+mn-ea"/>
              </a:rPr>
              <a:t>汽车货运通常以不同燃料和不同厂牌的营运车辆作为成本计算对象。对于以特种大型车、集装箱车、零担车、冷藏车、油罐车等共同从事运输活动的企业，应分别将其作为单独的成本计算对象，分别进行成本核算。</a:t>
            </a:r>
          </a:p>
          <a:p>
            <a:pPr>
              <a:lnSpc>
                <a:spcPct val="140000"/>
              </a:lnSpc>
            </a:pPr>
            <a:r>
              <a:rPr lang="zh-CN" altLang="zh-CN" dirty="0" smtClean="0">
                <a:latin typeface="+mn-ea"/>
              </a:rPr>
              <a:t>为了对货运成本进行细化管理，在相应的计算机软件及其配套设备的支持下，可以实现按单部营运车辆核算其货运成本的要求。</a:t>
            </a:r>
            <a:endParaRPr lang="zh-CN" altLang="en-US" dirty="0">
              <a:latin typeface="+mn-ea"/>
            </a:endParaRPr>
          </a:p>
        </p:txBody>
      </p:sp>
      <p:sp>
        <p:nvSpPr>
          <p:cNvPr id="3" name="文本框 1"/>
          <p:cNvSpPr txBox="1"/>
          <p:nvPr/>
        </p:nvSpPr>
        <p:spPr>
          <a:xfrm>
            <a:off x="22345" y="91618"/>
            <a:ext cx="8207255"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第二节  汽车货运成本计算对象与核算程序</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70000" lnSpcReduction="20000"/>
          </a:bodyPr>
          <a:lstStyle/>
          <a:p>
            <a:r>
              <a:rPr lang="en-US" altLang="zh-CN" dirty="0" smtClean="0">
                <a:latin typeface="+mn-ea"/>
                <a:cs typeface="Times New Roman" pitchFamily="18" charset="0"/>
              </a:rPr>
              <a:t>2</a:t>
            </a:r>
            <a:r>
              <a:rPr lang="zh-CN" altLang="zh-CN" dirty="0" smtClean="0">
                <a:latin typeface="+mn-ea"/>
                <a:cs typeface="Times New Roman" pitchFamily="18" charset="0"/>
              </a:rPr>
              <a:t>．汽车货运成本计算单位</a:t>
            </a:r>
          </a:p>
          <a:p>
            <a:r>
              <a:rPr lang="zh-CN" altLang="zh-CN" dirty="0" smtClean="0">
                <a:latin typeface="+mn-ea"/>
                <a:cs typeface="Times New Roman" pitchFamily="18" charset="0"/>
              </a:rPr>
              <a:t>成本计算单位是指成本计算对象的计量单位。汽车货运成本计算单位，是以汽车货运产量的计量单位为依据的。通常将货物运输产量称为货物周转量，其计量单位为“吨公里”，符号为“</a:t>
            </a:r>
            <a:r>
              <a:rPr lang="en-US" altLang="zh-CN" dirty="0" smtClean="0">
                <a:latin typeface="+mn-ea"/>
                <a:cs typeface="Times New Roman" pitchFamily="18" charset="0"/>
              </a:rPr>
              <a:t>t</a:t>
            </a:r>
            <a:r>
              <a:rPr lang="zh-CN" altLang="zh-CN" dirty="0" smtClean="0">
                <a:latin typeface="+mn-ea"/>
                <a:cs typeface="Times New Roman" pitchFamily="18" charset="0"/>
              </a:rPr>
              <a:t>·</a:t>
            </a:r>
            <a:r>
              <a:rPr lang="en-US" altLang="zh-CN" dirty="0" smtClean="0">
                <a:latin typeface="+mn-ea"/>
                <a:cs typeface="Times New Roman" pitchFamily="18" charset="0"/>
              </a:rPr>
              <a:t>km</a:t>
            </a:r>
            <a:r>
              <a:rPr lang="zh-CN" altLang="zh-CN" dirty="0" smtClean="0">
                <a:latin typeface="+mn-ea"/>
                <a:cs typeface="Times New Roman" pitchFamily="18" charset="0"/>
              </a:rPr>
              <a:t>”，即实际运送的货物吨数与运距的乘积。为计量方便起见，成本计算单位通常为“千吨公里”、符号为“</a:t>
            </a:r>
            <a:r>
              <a:rPr lang="en-US" altLang="zh-CN" dirty="0" smtClean="0">
                <a:latin typeface="+mn-ea"/>
                <a:cs typeface="Times New Roman" pitchFamily="18" charset="0"/>
              </a:rPr>
              <a:t>10</a:t>
            </a:r>
            <a:r>
              <a:rPr lang="en-US" altLang="zh-CN" baseline="30000" dirty="0" smtClean="0">
                <a:latin typeface="+mn-ea"/>
                <a:cs typeface="Times New Roman" pitchFamily="18" charset="0"/>
              </a:rPr>
              <a:t>3</a:t>
            </a:r>
            <a:r>
              <a:rPr lang="en-US" altLang="zh-CN" dirty="0" smtClean="0">
                <a:latin typeface="+mn-ea"/>
                <a:cs typeface="Times New Roman" pitchFamily="18" charset="0"/>
              </a:rPr>
              <a:t>t</a:t>
            </a:r>
            <a:r>
              <a:rPr lang="zh-CN" altLang="zh-CN" dirty="0" smtClean="0">
                <a:latin typeface="+mn-ea"/>
                <a:cs typeface="Times New Roman" pitchFamily="18" charset="0"/>
              </a:rPr>
              <a:t>·</a:t>
            </a:r>
            <a:r>
              <a:rPr lang="en-US" altLang="zh-CN" dirty="0" smtClean="0">
                <a:latin typeface="+mn-ea"/>
                <a:cs typeface="Times New Roman" pitchFamily="18" charset="0"/>
              </a:rPr>
              <a:t>km</a:t>
            </a:r>
            <a:r>
              <a:rPr lang="zh-CN" altLang="zh-CN" dirty="0" smtClean="0">
                <a:latin typeface="+mn-ea"/>
                <a:cs typeface="Times New Roman" pitchFamily="18" charset="0"/>
              </a:rPr>
              <a:t>”。</a:t>
            </a:r>
          </a:p>
          <a:p>
            <a:r>
              <a:rPr lang="zh-CN" altLang="zh-CN" dirty="0" smtClean="0">
                <a:latin typeface="+mn-ea"/>
                <a:cs typeface="Times New Roman" pitchFamily="18" charset="0"/>
              </a:rPr>
              <a:t>零担车、冷藏车、油罐车等其他特种车辆的货运成本计算单位可通用“</a:t>
            </a:r>
            <a:r>
              <a:rPr lang="en-US" altLang="zh-CN" dirty="0" smtClean="0">
                <a:latin typeface="+mn-ea"/>
                <a:cs typeface="Times New Roman" pitchFamily="18" charset="0"/>
              </a:rPr>
              <a:t>10</a:t>
            </a:r>
            <a:r>
              <a:rPr lang="en-US" altLang="zh-CN" baseline="30000" dirty="0" smtClean="0">
                <a:latin typeface="+mn-ea"/>
                <a:cs typeface="Times New Roman" pitchFamily="18" charset="0"/>
              </a:rPr>
              <a:t>3</a:t>
            </a:r>
            <a:r>
              <a:rPr lang="en-US" altLang="zh-CN" dirty="0" smtClean="0">
                <a:latin typeface="+mn-ea"/>
                <a:cs typeface="Times New Roman" pitchFamily="18" charset="0"/>
              </a:rPr>
              <a:t>t</a:t>
            </a:r>
            <a:r>
              <a:rPr lang="zh-CN" altLang="zh-CN" dirty="0" smtClean="0">
                <a:latin typeface="+mn-ea"/>
                <a:cs typeface="Times New Roman" pitchFamily="18" charset="0"/>
              </a:rPr>
              <a:t>·</a:t>
            </a:r>
            <a:r>
              <a:rPr lang="en-US" altLang="zh-CN" dirty="0" smtClean="0">
                <a:latin typeface="+mn-ea"/>
                <a:cs typeface="Times New Roman" pitchFamily="18" charset="0"/>
              </a:rPr>
              <a:t>km</a:t>
            </a:r>
            <a:r>
              <a:rPr lang="zh-CN" altLang="zh-CN" dirty="0" smtClean="0">
                <a:latin typeface="+mn-ea"/>
                <a:cs typeface="Times New Roman" pitchFamily="18" charset="0"/>
              </a:rPr>
              <a:t>”。</a:t>
            </a:r>
          </a:p>
          <a:p>
            <a:r>
              <a:rPr lang="zh-CN" altLang="zh-CN" dirty="0" smtClean="0">
                <a:latin typeface="+mn-ea"/>
                <a:cs typeface="Times New Roman" pitchFamily="18" charset="0"/>
              </a:rPr>
              <a:t>大型车组的货运成本计算单位可为“千吨位小时”，符号为“</a:t>
            </a:r>
            <a:r>
              <a:rPr lang="en-US" altLang="zh-CN" dirty="0" smtClean="0">
                <a:latin typeface="+mn-ea"/>
                <a:cs typeface="Times New Roman" pitchFamily="18" charset="0"/>
              </a:rPr>
              <a:t>10</a:t>
            </a:r>
            <a:r>
              <a:rPr lang="en-US" altLang="zh-CN" baseline="30000" dirty="0" smtClean="0">
                <a:latin typeface="+mn-ea"/>
                <a:cs typeface="Times New Roman" pitchFamily="18" charset="0"/>
              </a:rPr>
              <a:t>3</a:t>
            </a:r>
            <a:r>
              <a:rPr lang="en-US" altLang="zh-CN" dirty="0" smtClean="0">
                <a:latin typeface="+mn-ea"/>
                <a:cs typeface="Times New Roman" pitchFamily="18" charset="0"/>
              </a:rPr>
              <a:t>t</a:t>
            </a:r>
            <a:r>
              <a:rPr lang="zh-CN" altLang="zh-CN" dirty="0" smtClean="0">
                <a:latin typeface="+mn-ea"/>
                <a:cs typeface="Times New Roman" pitchFamily="18" charset="0"/>
              </a:rPr>
              <a:t>·</a:t>
            </a:r>
            <a:r>
              <a:rPr lang="en-US" altLang="zh-CN" dirty="0" smtClean="0">
                <a:latin typeface="+mn-ea"/>
                <a:cs typeface="Times New Roman" pitchFamily="18" charset="0"/>
              </a:rPr>
              <a:t>h</a:t>
            </a:r>
            <a:r>
              <a:rPr lang="zh-CN" altLang="zh-CN" dirty="0" smtClean="0">
                <a:latin typeface="+mn-ea"/>
                <a:cs typeface="Times New Roman" pitchFamily="18" charset="0"/>
              </a:rPr>
              <a:t>”。</a:t>
            </a:r>
          </a:p>
          <a:p>
            <a:r>
              <a:rPr lang="zh-CN" altLang="zh-CN" dirty="0" smtClean="0">
                <a:latin typeface="+mn-ea"/>
                <a:cs typeface="Times New Roman" pitchFamily="18" charset="0"/>
              </a:rPr>
              <a:t>集装箱车辆的货运成本计算单位为“千标准箱公里”，符号为“</a:t>
            </a:r>
            <a:r>
              <a:rPr lang="en-US" altLang="zh-CN" dirty="0" smtClean="0">
                <a:latin typeface="+mn-ea"/>
                <a:cs typeface="Times New Roman" pitchFamily="18" charset="0"/>
              </a:rPr>
              <a:t>10</a:t>
            </a:r>
            <a:r>
              <a:rPr lang="en-US" altLang="zh-CN" baseline="30000" dirty="0" smtClean="0">
                <a:latin typeface="+mn-ea"/>
                <a:cs typeface="Times New Roman" pitchFamily="18" charset="0"/>
              </a:rPr>
              <a:t>3</a:t>
            </a:r>
            <a:r>
              <a:rPr lang="en-US" altLang="zh-CN" dirty="0" smtClean="0">
                <a:latin typeface="+mn-ea"/>
                <a:cs typeface="Times New Roman" pitchFamily="18" charset="0"/>
              </a:rPr>
              <a:t>TEU</a:t>
            </a:r>
            <a:r>
              <a:rPr lang="zh-CN" altLang="zh-CN" dirty="0" smtClean="0">
                <a:latin typeface="+mn-ea"/>
                <a:cs typeface="Times New Roman" pitchFamily="18" charset="0"/>
              </a:rPr>
              <a:t>·</a:t>
            </a:r>
            <a:r>
              <a:rPr lang="en-US" altLang="zh-CN" dirty="0" smtClean="0">
                <a:latin typeface="+mn-ea"/>
                <a:cs typeface="Times New Roman" pitchFamily="18" charset="0"/>
              </a:rPr>
              <a:t>km</a:t>
            </a:r>
            <a:r>
              <a:rPr lang="zh-CN" altLang="zh-CN" dirty="0" smtClean="0">
                <a:latin typeface="+mn-ea"/>
                <a:cs typeface="Times New Roman" pitchFamily="18" charset="0"/>
              </a:rPr>
              <a:t>”。</a:t>
            </a:r>
            <a:endParaRPr lang="zh-CN" altLang="en-US" dirty="0">
              <a:latin typeface="+mn-ea"/>
              <a:cs typeface="Times New Roman" pitchFamily="18" charset="0"/>
            </a:endParaRPr>
          </a:p>
        </p:txBody>
      </p:sp>
      <p:sp>
        <p:nvSpPr>
          <p:cNvPr id="3" name="文本框 1"/>
          <p:cNvSpPr txBox="1"/>
          <p:nvPr/>
        </p:nvSpPr>
        <p:spPr>
          <a:xfrm>
            <a:off x="22345" y="91618"/>
            <a:ext cx="8207255"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第二节  汽车货运成本计算对象与核算程序</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zh-CN" altLang="zh-CN" dirty="0" smtClean="0"/>
              <a:t>三、汽车货运企业的成本计算期</a:t>
            </a:r>
          </a:p>
          <a:p>
            <a:r>
              <a:rPr lang="zh-CN" altLang="zh-CN" dirty="0" smtClean="0"/>
              <a:t>汽车货运企业的运输成本应按月计算各月成本，并按月、季、年计算从年初至各月末止的累计成本。因运输劳务的特殊性，不需要计算“在产品”成本。营运车辆在经营跨月运输业务时，一般以行车路单签发日期所归属的月份计算其货运成本。</a:t>
            </a:r>
            <a:endParaRPr lang="zh-CN" altLang="en-US" dirty="0"/>
          </a:p>
        </p:txBody>
      </p:sp>
      <p:sp>
        <p:nvSpPr>
          <p:cNvPr id="3" name="文本框 1"/>
          <p:cNvSpPr txBox="1"/>
          <p:nvPr/>
        </p:nvSpPr>
        <p:spPr>
          <a:xfrm>
            <a:off x="22345" y="91618"/>
            <a:ext cx="8207255"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第二节  汽车货运成本计算对象与核算程序</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70000" lnSpcReduction="20000"/>
          </a:bodyPr>
          <a:lstStyle/>
          <a:p>
            <a:r>
              <a:rPr lang="zh-CN" altLang="zh-CN" dirty="0" smtClean="0">
                <a:latin typeface="+mn-ea"/>
              </a:rPr>
              <a:t>四、汽车货运完全成本核算程序</a:t>
            </a:r>
          </a:p>
          <a:p>
            <a:r>
              <a:rPr lang="en-US" altLang="zh-CN" dirty="0" smtClean="0">
                <a:latin typeface="+mn-ea"/>
              </a:rPr>
              <a:t>1</a:t>
            </a:r>
            <a:r>
              <a:rPr lang="zh-CN" altLang="zh-CN" dirty="0" smtClean="0">
                <a:latin typeface="+mn-ea"/>
              </a:rPr>
              <a:t>）确定成本计算对象、成本计算单位、成本项目和成本计算方法。</a:t>
            </a:r>
          </a:p>
          <a:p>
            <a:r>
              <a:rPr lang="en-US" altLang="zh-CN" dirty="0" smtClean="0">
                <a:latin typeface="+mn-ea"/>
              </a:rPr>
              <a:t>2</a:t>
            </a:r>
            <a:r>
              <a:rPr lang="zh-CN" altLang="zh-CN" dirty="0" smtClean="0">
                <a:latin typeface="+mn-ea"/>
              </a:rPr>
              <a:t>）分公司根据费用支出和生产消耗的原始凭证，按照成本计算对象、费用类别对营运费用进行归集、分配，并编制各种费用汇总表。</a:t>
            </a:r>
          </a:p>
          <a:p>
            <a:r>
              <a:rPr lang="en-US" altLang="zh-CN" dirty="0" smtClean="0">
                <a:latin typeface="+mn-ea"/>
              </a:rPr>
              <a:t>3</a:t>
            </a:r>
            <a:r>
              <a:rPr lang="zh-CN" altLang="zh-CN" dirty="0" smtClean="0">
                <a:latin typeface="+mn-ea"/>
              </a:rPr>
              <a:t>）企业根据各种费用汇总表或原始凭证，登记</a:t>
            </a:r>
            <a:r>
              <a:rPr lang="zh-CN" altLang="en-US" dirty="0" smtClean="0">
                <a:latin typeface="+mn-ea"/>
              </a:rPr>
              <a:t>成本费用</a:t>
            </a:r>
            <a:r>
              <a:rPr lang="zh-CN" altLang="zh-CN" dirty="0" smtClean="0">
                <a:latin typeface="+mn-ea"/>
              </a:rPr>
              <a:t>明细分类账</a:t>
            </a:r>
            <a:r>
              <a:rPr lang="zh-CN" altLang="en-US" dirty="0" smtClean="0">
                <a:latin typeface="+mn-ea"/>
              </a:rPr>
              <a:t>，</a:t>
            </a:r>
            <a:r>
              <a:rPr lang="zh-CN" altLang="zh-CN" dirty="0" smtClean="0">
                <a:latin typeface="+mn-ea"/>
              </a:rPr>
              <a:t>确定各项业务应负担的费用，计算各种业务成本。</a:t>
            </a:r>
          </a:p>
          <a:p>
            <a:r>
              <a:rPr lang="en-US" altLang="zh-CN" dirty="0" smtClean="0">
                <a:latin typeface="+mn-ea"/>
              </a:rPr>
              <a:t>4</a:t>
            </a:r>
            <a:r>
              <a:rPr lang="zh-CN" altLang="zh-CN" dirty="0" smtClean="0">
                <a:latin typeface="+mn-ea"/>
              </a:rPr>
              <a:t>）企业根据所属单位上报的成本核算资料，汇总分配企业各项费用，编制企业成本计算表。</a:t>
            </a:r>
          </a:p>
          <a:p>
            <a:r>
              <a:rPr lang="zh-CN" altLang="zh-CN" dirty="0" smtClean="0">
                <a:latin typeface="+mn-ea"/>
              </a:rPr>
              <a:t>汽车货运完全成本核算程序如图</a:t>
            </a:r>
            <a:r>
              <a:rPr lang="en-US" altLang="zh-CN" dirty="0" smtClean="0">
                <a:latin typeface="+mn-ea"/>
              </a:rPr>
              <a:t>4-2</a:t>
            </a:r>
            <a:r>
              <a:rPr lang="zh-CN" altLang="zh-CN" dirty="0" smtClean="0">
                <a:latin typeface="+mn-ea"/>
              </a:rPr>
              <a:t>所示。</a:t>
            </a:r>
            <a:endParaRPr lang="zh-CN" altLang="zh-CN" dirty="0">
              <a:latin typeface="+mn-ea"/>
            </a:endParaRPr>
          </a:p>
        </p:txBody>
      </p:sp>
      <p:sp>
        <p:nvSpPr>
          <p:cNvPr id="3" name="文本框 1"/>
          <p:cNvSpPr txBox="1"/>
          <p:nvPr/>
        </p:nvSpPr>
        <p:spPr>
          <a:xfrm>
            <a:off x="22345" y="91618"/>
            <a:ext cx="8207255"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第二节  汽车货运成本计算对象与核算程序</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73166" y="1854200"/>
            <a:ext cx="8445669" cy="3807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矩形 2"/>
          <p:cNvSpPr/>
          <p:nvPr/>
        </p:nvSpPr>
        <p:spPr>
          <a:xfrm>
            <a:off x="4281949" y="1101209"/>
            <a:ext cx="3647152" cy="369332"/>
          </a:xfrm>
          <a:prstGeom prst="rect">
            <a:avLst/>
          </a:prstGeom>
        </p:spPr>
        <p:txBody>
          <a:bodyPr wrap="none">
            <a:spAutoFit/>
          </a:bodyPr>
          <a:lstStyle/>
          <a:p>
            <a:r>
              <a:rPr lang="zh-CN" altLang="zh-CN" dirty="0" smtClean="0"/>
              <a:t>图</a:t>
            </a:r>
            <a:r>
              <a:rPr lang="en-US" altLang="zh-CN" dirty="0" smtClean="0"/>
              <a:t>4-2  </a:t>
            </a:r>
            <a:r>
              <a:rPr lang="zh-CN" altLang="zh-CN" dirty="0" smtClean="0"/>
              <a:t>汽车货运完全成本核算程序</a:t>
            </a:r>
            <a:endParaRPr lang="zh-CN" altLang="zh-CN" dirty="0"/>
          </a:p>
        </p:txBody>
      </p:sp>
      <p:sp>
        <p:nvSpPr>
          <p:cNvPr id="4" name="文本框 1"/>
          <p:cNvSpPr txBox="1"/>
          <p:nvPr/>
        </p:nvSpPr>
        <p:spPr>
          <a:xfrm>
            <a:off x="22345" y="91618"/>
            <a:ext cx="8207255"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第二节  汽车货运成本计算对象与核算程序</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ext uri="{D42A27DB-BD31-4B8C-83A1-F6EECF244321}">
                <p14:modId xmlns="" xmlns:p14="http://schemas.microsoft.com/office/powerpoint/2010/main" val="3014511713"/>
              </p:ext>
            </p:extLst>
          </p:nvPr>
        </p:nvGraphicFramePr>
        <p:xfrm>
          <a:off x="803412" y="1628800"/>
          <a:ext cx="10621180" cy="2952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extLst>
      <p:ext uri="{BB962C8B-B14F-4D97-AF65-F5344CB8AC3E}">
        <p14:creationId xmlns="" xmlns:p14="http://schemas.microsoft.com/office/powerpoint/2010/main" val="1309135542"/>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zh-CN" altLang="zh-CN" dirty="0" smtClean="0">
                <a:latin typeface="+mn-ea"/>
              </a:rPr>
              <a:t>一、汽车货运成本项目的设置与内容</a:t>
            </a:r>
            <a:endParaRPr lang="en-US" altLang="zh-CN" dirty="0" smtClean="0">
              <a:latin typeface="+mn-ea"/>
            </a:endParaRPr>
          </a:p>
          <a:p>
            <a:r>
              <a:rPr lang="zh-CN" altLang="zh-CN" dirty="0" smtClean="0">
                <a:latin typeface="+mn-ea"/>
              </a:rPr>
              <a:t>根据运输企业会计制度的规定，汽车货运成本项目分为车辆直接费用和营运间接费用两部分。其设置与内容分别如下：</a:t>
            </a: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ext uri="{D42A27DB-BD31-4B8C-83A1-F6EECF244321}">
                <p14:modId xmlns="" xmlns:p14="http://schemas.microsoft.com/office/powerpoint/2010/main" val="4264133701"/>
              </p:ext>
            </p:extLst>
          </p:nvPr>
        </p:nvGraphicFramePr>
        <p:xfrm>
          <a:off x="803412" y="1628800"/>
          <a:ext cx="10621180" cy="2952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图示 4"/>
          <p:cNvGraphicFramePr/>
          <p:nvPr>
            <p:extLst>
              <p:ext uri="{D42A27DB-BD31-4B8C-83A1-F6EECF244321}">
                <p14:modId xmlns="" xmlns:p14="http://schemas.microsoft.com/office/powerpoint/2010/main" val="1918582575"/>
              </p:ext>
            </p:extLst>
          </p:nvPr>
        </p:nvGraphicFramePr>
        <p:xfrm>
          <a:off x="80170" y="404664"/>
          <a:ext cx="3269781" cy="2880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文本框 1"/>
          <p:cNvSpPr txBox="1"/>
          <p:nvPr/>
        </p:nvSpPr>
        <p:spPr>
          <a:xfrm>
            <a:off x="22346" y="91618"/>
            <a:ext cx="734048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第一节 汽车货运成本的概念与分类</a:t>
            </a:r>
            <a:endParaRPr lang="zh-CN" altLang="en-US" dirty="0">
              <a:solidFill>
                <a:schemeClr val="bg1"/>
              </a:solidFill>
              <a:latin typeface="黑体" pitchFamily="49" charset="-122"/>
              <a:ea typeface="黑体" pitchFamily="49" charset="-122"/>
            </a:endParaRPr>
          </a:p>
        </p:txBody>
      </p:sp>
    </p:spTree>
    <p:extLst>
      <p:ext uri="{BB962C8B-B14F-4D97-AF65-F5344CB8AC3E}">
        <p14:creationId xmlns="" xmlns:p14="http://schemas.microsoft.com/office/powerpoint/2010/main" val="2105206378"/>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62500" lnSpcReduction="20000"/>
          </a:bodyPr>
          <a:lstStyle/>
          <a:p>
            <a:pPr>
              <a:lnSpc>
                <a:spcPct val="140000"/>
              </a:lnSpc>
            </a:pPr>
            <a:r>
              <a:rPr lang="en-US" altLang="zh-CN" dirty="0" smtClean="0">
                <a:latin typeface="+mn-ea"/>
              </a:rPr>
              <a:t>1</a:t>
            </a:r>
            <a:r>
              <a:rPr lang="zh-CN" altLang="zh-CN" dirty="0" smtClean="0">
                <a:latin typeface="+mn-ea"/>
              </a:rPr>
              <a:t>．车辆直接费用</a:t>
            </a:r>
          </a:p>
          <a:p>
            <a:pPr>
              <a:lnSpc>
                <a:spcPct val="140000"/>
              </a:lnSpc>
            </a:pPr>
            <a:r>
              <a:rPr lang="zh-CN" altLang="zh-CN" dirty="0" smtClean="0">
                <a:latin typeface="+mn-ea"/>
              </a:rPr>
              <a:t>（</a:t>
            </a:r>
            <a:r>
              <a:rPr lang="en-US" altLang="zh-CN" dirty="0" smtClean="0">
                <a:latin typeface="+mn-ea"/>
              </a:rPr>
              <a:t>1</a:t>
            </a:r>
            <a:r>
              <a:rPr lang="zh-CN" altLang="zh-CN" dirty="0" smtClean="0">
                <a:latin typeface="+mn-ea"/>
              </a:rPr>
              <a:t>）工资</a:t>
            </a:r>
            <a:r>
              <a:rPr lang="en-US" altLang="zh-CN" dirty="0" smtClean="0">
                <a:latin typeface="+mn-ea"/>
              </a:rPr>
              <a:t>  </a:t>
            </a:r>
            <a:r>
              <a:rPr lang="zh-CN" altLang="zh-CN" dirty="0" smtClean="0">
                <a:latin typeface="+mn-ea"/>
              </a:rPr>
              <a:t>指按规定支付给营运车辆司机的基本工资、工资性津贴和生产性奖金。</a:t>
            </a:r>
          </a:p>
          <a:p>
            <a:pPr>
              <a:lnSpc>
                <a:spcPct val="140000"/>
              </a:lnSpc>
            </a:pPr>
            <a:r>
              <a:rPr lang="zh-CN" altLang="zh-CN" dirty="0" smtClean="0">
                <a:latin typeface="+mn-ea"/>
              </a:rPr>
              <a:t>（</a:t>
            </a:r>
            <a:r>
              <a:rPr lang="en-US" altLang="zh-CN" dirty="0" smtClean="0">
                <a:latin typeface="+mn-ea"/>
              </a:rPr>
              <a:t>2</a:t>
            </a:r>
            <a:r>
              <a:rPr lang="zh-CN" altLang="zh-CN" dirty="0" smtClean="0">
                <a:latin typeface="+mn-ea"/>
              </a:rPr>
              <a:t>）职工福利费</a:t>
            </a:r>
            <a:r>
              <a:rPr lang="en-US" altLang="zh-CN" dirty="0" smtClean="0">
                <a:latin typeface="+mn-ea"/>
              </a:rPr>
              <a:t>  </a:t>
            </a:r>
            <a:r>
              <a:rPr lang="zh-CN" altLang="zh-CN" dirty="0" smtClean="0">
                <a:latin typeface="+mn-ea"/>
              </a:rPr>
              <a:t>指按规定的工资总额和比例计提的职工福利费。</a:t>
            </a:r>
          </a:p>
          <a:p>
            <a:pPr>
              <a:lnSpc>
                <a:spcPct val="140000"/>
              </a:lnSpc>
            </a:pPr>
            <a:r>
              <a:rPr lang="zh-CN" altLang="zh-CN" dirty="0" smtClean="0">
                <a:latin typeface="+mn-ea"/>
              </a:rPr>
              <a:t>（</a:t>
            </a:r>
            <a:r>
              <a:rPr lang="en-US" altLang="zh-CN" dirty="0" smtClean="0">
                <a:latin typeface="+mn-ea"/>
              </a:rPr>
              <a:t>3</a:t>
            </a:r>
            <a:r>
              <a:rPr lang="zh-CN" altLang="zh-CN" dirty="0" smtClean="0">
                <a:latin typeface="+mn-ea"/>
              </a:rPr>
              <a:t>）燃料</a:t>
            </a:r>
            <a:r>
              <a:rPr lang="en-US" altLang="zh-CN" dirty="0" smtClean="0">
                <a:latin typeface="+mn-ea"/>
              </a:rPr>
              <a:t>  </a:t>
            </a:r>
            <a:r>
              <a:rPr lang="zh-CN" altLang="zh-CN" dirty="0" smtClean="0">
                <a:latin typeface="+mn-ea"/>
              </a:rPr>
              <a:t>指营运车辆运行中所耗用的各种燃料，如汽油、柴油等，自动倾卸车辆卸车时所耗用的燃料也在此项目内核算。</a:t>
            </a:r>
          </a:p>
          <a:p>
            <a:pPr>
              <a:lnSpc>
                <a:spcPct val="140000"/>
              </a:lnSpc>
            </a:pPr>
            <a:r>
              <a:rPr lang="zh-CN" altLang="zh-CN" dirty="0" smtClean="0">
                <a:latin typeface="+mn-ea"/>
              </a:rPr>
              <a:t>（</a:t>
            </a:r>
            <a:r>
              <a:rPr lang="en-US" altLang="zh-CN" dirty="0" smtClean="0">
                <a:latin typeface="+mn-ea"/>
              </a:rPr>
              <a:t>4</a:t>
            </a:r>
            <a:r>
              <a:rPr lang="zh-CN" altLang="zh-CN" dirty="0" smtClean="0">
                <a:latin typeface="+mn-ea"/>
              </a:rPr>
              <a:t>）轮胎</a:t>
            </a:r>
            <a:r>
              <a:rPr lang="en-US" altLang="zh-CN" dirty="0" smtClean="0">
                <a:latin typeface="+mn-ea"/>
              </a:rPr>
              <a:t>  </a:t>
            </a:r>
            <a:r>
              <a:rPr lang="zh-CN" altLang="zh-CN" dirty="0" smtClean="0">
                <a:latin typeface="+mn-ea"/>
              </a:rPr>
              <a:t>指营运车辆耗用的轮胎费用，以及轮胎零星修补费。</a:t>
            </a:r>
          </a:p>
          <a:p>
            <a:pPr>
              <a:lnSpc>
                <a:spcPct val="140000"/>
              </a:lnSpc>
            </a:pPr>
            <a:r>
              <a:rPr lang="zh-CN" altLang="zh-CN" dirty="0" smtClean="0">
                <a:latin typeface="+mn-ea"/>
              </a:rPr>
              <a:t>（</a:t>
            </a:r>
            <a:r>
              <a:rPr lang="en-US" altLang="zh-CN" dirty="0" smtClean="0">
                <a:latin typeface="+mn-ea"/>
              </a:rPr>
              <a:t>5</a:t>
            </a:r>
            <a:r>
              <a:rPr lang="zh-CN" altLang="zh-CN" dirty="0" smtClean="0">
                <a:latin typeface="+mn-ea"/>
              </a:rPr>
              <a:t>）修理费</a:t>
            </a:r>
            <a:r>
              <a:rPr lang="en-US" altLang="zh-CN" dirty="0" smtClean="0">
                <a:latin typeface="+mn-ea"/>
              </a:rPr>
              <a:t>  </a:t>
            </a:r>
            <a:r>
              <a:rPr lang="zh-CN" altLang="zh-CN" dirty="0" smtClean="0">
                <a:latin typeface="+mn-ea"/>
              </a:rPr>
              <a:t>指营运车辆进行各级维护和小修所发生的工料费、修复旧件费用和行车耗用的机油费用，以及车辆大修费用。</a:t>
            </a:r>
            <a:endParaRPr lang="zh-CN" altLang="en-US" dirty="0">
              <a:latin typeface="+mn-ea"/>
            </a:endParaRP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62500" lnSpcReduction="20000"/>
          </a:bodyPr>
          <a:lstStyle/>
          <a:p>
            <a:pPr>
              <a:lnSpc>
                <a:spcPct val="140000"/>
              </a:lnSpc>
            </a:pPr>
            <a:r>
              <a:rPr lang="zh-CN" altLang="zh-CN" dirty="0" smtClean="0">
                <a:latin typeface="+mn-ea"/>
              </a:rPr>
              <a:t>（</a:t>
            </a:r>
            <a:r>
              <a:rPr lang="en-US" altLang="zh-CN" dirty="0" smtClean="0">
                <a:latin typeface="+mn-ea"/>
              </a:rPr>
              <a:t>6</a:t>
            </a:r>
            <a:r>
              <a:rPr lang="zh-CN" altLang="zh-CN" dirty="0" smtClean="0">
                <a:latin typeface="+mn-ea"/>
              </a:rPr>
              <a:t>）车辆折旧</a:t>
            </a:r>
            <a:r>
              <a:rPr lang="en-US" altLang="zh-CN" dirty="0" smtClean="0">
                <a:latin typeface="+mn-ea"/>
              </a:rPr>
              <a:t>  </a:t>
            </a:r>
            <a:r>
              <a:rPr lang="zh-CN" altLang="zh-CN" dirty="0" smtClean="0">
                <a:latin typeface="+mn-ea"/>
              </a:rPr>
              <a:t>指营运车辆按规定方法计提的折旧费。</a:t>
            </a:r>
          </a:p>
          <a:p>
            <a:pPr>
              <a:lnSpc>
                <a:spcPct val="140000"/>
              </a:lnSpc>
            </a:pPr>
            <a:r>
              <a:rPr lang="zh-CN" altLang="zh-CN" dirty="0" smtClean="0">
                <a:latin typeface="+mn-ea"/>
              </a:rPr>
              <a:t>（</a:t>
            </a:r>
            <a:r>
              <a:rPr lang="en-US" altLang="zh-CN" dirty="0" smtClean="0">
                <a:latin typeface="+mn-ea"/>
              </a:rPr>
              <a:t>7</a:t>
            </a:r>
            <a:r>
              <a:rPr lang="zh-CN" altLang="zh-CN" dirty="0" smtClean="0">
                <a:latin typeface="+mn-ea"/>
              </a:rPr>
              <a:t>）车辆保险费</a:t>
            </a:r>
            <a:r>
              <a:rPr lang="en-US" altLang="zh-CN" dirty="0" smtClean="0">
                <a:latin typeface="+mn-ea"/>
              </a:rPr>
              <a:t>  </a:t>
            </a:r>
            <a:r>
              <a:rPr lang="zh-CN" altLang="zh-CN" dirty="0" smtClean="0">
                <a:latin typeface="+mn-ea"/>
              </a:rPr>
              <a:t>指向保险公司缴纳的营运车辆的保险费用。</a:t>
            </a:r>
          </a:p>
          <a:p>
            <a:pPr>
              <a:lnSpc>
                <a:spcPct val="140000"/>
              </a:lnSpc>
            </a:pPr>
            <a:r>
              <a:rPr lang="zh-CN" altLang="zh-CN" dirty="0" smtClean="0">
                <a:latin typeface="+mn-ea"/>
              </a:rPr>
              <a:t>（</a:t>
            </a:r>
            <a:r>
              <a:rPr lang="en-US" altLang="zh-CN" dirty="0" smtClean="0">
                <a:latin typeface="+mn-ea"/>
              </a:rPr>
              <a:t>8</a:t>
            </a:r>
            <a:r>
              <a:rPr lang="zh-CN" altLang="zh-CN" dirty="0" smtClean="0">
                <a:latin typeface="+mn-ea"/>
              </a:rPr>
              <a:t>）事故费</a:t>
            </a:r>
            <a:r>
              <a:rPr lang="en-US" altLang="zh-CN" dirty="0" smtClean="0">
                <a:latin typeface="+mn-ea"/>
              </a:rPr>
              <a:t>  </a:t>
            </a:r>
            <a:r>
              <a:rPr lang="zh-CN" altLang="zh-CN" dirty="0" smtClean="0">
                <a:latin typeface="+mn-ea"/>
              </a:rPr>
              <a:t>指营运车辆在运行过程中，因行车肇事所发生的事故损失，扣除保险公司赔偿后的事故费用。但因车站责任发生的货损、货差损失，以及由不可抗拒的原因而造成的非常损失等，均不在本项目内核算。</a:t>
            </a:r>
          </a:p>
          <a:p>
            <a:pPr>
              <a:lnSpc>
                <a:spcPct val="140000"/>
              </a:lnSpc>
            </a:pPr>
            <a:r>
              <a:rPr lang="zh-CN" altLang="zh-CN" dirty="0" smtClean="0">
                <a:latin typeface="+mn-ea"/>
              </a:rPr>
              <a:t>（</a:t>
            </a:r>
            <a:r>
              <a:rPr lang="en-US" altLang="zh-CN" dirty="0" smtClean="0">
                <a:latin typeface="+mn-ea"/>
              </a:rPr>
              <a:t>9</a:t>
            </a:r>
            <a:r>
              <a:rPr lang="zh-CN" altLang="zh-CN" dirty="0" smtClean="0">
                <a:latin typeface="+mn-ea"/>
              </a:rPr>
              <a:t>）税金</a:t>
            </a:r>
            <a:r>
              <a:rPr lang="en-US" altLang="zh-CN" dirty="0" smtClean="0">
                <a:latin typeface="+mn-ea"/>
              </a:rPr>
              <a:t>  </a:t>
            </a:r>
            <a:r>
              <a:rPr lang="zh-CN" altLang="zh-CN" dirty="0" smtClean="0">
                <a:latin typeface="+mn-ea"/>
              </a:rPr>
              <a:t>指按规定缴纳的车船税。</a:t>
            </a:r>
          </a:p>
          <a:p>
            <a:pPr>
              <a:lnSpc>
                <a:spcPct val="140000"/>
              </a:lnSpc>
            </a:pPr>
            <a:r>
              <a:rPr lang="zh-CN" altLang="zh-CN" dirty="0" smtClean="0">
                <a:latin typeface="+mn-ea"/>
              </a:rPr>
              <a:t>（</a:t>
            </a:r>
            <a:r>
              <a:rPr lang="en-US" altLang="zh-CN" dirty="0" smtClean="0">
                <a:latin typeface="+mn-ea"/>
              </a:rPr>
              <a:t>10</a:t>
            </a:r>
            <a:r>
              <a:rPr lang="zh-CN" altLang="zh-CN" dirty="0" smtClean="0">
                <a:latin typeface="+mn-ea"/>
              </a:rPr>
              <a:t>）其他费用</a:t>
            </a:r>
            <a:r>
              <a:rPr lang="en-US" altLang="zh-CN" dirty="0" smtClean="0">
                <a:latin typeface="+mn-ea"/>
              </a:rPr>
              <a:t>  </a:t>
            </a:r>
            <a:r>
              <a:rPr lang="zh-CN" altLang="zh-CN" dirty="0" smtClean="0">
                <a:latin typeface="+mn-ea"/>
              </a:rPr>
              <a:t>指不属于以上各项的车辆营运费用，如行车杂支、随车工具费、篷布绳索费、防滑链条费、中途故障救济费、车辆牌照和检验费、洗车费、停车住宿费、过桥费、过渡费、高速公路建设费等。</a:t>
            </a:r>
            <a:endParaRPr lang="zh-CN" altLang="en-US" dirty="0">
              <a:latin typeface="+mn-ea"/>
            </a:endParaRP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62500" lnSpcReduction="20000"/>
          </a:bodyPr>
          <a:lstStyle/>
          <a:p>
            <a:pPr>
              <a:lnSpc>
                <a:spcPct val="140000"/>
              </a:lnSpc>
            </a:pPr>
            <a:r>
              <a:rPr lang="en-US" altLang="zh-CN" dirty="0" smtClean="0">
                <a:latin typeface="+mn-ea"/>
              </a:rPr>
              <a:t>2</a:t>
            </a:r>
            <a:r>
              <a:rPr lang="zh-CN" altLang="zh-CN" dirty="0" smtClean="0">
                <a:latin typeface="+mn-ea"/>
              </a:rPr>
              <a:t>．营运间接费用</a:t>
            </a:r>
          </a:p>
          <a:p>
            <a:pPr>
              <a:lnSpc>
                <a:spcPct val="140000"/>
              </a:lnSpc>
            </a:pPr>
            <a:r>
              <a:rPr lang="zh-CN" altLang="zh-CN" dirty="0" smtClean="0">
                <a:latin typeface="+mn-ea"/>
              </a:rPr>
              <a:t>营运间接费用是企业营运过程中所发生的不能直接计入成本核算对象的各种间接费用，包括企业实行内部独立核算单位的车站费用、分公司费用、装卸队（站）费用。但企业行政管理部门发生的管理费用和企业辅助生产部门发生的制造费用不包括在内。</a:t>
            </a:r>
          </a:p>
          <a:p>
            <a:pPr>
              <a:lnSpc>
                <a:spcPct val="140000"/>
              </a:lnSpc>
            </a:pPr>
            <a:r>
              <a:rPr lang="zh-CN" altLang="zh-CN" dirty="0" smtClean="0">
                <a:latin typeface="+mn-ea"/>
              </a:rPr>
              <a:t>企业应根据成本管理和核算的特点及费用发生的用途和性质设置</a:t>
            </a:r>
            <a:r>
              <a:rPr lang="en-US" altLang="zh-CN" dirty="0" smtClean="0">
                <a:latin typeface="+mn-ea"/>
              </a:rPr>
              <a:t>“</a:t>
            </a:r>
            <a:r>
              <a:rPr lang="zh-CN" altLang="zh-CN" dirty="0" smtClean="0">
                <a:latin typeface="+mn-ea"/>
              </a:rPr>
              <a:t>营运间接费用</a:t>
            </a:r>
            <a:r>
              <a:rPr lang="en-US" altLang="zh-CN" dirty="0" smtClean="0">
                <a:latin typeface="+mn-ea"/>
              </a:rPr>
              <a:t>”</a:t>
            </a:r>
            <a:r>
              <a:rPr lang="zh-CN" altLang="zh-CN" dirty="0" smtClean="0">
                <a:latin typeface="+mn-ea"/>
              </a:rPr>
              <a:t>明细分类账，并按费用项目设置专栏进行明细核算。费用项目由企业根据实际情况自行确定，为了便于企业进行成本明细分析，对于工资、职工福利费、燃润料、材料、折旧费、修理费、办公费、水电费、业务费、差旅费、仓库经费等，可单列项目分别归集反映。</a:t>
            </a:r>
            <a:endParaRPr lang="zh-CN" altLang="en-US" dirty="0" smtClean="0">
              <a:latin typeface="+mn-ea"/>
            </a:endParaRP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zh-CN" altLang="zh-CN" dirty="0" smtClean="0"/>
              <a:t>二、汽车货运成本费用的归集与分配</a:t>
            </a:r>
            <a:endParaRPr lang="zh-CN" altLang="zh-CN" dirty="0"/>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70000" lnSpcReduction="20000"/>
          </a:bodyPr>
          <a:lstStyle/>
          <a:p>
            <a:pPr>
              <a:lnSpc>
                <a:spcPct val="140000"/>
              </a:lnSpc>
            </a:pPr>
            <a:r>
              <a:rPr lang="en-US" altLang="zh-CN" dirty="0" smtClean="0">
                <a:latin typeface="+mn-ea"/>
              </a:rPr>
              <a:t>1</a:t>
            </a:r>
            <a:r>
              <a:rPr lang="zh-CN" altLang="zh-CN" dirty="0" smtClean="0">
                <a:latin typeface="+mn-ea"/>
              </a:rPr>
              <a:t>．工资及职工福利费</a:t>
            </a:r>
          </a:p>
          <a:p>
            <a:pPr>
              <a:lnSpc>
                <a:spcPct val="140000"/>
              </a:lnSpc>
            </a:pPr>
            <a:r>
              <a:rPr lang="zh-CN" altLang="zh-CN" dirty="0" smtClean="0">
                <a:latin typeface="+mn-ea"/>
              </a:rPr>
              <a:t>根据工资分配表和职工福利费计算表中分配给各车型分类成本的金额计入成本。</a:t>
            </a:r>
          </a:p>
          <a:p>
            <a:pPr>
              <a:lnSpc>
                <a:spcPct val="140000"/>
              </a:lnSpc>
            </a:pPr>
            <a:r>
              <a:rPr lang="zh-CN" altLang="zh-CN" dirty="0" smtClean="0">
                <a:latin typeface="+mn-ea"/>
              </a:rPr>
              <a:t>对于有固定车辆的驾驶员工资、行车津贴和津贴，应由有关车型的货运成本负担，将其实际发生数直接计入货运成本的工资项目。按照工资负担对象和金额计算应计提的职工福利费，直接计入各分类货运成本的“职工福利费”项目。</a:t>
            </a:r>
          </a:p>
          <a:p>
            <a:pPr>
              <a:lnSpc>
                <a:spcPct val="140000"/>
              </a:lnSpc>
            </a:pPr>
            <a:r>
              <a:rPr lang="zh-CN" altLang="zh-CN" dirty="0" smtClean="0">
                <a:latin typeface="+mn-ea"/>
              </a:rPr>
              <a:t>对于不固定车型的驾驶员的工资及津贴，应按营运车吨位日，分配计入有关车辆的分类货运成本。其分配计算公式为</a:t>
            </a:r>
            <a:endParaRPr lang="zh-CN" altLang="zh-CN" dirty="0">
              <a:latin typeface="+mn-ea"/>
            </a:endParaRP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11"/>
          <p:cNvGraphicFramePr>
            <a:graphicFrameLocks noChangeAspect="1"/>
          </p:cNvGraphicFramePr>
          <p:nvPr>
            <p:extLst>
              <p:ext uri="{D42A27DB-BD31-4B8C-83A1-F6EECF244321}">
                <p14:modId xmlns="" xmlns:p14="http://schemas.microsoft.com/office/powerpoint/2010/main" val="3667312893"/>
              </p:ext>
            </p:extLst>
          </p:nvPr>
        </p:nvGraphicFramePr>
        <p:xfrm>
          <a:off x="2995242" y="2290594"/>
          <a:ext cx="6201516" cy="1068623"/>
        </p:xfrm>
        <a:graphic>
          <a:graphicData uri="http://schemas.openxmlformats.org/presentationml/2006/ole">
            <p:oleObj spid="_x0000_s1026" name="Equation" r:id="rId4" imgW="2336800" imgH="406400" progId="Equation.DSMT4">
              <p:embed/>
            </p:oleObj>
          </a:graphicData>
        </a:graphic>
      </p:graphicFrame>
      <p:graphicFrame>
        <p:nvGraphicFramePr>
          <p:cNvPr id="2051" name="Object 10"/>
          <p:cNvGraphicFramePr>
            <a:graphicFrameLocks noChangeAspect="1"/>
          </p:cNvGraphicFramePr>
          <p:nvPr>
            <p:extLst>
              <p:ext uri="{D42A27DB-BD31-4B8C-83A1-F6EECF244321}">
                <p14:modId xmlns="" xmlns:p14="http://schemas.microsoft.com/office/powerpoint/2010/main" val="3136820590"/>
              </p:ext>
            </p:extLst>
          </p:nvPr>
        </p:nvGraphicFramePr>
        <p:xfrm>
          <a:off x="2398417" y="3870880"/>
          <a:ext cx="7395166" cy="1064121"/>
        </p:xfrm>
        <a:graphic>
          <a:graphicData uri="http://schemas.openxmlformats.org/presentationml/2006/ole">
            <p:oleObj spid="_x0000_s1027" name="Equation" r:id="rId5" imgW="2806700" imgH="406400" progId="Equation.DSMT4">
              <p:embed/>
            </p:oleObj>
          </a:graphicData>
        </a:graphic>
      </p:graphicFrame>
      <p:sp>
        <p:nvSpPr>
          <p:cNvPr id="5"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62500" lnSpcReduction="20000"/>
          </a:bodyPr>
          <a:lstStyle/>
          <a:p>
            <a:pPr>
              <a:lnSpc>
                <a:spcPct val="140000"/>
              </a:lnSpc>
            </a:pPr>
            <a:r>
              <a:rPr lang="en-US" altLang="zh-CN" dirty="0" smtClean="0">
                <a:latin typeface="+mn-ea"/>
              </a:rPr>
              <a:t>2</a:t>
            </a:r>
            <a:r>
              <a:rPr lang="zh-CN" altLang="zh-CN" dirty="0" smtClean="0">
                <a:latin typeface="+mn-ea"/>
              </a:rPr>
              <a:t>．燃料</a:t>
            </a:r>
          </a:p>
          <a:p>
            <a:pPr>
              <a:lnSpc>
                <a:spcPct val="140000"/>
              </a:lnSpc>
            </a:pPr>
            <a:r>
              <a:rPr lang="zh-CN" altLang="zh-CN" dirty="0" smtClean="0">
                <a:latin typeface="+mn-ea"/>
              </a:rPr>
              <a:t>营运车辆的燃料费用，应根据加油数据记录计入各车型分类成本。燃料消耗计算的范围与期间，应与车辆运行情况相一致，以保证燃料实际消耗量与当月车辆总行程和所完成的货物周转量相对应。</a:t>
            </a:r>
          </a:p>
          <a:p>
            <a:pPr>
              <a:lnSpc>
                <a:spcPct val="140000"/>
              </a:lnSpc>
            </a:pPr>
            <a:r>
              <a:rPr lang="zh-CN" altLang="zh-CN" dirty="0" smtClean="0">
                <a:latin typeface="+mn-ea"/>
              </a:rPr>
              <a:t>实行满油箱制的汽车货运企业，在月初、月末油箱加满的前提下，车辆当月加油的累计数，即为当月燃料实际消耗数。</a:t>
            </a:r>
          </a:p>
          <a:p>
            <a:pPr>
              <a:lnSpc>
                <a:spcPct val="140000"/>
              </a:lnSpc>
            </a:pPr>
            <a:r>
              <a:rPr lang="zh-CN" altLang="zh-CN" dirty="0" smtClean="0">
                <a:latin typeface="+mn-ea"/>
              </a:rPr>
              <a:t>实行实地盘存制的企业，应在月底实地测量车辆油箱存油数，并根据加油数据记录，计算各车当月实际耗用的燃料数。其计算公式为</a:t>
            </a:r>
          </a:p>
          <a:p>
            <a:pPr>
              <a:lnSpc>
                <a:spcPct val="140000"/>
              </a:lnSpc>
            </a:pPr>
            <a:r>
              <a:rPr lang="zh-CN" altLang="zh-CN" dirty="0" smtClean="0">
                <a:latin typeface="+mn-ea"/>
              </a:rPr>
              <a:t>当月实耗数</a:t>
            </a:r>
            <a:r>
              <a:rPr lang="en-US" altLang="zh-CN" dirty="0" smtClean="0">
                <a:latin typeface="+mn-ea"/>
              </a:rPr>
              <a:t>=</a:t>
            </a:r>
            <a:r>
              <a:rPr lang="zh-CN" altLang="zh-CN" dirty="0" smtClean="0">
                <a:latin typeface="+mn-ea"/>
              </a:rPr>
              <a:t>月初车存数</a:t>
            </a:r>
            <a:r>
              <a:rPr lang="en-US" altLang="zh-CN" dirty="0" smtClean="0">
                <a:latin typeface="+mn-ea"/>
              </a:rPr>
              <a:t>+</a:t>
            </a:r>
            <a:r>
              <a:rPr lang="zh-CN" altLang="zh-CN" dirty="0" smtClean="0">
                <a:latin typeface="+mn-ea"/>
              </a:rPr>
              <a:t>本月领用数</a:t>
            </a:r>
            <a:r>
              <a:rPr lang="en-US" altLang="zh-CN" dirty="0" smtClean="0">
                <a:latin typeface="+mn-ea"/>
                <a:sym typeface="Symbol"/>
              </a:rPr>
              <a:t></a:t>
            </a:r>
            <a:r>
              <a:rPr lang="zh-CN" altLang="zh-CN" dirty="0" smtClean="0">
                <a:latin typeface="+mn-ea"/>
              </a:rPr>
              <a:t>月末车存数</a:t>
            </a:r>
            <a:endParaRPr lang="zh-CN" altLang="en-US" dirty="0">
              <a:latin typeface="+mn-ea"/>
            </a:endParaRP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62500" lnSpcReduction="20000"/>
          </a:bodyPr>
          <a:lstStyle/>
          <a:p>
            <a:pPr>
              <a:lnSpc>
                <a:spcPct val="140000"/>
              </a:lnSpc>
            </a:pPr>
            <a:r>
              <a:rPr lang="en-US" altLang="zh-CN" dirty="0" smtClean="0">
                <a:latin typeface="+mn-ea"/>
              </a:rPr>
              <a:t>3</a:t>
            </a:r>
            <a:r>
              <a:rPr lang="zh-CN" altLang="zh-CN" dirty="0" smtClean="0">
                <a:latin typeface="+mn-ea"/>
              </a:rPr>
              <a:t>．轮胎</a:t>
            </a:r>
          </a:p>
          <a:p>
            <a:pPr>
              <a:lnSpc>
                <a:spcPct val="140000"/>
              </a:lnSpc>
            </a:pPr>
            <a:r>
              <a:rPr lang="zh-CN" altLang="zh-CN" dirty="0" smtClean="0">
                <a:latin typeface="+mn-ea"/>
              </a:rPr>
              <a:t>营运车辆的轮胎价值耗费，可采取两种方法计入货运成本：</a:t>
            </a:r>
          </a:p>
          <a:p>
            <a:pPr>
              <a:lnSpc>
                <a:spcPct val="140000"/>
              </a:lnSpc>
            </a:pPr>
            <a:r>
              <a:rPr lang="zh-CN" altLang="zh-CN" dirty="0" smtClean="0">
                <a:latin typeface="+mn-ea"/>
              </a:rPr>
              <a:t>（</a:t>
            </a:r>
            <a:r>
              <a:rPr lang="en-US" altLang="zh-CN" dirty="0" smtClean="0">
                <a:latin typeface="+mn-ea"/>
              </a:rPr>
              <a:t>1</a:t>
            </a:r>
            <a:r>
              <a:rPr lang="zh-CN" altLang="zh-CN" dirty="0" smtClean="0">
                <a:latin typeface="+mn-ea"/>
              </a:rPr>
              <a:t>）分期摊销法</a:t>
            </a:r>
            <a:r>
              <a:rPr lang="en-US" altLang="zh-CN" dirty="0" smtClean="0">
                <a:latin typeface="+mn-ea"/>
              </a:rPr>
              <a:t>  </a:t>
            </a:r>
            <a:r>
              <a:rPr lang="zh-CN" altLang="zh-CN" dirty="0" smtClean="0">
                <a:latin typeface="+mn-ea"/>
              </a:rPr>
              <a:t>营运车辆所更换的轮胎，按其实际成本计入货运成本。由于轮胎的单位价值较高，为避免因集中更换轮胎所造成的当月货运成本骤高现象，可将更换轮胎的总值，以分期摊销的方式，在一年内分月摊入货运成本。</a:t>
            </a:r>
          </a:p>
          <a:p>
            <a:pPr>
              <a:lnSpc>
                <a:spcPct val="140000"/>
              </a:lnSpc>
            </a:pPr>
            <a:r>
              <a:rPr lang="zh-CN" altLang="zh-CN" dirty="0" smtClean="0">
                <a:latin typeface="+mn-ea"/>
              </a:rPr>
              <a:t>（</a:t>
            </a:r>
            <a:r>
              <a:rPr lang="en-US" altLang="zh-CN" dirty="0" smtClean="0">
                <a:latin typeface="+mn-ea"/>
              </a:rPr>
              <a:t>2</a:t>
            </a:r>
            <a:r>
              <a:rPr lang="zh-CN" altLang="zh-CN" dirty="0" smtClean="0">
                <a:latin typeface="+mn-ea"/>
              </a:rPr>
              <a:t>）里程摊提法</a:t>
            </a:r>
            <a:r>
              <a:rPr lang="en-US" altLang="zh-CN" dirty="0" smtClean="0">
                <a:latin typeface="+mn-ea"/>
              </a:rPr>
              <a:t>  </a:t>
            </a:r>
            <a:r>
              <a:rPr lang="zh-CN" altLang="zh-CN" dirty="0" smtClean="0">
                <a:latin typeface="+mn-ea"/>
              </a:rPr>
              <a:t>由于轮胎的价值耗费与其使用里程成正比，所以，营运车辆轮胎的价值耗费，可按其千胎公里摊销额和月度内实际行驶胎公里数计算列入成本。采用这种计算方法计算出的轮胎费用，对于原车装轮胎来说，属于预提性质的轮胎费用；对于后续更换的轮胎来说，则属于摊销的轮胎费用。故此，统称为轮胎摊提费用。其计算公式为</a:t>
            </a:r>
            <a:endParaRPr lang="zh-CN" altLang="en-US" dirty="0">
              <a:latin typeface="+mn-ea"/>
            </a:endParaRP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72"/>
          <p:cNvSpPr txBox="1">
            <a:spLocks noChangeArrowheads="1"/>
          </p:cNvSpPr>
          <p:nvPr/>
        </p:nvSpPr>
        <p:spPr bwMode="auto">
          <a:xfrm>
            <a:off x="407368" y="732531"/>
            <a:ext cx="337616"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3600" dirty="0">
                <a:solidFill>
                  <a:schemeClr val="bg1"/>
                </a:solidFill>
                <a:latin typeface="Impact" panose="020B0806030902050204" pitchFamily="34" charset="0"/>
              </a:rPr>
              <a:t>2</a:t>
            </a:r>
            <a:endParaRPr lang="zh-CN" altLang="en-US" sz="3600" dirty="0">
              <a:solidFill>
                <a:schemeClr val="bg1"/>
              </a:solidFill>
              <a:latin typeface="Impact" panose="020B0806030902050204" pitchFamily="34" charset="0"/>
            </a:endParaRPr>
          </a:p>
        </p:txBody>
      </p:sp>
      <p:sp>
        <p:nvSpPr>
          <p:cNvPr id="7" name="Rectangle 8"/>
          <p:cNvSpPr>
            <a:spLocks noChangeArrowheads="1"/>
          </p:cNvSpPr>
          <p:nvPr/>
        </p:nvSpPr>
        <p:spPr bwMode="auto">
          <a:xfrm>
            <a:off x="1524000" y="3045897"/>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aphicFrame>
        <p:nvGraphicFramePr>
          <p:cNvPr id="8" name="Object 7"/>
          <p:cNvGraphicFramePr>
            <a:graphicFrameLocks noChangeAspect="1"/>
          </p:cNvGraphicFramePr>
          <p:nvPr>
            <p:extLst>
              <p:ext uri="{D42A27DB-BD31-4B8C-83A1-F6EECF244321}">
                <p14:modId xmlns="" xmlns:p14="http://schemas.microsoft.com/office/powerpoint/2010/main" val="1079558501"/>
              </p:ext>
            </p:extLst>
          </p:nvPr>
        </p:nvGraphicFramePr>
        <p:xfrm>
          <a:off x="1655764" y="2636838"/>
          <a:ext cx="8543925" cy="995362"/>
        </p:xfrm>
        <a:graphic>
          <a:graphicData uri="http://schemas.openxmlformats.org/presentationml/2006/ole">
            <p:oleObj spid="_x0000_s3074" name="Equation" r:id="rId4" imgW="3403600" imgH="393700" progId="Equation.DSMT4">
              <p:embed/>
            </p:oleObj>
          </a:graphicData>
        </a:graphic>
      </p:graphicFrame>
      <p:sp>
        <p:nvSpPr>
          <p:cNvPr id="9" name="Rectangle 10"/>
          <p:cNvSpPr>
            <a:spLocks noChangeArrowheads="1"/>
          </p:cNvSpPr>
          <p:nvPr/>
        </p:nvSpPr>
        <p:spPr bwMode="auto">
          <a:xfrm>
            <a:off x="1524000" y="30538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aphicFrame>
        <p:nvGraphicFramePr>
          <p:cNvPr id="11" name="Object 9"/>
          <p:cNvGraphicFramePr>
            <a:graphicFrameLocks noChangeAspect="1"/>
          </p:cNvGraphicFramePr>
          <p:nvPr>
            <p:extLst>
              <p:ext uri="{D42A27DB-BD31-4B8C-83A1-F6EECF244321}">
                <p14:modId xmlns="" xmlns:p14="http://schemas.microsoft.com/office/powerpoint/2010/main" val="1147564160"/>
              </p:ext>
            </p:extLst>
          </p:nvPr>
        </p:nvGraphicFramePr>
        <p:xfrm>
          <a:off x="1524001" y="4221164"/>
          <a:ext cx="8893175" cy="955675"/>
        </p:xfrm>
        <a:graphic>
          <a:graphicData uri="http://schemas.openxmlformats.org/presentationml/2006/ole">
            <p:oleObj spid="_x0000_s3075" name="Equation" r:id="rId5" imgW="3543300" imgH="381000" progId="Equation.DSMT4">
              <p:embed/>
            </p:oleObj>
          </a:graphicData>
        </a:graphic>
      </p:graphicFrame>
      <p:sp>
        <p:nvSpPr>
          <p:cNvPr id="10"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extLst>
      <p:ext uri="{BB962C8B-B14F-4D97-AF65-F5344CB8AC3E}">
        <p14:creationId xmlns="" xmlns:p14="http://schemas.microsoft.com/office/powerpoint/2010/main" val="202117473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zh-CN" altLang="en-US" dirty="0" smtClean="0">
                <a:latin typeface="+mn-ea"/>
              </a:rPr>
              <a:t>例</a:t>
            </a:r>
            <a:r>
              <a:rPr lang="en-US" altLang="zh-CN" dirty="0" smtClean="0">
                <a:latin typeface="+mn-ea"/>
              </a:rPr>
              <a:t>【4-1】</a:t>
            </a:r>
            <a:r>
              <a:rPr lang="zh-CN" altLang="en-US" dirty="0" smtClean="0">
                <a:latin typeface="+mn-ea"/>
              </a:rPr>
              <a:t>：某型号轮胎计划单价为</a:t>
            </a:r>
            <a:r>
              <a:rPr lang="en-US" altLang="zh-CN" dirty="0" smtClean="0">
                <a:latin typeface="+mn-ea"/>
              </a:rPr>
              <a:t>4000</a:t>
            </a:r>
            <a:r>
              <a:rPr lang="zh-CN" altLang="en-US" dirty="0" smtClean="0">
                <a:latin typeface="+mn-ea"/>
              </a:rPr>
              <a:t>元，计划残值为</a:t>
            </a:r>
            <a:r>
              <a:rPr lang="en-US" altLang="zh-CN" dirty="0" smtClean="0">
                <a:latin typeface="+mn-ea"/>
              </a:rPr>
              <a:t>100</a:t>
            </a:r>
            <a:r>
              <a:rPr lang="zh-CN" altLang="en-US" dirty="0" smtClean="0">
                <a:latin typeface="+mn-ea"/>
              </a:rPr>
              <a:t>元，新胎到报废行驶里程定额为</a:t>
            </a:r>
            <a:r>
              <a:rPr lang="en-US" altLang="zh-CN" dirty="0" smtClean="0">
                <a:latin typeface="+mn-ea"/>
              </a:rPr>
              <a:t>100000km</a:t>
            </a:r>
            <a:r>
              <a:rPr lang="zh-CN" altLang="en-US" dirty="0" smtClean="0">
                <a:latin typeface="+mn-ea"/>
              </a:rPr>
              <a:t>，其千胎公里摊提额计算如下：</a:t>
            </a:r>
            <a:endParaRPr lang="zh-CN" altLang="en-US" dirty="0">
              <a:latin typeface="+mn-ea"/>
            </a:endParaRPr>
          </a:p>
        </p:txBody>
      </p:sp>
      <p:sp>
        <p:nvSpPr>
          <p:cNvPr id="6"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10"/>
          <p:cNvSpPr>
            <a:spLocks noGrp="1"/>
          </p:cNvSpPr>
          <p:nvPr>
            <p:ph/>
          </p:nvPr>
        </p:nvSpPr>
        <p:spPr/>
        <p:txBody>
          <a:bodyPr/>
          <a:lstStyle/>
          <a:p>
            <a:pPr indent="0" algn="ctr"/>
            <a:r>
              <a:rPr lang="zh-CN" altLang="en-US" dirty="0" smtClean="0"/>
              <a:t>第一节  汽车货运成本的概念与分类</a:t>
            </a:r>
          </a:p>
          <a:p>
            <a:pPr lvl="3"/>
            <a:r>
              <a:rPr lang="zh-CN" altLang="en-US" dirty="0" smtClean="0"/>
              <a:t>一、汽车货运成本的概念</a:t>
            </a:r>
          </a:p>
          <a:p>
            <a:pPr lvl="3"/>
            <a:r>
              <a:rPr lang="zh-CN" altLang="en-US" dirty="0" smtClean="0"/>
              <a:t>二、汽车货运成本构成内容的分类</a:t>
            </a:r>
            <a:endParaRPr lang="zh-CN" altLang="en-US" dirty="0"/>
          </a:p>
        </p:txBody>
      </p:sp>
      <p:sp>
        <p:nvSpPr>
          <p:cNvPr id="3" name="文本框 1"/>
          <p:cNvSpPr txBox="1"/>
          <p:nvPr/>
        </p:nvSpPr>
        <p:spPr>
          <a:xfrm>
            <a:off x="22346" y="91618"/>
            <a:ext cx="734048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第一节 汽车货运成本的概念与分类</a:t>
            </a:r>
            <a:endParaRPr lang="zh-CN" altLang="en-US" dirty="0">
              <a:solidFill>
                <a:schemeClr val="bg1"/>
              </a:solidFill>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p:cNvSpPr>
            <a:spLocks noChangeArrowheads="1"/>
          </p:cNvSpPr>
          <p:nvPr/>
        </p:nvSpPr>
        <p:spPr bwMode="auto">
          <a:xfrm>
            <a:off x="1524000" y="2477273"/>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aphicFrame>
        <p:nvGraphicFramePr>
          <p:cNvPr id="5122" name="Object 4"/>
          <p:cNvGraphicFramePr>
            <a:graphicFrameLocks noChangeAspect="1"/>
          </p:cNvGraphicFramePr>
          <p:nvPr>
            <p:extLst>
              <p:ext uri="{D42A27DB-BD31-4B8C-83A1-F6EECF244321}">
                <p14:modId xmlns="" xmlns:p14="http://schemas.microsoft.com/office/powerpoint/2010/main" val="1742852422"/>
              </p:ext>
            </p:extLst>
          </p:nvPr>
        </p:nvGraphicFramePr>
        <p:xfrm>
          <a:off x="3780632" y="2779416"/>
          <a:ext cx="4630736" cy="1029190"/>
        </p:xfrm>
        <a:graphic>
          <a:graphicData uri="http://schemas.openxmlformats.org/presentationml/2006/ole">
            <p:oleObj spid="_x0000_s4098" name="Equation" r:id="rId3" imgW="1714500" imgH="381000" progId="Equation.DSMT4">
              <p:embed/>
            </p:oleObj>
          </a:graphicData>
        </a:graphic>
      </p:graphicFrame>
      <p:sp>
        <p:nvSpPr>
          <p:cNvPr id="5124" name="Rectangle 7"/>
          <p:cNvSpPr>
            <a:spLocks noChangeArrowheads="1"/>
          </p:cNvSpPr>
          <p:nvPr/>
        </p:nvSpPr>
        <p:spPr bwMode="auto">
          <a:xfrm>
            <a:off x="1847850" y="4266902"/>
            <a:ext cx="845978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sz="3200" dirty="0">
                <a:latin typeface="+mn-ea"/>
                <a:ea typeface="+mn-ea"/>
              </a:rPr>
              <a:t>该型号轮胎千胎公里摊提额为</a:t>
            </a:r>
            <a:r>
              <a:rPr lang="en-US" altLang="zh-CN" sz="3200" dirty="0">
                <a:latin typeface="+mn-ea"/>
                <a:ea typeface="+mn-ea"/>
              </a:rPr>
              <a:t>39</a:t>
            </a:r>
            <a:r>
              <a:rPr lang="zh-CN" altLang="en-US" sz="3200" dirty="0">
                <a:latin typeface="+mn-ea"/>
                <a:ea typeface="+mn-ea"/>
              </a:rPr>
              <a:t>元</a:t>
            </a:r>
            <a:r>
              <a:rPr lang="en-US" altLang="zh-CN" sz="3200" dirty="0">
                <a:latin typeface="+mn-ea"/>
                <a:ea typeface="+mn-ea"/>
              </a:rPr>
              <a:t>/10</a:t>
            </a:r>
            <a:r>
              <a:rPr lang="en-US" altLang="zh-CN" sz="3200" baseline="30000" dirty="0">
                <a:latin typeface="+mn-ea"/>
                <a:ea typeface="+mn-ea"/>
              </a:rPr>
              <a:t>3</a:t>
            </a:r>
            <a:r>
              <a:rPr lang="en-US" altLang="zh-CN" sz="3200" dirty="0">
                <a:latin typeface="+mn-ea"/>
                <a:ea typeface="+mn-ea"/>
              </a:rPr>
              <a:t>km</a:t>
            </a:r>
            <a:r>
              <a:rPr lang="zh-CN" altLang="en-US" sz="3200" dirty="0">
                <a:latin typeface="+mn-ea"/>
                <a:ea typeface="+mn-ea"/>
              </a:rPr>
              <a:t>。</a:t>
            </a:r>
          </a:p>
        </p:txBody>
      </p:sp>
      <p:sp>
        <p:nvSpPr>
          <p:cNvPr id="8"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zh-CN" altLang="en-US" dirty="0" smtClean="0">
                <a:latin typeface="+mn-ea"/>
              </a:rPr>
              <a:t>例</a:t>
            </a:r>
            <a:r>
              <a:rPr lang="en-US" altLang="zh-CN" dirty="0" smtClean="0">
                <a:latin typeface="+mn-ea"/>
              </a:rPr>
              <a:t>【4-2】</a:t>
            </a:r>
            <a:r>
              <a:rPr lang="zh-CN" altLang="en-US" dirty="0" smtClean="0">
                <a:latin typeface="+mn-ea"/>
              </a:rPr>
              <a:t>如果该型号轮胎当月使用里程为</a:t>
            </a:r>
            <a:r>
              <a:rPr lang="en-US" altLang="zh-CN" dirty="0" smtClean="0">
                <a:latin typeface="+mn-ea"/>
              </a:rPr>
              <a:t>1500000km</a:t>
            </a:r>
            <a:r>
              <a:rPr lang="zh-CN" altLang="en-US" dirty="0" smtClean="0">
                <a:latin typeface="+mn-ea"/>
              </a:rPr>
              <a:t>，则该型号轮胎当月应计摊提费用计算如下：</a:t>
            </a:r>
            <a:endParaRPr lang="zh-CN" altLang="en-US" dirty="0">
              <a:latin typeface="+mn-ea"/>
            </a:endParaRPr>
          </a:p>
        </p:txBody>
      </p:sp>
      <p:sp>
        <p:nvSpPr>
          <p:cNvPr id="6"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p:cNvSpPr>
            <a:spLocks noChangeArrowheads="1"/>
          </p:cNvSpPr>
          <p:nvPr/>
        </p:nvSpPr>
        <p:spPr bwMode="auto">
          <a:xfrm>
            <a:off x="2351584" y="4076973"/>
            <a:ext cx="7735888"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sz="3200">
                <a:latin typeface="宋体" panose="02010600030101010101" pitchFamily="2" charset="-122"/>
              </a:rPr>
              <a:t>该型号轮胎当月应计摊提费用为</a:t>
            </a:r>
            <a:r>
              <a:rPr lang="en-US" altLang="zh-CN" sz="3200">
                <a:latin typeface="宋体" panose="02010600030101010101" pitchFamily="2" charset="-122"/>
              </a:rPr>
              <a:t>58500</a:t>
            </a:r>
            <a:r>
              <a:rPr lang="zh-CN" altLang="en-US" sz="3200">
                <a:latin typeface="宋体" panose="02010600030101010101" pitchFamily="2" charset="-122"/>
              </a:rPr>
              <a:t>元。</a:t>
            </a:r>
          </a:p>
        </p:txBody>
      </p:sp>
      <p:sp>
        <p:nvSpPr>
          <p:cNvPr id="6148" name="Rectangle 6"/>
          <p:cNvSpPr>
            <a:spLocks noChangeArrowheads="1"/>
          </p:cNvSpPr>
          <p:nvPr/>
        </p:nvSpPr>
        <p:spPr bwMode="auto">
          <a:xfrm>
            <a:off x="1524000" y="30538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aphicFrame>
        <p:nvGraphicFramePr>
          <p:cNvPr id="6146" name="Object 5"/>
          <p:cNvGraphicFramePr>
            <a:graphicFrameLocks noChangeAspect="1"/>
          </p:cNvGraphicFramePr>
          <p:nvPr>
            <p:extLst>
              <p:ext uri="{D42A27DB-BD31-4B8C-83A1-F6EECF244321}">
                <p14:modId xmlns="" xmlns:p14="http://schemas.microsoft.com/office/powerpoint/2010/main" val="56142574"/>
              </p:ext>
            </p:extLst>
          </p:nvPr>
        </p:nvGraphicFramePr>
        <p:xfrm>
          <a:off x="4134099" y="2679974"/>
          <a:ext cx="3923802" cy="1025206"/>
        </p:xfrm>
        <a:graphic>
          <a:graphicData uri="http://schemas.openxmlformats.org/presentationml/2006/ole">
            <p:oleObj spid="_x0000_s5122" name="Equation" r:id="rId4" imgW="1358310" imgH="355446" progId="Equation.DSMT4">
              <p:embed/>
            </p:oleObj>
          </a:graphicData>
        </a:graphic>
      </p:graphicFrame>
      <p:sp>
        <p:nvSpPr>
          <p:cNvPr id="6"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4294967295"/>
          </p:nvPr>
        </p:nvSpPr>
        <p:spPr>
          <a:xfrm>
            <a:off x="1219201" y="2191218"/>
            <a:ext cx="9877424" cy="1656882"/>
          </a:xfrm>
        </p:spPr>
        <p:txBody>
          <a:bodyPr>
            <a:noAutofit/>
          </a:bodyPr>
          <a:lstStyle/>
          <a:p>
            <a:pPr indent="828000"/>
            <a:r>
              <a:rPr lang="zh-CN" altLang="zh-CN" sz="2800" b="1" dirty="0" smtClean="0"/>
              <a:t>报废的轮胎，应按照新胎到报废的里程定额计算其超亏里程，并按月分车型计算其超亏里程差异，调整货运成本。其计算公式为</a:t>
            </a:r>
            <a:endParaRPr lang="zh-CN" altLang="zh-CN" sz="2800" b="1" dirty="0"/>
          </a:p>
        </p:txBody>
      </p:sp>
      <p:sp>
        <p:nvSpPr>
          <p:cNvPr id="6" name="文本框 72"/>
          <p:cNvSpPr txBox="1">
            <a:spLocks noChangeArrowheads="1"/>
          </p:cNvSpPr>
          <p:nvPr/>
        </p:nvSpPr>
        <p:spPr bwMode="auto">
          <a:xfrm>
            <a:off x="407368" y="732531"/>
            <a:ext cx="337616"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3600" dirty="0">
                <a:solidFill>
                  <a:schemeClr val="bg1"/>
                </a:solidFill>
                <a:latin typeface="Impact" panose="020B0806030902050204" pitchFamily="34" charset="0"/>
              </a:rPr>
              <a:t>2</a:t>
            </a:r>
            <a:endParaRPr lang="zh-CN" altLang="en-US" sz="3600" dirty="0">
              <a:solidFill>
                <a:schemeClr val="bg1"/>
              </a:solidFill>
              <a:latin typeface="Impact" panose="020B0806030902050204" pitchFamily="34" charset="0"/>
            </a:endParaRPr>
          </a:p>
        </p:txBody>
      </p:sp>
      <p:sp>
        <p:nvSpPr>
          <p:cNvPr id="7" name="Rectangle 8"/>
          <p:cNvSpPr>
            <a:spLocks noChangeArrowheads="1"/>
          </p:cNvSpPr>
          <p:nvPr/>
        </p:nvSpPr>
        <p:spPr bwMode="auto">
          <a:xfrm>
            <a:off x="1524000" y="3045897"/>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9" name="Rectangle 10"/>
          <p:cNvSpPr>
            <a:spLocks noChangeArrowheads="1"/>
          </p:cNvSpPr>
          <p:nvPr/>
        </p:nvSpPr>
        <p:spPr bwMode="auto">
          <a:xfrm>
            <a:off x="1524000" y="30538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aphicFrame>
        <p:nvGraphicFramePr>
          <p:cNvPr id="10" name="Object 6"/>
          <p:cNvGraphicFramePr>
            <a:graphicFrameLocks noChangeAspect="1"/>
          </p:cNvGraphicFramePr>
          <p:nvPr>
            <p:extLst>
              <p:ext uri="{D42A27DB-BD31-4B8C-83A1-F6EECF244321}">
                <p14:modId xmlns="" xmlns:p14="http://schemas.microsoft.com/office/powerpoint/2010/main" val="2734174984"/>
              </p:ext>
            </p:extLst>
          </p:nvPr>
        </p:nvGraphicFramePr>
        <p:xfrm>
          <a:off x="2320925" y="3987064"/>
          <a:ext cx="7550151" cy="1038471"/>
        </p:xfrm>
        <a:graphic>
          <a:graphicData uri="http://schemas.openxmlformats.org/presentationml/2006/ole">
            <p:oleObj spid="_x0000_s6146" name="Equation" r:id="rId4" imgW="2870200" imgH="393700" progId="Equation.DSMT4">
              <p:embed/>
            </p:oleObj>
          </a:graphicData>
        </a:graphic>
      </p:graphicFrame>
      <p:sp>
        <p:nvSpPr>
          <p:cNvPr id="8"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extLst>
      <p:ext uri="{BB962C8B-B14F-4D97-AF65-F5344CB8AC3E}">
        <p14:creationId xmlns="" xmlns:p14="http://schemas.microsoft.com/office/powerpoint/2010/main" val="2588060879"/>
      </p:ext>
    </p:extLst>
  </p:cSld>
  <p:clrMapOvr>
    <a:masterClrMapping/>
  </p:clrMapOvr>
  <p:transition spd="med" advClick="0">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p:nvPr>
        </p:nvSpPr>
        <p:spPr/>
        <p:txBody>
          <a:bodyPr/>
          <a:lstStyle/>
          <a:p>
            <a:pPr>
              <a:lnSpc>
                <a:spcPct val="200000"/>
              </a:lnSpc>
            </a:pPr>
            <a:r>
              <a:rPr lang="zh-CN" altLang="en-US" dirty="0" smtClean="0">
                <a:latin typeface="宋体" panose="02010600030101010101" pitchFamily="2" charset="-122"/>
              </a:rPr>
              <a:t>例</a:t>
            </a:r>
            <a:r>
              <a:rPr lang="en-US" altLang="zh-CN" dirty="0" smtClean="0">
                <a:latin typeface="宋体" panose="02010600030101010101" pitchFamily="2" charset="-122"/>
              </a:rPr>
              <a:t>【4-3】</a:t>
            </a:r>
            <a:r>
              <a:rPr lang="zh-CN" altLang="en-US" dirty="0" smtClean="0">
                <a:latin typeface="宋体" panose="02010600030101010101" pitchFamily="2" charset="-122"/>
              </a:rPr>
              <a:t>如果该型号轮胎当月报废轮胎超额使用里程为</a:t>
            </a:r>
            <a:r>
              <a:rPr lang="en-US" altLang="zh-CN" dirty="0" smtClean="0">
                <a:latin typeface="宋体" panose="02010600030101010101" pitchFamily="2" charset="-122"/>
              </a:rPr>
              <a:t>110 000km</a:t>
            </a:r>
            <a:r>
              <a:rPr lang="zh-CN" altLang="en-US" dirty="0" smtClean="0">
                <a:latin typeface="宋体" panose="02010600030101010101" pitchFamily="2" charset="-122"/>
              </a:rPr>
              <a:t>，其超里程应调整成本差异额计算如下：</a:t>
            </a:r>
            <a:endParaRPr lang="zh-CN" altLang="en-US" dirty="0"/>
          </a:p>
        </p:txBody>
      </p:sp>
      <p:sp>
        <p:nvSpPr>
          <p:cNvPr id="6"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4"/>
          <p:cNvSpPr>
            <a:spLocks noChangeArrowheads="1"/>
          </p:cNvSpPr>
          <p:nvPr/>
        </p:nvSpPr>
        <p:spPr bwMode="auto">
          <a:xfrm>
            <a:off x="1247775" y="3381649"/>
            <a:ext cx="9607303" cy="2192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indent="828000" eaLnBrk="1" hangingPunct="1">
              <a:lnSpc>
                <a:spcPct val="150000"/>
              </a:lnSpc>
            </a:pPr>
            <a:r>
              <a:rPr lang="zh-CN" altLang="en-US" sz="3200" dirty="0">
                <a:latin typeface="宋体" panose="02010600030101010101" pitchFamily="2" charset="-122"/>
              </a:rPr>
              <a:t>超额里程应调减成本</a:t>
            </a:r>
            <a:r>
              <a:rPr lang="en-US" altLang="zh-CN" sz="3200" dirty="0">
                <a:latin typeface="宋体" panose="02010600030101010101" pitchFamily="2" charset="-122"/>
              </a:rPr>
              <a:t>4290</a:t>
            </a:r>
            <a:r>
              <a:rPr lang="zh-CN" altLang="en-US" sz="3200" dirty="0">
                <a:latin typeface="宋体" panose="02010600030101010101" pitchFamily="2" charset="-122"/>
              </a:rPr>
              <a:t>元</a:t>
            </a:r>
            <a:r>
              <a:rPr lang="zh-CN" altLang="en-US" sz="3200" dirty="0" smtClean="0">
                <a:latin typeface="宋体" panose="02010600030101010101" pitchFamily="2" charset="-122"/>
              </a:rPr>
              <a:t>。</a:t>
            </a:r>
            <a:endParaRPr lang="en-US" altLang="zh-CN" sz="3200" dirty="0" smtClean="0">
              <a:latin typeface="宋体" panose="02010600030101010101" pitchFamily="2" charset="-122"/>
            </a:endParaRPr>
          </a:p>
          <a:p>
            <a:pPr indent="828000" eaLnBrk="1" hangingPunct="1">
              <a:lnSpc>
                <a:spcPct val="150000"/>
              </a:lnSpc>
            </a:pPr>
            <a:r>
              <a:rPr lang="zh-CN" altLang="zh-CN" sz="3200" dirty="0" smtClean="0"/>
              <a:t>需要注意的是，当汽车不能使用报废时，应计算并冲减第一套轮胎的预提费用。</a:t>
            </a:r>
            <a:endParaRPr lang="zh-CN" altLang="en-US" sz="3200" dirty="0">
              <a:latin typeface="宋体" panose="02010600030101010101" pitchFamily="2" charset="-122"/>
            </a:endParaRPr>
          </a:p>
        </p:txBody>
      </p:sp>
      <p:sp>
        <p:nvSpPr>
          <p:cNvPr id="8196" name="Rectangle 6"/>
          <p:cNvSpPr>
            <a:spLocks noChangeArrowheads="1"/>
          </p:cNvSpPr>
          <p:nvPr/>
        </p:nvSpPr>
        <p:spPr bwMode="auto">
          <a:xfrm>
            <a:off x="1524000" y="3045897"/>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aphicFrame>
        <p:nvGraphicFramePr>
          <p:cNvPr id="8194" name="Object 5"/>
          <p:cNvGraphicFramePr>
            <a:graphicFrameLocks noChangeAspect="1"/>
          </p:cNvGraphicFramePr>
          <p:nvPr>
            <p:extLst>
              <p:ext uri="{D42A27DB-BD31-4B8C-83A1-F6EECF244321}">
                <p14:modId xmlns="" xmlns:p14="http://schemas.microsoft.com/office/powerpoint/2010/main" val="810368654"/>
              </p:ext>
            </p:extLst>
          </p:nvPr>
        </p:nvGraphicFramePr>
        <p:xfrm>
          <a:off x="4117455" y="2067672"/>
          <a:ext cx="3957091" cy="1015525"/>
        </p:xfrm>
        <a:graphic>
          <a:graphicData uri="http://schemas.openxmlformats.org/presentationml/2006/ole">
            <p:oleObj spid="_x0000_s7170" name="Equation" r:id="rId4" imgW="1396394" imgH="355446" progId="Equation.DSMT4">
              <p:embed/>
            </p:oleObj>
          </a:graphicData>
        </a:graphic>
      </p:graphicFrame>
      <p:sp>
        <p:nvSpPr>
          <p:cNvPr id="6"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92500" lnSpcReduction="20000"/>
          </a:bodyPr>
          <a:lstStyle/>
          <a:p>
            <a:r>
              <a:rPr lang="en-US" altLang="zh-CN" dirty="0" smtClean="0">
                <a:latin typeface="+mn-ea"/>
              </a:rPr>
              <a:t>4</a:t>
            </a:r>
            <a:r>
              <a:rPr lang="zh-CN" altLang="zh-CN" dirty="0" smtClean="0">
                <a:latin typeface="+mn-ea"/>
              </a:rPr>
              <a:t>．修理费</a:t>
            </a:r>
          </a:p>
          <a:p>
            <a:r>
              <a:rPr lang="zh-CN" altLang="zh-CN" dirty="0" smtClean="0">
                <a:latin typeface="+mn-ea"/>
              </a:rPr>
              <a:t>营运车辆因维护和修理而领用的各种材料与配件，其费用应直接计入各分类成本的修理费项目；预提的车辆大修理费用提存额，可根据“预提大修理费用计算表”计入本项目。</a:t>
            </a:r>
          </a:p>
          <a:p>
            <a:r>
              <a:rPr lang="zh-CN" altLang="zh-CN" dirty="0" smtClean="0">
                <a:latin typeface="+mn-ea"/>
              </a:rPr>
              <a:t>由于营运车辆大修作业，通常规定有大修间隔里程定额，所以企业可按营运车辆的行驶里程，预先计算大修理费用提存额，并计入货运成本；而实际发生的大修理费用则直接从提存额中列支。特种车和大型车可按使用年限计算预提。</a:t>
            </a:r>
            <a:endParaRPr lang="zh-CN" altLang="en-US" dirty="0">
              <a:latin typeface="+mn-ea"/>
            </a:endParaRP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a:xfrm>
            <a:off x="371475" y="1803400"/>
            <a:ext cx="6438900" cy="685800"/>
          </a:xfrm>
        </p:spPr>
        <p:txBody>
          <a:bodyPr>
            <a:normAutofit/>
          </a:bodyPr>
          <a:lstStyle/>
          <a:p>
            <a:pPr algn="ctr" eaLnBrk="1" hangingPunct="1"/>
            <a:r>
              <a:rPr lang="zh-CN" altLang="en-US" sz="3200" b="1" dirty="0" smtClean="0">
                <a:latin typeface="+mn-ea"/>
                <a:ea typeface="+mn-ea"/>
              </a:rPr>
              <a:t>（</a:t>
            </a:r>
            <a:r>
              <a:rPr lang="en-US" altLang="zh-CN" sz="3200" b="1" dirty="0" smtClean="0">
                <a:latin typeface="+mn-ea"/>
                <a:ea typeface="+mn-ea"/>
              </a:rPr>
              <a:t>1</a:t>
            </a:r>
            <a:r>
              <a:rPr lang="zh-CN" altLang="en-US" sz="3200" b="1" dirty="0" smtClean="0">
                <a:latin typeface="+mn-ea"/>
                <a:ea typeface="+mn-ea"/>
              </a:rPr>
              <a:t>）按使用年限计提的计算式</a:t>
            </a:r>
          </a:p>
        </p:txBody>
      </p:sp>
      <p:graphicFrame>
        <p:nvGraphicFramePr>
          <p:cNvPr id="3" name="Object 8"/>
          <p:cNvGraphicFramePr>
            <a:graphicFrameLocks noChangeAspect="1"/>
          </p:cNvGraphicFramePr>
          <p:nvPr>
            <p:extLst>
              <p:ext uri="{D42A27DB-BD31-4B8C-83A1-F6EECF244321}">
                <p14:modId xmlns="" xmlns:p14="http://schemas.microsoft.com/office/powerpoint/2010/main" val="2498096519"/>
              </p:ext>
            </p:extLst>
          </p:nvPr>
        </p:nvGraphicFramePr>
        <p:xfrm>
          <a:off x="3050691" y="4583532"/>
          <a:ext cx="6090618" cy="893810"/>
        </p:xfrm>
        <a:graphic>
          <a:graphicData uri="http://schemas.openxmlformats.org/presentationml/2006/ole">
            <p:oleObj spid="_x0000_s8194" name="Equation" r:id="rId3" imgW="2705100" imgH="393700" progId="Equation.DSMT4">
              <p:embed/>
            </p:oleObj>
          </a:graphicData>
        </a:graphic>
      </p:graphicFrame>
      <p:graphicFrame>
        <p:nvGraphicFramePr>
          <p:cNvPr id="4" name="Object 12"/>
          <p:cNvGraphicFramePr>
            <a:graphicFrameLocks noChangeAspect="1"/>
          </p:cNvGraphicFramePr>
          <p:nvPr>
            <p:extLst>
              <p:ext uri="{D42A27DB-BD31-4B8C-83A1-F6EECF244321}">
                <p14:modId xmlns="" xmlns:p14="http://schemas.microsoft.com/office/powerpoint/2010/main" val="3564217867"/>
              </p:ext>
            </p:extLst>
          </p:nvPr>
        </p:nvGraphicFramePr>
        <p:xfrm>
          <a:off x="3050692" y="2679762"/>
          <a:ext cx="6090617" cy="1549122"/>
        </p:xfrm>
        <a:graphic>
          <a:graphicData uri="http://schemas.openxmlformats.org/presentationml/2006/ole">
            <p:oleObj spid="_x0000_s8195" name="Equation" r:id="rId4" imgW="2755900" imgH="698500" progId="Equation.DSMT4">
              <p:embed/>
            </p:oleObj>
          </a:graphicData>
        </a:graphic>
      </p:graphicFrame>
      <p:sp>
        <p:nvSpPr>
          <p:cNvPr id="6"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p:nvPr>
        </p:nvSpPr>
        <p:spPr/>
        <p:txBody>
          <a:bodyPr/>
          <a:lstStyle/>
          <a:p>
            <a:r>
              <a:rPr lang="zh-CN" altLang="en-US" dirty="0" smtClean="0">
                <a:latin typeface="宋体" panose="02010600030101010101" pitchFamily="2" charset="-122"/>
              </a:rPr>
              <a:t>例</a:t>
            </a:r>
            <a:r>
              <a:rPr lang="en-US" altLang="zh-CN" dirty="0" smtClean="0">
                <a:latin typeface="宋体" panose="02010600030101010101" pitchFamily="2" charset="-122"/>
              </a:rPr>
              <a:t>【4-4】</a:t>
            </a:r>
            <a:r>
              <a:rPr lang="zh-CN" altLang="en-US" dirty="0" smtClean="0">
                <a:latin typeface="宋体" panose="02010600030101010101" pitchFamily="2" charset="-122"/>
              </a:rPr>
              <a:t>：某型号货运汽车，预计大修理次数为</a:t>
            </a:r>
            <a:r>
              <a:rPr lang="en-US" altLang="zh-CN" dirty="0" smtClean="0">
                <a:latin typeface="宋体" panose="02010600030101010101" pitchFamily="2" charset="-122"/>
              </a:rPr>
              <a:t>3</a:t>
            </a:r>
            <a:r>
              <a:rPr lang="zh-CN" altLang="en-US" dirty="0" smtClean="0">
                <a:latin typeface="宋体" panose="02010600030101010101" pitchFamily="2" charset="-122"/>
              </a:rPr>
              <a:t>次，每次大修理费用为</a:t>
            </a:r>
            <a:r>
              <a:rPr lang="en-US" altLang="zh-CN" dirty="0" smtClean="0">
                <a:latin typeface="宋体" panose="02010600030101010101" pitchFamily="2" charset="-122"/>
              </a:rPr>
              <a:t>15 000</a:t>
            </a:r>
            <a:r>
              <a:rPr lang="zh-CN" altLang="en-US" dirty="0" smtClean="0">
                <a:latin typeface="宋体" panose="02010600030101010101" pitchFamily="2" charset="-122"/>
              </a:rPr>
              <a:t>元，该车型平均原值为</a:t>
            </a:r>
            <a:r>
              <a:rPr lang="en-US" altLang="zh-CN" dirty="0" smtClean="0">
                <a:latin typeface="宋体" panose="02010600030101010101" pitchFamily="2" charset="-122"/>
              </a:rPr>
              <a:t>600 000</a:t>
            </a:r>
            <a:r>
              <a:rPr lang="zh-CN" altLang="en-US" dirty="0" smtClean="0">
                <a:latin typeface="宋体" panose="02010600030101010101" pitchFamily="2" charset="-122"/>
              </a:rPr>
              <a:t>元，预计使用年限为</a:t>
            </a:r>
            <a:r>
              <a:rPr lang="en-US" altLang="zh-CN" dirty="0" smtClean="0">
                <a:latin typeface="宋体" panose="02010600030101010101" pitchFamily="2" charset="-122"/>
              </a:rPr>
              <a:t>10</a:t>
            </a:r>
            <a:r>
              <a:rPr lang="zh-CN" altLang="en-US" dirty="0" smtClean="0">
                <a:latin typeface="宋体" panose="02010600030101010101" pitchFamily="2" charset="-122"/>
              </a:rPr>
              <a:t>年，该车型月大修理费用提存率计算如下</a:t>
            </a:r>
            <a:endParaRPr lang="zh-CN" altLang="en-US" dirty="0"/>
          </a:p>
        </p:txBody>
      </p:sp>
      <p:sp>
        <p:nvSpPr>
          <p:cNvPr id="80898" name="Rectangle 2"/>
          <p:cNvSpPr>
            <a:spLocks noGrp="1" noChangeArrowheads="1"/>
          </p:cNvSpPr>
          <p:nvPr>
            <p:ph type="title" idx="4294967295"/>
          </p:nvPr>
        </p:nvSpPr>
        <p:spPr>
          <a:xfrm>
            <a:off x="3840163" y="2060575"/>
            <a:ext cx="8351837" cy="2808288"/>
          </a:xfrm>
        </p:spPr>
        <p:txBody>
          <a:bodyPr>
            <a:normAutofit/>
          </a:bodyPr>
          <a:lstStyle/>
          <a:p>
            <a:pPr algn="l" eaLnBrk="1" hangingPunct="1">
              <a:lnSpc>
                <a:spcPct val="150000"/>
              </a:lnSpc>
            </a:pPr>
            <a:r>
              <a:rPr lang="zh-CN" altLang="en-US" sz="3200" b="1" dirty="0" smtClean="0">
                <a:latin typeface="宋体" panose="02010600030101010101" pitchFamily="2" charset="-122"/>
              </a:rPr>
              <a:t>：</a:t>
            </a:r>
          </a:p>
        </p:txBody>
      </p:sp>
      <p:sp>
        <p:nvSpPr>
          <p:cNvPr id="7"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06849" name="Object 1"/>
          <p:cNvGraphicFramePr>
            <a:graphicFrameLocks noChangeAspect="1"/>
          </p:cNvGraphicFramePr>
          <p:nvPr/>
        </p:nvGraphicFramePr>
        <p:xfrm>
          <a:off x="0" y="0"/>
          <a:ext cx="2003425" cy="381000"/>
        </p:xfrm>
        <a:graphic>
          <a:graphicData uri="http://schemas.openxmlformats.org/presentationml/2006/ole">
            <p:oleObj spid="_x0000_s206849" name="Equation" r:id="rId3" imgW="2006600" imgH="381000" progId="Equation.DSMT4">
              <p:embed/>
            </p:oleObj>
          </a:graphicData>
        </a:graphic>
      </p:graphicFrame>
      <p:sp>
        <p:nvSpPr>
          <p:cNvPr id="206852" name="Rectangle 4"/>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06851" name="Object 3"/>
          <p:cNvGraphicFramePr>
            <a:graphicFrameLocks noChangeAspect="1"/>
          </p:cNvGraphicFramePr>
          <p:nvPr/>
        </p:nvGraphicFramePr>
        <p:xfrm>
          <a:off x="0" y="0"/>
          <a:ext cx="2003425" cy="381000"/>
        </p:xfrm>
        <a:graphic>
          <a:graphicData uri="http://schemas.openxmlformats.org/presentationml/2006/ole">
            <p:oleObj spid="_x0000_s206851" name="Equation" r:id="rId4" imgW="2006600" imgH="381000" progId="Equation.DSMT4">
              <p:embed/>
            </p:oleObj>
          </a:graphicData>
        </a:graphic>
      </p:graphicFrame>
      <p:sp>
        <p:nvSpPr>
          <p:cNvPr id="206854" name="Rectangle 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620838" algn="l"/>
                <a:tab pos="2771775" algn="l"/>
                <a:tab pos="3924300" algn="l"/>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graphicFrame>
        <p:nvGraphicFramePr>
          <p:cNvPr id="206853" name="Object 5"/>
          <p:cNvGraphicFramePr>
            <a:graphicFrameLocks noChangeAspect="1"/>
          </p:cNvGraphicFramePr>
          <p:nvPr/>
        </p:nvGraphicFramePr>
        <p:xfrm>
          <a:off x="3241117" y="2486023"/>
          <a:ext cx="5709766" cy="1085851"/>
        </p:xfrm>
        <a:graphic>
          <a:graphicData uri="http://schemas.openxmlformats.org/presentationml/2006/ole">
            <p:oleObj spid="_x0000_s206853" name="Equation" r:id="rId5" imgW="2006600" imgH="381000" progId="Equation.DSMT4">
              <p:embed/>
            </p:oleObj>
          </a:graphicData>
        </a:graphic>
      </p:graphicFrame>
      <p:sp>
        <p:nvSpPr>
          <p:cNvPr id="206855" name="Rectangle 7"/>
          <p:cNvSpPr>
            <a:spLocks noChangeArrowheads="1"/>
          </p:cNvSpPr>
          <p:nvPr/>
        </p:nvSpPr>
        <p:spPr bwMode="auto">
          <a:xfrm>
            <a:off x="2259854" y="4632041"/>
            <a:ext cx="7672293"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69875" algn="l" defTabSz="914400" rtl="0" eaLnBrk="1" fontAlgn="base" latinLnBrk="0" hangingPunct="1">
              <a:lnSpc>
                <a:spcPct val="100000"/>
              </a:lnSpc>
              <a:spcBef>
                <a:spcPct val="0"/>
              </a:spcBef>
              <a:spcAft>
                <a:spcPct val="0"/>
              </a:spcAft>
              <a:buClrTx/>
              <a:buSzTx/>
              <a:buFontTx/>
              <a:buNone/>
              <a:tabLst>
                <a:tab pos="1620838" algn="l"/>
                <a:tab pos="2771775" algn="l"/>
                <a:tab pos="3924300" algn="l"/>
              </a:tabLst>
            </a:pPr>
            <a:r>
              <a:rPr kumimoji="0" lang="zh-CN" sz="3200" b="1" i="0" u="none" strike="noStrike" cap="none" normalizeH="0" baseline="0" dirty="0" smtClean="0">
                <a:ln>
                  <a:noFill/>
                </a:ln>
                <a:solidFill>
                  <a:schemeClr val="tx1"/>
                </a:solidFill>
                <a:effectLst/>
                <a:latin typeface="+mn-ea"/>
                <a:ea typeface="+mn-ea"/>
                <a:cs typeface="Times New Roman" pitchFamily="18" charset="0"/>
              </a:rPr>
              <a:t>该车型月大修理费用提存率为</a:t>
            </a:r>
            <a:r>
              <a:rPr kumimoji="0" lang="en-US" altLang="zh-CN" sz="3200" b="1" i="0" u="none" strike="noStrike" cap="none" normalizeH="0" baseline="0" dirty="0" smtClean="0">
                <a:ln>
                  <a:noFill/>
                </a:ln>
                <a:solidFill>
                  <a:schemeClr val="tx1"/>
                </a:solidFill>
                <a:effectLst/>
                <a:latin typeface="+mn-ea"/>
                <a:ea typeface="+mn-ea"/>
                <a:cs typeface="Times New Roman" pitchFamily="18" charset="0"/>
              </a:rPr>
              <a:t>0.0625%</a:t>
            </a:r>
            <a:r>
              <a:rPr kumimoji="0" lang="zh-CN" altLang="en-US" sz="3200" b="1" i="0" u="none" strike="noStrike" cap="none" normalizeH="0" baseline="0" dirty="0" smtClean="0">
                <a:ln>
                  <a:noFill/>
                </a:ln>
                <a:solidFill>
                  <a:schemeClr val="tx1"/>
                </a:solidFill>
                <a:effectLst/>
                <a:latin typeface="+mn-ea"/>
                <a:ea typeface="+mn-ea"/>
                <a:cs typeface="Times New Roman" pitchFamily="18" charset="0"/>
              </a:rPr>
              <a:t>。</a:t>
            </a:r>
            <a:endParaRPr kumimoji="0" lang="zh-CN" altLang="en-US" sz="6000" b="1" i="0" u="none" strike="noStrike" cap="none" normalizeH="0" baseline="0" dirty="0" smtClean="0">
              <a:ln>
                <a:noFill/>
              </a:ln>
              <a:solidFill>
                <a:schemeClr val="tx1"/>
              </a:solidFill>
              <a:effectLst/>
              <a:latin typeface="+mn-ea"/>
              <a:ea typeface="+mn-ea"/>
              <a:cs typeface="宋体" pitchFamily="2" charset="-122"/>
            </a:endParaRPr>
          </a:p>
        </p:txBody>
      </p:sp>
      <p:sp>
        <p:nvSpPr>
          <p:cNvPr id="9"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p:nvPr>
        </p:nvSpPr>
        <p:spPr/>
        <p:txBody>
          <a:bodyPr>
            <a:normAutofit/>
          </a:bodyPr>
          <a:lstStyle/>
          <a:p>
            <a:r>
              <a:rPr lang="zh-CN" altLang="zh-CN" dirty="0" smtClean="0">
                <a:latin typeface="+mn-ea"/>
                <a:cs typeface="Times New Roman" pitchFamily="18" charset="0"/>
              </a:rPr>
              <a:t>一、汽车货运成本的概念</a:t>
            </a:r>
          </a:p>
          <a:p>
            <a:pPr indent="720000"/>
            <a:r>
              <a:rPr lang="zh-CN" altLang="zh-CN" sz="2400" dirty="0" smtClean="0">
                <a:latin typeface="+mn-ea"/>
                <a:cs typeface="Times New Roman" pitchFamily="18" charset="0"/>
              </a:rPr>
              <a:t>汽车货运成本是指在一定时期内，企业为完成汽车货物运输业务而发生的全部费用，包括从事汽车货物运输业务的人员费用、车辆的燃料费、折旧费、维修保养费、租赁费、过路费、年检费、事故损失费、相关税金等。</a:t>
            </a:r>
          </a:p>
          <a:p>
            <a:pPr indent="720000"/>
            <a:r>
              <a:rPr lang="zh-CN" altLang="zh-CN" sz="2400" dirty="0" smtClean="0">
                <a:latin typeface="+mn-ea"/>
                <a:cs typeface="Times New Roman" pitchFamily="18" charset="0"/>
              </a:rPr>
              <a:t>汽车货运企业在一定时期内为完成相应的货物周转量所支付的各种生产费用的总和，称为货运总成本。分摊到单位货物周转量上的成本即为单位成本（单位：元</a:t>
            </a:r>
            <a:r>
              <a:rPr lang="en-US" altLang="zh-CN" sz="2400" dirty="0" smtClean="0">
                <a:latin typeface="+mn-ea"/>
                <a:cs typeface="Times New Roman" pitchFamily="18" charset="0"/>
              </a:rPr>
              <a:t>/</a:t>
            </a:r>
            <a:r>
              <a:rPr lang="zh-CN" altLang="zh-CN" sz="2400" dirty="0" smtClean="0">
                <a:latin typeface="+mn-ea"/>
                <a:cs typeface="Times New Roman" pitchFamily="18" charset="0"/>
              </a:rPr>
              <a:t>千吨公里，表示为：元</a:t>
            </a:r>
            <a:r>
              <a:rPr lang="en-US" altLang="zh-CN" sz="2400" dirty="0" smtClean="0">
                <a:latin typeface="+mn-ea"/>
                <a:cs typeface="Times New Roman" pitchFamily="18" charset="0"/>
              </a:rPr>
              <a:t>/10</a:t>
            </a:r>
            <a:r>
              <a:rPr lang="en-US" altLang="zh-CN" sz="2400" baseline="30000" dirty="0" smtClean="0">
                <a:latin typeface="+mn-ea"/>
                <a:cs typeface="Times New Roman" pitchFamily="18" charset="0"/>
              </a:rPr>
              <a:t>3</a:t>
            </a:r>
            <a:r>
              <a:rPr lang="en-US" altLang="zh-CN" sz="2400" dirty="0" smtClean="0">
                <a:latin typeface="+mn-ea"/>
                <a:cs typeface="Times New Roman" pitchFamily="18" charset="0"/>
              </a:rPr>
              <a:t>t</a:t>
            </a:r>
            <a:r>
              <a:rPr lang="zh-CN" altLang="zh-CN" sz="2400" dirty="0" smtClean="0">
                <a:latin typeface="+mn-ea"/>
                <a:cs typeface="Times New Roman" pitchFamily="18" charset="0"/>
              </a:rPr>
              <a:t>·</a:t>
            </a:r>
            <a:r>
              <a:rPr lang="en-US" altLang="zh-CN" sz="2400" dirty="0" smtClean="0">
                <a:latin typeface="+mn-ea"/>
                <a:cs typeface="Times New Roman" pitchFamily="18" charset="0"/>
              </a:rPr>
              <a:t>km</a:t>
            </a:r>
            <a:r>
              <a:rPr lang="zh-CN" altLang="zh-CN" sz="2400" dirty="0" smtClean="0">
                <a:latin typeface="+mn-ea"/>
                <a:cs typeface="Times New Roman" pitchFamily="18" charset="0"/>
              </a:rPr>
              <a:t>）。</a:t>
            </a:r>
            <a:endParaRPr lang="zh-CN" altLang="en-US" sz="2400" dirty="0">
              <a:latin typeface="+mn-ea"/>
              <a:cs typeface="Times New Roman" pitchFamily="18" charset="0"/>
            </a:endParaRPr>
          </a:p>
        </p:txBody>
      </p:sp>
      <p:sp>
        <p:nvSpPr>
          <p:cNvPr id="3" name="文本框 1"/>
          <p:cNvSpPr txBox="1"/>
          <p:nvPr/>
        </p:nvSpPr>
        <p:spPr>
          <a:xfrm>
            <a:off x="22346" y="91618"/>
            <a:ext cx="734048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第一节 汽车货运成本的概念与分类</a:t>
            </a:r>
            <a:endParaRPr lang="zh-CN" altLang="en-US" dirty="0">
              <a:solidFill>
                <a:schemeClr val="bg1"/>
              </a:solidFill>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a:lnSpc>
                <a:spcPct val="100000"/>
              </a:lnSpc>
            </a:pPr>
            <a:r>
              <a:rPr lang="en-US" altLang="zh-CN" sz="3000" dirty="0" smtClean="0">
                <a:latin typeface="+mn-ea"/>
              </a:rPr>
              <a:t>如果该型号货车当月平均原值（可取月初原值与月末原值的平均数）为1 800 000元，该型号货车当月大修理费用提存额计算如下：</a:t>
            </a:r>
          </a:p>
          <a:p>
            <a:pPr>
              <a:lnSpc>
                <a:spcPct val="100000"/>
              </a:lnSpc>
            </a:pPr>
            <a:r>
              <a:rPr lang="en-US" altLang="zh-CN" sz="3000" dirty="0" smtClean="0">
                <a:latin typeface="+mn-ea"/>
              </a:rPr>
              <a:t>1 800 000</a:t>
            </a:r>
            <a:r>
              <a:rPr lang="en-US" altLang="zh-CN" sz="3000" dirty="0" smtClean="0">
                <a:latin typeface="+mn-ea"/>
                <a:sym typeface="Symbol"/>
              </a:rPr>
              <a:t></a:t>
            </a:r>
            <a:r>
              <a:rPr lang="en-US" altLang="zh-CN" sz="3000" dirty="0" smtClean="0">
                <a:latin typeface="+mn-ea"/>
              </a:rPr>
              <a:t>0.0625%=1 125</a:t>
            </a:r>
            <a:r>
              <a:rPr lang="zh-CN" altLang="zh-CN" sz="3000" dirty="0" smtClean="0">
                <a:latin typeface="+mn-ea"/>
              </a:rPr>
              <a:t>（元）</a:t>
            </a:r>
          </a:p>
          <a:p>
            <a:pPr>
              <a:lnSpc>
                <a:spcPct val="100000"/>
              </a:lnSpc>
            </a:pPr>
            <a:r>
              <a:rPr lang="zh-CN" altLang="zh-CN" sz="3000" dirty="0" smtClean="0">
                <a:latin typeface="+mn-ea"/>
              </a:rPr>
              <a:t>该车型当月大修理费用提存额为</a:t>
            </a:r>
            <a:r>
              <a:rPr lang="en-US" altLang="zh-CN" sz="3000" dirty="0" smtClean="0">
                <a:latin typeface="+mn-ea"/>
              </a:rPr>
              <a:t>1 125</a:t>
            </a:r>
            <a:r>
              <a:rPr lang="zh-CN" altLang="zh-CN" sz="3000" dirty="0" smtClean="0">
                <a:latin typeface="+mn-ea"/>
              </a:rPr>
              <a:t>元。</a:t>
            </a: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874" name="Object 2"/>
          <p:cNvGraphicFramePr>
            <a:graphicFrameLocks noChangeAspect="1"/>
          </p:cNvGraphicFramePr>
          <p:nvPr/>
        </p:nvGraphicFramePr>
        <p:xfrm>
          <a:off x="1958817" y="3076576"/>
          <a:ext cx="8274367" cy="800100"/>
        </p:xfrm>
        <a:graphic>
          <a:graphicData uri="http://schemas.openxmlformats.org/presentationml/2006/ole">
            <p:oleObj spid="_x0000_s207874" name="Equation" r:id="rId3" imgW="3937000" imgH="381000" progId="Equation.DSMT4">
              <p:embed/>
            </p:oleObj>
          </a:graphicData>
        </a:graphic>
      </p:graphicFrame>
      <p:graphicFrame>
        <p:nvGraphicFramePr>
          <p:cNvPr id="207873" name="Object 1"/>
          <p:cNvGraphicFramePr>
            <a:graphicFrameLocks noChangeAspect="1"/>
          </p:cNvGraphicFramePr>
          <p:nvPr/>
        </p:nvGraphicFramePr>
        <p:xfrm>
          <a:off x="2632232" y="4344988"/>
          <a:ext cx="6927537" cy="833438"/>
        </p:xfrm>
        <a:graphic>
          <a:graphicData uri="http://schemas.openxmlformats.org/presentationml/2006/ole">
            <p:oleObj spid="_x0000_s207873" name="Equation" r:id="rId4" imgW="3302000" imgH="393700" progId="Equation.DSMT4">
              <p:embed/>
            </p:oleObj>
          </a:graphicData>
        </a:graphic>
      </p:graphicFrame>
      <p:sp>
        <p:nvSpPr>
          <p:cNvPr id="207876" name="Rectangle 4"/>
          <p:cNvSpPr>
            <a:spLocks noChangeArrowheads="1"/>
          </p:cNvSpPr>
          <p:nvPr/>
        </p:nvSpPr>
        <p:spPr bwMode="auto">
          <a:xfrm>
            <a:off x="809624" y="1898363"/>
            <a:ext cx="6848475"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zh-CN" altLang="zh-CN" sz="3200" b="1" dirty="0" smtClean="0">
                <a:latin typeface="+mn-ea"/>
                <a:ea typeface="+mn-ea"/>
              </a:rPr>
              <a:t>（</a:t>
            </a:r>
            <a:r>
              <a:rPr lang="en-US" altLang="zh-CN" sz="3200" b="1" dirty="0" smtClean="0">
                <a:latin typeface="+mn-ea"/>
                <a:ea typeface="+mn-ea"/>
              </a:rPr>
              <a:t>2</a:t>
            </a:r>
            <a:r>
              <a:rPr lang="zh-CN" altLang="zh-CN" sz="3200" b="1" dirty="0" smtClean="0">
                <a:latin typeface="+mn-ea"/>
                <a:ea typeface="+mn-ea"/>
              </a:rPr>
              <a:t>）按实际行驶里程计提的计算式</a:t>
            </a:r>
            <a:endParaRPr lang="zh-CN" altLang="en-US" sz="3200" b="1" dirty="0">
              <a:solidFill>
                <a:srgbClr val="FF0000"/>
              </a:solidFill>
              <a:latin typeface="+mn-ea"/>
              <a:ea typeface="+mn-ea"/>
            </a:endParaRPr>
          </a:p>
        </p:txBody>
      </p:sp>
      <p:sp>
        <p:nvSpPr>
          <p:cNvPr id="5"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a:bodyPr>
          <a:lstStyle/>
          <a:p>
            <a:r>
              <a:rPr lang="en-US" altLang="zh-CN" sz="2800" dirty="0" smtClean="0">
                <a:latin typeface="+mn-ea"/>
                <a:cs typeface="Times New Roman" pitchFamily="18" charset="0"/>
              </a:rPr>
              <a:t>在上例中，如果该型号货车采用按实际行驶里程计提大修理费用，其预计大修理次数仍为3次，每次大修理费用仍为15</a:t>
            </a:r>
            <a:r>
              <a:rPr lang="en-US" altLang="zh-CN" sz="2800" baseline="-25000" dirty="0" smtClean="0">
                <a:latin typeface="+mn-ea"/>
                <a:cs typeface="Times New Roman" pitchFamily="18" charset="0"/>
              </a:rPr>
              <a:t> </a:t>
            </a:r>
            <a:r>
              <a:rPr lang="en-US" altLang="zh-CN" sz="2800" dirty="0" smtClean="0">
                <a:latin typeface="+mn-ea"/>
                <a:cs typeface="Times New Roman" pitchFamily="18" charset="0"/>
              </a:rPr>
              <a:t>000元，该车型新至报废行驶里程定额为180万km，其千车公里大修理费用预提额计算如下：</a:t>
            </a:r>
          </a:p>
          <a:p>
            <a:endParaRPr lang="en-US" altLang="zh-CN" sz="2800" dirty="0" smtClean="0">
              <a:latin typeface="+mn-ea"/>
              <a:cs typeface="Times New Roman" pitchFamily="18" charset="0"/>
            </a:endParaRPr>
          </a:p>
          <a:p>
            <a:endParaRPr lang="en-US" altLang="zh-CN" sz="2800" dirty="0" smtClean="0">
              <a:latin typeface="+mn-ea"/>
              <a:cs typeface="Times New Roman" pitchFamily="18" charset="0"/>
            </a:endParaRPr>
          </a:p>
          <a:p>
            <a:r>
              <a:rPr lang="zh-CN" altLang="zh-CN" sz="2800" dirty="0" smtClean="0">
                <a:latin typeface="+mn-ea"/>
                <a:cs typeface="Times New Roman" pitchFamily="18" charset="0"/>
              </a:rPr>
              <a:t>该车型千车公里大修理费用预提额为</a:t>
            </a:r>
            <a:r>
              <a:rPr lang="en-US" altLang="zh-CN" sz="2800" dirty="0" smtClean="0">
                <a:latin typeface="+mn-ea"/>
                <a:cs typeface="Times New Roman" pitchFamily="18" charset="0"/>
              </a:rPr>
              <a:t>25</a:t>
            </a:r>
            <a:r>
              <a:rPr lang="zh-CN" altLang="zh-CN" sz="2800" dirty="0" smtClean="0">
                <a:latin typeface="+mn-ea"/>
                <a:cs typeface="Times New Roman" pitchFamily="18" charset="0"/>
              </a:rPr>
              <a:t>元</a:t>
            </a:r>
            <a:r>
              <a:rPr lang="en-US" altLang="zh-CN" sz="2800" dirty="0" smtClean="0">
                <a:latin typeface="+mn-ea"/>
                <a:cs typeface="Times New Roman" pitchFamily="18" charset="0"/>
              </a:rPr>
              <a:t>/10</a:t>
            </a:r>
            <a:r>
              <a:rPr lang="en-US" altLang="zh-CN" sz="2800" baseline="30000" dirty="0" smtClean="0">
                <a:latin typeface="+mn-ea"/>
                <a:cs typeface="Times New Roman" pitchFamily="18" charset="0"/>
              </a:rPr>
              <a:t>3</a:t>
            </a:r>
            <a:r>
              <a:rPr lang="en-US" altLang="zh-CN" sz="2800" dirty="0" smtClean="0">
                <a:latin typeface="+mn-ea"/>
                <a:cs typeface="Times New Roman" pitchFamily="18" charset="0"/>
              </a:rPr>
              <a:t>km</a:t>
            </a:r>
            <a:r>
              <a:rPr lang="zh-CN" altLang="zh-CN" sz="2800" dirty="0" smtClean="0">
                <a:latin typeface="+mn-ea"/>
                <a:cs typeface="Times New Roman" pitchFamily="18" charset="0"/>
              </a:rPr>
              <a:t>。</a:t>
            </a:r>
            <a:endParaRPr lang="zh-CN" altLang="en-US" sz="2800" dirty="0">
              <a:latin typeface="+mn-ea"/>
              <a:cs typeface="Times New Roman" pitchFamily="18" charset="0"/>
            </a:endParaRPr>
          </a:p>
        </p:txBody>
      </p:sp>
      <p:sp>
        <p:nvSpPr>
          <p:cNvPr id="209922"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09921" name="Object 1"/>
          <p:cNvGraphicFramePr>
            <a:graphicFrameLocks noChangeAspect="1"/>
          </p:cNvGraphicFramePr>
          <p:nvPr/>
        </p:nvGraphicFramePr>
        <p:xfrm>
          <a:off x="3663911" y="4105274"/>
          <a:ext cx="4864179" cy="942975"/>
        </p:xfrm>
        <a:graphic>
          <a:graphicData uri="http://schemas.openxmlformats.org/presentationml/2006/ole">
            <p:oleObj spid="_x0000_s209921" name="Equation" r:id="rId3" imgW="1968500" imgH="381000" progId="Equation.DSMT4">
              <p:embed/>
            </p:oleObj>
          </a:graphicData>
        </a:graphic>
      </p:graphicFrame>
      <p:sp>
        <p:nvSpPr>
          <p:cNvPr id="5"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en-US" altLang="zh-CN" dirty="0" smtClean="0">
                <a:latin typeface="+mn-ea"/>
              </a:rPr>
              <a:t>如果该型号货车当月实际行驶里程为45 000km，其当月大修理费用提存额计算如下：</a:t>
            </a:r>
          </a:p>
          <a:p>
            <a:endParaRPr lang="en-US" altLang="zh-CN" dirty="0" smtClean="0">
              <a:latin typeface="+mn-ea"/>
            </a:endParaRPr>
          </a:p>
          <a:p>
            <a:endParaRPr lang="en-US" altLang="zh-CN" dirty="0" smtClean="0">
              <a:latin typeface="+mn-ea"/>
            </a:endParaRPr>
          </a:p>
          <a:p>
            <a:r>
              <a:rPr lang="zh-CN" altLang="zh-CN" dirty="0" smtClean="0">
                <a:latin typeface="+mn-ea"/>
              </a:rPr>
              <a:t>该车型当月大修理费用提存额为</a:t>
            </a:r>
            <a:r>
              <a:rPr lang="en-US" altLang="zh-CN" dirty="0" smtClean="0">
                <a:latin typeface="+mn-ea"/>
              </a:rPr>
              <a:t>1 125</a:t>
            </a:r>
            <a:r>
              <a:rPr lang="zh-CN" altLang="zh-CN" dirty="0" smtClean="0">
                <a:latin typeface="+mn-ea"/>
              </a:rPr>
              <a:t>元。</a:t>
            </a:r>
            <a:endParaRPr lang="zh-CN" altLang="en-US" dirty="0">
              <a:latin typeface="+mn-ea"/>
            </a:endParaRPr>
          </a:p>
        </p:txBody>
      </p:sp>
      <p:sp>
        <p:nvSpPr>
          <p:cNvPr id="21094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10945" name="Object 1"/>
          <p:cNvGraphicFramePr>
            <a:graphicFrameLocks noChangeAspect="1"/>
          </p:cNvGraphicFramePr>
          <p:nvPr/>
        </p:nvGraphicFramePr>
        <p:xfrm>
          <a:off x="4371142" y="3571874"/>
          <a:ext cx="3449717" cy="942975"/>
        </p:xfrm>
        <a:graphic>
          <a:graphicData uri="http://schemas.openxmlformats.org/presentationml/2006/ole">
            <p:oleObj spid="_x0000_s210945" name="Equation" r:id="rId4" imgW="1397000" imgH="381000" progId="Equation.DSMT4">
              <p:embed/>
            </p:oleObj>
          </a:graphicData>
        </a:graphic>
      </p:graphicFrame>
      <p:sp>
        <p:nvSpPr>
          <p:cNvPr id="5"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chor="t">
            <a:normAutofit/>
          </a:bodyPr>
          <a:lstStyle/>
          <a:p>
            <a:pPr>
              <a:spcAft>
                <a:spcPts val="0"/>
              </a:spcAft>
            </a:pPr>
            <a:r>
              <a:rPr lang="en-US" altLang="zh-CN" sz="2400" dirty="0" smtClean="0"/>
              <a:t>5</a:t>
            </a:r>
            <a:r>
              <a:rPr lang="zh-CN" altLang="zh-CN" sz="2400" dirty="0" smtClean="0"/>
              <a:t>．车辆折旧</a:t>
            </a:r>
          </a:p>
          <a:p>
            <a:pPr>
              <a:spcAft>
                <a:spcPts val="0"/>
              </a:spcAft>
            </a:pPr>
            <a:r>
              <a:rPr lang="zh-CN" altLang="zh-CN" sz="2400" dirty="0" smtClean="0"/>
              <a:t>营运车辆的折旧按实际行驶里程计算，特种车、大型车按年限法计算列入本项目。</a:t>
            </a:r>
          </a:p>
          <a:p>
            <a:pPr>
              <a:spcAft>
                <a:spcPts val="0"/>
              </a:spcAft>
            </a:pPr>
            <a:r>
              <a:rPr lang="zh-CN" altLang="zh-CN" sz="2400" dirty="0" smtClean="0"/>
              <a:t>（</a:t>
            </a:r>
            <a:r>
              <a:rPr lang="en-US" altLang="zh-CN" sz="2400" dirty="0" smtClean="0"/>
              <a:t>1</a:t>
            </a:r>
            <a:r>
              <a:rPr lang="zh-CN" altLang="zh-CN" sz="2400" dirty="0" smtClean="0"/>
              <a:t>）按使用年限法计提折旧的计算式</a:t>
            </a:r>
            <a:endParaRPr lang="en-US" altLang="zh-CN" sz="2400" dirty="0" smtClean="0"/>
          </a:p>
          <a:p>
            <a:pPr>
              <a:spcAft>
                <a:spcPts val="0"/>
              </a:spcAft>
            </a:pPr>
            <a:endParaRPr lang="en-US" altLang="zh-CN" sz="2400" dirty="0" smtClean="0"/>
          </a:p>
          <a:p>
            <a:pPr>
              <a:spcAft>
                <a:spcPts val="0"/>
              </a:spcAft>
            </a:pPr>
            <a:endParaRPr lang="en-US" altLang="zh-CN" sz="2400" dirty="0" smtClean="0"/>
          </a:p>
          <a:p>
            <a:pPr>
              <a:spcAft>
                <a:spcPts val="0"/>
              </a:spcAft>
            </a:pPr>
            <a:endParaRPr lang="zh-CN" altLang="zh-CN" sz="2400" dirty="0" smtClean="0"/>
          </a:p>
          <a:p>
            <a:pPr>
              <a:spcAft>
                <a:spcPts val="0"/>
              </a:spcAft>
            </a:pPr>
            <a:endParaRPr lang="zh-CN" altLang="en-US" sz="2400" dirty="0"/>
          </a:p>
        </p:txBody>
      </p:sp>
      <p:sp>
        <p:nvSpPr>
          <p:cNvPr id="211970"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11969" name="Object 1"/>
          <p:cNvGraphicFramePr>
            <a:graphicFrameLocks noChangeAspect="1"/>
          </p:cNvGraphicFramePr>
          <p:nvPr/>
        </p:nvGraphicFramePr>
        <p:xfrm>
          <a:off x="3266400" y="3733799"/>
          <a:ext cx="5659200" cy="790575"/>
        </p:xfrm>
        <a:graphic>
          <a:graphicData uri="http://schemas.openxmlformats.org/presentationml/2006/ole">
            <p:oleObj spid="_x0000_s211969" name="Equation" r:id="rId3" imgW="2730500" imgH="381000" progId="Equation.DSMT4">
              <p:embed/>
            </p:oleObj>
          </a:graphicData>
        </a:graphic>
      </p:graphicFrame>
      <p:sp>
        <p:nvSpPr>
          <p:cNvPr id="211972"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11971" name="Object 3"/>
          <p:cNvGraphicFramePr>
            <a:graphicFrameLocks noChangeAspect="1"/>
          </p:cNvGraphicFramePr>
          <p:nvPr/>
        </p:nvGraphicFramePr>
        <p:xfrm>
          <a:off x="3661685" y="4838700"/>
          <a:ext cx="4868630" cy="744459"/>
        </p:xfrm>
        <a:graphic>
          <a:graphicData uri="http://schemas.openxmlformats.org/presentationml/2006/ole">
            <p:oleObj spid="_x0000_s211971" name="Equation" r:id="rId4" imgW="2349500" imgH="355600" progId="Equation.DSMT4">
              <p:embed/>
            </p:oleObj>
          </a:graphicData>
        </a:graphic>
      </p:graphicFrame>
      <p:sp>
        <p:nvSpPr>
          <p:cNvPr id="7"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zh-CN" altLang="zh-CN" dirty="0" smtClean="0">
                <a:latin typeface="+mn-ea"/>
              </a:rPr>
              <a:t>某型号货运汽车原值为</a:t>
            </a:r>
            <a:r>
              <a:rPr lang="en-US" altLang="zh-CN" dirty="0" smtClean="0">
                <a:latin typeface="+mn-ea"/>
              </a:rPr>
              <a:t>600 000</a:t>
            </a:r>
            <a:r>
              <a:rPr lang="zh-CN" altLang="zh-CN" dirty="0" smtClean="0">
                <a:latin typeface="+mn-ea"/>
              </a:rPr>
              <a:t>元，预计使用年限为</a:t>
            </a:r>
            <a:r>
              <a:rPr lang="en-US" altLang="zh-CN" dirty="0" smtClean="0">
                <a:latin typeface="+mn-ea"/>
              </a:rPr>
              <a:t>10</a:t>
            </a:r>
            <a:r>
              <a:rPr lang="zh-CN" altLang="zh-CN" dirty="0" smtClean="0">
                <a:latin typeface="+mn-ea"/>
              </a:rPr>
              <a:t>年，残值率为</a:t>
            </a:r>
            <a:r>
              <a:rPr lang="en-US" altLang="zh-CN" dirty="0" smtClean="0">
                <a:latin typeface="+mn-ea"/>
              </a:rPr>
              <a:t>5‰</a:t>
            </a:r>
            <a:r>
              <a:rPr lang="zh-CN" altLang="zh-CN" dirty="0" smtClean="0">
                <a:latin typeface="+mn-ea"/>
              </a:rPr>
              <a:t>，该车型月折旧率（</a:t>
            </a:r>
            <a:r>
              <a:rPr lang="en-US" altLang="zh-CN" dirty="0" smtClean="0">
                <a:latin typeface="+mn-ea"/>
              </a:rPr>
              <a:t>%</a:t>
            </a:r>
            <a:r>
              <a:rPr lang="zh-CN" altLang="zh-CN" dirty="0" smtClean="0">
                <a:latin typeface="+mn-ea"/>
              </a:rPr>
              <a:t>）计算如下：</a:t>
            </a:r>
            <a:endParaRPr lang="en-US" altLang="zh-CN" dirty="0" smtClean="0">
              <a:latin typeface="+mn-ea"/>
            </a:endParaRPr>
          </a:p>
          <a:p>
            <a:endParaRPr lang="en-US" altLang="zh-CN" dirty="0" smtClean="0">
              <a:latin typeface="+mn-ea"/>
            </a:endParaRPr>
          </a:p>
          <a:p>
            <a:endParaRPr lang="zh-CN" altLang="zh-CN" dirty="0" smtClean="0">
              <a:latin typeface="+mn-ea"/>
            </a:endParaRPr>
          </a:p>
          <a:p>
            <a:r>
              <a:rPr lang="zh-CN" altLang="zh-CN" dirty="0" smtClean="0">
                <a:latin typeface="+mn-ea"/>
              </a:rPr>
              <a:t>该车型月折旧率为</a:t>
            </a:r>
            <a:r>
              <a:rPr lang="en-US" altLang="zh-CN" dirty="0" smtClean="0">
                <a:latin typeface="+mn-ea"/>
              </a:rPr>
              <a:t>0.83%</a:t>
            </a:r>
            <a:r>
              <a:rPr lang="zh-CN" altLang="zh-CN" dirty="0" smtClean="0">
                <a:latin typeface="+mn-ea"/>
              </a:rPr>
              <a:t>。</a:t>
            </a:r>
            <a:endParaRPr lang="zh-CN" altLang="en-US" dirty="0">
              <a:latin typeface="+mn-ea"/>
            </a:endParaRPr>
          </a:p>
        </p:txBody>
      </p:sp>
      <p:sp>
        <p:nvSpPr>
          <p:cNvPr id="214018"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14017" name="Object 1"/>
          <p:cNvGraphicFramePr>
            <a:graphicFrameLocks noChangeAspect="1"/>
          </p:cNvGraphicFramePr>
          <p:nvPr/>
        </p:nvGraphicFramePr>
        <p:xfrm>
          <a:off x="4055775" y="3478396"/>
          <a:ext cx="4080451" cy="1026929"/>
        </p:xfrm>
        <a:graphic>
          <a:graphicData uri="http://schemas.openxmlformats.org/presentationml/2006/ole">
            <p:oleObj spid="_x0000_s214017" name="Equation" r:id="rId3" imgW="1422400" imgH="355600" progId="Equation.DSMT4">
              <p:embed/>
            </p:oleObj>
          </a:graphicData>
        </a:graphic>
      </p:graphicFrame>
      <p:sp>
        <p:nvSpPr>
          <p:cNvPr id="214019" name="Rectangle 3"/>
          <p:cNvSpPr>
            <a:spLocks noChangeArrowheads="1"/>
          </p:cNvSpPr>
          <p:nvPr/>
        </p:nvSpPr>
        <p:spPr bwMode="auto">
          <a:xfrm>
            <a:off x="0" y="358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zh-CN" altLang="zh-CN" dirty="0" smtClean="0">
                <a:latin typeface="+mn-ea"/>
              </a:rPr>
              <a:t>如果该型号货车当月月初原值为</a:t>
            </a:r>
            <a:r>
              <a:rPr lang="en-US" altLang="zh-CN" dirty="0" smtClean="0">
                <a:latin typeface="+mn-ea"/>
              </a:rPr>
              <a:t>1 800 000</a:t>
            </a:r>
            <a:r>
              <a:rPr lang="zh-CN" altLang="zh-CN" dirty="0" smtClean="0">
                <a:latin typeface="+mn-ea"/>
              </a:rPr>
              <a:t>元，该型号货车当月折旧额计算如下：</a:t>
            </a:r>
          </a:p>
          <a:p>
            <a:r>
              <a:rPr lang="en-US" altLang="zh-CN" dirty="0" smtClean="0">
                <a:latin typeface="+mn-ea"/>
              </a:rPr>
              <a:t>1 800 000</a:t>
            </a:r>
            <a:r>
              <a:rPr lang="en-US" altLang="zh-CN" dirty="0" smtClean="0">
                <a:latin typeface="+mn-ea"/>
                <a:sym typeface="Symbol"/>
              </a:rPr>
              <a:t></a:t>
            </a:r>
            <a:r>
              <a:rPr lang="en-US" altLang="zh-CN" dirty="0" smtClean="0">
                <a:latin typeface="+mn-ea"/>
              </a:rPr>
              <a:t>0.83%=14 940</a:t>
            </a:r>
            <a:r>
              <a:rPr lang="zh-CN" altLang="zh-CN" dirty="0" smtClean="0">
                <a:latin typeface="+mn-ea"/>
              </a:rPr>
              <a:t>（元）</a:t>
            </a:r>
          </a:p>
          <a:p>
            <a:r>
              <a:rPr lang="zh-CN" altLang="zh-CN" dirty="0" smtClean="0">
                <a:latin typeface="+mn-ea"/>
              </a:rPr>
              <a:t>该车型当月折旧额为</a:t>
            </a:r>
            <a:r>
              <a:rPr lang="en-US" altLang="zh-CN" dirty="0" smtClean="0">
                <a:latin typeface="+mn-ea"/>
              </a:rPr>
              <a:t>14 940</a:t>
            </a:r>
            <a:r>
              <a:rPr lang="zh-CN" altLang="zh-CN" dirty="0" smtClean="0">
                <a:latin typeface="+mn-ea"/>
              </a:rPr>
              <a:t>元。</a:t>
            </a: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xfrm>
            <a:off x="627706" y="1628341"/>
            <a:ext cx="10972800" cy="4224939"/>
          </a:xfrm>
        </p:spPr>
        <p:txBody>
          <a:bodyPr anchor="t"/>
          <a:lstStyle/>
          <a:p>
            <a:pPr>
              <a:lnSpc>
                <a:spcPct val="100000"/>
              </a:lnSpc>
              <a:spcBef>
                <a:spcPts val="4200"/>
              </a:spcBef>
              <a:spcAft>
                <a:spcPts val="0"/>
              </a:spcAft>
            </a:pPr>
            <a:endParaRPr lang="en-US" altLang="zh-CN" dirty="0" smtClean="0">
              <a:latin typeface="+mn-ea"/>
            </a:endParaRPr>
          </a:p>
          <a:p>
            <a:pPr>
              <a:lnSpc>
                <a:spcPct val="100000"/>
              </a:lnSpc>
              <a:spcAft>
                <a:spcPts val="0"/>
              </a:spcAft>
            </a:pPr>
            <a:r>
              <a:rPr lang="zh-CN" altLang="zh-CN" dirty="0" smtClean="0">
                <a:latin typeface="+mn-ea"/>
              </a:rPr>
              <a:t>（</a:t>
            </a:r>
            <a:r>
              <a:rPr lang="en-US" altLang="zh-CN" dirty="0" smtClean="0">
                <a:latin typeface="+mn-ea"/>
              </a:rPr>
              <a:t>2</a:t>
            </a:r>
            <a:r>
              <a:rPr lang="zh-CN" altLang="zh-CN" dirty="0" smtClean="0">
                <a:latin typeface="+mn-ea"/>
              </a:rPr>
              <a:t>）营运车辆按行驶车公里计提折旧的计算式</a:t>
            </a:r>
          </a:p>
          <a:p>
            <a:endParaRPr lang="zh-CN" altLang="en-US" dirty="0">
              <a:latin typeface="+mn-ea"/>
            </a:endParaRPr>
          </a:p>
        </p:txBody>
      </p:sp>
      <p:sp>
        <p:nvSpPr>
          <p:cNvPr id="215042"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15041" name="Object 1"/>
          <p:cNvGraphicFramePr>
            <a:graphicFrameLocks noChangeAspect="1"/>
          </p:cNvGraphicFramePr>
          <p:nvPr/>
        </p:nvGraphicFramePr>
        <p:xfrm>
          <a:off x="1701966" y="2847975"/>
          <a:ext cx="8788069" cy="1057275"/>
        </p:xfrm>
        <a:graphic>
          <a:graphicData uri="http://schemas.openxmlformats.org/presentationml/2006/ole">
            <p:oleObj spid="_x0000_s215041" name="Equation" r:id="rId3" imgW="3302000" imgH="393700" progId="Equation.DSMT4">
              <p:embed/>
            </p:oleObj>
          </a:graphicData>
        </a:graphic>
      </p:graphicFrame>
      <p:sp>
        <p:nvSpPr>
          <p:cNvPr id="215044" name="Rectangle 4"/>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15043" name="Object 3"/>
          <p:cNvGraphicFramePr>
            <a:graphicFrameLocks noChangeAspect="1"/>
          </p:cNvGraphicFramePr>
          <p:nvPr/>
        </p:nvGraphicFramePr>
        <p:xfrm>
          <a:off x="2188312" y="4229100"/>
          <a:ext cx="7815376" cy="1057275"/>
        </p:xfrm>
        <a:graphic>
          <a:graphicData uri="http://schemas.openxmlformats.org/presentationml/2006/ole">
            <p:oleObj spid="_x0000_s215043" name="Equation" r:id="rId4" imgW="2933700" imgH="393700" progId="Equation.DSMT4">
              <p:embed/>
            </p:oleObj>
          </a:graphicData>
        </a:graphic>
      </p:graphicFrame>
      <p:sp>
        <p:nvSpPr>
          <p:cNvPr id="7"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a:bodyPr>
          <a:lstStyle/>
          <a:p>
            <a:r>
              <a:rPr lang="zh-CN" altLang="zh-CN" dirty="0" smtClean="0">
                <a:latin typeface="+mn-ea"/>
              </a:rPr>
              <a:t>如果上例该型号货车采用按实际行驶里程计提折旧，其预计残值为</a:t>
            </a:r>
            <a:r>
              <a:rPr lang="en-US" altLang="zh-CN" dirty="0" smtClean="0">
                <a:latin typeface="+mn-ea"/>
              </a:rPr>
              <a:t>3</a:t>
            </a:r>
            <a:r>
              <a:rPr lang="en-US" altLang="zh-CN" baseline="-25000" dirty="0" smtClean="0">
                <a:latin typeface="+mn-ea"/>
              </a:rPr>
              <a:t> </a:t>
            </a:r>
            <a:r>
              <a:rPr lang="en-US" altLang="zh-CN" dirty="0" smtClean="0">
                <a:latin typeface="+mn-ea"/>
              </a:rPr>
              <a:t>000</a:t>
            </a:r>
            <a:r>
              <a:rPr lang="zh-CN" altLang="zh-CN" dirty="0" smtClean="0">
                <a:latin typeface="+mn-ea"/>
              </a:rPr>
              <a:t>元，清理费用预计为</a:t>
            </a:r>
            <a:r>
              <a:rPr lang="en-US" altLang="zh-CN" dirty="0" smtClean="0">
                <a:latin typeface="+mn-ea"/>
              </a:rPr>
              <a:t>500</a:t>
            </a:r>
            <a:r>
              <a:rPr lang="zh-CN" altLang="zh-CN" dirty="0" smtClean="0">
                <a:latin typeface="+mn-ea"/>
              </a:rPr>
              <a:t>元，该车型新至报废行驶里程定额为</a:t>
            </a:r>
            <a:r>
              <a:rPr lang="en-US" altLang="zh-CN" dirty="0" smtClean="0">
                <a:latin typeface="+mn-ea"/>
              </a:rPr>
              <a:t>180</a:t>
            </a:r>
            <a:r>
              <a:rPr lang="zh-CN" altLang="zh-CN" dirty="0" smtClean="0">
                <a:latin typeface="+mn-ea"/>
              </a:rPr>
              <a:t>万</a:t>
            </a:r>
            <a:r>
              <a:rPr lang="en-US" altLang="zh-CN" dirty="0" smtClean="0">
                <a:latin typeface="+mn-ea"/>
              </a:rPr>
              <a:t>km</a:t>
            </a:r>
            <a:r>
              <a:rPr lang="zh-CN" altLang="zh-CN" dirty="0" smtClean="0">
                <a:latin typeface="+mn-ea"/>
              </a:rPr>
              <a:t>，其千车公里折旧额计算如下：</a:t>
            </a:r>
            <a:endParaRPr lang="en-US" altLang="zh-CN" dirty="0" smtClean="0">
              <a:latin typeface="+mn-ea"/>
            </a:endParaRPr>
          </a:p>
          <a:p>
            <a:endParaRPr lang="en-US" altLang="zh-CN" dirty="0" smtClean="0">
              <a:latin typeface="+mn-ea"/>
            </a:endParaRPr>
          </a:p>
          <a:p>
            <a:endParaRPr lang="en-US" altLang="zh-CN" dirty="0" smtClean="0">
              <a:latin typeface="+mn-ea"/>
            </a:endParaRPr>
          </a:p>
          <a:p>
            <a:r>
              <a:rPr lang="zh-CN" altLang="zh-CN" dirty="0" smtClean="0">
                <a:latin typeface="+mn-ea"/>
              </a:rPr>
              <a:t>该车型千车公里折旧额为</a:t>
            </a:r>
            <a:r>
              <a:rPr lang="en-US" altLang="zh-CN" dirty="0" smtClean="0">
                <a:latin typeface="+mn-ea"/>
              </a:rPr>
              <a:t>331.94</a:t>
            </a:r>
            <a:r>
              <a:rPr lang="zh-CN" altLang="zh-CN" dirty="0" smtClean="0">
                <a:latin typeface="+mn-ea"/>
              </a:rPr>
              <a:t>元</a:t>
            </a:r>
            <a:r>
              <a:rPr lang="en-US" altLang="zh-CN" dirty="0" smtClean="0">
                <a:latin typeface="+mn-ea"/>
              </a:rPr>
              <a:t>/10</a:t>
            </a:r>
            <a:r>
              <a:rPr lang="en-US" altLang="zh-CN" baseline="30000" dirty="0" smtClean="0">
                <a:latin typeface="+mn-ea"/>
              </a:rPr>
              <a:t>3</a:t>
            </a:r>
            <a:r>
              <a:rPr lang="en-US" altLang="zh-CN" dirty="0" smtClean="0">
                <a:latin typeface="+mn-ea"/>
              </a:rPr>
              <a:t>km</a:t>
            </a:r>
            <a:r>
              <a:rPr lang="zh-CN" altLang="zh-CN" dirty="0" smtClean="0">
                <a:latin typeface="+mn-ea"/>
              </a:rPr>
              <a:t>。</a:t>
            </a:r>
          </a:p>
        </p:txBody>
      </p:sp>
      <p:sp>
        <p:nvSpPr>
          <p:cNvPr id="217090"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17089" name="Object 1"/>
          <p:cNvGraphicFramePr>
            <a:graphicFrameLocks noChangeAspect="1"/>
          </p:cNvGraphicFramePr>
          <p:nvPr/>
        </p:nvGraphicFramePr>
        <p:xfrm>
          <a:off x="2745581" y="3829049"/>
          <a:ext cx="6700838" cy="1000125"/>
        </p:xfrm>
        <a:graphic>
          <a:graphicData uri="http://schemas.openxmlformats.org/presentationml/2006/ole">
            <p:oleObj spid="_x0000_s217089" name="Equation" r:id="rId3" imgW="2552700" imgH="381000" progId="Equation.DSMT4">
              <p:embed/>
            </p:oleObj>
          </a:graphicData>
        </a:graphic>
      </p:graphicFrame>
      <p:sp>
        <p:nvSpPr>
          <p:cNvPr id="5"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zh-CN" altLang="zh-CN" dirty="0" smtClean="0">
                <a:latin typeface="+mn-ea"/>
              </a:rPr>
              <a:t>如果该型号货车当月实际行驶里程为</a:t>
            </a:r>
            <a:r>
              <a:rPr lang="en-US" altLang="zh-CN" dirty="0" smtClean="0">
                <a:latin typeface="+mn-ea"/>
              </a:rPr>
              <a:t>45 000km</a:t>
            </a:r>
            <a:r>
              <a:rPr lang="zh-CN" altLang="zh-CN" dirty="0" smtClean="0">
                <a:latin typeface="+mn-ea"/>
              </a:rPr>
              <a:t>，其当月折旧额计算如下：</a:t>
            </a:r>
            <a:endParaRPr lang="en-US" altLang="zh-CN" dirty="0" smtClean="0">
              <a:latin typeface="+mn-ea"/>
            </a:endParaRPr>
          </a:p>
          <a:p>
            <a:endParaRPr lang="en-US" altLang="zh-CN" dirty="0" smtClean="0">
              <a:latin typeface="+mn-ea"/>
            </a:endParaRPr>
          </a:p>
          <a:p>
            <a:endParaRPr lang="zh-CN" altLang="zh-CN" dirty="0" smtClean="0">
              <a:latin typeface="+mn-ea"/>
            </a:endParaRPr>
          </a:p>
          <a:p>
            <a:r>
              <a:rPr lang="zh-CN" altLang="zh-CN" dirty="0" smtClean="0">
                <a:latin typeface="+mn-ea"/>
              </a:rPr>
              <a:t>该车型当月折旧费用为</a:t>
            </a:r>
            <a:r>
              <a:rPr lang="en-US" altLang="zh-CN" dirty="0" smtClean="0">
                <a:latin typeface="+mn-ea"/>
              </a:rPr>
              <a:t>14 937</a:t>
            </a:r>
            <a:r>
              <a:rPr lang="zh-CN" altLang="zh-CN" dirty="0" smtClean="0">
                <a:latin typeface="+mn-ea"/>
              </a:rPr>
              <a:t>元。</a:t>
            </a:r>
            <a:endParaRPr lang="zh-CN" altLang="en-US" dirty="0">
              <a:latin typeface="+mn-ea"/>
            </a:endParaRPr>
          </a:p>
        </p:txBody>
      </p:sp>
      <p:sp>
        <p:nvSpPr>
          <p:cNvPr id="218114"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18113" name="Object 1"/>
          <p:cNvGraphicFramePr>
            <a:graphicFrameLocks noChangeAspect="1"/>
          </p:cNvGraphicFramePr>
          <p:nvPr/>
        </p:nvGraphicFramePr>
        <p:xfrm>
          <a:off x="3569296" y="3505199"/>
          <a:ext cx="5053409" cy="1133475"/>
        </p:xfrm>
        <a:graphic>
          <a:graphicData uri="http://schemas.openxmlformats.org/presentationml/2006/ole">
            <p:oleObj spid="_x0000_s218113" name="Equation" r:id="rId3" imgW="1701800" imgH="381000" progId="Equation.DSMT4">
              <p:embed/>
            </p:oleObj>
          </a:graphicData>
        </a:graphic>
      </p:graphicFrame>
      <p:sp>
        <p:nvSpPr>
          <p:cNvPr id="5"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zh-CN" altLang="zh-CN" dirty="0" smtClean="0"/>
              <a:t>二、汽车货运成本构成内容的分类</a:t>
            </a:r>
          </a:p>
          <a:p>
            <a:pPr lvl="2"/>
            <a:r>
              <a:rPr lang="zh-CN" altLang="zh-CN" kern="100" dirty="0" smtClean="0">
                <a:cs typeface="Times New Roman"/>
              </a:rPr>
              <a:t>（一）按生产要素分类</a:t>
            </a:r>
            <a:endParaRPr lang="en-US" altLang="zh-CN" kern="100" dirty="0" smtClean="0">
              <a:cs typeface="Times New Roman"/>
            </a:endParaRPr>
          </a:p>
          <a:p>
            <a:pPr lvl="2"/>
            <a:r>
              <a:rPr lang="zh-CN" altLang="zh-CN" dirty="0" smtClean="0"/>
              <a:t>（二）按经济用途分类</a:t>
            </a:r>
          </a:p>
          <a:p>
            <a:pPr lvl="2"/>
            <a:r>
              <a:rPr lang="zh-CN" altLang="zh-CN" dirty="0" smtClean="0"/>
              <a:t>（三）按成本性态分类</a:t>
            </a:r>
            <a:endParaRPr lang="zh-CN" altLang="en-US" dirty="0"/>
          </a:p>
        </p:txBody>
      </p:sp>
      <p:sp>
        <p:nvSpPr>
          <p:cNvPr id="3" name="文本框 1"/>
          <p:cNvSpPr txBox="1"/>
          <p:nvPr/>
        </p:nvSpPr>
        <p:spPr>
          <a:xfrm>
            <a:off x="22346" y="91618"/>
            <a:ext cx="734048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第一节 汽车货运成本的概念与分类</a:t>
            </a:r>
            <a:endParaRPr lang="zh-CN" altLang="en-US" dirty="0">
              <a:solidFill>
                <a:schemeClr val="bg1"/>
              </a:solidFill>
              <a:latin typeface="黑体" pitchFamily="49" charset="-122"/>
              <a:ea typeface="黑体" pitchFamily="49"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zh-CN" altLang="zh-CN" dirty="0" smtClean="0">
                <a:latin typeface="+mn-ea"/>
              </a:rPr>
              <a:t>月终，根据固定资产折旧计算表，将提取的营运车辆折旧额计入各分类货运成本的本项目内。固定资产提足折旧后，不管能否继续使用，均不再提取折旧；提前报废的固定资产，也不再补提折旧。所谓提足折旧，是指已经提足该项固定资产应提的折旧总额。</a:t>
            </a: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en-US" altLang="zh-CN" dirty="0" smtClean="0"/>
              <a:t>6</a:t>
            </a:r>
            <a:r>
              <a:rPr lang="zh-CN" altLang="zh-CN" dirty="0" smtClean="0"/>
              <a:t>．车辆保险费</a:t>
            </a:r>
          </a:p>
          <a:p>
            <a:r>
              <a:rPr lang="zh-CN" altLang="zh-CN" dirty="0" smtClean="0"/>
              <a:t>按实际支付的投保费用和投保期，并按月份、分车型分摊计入各分类成本的本项目内。</a:t>
            </a:r>
            <a:endParaRPr lang="zh-CN" altLang="en-US" dirty="0"/>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77500" lnSpcReduction="20000"/>
          </a:bodyPr>
          <a:lstStyle/>
          <a:p>
            <a:r>
              <a:rPr lang="en-US" altLang="zh-CN" dirty="0" smtClean="0"/>
              <a:t>7</a:t>
            </a:r>
            <a:r>
              <a:rPr lang="zh-CN" altLang="zh-CN" dirty="0" smtClean="0"/>
              <a:t>．事故费</a:t>
            </a:r>
          </a:p>
          <a:p>
            <a:r>
              <a:rPr lang="zh-CN" altLang="zh-CN" dirty="0" smtClean="0"/>
              <a:t>营运车辆在运营过程中因碰撞、翻车、碾压、落水、失火、机械故障等原因而造成的人员死亡、牲畜死伤、车辆损失、物资毁损等行车事故所发生的修理费、救援费和赔偿费，以及支付给外单位人员的医药费、丧葬费、抚恤费、生活补助费等事故损失，在扣除向保险公司收回的赔偿收入，以及事故对方或过失人的赔偿金额后，计入有关分类成本的本项目内。在事故发生时，可预估事故损失。在预估事故费用时，通过预提费用账户进行核算，根据当年结案事故的实际损失与预提数的差额，调整本年度有关业务成本。因车站责任发生货损、货差等事故损失，应计入“营运间接费用”账户，不列入本项目。</a:t>
            </a:r>
            <a:endParaRPr lang="zh-CN" altLang="en-US" dirty="0"/>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en-US" altLang="zh-CN" dirty="0" smtClean="0">
                <a:latin typeface="+mn-ea"/>
              </a:rPr>
              <a:t>8</a:t>
            </a:r>
            <a:r>
              <a:rPr lang="zh-CN" altLang="zh-CN" dirty="0" smtClean="0">
                <a:latin typeface="+mn-ea"/>
              </a:rPr>
              <a:t>．营运间接费用</a:t>
            </a:r>
          </a:p>
          <a:p>
            <a:r>
              <a:rPr lang="zh-CN" altLang="zh-CN" dirty="0" smtClean="0">
                <a:latin typeface="+mn-ea"/>
              </a:rPr>
              <a:t>营运间接费用是指企业营运过程中发生的不能直接计入成本核算对象的各种间接费用，但不包括企业管理部门的管理费用。营运间接费用可通过编制“营运间接费用分配表”，计入各分类货运成本的本项目内。</a:t>
            </a: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92500"/>
          </a:bodyPr>
          <a:lstStyle/>
          <a:p>
            <a:r>
              <a:rPr lang="en-US" altLang="zh-CN" dirty="0" smtClean="0">
                <a:latin typeface="+mn-ea"/>
              </a:rPr>
              <a:t>9</a:t>
            </a:r>
            <a:r>
              <a:rPr lang="zh-CN" altLang="zh-CN" dirty="0" smtClean="0">
                <a:latin typeface="+mn-ea"/>
              </a:rPr>
              <a:t>．其他营运费用</a:t>
            </a:r>
          </a:p>
          <a:p>
            <a:r>
              <a:rPr lang="zh-CN" altLang="zh-CN" dirty="0" smtClean="0">
                <a:latin typeface="+mn-ea"/>
              </a:rPr>
              <a:t>随车工具、篷布绳索、防滑链及司机的劳动保护用品等，应根据“低值易耗品发出汇总表”和“材料发出汇总表”，将按各分类成本对象归集的费用数额，计入分类货运成本的本项目内。一次领用量较大时，也可以通过“待摊费用”账户分期摊销。企业发生的行车杂支、车辆牌照费、检验费和过渡费等，可根据付款凭证计入各分类成本项目。</a:t>
            </a: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70000" lnSpcReduction="20000"/>
          </a:bodyPr>
          <a:lstStyle/>
          <a:p>
            <a:r>
              <a:rPr lang="zh-CN" altLang="zh-CN" dirty="0" smtClean="0"/>
              <a:t>三、辅助营运费用的核算</a:t>
            </a:r>
          </a:p>
          <a:p>
            <a:r>
              <a:rPr lang="zh-CN" altLang="zh-CN" dirty="0" smtClean="0"/>
              <a:t>汽车货运企业的辅助营运费用，主要是指为企业车辆进行维修作业而设置的保养场或车间发生的生产费用。</a:t>
            </a:r>
          </a:p>
          <a:p>
            <a:r>
              <a:rPr lang="zh-CN" altLang="zh-CN" dirty="0" smtClean="0"/>
              <a:t>辅助营运费用应按照费用计算对象和费用类别进行归集，并按受益部门和一定的方法进行分配。</a:t>
            </a:r>
          </a:p>
          <a:p>
            <a:r>
              <a:rPr lang="zh-CN" altLang="zh-CN" dirty="0" smtClean="0"/>
              <a:t>企业应分别设置“辅助营运费用”总分类账和明细分类账，按规定的费用项目设置专栏进行核算。辅助生产人员工资及职工福利费和车间经费等不能直接按成本计算对象归集的费用，应根据实际支付的工资及费用，按照实际总工时计算单位工时分配额，再按各成本计算对象所耗费的实际工时进行分配。其分配计算式为</a:t>
            </a:r>
            <a:endParaRPr lang="zh-CN" altLang="en-US" dirty="0"/>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1602" name="Object 2"/>
          <p:cNvGraphicFramePr>
            <a:graphicFrameLocks noChangeAspect="1"/>
          </p:cNvGraphicFramePr>
          <p:nvPr/>
        </p:nvGraphicFramePr>
        <p:xfrm>
          <a:off x="1454751" y="2543176"/>
          <a:ext cx="9282499" cy="904874"/>
        </p:xfrm>
        <a:graphic>
          <a:graphicData uri="http://schemas.openxmlformats.org/presentationml/2006/ole">
            <p:oleObj spid="_x0000_s281602" name="Equation" r:id="rId3" imgW="3911600" imgH="381000" progId="Equation.DSMT4">
              <p:embed/>
            </p:oleObj>
          </a:graphicData>
        </a:graphic>
      </p:graphicFrame>
      <p:graphicFrame>
        <p:nvGraphicFramePr>
          <p:cNvPr id="281601" name="Object 1"/>
          <p:cNvGraphicFramePr>
            <a:graphicFrameLocks noChangeAspect="1"/>
          </p:cNvGraphicFramePr>
          <p:nvPr/>
        </p:nvGraphicFramePr>
        <p:xfrm>
          <a:off x="1888341" y="4090989"/>
          <a:ext cx="8415319" cy="867170"/>
        </p:xfrm>
        <a:graphic>
          <a:graphicData uri="http://schemas.openxmlformats.org/presentationml/2006/ole">
            <p:oleObj spid="_x0000_s281601" name="Equation" r:id="rId4" imgW="3543300" imgH="368300" progId="Equation.DSMT4">
              <p:embed/>
            </p:oleObj>
          </a:graphicData>
        </a:graphic>
      </p:graphicFrame>
      <p:sp>
        <p:nvSpPr>
          <p:cNvPr id="281603" name="Rectangle 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81604" name="Rectangle 4"/>
          <p:cNvSpPr>
            <a:spLocks noChangeArrowheads="1"/>
          </p:cNvSpPr>
          <p:nvPr/>
        </p:nvSpPr>
        <p:spPr bwMode="auto">
          <a:xfrm>
            <a:off x="0" y="8382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62500" lnSpcReduction="20000"/>
          </a:bodyPr>
          <a:lstStyle/>
          <a:p>
            <a:pPr>
              <a:lnSpc>
                <a:spcPct val="140000"/>
              </a:lnSpc>
            </a:pPr>
            <a:r>
              <a:rPr lang="zh-CN" altLang="zh-CN" dirty="0" smtClean="0">
                <a:latin typeface="+mn-ea"/>
              </a:rPr>
              <a:t>四、营运间接费用的核算</a:t>
            </a:r>
          </a:p>
          <a:p>
            <a:pPr>
              <a:lnSpc>
                <a:spcPct val="140000"/>
              </a:lnSpc>
            </a:pPr>
            <a:r>
              <a:rPr lang="zh-CN" altLang="zh-CN" dirty="0" smtClean="0">
                <a:latin typeface="+mn-ea"/>
              </a:rPr>
              <a:t>汽车货运企业的营运间接费用，是指企业在营运过程中发生的不能直接计入成本计算对象的各种间接费用，其主要内容是指汽车货运企业所属的基层分公司发生的营运管理费用。</a:t>
            </a:r>
          </a:p>
          <a:p>
            <a:pPr>
              <a:lnSpc>
                <a:spcPct val="140000"/>
              </a:lnSpc>
            </a:pPr>
            <a:r>
              <a:rPr lang="zh-CN" altLang="zh-CN" dirty="0" smtClean="0">
                <a:latin typeface="+mn-ea"/>
              </a:rPr>
              <a:t>企业应按各分公司分别设置“营运间接费用”总分类账和明细分类账，并按规定的费用项目设置专栏进行核算。月终，“营运间接费用”所归集的分公司发生的营运管理费用，可按该分公司各车型（假定成本计算对象为车型）的直接费用比例或营运车日比例，由各车型成本分摊，并全数结转给按各车型设置的“运输支出”明细账户。</a:t>
            </a:r>
          </a:p>
          <a:p>
            <a:pPr>
              <a:lnSpc>
                <a:spcPct val="140000"/>
              </a:lnSpc>
            </a:pPr>
            <a:r>
              <a:rPr lang="zh-CN" altLang="zh-CN" dirty="0" smtClean="0">
                <a:latin typeface="+mn-ea"/>
              </a:rPr>
              <a:t>分公司管理费用按各车型的直接费用比例分配的计算公式为</a:t>
            </a:r>
            <a:endParaRPr lang="zh-CN" altLang="en-US" dirty="0">
              <a:latin typeface="+mn-ea"/>
            </a:endParaRP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5874" name="Object 2"/>
          <p:cNvGraphicFramePr>
            <a:graphicFrameLocks noChangeAspect="1"/>
          </p:cNvGraphicFramePr>
          <p:nvPr/>
        </p:nvGraphicFramePr>
        <p:xfrm>
          <a:off x="2520200" y="2371726"/>
          <a:ext cx="7151600" cy="965200"/>
        </p:xfrm>
        <a:graphic>
          <a:graphicData uri="http://schemas.openxmlformats.org/presentationml/2006/ole">
            <p:oleObj spid="_x0000_s335874" name="Equation" r:id="rId3" imgW="2984500" imgH="406400" progId="Equation.DSMT4">
              <p:embed/>
            </p:oleObj>
          </a:graphicData>
        </a:graphic>
      </p:graphicFrame>
      <p:graphicFrame>
        <p:nvGraphicFramePr>
          <p:cNvPr id="335873" name="Object 1"/>
          <p:cNvGraphicFramePr>
            <a:graphicFrameLocks noChangeAspect="1"/>
          </p:cNvGraphicFramePr>
          <p:nvPr/>
        </p:nvGraphicFramePr>
        <p:xfrm>
          <a:off x="2520200" y="3898226"/>
          <a:ext cx="7151600" cy="950000"/>
        </p:xfrm>
        <a:graphic>
          <a:graphicData uri="http://schemas.openxmlformats.org/presentationml/2006/ole">
            <p:oleObj spid="_x0000_s335873" name="Equation" r:id="rId4" imgW="2984500" imgH="393700" progId="Equation.DSMT4">
              <p:embed/>
            </p:oleObj>
          </a:graphicData>
        </a:graphic>
      </p:graphicFrame>
      <p:sp>
        <p:nvSpPr>
          <p:cNvPr id="335875" name="Rectangle 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35876" name="Rectangle 4"/>
          <p:cNvSpPr>
            <a:spLocks noChangeArrowheads="1"/>
          </p:cNvSpPr>
          <p:nvPr/>
        </p:nvSpPr>
        <p:spPr bwMode="auto">
          <a:xfrm>
            <a:off x="0" y="8731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63825" algn="ctr"/>
                <a:tab pos="5329238" algn="r"/>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35877" name="Rectangle 5"/>
          <p:cNvSpPr>
            <a:spLocks noChangeArrowheads="1"/>
          </p:cNvSpPr>
          <p:nvPr/>
        </p:nvSpPr>
        <p:spPr bwMode="auto">
          <a:xfrm>
            <a:off x="0" y="1270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63825" algn="ctr"/>
                <a:tab pos="5329238" algn="r"/>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85000" lnSpcReduction="10000"/>
          </a:bodyPr>
          <a:lstStyle/>
          <a:p>
            <a:r>
              <a:rPr lang="zh-CN" altLang="zh-CN" dirty="0" smtClean="0"/>
              <a:t>五、企业汽车货运成本的计算</a:t>
            </a:r>
          </a:p>
          <a:p>
            <a:r>
              <a:rPr lang="zh-CN" altLang="zh-CN" dirty="0" smtClean="0"/>
              <a:t>企业营运车辆所发生的直接费用，根据原始费用分配表计入“运输支出”明细账有关项目。企业营运车辆所发生的间接费用，先通过“辅助营运费用”或“营运间接费用”归集，月终，按相应的分配方法，分配转入按不同成本计算对象设置的“运输支出”明细账，及其所属的“修理费”项目专栏和“营运间接费用”项目专栏。最后，再根据“运输支出”账户记录，计算各成本计算对象的总成本、单位成本、成本降低额和成本降低率。</a:t>
            </a: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zh-CN" altLang="zh-CN" dirty="0" smtClean="0">
                <a:latin typeface="+mn-ea"/>
              </a:rPr>
              <a:t>（一）按生产要素分类</a:t>
            </a:r>
          </a:p>
          <a:p>
            <a:r>
              <a:rPr lang="zh-CN" altLang="zh-CN" dirty="0" smtClean="0">
                <a:latin typeface="+mn-ea"/>
              </a:rPr>
              <a:t>按生产要素分类，可以反映企业在一定时期同类性质费用的全部支出，便于按费用性质归口管理。可将汽车货运企业营运费用按其费用要素构成分为以下</a:t>
            </a:r>
            <a:r>
              <a:rPr lang="en-US" altLang="zh-CN" dirty="0" smtClean="0">
                <a:latin typeface="+mn-ea"/>
              </a:rPr>
              <a:t>9</a:t>
            </a:r>
            <a:r>
              <a:rPr lang="zh-CN" altLang="zh-CN" dirty="0" smtClean="0">
                <a:latin typeface="+mn-ea"/>
              </a:rPr>
              <a:t>种：</a:t>
            </a:r>
            <a:endParaRPr lang="zh-CN" altLang="zh-CN" dirty="0">
              <a:latin typeface="+mn-ea"/>
            </a:endParaRPr>
          </a:p>
        </p:txBody>
      </p:sp>
      <p:sp>
        <p:nvSpPr>
          <p:cNvPr id="3" name="文本框 1"/>
          <p:cNvSpPr txBox="1"/>
          <p:nvPr/>
        </p:nvSpPr>
        <p:spPr>
          <a:xfrm>
            <a:off x="22346" y="91618"/>
            <a:ext cx="734048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第一节 汽车货运成本的概念与分类</a:t>
            </a:r>
            <a:endParaRPr lang="zh-CN" altLang="en-US" dirty="0">
              <a:solidFill>
                <a:schemeClr val="bg1"/>
              </a:solidFill>
              <a:latin typeface="黑体" pitchFamily="49" charset="-122"/>
              <a:ea typeface="黑体" pitchFamily="49"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a:bodyPr>
          <a:lstStyle/>
          <a:p>
            <a:r>
              <a:rPr lang="zh-CN" altLang="zh-CN" dirty="0" smtClean="0"/>
              <a:t>（一）总成本的计算</a:t>
            </a:r>
          </a:p>
          <a:p>
            <a:r>
              <a:rPr lang="zh-CN" altLang="zh-CN" dirty="0" smtClean="0"/>
              <a:t>总成本是成本计算期内各货运成本计算对象的成本总额之和。</a:t>
            </a: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85000" lnSpcReduction="10000"/>
          </a:bodyPr>
          <a:lstStyle/>
          <a:p>
            <a:r>
              <a:rPr lang="zh-CN" altLang="zh-CN" dirty="0" smtClean="0">
                <a:latin typeface="+mn-ea"/>
              </a:rPr>
              <a:t>（二）单位成本的计算</a:t>
            </a:r>
          </a:p>
          <a:p>
            <a:r>
              <a:rPr lang="zh-CN" altLang="zh-CN" dirty="0" smtClean="0">
                <a:latin typeface="+mn-ea"/>
              </a:rPr>
              <a:t>单位成本是指完成单位周转量而平均耗费的成本。其计算公式为</a:t>
            </a:r>
            <a:endParaRPr lang="en-US" altLang="zh-CN" dirty="0" smtClean="0">
              <a:latin typeface="+mn-ea"/>
            </a:endParaRPr>
          </a:p>
          <a:p>
            <a:endParaRPr lang="en-US" altLang="zh-CN" dirty="0" smtClean="0">
              <a:latin typeface="+mn-ea"/>
            </a:endParaRPr>
          </a:p>
          <a:p>
            <a:endParaRPr lang="zh-CN" altLang="zh-CN" dirty="0" smtClean="0">
              <a:latin typeface="+mn-ea"/>
            </a:endParaRPr>
          </a:p>
          <a:p>
            <a:r>
              <a:rPr lang="zh-CN" altLang="zh-CN" dirty="0" smtClean="0">
                <a:latin typeface="+mn-ea"/>
              </a:rPr>
              <a:t>对于不按千吨公里计算其生产成果的大型平板车、集装箱专用车等，应按照各自生产成果的计量单位，如“</a:t>
            </a:r>
            <a:r>
              <a:rPr lang="en-US" altLang="zh-CN" dirty="0" smtClean="0">
                <a:latin typeface="+mn-ea"/>
              </a:rPr>
              <a:t>10</a:t>
            </a:r>
            <a:r>
              <a:rPr lang="en-US" altLang="zh-CN" baseline="30000" dirty="0" smtClean="0">
                <a:latin typeface="+mn-ea"/>
              </a:rPr>
              <a:t>3</a:t>
            </a:r>
            <a:r>
              <a:rPr lang="en-US" altLang="zh-CN" dirty="0" smtClean="0">
                <a:latin typeface="+mn-ea"/>
              </a:rPr>
              <a:t>t</a:t>
            </a:r>
            <a:r>
              <a:rPr lang="zh-CN" altLang="zh-CN" dirty="0" smtClean="0">
                <a:latin typeface="+mn-ea"/>
              </a:rPr>
              <a:t>·</a:t>
            </a:r>
            <a:r>
              <a:rPr lang="en-US" altLang="zh-CN" dirty="0" smtClean="0">
                <a:latin typeface="+mn-ea"/>
              </a:rPr>
              <a:t>h</a:t>
            </a:r>
            <a:r>
              <a:rPr lang="zh-CN" altLang="zh-CN" dirty="0" smtClean="0">
                <a:latin typeface="+mn-ea"/>
              </a:rPr>
              <a:t>”“</a:t>
            </a:r>
            <a:r>
              <a:rPr lang="en-US" altLang="zh-CN" dirty="0" smtClean="0">
                <a:latin typeface="+mn-ea"/>
              </a:rPr>
              <a:t>10</a:t>
            </a:r>
            <a:r>
              <a:rPr lang="en-US" altLang="zh-CN" baseline="30000" dirty="0" smtClean="0">
                <a:latin typeface="+mn-ea"/>
              </a:rPr>
              <a:t>3</a:t>
            </a:r>
            <a:r>
              <a:rPr lang="en-US" altLang="zh-CN" dirty="0" smtClean="0">
                <a:latin typeface="+mn-ea"/>
              </a:rPr>
              <a:t>TEU</a:t>
            </a:r>
            <a:r>
              <a:rPr lang="zh-CN" altLang="zh-CN" dirty="0" smtClean="0">
                <a:latin typeface="+mn-ea"/>
              </a:rPr>
              <a:t>·</a:t>
            </a:r>
            <a:r>
              <a:rPr lang="en-US" altLang="zh-CN" dirty="0" smtClean="0">
                <a:latin typeface="+mn-ea"/>
              </a:rPr>
              <a:t>km</a:t>
            </a:r>
            <a:r>
              <a:rPr lang="zh-CN" altLang="zh-CN" dirty="0" smtClean="0">
                <a:latin typeface="+mn-ea"/>
              </a:rPr>
              <a:t>”来计算其运输单位成本。</a:t>
            </a:r>
            <a:endParaRPr lang="zh-CN" altLang="en-US" dirty="0">
              <a:latin typeface="+mn-ea"/>
            </a:endParaRPr>
          </a:p>
        </p:txBody>
      </p:sp>
      <p:sp>
        <p:nvSpPr>
          <p:cNvPr id="337922"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37923" name="Rectangle 3"/>
          <p:cNvSpPr>
            <a:spLocks noChangeArrowheads="1"/>
          </p:cNvSpPr>
          <p:nvPr/>
        </p:nvSpPr>
        <p:spPr bwMode="auto">
          <a:xfrm>
            <a:off x="0" y="4032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37925" name="Rectangle 5"/>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37926" name="Rectangle 6"/>
          <p:cNvSpPr>
            <a:spLocks noChangeArrowheads="1"/>
          </p:cNvSpPr>
          <p:nvPr/>
        </p:nvSpPr>
        <p:spPr bwMode="auto">
          <a:xfrm>
            <a:off x="0" y="4032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37928" name="Rectangle 8"/>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37929" name="Rectangle 9"/>
          <p:cNvSpPr>
            <a:spLocks noChangeArrowheads="1"/>
          </p:cNvSpPr>
          <p:nvPr/>
        </p:nvSpPr>
        <p:spPr bwMode="auto">
          <a:xfrm>
            <a:off x="0" y="4032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37931" name="Rectangle 11"/>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graphicFrame>
        <p:nvGraphicFramePr>
          <p:cNvPr id="337930" name="Object 10"/>
          <p:cNvGraphicFramePr>
            <a:graphicFrameLocks noChangeAspect="1"/>
          </p:cNvGraphicFramePr>
          <p:nvPr/>
        </p:nvGraphicFramePr>
        <p:xfrm>
          <a:off x="3669263" y="3095625"/>
          <a:ext cx="4853475" cy="1057275"/>
        </p:xfrm>
        <a:graphic>
          <a:graphicData uri="http://schemas.openxmlformats.org/presentationml/2006/ole">
            <p:oleObj spid="_x0000_s337930" name="Equation" r:id="rId3" imgW="1853396" imgH="406224" progId="Equation.DSMT4">
              <p:embed/>
            </p:oleObj>
          </a:graphicData>
        </a:graphic>
      </p:graphicFrame>
      <p:sp>
        <p:nvSpPr>
          <p:cNvPr id="337932" name="Rectangle 12"/>
          <p:cNvSpPr>
            <a:spLocks noChangeArrowheads="1"/>
          </p:cNvSpPr>
          <p:nvPr/>
        </p:nvSpPr>
        <p:spPr bwMode="auto">
          <a:xfrm>
            <a:off x="0" y="8985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63825" algn="ctr"/>
                <a:tab pos="5329238" algn="r"/>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5"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85000" lnSpcReduction="20000"/>
          </a:bodyPr>
          <a:lstStyle/>
          <a:p>
            <a:r>
              <a:rPr lang="zh-CN" altLang="zh-CN" dirty="0" smtClean="0"/>
              <a:t>（三）成本降低额和成本降低率</a:t>
            </a:r>
          </a:p>
          <a:p>
            <a:r>
              <a:rPr lang="en-US" altLang="zh-CN" dirty="0" smtClean="0"/>
              <a:t>1</a:t>
            </a:r>
            <a:r>
              <a:rPr lang="zh-CN" altLang="zh-CN" dirty="0" smtClean="0"/>
              <a:t>．成本降低额</a:t>
            </a:r>
          </a:p>
          <a:p>
            <a:r>
              <a:rPr lang="zh-CN" altLang="zh-CN" dirty="0" smtClean="0"/>
              <a:t>成本降低额是以上年实际单位成本与本期周转量计算的总成本减去本期实际总成本的差额。成本降低额应按成本计算对象分别计算，其计算公式为</a:t>
            </a:r>
            <a:endParaRPr lang="en-US" altLang="zh-CN" dirty="0" smtClean="0"/>
          </a:p>
          <a:p>
            <a:endParaRPr lang="en-US" altLang="zh-CN" dirty="0" smtClean="0"/>
          </a:p>
          <a:p>
            <a:endParaRPr lang="zh-CN" altLang="zh-CN" dirty="0" smtClean="0"/>
          </a:p>
          <a:p>
            <a:r>
              <a:rPr lang="zh-CN" altLang="zh-CN" dirty="0" smtClean="0"/>
              <a:t>当计算结果为负值时，表示成本超支额。</a:t>
            </a:r>
            <a:endParaRPr lang="zh-CN" altLang="en-US" dirty="0"/>
          </a:p>
        </p:txBody>
      </p:sp>
      <p:sp>
        <p:nvSpPr>
          <p:cNvPr id="340994"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graphicFrame>
        <p:nvGraphicFramePr>
          <p:cNvPr id="340993" name="Object 1"/>
          <p:cNvGraphicFramePr>
            <a:graphicFrameLocks noChangeAspect="1"/>
          </p:cNvGraphicFramePr>
          <p:nvPr/>
        </p:nvGraphicFramePr>
        <p:xfrm>
          <a:off x="3202988" y="4181475"/>
          <a:ext cx="5786025" cy="981075"/>
        </p:xfrm>
        <a:graphic>
          <a:graphicData uri="http://schemas.openxmlformats.org/presentationml/2006/ole">
            <p:oleObj spid="_x0000_s340993" name="Equation" r:id="rId3" imgW="2373870" imgH="406224" progId="Equation.DSMT4">
              <p:embed/>
            </p:oleObj>
          </a:graphicData>
        </a:graphic>
      </p:graphicFrame>
      <p:sp>
        <p:nvSpPr>
          <p:cNvPr id="340995" name="Rectangle 3"/>
          <p:cNvSpPr>
            <a:spLocks noChangeArrowheads="1"/>
          </p:cNvSpPr>
          <p:nvPr/>
        </p:nvSpPr>
        <p:spPr bwMode="auto">
          <a:xfrm>
            <a:off x="0" y="8985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63825" algn="ctr"/>
                <a:tab pos="5329238" algn="r"/>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a:bodyPr>
          <a:lstStyle/>
          <a:p>
            <a:r>
              <a:rPr lang="en-US" altLang="zh-CN" sz="2000" dirty="0" smtClean="0"/>
              <a:t>2</a:t>
            </a:r>
            <a:r>
              <a:rPr lang="zh-CN" altLang="zh-CN" sz="2000" dirty="0" smtClean="0"/>
              <a:t>．成本降低率</a:t>
            </a:r>
          </a:p>
          <a:p>
            <a:r>
              <a:rPr lang="zh-CN" altLang="zh-CN" sz="2000" dirty="0" smtClean="0"/>
              <a:t>成本降低率是反映成本降低幅度的主要指标，是成本降低额与按上年度实际单位成本计算的总成本的比率，其计算公式为</a:t>
            </a:r>
            <a:endParaRPr lang="en-US" altLang="zh-CN" sz="2000" dirty="0" smtClean="0"/>
          </a:p>
          <a:p>
            <a:endParaRPr lang="en-US" altLang="zh-CN" sz="2000" dirty="0" smtClean="0"/>
          </a:p>
          <a:p>
            <a:endParaRPr lang="en-US" altLang="zh-CN" sz="2000" dirty="0" smtClean="0"/>
          </a:p>
          <a:p>
            <a:endParaRPr lang="zh-CN" altLang="zh-CN" sz="2000" dirty="0" smtClean="0"/>
          </a:p>
          <a:p>
            <a:r>
              <a:rPr lang="zh-CN" altLang="zh-CN" sz="2000" dirty="0" smtClean="0"/>
              <a:t>或</a:t>
            </a:r>
            <a:r>
              <a:rPr lang="en-US" altLang="zh-CN" sz="2000" dirty="0" smtClean="0"/>
              <a:t>	</a:t>
            </a:r>
          </a:p>
          <a:p>
            <a:endParaRPr lang="zh-CN" altLang="en-US" sz="2000" dirty="0"/>
          </a:p>
        </p:txBody>
      </p:sp>
      <p:sp>
        <p:nvSpPr>
          <p:cNvPr id="342018"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graphicFrame>
        <p:nvGraphicFramePr>
          <p:cNvPr id="342017" name="Object 1"/>
          <p:cNvGraphicFramePr>
            <a:graphicFrameLocks noChangeAspect="1"/>
          </p:cNvGraphicFramePr>
          <p:nvPr/>
        </p:nvGraphicFramePr>
        <p:xfrm>
          <a:off x="2348508" y="3367398"/>
          <a:ext cx="7494984" cy="785501"/>
        </p:xfrm>
        <a:graphic>
          <a:graphicData uri="http://schemas.openxmlformats.org/presentationml/2006/ole">
            <p:oleObj spid="_x0000_s342017" name="Equation" r:id="rId3" imgW="3632200" imgH="381000" progId="Equation.DSMT4">
              <p:embed/>
            </p:oleObj>
          </a:graphicData>
        </a:graphic>
      </p:graphicFrame>
      <p:sp>
        <p:nvSpPr>
          <p:cNvPr id="342019" name="Rectangle 3"/>
          <p:cNvSpPr>
            <a:spLocks noChangeArrowheads="1"/>
          </p:cNvSpPr>
          <p:nvPr/>
        </p:nvSpPr>
        <p:spPr bwMode="auto">
          <a:xfrm>
            <a:off x="0" y="8382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42024" name="Rectangle 8"/>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	</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42025" name="Rectangle 9"/>
          <p:cNvSpPr>
            <a:spLocks noChangeArrowheads="1"/>
          </p:cNvSpPr>
          <p:nvPr/>
        </p:nvSpPr>
        <p:spPr bwMode="auto">
          <a:xfrm>
            <a:off x="0" y="381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chemeClr val="tx1"/>
                </a:solidFill>
                <a:effectLst/>
                <a:latin typeface="Arial" pitchFamily="34" charset="0"/>
                <a:ea typeface="宋体" pitchFamily="2" charset="-122"/>
                <a:cs typeface="宋体" pitchFamily="2" charset="-122"/>
              </a:rPr>
              <a:t> </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42027" name="Rectangle 11"/>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63825" algn="ctr"/>
                <a:tab pos="5329238" algn="r"/>
              </a:tabLst>
            </a:pPr>
            <a:r>
              <a:rPr kumimoji="0" lang="en-US" altLang="zh-CN" sz="1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	</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graphicFrame>
        <p:nvGraphicFramePr>
          <p:cNvPr id="342026" name="Object 10"/>
          <p:cNvGraphicFramePr>
            <a:graphicFrameLocks noChangeAspect="1"/>
          </p:cNvGraphicFramePr>
          <p:nvPr/>
        </p:nvGraphicFramePr>
        <p:xfrm>
          <a:off x="2191408" y="4596123"/>
          <a:ext cx="7809184" cy="785501"/>
        </p:xfrm>
        <a:graphic>
          <a:graphicData uri="http://schemas.openxmlformats.org/presentationml/2006/ole">
            <p:oleObj spid="_x0000_s342026" name="Equation" r:id="rId4" imgW="3784600" imgH="381000" progId="Equation.DSMT4">
              <p:embed/>
            </p:oleObj>
          </a:graphicData>
        </a:graphic>
      </p:graphicFrame>
      <p:sp>
        <p:nvSpPr>
          <p:cNvPr id="342028" name="Rectangle 12"/>
          <p:cNvSpPr>
            <a:spLocks noChangeArrowheads="1"/>
          </p:cNvSpPr>
          <p:nvPr/>
        </p:nvSpPr>
        <p:spPr bwMode="auto">
          <a:xfrm>
            <a:off x="0" y="8382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zh-CN" altLang="zh-CN" dirty="0" smtClean="0"/>
              <a:t>不宜按照千吨公里计算其生产成果的大型平板车和集装箱专用车，其成本降低额和成本降低率的计算方法，可将上式中的周转量改为相应的工作量。</a:t>
            </a:r>
          </a:p>
          <a:p>
            <a:r>
              <a:rPr lang="zh-CN" altLang="zh-CN" dirty="0" smtClean="0"/>
              <a:t>对于分类计算货运成本的营运车辆，除了分别计算各类货运成本的降低额和降低率外，还可计算全部营运车辆综合的成本降低率。</a:t>
            </a: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zh-CN" altLang="zh-CN" dirty="0" smtClean="0">
                <a:latin typeface="+mn-ea"/>
              </a:rPr>
              <a:t>（四）“运输支出”明细账的基本格式</a:t>
            </a:r>
          </a:p>
          <a:p>
            <a:r>
              <a:rPr lang="zh-CN" altLang="zh-CN" dirty="0" smtClean="0">
                <a:latin typeface="+mn-ea"/>
              </a:rPr>
              <a:t>货运总成本是通过“运输支出”明细账进行记录与计算的，其格式见表</a:t>
            </a:r>
            <a:r>
              <a:rPr lang="en-US" altLang="zh-CN" dirty="0" smtClean="0">
                <a:latin typeface="+mn-ea"/>
              </a:rPr>
              <a:t>4-2</a:t>
            </a:r>
            <a:r>
              <a:rPr lang="zh-CN" altLang="zh-CN" dirty="0" smtClean="0">
                <a:latin typeface="+mn-ea"/>
              </a:rPr>
              <a:t>。</a:t>
            </a:r>
            <a:endParaRPr lang="zh-CN" altLang="en-US" dirty="0">
              <a:latin typeface="+mn-ea"/>
            </a:endParaRP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72"/>
          <p:cNvSpPr txBox="1">
            <a:spLocks noChangeArrowheads="1"/>
          </p:cNvSpPr>
          <p:nvPr/>
        </p:nvSpPr>
        <p:spPr bwMode="auto">
          <a:xfrm>
            <a:off x="407368" y="732531"/>
            <a:ext cx="337616"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3600" dirty="0" smtClean="0">
                <a:solidFill>
                  <a:schemeClr val="bg1"/>
                </a:solidFill>
                <a:latin typeface="Impact" panose="020B0806030902050204" pitchFamily="34" charset="0"/>
              </a:rPr>
              <a:t>4</a:t>
            </a:r>
            <a:endParaRPr lang="zh-CN" altLang="en-US" sz="3600" dirty="0">
              <a:solidFill>
                <a:schemeClr val="bg1"/>
              </a:solidFill>
              <a:latin typeface="Impact" panose="020B0806030902050204" pitchFamily="34" charset="0"/>
            </a:endParaRPr>
          </a:p>
        </p:txBody>
      </p:sp>
      <p:pic>
        <p:nvPicPr>
          <p:cNvPr id="7"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497" y="2276872"/>
            <a:ext cx="10969007" cy="2982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extLst>
      <p:ext uri="{BB962C8B-B14F-4D97-AF65-F5344CB8AC3E}">
        <p14:creationId xmlns="" xmlns:p14="http://schemas.microsoft.com/office/powerpoint/2010/main" val="2126283582"/>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zh-CN" altLang="zh-CN" dirty="0" smtClean="0">
                <a:latin typeface="+mn-ea"/>
              </a:rPr>
              <a:t>（五）货运成本计算表的基本格式</a:t>
            </a:r>
          </a:p>
          <a:p>
            <a:r>
              <a:rPr lang="zh-CN" altLang="zh-CN" dirty="0" smtClean="0">
                <a:latin typeface="+mn-ea"/>
              </a:rPr>
              <a:t>汽车货运成本计算对象的单位成本、成本降低额、成本降低率通常是通过“汽车货运成本计算表”进行计算的，其基本格式见表</a:t>
            </a:r>
            <a:r>
              <a:rPr lang="en-US" altLang="zh-CN" dirty="0" smtClean="0">
                <a:latin typeface="+mn-ea"/>
              </a:rPr>
              <a:t>4-3</a:t>
            </a:r>
            <a:r>
              <a:rPr lang="zh-CN" altLang="zh-CN" dirty="0" smtClean="0">
                <a:latin typeface="+mn-ea"/>
              </a:rPr>
              <a:t>。</a:t>
            </a:r>
            <a:endParaRPr lang="zh-CN" altLang="en-US" dirty="0" smtClean="0">
              <a:latin typeface="+mn-ea"/>
            </a:endParaRP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p:cNvPicPr>
            <a:picLocks noGrp="1" noChangeAspect="1" noChangeArrowheads="1"/>
          </p:cNvPicPr>
          <p:nvPr>
            <p:ph idx="4294967295"/>
          </p:nvPr>
        </p:nvPicPr>
        <p:blipFill>
          <a:blip r:embed="rId3" cstate="print"/>
          <a:srcRect l="2586" t="19391" r="3305" b="12289"/>
          <a:stretch>
            <a:fillRect/>
          </a:stretch>
        </p:blipFill>
        <p:spPr bwMode="auto">
          <a:xfrm>
            <a:off x="1022760" y="1676401"/>
            <a:ext cx="10146480" cy="4143374"/>
          </a:xfrm>
          <a:prstGeom prst="rect">
            <a:avLst/>
          </a:prstGeom>
          <a:noFill/>
          <a:ln w="9525">
            <a:noFill/>
            <a:miter lim="800000"/>
            <a:headEnd/>
            <a:tailEnd/>
          </a:ln>
        </p:spPr>
      </p:pic>
      <p:sp>
        <p:nvSpPr>
          <p:cNvPr id="15"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extLst>
      <p:ext uri="{BB962C8B-B14F-4D97-AF65-F5344CB8AC3E}">
        <p14:creationId xmlns="" xmlns:p14="http://schemas.microsoft.com/office/powerpoint/2010/main" val="1829655992"/>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70000" lnSpcReduction="20000"/>
          </a:bodyPr>
          <a:lstStyle/>
          <a:p>
            <a:r>
              <a:rPr lang="zh-CN" altLang="zh-CN" dirty="0" smtClean="0"/>
              <a:t>六、分公司汽车货运完全成本的核算</a:t>
            </a:r>
          </a:p>
          <a:p>
            <a:r>
              <a:rPr lang="zh-CN" altLang="zh-CN" dirty="0" smtClean="0"/>
              <a:t>基层分公司是汽车货运企业的基本生产单位，直接管理和运用车辆，组织货物运输工作。分公司通常采用完全成本计算方法来计算货运成本。</a:t>
            </a:r>
          </a:p>
          <a:p>
            <a:r>
              <a:rPr lang="zh-CN" altLang="zh-CN" dirty="0" smtClean="0"/>
              <a:t>基层分公司货运成本的计算，与企业分类货运成本计算方法相同，应分别不同车型设置明细账，进行账务处理。除核算其所管车辆的直接费用、辅助营运费用和本单位经费外，还要分摊企业燃材料供应部门转来的燃料、材料成本差异。</a:t>
            </a:r>
          </a:p>
          <a:p>
            <a:r>
              <a:rPr lang="zh-CN" altLang="zh-CN" dirty="0" smtClean="0"/>
              <a:t>基层分公司经过收集、分配而汇集的营运直接费用和本单位经费，加上应由分公司运输业务负担的燃料、材料成本差异，即为分公司的分类货运总成本。企业汇编分公司货运成本表，即为企业货运总成本。</a:t>
            </a:r>
            <a:endParaRPr lang="zh-CN" altLang="en-US" dirty="0"/>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p:nvPr>
        </p:nvSpPr>
        <p:spPr>
          <a:xfrm>
            <a:off x="706084" y="1656916"/>
            <a:ext cx="5381208" cy="4224939"/>
          </a:xfrm>
        </p:spPr>
        <p:txBody>
          <a:bodyPr>
            <a:normAutofit/>
          </a:bodyPr>
          <a:lstStyle/>
          <a:p>
            <a:pPr indent="269875" algn="just">
              <a:spcAft>
                <a:spcPts val="0"/>
              </a:spcAft>
            </a:pPr>
            <a:r>
              <a:rPr lang="en-US" altLang="zh-CN" kern="100" dirty="0" smtClean="0">
                <a:latin typeface="Times New Roman"/>
              </a:rPr>
              <a:t>1</a:t>
            </a:r>
            <a:r>
              <a:rPr lang="zh-CN" altLang="zh-CN" kern="100" dirty="0" smtClean="0">
                <a:latin typeface="Times New Roman"/>
              </a:rPr>
              <a:t>）外购材料费。</a:t>
            </a:r>
          </a:p>
          <a:p>
            <a:pPr indent="269875" algn="just">
              <a:spcAft>
                <a:spcPts val="0"/>
              </a:spcAft>
            </a:pPr>
            <a:r>
              <a:rPr lang="en-US" altLang="zh-CN" kern="100" dirty="0" smtClean="0">
                <a:latin typeface="Times New Roman"/>
              </a:rPr>
              <a:t>2</a:t>
            </a:r>
            <a:r>
              <a:rPr lang="zh-CN" altLang="zh-CN" kern="100" dirty="0" smtClean="0">
                <a:latin typeface="Times New Roman"/>
              </a:rPr>
              <a:t>）外购燃料费。</a:t>
            </a:r>
          </a:p>
          <a:p>
            <a:pPr indent="269875" algn="just">
              <a:spcAft>
                <a:spcPts val="0"/>
              </a:spcAft>
            </a:pPr>
            <a:r>
              <a:rPr lang="en-US" altLang="zh-CN" kern="100" dirty="0" smtClean="0">
                <a:latin typeface="宋体"/>
              </a:rPr>
              <a:t>3</a:t>
            </a:r>
            <a:r>
              <a:rPr lang="zh-CN" altLang="zh-CN" kern="100" dirty="0" smtClean="0">
                <a:latin typeface="Times New Roman"/>
              </a:rPr>
              <a:t>）外购动力费。</a:t>
            </a:r>
          </a:p>
          <a:p>
            <a:pPr indent="269875" algn="just">
              <a:spcAft>
                <a:spcPts val="0"/>
              </a:spcAft>
            </a:pPr>
            <a:r>
              <a:rPr lang="en-US" altLang="zh-CN" kern="100" dirty="0" smtClean="0">
                <a:latin typeface="宋体"/>
              </a:rPr>
              <a:t>4</a:t>
            </a:r>
            <a:r>
              <a:rPr lang="zh-CN" altLang="zh-CN" kern="100" dirty="0" smtClean="0">
                <a:latin typeface="Times New Roman"/>
              </a:rPr>
              <a:t>）外购低值易耗品。</a:t>
            </a:r>
          </a:p>
          <a:p>
            <a:pPr indent="269875" algn="just">
              <a:spcAft>
                <a:spcPts val="0"/>
              </a:spcAft>
            </a:pPr>
            <a:r>
              <a:rPr lang="en-US" altLang="zh-CN" kern="100" dirty="0" smtClean="0">
                <a:latin typeface="宋体"/>
              </a:rPr>
              <a:t>5</a:t>
            </a:r>
            <a:r>
              <a:rPr lang="zh-CN" altLang="zh-CN" kern="100" dirty="0" smtClean="0">
                <a:latin typeface="Times New Roman"/>
              </a:rPr>
              <a:t>）职工工资。</a:t>
            </a:r>
          </a:p>
          <a:p>
            <a:endParaRPr lang="zh-CN" altLang="en-US" dirty="0"/>
          </a:p>
        </p:txBody>
      </p:sp>
      <p:sp>
        <p:nvSpPr>
          <p:cNvPr id="5" name="内容占位符 3"/>
          <p:cNvSpPr txBox="1">
            <a:spLocks/>
          </p:cNvSpPr>
          <p:nvPr/>
        </p:nvSpPr>
        <p:spPr>
          <a:xfrm>
            <a:off x="6126479" y="1665624"/>
            <a:ext cx="5447212" cy="4224939"/>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indent="269875" algn="just">
              <a:spcAft>
                <a:spcPts val="0"/>
              </a:spcAft>
            </a:pPr>
            <a:r>
              <a:rPr lang="en-US" altLang="zh-CN" sz="3200" b="1" kern="100" dirty="0" smtClean="0">
                <a:latin typeface="宋体"/>
                <a:ea typeface="宋体"/>
              </a:rPr>
              <a:t>6</a:t>
            </a:r>
            <a:r>
              <a:rPr lang="zh-CN" altLang="zh-CN" sz="3200" b="1" kern="100" dirty="0" smtClean="0">
                <a:latin typeface="Times New Roman"/>
                <a:ea typeface="宋体"/>
              </a:rPr>
              <a:t>）职工福利费</a:t>
            </a:r>
          </a:p>
          <a:p>
            <a:pPr indent="269875" algn="just">
              <a:spcAft>
                <a:spcPts val="0"/>
              </a:spcAft>
            </a:pPr>
            <a:r>
              <a:rPr lang="en-US" altLang="zh-CN" sz="3200" b="1" kern="100" dirty="0" smtClean="0">
                <a:latin typeface="宋体"/>
                <a:ea typeface="宋体"/>
              </a:rPr>
              <a:t>7</a:t>
            </a:r>
            <a:r>
              <a:rPr lang="zh-CN" altLang="zh-CN" sz="3200" b="1" kern="100" dirty="0" smtClean="0">
                <a:latin typeface="Times New Roman"/>
                <a:ea typeface="宋体"/>
              </a:rPr>
              <a:t>）固定资产折旧费</a:t>
            </a:r>
          </a:p>
          <a:p>
            <a:pPr indent="269875" algn="just">
              <a:spcAft>
                <a:spcPts val="0"/>
              </a:spcAft>
            </a:pPr>
            <a:r>
              <a:rPr lang="en-US" altLang="zh-CN" sz="3200" b="1" kern="100" dirty="0" smtClean="0">
                <a:latin typeface="宋体"/>
                <a:ea typeface="宋体"/>
              </a:rPr>
              <a:t>8</a:t>
            </a:r>
            <a:r>
              <a:rPr lang="zh-CN" altLang="zh-CN" sz="3200" b="1" kern="100" dirty="0" smtClean="0">
                <a:latin typeface="Times New Roman"/>
                <a:ea typeface="宋体"/>
              </a:rPr>
              <a:t>）固定资产修理费</a:t>
            </a:r>
          </a:p>
          <a:p>
            <a:pPr indent="269875" algn="just">
              <a:spcAft>
                <a:spcPts val="0"/>
              </a:spcAft>
            </a:pPr>
            <a:r>
              <a:rPr lang="en-US" altLang="zh-CN" sz="3200" b="1" kern="100" dirty="0" smtClean="0">
                <a:latin typeface="宋体"/>
                <a:ea typeface="宋体"/>
              </a:rPr>
              <a:t>9</a:t>
            </a:r>
            <a:r>
              <a:rPr lang="zh-CN" altLang="zh-CN" sz="3200" b="1" kern="100" dirty="0" smtClean="0">
                <a:latin typeface="Times New Roman"/>
                <a:ea typeface="宋体"/>
              </a:rPr>
              <a:t>）其他费用支出</a:t>
            </a:r>
            <a:endParaRPr lang="zh-CN" altLang="zh-CN" sz="3200" b="1" kern="100" dirty="0">
              <a:latin typeface="Times New Roman"/>
              <a:ea typeface="宋体"/>
            </a:endParaRPr>
          </a:p>
        </p:txBody>
      </p:sp>
      <p:sp>
        <p:nvSpPr>
          <p:cNvPr id="6" name="内容占位符 3"/>
          <p:cNvSpPr txBox="1">
            <a:spLocks/>
          </p:cNvSpPr>
          <p:nvPr/>
        </p:nvSpPr>
        <p:spPr>
          <a:xfrm>
            <a:off x="705394" y="1656916"/>
            <a:ext cx="5408023" cy="4224939"/>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marL="228600" marR="0" lvl="0" indent="269875" algn="just"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3200" b="1" i="0" u="none" strike="noStrike" kern="100" cap="none" spc="0" normalizeH="0" baseline="0" noProof="0" dirty="0" smtClean="0">
                <a:ln>
                  <a:noFill/>
                </a:ln>
                <a:solidFill>
                  <a:schemeClr val="tx1"/>
                </a:solidFill>
                <a:effectLst/>
                <a:uLnTx/>
                <a:uFillTx/>
                <a:latin typeface="Times New Roman"/>
                <a:ea typeface="+mn-ea"/>
                <a:cs typeface="+mn-cs"/>
              </a:rPr>
              <a:t>1</a:t>
            </a:r>
            <a:r>
              <a:rPr kumimoji="0" lang="zh-CN" altLang="zh-CN" sz="3200" b="1" i="0" u="none" strike="noStrike" kern="100" cap="none" spc="0" normalizeH="0" baseline="0" noProof="0" dirty="0" smtClean="0">
                <a:ln>
                  <a:noFill/>
                </a:ln>
                <a:solidFill>
                  <a:schemeClr val="tx1"/>
                </a:solidFill>
                <a:effectLst/>
                <a:uLnTx/>
                <a:uFillTx/>
                <a:latin typeface="Times New Roman"/>
                <a:ea typeface="+mn-ea"/>
                <a:cs typeface="+mn-cs"/>
              </a:rPr>
              <a:t>）外购材料费</a:t>
            </a:r>
          </a:p>
          <a:p>
            <a:pPr marL="228600" marR="0" lvl="0" indent="269875" algn="just"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3200" b="1" i="0" u="none" strike="noStrike" kern="100" cap="none" spc="0" normalizeH="0" baseline="0" noProof="0" dirty="0" smtClean="0">
                <a:ln>
                  <a:noFill/>
                </a:ln>
                <a:solidFill>
                  <a:schemeClr val="tx1"/>
                </a:solidFill>
                <a:effectLst/>
                <a:uLnTx/>
                <a:uFillTx/>
                <a:latin typeface="Times New Roman"/>
                <a:ea typeface="+mn-ea"/>
                <a:cs typeface="+mn-cs"/>
              </a:rPr>
              <a:t>2</a:t>
            </a:r>
            <a:r>
              <a:rPr kumimoji="0" lang="zh-CN" altLang="zh-CN" sz="3200" b="1" i="0" u="none" strike="noStrike" kern="100" cap="none" spc="0" normalizeH="0" baseline="0" noProof="0" dirty="0" smtClean="0">
                <a:ln>
                  <a:noFill/>
                </a:ln>
                <a:solidFill>
                  <a:schemeClr val="tx1"/>
                </a:solidFill>
                <a:effectLst/>
                <a:uLnTx/>
                <a:uFillTx/>
                <a:latin typeface="Times New Roman"/>
                <a:ea typeface="+mn-ea"/>
                <a:cs typeface="+mn-cs"/>
              </a:rPr>
              <a:t>）外购燃料费</a:t>
            </a:r>
          </a:p>
          <a:p>
            <a:pPr marL="228600" marR="0" lvl="0" indent="269875" algn="just"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3200" b="1" i="0" u="none" strike="noStrike" kern="100" cap="none" spc="0" normalizeH="0" baseline="0" noProof="0" dirty="0" smtClean="0">
                <a:ln>
                  <a:noFill/>
                </a:ln>
                <a:solidFill>
                  <a:schemeClr val="tx1"/>
                </a:solidFill>
                <a:effectLst/>
                <a:uLnTx/>
                <a:uFillTx/>
                <a:latin typeface="宋体"/>
                <a:ea typeface="+mn-ea"/>
                <a:cs typeface="+mn-cs"/>
              </a:rPr>
              <a:t>3</a:t>
            </a:r>
            <a:r>
              <a:rPr kumimoji="0" lang="zh-CN" altLang="zh-CN" sz="3200" b="1" i="0" u="none" strike="noStrike" kern="100" cap="none" spc="0" normalizeH="0" baseline="0" noProof="0" dirty="0" smtClean="0">
                <a:ln>
                  <a:noFill/>
                </a:ln>
                <a:solidFill>
                  <a:schemeClr val="tx1"/>
                </a:solidFill>
                <a:effectLst/>
                <a:uLnTx/>
                <a:uFillTx/>
                <a:latin typeface="Times New Roman"/>
                <a:ea typeface="+mn-ea"/>
                <a:cs typeface="+mn-cs"/>
              </a:rPr>
              <a:t>）外购动力费</a:t>
            </a:r>
          </a:p>
          <a:p>
            <a:pPr marL="228600" marR="0" lvl="0" indent="269875" algn="just"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3200" b="1" i="0" u="none" strike="noStrike" kern="100" cap="none" spc="0" normalizeH="0" baseline="0" noProof="0" dirty="0" smtClean="0">
                <a:ln>
                  <a:noFill/>
                </a:ln>
                <a:solidFill>
                  <a:schemeClr val="tx1"/>
                </a:solidFill>
                <a:effectLst/>
                <a:uLnTx/>
                <a:uFillTx/>
                <a:latin typeface="宋体"/>
                <a:ea typeface="+mn-ea"/>
                <a:cs typeface="+mn-cs"/>
              </a:rPr>
              <a:t>4</a:t>
            </a:r>
            <a:r>
              <a:rPr kumimoji="0" lang="zh-CN" altLang="zh-CN" sz="3200" b="1" i="0" u="none" strike="noStrike" kern="100" cap="none" spc="0" normalizeH="0" baseline="0" noProof="0" dirty="0" smtClean="0">
                <a:ln>
                  <a:noFill/>
                </a:ln>
                <a:solidFill>
                  <a:schemeClr val="tx1"/>
                </a:solidFill>
                <a:effectLst/>
                <a:uLnTx/>
                <a:uFillTx/>
                <a:latin typeface="Times New Roman"/>
                <a:ea typeface="+mn-ea"/>
                <a:cs typeface="+mn-cs"/>
              </a:rPr>
              <a:t>）外购低值易耗品</a:t>
            </a:r>
          </a:p>
          <a:p>
            <a:pPr marL="228600" marR="0" lvl="0" indent="269875" algn="just"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3200" b="1" i="0" u="none" strike="noStrike" kern="100" cap="none" spc="0" normalizeH="0" baseline="0" noProof="0" dirty="0" smtClean="0">
                <a:ln>
                  <a:noFill/>
                </a:ln>
                <a:solidFill>
                  <a:schemeClr val="tx1"/>
                </a:solidFill>
                <a:effectLst/>
                <a:uLnTx/>
                <a:uFillTx/>
                <a:latin typeface="宋体"/>
                <a:ea typeface="+mn-ea"/>
                <a:cs typeface="+mn-cs"/>
              </a:rPr>
              <a:t>5</a:t>
            </a:r>
            <a:r>
              <a:rPr kumimoji="0" lang="zh-CN" altLang="zh-CN" sz="3200" b="1" i="0" u="none" strike="noStrike" kern="100" cap="none" spc="0" normalizeH="0" baseline="0" noProof="0" dirty="0" smtClean="0">
                <a:ln>
                  <a:noFill/>
                </a:ln>
                <a:solidFill>
                  <a:schemeClr val="tx1"/>
                </a:solidFill>
                <a:effectLst/>
                <a:uLnTx/>
                <a:uFillTx/>
                <a:latin typeface="Times New Roman"/>
                <a:ea typeface="+mn-ea"/>
                <a:cs typeface="+mn-cs"/>
              </a:rPr>
              <a:t>）职工工资</a:t>
            </a:r>
            <a:endParaRPr kumimoji="0" lang="zh-CN" altLang="en-US" sz="3200" b="1" i="0" u="none" strike="noStrike" kern="1200" cap="none" spc="0" normalizeH="0" baseline="0" noProof="0" dirty="0">
              <a:ln>
                <a:noFill/>
              </a:ln>
              <a:solidFill>
                <a:schemeClr val="tx1"/>
              </a:solidFill>
              <a:effectLst/>
              <a:uLnTx/>
              <a:uFillTx/>
              <a:latin typeface="+mn-lt"/>
              <a:ea typeface="+mn-ea"/>
              <a:cs typeface="+mn-cs"/>
            </a:endParaRPr>
          </a:p>
        </p:txBody>
      </p:sp>
      <p:sp>
        <p:nvSpPr>
          <p:cNvPr id="7" name="文本框 1"/>
          <p:cNvSpPr txBox="1"/>
          <p:nvPr/>
        </p:nvSpPr>
        <p:spPr>
          <a:xfrm>
            <a:off x="22346" y="91618"/>
            <a:ext cx="734048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第一节 汽车货运成本的概念与分类</a:t>
            </a:r>
            <a:endParaRPr lang="zh-CN" altLang="en-US" dirty="0">
              <a:solidFill>
                <a:schemeClr val="bg1"/>
              </a:solidFill>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zh-CN" altLang="zh-CN" dirty="0" smtClean="0"/>
              <a:t>七、集装箱车、大型车组运输成本的核算</a:t>
            </a:r>
          </a:p>
          <a:p>
            <a:r>
              <a:rPr lang="zh-CN" altLang="zh-CN" dirty="0" smtClean="0"/>
              <a:t>在各类特种车辆中，零担货车、冷藏车、油罐车等车型的运输业务成本的核算，基本上和货车运输业务相同，只有集装箱车运输和大型车组运输的成本核算略有区别。</a:t>
            </a: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92500" lnSpcReduction="20000"/>
          </a:bodyPr>
          <a:lstStyle/>
          <a:p>
            <a:r>
              <a:rPr lang="zh-CN" altLang="zh-CN" dirty="0" smtClean="0">
                <a:latin typeface="+mn-ea"/>
              </a:rPr>
              <a:t>（一）集装箱车运输成本的核算</a:t>
            </a:r>
          </a:p>
          <a:p>
            <a:r>
              <a:rPr lang="zh-CN" altLang="zh-CN" dirty="0" smtClean="0">
                <a:latin typeface="+mn-ea"/>
              </a:rPr>
              <a:t>集装箱运输成本，是集装箱运输车辆从事集装箱运输时所发生的支出。集装箱车运输的成本开支范围和成本计算方法，与货车运输成本基本相同，不包括集装箱发生的费用。</a:t>
            </a:r>
          </a:p>
          <a:p>
            <a:r>
              <a:rPr lang="zh-CN" altLang="zh-CN" dirty="0" smtClean="0">
                <a:latin typeface="+mn-ea"/>
              </a:rPr>
              <a:t>由于集装箱车的车型特殊，各种消耗和运行组织不同于一般货车运输，因此单独作为成本计算对象进行成本计算。另外，由于集装箱车的运输对象是集装箱，所以成本计算单位是</a:t>
            </a:r>
            <a:r>
              <a:rPr lang="en-US" altLang="zh-CN" dirty="0" smtClean="0">
                <a:latin typeface="+mn-ea"/>
              </a:rPr>
              <a:t>10</a:t>
            </a:r>
            <a:r>
              <a:rPr lang="en-US" altLang="zh-CN" baseline="30000" dirty="0" smtClean="0">
                <a:latin typeface="+mn-ea"/>
              </a:rPr>
              <a:t>3</a:t>
            </a:r>
            <a:r>
              <a:rPr lang="en-US" altLang="zh-CN" dirty="0" smtClean="0">
                <a:latin typeface="+mn-ea"/>
              </a:rPr>
              <a:t>TEU</a:t>
            </a:r>
            <a:r>
              <a:rPr lang="zh-CN" altLang="zh-CN" dirty="0" smtClean="0">
                <a:latin typeface="+mn-ea"/>
              </a:rPr>
              <a:t>·</a:t>
            </a:r>
            <a:r>
              <a:rPr lang="en-US" altLang="zh-CN" dirty="0" smtClean="0">
                <a:latin typeface="+mn-ea"/>
              </a:rPr>
              <a:t>km</a:t>
            </a:r>
            <a:r>
              <a:rPr lang="zh-CN" altLang="zh-CN" dirty="0" smtClean="0">
                <a:latin typeface="+mn-ea"/>
              </a:rPr>
              <a:t>，而不是</a:t>
            </a:r>
            <a:r>
              <a:rPr lang="en-US" altLang="zh-CN" dirty="0" smtClean="0">
                <a:latin typeface="+mn-ea"/>
              </a:rPr>
              <a:t>10</a:t>
            </a:r>
            <a:r>
              <a:rPr lang="en-US" altLang="zh-CN" baseline="30000" dirty="0" smtClean="0">
                <a:latin typeface="+mn-ea"/>
              </a:rPr>
              <a:t>3</a:t>
            </a:r>
            <a:r>
              <a:rPr lang="en-US" altLang="zh-CN" dirty="0" smtClean="0">
                <a:latin typeface="+mn-ea"/>
              </a:rPr>
              <a:t>t</a:t>
            </a:r>
            <a:r>
              <a:rPr lang="zh-CN" altLang="zh-CN" dirty="0" smtClean="0">
                <a:latin typeface="+mn-ea"/>
              </a:rPr>
              <a:t>·</a:t>
            </a:r>
            <a:r>
              <a:rPr lang="en-US" altLang="zh-CN" dirty="0" smtClean="0">
                <a:latin typeface="+mn-ea"/>
              </a:rPr>
              <a:t>km</a:t>
            </a:r>
            <a:r>
              <a:rPr lang="zh-CN" altLang="zh-CN" dirty="0" smtClean="0">
                <a:latin typeface="+mn-ea"/>
              </a:rPr>
              <a:t>。</a:t>
            </a: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p:cNvPicPr>
            <a:picLocks noGrp="1" noChangeAspect="1" noChangeArrowheads="1"/>
          </p:cNvPicPr>
          <p:nvPr>
            <p:ph idx="4294967295"/>
          </p:nvPr>
        </p:nvPicPr>
        <p:blipFill>
          <a:blip r:embed="rId2" cstate="print"/>
          <a:srcRect l="3347" t="38106" r="19920" b="29425"/>
          <a:stretch>
            <a:fillRect/>
          </a:stretch>
        </p:blipFill>
        <p:spPr bwMode="auto">
          <a:xfrm>
            <a:off x="693540" y="2143125"/>
            <a:ext cx="10804921" cy="2571750"/>
          </a:xfrm>
          <a:prstGeom prst="rect">
            <a:avLst/>
          </a:prstGeom>
          <a:noFill/>
          <a:ln w="9525">
            <a:noFill/>
            <a:miter lim="800000"/>
            <a:headEnd/>
            <a:tailEnd/>
          </a:ln>
        </p:spPr>
      </p:pic>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a:bodyPr>
          <a:lstStyle/>
          <a:p>
            <a:r>
              <a:rPr lang="zh-CN" altLang="zh-CN" dirty="0" smtClean="0">
                <a:latin typeface="+mn-ea"/>
              </a:rPr>
              <a:t>（二）大型车组运输成本的核算</a:t>
            </a:r>
          </a:p>
          <a:p>
            <a:r>
              <a:rPr lang="zh-CN" altLang="zh-CN" dirty="0" smtClean="0">
                <a:latin typeface="+mn-ea"/>
              </a:rPr>
              <a:t>大型车组包括大型平板车和专门从事特大件设备运输的车辆，这些特种车辆发生的各项直接费用，在“运输支出”账户设置“大型车组”明细账进行归集。按规定，大型车组的成本计算单位为</a:t>
            </a:r>
            <a:r>
              <a:rPr lang="en-US" altLang="zh-CN" dirty="0" smtClean="0">
                <a:latin typeface="+mn-ea"/>
              </a:rPr>
              <a:t>10</a:t>
            </a:r>
            <a:r>
              <a:rPr lang="en-US" altLang="zh-CN" baseline="30000" dirty="0" smtClean="0">
                <a:latin typeface="+mn-ea"/>
              </a:rPr>
              <a:t>3</a:t>
            </a:r>
            <a:r>
              <a:rPr lang="en-US" altLang="zh-CN" dirty="0" smtClean="0">
                <a:latin typeface="+mn-ea"/>
              </a:rPr>
              <a:t>t</a:t>
            </a:r>
            <a:r>
              <a:rPr lang="zh-CN" altLang="zh-CN" dirty="0" smtClean="0">
                <a:latin typeface="+mn-ea"/>
              </a:rPr>
              <a:t>·</a:t>
            </a:r>
            <a:r>
              <a:rPr lang="en-US" altLang="zh-CN" dirty="0" smtClean="0">
                <a:latin typeface="+mn-ea"/>
              </a:rPr>
              <a:t>h</a:t>
            </a:r>
            <a:r>
              <a:rPr lang="zh-CN" altLang="zh-CN" dirty="0" smtClean="0">
                <a:latin typeface="+mn-ea"/>
              </a:rPr>
              <a:t>。</a:t>
            </a:r>
          </a:p>
        </p:txBody>
      </p:sp>
      <p:sp>
        <p:nvSpPr>
          <p:cNvPr id="3"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03809" name="Object 1"/>
          <p:cNvGraphicFramePr>
            <a:graphicFrameLocks noChangeAspect="1"/>
          </p:cNvGraphicFramePr>
          <p:nvPr/>
        </p:nvGraphicFramePr>
        <p:xfrm>
          <a:off x="2867025" y="4305300"/>
          <a:ext cx="6457950" cy="1029059"/>
        </p:xfrm>
        <a:graphic>
          <a:graphicData uri="http://schemas.openxmlformats.org/presentationml/2006/ole">
            <p:oleObj spid="_x0000_s503809" name="Equation" r:id="rId3" imgW="2527300" imgH="406400" progId="Equation.DSMT4">
              <p:embed/>
            </p:oleObj>
          </a:graphicData>
        </a:graphic>
      </p:graphicFrame>
      <p:sp>
        <p:nvSpPr>
          <p:cNvPr id="503811" name="Rectangle 3"/>
          <p:cNvSpPr>
            <a:spLocks noChangeArrowheads="1"/>
          </p:cNvSpPr>
          <p:nvPr/>
        </p:nvSpPr>
        <p:spPr bwMode="auto">
          <a:xfrm>
            <a:off x="1047750" y="1997978"/>
            <a:ext cx="10096500" cy="19476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828000" algn="l" defTabSz="914400" rtl="0" eaLnBrk="1" fontAlgn="base" latinLnBrk="0" hangingPunct="1">
              <a:lnSpc>
                <a:spcPct val="150000"/>
              </a:lnSpc>
              <a:spcBef>
                <a:spcPct val="0"/>
              </a:spcBef>
              <a:spcAft>
                <a:spcPct val="0"/>
              </a:spcAft>
              <a:buClrTx/>
              <a:buSzTx/>
              <a:buFontTx/>
              <a:buNone/>
              <a:tabLst/>
            </a:pPr>
            <a:r>
              <a:rPr kumimoji="0" lang="zh-CN" sz="2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大型车组的直接营运费用和分配负担的辅助营运费用及营运间接费用，构成大型车组运输总成本，除以同期完成的工作量，即为大型车组运输单位成本。其计算公式为</a:t>
            </a:r>
            <a:endParaRPr kumimoji="0" lang="zh-CN" sz="54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5" name="文本框 1"/>
          <p:cNvSpPr txBox="1"/>
          <p:nvPr/>
        </p:nvSpPr>
        <p:spPr>
          <a:xfrm>
            <a:off x="22346" y="91618"/>
            <a:ext cx="6749930" cy="369332"/>
          </a:xfrm>
          <a:prstGeom prst="rect">
            <a:avLst/>
          </a:prstGeom>
          <a:noFill/>
        </p:spPr>
        <p:txBody>
          <a:bodyPr wrap="square" rtlCol="0">
            <a:spAutoFit/>
          </a:bodyPr>
          <a:lstStyle/>
          <a:p>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zh-CN" dirty="0" smtClean="0">
                <a:solidFill>
                  <a:schemeClr val="bg1"/>
                </a:solidFill>
                <a:latin typeface="黑体" pitchFamily="49" charset="-122"/>
                <a:ea typeface="黑体" pitchFamily="49" charset="-122"/>
              </a:rPr>
              <a:t>第三节</a:t>
            </a:r>
            <a:r>
              <a:rPr lang="en-US" altLang="zh-CN" dirty="0" smtClean="0">
                <a:solidFill>
                  <a:schemeClr val="bg1"/>
                </a:solidFill>
                <a:latin typeface="黑体" pitchFamily="49" charset="-122"/>
                <a:ea typeface="黑体" pitchFamily="49" charset="-122"/>
              </a:rPr>
              <a:t>  </a:t>
            </a:r>
            <a:r>
              <a:rPr lang="zh-CN" altLang="zh-CN" dirty="0" smtClean="0">
                <a:solidFill>
                  <a:schemeClr val="bg1"/>
                </a:solidFill>
                <a:latin typeface="黑体" pitchFamily="49" charset="-122"/>
                <a:ea typeface="黑体" pitchFamily="49" charset="-122"/>
              </a:rPr>
              <a:t>汽车货运成本的核算</a:t>
            </a:r>
            <a:endParaRPr lang="zh-CN" altLang="en-US" dirty="0" smtClean="0">
              <a:solidFill>
                <a:schemeClr val="bg1"/>
              </a:solidFill>
              <a:latin typeface="黑体" pitchFamily="49" charset="-122"/>
              <a:ea typeface="黑体" pitchFamily="49" charset="-122"/>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ext uri="{D42A27DB-BD31-4B8C-83A1-F6EECF244321}">
                <p14:modId xmlns="" xmlns:p14="http://schemas.microsoft.com/office/powerpoint/2010/main" val="3086009897"/>
              </p:ext>
            </p:extLst>
          </p:nvPr>
        </p:nvGraphicFramePr>
        <p:xfrm>
          <a:off x="803412" y="1628800"/>
          <a:ext cx="10621180" cy="2952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extLst>
      <p:ext uri="{BB962C8B-B14F-4D97-AF65-F5344CB8AC3E}">
        <p14:creationId xmlns="" xmlns:p14="http://schemas.microsoft.com/office/powerpoint/2010/main" val="885619258"/>
      </p:ext>
    </p:extLst>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nvPicPr>
        <p:blipFill>
          <a:blip r:embed="rId2" cstate="print"/>
          <a:srcRect l="2422" t="25278" r="1641" b="19722"/>
          <a:stretch>
            <a:fillRect/>
          </a:stretch>
        </p:blipFill>
        <p:spPr bwMode="auto">
          <a:xfrm>
            <a:off x="652463" y="1919985"/>
            <a:ext cx="10887075" cy="3510815"/>
          </a:xfrm>
          <a:prstGeom prst="rect">
            <a:avLst/>
          </a:prstGeom>
          <a:noFill/>
          <a:ln w="9525">
            <a:noFill/>
            <a:miter lim="800000"/>
            <a:headEnd/>
            <a:tailEnd/>
          </a:ln>
        </p:spPr>
      </p:pic>
      <p:sp>
        <p:nvSpPr>
          <p:cNvPr id="4" name="内容占位符 3"/>
          <p:cNvSpPr>
            <a:spLocks noGrp="1"/>
          </p:cNvSpPr>
          <p:nvPr>
            <p:ph/>
          </p:nvPr>
        </p:nvSpPr>
        <p:spPr/>
        <p:txBody>
          <a:bodyPr>
            <a:normAutofit fontScale="77500" lnSpcReduction="20000"/>
          </a:bodyPr>
          <a:lstStyle/>
          <a:p>
            <a:r>
              <a:rPr lang="zh-CN" altLang="zh-CN" dirty="0" smtClean="0"/>
              <a:t>成本预测是在企业经营决策的总目标下，对成本可能达到的水平进行科学估计。成本预测是确定目标成本和选择达到目标成本最佳途径的重要手段。加强成本预测工作，可以挖掘企业内部一切潜力，即以尽可能少的人力、物力、财力来实现企业的经营目标，保证企业获得最佳的经济效益。从这种意义上来说，成本预测过程，实际上是成本决策过程。</a:t>
            </a:r>
          </a:p>
          <a:p>
            <a:r>
              <a:rPr lang="zh-CN" altLang="zh-CN" dirty="0" smtClean="0"/>
              <a:t>成本预测可以是近期的，也可以是远期的。近期成本预测如月度和季度的成本预测，一般只对成本完成情况进行估计，不全面考虑降低成本的措施。又如企业负责人在月底前，预测哪些成本项目将会超支，从而采取措施，以期消除超支现象。远期成本预测，在预计成本完成情况的同时，全面考虑降低成本的措施。</a:t>
            </a:r>
          </a:p>
        </p:txBody>
      </p:sp>
      <p:sp>
        <p:nvSpPr>
          <p:cNvPr id="5"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a:bodyPr>
          <a:lstStyle/>
          <a:p>
            <a:r>
              <a:rPr lang="zh-CN" altLang="zh-CN" dirty="0" smtClean="0"/>
              <a:t>成本预测是编制货运成本预算的前提。企业可根据经营范围，组织长期（三年至五年或更长时间）的、年度的、短期（若干月）的以至专项的货运成本预测，为确定目标成本和编制成本预算提供信息和资料。</a:t>
            </a:r>
          </a:p>
          <a:p>
            <a:r>
              <a:rPr lang="zh-CN" altLang="zh-CN" dirty="0" smtClean="0"/>
              <a:t>现实中较为常用的成本预测方法主要有：本量利分析法和因素变动预测法。</a:t>
            </a:r>
            <a:endParaRPr lang="zh-CN" altLang="en-US" dirty="0"/>
          </a:p>
        </p:txBody>
      </p:sp>
      <p:sp>
        <p:nvSpPr>
          <p:cNvPr id="3"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70000" lnSpcReduction="20000"/>
          </a:bodyPr>
          <a:lstStyle/>
          <a:p>
            <a:pPr>
              <a:lnSpc>
                <a:spcPct val="140000"/>
              </a:lnSpc>
            </a:pPr>
            <a:r>
              <a:rPr lang="zh-CN" altLang="zh-CN" dirty="0" smtClean="0">
                <a:latin typeface="+mn-ea"/>
              </a:rPr>
              <a:t>一、本量利分析法</a:t>
            </a:r>
          </a:p>
          <a:p>
            <a:pPr>
              <a:lnSpc>
                <a:spcPct val="140000"/>
              </a:lnSpc>
            </a:pPr>
            <a:r>
              <a:rPr lang="zh-CN" altLang="zh-CN" dirty="0" smtClean="0">
                <a:latin typeface="+mn-ea"/>
              </a:rPr>
              <a:t>本量利分析法又叫盈亏平衡分析法。这种方法是根据周转量、甲类费用、单位运价、单位变动成本（包括千车公里费用、千吨公里费用及相关的载运系数等）、盈利等因素之间的数量关系，来测算计划期内的保本点周转量、保本点运输收入、目标周转量和目标运输收入等相关数据，并达成试算平衡的目标。</a:t>
            </a:r>
          </a:p>
          <a:p>
            <a:pPr>
              <a:lnSpc>
                <a:spcPct val="140000"/>
              </a:lnSpc>
            </a:pPr>
            <a:r>
              <a:rPr lang="zh-CN" altLang="zh-CN" dirty="0" smtClean="0">
                <a:latin typeface="+mn-ea"/>
              </a:rPr>
              <a:t>汽车货运企业盈亏平衡点就是企业的运输收入同汽车货运成本相等的点，在这一点以上就是盈利，在这一点以下就是亏损。盈亏平衡点的本量利分析及其数量关系，如图</a:t>
            </a:r>
            <a:r>
              <a:rPr lang="en-US" altLang="zh-CN" dirty="0" smtClean="0">
                <a:latin typeface="+mn-ea"/>
              </a:rPr>
              <a:t>4-3</a:t>
            </a:r>
            <a:r>
              <a:rPr lang="zh-CN" altLang="zh-CN" dirty="0" smtClean="0">
                <a:latin typeface="+mn-ea"/>
              </a:rPr>
              <a:t>所示。</a:t>
            </a:r>
            <a:endParaRPr lang="zh-CN" altLang="en-US" dirty="0">
              <a:latin typeface="+mn-ea"/>
            </a:endParaRPr>
          </a:p>
        </p:txBody>
      </p:sp>
      <p:sp>
        <p:nvSpPr>
          <p:cNvPr id="4"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8"/>
          <p:cNvSpPr>
            <a:spLocks noGrp="1" noChangeArrowheads="1"/>
          </p:cNvSpPr>
          <p:nvPr>
            <p:ph type="title" idx="4294967295"/>
          </p:nvPr>
        </p:nvSpPr>
        <p:spPr>
          <a:xfrm>
            <a:off x="3962400" y="5876925"/>
            <a:ext cx="8229600" cy="360363"/>
          </a:xfrm>
        </p:spPr>
        <p:txBody>
          <a:bodyPr>
            <a:normAutofit fontScale="90000"/>
          </a:bodyPr>
          <a:lstStyle/>
          <a:p>
            <a:pPr eaLnBrk="1" hangingPunct="1"/>
            <a:r>
              <a:rPr lang="zh-CN" altLang="en-US" sz="2400">
                <a:solidFill>
                  <a:srgbClr val="000000"/>
                </a:solidFill>
                <a:latin typeface="Times New Roman" panose="02020603050405020304" pitchFamily="18" charset="0"/>
                <a:cs typeface="Times New Roman" panose="02020603050405020304" pitchFamily="18" charset="0"/>
              </a:rPr>
              <a:t>图</a:t>
            </a:r>
            <a:r>
              <a:rPr lang="en-US" altLang="zh-CN" sz="2400">
                <a:solidFill>
                  <a:srgbClr val="000000"/>
                </a:solidFill>
                <a:latin typeface="Times New Roman" panose="02020603050405020304" pitchFamily="18" charset="0"/>
                <a:cs typeface="Times New Roman" panose="02020603050405020304" pitchFamily="18" charset="0"/>
              </a:rPr>
              <a:t>4-</a:t>
            </a:r>
            <a:r>
              <a:rPr lang="en-US" altLang="zh-CN" sz="2400">
                <a:solidFill>
                  <a:srgbClr val="000000"/>
                </a:solidFill>
                <a:latin typeface="黑体" panose="02010609060101010101" pitchFamily="49" charset="-122"/>
                <a:ea typeface="黑体" panose="02010609060101010101" pitchFamily="49" charset="-122"/>
                <a:cs typeface="Times New Roman" panose="02020603050405020304" pitchFamily="18" charset="0"/>
              </a:rPr>
              <a:t>3</a:t>
            </a:r>
            <a:r>
              <a:rPr lang="en-US" altLang="zh-CN" sz="2400">
                <a:solidFill>
                  <a:srgbClr val="000000"/>
                </a:solidFill>
                <a:latin typeface="Times New Roman" panose="02020603050405020304" pitchFamily="18" charset="0"/>
                <a:cs typeface="Times New Roman" panose="02020603050405020304" pitchFamily="18" charset="0"/>
              </a:rPr>
              <a:t>  </a:t>
            </a:r>
            <a:r>
              <a:rPr lang="zh-CN" altLang="en-US" sz="2400">
                <a:solidFill>
                  <a:srgbClr val="000000"/>
                </a:solidFill>
                <a:latin typeface="Times New Roman" panose="02020603050405020304" pitchFamily="18" charset="0"/>
                <a:cs typeface="Times New Roman" panose="02020603050405020304" pitchFamily="18" charset="0"/>
              </a:rPr>
              <a:t>盈亏平衡点示意图</a:t>
            </a:r>
          </a:p>
        </p:txBody>
      </p:sp>
      <p:pic>
        <p:nvPicPr>
          <p:cNvPr id="198659" name="Picture 1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0" y="981075"/>
            <a:ext cx="9144000" cy="470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92500" lnSpcReduction="20000"/>
          </a:bodyPr>
          <a:lstStyle/>
          <a:p>
            <a:r>
              <a:rPr lang="zh-CN" altLang="zh-CN" dirty="0" smtClean="0">
                <a:latin typeface="+mn-ea"/>
              </a:rPr>
              <a:t>（二）按经济用途分类</a:t>
            </a:r>
          </a:p>
          <a:p>
            <a:r>
              <a:rPr lang="zh-CN" altLang="zh-CN" dirty="0" smtClean="0">
                <a:latin typeface="+mn-ea"/>
              </a:rPr>
              <a:t>（</a:t>
            </a:r>
            <a:r>
              <a:rPr lang="en-US" altLang="zh-CN" dirty="0" smtClean="0">
                <a:latin typeface="+mn-ea"/>
              </a:rPr>
              <a:t>1</a:t>
            </a:r>
            <a:r>
              <a:rPr lang="zh-CN" altLang="zh-CN" dirty="0" smtClean="0">
                <a:latin typeface="+mn-ea"/>
              </a:rPr>
              <a:t>）车辆费用</a:t>
            </a:r>
            <a:r>
              <a:rPr lang="en-US" altLang="zh-CN" dirty="0" smtClean="0">
                <a:latin typeface="+mn-ea"/>
              </a:rPr>
              <a:t>  </a:t>
            </a:r>
          </a:p>
          <a:p>
            <a:r>
              <a:rPr lang="zh-CN" altLang="zh-CN" sz="2800" dirty="0" smtClean="0">
                <a:latin typeface="+mn-ea"/>
              </a:rPr>
              <a:t>指企业营运车辆从事运输生产活动所发生的各项费用。车辆费用包括工资、职工福利费、燃料、轮胎、修理费、车辆折旧、车辆保险费、事故费、税金和其他费用等。</a:t>
            </a:r>
          </a:p>
          <a:p>
            <a:r>
              <a:rPr lang="zh-CN" altLang="zh-CN" dirty="0" smtClean="0">
                <a:latin typeface="+mn-ea"/>
              </a:rPr>
              <a:t>（</a:t>
            </a:r>
            <a:r>
              <a:rPr lang="en-US" altLang="zh-CN" dirty="0" smtClean="0">
                <a:latin typeface="+mn-ea"/>
              </a:rPr>
              <a:t>2</a:t>
            </a:r>
            <a:r>
              <a:rPr lang="zh-CN" altLang="zh-CN" dirty="0" smtClean="0">
                <a:latin typeface="+mn-ea"/>
              </a:rPr>
              <a:t>）营运间接费</a:t>
            </a:r>
            <a:r>
              <a:rPr lang="en-US" altLang="zh-CN" dirty="0" smtClean="0">
                <a:latin typeface="+mn-ea"/>
              </a:rPr>
              <a:t>  </a:t>
            </a:r>
          </a:p>
          <a:p>
            <a:r>
              <a:rPr lang="zh-CN" altLang="zh-CN" sz="2800" dirty="0" smtClean="0">
                <a:latin typeface="+mn-ea"/>
              </a:rPr>
              <a:t>指汽车货运企业所属的基层分公司（或车队）、车站发生的营运管理费用，不包括企业行政管理部门（总公司）的管理费用。</a:t>
            </a:r>
          </a:p>
        </p:txBody>
      </p:sp>
      <p:sp>
        <p:nvSpPr>
          <p:cNvPr id="3" name="文本框 1"/>
          <p:cNvSpPr txBox="1"/>
          <p:nvPr/>
        </p:nvSpPr>
        <p:spPr>
          <a:xfrm>
            <a:off x="22346" y="91618"/>
            <a:ext cx="734048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第一节 汽车货运成本的概念与分类</a:t>
            </a:r>
            <a:endParaRPr lang="zh-CN" altLang="en-US" dirty="0">
              <a:solidFill>
                <a:schemeClr val="bg1"/>
              </a:solidFill>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5" name="Picture 3"/>
          <p:cNvPicPr>
            <a:picLocks noChangeAspect="1" noChangeArrowheads="1"/>
          </p:cNvPicPr>
          <p:nvPr/>
        </p:nvPicPr>
        <p:blipFill>
          <a:blip r:embed="rId2" cstate="print"/>
          <a:srcRect l="7500" t="40417" r="44063" b="21389"/>
          <a:stretch>
            <a:fillRect/>
          </a:stretch>
        </p:blipFill>
        <p:spPr bwMode="auto">
          <a:xfrm>
            <a:off x="790575" y="2247900"/>
            <a:ext cx="5362575" cy="2378561"/>
          </a:xfrm>
          <a:prstGeom prst="rect">
            <a:avLst/>
          </a:prstGeom>
          <a:noFill/>
          <a:ln w="9525">
            <a:noFill/>
            <a:miter lim="800000"/>
            <a:headEnd/>
            <a:tailEnd/>
          </a:ln>
        </p:spPr>
      </p:pic>
      <p:pic>
        <p:nvPicPr>
          <p:cNvPr id="346116" name="Picture 4"/>
          <p:cNvPicPr>
            <a:picLocks noChangeAspect="1" noChangeArrowheads="1"/>
          </p:cNvPicPr>
          <p:nvPr/>
        </p:nvPicPr>
        <p:blipFill>
          <a:blip r:embed="rId3" cstate="print"/>
          <a:srcRect l="6328" t="18472" r="39922" b="15556"/>
          <a:stretch>
            <a:fillRect/>
          </a:stretch>
        </p:blipFill>
        <p:spPr bwMode="auto">
          <a:xfrm>
            <a:off x="6191249" y="2062509"/>
            <a:ext cx="5000625" cy="3452466"/>
          </a:xfrm>
          <a:prstGeom prst="rect">
            <a:avLst/>
          </a:prstGeom>
          <a:noFill/>
          <a:ln w="19050">
            <a:solidFill>
              <a:schemeClr val="accent2">
                <a:lumMod val="60000"/>
                <a:lumOff val="40000"/>
              </a:schemeClr>
            </a:solidFill>
            <a:miter lim="800000"/>
            <a:headEnd/>
            <a:tailEnd/>
          </a:ln>
        </p:spPr>
      </p:pic>
      <p:sp>
        <p:nvSpPr>
          <p:cNvPr id="4"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zh-CN" altLang="zh-CN" dirty="0" smtClean="0">
                <a:latin typeface="+mn-ea"/>
                <a:cs typeface="Times New Roman" pitchFamily="18" charset="0"/>
              </a:rPr>
              <a:t>式（</a:t>
            </a:r>
            <a:r>
              <a:rPr lang="en-US" altLang="zh-CN" dirty="0" smtClean="0">
                <a:latin typeface="+mn-ea"/>
                <a:cs typeface="Times New Roman" pitchFamily="18" charset="0"/>
              </a:rPr>
              <a:t>4-1</a:t>
            </a:r>
            <a:r>
              <a:rPr lang="zh-CN" altLang="zh-CN" dirty="0" smtClean="0">
                <a:latin typeface="+mn-ea"/>
                <a:cs typeface="Times New Roman" pitchFamily="18" charset="0"/>
              </a:rPr>
              <a:t>）中</a:t>
            </a:r>
            <a:endParaRPr lang="en-US" altLang="zh-CN" dirty="0" smtClean="0">
              <a:latin typeface="+mn-ea"/>
              <a:cs typeface="Times New Roman" pitchFamily="18" charset="0"/>
            </a:endParaRPr>
          </a:p>
          <a:p>
            <a:endParaRPr lang="en-US" altLang="zh-CN" dirty="0" smtClean="0">
              <a:latin typeface="+mn-ea"/>
              <a:cs typeface="Times New Roman" pitchFamily="18" charset="0"/>
            </a:endParaRPr>
          </a:p>
          <a:p>
            <a:r>
              <a:rPr lang="zh-CN" altLang="zh-CN" dirty="0" smtClean="0">
                <a:latin typeface="+mn-ea"/>
                <a:cs typeface="Times New Roman" pitchFamily="18" charset="0"/>
              </a:rPr>
              <a:t>的</a:t>
            </a:r>
            <a:r>
              <a:rPr lang="en-US" altLang="zh-CN" dirty="0" smtClean="0">
                <a:latin typeface="+mn-ea"/>
                <a:cs typeface="Times New Roman" pitchFamily="18" charset="0"/>
              </a:rPr>
              <a:t> </a:t>
            </a:r>
            <a:r>
              <a:rPr lang="zh-CN" altLang="zh-CN" dirty="0" smtClean="0">
                <a:latin typeface="+mn-ea"/>
                <a:cs typeface="Times New Roman" pitchFamily="18" charset="0"/>
              </a:rPr>
              <a:t>推导过程可参见第五章式（</a:t>
            </a:r>
            <a:r>
              <a:rPr lang="en-US" altLang="zh-CN" dirty="0" smtClean="0">
                <a:latin typeface="+mn-ea"/>
                <a:cs typeface="Times New Roman" pitchFamily="18" charset="0"/>
              </a:rPr>
              <a:t>5-3</a:t>
            </a:r>
            <a:r>
              <a:rPr lang="zh-CN" altLang="zh-CN" dirty="0" smtClean="0">
                <a:latin typeface="+mn-ea"/>
                <a:cs typeface="Times New Roman" pitchFamily="18" charset="0"/>
              </a:rPr>
              <a:t>）。</a:t>
            </a:r>
          </a:p>
          <a:p>
            <a:r>
              <a:rPr lang="zh-CN" altLang="zh-CN" dirty="0" smtClean="0">
                <a:latin typeface="+mn-ea"/>
                <a:cs typeface="Times New Roman" pitchFamily="18" charset="0"/>
              </a:rPr>
              <a:t>式中的</a:t>
            </a:r>
            <a:r>
              <a:rPr lang="en-US" altLang="zh-CN" i="1" dirty="0" smtClean="0">
                <a:latin typeface="+mn-ea"/>
                <a:cs typeface="Times New Roman" pitchFamily="18" charset="0"/>
              </a:rPr>
              <a:t>βt</a:t>
            </a:r>
            <a:r>
              <a:rPr lang="en-US" altLang="zh-CN" i="1" dirty="0" smtClean="0">
                <a:latin typeface="+mn-ea"/>
                <a:cs typeface="Times New Roman" pitchFamily="18" charset="0"/>
                <a:sym typeface="Symbol"/>
              </a:rPr>
              <a:t></a:t>
            </a:r>
            <a:r>
              <a:rPr lang="zh-CN" altLang="zh-CN" dirty="0" smtClean="0">
                <a:latin typeface="+mn-ea"/>
                <a:cs typeface="Times New Roman" pitchFamily="18" charset="0"/>
              </a:rPr>
              <a:t>是里程利用率、重车平均吨位和吨位利用率的连乘，通常称为载运系数，单位为</a:t>
            </a:r>
            <a:r>
              <a:rPr lang="en-US" altLang="zh-CN" i="1" dirty="0" smtClean="0">
                <a:latin typeface="+mn-ea"/>
                <a:cs typeface="Times New Roman" pitchFamily="18" charset="0"/>
              </a:rPr>
              <a:t>t</a:t>
            </a:r>
            <a:r>
              <a:rPr lang="zh-CN" altLang="zh-CN" dirty="0" smtClean="0">
                <a:latin typeface="+mn-ea"/>
                <a:cs typeface="Times New Roman" pitchFamily="18" charset="0"/>
              </a:rPr>
              <a:t>，式（</a:t>
            </a:r>
            <a:r>
              <a:rPr lang="en-US" altLang="zh-CN" dirty="0" smtClean="0">
                <a:latin typeface="+mn-ea"/>
                <a:cs typeface="Times New Roman" pitchFamily="18" charset="0"/>
              </a:rPr>
              <a:t>4-1</a:t>
            </a:r>
            <a:r>
              <a:rPr lang="zh-CN" altLang="zh-CN" dirty="0" smtClean="0">
                <a:latin typeface="+mn-ea"/>
                <a:cs typeface="Times New Roman" pitchFamily="18" charset="0"/>
              </a:rPr>
              <a:t>）的意义如图</a:t>
            </a:r>
            <a:r>
              <a:rPr lang="en-US" altLang="zh-CN" dirty="0" smtClean="0">
                <a:latin typeface="+mn-ea"/>
                <a:cs typeface="Times New Roman" pitchFamily="18" charset="0"/>
              </a:rPr>
              <a:t>4-4</a:t>
            </a:r>
            <a:r>
              <a:rPr lang="zh-CN" altLang="zh-CN" dirty="0" smtClean="0">
                <a:latin typeface="+mn-ea"/>
                <a:cs typeface="Times New Roman" pitchFamily="18" charset="0"/>
              </a:rPr>
              <a:t>所示。</a:t>
            </a:r>
            <a:endParaRPr lang="zh-CN" altLang="en-US" dirty="0">
              <a:latin typeface="+mn-ea"/>
              <a:cs typeface="Times New Roman" pitchFamily="18" charset="0"/>
            </a:endParaRPr>
          </a:p>
        </p:txBody>
      </p:sp>
      <p:sp>
        <p:nvSpPr>
          <p:cNvPr id="347138"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47137" name="Object 1"/>
          <p:cNvGraphicFramePr>
            <a:graphicFrameLocks noChangeAspect="1"/>
          </p:cNvGraphicFramePr>
          <p:nvPr/>
        </p:nvGraphicFramePr>
        <p:xfrm>
          <a:off x="4629150" y="2124074"/>
          <a:ext cx="1551702" cy="1076325"/>
        </p:xfrm>
        <a:graphic>
          <a:graphicData uri="http://schemas.openxmlformats.org/presentationml/2006/ole">
            <p:oleObj spid="_x0000_s347137" name="Equation" r:id="rId3" imgW="545863" imgH="380835" progId="Equation.DSMT4">
              <p:embed/>
            </p:oleObj>
          </a:graphicData>
        </a:graphic>
      </p:graphicFrame>
      <p:sp>
        <p:nvSpPr>
          <p:cNvPr id="347139" name="Rectangle 3"/>
          <p:cNvSpPr>
            <a:spLocks noChangeArrowheads="1"/>
          </p:cNvSpPr>
          <p:nvPr/>
        </p:nvSpPr>
        <p:spPr bwMode="auto">
          <a:xfrm>
            <a:off x="0" y="8382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stretch>
            <a:fillRect/>
          </a:stretch>
        </p:blipFill>
        <p:spPr>
          <a:xfrm>
            <a:off x="1314872" y="1695988"/>
            <a:ext cx="9562256" cy="4036111"/>
          </a:xfrm>
          <a:prstGeom prst="rect">
            <a:avLst/>
          </a:prstGeom>
        </p:spPr>
      </p:pic>
      <p:sp>
        <p:nvSpPr>
          <p:cNvPr id="3" name="Rectangle 3"/>
          <p:cNvSpPr txBox="1">
            <a:spLocks noChangeArrowheads="1"/>
          </p:cNvSpPr>
          <p:nvPr/>
        </p:nvSpPr>
        <p:spPr>
          <a:xfrm>
            <a:off x="3323431" y="859392"/>
            <a:ext cx="5545138" cy="57626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zh-CN" altLang="en-US" sz="2400" b="1" dirty="0" smtClean="0">
                <a:latin typeface="宋体" panose="02010600030101010101" pitchFamily="2" charset="-122"/>
              </a:rPr>
              <a:t>图</a:t>
            </a:r>
            <a:r>
              <a:rPr lang="en-US" altLang="zh-CN" sz="2400" b="1" dirty="0" smtClean="0">
                <a:latin typeface="宋体" panose="02010600030101010101" pitchFamily="2" charset="-122"/>
              </a:rPr>
              <a:t>4-4  </a:t>
            </a:r>
            <a:r>
              <a:rPr lang="zh-CN" altLang="en-US" sz="2400" b="1" dirty="0" smtClean="0">
                <a:latin typeface="宋体" panose="02010600030101010101" pitchFamily="2" charset="-122"/>
              </a:rPr>
              <a:t>保本点周转量与诸变量关系图 </a:t>
            </a:r>
            <a:endParaRPr lang="zh-CN" altLang="en-US" sz="2400" b="1" dirty="0">
              <a:latin typeface="宋体" panose="02010600030101010101" pitchFamily="2" charset="-122"/>
            </a:endParaRPr>
          </a:p>
        </p:txBody>
      </p:sp>
      <p:sp>
        <p:nvSpPr>
          <p:cNvPr id="6"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extLst>
      <p:ext uri="{BB962C8B-B14F-4D97-AF65-F5344CB8AC3E}">
        <p14:creationId xmlns="" xmlns:p14="http://schemas.microsoft.com/office/powerpoint/2010/main" val="456570416"/>
      </p:ext>
    </p:extLst>
  </p:cSld>
  <p:clrMapOvr>
    <a:masterClrMapping/>
  </p:clrMapOvr>
  <p:transition advClick="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2" descr="无标题"/>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313239" y="2349500"/>
            <a:ext cx="3367087" cy="345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7" name="Rectangle 3"/>
          <p:cNvSpPr>
            <a:spLocks noGrp="1" noChangeArrowheads="1"/>
          </p:cNvSpPr>
          <p:nvPr>
            <p:ph type="title" idx="4294967295"/>
          </p:nvPr>
        </p:nvSpPr>
        <p:spPr>
          <a:xfrm>
            <a:off x="3594100" y="890588"/>
            <a:ext cx="5003800" cy="720725"/>
          </a:xfrm>
        </p:spPr>
        <p:txBody>
          <a:bodyPr>
            <a:normAutofit fontScale="90000"/>
          </a:bodyPr>
          <a:lstStyle/>
          <a:p>
            <a:pPr eaLnBrk="1" hangingPunct="1"/>
            <a:r>
              <a:rPr lang="zh-CN" altLang="en-US" sz="3600" b="1" dirty="0">
                <a:latin typeface="Times New Roman" pitchFamily="18" charset="0"/>
                <a:cs typeface="Times New Roman" pitchFamily="18" charset="0"/>
              </a:rPr>
              <a:t>保本</a:t>
            </a:r>
            <a:r>
              <a:rPr lang="zh-CN" altLang="en-US" sz="3600" b="1" dirty="0" smtClean="0">
                <a:latin typeface="Times New Roman" pitchFamily="18" charset="0"/>
                <a:cs typeface="Times New Roman" pitchFamily="18" charset="0"/>
              </a:rPr>
              <a:t>点单位成本</a:t>
            </a:r>
            <a:r>
              <a:rPr lang="en-US" altLang="zh-CN" sz="3600" b="1" dirty="0" smtClean="0">
                <a:latin typeface="Times New Roman" pitchFamily="18" charset="0"/>
                <a:cs typeface="Times New Roman" pitchFamily="18" charset="0"/>
              </a:rPr>
              <a:t>C</a:t>
            </a:r>
            <a:r>
              <a:rPr lang="zh-CN" altLang="en-US" sz="3600" b="1" dirty="0" smtClean="0">
                <a:latin typeface="Times New Roman" pitchFamily="18" charset="0"/>
                <a:cs typeface="Times New Roman" pitchFamily="18" charset="0"/>
              </a:rPr>
              <a:t>的构成</a:t>
            </a:r>
            <a:endParaRPr lang="zh-CN" altLang="en-US" b="1" dirty="0" smtClean="0">
              <a:latin typeface="Times New Roman" pitchFamily="18" charset="0"/>
              <a:cs typeface="Times New Roman" pitchFamily="18" charset="0"/>
            </a:endParaRPr>
          </a:p>
        </p:txBody>
      </p:sp>
      <p:graphicFrame>
        <p:nvGraphicFramePr>
          <p:cNvPr id="13315" name="Object 10"/>
          <p:cNvGraphicFramePr>
            <a:graphicFrameLocks noGrp="1" noChangeAspect="1"/>
          </p:cNvGraphicFramePr>
          <p:nvPr>
            <p:ph idx="4294967295"/>
            <p:extLst>
              <p:ext uri="{D42A27DB-BD31-4B8C-83A1-F6EECF244321}">
                <p14:modId xmlns="" xmlns:p14="http://schemas.microsoft.com/office/powerpoint/2010/main" val="229876560"/>
              </p:ext>
            </p:extLst>
          </p:nvPr>
        </p:nvGraphicFramePr>
        <p:xfrm>
          <a:off x="828675" y="4660900"/>
          <a:ext cx="2987675" cy="908050"/>
        </p:xfrm>
        <a:graphic>
          <a:graphicData uri="http://schemas.openxmlformats.org/presentationml/2006/ole">
            <p:oleObj spid="_x0000_s363522" name="Equation" r:id="rId5" imgW="1168200" imgH="355320" progId="Equation.DSMT4">
              <p:embed/>
            </p:oleObj>
          </a:graphicData>
        </a:graphic>
      </p:graphicFrame>
      <p:sp>
        <p:nvSpPr>
          <p:cNvPr id="13318" name="Text Box 4"/>
          <p:cNvSpPr txBox="1">
            <a:spLocks noChangeArrowheads="1"/>
          </p:cNvSpPr>
          <p:nvPr/>
        </p:nvSpPr>
        <p:spPr bwMode="auto">
          <a:xfrm>
            <a:off x="8183564" y="2171700"/>
            <a:ext cx="719137"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en-US" altLang="zh-CN" sz="3200">
                <a:latin typeface="Times New Roman" panose="02020603050405020304" pitchFamily="18" charset="0"/>
              </a:rPr>
              <a:t>V</a:t>
            </a:r>
            <a:r>
              <a:rPr lang="en-US" altLang="zh-CN" sz="3200">
                <a:latin typeface="Times New Roman" panose="02020603050405020304" pitchFamily="18" charset="0"/>
                <a:ea typeface="MS UI Gothic" panose="020B0600070205080204" pitchFamily="34" charset="-128"/>
              </a:rPr>
              <a:t>′</a:t>
            </a:r>
          </a:p>
        </p:txBody>
      </p:sp>
      <p:sp>
        <p:nvSpPr>
          <p:cNvPr id="13319" name="Line 5"/>
          <p:cNvSpPr>
            <a:spLocks noChangeShapeType="1"/>
          </p:cNvSpPr>
          <p:nvPr/>
        </p:nvSpPr>
        <p:spPr bwMode="auto">
          <a:xfrm flipH="1">
            <a:off x="7175500" y="2465389"/>
            <a:ext cx="863600" cy="719137"/>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13320" name="Text Box 6"/>
          <p:cNvSpPr txBox="1">
            <a:spLocks noChangeArrowheads="1"/>
          </p:cNvSpPr>
          <p:nvPr/>
        </p:nvSpPr>
        <p:spPr bwMode="auto">
          <a:xfrm>
            <a:off x="8543926" y="3832225"/>
            <a:ext cx="10080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en-US" altLang="zh-CN" sz="3200">
                <a:latin typeface="Times New Roman" panose="02020603050405020304" pitchFamily="18" charset="0"/>
                <a:ea typeface="MS UI Gothic" panose="020B0600070205080204" pitchFamily="34" charset="-128"/>
              </a:rPr>
              <a:t>F/Q</a:t>
            </a:r>
            <a:r>
              <a:rPr lang="en-US" altLang="zh-CN" sz="3200" baseline="-25000">
                <a:latin typeface="Times New Roman" panose="02020603050405020304" pitchFamily="18" charset="0"/>
                <a:ea typeface="MS UI Gothic" panose="020B0600070205080204" pitchFamily="34" charset="-128"/>
              </a:rPr>
              <a:t>0</a:t>
            </a:r>
          </a:p>
        </p:txBody>
      </p:sp>
      <p:sp>
        <p:nvSpPr>
          <p:cNvPr id="13321" name="Line 7"/>
          <p:cNvSpPr>
            <a:spLocks noChangeShapeType="1"/>
          </p:cNvSpPr>
          <p:nvPr/>
        </p:nvSpPr>
        <p:spPr bwMode="auto">
          <a:xfrm flipH="1">
            <a:off x="7318376" y="4192588"/>
            <a:ext cx="1152525"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graphicFrame>
        <p:nvGraphicFramePr>
          <p:cNvPr id="13314" name="Object 9"/>
          <p:cNvGraphicFramePr>
            <a:graphicFrameLocks noChangeAspect="1"/>
          </p:cNvGraphicFramePr>
          <p:nvPr/>
        </p:nvGraphicFramePr>
        <p:xfrm>
          <a:off x="3286126" y="2465388"/>
          <a:ext cx="906463" cy="1008062"/>
        </p:xfrm>
        <a:graphic>
          <a:graphicData uri="http://schemas.openxmlformats.org/presentationml/2006/ole">
            <p:oleObj spid="_x0000_s363523" name="Equation" r:id="rId6" imgW="330057" imgH="355446" progId="Equation.DSMT4">
              <p:embed/>
            </p:oleObj>
          </a:graphicData>
        </a:graphic>
      </p:graphicFrame>
      <p:grpSp>
        <p:nvGrpSpPr>
          <p:cNvPr id="2" name="Group 11"/>
          <p:cNvGrpSpPr>
            <a:grpSpLocks/>
          </p:cNvGrpSpPr>
          <p:nvPr/>
        </p:nvGrpSpPr>
        <p:grpSpPr bwMode="auto">
          <a:xfrm>
            <a:off x="4222750" y="2420939"/>
            <a:ext cx="3386138" cy="3132137"/>
            <a:chOff x="1700" y="1525"/>
            <a:chExt cx="2133" cy="1973"/>
          </a:xfrm>
        </p:grpSpPr>
        <p:sp>
          <p:nvSpPr>
            <p:cNvPr id="13324" name="Line 12"/>
            <p:cNvSpPr>
              <a:spLocks noChangeShapeType="1"/>
            </p:cNvSpPr>
            <p:nvPr/>
          </p:nvSpPr>
          <p:spPr bwMode="auto">
            <a:xfrm>
              <a:off x="1700" y="1871"/>
              <a:ext cx="726" cy="45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13325" name="Oval 13"/>
            <p:cNvSpPr>
              <a:spLocks noChangeArrowheads="1"/>
            </p:cNvSpPr>
            <p:nvPr/>
          </p:nvSpPr>
          <p:spPr bwMode="auto">
            <a:xfrm>
              <a:off x="1882" y="1525"/>
              <a:ext cx="1951" cy="1973"/>
            </a:xfrm>
            <a:prstGeom prst="ellipse">
              <a:avLst/>
            </a:pr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3326" name="Line 14"/>
            <p:cNvSpPr>
              <a:spLocks noChangeShapeType="1"/>
            </p:cNvSpPr>
            <p:nvPr/>
          </p:nvSpPr>
          <p:spPr bwMode="auto">
            <a:xfrm>
              <a:off x="2857" y="2523"/>
              <a:ext cx="726" cy="61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13327" name="Line 15"/>
            <p:cNvSpPr>
              <a:spLocks noChangeShapeType="1"/>
            </p:cNvSpPr>
            <p:nvPr/>
          </p:nvSpPr>
          <p:spPr bwMode="auto">
            <a:xfrm flipV="1">
              <a:off x="2857" y="1638"/>
              <a:ext cx="454" cy="885"/>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13328" name="Line 16"/>
            <p:cNvSpPr>
              <a:spLocks noChangeShapeType="1"/>
            </p:cNvSpPr>
            <p:nvPr/>
          </p:nvSpPr>
          <p:spPr bwMode="auto">
            <a:xfrm flipV="1">
              <a:off x="2857" y="2160"/>
              <a:ext cx="908" cy="36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grpSp>
      <p:sp>
        <p:nvSpPr>
          <p:cNvPr id="19"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79400" y="2235994"/>
            <a:ext cx="9233200" cy="2774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1"/>
          <p:cNvSpPr>
            <a:spLocks noChangeArrowheads="1"/>
          </p:cNvSpPr>
          <p:nvPr/>
        </p:nvSpPr>
        <p:spPr bwMode="auto">
          <a:xfrm>
            <a:off x="0" y="43934"/>
            <a:ext cx="45717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9875" eaLnBrk="0" hangingPunct="0">
              <a:defRPr b="1">
                <a:solidFill>
                  <a:schemeClr val="tx1"/>
                </a:solidFill>
                <a:latin typeface="Arial" panose="020B0604020202020204" pitchFamily="34" charset="0"/>
                <a:ea typeface="宋体" panose="02010600030101010101" pitchFamily="2" charset="-122"/>
              </a:defRPr>
            </a:lvl1pPr>
            <a:lvl2pPr eaLnBrk="0" hangingPunct="0">
              <a:defRPr b="1">
                <a:solidFill>
                  <a:schemeClr val="tx1"/>
                </a:solidFill>
                <a:latin typeface="Arial" panose="020B0604020202020204" pitchFamily="34" charset="0"/>
                <a:ea typeface="宋体" panose="02010600030101010101" pitchFamily="2" charset="-122"/>
              </a:defRPr>
            </a:lvl2pPr>
            <a:lvl3pPr eaLnBrk="0" hangingPunct="0">
              <a:defRPr b="1">
                <a:solidFill>
                  <a:schemeClr val="tx1"/>
                </a:solidFill>
                <a:latin typeface="Arial" panose="020B0604020202020204" pitchFamily="34" charset="0"/>
                <a:ea typeface="宋体" panose="02010600030101010101" pitchFamily="2" charset="-122"/>
              </a:defRPr>
            </a:lvl3pPr>
            <a:lvl4pPr eaLnBrk="0" hangingPunct="0">
              <a:defRPr b="1">
                <a:solidFill>
                  <a:schemeClr val="tx1"/>
                </a:solidFill>
                <a:latin typeface="Arial" panose="020B0604020202020204" pitchFamily="34" charset="0"/>
                <a:ea typeface="宋体" panose="02010600030101010101" pitchFamily="2" charset="-122"/>
              </a:defRPr>
            </a:lvl4pPr>
            <a:lvl5pPr eaLnBrk="0" hangingPunct="0">
              <a:defRPr b="1">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269875" algn="l" defTabSz="914400" rtl="0" eaLnBrk="0" fontAlgn="base" latinLnBrk="0" hangingPunct="0">
              <a:lnSpc>
                <a:spcPct val="100000"/>
              </a:lnSpc>
              <a:spcBef>
                <a:spcPct val="0"/>
              </a:spcBef>
              <a:spcAft>
                <a:spcPct val="0"/>
              </a:spcAft>
              <a:buClrTx/>
              <a:buSzTx/>
              <a:buFontTx/>
              <a:buNone/>
              <a:tabLst/>
            </a:pPr>
            <a:endParaRPr kumimoji="0" lang="zh-CN" altLang="en-US" sz="1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p:txBody>
      </p:sp>
      <p:sp>
        <p:nvSpPr>
          <p:cNvPr id="4"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transition advClick="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92500" lnSpcReduction="20000"/>
          </a:bodyPr>
          <a:lstStyle/>
          <a:p>
            <a:r>
              <a:rPr lang="zh-CN" altLang="zh-CN" dirty="0" smtClean="0">
                <a:latin typeface="+mn-ea"/>
              </a:rPr>
              <a:t>解：</a:t>
            </a:r>
          </a:p>
          <a:p>
            <a:r>
              <a:rPr lang="zh-CN" altLang="zh-CN" dirty="0" smtClean="0">
                <a:latin typeface="+mn-ea"/>
              </a:rPr>
              <a:t>由本题条件可知：</a:t>
            </a:r>
          </a:p>
          <a:p>
            <a:r>
              <a:rPr lang="en-US" altLang="zh-CN" i="1" dirty="0" smtClean="0">
                <a:latin typeface="+mn-ea"/>
              </a:rPr>
              <a:t>F</a:t>
            </a:r>
            <a:r>
              <a:rPr lang="en-US" altLang="zh-CN" dirty="0" smtClean="0">
                <a:latin typeface="+mn-ea"/>
              </a:rPr>
              <a:t>=200 000</a:t>
            </a:r>
            <a:r>
              <a:rPr lang="zh-CN" altLang="zh-CN" dirty="0" smtClean="0">
                <a:latin typeface="+mn-ea"/>
              </a:rPr>
              <a:t>元</a:t>
            </a:r>
            <a:r>
              <a:rPr lang="en-US" altLang="zh-CN" dirty="0" smtClean="0">
                <a:latin typeface="+mn-ea"/>
              </a:rPr>
              <a:t>;</a:t>
            </a:r>
            <a:r>
              <a:rPr lang="en-US" altLang="zh-CN" i="1" dirty="0" smtClean="0">
                <a:latin typeface="+mn-ea"/>
              </a:rPr>
              <a:t>P</a:t>
            </a:r>
            <a:r>
              <a:rPr lang="en-US" altLang="zh-CN" dirty="0" smtClean="0">
                <a:latin typeface="+mn-ea"/>
              </a:rPr>
              <a:t>=300</a:t>
            </a:r>
            <a:r>
              <a:rPr lang="zh-CN" altLang="zh-CN" dirty="0" smtClean="0">
                <a:latin typeface="+mn-ea"/>
              </a:rPr>
              <a:t>元</a:t>
            </a:r>
            <a:r>
              <a:rPr lang="en-US" altLang="zh-CN" dirty="0" smtClean="0">
                <a:latin typeface="+mn-ea"/>
              </a:rPr>
              <a:t>/10</a:t>
            </a:r>
            <a:r>
              <a:rPr lang="en-US" altLang="zh-CN" baseline="30000" dirty="0" smtClean="0">
                <a:latin typeface="+mn-ea"/>
              </a:rPr>
              <a:t>3</a:t>
            </a:r>
            <a:r>
              <a:rPr lang="en-US" altLang="zh-CN" dirty="0" smtClean="0">
                <a:latin typeface="+mn-ea"/>
              </a:rPr>
              <a:t>t·km;</a:t>
            </a:r>
            <a:r>
              <a:rPr lang="en-US" altLang="zh-CN" i="1" dirty="0" smtClean="0">
                <a:latin typeface="+mn-ea"/>
              </a:rPr>
              <a:t>V</a:t>
            </a:r>
            <a:r>
              <a:rPr lang="en-US" altLang="zh-CN" dirty="0" smtClean="0">
                <a:latin typeface="+mn-ea"/>
              </a:rPr>
              <a:t>=250</a:t>
            </a:r>
            <a:r>
              <a:rPr lang="zh-CN" altLang="zh-CN" dirty="0" smtClean="0">
                <a:latin typeface="+mn-ea"/>
              </a:rPr>
              <a:t>元</a:t>
            </a:r>
            <a:r>
              <a:rPr lang="en-US" altLang="zh-CN" dirty="0" smtClean="0">
                <a:latin typeface="+mn-ea"/>
              </a:rPr>
              <a:t>/10</a:t>
            </a:r>
            <a:r>
              <a:rPr lang="en-US" altLang="zh-CN" baseline="30000" dirty="0" smtClean="0">
                <a:latin typeface="+mn-ea"/>
              </a:rPr>
              <a:t>3</a:t>
            </a:r>
            <a:r>
              <a:rPr lang="en-US" altLang="zh-CN" dirty="0" smtClean="0">
                <a:latin typeface="+mn-ea"/>
              </a:rPr>
              <a:t>t·km</a:t>
            </a:r>
            <a:endParaRPr lang="zh-CN" altLang="zh-CN" dirty="0" smtClean="0">
              <a:latin typeface="+mn-ea"/>
            </a:endParaRPr>
          </a:p>
          <a:p>
            <a:r>
              <a:rPr lang="zh-CN" altLang="zh-CN" dirty="0" smtClean="0">
                <a:latin typeface="+mn-ea"/>
              </a:rPr>
              <a:t>代入式（</a:t>
            </a:r>
            <a:r>
              <a:rPr lang="en-US" altLang="zh-CN" dirty="0" smtClean="0">
                <a:latin typeface="+mn-ea"/>
              </a:rPr>
              <a:t>4-1</a:t>
            </a:r>
            <a:r>
              <a:rPr lang="zh-CN" altLang="zh-CN" dirty="0" smtClean="0">
                <a:latin typeface="+mn-ea"/>
              </a:rPr>
              <a:t>），可得</a:t>
            </a:r>
            <a:endParaRPr lang="en-US" altLang="zh-CN" dirty="0" smtClean="0">
              <a:latin typeface="+mn-ea"/>
            </a:endParaRPr>
          </a:p>
          <a:p>
            <a:endParaRPr lang="en-US" altLang="zh-CN" dirty="0" smtClean="0">
              <a:latin typeface="+mn-ea"/>
            </a:endParaRPr>
          </a:p>
          <a:p>
            <a:endParaRPr lang="zh-CN" altLang="zh-CN" dirty="0" smtClean="0">
              <a:latin typeface="+mn-ea"/>
            </a:endParaRPr>
          </a:p>
          <a:p>
            <a:r>
              <a:rPr lang="zh-CN" altLang="zh-CN" dirty="0" smtClean="0">
                <a:latin typeface="+mn-ea"/>
              </a:rPr>
              <a:t>计划期保本点周转量测算值为</a:t>
            </a:r>
            <a:r>
              <a:rPr lang="en-US" altLang="zh-CN" dirty="0" smtClean="0">
                <a:latin typeface="+mn-ea"/>
              </a:rPr>
              <a:t>4 000</a:t>
            </a:r>
            <a:r>
              <a:rPr lang="en-US" altLang="zh-CN" dirty="0" smtClean="0">
                <a:latin typeface="+mn-ea"/>
                <a:sym typeface="Symbol"/>
              </a:rPr>
              <a:t></a:t>
            </a:r>
            <a:r>
              <a:rPr lang="en-US" altLang="zh-CN" dirty="0" smtClean="0">
                <a:latin typeface="+mn-ea"/>
              </a:rPr>
              <a:t>10</a:t>
            </a:r>
            <a:r>
              <a:rPr lang="en-US" altLang="zh-CN" baseline="30000" dirty="0" smtClean="0">
                <a:latin typeface="+mn-ea"/>
              </a:rPr>
              <a:t>3</a:t>
            </a:r>
            <a:r>
              <a:rPr lang="en-US" altLang="zh-CN" dirty="0" smtClean="0">
                <a:latin typeface="+mn-ea"/>
              </a:rPr>
              <a:t>t·km</a:t>
            </a:r>
            <a:r>
              <a:rPr lang="zh-CN" altLang="zh-CN" dirty="0" smtClean="0">
                <a:latin typeface="+mn-ea"/>
              </a:rPr>
              <a:t>。</a:t>
            </a:r>
            <a:endParaRPr lang="zh-CN" altLang="en-US" dirty="0">
              <a:latin typeface="+mn-ea"/>
            </a:endParaRPr>
          </a:p>
        </p:txBody>
      </p:sp>
      <p:sp>
        <p:nvSpPr>
          <p:cNvPr id="370690"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0691" name="Rectangle 3"/>
          <p:cNvSpPr>
            <a:spLocks noChangeArrowheads="1"/>
          </p:cNvSpPr>
          <p:nvPr/>
        </p:nvSpPr>
        <p:spPr bwMode="auto">
          <a:xfrm>
            <a:off x="0" y="358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70693" name="Rectangle 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620838" algn="l"/>
                <a:tab pos="2771775" algn="l"/>
                <a:tab pos="3924300" algn="l"/>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graphicFrame>
        <p:nvGraphicFramePr>
          <p:cNvPr id="370692" name="Object 4"/>
          <p:cNvGraphicFramePr>
            <a:graphicFrameLocks noChangeAspect="1"/>
          </p:cNvGraphicFramePr>
          <p:nvPr/>
        </p:nvGraphicFramePr>
        <p:xfrm>
          <a:off x="4467056" y="4229100"/>
          <a:ext cx="3257888" cy="952500"/>
        </p:xfrm>
        <a:graphic>
          <a:graphicData uri="http://schemas.openxmlformats.org/presentationml/2006/ole">
            <p:oleObj spid="_x0000_s370692" name="Equation" r:id="rId3" imgW="1231366" imgH="355446" progId="Equation.DSMT4">
              <p:embed/>
            </p:oleObj>
          </a:graphicData>
        </a:graphic>
      </p:graphicFrame>
      <p:sp>
        <p:nvSpPr>
          <p:cNvPr id="370694" name="Rectangle 6"/>
          <p:cNvSpPr>
            <a:spLocks noChangeArrowheads="1"/>
          </p:cNvSpPr>
          <p:nvPr/>
        </p:nvSpPr>
        <p:spPr bwMode="auto">
          <a:xfrm>
            <a:off x="0" y="8159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zh-CN" altLang="zh-CN" dirty="0" smtClean="0">
                <a:latin typeface="+mn-ea"/>
                <a:cs typeface="Times New Roman" pitchFamily="18" charset="0"/>
              </a:rPr>
              <a:t>上例中，如果单位变动成本预算数为未知，但其千车公里变动费用预算数为</a:t>
            </a:r>
            <a:r>
              <a:rPr lang="en-US" altLang="zh-CN" dirty="0" smtClean="0">
                <a:latin typeface="+mn-ea"/>
                <a:cs typeface="Times New Roman" pitchFamily="18" charset="0"/>
              </a:rPr>
              <a:t>1 000</a:t>
            </a:r>
            <a:r>
              <a:rPr lang="zh-CN" altLang="zh-CN" dirty="0" smtClean="0">
                <a:latin typeface="+mn-ea"/>
                <a:cs typeface="Times New Roman" pitchFamily="18" charset="0"/>
              </a:rPr>
              <a:t>元</a:t>
            </a:r>
            <a:r>
              <a:rPr lang="en-US" altLang="zh-CN" dirty="0" smtClean="0">
                <a:latin typeface="+mn-ea"/>
                <a:cs typeface="Times New Roman" pitchFamily="18" charset="0"/>
              </a:rPr>
              <a:t>/10</a:t>
            </a:r>
            <a:r>
              <a:rPr lang="en-US" altLang="zh-CN" baseline="30000" dirty="0" smtClean="0">
                <a:latin typeface="+mn-ea"/>
                <a:cs typeface="Times New Roman" pitchFamily="18" charset="0"/>
              </a:rPr>
              <a:t>3</a:t>
            </a:r>
            <a:r>
              <a:rPr lang="en-US" altLang="zh-CN" dirty="0" smtClean="0">
                <a:latin typeface="+mn-ea"/>
                <a:cs typeface="Times New Roman" pitchFamily="18" charset="0"/>
              </a:rPr>
              <a:t>km</a:t>
            </a:r>
            <a:r>
              <a:rPr lang="zh-CN" altLang="zh-CN" dirty="0" smtClean="0">
                <a:latin typeface="+mn-ea"/>
                <a:cs typeface="Times New Roman" pitchFamily="18" charset="0"/>
              </a:rPr>
              <a:t>，千吨公里变动费用预算数为</a:t>
            </a:r>
            <a:r>
              <a:rPr lang="en-US" altLang="zh-CN" dirty="0" smtClean="0">
                <a:latin typeface="+mn-ea"/>
                <a:cs typeface="Times New Roman" pitchFamily="18" charset="0"/>
              </a:rPr>
              <a:t>50</a:t>
            </a:r>
            <a:r>
              <a:rPr lang="zh-CN" altLang="zh-CN" dirty="0" smtClean="0">
                <a:latin typeface="+mn-ea"/>
                <a:cs typeface="Times New Roman" pitchFamily="18" charset="0"/>
              </a:rPr>
              <a:t>元</a:t>
            </a:r>
            <a:r>
              <a:rPr lang="en-US" altLang="zh-CN" dirty="0" smtClean="0">
                <a:latin typeface="+mn-ea"/>
                <a:cs typeface="Times New Roman" pitchFamily="18" charset="0"/>
              </a:rPr>
              <a:t>/10</a:t>
            </a:r>
            <a:r>
              <a:rPr lang="en-US" altLang="zh-CN" baseline="30000" dirty="0" smtClean="0">
                <a:latin typeface="+mn-ea"/>
                <a:cs typeface="Times New Roman" pitchFamily="18" charset="0"/>
              </a:rPr>
              <a:t>3</a:t>
            </a:r>
            <a:r>
              <a:rPr lang="en-US" altLang="zh-CN" dirty="0" smtClean="0">
                <a:latin typeface="+mn-ea"/>
                <a:cs typeface="Times New Roman" pitchFamily="18" charset="0"/>
              </a:rPr>
              <a:t>t·km</a:t>
            </a:r>
            <a:r>
              <a:rPr lang="zh-CN" altLang="zh-CN" dirty="0" smtClean="0">
                <a:latin typeface="+mn-ea"/>
                <a:cs typeface="Times New Roman" pitchFamily="18" charset="0"/>
              </a:rPr>
              <a:t>，载运系数预算数为</a:t>
            </a:r>
            <a:r>
              <a:rPr lang="en-US" altLang="zh-CN" dirty="0" smtClean="0">
                <a:latin typeface="+mn-ea"/>
                <a:cs typeface="Times New Roman" pitchFamily="18" charset="0"/>
              </a:rPr>
              <a:t>5t</a:t>
            </a:r>
            <a:r>
              <a:rPr lang="zh-CN" altLang="zh-CN" dirty="0" smtClean="0">
                <a:latin typeface="+mn-ea"/>
                <a:cs typeface="Times New Roman" pitchFamily="18" charset="0"/>
              </a:rPr>
              <a:t>。试预测其保本点周转量。</a:t>
            </a:r>
            <a:endParaRPr lang="zh-CN" altLang="en-US" dirty="0">
              <a:latin typeface="+mn-ea"/>
              <a:cs typeface="Times New Roman" pitchFamily="18" charset="0"/>
            </a:endParaRPr>
          </a:p>
        </p:txBody>
      </p:sp>
      <p:sp>
        <p:nvSpPr>
          <p:cNvPr id="3"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normAutofit fontScale="77500" lnSpcReduction="20000"/>
          </a:bodyPr>
          <a:lstStyle/>
          <a:p>
            <a:pPr>
              <a:lnSpc>
                <a:spcPct val="140000"/>
              </a:lnSpc>
              <a:spcAft>
                <a:spcPts val="0"/>
              </a:spcAft>
            </a:pPr>
            <a:r>
              <a:rPr lang="zh-CN" altLang="zh-CN" dirty="0" smtClean="0">
                <a:latin typeface="+mn-ea"/>
                <a:cs typeface="Times New Roman" pitchFamily="18" charset="0"/>
              </a:rPr>
              <a:t>解：</a:t>
            </a:r>
          </a:p>
          <a:p>
            <a:pPr>
              <a:lnSpc>
                <a:spcPct val="140000"/>
              </a:lnSpc>
              <a:spcAft>
                <a:spcPts val="0"/>
              </a:spcAft>
            </a:pPr>
            <a:r>
              <a:rPr lang="zh-CN" altLang="zh-CN" dirty="0" smtClean="0">
                <a:latin typeface="+mn-ea"/>
                <a:cs typeface="Times New Roman" pitchFamily="18" charset="0"/>
              </a:rPr>
              <a:t>由本题条件可知：</a:t>
            </a:r>
          </a:p>
          <a:p>
            <a:pPr>
              <a:lnSpc>
                <a:spcPct val="140000"/>
              </a:lnSpc>
              <a:spcAft>
                <a:spcPts val="0"/>
              </a:spcAft>
            </a:pPr>
            <a:r>
              <a:rPr lang="en-US" altLang="zh-CN" i="1" dirty="0" smtClean="0">
                <a:latin typeface="+mn-ea"/>
                <a:cs typeface="Times New Roman" pitchFamily="18" charset="0"/>
              </a:rPr>
              <a:t>F</a:t>
            </a:r>
            <a:r>
              <a:rPr lang="en-US" altLang="zh-CN" dirty="0" smtClean="0">
                <a:latin typeface="+mn-ea"/>
                <a:cs typeface="Times New Roman" pitchFamily="18" charset="0"/>
              </a:rPr>
              <a:t>=200 000</a:t>
            </a:r>
            <a:r>
              <a:rPr lang="zh-CN" altLang="zh-CN" dirty="0" smtClean="0">
                <a:latin typeface="+mn-ea"/>
                <a:cs typeface="Times New Roman" pitchFamily="18" charset="0"/>
              </a:rPr>
              <a:t>元</a:t>
            </a:r>
            <a:r>
              <a:rPr lang="zh-CN" altLang="en-US" dirty="0" smtClean="0">
                <a:latin typeface="+mn-ea"/>
                <a:cs typeface="Times New Roman" pitchFamily="18" charset="0"/>
              </a:rPr>
              <a:t>；</a:t>
            </a:r>
            <a:r>
              <a:rPr lang="en-US" altLang="zh-CN" i="1" dirty="0" smtClean="0">
                <a:latin typeface="+mn-ea"/>
                <a:cs typeface="Times New Roman" pitchFamily="18" charset="0"/>
              </a:rPr>
              <a:t>P</a:t>
            </a:r>
            <a:r>
              <a:rPr lang="en-US" altLang="zh-CN" dirty="0" smtClean="0">
                <a:latin typeface="+mn-ea"/>
                <a:cs typeface="Times New Roman" pitchFamily="18" charset="0"/>
              </a:rPr>
              <a:t>=300</a:t>
            </a:r>
            <a:r>
              <a:rPr lang="zh-CN" altLang="zh-CN" dirty="0" smtClean="0">
                <a:latin typeface="+mn-ea"/>
                <a:cs typeface="Times New Roman" pitchFamily="18" charset="0"/>
              </a:rPr>
              <a:t>元</a:t>
            </a:r>
            <a:r>
              <a:rPr lang="en-US" altLang="zh-CN" dirty="0" smtClean="0">
                <a:latin typeface="+mn-ea"/>
                <a:cs typeface="Times New Roman" pitchFamily="18" charset="0"/>
              </a:rPr>
              <a:t>/10</a:t>
            </a:r>
            <a:r>
              <a:rPr lang="en-US" altLang="zh-CN" baseline="30000" dirty="0" smtClean="0">
                <a:latin typeface="+mn-ea"/>
                <a:cs typeface="Times New Roman" pitchFamily="18" charset="0"/>
              </a:rPr>
              <a:t>3</a:t>
            </a:r>
            <a:r>
              <a:rPr lang="en-US" altLang="zh-CN" dirty="0" smtClean="0">
                <a:latin typeface="+mn-ea"/>
                <a:cs typeface="Times New Roman" pitchFamily="18" charset="0"/>
              </a:rPr>
              <a:t>t·km</a:t>
            </a:r>
            <a:r>
              <a:rPr lang="zh-CN" altLang="en-US" dirty="0" smtClean="0">
                <a:latin typeface="+mn-ea"/>
                <a:cs typeface="Times New Roman" pitchFamily="18" charset="0"/>
              </a:rPr>
              <a:t>；</a:t>
            </a:r>
            <a:r>
              <a:rPr lang="en-US" altLang="zh-CN" i="1" dirty="0" smtClean="0">
                <a:latin typeface="+mn-ea"/>
                <a:cs typeface="Times New Roman" pitchFamily="18" charset="0"/>
              </a:rPr>
              <a:t>V</a:t>
            </a:r>
            <a:r>
              <a:rPr lang="en-US" altLang="zh-CN" dirty="0" smtClean="0">
                <a:latin typeface="+mn-ea"/>
                <a:cs typeface="Times New Roman" pitchFamily="18" charset="0"/>
              </a:rPr>
              <a:t>″=1 000</a:t>
            </a:r>
            <a:r>
              <a:rPr lang="zh-CN" altLang="zh-CN" dirty="0" smtClean="0">
                <a:latin typeface="+mn-ea"/>
                <a:cs typeface="Times New Roman" pitchFamily="18" charset="0"/>
              </a:rPr>
              <a:t>元</a:t>
            </a:r>
            <a:r>
              <a:rPr lang="en-US" altLang="zh-CN" dirty="0" smtClean="0">
                <a:latin typeface="+mn-ea"/>
                <a:cs typeface="Times New Roman" pitchFamily="18" charset="0"/>
              </a:rPr>
              <a:t>/10</a:t>
            </a:r>
            <a:r>
              <a:rPr lang="en-US" altLang="zh-CN" baseline="30000" dirty="0" smtClean="0">
                <a:latin typeface="+mn-ea"/>
                <a:cs typeface="Times New Roman" pitchFamily="18" charset="0"/>
              </a:rPr>
              <a:t>3</a:t>
            </a:r>
            <a:r>
              <a:rPr lang="en-US" altLang="zh-CN" dirty="0" smtClean="0">
                <a:latin typeface="+mn-ea"/>
                <a:cs typeface="Times New Roman" pitchFamily="18" charset="0"/>
              </a:rPr>
              <a:t>km</a:t>
            </a:r>
            <a:endParaRPr lang="zh-CN" altLang="zh-CN" dirty="0" smtClean="0">
              <a:latin typeface="+mn-ea"/>
              <a:cs typeface="Times New Roman" pitchFamily="18" charset="0"/>
            </a:endParaRPr>
          </a:p>
          <a:p>
            <a:pPr>
              <a:lnSpc>
                <a:spcPct val="140000"/>
              </a:lnSpc>
              <a:spcAft>
                <a:spcPts val="0"/>
              </a:spcAft>
            </a:pPr>
            <a:r>
              <a:rPr lang="de-DE" altLang="zh-CN" i="1" dirty="0" smtClean="0">
                <a:latin typeface="+mn-ea"/>
                <a:cs typeface="Times New Roman" pitchFamily="18" charset="0"/>
              </a:rPr>
              <a:t>V</a:t>
            </a:r>
            <a:r>
              <a:rPr lang="de-DE" altLang="zh-CN" dirty="0" smtClean="0">
                <a:latin typeface="+mn-ea"/>
                <a:cs typeface="Times New Roman" pitchFamily="18" charset="0"/>
              </a:rPr>
              <a:t>′=50</a:t>
            </a:r>
            <a:r>
              <a:rPr lang="zh-CN" altLang="zh-CN" dirty="0" smtClean="0">
                <a:latin typeface="+mn-ea"/>
                <a:cs typeface="Times New Roman" pitchFamily="18" charset="0"/>
              </a:rPr>
              <a:t>元</a:t>
            </a:r>
            <a:r>
              <a:rPr lang="de-DE" altLang="zh-CN" dirty="0" smtClean="0">
                <a:latin typeface="+mn-ea"/>
                <a:cs typeface="Times New Roman" pitchFamily="18" charset="0"/>
              </a:rPr>
              <a:t>/10</a:t>
            </a:r>
            <a:r>
              <a:rPr lang="de-DE" altLang="zh-CN" baseline="30000" dirty="0" smtClean="0">
                <a:latin typeface="+mn-ea"/>
                <a:cs typeface="Times New Roman" pitchFamily="18" charset="0"/>
              </a:rPr>
              <a:t>3</a:t>
            </a:r>
            <a:r>
              <a:rPr lang="de-DE" altLang="zh-CN" dirty="0" smtClean="0">
                <a:latin typeface="+mn-ea"/>
                <a:cs typeface="Times New Roman" pitchFamily="18" charset="0"/>
              </a:rPr>
              <a:t>t</a:t>
            </a:r>
            <a:r>
              <a:rPr lang="en-US" altLang="zh-CN" dirty="0" smtClean="0">
                <a:latin typeface="+mn-ea"/>
                <a:cs typeface="Times New Roman" pitchFamily="18" charset="0"/>
              </a:rPr>
              <a:t>·</a:t>
            </a:r>
            <a:r>
              <a:rPr lang="de-DE" altLang="zh-CN" dirty="0" smtClean="0">
                <a:latin typeface="+mn-ea"/>
                <a:cs typeface="Times New Roman" pitchFamily="18" charset="0"/>
              </a:rPr>
              <a:t>km</a:t>
            </a:r>
            <a:r>
              <a:rPr lang="zh-CN" altLang="en-US" dirty="0" smtClean="0">
                <a:latin typeface="+mn-ea"/>
                <a:cs typeface="Times New Roman" pitchFamily="18" charset="0"/>
              </a:rPr>
              <a:t>；</a:t>
            </a:r>
            <a:r>
              <a:rPr lang="en-US" altLang="zh-CN" i="1" dirty="0" err="1" smtClean="0">
                <a:latin typeface="+mn-ea"/>
                <a:cs typeface="Times New Roman" pitchFamily="18" charset="0"/>
              </a:rPr>
              <a:t>βtγ</a:t>
            </a:r>
            <a:r>
              <a:rPr lang="de-DE" altLang="zh-CN" dirty="0" smtClean="0">
                <a:latin typeface="+mn-ea"/>
                <a:cs typeface="Times New Roman" pitchFamily="18" charset="0"/>
              </a:rPr>
              <a:t>=5t</a:t>
            </a:r>
            <a:endParaRPr lang="zh-CN" altLang="zh-CN" dirty="0" smtClean="0">
              <a:latin typeface="+mn-ea"/>
              <a:cs typeface="Times New Roman" pitchFamily="18" charset="0"/>
            </a:endParaRPr>
          </a:p>
          <a:p>
            <a:pPr>
              <a:lnSpc>
                <a:spcPct val="140000"/>
              </a:lnSpc>
              <a:spcAft>
                <a:spcPts val="0"/>
              </a:spcAft>
            </a:pPr>
            <a:r>
              <a:rPr lang="zh-CN" altLang="zh-CN" dirty="0" smtClean="0">
                <a:latin typeface="+mn-ea"/>
                <a:cs typeface="Times New Roman" pitchFamily="18" charset="0"/>
              </a:rPr>
              <a:t>代入式（</a:t>
            </a:r>
            <a:r>
              <a:rPr lang="de-DE" altLang="zh-CN" dirty="0" smtClean="0">
                <a:latin typeface="+mn-ea"/>
                <a:cs typeface="Times New Roman" pitchFamily="18" charset="0"/>
              </a:rPr>
              <a:t>4-1</a:t>
            </a:r>
            <a:r>
              <a:rPr lang="zh-CN" altLang="zh-CN" dirty="0" smtClean="0">
                <a:latin typeface="+mn-ea"/>
                <a:cs typeface="Times New Roman" pitchFamily="18" charset="0"/>
              </a:rPr>
              <a:t>），可得</a:t>
            </a:r>
            <a:endParaRPr lang="en-US" altLang="zh-CN" dirty="0" smtClean="0">
              <a:latin typeface="+mn-ea"/>
              <a:cs typeface="Times New Roman" pitchFamily="18" charset="0"/>
            </a:endParaRPr>
          </a:p>
          <a:p>
            <a:pPr>
              <a:lnSpc>
                <a:spcPct val="140000"/>
              </a:lnSpc>
              <a:spcAft>
                <a:spcPts val="0"/>
              </a:spcAft>
            </a:pPr>
            <a:endParaRPr lang="en-US" altLang="zh-CN" dirty="0" smtClean="0">
              <a:latin typeface="+mn-ea"/>
              <a:cs typeface="Times New Roman" pitchFamily="18" charset="0"/>
            </a:endParaRPr>
          </a:p>
          <a:p>
            <a:pPr>
              <a:lnSpc>
                <a:spcPct val="140000"/>
              </a:lnSpc>
              <a:spcAft>
                <a:spcPts val="0"/>
              </a:spcAft>
            </a:pPr>
            <a:endParaRPr lang="en-US" altLang="zh-CN" dirty="0" smtClean="0">
              <a:latin typeface="+mn-ea"/>
              <a:cs typeface="Times New Roman" pitchFamily="18" charset="0"/>
            </a:endParaRPr>
          </a:p>
          <a:p>
            <a:pPr>
              <a:lnSpc>
                <a:spcPct val="140000"/>
              </a:lnSpc>
              <a:spcAft>
                <a:spcPts val="0"/>
              </a:spcAft>
            </a:pPr>
            <a:endParaRPr lang="zh-CN" altLang="zh-CN" dirty="0" smtClean="0">
              <a:latin typeface="+mn-ea"/>
              <a:cs typeface="Times New Roman" pitchFamily="18" charset="0"/>
            </a:endParaRPr>
          </a:p>
          <a:p>
            <a:pPr>
              <a:lnSpc>
                <a:spcPct val="140000"/>
              </a:lnSpc>
              <a:spcAft>
                <a:spcPts val="0"/>
              </a:spcAft>
            </a:pPr>
            <a:r>
              <a:rPr lang="zh-CN" altLang="zh-CN" dirty="0" smtClean="0">
                <a:latin typeface="+mn-ea"/>
                <a:cs typeface="Times New Roman" pitchFamily="18" charset="0"/>
              </a:rPr>
              <a:t>计划期保本点周转量测算值为</a:t>
            </a:r>
            <a:r>
              <a:rPr lang="en-US" altLang="zh-CN" dirty="0" smtClean="0">
                <a:latin typeface="+mn-ea"/>
                <a:cs typeface="Times New Roman" pitchFamily="18" charset="0"/>
              </a:rPr>
              <a:t>4 000</a:t>
            </a:r>
            <a:r>
              <a:rPr lang="en-US" altLang="zh-CN" dirty="0" smtClean="0">
                <a:latin typeface="+mn-ea"/>
                <a:cs typeface="Times New Roman" pitchFamily="18" charset="0"/>
                <a:sym typeface="Symbol"/>
              </a:rPr>
              <a:t></a:t>
            </a:r>
            <a:r>
              <a:rPr lang="en-US" altLang="zh-CN" dirty="0" smtClean="0">
                <a:latin typeface="+mn-ea"/>
                <a:cs typeface="Times New Roman" pitchFamily="18" charset="0"/>
              </a:rPr>
              <a:t>10</a:t>
            </a:r>
            <a:r>
              <a:rPr lang="en-US" altLang="zh-CN" baseline="30000" dirty="0" smtClean="0">
                <a:latin typeface="+mn-ea"/>
                <a:cs typeface="Times New Roman" pitchFamily="18" charset="0"/>
              </a:rPr>
              <a:t>3</a:t>
            </a:r>
            <a:r>
              <a:rPr lang="en-US" altLang="zh-CN" dirty="0" smtClean="0">
                <a:latin typeface="+mn-ea"/>
                <a:cs typeface="Times New Roman" pitchFamily="18" charset="0"/>
              </a:rPr>
              <a:t>t·km</a:t>
            </a:r>
            <a:r>
              <a:rPr lang="zh-CN" altLang="zh-CN" dirty="0" smtClean="0">
                <a:latin typeface="+mn-ea"/>
                <a:cs typeface="Times New Roman" pitchFamily="18" charset="0"/>
              </a:rPr>
              <a:t>。</a:t>
            </a:r>
            <a:endParaRPr lang="zh-CN" altLang="en-US" dirty="0">
              <a:latin typeface="+mn-ea"/>
              <a:cs typeface="Times New Roman" pitchFamily="18" charset="0"/>
            </a:endParaRPr>
          </a:p>
        </p:txBody>
      </p:sp>
      <p:sp>
        <p:nvSpPr>
          <p:cNvPr id="388098"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620838" algn="l"/>
                <a:tab pos="2771775" algn="l"/>
                <a:tab pos="3924300" algn="l"/>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graphicFrame>
        <p:nvGraphicFramePr>
          <p:cNvPr id="388097" name="Object 1"/>
          <p:cNvGraphicFramePr>
            <a:graphicFrameLocks noChangeAspect="1"/>
          </p:cNvGraphicFramePr>
          <p:nvPr/>
        </p:nvGraphicFramePr>
        <p:xfrm>
          <a:off x="4330389" y="4048125"/>
          <a:ext cx="3531223" cy="1171575"/>
        </p:xfrm>
        <a:graphic>
          <a:graphicData uri="http://schemas.openxmlformats.org/presentationml/2006/ole">
            <p:oleObj spid="_x0000_s388097" name="Equation" r:id="rId3" imgW="1701800" imgH="558800" progId="Equation.DSMT4">
              <p:embed/>
            </p:oleObj>
          </a:graphicData>
        </a:graphic>
      </p:graphicFrame>
      <p:sp>
        <p:nvSpPr>
          <p:cNvPr id="388099" name="Rectangle 3"/>
          <p:cNvSpPr>
            <a:spLocks noChangeArrowheads="1"/>
          </p:cNvSpPr>
          <p:nvPr/>
        </p:nvSpPr>
        <p:spPr bwMode="auto">
          <a:xfrm>
            <a:off x="0" y="1020763"/>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p:nvPr>
        </p:nvSpPr>
        <p:spPr/>
        <p:txBody>
          <a:bodyPr/>
          <a:lstStyle/>
          <a:p>
            <a:r>
              <a:rPr lang="zh-CN" altLang="zh-CN" dirty="0" smtClean="0">
                <a:latin typeface="Times New Roman" pitchFamily="18" charset="0"/>
                <a:cs typeface="Times New Roman" pitchFamily="18" charset="0"/>
              </a:rPr>
              <a:t>（</a:t>
            </a:r>
            <a:r>
              <a:rPr lang="en-US" altLang="zh-CN" dirty="0" smtClean="0">
                <a:latin typeface="Times New Roman" pitchFamily="18" charset="0"/>
                <a:cs typeface="Times New Roman" pitchFamily="18" charset="0"/>
              </a:rPr>
              <a:t>2</a:t>
            </a:r>
            <a:r>
              <a:rPr lang="zh-CN" altLang="zh-CN" dirty="0" smtClean="0">
                <a:latin typeface="Times New Roman" pitchFamily="18" charset="0"/>
                <a:cs typeface="Times New Roman" pitchFamily="18" charset="0"/>
              </a:rPr>
              <a:t>）保本点运输收入</a:t>
            </a:r>
            <a:r>
              <a:rPr lang="en-US" altLang="zh-CN" i="1" dirty="0" smtClean="0">
                <a:latin typeface="Times New Roman" pitchFamily="18" charset="0"/>
                <a:cs typeface="Times New Roman" pitchFamily="18" charset="0"/>
              </a:rPr>
              <a:t>S</a:t>
            </a:r>
            <a:r>
              <a:rPr lang="en-US" altLang="zh-CN" i="1" baseline="-25000" dirty="0" smtClean="0">
                <a:latin typeface="Times New Roman" pitchFamily="18" charset="0"/>
                <a:cs typeface="Times New Roman" pitchFamily="18" charset="0"/>
              </a:rPr>
              <a:t>0</a:t>
            </a:r>
            <a:r>
              <a:rPr lang="zh-CN" altLang="zh-CN" dirty="0" smtClean="0">
                <a:latin typeface="Times New Roman" pitchFamily="18" charset="0"/>
                <a:cs typeface="Times New Roman" pitchFamily="18" charset="0"/>
              </a:rPr>
              <a:t>的计算式</a:t>
            </a:r>
            <a:endParaRPr lang="en-US" altLang="zh-CN" dirty="0" smtClean="0">
              <a:latin typeface="Times New Roman" pitchFamily="18" charset="0"/>
              <a:cs typeface="Times New Roman" pitchFamily="18" charset="0"/>
            </a:endParaRPr>
          </a:p>
          <a:p>
            <a:endParaRPr lang="en-US" altLang="zh-CN" dirty="0" smtClean="0">
              <a:latin typeface="Times New Roman" pitchFamily="18" charset="0"/>
              <a:cs typeface="Times New Roman" pitchFamily="18" charset="0"/>
            </a:endParaRPr>
          </a:p>
          <a:p>
            <a:pPr algn="r"/>
            <a:r>
              <a:rPr lang="en-US" altLang="zh-CN" dirty="0" smtClean="0">
                <a:latin typeface="Times New Roman" pitchFamily="18" charset="0"/>
                <a:cs typeface="Times New Roman" pitchFamily="18" charset="0"/>
              </a:rPr>
              <a:t>                                                     </a:t>
            </a:r>
            <a:r>
              <a:rPr lang="zh-CN" altLang="zh-CN" dirty="0" smtClean="0">
                <a:latin typeface="Times New Roman" pitchFamily="18" charset="0"/>
                <a:cs typeface="Times New Roman" pitchFamily="18" charset="0"/>
              </a:rPr>
              <a:t>（</a:t>
            </a:r>
            <a:r>
              <a:rPr lang="en-US" altLang="zh-CN" dirty="0" smtClean="0">
                <a:latin typeface="Times New Roman" pitchFamily="18" charset="0"/>
                <a:cs typeface="Times New Roman" pitchFamily="18" charset="0"/>
              </a:rPr>
              <a:t>4-2</a:t>
            </a:r>
            <a:r>
              <a:rPr lang="zh-CN" altLang="zh-CN" dirty="0" smtClean="0">
                <a:latin typeface="Times New Roman" pitchFamily="18" charset="0"/>
                <a:cs typeface="Times New Roman" pitchFamily="18" charset="0"/>
              </a:rPr>
              <a:t>）</a:t>
            </a:r>
            <a:endParaRPr lang="en-US" altLang="zh-CN" dirty="0" smtClean="0">
              <a:latin typeface="Times New Roman" pitchFamily="18" charset="0"/>
              <a:cs typeface="Times New Roman" pitchFamily="18" charset="0"/>
            </a:endParaRPr>
          </a:p>
          <a:p>
            <a:pPr algn="r"/>
            <a:endParaRPr lang="zh-CN" altLang="en-US" dirty="0">
              <a:latin typeface="Times New Roman" pitchFamily="18" charset="0"/>
              <a:cs typeface="Times New Roman" pitchFamily="18" charset="0"/>
            </a:endParaRPr>
          </a:p>
        </p:txBody>
      </p:sp>
      <p:sp>
        <p:nvSpPr>
          <p:cNvPr id="384002"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graphicFrame>
        <p:nvGraphicFramePr>
          <p:cNvPr id="384001" name="Object 1"/>
          <p:cNvGraphicFramePr>
            <a:graphicFrameLocks noChangeAspect="1"/>
          </p:cNvGraphicFramePr>
          <p:nvPr/>
        </p:nvGraphicFramePr>
        <p:xfrm>
          <a:off x="3823607" y="3679371"/>
          <a:ext cx="3499765" cy="699952"/>
        </p:xfrm>
        <a:graphic>
          <a:graphicData uri="http://schemas.openxmlformats.org/presentationml/2006/ole">
            <p:oleObj spid="_x0000_s384001" name="Equation" r:id="rId3" imgW="952087" imgH="190417" progId="Equation.DSMT4">
              <p:embed/>
            </p:oleObj>
          </a:graphicData>
        </a:graphic>
      </p:graphicFrame>
      <p:sp>
        <p:nvSpPr>
          <p:cNvPr id="384003" name="Rectangle 3"/>
          <p:cNvSpPr>
            <a:spLocks noChangeArrowheads="1"/>
          </p:cNvSpPr>
          <p:nvPr/>
        </p:nvSpPr>
        <p:spPr bwMode="auto">
          <a:xfrm>
            <a:off x="0" y="6477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transition advClick="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p:nvPr>
        </p:nvSpPr>
        <p:spPr/>
        <p:txBody>
          <a:bodyPr/>
          <a:lstStyle/>
          <a:p>
            <a:r>
              <a:rPr lang="zh-CN" altLang="zh-CN" dirty="0" smtClean="0">
                <a:latin typeface="+mn-ea"/>
              </a:rPr>
              <a:t>以上例为例，单位运价预算数为</a:t>
            </a:r>
            <a:r>
              <a:rPr lang="en-US" altLang="zh-CN" dirty="0" smtClean="0">
                <a:latin typeface="+mn-ea"/>
              </a:rPr>
              <a:t>300</a:t>
            </a:r>
            <a:r>
              <a:rPr lang="zh-CN" altLang="zh-CN" dirty="0" smtClean="0">
                <a:latin typeface="+mn-ea"/>
              </a:rPr>
              <a:t>元</a:t>
            </a:r>
            <a:r>
              <a:rPr lang="en-US" altLang="zh-CN" dirty="0" smtClean="0">
                <a:latin typeface="+mn-ea"/>
              </a:rPr>
              <a:t>/10</a:t>
            </a:r>
            <a:r>
              <a:rPr lang="en-US" altLang="zh-CN" baseline="30000" dirty="0" smtClean="0">
                <a:latin typeface="+mn-ea"/>
              </a:rPr>
              <a:t>3</a:t>
            </a:r>
            <a:r>
              <a:rPr lang="en-US" altLang="zh-CN" dirty="0" smtClean="0">
                <a:latin typeface="+mn-ea"/>
              </a:rPr>
              <a:t>t·km</a:t>
            </a:r>
            <a:r>
              <a:rPr lang="zh-CN" altLang="zh-CN" dirty="0" smtClean="0">
                <a:latin typeface="+mn-ea"/>
              </a:rPr>
              <a:t>，保本点周转量测算数为</a:t>
            </a:r>
            <a:r>
              <a:rPr lang="en-US" altLang="zh-CN" dirty="0" smtClean="0">
                <a:latin typeface="+mn-ea"/>
              </a:rPr>
              <a:t>4 000</a:t>
            </a:r>
            <a:r>
              <a:rPr lang="en-US" altLang="zh-CN" dirty="0" smtClean="0">
                <a:latin typeface="+mn-ea"/>
                <a:sym typeface="Symbol"/>
              </a:rPr>
              <a:t></a:t>
            </a:r>
            <a:r>
              <a:rPr lang="en-US" altLang="zh-CN" dirty="0" smtClean="0">
                <a:latin typeface="+mn-ea"/>
              </a:rPr>
              <a:t>10</a:t>
            </a:r>
            <a:r>
              <a:rPr lang="en-US" altLang="zh-CN" baseline="30000" dirty="0" smtClean="0">
                <a:latin typeface="+mn-ea"/>
              </a:rPr>
              <a:t>3</a:t>
            </a:r>
            <a:r>
              <a:rPr lang="en-US" altLang="zh-CN" dirty="0" smtClean="0">
                <a:latin typeface="+mn-ea"/>
              </a:rPr>
              <a:t>t·km</a:t>
            </a:r>
            <a:r>
              <a:rPr lang="zh-CN" altLang="zh-CN" dirty="0" smtClean="0">
                <a:latin typeface="+mn-ea"/>
              </a:rPr>
              <a:t>，单位变动成本预算数为</a:t>
            </a:r>
            <a:r>
              <a:rPr lang="en-US" altLang="zh-CN" dirty="0" smtClean="0">
                <a:latin typeface="+mn-ea"/>
              </a:rPr>
              <a:t>250</a:t>
            </a:r>
            <a:r>
              <a:rPr lang="zh-CN" altLang="zh-CN" dirty="0" smtClean="0">
                <a:latin typeface="+mn-ea"/>
              </a:rPr>
              <a:t>元</a:t>
            </a:r>
            <a:r>
              <a:rPr lang="en-US" altLang="zh-CN" dirty="0" smtClean="0">
                <a:latin typeface="+mn-ea"/>
              </a:rPr>
              <a:t>/10</a:t>
            </a:r>
            <a:r>
              <a:rPr lang="en-US" altLang="zh-CN" baseline="30000" dirty="0" smtClean="0">
                <a:latin typeface="+mn-ea"/>
              </a:rPr>
              <a:t>3</a:t>
            </a:r>
            <a:r>
              <a:rPr lang="en-US" altLang="zh-CN" dirty="0" smtClean="0">
                <a:latin typeface="+mn-ea"/>
              </a:rPr>
              <a:t>t·km</a:t>
            </a:r>
            <a:r>
              <a:rPr lang="zh-CN" altLang="zh-CN" dirty="0" smtClean="0">
                <a:latin typeface="+mn-ea"/>
              </a:rPr>
              <a:t>，甲类费用预算数为</a:t>
            </a:r>
            <a:r>
              <a:rPr lang="en-US" altLang="zh-CN" dirty="0" smtClean="0">
                <a:latin typeface="+mn-ea"/>
              </a:rPr>
              <a:t>200 000</a:t>
            </a:r>
            <a:r>
              <a:rPr lang="zh-CN" altLang="zh-CN" dirty="0" smtClean="0">
                <a:latin typeface="+mn-ea"/>
              </a:rPr>
              <a:t>元，试测算保本点运输收入。</a:t>
            </a:r>
            <a:endParaRPr lang="zh-CN" altLang="en-US" dirty="0">
              <a:latin typeface="+mn-ea"/>
            </a:endParaRPr>
          </a:p>
        </p:txBody>
      </p:sp>
      <p:sp>
        <p:nvSpPr>
          <p:cNvPr id="3" name="文本框 1"/>
          <p:cNvSpPr txBox="1"/>
          <p:nvPr/>
        </p:nvSpPr>
        <p:spPr>
          <a:xfrm>
            <a:off x="22346" y="91618"/>
            <a:ext cx="6749930" cy="369332"/>
          </a:xfrm>
          <a:prstGeom prst="rect">
            <a:avLst/>
          </a:prstGeom>
          <a:noFill/>
        </p:spPr>
        <p:txBody>
          <a:bodyPr wrap="square" rtlCol="0">
            <a:spAutoFit/>
          </a:bodyPr>
          <a:lstStyle/>
          <a:p>
            <a:pPr lvl="0"/>
            <a:r>
              <a:rPr lang="zh-CN" altLang="en-US" dirty="0" smtClean="0">
                <a:solidFill>
                  <a:schemeClr val="bg1"/>
                </a:solidFill>
                <a:latin typeface="黑体" pitchFamily="49" charset="-122"/>
                <a:ea typeface="黑体" pitchFamily="49" charset="-122"/>
              </a:rPr>
              <a:t>第四章  </a:t>
            </a:r>
            <a:r>
              <a:rPr lang="zh-CN" altLang="zh-CN" dirty="0" smtClean="0">
                <a:solidFill>
                  <a:schemeClr val="bg1"/>
                </a:solidFill>
                <a:latin typeface="黑体" pitchFamily="49" charset="-122"/>
                <a:ea typeface="黑体" pitchFamily="49" charset="-122"/>
              </a:rPr>
              <a:t>汽车货运成本管理（上）</a:t>
            </a:r>
            <a:r>
              <a:rPr lang="en-US" altLang="zh-CN" dirty="0" smtClean="0">
                <a:solidFill>
                  <a:schemeClr val="bg1"/>
                </a:solidFill>
                <a:latin typeface="黑体" pitchFamily="49" charset="-122"/>
                <a:ea typeface="黑体" pitchFamily="49" charset="-122"/>
              </a:rPr>
              <a:t>&gt;</a:t>
            </a:r>
            <a:r>
              <a:rPr lang="zh-CN" altLang="en-US" dirty="0" smtClean="0">
                <a:solidFill>
                  <a:schemeClr val="bg1"/>
                </a:solidFill>
                <a:latin typeface="黑体" pitchFamily="49" charset="-122"/>
                <a:ea typeface="黑体" pitchFamily="49" charset="-122"/>
              </a:rPr>
              <a:t>第四节 汽车货运成本预测</a:t>
            </a:r>
          </a:p>
        </p:txBody>
      </p:sp>
    </p:spTree>
  </p:cSld>
  <p:clrMapOvr>
    <a:masterClrMapping/>
  </p:clrMapOvr>
</p:sld>
</file>

<file path=ppt/theme/theme1.xml><?xml version="1.0" encoding="utf-8"?>
<a:theme xmlns:a="http://schemas.openxmlformats.org/drawingml/2006/main" name="rainsdrops_II">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3064</TotalTime>
  <Words>23614</Words>
  <Application>Microsoft Office PowerPoint</Application>
  <PresentationFormat>自定义</PresentationFormat>
  <Paragraphs>1470</Paragraphs>
  <Slides>171</Slides>
  <Notes>26</Notes>
  <HiddenSlides>0</HiddenSlides>
  <MMClips>0</MMClips>
  <ScaleCrop>false</ScaleCrop>
  <HeadingPairs>
    <vt:vector size="6" baseType="variant">
      <vt:variant>
        <vt:lpstr>主题</vt:lpstr>
      </vt:variant>
      <vt:variant>
        <vt:i4>2</vt:i4>
      </vt:variant>
      <vt:variant>
        <vt:lpstr>嵌入 OLE 服务器</vt:lpstr>
      </vt:variant>
      <vt:variant>
        <vt:i4>1</vt:i4>
      </vt:variant>
      <vt:variant>
        <vt:lpstr>幻灯片标题</vt:lpstr>
      </vt:variant>
      <vt:variant>
        <vt:i4>171</vt:i4>
      </vt:variant>
    </vt:vector>
  </HeadingPairs>
  <TitlesOfParts>
    <vt:vector size="174" baseType="lpstr">
      <vt:lpstr>rainsdrops_II</vt:lpstr>
      <vt:lpstr>自定义设计方案</vt:lpstr>
      <vt:lpstr>Equation</vt:lpstr>
      <vt:lpstr>幻灯片 1</vt:lpstr>
      <vt:lpstr>本课学习目的</vt:lpstr>
      <vt:lpstr>幻灯片 3</vt:lpstr>
      <vt:lpstr>幻灯片 4</vt:lpstr>
      <vt:lpstr>幻灯片 5</vt:lpstr>
      <vt:lpstr>幻灯片 6</vt:lpstr>
      <vt:lpstr>幻灯片 7</vt:lpstr>
      <vt:lpstr>幻灯片 8</vt:lpstr>
      <vt:lpstr>幻灯片 9</vt:lpstr>
      <vt:lpstr>幻灯片 10</vt:lpstr>
      <vt:lpstr>按成本性态分类</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报废的轮胎，应按照新胎到报废的里程定额计算其超亏里程，并按月分车型计算其超亏里程差异，调整货运成本。其计算公式为</vt:lpstr>
      <vt:lpstr>幻灯片 44</vt:lpstr>
      <vt:lpstr>幻灯片 45</vt:lpstr>
      <vt:lpstr>幻灯片 46</vt:lpstr>
      <vt:lpstr>（1）按使用年限计提的计算式</vt:lpstr>
      <vt:lpstr>：</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幻灯片 82</vt:lpstr>
      <vt:lpstr>幻灯片 83</vt:lpstr>
      <vt:lpstr>幻灯片 84</vt:lpstr>
      <vt:lpstr>幻灯片 85</vt:lpstr>
      <vt:lpstr>幻灯片 86</vt:lpstr>
      <vt:lpstr>幻灯片 87</vt:lpstr>
      <vt:lpstr>幻灯片 88</vt:lpstr>
      <vt:lpstr>图4-3  盈亏平衡点示意图</vt:lpstr>
      <vt:lpstr>幻灯片 90</vt:lpstr>
      <vt:lpstr>幻灯片 91</vt:lpstr>
      <vt:lpstr>幻灯片 92</vt:lpstr>
      <vt:lpstr>保本点单位成本C的构成</vt:lpstr>
      <vt:lpstr>幻灯片 94</vt:lpstr>
      <vt:lpstr>幻灯片 95</vt:lpstr>
      <vt:lpstr>幻灯片 96</vt:lpstr>
      <vt:lpstr>幻灯片 97</vt:lpstr>
      <vt:lpstr>幻灯片 98</vt:lpstr>
      <vt:lpstr>幻灯片 99</vt:lpstr>
      <vt:lpstr>幻灯片 100</vt:lpstr>
      <vt:lpstr>幻灯片 101</vt:lpstr>
      <vt:lpstr>幻灯片 102</vt:lpstr>
      <vt:lpstr>幻灯片 103</vt:lpstr>
      <vt:lpstr>幻灯片 104</vt:lpstr>
      <vt:lpstr>幻灯片 105</vt:lpstr>
      <vt:lpstr>幻灯片 106</vt:lpstr>
      <vt:lpstr>幻灯片 107</vt:lpstr>
      <vt:lpstr>幻灯片 108</vt:lpstr>
      <vt:lpstr>幻灯片 109</vt:lpstr>
      <vt:lpstr>幻灯片 110</vt:lpstr>
      <vt:lpstr>幻灯片 111</vt:lpstr>
      <vt:lpstr>幻灯片 112</vt:lpstr>
      <vt:lpstr>幻灯片 113</vt:lpstr>
      <vt:lpstr>幻灯片 114</vt:lpstr>
      <vt:lpstr>幻灯片 115</vt:lpstr>
      <vt:lpstr>幻灯片 116</vt:lpstr>
      <vt:lpstr>幻灯片 117</vt:lpstr>
      <vt:lpstr>幻灯片 118</vt:lpstr>
      <vt:lpstr>幻灯片 119</vt:lpstr>
      <vt:lpstr>幻灯片 120</vt:lpstr>
      <vt:lpstr>幻灯片 121</vt:lpstr>
      <vt:lpstr>幻灯片 122</vt:lpstr>
      <vt:lpstr>幻灯片 123</vt:lpstr>
      <vt:lpstr>幻灯片 124</vt:lpstr>
      <vt:lpstr>幻灯片 125</vt:lpstr>
      <vt:lpstr>幻灯片 126</vt:lpstr>
      <vt:lpstr>幻灯片 127</vt:lpstr>
      <vt:lpstr>幻灯片 128</vt:lpstr>
      <vt:lpstr>幻灯片 129</vt:lpstr>
      <vt:lpstr>幻灯片 130</vt:lpstr>
      <vt:lpstr>幻灯片 131</vt:lpstr>
      <vt:lpstr>幻灯片 132</vt:lpstr>
      <vt:lpstr>幻灯片 133</vt:lpstr>
      <vt:lpstr>幻灯片 134</vt:lpstr>
      <vt:lpstr>幻灯片 135</vt:lpstr>
      <vt:lpstr>幻灯片 136</vt:lpstr>
      <vt:lpstr>幻灯片 137</vt:lpstr>
      <vt:lpstr>幻灯片 138</vt:lpstr>
      <vt:lpstr>幻灯片 139</vt:lpstr>
      <vt:lpstr>幻灯片 140</vt:lpstr>
      <vt:lpstr>幻灯片 141</vt:lpstr>
      <vt:lpstr>幻灯片 142</vt:lpstr>
      <vt:lpstr>幻灯片 143</vt:lpstr>
      <vt:lpstr>幻灯片 144</vt:lpstr>
      <vt:lpstr>幻灯片 145</vt:lpstr>
      <vt:lpstr>幻灯片 146</vt:lpstr>
      <vt:lpstr>幻灯片 147</vt:lpstr>
      <vt:lpstr>幻灯片 148</vt:lpstr>
      <vt:lpstr>幻灯片 149</vt:lpstr>
      <vt:lpstr>幻灯片 150</vt:lpstr>
      <vt:lpstr>幻灯片 151</vt:lpstr>
      <vt:lpstr>幻灯片 152</vt:lpstr>
      <vt:lpstr>幻灯片 153</vt:lpstr>
      <vt:lpstr>复习思考题</vt:lpstr>
      <vt:lpstr>幻灯片 155</vt:lpstr>
      <vt:lpstr>幻灯片 156</vt:lpstr>
      <vt:lpstr>幻灯片 157</vt:lpstr>
      <vt:lpstr>幻灯片 158</vt:lpstr>
      <vt:lpstr>幻灯片 159</vt:lpstr>
      <vt:lpstr>幻灯片 160</vt:lpstr>
      <vt:lpstr>幻灯片 161</vt:lpstr>
      <vt:lpstr>幻灯片 162</vt:lpstr>
      <vt:lpstr>幻灯片 163</vt:lpstr>
      <vt:lpstr>幻灯片 164</vt:lpstr>
      <vt:lpstr>幻灯片 165</vt:lpstr>
      <vt:lpstr>幻灯片 166</vt:lpstr>
      <vt:lpstr>幻灯片 167</vt:lpstr>
      <vt:lpstr>幻灯片 168</vt:lpstr>
      <vt:lpstr>幻灯片 169</vt:lpstr>
      <vt:lpstr>幻灯片 170</vt:lpstr>
      <vt:lpstr>幻灯片 171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第一章  绪论</dc:title>
  <dc:creator>zws</dc:creator>
  <cp:lastModifiedBy>Administrator</cp:lastModifiedBy>
  <cp:revision>152</cp:revision>
  <dcterms:created xsi:type="dcterms:W3CDTF">2015-06-05T15:54:10Z</dcterms:created>
  <dcterms:modified xsi:type="dcterms:W3CDTF">2023-07-02T23:44:11Z</dcterms:modified>
</cp:coreProperties>
</file>