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4" r:id="rId2"/>
    <p:sldMasterId id="2147483676" r:id="rId3"/>
  </p:sldMasterIdLst>
  <p:notesMasterIdLst>
    <p:notesMasterId r:id="rId92"/>
  </p:notesMasterIdLst>
  <p:sldIdLst>
    <p:sldId id="256" r:id="rId4"/>
    <p:sldId id="257" r:id="rId5"/>
    <p:sldId id="258" r:id="rId6"/>
    <p:sldId id="260" r:id="rId7"/>
    <p:sldId id="262" r:id="rId8"/>
    <p:sldId id="292" r:id="rId9"/>
    <p:sldId id="509" r:id="rId10"/>
    <p:sldId id="422" r:id="rId11"/>
    <p:sldId id="424" r:id="rId12"/>
    <p:sldId id="425" r:id="rId13"/>
    <p:sldId id="429" r:id="rId14"/>
    <p:sldId id="430" r:id="rId15"/>
    <p:sldId id="427" r:id="rId16"/>
    <p:sldId id="265" r:id="rId17"/>
    <p:sldId id="431" r:id="rId18"/>
    <p:sldId id="432" r:id="rId19"/>
    <p:sldId id="433" r:id="rId20"/>
    <p:sldId id="434" r:id="rId21"/>
    <p:sldId id="435" r:id="rId22"/>
    <p:sldId id="436" r:id="rId23"/>
    <p:sldId id="437" r:id="rId24"/>
    <p:sldId id="438" r:id="rId25"/>
    <p:sldId id="511" r:id="rId26"/>
    <p:sldId id="440" r:id="rId27"/>
    <p:sldId id="442" r:id="rId28"/>
    <p:sldId id="444" r:id="rId29"/>
    <p:sldId id="445" r:id="rId30"/>
    <p:sldId id="446" r:id="rId31"/>
    <p:sldId id="447" r:id="rId32"/>
    <p:sldId id="448" r:id="rId33"/>
    <p:sldId id="449" r:id="rId34"/>
    <p:sldId id="450" r:id="rId35"/>
    <p:sldId id="451" r:id="rId36"/>
    <p:sldId id="452" r:id="rId37"/>
    <p:sldId id="453" r:id="rId38"/>
    <p:sldId id="454" r:id="rId39"/>
    <p:sldId id="455" r:id="rId40"/>
    <p:sldId id="456" r:id="rId41"/>
    <p:sldId id="457" r:id="rId42"/>
    <p:sldId id="458" r:id="rId43"/>
    <p:sldId id="459" r:id="rId44"/>
    <p:sldId id="460" r:id="rId45"/>
    <p:sldId id="461" r:id="rId46"/>
    <p:sldId id="463" r:id="rId47"/>
    <p:sldId id="464" r:id="rId48"/>
    <p:sldId id="465" r:id="rId49"/>
    <p:sldId id="466" r:id="rId50"/>
    <p:sldId id="467" r:id="rId51"/>
    <p:sldId id="468" r:id="rId52"/>
    <p:sldId id="469" r:id="rId53"/>
    <p:sldId id="470" r:id="rId54"/>
    <p:sldId id="471" r:id="rId55"/>
    <p:sldId id="472" r:id="rId56"/>
    <p:sldId id="473" r:id="rId57"/>
    <p:sldId id="474" r:id="rId58"/>
    <p:sldId id="475" r:id="rId59"/>
    <p:sldId id="476" r:id="rId60"/>
    <p:sldId id="478" r:id="rId61"/>
    <p:sldId id="479" r:id="rId62"/>
    <p:sldId id="480" r:id="rId63"/>
    <p:sldId id="481" r:id="rId64"/>
    <p:sldId id="482" r:id="rId65"/>
    <p:sldId id="484" r:id="rId66"/>
    <p:sldId id="485" r:id="rId67"/>
    <p:sldId id="486" r:id="rId68"/>
    <p:sldId id="487" r:id="rId69"/>
    <p:sldId id="488" r:id="rId70"/>
    <p:sldId id="491" r:id="rId71"/>
    <p:sldId id="492" r:id="rId72"/>
    <p:sldId id="493" r:id="rId73"/>
    <p:sldId id="495" r:id="rId74"/>
    <p:sldId id="496" r:id="rId75"/>
    <p:sldId id="497" r:id="rId76"/>
    <p:sldId id="498" r:id="rId77"/>
    <p:sldId id="499" r:id="rId78"/>
    <p:sldId id="500" r:id="rId79"/>
    <p:sldId id="501" r:id="rId80"/>
    <p:sldId id="502" r:id="rId81"/>
    <p:sldId id="503" r:id="rId82"/>
    <p:sldId id="504" r:id="rId83"/>
    <p:sldId id="505" r:id="rId84"/>
    <p:sldId id="355" r:id="rId85"/>
    <p:sldId id="356" r:id="rId86"/>
    <p:sldId id="506" r:id="rId87"/>
    <p:sldId id="507" r:id="rId88"/>
    <p:sldId id="508" r:id="rId89"/>
    <p:sldId id="420" r:id="rId90"/>
    <p:sldId id="421" r:id="rId91"/>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404"/>
    <a:srgbClr val="333300"/>
    <a:srgbClr val="B8C4C3"/>
    <a:srgbClr val="A7B5B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87701" autoAdjust="0"/>
  </p:normalViewPr>
  <p:slideViewPr>
    <p:cSldViewPr showGuides="1">
      <p:cViewPr varScale="1">
        <p:scale>
          <a:sx n="73" d="100"/>
          <a:sy n="73" d="100"/>
        </p:scale>
        <p:origin x="-950"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21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diagrams/_rels/data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D217D-D62E-4E84-955C-E89B39F26E3B}" type="doc">
      <dgm:prSet loTypeId="urn:microsoft.com/office/officeart/2005/8/layout/hList1" loCatId="list" qsTypeId="urn:microsoft.com/office/officeart/2005/8/quickstyle/simple5" qsCatId="simple" csTypeId="urn:microsoft.com/office/officeart/2005/8/colors/accent0_1" csCatId="mainScheme" phldr="1"/>
      <dgm:spPr>
        <a:scene3d>
          <a:camera prst="orthographicFront">
            <a:rot lat="0" lon="0" rev="0"/>
          </a:camera>
          <a:lightRig rig="contrasting" dir="t">
            <a:rot lat="0" lon="0" rev="1500000"/>
          </a:lightRig>
        </a:scene3d>
      </dgm:spPr>
      <dgm:t>
        <a:bodyPr/>
        <a:lstStyle/>
        <a:p>
          <a:endParaRPr lang="zh-CN" altLang="en-US"/>
        </a:p>
      </dgm:t>
    </dgm:pt>
    <dgm:pt modelId="{B6F58D8B-3F5D-4D34-A15C-E149BDDB888E}">
      <dgm:prSet phldrT="[文本]"/>
      <dgm:spPr>
        <a:solidFill>
          <a:schemeClr val="bg2">
            <a:lumMod val="10000"/>
            <a:lumOff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smtClean="0"/>
            <a:t>仓储的概念</a:t>
          </a:r>
          <a:endParaRPr lang="zh-CN" altLang="en-US" b="1" dirty="0"/>
        </a:p>
      </dgm:t>
    </dgm:pt>
    <dgm:pt modelId="{F00BDF8D-1087-4602-A28F-E5883760DAAD}" type="parTrans" cxnId="{C329CB29-926C-446A-9CCA-5A16E0DA61A5}">
      <dgm:prSet/>
      <dgm:spPr/>
      <dgm:t>
        <a:bodyPr/>
        <a:lstStyle/>
        <a:p>
          <a:endParaRPr lang="zh-CN" altLang="en-US" b="1"/>
        </a:p>
      </dgm:t>
    </dgm:pt>
    <dgm:pt modelId="{CC5C1587-4E08-42E8-8657-EBDF9649D989}" type="sibTrans" cxnId="{C329CB29-926C-446A-9CCA-5A16E0DA61A5}">
      <dgm:prSet/>
      <dgm:spPr/>
      <dgm:t>
        <a:bodyPr/>
        <a:lstStyle/>
        <a:p>
          <a:endParaRPr lang="zh-CN" altLang="en-US" b="1"/>
        </a:p>
      </dgm:t>
    </dgm:pt>
    <dgm:pt modelId="{3FC93159-2465-4ACF-8A1E-BD117E7DDC2E}">
      <dgm:prSet phldrT="[文本]"/>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smtClean="0"/>
            <a:t>在物流科学体系中，经常涉及到库存、储备及仓储这几个概念，而且经常被混淆。其实，三个概念虽有共同之处，但仍然有所区别。</a:t>
          </a:r>
          <a:endParaRPr lang="zh-CN" altLang="en-US" b="1" dirty="0"/>
        </a:p>
      </dgm:t>
    </dgm:pt>
    <dgm:pt modelId="{381EDA62-FCEF-4D62-B3B8-9886CEDF1342}" type="parTrans" cxnId="{4664B94F-F7A9-4FEB-A33F-425A7E5BB2DC}">
      <dgm:prSet/>
      <dgm:spPr/>
      <dgm:t>
        <a:bodyPr/>
        <a:lstStyle/>
        <a:p>
          <a:endParaRPr lang="zh-CN" altLang="en-US" b="1"/>
        </a:p>
      </dgm:t>
    </dgm:pt>
    <dgm:pt modelId="{A8D3A828-C8A5-45C7-86FD-450DD3B05D39}" type="sibTrans" cxnId="{4664B94F-F7A9-4FEB-A33F-425A7E5BB2DC}">
      <dgm:prSet/>
      <dgm:spPr/>
      <dgm:t>
        <a:bodyPr/>
        <a:lstStyle/>
        <a:p>
          <a:endParaRPr lang="zh-CN" altLang="en-US" b="1"/>
        </a:p>
      </dgm:t>
    </dgm:pt>
    <dgm:pt modelId="{79893B53-4562-4143-9066-81E359A74258}">
      <dgm:prSet phldrT="[文本]"/>
      <dgm:spPr>
        <a:solidFill>
          <a:schemeClr val="bg2">
            <a:lumMod val="10000"/>
            <a:lumOff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smtClean="0"/>
            <a:t>仓储性态</a:t>
          </a:r>
          <a:endParaRPr lang="zh-CN" altLang="en-US" b="1" dirty="0"/>
        </a:p>
      </dgm:t>
    </dgm:pt>
    <dgm:pt modelId="{DE393FE5-6E32-4056-AE2E-9365B382882F}" type="parTrans" cxnId="{962F3B8D-DBC3-4EEA-BABD-21417DE42DCC}">
      <dgm:prSet/>
      <dgm:spPr/>
      <dgm:t>
        <a:bodyPr/>
        <a:lstStyle/>
        <a:p>
          <a:endParaRPr lang="zh-CN" altLang="en-US" b="1"/>
        </a:p>
      </dgm:t>
    </dgm:pt>
    <dgm:pt modelId="{6B8A112E-1441-41A6-AB07-3A10B92AAA93}" type="sibTrans" cxnId="{962F3B8D-DBC3-4EEA-BABD-21417DE42DCC}">
      <dgm:prSet/>
      <dgm:spPr/>
      <dgm:t>
        <a:bodyPr/>
        <a:lstStyle/>
        <a:p>
          <a:endParaRPr lang="zh-CN" altLang="en-US" b="1"/>
        </a:p>
      </dgm:t>
    </dgm:pt>
    <dgm:pt modelId="{9F7A42F2-D946-4253-B961-7B403DB14677}">
      <dgm:prSet phldrT="[文本]"/>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smtClean="0"/>
            <a:t>生产储备</a:t>
          </a:r>
          <a:endParaRPr lang="zh-CN" altLang="en-US" b="1" dirty="0"/>
        </a:p>
      </dgm:t>
    </dgm:pt>
    <dgm:pt modelId="{6216240B-6B44-4D8D-82AF-BCF89F4B3926}" type="parTrans" cxnId="{82A674BF-CF6F-49FB-ACC4-CB49754DD23C}">
      <dgm:prSet/>
      <dgm:spPr/>
      <dgm:t>
        <a:bodyPr/>
        <a:lstStyle/>
        <a:p>
          <a:endParaRPr lang="zh-CN" altLang="en-US" b="1"/>
        </a:p>
      </dgm:t>
    </dgm:pt>
    <dgm:pt modelId="{1FEE4157-F6DA-4DED-8AB9-542A7770CAD6}" type="sibTrans" cxnId="{82A674BF-CF6F-49FB-ACC4-CB49754DD23C}">
      <dgm:prSet/>
      <dgm:spPr/>
      <dgm:t>
        <a:bodyPr/>
        <a:lstStyle/>
        <a:p>
          <a:endParaRPr lang="zh-CN" altLang="en-US" b="1"/>
        </a:p>
      </dgm:t>
    </dgm:pt>
    <dgm:pt modelId="{F5F6CF55-3CBC-4520-868F-EF03DFA0E4A9}">
      <dgm:prSet phldrT="[文本]"/>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smtClean="0"/>
            <a:t>消费储备</a:t>
          </a:r>
          <a:endParaRPr lang="zh-CN" altLang="en-US" b="1" dirty="0"/>
        </a:p>
      </dgm:t>
    </dgm:pt>
    <dgm:pt modelId="{0EF2AA02-B98A-4396-96FF-43F3726B57F4}" type="parTrans" cxnId="{A6C1E714-BAA0-4D16-B745-055FDF4A0260}">
      <dgm:prSet/>
      <dgm:spPr/>
      <dgm:t>
        <a:bodyPr/>
        <a:lstStyle/>
        <a:p>
          <a:endParaRPr lang="zh-CN" altLang="en-US" b="1"/>
        </a:p>
      </dgm:t>
    </dgm:pt>
    <dgm:pt modelId="{4B59FA66-8B62-4381-98D6-E7B6E81EC560}" type="sibTrans" cxnId="{A6C1E714-BAA0-4D16-B745-055FDF4A0260}">
      <dgm:prSet/>
      <dgm:spPr/>
      <dgm:t>
        <a:bodyPr/>
        <a:lstStyle/>
        <a:p>
          <a:endParaRPr lang="zh-CN" altLang="en-US" b="1"/>
        </a:p>
      </dgm:t>
    </dgm:pt>
    <dgm:pt modelId="{59ABC9F3-209C-4F6D-80F0-E0FCEDFFEEF1}">
      <dgm:prSet phldrT="[文本]"/>
      <dgm:spPr>
        <a:solidFill>
          <a:schemeClr val="bg2">
            <a:lumMod val="10000"/>
            <a:lumOff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smtClean="0"/>
            <a:t>仓储的代价</a:t>
          </a:r>
          <a:endParaRPr lang="zh-CN" altLang="en-US" b="1" dirty="0"/>
        </a:p>
      </dgm:t>
    </dgm:pt>
    <dgm:pt modelId="{958984E2-BBDF-4999-9850-1B9F627B9F75}" type="parTrans" cxnId="{4A7909EE-93F1-4E43-8E0A-D9094EF1311E}">
      <dgm:prSet/>
      <dgm:spPr/>
      <dgm:t>
        <a:bodyPr/>
        <a:lstStyle/>
        <a:p>
          <a:endParaRPr lang="zh-CN" altLang="en-US" b="1"/>
        </a:p>
      </dgm:t>
    </dgm:pt>
    <dgm:pt modelId="{EFCADCD0-8150-4860-BF24-E0CB0D3D7604}" type="sibTrans" cxnId="{4A7909EE-93F1-4E43-8E0A-D9094EF1311E}">
      <dgm:prSet/>
      <dgm:spPr/>
      <dgm:t>
        <a:bodyPr/>
        <a:lstStyle/>
        <a:p>
          <a:endParaRPr lang="zh-CN" altLang="en-US" b="1"/>
        </a:p>
      </dgm:t>
    </dgm:pt>
    <dgm:pt modelId="{7217196C-E08C-42BB-8C60-1965B981B4E1}">
      <dgm:prSet phldrT="[文本]"/>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smtClean="0"/>
            <a:t>仓储活动由其特点所决定，也经常存在冲减物流系统效益的趋势，主要原因是伴随着仓储活动规模的扩大，将使各项仓储费用支出相应增加</a:t>
          </a:r>
          <a:r>
            <a:rPr lang="zh-CN" altLang="en-US" b="1" dirty="0" smtClean="0"/>
            <a:t>。</a:t>
          </a:r>
          <a:endParaRPr lang="zh-CN" altLang="en-US" b="1" dirty="0"/>
        </a:p>
      </dgm:t>
    </dgm:pt>
    <dgm:pt modelId="{867A5776-01A9-4CA8-9C83-9FDC5B358355}" type="parTrans" cxnId="{639A7B88-EF1A-47D4-A02B-0C8CF3A0E568}">
      <dgm:prSet/>
      <dgm:spPr/>
      <dgm:t>
        <a:bodyPr/>
        <a:lstStyle/>
        <a:p>
          <a:endParaRPr lang="zh-CN" altLang="en-US" b="1"/>
        </a:p>
      </dgm:t>
    </dgm:pt>
    <dgm:pt modelId="{DAAB267F-EC82-4E2E-A9CB-4A60FE4305E7}" type="sibTrans" cxnId="{639A7B88-EF1A-47D4-A02B-0C8CF3A0E568}">
      <dgm:prSet/>
      <dgm:spPr/>
      <dgm:t>
        <a:bodyPr/>
        <a:lstStyle/>
        <a:p>
          <a:endParaRPr lang="zh-CN" altLang="en-US" b="1"/>
        </a:p>
      </dgm:t>
    </dgm:pt>
    <dgm:pt modelId="{BE3F3C66-2AAB-4B35-8692-E2F42CFC7A78}">
      <dgm:prSet phldrT="[文本]"/>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zh-CN" b="1" dirty="0" smtClean="0"/>
            <a:t>流通储备</a:t>
          </a:r>
          <a:endParaRPr lang="zh-CN" altLang="en-US" b="1" dirty="0"/>
        </a:p>
      </dgm:t>
    </dgm:pt>
    <dgm:pt modelId="{DEC636E0-FA34-43B9-B3DC-2001073E1962}" type="parTrans" cxnId="{F8179E6C-CDEB-4335-9F77-C3BA8D0DCCB1}">
      <dgm:prSet/>
      <dgm:spPr/>
      <dgm:t>
        <a:bodyPr/>
        <a:lstStyle/>
        <a:p>
          <a:endParaRPr lang="zh-CN" altLang="en-US" b="1"/>
        </a:p>
      </dgm:t>
    </dgm:pt>
    <dgm:pt modelId="{C0FBBAD0-6EE8-4D30-9188-D8A3EE3EE1D8}" type="sibTrans" cxnId="{F8179E6C-CDEB-4335-9F77-C3BA8D0DCCB1}">
      <dgm:prSet/>
      <dgm:spPr/>
      <dgm:t>
        <a:bodyPr/>
        <a:lstStyle/>
        <a:p>
          <a:endParaRPr lang="zh-CN" altLang="en-US" b="1"/>
        </a:p>
      </dgm:t>
    </dgm:pt>
    <dgm:pt modelId="{0F437DD9-C78D-4802-B7A3-82BFEC543EFF}" type="pres">
      <dgm:prSet presAssocID="{110D217D-D62E-4E84-955C-E89B39F26E3B}" presName="Name0" presStyleCnt="0">
        <dgm:presLayoutVars>
          <dgm:dir/>
          <dgm:animLvl val="lvl"/>
          <dgm:resizeHandles val="exact"/>
        </dgm:presLayoutVars>
      </dgm:prSet>
      <dgm:spPr/>
      <dgm:t>
        <a:bodyPr/>
        <a:lstStyle/>
        <a:p>
          <a:endParaRPr lang="zh-CN" altLang="en-US"/>
        </a:p>
      </dgm:t>
    </dgm:pt>
    <dgm:pt modelId="{C593418D-06FA-4146-AD04-FA5D1CCD518B}" type="pres">
      <dgm:prSet presAssocID="{B6F58D8B-3F5D-4D34-A15C-E149BDDB888E}"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2ADE7700-9C62-4853-96D7-F3DB0811CA90}" type="pres">
      <dgm:prSet presAssocID="{B6F58D8B-3F5D-4D34-A15C-E149BDDB888E}" presName="parTx" presStyleLbl="alignNode1" presStyleIdx="0" presStyleCnt="3">
        <dgm:presLayoutVars>
          <dgm:chMax val="0"/>
          <dgm:chPref val="0"/>
          <dgm:bulletEnabled val="1"/>
        </dgm:presLayoutVars>
      </dgm:prSet>
      <dgm:spPr/>
      <dgm:t>
        <a:bodyPr/>
        <a:lstStyle/>
        <a:p>
          <a:endParaRPr lang="zh-CN" altLang="en-US"/>
        </a:p>
      </dgm:t>
    </dgm:pt>
    <dgm:pt modelId="{738719F1-FE31-4DF5-A3F9-3B95ED593216}" type="pres">
      <dgm:prSet presAssocID="{B6F58D8B-3F5D-4D34-A15C-E149BDDB888E}" presName="desTx" presStyleLbl="alignAccFollowNode1" presStyleIdx="0" presStyleCnt="3">
        <dgm:presLayoutVars>
          <dgm:bulletEnabled val="1"/>
        </dgm:presLayoutVars>
      </dgm:prSet>
      <dgm:spPr/>
      <dgm:t>
        <a:bodyPr/>
        <a:lstStyle/>
        <a:p>
          <a:endParaRPr lang="zh-CN" altLang="en-US"/>
        </a:p>
      </dgm:t>
    </dgm:pt>
    <dgm:pt modelId="{4FEEB8A9-08B4-4225-8C8F-9D220C24E36E}" type="pres">
      <dgm:prSet presAssocID="{CC5C1587-4E08-42E8-8657-EBDF9649D989}" presName="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59A275C5-608E-45A1-BA23-5B3F42929FEB}" type="pres">
      <dgm:prSet presAssocID="{79893B53-4562-4143-9066-81E359A74258}"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09016F0C-557C-4648-B459-0700BF1538A3}" type="pres">
      <dgm:prSet presAssocID="{79893B53-4562-4143-9066-81E359A74258}" presName="parTx" presStyleLbl="alignNode1" presStyleIdx="1" presStyleCnt="3">
        <dgm:presLayoutVars>
          <dgm:chMax val="0"/>
          <dgm:chPref val="0"/>
          <dgm:bulletEnabled val="1"/>
        </dgm:presLayoutVars>
      </dgm:prSet>
      <dgm:spPr/>
      <dgm:t>
        <a:bodyPr/>
        <a:lstStyle/>
        <a:p>
          <a:endParaRPr lang="zh-CN" altLang="en-US"/>
        </a:p>
      </dgm:t>
    </dgm:pt>
    <dgm:pt modelId="{E930D77F-7596-4796-8D2D-9FE6B861B3DA}" type="pres">
      <dgm:prSet presAssocID="{79893B53-4562-4143-9066-81E359A74258}" presName="desTx" presStyleLbl="alignAccFollowNode1" presStyleIdx="1" presStyleCnt="3">
        <dgm:presLayoutVars>
          <dgm:bulletEnabled val="1"/>
        </dgm:presLayoutVars>
      </dgm:prSet>
      <dgm:spPr/>
      <dgm:t>
        <a:bodyPr/>
        <a:lstStyle/>
        <a:p>
          <a:endParaRPr lang="zh-CN" altLang="en-US"/>
        </a:p>
      </dgm:t>
    </dgm:pt>
    <dgm:pt modelId="{E2469ACF-BB18-4E87-8EC3-63A2527FC6DC}" type="pres">
      <dgm:prSet presAssocID="{6B8A112E-1441-41A6-AB07-3A10B92AAA93}" presName="spac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69500F66-44A4-4D6E-B40F-C1443B5EC4B1}" type="pres">
      <dgm:prSet presAssocID="{59ABC9F3-209C-4F6D-80F0-E0FCEDFFEEF1}"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DA996931-E44F-4D5E-A1C6-C98DE192807C}" type="pres">
      <dgm:prSet presAssocID="{59ABC9F3-209C-4F6D-80F0-E0FCEDFFEEF1}" presName="parTx" presStyleLbl="alignNode1" presStyleIdx="2" presStyleCnt="3">
        <dgm:presLayoutVars>
          <dgm:chMax val="0"/>
          <dgm:chPref val="0"/>
          <dgm:bulletEnabled val="1"/>
        </dgm:presLayoutVars>
      </dgm:prSet>
      <dgm:spPr/>
      <dgm:t>
        <a:bodyPr/>
        <a:lstStyle/>
        <a:p>
          <a:endParaRPr lang="zh-CN" altLang="en-US"/>
        </a:p>
      </dgm:t>
    </dgm:pt>
    <dgm:pt modelId="{630C0EEE-5E02-4CEA-A18F-A938DD2FBB3C}" type="pres">
      <dgm:prSet presAssocID="{59ABC9F3-209C-4F6D-80F0-E0FCEDFFEEF1}" presName="desTx" presStyleLbl="alignAccFollowNode1" presStyleIdx="2" presStyleCnt="3">
        <dgm:presLayoutVars>
          <dgm:bulletEnabled val="1"/>
        </dgm:presLayoutVars>
      </dgm:prSet>
      <dgm:spPr/>
      <dgm:t>
        <a:bodyPr/>
        <a:lstStyle/>
        <a:p>
          <a:endParaRPr lang="zh-CN" altLang="en-US"/>
        </a:p>
      </dgm:t>
    </dgm:pt>
  </dgm:ptLst>
  <dgm:cxnLst>
    <dgm:cxn modelId="{962F3B8D-DBC3-4EEA-BABD-21417DE42DCC}" srcId="{110D217D-D62E-4E84-955C-E89B39F26E3B}" destId="{79893B53-4562-4143-9066-81E359A74258}" srcOrd="1" destOrd="0" parTransId="{DE393FE5-6E32-4056-AE2E-9365B382882F}" sibTransId="{6B8A112E-1441-41A6-AB07-3A10B92AAA93}"/>
    <dgm:cxn modelId="{4A7909EE-93F1-4E43-8E0A-D9094EF1311E}" srcId="{110D217D-D62E-4E84-955C-E89B39F26E3B}" destId="{59ABC9F3-209C-4F6D-80F0-E0FCEDFFEEF1}" srcOrd="2" destOrd="0" parTransId="{958984E2-BBDF-4999-9850-1B9F627B9F75}" sibTransId="{EFCADCD0-8150-4860-BF24-E0CB0D3D7604}"/>
    <dgm:cxn modelId="{F8179E6C-CDEB-4335-9F77-C3BA8D0DCCB1}" srcId="{79893B53-4562-4143-9066-81E359A74258}" destId="{BE3F3C66-2AAB-4B35-8692-E2F42CFC7A78}" srcOrd="2" destOrd="0" parTransId="{DEC636E0-FA34-43B9-B3DC-2001073E1962}" sibTransId="{C0FBBAD0-6EE8-4D30-9188-D8A3EE3EE1D8}"/>
    <dgm:cxn modelId="{F4102A94-31BD-46B0-BC24-812A13982347}" type="presOf" srcId="{110D217D-D62E-4E84-955C-E89B39F26E3B}" destId="{0F437DD9-C78D-4802-B7A3-82BFEC543EFF}" srcOrd="0" destOrd="0" presId="urn:microsoft.com/office/officeart/2005/8/layout/hList1"/>
    <dgm:cxn modelId="{842DDE9D-3806-4461-AEB7-E008D6D6A8DD}" type="presOf" srcId="{B6F58D8B-3F5D-4D34-A15C-E149BDDB888E}" destId="{2ADE7700-9C62-4853-96D7-F3DB0811CA90}" srcOrd="0" destOrd="0" presId="urn:microsoft.com/office/officeart/2005/8/layout/hList1"/>
    <dgm:cxn modelId="{4664B94F-F7A9-4FEB-A33F-425A7E5BB2DC}" srcId="{B6F58D8B-3F5D-4D34-A15C-E149BDDB888E}" destId="{3FC93159-2465-4ACF-8A1E-BD117E7DDC2E}" srcOrd="0" destOrd="0" parTransId="{381EDA62-FCEF-4D62-B3B8-9886CEDF1342}" sibTransId="{A8D3A828-C8A5-45C7-86FD-450DD3B05D39}"/>
    <dgm:cxn modelId="{6CB0DDF5-C223-4E30-B47E-D0737A31C4C9}" type="presOf" srcId="{F5F6CF55-3CBC-4520-868F-EF03DFA0E4A9}" destId="{E930D77F-7596-4796-8D2D-9FE6B861B3DA}" srcOrd="0" destOrd="1" presId="urn:microsoft.com/office/officeart/2005/8/layout/hList1"/>
    <dgm:cxn modelId="{EA61FE8D-6AD4-404D-A388-E8BC92411A01}" type="presOf" srcId="{7217196C-E08C-42BB-8C60-1965B981B4E1}" destId="{630C0EEE-5E02-4CEA-A18F-A938DD2FBB3C}" srcOrd="0" destOrd="0" presId="urn:microsoft.com/office/officeart/2005/8/layout/hList1"/>
    <dgm:cxn modelId="{D31E2053-CB5D-49B3-A17A-670C4836ECBA}" type="presOf" srcId="{79893B53-4562-4143-9066-81E359A74258}" destId="{09016F0C-557C-4648-B459-0700BF1538A3}" srcOrd="0" destOrd="0" presId="urn:microsoft.com/office/officeart/2005/8/layout/hList1"/>
    <dgm:cxn modelId="{A6C1E714-BAA0-4D16-B745-055FDF4A0260}" srcId="{79893B53-4562-4143-9066-81E359A74258}" destId="{F5F6CF55-3CBC-4520-868F-EF03DFA0E4A9}" srcOrd="1" destOrd="0" parTransId="{0EF2AA02-B98A-4396-96FF-43F3726B57F4}" sibTransId="{4B59FA66-8B62-4381-98D6-E7B6E81EC560}"/>
    <dgm:cxn modelId="{C895CF14-A345-481C-9146-71782308EE9D}" type="presOf" srcId="{59ABC9F3-209C-4F6D-80F0-E0FCEDFFEEF1}" destId="{DA996931-E44F-4D5E-A1C6-C98DE192807C}" srcOrd="0" destOrd="0" presId="urn:microsoft.com/office/officeart/2005/8/layout/hList1"/>
    <dgm:cxn modelId="{82A674BF-CF6F-49FB-ACC4-CB49754DD23C}" srcId="{79893B53-4562-4143-9066-81E359A74258}" destId="{9F7A42F2-D946-4253-B961-7B403DB14677}" srcOrd="0" destOrd="0" parTransId="{6216240B-6B44-4D8D-82AF-BCF89F4B3926}" sibTransId="{1FEE4157-F6DA-4DED-8AB9-542A7770CAD6}"/>
    <dgm:cxn modelId="{639A7B88-EF1A-47D4-A02B-0C8CF3A0E568}" srcId="{59ABC9F3-209C-4F6D-80F0-E0FCEDFFEEF1}" destId="{7217196C-E08C-42BB-8C60-1965B981B4E1}" srcOrd="0" destOrd="0" parTransId="{867A5776-01A9-4CA8-9C83-9FDC5B358355}" sibTransId="{DAAB267F-EC82-4E2E-A9CB-4A60FE4305E7}"/>
    <dgm:cxn modelId="{C329CB29-926C-446A-9CCA-5A16E0DA61A5}" srcId="{110D217D-D62E-4E84-955C-E89B39F26E3B}" destId="{B6F58D8B-3F5D-4D34-A15C-E149BDDB888E}" srcOrd="0" destOrd="0" parTransId="{F00BDF8D-1087-4602-A28F-E5883760DAAD}" sibTransId="{CC5C1587-4E08-42E8-8657-EBDF9649D989}"/>
    <dgm:cxn modelId="{65F07D3A-C838-4910-9DF4-E3B547F80E45}" type="presOf" srcId="{3FC93159-2465-4ACF-8A1E-BD117E7DDC2E}" destId="{738719F1-FE31-4DF5-A3F9-3B95ED593216}" srcOrd="0" destOrd="0" presId="urn:microsoft.com/office/officeart/2005/8/layout/hList1"/>
    <dgm:cxn modelId="{C0F21E38-6451-4D07-A9A5-4D497D6A69BF}" type="presOf" srcId="{9F7A42F2-D946-4253-B961-7B403DB14677}" destId="{E930D77F-7596-4796-8D2D-9FE6B861B3DA}" srcOrd="0" destOrd="0" presId="urn:microsoft.com/office/officeart/2005/8/layout/hList1"/>
    <dgm:cxn modelId="{EA1F9AB6-B008-42AA-94AC-939FF1856CF9}" type="presOf" srcId="{BE3F3C66-2AAB-4B35-8692-E2F42CFC7A78}" destId="{E930D77F-7596-4796-8D2D-9FE6B861B3DA}" srcOrd="0" destOrd="2" presId="urn:microsoft.com/office/officeart/2005/8/layout/hList1"/>
    <dgm:cxn modelId="{E3F0B776-AF58-447B-A08B-7586905ACD94}" type="presParOf" srcId="{0F437DD9-C78D-4802-B7A3-82BFEC543EFF}" destId="{C593418D-06FA-4146-AD04-FA5D1CCD518B}" srcOrd="0" destOrd="0" presId="urn:microsoft.com/office/officeart/2005/8/layout/hList1"/>
    <dgm:cxn modelId="{35627E14-E466-45A4-9AA4-E4E232E25CDC}" type="presParOf" srcId="{C593418D-06FA-4146-AD04-FA5D1CCD518B}" destId="{2ADE7700-9C62-4853-96D7-F3DB0811CA90}" srcOrd="0" destOrd="0" presId="urn:microsoft.com/office/officeart/2005/8/layout/hList1"/>
    <dgm:cxn modelId="{7A285FA7-C371-498E-8C5D-C72CCAA36E49}" type="presParOf" srcId="{C593418D-06FA-4146-AD04-FA5D1CCD518B}" destId="{738719F1-FE31-4DF5-A3F9-3B95ED593216}" srcOrd="1" destOrd="0" presId="urn:microsoft.com/office/officeart/2005/8/layout/hList1"/>
    <dgm:cxn modelId="{9845A15F-6EBF-4930-9DDE-06DECDFE2214}" type="presParOf" srcId="{0F437DD9-C78D-4802-B7A3-82BFEC543EFF}" destId="{4FEEB8A9-08B4-4225-8C8F-9D220C24E36E}" srcOrd="1" destOrd="0" presId="urn:microsoft.com/office/officeart/2005/8/layout/hList1"/>
    <dgm:cxn modelId="{84E88ABD-48C9-4376-BF2D-9D9F4AB4F61F}" type="presParOf" srcId="{0F437DD9-C78D-4802-B7A3-82BFEC543EFF}" destId="{59A275C5-608E-45A1-BA23-5B3F42929FEB}" srcOrd="2" destOrd="0" presId="urn:microsoft.com/office/officeart/2005/8/layout/hList1"/>
    <dgm:cxn modelId="{6F438342-CB3F-4B79-AEEB-2BAE37E16401}" type="presParOf" srcId="{59A275C5-608E-45A1-BA23-5B3F42929FEB}" destId="{09016F0C-557C-4648-B459-0700BF1538A3}" srcOrd="0" destOrd="0" presId="urn:microsoft.com/office/officeart/2005/8/layout/hList1"/>
    <dgm:cxn modelId="{1298D584-C605-43BC-8914-4D0C9167D03C}" type="presParOf" srcId="{59A275C5-608E-45A1-BA23-5B3F42929FEB}" destId="{E930D77F-7596-4796-8D2D-9FE6B861B3DA}" srcOrd="1" destOrd="0" presId="urn:microsoft.com/office/officeart/2005/8/layout/hList1"/>
    <dgm:cxn modelId="{2C5F4201-9EE5-4645-A854-4892C6300760}" type="presParOf" srcId="{0F437DD9-C78D-4802-B7A3-82BFEC543EFF}" destId="{E2469ACF-BB18-4E87-8EC3-63A2527FC6DC}" srcOrd="3" destOrd="0" presId="urn:microsoft.com/office/officeart/2005/8/layout/hList1"/>
    <dgm:cxn modelId="{E83F7CAE-BDA8-4BE3-A69B-6F24D99233B3}" type="presParOf" srcId="{0F437DD9-C78D-4802-B7A3-82BFEC543EFF}" destId="{69500F66-44A4-4D6E-B40F-C1443B5EC4B1}" srcOrd="4" destOrd="0" presId="urn:microsoft.com/office/officeart/2005/8/layout/hList1"/>
    <dgm:cxn modelId="{9FE2C843-447F-4258-9BEC-64B911A4AB76}" type="presParOf" srcId="{69500F66-44A4-4D6E-B40F-C1443B5EC4B1}" destId="{DA996931-E44F-4D5E-A1C6-C98DE192807C}" srcOrd="0" destOrd="0" presId="urn:microsoft.com/office/officeart/2005/8/layout/hList1"/>
    <dgm:cxn modelId="{9E88EC65-6D1D-4977-A5AD-B0CDB618D254}" type="presParOf" srcId="{69500F66-44A4-4D6E-B40F-C1443B5EC4B1}" destId="{630C0EEE-5E02-4CEA-A18F-A938DD2FBB3C}"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737304-36D7-4487-87BF-904CECD3F89C}" type="doc">
      <dgm:prSet loTypeId="urn:microsoft.com/office/officeart/2005/8/layout/hList2#1" loCatId="list" qsTypeId="urn:microsoft.com/office/officeart/2005/8/quickstyle/simple5"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zh-CN" altLang="en-US"/>
        </a:p>
      </dgm:t>
    </dgm:pt>
    <dgm:pt modelId="{9C7276C3-F3FC-4A34-957D-BADEBDAAFB4C}">
      <dgm:prSet phldrT="[文本]" phldr="1"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sz="3200"/>
        </a:p>
      </dgm:t>
    </dgm:pt>
    <dgm:pt modelId="{751B570D-5F71-4E5B-8754-47515D687BB4}" type="parTrans" cxnId="{A8377262-5130-4861-B9C7-0A815C3C71AB}">
      <dgm:prSet/>
      <dgm:spPr/>
      <dgm:t>
        <a:bodyPr/>
        <a:lstStyle/>
        <a:p>
          <a:endParaRPr lang="zh-CN" altLang="en-US" sz="3200"/>
        </a:p>
      </dgm:t>
    </dgm:pt>
    <dgm:pt modelId="{BCAF128D-EC9F-45DF-8693-EA8EA659986C}" type="sibTrans" cxnId="{A8377262-5130-4861-B9C7-0A815C3C71AB}">
      <dgm:prSet/>
      <dgm:spPr/>
      <dgm:t>
        <a:bodyPr/>
        <a:lstStyle/>
        <a:p>
          <a:endParaRPr lang="zh-CN" altLang="en-US" sz="3200"/>
        </a:p>
      </dgm:t>
    </dgm:pt>
    <dgm:pt modelId="{17A486E7-D0CC-404D-870D-4978E3D70FF7}">
      <dgm:prSet phldrT="[文本]" custT="1"/>
      <dgm:spPr>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indent="0">
            <a:spcAft>
              <a:spcPts val="0"/>
            </a:spcAft>
          </a:pPr>
          <a:r>
            <a:rPr lang="zh-CN" altLang="en-US" sz="3200" dirty="0" smtClean="0"/>
            <a:t>库存</a:t>
          </a:r>
          <a:endParaRPr lang="zh-CN" altLang="en-US" sz="3200" dirty="0"/>
        </a:p>
      </dgm:t>
    </dgm:pt>
    <dgm:pt modelId="{92ED58CF-F4DF-45FF-86AB-56D8CABA6AFF}" type="parTrans" cxnId="{1F3E84B8-F6A1-4F84-BEFE-3ECA9FAF1415}">
      <dgm:prSet/>
      <dgm:spPr/>
      <dgm:t>
        <a:bodyPr/>
        <a:lstStyle/>
        <a:p>
          <a:endParaRPr lang="zh-CN" altLang="en-US" sz="3200"/>
        </a:p>
      </dgm:t>
    </dgm:pt>
    <dgm:pt modelId="{2211727A-B330-414E-8F61-5F7177A42576}" type="sibTrans" cxnId="{1F3E84B8-F6A1-4F84-BEFE-3ECA9FAF1415}">
      <dgm:prSet/>
      <dgm:spPr/>
      <dgm:t>
        <a:bodyPr/>
        <a:lstStyle/>
        <a:p>
          <a:endParaRPr lang="zh-CN" altLang="en-US" sz="3200"/>
        </a:p>
      </dgm:t>
    </dgm:pt>
    <dgm:pt modelId="{4DACEB27-A829-44C1-954D-4625DD9F0C67}">
      <dgm:prSet phldrT="[文本]" phldr="1"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sz="3200"/>
        </a:p>
      </dgm:t>
    </dgm:pt>
    <dgm:pt modelId="{39E78F77-A96A-4FDB-B03E-7AF22F34FA9D}" type="parTrans" cxnId="{F3CF491C-A004-4918-8112-E0B45A5A3A4D}">
      <dgm:prSet/>
      <dgm:spPr/>
      <dgm:t>
        <a:bodyPr/>
        <a:lstStyle/>
        <a:p>
          <a:endParaRPr lang="zh-CN" altLang="en-US" sz="3200"/>
        </a:p>
      </dgm:t>
    </dgm:pt>
    <dgm:pt modelId="{E0AB760C-9111-4D12-86E8-1DE164CEF59B}" type="sibTrans" cxnId="{F3CF491C-A004-4918-8112-E0B45A5A3A4D}">
      <dgm:prSet/>
      <dgm:spPr/>
      <dgm:t>
        <a:bodyPr/>
        <a:lstStyle/>
        <a:p>
          <a:endParaRPr lang="zh-CN" altLang="en-US" sz="3200"/>
        </a:p>
      </dgm:t>
    </dgm:pt>
    <dgm:pt modelId="{43B9AD21-CC2A-4F49-92DD-FE38BD9632ED}">
      <dgm:prSet phldrT="[文本]" custT="1"/>
      <dgm:spPr>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indent="0">
            <a:spcAft>
              <a:spcPts val="0"/>
            </a:spcAft>
          </a:pPr>
          <a:r>
            <a:rPr lang="zh-CN" altLang="en-US" sz="3200" dirty="0" smtClean="0"/>
            <a:t>储备</a:t>
          </a:r>
          <a:endParaRPr lang="zh-CN" altLang="en-US" sz="3200" dirty="0"/>
        </a:p>
      </dgm:t>
    </dgm:pt>
    <dgm:pt modelId="{802C3F4A-2944-4C91-A89F-095ABF1CBFF7}" type="parTrans" cxnId="{2FFD92F6-8776-44BE-85A0-B6118FEEAF76}">
      <dgm:prSet/>
      <dgm:spPr/>
      <dgm:t>
        <a:bodyPr/>
        <a:lstStyle/>
        <a:p>
          <a:endParaRPr lang="zh-CN" altLang="en-US" sz="3200"/>
        </a:p>
      </dgm:t>
    </dgm:pt>
    <dgm:pt modelId="{771241A9-A1E4-475C-80E6-CCE758DEE901}" type="sibTrans" cxnId="{2FFD92F6-8776-44BE-85A0-B6118FEEAF76}">
      <dgm:prSet/>
      <dgm:spPr/>
      <dgm:t>
        <a:bodyPr/>
        <a:lstStyle/>
        <a:p>
          <a:endParaRPr lang="zh-CN" altLang="en-US" sz="3200"/>
        </a:p>
      </dgm:t>
    </dgm:pt>
    <dgm:pt modelId="{79D0AAA2-C5D0-4673-AE52-7B45DEA8FB1F}">
      <dgm:prSet phldrT="[文本]" phldr="1"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sz="3200"/>
        </a:p>
      </dgm:t>
    </dgm:pt>
    <dgm:pt modelId="{D79634A2-92A7-4EE5-B863-5C69DDC6BC9D}" type="parTrans" cxnId="{1A05ACF7-7F9F-4F44-875E-C93ACFE85254}">
      <dgm:prSet/>
      <dgm:spPr/>
      <dgm:t>
        <a:bodyPr/>
        <a:lstStyle/>
        <a:p>
          <a:endParaRPr lang="zh-CN" altLang="en-US" sz="3200"/>
        </a:p>
      </dgm:t>
    </dgm:pt>
    <dgm:pt modelId="{FAE13DFA-ABCB-403B-8F24-5483536C43E0}" type="sibTrans" cxnId="{1A05ACF7-7F9F-4F44-875E-C93ACFE85254}">
      <dgm:prSet/>
      <dgm:spPr/>
      <dgm:t>
        <a:bodyPr/>
        <a:lstStyle/>
        <a:p>
          <a:endParaRPr lang="zh-CN" altLang="en-US" sz="3200"/>
        </a:p>
      </dgm:t>
    </dgm:pt>
    <dgm:pt modelId="{06CC3556-A085-4C67-90E9-5BDAB5C12BFD}">
      <dgm:prSet phldrT="[文本]" custT="1"/>
      <dgm:spPr>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indent="0">
            <a:spcAft>
              <a:spcPts val="0"/>
            </a:spcAft>
          </a:pPr>
          <a:r>
            <a:rPr lang="zh-CN" altLang="en-US" sz="3200" dirty="0" smtClean="0"/>
            <a:t>仓储</a:t>
          </a:r>
          <a:endParaRPr lang="zh-CN" altLang="en-US" sz="3200" dirty="0"/>
        </a:p>
      </dgm:t>
    </dgm:pt>
    <dgm:pt modelId="{C651BDD6-0287-4F28-A9DD-1AD9FF8E3235}" type="parTrans" cxnId="{1BDB1DEF-54C0-407F-A33C-2C738B98981F}">
      <dgm:prSet/>
      <dgm:spPr/>
      <dgm:t>
        <a:bodyPr/>
        <a:lstStyle/>
        <a:p>
          <a:endParaRPr lang="zh-CN" altLang="en-US" sz="3200"/>
        </a:p>
      </dgm:t>
    </dgm:pt>
    <dgm:pt modelId="{F78EB57C-C090-4726-B105-7BFF82DBE471}" type="sibTrans" cxnId="{1BDB1DEF-54C0-407F-A33C-2C738B98981F}">
      <dgm:prSet/>
      <dgm:spPr/>
      <dgm:t>
        <a:bodyPr/>
        <a:lstStyle/>
        <a:p>
          <a:endParaRPr lang="zh-CN" altLang="en-US" sz="3200"/>
        </a:p>
      </dgm:t>
    </dgm:pt>
    <dgm:pt modelId="{3874D8A3-1C8E-4376-881C-9820D51F3806}" type="pres">
      <dgm:prSet presAssocID="{8E737304-36D7-4487-87BF-904CECD3F89C}" presName="linearFlow" presStyleCnt="0">
        <dgm:presLayoutVars>
          <dgm:dir/>
          <dgm:animLvl val="lvl"/>
          <dgm:resizeHandles/>
        </dgm:presLayoutVars>
      </dgm:prSet>
      <dgm:spPr/>
      <dgm:t>
        <a:bodyPr/>
        <a:lstStyle/>
        <a:p>
          <a:endParaRPr lang="zh-CN" altLang="en-US"/>
        </a:p>
      </dgm:t>
    </dgm:pt>
    <dgm:pt modelId="{BA77A5EF-018B-41AC-90DE-E26CAEE4F82E}" type="pres">
      <dgm:prSet presAssocID="{9C7276C3-F3FC-4A34-957D-BADEBDAAFB4C}" presName="compositeNode" presStyleCnt="0">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7F90EADD-02A4-4619-BC0D-8C02C1100262}" type="pres">
      <dgm:prSet presAssocID="{9C7276C3-F3FC-4A34-957D-BADEBDAAFB4C}" presName="image" presStyleLbl="fgImgPlace1" presStyleIdx="0" presStyleCnt="3" custLinFactNeighborY="66293"/>
      <dgm:spPr>
        <a:prstGeom prst="chord">
          <a:avLst/>
        </a:prstGeom>
        <a:blipFill rotWithShape="1">
          <a:blip xmlns:r="http://schemas.openxmlformats.org/officeDocument/2006/relationships" r:embed="rId1"/>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1A5513B2-3913-4764-AC34-A02C3E9AD349}" type="pres">
      <dgm:prSet presAssocID="{9C7276C3-F3FC-4A34-957D-BADEBDAAFB4C}" presName="childNode" presStyleLbl="node1" presStyleIdx="0" presStyleCnt="3" custScaleY="54698" custLinFactNeighborY="-7009">
        <dgm:presLayoutVars>
          <dgm:bulletEnabled val="1"/>
        </dgm:presLayoutVars>
      </dgm:prSet>
      <dgm:spPr/>
      <dgm:t>
        <a:bodyPr/>
        <a:lstStyle/>
        <a:p>
          <a:endParaRPr lang="zh-CN" altLang="en-US"/>
        </a:p>
      </dgm:t>
    </dgm:pt>
    <dgm:pt modelId="{CF100242-DC7B-48B7-9090-3EE1FB840DDE}" type="pres">
      <dgm:prSet presAssocID="{9C7276C3-F3FC-4A34-957D-BADEBDAAFB4C}" presName="parentNode" presStyleLbl="revTx" presStyleIdx="0" presStyleCnt="3">
        <dgm:presLayoutVars>
          <dgm:chMax val="0"/>
          <dgm:bulletEnabled val="1"/>
        </dgm:presLayoutVars>
      </dgm:prSet>
      <dgm:spPr/>
      <dgm:t>
        <a:bodyPr/>
        <a:lstStyle/>
        <a:p>
          <a:endParaRPr lang="zh-CN" altLang="en-US"/>
        </a:p>
      </dgm:t>
    </dgm:pt>
    <dgm:pt modelId="{F9C8B58F-96A5-47A4-BEED-0182B190F195}" type="pres">
      <dgm:prSet presAssocID="{BCAF128D-EC9F-45DF-8693-EA8EA659986C}" presName="sibTran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27CCF20A-100A-4428-9844-4371E10166E7}" type="pres">
      <dgm:prSet presAssocID="{4DACEB27-A829-44C1-954D-4625DD9F0C67}" presName="compositeNode" presStyleCnt="0">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0BBD9A1B-0D5F-4FC7-A914-6B0F36099A08}" type="pres">
      <dgm:prSet presAssocID="{4DACEB27-A829-44C1-954D-4625DD9F0C67}" presName="image" presStyleLbl="fgImgPlace1" presStyleIdx="1" presStyleCnt="3" custLinFactNeighborY="66293"/>
      <dgm:spPr>
        <a:prstGeom prst="chord">
          <a:avLst/>
        </a:prstGeom>
        <a:blipFill rotWithShape="1">
          <a:blip xmlns:r="http://schemas.openxmlformats.org/officeDocument/2006/relationships" r:embed="rId1"/>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746D10B8-EC8C-4529-A765-87A0C3AD99C2}" type="pres">
      <dgm:prSet presAssocID="{4DACEB27-A829-44C1-954D-4625DD9F0C67}" presName="childNode" presStyleLbl="node1" presStyleIdx="1" presStyleCnt="3" custScaleY="54698" custLinFactNeighborY="-7009">
        <dgm:presLayoutVars>
          <dgm:bulletEnabled val="1"/>
        </dgm:presLayoutVars>
      </dgm:prSet>
      <dgm:spPr/>
      <dgm:t>
        <a:bodyPr/>
        <a:lstStyle/>
        <a:p>
          <a:endParaRPr lang="zh-CN" altLang="en-US"/>
        </a:p>
      </dgm:t>
    </dgm:pt>
    <dgm:pt modelId="{3098AB2A-2C06-44EA-A4DA-DDD852E266BF}" type="pres">
      <dgm:prSet presAssocID="{4DACEB27-A829-44C1-954D-4625DD9F0C67}" presName="parentNode" presStyleLbl="revTx" presStyleIdx="1" presStyleCnt="3">
        <dgm:presLayoutVars>
          <dgm:chMax val="0"/>
          <dgm:bulletEnabled val="1"/>
        </dgm:presLayoutVars>
      </dgm:prSet>
      <dgm:spPr/>
      <dgm:t>
        <a:bodyPr/>
        <a:lstStyle/>
        <a:p>
          <a:endParaRPr lang="zh-CN" altLang="en-US"/>
        </a:p>
      </dgm:t>
    </dgm:pt>
    <dgm:pt modelId="{CDBDECE5-2C10-4C43-8B58-74A233C95CFA}" type="pres">
      <dgm:prSet presAssocID="{E0AB760C-9111-4D12-86E8-1DE164CEF59B}" presName="sibTrans"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4B78850F-3AF6-4A3C-B145-4B163EBC9C31}" type="pres">
      <dgm:prSet presAssocID="{79D0AAA2-C5D0-4673-AE52-7B45DEA8FB1F}" presName="compositeNode" presStyleCnt="0">
        <dgm:presLayoutVars>
          <dgm:bulletEnabled val="1"/>
        </dgm:presLayoutVars>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44872001-965E-4A23-B1D5-2B2028BACC4D}" type="pres">
      <dgm:prSet presAssocID="{79D0AAA2-C5D0-4673-AE52-7B45DEA8FB1F}" presName="image" presStyleLbl="fgImgPlace1" presStyleIdx="2" presStyleCnt="3" custLinFactNeighborY="66293"/>
      <dgm:spPr>
        <a:prstGeom prst="chord">
          <a:avLst/>
        </a:prstGeom>
        <a:blipFill rotWithShape="1">
          <a:blip xmlns:r="http://schemas.openxmlformats.org/officeDocument/2006/relationships" r:embed="rId1"/>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zh-CN" altLang="en-US"/>
        </a:p>
      </dgm:t>
    </dgm:pt>
    <dgm:pt modelId="{AFFA6E8B-EA50-4D67-A54D-55BA759B6BE1}" type="pres">
      <dgm:prSet presAssocID="{79D0AAA2-C5D0-4673-AE52-7B45DEA8FB1F}" presName="childNode" presStyleLbl="node1" presStyleIdx="2" presStyleCnt="3" custScaleY="54698" custLinFactNeighborY="-7009">
        <dgm:presLayoutVars>
          <dgm:bulletEnabled val="1"/>
        </dgm:presLayoutVars>
      </dgm:prSet>
      <dgm:spPr/>
      <dgm:t>
        <a:bodyPr/>
        <a:lstStyle/>
        <a:p>
          <a:endParaRPr lang="zh-CN" altLang="en-US"/>
        </a:p>
      </dgm:t>
    </dgm:pt>
    <dgm:pt modelId="{544CF9F9-BA97-4FE8-9FE6-5E3D1E5CB7CC}" type="pres">
      <dgm:prSet presAssocID="{79D0AAA2-C5D0-4673-AE52-7B45DEA8FB1F}" presName="parentNode" presStyleLbl="revTx" presStyleIdx="2" presStyleCnt="3">
        <dgm:presLayoutVars>
          <dgm:chMax val="0"/>
          <dgm:bulletEnabled val="1"/>
        </dgm:presLayoutVars>
      </dgm:prSet>
      <dgm:spPr/>
      <dgm:t>
        <a:bodyPr/>
        <a:lstStyle/>
        <a:p>
          <a:endParaRPr lang="zh-CN" altLang="en-US"/>
        </a:p>
      </dgm:t>
    </dgm:pt>
  </dgm:ptLst>
  <dgm:cxnLst>
    <dgm:cxn modelId="{1F3E84B8-F6A1-4F84-BEFE-3ECA9FAF1415}" srcId="{9C7276C3-F3FC-4A34-957D-BADEBDAAFB4C}" destId="{17A486E7-D0CC-404D-870D-4978E3D70FF7}" srcOrd="0" destOrd="0" parTransId="{92ED58CF-F4DF-45FF-86AB-56D8CABA6AFF}" sibTransId="{2211727A-B330-414E-8F61-5F7177A42576}"/>
    <dgm:cxn modelId="{2FFD92F6-8776-44BE-85A0-B6118FEEAF76}" srcId="{4DACEB27-A829-44C1-954D-4625DD9F0C67}" destId="{43B9AD21-CC2A-4F49-92DD-FE38BD9632ED}" srcOrd="0" destOrd="0" parTransId="{802C3F4A-2944-4C91-A89F-095ABF1CBFF7}" sibTransId="{771241A9-A1E4-475C-80E6-CCE758DEE901}"/>
    <dgm:cxn modelId="{452DA5FD-1832-4399-92FF-58D0C4A596CD}" type="presOf" srcId="{17A486E7-D0CC-404D-870D-4978E3D70FF7}" destId="{1A5513B2-3913-4764-AC34-A02C3E9AD349}" srcOrd="0" destOrd="0" presId="urn:microsoft.com/office/officeart/2005/8/layout/hList2#1"/>
    <dgm:cxn modelId="{715CC592-28EE-47F4-A22D-94BF6E63660D}" type="presOf" srcId="{8E737304-36D7-4487-87BF-904CECD3F89C}" destId="{3874D8A3-1C8E-4376-881C-9820D51F3806}" srcOrd="0" destOrd="0" presId="urn:microsoft.com/office/officeart/2005/8/layout/hList2#1"/>
    <dgm:cxn modelId="{F3CF491C-A004-4918-8112-E0B45A5A3A4D}" srcId="{8E737304-36D7-4487-87BF-904CECD3F89C}" destId="{4DACEB27-A829-44C1-954D-4625DD9F0C67}" srcOrd="1" destOrd="0" parTransId="{39E78F77-A96A-4FDB-B03E-7AF22F34FA9D}" sibTransId="{E0AB760C-9111-4D12-86E8-1DE164CEF59B}"/>
    <dgm:cxn modelId="{5579E154-CE74-49EE-9EB3-0E289F73B0DD}" type="presOf" srcId="{4DACEB27-A829-44C1-954D-4625DD9F0C67}" destId="{3098AB2A-2C06-44EA-A4DA-DDD852E266BF}" srcOrd="0" destOrd="0" presId="urn:microsoft.com/office/officeart/2005/8/layout/hList2#1"/>
    <dgm:cxn modelId="{1A05ACF7-7F9F-4F44-875E-C93ACFE85254}" srcId="{8E737304-36D7-4487-87BF-904CECD3F89C}" destId="{79D0AAA2-C5D0-4673-AE52-7B45DEA8FB1F}" srcOrd="2" destOrd="0" parTransId="{D79634A2-92A7-4EE5-B863-5C69DDC6BC9D}" sibTransId="{FAE13DFA-ABCB-403B-8F24-5483536C43E0}"/>
    <dgm:cxn modelId="{CFD26926-E6B5-49EE-A44F-FF7EA36BFE41}" type="presOf" srcId="{43B9AD21-CC2A-4F49-92DD-FE38BD9632ED}" destId="{746D10B8-EC8C-4529-A765-87A0C3AD99C2}" srcOrd="0" destOrd="0" presId="urn:microsoft.com/office/officeart/2005/8/layout/hList2#1"/>
    <dgm:cxn modelId="{1BDB1DEF-54C0-407F-A33C-2C738B98981F}" srcId="{79D0AAA2-C5D0-4673-AE52-7B45DEA8FB1F}" destId="{06CC3556-A085-4C67-90E9-5BDAB5C12BFD}" srcOrd="0" destOrd="0" parTransId="{C651BDD6-0287-4F28-A9DD-1AD9FF8E3235}" sibTransId="{F78EB57C-C090-4726-B105-7BFF82DBE471}"/>
    <dgm:cxn modelId="{883CE0E6-95B8-4C81-8259-06AC90530ECB}" type="presOf" srcId="{79D0AAA2-C5D0-4673-AE52-7B45DEA8FB1F}" destId="{544CF9F9-BA97-4FE8-9FE6-5E3D1E5CB7CC}" srcOrd="0" destOrd="0" presId="urn:microsoft.com/office/officeart/2005/8/layout/hList2#1"/>
    <dgm:cxn modelId="{86A4642A-1DF5-489F-9558-C12FB421BEF3}" type="presOf" srcId="{06CC3556-A085-4C67-90E9-5BDAB5C12BFD}" destId="{AFFA6E8B-EA50-4D67-A54D-55BA759B6BE1}" srcOrd="0" destOrd="0" presId="urn:microsoft.com/office/officeart/2005/8/layout/hList2#1"/>
    <dgm:cxn modelId="{68C3D2DE-C225-42AF-A47D-786A87EB7E3D}" type="presOf" srcId="{9C7276C3-F3FC-4A34-957D-BADEBDAAFB4C}" destId="{CF100242-DC7B-48B7-9090-3EE1FB840DDE}" srcOrd="0" destOrd="0" presId="urn:microsoft.com/office/officeart/2005/8/layout/hList2#1"/>
    <dgm:cxn modelId="{A8377262-5130-4861-B9C7-0A815C3C71AB}" srcId="{8E737304-36D7-4487-87BF-904CECD3F89C}" destId="{9C7276C3-F3FC-4A34-957D-BADEBDAAFB4C}" srcOrd="0" destOrd="0" parTransId="{751B570D-5F71-4E5B-8754-47515D687BB4}" sibTransId="{BCAF128D-EC9F-45DF-8693-EA8EA659986C}"/>
    <dgm:cxn modelId="{448D973F-EE1F-4BB7-870E-61F2A1D4E01E}" type="presParOf" srcId="{3874D8A3-1C8E-4376-881C-9820D51F3806}" destId="{BA77A5EF-018B-41AC-90DE-E26CAEE4F82E}" srcOrd="0" destOrd="0" presId="urn:microsoft.com/office/officeart/2005/8/layout/hList2#1"/>
    <dgm:cxn modelId="{B4CC3B8F-7198-4878-97B4-CF257E94013E}" type="presParOf" srcId="{BA77A5EF-018B-41AC-90DE-E26CAEE4F82E}" destId="{7F90EADD-02A4-4619-BC0D-8C02C1100262}" srcOrd="0" destOrd="0" presId="urn:microsoft.com/office/officeart/2005/8/layout/hList2#1"/>
    <dgm:cxn modelId="{197BDB4D-752E-48E2-9326-881F720277EB}" type="presParOf" srcId="{BA77A5EF-018B-41AC-90DE-E26CAEE4F82E}" destId="{1A5513B2-3913-4764-AC34-A02C3E9AD349}" srcOrd="1" destOrd="0" presId="urn:microsoft.com/office/officeart/2005/8/layout/hList2#1"/>
    <dgm:cxn modelId="{507A140E-9744-4214-A431-365C529B040C}" type="presParOf" srcId="{BA77A5EF-018B-41AC-90DE-E26CAEE4F82E}" destId="{CF100242-DC7B-48B7-9090-3EE1FB840DDE}" srcOrd="2" destOrd="0" presId="urn:microsoft.com/office/officeart/2005/8/layout/hList2#1"/>
    <dgm:cxn modelId="{CE28F752-A618-47E9-998E-1352BED1A291}" type="presParOf" srcId="{3874D8A3-1C8E-4376-881C-9820D51F3806}" destId="{F9C8B58F-96A5-47A4-BEED-0182B190F195}" srcOrd="1" destOrd="0" presId="urn:microsoft.com/office/officeart/2005/8/layout/hList2#1"/>
    <dgm:cxn modelId="{A3F62DD2-9A13-42BA-ABED-D3A0E063A8C1}" type="presParOf" srcId="{3874D8A3-1C8E-4376-881C-9820D51F3806}" destId="{27CCF20A-100A-4428-9844-4371E10166E7}" srcOrd="2" destOrd="0" presId="urn:microsoft.com/office/officeart/2005/8/layout/hList2#1"/>
    <dgm:cxn modelId="{F6695EFB-F2AD-4C9B-A459-E59BDA8A7F44}" type="presParOf" srcId="{27CCF20A-100A-4428-9844-4371E10166E7}" destId="{0BBD9A1B-0D5F-4FC7-A914-6B0F36099A08}" srcOrd="0" destOrd="0" presId="urn:microsoft.com/office/officeart/2005/8/layout/hList2#1"/>
    <dgm:cxn modelId="{882FEAC8-1966-4E16-BD9E-3BA6318AF9B2}" type="presParOf" srcId="{27CCF20A-100A-4428-9844-4371E10166E7}" destId="{746D10B8-EC8C-4529-A765-87A0C3AD99C2}" srcOrd="1" destOrd="0" presId="urn:microsoft.com/office/officeart/2005/8/layout/hList2#1"/>
    <dgm:cxn modelId="{90C27272-862A-41E7-9400-226107E6C537}" type="presParOf" srcId="{27CCF20A-100A-4428-9844-4371E10166E7}" destId="{3098AB2A-2C06-44EA-A4DA-DDD852E266BF}" srcOrd="2" destOrd="0" presId="urn:microsoft.com/office/officeart/2005/8/layout/hList2#1"/>
    <dgm:cxn modelId="{D418E065-49D6-4770-8694-398142A52C46}" type="presParOf" srcId="{3874D8A3-1C8E-4376-881C-9820D51F3806}" destId="{CDBDECE5-2C10-4C43-8B58-74A233C95CFA}" srcOrd="3" destOrd="0" presId="urn:microsoft.com/office/officeart/2005/8/layout/hList2#1"/>
    <dgm:cxn modelId="{1AC6E3C9-34EF-4F81-94DA-D0C453481E8A}" type="presParOf" srcId="{3874D8A3-1C8E-4376-881C-9820D51F3806}" destId="{4B78850F-3AF6-4A3C-B145-4B163EBC9C31}" srcOrd="4" destOrd="0" presId="urn:microsoft.com/office/officeart/2005/8/layout/hList2#1"/>
    <dgm:cxn modelId="{5BFE68D6-2D23-48C5-9D52-08DCD4AD3BD1}" type="presParOf" srcId="{4B78850F-3AF6-4A3C-B145-4B163EBC9C31}" destId="{44872001-965E-4A23-B1D5-2B2028BACC4D}" srcOrd="0" destOrd="0" presId="urn:microsoft.com/office/officeart/2005/8/layout/hList2#1"/>
    <dgm:cxn modelId="{1B07E3AC-AECD-4571-BB74-146A0941C584}" type="presParOf" srcId="{4B78850F-3AF6-4A3C-B145-4B163EBC9C31}" destId="{AFFA6E8B-EA50-4D67-A54D-55BA759B6BE1}" srcOrd="1" destOrd="0" presId="urn:microsoft.com/office/officeart/2005/8/layout/hList2#1"/>
    <dgm:cxn modelId="{A9031106-6280-4D20-8797-084568682D4D}" type="presParOf" srcId="{4B78850F-3AF6-4A3C-B145-4B163EBC9C31}" destId="{544CF9F9-BA97-4FE8-9FE6-5E3D1E5CB7CC}" srcOrd="2" destOrd="0" presId="urn:microsoft.com/office/officeart/2005/8/layout/h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916F78-906A-4706-885E-CB697D7392AB}" type="doc">
      <dgm:prSet loTypeId="urn:microsoft.com/office/officeart/2005/8/layout/target3" loCatId="list" qsTypeId="urn:microsoft.com/office/officeart/2005/8/quickstyle/3d2" qsCatId="3D" csTypeId="urn:microsoft.com/office/officeart/2005/8/colors/accent1_2" csCatId="accent1" phldr="1"/>
      <dgm:spPr/>
      <dgm:t>
        <a:bodyPr/>
        <a:lstStyle/>
        <a:p>
          <a:endParaRPr lang="zh-CN" altLang="en-US"/>
        </a:p>
      </dgm:t>
    </dgm:pt>
    <dgm:pt modelId="{DAF93F41-8EEB-4BFD-8C58-5AB2BA5BF98D}">
      <dgm:prSet phldrT="[文本]" custT="1"/>
      <dgm:spPr/>
      <dgm:t>
        <a:bodyPr/>
        <a:lstStyle/>
        <a:p>
          <a:pPr algn="l"/>
          <a:r>
            <a:rPr lang="zh-CN" altLang="en-US" sz="2400" dirty="0" smtClean="0">
              <a:latin typeface="楷体" panose="02010609060101010101" pitchFamily="49" charset="-122"/>
              <a:ea typeface="楷体" panose="02010609060101010101" pitchFamily="49" charset="-122"/>
            </a:rPr>
            <a:t>生产储备</a:t>
          </a:r>
          <a:r>
            <a:rPr lang="en-US" altLang="zh-CN" sz="2400" dirty="0" smtClean="0">
              <a:latin typeface="楷体" panose="02010609060101010101" pitchFamily="49" charset="-122"/>
              <a:ea typeface="楷体" panose="02010609060101010101" pitchFamily="49" charset="-122"/>
            </a:rPr>
            <a:t>--</a:t>
          </a:r>
          <a:r>
            <a:rPr lang="zh-CN" sz="2400" dirty="0" smtClean="0">
              <a:latin typeface="楷体" panose="02010609060101010101" pitchFamily="49" charset="-122"/>
              <a:ea typeface="楷体" panose="02010609060101010101" pitchFamily="49" charset="-122"/>
            </a:rPr>
            <a:t>生产储备是企业为保持生产的正常进行而保有的物质准备，这种储备是存在生产领域中，已脱离流通领域但尚未投入生产过程。</a:t>
          </a:r>
          <a:endParaRPr lang="zh-CN" altLang="en-US" sz="2400" dirty="0">
            <a:latin typeface="楷体" panose="02010609060101010101" pitchFamily="49" charset="-122"/>
            <a:ea typeface="楷体" panose="02010609060101010101" pitchFamily="49" charset="-122"/>
          </a:endParaRPr>
        </a:p>
      </dgm:t>
    </dgm:pt>
    <dgm:pt modelId="{76998DDE-C4FD-4B67-AE9B-A4484F6E36B9}" type="parTrans" cxnId="{58F391BB-DABB-48EE-B61C-8F0BBDCDF6C5}">
      <dgm:prSet/>
      <dgm:spPr/>
      <dgm:t>
        <a:bodyPr/>
        <a:lstStyle/>
        <a:p>
          <a:pPr algn="l"/>
          <a:endParaRPr lang="zh-CN" altLang="en-US" sz="2400">
            <a:latin typeface="楷体" panose="02010609060101010101" pitchFamily="49" charset="-122"/>
            <a:ea typeface="楷体" panose="02010609060101010101" pitchFamily="49" charset="-122"/>
          </a:endParaRPr>
        </a:p>
      </dgm:t>
    </dgm:pt>
    <dgm:pt modelId="{4000EDEB-C6E5-4306-A533-737B05B14F62}" type="sibTrans" cxnId="{58F391BB-DABB-48EE-B61C-8F0BBDCDF6C5}">
      <dgm:prSet/>
      <dgm:spPr/>
      <dgm:t>
        <a:bodyPr/>
        <a:lstStyle/>
        <a:p>
          <a:pPr algn="l"/>
          <a:endParaRPr lang="zh-CN" altLang="en-US" sz="2400">
            <a:latin typeface="楷体" panose="02010609060101010101" pitchFamily="49" charset="-122"/>
            <a:ea typeface="楷体" panose="02010609060101010101" pitchFamily="49" charset="-122"/>
          </a:endParaRPr>
        </a:p>
      </dgm:t>
    </dgm:pt>
    <dgm:pt modelId="{FFF92EF6-8E7B-4A69-82D6-3BE9386C2D1C}">
      <dgm:prSet phldrT="[文本]" custT="1"/>
      <dgm:spPr/>
      <dgm:t>
        <a:bodyPr/>
        <a:lstStyle/>
        <a:p>
          <a:pPr algn="l"/>
          <a:r>
            <a:rPr lang="zh-CN" altLang="en-US" sz="2400" dirty="0" smtClean="0">
              <a:latin typeface="楷体" panose="02010609060101010101" pitchFamily="49" charset="-122"/>
              <a:ea typeface="楷体" panose="02010609060101010101" pitchFamily="49" charset="-122"/>
            </a:rPr>
            <a:t>消费储备</a:t>
          </a:r>
          <a:r>
            <a:rPr lang="en-US" altLang="zh-CN" sz="2400" dirty="0" smtClean="0">
              <a:latin typeface="楷体" panose="02010609060101010101" pitchFamily="49" charset="-122"/>
              <a:ea typeface="楷体" panose="02010609060101010101" pitchFamily="49" charset="-122"/>
            </a:rPr>
            <a:t>--</a:t>
          </a:r>
          <a:r>
            <a:rPr lang="zh-CN" sz="2400" dirty="0" smtClean="0">
              <a:latin typeface="楷体" panose="02010609060101010101" pitchFamily="49" charset="-122"/>
              <a:ea typeface="楷体" panose="02010609060101010101" pitchFamily="49" charset="-122"/>
            </a:rPr>
            <a:t>消费储备是为了保持消费的需要而保有的物质储备，这种储备是在最终消费领域中，已脱离了流通领域但尚未进入消费过程。</a:t>
          </a:r>
          <a:endParaRPr lang="zh-CN" altLang="en-US" sz="2400" dirty="0">
            <a:latin typeface="楷体" panose="02010609060101010101" pitchFamily="49" charset="-122"/>
            <a:ea typeface="楷体" panose="02010609060101010101" pitchFamily="49" charset="-122"/>
          </a:endParaRPr>
        </a:p>
      </dgm:t>
    </dgm:pt>
    <dgm:pt modelId="{476002B2-2BDC-4195-A679-3243945167C1}" type="parTrans" cxnId="{437BE8C0-DF55-41BE-ABDF-45456882D6E2}">
      <dgm:prSet/>
      <dgm:spPr/>
      <dgm:t>
        <a:bodyPr/>
        <a:lstStyle/>
        <a:p>
          <a:pPr algn="l"/>
          <a:endParaRPr lang="zh-CN" altLang="en-US" sz="2400">
            <a:latin typeface="楷体" panose="02010609060101010101" pitchFamily="49" charset="-122"/>
            <a:ea typeface="楷体" panose="02010609060101010101" pitchFamily="49" charset="-122"/>
          </a:endParaRPr>
        </a:p>
      </dgm:t>
    </dgm:pt>
    <dgm:pt modelId="{A9058E57-ED55-420F-A5C9-8A4130986B58}" type="sibTrans" cxnId="{437BE8C0-DF55-41BE-ABDF-45456882D6E2}">
      <dgm:prSet/>
      <dgm:spPr/>
      <dgm:t>
        <a:bodyPr/>
        <a:lstStyle/>
        <a:p>
          <a:pPr algn="l"/>
          <a:endParaRPr lang="zh-CN" altLang="en-US" sz="2400">
            <a:latin typeface="楷体" panose="02010609060101010101" pitchFamily="49" charset="-122"/>
            <a:ea typeface="楷体" panose="02010609060101010101" pitchFamily="49" charset="-122"/>
          </a:endParaRPr>
        </a:p>
      </dgm:t>
    </dgm:pt>
    <dgm:pt modelId="{29C43B69-3581-4E7F-823C-188B28783B1D}">
      <dgm:prSet phldrT="[文本]" custT="1"/>
      <dgm:spPr/>
      <dgm:t>
        <a:bodyPr/>
        <a:lstStyle/>
        <a:p>
          <a:pPr algn="l"/>
          <a:r>
            <a:rPr lang="zh-CN" altLang="en-US" sz="2400" dirty="0" smtClean="0">
              <a:latin typeface="楷体" panose="02010609060101010101" pitchFamily="49" charset="-122"/>
              <a:ea typeface="楷体" panose="02010609060101010101" pitchFamily="49" charset="-122"/>
            </a:rPr>
            <a:t>流通储备</a:t>
          </a:r>
          <a:r>
            <a:rPr lang="en-US" altLang="zh-CN" sz="2400" dirty="0" smtClean="0">
              <a:latin typeface="楷体" panose="02010609060101010101" pitchFamily="49" charset="-122"/>
              <a:ea typeface="楷体" panose="02010609060101010101" pitchFamily="49" charset="-122"/>
            </a:rPr>
            <a:t>--</a:t>
          </a:r>
          <a:r>
            <a:rPr lang="zh-CN" sz="2400" dirty="0" smtClean="0">
              <a:latin typeface="楷体" panose="02010609060101010101" pitchFamily="49" charset="-122"/>
              <a:ea typeface="楷体" panose="02010609060101010101" pitchFamily="49" charset="-122"/>
            </a:rPr>
            <a:t>流通储备是社会再生产中，为保证再生产的正常而保持在流通领域中的“物”的暂时停滞。</a:t>
          </a:r>
          <a:endParaRPr lang="zh-CN" altLang="en-US" sz="2400" dirty="0">
            <a:latin typeface="楷体" panose="02010609060101010101" pitchFamily="49" charset="-122"/>
            <a:ea typeface="楷体" panose="02010609060101010101" pitchFamily="49" charset="-122"/>
          </a:endParaRPr>
        </a:p>
      </dgm:t>
    </dgm:pt>
    <dgm:pt modelId="{1901A91D-CBE8-4510-927A-B9F2A06AF67E}" type="parTrans" cxnId="{D377F171-D913-45CA-B7D6-F1D051CA51A6}">
      <dgm:prSet/>
      <dgm:spPr/>
      <dgm:t>
        <a:bodyPr/>
        <a:lstStyle/>
        <a:p>
          <a:pPr algn="l"/>
          <a:endParaRPr lang="zh-CN" altLang="en-US" sz="2400">
            <a:latin typeface="楷体" panose="02010609060101010101" pitchFamily="49" charset="-122"/>
            <a:ea typeface="楷体" panose="02010609060101010101" pitchFamily="49" charset="-122"/>
          </a:endParaRPr>
        </a:p>
      </dgm:t>
    </dgm:pt>
    <dgm:pt modelId="{FC3EA4AB-A700-4638-95E4-44D27904C9F3}" type="sibTrans" cxnId="{D377F171-D913-45CA-B7D6-F1D051CA51A6}">
      <dgm:prSet/>
      <dgm:spPr/>
      <dgm:t>
        <a:bodyPr/>
        <a:lstStyle/>
        <a:p>
          <a:pPr algn="l"/>
          <a:endParaRPr lang="zh-CN" altLang="en-US" sz="2400">
            <a:latin typeface="楷体" panose="02010609060101010101" pitchFamily="49" charset="-122"/>
            <a:ea typeface="楷体" panose="02010609060101010101" pitchFamily="49" charset="-122"/>
          </a:endParaRPr>
        </a:p>
      </dgm:t>
    </dgm:pt>
    <dgm:pt modelId="{F4BF41F5-F436-4034-A7C6-F7FE5A6FE14A}" type="pres">
      <dgm:prSet presAssocID="{A2916F78-906A-4706-885E-CB697D7392AB}" presName="Name0" presStyleCnt="0">
        <dgm:presLayoutVars>
          <dgm:chMax val="7"/>
          <dgm:dir/>
          <dgm:animLvl val="lvl"/>
          <dgm:resizeHandles val="exact"/>
        </dgm:presLayoutVars>
      </dgm:prSet>
      <dgm:spPr/>
      <dgm:t>
        <a:bodyPr/>
        <a:lstStyle/>
        <a:p>
          <a:endParaRPr lang="zh-CN" altLang="en-US"/>
        </a:p>
      </dgm:t>
    </dgm:pt>
    <dgm:pt modelId="{7B0EE050-7FA0-466B-8300-B93FAD3B4F6F}" type="pres">
      <dgm:prSet presAssocID="{DAF93F41-8EEB-4BFD-8C58-5AB2BA5BF98D}" presName="circle1" presStyleLbl="node1" presStyleIdx="0" presStyleCnt="3"/>
      <dgm:spPr>
        <a:solidFill>
          <a:schemeClr val="bg1">
            <a:lumMod val="85000"/>
          </a:schemeClr>
        </a:solidFill>
      </dgm:spPr>
      <dgm:t>
        <a:bodyPr/>
        <a:lstStyle/>
        <a:p>
          <a:endParaRPr lang="zh-CN" altLang="en-US"/>
        </a:p>
      </dgm:t>
    </dgm:pt>
    <dgm:pt modelId="{5935860B-29FF-4775-B1DD-4EE1B57A34FE}" type="pres">
      <dgm:prSet presAssocID="{DAF93F41-8EEB-4BFD-8C58-5AB2BA5BF98D}" presName="space" presStyleCnt="0"/>
      <dgm:spPr/>
      <dgm:t>
        <a:bodyPr/>
        <a:lstStyle/>
        <a:p>
          <a:endParaRPr lang="zh-CN" altLang="en-US"/>
        </a:p>
      </dgm:t>
    </dgm:pt>
    <dgm:pt modelId="{9DC3CA6A-D861-4B3F-9572-28EAD469705F}" type="pres">
      <dgm:prSet presAssocID="{DAF93F41-8EEB-4BFD-8C58-5AB2BA5BF98D}" presName="rect1" presStyleLbl="alignAcc1" presStyleIdx="0" presStyleCnt="3"/>
      <dgm:spPr/>
      <dgm:t>
        <a:bodyPr/>
        <a:lstStyle/>
        <a:p>
          <a:endParaRPr lang="zh-CN" altLang="en-US"/>
        </a:p>
      </dgm:t>
    </dgm:pt>
    <dgm:pt modelId="{54EDAD3E-3EA0-46C9-B510-C6689211EDC6}" type="pres">
      <dgm:prSet presAssocID="{FFF92EF6-8E7B-4A69-82D6-3BE9386C2D1C}" presName="vertSpace2" presStyleLbl="node1" presStyleIdx="0" presStyleCnt="3"/>
      <dgm:spPr/>
      <dgm:t>
        <a:bodyPr/>
        <a:lstStyle/>
        <a:p>
          <a:endParaRPr lang="zh-CN" altLang="en-US"/>
        </a:p>
      </dgm:t>
    </dgm:pt>
    <dgm:pt modelId="{211B429F-2A7C-4DF8-8BF0-FC4F3788FE6C}" type="pres">
      <dgm:prSet presAssocID="{FFF92EF6-8E7B-4A69-82D6-3BE9386C2D1C}" presName="circle2" presStyleLbl="node1" presStyleIdx="1" presStyleCnt="3"/>
      <dgm:spPr>
        <a:solidFill>
          <a:schemeClr val="bg1">
            <a:lumMod val="85000"/>
          </a:schemeClr>
        </a:solidFill>
      </dgm:spPr>
      <dgm:t>
        <a:bodyPr/>
        <a:lstStyle/>
        <a:p>
          <a:endParaRPr lang="zh-CN" altLang="en-US"/>
        </a:p>
      </dgm:t>
    </dgm:pt>
    <dgm:pt modelId="{FC480E06-32A9-449A-A932-B2DF083E632F}" type="pres">
      <dgm:prSet presAssocID="{FFF92EF6-8E7B-4A69-82D6-3BE9386C2D1C}" presName="rect2" presStyleLbl="alignAcc1" presStyleIdx="1" presStyleCnt="3"/>
      <dgm:spPr/>
      <dgm:t>
        <a:bodyPr/>
        <a:lstStyle/>
        <a:p>
          <a:endParaRPr lang="zh-CN" altLang="en-US"/>
        </a:p>
      </dgm:t>
    </dgm:pt>
    <dgm:pt modelId="{0D9C0166-505C-487E-8B7E-CAF2C06CAE96}" type="pres">
      <dgm:prSet presAssocID="{29C43B69-3581-4E7F-823C-188B28783B1D}" presName="vertSpace3" presStyleLbl="node1" presStyleIdx="1" presStyleCnt="3"/>
      <dgm:spPr/>
      <dgm:t>
        <a:bodyPr/>
        <a:lstStyle/>
        <a:p>
          <a:endParaRPr lang="zh-CN" altLang="en-US"/>
        </a:p>
      </dgm:t>
    </dgm:pt>
    <dgm:pt modelId="{81DC55FC-0389-424E-9303-BD66201A4F94}" type="pres">
      <dgm:prSet presAssocID="{29C43B69-3581-4E7F-823C-188B28783B1D}" presName="circle3" presStyleLbl="node1" presStyleIdx="2" presStyleCnt="3"/>
      <dgm:spPr>
        <a:solidFill>
          <a:schemeClr val="bg1">
            <a:lumMod val="85000"/>
          </a:schemeClr>
        </a:solidFill>
      </dgm:spPr>
      <dgm:t>
        <a:bodyPr/>
        <a:lstStyle/>
        <a:p>
          <a:endParaRPr lang="zh-CN" altLang="en-US"/>
        </a:p>
      </dgm:t>
    </dgm:pt>
    <dgm:pt modelId="{2D0AF8CD-B820-44FA-BDEB-B4451F99B9C0}" type="pres">
      <dgm:prSet presAssocID="{29C43B69-3581-4E7F-823C-188B28783B1D}" presName="rect3" presStyleLbl="alignAcc1" presStyleIdx="2" presStyleCnt="3"/>
      <dgm:spPr/>
      <dgm:t>
        <a:bodyPr/>
        <a:lstStyle/>
        <a:p>
          <a:endParaRPr lang="zh-CN" altLang="en-US"/>
        </a:p>
      </dgm:t>
    </dgm:pt>
    <dgm:pt modelId="{2B1011DB-2D09-40CF-8B33-03B5FFC4E394}" type="pres">
      <dgm:prSet presAssocID="{DAF93F41-8EEB-4BFD-8C58-5AB2BA5BF98D}" presName="rect1ParTxNoCh" presStyleLbl="alignAcc1" presStyleIdx="2" presStyleCnt="3">
        <dgm:presLayoutVars>
          <dgm:chMax val="1"/>
          <dgm:bulletEnabled val="1"/>
        </dgm:presLayoutVars>
      </dgm:prSet>
      <dgm:spPr/>
      <dgm:t>
        <a:bodyPr/>
        <a:lstStyle/>
        <a:p>
          <a:endParaRPr lang="zh-CN" altLang="en-US"/>
        </a:p>
      </dgm:t>
    </dgm:pt>
    <dgm:pt modelId="{A6693890-8A55-4024-98BA-13DBF6849970}" type="pres">
      <dgm:prSet presAssocID="{FFF92EF6-8E7B-4A69-82D6-3BE9386C2D1C}" presName="rect2ParTxNoCh" presStyleLbl="alignAcc1" presStyleIdx="2" presStyleCnt="3">
        <dgm:presLayoutVars>
          <dgm:chMax val="1"/>
          <dgm:bulletEnabled val="1"/>
        </dgm:presLayoutVars>
      </dgm:prSet>
      <dgm:spPr/>
      <dgm:t>
        <a:bodyPr/>
        <a:lstStyle/>
        <a:p>
          <a:endParaRPr lang="zh-CN" altLang="en-US"/>
        </a:p>
      </dgm:t>
    </dgm:pt>
    <dgm:pt modelId="{D7AC8FD0-E235-4FA0-9CF8-C82421800108}" type="pres">
      <dgm:prSet presAssocID="{29C43B69-3581-4E7F-823C-188B28783B1D}" presName="rect3ParTxNoCh" presStyleLbl="alignAcc1" presStyleIdx="2" presStyleCnt="3">
        <dgm:presLayoutVars>
          <dgm:chMax val="1"/>
          <dgm:bulletEnabled val="1"/>
        </dgm:presLayoutVars>
      </dgm:prSet>
      <dgm:spPr/>
      <dgm:t>
        <a:bodyPr/>
        <a:lstStyle/>
        <a:p>
          <a:endParaRPr lang="zh-CN" altLang="en-US"/>
        </a:p>
      </dgm:t>
    </dgm:pt>
  </dgm:ptLst>
  <dgm:cxnLst>
    <dgm:cxn modelId="{71BE30B2-01B1-4217-A0EE-5A34C2D42393}" type="presOf" srcId="{29C43B69-3581-4E7F-823C-188B28783B1D}" destId="{D7AC8FD0-E235-4FA0-9CF8-C82421800108}" srcOrd="1" destOrd="0" presId="urn:microsoft.com/office/officeart/2005/8/layout/target3"/>
    <dgm:cxn modelId="{9F54D65B-9EDE-4CC4-90A4-42057F8446AD}" type="presOf" srcId="{FFF92EF6-8E7B-4A69-82D6-3BE9386C2D1C}" destId="{A6693890-8A55-4024-98BA-13DBF6849970}" srcOrd="1" destOrd="0" presId="urn:microsoft.com/office/officeart/2005/8/layout/target3"/>
    <dgm:cxn modelId="{437BE8C0-DF55-41BE-ABDF-45456882D6E2}" srcId="{A2916F78-906A-4706-885E-CB697D7392AB}" destId="{FFF92EF6-8E7B-4A69-82D6-3BE9386C2D1C}" srcOrd="1" destOrd="0" parTransId="{476002B2-2BDC-4195-A679-3243945167C1}" sibTransId="{A9058E57-ED55-420F-A5C9-8A4130986B58}"/>
    <dgm:cxn modelId="{58F391BB-DABB-48EE-B61C-8F0BBDCDF6C5}" srcId="{A2916F78-906A-4706-885E-CB697D7392AB}" destId="{DAF93F41-8EEB-4BFD-8C58-5AB2BA5BF98D}" srcOrd="0" destOrd="0" parTransId="{76998DDE-C4FD-4B67-AE9B-A4484F6E36B9}" sibTransId="{4000EDEB-C6E5-4306-A533-737B05B14F62}"/>
    <dgm:cxn modelId="{CA6B71E1-073D-4D12-B0CA-B595762FE40F}" type="presOf" srcId="{FFF92EF6-8E7B-4A69-82D6-3BE9386C2D1C}" destId="{FC480E06-32A9-449A-A932-B2DF083E632F}" srcOrd="0" destOrd="0" presId="urn:microsoft.com/office/officeart/2005/8/layout/target3"/>
    <dgm:cxn modelId="{C314B0F9-3CF7-4800-910D-534AC34D8968}" type="presOf" srcId="{DAF93F41-8EEB-4BFD-8C58-5AB2BA5BF98D}" destId="{2B1011DB-2D09-40CF-8B33-03B5FFC4E394}" srcOrd="1" destOrd="0" presId="urn:microsoft.com/office/officeart/2005/8/layout/target3"/>
    <dgm:cxn modelId="{E410C6CB-FF5E-4044-8F55-9F42C094E4E2}" type="presOf" srcId="{DAF93F41-8EEB-4BFD-8C58-5AB2BA5BF98D}" destId="{9DC3CA6A-D861-4B3F-9572-28EAD469705F}" srcOrd="0" destOrd="0" presId="urn:microsoft.com/office/officeart/2005/8/layout/target3"/>
    <dgm:cxn modelId="{D377F171-D913-45CA-B7D6-F1D051CA51A6}" srcId="{A2916F78-906A-4706-885E-CB697D7392AB}" destId="{29C43B69-3581-4E7F-823C-188B28783B1D}" srcOrd="2" destOrd="0" parTransId="{1901A91D-CBE8-4510-927A-B9F2A06AF67E}" sibTransId="{FC3EA4AB-A700-4638-95E4-44D27904C9F3}"/>
    <dgm:cxn modelId="{E6BB9548-B77B-47D0-B21D-4DE12D468865}" type="presOf" srcId="{A2916F78-906A-4706-885E-CB697D7392AB}" destId="{F4BF41F5-F436-4034-A7C6-F7FE5A6FE14A}" srcOrd="0" destOrd="0" presId="urn:microsoft.com/office/officeart/2005/8/layout/target3"/>
    <dgm:cxn modelId="{E9E03EC8-E09D-49A1-AABA-4804AF3A8666}" type="presOf" srcId="{29C43B69-3581-4E7F-823C-188B28783B1D}" destId="{2D0AF8CD-B820-44FA-BDEB-B4451F99B9C0}" srcOrd="0" destOrd="0" presId="urn:microsoft.com/office/officeart/2005/8/layout/target3"/>
    <dgm:cxn modelId="{CE56EF9F-B937-4557-BCA2-078CC1C1DCA6}" type="presParOf" srcId="{F4BF41F5-F436-4034-A7C6-F7FE5A6FE14A}" destId="{7B0EE050-7FA0-466B-8300-B93FAD3B4F6F}" srcOrd="0" destOrd="0" presId="urn:microsoft.com/office/officeart/2005/8/layout/target3"/>
    <dgm:cxn modelId="{631DBF5F-7E4D-4AAA-9E2F-71B1579B318C}" type="presParOf" srcId="{F4BF41F5-F436-4034-A7C6-F7FE5A6FE14A}" destId="{5935860B-29FF-4775-B1DD-4EE1B57A34FE}" srcOrd="1" destOrd="0" presId="urn:microsoft.com/office/officeart/2005/8/layout/target3"/>
    <dgm:cxn modelId="{BEF42A86-0F8B-4745-853F-6498E90C2846}" type="presParOf" srcId="{F4BF41F5-F436-4034-A7C6-F7FE5A6FE14A}" destId="{9DC3CA6A-D861-4B3F-9572-28EAD469705F}" srcOrd="2" destOrd="0" presId="urn:microsoft.com/office/officeart/2005/8/layout/target3"/>
    <dgm:cxn modelId="{63328E31-3864-41E5-BDFD-19119D4F288C}" type="presParOf" srcId="{F4BF41F5-F436-4034-A7C6-F7FE5A6FE14A}" destId="{54EDAD3E-3EA0-46C9-B510-C6689211EDC6}" srcOrd="3" destOrd="0" presId="urn:microsoft.com/office/officeart/2005/8/layout/target3"/>
    <dgm:cxn modelId="{E5A77A36-27C6-464C-BC65-A320B79B8B01}" type="presParOf" srcId="{F4BF41F5-F436-4034-A7C6-F7FE5A6FE14A}" destId="{211B429F-2A7C-4DF8-8BF0-FC4F3788FE6C}" srcOrd="4" destOrd="0" presId="urn:microsoft.com/office/officeart/2005/8/layout/target3"/>
    <dgm:cxn modelId="{FD1B4443-9E80-4F87-86EF-2401F6BD718B}" type="presParOf" srcId="{F4BF41F5-F436-4034-A7C6-F7FE5A6FE14A}" destId="{FC480E06-32A9-449A-A932-B2DF083E632F}" srcOrd="5" destOrd="0" presId="urn:microsoft.com/office/officeart/2005/8/layout/target3"/>
    <dgm:cxn modelId="{A1636B1B-4E8A-4C55-A7EF-722874A4084E}" type="presParOf" srcId="{F4BF41F5-F436-4034-A7C6-F7FE5A6FE14A}" destId="{0D9C0166-505C-487E-8B7E-CAF2C06CAE96}" srcOrd="6" destOrd="0" presId="urn:microsoft.com/office/officeart/2005/8/layout/target3"/>
    <dgm:cxn modelId="{15857032-E827-43FA-A6D7-09229D089CDD}" type="presParOf" srcId="{F4BF41F5-F436-4034-A7C6-F7FE5A6FE14A}" destId="{81DC55FC-0389-424E-9303-BD66201A4F94}" srcOrd="7" destOrd="0" presId="urn:microsoft.com/office/officeart/2005/8/layout/target3"/>
    <dgm:cxn modelId="{D487A9BD-E936-404F-BE79-3756A2258943}" type="presParOf" srcId="{F4BF41F5-F436-4034-A7C6-F7FE5A6FE14A}" destId="{2D0AF8CD-B820-44FA-BDEB-B4451F99B9C0}" srcOrd="8" destOrd="0" presId="urn:microsoft.com/office/officeart/2005/8/layout/target3"/>
    <dgm:cxn modelId="{CBF85ADF-44CE-4CD9-A97C-DAE2893540D6}" type="presParOf" srcId="{F4BF41F5-F436-4034-A7C6-F7FE5A6FE14A}" destId="{2B1011DB-2D09-40CF-8B33-03B5FFC4E394}" srcOrd="9" destOrd="0" presId="urn:microsoft.com/office/officeart/2005/8/layout/target3"/>
    <dgm:cxn modelId="{8EB382BE-DA41-4263-B101-917C1C13166A}" type="presParOf" srcId="{F4BF41F5-F436-4034-A7C6-F7FE5A6FE14A}" destId="{A6693890-8A55-4024-98BA-13DBF6849970}" srcOrd="10" destOrd="0" presId="urn:microsoft.com/office/officeart/2005/8/layout/target3"/>
    <dgm:cxn modelId="{20BB9E78-DBD1-43D8-A91B-4522F18E5BFA}" type="presParOf" srcId="{F4BF41F5-F436-4034-A7C6-F7FE5A6FE14A}" destId="{D7AC8FD0-E235-4FA0-9CF8-C82421800108}" srcOrd="11" destOrd="0" presId="urn:microsoft.com/office/officeart/2005/8/layout/target3"/>
  </dgm:cxnLst>
  <dgm:bg>
    <a:effectLst>
      <a:outerShdw blurRad="50800" dist="38100" dir="13500000" algn="br" rotWithShape="0">
        <a:prstClr val="black">
          <a:alpha val="40000"/>
        </a:prstClr>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DE7700-9C62-4853-96D7-F3DB0811CA90}">
      <dsp:nvSpPr>
        <dsp:cNvPr id="0" name=""/>
        <dsp:cNvSpPr/>
      </dsp:nvSpPr>
      <dsp:spPr>
        <a:xfrm>
          <a:off x="3199" y="36571"/>
          <a:ext cx="3119325" cy="691200"/>
        </a:xfrm>
        <a:prstGeom prst="rect">
          <a:avLst/>
        </a:prstGeom>
        <a:solidFill>
          <a:schemeClr val="bg2">
            <a:lumMod val="10000"/>
            <a:lumOff val="9000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CN" sz="2400" b="1" kern="1200" dirty="0" smtClean="0"/>
            <a:t>仓储的概念</a:t>
          </a:r>
          <a:endParaRPr lang="zh-CN" altLang="en-US" sz="2400" b="1" kern="1200" dirty="0"/>
        </a:p>
      </dsp:txBody>
      <dsp:txXfrm>
        <a:off x="3199" y="36571"/>
        <a:ext cx="3119325" cy="691200"/>
      </dsp:txXfrm>
    </dsp:sp>
    <dsp:sp modelId="{738719F1-FE31-4DF5-A3F9-3B95ED593216}">
      <dsp:nvSpPr>
        <dsp:cNvPr id="0" name=""/>
        <dsp:cNvSpPr/>
      </dsp:nvSpPr>
      <dsp:spPr>
        <a:xfrm>
          <a:off x="3199" y="727771"/>
          <a:ext cx="3119325" cy="3186945"/>
        </a:xfrm>
        <a:prstGeom prst="rect">
          <a:avLst/>
        </a:prstGeom>
        <a:solidFill>
          <a:schemeClr val="lt1">
            <a:alpha val="90000"/>
            <a:tint val="40000"/>
            <a:hueOff val="0"/>
            <a:satOff val="0"/>
            <a:lumOff val="0"/>
            <a:alphaOff val="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sz="2400" b="1" kern="1200" dirty="0" smtClean="0"/>
            <a:t>在物流科学体系中，经常涉及到库存、储备及仓储这几个概念，而且经常被混淆。其实，三个概念虽有共同之处，但仍然有所区别。</a:t>
          </a:r>
          <a:endParaRPr lang="zh-CN" altLang="en-US" sz="2400" b="1" kern="1200" dirty="0"/>
        </a:p>
      </dsp:txBody>
      <dsp:txXfrm>
        <a:off x="3199" y="727771"/>
        <a:ext cx="3119325" cy="3186945"/>
      </dsp:txXfrm>
    </dsp:sp>
    <dsp:sp modelId="{09016F0C-557C-4648-B459-0700BF1538A3}">
      <dsp:nvSpPr>
        <dsp:cNvPr id="0" name=""/>
        <dsp:cNvSpPr/>
      </dsp:nvSpPr>
      <dsp:spPr>
        <a:xfrm>
          <a:off x="3559230" y="36571"/>
          <a:ext cx="3119325" cy="691200"/>
        </a:xfrm>
        <a:prstGeom prst="rect">
          <a:avLst/>
        </a:prstGeom>
        <a:solidFill>
          <a:schemeClr val="bg2">
            <a:lumMod val="10000"/>
            <a:lumOff val="9000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CN" sz="2400" b="1" kern="1200" dirty="0" smtClean="0"/>
            <a:t>仓储性态</a:t>
          </a:r>
          <a:endParaRPr lang="zh-CN" altLang="en-US" sz="2400" b="1" kern="1200" dirty="0"/>
        </a:p>
      </dsp:txBody>
      <dsp:txXfrm>
        <a:off x="3559230" y="36571"/>
        <a:ext cx="3119325" cy="691200"/>
      </dsp:txXfrm>
    </dsp:sp>
    <dsp:sp modelId="{E930D77F-7596-4796-8D2D-9FE6B861B3DA}">
      <dsp:nvSpPr>
        <dsp:cNvPr id="0" name=""/>
        <dsp:cNvSpPr/>
      </dsp:nvSpPr>
      <dsp:spPr>
        <a:xfrm>
          <a:off x="3559230" y="727771"/>
          <a:ext cx="3119325" cy="3186945"/>
        </a:xfrm>
        <a:prstGeom prst="rect">
          <a:avLst/>
        </a:prstGeom>
        <a:solidFill>
          <a:schemeClr val="lt1">
            <a:alpha val="90000"/>
            <a:tint val="40000"/>
            <a:hueOff val="0"/>
            <a:satOff val="0"/>
            <a:lumOff val="0"/>
            <a:alphaOff val="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sz="2400" b="1" kern="1200" dirty="0" smtClean="0"/>
            <a:t>生产储备</a:t>
          </a:r>
          <a:endParaRPr lang="zh-CN" altLang="en-US" sz="2400" b="1" kern="1200" dirty="0"/>
        </a:p>
        <a:p>
          <a:pPr marL="228600" lvl="1" indent="-228600" algn="l" defTabSz="1066800">
            <a:lnSpc>
              <a:spcPct val="90000"/>
            </a:lnSpc>
            <a:spcBef>
              <a:spcPct val="0"/>
            </a:spcBef>
            <a:spcAft>
              <a:spcPct val="15000"/>
            </a:spcAft>
            <a:buChar char="••"/>
          </a:pPr>
          <a:r>
            <a:rPr lang="zh-CN" sz="2400" b="1" kern="1200" dirty="0" smtClean="0"/>
            <a:t>消费储备</a:t>
          </a:r>
          <a:endParaRPr lang="zh-CN" altLang="en-US" sz="2400" b="1" kern="1200" dirty="0"/>
        </a:p>
        <a:p>
          <a:pPr marL="228600" lvl="1" indent="-228600" algn="l" defTabSz="1066800">
            <a:lnSpc>
              <a:spcPct val="90000"/>
            </a:lnSpc>
            <a:spcBef>
              <a:spcPct val="0"/>
            </a:spcBef>
            <a:spcAft>
              <a:spcPct val="15000"/>
            </a:spcAft>
            <a:buChar char="••"/>
          </a:pPr>
          <a:r>
            <a:rPr lang="zh-CN" sz="2400" b="1" kern="1200" dirty="0" smtClean="0"/>
            <a:t>流通储备</a:t>
          </a:r>
          <a:endParaRPr lang="zh-CN" altLang="en-US" sz="2400" b="1" kern="1200" dirty="0"/>
        </a:p>
      </dsp:txBody>
      <dsp:txXfrm>
        <a:off x="3559230" y="727771"/>
        <a:ext cx="3119325" cy="3186945"/>
      </dsp:txXfrm>
    </dsp:sp>
    <dsp:sp modelId="{DA996931-E44F-4D5E-A1C6-C98DE192807C}">
      <dsp:nvSpPr>
        <dsp:cNvPr id="0" name=""/>
        <dsp:cNvSpPr/>
      </dsp:nvSpPr>
      <dsp:spPr>
        <a:xfrm>
          <a:off x="7115261" y="36571"/>
          <a:ext cx="3119325" cy="691200"/>
        </a:xfrm>
        <a:prstGeom prst="rect">
          <a:avLst/>
        </a:prstGeom>
        <a:solidFill>
          <a:schemeClr val="bg2">
            <a:lumMod val="10000"/>
            <a:lumOff val="9000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zh-CN" sz="2400" b="1" kern="1200" dirty="0" smtClean="0"/>
            <a:t>仓储的代价</a:t>
          </a:r>
          <a:endParaRPr lang="zh-CN" altLang="en-US" sz="2400" b="1" kern="1200" dirty="0"/>
        </a:p>
      </dsp:txBody>
      <dsp:txXfrm>
        <a:off x="7115261" y="36571"/>
        <a:ext cx="3119325" cy="691200"/>
      </dsp:txXfrm>
    </dsp:sp>
    <dsp:sp modelId="{630C0EEE-5E02-4CEA-A18F-A938DD2FBB3C}">
      <dsp:nvSpPr>
        <dsp:cNvPr id="0" name=""/>
        <dsp:cNvSpPr/>
      </dsp:nvSpPr>
      <dsp:spPr>
        <a:xfrm>
          <a:off x="7115261" y="727771"/>
          <a:ext cx="3119325" cy="3186945"/>
        </a:xfrm>
        <a:prstGeom prst="rect">
          <a:avLst/>
        </a:prstGeom>
        <a:solidFill>
          <a:schemeClr val="lt1">
            <a:alpha val="90000"/>
            <a:tint val="40000"/>
            <a:hueOff val="0"/>
            <a:satOff val="0"/>
            <a:lumOff val="0"/>
            <a:alphaOff val="0"/>
          </a:scheme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sz="2400" b="1" kern="1200" dirty="0" smtClean="0"/>
            <a:t>仓储活动由其特点所决定，也经常存在冲减物流系统效益的趋势，主要原因是伴随着仓储活动规模的扩大，将使各项仓储费用支出相应增加</a:t>
          </a:r>
          <a:r>
            <a:rPr lang="zh-CN" altLang="en-US" sz="2400" b="1" kern="1200" dirty="0" smtClean="0"/>
            <a:t>。</a:t>
          </a:r>
          <a:endParaRPr lang="zh-CN" altLang="en-US" sz="2400" b="1" kern="1200" dirty="0"/>
        </a:p>
      </dsp:txBody>
      <dsp:txXfrm>
        <a:off x="7115261" y="727771"/>
        <a:ext cx="3119325" cy="318694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100242-DC7B-48B7-9090-3EE1FB840DDE}">
      <dsp:nvSpPr>
        <dsp:cNvPr id="0" name=""/>
        <dsp:cNvSpPr/>
      </dsp:nvSpPr>
      <dsp:spPr>
        <a:xfrm rot="16200000">
          <a:off x="-707603" y="1305300"/>
          <a:ext cx="1934146" cy="409146"/>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0" tIns="0" rIns="360844" bIns="0" numCol="1" spcCol="1270" anchor="t" anchorCtr="0">
          <a:noAutofit/>
        </a:bodyPr>
        <a:lstStyle/>
        <a:p>
          <a:pPr lvl="0" algn="r" defTabSz="1422400">
            <a:lnSpc>
              <a:spcPct val="90000"/>
            </a:lnSpc>
            <a:spcBef>
              <a:spcPct val="0"/>
            </a:spcBef>
            <a:spcAft>
              <a:spcPct val="35000"/>
            </a:spcAft>
          </a:pPr>
          <a:endParaRPr lang="zh-CN" altLang="en-US" sz="3200" kern="1200"/>
        </a:p>
      </dsp:txBody>
      <dsp:txXfrm rot="16200000">
        <a:off x="-707603" y="1305300"/>
        <a:ext cx="1934146" cy="409146"/>
      </dsp:txXfrm>
    </dsp:sp>
    <dsp:sp modelId="{1A5513B2-3913-4764-AC34-A02C3E9AD349}">
      <dsp:nvSpPr>
        <dsp:cNvPr id="0" name=""/>
        <dsp:cNvSpPr/>
      </dsp:nvSpPr>
      <dsp:spPr>
        <a:xfrm>
          <a:off x="464042" y="845340"/>
          <a:ext cx="2522281" cy="1057939"/>
        </a:xfrm>
        <a:prstGeom prst="rect">
          <a:avLst/>
        </a:prstGeom>
        <a:solidFill>
          <a:schemeClr val="accent6">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3">
          <a:scrgbClr r="0" g="0" b="0"/>
        </a:effectRef>
        <a:fontRef idx="minor">
          <a:schemeClr val="lt1"/>
        </a:fontRef>
      </dsp:style>
      <dsp:txBody>
        <a:bodyPr spcFirstLastPara="0" vert="horz" wrap="square" lIns="227584" tIns="360844" rIns="227584" bIns="227584" numCol="1" spcCol="1270" anchor="t" anchorCtr="0">
          <a:noAutofit/>
        </a:bodyPr>
        <a:lstStyle/>
        <a:p>
          <a:pPr marL="285750" lvl="1" indent="0" algn="l" defTabSz="1422400">
            <a:lnSpc>
              <a:spcPct val="90000"/>
            </a:lnSpc>
            <a:spcBef>
              <a:spcPct val="0"/>
            </a:spcBef>
            <a:spcAft>
              <a:spcPts val="0"/>
            </a:spcAft>
            <a:buChar char="••"/>
          </a:pPr>
          <a:r>
            <a:rPr lang="zh-CN" altLang="en-US" sz="3200" kern="1200" dirty="0" smtClean="0"/>
            <a:t>库存</a:t>
          </a:r>
          <a:endParaRPr lang="zh-CN" altLang="en-US" sz="3200" kern="1200" dirty="0"/>
        </a:p>
      </dsp:txBody>
      <dsp:txXfrm>
        <a:off x="464042" y="845340"/>
        <a:ext cx="2522281" cy="1057939"/>
      </dsp:txXfrm>
    </dsp:sp>
    <dsp:sp modelId="{7F90EADD-02A4-4619-BC0D-8C02C1100262}">
      <dsp:nvSpPr>
        <dsp:cNvPr id="0" name=""/>
        <dsp:cNvSpPr/>
      </dsp:nvSpPr>
      <dsp:spPr>
        <a:xfrm>
          <a:off x="54896" y="545198"/>
          <a:ext cx="818292" cy="818292"/>
        </a:xfrm>
        <a:prstGeom prst="chord">
          <a:avLst/>
        </a:prstGeom>
        <a:blipFill rotWithShape="1">
          <a:blip xmlns:r="http://schemas.openxmlformats.org/officeDocument/2006/relationships" r:embed="rId1"/>
          <a:stretch>
            <a:fillRect/>
          </a:stretch>
        </a:blip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3">
          <a:scrgbClr r="0" g="0" b="0"/>
        </a:effectRef>
        <a:fontRef idx="minor"/>
      </dsp:style>
    </dsp:sp>
    <dsp:sp modelId="{3098AB2A-2C06-44EA-A4DA-DDD852E266BF}">
      <dsp:nvSpPr>
        <dsp:cNvPr id="0" name=""/>
        <dsp:cNvSpPr/>
      </dsp:nvSpPr>
      <dsp:spPr>
        <a:xfrm rot="16200000">
          <a:off x="2890679" y="1305300"/>
          <a:ext cx="1934146" cy="409146"/>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0" tIns="0" rIns="360844" bIns="0" numCol="1" spcCol="1270" anchor="t" anchorCtr="0">
          <a:noAutofit/>
        </a:bodyPr>
        <a:lstStyle/>
        <a:p>
          <a:pPr lvl="0" algn="r" defTabSz="1422400">
            <a:lnSpc>
              <a:spcPct val="90000"/>
            </a:lnSpc>
            <a:spcBef>
              <a:spcPct val="0"/>
            </a:spcBef>
            <a:spcAft>
              <a:spcPct val="35000"/>
            </a:spcAft>
          </a:pPr>
          <a:endParaRPr lang="zh-CN" altLang="en-US" sz="3200" kern="1200"/>
        </a:p>
      </dsp:txBody>
      <dsp:txXfrm rot="16200000">
        <a:off x="2890679" y="1305300"/>
        <a:ext cx="1934146" cy="409146"/>
      </dsp:txXfrm>
    </dsp:sp>
    <dsp:sp modelId="{746D10B8-EC8C-4529-A765-87A0C3AD99C2}">
      <dsp:nvSpPr>
        <dsp:cNvPr id="0" name=""/>
        <dsp:cNvSpPr/>
      </dsp:nvSpPr>
      <dsp:spPr>
        <a:xfrm>
          <a:off x="4062326" y="845340"/>
          <a:ext cx="2522281" cy="1057939"/>
        </a:xfrm>
        <a:prstGeom prst="rect">
          <a:avLst/>
        </a:prstGeom>
        <a:solidFill>
          <a:schemeClr val="accent6">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3">
          <a:scrgbClr r="0" g="0" b="0"/>
        </a:effectRef>
        <a:fontRef idx="minor">
          <a:schemeClr val="lt1"/>
        </a:fontRef>
      </dsp:style>
      <dsp:txBody>
        <a:bodyPr spcFirstLastPara="0" vert="horz" wrap="square" lIns="227584" tIns="360844" rIns="227584" bIns="227584" numCol="1" spcCol="1270" anchor="t" anchorCtr="0">
          <a:noAutofit/>
        </a:bodyPr>
        <a:lstStyle/>
        <a:p>
          <a:pPr marL="285750" lvl="1" indent="0" algn="l" defTabSz="1422400">
            <a:lnSpc>
              <a:spcPct val="90000"/>
            </a:lnSpc>
            <a:spcBef>
              <a:spcPct val="0"/>
            </a:spcBef>
            <a:spcAft>
              <a:spcPts val="0"/>
            </a:spcAft>
            <a:buChar char="••"/>
          </a:pPr>
          <a:r>
            <a:rPr lang="zh-CN" altLang="en-US" sz="3200" kern="1200" dirty="0" smtClean="0"/>
            <a:t>储备</a:t>
          </a:r>
          <a:endParaRPr lang="zh-CN" altLang="en-US" sz="3200" kern="1200" dirty="0"/>
        </a:p>
      </dsp:txBody>
      <dsp:txXfrm>
        <a:off x="4062326" y="845340"/>
        <a:ext cx="2522281" cy="1057939"/>
      </dsp:txXfrm>
    </dsp:sp>
    <dsp:sp modelId="{0BBD9A1B-0D5F-4FC7-A914-6B0F36099A08}">
      <dsp:nvSpPr>
        <dsp:cNvPr id="0" name=""/>
        <dsp:cNvSpPr/>
      </dsp:nvSpPr>
      <dsp:spPr>
        <a:xfrm>
          <a:off x="3653179" y="545198"/>
          <a:ext cx="818292" cy="818292"/>
        </a:xfrm>
        <a:prstGeom prst="chord">
          <a:avLst/>
        </a:prstGeom>
        <a:blipFill rotWithShape="1">
          <a:blip xmlns:r="http://schemas.openxmlformats.org/officeDocument/2006/relationships" r:embed="rId1"/>
          <a:stretch>
            <a:fillRect/>
          </a:stretch>
        </a:blip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3">
          <a:scrgbClr r="0" g="0" b="0"/>
        </a:effectRef>
        <a:fontRef idx="minor"/>
      </dsp:style>
    </dsp:sp>
    <dsp:sp modelId="{544CF9F9-BA97-4FE8-9FE6-5E3D1E5CB7CC}">
      <dsp:nvSpPr>
        <dsp:cNvPr id="0" name=""/>
        <dsp:cNvSpPr/>
      </dsp:nvSpPr>
      <dsp:spPr>
        <a:xfrm rot="16200000">
          <a:off x="6488963" y="1305300"/>
          <a:ext cx="1934146" cy="409146"/>
        </a:xfrm>
        <a:prstGeom prst="rect">
          <a:avLst/>
        </a:prstGeom>
        <a:no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0">
          <a:scrgbClr r="0" g="0" b="0"/>
        </a:fillRef>
        <a:effectRef idx="0">
          <a:scrgbClr r="0" g="0" b="0"/>
        </a:effectRef>
        <a:fontRef idx="minor"/>
      </dsp:style>
      <dsp:txBody>
        <a:bodyPr spcFirstLastPara="0" vert="horz" wrap="square" lIns="0" tIns="0" rIns="360844" bIns="0" numCol="1" spcCol="1270" anchor="t" anchorCtr="0">
          <a:noAutofit/>
        </a:bodyPr>
        <a:lstStyle/>
        <a:p>
          <a:pPr lvl="0" algn="r" defTabSz="1422400">
            <a:lnSpc>
              <a:spcPct val="90000"/>
            </a:lnSpc>
            <a:spcBef>
              <a:spcPct val="0"/>
            </a:spcBef>
            <a:spcAft>
              <a:spcPct val="35000"/>
            </a:spcAft>
          </a:pPr>
          <a:endParaRPr lang="zh-CN" altLang="en-US" sz="3200" kern="1200"/>
        </a:p>
      </dsp:txBody>
      <dsp:txXfrm rot="16200000">
        <a:off x="6488963" y="1305300"/>
        <a:ext cx="1934146" cy="409146"/>
      </dsp:txXfrm>
    </dsp:sp>
    <dsp:sp modelId="{AFFA6E8B-EA50-4D67-A54D-55BA759B6BE1}">
      <dsp:nvSpPr>
        <dsp:cNvPr id="0" name=""/>
        <dsp:cNvSpPr/>
      </dsp:nvSpPr>
      <dsp:spPr>
        <a:xfrm>
          <a:off x="7660609" y="845340"/>
          <a:ext cx="2522281" cy="1057939"/>
        </a:xfrm>
        <a:prstGeom prst="rect">
          <a:avLst/>
        </a:prstGeom>
        <a:solidFill>
          <a:schemeClr val="accent6">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3">
          <a:scrgbClr r="0" g="0" b="0"/>
        </a:effectRef>
        <a:fontRef idx="minor">
          <a:schemeClr val="lt1"/>
        </a:fontRef>
      </dsp:style>
      <dsp:txBody>
        <a:bodyPr spcFirstLastPara="0" vert="horz" wrap="square" lIns="227584" tIns="360844" rIns="227584" bIns="227584" numCol="1" spcCol="1270" anchor="t" anchorCtr="0">
          <a:noAutofit/>
        </a:bodyPr>
        <a:lstStyle/>
        <a:p>
          <a:pPr marL="285750" lvl="1" indent="0" algn="l" defTabSz="1422400">
            <a:lnSpc>
              <a:spcPct val="90000"/>
            </a:lnSpc>
            <a:spcBef>
              <a:spcPct val="0"/>
            </a:spcBef>
            <a:spcAft>
              <a:spcPts val="0"/>
            </a:spcAft>
            <a:buChar char="••"/>
          </a:pPr>
          <a:r>
            <a:rPr lang="zh-CN" altLang="en-US" sz="3200" kern="1200" dirty="0" smtClean="0"/>
            <a:t>仓储</a:t>
          </a:r>
          <a:endParaRPr lang="zh-CN" altLang="en-US" sz="3200" kern="1200" dirty="0"/>
        </a:p>
      </dsp:txBody>
      <dsp:txXfrm>
        <a:off x="7660609" y="845340"/>
        <a:ext cx="2522281" cy="1057939"/>
      </dsp:txXfrm>
    </dsp:sp>
    <dsp:sp modelId="{44872001-965E-4A23-B1D5-2B2028BACC4D}">
      <dsp:nvSpPr>
        <dsp:cNvPr id="0" name=""/>
        <dsp:cNvSpPr/>
      </dsp:nvSpPr>
      <dsp:spPr>
        <a:xfrm>
          <a:off x="7251463" y="545198"/>
          <a:ext cx="818292" cy="818292"/>
        </a:xfrm>
        <a:prstGeom prst="chord">
          <a:avLst/>
        </a:prstGeom>
        <a:blipFill rotWithShape="1">
          <a:blip xmlns:r="http://schemas.openxmlformats.org/officeDocument/2006/relationships" r:embed="rId1"/>
          <a:stretch>
            <a:fillRect/>
          </a:stretch>
        </a:blip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0EE050-7FA0-466B-8300-B93FAD3B4F6F}">
      <dsp:nvSpPr>
        <dsp:cNvPr id="0" name=""/>
        <dsp:cNvSpPr/>
      </dsp:nvSpPr>
      <dsp:spPr>
        <a:xfrm>
          <a:off x="0" y="0"/>
          <a:ext cx="3951288" cy="3951288"/>
        </a:xfrm>
        <a:prstGeom prst="pie">
          <a:avLst>
            <a:gd name="adj1" fmla="val 5400000"/>
            <a:gd name="adj2" fmla="val 1620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DC3CA6A-D861-4B3F-9572-28EAD469705F}">
      <dsp:nvSpPr>
        <dsp:cNvPr id="0" name=""/>
        <dsp:cNvSpPr/>
      </dsp:nvSpPr>
      <dsp:spPr>
        <a:xfrm>
          <a:off x="1975644" y="0"/>
          <a:ext cx="8262143" cy="395128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楷体" panose="02010609060101010101" pitchFamily="49" charset="-122"/>
              <a:ea typeface="楷体" panose="02010609060101010101" pitchFamily="49" charset="-122"/>
            </a:rPr>
            <a:t>生产储备</a:t>
          </a:r>
          <a:r>
            <a:rPr lang="en-US" altLang="zh-CN" sz="2400" kern="1200" dirty="0" smtClean="0">
              <a:latin typeface="楷体" panose="02010609060101010101" pitchFamily="49" charset="-122"/>
              <a:ea typeface="楷体" panose="02010609060101010101" pitchFamily="49" charset="-122"/>
            </a:rPr>
            <a:t>--</a:t>
          </a:r>
          <a:r>
            <a:rPr lang="zh-CN" sz="2400" kern="1200" dirty="0" smtClean="0">
              <a:latin typeface="楷体" panose="02010609060101010101" pitchFamily="49" charset="-122"/>
              <a:ea typeface="楷体" panose="02010609060101010101" pitchFamily="49" charset="-122"/>
            </a:rPr>
            <a:t>生产储备是企业为保持生产的正常进行而保有的物质准备，这种储备是存在生产领域中，已脱离流通领域但尚未投入生产过程。</a:t>
          </a:r>
          <a:endParaRPr lang="zh-CN" altLang="en-US" sz="2400" kern="1200" dirty="0">
            <a:latin typeface="楷体" panose="02010609060101010101" pitchFamily="49" charset="-122"/>
            <a:ea typeface="楷体" panose="02010609060101010101" pitchFamily="49" charset="-122"/>
          </a:endParaRPr>
        </a:p>
      </dsp:txBody>
      <dsp:txXfrm>
        <a:off x="1975644" y="0"/>
        <a:ext cx="8262143" cy="1185388"/>
      </dsp:txXfrm>
    </dsp:sp>
    <dsp:sp modelId="{211B429F-2A7C-4DF8-8BF0-FC4F3788FE6C}">
      <dsp:nvSpPr>
        <dsp:cNvPr id="0" name=""/>
        <dsp:cNvSpPr/>
      </dsp:nvSpPr>
      <dsp:spPr>
        <a:xfrm>
          <a:off x="691476" y="1185388"/>
          <a:ext cx="2568334" cy="2568334"/>
        </a:xfrm>
        <a:prstGeom prst="pie">
          <a:avLst>
            <a:gd name="adj1" fmla="val 5400000"/>
            <a:gd name="adj2" fmla="val 1620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C480E06-32A9-449A-A932-B2DF083E632F}">
      <dsp:nvSpPr>
        <dsp:cNvPr id="0" name=""/>
        <dsp:cNvSpPr/>
      </dsp:nvSpPr>
      <dsp:spPr>
        <a:xfrm>
          <a:off x="1975644" y="1185388"/>
          <a:ext cx="8262143" cy="256833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楷体" panose="02010609060101010101" pitchFamily="49" charset="-122"/>
              <a:ea typeface="楷体" panose="02010609060101010101" pitchFamily="49" charset="-122"/>
            </a:rPr>
            <a:t>消费储备</a:t>
          </a:r>
          <a:r>
            <a:rPr lang="en-US" altLang="zh-CN" sz="2400" kern="1200" dirty="0" smtClean="0">
              <a:latin typeface="楷体" panose="02010609060101010101" pitchFamily="49" charset="-122"/>
              <a:ea typeface="楷体" panose="02010609060101010101" pitchFamily="49" charset="-122"/>
            </a:rPr>
            <a:t>--</a:t>
          </a:r>
          <a:r>
            <a:rPr lang="zh-CN" sz="2400" kern="1200" dirty="0" smtClean="0">
              <a:latin typeface="楷体" panose="02010609060101010101" pitchFamily="49" charset="-122"/>
              <a:ea typeface="楷体" panose="02010609060101010101" pitchFamily="49" charset="-122"/>
            </a:rPr>
            <a:t>消费储备是为了保持消费的需要而保有的物质储备，这种储备是在最终消费领域中，已脱离了流通领域但尚未进入消费过程。</a:t>
          </a:r>
          <a:endParaRPr lang="zh-CN" altLang="en-US" sz="2400" kern="1200" dirty="0">
            <a:latin typeface="楷体" panose="02010609060101010101" pitchFamily="49" charset="-122"/>
            <a:ea typeface="楷体" panose="02010609060101010101" pitchFamily="49" charset="-122"/>
          </a:endParaRPr>
        </a:p>
      </dsp:txBody>
      <dsp:txXfrm>
        <a:off x="1975644" y="1185388"/>
        <a:ext cx="8262143" cy="1185385"/>
      </dsp:txXfrm>
    </dsp:sp>
    <dsp:sp modelId="{81DC55FC-0389-424E-9303-BD66201A4F94}">
      <dsp:nvSpPr>
        <dsp:cNvPr id="0" name=""/>
        <dsp:cNvSpPr/>
      </dsp:nvSpPr>
      <dsp:spPr>
        <a:xfrm>
          <a:off x="1382951" y="2370773"/>
          <a:ext cx="1185385" cy="1185385"/>
        </a:xfrm>
        <a:prstGeom prst="pie">
          <a:avLst>
            <a:gd name="adj1" fmla="val 5400000"/>
            <a:gd name="adj2" fmla="val 1620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D0AF8CD-B820-44FA-BDEB-B4451F99B9C0}">
      <dsp:nvSpPr>
        <dsp:cNvPr id="0" name=""/>
        <dsp:cNvSpPr/>
      </dsp:nvSpPr>
      <dsp:spPr>
        <a:xfrm>
          <a:off x="1975644" y="2370773"/>
          <a:ext cx="8262143" cy="118538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楷体" panose="02010609060101010101" pitchFamily="49" charset="-122"/>
              <a:ea typeface="楷体" panose="02010609060101010101" pitchFamily="49" charset="-122"/>
            </a:rPr>
            <a:t>流通储备</a:t>
          </a:r>
          <a:r>
            <a:rPr lang="en-US" altLang="zh-CN" sz="2400" kern="1200" dirty="0" smtClean="0">
              <a:latin typeface="楷体" panose="02010609060101010101" pitchFamily="49" charset="-122"/>
              <a:ea typeface="楷体" panose="02010609060101010101" pitchFamily="49" charset="-122"/>
            </a:rPr>
            <a:t>--</a:t>
          </a:r>
          <a:r>
            <a:rPr lang="zh-CN" sz="2400" kern="1200" dirty="0" smtClean="0">
              <a:latin typeface="楷体" panose="02010609060101010101" pitchFamily="49" charset="-122"/>
              <a:ea typeface="楷体" panose="02010609060101010101" pitchFamily="49" charset="-122"/>
            </a:rPr>
            <a:t>流通储备是社会再生产中，为保证再生产的正常而保持在流通领域中的“物”的暂时停滞。</a:t>
          </a:r>
          <a:endParaRPr lang="zh-CN" altLang="en-US" sz="2400" kern="1200" dirty="0">
            <a:latin typeface="楷体" panose="02010609060101010101" pitchFamily="49" charset="-122"/>
            <a:ea typeface="楷体" panose="02010609060101010101" pitchFamily="49" charset="-122"/>
          </a:endParaRPr>
        </a:p>
      </dsp:txBody>
      <dsp:txXfrm>
        <a:off x="1975644" y="2370773"/>
        <a:ext cx="8262143" cy="118538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ltLang="zh-CN"/>
          </a:p>
        </p:txBody>
      </p:sp>
      <p:sp>
        <p:nvSpPr>
          <p:cNvPr id="716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ltLang="zh-CN"/>
          </a:p>
        </p:txBody>
      </p:sp>
      <p:sp>
        <p:nvSpPr>
          <p:cNvPr id="12493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ltLang="zh-CN"/>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A4F1326-5370-40F6-9ED2-0C6A0E1A6917}" type="slidenum">
              <a:rPr lang="en-US" altLang="zh-CN"/>
              <a:pPr/>
              <a:t>‹#›</a:t>
            </a:fld>
            <a:endParaRPr lang="en-US" altLang="zh-CN"/>
          </a:p>
        </p:txBody>
      </p:sp>
    </p:spTree>
    <p:extLst>
      <p:ext uri="{BB962C8B-B14F-4D97-AF65-F5344CB8AC3E}">
        <p14:creationId xmlns="" xmlns:p14="http://schemas.microsoft.com/office/powerpoint/2010/main" val="3732920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17B9C334-94FF-471B-8587-CB156EC6893A}" type="slidenum">
              <a:rPr lang="en-US" altLang="zh-CN"/>
              <a:pPr eaLnBrk="1" hangingPunct="1"/>
              <a:t>3</a:t>
            </a:fld>
            <a:endParaRPr lang="en-US" altLang="zh-CN"/>
          </a:p>
        </p:txBody>
      </p:sp>
      <p:sp>
        <p:nvSpPr>
          <p:cNvPr id="125955" name="Rectangle 2"/>
          <p:cNvSpPr>
            <a:spLocks noGrp="1" noRot="1" noChangeAspect="1" noChangeArrowheads="1" noTextEdit="1"/>
          </p:cNvSpPr>
          <p:nvPr>
            <p:ph type="sldImg"/>
          </p:nvPr>
        </p:nvSpPr>
        <p:spPr>
          <a:xfrm>
            <a:off x="381000" y="685800"/>
            <a:ext cx="6096000" cy="3429000"/>
          </a:xfrm>
          <a:ln/>
        </p:spPr>
      </p:sp>
      <p:sp>
        <p:nvSpPr>
          <p:cNvPr id="1259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zh-CN" altLang="zh-CN" sz="1200" kern="1200" dirty="0" smtClean="0">
                <a:solidFill>
                  <a:schemeClr val="tx1"/>
                </a:solidFill>
                <a:effectLst/>
                <a:latin typeface="Arial" charset="0"/>
                <a:ea typeface="宋体" pitchFamily="2" charset="-122"/>
                <a:cs typeface="+mn-cs"/>
              </a:rPr>
              <a:t>在物流系统中，运输和仓储是并列的两大主要功能要素，被称为物流的两个支柱。仓储的概念和运输的概念相对应，运输是以改变“物”的空间状态为目的的活动，而仓储则是以改变“物”的时间状态为目的的活动，以克服产需之间的时间差异，获得更好的效用。</a:t>
            </a:r>
          </a:p>
          <a:p>
            <a:r>
              <a:rPr lang="zh-CN" altLang="zh-CN" sz="1200" kern="1200" dirty="0" smtClean="0">
                <a:solidFill>
                  <a:schemeClr val="tx1"/>
                </a:solidFill>
                <a:effectLst/>
                <a:latin typeface="Arial" charset="0"/>
                <a:ea typeface="宋体" pitchFamily="2" charset="-122"/>
                <a:cs typeface="+mn-cs"/>
              </a:rPr>
              <a:t>仓储成本管理的任务是用最低的费用在适当的时间和适当的地点取得适当数量的存货。</a:t>
            </a:r>
            <a:endParaRPr lang="zh-CN" altLang="zh-CN" sz="1200" kern="1200" dirty="0">
              <a:solidFill>
                <a:schemeClr val="tx1"/>
              </a:solidFill>
              <a:effectLst/>
              <a:latin typeface="Arial" charset="0"/>
              <a:ea typeface="宋体" pitchFamily="2" charset="-122"/>
              <a:cs typeface="+mn-cs"/>
            </a:endParaRPr>
          </a:p>
        </p:txBody>
      </p:sp>
    </p:spTree>
    <p:extLst>
      <p:ext uri="{BB962C8B-B14F-4D97-AF65-F5344CB8AC3E}">
        <p14:creationId xmlns="" xmlns:p14="http://schemas.microsoft.com/office/powerpoint/2010/main" val="2003920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Arial" charset="0"/>
                <a:ea typeface="宋体" pitchFamily="2" charset="-122"/>
                <a:cs typeface="+mn-cs"/>
              </a:rPr>
              <a:t>三、仓储费用分项归集的基本方法</a:t>
            </a:r>
          </a:p>
          <a:p>
            <a:r>
              <a:rPr lang="zh-CN" altLang="zh-CN" sz="1200" kern="1200" dirty="0" smtClean="0">
                <a:solidFill>
                  <a:schemeClr val="tx1"/>
                </a:solidFill>
                <a:latin typeface="Arial" charset="0"/>
                <a:ea typeface="宋体" pitchFamily="2" charset="-122"/>
                <a:cs typeface="+mn-cs"/>
              </a:rPr>
              <a:t>仓储成本计算所依据的原始数据主要由企业会计部门提供，由于企业发生的仓储费用除少数项目外，往往与其他部门发生的费用混合在一起，需要采取合理的方式将其剥离出来。下面简要说明主要仓储成本项目的费用剥离与归集方法。</a:t>
            </a:r>
          </a:p>
          <a:p>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1</a:t>
            </a:r>
            <a:r>
              <a:rPr lang="zh-CN" altLang="zh-CN" sz="1200" kern="1200" dirty="0" smtClean="0">
                <a:solidFill>
                  <a:schemeClr val="tx1"/>
                </a:solidFill>
                <a:latin typeface="Arial" charset="0"/>
                <a:ea typeface="宋体" pitchFamily="2" charset="-122"/>
                <a:cs typeface="+mn-cs"/>
              </a:rPr>
              <a:t>）材料费</a:t>
            </a:r>
            <a:r>
              <a:rPr lang="en-US" altLang="zh-CN" sz="1200" kern="12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材料费是与仓储作业相关联的材料耗费，例如包装耗材、作业工具耗费、器具备品耗费、燃料耗费等，可以根据材料的领用记录计算与归集。对于与非仓储作业相混用的材料，可按一定方法对其费用加以分割。</a:t>
            </a:r>
          </a:p>
          <a:p>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2</a:t>
            </a:r>
            <a:r>
              <a:rPr lang="zh-CN" altLang="zh-CN" sz="1200" kern="1200" dirty="0" smtClean="0">
                <a:solidFill>
                  <a:schemeClr val="tx1"/>
                </a:solidFill>
                <a:latin typeface="Arial" charset="0"/>
                <a:ea typeface="宋体" pitchFamily="2" charset="-122"/>
                <a:cs typeface="+mn-cs"/>
              </a:rPr>
              <a:t>）人工费</a:t>
            </a:r>
            <a:r>
              <a:rPr lang="en-US" altLang="zh-CN" sz="1200" kern="12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人工费可以直接根据从事仓储作业的人员工资、奖金、补贴等报酬的实际金额加以计算与归集。</a:t>
            </a:r>
          </a:p>
          <a:p>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3</a:t>
            </a:r>
            <a:r>
              <a:rPr lang="zh-CN" altLang="zh-CN" sz="1200" kern="1200" dirty="0" smtClean="0">
                <a:solidFill>
                  <a:schemeClr val="tx1"/>
                </a:solidFill>
                <a:latin typeface="Arial" charset="0"/>
                <a:ea typeface="宋体" pitchFamily="2" charset="-122"/>
                <a:cs typeface="+mn-cs"/>
              </a:rPr>
              <a:t>）物业管理费</a:t>
            </a:r>
            <a:r>
              <a:rPr lang="en-US" altLang="zh-CN" sz="1200" kern="12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物业管理费包括水、电、气等费用，可以根据安装在设施上的用量记录装置获取相关数据，也可以根据建筑设施的比例和物流人员的比例简单推算。</a:t>
            </a:r>
          </a:p>
          <a:p>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4</a:t>
            </a:r>
            <a:r>
              <a:rPr lang="zh-CN" altLang="zh-CN" sz="1200" kern="1200" dirty="0" smtClean="0">
                <a:solidFill>
                  <a:schemeClr val="tx1"/>
                </a:solidFill>
                <a:latin typeface="Arial" charset="0"/>
                <a:ea typeface="宋体" pitchFamily="2" charset="-122"/>
                <a:cs typeface="+mn-cs"/>
              </a:rPr>
              <a:t>）折旧</a:t>
            </a:r>
            <a:r>
              <a:rPr lang="en-US" altLang="zh-CN" sz="1200" kern="12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折旧根据设施设备的折旧年限、折旧率计算。</a:t>
            </a:r>
          </a:p>
          <a:p>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5</a:t>
            </a:r>
            <a:r>
              <a:rPr lang="zh-CN" altLang="zh-CN" sz="1200" kern="1200" dirty="0" smtClean="0">
                <a:solidFill>
                  <a:schemeClr val="tx1"/>
                </a:solidFill>
                <a:latin typeface="Arial" charset="0"/>
                <a:ea typeface="宋体" pitchFamily="2" charset="-122"/>
                <a:cs typeface="+mn-cs"/>
              </a:rPr>
              <a:t>）利息</a:t>
            </a:r>
            <a:r>
              <a:rPr lang="en-US" altLang="zh-CN" sz="1200" kern="12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可根据物流相关资产的贷款利率计算。</a:t>
            </a:r>
          </a:p>
          <a:p>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6</a:t>
            </a:r>
            <a:r>
              <a:rPr lang="zh-CN" altLang="zh-CN" sz="1200" kern="1200" dirty="0" smtClean="0">
                <a:solidFill>
                  <a:schemeClr val="tx1"/>
                </a:solidFill>
                <a:latin typeface="Arial" charset="0"/>
                <a:ea typeface="宋体" pitchFamily="2" charset="-122"/>
                <a:cs typeface="+mn-cs"/>
              </a:rPr>
              <a:t>）营运间接费用</a:t>
            </a:r>
            <a:r>
              <a:rPr lang="en-US" altLang="zh-CN" sz="1200" kern="12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营运间接费用可以按管理人员构成比例或固定比率分摊计算。</a:t>
            </a:r>
          </a:p>
          <a:p>
            <a:endParaRPr lang="zh-CN" altLang="en-US" dirty="0"/>
          </a:p>
        </p:txBody>
      </p:sp>
      <p:sp>
        <p:nvSpPr>
          <p:cNvPr id="4" name="灯片编号占位符 3"/>
          <p:cNvSpPr>
            <a:spLocks noGrp="1"/>
          </p:cNvSpPr>
          <p:nvPr>
            <p:ph type="sldNum" sz="quarter" idx="10"/>
          </p:nvPr>
        </p:nvSpPr>
        <p:spPr/>
        <p:txBody>
          <a:bodyPr/>
          <a:lstStyle/>
          <a:p>
            <a:fld id="{FA4F1326-5370-40F6-9ED2-0C6A0E1A6917}" type="slidenum">
              <a:rPr lang="en-US" altLang="zh-CN" smtClean="0"/>
              <a:pPr/>
              <a:t>26</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smtClean="0">
                <a:solidFill>
                  <a:schemeClr val="tx1"/>
                </a:solidFill>
                <a:latin typeface="Arial" charset="0"/>
                <a:ea typeface="宋体" pitchFamily="2" charset="-122"/>
                <a:cs typeface="+mn-cs"/>
              </a:rPr>
              <a:t>在物流企业中存货占有较大的比重，因此，物流企业的仓储成本管理是一项非常重要的工作。库存物资数量并非越多越好，库存物资数量过多，占用的资金和支付的仓储保险费也就过多，显然是不经济的。因此，物流企业仓储成本管理的核心内容是确定合理的库存量。</a:t>
            </a:r>
          </a:p>
          <a:p>
            <a:endParaRPr lang="zh-CN" altLang="en-US" dirty="0"/>
          </a:p>
        </p:txBody>
      </p:sp>
      <p:sp>
        <p:nvSpPr>
          <p:cNvPr id="4" name="灯片编号占位符 3"/>
          <p:cNvSpPr>
            <a:spLocks noGrp="1"/>
          </p:cNvSpPr>
          <p:nvPr>
            <p:ph type="sldNum" sz="quarter" idx="10"/>
          </p:nvPr>
        </p:nvSpPr>
        <p:spPr/>
        <p:txBody>
          <a:bodyPr/>
          <a:lstStyle/>
          <a:p>
            <a:fld id="{FA4F1326-5370-40F6-9ED2-0C6A0E1A6917}" type="slidenum">
              <a:rPr lang="en-US" altLang="zh-CN" smtClean="0"/>
              <a:pPr/>
              <a:t>44</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dirty="0" smtClean="0"/>
              <a:t>一、影响仓储成本的因素</a:t>
            </a:r>
          </a:p>
          <a:p>
            <a:r>
              <a:rPr lang="zh-CN" altLang="zh-CN" sz="1200" dirty="0" smtClean="0"/>
              <a:t>物资仓储量的多少是由许多因素决定的。比如，从物资本身的特征来看，货物本身的性能不稳定，易燃、易爆、易变质的货物的库存量要小一些。时尚性强的货物，库存量要小一些，如时装等；时尚性不强的货物，库存量可以高一些，如烟酒等。从物资管理方面来看，运输条件的便利与否也是影响因素之一。从交通方面来看，运输周期短的货物，可以保持较小的库存量；反之，运输不便、运输周期长的货物，应保持较高的库存量。从物资的使用和销售方面来看，一般销售量增加，相应的库存量也要增加；反之，销售量减少，库存量也要减少。</a:t>
            </a:r>
          </a:p>
          <a:p>
            <a:r>
              <a:rPr lang="zh-CN" altLang="zh-CN" sz="1200" dirty="0" smtClean="0"/>
              <a:t>在研究物资最佳仓储量时，采购批量的大小是控制仓储量的基础。</a:t>
            </a:r>
          </a:p>
          <a:p>
            <a:r>
              <a:rPr lang="zh-CN" altLang="zh-CN" sz="1200" dirty="0" smtClean="0"/>
              <a:t>影响采购批量的因素可以分为以下几个方面。</a:t>
            </a: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FA4F1326-5370-40F6-9ED2-0C6A0E1A6917}" type="slidenum">
              <a:rPr lang="en-US" altLang="zh-CN" smtClean="0"/>
              <a:pPr/>
              <a:t>45</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latin typeface="Arial" charset="0"/>
                <a:ea typeface="宋体" pitchFamily="2" charset="-122"/>
                <a:cs typeface="+mn-cs"/>
              </a:rPr>
              <a:t>（六）保险储备</a:t>
            </a:r>
          </a:p>
          <a:p>
            <a:r>
              <a:rPr lang="zh-CN" altLang="zh-CN" sz="1200" kern="1200" dirty="0" smtClean="0">
                <a:solidFill>
                  <a:schemeClr val="tx1"/>
                </a:solidFill>
                <a:latin typeface="Arial" charset="0"/>
                <a:ea typeface="宋体" pitchFamily="2" charset="-122"/>
                <a:cs typeface="+mn-cs"/>
              </a:rPr>
              <a:t>上述经济批量模型均假设存货的供需是稳定的，即每日需求量不变。但实际情况并非完全如此，需求量经常会发生变化，交货时间由于各种原因也可能延误。这些不确定因素的存在，要求企业要持有一定的保险储备，以防止延误、存货短缺等造成的损失。建立保险储备的代价是储存成本的增加。保险储备大，因缺货造成的损失小，但相应的储存成本大；保险储备小，储存成本小，但可能因缺货造成的损失大。最佳保险储备的确定，就是在存货短缺所造成的损失和保险储备的储存成本之间做出权衡，要使两者之和（总成本）达到最小。保险储备总成本公式为</a:t>
            </a:r>
          </a:p>
          <a:p>
            <a:r>
              <a:rPr lang="en-US" altLang="zh-CN" sz="1200" kern="1200" dirty="0" smtClean="0">
                <a:solidFill>
                  <a:schemeClr val="tx1"/>
                </a:solidFill>
                <a:latin typeface="Arial" charset="0"/>
                <a:ea typeface="宋体" pitchFamily="2" charset="-122"/>
                <a:cs typeface="+mn-cs"/>
              </a:rPr>
              <a:t>	TC</a:t>
            </a:r>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S,B</a:t>
            </a:r>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sym typeface="Symbol"/>
              </a:rPr>
              <a:t></a:t>
            </a:r>
            <a:r>
              <a:rPr lang="en-US" altLang="zh-CN" sz="1200" i="1" kern="1200" dirty="0" err="1" smtClean="0">
                <a:solidFill>
                  <a:schemeClr val="tx1"/>
                </a:solidFill>
                <a:latin typeface="Arial" charset="0"/>
                <a:ea typeface="宋体" pitchFamily="2" charset="-122"/>
                <a:cs typeface="+mn-cs"/>
              </a:rPr>
              <a:t>C</a:t>
            </a:r>
            <a:r>
              <a:rPr lang="en-US" altLang="zh-CN" sz="1200" kern="1200" baseline="-25000" dirty="0" err="1" smtClean="0">
                <a:solidFill>
                  <a:schemeClr val="tx1"/>
                </a:solidFill>
                <a:latin typeface="Arial" charset="0"/>
                <a:ea typeface="宋体" pitchFamily="2" charset="-122"/>
                <a:cs typeface="+mn-cs"/>
              </a:rPr>
              <a:t>s</a:t>
            </a:r>
            <a:r>
              <a:rPr lang="en-US" altLang="zh-CN" sz="1200" kern="1200" dirty="0" err="1" smtClean="0">
                <a:solidFill>
                  <a:schemeClr val="tx1"/>
                </a:solidFill>
                <a:latin typeface="Arial" charset="0"/>
                <a:ea typeface="宋体" pitchFamily="2" charset="-122"/>
                <a:cs typeface="+mn-cs"/>
                <a:sym typeface="Symbol"/>
              </a:rPr>
              <a:t></a:t>
            </a:r>
            <a:r>
              <a:rPr lang="en-US" altLang="zh-CN" sz="1200" i="1" kern="1200" dirty="0" err="1" smtClean="0">
                <a:solidFill>
                  <a:schemeClr val="tx1"/>
                </a:solidFill>
                <a:latin typeface="Arial" charset="0"/>
                <a:ea typeface="宋体" pitchFamily="2" charset="-122"/>
                <a:cs typeface="+mn-cs"/>
              </a:rPr>
              <a:t>C</a:t>
            </a:r>
            <a:r>
              <a:rPr lang="en-US" altLang="zh-CN" sz="1200" kern="1200" baseline="-25000" dirty="0" err="1" smtClean="0">
                <a:solidFill>
                  <a:schemeClr val="tx1"/>
                </a:solidFill>
                <a:latin typeface="Arial" charset="0"/>
                <a:ea typeface="宋体" pitchFamily="2" charset="-122"/>
                <a:cs typeface="+mn-cs"/>
              </a:rPr>
              <a:t>B</a:t>
            </a:r>
            <a:r>
              <a:rPr lang="en-US" altLang="zh-CN" sz="1200" kern="1200" dirty="0" err="1" smtClean="0">
                <a:solidFill>
                  <a:schemeClr val="tx1"/>
                </a:solidFill>
                <a:latin typeface="Arial" charset="0"/>
                <a:ea typeface="宋体" pitchFamily="2" charset="-122"/>
                <a:cs typeface="+mn-cs"/>
                <a:sym typeface="Symbol"/>
              </a:rPr>
              <a:t></a:t>
            </a:r>
            <a:r>
              <a:rPr lang="en-US" altLang="zh-CN" sz="1200" i="1" kern="1200" dirty="0" err="1" smtClean="0">
                <a:solidFill>
                  <a:schemeClr val="tx1"/>
                </a:solidFill>
                <a:latin typeface="Arial" charset="0"/>
                <a:ea typeface="宋体" pitchFamily="2" charset="-122"/>
                <a:cs typeface="+mn-cs"/>
              </a:rPr>
              <a:t>K</a:t>
            </a:r>
            <a:r>
              <a:rPr lang="en-US" altLang="zh-CN" sz="1200" kern="1200" baseline="-25000" dirty="0" err="1" smtClean="0">
                <a:solidFill>
                  <a:schemeClr val="tx1"/>
                </a:solidFill>
                <a:latin typeface="Arial" charset="0"/>
                <a:ea typeface="宋体" pitchFamily="2" charset="-122"/>
                <a:cs typeface="+mn-cs"/>
              </a:rPr>
              <a:t>u</a:t>
            </a:r>
            <a:r>
              <a:rPr lang="en-US" altLang="zh-CN" sz="1200" i="1" kern="1200" dirty="0" err="1" smtClean="0">
                <a:solidFill>
                  <a:schemeClr val="tx1"/>
                </a:solidFill>
                <a:latin typeface="Arial" charset="0"/>
                <a:ea typeface="宋体" pitchFamily="2" charset="-122"/>
                <a:cs typeface="+mn-cs"/>
              </a:rPr>
              <a:t>SN</a:t>
            </a:r>
            <a:r>
              <a:rPr lang="en-US" altLang="zh-CN" sz="1200" kern="1200" dirty="0" err="1" smtClean="0">
                <a:solidFill>
                  <a:schemeClr val="tx1"/>
                </a:solidFill>
                <a:latin typeface="Arial" charset="0"/>
                <a:ea typeface="宋体" pitchFamily="2" charset="-122"/>
                <a:cs typeface="+mn-cs"/>
                <a:sym typeface="Symbol"/>
              </a:rPr>
              <a:t></a:t>
            </a:r>
            <a:r>
              <a:rPr lang="en-US" altLang="zh-CN" sz="1200" i="1" kern="1200" dirty="0" err="1" smtClean="0">
                <a:solidFill>
                  <a:schemeClr val="tx1"/>
                </a:solidFill>
                <a:latin typeface="Arial" charset="0"/>
                <a:ea typeface="宋体" pitchFamily="2" charset="-122"/>
                <a:cs typeface="+mn-cs"/>
              </a:rPr>
              <a:t>BK</a:t>
            </a:r>
            <a:r>
              <a:rPr lang="en-US" altLang="zh-CN" sz="1200" kern="1200" baseline="-25000" dirty="0" err="1" smtClean="0">
                <a:solidFill>
                  <a:schemeClr val="tx1"/>
                </a:solidFill>
                <a:latin typeface="Arial" charset="0"/>
                <a:ea typeface="宋体" pitchFamily="2" charset="-122"/>
                <a:cs typeface="+mn-cs"/>
              </a:rPr>
              <a:t>c</a:t>
            </a:r>
            <a:endParaRPr lang="zh-CN" altLang="zh-CN" sz="1200" kern="1200" dirty="0" smtClean="0">
              <a:solidFill>
                <a:schemeClr val="tx1"/>
              </a:solidFill>
              <a:latin typeface="Arial" charset="0"/>
              <a:ea typeface="宋体" pitchFamily="2" charset="-122"/>
              <a:cs typeface="+mn-cs"/>
            </a:endParaRPr>
          </a:p>
          <a:p>
            <a:r>
              <a:rPr lang="zh-CN" altLang="zh-CN" sz="1200" kern="1200" dirty="0" smtClean="0">
                <a:solidFill>
                  <a:schemeClr val="tx1"/>
                </a:solidFill>
                <a:latin typeface="Arial" charset="0"/>
                <a:ea typeface="宋体" pitchFamily="2" charset="-122"/>
                <a:cs typeface="+mn-cs"/>
              </a:rPr>
              <a:t>式中</a:t>
            </a:r>
            <a:r>
              <a:rPr lang="en-US" altLang="zh-CN" sz="1200" kern="1200" dirty="0" smtClean="0">
                <a:solidFill>
                  <a:schemeClr val="tx1"/>
                </a:solidFill>
                <a:latin typeface="Arial" charset="0"/>
                <a:ea typeface="宋体" pitchFamily="2" charset="-122"/>
                <a:cs typeface="+mn-cs"/>
              </a:rPr>
              <a:t>  TC</a:t>
            </a:r>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S,B</a:t>
            </a:r>
            <a:r>
              <a:rPr lang="zh-CN" altLang="zh-CN" sz="1200" kern="1200" dirty="0" smtClean="0">
                <a:solidFill>
                  <a:schemeClr val="tx1"/>
                </a:solidFill>
                <a:latin typeface="Arial" charset="0"/>
                <a:ea typeface="宋体" pitchFamily="2" charset="-122"/>
                <a:cs typeface="+mn-cs"/>
              </a:rPr>
              <a:t>）——</a:t>
            </a:r>
            <a:r>
              <a:rPr lang="zh-CN" altLang="zh-CN" sz="1200" kern="1200" baseline="300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与保险储备有关的总成本；</a:t>
            </a:r>
          </a:p>
          <a:p>
            <a:r>
              <a:rPr lang="en-US" altLang="zh-CN" sz="1200" i="1" kern="1200" dirty="0" smtClean="0">
                <a:solidFill>
                  <a:schemeClr val="tx1"/>
                </a:solidFill>
                <a:latin typeface="Arial" charset="0"/>
                <a:ea typeface="宋体" pitchFamily="2" charset="-122"/>
                <a:cs typeface="+mn-cs"/>
              </a:rPr>
              <a:t>C</a:t>
            </a:r>
            <a:r>
              <a:rPr lang="en-US" altLang="zh-CN" sz="1200" kern="1200" baseline="-25000" dirty="0" smtClean="0">
                <a:solidFill>
                  <a:schemeClr val="tx1"/>
                </a:solidFill>
                <a:latin typeface="Arial" charset="0"/>
                <a:ea typeface="宋体" pitchFamily="2" charset="-122"/>
                <a:cs typeface="+mn-cs"/>
              </a:rPr>
              <a:t>s</a:t>
            </a:r>
            <a:r>
              <a:rPr lang="zh-CN" altLang="zh-CN" sz="1200" kern="1200" dirty="0" smtClean="0">
                <a:solidFill>
                  <a:schemeClr val="tx1"/>
                </a:solidFill>
                <a:latin typeface="Arial" charset="0"/>
                <a:ea typeface="宋体" pitchFamily="2" charset="-122"/>
                <a:cs typeface="+mn-cs"/>
              </a:rPr>
              <a:t>——</a:t>
            </a:r>
            <a:r>
              <a:rPr lang="zh-CN" altLang="zh-CN" sz="1200" kern="1200" baseline="300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缺货成本；</a:t>
            </a:r>
          </a:p>
          <a:p>
            <a:r>
              <a:rPr lang="en-US" altLang="zh-CN" sz="1200" i="1" kern="1200" dirty="0" smtClean="0">
                <a:solidFill>
                  <a:schemeClr val="tx1"/>
                </a:solidFill>
                <a:latin typeface="Arial" charset="0"/>
                <a:ea typeface="宋体" pitchFamily="2" charset="-122"/>
                <a:cs typeface="+mn-cs"/>
              </a:rPr>
              <a:t>C</a:t>
            </a:r>
            <a:r>
              <a:rPr lang="en-US" altLang="zh-CN" sz="1200" kern="1200" baseline="-25000" dirty="0" smtClean="0">
                <a:solidFill>
                  <a:schemeClr val="tx1"/>
                </a:solidFill>
                <a:latin typeface="Arial" charset="0"/>
                <a:ea typeface="宋体" pitchFamily="2" charset="-122"/>
                <a:cs typeface="+mn-cs"/>
              </a:rPr>
              <a:t>B</a:t>
            </a:r>
            <a:r>
              <a:rPr lang="zh-CN" altLang="zh-CN" sz="1200" kern="1200" dirty="0" smtClean="0">
                <a:solidFill>
                  <a:schemeClr val="tx1"/>
                </a:solidFill>
                <a:latin typeface="Arial" charset="0"/>
                <a:ea typeface="宋体" pitchFamily="2" charset="-122"/>
                <a:cs typeface="+mn-cs"/>
              </a:rPr>
              <a:t>——</a:t>
            </a:r>
            <a:r>
              <a:rPr lang="zh-CN" altLang="zh-CN" sz="1200" kern="1200" baseline="300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保险储备成本；</a:t>
            </a:r>
          </a:p>
          <a:p>
            <a:r>
              <a:rPr lang="en-US" altLang="zh-CN" sz="1200" i="1" kern="1200" dirty="0" smtClean="0">
                <a:solidFill>
                  <a:schemeClr val="tx1"/>
                </a:solidFill>
                <a:latin typeface="Arial" charset="0"/>
                <a:ea typeface="宋体" pitchFamily="2" charset="-122"/>
                <a:cs typeface="+mn-cs"/>
              </a:rPr>
              <a:t>S</a:t>
            </a:r>
            <a:r>
              <a:rPr lang="zh-CN" altLang="zh-CN" sz="1200" kern="1200" dirty="0" smtClean="0">
                <a:solidFill>
                  <a:schemeClr val="tx1"/>
                </a:solidFill>
                <a:latin typeface="Arial" charset="0"/>
                <a:ea typeface="宋体" pitchFamily="2" charset="-122"/>
                <a:cs typeface="+mn-cs"/>
              </a:rPr>
              <a:t>——</a:t>
            </a:r>
            <a:r>
              <a:rPr lang="zh-CN" altLang="zh-CN" sz="1200" kern="1200" baseline="300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缺货量；</a:t>
            </a:r>
          </a:p>
          <a:p>
            <a:r>
              <a:rPr lang="en-US" altLang="zh-CN" sz="1200" i="1" kern="1200" dirty="0" smtClean="0">
                <a:solidFill>
                  <a:schemeClr val="tx1"/>
                </a:solidFill>
                <a:latin typeface="Arial" charset="0"/>
                <a:ea typeface="宋体" pitchFamily="2" charset="-122"/>
                <a:cs typeface="+mn-cs"/>
              </a:rPr>
              <a:t>K</a:t>
            </a:r>
            <a:r>
              <a:rPr lang="en-US" altLang="zh-CN" sz="1200" kern="1200" baseline="-25000" dirty="0" smtClean="0">
                <a:solidFill>
                  <a:schemeClr val="tx1"/>
                </a:solidFill>
                <a:latin typeface="Arial" charset="0"/>
                <a:ea typeface="宋体" pitchFamily="2" charset="-122"/>
                <a:cs typeface="+mn-cs"/>
              </a:rPr>
              <a:t>u</a:t>
            </a:r>
            <a:r>
              <a:rPr lang="zh-CN" altLang="zh-CN" sz="1200" kern="1200" dirty="0" smtClean="0">
                <a:solidFill>
                  <a:schemeClr val="tx1"/>
                </a:solidFill>
                <a:latin typeface="Arial" charset="0"/>
                <a:ea typeface="宋体" pitchFamily="2" charset="-122"/>
                <a:cs typeface="+mn-cs"/>
              </a:rPr>
              <a:t>——</a:t>
            </a:r>
            <a:r>
              <a:rPr lang="zh-CN" altLang="zh-CN" sz="1200" kern="1200" baseline="300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单位缺货成本；</a:t>
            </a:r>
          </a:p>
          <a:p>
            <a:r>
              <a:rPr lang="en-US" altLang="zh-CN" sz="1200" i="1" kern="1200" dirty="0" smtClean="0">
                <a:solidFill>
                  <a:schemeClr val="tx1"/>
                </a:solidFill>
                <a:latin typeface="Arial" charset="0"/>
                <a:ea typeface="宋体" pitchFamily="2" charset="-122"/>
                <a:cs typeface="+mn-cs"/>
              </a:rPr>
              <a:t>N</a:t>
            </a:r>
            <a:r>
              <a:rPr lang="zh-CN" altLang="zh-CN" sz="1200" kern="1200" dirty="0" smtClean="0">
                <a:solidFill>
                  <a:schemeClr val="tx1"/>
                </a:solidFill>
                <a:latin typeface="Arial" charset="0"/>
                <a:ea typeface="宋体" pitchFamily="2" charset="-122"/>
                <a:cs typeface="+mn-cs"/>
              </a:rPr>
              <a:t>——</a:t>
            </a:r>
            <a:r>
              <a:rPr lang="zh-CN" altLang="zh-CN" sz="1200" kern="1200" baseline="300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年订货次数；</a:t>
            </a:r>
          </a:p>
          <a:p>
            <a:r>
              <a:rPr lang="en-US" altLang="zh-CN" sz="1200" i="1" kern="1200" dirty="0" smtClean="0">
                <a:solidFill>
                  <a:schemeClr val="tx1"/>
                </a:solidFill>
                <a:latin typeface="Arial" charset="0"/>
                <a:ea typeface="宋体" pitchFamily="2" charset="-122"/>
                <a:cs typeface="+mn-cs"/>
              </a:rPr>
              <a:t>B</a:t>
            </a:r>
            <a:r>
              <a:rPr lang="zh-CN" altLang="zh-CN" sz="1200" kern="1200" dirty="0" smtClean="0">
                <a:solidFill>
                  <a:schemeClr val="tx1"/>
                </a:solidFill>
                <a:latin typeface="Arial" charset="0"/>
                <a:ea typeface="宋体" pitchFamily="2" charset="-122"/>
                <a:cs typeface="+mn-cs"/>
              </a:rPr>
              <a:t>——</a:t>
            </a:r>
            <a:r>
              <a:rPr lang="zh-CN" altLang="zh-CN" sz="1200" kern="1200" baseline="300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保险储备；</a:t>
            </a:r>
          </a:p>
          <a:p>
            <a:r>
              <a:rPr lang="en-US" altLang="zh-CN" sz="1200" i="1" kern="1200" dirty="0" err="1" smtClean="0">
                <a:solidFill>
                  <a:schemeClr val="tx1"/>
                </a:solidFill>
                <a:latin typeface="Arial" charset="0"/>
                <a:ea typeface="宋体" pitchFamily="2" charset="-122"/>
                <a:cs typeface="+mn-cs"/>
              </a:rPr>
              <a:t>K</a:t>
            </a:r>
            <a:r>
              <a:rPr lang="en-US" altLang="zh-CN" sz="1200" kern="1200" baseline="-25000" dirty="0" err="1" smtClean="0">
                <a:solidFill>
                  <a:schemeClr val="tx1"/>
                </a:solidFill>
                <a:latin typeface="Arial" charset="0"/>
                <a:ea typeface="宋体" pitchFamily="2" charset="-122"/>
                <a:cs typeface="+mn-cs"/>
              </a:rPr>
              <a:t>c</a:t>
            </a:r>
            <a:r>
              <a:rPr lang="zh-CN" altLang="zh-CN" sz="1200" kern="1200" dirty="0" smtClean="0">
                <a:solidFill>
                  <a:schemeClr val="tx1"/>
                </a:solidFill>
                <a:latin typeface="Arial" charset="0"/>
                <a:ea typeface="宋体" pitchFamily="2" charset="-122"/>
                <a:cs typeface="+mn-cs"/>
              </a:rPr>
              <a:t>——</a:t>
            </a:r>
            <a:r>
              <a:rPr lang="zh-CN" altLang="zh-CN" sz="1200" kern="1200" baseline="300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单位储存成本。</a:t>
            </a:r>
          </a:p>
          <a:p>
            <a:endParaRPr lang="zh-CN" altLang="en-US" dirty="0"/>
          </a:p>
        </p:txBody>
      </p:sp>
      <p:sp>
        <p:nvSpPr>
          <p:cNvPr id="4" name="灯片编号占位符 3"/>
          <p:cNvSpPr>
            <a:spLocks noGrp="1"/>
          </p:cNvSpPr>
          <p:nvPr>
            <p:ph type="sldNum" sz="quarter" idx="10"/>
          </p:nvPr>
        </p:nvSpPr>
        <p:spPr/>
        <p:txBody>
          <a:bodyPr/>
          <a:lstStyle/>
          <a:p>
            <a:fld id="{FA4F1326-5370-40F6-9ED2-0C6A0E1A6917}" type="slidenum">
              <a:rPr lang="en-US" altLang="zh-CN" smtClean="0"/>
              <a:pPr/>
              <a:t>60</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7500" lnSpcReduction="20000"/>
          </a:bodyPr>
          <a:lstStyle/>
          <a:p>
            <a:r>
              <a:rPr lang="zh-CN" altLang="zh-CN" sz="1200" kern="1200" dirty="0" smtClean="0">
                <a:solidFill>
                  <a:schemeClr val="tx1"/>
                </a:solidFill>
                <a:latin typeface="Arial" charset="0"/>
                <a:ea typeface="宋体" pitchFamily="2" charset="-122"/>
                <a:cs typeface="+mn-cs"/>
              </a:rPr>
              <a:t>三、仓储成本的控制原则</a:t>
            </a:r>
          </a:p>
          <a:p>
            <a:r>
              <a:rPr lang="en-US" altLang="zh-CN" sz="1200" kern="1200" dirty="0" smtClean="0">
                <a:solidFill>
                  <a:schemeClr val="tx1"/>
                </a:solidFill>
                <a:latin typeface="Arial" charset="0"/>
                <a:ea typeface="宋体" pitchFamily="2" charset="-122"/>
                <a:cs typeface="+mn-cs"/>
              </a:rPr>
              <a:t>1</a:t>
            </a:r>
            <a:r>
              <a:rPr lang="zh-CN" altLang="zh-CN" sz="1200" kern="1200" dirty="0" smtClean="0">
                <a:solidFill>
                  <a:schemeClr val="tx1"/>
                </a:solidFill>
                <a:latin typeface="Arial" charset="0"/>
                <a:ea typeface="宋体" pitchFamily="2" charset="-122"/>
                <a:cs typeface="+mn-cs"/>
              </a:rPr>
              <a:t>．政策性原则</a:t>
            </a:r>
          </a:p>
          <a:p>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1</a:t>
            </a:r>
            <a:r>
              <a:rPr lang="zh-CN" altLang="zh-CN" sz="1200" kern="1200" dirty="0" smtClean="0">
                <a:solidFill>
                  <a:schemeClr val="tx1"/>
                </a:solidFill>
                <a:latin typeface="Arial" charset="0"/>
                <a:ea typeface="宋体" pitchFamily="2" charset="-122"/>
                <a:cs typeface="+mn-cs"/>
              </a:rPr>
              <a:t>）国家利益、企业利益和消费者利益的关系</a:t>
            </a:r>
            <a:r>
              <a:rPr lang="en-US" altLang="zh-CN" sz="1200" kern="12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降低仓储成本从根本上说对国家、企业、消费者都是有利的，但是如果在仓储成本控制过程中，采用不适当的手段损害国家和消费者的利益，是极端错误的，应予避免。</a:t>
            </a:r>
          </a:p>
          <a:p>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2</a:t>
            </a:r>
            <a:r>
              <a:rPr lang="zh-CN" altLang="zh-CN" sz="1200" kern="1200" dirty="0" smtClean="0">
                <a:solidFill>
                  <a:schemeClr val="tx1"/>
                </a:solidFill>
                <a:latin typeface="Arial" charset="0"/>
                <a:ea typeface="宋体" pitchFamily="2" charset="-122"/>
                <a:cs typeface="+mn-cs"/>
              </a:rPr>
              <a:t>）质量和成本的关系</a:t>
            </a:r>
            <a:r>
              <a:rPr lang="en-US" altLang="zh-CN" sz="1200" kern="1200" dirty="0" smtClean="0">
                <a:solidFill>
                  <a:schemeClr val="tx1"/>
                </a:solidFill>
                <a:latin typeface="Arial" charset="0"/>
                <a:ea typeface="宋体" pitchFamily="2" charset="-122"/>
                <a:cs typeface="+mn-cs"/>
              </a:rPr>
              <a:t>  </a:t>
            </a:r>
            <a:r>
              <a:rPr lang="zh-CN" altLang="zh-CN" sz="1200" kern="1200" dirty="0" smtClean="0">
                <a:solidFill>
                  <a:schemeClr val="tx1"/>
                </a:solidFill>
                <a:latin typeface="Arial" charset="0"/>
                <a:ea typeface="宋体" pitchFamily="2" charset="-122"/>
                <a:cs typeface="+mn-cs"/>
              </a:rPr>
              <a:t>不能片面追求降低储存成本，而忽视储存物资的保管要求和保管质量。</a:t>
            </a:r>
          </a:p>
          <a:p>
            <a:r>
              <a:rPr lang="en-US" altLang="zh-CN" sz="1200" kern="1200" dirty="0" smtClean="0">
                <a:solidFill>
                  <a:schemeClr val="tx1"/>
                </a:solidFill>
                <a:latin typeface="Arial" charset="0"/>
                <a:ea typeface="宋体" pitchFamily="2" charset="-122"/>
                <a:cs typeface="+mn-cs"/>
              </a:rPr>
              <a:t>2</a:t>
            </a:r>
            <a:r>
              <a:rPr lang="zh-CN" altLang="zh-CN" sz="1200" kern="1200" dirty="0" smtClean="0">
                <a:solidFill>
                  <a:schemeClr val="tx1"/>
                </a:solidFill>
                <a:latin typeface="Arial" charset="0"/>
                <a:ea typeface="宋体" pitchFamily="2" charset="-122"/>
                <a:cs typeface="+mn-cs"/>
              </a:rPr>
              <a:t>．经济性原则</a:t>
            </a:r>
          </a:p>
          <a:p>
            <a:r>
              <a:rPr lang="en-US" altLang="zh-CN" sz="1200" kern="1200" dirty="0" smtClean="0">
                <a:solidFill>
                  <a:schemeClr val="tx1"/>
                </a:solidFill>
                <a:latin typeface="Arial" charset="0"/>
                <a:ea typeface="宋体" pitchFamily="2" charset="-122"/>
                <a:cs typeface="+mn-cs"/>
              </a:rPr>
              <a:t>1</a:t>
            </a:r>
            <a:r>
              <a:rPr lang="zh-CN" altLang="zh-CN" sz="1200" kern="1200" dirty="0" smtClean="0">
                <a:solidFill>
                  <a:schemeClr val="tx1"/>
                </a:solidFill>
                <a:latin typeface="Arial" charset="0"/>
                <a:ea typeface="宋体" pitchFamily="2" charset="-122"/>
                <a:cs typeface="+mn-cs"/>
              </a:rPr>
              <a:t>）因仓储成本控制而发生的成本费用支出，不应超过因缺少控制而丧失的收益。同销售、生产、财务活动一样，任何仓储管理工作都要讲求经济效益。为了建立某项严格的仓储成本控制制度，需要发生一定的人力或物力支出，但这种支出不应太大，不应超过建立这项控制所节约的成本。</a:t>
            </a:r>
          </a:p>
          <a:p>
            <a:r>
              <a:rPr lang="en-US" altLang="zh-CN" sz="1200" kern="1200" dirty="0" smtClean="0">
                <a:solidFill>
                  <a:schemeClr val="tx1"/>
                </a:solidFill>
                <a:latin typeface="Arial" charset="0"/>
                <a:ea typeface="宋体" pitchFamily="2" charset="-122"/>
                <a:cs typeface="+mn-cs"/>
              </a:rPr>
              <a:t>2</a:t>
            </a:r>
            <a:r>
              <a:rPr lang="zh-CN" altLang="zh-CN" sz="1200" kern="1200" dirty="0" smtClean="0">
                <a:solidFill>
                  <a:schemeClr val="tx1"/>
                </a:solidFill>
                <a:latin typeface="Arial" charset="0"/>
                <a:ea typeface="宋体" pitchFamily="2" charset="-122"/>
                <a:cs typeface="+mn-cs"/>
              </a:rPr>
              <a:t>）通常增加成本控制环节发生的成本比较容易计量，而控制的收益则较难确定，但并不能因此否定这条原则。在一般情况下，控制的收益会明显大于其成本，人们可以做出定性的判断。</a:t>
            </a:r>
          </a:p>
          <a:p>
            <a:r>
              <a:rPr lang="en-US" altLang="zh-CN" sz="1200" kern="1200" dirty="0" smtClean="0">
                <a:solidFill>
                  <a:schemeClr val="tx1"/>
                </a:solidFill>
                <a:latin typeface="Arial" charset="0"/>
                <a:ea typeface="宋体" pitchFamily="2" charset="-122"/>
                <a:cs typeface="+mn-cs"/>
              </a:rPr>
              <a:t>3</a:t>
            </a:r>
            <a:r>
              <a:rPr lang="zh-CN" altLang="zh-CN" sz="1200" kern="1200" dirty="0" smtClean="0">
                <a:solidFill>
                  <a:schemeClr val="tx1"/>
                </a:solidFill>
                <a:latin typeface="Arial" charset="0"/>
                <a:ea typeface="宋体" pitchFamily="2" charset="-122"/>
                <a:cs typeface="+mn-cs"/>
              </a:rPr>
              <a:t>）企业应在仓储活动的重要领域和环节上对关键的因素加以控制，而不是对所有成本项目都进行同样周密的控制。</a:t>
            </a:r>
          </a:p>
          <a:p>
            <a:r>
              <a:rPr lang="en-US" altLang="zh-CN" sz="1200" kern="1200" dirty="0" smtClean="0">
                <a:solidFill>
                  <a:schemeClr val="tx1"/>
                </a:solidFill>
                <a:latin typeface="Arial" charset="0"/>
                <a:ea typeface="宋体" pitchFamily="2" charset="-122"/>
                <a:cs typeface="+mn-cs"/>
              </a:rPr>
              <a:t>4</a:t>
            </a:r>
            <a:r>
              <a:rPr lang="zh-CN" altLang="zh-CN" sz="1200" kern="1200" dirty="0" smtClean="0">
                <a:solidFill>
                  <a:schemeClr val="tx1"/>
                </a:solidFill>
                <a:latin typeface="Arial" charset="0"/>
                <a:ea typeface="宋体" pitchFamily="2" charset="-122"/>
                <a:cs typeface="+mn-cs"/>
              </a:rPr>
              <a:t>）仓储成本控制要起到降低成本、纠正偏差的作用，并具有实用、方便、易于操作的特点。</a:t>
            </a:r>
          </a:p>
          <a:p>
            <a:r>
              <a:rPr lang="en-US" altLang="zh-CN" sz="1200" kern="1200" dirty="0" smtClean="0">
                <a:solidFill>
                  <a:schemeClr val="tx1"/>
                </a:solidFill>
                <a:latin typeface="Arial" charset="0"/>
                <a:ea typeface="宋体" pitchFamily="2" charset="-122"/>
                <a:cs typeface="+mn-cs"/>
              </a:rPr>
              <a:t>5</a:t>
            </a:r>
            <a:r>
              <a:rPr lang="zh-CN" altLang="zh-CN" sz="1200" kern="1200" dirty="0" smtClean="0">
                <a:solidFill>
                  <a:schemeClr val="tx1"/>
                </a:solidFill>
                <a:latin typeface="Arial" charset="0"/>
                <a:ea typeface="宋体" pitchFamily="2" charset="-122"/>
                <a:cs typeface="+mn-cs"/>
              </a:rPr>
              <a:t>）在仓储成本控制中要贯彻“例外原则”，对正常储存成本费用支出可以从简控制，而特别关注各种例外情况。</a:t>
            </a:r>
          </a:p>
          <a:p>
            <a:r>
              <a:rPr lang="en-US" altLang="zh-CN" sz="1200" kern="1200" dirty="0" smtClean="0">
                <a:solidFill>
                  <a:schemeClr val="tx1"/>
                </a:solidFill>
                <a:latin typeface="Arial" charset="0"/>
                <a:ea typeface="宋体" pitchFamily="2" charset="-122"/>
                <a:cs typeface="+mn-cs"/>
              </a:rPr>
              <a:t>6</a:t>
            </a:r>
            <a:r>
              <a:rPr lang="zh-CN" altLang="zh-CN" sz="1200" kern="1200" dirty="0" smtClean="0">
                <a:solidFill>
                  <a:schemeClr val="tx1"/>
                </a:solidFill>
                <a:latin typeface="Arial" charset="0"/>
                <a:ea typeface="宋体" pitchFamily="2" charset="-122"/>
                <a:cs typeface="+mn-cs"/>
              </a:rPr>
              <a:t>）管理活动要遵循重要性原则，将注意力集中于重要事项，对一些无关大局的成本项目可以从略。</a:t>
            </a:r>
          </a:p>
          <a:p>
            <a:r>
              <a:rPr lang="en-US" altLang="zh-CN" sz="1200" kern="1200" dirty="0" smtClean="0">
                <a:solidFill>
                  <a:schemeClr val="tx1"/>
                </a:solidFill>
                <a:latin typeface="Arial" charset="0"/>
                <a:ea typeface="宋体" pitchFamily="2" charset="-122"/>
                <a:cs typeface="+mn-cs"/>
              </a:rPr>
              <a:t>7</a:t>
            </a:r>
            <a:r>
              <a:rPr lang="zh-CN" altLang="zh-CN" sz="1200" kern="1200" dirty="0" smtClean="0">
                <a:solidFill>
                  <a:schemeClr val="tx1"/>
                </a:solidFill>
                <a:latin typeface="Arial" charset="0"/>
                <a:ea typeface="宋体" pitchFamily="2" charset="-122"/>
                <a:cs typeface="+mn-cs"/>
              </a:rPr>
              <a:t>）仓储成本控制系统应具有灵活性，对于各种始料未及的情况，控制系统应能发挥作用，不至于在市场变化时成为无用的“装饰品”。</a:t>
            </a:r>
          </a:p>
          <a:p>
            <a:r>
              <a:rPr lang="en-US" altLang="zh-CN" sz="1200" kern="1200" dirty="0" smtClean="0">
                <a:solidFill>
                  <a:schemeClr val="tx1"/>
                </a:solidFill>
                <a:latin typeface="Arial" charset="0"/>
                <a:ea typeface="宋体" pitchFamily="2" charset="-122"/>
                <a:cs typeface="+mn-cs"/>
              </a:rPr>
              <a:t>3</a:t>
            </a:r>
            <a:r>
              <a:rPr lang="zh-CN" altLang="zh-CN" sz="1200" kern="1200" dirty="0" smtClean="0">
                <a:solidFill>
                  <a:schemeClr val="tx1"/>
                </a:solidFill>
                <a:latin typeface="Arial" charset="0"/>
                <a:ea typeface="宋体" pitchFamily="2" charset="-122"/>
                <a:cs typeface="+mn-cs"/>
              </a:rPr>
              <a:t>．分级归口管理原则</a:t>
            </a:r>
          </a:p>
          <a:p>
            <a:r>
              <a:rPr lang="zh-CN" altLang="zh-CN" sz="1200" kern="1200" dirty="0" smtClean="0">
                <a:solidFill>
                  <a:schemeClr val="tx1"/>
                </a:solidFill>
                <a:latin typeface="Arial" charset="0"/>
                <a:ea typeface="宋体" pitchFamily="2" charset="-122"/>
                <a:cs typeface="+mn-cs"/>
              </a:rPr>
              <a:t>企业的仓储成本控制目标，要层层分解，落实到各环节、各小组甚至个人，形成一个仓储成本控制系统。一般来说控制的范围越小越好，因为这样可使各有关责任单位明确责任范围，使仓储成本控制真正落到实处。</a:t>
            </a:r>
          </a:p>
          <a:p>
            <a:r>
              <a:rPr lang="en-US" altLang="zh-CN" sz="1200" kern="1200" dirty="0" smtClean="0">
                <a:solidFill>
                  <a:schemeClr val="tx1"/>
                </a:solidFill>
                <a:latin typeface="Arial" charset="0"/>
                <a:ea typeface="宋体" pitchFamily="2" charset="-122"/>
                <a:cs typeface="+mn-cs"/>
              </a:rPr>
              <a:t>4</a:t>
            </a:r>
            <a:r>
              <a:rPr lang="zh-CN" altLang="zh-CN" sz="1200" kern="1200" dirty="0" smtClean="0">
                <a:solidFill>
                  <a:schemeClr val="tx1"/>
                </a:solidFill>
                <a:latin typeface="Arial" charset="0"/>
                <a:ea typeface="宋体" pitchFamily="2" charset="-122"/>
                <a:cs typeface="+mn-cs"/>
              </a:rPr>
              <a:t>．权责利相结合原则</a:t>
            </a:r>
          </a:p>
          <a:p>
            <a:r>
              <a:rPr lang="zh-CN" altLang="zh-CN" sz="1200" kern="1200" dirty="0" smtClean="0">
                <a:solidFill>
                  <a:schemeClr val="tx1"/>
                </a:solidFill>
                <a:latin typeface="Arial" charset="0"/>
                <a:ea typeface="宋体" pitchFamily="2" charset="-122"/>
                <a:cs typeface="+mn-cs"/>
              </a:rPr>
              <a:t>落实到每一个环节、小组或个人的目标成本，必须与他们的责任大小、控制范围相一致，否则成本控制就不可能产生积极的效果。同时为了充分调动控制者的积极性，应将仓储成本控制的好坏与奖励的大小结合起来。</a:t>
            </a:r>
          </a:p>
          <a:p>
            <a:r>
              <a:rPr lang="en-US" altLang="zh-CN" sz="1200" kern="1200" dirty="0" smtClean="0">
                <a:solidFill>
                  <a:schemeClr val="tx1"/>
                </a:solidFill>
                <a:latin typeface="Arial" charset="0"/>
                <a:ea typeface="宋体" pitchFamily="2" charset="-122"/>
                <a:cs typeface="+mn-cs"/>
              </a:rPr>
              <a:t>5</a:t>
            </a:r>
            <a:r>
              <a:rPr lang="zh-CN" altLang="zh-CN" sz="1200" kern="1200" dirty="0" smtClean="0">
                <a:solidFill>
                  <a:schemeClr val="tx1"/>
                </a:solidFill>
                <a:latin typeface="Arial" charset="0"/>
                <a:ea typeface="宋体" pitchFamily="2" charset="-122"/>
                <a:cs typeface="+mn-cs"/>
              </a:rPr>
              <a:t>．全面性的原则</a:t>
            </a:r>
          </a:p>
          <a:p>
            <a:r>
              <a:rPr lang="zh-CN" altLang="zh-CN" sz="1200" kern="1200" dirty="0" smtClean="0">
                <a:solidFill>
                  <a:schemeClr val="tx1"/>
                </a:solidFill>
                <a:latin typeface="Arial" charset="0"/>
                <a:ea typeface="宋体" pitchFamily="2" charset="-122"/>
                <a:cs typeface="+mn-cs"/>
              </a:rPr>
              <a:t>由于仓储成本涉及企业管理的方方面面，因此仓储成本控制要进行全员、全过程和全方位控制。</a:t>
            </a:r>
          </a:p>
          <a:p>
            <a:endParaRPr lang="zh-CN" altLang="en-US" dirty="0"/>
          </a:p>
        </p:txBody>
      </p:sp>
      <p:sp>
        <p:nvSpPr>
          <p:cNvPr id="4" name="灯片编号占位符 3"/>
          <p:cNvSpPr>
            <a:spLocks noGrp="1"/>
          </p:cNvSpPr>
          <p:nvPr>
            <p:ph type="sldNum" sz="quarter" idx="10"/>
          </p:nvPr>
        </p:nvSpPr>
        <p:spPr/>
        <p:txBody>
          <a:bodyPr/>
          <a:lstStyle/>
          <a:p>
            <a:fld id="{FA4F1326-5370-40F6-9ED2-0C6A0E1A6917}" type="slidenum">
              <a:rPr lang="en-US" altLang="zh-CN" smtClean="0"/>
              <a:pPr/>
              <a:t>66</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48165476-3DF3-4A04-BDA8-09B420E89D0A}" type="slidenum">
              <a:rPr lang="en-US" altLang="zh-CN"/>
              <a:pPr eaLnBrk="1" hangingPunct="1"/>
              <a:t>4</a:t>
            </a:fld>
            <a:endParaRPr lang="en-US" altLang="zh-CN"/>
          </a:p>
        </p:txBody>
      </p:sp>
      <p:sp>
        <p:nvSpPr>
          <p:cNvPr id="126979" name="Rectangle 2"/>
          <p:cNvSpPr>
            <a:spLocks noGrp="1" noRot="1" noChangeAspect="1" noChangeArrowheads="1" noTextEdit="1"/>
          </p:cNvSpPr>
          <p:nvPr>
            <p:ph type="sldImg"/>
          </p:nvPr>
        </p:nvSpPr>
        <p:spPr>
          <a:xfrm>
            <a:off x="381000" y="685800"/>
            <a:ext cx="6096000" cy="3429000"/>
          </a:xfrm>
          <a:ln/>
        </p:spPr>
      </p:sp>
      <p:sp>
        <p:nvSpPr>
          <p:cNvPr id="1269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zh-CN" altLang="zh-CN" sz="1200" kern="1200" dirty="0" smtClean="0">
                <a:solidFill>
                  <a:schemeClr val="tx1"/>
                </a:solidFill>
                <a:effectLst/>
                <a:latin typeface="Arial" charset="0"/>
                <a:ea typeface="宋体" pitchFamily="2" charset="-122"/>
                <a:cs typeface="+mn-cs"/>
              </a:rPr>
              <a:t>在物流科学体系中，经常涉及到库存、储备及仓储这几个概念，而且经常被混淆。其实，三个概念虽有共同之处，但仍然有所区别。</a:t>
            </a:r>
          </a:p>
          <a:p>
            <a:r>
              <a:rPr lang="en-US" altLang="zh-CN" sz="1200" kern="1200" dirty="0" smtClean="0">
                <a:solidFill>
                  <a:schemeClr val="tx1"/>
                </a:solidFill>
                <a:effectLst/>
                <a:latin typeface="Arial" charset="0"/>
                <a:ea typeface="宋体" pitchFamily="2" charset="-122"/>
                <a:cs typeface="+mn-cs"/>
              </a:rPr>
              <a:t>1</a:t>
            </a:r>
            <a:r>
              <a:rPr lang="zh-CN" altLang="zh-CN" sz="1200" kern="1200" dirty="0" smtClean="0">
                <a:solidFill>
                  <a:schemeClr val="tx1"/>
                </a:solidFill>
                <a:effectLst/>
                <a:latin typeface="Arial" charset="0"/>
                <a:ea typeface="宋体" pitchFamily="2" charset="-122"/>
                <a:cs typeface="+mn-cs"/>
              </a:rPr>
              <a:t>．库存</a:t>
            </a:r>
          </a:p>
          <a:p>
            <a:r>
              <a:rPr lang="zh-CN" altLang="zh-CN" sz="1200" kern="1200" dirty="0" smtClean="0">
                <a:solidFill>
                  <a:schemeClr val="tx1"/>
                </a:solidFill>
                <a:effectLst/>
                <a:latin typeface="Arial" charset="0"/>
                <a:ea typeface="宋体" pitchFamily="2" charset="-122"/>
                <a:cs typeface="+mn-cs"/>
              </a:rPr>
              <a:t>库存是指处于储存状态的物品。广义的库存还包括处于制造加工状态和运输状态的物品。</a:t>
            </a:r>
          </a:p>
          <a:p>
            <a:r>
              <a:rPr lang="en-US" altLang="zh-CN" sz="1200" kern="1200" dirty="0" smtClean="0">
                <a:solidFill>
                  <a:schemeClr val="tx1"/>
                </a:solidFill>
                <a:effectLst/>
                <a:latin typeface="Arial" charset="0"/>
                <a:ea typeface="宋体" pitchFamily="2" charset="-122"/>
                <a:cs typeface="+mn-cs"/>
              </a:rPr>
              <a:t>2</a:t>
            </a:r>
            <a:r>
              <a:rPr lang="zh-CN" altLang="zh-CN" sz="1200" kern="1200" dirty="0" smtClean="0">
                <a:solidFill>
                  <a:schemeClr val="tx1"/>
                </a:solidFill>
                <a:effectLst/>
                <a:latin typeface="Arial" charset="0"/>
                <a:ea typeface="宋体" pitchFamily="2" charset="-122"/>
                <a:cs typeface="+mn-cs"/>
              </a:rPr>
              <a:t>．储备</a:t>
            </a:r>
          </a:p>
          <a:p>
            <a:r>
              <a:rPr lang="zh-CN" altLang="zh-CN" sz="1200" kern="1200" dirty="0" smtClean="0">
                <a:solidFill>
                  <a:schemeClr val="tx1"/>
                </a:solidFill>
                <a:effectLst/>
                <a:latin typeface="Arial" charset="0"/>
                <a:ea typeface="宋体" pitchFamily="2" charset="-122"/>
                <a:cs typeface="+mn-cs"/>
              </a:rPr>
              <a:t>储备是指储存起来以备急需的物品。储备分当年储备、长期储备和战略储备三种。</a:t>
            </a:r>
          </a:p>
          <a:p>
            <a:r>
              <a:rPr lang="zh-CN" altLang="zh-CN" sz="1200" kern="1200" dirty="0" smtClean="0">
                <a:solidFill>
                  <a:schemeClr val="tx1"/>
                </a:solidFill>
                <a:effectLst/>
                <a:latin typeface="Arial" charset="0"/>
                <a:ea typeface="宋体" pitchFamily="2" charset="-122"/>
                <a:cs typeface="+mn-cs"/>
              </a:rPr>
              <a:t>库存和储备两者的本质区别在于停滞的位置与目的性不同。储备这种停滞所处的地理位置比库存广泛得多。储备的位置：第一，可能在生产及流通中的任何节点上，可能是仓库中的储备，也可能是其他形式的储备；第二，储备是有目的的、能动的、主动的行动，而库存有可能不是有目的的，有可能完全是盲目的或被动的。</a:t>
            </a:r>
          </a:p>
          <a:p>
            <a:r>
              <a:rPr lang="en-US" altLang="zh-CN" sz="1200" kern="1200" dirty="0" smtClean="0">
                <a:solidFill>
                  <a:schemeClr val="tx1"/>
                </a:solidFill>
                <a:effectLst/>
                <a:latin typeface="Arial" charset="0"/>
                <a:ea typeface="宋体" pitchFamily="2" charset="-122"/>
                <a:cs typeface="+mn-cs"/>
              </a:rPr>
              <a:t>3</a:t>
            </a:r>
            <a:r>
              <a:rPr lang="zh-CN" altLang="zh-CN" sz="1200" kern="1200" dirty="0" smtClean="0">
                <a:solidFill>
                  <a:schemeClr val="tx1"/>
                </a:solidFill>
                <a:effectLst/>
                <a:latin typeface="Arial" charset="0"/>
                <a:ea typeface="宋体" pitchFamily="2" charset="-122"/>
                <a:cs typeface="+mn-cs"/>
              </a:rPr>
              <a:t>．仓储</a:t>
            </a:r>
          </a:p>
          <a:p>
            <a:r>
              <a:rPr lang="zh-CN" altLang="zh-CN" sz="1200" kern="1200" dirty="0" smtClean="0">
                <a:solidFill>
                  <a:schemeClr val="tx1"/>
                </a:solidFill>
                <a:effectLst/>
                <a:latin typeface="Arial" charset="0"/>
                <a:ea typeface="宋体" pitchFamily="2" charset="-122"/>
                <a:cs typeface="+mn-cs"/>
              </a:rPr>
              <a:t>仓储是指保护、管理、储藏的物品。仓储是包含库存和储备在内的一种广泛的经济现象，是一切社会形态都存在的经济现象。但在一般情况下，仓储与储备两个概念是不作区分的。</a:t>
            </a:r>
            <a:endParaRPr lang="zh-CN" altLang="zh-CN" sz="1200" kern="1200" dirty="0">
              <a:solidFill>
                <a:schemeClr val="tx1"/>
              </a:solidFill>
              <a:effectLst/>
              <a:latin typeface="Arial" charset="0"/>
              <a:ea typeface="宋体" pitchFamily="2" charset="-122"/>
              <a:cs typeface="+mn-cs"/>
            </a:endParaRPr>
          </a:p>
        </p:txBody>
      </p:sp>
    </p:spTree>
    <p:extLst>
      <p:ext uri="{BB962C8B-B14F-4D97-AF65-F5344CB8AC3E}">
        <p14:creationId xmlns="" xmlns:p14="http://schemas.microsoft.com/office/powerpoint/2010/main" val="799108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8D4A3F2B-4625-46F0-844C-2D47DAC27BFA}" type="slidenum">
              <a:rPr lang="en-US" altLang="zh-CN"/>
              <a:pPr eaLnBrk="1" hangingPunct="1"/>
              <a:t>5</a:t>
            </a:fld>
            <a:endParaRPr lang="en-US" altLang="zh-CN"/>
          </a:p>
        </p:txBody>
      </p:sp>
      <p:sp>
        <p:nvSpPr>
          <p:cNvPr id="131075" name="Rectangle 2"/>
          <p:cNvSpPr>
            <a:spLocks noGrp="1" noRot="1" noChangeAspect="1" noChangeArrowheads="1" noTextEdit="1"/>
          </p:cNvSpPr>
          <p:nvPr>
            <p:ph type="sldImg"/>
          </p:nvPr>
        </p:nvSpPr>
        <p:spPr>
          <a:xfrm>
            <a:off x="381000" y="685800"/>
            <a:ext cx="6096000" cy="3429000"/>
          </a:xfrm>
          <a:ln/>
        </p:spPr>
      </p:sp>
      <p:sp>
        <p:nvSpPr>
          <p:cNvPr id="13107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zh-CN" altLang="en-US" dirty="0" smtClean="0">
                <a:latin typeface="Arial" panose="020B0604020202020204" pitchFamily="34" charset="0"/>
              </a:rPr>
              <a:t>生产储备一般以库存形式存在，储备占用生产企业的流通资金。由于被储备之“物”已由生产企业验收，在此期间的损失一般都进入到生产企业生产成本之中。生产储备主要有以下三种： （</a:t>
            </a:r>
            <a:r>
              <a:rPr lang="en-US" altLang="zh-CN" dirty="0" smtClean="0">
                <a:latin typeface="Arial" panose="020B0604020202020204" pitchFamily="34" charset="0"/>
              </a:rPr>
              <a:t>1</a:t>
            </a:r>
            <a:r>
              <a:rPr lang="zh-CN" altLang="en-US" dirty="0" smtClean="0">
                <a:latin typeface="Arial" panose="020B0604020202020204" pitchFamily="34" charset="0"/>
              </a:rPr>
              <a:t>）经常储备  经常储备是企业在前后两批原材料、燃料、零部件运达的间隔期内，为满足日常生产而建立的储备。这种储备是经常需要保有的，当一批订货到达时，储备的数量到了最高值，在间隔期中陆续消耗，储备陆续降低，至间隔期到达日，下批订货到达前，储备降至最低。</a:t>
            </a:r>
            <a:br>
              <a:rPr lang="zh-CN" altLang="en-US" dirty="0" smtClean="0">
                <a:latin typeface="Arial" panose="020B0604020202020204" pitchFamily="34" charset="0"/>
              </a:rPr>
            </a:br>
            <a:r>
              <a:rPr lang="zh-CN" altLang="en-US" dirty="0" smtClean="0">
                <a:latin typeface="Arial" panose="020B0604020202020204" pitchFamily="34" charset="0"/>
              </a:rPr>
              <a:t>（</a:t>
            </a:r>
            <a:r>
              <a:rPr lang="en-US" altLang="zh-CN" dirty="0" smtClean="0">
                <a:latin typeface="Arial" panose="020B0604020202020204" pitchFamily="34" charset="0"/>
              </a:rPr>
              <a:t>2</a:t>
            </a:r>
            <a:r>
              <a:rPr lang="zh-CN" altLang="en-US" dirty="0" smtClean="0">
                <a:latin typeface="Arial" panose="020B0604020202020204" pitchFamily="34" charset="0"/>
              </a:rPr>
              <a:t>）保险储备  企业为了应付各种意外原因，如运输延误，在经常储备间隔结束时仍未到货；或者虽到货但品种、规格、质量不符合要求，不能投入使用；或由于生产加速造成消耗速度增加，在间隔期未完时，经常储备便被消耗贻尽等，为此所建立的储备称保险储备。保险储备在未动用时，是一个恒定数量，其数量变化没有周期性。</a:t>
            </a:r>
            <a:br>
              <a:rPr lang="zh-CN" altLang="en-US" dirty="0" smtClean="0">
                <a:latin typeface="Arial" panose="020B0604020202020204" pitchFamily="34" charset="0"/>
              </a:rPr>
            </a:br>
            <a:r>
              <a:rPr lang="zh-CN" altLang="en-US" dirty="0" smtClean="0">
                <a:latin typeface="Arial" panose="020B0604020202020204" pitchFamily="34" charset="0"/>
              </a:rPr>
              <a:t>（</a:t>
            </a:r>
            <a:r>
              <a:rPr lang="en-US" altLang="zh-CN" dirty="0" smtClean="0">
                <a:latin typeface="Arial" panose="020B0604020202020204" pitchFamily="34" charset="0"/>
              </a:rPr>
              <a:t>3</a:t>
            </a:r>
            <a:r>
              <a:rPr lang="zh-CN" altLang="en-US" dirty="0" smtClean="0">
                <a:latin typeface="Arial" panose="020B0604020202020204" pitchFamily="34" charset="0"/>
              </a:rPr>
              <a:t>）季节储备  企业为了克服某些原材料供应的季节影响而建立的储备。这种储备建立的原因，是由于生产、消耗或流通受到季节影响而发生中断，为弥补这一中断期，以中断期为目标按消耗速率建立的储备。</a:t>
            </a:r>
          </a:p>
        </p:txBody>
      </p:sp>
    </p:spTree>
    <p:extLst>
      <p:ext uri="{BB962C8B-B14F-4D97-AF65-F5344CB8AC3E}">
        <p14:creationId xmlns="" xmlns:p14="http://schemas.microsoft.com/office/powerpoint/2010/main" val="3322277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DD50E80-063E-4126-AB7F-9A4AD806A708}" type="slidenum">
              <a:rPr lang="en-US" altLang="zh-CN"/>
              <a:pPr eaLnBrk="1" hangingPunct="1"/>
              <a:t>6</a:t>
            </a:fld>
            <a:endParaRPr lang="en-US" altLang="zh-CN"/>
          </a:p>
        </p:txBody>
      </p:sp>
      <p:sp>
        <p:nvSpPr>
          <p:cNvPr id="134147" name="Rectangle 2"/>
          <p:cNvSpPr>
            <a:spLocks noGrp="1" noRot="1" noChangeAspect="1" noChangeArrowheads="1" noTextEdit="1"/>
          </p:cNvSpPr>
          <p:nvPr>
            <p:ph type="sldImg"/>
          </p:nvPr>
        </p:nvSpPr>
        <p:spPr>
          <a:xfrm>
            <a:off x="381000" y="685800"/>
            <a:ext cx="6096000" cy="3429000"/>
          </a:xfrm>
          <a:ln/>
        </p:spPr>
      </p:sp>
      <p:sp>
        <p:nvSpPr>
          <p:cNvPr id="1341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zh-CN" altLang="en-US" sz="1000" dirty="0" smtClean="0">
                <a:latin typeface="Arial" panose="020B0604020202020204" pitchFamily="34" charset="0"/>
              </a:rPr>
              <a:t>三、仓储的代价</a:t>
            </a:r>
            <a:br>
              <a:rPr lang="zh-CN" altLang="en-US" sz="1000" dirty="0" smtClean="0">
                <a:latin typeface="Arial" panose="020B0604020202020204" pitchFamily="34" charset="0"/>
              </a:rPr>
            </a:br>
            <a:r>
              <a:rPr lang="zh-CN" altLang="en-US" sz="1000" dirty="0" smtClean="0">
                <a:latin typeface="Arial" panose="020B0604020202020204" pitchFamily="34" charset="0"/>
              </a:rPr>
              <a:t>仓储活动由其特点所决定，也经常存在冲减物流系统效益的趋势，主要原因是伴随着仓储活动规模的扩大，将使下述各项仓储费用支出相应增加：</a:t>
            </a:r>
            <a:br>
              <a:rPr lang="zh-CN" altLang="en-US" sz="1000" dirty="0" smtClean="0">
                <a:latin typeface="Arial" panose="020B0604020202020204" pitchFamily="34" charset="0"/>
              </a:rPr>
            </a:br>
            <a:r>
              <a:rPr lang="zh-CN" altLang="en-US" sz="1000" dirty="0" smtClean="0">
                <a:latin typeface="Arial" panose="020B0604020202020204" pitchFamily="34" charset="0"/>
              </a:rPr>
              <a:t>（</a:t>
            </a:r>
            <a:r>
              <a:rPr lang="en-US" altLang="zh-CN" sz="1000" dirty="0" smtClean="0">
                <a:latin typeface="Arial" panose="020B0604020202020204" pitchFamily="34" charset="0"/>
              </a:rPr>
              <a:t>1</a:t>
            </a:r>
            <a:r>
              <a:rPr lang="zh-CN" altLang="en-US" sz="1000" dirty="0" smtClean="0">
                <a:latin typeface="Arial" panose="020B0604020202020204" pitchFamily="34" charset="0"/>
              </a:rPr>
              <a:t>）固定费用支出  库存会引起仓库建设、仓库管理、仓库工作人员工资、福利等费用开支增高。</a:t>
            </a:r>
            <a:br>
              <a:rPr lang="zh-CN" altLang="en-US" sz="1000" dirty="0" smtClean="0">
                <a:latin typeface="Arial" panose="020B0604020202020204" pitchFamily="34" charset="0"/>
              </a:rPr>
            </a:br>
            <a:r>
              <a:rPr lang="zh-CN" altLang="en-US" sz="1000" dirty="0" smtClean="0">
                <a:latin typeface="Arial" panose="020B0604020202020204" pitchFamily="34" charset="0"/>
              </a:rPr>
              <a:t>（</a:t>
            </a:r>
            <a:r>
              <a:rPr lang="en-US" altLang="zh-CN" sz="1000" dirty="0" smtClean="0">
                <a:latin typeface="Arial" panose="020B0604020202020204" pitchFamily="34" charset="0"/>
              </a:rPr>
              <a:t>2</a:t>
            </a:r>
            <a:r>
              <a:rPr lang="zh-CN" altLang="en-US" sz="1000" dirty="0" smtClean="0">
                <a:latin typeface="Arial" panose="020B0604020202020204" pitchFamily="34" charset="0"/>
              </a:rPr>
              <a:t>）机会损失  仓储物资占用资金所付利息，以及这部分资金如果用于另外项目会有更高的收益，所以，利息损失和机会损失都是很大的。</a:t>
            </a:r>
            <a:br>
              <a:rPr lang="zh-CN" altLang="en-US" sz="1000" dirty="0" smtClean="0">
                <a:latin typeface="Arial" panose="020B0604020202020204" pitchFamily="34" charset="0"/>
              </a:rPr>
            </a:br>
            <a:r>
              <a:rPr lang="zh-CN" altLang="en-US" sz="1000" dirty="0" smtClean="0">
                <a:latin typeface="Arial" panose="020B0604020202020204" pitchFamily="34" charset="0"/>
              </a:rPr>
              <a:t>（</a:t>
            </a:r>
            <a:r>
              <a:rPr lang="en-US" altLang="zh-CN" sz="1000" dirty="0" smtClean="0">
                <a:latin typeface="Arial" panose="020B0604020202020204" pitchFamily="34" charset="0"/>
              </a:rPr>
              <a:t>3</a:t>
            </a:r>
            <a:r>
              <a:rPr lang="zh-CN" altLang="en-US" sz="1000" dirty="0" smtClean="0">
                <a:latin typeface="Arial" panose="020B0604020202020204" pitchFamily="34" charset="0"/>
              </a:rPr>
              <a:t>）陈旧损失与跌价损失  物资在库存期间，可能发生各种物理、化学、生物、机械等损失，严重者将失去全部价值及使用价值。</a:t>
            </a:r>
            <a:br>
              <a:rPr lang="zh-CN" altLang="en-US" sz="1000" dirty="0" smtClean="0">
                <a:latin typeface="Arial" panose="020B0604020202020204" pitchFamily="34" charset="0"/>
              </a:rPr>
            </a:br>
            <a:r>
              <a:rPr lang="zh-CN" altLang="en-US" sz="1000" dirty="0" smtClean="0">
                <a:latin typeface="Arial" panose="020B0604020202020204" pitchFamily="34" charset="0"/>
              </a:rPr>
              <a:t>（</a:t>
            </a:r>
            <a:r>
              <a:rPr lang="en-US" altLang="zh-CN" sz="1000" dirty="0" smtClean="0">
                <a:latin typeface="Arial" panose="020B0604020202020204" pitchFamily="34" charset="0"/>
              </a:rPr>
              <a:t>4</a:t>
            </a:r>
            <a:r>
              <a:rPr lang="zh-CN" altLang="en-US" sz="1000" dirty="0" smtClean="0">
                <a:latin typeface="Arial" panose="020B0604020202020204" pitchFamily="34" charset="0"/>
              </a:rPr>
              <a:t>）保险费支出  为分担风险，我国对库存物资采取投保缴纳保险费的方法。保险费支出在有些国家、地区已达到相当大的比例，随着社会保障体系和安全体系日益完善，这个费用支出的比例还会呈上升的趋势。</a:t>
            </a:r>
            <a:br>
              <a:rPr lang="zh-CN" altLang="en-US" sz="1000" dirty="0" smtClean="0">
                <a:latin typeface="Arial" panose="020B0604020202020204" pitchFamily="34" charset="0"/>
              </a:rPr>
            </a:br>
            <a:r>
              <a:rPr lang="zh-CN" altLang="en-US" sz="1000" dirty="0" smtClean="0">
                <a:latin typeface="Arial" panose="020B0604020202020204" pitchFamily="34" charset="0"/>
              </a:rPr>
              <a:t>（</a:t>
            </a:r>
            <a:r>
              <a:rPr lang="en-US" altLang="zh-CN" sz="1000" dirty="0" smtClean="0">
                <a:latin typeface="Arial" panose="020B0604020202020204" pitchFamily="34" charset="0"/>
              </a:rPr>
              <a:t>5</a:t>
            </a:r>
            <a:r>
              <a:rPr lang="zh-CN" altLang="en-US" sz="1000" dirty="0" smtClean="0">
                <a:latin typeface="Arial" panose="020B0604020202020204" pitchFamily="34" charset="0"/>
              </a:rPr>
              <a:t>）进货、验收、保管、发货、搬运等项支出</a:t>
            </a:r>
            <a:br>
              <a:rPr lang="zh-CN" altLang="en-US" sz="1000" dirty="0" smtClean="0">
                <a:latin typeface="Arial" panose="020B0604020202020204" pitchFamily="34" charset="0"/>
              </a:rPr>
            </a:br>
            <a:r>
              <a:rPr lang="zh-CN" altLang="en-US" sz="1000" dirty="0" smtClean="0">
                <a:latin typeface="Arial" panose="020B0604020202020204" pitchFamily="34" charset="0"/>
              </a:rPr>
              <a:t>上述各项费用支出都是抵减企业效益的因素。仓储成本管理的任务之一，就是要在物流系统中充分发挥仓储有利的一面，而遏制其有害的一面。本章以一般工业生产企业内部物流仓储作业环节以及自有仓库为例介绍仓储成本管理的基本方法，其主要内容经适当选取可用于物流企业。一般工业企业内部物流仓储作业环节主要包括生产过程两端的原材料仓储作业环节与产成品仓储作业环节，本章将两个环节的仓储对象统称为货物。本章将对两个环节内容一并加以论述。</a:t>
            </a:r>
          </a:p>
          <a:p>
            <a:pPr eaLnBrk="1" hangingPunct="1"/>
            <a:r>
              <a:rPr lang="zh-CN" altLang="en-US" sz="1000" dirty="0" smtClean="0">
                <a:latin typeface="Arial" panose="020B0604020202020204" pitchFamily="34" charset="0"/>
              </a:rPr>
              <a:t>上述各项费用支出都是抵减企业效益的因素。仓储成本管理的任务之一，就是要在物流系统中充分发挥仓储有利的一面，而遏制其有害的一面。本章以一般工业生产企业内部物流仓储作业环节以及自有仓库为例介绍仓储成本管理的基本方法，其主要内容经适当选取可用于物流企业。一般工业企业内部物流仓储作业环节主要包括生产过程两端的原材料仓储作业环节与产成品仓储作业环节，本章将两个环节的仓储对象统称为货物。本章将对两个环节内容一并加以论述。</a:t>
            </a:r>
          </a:p>
          <a:p>
            <a:pPr eaLnBrk="1" hangingPunct="1"/>
            <a:endParaRPr lang="en-US" altLang="zh-CN" sz="1000" dirty="0" smtClean="0">
              <a:latin typeface="Arial" panose="020B0604020202020204" pitchFamily="34" charset="0"/>
            </a:endParaRPr>
          </a:p>
        </p:txBody>
      </p:sp>
    </p:spTree>
    <p:extLst>
      <p:ext uri="{BB962C8B-B14F-4D97-AF65-F5344CB8AC3E}">
        <p14:creationId xmlns="" xmlns:p14="http://schemas.microsoft.com/office/powerpoint/2010/main" val="107721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zh-CN" sz="1200" kern="100" dirty="0" smtClean="0">
                <a:latin typeface="Times New Roman"/>
                <a:ea typeface="宋体"/>
              </a:rPr>
              <a:t>（</a:t>
            </a:r>
            <a:r>
              <a:rPr lang="en-US" altLang="zh-CN" sz="1200" kern="100" dirty="0" smtClean="0">
                <a:latin typeface="Times New Roman"/>
                <a:ea typeface="宋体"/>
              </a:rPr>
              <a:t>3</a:t>
            </a:r>
            <a:r>
              <a:rPr lang="zh-CN" altLang="zh-CN" sz="1200" kern="100" dirty="0" smtClean="0">
                <a:latin typeface="Times New Roman"/>
                <a:ea typeface="宋体"/>
              </a:rPr>
              <a:t>）仓储运作成本</a:t>
            </a:r>
            <a:r>
              <a:rPr lang="en-US" altLang="zh-CN" sz="1200" kern="100" dirty="0" smtClean="0">
                <a:latin typeface="Times New Roman"/>
                <a:ea typeface="宋体"/>
              </a:rPr>
              <a:t>  </a:t>
            </a:r>
            <a:r>
              <a:rPr lang="zh-CN" altLang="zh-CN" sz="1200" kern="100" dirty="0" smtClean="0">
                <a:latin typeface="Times New Roman"/>
                <a:ea typeface="宋体"/>
              </a:rPr>
              <a:t>仓储运作成本主要与货物的出入库作业有关。具体包括：①装卸搬运作业成本。例如支付给装卸搬运工人、装卸搬运机械司机和装卸搬运管理人员的工资、加班费、津贴、职工福利、劳动保护等费用；装卸搬运过程中消耗的燃料和电能等能源的费用；装卸过程中，消耗的轮胎、垫带及耗用的机油、润滑油等成本；装卸搬运的机械工具按会计原则应计的折旧成本；为装卸搬运机械和工具进行维护和小修所发生的成本；企业租赁装卸搬运机械或设备时应付的租金等费用；支付给外单位支援装卸搬运工作所发生的成本；在装卸搬运作业过程中发生的应由本期负担的货损、机械损坏、人员伤亡等赔偿费用。②装卸搬运作业除外的成本，即出入库作业、验货、备货、仓储设施与设备的日常养护与管理的成本。例如：从事以上作业的员工工资、加班费、奖金、福利等费用；以上作业消耗的能源、低值易耗品的成本；以上作业使用的机器和工具的折旧及维修费用，如机器或工具为租赁所得，则租金代替折旧。③应由仓储作业承担的营运间接费用等。</a:t>
            </a:r>
          </a:p>
          <a:p>
            <a:endParaRPr lang="zh-CN" altLang="en-US" dirty="0"/>
          </a:p>
        </p:txBody>
      </p:sp>
      <p:sp>
        <p:nvSpPr>
          <p:cNvPr id="4" name="灯片编号占位符 3"/>
          <p:cNvSpPr>
            <a:spLocks noGrp="1"/>
          </p:cNvSpPr>
          <p:nvPr>
            <p:ph type="sldNum" sz="quarter" idx="10"/>
          </p:nvPr>
        </p:nvSpPr>
        <p:spPr/>
        <p:txBody>
          <a:bodyPr/>
          <a:lstStyle/>
          <a:p>
            <a:fld id="{FA4F1326-5370-40F6-9ED2-0C6A0E1A6917}" type="slidenum">
              <a:rPr lang="en-US" altLang="zh-CN" smtClean="0"/>
              <a:pPr/>
              <a:t>11</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a:t>
            </a:r>
            <a:r>
              <a:rPr lang="zh-CN" altLang="zh-CN" dirty="0" smtClean="0"/>
              <a:t>．订货成本</a:t>
            </a:r>
          </a:p>
          <a:p>
            <a:r>
              <a:rPr lang="zh-CN" altLang="zh-CN" dirty="0" smtClean="0"/>
              <a:t>订货成本是指企业为了实现一次订货而进行的各种活动的费用，包括处理订货的差旅费、办公费等支出。订货成本中有一部分与订货次数无关，如常设机构的基本开支等，称为订货的固定成本；另一部分与订货的次数有关，如差旅费、通信费等，称为订货的变动成本。</a:t>
            </a:r>
          </a:p>
          <a:p>
            <a:r>
              <a:rPr lang="zh-CN" altLang="zh-CN" dirty="0" smtClean="0"/>
              <a:t>具体来讲，订货成本包括与下列活动相关的费用：①检查存货；②编制并提出订货申请；③对多个供应商进行调查比较，选择最合适的供应商；④填写并发出订单；⑤填写并核对收货单；⑥验收发来的货物；⑦筹集资金并付款。</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FA4F1326-5370-40F6-9ED2-0C6A0E1A6917}" type="slidenum">
              <a:rPr lang="en-US" altLang="zh-CN" smtClean="0"/>
              <a:pPr/>
              <a:t>16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69875" algn="just" defTabSz="914400" rtl="0" eaLnBrk="0" fontAlgn="base" latinLnBrk="0" hangingPunct="0">
              <a:lnSpc>
                <a:spcPts val="1700"/>
              </a:lnSpc>
              <a:spcBef>
                <a:spcPct val="30000"/>
              </a:spcBef>
              <a:spcAft>
                <a:spcPts val="0"/>
              </a:spcAft>
              <a:buClrTx/>
              <a:buSzTx/>
              <a:buFontTx/>
              <a:buNone/>
              <a:tabLst/>
              <a:defRPr/>
            </a:pPr>
            <a:r>
              <a:rPr lang="zh-CN" altLang="zh-CN" sz="1200" kern="100" dirty="0" smtClean="0">
                <a:latin typeface="黑体"/>
                <a:cs typeface="Times New Roman"/>
              </a:rPr>
              <a:t>四、在途库存持有成本</a:t>
            </a:r>
          </a:p>
          <a:p>
            <a:pPr indent="269875" algn="just">
              <a:lnSpc>
                <a:spcPts val="1700"/>
              </a:lnSpc>
              <a:spcAft>
                <a:spcPts val="0"/>
              </a:spcAft>
            </a:pPr>
            <a:r>
              <a:rPr lang="zh-CN" altLang="zh-CN" sz="1200" kern="100" spc="20" dirty="0" smtClean="0">
                <a:latin typeface="Times New Roman"/>
                <a:ea typeface="宋体"/>
              </a:rPr>
              <a:t>在途库存持有成本虽不像前面讨论的三项成本那么明显，然而在某些情况下，企业必须考虑这项成本。如果企业以货到收取货款的方式销售货物，就意味着企业要负责将货物运达客户，当客户收到订货货物时，货物的所有权才转移。从理财的角度来看，货物仍是销售方的库存。因为这种在途货物在交给客户之前仍然属于企业所有，运货方式及所需的时间是储存成本的一部分，企业应该对运输成本与在途存货持有成本进行分析。</a:t>
            </a:r>
            <a:endParaRPr lang="zh-CN" altLang="zh-CN" sz="1200" kern="100" dirty="0" smtClean="0">
              <a:latin typeface="Times New Roman"/>
              <a:ea typeface="宋体"/>
            </a:endParaRPr>
          </a:p>
          <a:p>
            <a:pPr indent="269875" algn="just">
              <a:lnSpc>
                <a:spcPts val="1700"/>
              </a:lnSpc>
              <a:spcAft>
                <a:spcPts val="0"/>
              </a:spcAft>
            </a:pPr>
            <a:r>
              <a:rPr lang="zh-CN" altLang="zh-CN" sz="1200" kern="100" dirty="0" smtClean="0">
                <a:latin typeface="Times New Roman"/>
                <a:ea typeface="宋体"/>
              </a:rPr>
              <a:t>在途库存的资金占用成本等同于仓库中库存的资金占用成本。一般来说，在途库存持有成本总额要比仓储持有成本总额小。</a:t>
            </a:r>
          </a:p>
          <a:p>
            <a:endParaRPr lang="zh-CN" altLang="en-US" dirty="0"/>
          </a:p>
        </p:txBody>
      </p:sp>
      <p:sp>
        <p:nvSpPr>
          <p:cNvPr id="4" name="灯片编号占位符 3"/>
          <p:cNvSpPr>
            <a:spLocks noGrp="1"/>
          </p:cNvSpPr>
          <p:nvPr>
            <p:ph type="sldNum" sz="quarter" idx="10"/>
          </p:nvPr>
        </p:nvSpPr>
        <p:spPr/>
        <p:txBody>
          <a:bodyPr/>
          <a:lstStyle/>
          <a:p>
            <a:fld id="{FA4F1326-5370-40F6-9ED2-0C6A0E1A6917}" type="slidenum">
              <a:rPr lang="en-US" altLang="zh-CN" smtClean="0"/>
              <a:pPr/>
              <a:t>22</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indent="269875">
              <a:spcBef>
                <a:spcPts val="600"/>
              </a:spcBef>
              <a:spcAft>
                <a:spcPts val="500"/>
              </a:spcAft>
            </a:pPr>
            <a:r>
              <a:rPr lang="zh-CN" altLang="zh-CN" sz="1200" kern="100" dirty="0" smtClean="0">
                <a:latin typeface="黑体"/>
                <a:cs typeface="Times New Roman"/>
              </a:rPr>
              <a:t>一、仓储成本计算目的</a:t>
            </a:r>
          </a:p>
          <a:p>
            <a:pPr indent="269875" algn="just">
              <a:spcAft>
                <a:spcPts val="0"/>
              </a:spcAft>
            </a:pPr>
            <a:r>
              <a:rPr lang="zh-CN" altLang="zh-CN" sz="1200" kern="100" dirty="0" smtClean="0">
                <a:latin typeface="Times New Roman"/>
                <a:ea typeface="宋体"/>
              </a:rPr>
              <a:t>仓储成本主要由三部分构成：①伴随着物资的物理性活动发生的费用，以及从事这些活动所必需的设备、设施的费用；②物流信息的传送和处理活动发生的费用，以及从事这些活动所必需的设备和设施的费用；③对上述活动进行综合管理的费用。</a:t>
            </a:r>
          </a:p>
          <a:p>
            <a:pPr indent="269875" algn="just">
              <a:spcAft>
                <a:spcPts val="0"/>
              </a:spcAft>
            </a:pPr>
            <a:r>
              <a:rPr lang="zh-CN" altLang="zh-CN" sz="1200" kern="100" dirty="0" smtClean="0">
                <a:latin typeface="Times New Roman"/>
                <a:ea typeface="宋体"/>
              </a:rPr>
              <a:t>仓储成本是客观存在的，但是，在对于仓储成本的计算内容和范围没有一个统一的计算标准之前，不同的企业有不同的计算方法，企业之间千差万别，这给仓储成本计算和仓储成本管理带来很大困难。随着仓储成本管理重要性的提高，企业出现了统一物流计算标准的要求。从企业经营的总体上看，进行仓储成本计算获得数据，主要为了满足以下几个方面的需要：</a:t>
            </a:r>
          </a:p>
          <a:p>
            <a:pPr indent="269875" algn="just">
              <a:spcAft>
                <a:spcPts val="0"/>
              </a:spcAft>
            </a:pPr>
            <a:r>
              <a:rPr lang="en-US" altLang="zh-CN" sz="1200" kern="100" dirty="0" smtClean="0">
                <a:latin typeface="Times New Roman"/>
                <a:ea typeface="宋体"/>
              </a:rPr>
              <a:t>1</a:t>
            </a:r>
            <a:r>
              <a:rPr lang="zh-CN" altLang="zh-CN" sz="1200" kern="100" dirty="0" smtClean="0">
                <a:latin typeface="Times New Roman"/>
                <a:ea typeface="宋体"/>
              </a:rPr>
              <a:t>）为各个层次的经营管理者提供物流管理所需的成本资料。</a:t>
            </a:r>
          </a:p>
          <a:p>
            <a:pPr indent="269875" algn="just">
              <a:spcAft>
                <a:spcPts val="0"/>
              </a:spcAft>
            </a:pPr>
            <a:r>
              <a:rPr lang="en-US" altLang="zh-CN" sz="1200" kern="100" dirty="0" smtClean="0">
                <a:latin typeface="Times New Roman"/>
                <a:ea typeface="宋体"/>
              </a:rPr>
              <a:t>2</a:t>
            </a:r>
            <a:r>
              <a:rPr lang="zh-CN" altLang="zh-CN" sz="1200" kern="100" dirty="0" smtClean="0">
                <a:latin typeface="Times New Roman"/>
                <a:ea typeface="宋体"/>
              </a:rPr>
              <a:t>）为编制物流预算以及预算控制提供所需的成本资料。</a:t>
            </a:r>
          </a:p>
          <a:p>
            <a:pPr indent="269875" algn="just">
              <a:spcAft>
                <a:spcPts val="0"/>
              </a:spcAft>
            </a:pPr>
            <a:r>
              <a:rPr lang="en-US" altLang="zh-CN" sz="1200" kern="100" dirty="0" smtClean="0">
                <a:latin typeface="Times New Roman"/>
                <a:ea typeface="宋体"/>
              </a:rPr>
              <a:t>3</a:t>
            </a:r>
            <a:r>
              <a:rPr lang="zh-CN" altLang="zh-CN" sz="1200" kern="100" dirty="0" smtClean="0">
                <a:latin typeface="Times New Roman"/>
                <a:ea typeface="宋体"/>
              </a:rPr>
              <a:t>）为制订物流计划提供所需的成本资料。</a:t>
            </a:r>
          </a:p>
          <a:p>
            <a:pPr indent="269875" algn="just">
              <a:spcAft>
                <a:spcPts val="0"/>
              </a:spcAft>
            </a:pPr>
            <a:r>
              <a:rPr lang="en-US" altLang="zh-CN" sz="1200" kern="100" dirty="0" smtClean="0">
                <a:latin typeface="Times New Roman"/>
                <a:ea typeface="宋体"/>
              </a:rPr>
              <a:t>4</a:t>
            </a:r>
            <a:r>
              <a:rPr lang="zh-CN" altLang="zh-CN" sz="1200" kern="100" dirty="0" smtClean="0">
                <a:latin typeface="Times New Roman"/>
                <a:ea typeface="宋体"/>
              </a:rPr>
              <a:t>）提供价格计算所需的成本资料。</a:t>
            </a:r>
          </a:p>
          <a:p>
            <a:endParaRPr lang="zh-CN" altLang="en-US" dirty="0"/>
          </a:p>
        </p:txBody>
      </p:sp>
      <p:sp>
        <p:nvSpPr>
          <p:cNvPr id="4" name="灯片编号占位符 3"/>
          <p:cNvSpPr>
            <a:spLocks noGrp="1"/>
          </p:cNvSpPr>
          <p:nvPr>
            <p:ph type="sldNum" sz="quarter" idx="10"/>
          </p:nvPr>
        </p:nvSpPr>
        <p:spPr/>
        <p:txBody>
          <a:bodyPr/>
          <a:lstStyle/>
          <a:p>
            <a:fld id="{FA4F1326-5370-40F6-9ED2-0C6A0E1A6917}" type="slidenum">
              <a:rPr lang="en-US" altLang="zh-CN" smtClean="0"/>
              <a:pPr/>
              <a:t>24</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indent="269875">
              <a:spcBef>
                <a:spcPts val="600"/>
              </a:spcBef>
              <a:spcAft>
                <a:spcPts val="500"/>
              </a:spcAft>
            </a:pPr>
            <a:r>
              <a:rPr lang="zh-CN" altLang="zh-CN" sz="1200" kern="100" dirty="0" smtClean="0">
                <a:latin typeface="黑体"/>
                <a:cs typeface="Times New Roman"/>
              </a:rPr>
              <a:t>二、仓储成本计算对象</a:t>
            </a:r>
          </a:p>
          <a:p>
            <a:pPr indent="269875" algn="just">
              <a:spcAft>
                <a:spcPts val="0"/>
              </a:spcAft>
            </a:pPr>
            <a:r>
              <a:rPr lang="zh-CN" altLang="zh-CN" sz="1200" kern="100" dirty="0" smtClean="0">
                <a:latin typeface="Times New Roman"/>
                <a:ea typeface="宋体"/>
              </a:rPr>
              <a:t>为满足上述各方面的需要，就要明确仓储成本的计算对象和计算单位，以便正确归集与计算成本。</a:t>
            </a:r>
          </a:p>
          <a:p>
            <a:pPr indent="269875" algn="just">
              <a:spcAft>
                <a:spcPts val="0"/>
              </a:spcAft>
            </a:pPr>
            <a:r>
              <a:rPr lang="zh-CN" altLang="zh-CN" sz="1200" kern="100" dirty="0" smtClean="0">
                <a:latin typeface="Times New Roman"/>
                <a:ea typeface="宋体"/>
              </a:rPr>
              <a:t>仓储成本计算对象的选取，主要取决于经营管理的需要，即按适用对象来计算仓储成本。通常可以选取的仓储成本计算对象有仓储货物种类、销售地区、货物顾客等。</a:t>
            </a:r>
          </a:p>
          <a:p>
            <a:pPr indent="269875" algn="just">
              <a:spcAft>
                <a:spcPts val="0"/>
              </a:spcAft>
            </a:pPr>
            <a:r>
              <a:rPr lang="zh-CN" altLang="zh-CN" sz="1200" kern="100" dirty="0" smtClean="0">
                <a:latin typeface="Times New Roman"/>
                <a:ea typeface="宋体"/>
              </a:rPr>
              <a:t>将仓储货物作为仓储成本计算对象是仓储成本计算的基本方法。按货物计算仓储成本是指把按项目计算出来的仓储费，归集或分配给各类货物，以此计算各类货物的仓储成本总额与单位成本。这种方法可以用来分析各类货物的仓储效益。</a:t>
            </a:r>
          </a:p>
          <a:p>
            <a:pPr indent="269875" algn="just">
              <a:spcAft>
                <a:spcPts val="0"/>
              </a:spcAft>
            </a:pPr>
            <a:r>
              <a:rPr lang="zh-CN" altLang="zh-CN" sz="1200" kern="100" dirty="0" smtClean="0">
                <a:latin typeface="Times New Roman"/>
                <a:ea typeface="宋体"/>
              </a:rPr>
              <a:t>仓储成本的计算单位，通常是仓储货物的实物单位，或者是货物的重量单位（</a:t>
            </a:r>
            <a:r>
              <a:rPr lang="en-US" altLang="zh-CN" sz="1200" kern="100" dirty="0" smtClean="0">
                <a:latin typeface="Times New Roman"/>
                <a:ea typeface="宋体"/>
              </a:rPr>
              <a:t>kg</a:t>
            </a:r>
            <a:r>
              <a:rPr lang="zh-CN" altLang="zh-CN" sz="1200" kern="100" dirty="0" smtClean="0">
                <a:latin typeface="Times New Roman"/>
                <a:ea typeface="宋体"/>
              </a:rPr>
              <a:t>、</a:t>
            </a:r>
            <a:r>
              <a:rPr lang="en-US" altLang="zh-CN" sz="1200" kern="100" dirty="0" smtClean="0">
                <a:latin typeface="Times New Roman"/>
                <a:ea typeface="宋体"/>
              </a:rPr>
              <a:t>t</a:t>
            </a:r>
            <a:r>
              <a:rPr lang="zh-CN" altLang="zh-CN" sz="1200" kern="100" dirty="0" smtClean="0">
                <a:latin typeface="Times New Roman"/>
                <a:ea typeface="宋体"/>
              </a:rPr>
              <a:t>），或容积单位（</a:t>
            </a:r>
            <a:r>
              <a:rPr lang="en-US" altLang="zh-CN" sz="1200" kern="100" dirty="0" smtClean="0">
                <a:latin typeface="Times New Roman"/>
                <a:ea typeface="宋体"/>
              </a:rPr>
              <a:t>L</a:t>
            </a:r>
            <a:r>
              <a:rPr lang="zh-CN" altLang="zh-CN" sz="1200" kern="100" dirty="0" smtClean="0">
                <a:latin typeface="Times New Roman"/>
                <a:ea typeface="宋体"/>
              </a:rPr>
              <a:t>、</a:t>
            </a:r>
            <a:r>
              <a:rPr lang="en-US" altLang="zh-CN" sz="1200" kern="100" dirty="0" smtClean="0">
                <a:latin typeface="Times New Roman"/>
                <a:ea typeface="宋体"/>
              </a:rPr>
              <a:t>m</a:t>
            </a:r>
            <a:r>
              <a:rPr lang="en-US" altLang="zh-CN" sz="1200" kern="100" baseline="30000" dirty="0" smtClean="0">
                <a:latin typeface="Times New Roman"/>
                <a:ea typeface="宋体"/>
              </a:rPr>
              <a:t>3</a:t>
            </a:r>
            <a:r>
              <a:rPr lang="zh-CN" altLang="zh-CN" sz="1200" kern="100" dirty="0" smtClean="0">
                <a:latin typeface="Times New Roman"/>
                <a:ea typeface="宋体"/>
              </a:rPr>
              <a:t>），也可以是货物的价值单位（元）等。</a:t>
            </a:r>
          </a:p>
          <a:p>
            <a:pPr indent="269875" algn="just">
              <a:spcAft>
                <a:spcPts val="0"/>
              </a:spcAft>
            </a:pPr>
            <a:r>
              <a:rPr lang="zh-CN" altLang="zh-CN" sz="1200" kern="100" dirty="0" smtClean="0">
                <a:latin typeface="Times New Roman"/>
                <a:ea typeface="宋体"/>
              </a:rPr>
              <a:t>仓储成本除了按物流活动领域、支付形态等类别分类外，还应根据管理上的需要进行分类，而且要通过不同期间成本的比较，实际发生费用与预算标准的比较，并结合仓储周转数量和仓储服务水平，对仓储成本进行分析。</a:t>
            </a:r>
          </a:p>
          <a:p>
            <a:endParaRPr lang="zh-CN" altLang="en-US" dirty="0"/>
          </a:p>
        </p:txBody>
      </p:sp>
      <p:sp>
        <p:nvSpPr>
          <p:cNvPr id="4" name="灯片编号占位符 3"/>
          <p:cNvSpPr>
            <a:spLocks noGrp="1"/>
          </p:cNvSpPr>
          <p:nvPr>
            <p:ph type="sldNum" sz="quarter" idx="10"/>
          </p:nvPr>
        </p:nvSpPr>
        <p:spPr/>
        <p:txBody>
          <a:bodyPr/>
          <a:lstStyle/>
          <a:p>
            <a:fld id="{FA4F1326-5370-40F6-9ED2-0C6A0E1A6917}" type="slidenum">
              <a:rPr lang="en-US" altLang="zh-CN" smtClean="0"/>
              <a:pPr/>
              <a:t>25</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带框标题">
    <p:spTree>
      <p:nvGrpSpPr>
        <p:cNvPr id="1" name=""/>
        <p:cNvGrpSpPr/>
        <p:nvPr/>
      </p:nvGrpSpPr>
      <p:grpSpPr>
        <a:xfrm>
          <a:off x="0" y="0"/>
          <a:ext cx="0" cy="0"/>
          <a:chOff x="0" y="0"/>
          <a:chExt cx="0" cy="0"/>
        </a:xfrm>
      </p:grpSpPr>
      <p:sp>
        <p:nvSpPr>
          <p:cNvPr id="7" name="对角圆角矩形 6"/>
          <p:cNvSpPr/>
          <p:nvPr userDrawn="1"/>
        </p:nvSpPr>
        <p:spPr>
          <a:xfrm>
            <a:off x="335360" y="980728"/>
            <a:ext cx="11521280" cy="5328592"/>
          </a:xfrm>
          <a:prstGeom prst="round2Diag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6"/>
          <p:cNvSpPr>
            <a:spLocks noGrp="1" noChangeArrowheads="1"/>
          </p:cNvSpPr>
          <p:nvPr>
            <p:ph type="sldNum" sz="quarter" idx="10"/>
          </p:nvPr>
        </p:nvSpPr>
        <p:spPr>
          <a:ln/>
        </p:spPr>
        <p:txBody>
          <a:bodyPr/>
          <a:lstStyle>
            <a:lvl1pPr>
              <a:defRPr/>
            </a:lvl1pPr>
          </a:lstStyle>
          <a:p>
            <a:fld id="{0E08A1EC-249D-49E9-A904-A2E98CA64CD1}" type="slidenum">
              <a:rPr lang="ko-KR" altLang="en-US"/>
              <a:pPr/>
              <a:t>‹#›</a:t>
            </a:fld>
            <a:endParaRPr lang="en-US" altLang="ko-KR"/>
          </a:p>
        </p:txBody>
      </p:sp>
      <p:sp>
        <p:nvSpPr>
          <p:cNvPr id="4" name="内容占位符 5"/>
          <p:cNvSpPr>
            <a:spLocks noGrp="1"/>
          </p:cNvSpPr>
          <p:nvPr>
            <p:ph sz="quarter" idx="4"/>
          </p:nvPr>
        </p:nvSpPr>
        <p:spPr>
          <a:xfrm>
            <a:off x="479376" y="1340769"/>
            <a:ext cx="11233248" cy="4824535"/>
          </a:xfrm>
          <a:prstGeom prst="rect">
            <a:avLst/>
          </a:prstGeom>
          <a:solidFill>
            <a:schemeClr val="bg1"/>
          </a:solidFill>
          <a:ln w="12700">
            <a:noFill/>
          </a:ln>
          <a:effectLst/>
        </p:spPr>
        <p:txBody>
          <a:bodyPr anchor="ctr"/>
          <a:lstStyle>
            <a:lvl1pPr marL="0" indent="720000">
              <a:lnSpc>
                <a:spcPct val="120000"/>
              </a:lnSpc>
              <a:spcBef>
                <a:spcPts val="0"/>
              </a:spcBef>
              <a:buFontTx/>
              <a:buNone/>
              <a:defRPr sz="3200" b="1">
                <a:solidFill>
                  <a:srgbClr val="333300"/>
                </a:solidFill>
                <a:latin typeface="宋体" pitchFamily="2" charset="-122"/>
                <a:ea typeface="宋体" pitchFamily="2" charset="-122"/>
              </a:defRPr>
            </a:lvl1pPr>
            <a:lvl2pPr>
              <a:defRPr sz="2800" b="1">
                <a:solidFill>
                  <a:srgbClr val="333300"/>
                </a:solidFill>
                <a:latin typeface="宋体" pitchFamily="2" charset="-122"/>
                <a:ea typeface="宋体" pitchFamily="2" charset="-122"/>
              </a:defRPr>
            </a:lvl2pPr>
            <a:lvl3pPr marL="1512000" indent="-288000">
              <a:buFont typeface="Arial" pitchFamily="34" charset="0"/>
              <a:buNone/>
              <a:defRPr sz="3200" b="1">
                <a:solidFill>
                  <a:srgbClr val="333300"/>
                </a:solidFill>
                <a:latin typeface="楷体" pitchFamily="49" charset="-122"/>
                <a:ea typeface="楷体" pitchFamily="49" charset="-122"/>
              </a:defRPr>
            </a:lvl3pPr>
            <a:lvl4pPr indent="720000">
              <a:lnSpc>
                <a:spcPct val="120000"/>
              </a:lnSpc>
              <a:spcBef>
                <a:spcPts val="0"/>
              </a:spcBef>
              <a:buNone/>
              <a:defRPr sz="3200" b="1">
                <a:solidFill>
                  <a:srgbClr val="333300"/>
                </a:solidFill>
                <a:latin typeface="楷体" pitchFamily="49" charset="-122"/>
                <a:ea typeface="楷体" pitchFamily="49" charset="-122"/>
              </a:defRPr>
            </a:lvl4pPr>
            <a:lvl5pPr>
              <a:defRPr sz="3200" b="1">
                <a:solidFill>
                  <a:srgbClr val="333300"/>
                </a:solidFill>
                <a:latin typeface="宋体" pitchFamily="2" charset="-122"/>
                <a:ea typeface="宋体" pitchFamily="2" charset="-122"/>
              </a:defRPr>
            </a:lvl5pPr>
            <a:lvl6pPr>
              <a:defRPr sz="1600"/>
            </a:lvl6pPr>
            <a:lvl7pPr>
              <a:defRPr sz="1600"/>
            </a:lvl7pPr>
            <a:lvl8pPr>
              <a:defRPr sz="1600"/>
            </a:lvl8pPr>
            <a:lvl9pPr>
              <a:defRPr sz="1600"/>
            </a:lvl9pPr>
          </a:lstStyle>
          <a:p>
            <a:pPr lvl="0"/>
            <a:r>
              <a:rPr lang="zh-CN" altLang="en-US" dirty="0" smtClean="0"/>
              <a:t>单击此处编辑母版文本样式</a:t>
            </a:r>
          </a:p>
          <a:p>
            <a:pPr lvl="2"/>
            <a:r>
              <a:rPr lang="zh-CN" altLang="en-US" dirty="0" smtClean="0"/>
              <a:t>第二级</a:t>
            </a:r>
          </a:p>
        </p:txBody>
      </p:sp>
    </p:spTree>
    <p:extLst>
      <p:ext uri="{BB962C8B-B14F-4D97-AF65-F5344CB8AC3E}">
        <p14:creationId xmlns="" xmlns:p14="http://schemas.microsoft.com/office/powerpoint/2010/main" val="11613791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fld id="{66B92DA6-2DC1-4EBF-B01B-E0D827C65D50}" type="slidenum">
              <a:rPr lang="ko-KR" altLang="en-US"/>
              <a:pPr/>
              <a:t>‹#›</a:t>
            </a:fld>
            <a:endParaRPr lang="en-US" altLang="ko-KR"/>
          </a:p>
        </p:txBody>
      </p:sp>
    </p:spTree>
    <p:extLst>
      <p:ext uri="{BB962C8B-B14F-4D97-AF65-F5344CB8AC3E}">
        <p14:creationId xmlns="" xmlns:p14="http://schemas.microsoft.com/office/powerpoint/2010/main" val="3064178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600201"/>
            <a:ext cx="2743200" cy="45259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80264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fld id="{9250AB7A-861A-489B-9595-A1676E33F64C}" type="slidenum">
              <a:rPr lang="ko-KR" altLang="en-US"/>
              <a:pPr/>
              <a:t>‹#›</a:t>
            </a:fld>
            <a:endParaRPr lang="en-US" altLang="ko-KR"/>
          </a:p>
        </p:txBody>
      </p:sp>
    </p:spTree>
    <p:extLst>
      <p:ext uri="{BB962C8B-B14F-4D97-AF65-F5344CB8AC3E}">
        <p14:creationId xmlns="" xmlns:p14="http://schemas.microsoft.com/office/powerpoint/2010/main" val="119847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ltLang="zh-C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ltLang="zh-CN"/>
          </a:p>
        </p:txBody>
      </p:sp>
      <p:sp>
        <p:nvSpPr>
          <p:cNvPr id="4" name="Slide Number Placeholder 3"/>
          <p:cNvSpPr>
            <a:spLocks noGrp="1"/>
          </p:cNvSpPr>
          <p:nvPr>
            <p:ph type="sldNum" sz="quarter" idx="12"/>
          </p:nvPr>
        </p:nvSpPr>
        <p:spPr/>
        <p:txBody>
          <a:bodyPr/>
          <a:lstStyle/>
          <a:p>
            <a:fld id="{D010AF51-FB7A-4D73-A36F-979C316EE2E9}" type="slidenum">
              <a:rPr lang="en-US" altLang="zh-CN" smtClean="0"/>
              <a:pPr/>
              <a:t>‹#›</a:t>
            </a:fld>
            <a:endParaRPr lang="en-US" altLang="zh-CN"/>
          </a:p>
        </p:txBody>
      </p:sp>
    </p:spTree>
    <p:extLst>
      <p:ext uri="{BB962C8B-B14F-4D97-AF65-F5344CB8AC3E}">
        <p14:creationId xmlns="" xmlns:p14="http://schemas.microsoft.com/office/powerpoint/2010/main" val="26960901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600" y="6356350"/>
            <a:ext cx="2844800" cy="365125"/>
          </a:xfrm>
          <a:prstGeom prst="rect">
            <a:avLst/>
          </a:prstGeom>
        </p:spPr>
        <p:txBody>
          <a:bodyPr/>
          <a:lstStyle/>
          <a:p>
            <a:fld id="{927286F7-944B-474E-8AFF-912AD0F88AB4}" type="datetimeFigureOut">
              <a:rPr lang="zh-CN" altLang="en-US" smtClean="0"/>
              <a:pPr/>
              <a:t>2023/7/3</a:t>
            </a:fld>
            <a:endParaRPr lang="zh-CN" altLang="en-US"/>
          </a:p>
        </p:txBody>
      </p:sp>
      <p:sp>
        <p:nvSpPr>
          <p:cNvPr id="4" name="页脚占位符 3"/>
          <p:cNvSpPr>
            <a:spLocks noGrp="1"/>
          </p:cNvSpPr>
          <p:nvPr>
            <p:ph type="ftr" sz="quarter" idx="11"/>
          </p:nvPr>
        </p:nvSpPr>
        <p:spPr>
          <a:xfrm>
            <a:off x="4165600" y="6356350"/>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p:txBody>
          <a:bodyPr/>
          <a:lstStyle/>
          <a:p>
            <a:fld id="{26A95237-B747-451D-ADEF-B34366923DF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1">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fld id="{B9378A56-423D-4086-B7E6-860D77E2778F}" type="slidenum">
              <a:rPr lang="ko-KR" altLang="en-US"/>
              <a:pPr/>
              <a:t>‹#›</a:t>
            </a:fld>
            <a:endParaRPr lang="en-US" altLang="ko-KR"/>
          </a:p>
        </p:txBody>
      </p:sp>
      <p:sp>
        <p:nvSpPr>
          <p:cNvPr id="4" name="对角圆角矩形 3"/>
          <p:cNvSpPr/>
          <p:nvPr userDrawn="1"/>
        </p:nvSpPr>
        <p:spPr>
          <a:xfrm>
            <a:off x="335360" y="980728"/>
            <a:ext cx="11521280" cy="5328592"/>
          </a:xfrm>
          <a:prstGeom prst="round2Diag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6"/>
          <p:cNvSpPr txBox="1">
            <a:spLocks noChangeArrowheads="1"/>
          </p:cNvSpPr>
          <p:nvPr userDrawn="1"/>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0E08A1EC-249D-49E9-A904-A2E98CA64CD1}" type="slidenum">
              <a:rPr kumimoji="0" lang="ko-KR" altLang="en-US"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Verdana" panose="020B0604030504040204" pitchFamily="34" charset="0"/>
                <a:ea typeface="Gulim" pitchFamily="34" charset="-127"/>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altLang="ko-KR" sz="12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Gulim" pitchFamily="34" charset="-127"/>
              <a:cs typeface="+mn-cs"/>
            </a:endParaRPr>
          </a:p>
        </p:txBody>
      </p:sp>
      <p:sp>
        <p:nvSpPr>
          <p:cNvPr id="6" name="内容占位符 5"/>
          <p:cNvSpPr>
            <a:spLocks noGrp="1"/>
          </p:cNvSpPr>
          <p:nvPr>
            <p:ph sz="quarter" idx="4"/>
          </p:nvPr>
        </p:nvSpPr>
        <p:spPr>
          <a:xfrm>
            <a:off x="479376" y="1340769"/>
            <a:ext cx="11233248" cy="4824535"/>
          </a:xfrm>
          <a:prstGeom prst="rect">
            <a:avLst/>
          </a:prstGeom>
          <a:solidFill>
            <a:schemeClr val="bg1"/>
          </a:solidFill>
          <a:ln w="12700">
            <a:noFill/>
          </a:ln>
          <a:effectLst/>
        </p:spPr>
        <p:txBody>
          <a:bodyPr anchor="ctr"/>
          <a:lstStyle>
            <a:lvl1pPr marL="0" indent="720000">
              <a:lnSpc>
                <a:spcPct val="120000"/>
              </a:lnSpc>
              <a:spcBef>
                <a:spcPts val="0"/>
              </a:spcBef>
              <a:buFontTx/>
              <a:buNone/>
              <a:defRPr sz="3200" b="1">
                <a:solidFill>
                  <a:srgbClr val="333300"/>
                </a:solidFill>
                <a:latin typeface="宋体" pitchFamily="2" charset="-122"/>
                <a:ea typeface="宋体" pitchFamily="2" charset="-122"/>
              </a:defRPr>
            </a:lvl1pPr>
            <a:lvl2pPr>
              <a:defRPr sz="2800" b="1">
                <a:solidFill>
                  <a:srgbClr val="333300"/>
                </a:solidFill>
                <a:latin typeface="宋体" pitchFamily="2" charset="-122"/>
                <a:ea typeface="宋体" pitchFamily="2" charset="-122"/>
              </a:defRPr>
            </a:lvl2pPr>
            <a:lvl3pPr marL="1512000" indent="-288000">
              <a:buFont typeface="Arial" pitchFamily="34" charset="0"/>
              <a:buNone/>
              <a:defRPr sz="3200" b="1">
                <a:solidFill>
                  <a:srgbClr val="333300"/>
                </a:solidFill>
                <a:latin typeface="楷体" pitchFamily="49" charset="-122"/>
                <a:ea typeface="楷体" pitchFamily="49" charset="-122"/>
              </a:defRPr>
            </a:lvl3pPr>
            <a:lvl4pPr indent="720000">
              <a:lnSpc>
                <a:spcPct val="120000"/>
              </a:lnSpc>
              <a:spcBef>
                <a:spcPts val="0"/>
              </a:spcBef>
              <a:buNone/>
              <a:defRPr sz="3200" b="1">
                <a:solidFill>
                  <a:srgbClr val="333300"/>
                </a:solidFill>
                <a:latin typeface="楷体" pitchFamily="49" charset="-122"/>
                <a:ea typeface="楷体" pitchFamily="49" charset="-122"/>
              </a:defRPr>
            </a:lvl4pPr>
            <a:lvl5pPr>
              <a:defRPr sz="3200" b="1">
                <a:solidFill>
                  <a:srgbClr val="333300"/>
                </a:solidFill>
                <a:latin typeface="宋体" pitchFamily="2" charset="-122"/>
                <a:ea typeface="宋体" pitchFamily="2" charset="-122"/>
              </a:defRPr>
            </a:lvl5pPr>
            <a:lvl6pPr>
              <a:defRPr sz="1600"/>
            </a:lvl6pPr>
            <a:lvl7pPr>
              <a:defRPr sz="1600"/>
            </a:lvl7pPr>
            <a:lvl8pPr>
              <a:defRPr sz="1600"/>
            </a:lvl8pPr>
            <a:lvl9pPr>
              <a:defRPr sz="1600"/>
            </a:lvl9pPr>
          </a:lstStyle>
          <a:p>
            <a:pPr lvl="0"/>
            <a:r>
              <a:rPr lang="zh-CN" altLang="en-US" dirty="0" smtClean="0"/>
              <a:t>单击此处编辑母版文本样式</a:t>
            </a:r>
          </a:p>
          <a:p>
            <a:pPr lvl="2"/>
            <a:r>
              <a:rPr lang="zh-CN" altLang="en-US" dirty="0" smtClean="0"/>
              <a:t>第二级</a:t>
            </a:r>
          </a:p>
        </p:txBody>
      </p:sp>
    </p:spTree>
    <p:extLst>
      <p:ext uri="{BB962C8B-B14F-4D97-AF65-F5344CB8AC3E}">
        <p14:creationId xmlns="" xmlns:p14="http://schemas.microsoft.com/office/powerpoint/2010/main" val="21029521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solidFill>
          <a:schemeClr val="bg1"/>
        </a:solidFill>
        <a:effectLst/>
      </p:bgPr>
    </p:bg>
    <p:spTree>
      <p:nvGrpSpPr>
        <p:cNvPr id="1" name=""/>
        <p:cNvGrpSpPr/>
        <p:nvPr/>
      </p:nvGrpSpPr>
      <p:grpSpPr>
        <a:xfrm>
          <a:off x="0" y="0"/>
          <a:ext cx="0" cy="0"/>
          <a:chOff x="0" y="0"/>
          <a:chExt cx="0" cy="0"/>
        </a:xfrm>
      </p:grpSpPr>
      <p:sp>
        <p:nvSpPr>
          <p:cNvPr id="3" name="Freeform 6"/>
          <p:cNvSpPr>
            <a:spLocks/>
          </p:cNvSpPr>
          <p:nvPr/>
        </p:nvSpPr>
        <p:spPr bwMode="gray">
          <a:xfrm>
            <a:off x="0" y="0"/>
            <a:ext cx="12175067" cy="825500"/>
          </a:xfrm>
          <a:custGeom>
            <a:avLst/>
            <a:gdLst/>
            <a:ahLst/>
            <a:cxnLst>
              <a:cxn ang="0">
                <a:pos x="0" y="432"/>
              </a:cxn>
              <a:cxn ang="0">
                <a:pos x="0" y="0"/>
              </a:cxn>
              <a:cxn ang="0">
                <a:pos x="5752" y="0"/>
              </a:cxn>
              <a:cxn ang="0">
                <a:pos x="5752" y="520"/>
              </a:cxn>
              <a:cxn ang="0">
                <a:pos x="3960" y="520"/>
              </a:cxn>
              <a:cxn ang="0">
                <a:pos x="3672" y="232"/>
              </a:cxn>
              <a:cxn ang="0">
                <a:pos x="80" y="232"/>
              </a:cxn>
              <a:cxn ang="0">
                <a:pos x="80" y="432"/>
              </a:cxn>
              <a:cxn ang="0">
                <a:pos x="0" y="432"/>
              </a:cxn>
            </a:cxnLst>
            <a:rect l="0" t="0" r="r" b="b"/>
            <a:pathLst>
              <a:path w="5752" h="520">
                <a:moveTo>
                  <a:pt x="0" y="432"/>
                </a:moveTo>
                <a:lnTo>
                  <a:pt x="0" y="0"/>
                </a:lnTo>
                <a:lnTo>
                  <a:pt x="5752" y="0"/>
                </a:lnTo>
                <a:lnTo>
                  <a:pt x="5752" y="520"/>
                </a:lnTo>
                <a:lnTo>
                  <a:pt x="3960" y="520"/>
                </a:lnTo>
                <a:lnTo>
                  <a:pt x="3672" y="232"/>
                </a:lnTo>
                <a:lnTo>
                  <a:pt x="80" y="232"/>
                </a:lnTo>
                <a:lnTo>
                  <a:pt x="80" y="432"/>
                </a:lnTo>
                <a:lnTo>
                  <a:pt x="0" y="432"/>
                </a:lnTo>
                <a:close/>
              </a:path>
            </a:pathLst>
          </a:custGeom>
          <a:solidFill>
            <a:schemeClr val="folHlink"/>
          </a:solidFill>
          <a:ln w="9525" cap="flat" cmpd="sng">
            <a:noFill/>
            <a:prstDash val="solid"/>
            <a:round/>
            <a:headEnd/>
            <a:tailEnd/>
          </a:ln>
          <a:effectLst/>
        </p:spPr>
        <p:txBody>
          <a:bodyPr/>
          <a:lstStyle/>
          <a:p>
            <a:pPr>
              <a:defRPr/>
            </a:pPr>
            <a:endParaRPr lang="zh-CN" altLang="en-US">
              <a:latin typeface="Arial" charset="0"/>
            </a:endParaRPr>
          </a:p>
        </p:txBody>
      </p:sp>
      <p:grpSp>
        <p:nvGrpSpPr>
          <p:cNvPr id="4" name="Group 7"/>
          <p:cNvGrpSpPr>
            <a:grpSpLocks/>
          </p:cNvGrpSpPr>
          <p:nvPr userDrawn="1"/>
        </p:nvGrpSpPr>
        <p:grpSpPr bwMode="auto">
          <a:xfrm>
            <a:off x="0" y="1"/>
            <a:ext cx="8316384" cy="142875"/>
            <a:chOff x="5" y="2002"/>
            <a:chExt cx="5755" cy="1704"/>
          </a:xfrm>
        </p:grpSpPr>
        <p:sp>
          <p:nvSpPr>
            <p:cNvPr id="5" name="Rectangle 8"/>
            <p:cNvSpPr>
              <a:spLocks noChangeArrowheads="1"/>
            </p:cNvSpPr>
            <p:nvPr userDrawn="1"/>
          </p:nvSpPr>
          <p:spPr bwMode="gray">
            <a:xfrm>
              <a:off x="5" y="2002"/>
              <a:ext cx="5755" cy="1704"/>
            </a:xfrm>
            <a:prstGeom prst="rect">
              <a:avLst/>
            </a:prstGeom>
            <a:gradFill rotWithShape="1">
              <a:gsLst>
                <a:gs pos="0">
                  <a:schemeClr val="hlink"/>
                </a:gs>
                <a:gs pos="50000">
                  <a:schemeClr val="tx2"/>
                </a:gs>
                <a:gs pos="100000">
                  <a:schemeClr val="hlink"/>
                </a:gs>
              </a:gsLst>
              <a:lin ang="5400000" scaled="1"/>
            </a:gradFill>
            <a:ln w="9525">
              <a:noFill/>
              <a:miter lim="800000"/>
              <a:headEnd/>
              <a:tailEnd/>
            </a:ln>
            <a:effectLst/>
          </p:spPr>
          <p:txBody>
            <a:bodyPr wrap="none" anchor="ctr"/>
            <a:lstStyle/>
            <a:p>
              <a:pPr algn="ctr" eaLnBrk="0" hangingPunct="0">
                <a:defRPr/>
              </a:pPr>
              <a:endParaRPr lang="ko-KR" altLang="en-US">
                <a:latin typeface="Times New Roman" pitchFamily="18" charset="0"/>
                <a:ea typeface="Gulim" pitchFamily="34" charset="-127"/>
              </a:endParaRPr>
            </a:p>
          </p:txBody>
        </p:sp>
        <p:grpSp>
          <p:nvGrpSpPr>
            <p:cNvPr id="6" name="Group 9"/>
            <p:cNvGrpSpPr>
              <a:grpSpLocks/>
            </p:cNvGrpSpPr>
            <p:nvPr userDrawn="1"/>
          </p:nvGrpSpPr>
          <p:grpSpPr bwMode="auto">
            <a:xfrm>
              <a:off x="194" y="2003"/>
              <a:ext cx="5305" cy="1703"/>
              <a:chOff x="194" y="2003"/>
              <a:chExt cx="5305" cy="1703"/>
            </a:xfrm>
          </p:grpSpPr>
          <p:sp>
            <p:nvSpPr>
              <p:cNvPr id="7" name="Rectangle 10"/>
              <p:cNvSpPr>
                <a:spLocks noChangeArrowheads="1"/>
              </p:cNvSpPr>
              <p:nvPr userDrawn="1"/>
            </p:nvSpPr>
            <p:spPr bwMode="gray">
              <a:xfrm>
                <a:off x="194"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8" name="Rectangle 11"/>
              <p:cNvSpPr>
                <a:spLocks noChangeArrowheads="1"/>
              </p:cNvSpPr>
              <p:nvPr userDrawn="1"/>
            </p:nvSpPr>
            <p:spPr bwMode="gray">
              <a:xfrm>
                <a:off x="494"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9" name="Rectangle 12"/>
              <p:cNvSpPr>
                <a:spLocks noChangeArrowheads="1"/>
              </p:cNvSpPr>
              <p:nvPr userDrawn="1"/>
            </p:nvSpPr>
            <p:spPr bwMode="gray">
              <a:xfrm>
                <a:off x="850"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0" name="Rectangle 13"/>
              <p:cNvSpPr>
                <a:spLocks noChangeArrowheads="1"/>
              </p:cNvSpPr>
              <p:nvPr userDrawn="1"/>
            </p:nvSpPr>
            <p:spPr bwMode="gray">
              <a:xfrm>
                <a:off x="1150"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1" name="Rectangle 14"/>
              <p:cNvSpPr>
                <a:spLocks noChangeArrowheads="1"/>
              </p:cNvSpPr>
              <p:nvPr userDrawn="1"/>
            </p:nvSpPr>
            <p:spPr bwMode="gray">
              <a:xfrm>
                <a:off x="1506"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2" name="Rectangle 15"/>
              <p:cNvSpPr>
                <a:spLocks noChangeArrowheads="1"/>
              </p:cNvSpPr>
              <p:nvPr userDrawn="1"/>
            </p:nvSpPr>
            <p:spPr bwMode="gray">
              <a:xfrm>
                <a:off x="1807"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3" name="Rectangle 16"/>
              <p:cNvSpPr>
                <a:spLocks noChangeArrowheads="1"/>
              </p:cNvSpPr>
              <p:nvPr userDrawn="1"/>
            </p:nvSpPr>
            <p:spPr bwMode="gray">
              <a:xfrm>
                <a:off x="2163"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4" name="Rectangle 17"/>
              <p:cNvSpPr>
                <a:spLocks noChangeArrowheads="1"/>
              </p:cNvSpPr>
              <p:nvPr userDrawn="1"/>
            </p:nvSpPr>
            <p:spPr bwMode="gray">
              <a:xfrm>
                <a:off x="2461" y="2002"/>
                <a:ext cx="171"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5" name="Rectangle 18"/>
              <p:cNvSpPr>
                <a:spLocks noChangeArrowheads="1"/>
              </p:cNvSpPr>
              <p:nvPr userDrawn="1"/>
            </p:nvSpPr>
            <p:spPr bwMode="gray">
              <a:xfrm>
                <a:off x="2819" y="2002"/>
                <a:ext cx="56"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6" name="Rectangle 19"/>
              <p:cNvSpPr>
                <a:spLocks noChangeArrowheads="1"/>
              </p:cNvSpPr>
              <p:nvPr userDrawn="1"/>
            </p:nvSpPr>
            <p:spPr bwMode="gray">
              <a:xfrm>
                <a:off x="3118"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7" name="Rectangle 20"/>
              <p:cNvSpPr>
                <a:spLocks noChangeArrowheads="1"/>
              </p:cNvSpPr>
              <p:nvPr userDrawn="1"/>
            </p:nvSpPr>
            <p:spPr bwMode="gray">
              <a:xfrm>
                <a:off x="3474"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8" name="Rectangle 21"/>
              <p:cNvSpPr>
                <a:spLocks noChangeArrowheads="1"/>
              </p:cNvSpPr>
              <p:nvPr userDrawn="1"/>
            </p:nvSpPr>
            <p:spPr bwMode="gray">
              <a:xfrm>
                <a:off x="3774"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19" name="Rectangle 22"/>
              <p:cNvSpPr>
                <a:spLocks noChangeArrowheads="1"/>
              </p:cNvSpPr>
              <p:nvPr userDrawn="1"/>
            </p:nvSpPr>
            <p:spPr bwMode="gray">
              <a:xfrm>
                <a:off x="4130"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20" name="Rectangle 23"/>
              <p:cNvSpPr>
                <a:spLocks noChangeArrowheads="1"/>
              </p:cNvSpPr>
              <p:nvPr userDrawn="1"/>
            </p:nvSpPr>
            <p:spPr bwMode="gray">
              <a:xfrm>
                <a:off x="4430"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21" name="Rectangle 24"/>
              <p:cNvSpPr>
                <a:spLocks noChangeArrowheads="1"/>
              </p:cNvSpPr>
              <p:nvPr userDrawn="1"/>
            </p:nvSpPr>
            <p:spPr bwMode="gray">
              <a:xfrm>
                <a:off x="4786"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22" name="Rectangle 25"/>
              <p:cNvSpPr>
                <a:spLocks noChangeArrowheads="1"/>
              </p:cNvSpPr>
              <p:nvPr userDrawn="1"/>
            </p:nvSpPr>
            <p:spPr bwMode="gray">
              <a:xfrm>
                <a:off x="5086" y="2002"/>
                <a:ext cx="170"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23" name="Rectangle 26"/>
              <p:cNvSpPr>
                <a:spLocks noChangeArrowheads="1"/>
              </p:cNvSpPr>
              <p:nvPr userDrawn="1"/>
            </p:nvSpPr>
            <p:spPr bwMode="gray">
              <a:xfrm>
                <a:off x="5442" y="2002"/>
                <a:ext cx="57" cy="1704"/>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grpSp>
      <p:sp>
        <p:nvSpPr>
          <p:cNvPr id="24" name="Freeform 28"/>
          <p:cNvSpPr>
            <a:spLocks/>
          </p:cNvSpPr>
          <p:nvPr userDrawn="1"/>
        </p:nvSpPr>
        <p:spPr bwMode="auto">
          <a:xfrm flipV="1">
            <a:off x="3251200"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pic>
        <p:nvPicPr>
          <p:cNvPr id="25" name="Picture 29" descr="2014081417362420"/>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849533" y="5553076"/>
            <a:ext cx="5342467" cy="1304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ctrTitle" sz="quarter"/>
          </p:nvPr>
        </p:nvSpPr>
        <p:spPr bwMode="black">
          <a:xfrm>
            <a:off x="755651" y="2347913"/>
            <a:ext cx="10871200" cy="2295525"/>
          </a:xfrm>
        </p:spPr>
        <p:txBody>
          <a:bodyPr/>
          <a:lstStyle>
            <a:lvl1pPr algn="ctr">
              <a:defRPr sz="3600"/>
            </a:lvl1pPr>
          </a:lstStyle>
          <a:p>
            <a:r>
              <a:rPr lang="en-US" altLang="ko-KR"/>
              <a:t>Click to edit Master title style</a:t>
            </a:r>
          </a:p>
        </p:txBody>
      </p:sp>
      <p:sp>
        <p:nvSpPr>
          <p:cNvPr id="27" name="Rectangle 3"/>
          <p:cNvSpPr>
            <a:spLocks noGrp="1" noChangeArrowheads="1"/>
          </p:cNvSpPr>
          <p:nvPr>
            <p:ph type="dt" sz="quarter" idx="10"/>
          </p:nvPr>
        </p:nvSpPr>
        <p:spPr bwMode="auto">
          <a:xfrm>
            <a:off x="609600" y="6553200"/>
            <a:ext cx="28448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smtClean="0">
                <a:effectLst>
                  <a:outerShdw blurRad="38100" dist="38100" dir="2700000" algn="tl">
                    <a:srgbClr val="C0C0C0"/>
                  </a:outerShdw>
                </a:effectLst>
                <a:latin typeface="Times New Roman" pitchFamily="18" charset="0"/>
                <a:ea typeface="Gulim" pitchFamily="34" charset="-127"/>
              </a:defRPr>
            </a:lvl1pPr>
          </a:lstStyle>
          <a:p>
            <a:pPr>
              <a:defRPr/>
            </a:pPr>
            <a:endParaRPr lang="en-US" altLang="ko-KR"/>
          </a:p>
        </p:txBody>
      </p:sp>
      <p:sp>
        <p:nvSpPr>
          <p:cNvPr id="28" name="Rectangle 4"/>
          <p:cNvSpPr>
            <a:spLocks noGrp="1" noChangeArrowheads="1"/>
          </p:cNvSpPr>
          <p:nvPr>
            <p:ph type="ftr" sz="quarter" idx="11"/>
          </p:nvPr>
        </p:nvSpPr>
        <p:spPr bwMode="auto">
          <a:xfrm>
            <a:off x="4165600" y="6553200"/>
            <a:ext cx="38608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smtClean="0">
                <a:effectLst>
                  <a:outerShdw blurRad="38100" dist="38100" dir="2700000" algn="tl">
                    <a:srgbClr val="C0C0C0"/>
                  </a:outerShdw>
                </a:effectLst>
                <a:latin typeface="Times New Roman" pitchFamily="18" charset="0"/>
                <a:ea typeface="Gulim" pitchFamily="34" charset="-127"/>
              </a:defRPr>
            </a:lvl1pPr>
          </a:lstStyle>
          <a:p>
            <a:pPr>
              <a:defRPr/>
            </a:pPr>
            <a:endParaRPr lang="en-US" altLang="ko-KR"/>
          </a:p>
        </p:txBody>
      </p:sp>
      <p:sp>
        <p:nvSpPr>
          <p:cNvPr id="29" name="Rectangle 5"/>
          <p:cNvSpPr>
            <a:spLocks noGrp="1" noChangeArrowheads="1"/>
          </p:cNvSpPr>
          <p:nvPr>
            <p:ph type="sldNum" sz="quarter" idx="12"/>
          </p:nvPr>
        </p:nvSpPr>
        <p:spPr>
          <a:xfrm>
            <a:off x="8737600" y="6553200"/>
            <a:ext cx="2844800" cy="152400"/>
          </a:xfrm>
        </p:spPr>
        <p:txBody>
          <a:bodyPr/>
          <a:lstStyle>
            <a:lvl1pPr algn="r">
              <a:defRPr sz="1400">
                <a:latin typeface="Times New Roman" panose="02020603050405020304" pitchFamily="18" charset="0"/>
              </a:defRPr>
            </a:lvl1pPr>
          </a:lstStyle>
          <a:p>
            <a:fld id="{24AFC162-1BA6-432B-BA80-1C4BD87B23F0}" type="slidenum">
              <a:rPr lang="ko-KR" altLang="en-US"/>
              <a:pPr/>
              <a:t>‹#›</a:t>
            </a:fld>
            <a:endParaRPr lang="en-US" altLang="ko-KR"/>
          </a:p>
        </p:txBody>
      </p:sp>
      <p:pic>
        <p:nvPicPr>
          <p:cNvPr id="30" name="Picture 40" descr="u=1383083100,2522036282&amp;fm=21&amp;gp=0"/>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0848528" y="72009"/>
            <a:ext cx="1187026" cy="836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247188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fld id="{8D1841EC-2F82-4EA4-8D82-6DEE97A8921D}" type="slidenum">
              <a:rPr lang="ko-KR" altLang="en-US"/>
              <a:pPr/>
              <a:t>‹#›</a:t>
            </a:fld>
            <a:endParaRPr lang="en-US" altLang="ko-KR"/>
          </a:p>
        </p:txBody>
      </p:sp>
    </p:spTree>
    <p:extLst>
      <p:ext uri="{BB962C8B-B14F-4D97-AF65-F5344CB8AC3E}">
        <p14:creationId xmlns="" xmlns:p14="http://schemas.microsoft.com/office/powerpoint/2010/main" val="30392522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fld id="{13F0FF0C-6BBA-47F5-A88D-25279EC2EAF2}" type="slidenum">
              <a:rPr lang="ko-KR" altLang="en-US"/>
              <a:pPr/>
              <a:t>‹#›</a:t>
            </a:fld>
            <a:endParaRPr lang="en-US" altLang="ko-KR"/>
          </a:p>
        </p:txBody>
      </p:sp>
    </p:spTree>
    <p:extLst>
      <p:ext uri="{BB962C8B-B14F-4D97-AF65-F5344CB8AC3E}">
        <p14:creationId xmlns="" xmlns:p14="http://schemas.microsoft.com/office/powerpoint/2010/main" val="9107675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1268760"/>
            <a:ext cx="10972800" cy="576064"/>
          </a:xfrm>
        </p:spPr>
        <p:txBody>
          <a:bodyPr/>
          <a:lstStyle>
            <a:lvl1pPr algn="ctr">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2167254"/>
            <a:ext cx="5384800" cy="395891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2204864"/>
            <a:ext cx="5384800" cy="39213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fld id="{A958949C-2658-4020-B867-3570EF60C888}" type="slidenum">
              <a:rPr lang="ko-KR" altLang="en-US"/>
              <a:pPr/>
              <a:t>‹#›</a:t>
            </a:fld>
            <a:endParaRPr lang="en-US" altLang="ko-KR"/>
          </a:p>
        </p:txBody>
      </p:sp>
    </p:spTree>
    <p:extLst>
      <p:ext uri="{BB962C8B-B14F-4D97-AF65-F5344CB8AC3E}">
        <p14:creationId xmlns="" xmlns:p14="http://schemas.microsoft.com/office/powerpoint/2010/main" val="6922842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Rectangle 6"/>
          <p:cNvSpPr>
            <a:spLocks noGrp="1" noChangeArrowheads="1"/>
          </p:cNvSpPr>
          <p:nvPr>
            <p:ph type="sldNum" sz="quarter" idx="10"/>
          </p:nvPr>
        </p:nvSpPr>
        <p:spPr>
          <a:ln/>
        </p:spPr>
        <p:txBody>
          <a:bodyPr/>
          <a:lstStyle>
            <a:lvl1pPr>
              <a:defRPr/>
            </a:lvl1pPr>
          </a:lstStyle>
          <a:p>
            <a:fld id="{7A94BEB2-DA4C-47CA-8285-2A4A07860092}" type="slidenum">
              <a:rPr lang="ko-KR" altLang="en-US"/>
              <a:pPr/>
              <a:t>‹#›</a:t>
            </a:fld>
            <a:endParaRPr lang="en-US" altLang="ko-KR"/>
          </a:p>
        </p:txBody>
      </p:sp>
    </p:spTree>
    <p:extLst>
      <p:ext uri="{BB962C8B-B14F-4D97-AF65-F5344CB8AC3E}">
        <p14:creationId xmlns="" xmlns:p14="http://schemas.microsoft.com/office/powerpoint/2010/main" val="36181195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fld id="{7929260E-B598-4C18-B287-DA195DFF99F0}" type="slidenum">
              <a:rPr lang="ko-KR" altLang="en-US"/>
              <a:pPr/>
              <a:t>‹#›</a:t>
            </a:fld>
            <a:endParaRPr lang="en-US" altLang="ko-KR"/>
          </a:p>
        </p:txBody>
      </p:sp>
    </p:spTree>
    <p:extLst>
      <p:ext uri="{BB962C8B-B14F-4D97-AF65-F5344CB8AC3E}">
        <p14:creationId xmlns="" xmlns:p14="http://schemas.microsoft.com/office/powerpoint/2010/main" val="1519829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fld id="{A5881E95-7816-4596-ADB9-0A58736592C5}" type="slidenum">
              <a:rPr lang="ko-KR" altLang="en-US"/>
              <a:pPr/>
              <a:t>‹#›</a:t>
            </a:fld>
            <a:endParaRPr lang="en-US" altLang="ko-KR"/>
          </a:p>
        </p:txBody>
      </p:sp>
    </p:spTree>
    <p:extLst>
      <p:ext uri="{BB962C8B-B14F-4D97-AF65-F5344CB8AC3E}">
        <p14:creationId xmlns="" xmlns:p14="http://schemas.microsoft.com/office/powerpoint/2010/main" val="36984207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18" name="Freeform 2"/>
          <p:cNvSpPr>
            <a:spLocks/>
          </p:cNvSpPr>
          <p:nvPr/>
        </p:nvSpPr>
        <p:spPr bwMode="auto">
          <a:xfrm flipV="1">
            <a:off x="3267524" y="671830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hlink"/>
          </a:solidFill>
          <a:ln w="9525" cap="flat" cmpd="sng">
            <a:noFill/>
            <a:prstDash val="solid"/>
            <a:round/>
            <a:headEnd/>
            <a:tailEnd/>
          </a:ln>
          <a:effectLst/>
        </p:spPr>
        <p:txBody>
          <a:bodyPr/>
          <a:lstStyle/>
          <a:p>
            <a:pPr>
              <a:defRPr/>
            </a:pPr>
            <a:endParaRPr lang="zh-CN" altLang="en-US">
              <a:latin typeface="Arial" charset="0"/>
            </a:endParaRPr>
          </a:p>
        </p:txBody>
      </p:sp>
      <p:sp>
        <p:nvSpPr>
          <p:cNvPr id="34820" name="Freeform 4"/>
          <p:cNvSpPr>
            <a:spLocks/>
          </p:cNvSpPr>
          <p:nvPr userDrawn="1"/>
        </p:nvSpPr>
        <p:spPr bwMode="gray">
          <a:xfrm>
            <a:off x="0" y="0"/>
            <a:ext cx="12192000" cy="1397000"/>
          </a:xfrm>
          <a:custGeom>
            <a:avLst/>
            <a:gdLst/>
            <a:ahLst/>
            <a:cxnLst>
              <a:cxn ang="0">
                <a:pos x="0" y="856"/>
              </a:cxn>
              <a:cxn ang="0">
                <a:pos x="72" y="856"/>
              </a:cxn>
              <a:cxn ang="0">
                <a:pos x="72" y="576"/>
              </a:cxn>
              <a:cxn ang="0">
                <a:pos x="4584" y="576"/>
              </a:cxn>
              <a:cxn ang="0">
                <a:pos x="4888" y="880"/>
              </a:cxn>
              <a:cxn ang="0">
                <a:pos x="5760" y="880"/>
              </a:cxn>
              <a:cxn ang="0">
                <a:pos x="5760" y="0"/>
              </a:cxn>
              <a:cxn ang="0">
                <a:pos x="0" y="0"/>
              </a:cxn>
              <a:cxn ang="0">
                <a:pos x="0" y="856"/>
              </a:cxn>
            </a:cxnLst>
            <a:rect l="0" t="0" r="r" b="b"/>
            <a:pathLst>
              <a:path w="5760" h="880">
                <a:moveTo>
                  <a:pt x="0" y="856"/>
                </a:moveTo>
                <a:lnTo>
                  <a:pt x="72" y="856"/>
                </a:lnTo>
                <a:lnTo>
                  <a:pt x="72" y="576"/>
                </a:lnTo>
                <a:lnTo>
                  <a:pt x="4584" y="576"/>
                </a:lnTo>
                <a:lnTo>
                  <a:pt x="4888" y="880"/>
                </a:lnTo>
                <a:lnTo>
                  <a:pt x="5760" y="880"/>
                </a:lnTo>
                <a:lnTo>
                  <a:pt x="5760" y="0"/>
                </a:lnTo>
                <a:lnTo>
                  <a:pt x="0" y="0"/>
                </a:lnTo>
                <a:lnTo>
                  <a:pt x="0" y="856"/>
                </a:lnTo>
                <a:close/>
              </a:path>
            </a:pathLst>
          </a:custGeom>
          <a:solidFill>
            <a:schemeClr val="folHlink"/>
          </a:solidFill>
          <a:ln w="9525">
            <a:noFill/>
            <a:round/>
            <a:headEnd/>
            <a:tailEnd/>
          </a:ln>
          <a:effectLst/>
        </p:spPr>
        <p:txBody>
          <a:bodyPr/>
          <a:lstStyle/>
          <a:p>
            <a:pPr>
              <a:defRPr/>
            </a:pPr>
            <a:endParaRPr lang="zh-CN" altLang="en-US">
              <a:latin typeface="Arial" charset="0"/>
            </a:endParaRPr>
          </a:p>
        </p:txBody>
      </p:sp>
      <p:sp>
        <p:nvSpPr>
          <p:cNvPr id="1029" name="Rectangle 5"/>
          <p:cNvSpPr>
            <a:spLocks noGrp="1" noChangeArrowheads="1"/>
          </p:cNvSpPr>
          <p:nvPr>
            <p:ph type="title"/>
          </p:nvPr>
        </p:nvSpPr>
        <p:spPr bwMode="white">
          <a:xfrm>
            <a:off x="755651" y="1763713"/>
            <a:ext cx="10464800" cy="405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sp>
        <p:nvSpPr>
          <p:cNvPr id="34822" name="Rectangle 6"/>
          <p:cNvSpPr>
            <a:spLocks noGrp="1" noChangeArrowheads="1"/>
          </p:cNvSpPr>
          <p:nvPr>
            <p:ph type="sldNum" sz="quarter" idx="4"/>
          </p:nvPr>
        </p:nvSpPr>
        <p:spPr bwMode="auto">
          <a:xfrm>
            <a:off x="4368800" y="6477000"/>
            <a:ext cx="2844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Verdana" panose="020B0604030504040204" pitchFamily="34" charset="0"/>
                <a:ea typeface="Gulim" pitchFamily="34" charset="-127"/>
              </a:defRPr>
            </a:lvl1pPr>
          </a:lstStyle>
          <a:p>
            <a:fld id="{F82CA2D7-BAC8-4D55-87B0-C21C31523593}" type="slidenum">
              <a:rPr lang="ko-KR" altLang="en-US"/>
              <a:pPr/>
              <a:t>‹#›</a:t>
            </a:fld>
            <a:endParaRPr lang="en-US" altLang="ko-KR"/>
          </a:p>
        </p:txBody>
      </p:sp>
      <p:sp>
        <p:nvSpPr>
          <p:cNvPr id="34823" name="Freeform 7"/>
          <p:cNvSpPr>
            <a:spLocks/>
          </p:cNvSpPr>
          <p:nvPr/>
        </p:nvSpPr>
        <p:spPr bwMode="ltGray">
          <a:xfrm>
            <a:off x="3251200" y="0"/>
            <a:ext cx="8940800" cy="139700"/>
          </a:xfrm>
          <a:custGeom>
            <a:avLst/>
            <a:gdLst/>
            <a:ahLst/>
            <a:cxnLst>
              <a:cxn ang="0">
                <a:pos x="0" y="0"/>
              </a:cxn>
              <a:cxn ang="0">
                <a:pos x="88" y="88"/>
              </a:cxn>
              <a:cxn ang="0">
                <a:pos x="4224" y="88"/>
              </a:cxn>
              <a:cxn ang="0">
                <a:pos x="4224" y="0"/>
              </a:cxn>
              <a:cxn ang="0">
                <a:pos x="0" y="0"/>
              </a:cxn>
            </a:cxnLst>
            <a:rect l="0" t="0" r="r" b="b"/>
            <a:pathLst>
              <a:path w="4224" h="88">
                <a:moveTo>
                  <a:pt x="0" y="0"/>
                </a:moveTo>
                <a:lnTo>
                  <a:pt x="88" y="88"/>
                </a:lnTo>
                <a:lnTo>
                  <a:pt x="4224" y="88"/>
                </a:lnTo>
                <a:lnTo>
                  <a:pt x="4224" y="0"/>
                </a:lnTo>
                <a:lnTo>
                  <a:pt x="0" y="0"/>
                </a:lnTo>
                <a:close/>
              </a:path>
            </a:pathLst>
          </a:custGeom>
          <a:solidFill>
            <a:schemeClr val="tx2"/>
          </a:solidFill>
          <a:ln w="9525" cap="flat" cmpd="sng">
            <a:noFill/>
            <a:prstDash val="solid"/>
            <a:round/>
            <a:headEnd/>
            <a:tailEnd/>
          </a:ln>
          <a:effectLst/>
        </p:spPr>
        <p:txBody>
          <a:bodyPr/>
          <a:lstStyle/>
          <a:p>
            <a:pPr>
              <a:defRPr/>
            </a:pPr>
            <a:endParaRPr lang="zh-CN" altLang="en-US">
              <a:latin typeface="Arial" charset="0"/>
            </a:endParaRPr>
          </a:p>
        </p:txBody>
      </p:sp>
      <p:grpSp>
        <p:nvGrpSpPr>
          <p:cNvPr id="1032" name="Group 8"/>
          <p:cNvGrpSpPr>
            <a:grpSpLocks/>
          </p:cNvGrpSpPr>
          <p:nvPr/>
        </p:nvGrpSpPr>
        <p:grpSpPr bwMode="auto">
          <a:xfrm>
            <a:off x="3543300" y="4764"/>
            <a:ext cx="8468784" cy="134937"/>
            <a:chOff x="1674" y="3"/>
            <a:chExt cx="4001" cy="85"/>
          </a:xfrm>
        </p:grpSpPr>
        <p:sp>
          <p:nvSpPr>
            <p:cNvPr id="34825" name="Rectangle 9"/>
            <p:cNvSpPr>
              <a:spLocks noChangeArrowheads="1"/>
            </p:cNvSpPr>
            <p:nvPr userDrawn="1"/>
          </p:nvSpPr>
          <p:spPr bwMode="black">
            <a:xfrm>
              <a:off x="16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26" name="Rectangle 10"/>
            <p:cNvSpPr>
              <a:spLocks noChangeArrowheads="1"/>
            </p:cNvSpPr>
            <p:nvPr userDrawn="1"/>
          </p:nvSpPr>
          <p:spPr bwMode="black">
            <a:xfrm>
              <a:off x="18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27" name="Rectangle 11"/>
            <p:cNvSpPr>
              <a:spLocks noChangeArrowheads="1"/>
            </p:cNvSpPr>
            <p:nvPr userDrawn="1"/>
          </p:nvSpPr>
          <p:spPr bwMode="black">
            <a:xfrm>
              <a:off x="19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28" name="Rectangle 12"/>
            <p:cNvSpPr>
              <a:spLocks noChangeArrowheads="1"/>
            </p:cNvSpPr>
            <p:nvPr userDrawn="1"/>
          </p:nvSpPr>
          <p:spPr bwMode="black">
            <a:xfrm>
              <a:off x="20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29" name="Rectangle 13"/>
            <p:cNvSpPr>
              <a:spLocks noChangeArrowheads="1"/>
            </p:cNvSpPr>
            <p:nvPr userDrawn="1"/>
          </p:nvSpPr>
          <p:spPr bwMode="black">
            <a:xfrm>
              <a:off x="22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0" name="Rectangle 14"/>
            <p:cNvSpPr>
              <a:spLocks noChangeArrowheads="1"/>
            </p:cNvSpPr>
            <p:nvPr userDrawn="1"/>
          </p:nvSpPr>
          <p:spPr bwMode="black">
            <a:xfrm>
              <a:off x="235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1" name="Rectangle 15"/>
            <p:cNvSpPr>
              <a:spLocks noChangeArrowheads="1"/>
            </p:cNvSpPr>
            <p:nvPr userDrawn="1"/>
          </p:nvSpPr>
          <p:spPr bwMode="black">
            <a:xfrm>
              <a:off x="249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2" name="Rectangle 16"/>
            <p:cNvSpPr>
              <a:spLocks noChangeArrowheads="1"/>
            </p:cNvSpPr>
            <p:nvPr userDrawn="1"/>
          </p:nvSpPr>
          <p:spPr bwMode="black">
            <a:xfrm>
              <a:off x="262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3" name="Rectangle 17"/>
            <p:cNvSpPr>
              <a:spLocks noChangeArrowheads="1"/>
            </p:cNvSpPr>
            <p:nvPr userDrawn="1"/>
          </p:nvSpPr>
          <p:spPr bwMode="black">
            <a:xfrm>
              <a:off x="276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4" name="Rectangle 18"/>
            <p:cNvSpPr>
              <a:spLocks noChangeArrowheads="1"/>
            </p:cNvSpPr>
            <p:nvPr userDrawn="1"/>
          </p:nvSpPr>
          <p:spPr bwMode="black">
            <a:xfrm>
              <a:off x="289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5" name="Rectangle 19"/>
            <p:cNvSpPr>
              <a:spLocks noChangeArrowheads="1"/>
            </p:cNvSpPr>
            <p:nvPr userDrawn="1"/>
          </p:nvSpPr>
          <p:spPr bwMode="black">
            <a:xfrm>
              <a:off x="303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6" name="Rectangle 20"/>
            <p:cNvSpPr>
              <a:spLocks noChangeArrowheads="1"/>
            </p:cNvSpPr>
            <p:nvPr userDrawn="1"/>
          </p:nvSpPr>
          <p:spPr bwMode="black">
            <a:xfrm>
              <a:off x="317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7" name="Rectangle 21"/>
            <p:cNvSpPr>
              <a:spLocks noChangeArrowheads="1"/>
            </p:cNvSpPr>
            <p:nvPr userDrawn="1"/>
          </p:nvSpPr>
          <p:spPr bwMode="black">
            <a:xfrm>
              <a:off x="330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8" name="Rectangle 22"/>
            <p:cNvSpPr>
              <a:spLocks noChangeArrowheads="1"/>
            </p:cNvSpPr>
            <p:nvPr userDrawn="1"/>
          </p:nvSpPr>
          <p:spPr bwMode="black">
            <a:xfrm>
              <a:off x="344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39" name="Rectangle 23"/>
            <p:cNvSpPr>
              <a:spLocks noChangeArrowheads="1"/>
            </p:cNvSpPr>
            <p:nvPr userDrawn="1"/>
          </p:nvSpPr>
          <p:spPr bwMode="black">
            <a:xfrm>
              <a:off x="357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0" name="Rectangle 24"/>
            <p:cNvSpPr>
              <a:spLocks noChangeArrowheads="1"/>
            </p:cNvSpPr>
            <p:nvPr userDrawn="1"/>
          </p:nvSpPr>
          <p:spPr bwMode="black">
            <a:xfrm>
              <a:off x="371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1" name="Rectangle 25"/>
            <p:cNvSpPr>
              <a:spLocks noChangeArrowheads="1"/>
            </p:cNvSpPr>
            <p:nvPr userDrawn="1"/>
          </p:nvSpPr>
          <p:spPr bwMode="black">
            <a:xfrm>
              <a:off x="385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2" name="Rectangle 26"/>
            <p:cNvSpPr>
              <a:spLocks noChangeArrowheads="1"/>
            </p:cNvSpPr>
            <p:nvPr userDrawn="1"/>
          </p:nvSpPr>
          <p:spPr bwMode="black">
            <a:xfrm>
              <a:off x="398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3" name="Rectangle 27"/>
            <p:cNvSpPr>
              <a:spLocks noChangeArrowheads="1"/>
            </p:cNvSpPr>
            <p:nvPr userDrawn="1"/>
          </p:nvSpPr>
          <p:spPr bwMode="black">
            <a:xfrm>
              <a:off x="412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4" name="Rectangle 28"/>
            <p:cNvSpPr>
              <a:spLocks noChangeArrowheads="1"/>
            </p:cNvSpPr>
            <p:nvPr userDrawn="1"/>
          </p:nvSpPr>
          <p:spPr bwMode="black">
            <a:xfrm>
              <a:off x="425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5" name="Rectangle 29"/>
            <p:cNvSpPr>
              <a:spLocks noChangeArrowheads="1"/>
            </p:cNvSpPr>
            <p:nvPr userDrawn="1"/>
          </p:nvSpPr>
          <p:spPr bwMode="black">
            <a:xfrm>
              <a:off x="439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6" name="Rectangle 30"/>
            <p:cNvSpPr>
              <a:spLocks noChangeArrowheads="1"/>
            </p:cNvSpPr>
            <p:nvPr userDrawn="1"/>
          </p:nvSpPr>
          <p:spPr bwMode="black">
            <a:xfrm>
              <a:off x="453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7" name="Rectangle 31"/>
            <p:cNvSpPr>
              <a:spLocks noChangeArrowheads="1"/>
            </p:cNvSpPr>
            <p:nvPr userDrawn="1"/>
          </p:nvSpPr>
          <p:spPr bwMode="black">
            <a:xfrm>
              <a:off x="466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8" name="Rectangle 32"/>
            <p:cNvSpPr>
              <a:spLocks noChangeArrowheads="1"/>
            </p:cNvSpPr>
            <p:nvPr userDrawn="1"/>
          </p:nvSpPr>
          <p:spPr bwMode="black">
            <a:xfrm>
              <a:off x="480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49" name="Rectangle 33"/>
            <p:cNvSpPr>
              <a:spLocks noChangeArrowheads="1"/>
            </p:cNvSpPr>
            <p:nvPr userDrawn="1"/>
          </p:nvSpPr>
          <p:spPr bwMode="black">
            <a:xfrm>
              <a:off x="493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50" name="Rectangle 34"/>
            <p:cNvSpPr>
              <a:spLocks noChangeArrowheads="1"/>
            </p:cNvSpPr>
            <p:nvPr userDrawn="1"/>
          </p:nvSpPr>
          <p:spPr bwMode="black">
            <a:xfrm>
              <a:off x="5074"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51" name="Rectangle 35"/>
            <p:cNvSpPr>
              <a:spLocks noChangeArrowheads="1"/>
            </p:cNvSpPr>
            <p:nvPr userDrawn="1"/>
          </p:nvSpPr>
          <p:spPr bwMode="black">
            <a:xfrm>
              <a:off x="5210"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52" name="Rectangle 36"/>
            <p:cNvSpPr>
              <a:spLocks noChangeArrowheads="1"/>
            </p:cNvSpPr>
            <p:nvPr userDrawn="1"/>
          </p:nvSpPr>
          <p:spPr bwMode="black">
            <a:xfrm>
              <a:off x="5346"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53" name="Rectangle 37"/>
            <p:cNvSpPr>
              <a:spLocks noChangeArrowheads="1"/>
            </p:cNvSpPr>
            <p:nvPr userDrawn="1"/>
          </p:nvSpPr>
          <p:spPr bwMode="black">
            <a:xfrm>
              <a:off x="5482"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sp>
          <p:nvSpPr>
            <p:cNvPr id="34854" name="Rectangle 38"/>
            <p:cNvSpPr>
              <a:spLocks noChangeArrowheads="1"/>
            </p:cNvSpPr>
            <p:nvPr userDrawn="1"/>
          </p:nvSpPr>
          <p:spPr bwMode="black">
            <a:xfrm>
              <a:off x="5618" y="3"/>
              <a:ext cx="57" cy="85"/>
            </a:xfrm>
            <a:prstGeom prst="rect">
              <a:avLst/>
            </a:prstGeom>
            <a:gradFill rotWithShape="1">
              <a:gsLst>
                <a:gs pos="0">
                  <a:schemeClr val="accent1"/>
                </a:gs>
                <a:gs pos="100000">
                  <a:schemeClr val="accent1">
                    <a:gamma/>
                    <a:shade val="46275"/>
                    <a:invGamma/>
                  </a:schemeClr>
                </a:gs>
              </a:gsLst>
              <a:lin ang="0" scaled="1"/>
            </a:gradFill>
            <a:ln w="9525">
              <a:noFill/>
              <a:miter lim="800000"/>
              <a:headEnd/>
              <a:tailEnd/>
            </a:ln>
            <a:effectLst/>
          </p:spPr>
          <p:txBody>
            <a:bodyPr wrap="none" anchor="ctr"/>
            <a:lstStyle/>
            <a:p>
              <a:pPr>
                <a:defRPr/>
              </a:pPr>
              <a:endParaRPr lang="zh-CN" altLang="en-US">
                <a:latin typeface="Arial" charset="0"/>
              </a:endParaRPr>
            </a:p>
          </p:txBody>
        </p:sp>
      </p:grpSp>
      <p:pic>
        <p:nvPicPr>
          <p:cNvPr id="1033" name="Picture 40" descr="u=1383083100,2522036282&amp;fm=21&amp;gp=0"/>
          <p:cNvPicPr>
            <a:picLocks noChangeAspect="1" noChangeArrowheads="1"/>
          </p:cNvPicPr>
          <p:nvPr userDrawn="1"/>
        </p:nvPicPr>
        <p:blipFill>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0848528" y="72009"/>
            <a:ext cx="1187026" cy="8367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6" r:id="rId2"/>
    <p:sldLayoutId id="2147483672" r:id="rId3"/>
    <p:sldLayoutId id="2147483662" r:id="rId4"/>
    <p:sldLayoutId id="2147483663" r:id="rId5"/>
    <p:sldLayoutId id="2147483664" r:id="rId6"/>
    <p:sldLayoutId id="2147483665" r:id="rId7"/>
    <p:sldLayoutId id="2147483668" r:id="rId8"/>
    <p:sldLayoutId id="2147483669" r:id="rId9"/>
    <p:sldLayoutId id="2147483670" r:id="rId10"/>
    <p:sldLayoutId id="2147483671" r:id="rId11"/>
    <p:sldLayoutId id="2147483673" r:id="rId12"/>
    <p:sldLayoutId id="2147483678" r:id="rId13"/>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ea typeface="宋体" pitchFamily="2" charset="-122"/>
        </a:defRPr>
      </a:lvl2pPr>
      <a:lvl3pPr algn="l" rtl="0" eaLnBrk="0" fontAlgn="base" hangingPunct="0">
        <a:spcBef>
          <a:spcPct val="0"/>
        </a:spcBef>
        <a:spcAft>
          <a:spcPct val="0"/>
        </a:spcAft>
        <a:defRPr sz="3200" b="1">
          <a:solidFill>
            <a:srgbClr val="000000"/>
          </a:solidFill>
          <a:latin typeface="Verdana" pitchFamily="34" charset="0"/>
          <a:ea typeface="宋体" pitchFamily="2" charset="-122"/>
        </a:defRPr>
      </a:lvl3pPr>
      <a:lvl4pPr algn="l" rtl="0" eaLnBrk="0" fontAlgn="base" hangingPunct="0">
        <a:spcBef>
          <a:spcPct val="0"/>
        </a:spcBef>
        <a:spcAft>
          <a:spcPct val="0"/>
        </a:spcAft>
        <a:defRPr sz="3200" b="1">
          <a:solidFill>
            <a:srgbClr val="000000"/>
          </a:solidFill>
          <a:latin typeface="Verdana" pitchFamily="34" charset="0"/>
          <a:ea typeface="宋体" pitchFamily="2" charset="-122"/>
        </a:defRPr>
      </a:lvl4pPr>
      <a:lvl5pPr algn="l" rtl="0" eaLnBrk="0" fontAlgn="base" hangingPunct="0">
        <a:spcBef>
          <a:spcPct val="0"/>
        </a:spcBef>
        <a:spcAft>
          <a:spcPct val="0"/>
        </a:spcAft>
        <a:defRPr sz="3200" b="1">
          <a:solidFill>
            <a:srgbClr val="000000"/>
          </a:solidFill>
          <a:latin typeface="Verdana" pitchFamily="34" charset="0"/>
          <a:ea typeface="宋体" pitchFamily="2" charset="-122"/>
        </a:defRPr>
      </a:lvl5pPr>
      <a:lvl6pPr marL="457200" algn="l" rtl="0" fontAlgn="base">
        <a:spcBef>
          <a:spcPct val="0"/>
        </a:spcBef>
        <a:spcAft>
          <a:spcPct val="0"/>
        </a:spcAft>
        <a:defRPr sz="3200" b="1">
          <a:solidFill>
            <a:srgbClr val="000000"/>
          </a:solidFill>
          <a:latin typeface="Verdana" pitchFamily="34" charset="0"/>
          <a:ea typeface="宋体" pitchFamily="2" charset="-122"/>
        </a:defRPr>
      </a:lvl6pPr>
      <a:lvl7pPr marL="914400" algn="l" rtl="0" fontAlgn="base">
        <a:spcBef>
          <a:spcPct val="0"/>
        </a:spcBef>
        <a:spcAft>
          <a:spcPct val="0"/>
        </a:spcAft>
        <a:defRPr sz="3200" b="1">
          <a:solidFill>
            <a:srgbClr val="000000"/>
          </a:solidFill>
          <a:latin typeface="Verdana" pitchFamily="34" charset="0"/>
          <a:ea typeface="宋体" pitchFamily="2" charset="-122"/>
        </a:defRPr>
      </a:lvl7pPr>
      <a:lvl8pPr marL="1371600" algn="l" rtl="0" fontAlgn="base">
        <a:spcBef>
          <a:spcPct val="0"/>
        </a:spcBef>
        <a:spcAft>
          <a:spcPct val="0"/>
        </a:spcAft>
        <a:defRPr sz="3200" b="1">
          <a:solidFill>
            <a:srgbClr val="000000"/>
          </a:solidFill>
          <a:latin typeface="Verdana" pitchFamily="34" charset="0"/>
          <a:ea typeface="宋体" pitchFamily="2" charset="-122"/>
        </a:defRPr>
      </a:lvl8pPr>
      <a:lvl9pPr marL="1828800" algn="l" rtl="0" fontAlgn="base">
        <a:spcBef>
          <a:spcPct val="0"/>
        </a:spcBef>
        <a:spcAft>
          <a:spcPct val="0"/>
        </a:spcAft>
        <a:defRPr sz="3200" b="1">
          <a:solidFill>
            <a:srgbClr val="000000"/>
          </a:solidFill>
          <a:latin typeface="Verdana" pitchFamily="34" charset="0"/>
          <a:ea typeface="宋体" pitchFamily="2" charset="-122"/>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buChar char="v"/>
        <a:defRPr sz="28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4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CA2D7-BAC8-4D55-87B0-C21C31523593}" type="slidenum">
              <a:rPr lang="ko-KR" altLang="en-US" smtClean="0"/>
              <a:pPr/>
              <a:t>‹#›</a:t>
            </a:fld>
            <a:endParaRPr lang="en-US" altLang="ko-KR"/>
          </a:p>
        </p:txBody>
      </p:sp>
      <p:pic>
        <p:nvPicPr>
          <p:cNvPr id="7" name="Picture 7" descr="77701cc93d56fd32be09e69e"/>
          <p:cNvPicPr>
            <a:picLocks noChangeAspect="1" noChangeArrowheads="1"/>
          </p:cNvPicPr>
          <p:nvPr/>
        </p:nvPicPr>
        <p:blipFill>
          <a:blip r:embed="rId2" cstate="print">
            <a:extLst>
              <a:ext uri="{28A0092B-C50C-407E-A947-70E740481C1C}">
                <a14:useLocalDpi xmlns="" xmlns:a14="http://schemas.microsoft.com/office/drawing/2010/main" val="0"/>
              </a:ext>
            </a:extLst>
          </a:blip>
          <a:srcRect r="50528" b="35"/>
          <a:stretch>
            <a:fillRect/>
          </a:stretch>
        </p:blipFill>
        <p:spPr bwMode="auto">
          <a:xfrm>
            <a:off x="25401" y="44451"/>
            <a:ext cx="5831417" cy="594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941005892"/>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CA2D7-BAC8-4D55-87B0-C21C31523593}" type="slidenum">
              <a:rPr lang="ko-KR" altLang="en-US" smtClean="0"/>
              <a:pPr/>
              <a:t>‹#›</a:t>
            </a:fld>
            <a:endParaRPr lang="en-US" altLang="ko-KR"/>
          </a:p>
        </p:txBody>
      </p:sp>
      <p:pic>
        <p:nvPicPr>
          <p:cNvPr id="7" name="Picture 7" descr="77701cc93d56fd32be09e69e"/>
          <p:cNvPicPr>
            <a:picLocks noChangeAspect="1" noChangeArrowheads="1"/>
          </p:cNvPicPr>
          <p:nvPr/>
        </p:nvPicPr>
        <p:blipFill>
          <a:blip r:embed="rId2" cstate="print">
            <a:extLst>
              <a:ext uri="{28A0092B-C50C-407E-A947-70E740481C1C}">
                <a14:useLocalDpi xmlns="" xmlns:a14="http://schemas.microsoft.com/office/drawing/2010/main" val="0"/>
              </a:ext>
            </a:extLst>
          </a:blip>
          <a:srcRect r="50528" b="35"/>
          <a:stretch>
            <a:fillRect/>
          </a:stretch>
        </p:blipFill>
        <p:spPr bwMode="auto">
          <a:xfrm>
            <a:off x="25401" y="44451"/>
            <a:ext cx="5831417" cy="5940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050318026"/>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090738" y="1916114"/>
            <a:ext cx="8153400" cy="2295525"/>
          </a:xfrm>
        </p:spPr>
        <p:txBody>
          <a:bodyPr/>
          <a:lstStyle/>
          <a:p>
            <a:pPr eaLnBrk="1" hangingPunct="1"/>
            <a:r>
              <a:rPr lang="zh-CN" altLang="en-US" sz="4000" dirty="0" smtClean="0">
                <a:latin typeface="宋体" panose="02010600030101010101" pitchFamily="2" charset="-122"/>
              </a:rPr>
              <a:t>第六章  仓储成本管理</a:t>
            </a:r>
          </a:p>
        </p:txBody>
      </p:sp>
      <p:pic>
        <p:nvPicPr>
          <p:cNvPr id="3075" name="Picture 18" descr="u=2121023287,4117647824&amp;fm=21&amp;gp=0"/>
          <p:cNvPicPr>
            <a:picLocks noChangeAspect="1" noChangeArrowheads="1"/>
          </p:cNvPicPr>
          <p:nvPr/>
        </p:nvPicPr>
        <p:blipFill>
          <a:blip r:embed="rId2" cstate="print">
            <a:extLst>
              <a:ext uri="{28A0092B-C50C-407E-A947-70E740481C1C}">
                <a14:useLocalDpi xmlns="" xmlns:a14="http://schemas.microsoft.com/office/drawing/2010/main" val="0"/>
              </a:ext>
            </a:extLst>
          </a:blip>
          <a:srcRect l="2238" t="10303" r="2985" b="3787"/>
          <a:stretch>
            <a:fillRect/>
          </a:stretch>
        </p:blipFill>
        <p:spPr bwMode="auto">
          <a:xfrm>
            <a:off x="4367213" y="3933826"/>
            <a:ext cx="3816350" cy="2271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文本框 3"/>
          <p:cNvSpPr txBox="1"/>
          <p:nvPr/>
        </p:nvSpPr>
        <p:spPr>
          <a:xfrm>
            <a:off x="119336" y="332656"/>
            <a:ext cx="237757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sz="2800" dirty="0" smtClean="0"/>
              <a:t>（</a:t>
            </a:r>
            <a:r>
              <a:rPr lang="en-US" altLang="zh-CN" sz="2800" dirty="0" smtClean="0"/>
              <a:t>2</a:t>
            </a:r>
            <a:r>
              <a:rPr lang="zh-CN" altLang="zh-CN" sz="2800" dirty="0" smtClean="0"/>
              <a:t>）仓储维护成本</a:t>
            </a:r>
            <a:r>
              <a:rPr lang="en-US" altLang="zh-CN" sz="2800" dirty="0" smtClean="0"/>
              <a:t>  </a:t>
            </a:r>
            <a:r>
              <a:rPr lang="zh-CN" altLang="zh-CN" sz="2800" dirty="0" smtClean="0"/>
              <a:t>仓储维护成本主要包括与仓库有关的租赁、取暖、照明、设备折旧、保险费用和税金费用等。仓储维护成本随企业采取的仓储方式不同而有不同的变化，如果企业利用自用的仓库，大部分仓储维护成本是固定的；如果企业利用公共的仓库，则有关存储的所有成本将直接随库存数量的变化而变化，在做仓储决策时，这些成本都要考虑。</a:t>
            </a:r>
          </a:p>
          <a:p>
            <a:r>
              <a:rPr lang="zh-CN" altLang="zh-CN" sz="2800" dirty="0" smtClean="0"/>
              <a:t>另外，根据货物的价值和类型，货物丢失或损坏的风险高，就需要较高的保险费用。保险费用和税金将随着货物不同而有很大变化，在计算仓储维护成本时，必须加以考虑。</a:t>
            </a:r>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第一节仓储成本的构成</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dirty="0" smtClean="0"/>
              <a:t>（</a:t>
            </a:r>
            <a:r>
              <a:rPr lang="en-US" altLang="zh-CN" dirty="0" smtClean="0"/>
              <a:t>3</a:t>
            </a:r>
            <a:r>
              <a:rPr lang="zh-CN" altLang="zh-CN" dirty="0" smtClean="0"/>
              <a:t>）仓储运作成本</a:t>
            </a:r>
            <a:r>
              <a:rPr lang="en-US" altLang="zh-CN" dirty="0" smtClean="0"/>
              <a:t>  </a:t>
            </a:r>
            <a:r>
              <a:rPr lang="zh-CN" altLang="zh-CN" dirty="0" smtClean="0"/>
              <a:t>仓储运作成本主要与货物的出入库作业有关。具体包括：①装卸搬运作业成本。例如支付给装卸搬运工人、装卸搬运机械司机和装卸搬运管理人员的工资、加班费、津贴、职工福利、劳动保护等费用</a:t>
            </a:r>
            <a:r>
              <a:rPr lang="zh-CN" altLang="en-US" dirty="0" smtClean="0"/>
              <a:t>等等</a:t>
            </a:r>
            <a:r>
              <a:rPr lang="zh-CN" altLang="zh-CN" dirty="0" smtClean="0"/>
              <a:t>；②装卸搬运作业除外的成本，即出入库作业、验货、备货、仓储设施与设备的日常养护与管理的成本。③应由仓储作业承担的营运间接费用等。</a:t>
            </a:r>
            <a:endParaRPr lang="zh-CN" altLang="en-US" dirty="0"/>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第一节仓储成本的构成</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lnSpc>
                <a:spcPct val="200000"/>
              </a:lnSpc>
            </a:pPr>
            <a:r>
              <a:rPr lang="zh-CN" altLang="zh-CN" kern="100" dirty="0" smtClean="0">
                <a:latin typeface="Times New Roman"/>
                <a:ea typeface="宋体"/>
              </a:rPr>
              <a:t>（</a:t>
            </a:r>
            <a:r>
              <a:rPr lang="en-US" altLang="zh-CN" kern="100" dirty="0" smtClean="0">
                <a:latin typeface="Times New Roman"/>
                <a:ea typeface="宋体"/>
              </a:rPr>
              <a:t>4</a:t>
            </a:r>
            <a:r>
              <a:rPr lang="zh-CN" altLang="zh-CN" kern="100" dirty="0" smtClean="0">
                <a:latin typeface="Times New Roman"/>
                <a:ea typeface="宋体"/>
              </a:rPr>
              <a:t>）仓储风险成本</a:t>
            </a:r>
            <a:r>
              <a:rPr lang="en-US" altLang="zh-CN" kern="100" dirty="0" smtClean="0">
                <a:latin typeface="Times New Roman"/>
                <a:ea typeface="宋体"/>
              </a:rPr>
              <a:t>  </a:t>
            </a:r>
            <a:r>
              <a:rPr lang="zh-CN" altLang="zh-CN" kern="100" dirty="0" smtClean="0">
                <a:latin typeface="Times New Roman"/>
                <a:ea typeface="宋体"/>
              </a:rPr>
              <a:t>仓储风险成本是由于企业无法控制的原因而造成的库存货物贬值、损坏、丢失、变质等损失。</a:t>
            </a:r>
          </a:p>
          <a:p>
            <a:endParaRPr lang="zh-CN" altLang="en-US" dirty="0"/>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第一节仓储成本的构成</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en-US" altLang="zh-CN" sz="2800" dirty="0" smtClean="0"/>
              <a:t>2</a:t>
            </a:r>
            <a:r>
              <a:rPr lang="zh-CN" altLang="zh-CN" sz="2800" dirty="0" smtClean="0"/>
              <a:t>．仓储持有成本的计算项目</a:t>
            </a:r>
          </a:p>
          <a:p>
            <a:r>
              <a:rPr lang="zh-CN" altLang="zh-CN" sz="2800" dirty="0" smtClean="0"/>
              <a:t>仓储持有成本可以分为固定成本和变动成本。固定成本与一定限度内的仓储数量无关，变动成本与仓储数量的多少相关。</a:t>
            </a:r>
          </a:p>
          <a:p>
            <a:r>
              <a:rPr lang="zh-CN" altLang="zh-CN" sz="2800" dirty="0" smtClean="0"/>
              <a:t>（</a:t>
            </a:r>
            <a:r>
              <a:rPr lang="en-US" altLang="zh-CN" sz="2800" dirty="0" smtClean="0"/>
              <a:t>1</a:t>
            </a:r>
            <a:r>
              <a:rPr lang="zh-CN" altLang="zh-CN" sz="2800" dirty="0" smtClean="0"/>
              <a:t>）固定成本项目</a:t>
            </a:r>
            <a:r>
              <a:rPr lang="en-US" altLang="zh-CN" sz="2800" dirty="0" smtClean="0"/>
              <a:t>  </a:t>
            </a:r>
            <a:r>
              <a:rPr lang="zh-CN" altLang="zh-CN" sz="2800" dirty="0" smtClean="0"/>
              <a:t>固定成本的成本项目主要包括租赁费、取暖费、照明费、设备折旧费、保险费用和税金等。</a:t>
            </a:r>
          </a:p>
          <a:p>
            <a:r>
              <a:rPr lang="zh-CN" altLang="zh-CN" sz="2800" dirty="0" smtClean="0"/>
              <a:t>（</a:t>
            </a:r>
            <a:r>
              <a:rPr lang="en-US" altLang="zh-CN" sz="2800" dirty="0" smtClean="0"/>
              <a:t>2</a:t>
            </a:r>
            <a:r>
              <a:rPr lang="zh-CN" altLang="zh-CN" sz="2800" dirty="0" smtClean="0"/>
              <a:t>）变动成本项目</a:t>
            </a:r>
            <a:r>
              <a:rPr lang="en-US" altLang="zh-CN" sz="2800" dirty="0" smtClean="0"/>
              <a:t>  </a:t>
            </a:r>
            <a:r>
              <a:rPr lang="zh-CN" altLang="zh-CN" sz="2800" dirty="0" smtClean="0"/>
              <a:t>变动成本项目主要包括库存占用资金的利息费用、仓储物品的毁损和变质损失、保险费用、搬运装卸费用、挑选整理费用等。</a:t>
            </a:r>
          </a:p>
          <a:p>
            <a:r>
              <a:rPr lang="zh-CN" altLang="zh-CN" sz="2800" dirty="0" smtClean="0"/>
              <a:t>仓储持有成本与仓储数量的关系如图</a:t>
            </a:r>
            <a:r>
              <a:rPr lang="en-US" altLang="zh-CN" sz="2800" dirty="0" smtClean="0"/>
              <a:t>6-1</a:t>
            </a:r>
            <a:r>
              <a:rPr lang="zh-CN" altLang="zh-CN" sz="2800" dirty="0" smtClean="0"/>
              <a:t>所示。</a:t>
            </a:r>
            <a:endParaRPr lang="zh-CN" altLang="en-US" sz="2800" dirty="0"/>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第一节仓储成本的构成</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
          <p:cNvSpPr>
            <a:spLocks noGrp="1" noChangeArrowheads="1"/>
          </p:cNvSpPr>
          <p:nvPr>
            <p:ph type="title" idx="4294967295"/>
          </p:nvPr>
        </p:nvSpPr>
        <p:spPr>
          <a:xfrm>
            <a:off x="2135188" y="5805489"/>
            <a:ext cx="7848600" cy="441325"/>
          </a:xfrm>
        </p:spPr>
        <p:txBody>
          <a:bodyPr/>
          <a:lstStyle/>
          <a:p>
            <a:pPr algn="ctr" eaLnBrk="1" hangingPunct="1"/>
            <a:r>
              <a:rPr lang="zh-CN" altLang="en-US" sz="2000">
                <a:solidFill>
                  <a:schemeClr val="tx1"/>
                </a:solidFill>
                <a:latin typeface="宋体" panose="02010600030101010101" pitchFamily="2" charset="-122"/>
              </a:rPr>
              <a:t>图</a:t>
            </a:r>
            <a:r>
              <a:rPr lang="en-US" altLang="zh-CN" sz="2000">
                <a:solidFill>
                  <a:schemeClr val="tx1"/>
                </a:solidFill>
                <a:latin typeface="宋体" panose="02010600030101010101" pitchFamily="2" charset="-122"/>
              </a:rPr>
              <a:t>6-1</a:t>
            </a:r>
            <a:r>
              <a:rPr lang="zh-CN" altLang="en-US" sz="2000"/>
              <a:t>仓储持有成本与仓储数量关系 </a:t>
            </a:r>
          </a:p>
        </p:txBody>
      </p:sp>
      <p:pic>
        <p:nvPicPr>
          <p:cNvPr id="27651" name="Picture 1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51089" y="1282700"/>
            <a:ext cx="7489825" cy="4554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第一节仓储成本的构成</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lnSpc>
                <a:spcPct val="150000"/>
              </a:lnSpc>
            </a:pPr>
            <a:r>
              <a:rPr lang="zh-CN" altLang="zh-CN" dirty="0" smtClean="0">
                <a:latin typeface="黑体" pitchFamily="49" charset="-122"/>
                <a:ea typeface="黑体" pitchFamily="49" charset="-122"/>
              </a:rPr>
              <a:t>二、订货或生产准备成本</a:t>
            </a:r>
          </a:p>
          <a:p>
            <a:pPr>
              <a:lnSpc>
                <a:spcPct val="150000"/>
              </a:lnSpc>
            </a:pPr>
            <a:r>
              <a:rPr lang="zh-CN" altLang="zh-CN" kern="100" dirty="0" smtClean="0">
                <a:latin typeface="Times New Roman"/>
                <a:ea typeface="宋体"/>
              </a:rPr>
              <a:t>订货成本或生产准备成本，是指企业向外部的供应商发出采购订单的成本，或指企业内部的生产准备成本。</a:t>
            </a:r>
          </a:p>
          <a:p>
            <a:pPr>
              <a:lnSpc>
                <a:spcPct val="150000"/>
              </a:lnSpc>
            </a:pPr>
            <a:endParaRPr lang="zh-CN" altLang="en-US" dirty="0"/>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第一节仓储成本的构成</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en-US" altLang="zh-CN" sz="2800" dirty="0" smtClean="0"/>
              <a:t>1</a:t>
            </a:r>
            <a:r>
              <a:rPr lang="zh-CN" altLang="zh-CN" sz="2800" dirty="0" smtClean="0"/>
              <a:t>．订货成本</a:t>
            </a:r>
          </a:p>
          <a:p>
            <a:r>
              <a:rPr lang="zh-CN" altLang="zh-CN" sz="2800" dirty="0" smtClean="0"/>
              <a:t>订货成本是指企业为了实现一次订货而进行的各种活动的费用，包括处理订货的差旅费、办公费等支出。订货成本中有一部分与订货次数无关，如常设机构的基本开支等，称为订货的固定成本；另一部分与订货的次数有关，如差旅费、通信费等，称为订货的变动成本。</a:t>
            </a:r>
          </a:p>
          <a:p>
            <a:r>
              <a:rPr lang="zh-CN" altLang="zh-CN" sz="2800" dirty="0" smtClean="0"/>
              <a:t>具体来讲，订货成本包括与下列活动相关的费用：①检查存货；②编制并提出订货申请；③对多个供应商进行调查比较，选择最合适的供应商；④填写并发出订单；⑤填写并核对收货单；⑥验收发来的货物；⑦筹集资金并付款。</a:t>
            </a:r>
            <a:endParaRPr lang="zh-CN" altLang="en-US" sz="2800" dirty="0"/>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第一节仓储成本的构成</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en-US" altLang="zh-CN" dirty="0" smtClean="0"/>
              <a:t>2</a:t>
            </a:r>
            <a:r>
              <a:rPr lang="zh-CN" altLang="zh-CN" dirty="0" smtClean="0"/>
              <a:t>．生产准备成本</a:t>
            </a:r>
          </a:p>
          <a:p>
            <a:r>
              <a:rPr lang="zh-CN" altLang="zh-CN" dirty="0" smtClean="0"/>
              <a:t>生产准备成本，是指当库存的某些货物不由外部供应而是由企业自己生产时，企业为生产一批货物而进行准备的成本。其中，与生产货物的数量无关的费用如更换模具、增添某些专用设备等属于生产准备成本中的固定成本，与生产货物的数量有关的费用如材料费、加工费、人工费等属于生产准备成本中的变动成本。</a:t>
            </a:r>
            <a:endParaRPr lang="zh-CN" altLang="en-US" dirty="0"/>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第一节仓储成本的构成</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kern="100" dirty="0" smtClean="0">
                <a:latin typeface="黑体"/>
                <a:cs typeface="Times New Roman"/>
              </a:rPr>
              <a:t>三、缺货成本</a:t>
            </a:r>
          </a:p>
          <a:p>
            <a:r>
              <a:rPr lang="zh-CN" altLang="zh-CN" kern="100" spc="-20" dirty="0" smtClean="0">
                <a:latin typeface="Times New Roman"/>
                <a:ea typeface="宋体"/>
                <a:cs typeface="Times New Roman"/>
              </a:rPr>
              <a:t>缺货成本指由于库存供应中断而造成的损失，包括原材料供应中断造成的停工损失、产成品库存缺货造成的延迟发货损失和丧失销售机会的损失（还应包括商誉损失）；如果生产企业以紧急采购代用材料来解决库存材料的中断之急，那么缺货成本表现为紧急额外购入成本（紧急采购成本大于正常采购成本部分）。</a:t>
            </a:r>
            <a:endParaRPr lang="zh-CN" altLang="en-US" dirty="0"/>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第一节仓储成本的构成</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dirty="0" smtClean="0"/>
              <a:t>当一种货物缺货时，客户就会购买竞争对手的货物，这就会使企业产生直接利润损失，如果失去客户，还可能为企业造成间接或长期成本。在供应物流方面，原材料、半成品或零配件的缺货，意味着机器空闲甚至停产。</a:t>
            </a:r>
          </a:p>
          <a:p>
            <a:r>
              <a:rPr lang="zh-CN" altLang="zh-CN" dirty="0" smtClean="0"/>
              <a:t>缺货成本是由于外部和内部中断供应所产生的。当企业的客户得不到全部订货时，叫作外部缺货；而当企业内部某个部门得不到全部订货时，叫作内部缺货。为了确定必要的库存量，有必要确定如果发生缺货而造成的损失的情况。</a:t>
            </a:r>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第一节仓储成本的构成</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nchor="ctr"/>
          <a:lstStyle/>
          <a:p>
            <a:pPr>
              <a:lnSpc>
                <a:spcPct val="200000"/>
              </a:lnSpc>
            </a:pPr>
            <a:r>
              <a:rPr lang="en-US" altLang="zh-CN" dirty="0" smtClean="0">
                <a:sym typeface="Wingdings" panose="05000000000000000000" pitchFamily="2" charset="2"/>
              </a:rPr>
              <a:t></a:t>
            </a:r>
            <a:r>
              <a:rPr lang="en-US" altLang="zh-CN" dirty="0" smtClean="0"/>
              <a:t>【</a:t>
            </a:r>
            <a:r>
              <a:rPr lang="zh-CN" altLang="en-US" dirty="0" smtClean="0"/>
              <a:t>学习目的</a:t>
            </a:r>
            <a:r>
              <a:rPr lang="en-US" altLang="zh-CN" dirty="0" smtClean="0"/>
              <a:t>】</a:t>
            </a:r>
            <a:endParaRPr lang="zh-CN" altLang="en-US" dirty="0" smtClean="0"/>
          </a:p>
          <a:p>
            <a:pPr>
              <a:lnSpc>
                <a:spcPct val="200000"/>
              </a:lnSpc>
            </a:pPr>
            <a:r>
              <a:rPr lang="zh-CN" altLang="en-US" dirty="0" smtClean="0">
                <a:latin typeface="宋体" panose="02010600030101010101" pitchFamily="2" charset="-122"/>
              </a:rPr>
              <a:t>通</a:t>
            </a:r>
            <a:r>
              <a:rPr lang="zh-CN" altLang="en-US" dirty="0">
                <a:latin typeface="宋体" panose="02010600030101010101" pitchFamily="2" charset="-122"/>
              </a:rPr>
              <a:t>过本章的学习，了解物流仓储成本的构成，初步掌握仓储成本的计算方法、存货数量的盘存方法和物流仓储成本的分析方法</a:t>
            </a:r>
            <a:r>
              <a:rPr lang="zh-CN" altLang="en-US" dirty="0" smtClean="0">
                <a:latin typeface="宋体" panose="02010600030101010101" pitchFamily="2" charset="-122"/>
              </a:rPr>
              <a:t>。</a:t>
            </a:r>
            <a:endParaRPr lang="zh-CN" altLang="en-US" dirty="0"/>
          </a:p>
        </p:txBody>
      </p:sp>
      <p:sp>
        <p:nvSpPr>
          <p:cNvPr id="5" name="文本框 3"/>
          <p:cNvSpPr txBox="1"/>
          <p:nvPr/>
        </p:nvSpPr>
        <p:spPr>
          <a:xfrm>
            <a:off x="119336" y="332656"/>
            <a:ext cx="237757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dirty="0" smtClean="0"/>
              <a:t>针对库存需求的不确定性，为把缺货损失控制在一个适度的范围，许多企业都会考虑保持一定数量的保险库存及缓冲库存，但是困难在于确定在何时需要保持多少保险库存，保险库存太多意味着多余的库存，而保险库存不足则意味着缺货或失销。</a:t>
            </a:r>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第一节仓储成本的构成</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dirty="0" smtClean="0"/>
              <a:t>保险库存每一追加的增量都将造成效益的递减。超过期望需求量的第一个单位的保险库存，所提供的防止缺货的预防效能的增值最大，第二个单位所提供的预防效能比第一个单位稍小，依次类推。如果保险库存量增加，那么缺货概率就会减少。在某一保险存货水平，储存额外数量的存货成本加期望缺货成本会有一个最小值，这个水平就是最优水平。高于或低于这个水平，都将产生净损失。</a:t>
            </a:r>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第一节仓储成本的构成</a:t>
            </a: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sz="2800" kern="100" dirty="0" smtClean="0">
                <a:latin typeface="黑体"/>
                <a:cs typeface="Times New Roman"/>
              </a:rPr>
              <a:t>四、在途库存持有成本</a:t>
            </a:r>
            <a:endParaRPr lang="en-US" altLang="zh-CN" sz="2800" kern="100" dirty="0" smtClean="0">
              <a:latin typeface="黑体"/>
              <a:cs typeface="Times New Roman"/>
            </a:endParaRPr>
          </a:p>
          <a:p>
            <a:r>
              <a:rPr lang="zh-CN" altLang="zh-CN" sz="2800" dirty="0" smtClean="0"/>
              <a:t>在途库存持有成本虽不像前面讨论的三项成本那么明显，然而在某些情况下，企业必须考虑这项成本。如果企业以货到收取货款的方式销售货物，就意味着企业要负责将货物运达客户，当客户收到订货货物时，货物的所有权才转移。从理财的角度来看，货物仍是销售方的库存。因为这种在途货物在交给客户之前仍然属于企业所有，运货方式及所需的时间是储存成本的一部分，企业应该对运输成本与在途存货持有成本进行分析。</a:t>
            </a:r>
            <a:endParaRPr lang="zh-CN" altLang="en-US" sz="2800" dirty="0"/>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第一节仓储成本的构成</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spcAft>
                <a:spcPts val="2400"/>
              </a:spcAft>
            </a:pPr>
            <a:r>
              <a:rPr lang="zh-CN" altLang="zh-CN" sz="3600" dirty="0" smtClean="0"/>
              <a:t>第二节</a:t>
            </a:r>
            <a:r>
              <a:rPr lang="en-US" altLang="zh-CN" sz="3600" dirty="0" smtClean="0"/>
              <a:t>  </a:t>
            </a:r>
            <a:r>
              <a:rPr lang="zh-CN" altLang="zh-CN" sz="3600" dirty="0" smtClean="0"/>
              <a:t>仓储成本的计算</a:t>
            </a:r>
            <a:endParaRPr lang="en-US" altLang="zh-CN" sz="3600" dirty="0" smtClean="0"/>
          </a:p>
          <a:p>
            <a:pPr lvl="3"/>
            <a:r>
              <a:rPr lang="zh-CN" altLang="zh-CN" sz="2800" dirty="0" smtClean="0">
                <a:latin typeface="+mn-ea"/>
                <a:ea typeface="+mn-ea"/>
              </a:rPr>
              <a:t>一、仓储成本计算目的</a:t>
            </a:r>
          </a:p>
          <a:p>
            <a:pPr lvl="3"/>
            <a:r>
              <a:rPr lang="zh-CN" altLang="zh-CN" sz="2800" dirty="0" smtClean="0">
                <a:latin typeface="+mn-ea"/>
                <a:ea typeface="+mn-ea"/>
              </a:rPr>
              <a:t>二、仓储成本计算对象</a:t>
            </a:r>
          </a:p>
          <a:p>
            <a:pPr lvl="3"/>
            <a:r>
              <a:rPr lang="zh-CN" altLang="zh-CN" sz="2800" dirty="0" smtClean="0">
                <a:latin typeface="+mn-ea"/>
                <a:ea typeface="+mn-ea"/>
              </a:rPr>
              <a:t>三、仓储费用分项归集的基本方法</a:t>
            </a:r>
          </a:p>
          <a:p>
            <a:pPr lvl="3"/>
            <a:r>
              <a:rPr lang="zh-CN" altLang="zh-CN" sz="2800" dirty="0" smtClean="0">
                <a:latin typeface="+mn-ea"/>
                <a:ea typeface="+mn-ea"/>
              </a:rPr>
              <a:t>四、仓储成本的计算方法</a:t>
            </a:r>
          </a:p>
          <a:p>
            <a:pPr lvl="3"/>
            <a:r>
              <a:rPr lang="zh-CN" altLang="zh-CN" sz="2800" dirty="0" smtClean="0">
                <a:latin typeface="+mn-ea"/>
                <a:ea typeface="+mn-ea"/>
              </a:rPr>
              <a:t>五、存货数量的盘存方法</a:t>
            </a:r>
            <a:endParaRPr lang="zh-CN" altLang="en-US" dirty="0">
              <a:latin typeface="+mn-ea"/>
              <a:ea typeface="+mn-ea"/>
            </a:endParaRPr>
          </a:p>
        </p:txBody>
      </p:sp>
      <p:sp>
        <p:nvSpPr>
          <p:cNvPr id="3" name="虚尾箭头 2"/>
          <p:cNvSpPr/>
          <p:nvPr/>
        </p:nvSpPr>
        <p:spPr>
          <a:xfrm>
            <a:off x="1847528" y="2564904"/>
            <a:ext cx="8856984" cy="3312368"/>
          </a:xfrm>
          <a:prstGeom prst="stripedRightArrow">
            <a:avLst>
              <a:gd name="adj1" fmla="val 85696"/>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kern="100" dirty="0" smtClean="0">
                <a:latin typeface="黑体"/>
                <a:cs typeface="Times New Roman"/>
              </a:rPr>
              <a:t>一、仓储成本计算目的</a:t>
            </a:r>
            <a:endParaRPr lang="en-US" altLang="zh-CN" kern="100" dirty="0" smtClean="0">
              <a:latin typeface="黑体"/>
              <a:cs typeface="Times New Roman"/>
            </a:endParaRPr>
          </a:p>
          <a:p>
            <a:r>
              <a:rPr lang="en-US" altLang="zh-CN" dirty="0" smtClean="0"/>
              <a:t>1</a:t>
            </a:r>
            <a:r>
              <a:rPr lang="zh-CN" altLang="zh-CN" dirty="0" smtClean="0"/>
              <a:t>）为各个层次的经营管理者提供物流管理所需的成本资料。</a:t>
            </a:r>
          </a:p>
          <a:p>
            <a:r>
              <a:rPr lang="en-US" altLang="zh-CN" dirty="0" smtClean="0"/>
              <a:t>2</a:t>
            </a:r>
            <a:r>
              <a:rPr lang="zh-CN" altLang="zh-CN" dirty="0" smtClean="0"/>
              <a:t>）为编制物流预算以及预算控制提供所需的成本资料。</a:t>
            </a:r>
          </a:p>
          <a:p>
            <a:r>
              <a:rPr lang="en-US" altLang="zh-CN" dirty="0" smtClean="0"/>
              <a:t>3</a:t>
            </a:r>
            <a:r>
              <a:rPr lang="zh-CN" altLang="zh-CN" dirty="0" smtClean="0"/>
              <a:t>）为制订物流计划提供所需的成本资料。</a:t>
            </a:r>
          </a:p>
          <a:p>
            <a:r>
              <a:rPr lang="en-US" altLang="zh-CN" dirty="0" smtClean="0"/>
              <a:t>4</a:t>
            </a:r>
            <a:r>
              <a:rPr lang="zh-CN" altLang="zh-CN" dirty="0" smtClean="0"/>
              <a:t>）提供价格计算所需的成本资料。</a:t>
            </a:r>
            <a:endParaRPr lang="zh-CN" altLang="en-US" dirty="0"/>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第二节仓储成本的计算</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sz="2800" dirty="0" smtClean="0"/>
              <a:t>二、仓储成本计算对象</a:t>
            </a:r>
          </a:p>
          <a:p>
            <a:r>
              <a:rPr lang="zh-CN" altLang="zh-CN" sz="2800" dirty="0" smtClean="0"/>
              <a:t>仓储成本计算对象的选取，主要取决于经营管理的需要，即按适用对象来计算仓储成本。通常可以选取的仓储成本计算对象有仓储货物种类、销售地区、货物顾客等。</a:t>
            </a:r>
          </a:p>
          <a:p>
            <a:r>
              <a:rPr lang="zh-CN" altLang="zh-CN" sz="2800" dirty="0" smtClean="0"/>
              <a:t>将仓储货物作为仓储成本计算对象是仓储成本计算的基本方法。按货物计算仓储成本是指把按项目计算出来的仓储费，归集或分配给各类货物，以此计算各类货物的仓储成本总额与单位成本。这种方法可以用来分析各类货物的仓储效益。</a:t>
            </a:r>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第二节仓储成本的计算</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sz="2400" dirty="0" smtClean="0"/>
              <a:t>三、仓储费用分项归集的基本方法</a:t>
            </a:r>
          </a:p>
          <a:p>
            <a:r>
              <a:rPr lang="zh-CN" altLang="zh-CN" sz="2400" dirty="0" smtClean="0"/>
              <a:t>（</a:t>
            </a:r>
            <a:r>
              <a:rPr lang="en-US" altLang="zh-CN" sz="2400" dirty="0" smtClean="0"/>
              <a:t>1</a:t>
            </a:r>
            <a:r>
              <a:rPr lang="zh-CN" altLang="zh-CN" sz="2400" dirty="0" smtClean="0"/>
              <a:t>）材料费</a:t>
            </a:r>
            <a:r>
              <a:rPr lang="en-US" altLang="zh-CN" sz="2400" dirty="0" smtClean="0"/>
              <a:t>  </a:t>
            </a:r>
            <a:r>
              <a:rPr lang="zh-CN" altLang="zh-CN" sz="2400" dirty="0" smtClean="0"/>
              <a:t>可以根据材料的领用记录计算与归集。对于与非仓储作业相混用的材料，可按一定方法对其费用加以分割。</a:t>
            </a:r>
          </a:p>
          <a:p>
            <a:r>
              <a:rPr lang="zh-CN" altLang="zh-CN" sz="2400" dirty="0" smtClean="0"/>
              <a:t>（</a:t>
            </a:r>
            <a:r>
              <a:rPr lang="en-US" altLang="zh-CN" sz="2400" dirty="0" smtClean="0"/>
              <a:t>2</a:t>
            </a:r>
            <a:r>
              <a:rPr lang="zh-CN" altLang="zh-CN" sz="2400" dirty="0" smtClean="0"/>
              <a:t>）人工费</a:t>
            </a:r>
            <a:r>
              <a:rPr lang="en-US" altLang="zh-CN" sz="2400" dirty="0" smtClean="0"/>
              <a:t>  </a:t>
            </a:r>
            <a:r>
              <a:rPr lang="zh-CN" altLang="zh-CN" sz="2400" dirty="0" smtClean="0"/>
              <a:t>人工费可以直接根据从事仓储作业的人员工资、奖金、补贴等报酬的实际金额加以计算与归集。</a:t>
            </a:r>
          </a:p>
          <a:p>
            <a:r>
              <a:rPr lang="zh-CN" altLang="zh-CN" sz="2400" dirty="0" smtClean="0"/>
              <a:t>（</a:t>
            </a:r>
            <a:r>
              <a:rPr lang="en-US" altLang="zh-CN" sz="2400" dirty="0" smtClean="0"/>
              <a:t>3</a:t>
            </a:r>
            <a:r>
              <a:rPr lang="zh-CN" altLang="zh-CN" sz="2400" dirty="0" smtClean="0"/>
              <a:t>）物业管理费</a:t>
            </a:r>
            <a:r>
              <a:rPr lang="en-US" altLang="zh-CN" sz="2400" dirty="0" smtClean="0"/>
              <a:t>  </a:t>
            </a:r>
            <a:r>
              <a:rPr lang="zh-CN" altLang="zh-CN" sz="2400" dirty="0" smtClean="0"/>
              <a:t>物业管理费可以根据安装在设施上的用量记录装置获取相关数据，也可以根据建筑设施的比例和物流人员的比例简单推算。</a:t>
            </a:r>
          </a:p>
          <a:p>
            <a:r>
              <a:rPr lang="zh-CN" altLang="zh-CN" sz="2400" dirty="0" smtClean="0"/>
              <a:t>（</a:t>
            </a:r>
            <a:r>
              <a:rPr lang="en-US" altLang="zh-CN" sz="2400" dirty="0" smtClean="0"/>
              <a:t>4</a:t>
            </a:r>
            <a:r>
              <a:rPr lang="zh-CN" altLang="zh-CN" sz="2400" dirty="0" smtClean="0"/>
              <a:t>）折旧</a:t>
            </a:r>
            <a:r>
              <a:rPr lang="en-US" altLang="zh-CN" sz="2400" dirty="0" smtClean="0"/>
              <a:t>  </a:t>
            </a:r>
            <a:r>
              <a:rPr lang="zh-CN" altLang="zh-CN" sz="2400" dirty="0" smtClean="0"/>
              <a:t>折旧根据设施设备的折旧年限、折旧率计算。</a:t>
            </a:r>
          </a:p>
          <a:p>
            <a:r>
              <a:rPr lang="zh-CN" altLang="zh-CN" sz="2400" dirty="0" smtClean="0"/>
              <a:t>（</a:t>
            </a:r>
            <a:r>
              <a:rPr lang="en-US" altLang="zh-CN" sz="2400" dirty="0" smtClean="0"/>
              <a:t>5</a:t>
            </a:r>
            <a:r>
              <a:rPr lang="zh-CN" altLang="zh-CN" sz="2400" dirty="0" smtClean="0"/>
              <a:t>）利息</a:t>
            </a:r>
            <a:r>
              <a:rPr lang="en-US" altLang="zh-CN" sz="2400" dirty="0" smtClean="0"/>
              <a:t>  </a:t>
            </a:r>
            <a:r>
              <a:rPr lang="zh-CN" altLang="zh-CN" sz="2400" dirty="0" smtClean="0"/>
              <a:t>可根据物流相关资产的贷款利率计算。</a:t>
            </a:r>
          </a:p>
          <a:p>
            <a:r>
              <a:rPr lang="zh-CN" altLang="zh-CN" sz="2400" dirty="0" smtClean="0"/>
              <a:t>（</a:t>
            </a:r>
            <a:r>
              <a:rPr lang="en-US" altLang="zh-CN" sz="2400" dirty="0" smtClean="0"/>
              <a:t>6</a:t>
            </a:r>
            <a:r>
              <a:rPr lang="zh-CN" altLang="zh-CN" sz="2400" dirty="0" smtClean="0"/>
              <a:t>）营运间接费用</a:t>
            </a:r>
            <a:r>
              <a:rPr lang="en-US" altLang="zh-CN" sz="2400" dirty="0" smtClean="0"/>
              <a:t>  </a:t>
            </a:r>
            <a:r>
              <a:rPr lang="zh-CN" altLang="zh-CN" sz="2400" dirty="0" smtClean="0"/>
              <a:t>可以按管理人员构成比例或固定比率分摊计算。</a:t>
            </a:r>
            <a:endParaRPr lang="zh-CN" altLang="zh-CN" sz="2400" dirty="0"/>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第二节仓储成本的计算</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spcAft>
                <a:spcPts val="2400"/>
              </a:spcAft>
            </a:pPr>
            <a:r>
              <a:rPr lang="zh-CN" altLang="zh-CN" dirty="0" smtClean="0"/>
              <a:t>四、仓储成本的计算方法</a:t>
            </a:r>
            <a:endParaRPr lang="en-US" altLang="zh-CN" dirty="0" smtClean="0"/>
          </a:p>
          <a:p>
            <a:pPr lvl="3"/>
            <a:r>
              <a:rPr lang="en-US" altLang="zh-CN" sz="2800" kern="100" dirty="0" smtClean="0">
                <a:latin typeface="+mn-ea"/>
                <a:ea typeface="+mn-ea"/>
                <a:cs typeface="Times New Roman"/>
              </a:rPr>
              <a:t>1</a:t>
            </a:r>
            <a:r>
              <a:rPr lang="zh-CN" altLang="zh-CN" sz="2800" kern="100" dirty="0" smtClean="0">
                <a:latin typeface="+mn-ea"/>
                <a:ea typeface="+mn-ea"/>
                <a:cs typeface="Times New Roman"/>
              </a:rPr>
              <a:t>．纳入会计核算体系，计算仓储实际成本</a:t>
            </a:r>
          </a:p>
          <a:p>
            <a:pPr lvl="3"/>
            <a:r>
              <a:rPr lang="en-US" altLang="zh-CN" sz="2800" kern="100" dirty="0" smtClean="0">
                <a:latin typeface="+mn-ea"/>
                <a:ea typeface="+mn-ea"/>
                <a:cs typeface="Times New Roman"/>
              </a:rPr>
              <a:t>2</a:t>
            </a:r>
            <a:r>
              <a:rPr lang="zh-CN" altLang="zh-CN" sz="2800" kern="100" dirty="0" smtClean="0">
                <a:latin typeface="+mn-ea"/>
                <a:ea typeface="+mn-ea"/>
                <a:cs typeface="Times New Roman"/>
              </a:rPr>
              <a:t>．采用作业成本法归集计算仓储成本</a:t>
            </a:r>
          </a:p>
          <a:p>
            <a:pPr lvl="3"/>
            <a:r>
              <a:rPr lang="en-US" altLang="zh-CN" sz="2800" kern="100" dirty="0" smtClean="0">
                <a:latin typeface="+mn-ea"/>
                <a:ea typeface="+mn-ea"/>
                <a:cs typeface="Times New Roman"/>
              </a:rPr>
              <a:t>3</a:t>
            </a:r>
            <a:r>
              <a:rPr lang="zh-CN" altLang="zh-CN" sz="2800" kern="100" dirty="0" smtClean="0">
                <a:latin typeface="+mn-ea"/>
                <a:ea typeface="+mn-ea"/>
                <a:cs typeface="Times New Roman"/>
              </a:rPr>
              <a:t>．按仓储成本与库存货物成本比率估算</a:t>
            </a:r>
          </a:p>
          <a:p>
            <a:pPr lvl="3"/>
            <a:r>
              <a:rPr lang="en-US" altLang="zh-CN" sz="2800" kern="100" dirty="0" smtClean="0">
                <a:latin typeface="+mn-ea"/>
                <a:ea typeface="+mn-ea"/>
                <a:cs typeface="Times New Roman"/>
              </a:rPr>
              <a:t>4</a:t>
            </a:r>
            <a:r>
              <a:rPr lang="zh-CN" altLang="zh-CN" sz="2800" kern="100" dirty="0" smtClean="0">
                <a:latin typeface="+mn-ea"/>
                <a:ea typeface="+mn-ea"/>
                <a:cs typeface="Times New Roman"/>
              </a:rPr>
              <a:t>．按各种相关比率关系估算仓储成本</a:t>
            </a:r>
          </a:p>
          <a:p>
            <a:pPr lvl="3"/>
            <a:r>
              <a:rPr lang="en-US" altLang="zh-CN" sz="2800" kern="100" dirty="0" smtClean="0">
                <a:latin typeface="+mn-ea"/>
                <a:ea typeface="+mn-ea"/>
                <a:cs typeface="Times New Roman"/>
              </a:rPr>
              <a:t>5</a:t>
            </a:r>
            <a:r>
              <a:rPr lang="zh-CN" altLang="zh-CN" sz="2800" kern="100" dirty="0" smtClean="0">
                <a:latin typeface="+mn-ea"/>
                <a:ea typeface="+mn-ea"/>
                <a:cs typeface="Times New Roman"/>
              </a:rPr>
              <a:t>．按仓储项目计算仓储成本</a:t>
            </a:r>
            <a:endParaRPr lang="zh-CN" altLang="zh-CN" sz="2800" dirty="0">
              <a:latin typeface="+mn-ea"/>
              <a:ea typeface="+mn-ea"/>
            </a:endParaRPr>
          </a:p>
        </p:txBody>
      </p:sp>
      <p:sp>
        <p:nvSpPr>
          <p:cNvPr id="4"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第二节仓储成本的计算</a:t>
            </a:r>
            <a:endParaRPr lang="zh-CN" altLang="en-US" dirty="0"/>
          </a:p>
        </p:txBody>
      </p:sp>
      <p:sp>
        <p:nvSpPr>
          <p:cNvPr id="6" name="虚尾箭头 5"/>
          <p:cNvSpPr/>
          <p:nvPr/>
        </p:nvSpPr>
        <p:spPr>
          <a:xfrm>
            <a:off x="1343472" y="2420888"/>
            <a:ext cx="9721080" cy="3600400"/>
          </a:xfrm>
          <a:prstGeom prst="stripedRightArrow">
            <a:avLst>
              <a:gd name="adj1" fmla="val 85696"/>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en-US" altLang="zh-CN" dirty="0" smtClean="0"/>
              <a:t>1</a:t>
            </a:r>
            <a:r>
              <a:rPr lang="zh-CN" altLang="zh-CN" dirty="0" smtClean="0"/>
              <a:t>．纳入会计核算体系，计算仓储实际成本</a:t>
            </a:r>
          </a:p>
          <a:p>
            <a:r>
              <a:rPr lang="zh-CN" altLang="zh-CN" dirty="0" smtClean="0"/>
              <a:t>企业可按仓储成本计算对象计算归集仓储费用，并计算仓储成本和单位成本。具体方法与前述汽车货运成本计算方法类同，不再赘述。</a:t>
            </a:r>
            <a:endParaRPr lang="zh-CN" altLang="zh-CN" dirty="0"/>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第二节仓储成本的计算</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en-US" altLang="zh-CN" dirty="0" smtClean="0"/>
              <a:t>2</a:t>
            </a:r>
            <a:r>
              <a:rPr lang="zh-CN" altLang="zh-CN" dirty="0" smtClean="0"/>
              <a:t>．采用作业成本法归集计算仓储成本</a:t>
            </a:r>
          </a:p>
          <a:p>
            <a:r>
              <a:rPr lang="zh-CN" altLang="zh-CN" dirty="0" smtClean="0"/>
              <a:t>具体方法参见本书有关作业成本法章节内容</a:t>
            </a:r>
            <a:endParaRPr lang="zh-CN" altLang="en-US" dirty="0"/>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第二节仓储成本的计算</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sz="quarter" idx="4294967295"/>
            <p:extLst>
              <p:ext uri="{D42A27DB-BD31-4B8C-83A1-F6EECF244321}">
                <p14:modId xmlns="" xmlns:p14="http://schemas.microsoft.com/office/powerpoint/2010/main" val="2421821282"/>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标题 2"/>
          <p:cNvSpPr>
            <a:spLocks noGrp="1"/>
          </p:cNvSpPr>
          <p:nvPr>
            <p:ph type="title" idx="4294967295"/>
          </p:nvPr>
        </p:nvSpPr>
        <p:spPr>
          <a:xfrm>
            <a:off x="983432" y="1268760"/>
            <a:ext cx="10237019" cy="576064"/>
          </a:xfrm>
        </p:spPr>
        <p:txBody>
          <a:bodyPr/>
          <a:lstStyle/>
          <a:p>
            <a:pPr algn="ctr"/>
            <a:r>
              <a:rPr lang="zh-CN" altLang="zh-CN" dirty="0" smtClean="0"/>
              <a:t>仓</a:t>
            </a:r>
            <a:r>
              <a:rPr lang="zh-CN" altLang="zh-CN" dirty="0"/>
              <a:t>储概述</a:t>
            </a:r>
            <a:endParaRPr lang="zh-CN" altLang="en-US" dirty="0"/>
          </a:p>
        </p:txBody>
      </p:sp>
      <p:sp>
        <p:nvSpPr>
          <p:cNvPr id="4" name="文本框 3"/>
          <p:cNvSpPr txBox="1"/>
          <p:nvPr/>
        </p:nvSpPr>
        <p:spPr>
          <a:xfrm>
            <a:off x="119336" y="332656"/>
            <a:ext cx="237757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endParaRPr lang="zh-CN" altLang="en-US" dirty="0"/>
          </a:p>
        </p:txBody>
      </p:sp>
      <p:sp>
        <p:nvSpPr>
          <p:cNvPr id="6" name="TextBox 5"/>
          <p:cNvSpPr txBox="1"/>
          <p:nvPr/>
        </p:nvSpPr>
        <p:spPr>
          <a:xfrm>
            <a:off x="1055440" y="1412776"/>
            <a:ext cx="1627369" cy="523220"/>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zh-CN" altLang="en-US" sz="2800" b="1" dirty="0" smtClean="0"/>
              <a:t>预备知识</a:t>
            </a:r>
            <a:endParaRPr lang="zh-CN" altLang="en-US" sz="2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en-US" altLang="zh-CN" sz="2800" dirty="0" smtClean="0"/>
              <a:t>3</a:t>
            </a:r>
            <a:r>
              <a:rPr lang="zh-CN" altLang="zh-CN" sz="2800" dirty="0" smtClean="0"/>
              <a:t>．按仓储成本与库存货物成本比率估算</a:t>
            </a:r>
          </a:p>
          <a:p>
            <a:r>
              <a:rPr lang="zh-CN" altLang="zh-CN" sz="2800" dirty="0" smtClean="0"/>
              <a:t>在仓储实际成本无法按项目据实计算时，可采用按仓储成本与库存货物成本比率估算的方法，其步骤如下：</a:t>
            </a:r>
          </a:p>
          <a:p>
            <a:r>
              <a:rPr lang="zh-CN" altLang="zh-CN" sz="2800" dirty="0" smtClean="0"/>
              <a:t>（</a:t>
            </a:r>
            <a:r>
              <a:rPr lang="en-US" altLang="zh-CN" sz="2800" dirty="0" smtClean="0"/>
              <a:t>1</a:t>
            </a:r>
            <a:r>
              <a:rPr lang="zh-CN" altLang="zh-CN" sz="2800" dirty="0" smtClean="0"/>
              <a:t>）确定库存货物的成本</a:t>
            </a:r>
            <a:r>
              <a:rPr lang="en-US" altLang="zh-CN" sz="2800" dirty="0" smtClean="0"/>
              <a:t>  </a:t>
            </a:r>
            <a:r>
              <a:rPr lang="zh-CN" altLang="zh-CN" sz="2800" dirty="0" smtClean="0"/>
              <a:t>企业可采用先进先出法、移动加权平均法、加权平均法、个别计价法等存货计价方法计算存货的成本。</a:t>
            </a:r>
          </a:p>
          <a:p>
            <a:r>
              <a:rPr lang="zh-CN" altLang="zh-CN" sz="2800" dirty="0" smtClean="0"/>
              <a:t>（</a:t>
            </a:r>
            <a:r>
              <a:rPr lang="en-US" altLang="zh-CN" sz="2800" dirty="0" smtClean="0"/>
              <a:t>2</a:t>
            </a:r>
            <a:r>
              <a:rPr lang="zh-CN" altLang="zh-CN" sz="2800" dirty="0" smtClean="0"/>
              <a:t>）按仓储成本项目逐项估算该项全年成本占存货成本的比率。</a:t>
            </a:r>
          </a:p>
          <a:p>
            <a:r>
              <a:rPr lang="zh-CN" altLang="zh-CN" sz="2800" dirty="0" smtClean="0"/>
              <a:t>（</a:t>
            </a:r>
            <a:r>
              <a:rPr lang="en-US" altLang="zh-CN" sz="2800" dirty="0" smtClean="0"/>
              <a:t>3</a:t>
            </a:r>
            <a:r>
              <a:rPr lang="zh-CN" altLang="zh-CN" sz="2800" dirty="0" smtClean="0"/>
              <a:t>）用各项储存成本占存货成本的比率乘以存货成本并求和，就可以估算出保管一定数量货物的年库存成本。</a:t>
            </a:r>
            <a:endParaRPr lang="en-US" altLang="zh-CN" sz="2800" dirty="0" smtClean="0"/>
          </a:p>
          <a:p>
            <a:r>
              <a:rPr lang="zh-CN" altLang="zh-CN" sz="2800" dirty="0" smtClean="0"/>
              <a:t>仓储持有成本占存货成本比率的估算方法见表</a:t>
            </a:r>
            <a:r>
              <a:rPr lang="en-US" altLang="zh-CN" sz="2800" dirty="0" smtClean="0"/>
              <a:t>6-1</a:t>
            </a:r>
            <a:r>
              <a:rPr lang="zh-CN" altLang="zh-CN" sz="2800" dirty="0" smtClean="0"/>
              <a:t>。</a:t>
            </a:r>
            <a:endParaRPr lang="zh-CN" altLang="zh-CN" sz="2800" dirty="0"/>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第二节仓储成本的计算</a:t>
            </a:r>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
          </p:nvPr>
        </p:nvGraphicFramePr>
        <p:xfrm>
          <a:off x="479425" y="1341438"/>
          <a:ext cx="11232676" cy="4104456"/>
        </p:xfrm>
        <a:graphic>
          <a:graphicData uri="http://schemas.openxmlformats.org/drawingml/2006/table">
            <a:tbl>
              <a:tblPr/>
              <a:tblGrid>
                <a:gridCol w="2808169"/>
                <a:gridCol w="2808169"/>
                <a:gridCol w="2808169"/>
                <a:gridCol w="2808169"/>
              </a:tblGrid>
              <a:tr h="342038">
                <a:tc>
                  <a:txBody>
                    <a:bodyPr/>
                    <a:lstStyle/>
                    <a:p>
                      <a:pPr indent="269875" algn="ctr">
                        <a:spcBef>
                          <a:spcPts val="200"/>
                        </a:spcBef>
                        <a:spcAft>
                          <a:spcPts val="200"/>
                        </a:spcAft>
                      </a:pPr>
                      <a:r>
                        <a:rPr lang="zh-CN" sz="2000" b="1" kern="500" dirty="0">
                          <a:latin typeface="Times New Roman"/>
                          <a:ea typeface="黑体"/>
                          <a:cs typeface="Times New Roman"/>
                        </a:rPr>
                        <a:t>仓储成本项目</a:t>
                      </a:r>
                      <a:endParaRPr lang="zh-CN" sz="2000" b="1" kern="100" dirty="0">
                        <a:latin typeface="Times New Roman"/>
                        <a:ea typeface="宋体"/>
                        <a:cs typeface="Times New Roman"/>
                      </a:endParaRPr>
                    </a:p>
                  </a:txBody>
                  <a:tcPr marL="69019" marR="690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269875" algn="ctr">
                        <a:spcBef>
                          <a:spcPts val="200"/>
                        </a:spcBef>
                        <a:spcAft>
                          <a:spcPts val="200"/>
                        </a:spcAft>
                      </a:pPr>
                      <a:r>
                        <a:rPr lang="zh-CN" sz="2000" b="1" kern="500">
                          <a:latin typeface="Times New Roman"/>
                          <a:ea typeface="黑体"/>
                          <a:cs typeface="Times New Roman"/>
                        </a:rPr>
                        <a:t>占存货成本比率（</a:t>
                      </a:r>
                      <a:r>
                        <a:rPr lang="en-US" sz="2000" b="1" kern="500">
                          <a:latin typeface="Times New Roman"/>
                          <a:ea typeface="黑体"/>
                          <a:cs typeface="Times New Roman"/>
                        </a:rPr>
                        <a:t>%</a:t>
                      </a:r>
                      <a:r>
                        <a:rPr lang="zh-CN" sz="2000" b="1" kern="500">
                          <a:latin typeface="Times New Roman"/>
                          <a:ea typeface="黑体"/>
                          <a:cs typeface="Times New Roman"/>
                        </a:rPr>
                        <a:t>）</a:t>
                      </a:r>
                      <a:endParaRPr lang="zh-CN" sz="2000" b="1" kern="100">
                        <a:latin typeface="Times New Roman"/>
                        <a:ea typeface="宋体"/>
                        <a:cs typeface="Times New Roman"/>
                      </a:endParaRPr>
                    </a:p>
                  </a:txBody>
                  <a:tcPr marL="69019" marR="69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269875" algn="ctr">
                        <a:spcBef>
                          <a:spcPts val="200"/>
                        </a:spcBef>
                        <a:spcAft>
                          <a:spcPts val="200"/>
                        </a:spcAft>
                      </a:pPr>
                      <a:r>
                        <a:rPr lang="zh-CN" sz="2000" b="1" kern="500">
                          <a:latin typeface="Times New Roman"/>
                          <a:ea typeface="黑体"/>
                          <a:cs typeface="Times New Roman"/>
                        </a:rPr>
                        <a:t>存货成本</a:t>
                      </a:r>
                      <a:r>
                        <a:rPr lang="en-US" sz="2000" b="1" kern="500">
                          <a:latin typeface="Times New Roman"/>
                          <a:ea typeface="黑体"/>
                          <a:cs typeface="Times New Roman"/>
                        </a:rPr>
                        <a:t>/</a:t>
                      </a:r>
                      <a:r>
                        <a:rPr lang="zh-CN" sz="2000" b="1" kern="500">
                          <a:latin typeface="Times New Roman"/>
                          <a:ea typeface="黑体"/>
                          <a:cs typeface="Times New Roman"/>
                        </a:rPr>
                        <a:t>万元</a:t>
                      </a:r>
                      <a:endParaRPr lang="zh-CN" sz="2000" b="1" kern="100">
                        <a:latin typeface="Times New Roman"/>
                        <a:ea typeface="宋体"/>
                        <a:cs typeface="Times New Roman"/>
                      </a:endParaRPr>
                    </a:p>
                  </a:txBody>
                  <a:tcPr marL="69019" marR="69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269875" algn="ctr">
                        <a:spcBef>
                          <a:spcPts val="200"/>
                        </a:spcBef>
                        <a:spcAft>
                          <a:spcPts val="200"/>
                        </a:spcAft>
                      </a:pPr>
                      <a:r>
                        <a:rPr lang="zh-CN" sz="2000" b="1" kern="500">
                          <a:latin typeface="Times New Roman"/>
                          <a:ea typeface="黑体"/>
                          <a:cs typeface="Times New Roman"/>
                        </a:rPr>
                        <a:t>仓储持有成本</a:t>
                      </a:r>
                      <a:r>
                        <a:rPr lang="en-US" sz="2000" b="1" kern="500">
                          <a:latin typeface="Times New Roman"/>
                          <a:ea typeface="黑体"/>
                          <a:cs typeface="Times New Roman"/>
                        </a:rPr>
                        <a:t>/</a:t>
                      </a:r>
                      <a:r>
                        <a:rPr lang="zh-CN" sz="2000" b="1" kern="500">
                          <a:latin typeface="Times New Roman"/>
                          <a:ea typeface="黑体"/>
                          <a:cs typeface="Times New Roman"/>
                        </a:rPr>
                        <a:t>万元</a:t>
                      </a:r>
                      <a:endParaRPr lang="zh-CN" sz="2000" b="1" kern="100">
                        <a:latin typeface="Times New Roman"/>
                        <a:ea typeface="宋体"/>
                        <a:cs typeface="Times New Roman"/>
                      </a:endParaRPr>
                    </a:p>
                  </a:txBody>
                  <a:tcPr marL="69019" marR="690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1710190">
                <a:tc>
                  <a:txBody>
                    <a:bodyPr/>
                    <a:lstStyle/>
                    <a:p>
                      <a:pPr indent="107950" algn="l">
                        <a:spcAft>
                          <a:spcPts val="0"/>
                        </a:spcAft>
                      </a:pPr>
                      <a:r>
                        <a:rPr lang="zh-CN" sz="2000" b="1" kern="100" dirty="0">
                          <a:latin typeface="Times New Roman"/>
                          <a:ea typeface="宋体"/>
                          <a:cs typeface="Times New Roman"/>
                        </a:rPr>
                        <a:t>仓储作业成本</a:t>
                      </a:r>
                    </a:p>
                    <a:p>
                      <a:pPr indent="215900" algn="l">
                        <a:spcAft>
                          <a:spcPts val="0"/>
                        </a:spcAft>
                      </a:pPr>
                      <a:r>
                        <a:rPr lang="zh-CN" sz="2000" b="1" kern="100" dirty="0">
                          <a:latin typeface="Times New Roman"/>
                          <a:ea typeface="宋体"/>
                          <a:cs typeface="Times New Roman"/>
                        </a:rPr>
                        <a:t>搬运装卸费用</a:t>
                      </a:r>
                    </a:p>
                    <a:p>
                      <a:pPr indent="215900" algn="l">
                        <a:spcAft>
                          <a:spcPts val="0"/>
                        </a:spcAft>
                      </a:pPr>
                      <a:r>
                        <a:rPr lang="zh-CN" sz="2000" b="1" kern="100" dirty="0">
                          <a:latin typeface="Times New Roman"/>
                          <a:ea typeface="宋体"/>
                          <a:cs typeface="Times New Roman"/>
                        </a:rPr>
                        <a:t>设备折旧</a:t>
                      </a:r>
                    </a:p>
                    <a:p>
                      <a:pPr indent="215900" algn="l">
                        <a:spcAft>
                          <a:spcPts val="0"/>
                        </a:spcAft>
                      </a:pPr>
                      <a:r>
                        <a:rPr lang="zh-CN" sz="2000" b="1" kern="100" dirty="0">
                          <a:latin typeface="Times New Roman"/>
                          <a:ea typeface="宋体"/>
                          <a:cs typeface="Times New Roman"/>
                        </a:rPr>
                        <a:t>能源消耗</a:t>
                      </a:r>
                    </a:p>
                    <a:p>
                      <a:pPr indent="215900" algn="l">
                        <a:spcAft>
                          <a:spcPts val="0"/>
                        </a:spcAft>
                      </a:pPr>
                      <a:r>
                        <a:rPr lang="zh-CN" sz="2000" b="1" kern="100" dirty="0">
                          <a:latin typeface="Times New Roman"/>
                          <a:ea typeface="宋体"/>
                          <a:cs typeface="Times New Roman"/>
                        </a:rPr>
                        <a:t>人工费用</a:t>
                      </a:r>
                    </a:p>
                  </a:txBody>
                  <a:tcPr marL="69019" marR="690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en-US" sz="2000" b="1" kern="100">
                          <a:latin typeface="Times New Roman"/>
                          <a:ea typeface="宋体"/>
                          <a:cs typeface="Times New Roman"/>
                        </a:rPr>
                        <a:t>5</a:t>
                      </a:r>
                      <a:endParaRPr lang="zh-CN" sz="2000" b="1" kern="100">
                        <a:latin typeface="Times New Roman"/>
                        <a:ea typeface="宋体"/>
                        <a:cs typeface="Times New Roman"/>
                      </a:endParaRPr>
                    </a:p>
                    <a:p>
                      <a:pPr indent="269875" algn="ctr">
                        <a:spcAft>
                          <a:spcPts val="0"/>
                        </a:spcAft>
                      </a:pPr>
                      <a:r>
                        <a:rPr lang="en-US" sz="2000" b="1" kern="100">
                          <a:latin typeface="Times New Roman"/>
                          <a:ea typeface="宋体"/>
                          <a:cs typeface="Times New Roman"/>
                        </a:rPr>
                        <a:t>2</a:t>
                      </a:r>
                      <a:endParaRPr lang="zh-CN" sz="2000" b="1" kern="100">
                        <a:latin typeface="Times New Roman"/>
                        <a:ea typeface="宋体"/>
                        <a:cs typeface="Times New Roman"/>
                      </a:endParaRPr>
                    </a:p>
                    <a:p>
                      <a:pPr indent="269875" algn="ctr">
                        <a:spcAft>
                          <a:spcPts val="0"/>
                        </a:spcAft>
                      </a:pPr>
                      <a:r>
                        <a:rPr lang="en-US" sz="2000" b="1" kern="100">
                          <a:latin typeface="Times New Roman"/>
                          <a:ea typeface="宋体"/>
                          <a:cs typeface="Times New Roman"/>
                        </a:rPr>
                        <a:t>1</a:t>
                      </a:r>
                      <a:endParaRPr lang="zh-CN" sz="2000" b="1" kern="100">
                        <a:latin typeface="Times New Roman"/>
                        <a:ea typeface="宋体"/>
                        <a:cs typeface="Times New Roman"/>
                      </a:endParaRPr>
                    </a:p>
                    <a:p>
                      <a:pPr indent="269875" algn="ctr">
                        <a:spcAft>
                          <a:spcPts val="0"/>
                        </a:spcAft>
                      </a:pPr>
                      <a:r>
                        <a:rPr lang="en-US" sz="2000" b="1" kern="100">
                          <a:latin typeface="Times New Roman"/>
                          <a:ea typeface="宋体"/>
                          <a:cs typeface="Times New Roman"/>
                        </a:rPr>
                        <a:t>1</a:t>
                      </a:r>
                      <a:endParaRPr lang="zh-CN" sz="2000" b="1" kern="100">
                        <a:latin typeface="Times New Roman"/>
                        <a:ea typeface="宋体"/>
                        <a:cs typeface="Times New Roman"/>
                      </a:endParaRPr>
                    </a:p>
                    <a:p>
                      <a:pPr indent="269875" algn="ctr">
                        <a:spcAft>
                          <a:spcPts val="0"/>
                        </a:spcAft>
                      </a:pPr>
                      <a:r>
                        <a:rPr lang="en-US" sz="2000" b="1" kern="100">
                          <a:latin typeface="Times New Roman"/>
                          <a:ea typeface="宋体"/>
                          <a:cs typeface="Times New Roman"/>
                        </a:rPr>
                        <a:t>1</a:t>
                      </a:r>
                      <a:endParaRPr lang="zh-CN" sz="2000" b="1" kern="100">
                        <a:latin typeface="Times New Roman"/>
                        <a:ea typeface="宋体"/>
                        <a:cs typeface="Times New Roman"/>
                      </a:endParaRPr>
                    </a:p>
                  </a:txBody>
                  <a:tcPr marL="69019" marR="69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69875" algn="ctr">
                        <a:spcAft>
                          <a:spcPts val="0"/>
                        </a:spcAft>
                      </a:pPr>
                      <a:r>
                        <a:rPr lang="en-US" sz="2000" b="1" kern="100">
                          <a:latin typeface="Times New Roman"/>
                          <a:ea typeface="宋体"/>
                          <a:cs typeface="Times New Roman"/>
                        </a:rPr>
                        <a:t>1 000</a:t>
                      </a:r>
                      <a:endParaRPr lang="zh-CN" sz="2000" b="1" kern="100">
                        <a:latin typeface="Times New Roman"/>
                        <a:ea typeface="宋体"/>
                        <a:cs typeface="Times New Roman"/>
                      </a:endParaRPr>
                    </a:p>
                  </a:txBody>
                  <a:tcPr marL="69019" marR="69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en-US" sz="2000" b="1" kern="100">
                          <a:latin typeface="Times New Roman"/>
                          <a:ea typeface="宋体"/>
                          <a:cs typeface="Times New Roman"/>
                        </a:rPr>
                        <a:t>50</a:t>
                      </a:r>
                      <a:endParaRPr lang="zh-CN" sz="2000" b="1" kern="100">
                        <a:latin typeface="Times New Roman"/>
                        <a:ea typeface="宋体"/>
                        <a:cs typeface="Times New Roman"/>
                      </a:endParaRPr>
                    </a:p>
                    <a:p>
                      <a:pPr indent="269875" algn="ctr">
                        <a:spcAft>
                          <a:spcPts val="0"/>
                        </a:spcAft>
                      </a:pPr>
                      <a:r>
                        <a:rPr lang="en-US" sz="2000" b="1" kern="100">
                          <a:latin typeface="Times New Roman"/>
                          <a:ea typeface="宋体"/>
                          <a:cs typeface="Times New Roman"/>
                        </a:rPr>
                        <a:t>20</a:t>
                      </a:r>
                      <a:endParaRPr lang="zh-CN" sz="2000" b="1" kern="100">
                        <a:latin typeface="Times New Roman"/>
                        <a:ea typeface="宋体"/>
                        <a:cs typeface="Times New Roman"/>
                      </a:endParaRPr>
                    </a:p>
                    <a:p>
                      <a:pPr indent="269875" algn="ctr">
                        <a:spcAft>
                          <a:spcPts val="0"/>
                        </a:spcAft>
                      </a:pPr>
                      <a:r>
                        <a:rPr lang="en-US" sz="2000" b="1" kern="100">
                          <a:latin typeface="Times New Roman"/>
                          <a:ea typeface="宋体"/>
                          <a:cs typeface="Times New Roman"/>
                        </a:rPr>
                        <a:t>10</a:t>
                      </a:r>
                      <a:endParaRPr lang="zh-CN" sz="2000" b="1" kern="100">
                        <a:latin typeface="Times New Roman"/>
                        <a:ea typeface="宋体"/>
                        <a:cs typeface="Times New Roman"/>
                      </a:endParaRPr>
                    </a:p>
                    <a:p>
                      <a:pPr indent="269875" algn="ctr">
                        <a:spcAft>
                          <a:spcPts val="0"/>
                        </a:spcAft>
                      </a:pPr>
                      <a:r>
                        <a:rPr lang="en-US" sz="2000" b="1" kern="100">
                          <a:latin typeface="Times New Roman"/>
                          <a:ea typeface="宋体"/>
                          <a:cs typeface="Times New Roman"/>
                        </a:rPr>
                        <a:t>10</a:t>
                      </a:r>
                      <a:endParaRPr lang="zh-CN" sz="2000" b="1" kern="100">
                        <a:latin typeface="Times New Roman"/>
                        <a:ea typeface="宋体"/>
                        <a:cs typeface="Times New Roman"/>
                      </a:endParaRPr>
                    </a:p>
                    <a:p>
                      <a:pPr indent="269875" algn="ctr">
                        <a:spcAft>
                          <a:spcPts val="0"/>
                        </a:spcAft>
                      </a:pPr>
                      <a:r>
                        <a:rPr lang="en-US" sz="2000" b="1" kern="100">
                          <a:latin typeface="Times New Roman"/>
                          <a:ea typeface="宋体"/>
                          <a:cs typeface="Times New Roman"/>
                        </a:rPr>
                        <a:t>10</a:t>
                      </a:r>
                      <a:endParaRPr lang="zh-CN" sz="2000" b="1" kern="100">
                        <a:latin typeface="Times New Roman"/>
                        <a:ea typeface="宋体"/>
                        <a:cs typeface="Times New Roman"/>
                      </a:endParaRPr>
                    </a:p>
                  </a:txBody>
                  <a:tcPr marL="69019" marR="690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0190">
                <a:tc>
                  <a:txBody>
                    <a:bodyPr/>
                    <a:lstStyle/>
                    <a:p>
                      <a:pPr indent="107950" algn="l">
                        <a:spcAft>
                          <a:spcPts val="0"/>
                        </a:spcAft>
                      </a:pPr>
                      <a:r>
                        <a:rPr lang="zh-CN" sz="2000" b="1" kern="100">
                          <a:latin typeface="Times New Roman"/>
                          <a:ea typeface="宋体"/>
                          <a:cs typeface="Times New Roman"/>
                        </a:rPr>
                        <a:t>其他成本</a:t>
                      </a:r>
                    </a:p>
                    <a:p>
                      <a:pPr indent="215900" algn="l">
                        <a:spcAft>
                          <a:spcPts val="0"/>
                        </a:spcAft>
                      </a:pPr>
                      <a:r>
                        <a:rPr lang="zh-CN" sz="2000" b="1" kern="100">
                          <a:latin typeface="Times New Roman"/>
                          <a:ea typeface="宋体"/>
                          <a:cs typeface="Times New Roman"/>
                        </a:rPr>
                        <a:t>资金占用成本</a:t>
                      </a:r>
                    </a:p>
                    <a:p>
                      <a:pPr indent="215900" algn="l">
                        <a:spcAft>
                          <a:spcPts val="0"/>
                        </a:spcAft>
                      </a:pPr>
                      <a:r>
                        <a:rPr lang="zh-CN" sz="2000" b="1" kern="100">
                          <a:latin typeface="Times New Roman"/>
                          <a:ea typeface="宋体"/>
                          <a:cs typeface="Times New Roman"/>
                        </a:rPr>
                        <a:t>库存货物损坏</a:t>
                      </a:r>
                    </a:p>
                    <a:p>
                      <a:pPr indent="215900" algn="l">
                        <a:spcAft>
                          <a:spcPts val="0"/>
                        </a:spcAft>
                      </a:pPr>
                      <a:r>
                        <a:rPr lang="zh-CN" sz="2000" b="1" kern="100">
                          <a:latin typeface="Times New Roman"/>
                          <a:ea typeface="宋体"/>
                          <a:cs typeface="Times New Roman"/>
                        </a:rPr>
                        <a:t>丢失</a:t>
                      </a:r>
                    </a:p>
                    <a:p>
                      <a:pPr indent="215900" algn="l">
                        <a:spcAft>
                          <a:spcPts val="0"/>
                        </a:spcAft>
                      </a:pPr>
                      <a:r>
                        <a:rPr lang="zh-CN" sz="2000" b="1" kern="100">
                          <a:latin typeface="Times New Roman"/>
                          <a:ea typeface="宋体"/>
                          <a:cs typeface="Times New Roman"/>
                        </a:rPr>
                        <a:t>变质等损失</a:t>
                      </a:r>
                    </a:p>
                  </a:txBody>
                  <a:tcPr marL="69019" marR="690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en-US" sz="2000" b="1" kern="100">
                          <a:latin typeface="Times New Roman"/>
                          <a:ea typeface="宋体"/>
                          <a:cs typeface="Times New Roman"/>
                        </a:rPr>
                        <a:t>10</a:t>
                      </a:r>
                      <a:endParaRPr lang="zh-CN" sz="2000" b="1" kern="100">
                        <a:latin typeface="Times New Roman"/>
                        <a:ea typeface="宋体"/>
                        <a:cs typeface="Times New Roman"/>
                      </a:endParaRPr>
                    </a:p>
                    <a:p>
                      <a:pPr indent="269875" algn="ctr">
                        <a:spcAft>
                          <a:spcPts val="0"/>
                        </a:spcAft>
                      </a:pPr>
                      <a:r>
                        <a:rPr lang="en-US" sz="2000" b="1" kern="100">
                          <a:latin typeface="Times New Roman"/>
                          <a:ea typeface="宋体"/>
                          <a:cs typeface="Times New Roman"/>
                        </a:rPr>
                        <a:t>7</a:t>
                      </a:r>
                      <a:endParaRPr lang="zh-CN" sz="2000" b="1" kern="100">
                        <a:latin typeface="Times New Roman"/>
                        <a:ea typeface="宋体"/>
                        <a:cs typeface="Times New Roman"/>
                      </a:endParaRPr>
                    </a:p>
                    <a:p>
                      <a:pPr indent="269875" algn="ctr">
                        <a:spcAft>
                          <a:spcPts val="0"/>
                        </a:spcAft>
                      </a:pPr>
                      <a:r>
                        <a:rPr lang="en-US" sz="2000" b="1" kern="100">
                          <a:latin typeface="Times New Roman"/>
                          <a:ea typeface="宋体"/>
                          <a:cs typeface="Times New Roman"/>
                        </a:rPr>
                        <a:t>1</a:t>
                      </a:r>
                      <a:endParaRPr lang="zh-CN" sz="2000" b="1" kern="100">
                        <a:latin typeface="Times New Roman"/>
                        <a:ea typeface="宋体"/>
                        <a:cs typeface="Times New Roman"/>
                      </a:endParaRPr>
                    </a:p>
                    <a:p>
                      <a:pPr indent="269875" algn="ctr">
                        <a:spcAft>
                          <a:spcPts val="0"/>
                        </a:spcAft>
                      </a:pPr>
                      <a:r>
                        <a:rPr lang="en-US" sz="2000" b="1" kern="100">
                          <a:latin typeface="Times New Roman"/>
                          <a:ea typeface="宋体"/>
                          <a:cs typeface="Times New Roman"/>
                        </a:rPr>
                        <a:t>1</a:t>
                      </a:r>
                      <a:endParaRPr lang="zh-CN" sz="2000" b="1" kern="100">
                        <a:latin typeface="Times New Roman"/>
                        <a:ea typeface="宋体"/>
                        <a:cs typeface="Times New Roman"/>
                      </a:endParaRPr>
                    </a:p>
                    <a:p>
                      <a:pPr indent="269875" algn="ctr">
                        <a:spcAft>
                          <a:spcPts val="0"/>
                        </a:spcAft>
                      </a:pPr>
                      <a:r>
                        <a:rPr lang="en-US" sz="2000" b="1" kern="100">
                          <a:latin typeface="Times New Roman"/>
                          <a:ea typeface="宋体"/>
                          <a:cs typeface="Times New Roman"/>
                        </a:rPr>
                        <a:t>1</a:t>
                      </a:r>
                      <a:endParaRPr lang="zh-CN" sz="2000" b="1" kern="100">
                        <a:latin typeface="Times New Roman"/>
                        <a:ea typeface="宋体"/>
                        <a:cs typeface="Times New Roman"/>
                      </a:endParaRPr>
                    </a:p>
                  </a:txBody>
                  <a:tcPr marL="69019" marR="69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indent="269875" algn="ctr">
                        <a:spcAft>
                          <a:spcPts val="0"/>
                        </a:spcAft>
                      </a:pPr>
                      <a:r>
                        <a:rPr lang="en-US" sz="2000" b="1" kern="100">
                          <a:latin typeface="Times New Roman"/>
                          <a:ea typeface="宋体"/>
                          <a:cs typeface="Times New Roman"/>
                        </a:rPr>
                        <a:t>100</a:t>
                      </a:r>
                      <a:endParaRPr lang="zh-CN" sz="2000" b="1" kern="100">
                        <a:latin typeface="Times New Roman"/>
                        <a:ea typeface="宋体"/>
                        <a:cs typeface="Times New Roman"/>
                      </a:endParaRPr>
                    </a:p>
                    <a:p>
                      <a:pPr indent="269875" algn="ctr">
                        <a:spcAft>
                          <a:spcPts val="0"/>
                        </a:spcAft>
                      </a:pPr>
                      <a:r>
                        <a:rPr lang="en-US" sz="2000" b="1" kern="100">
                          <a:latin typeface="Times New Roman"/>
                          <a:ea typeface="宋体"/>
                          <a:cs typeface="Times New Roman"/>
                        </a:rPr>
                        <a:t>70</a:t>
                      </a:r>
                      <a:endParaRPr lang="zh-CN" sz="2000" b="1" kern="100">
                        <a:latin typeface="Times New Roman"/>
                        <a:ea typeface="宋体"/>
                        <a:cs typeface="Times New Roman"/>
                      </a:endParaRPr>
                    </a:p>
                    <a:p>
                      <a:pPr indent="269875" algn="ctr">
                        <a:spcAft>
                          <a:spcPts val="0"/>
                        </a:spcAft>
                      </a:pPr>
                      <a:r>
                        <a:rPr lang="en-US" sz="2000" b="1" kern="100">
                          <a:latin typeface="Times New Roman"/>
                          <a:ea typeface="宋体"/>
                          <a:cs typeface="Times New Roman"/>
                        </a:rPr>
                        <a:t>10</a:t>
                      </a:r>
                      <a:endParaRPr lang="zh-CN" sz="2000" b="1" kern="100">
                        <a:latin typeface="Times New Roman"/>
                        <a:ea typeface="宋体"/>
                        <a:cs typeface="Times New Roman"/>
                      </a:endParaRPr>
                    </a:p>
                    <a:p>
                      <a:pPr indent="269875" algn="ctr">
                        <a:spcAft>
                          <a:spcPts val="0"/>
                        </a:spcAft>
                      </a:pPr>
                      <a:r>
                        <a:rPr lang="en-US" sz="2000" b="1" kern="100">
                          <a:latin typeface="Times New Roman"/>
                          <a:ea typeface="宋体"/>
                          <a:cs typeface="Times New Roman"/>
                        </a:rPr>
                        <a:t>10</a:t>
                      </a:r>
                      <a:endParaRPr lang="zh-CN" sz="2000" b="1" kern="100">
                        <a:latin typeface="Times New Roman"/>
                        <a:ea typeface="宋体"/>
                        <a:cs typeface="Times New Roman"/>
                      </a:endParaRPr>
                    </a:p>
                    <a:p>
                      <a:pPr indent="269875" algn="ctr">
                        <a:spcAft>
                          <a:spcPts val="0"/>
                        </a:spcAft>
                      </a:pPr>
                      <a:r>
                        <a:rPr lang="en-US" sz="2000" b="1" kern="100">
                          <a:latin typeface="Times New Roman"/>
                          <a:ea typeface="宋体"/>
                          <a:cs typeface="Times New Roman"/>
                        </a:rPr>
                        <a:t>10</a:t>
                      </a:r>
                      <a:endParaRPr lang="zh-CN" sz="2000" b="1" kern="100">
                        <a:latin typeface="Times New Roman"/>
                        <a:ea typeface="宋体"/>
                        <a:cs typeface="Times New Roman"/>
                      </a:endParaRPr>
                    </a:p>
                  </a:txBody>
                  <a:tcPr marL="69019" marR="690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038">
                <a:tc>
                  <a:txBody>
                    <a:bodyPr/>
                    <a:lstStyle/>
                    <a:p>
                      <a:pPr indent="107950" algn="l">
                        <a:spcAft>
                          <a:spcPts val="0"/>
                        </a:spcAft>
                      </a:pPr>
                      <a:r>
                        <a:rPr lang="zh-CN" sz="2000" b="1" kern="100">
                          <a:latin typeface="Times New Roman"/>
                          <a:ea typeface="宋体"/>
                          <a:cs typeface="Times New Roman"/>
                        </a:rPr>
                        <a:t>仓储持有成本总额</a:t>
                      </a:r>
                    </a:p>
                  </a:txBody>
                  <a:tcPr marL="69019" marR="690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en-US" sz="2000" b="1" kern="100" dirty="0">
                          <a:latin typeface="Times New Roman"/>
                          <a:ea typeface="宋体"/>
                          <a:cs typeface="Times New Roman"/>
                        </a:rPr>
                        <a:t>23</a:t>
                      </a:r>
                      <a:endParaRPr lang="zh-CN" sz="2000" b="1" kern="100" dirty="0">
                        <a:latin typeface="Times New Roman"/>
                        <a:ea typeface="宋体"/>
                        <a:cs typeface="Times New Roman"/>
                      </a:endParaRPr>
                    </a:p>
                  </a:txBody>
                  <a:tcPr marL="69019" marR="69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en-US" sz="2000" b="1" kern="100">
                          <a:latin typeface="Times New Roman"/>
                          <a:ea typeface="宋体"/>
                          <a:cs typeface="Times New Roman"/>
                        </a:rPr>
                        <a:t>1 000</a:t>
                      </a:r>
                      <a:endParaRPr lang="zh-CN" sz="2000" b="1" kern="100">
                        <a:latin typeface="Times New Roman"/>
                        <a:ea typeface="宋体"/>
                        <a:cs typeface="Times New Roman"/>
                      </a:endParaRPr>
                    </a:p>
                  </a:txBody>
                  <a:tcPr marL="69019" marR="69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en-US" sz="2000" b="1" kern="100" dirty="0">
                          <a:latin typeface="Times New Roman"/>
                          <a:ea typeface="宋体"/>
                          <a:cs typeface="Times New Roman"/>
                        </a:rPr>
                        <a:t>230</a:t>
                      </a:r>
                      <a:endParaRPr lang="zh-CN" sz="2000" b="1" kern="100" dirty="0">
                        <a:latin typeface="Times New Roman"/>
                        <a:ea typeface="宋体"/>
                        <a:cs typeface="Times New Roman"/>
                      </a:endParaRPr>
                    </a:p>
                  </a:txBody>
                  <a:tcPr marL="69019" marR="690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第二节仓储成本的计算</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479376" y="1052735"/>
            <a:ext cx="11233248" cy="5112569"/>
          </a:xfrm>
        </p:spPr>
        <p:txBody>
          <a:bodyPr anchor="t"/>
          <a:lstStyle/>
          <a:p>
            <a:r>
              <a:rPr lang="zh-CN" altLang="zh-CN" dirty="0" smtClean="0"/>
              <a:t>表</a:t>
            </a:r>
            <a:r>
              <a:rPr lang="en-US" altLang="zh-CN" dirty="0" smtClean="0"/>
              <a:t>6-1  </a:t>
            </a:r>
            <a:r>
              <a:rPr lang="zh-CN" altLang="zh-CN" dirty="0" smtClean="0"/>
              <a:t>仓储持有成本占存货成本比率的估算方法</a:t>
            </a:r>
          </a:p>
          <a:p>
            <a:endParaRPr lang="zh-CN" altLang="en-US" dirty="0"/>
          </a:p>
        </p:txBody>
      </p:sp>
      <p:graphicFrame>
        <p:nvGraphicFramePr>
          <p:cNvPr id="3" name="内容占位符 2"/>
          <p:cNvGraphicFramePr>
            <a:graphicFrameLocks/>
          </p:cNvGraphicFramePr>
          <p:nvPr/>
        </p:nvGraphicFramePr>
        <p:xfrm>
          <a:off x="407368" y="1844824"/>
          <a:ext cx="11232676" cy="4104456"/>
        </p:xfrm>
        <a:graphic>
          <a:graphicData uri="http://schemas.openxmlformats.org/drawingml/2006/table">
            <a:tbl>
              <a:tblPr/>
              <a:tblGrid>
                <a:gridCol w="2808169"/>
                <a:gridCol w="2808169"/>
                <a:gridCol w="2808169"/>
                <a:gridCol w="2808169"/>
              </a:tblGrid>
              <a:tr h="342038">
                <a:tc>
                  <a:txBody>
                    <a:bodyPr/>
                    <a:lstStyle/>
                    <a:p>
                      <a:pPr indent="269875" algn="ctr">
                        <a:spcBef>
                          <a:spcPts val="200"/>
                        </a:spcBef>
                        <a:spcAft>
                          <a:spcPts val="200"/>
                        </a:spcAft>
                      </a:pPr>
                      <a:r>
                        <a:rPr lang="zh-CN" sz="2000" b="1" kern="500" dirty="0">
                          <a:solidFill>
                            <a:srgbClr val="040404"/>
                          </a:solidFill>
                          <a:latin typeface="Times New Roman"/>
                          <a:ea typeface="黑体"/>
                          <a:cs typeface="Times New Roman"/>
                        </a:rPr>
                        <a:t>仓储成本项目</a:t>
                      </a:r>
                      <a:endParaRPr lang="zh-CN" sz="2000" b="1" kern="100" dirty="0">
                        <a:solidFill>
                          <a:srgbClr val="040404"/>
                        </a:solidFill>
                        <a:latin typeface="Times New Roman"/>
                        <a:ea typeface="宋体"/>
                        <a:cs typeface="Times New Roman"/>
                      </a:endParaRPr>
                    </a:p>
                  </a:txBody>
                  <a:tcPr marL="69019" marR="690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269875" algn="ctr">
                        <a:spcBef>
                          <a:spcPts val="200"/>
                        </a:spcBef>
                        <a:spcAft>
                          <a:spcPts val="200"/>
                        </a:spcAft>
                      </a:pPr>
                      <a:r>
                        <a:rPr lang="zh-CN" sz="2000" b="1" kern="500">
                          <a:solidFill>
                            <a:srgbClr val="040404"/>
                          </a:solidFill>
                          <a:latin typeface="Times New Roman"/>
                          <a:ea typeface="黑体"/>
                          <a:cs typeface="Times New Roman"/>
                        </a:rPr>
                        <a:t>占存货成本比率（</a:t>
                      </a:r>
                      <a:r>
                        <a:rPr lang="en-US" sz="2000" b="1" kern="500">
                          <a:solidFill>
                            <a:srgbClr val="040404"/>
                          </a:solidFill>
                          <a:latin typeface="Times New Roman"/>
                          <a:ea typeface="黑体"/>
                          <a:cs typeface="Times New Roman"/>
                        </a:rPr>
                        <a:t>%</a:t>
                      </a:r>
                      <a:r>
                        <a:rPr lang="zh-CN" sz="2000" b="1" kern="500">
                          <a:solidFill>
                            <a:srgbClr val="040404"/>
                          </a:solidFill>
                          <a:latin typeface="Times New Roman"/>
                          <a:ea typeface="黑体"/>
                          <a:cs typeface="Times New Roman"/>
                        </a:rPr>
                        <a:t>）</a:t>
                      </a:r>
                      <a:endParaRPr lang="zh-CN" sz="2000" b="1" kern="100">
                        <a:solidFill>
                          <a:srgbClr val="040404"/>
                        </a:solidFill>
                        <a:latin typeface="Times New Roman"/>
                        <a:ea typeface="宋体"/>
                        <a:cs typeface="Times New Roman"/>
                      </a:endParaRPr>
                    </a:p>
                  </a:txBody>
                  <a:tcPr marL="69019" marR="69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269875" algn="ctr">
                        <a:spcBef>
                          <a:spcPts val="200"/>
                        </a:spcBef>
                        <a:spcAft>
                          <a:spcPts val="200"/>
                        </a:spcAft>
                      </a:pPr>
                      <a:r>
                        <a:rPr lang="zh-CN" sz="2000" b="1" kern="500">
                          <a:solidFill>
                            <a:srgbClr val="040404"/>
                          </a:solidFill>
                          <a:latin typeface="Times New Roman"/>
                          <a:ea typeface="黑体"/>
                          <a:cs typeface="Times New Roman"/>
                        </a:rPr>
                        <a:t>存货成本</a:t>
                      </a:r>
                      <a:r>
                        <a:rPr lang="en-US" sz="2000" b="1" kern="500">
                          <a:solidFill>
                            <a:srgbClr val="040404"/>
                          </a:solidFill>
                          <a:latin typeface="Times New Roman"/>
                          <a:ea typeface="黑体"/>
                          <a:cs typeface="Times New Roman"/>
                        </a:rPr>
                        <a:t>/</a:t>
                      </a:r>
                      <a:r>
                        <a:rPr lang="zh-CN" sz="2000" b="1" kern="500">
                          <a:solidFill>
                            <a:srgbClr val="040404"/>
                          </a:solidFill>
                          <a:latin typeface="Times New Roman"/>
                          <a:ea typeface="黑体"/>
                          <a:cs typeface="Times New Roman"/>
                        </a:rPr>
                        <a:t>万元</a:t>
                      </a:r>
                      <a:endParaRPr lang="zh-CN" sz="2000" b="1" kern="100">
                        <a:solidFill>
                          <a:srgbClr val="040404"/>
                        </a:solidFill>
                        <a:latin typeface="Times New Roman"/>
                        <a:ea typeface="宋体"/>
                        <a:cs typeface="Times New Roman"/>
                      </a:endParaRPr>
                    </a:p>
                  </a:txBody>
                  <a:tcPr marL="69019" marR="69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269875" algn="ctr">
                        <a:spcBef>
                          <a:spcPts val="200"/>
                        </a:spcBef>
                        <a:spcAft>
                          <a:spcPts val="200"/>
                        </a:spcAft>
                      </a:pPr>
                      <a:r>
                        <a:rPr lang="zh-CN" sz="2000" b="1" kern="500">
                          <a:solidFill>
                            <a:srgbClr val="040404"/>
                          </a:solidFill>
                          <a:latin typeface="Times New Roman"/>
                          <a:ea typeface="黑体"/>
                          <a:cs typeface="Times New Roman"/>
                        </a:rPr>
                        <a:t>仓储持有成本</a:t>
                      </a:r>
                      <a:r>
                        <a:rPr lang="en-US" sz="2000" b="1" kern="500">
                          <a:solidFill>
                            <a:srgbClr val="040404"/>
                          </a:solidFill>
                          <a:latin typeface="Times New Roman"/>
                          <a:ea typeface="黑体"/>
                          <a:cs typeface="Times New Roman"/>
                        </a:rPr>
                        <a:t>/</a:t>
                      </a:r>
                      <a:r>
                        <a:rPr lang="zh-CN" sz="2000" b="1" kern="500">
                          <a:solidFill>
                            <a:srgbClr val="040404"/>
                          </a:solidFill>
                          <a:latin typeface="Times New Roman"/>
                          <a:ea typeface="黑体"/>
                          <a:cs typeface="Times New Roman"/>
                        </a:rPr>
                        <a:t>万元</a:t>
                      </a:r>
                      <a:endParaRPr lang="zh-CN" sz="2000" b="1" kern="100">
                        <a:solidFill>
                          <a:srgbClr val="040404"/>
                        </a:solidFill>
                        <a:latin typeface="Times New Roman"/>
                        <a:ea typeface="宋体"/>
                        <a:cs typeface="Times New Roman"/>
                      </a:endParaRPr>
                    </a:p>
                  </a:txBody>
                  <a:tcPr marL="69019" marR="690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1710190">
                <a:tc>
                  <a:txBody>
                    <a:bodyPr/>
                    <a:lstStyle/>
                    <a:p>
                      <a:pPr indent="107950" algn="l">
                        <a:spcAft>
                          <a:spcPts val="0"/>
                        </a:spcAft>
                      </a:pPr>
                      <a:r>
                        <a:rPr lang="zh-CN" sz="2000" b="1" kern="100" dirty="0">
                          <a:solidFill>
                            <a:srgbClr val="040404"/>
                          </a:solidFill>
                          <a:latin typeface="Times New Roman"/>
                          <a:ea typeface="宋体"/>
                          <a:cs typeface="Times New Roman"/>
                        </a:rPr>
                        <a:t>仓储作业成本</a:t>
                      </a:r>
                    </a:p>
                    <a:p>
                      <a:pPr indent="215900" algn="l">
                        <a:spcAft>
                          <a:spcPts val="0"/>
                        </a:spcAft>
                      </a:pPr>
                      <a:r>
                        <a:rPr lang="zh-CN" sz="2000" b="1" kern="100" dirty="0">
                          <a:solidFill>
                            <a:srgbClr val="040404"/>
                          </a:solidFill>
                          <a:latin typeface="Times New Roman"/>
                          <a:ea typeface="宋体"/>
                          <a:cs typeface="Times New Roman"/>
                        </a:rPr>
                        <a:t>搬运装卸费用</a:t>
                      </a:r>
                    </a:p>
                    <a:p>
                      <a:pPr indent="215900" algn="l">
                        <a:spcAft>
                          <a:spcPts val="0"/>
                        </a:spcAft>
                      </a:pPr>
                      <a:r>
                        <a:rPr lang="zh-CN" sz="2000" b="1" kern="100" dirty="0">
                          <a:solidFill>
                            <a:srgbClr val="040404"/>
                          </a:solidFill>
                          <a:latin typeface="Times New Roman"/>
                          <a:ea typeface="宋体"/>
                          <a:cs typeface="Times New Roman"/>
                        </a:rPr>
                        <a:t>设备折旧</a:t>
                      </a:r>
                    </a:p>
                    <a:p>
                      <a:pPr indent="215900" algn="l">
                        <a:spcAft>
                          <a:spcPts val="0"/>
                        </a:spcAft>
                      </a:pPr>
                      <a:r>
                        <a:rPr lang="zh-CN" sz="2000" b="1" kern="100" dirty="0">
                          <a:solidFill>
                            <a:srgbClr val="040404"/>
                          </a:solidFill>
                          <a:latin typeface="Times New Roman"/>
                          <a:ea typeface="宋体"/>
                          <a:cs typeface="Times New Roman"/>
                        </a:rPr>
                        <a:t>能源消耗</a:t>
                      </a:r>
                    </a:p>
                    <a:p>
                      <a:pPr indent="215900" algn="l">
                        <a:spcAft>
                          <a:spcPts val="0"/>
                        </a:spcAft>
                      </a:pPr>
                      <a:r>
                        <a:rPr lang="zh-CN" sz="2000" b="1" kern="100" dirty="0">
                          <a:solidFill>
                            <a:srgbClr val="040404"/>
                          </a:solidFill>
                          <a:latin typeface="Times New Roman"/>
                          <a:ea typeface="宋体"/>
                          <a:cs typeface="Times New Roman"/>
                        </a:rPr>
                        <a:t>人工费用</a:t>
                      </a:r>
                    </a:p>
                  </a:txBody>
                  <a:tcPr marL="69019" marR="690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en-US" sz="2000" b="1" kern="100">
                          <a:solidFill>
                            <a:srgbClr val="040404"/>
                          </a:solidFill>
                          <a:latin typeface="Times New Roman"/>
                          <a:ea typeface="宋体"/>
                          <a:cs typeface="Times New Roman"/>
                        </a:rPr>
                        <a:t>5</a:t>
                      </a:r>
                      <a:endParaRPr lang="zh-CN" sz="2000" b="1" kern="100">
                        <a:solidFill>
                          <a:srgbClr val="040404"/>
                        </a:solidFill>
                        <a:latin typeface="Times New Roman"/>
                        <a:ea typeface="宋体"/>
                        <a:cs typeface="Times New Roman"/>
                      </a:endParaRPr>
                    </a:p>
                    <a:p>
                      <a:pPr indent="269875" algn="ctr">
                        <a:spcAft>
                          <a:spcPts val="0"/>
                        </a:spcAft>
                      </a:pPr>
                      <a:r>
                        <a:rPr lang="en-US" sz="2000" b="1" kern="100">
                          <a:solidFill>
                            <a:srgbClr val="040404"/>
                          </a:solidFill>
                          <a:latin typeface="Times New Roman"/>
                          <a:ea typeface="宋体"/>
                          <a:cs typeface="Times New Roman"/>
                        </a:rPr>
                        <a:t>2</a:t>
                      </a:r>
                      <a:endParaRPr lang="zh-CN" sz="2000" b="1" kern="100">
                        <a:solidFill>
                          <a:srgbClr val="040404"/>
                        </a:solidFill>
                        <a:latin typeface="Times New Roman"/>
                        <a:ea typeface="宋体"/>
                        <a:cs typeface="Times New Roman"/>
                      </a:endParaRPr>
                    </a:p>
                    <a:p>
                      <a:pPr indent="269875" algn="ctr">
                        <a:spcAft>
                          <a:spcPts val="0"/>
                        </a:spcAft>
                      </a:pPr>
                      <a:r>
                        <a:rPr lang="en-US" sz="2000" b="1" kern="100">
                          <a:solidFill>
                            <a:srgbClr val="040404"/>
                          </a:solidFill>
                          <a:latin typeface="Times New Roman"/>
                          <a:ea typeface="宋体"/>
                          <a:cs typeface="Times New Roman"/>
                        </a:rPr>
                        <a:t>1</a:t>
                      </a:r>
                      <a:endParaRPr lang="zh-CN" sz="2000" b="1" kern="100">
                        <a:solidFill>
                          <a:srgbClr val="040404"/>
                        </a:solidFill>
                        <a:latin typeface="Times New Roman"/>
                        <a:ea typeface="宋体"/>
                        <a:cs typeface="Times New Roman"/>
                      </a:endParaRPr>
                    </a:p>
                    <a:p>
                      <a:pPr indent="269875" algn="ctr">
                        <a:spcAft>
                          <a:spcPts val="0"/>
                        </a:spcAft>
                      </a:pPr>
                      <a:r>
                        <a:rPr lang="en-US" sz="2000" b="1" kern="100">
                          <a:solidFill>
                            <a:srgbClr val="040404"/>
                          </a:solidFill>
                          <a:latin typeface="Times New Roman"/>
                          <a:ea typeface="宋体"/>
                          <a:cs typeface="Times New Roman"/>
                        </a:rPr>
                        <a:t>1</a:t>
                      </a:r>
                      <a:endParaRPr lang="zh-CN" sz="2000" b="1" kern="100">
                        <a:solidFill>
                          <a:srgbClr val="040404"/>
                        </a:solidFill>
                        <a:latin typeface="Times New Roman"/>
                        <a:ea typeface="宋体"/>
                        <a:cs typeface="Times New Roman"/>
                      </a:endParaRPr>
                    </a:p>
                    <a:p>
                      <a:pPr indent="269875" algn="ctr">
                        <a:spcAft>
                          <a:spcPts val="0"/>
                        </a:spcAft>
                      </a:pPr>
                      <a:r>
                        <a:rPr lang="en-US" sz="2000" b="1" kern="100">
                          <a:solidFill>
                            <a:srgbClr val="040404"/>
                          </a:solidFill>
                          <a:latin typeface="Times New Roman"/>
                          <a:ea typeface="宋体"/>
                          <a:cs typeface="Times New Roman"/>
                        </a:rPr>
                        <a:t>1</a:t>
                      </a:r>
                      <a:endParaRPr lang="zh-CN" sz="2000" b="1" kern="100">
                        <a:solidFill>
                          <a:srgbClr val="040404"/>
                        </a:solidFill>
                        <a:latin typeface="Times New Roman"/>
                        <a:ea typeface="宋体"/>
                        <a:cs typeface="Times New Roman"/>
                      </a:endParaRPr>
                    </a:p>
                  </a:txBody>
                  <a:tcPr marL="69019" marR="69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269875" algn="ctr">
                        <a:spcAft>
                          <a:spcPts val="0"/>
                        </a:spcAft>
                      </a:pPr>
                      <a:r>
                        <a:rPr lang="en-US" sz="2000" b="1" kern="100">
                          <a:solidFill>
                            <a:srgbClr val="040404"/>
                          </a:solidFill>
                          <a:latin typeface="Times New Roman"/>
                          <a:ea typeface="宋体"/>
                          <a:cs typeface="Times New Roman"/>
                        </a:rPr>
                        <a:t>1 000</a:t>
                      </a:r>
                      <a:endParaRPr lang="zh-CN" sz="2000" b="1" kern="100">
                        <a:solidFill>
                          <a:srgbClr val="040404"/>
                        </a:solidFill>
                        <a:latin typeface="Times New Roman"/>
                        <a:ea typeface="宋体"/>
                        <a:cs typeface="Times New Roman"/>
                      </a:endParaRPr>
                    </a:p>
                  </a:txBody>
                  <a:tcPr marL="69019" marR="69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en-US" sz="2000" b="1" kern="100">
                          <a:solidFill>
                            <a:srgbClr val="040404"/>
                          </a:solidFill>
                          <a:latin typeface="Times New Roman"/>
                          <a:ea typeface="宋体"/>
                          <a:cs typeface="Times New Roman"/>
                        </a:rPr>
                        <a:t>50</a:t>
                      </a:r>
                      <a:endParaRPr lang="zh-CN" sz="2000" b="1" kern="100">
                        <a:solidFill>
                          <a:srgbClr val="040404"/>
                        </a:solidFill>
                        <a:latin typeface="Times New Roman"/>
                        <a:ea typeface="宋体"/>
                        <a:cs typeface="Times New Roman"/>
                      </a:endParaRPr>
                    </a:p>
                    <a:p>
                      <a:pPr indent="269875" algn="ctr">
                        <a:spcAft>
                          <a:spcPts val="0"/>
                        </a:spcAft>
                      </a:pPr>
                      <a:r>
                        <a:rPr lang="en-US" sz="2000" b="1" kern="100">
                          <a:solidFill>
                            <a:srgbClr val="040404"/>
                          </a:solidFill>
                          <a:latin typeface="Times New Roman"/>
                          <a:ea typeface="宋体"/>
                          <a:cs typeface="Times New Roman"/>
                        </a:rPr>
                        <a:t>20</a:t>
                      </a:r>
                      <a:endParaRPr lang="zh-CN" sz="2000" b="1" kern="100">
                        <a:solidFill>
                          <a:srgbClr val="040404"/>
                        </a:solidFill>
                        <a:latin typeface="Times New Roman"/>
                        <a:ea typeface="宋体"/>
                        <a:cs typeface="Times New Roman"/>
                      </a:endParaRPr>
                    </a:p>
                    <a:p>
                      <a:pPr indent="269875" algn="ctr">
                        <a:spcAft>
                          <a:spcPts val="0"/>
                        </a:spcAft>
                      </a:pPr>
                      <a:r>
                        <a:rPr lang="en-US" sz="2000" b="1" kern="100">
                          <a:solidFill>
                            <a:srgbClr val="040404"/>
                          </a:solidFill>
                          <a:latin typeface="Times New Roman"/>
                          <a:ea typeface="宋体"/>
                          <a:cs typeface="Times New Roman"/>
                        </a:rPr>
                        <a:t>10</a:t>
                      </a:r>
                      <a:endParaRPr lang="zh-CN" sz="2000" b="1" kern="100">
                        <a:solidFill>
                          <a:srgbClr val="040404"/>
                        </a:solidFill>
                        <a:latin typeface="Times New Roman"/>
                        <a:ea typeface="宋体"/>
                        <a:cs typeface="Times New Roman"/>
                      </a:endParaRPr>
                    </a:p>
                    <a:p>
                      <a:pPr indent="269875" algn="ctr">
                        <a:spcAft>
                          <a:spcPts val="0"/>
                        </a:spcAft>
                      </a:pPr>
                      <a:r>
                        <a:rPr lang="en-US" sz="2000" b="1" kern="100">
                          <a:solidFill>
                            <a:srgbClr val="040404"/>
                          </a:solidFill>
                          <a:latin typeface="Times New Roman"/>
                          <a:ea typeface="宋体"/>
                          <a:cs typeface="Times New Roman"/>
                        </a:rPr>
                        <a:t>10</a:t>
                      </a:r>
                      <a:endParaRPr lang="zh-CN" sz="2000" b="1" kern="100">
                        <a:solidFill>
                          <a:srgbClr val="040404"/>
                        </a:solidFill>
                        <a:latin typeface="Times New Roman"/>
                        <a:ea typeface="宋体"/>
                        <a:cs typeface="Times New Roman"/>
                      </a:endParaRPr>
                    </a:p>
                    <a:p>
                      <a:pPr indent="269875" algn="ctr">
                        <a:spcAft>
                          <a:spcPts val="0"/>
                        </a:spcAft>
                      </a:pPr>
                      <a:r>
                        <a:rPr lang="en-US" sz="2000" b="1" kern="100">
                          <a:solidFill>
                            <a:srgbClr val="040404"/>
                          </a:solidFill>
                          <a:latin typeface="Times New Roman"/>
                          <a:ea typeface="宋体"/>
                          <a:cs typeface="Times New Roman"/>
                        </a:rPr>
                        <a:t>10</a:t>
                      </a:r>
                      <a:endParaRPr lang="zh-CN" sz="2000" b="1" kern="100">
                        <a:solidFill>
                          <a:srgbClr val="040404"/>
                        </a:solidFill>
                        <a:latin typeface="Times New Roman"/>
                        <a:ea typeface="宋体"/>
                        <a:cs typeface="Times New Roman"/>
                      </a:endParaRPr>
                    </a:p>
                  </a:txBody>
                  <a:tcPr marL="69019" marR="690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0190">
                <a:tc>
                  <a:txBody>
                    <a:bodyPr/>
                    <a:lstStyle/>
                    <a:p>
                      <a:pPr indent="107950" algn="l">
                        <a:spcAft>
                          <a:spcPts val="0"/>
                        </a:spcAft>
                      </a:pPr>
                      <a:r>
                        <a:rPr lang="zh-CN" sz="2000" b="1" kern="100">
                          <a:solidFill>
                            <a:srgbClr val="040404"/>
                          </a:solidFill>
                          <a:latin typeface="Times New Roman"/>
                          <a:ea typeface="宋体"/>
                          <a:cs typeface="Times New Roman"/>
                        </a:rPr>
                        <a:t>其他成本</a:t>
                      </a:r>
                    </a:p>
                    <a:p>
                      <a:pPr indent="215900" algn="l">
                        <a:spcAft>
                          <a:spcPts val="0"/>
                        </a:spcAft>
                      </a:pPr>
                      <a:r>
                        <a:rPr lang="zh-CN" sz="2000" b="1" kern="100">
                          <a:solidFill>
                            <a:srgbClr val="040404"/>
                          </a:solidFill>
                          <a:latin typeface="Times New Roman"/>
                          <a:ea typeface="宋体"/>
                          <a:cs typeface="Times New Roman"/>
                        </a:rPr>
                        <a:t>资金占用成本</a:t>
                      </a:r>
                    </a:p>
                    <a:p>
                      <a:pPr indent="215900" algn="l">
                        <a:spcAft>
                          <a:spcPts val="0"/>
                        </a:spcAft>
                      </a:pPr>
                      <a:r>
                        <a:rPr lang="zh-CN" sz="2000" b="1" kern="100">
                          <a:solidFill>
                            <a:srgbClr val="040404"/>
                          </a:solidFill>
                          <a:latin typeface="Times New Roman"/>
                          <a:ea typeface="宋体"/>
                          <a:cs typeface="Times New Roman"/>
                        </a:rPr>
                        <a:t>库存货物损坏</a:t>
                      </a:r>
                    </a:p>
                    <a:p>
                      <a:pPr indent="215900" algn="l">
                        <a:spcAft>
                          <a:spcPts val="0"/>
                        </a:spcAft>
                      </a:pPr>
                      <a:r>
                        <a:rPr lang="zh-CN" sz="2000" b="1" kern="100">
                          <a:solidFill>
                            <a:srgbClr val="040404"/>
                          </a:solidFill>
                          <a:latin typeface="Times New Roman"/>
                          <a:ea typeface="宋体"/>
                          <a:cs typeface="Times New Roman"/>
                        </a:rPr>
                        <a:t>丢失</a:t>
                      </a:r>
                    </a:p>
                    <a:p>
                      <a:pPr indent="215900" algn="l">
                        <a:spcAft>
                          <a:spcPts val="0"/>
                        </a:spcAft>
                      </a:pPr>
                      <a:r>
                        <a:rPr lang="zh-CN" sz="2000" b="1" kern="100">
                          <a:solidFill>
                            <a:srgbClr val="040404"/>
                          </a:solidFill>
                          <a:latin typeface="Times New Roman"/>
                          <a:ea typeface="宋体"/>
                          <a:cs typeface="Times New Roman"/>
                        </a:rPr>
                        <a:t>变质等损失</a:t>
                      </a:r>
                    </a:p>
                  </a:txBody>
                  <a:tcPr marL="69019" marR="690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en-US" sz="2000" b="1" kern="100">
                          <a:solidFill>
                            <a:srgbClr val="040404"/>
                          </a:solidFill>
                          <a:latin typeface="Times New Roman"/>
                          <a:ea typeface="宋体"/>
                          <a:cs typeface="Times New Roman"/>
                        </a:rPr>
                        <a:t>10</a:t>
                      </a:r>
                      <a:endParaRPr lang="zh-CN" sz="2000" b="1" kern="100">
                        <a:solidFill>
                          <a:srgbClr val="040404"/>
                        </a:solidFill>
                        <a:latin typeface="Times New Roman"/>
                        <a:ea typeface="宋体"/>
                        <a:cs typeface="Times New Roman"/>
                      </a:endParaRPr>
                    </a:p>
                    <a:p>
                      <a:pPr indent="269875" algn="ctr">
                        <a:spcAft>
                          <a:spcPts val="0"/>
                        </a:spcAft>
                      </a:pPr>
                      <a:r>
                        <a:rPr lang="en-US" sz="2000" b="1" kern="100">
                          <a:solidFill>
                            <a:srgbClr val="040404"/>
                          </a:solidFill>
                          <a:latin typeface="Times New Roman"/>
                          <a:ea typeface="宋体"/>
                          <a:cs typeface="Times New Roman"/>
                        </a:rPr>
                        <a:t>7</a:t>
                      </a:r>
                      <a:endParaRPr lang="zh-CN" sz="2000" b="1" kern="100">
                        <a:solidFill>
                          <a:srgbClr val="040404"/>
                        </a:solidFill>
                        <a:latin typeface="Times New Roman"/>
                        <a:ea typeface="宋体"/>
                        <a:cs typeface="Times New Roman"/>
                      </a:endParaRPr>
                    </a:p>
                    <a:p>
                      <a:pPr indent="269875" algn="ctr">
                        <a:spcAft>
                          <a:spcPts val="0"/>
                        </a:spcAft>
                      </a:pPr>
                      <a:r>
                        <a:rPr lang="en-US" sz="2000" b="1" kern="100">
                          <a:solidFill>
                            <a:srgbClr val="040404"/>
                          </a:solidFill>
                          <a:latin typeface="Times New Roman"/>
                          <a:ea typeface="宋体"/>
                          <a:cs typeface="Times New Roman"/>
                        </a:rPr>
                        <a:t>1</a:t>
                      </a:r>
                      <a:endParaRPr lang="zh-CN" sz="2000" b="1" kern="100">
                        <a:solidFill>
                          <a:srgbClr val="040404"/>
                        </a:solidFill>
                        <a:latin typeface="Times New Roman"/>
                        <a:ea typeface="宋体"/>
                        <a:cs typeface="Times New Roman"/>
                      </a:endParaRPr>
                    </a:p>
                    <a:p>
                      <a:pPr indent="269875" algn="ctr">
                        <a:spcAft>
                          <a:spcPts val="0"/>
                        </a:spcAft>
                      </a:pPr>
                      <a:r>
                        <a:rPr lang="en-US" sz="2000" b="1" kern="100">
                          <a:solidFill>
                            <a:srgbClr val="040404"/>
                          </a:solidFill>
                          <a:latin typeface="Times New Roman"/>
                          <a:ea typeface="宋体"/>
                          <a:cs typeface="Times New Roman"/>
                        </a:rPr>
                        <a:t>1</a:t>
                      </a:r>
                      <a:endParaRPr lang="zh-CN" sz="2000" b="1" kern="100">
                        <a:solidFill>
                          <a:srgbClr val="040404"/>
                        </a:solidFill>
                        <a:latin typeface="Times New Roman"/>
                        <a:ea typeface="宋体"/>
                        <a:cs typeface="Times New Roman"/>
                      </a:endParaRPr>
                    </a:p>
                    <a:p>
                      <a:pPr indent="269875" algn="ctr">
                        <a:spcAft>
                          <a:spcPts val="0"/>
                        </a:spcAft>
                      </a:pPr>
                      <a:r>
                        <a:rPr lang="en-US" sz="2000" b="1" kern="100">
                          <a:solidFill>
                            <a:srgbClr val="040404"/>
                          </a:solidFill>
                          <a:latin typeface="Times New Roman"/>
                          <a:ea typeface="宋体"/>
                          <a:cs typeface="Times New Roman"/>
                        </a:rPr>
                        <a:t>1</a:t>
                      </a:r>
                      <a:endParaRPr lang="zh-CN" sz="2000" b="1" kern="100">
                        <a:solidFill>
                          <a:srgbClr val="040404"/>
                        </a:solidFill>
                        <a:latin typeface="Times New Roman"/>
                        <a:ea typeface="宋体"/>
                        <a:cs typeface="Times New Roman"/>
                      </a:endParaRPr>
                    </a:p>
                  </a:txBody>
                  <a:tcPr marL="69019" marR="69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indent="269875" algn="ctr">
                        <a:spcAft>
                          <a:spcPts val="0"/>
                        </a:spcAft>
                      </a:pPr>
                      <a:r>
                        <a:rPr lang="en-US" sz="2000" b="1" kern="100">
                          <a:solidFill>
                            <a:srgbClr val="040404"/>
                          </a:solidFill>
                          <a:latin typeface="Times New Roman"/>
                          <a:ea typeface="宋体"/>
                          <a:cs typeface="Times New Roman"/>
                        </a:rPr>
                        <a:t>100</a:t>
                      </a:r>
                      <a:endParaRPr lang="zh-CN" sz="2000" b="1" kern="100">
                        <a:solidFill>
                          <a:srgbClr val="040404"/>
                        </a:solidFill>
                        <a:latin typeface="Times New Roman"/>
                        <a:ea typeface="宋体"/>
                        <a:cs typeface="Times New Roman"/>
                      </a:endParaRPr>
                    </a:p>
                    <a:p>
                      <a:pPr indent="269875" algn="ctr">
                        <a:spcAft>
                          <a:spcPts val="0"/>
                        </a:spcAft>
                      </a:pPr>
                      <a:r>
                        <a:rPr lang="en-US" sz="2000" b="1" kern="100">
                          <a:solidFill>
                            <a:srgbClr val="040404"/>
                          </a:solidFill>
                          <a:latin typeface="Times New Roman"/>
                          <a:ea typeface="宋体"/>
                          <a:cs typeface="Times New Roman"/>
                        </a:rPr>
                        <a:t>70</a:t>
                      </a:r>
                      <a:endParaRPr lang="zh-CN" sz="2000" b="1" kern="100">
                        <a:solidFill>
                          <a:srgbClr val="040404"/>
                        </a:solidFill>
                        <a:latin typeface="Times New Roman"/>
                        <a:ea typeface="宋体"/>
                        <a:cs typeface="Times New Roman"/>
                      </a:endParaRPr>
                    </a:p>
                    <a:p>
                      <a:pPr indent="269875" algn="ctr">
                        <a:spcAft>
                          <a:spcPts val="0"/>
                        </a:spcAft>
                      </a:pPr>
                      <a:r>
                        <a:rPr lang="en-US" sz="2000" b="1" kern="100">
                          <a:solidFill>
                            <a:srgbClr val="040404"/>
                          </a:solidFill>
                          <a:latin typeface="Times New Roman"/>
                          <a:ea typeface="宋体"/>
                          <a:cs typeface="Times New Roman"/>
                        </a:rPr>
                        <a:t>10</a:t>
                      </a:r>
                      <a:endParaRPr lang="zh-CN" sz="2000" b="1" kern="100">
                        <a:solidFill>
                          <a:srgbClr val="040404"/>
                        </a:solidFill>
                        <a:latin typeface="Times New Roman"/>
                        <a:ea typeface="宋体"/>
                        <a:cs typeface="Times New Roman"/>
                      </a:endParaRPr>
                    </a:p>
                    <a:p>
                      <a:pPr indent="269875" algn="ctr">
                        <a:spcAft>
                          <a:spcPts val="0"/>
                        </a:spcAft>
                      </a:pPr>
                      <a:r>
                        <a:rPr lang="en-US" sz="2000" b="1" kern="100">
                          <a:solidFill>
                            <a:srgbClr val="040404"/>
                          </a:solidFill>
                          <a:latin typeface="Times New Roman"/>
                          <a:ea typeface="宋体"/>
                          <a:cs typeface="Times New Roman"/>
                        </a:rPr>
                        <a:t>10</a:t>
                      </a:r>
                      <a:endParaRPr lang="zh-CN" sz="2000" b="1" kern="100">
                        <a:solidFill>
                          <a:srgbClr val="040404"/>
                        </a:solidFill>
                        <a:latin typeface="Times New Roman"/>
                        <a:ea typeface="宋体"/>
                        <a:cs typeface="Times New Roman"/>
                      </a:endParaRPr>
                    </a:p>
                    <a:p>
                      <a:pPr indent="269875" algn="ctr">
                        <a:spcAft>
                          <a:spcPts val="0"/>
                        </a:spcAft>
                      </a:pPr>
                      <a:r>
                        <a:rPr lang="en-US" sz="2000" b="1" kern="100">
                          <a:solidFill>
                            <a:srgbClr val="040404"/>
                          </a:solidFill>
                          <a:latin typeface="Times New Roman"/>
                          <a:ea typeface="宋体"/>
                          <a:cs typeface="Times New Roman"/>
                        </a:rPr>
                        <a:t>10</a:t>
                      </a:r>
                      <a:endParaRPr lang="zh-CN" sz="2000" b="1" kern="100">
                        <a:solidFill>
                          <a:srgbClr val="040404"/>
                        </a:solidFill>
                        <a:latin typeface="Times New Roman"/>
                        <a:ea typeface="宋体"/>
                        <a:cs typeface="Times New Roman"/>
                      </a:endParaRPr>
                    </a:p>
                  </a:txBody>
                  <a:tcPr marL="69019" marR="690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038">
                <a:tc>
                  <a:txBody>
                    <a:bodyPr/>
                    <a:lstStyle/>
                    <a:p>
                      <a:pPr indent="107950" algn="l">
                        <a:spcAft>
                          <a:spcPts val="0"/>
                        </a:spcAft>
                      </a:pPr>
                      <a:r>
                        <a:rPr lang="zh-CN" sz="2000" b="1" kern="100">
                          <a:solidFill>
                            <a:srgbClr val="040404"/>
                          </a:solidFill>
                          <a:latin typeface="Times New Roman"/>
                          <a:ea typeface="宋体"/>
                          <a:cs typeface="Times New Roman"/>
                        </a:rPr>
                        <a:t>仓储持有成本总额</a:t>
                      </a:r>
                    </a:p>
                  </a:txBody>
                  <a:tcPr marL="69019" marR="6901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en-US" sz="2000" b="1" kern="100" dirty="0">
                          <a:solidFill>
                            <a:srgbClr val="040404"/>
                          </a:solidFill>
                          <a:latin typeface="Times New Roman"/>
                          <a:ea typeface="宋体"/>
                          <a:cs typeface="Times New Roman"/>
                        </a:rPr>
                        <a:t>23</a:t>
                      </a:r>
                      <a:endParaRPr lang="zh-CN" sz="2000" b="1" kern="100" dirty="0">
                        <a:solidFill>
                          <a:srgbClr val="040404"/>
                        </a:solidFill>
                        <a:latin typeface="Times New Roman"/>
                        <a:ea typeface="宋体"/>
                        <a:cs typeface="Times New Roman"/>
                      </a:endParaRPr>
                    </a:p>
                  </a:txBody>
                  <a:tcPr marL="69019" marR="69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en-US" sz="2000" b="1" kern="100">
                          <a:solidFill>
                            <a:srgbClr val="040404"/>
                          </a:solidFill>
                          <a:latin typeface="Times New Roman"/>
                          <a:ea typeface="宋体"/>
                          <a:cs typeface="Times New Roman"/>
                        </a:rPr>
                        <a:t>1 000</a:t>
                      </a:r>
                      <a:endParaRPr lang="zh-CN" sz="2000" b="1" kern="100">
                        <a:solidFill>
                          <a:srgbClr val="040404"/>
                        </a:solidFill>
                        <a:latin typeface="Times New Roman"/>
                        <a:ea typeface="宋体"/>
                        <a:cs typeface="Times New Roman"/>
                      </a:endParaRPr>
                    </a:p>
                  </a:txBody>
                  <a:tcPr marL="69019" marR="6901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en-US" sz="2000" b="1" kern="100" dirty="0">
                          <a:solidFill>
                            <a:srgbClr val="040404"/>
                          </a:solidFill>
                          <a:latin typeface="Times New Roman"/>
                          <a:ea typeface="宋体"/>
                          <a:cs typeface="Times New Roman"/>
                        </a:rPr>
                        <a:t>230</a:t>
                      </a:r>
                      <a:endParaRPr lang="zh-CN" sz="2000" b="1" kern="100" dirty="0">
                        <a:solidFill>
                          <a:srgbClr val="040404"/>
                        </a:solidFill>
                        <a:latin typeface="Times New Roman"/>
                        <a:ea typeface="宋体"/>
                        <a:cs typeface="Times New Roman"/>
                      </a:endParaRPr>
                    </a:p>
                  </a:txBody>
                  <a:tcPr marL="69019" marR="6901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第二节仓储成本的计算</a:t>
            </a:r>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en-US" altLang="zh-CN" sz="2400" dirty="0" smtClean="0"/>
              <a:t>4</a:t>
            </a:r>
            <a:r>
              <a:rPr lang="zh-CN" altLang="zh-CN" sz="2400" dirty="0" smtClean="0"/>
              <a:t>．按各种相关比率关系估算仓储成本</a:t>
            </a:r>
          </a:p>
          <a:p>
            <a:r>
              <a:rPr lang="zh-CN" altLang="zh-CN" sz="2400" dirty="0" smtClean="0"/>
              <a:t>按仓储搬运费、仓储保管费、材料消耗费、人工费、仓储管理费、仓储占用资金利息等和与其相关的各种比率关系来估算其费用数额，最终计算出仓储成本的总额。</a:t>
            </a:r>
          </a:p>
          <a:p>
            <a:r>
              <a:rPr lang="zh-CN" altLang="zh-CN" sz="2400" dirty="0" smtClean="0"/>
              <a:t>这种计算方法是从月度损益表中“管理费用”“财务费用”“营业费用”等各个项目中，找出含有仓储费用的项目及其数额，将其数额乘以一定的比率（物流部门比率，分别按人数平均、台数平均、面积平均、时间平均等计算出来）算出仓储部门的费用。再将仓储成本总额与上一年度的数值做比较，弄清楚增减的原因并研究制订整改方案。其示例见表</a:t>
            </a:r>
            <a:r>
              <a:rPr lang="en-US" altLang="zh-CN" sz="2400" dirty="0" smtClean="0"/>
              <a:t>6-2</a:t>
            </a:r>
            <a:r>
              <a:rPr lang="zh-CN" altLang="zh-CN" sz="2400" dirty="0" smtClean="0"/>
              <a:t>。</a:t>
            </a:r>
            <a:endParaRPr lang="zh-CN" altLang="en-US" sz="2400" dirty="0"/>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第二节仓储成本的计算</a:t>
            </a:r>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479376" y="1052736"/>
            <a:ext cx="11233248" cy="504056"/>
          </a:xfrm>
        </p:spPr>
        <p:txBody>
          <a:bodyPr/>
          <a:lstStyle/>
          <a:p>
            <a:r>
              <a:rPr lang="zh-CN" altLang="zh-CN" sz="2400" dirty="0" smtClean="0"/>
              <a:t>表</a:t>
            </a:r>
            <a:r>
              <a:rPr lang="en-US" altLang="zh-CN" sz="2400" dirty="0" smtClean="0"/>
              <a:t>6-2  </a:t>
            </a:r>
            <a:r>
              <a:rPr lang="zh-CN" altLang="zh-CN" sz="2400" dirty="0" smtClean="0"/>
              <a:t>永康乳业公司按支付形态划分的仓储成本计算表</a:t>
            </a:r>
            <a:r>
              <a:rPr lang="en-US" altLang="zh-CN" sz="2400" dirty="0" smtClean="0"/>
              <a:t>	</a:t>
            </a:r>
            <a:r>
              <a:rPr lang="zh-CN" altLang="zh-CN" sz="2400" dirty="0" smtClean="0"/>
              <a:t>（单位：元）</a:t>
            </a:r>
            <a:endParaRPr lang="zh-CN" altLang="en-US" sz="2400" dirty="0"/>
          </a:p>
        </p:txBody>
      </p:sp>
      <p:graphicFrame>
        <p:nvGraphicFramePr>
          <p:cNvPr id="4" name="表格 3"/>
          <p:cNvGraphicFramePr>
            <a:graphicFrameLocks noGrp="1"/>
          </p:cNvGraphicFramePr>
          <p:nvPr/>
        </p:nvGraphicFramePr>
        <p:xfrm>
          <a:off x="407368" y="1600199"/>
          <a:ext cx="11305256" cy="4663440"/>
        </p:xfrm>
        <a:graphic>
          <a:graphicData uri="http://schemas.openxmlformats.org/drawingml/2006/table">
            <a:tbl>
              <a:tblPr/>
              <a:tblGrid>
                <a:gridCol w="2664296"/>
                <a:gridCol w="2160240"/>
                <a:gridCol w="2160240"/>
                <a:gridCol w="2160240"/>
                <a:gridCol w="2160240"/>
              </a:tblGrid>
              <a:tr h="0">
                <a:tc>
                  <a:txBody>
                    <a:bodyPr/>
                    <a:lstStyle/>
                    <a:p>
                      <a:pPr indent="269875" algn="ctr">
                        <a:spcAft>
                          <a:spcPts val="0"/>
                        </a:spcAft>
                      </a:pPr>
                      <a:r>
                        <a:rPr lang="zh-CN" sz="1800" b="1" kern="100" dirty="0">
                          <a:solidFill>
                            <a:srgbClr val="040404"/>
                          </a:solidFill>
                          <a:latin typeface="Times New Roman"/>
                          <a:ea typeface="黑体"/>
                          <a:cs typeface="Times New Roman"/>
                        </a:rPr>
                        <a:t>支 付 形 态</a:t>
                      </a:r>
                      <a:endParaRPr lang="zh-CN" sz="1800" b="1" kern="100" dirty="0">
                        <a:solidFill>
                          <a:srgbClr val="040404"/>
                        </a:solidFill>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269875" algn="ctr">
                        <a:spcAft>
                          <a:spcPts val="0"/>
                        </a:spcAft>
                      </a:pPr>
                      <a:r>
                        <a:rPr lang="zh-CN" sz="1800" b="1" kern="100" dirty="0">
                          <a:solidFill>
                            <a:srgbClr val="040404"/>
                          </a:solidFill>
                          <a:latin typeface="Times New Roman"/>
                          <a:ea typeface="黑体"/>
                          <a:cs typeface="Times New Roman"/>
                        </a:rPr>
                        <a:t>管理、财务、营业等相关费用</a:t>
                      </a:r>
                      <a:endParaRPr lang="zh-CN" sz="1800" b="1" kern="100" dirty="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269875" algn="ctr">
                        <a:spcAft>
                          <a:spcPts val="0"/>
                        </a:spcAft>
                      </a:pPr>
                      <a:r>
                        <a:rPr lang="zh-CN" sz="1800" b="1" kern="100" dirty="0">
                          <a:solidFill>
                            <a:srgbClr val="040404"/>
                          </a:solidFill>
                          <a:latin typeface="Times New Roman"/>
                          <a:ea typeface="黑体"/>
                          <a:cs typeface="Times New Roman"/>
                        </a:rPr>
                        <a:t>仓储成本</a:t>
                      </a:r>
                      <a:endParaRPr lang="zh-CN" sz="1800" b="1" kern="100" dirty="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269875" algn="ctr">
                        <a:spcAft>
                          <a:spcPts val="0"/>
                        </a:spcAft>
                      </a:pPr>
                      <a:r>
                        <a:rPr lang="zh-CN" sz="1800" b="1" kern="100">
                          <a:solidFill>
                            <a:srgbClr val="040404"/>
                          </a:solidFill>
                          <a:latin typeface="Times New Roman"/>
                          <a:ea typeface="黑体"/>
                          <a:cs typeface="Times New Roman"/>
                        </a:rPr>
                        <a:t>计算基准（</a:t>
                      </a:r>
                      <a:r>
                        <a:rPr lang="en-US" sz="1800" b="1" kern="100">
                          <a:solidFill>
                            <a:srgbClr val="040404"/>
                          </a:solidFill>
                          <a:latin typeface="Times New Roman"/>
                          <a:ea typeface="黑体"/>
                          <a:cs typeface="Times New Roman"/>
                        </a:rPr>
                        <a:t>%</a:t>
                      </a:r>
                      <a:r>
                        <a:rPr lang="zh-CN" sz="1800" b="1" kern="100">
                          <a:solidFill>
                            <a:srgbClr val="040404"/>
                          </a:solidFill>
                          <a:latin typeface="Times New Roman"/>
                          <a:ea typeface="黑体"/>
                          <a:cs typeface="Times New Roman"/>
                        </a:rPr>
                        <a:t>）</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269875" algn="ctr">
                        <a:spcAft>
                          <a:spcPts val="0"/>
                        </a:spcAft>
                      </a:pPr>
                      <a:r>
                        <a:rPr lang="zh-CN" sz="1800" b="1" kern="100">
                          <a:solidFill>
                            <a:srgbClr val="040404"/>
                          </a:solidFill>
                          <a:latin typeface="Times New Roman"/>
                          <a:ea typeface="黑体"/>
                          <a:cs typeface="Times New Roman"/>
                        </a:rPr>
                        <a:t>备</a:t>
                      </a:r>
                      <a:r>
                        <a:rPr lang="en-US" sz="1800" b="1" kern="100">
                          <a:solidFill>
                            <a:srgbClr val="040404"/>
                          </a:solidFill>
                          <a:latin typeface="Times New Roman"/>
                          <a:ea typeface="黑体"/>
                          <a:cs typeface="Times New Roman"/>
                        </a:rPr>
                        <a:t>    </a:t>
                      </a:r>
                      <a:r>
                        <a:rPr lang="zh-CN" sz="1800" b="1" kern="100">
                          <a:solidFill>
                            <a:srgbClr val="040404"/>
                          </a:solidFill>
                          <a:latin typeface="Times New Roman"/>
                          <a:ea typeface="黑体"/>
                          <a:cs typeface="Times New Roman"/>
                        </a:rPr>
                        <a:t>注</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69215">
                <a:tc>
                  <a:txBody>
                    <a:bodyPr/>
                    <a:lstStyle/>
                    <a:p>
                      <a:pPr indent="269875" algn="l">
                        <a:spcAft>
                          <a:spcPts val="0"/>
                        </a:spcAft>
                        <a:tabLst>
                          <a:tab pos="224155" algn="l"/>
                        </a:tabLst>
                      </a:pPr>
                      <a:r>
                        <a:rPr lang="zh-CN" sz="1800" b="1" kern="100">
                          <a:solidFill>
                            <a:srgbClr val="040404"/>
                          </a:solidFill>
                          <a:latin typeface="Times New Roman"/>
                          <a:ea typeface="宋体"/>
                          <a:cs typeface="Times New Roman"/>
                        </a:rPr>
                        <a:t>（</a:t>
                      </a:r>
                      <a:r>
                        <a:rPr lang="en-US" sz="1800" b="1" kern="100">
                          <a:solidFill>
                            <a:srgbClr val="040404"/>
                          </a:solidFill>
                          <a:latin typeface="Times New Roman"/>
                          <a:ea typeface="宋体"/>
                          <a:cs typeface="Times New Roman"/>
                        </a:rPr>
                        <a:t>1</a:t>
                      </a:r>
                      <a:r>
                        <a:rPr lang="zh-CN" sz="1800" b="1" kern="100">
                          <a:solidFill>
                            <a:srgbClr val="040404"/>
                          </a:solidFill>
                          <a:latin typeface="Times New Roman"/>
                          <a:ea typeface="宋体"/>
                          <a:cs typeface="Times New Roman"/>
                        </a:rPr>
                        <a:t>）仓库租赁费</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05155" indent="269875" algn="r">
                        <a:spcAft>
                          <a:spcPts val="0"/>
                        </a:spcAft>
                      </a:pPr>
                      <a:r>
                        <a:rPr lang="en-US" sz="1800" b="1" kern="100">
                          <a:solidFill>
                            <a:srgbClr val="040404"/>
                          </a:solidFill>
                          <a:latin typeface="Times New Roman"/>
                          <a:ea typeface="宋体"/>
                          <a:cs typeface="Times New Roman"/>
                        </a:rPr>
                        <a:t>100</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080</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4145" indent="269875" algn="r">
                        <a:spcAft>
                          <a:spcPts val="0"/>
                        </a:spcAft>
                      </a:pPr>
                      <a:r>
                        <a:rPr lang="en-US" sz="1800" b="1" kern="100" dirty="0">
                          <a:solidFill>
                            <a:srgbClr val="040404"/>
                          </a:solidFill>
                          <a:latin typeface="Times New Roman"/>
                          <a:ea typeface="宋体"/>
                          <a:cs typeface="Times New Roman"/>
                        </a:rPr>
                        <a:t>100</a:t>
                      </a:r>
                      <a:r>
                        <a:rPr lang="en-US" sz="1800" b="1" kern="100" baseline="-25000" dirty="0">
                          <a:solidFill>
                            <a:srgbClr val="040404"/>
                          </a:solidFill>
                          <a:latin typeface="Times New Roman"/>
                          <a:ea typeface="宋体"/>
                          <a:cs typeface="Times New Roman"/>
                        </a:rPr>
                        <a:t> </a:t>
                      </a:r>
                      <a:r>
                        <a:rPr lang="en-US" sz="1800" b="1" kern="100" dirty="0">
                          <a:solidFill>
                            <a:srgbClr val="040404"/>
                          </a:solidFill>
                          <a:latin typeface="Times New Roman"/>
                          <a:ea typeface="宋体"/>
                          <a:cs typeface="Times New Roman"/>
                        </a:rPr>
                        <a:t>080</a:t>
                      </a:r>
                      <a:endParaRPr lang="zh-CN" sz="1800" b="1" kern="100" dirty="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4145" indent="269875" algn="ctr">
                        <a:spcAft>
                          <a:spcPts val="0"/>
                        </a:spcAft>
                      </a:pPr>
                      <a:r>
                        <a:rPr lang="en-US" sz="1800" b="1" kern="100">
                          <a:solidFill>
                            <a:srgbClr val="040404"/>
                          </a:solidFill>
                          <a:latin typeface="Times New Roman"/>
                          <a:ea typeface="宋体"/>
                          <a:cs typeface="Times New Roman"/>
                        </a:rPr>
                        <a:t>100</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zh-CN" sz="1800" b="1" kern="100" dirty="0">
                          <a:solidFill>
                            <a:srgbClr val="040404"/>
                          </a:solidFill>
                          <a:latin typeface="Times New Roman"/>
                          <a:ea typeface="宋体"/>
                          <a:cs typeface="Times New Roman"/>
                        </a:rPr>
                        <a:t>金额比率</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15">
                <a:tc>
                  <a:txBody>
                    <a:bodyPr/>
                    <a:lstStyle/>
                    <a:p>
                      <a:pPr indent="269875" algn="l">
                        <a:spcAft>
                          <a:spcPts val="0"/>
                        </a:spcAft>
                      </a:pPr>
                      <a:r>
                        <a:rPr lang="zh-CN" sz="1800" b="1" kern="100">
                          <a:solidFill>
                            <a:srgbClr val="040404"/>
                          </a:solidFill>
                          <a:latin typeface="Times New Roman"/>
                          <a:ea typeface="宋体"/>
                          <a:cs typeface="Times New Roman"/>
                        </a:rPr>
                        <a:t>（</a:t>
                      </a:r>
                      <a:r>
                        <a:rPr lang="en-US" sz="1800" b="1" kern="100">
                          <a:solidFill>
                            <a:srgbClr val="040404"/>
                          </a:solidFill>
                          <a:latin typeface="Times New Roman"/>
                          <a:ea typeface="宋体"/>
                          <a:cs typeface="Times New Roman"/>
                        </a:rPr>
                        <a:t>2</a:t>
                      </a:r>
                      <a:r>
                        <a:rPr lang="zh-CN" sz="1800" b="1" kern="100">
                          <a:solidFill>
                            <a:srgbClr val="040404"/>
                          </a:solidFill>
                          <a:latin typeface="Times New Roman"/>
                          <a:ea typeface="宋体"/>
                          <a:cs typeface="Times New Roman"/>
                        </a:rPr>
                        <a:t>）材料消耗费</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05155" indent="269875" algn="r">
                        <a:spcAft>
                          <a:spcPts val="0"/>
                        </a:spcAft>
                      </a:pPr>
                      <a:r>
                        <a:rPr lang="en-US" sz="1800" b="1" kern="100">
                          <a:solidFill>
                            <a:srgbClr val="040404"/>
                          </a:solidFill>
                          <a:latin typeface="Times New Roman"/>
                          <a:ea typeface="宋体"/>
                          <a:cs typeface="Times New Roman"/>
                        </a:rPr>
                        <a:t>30</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184</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4145" indent="269875" algn="r">
                        <a:spcAft>
                          <a:spcPts val="0"/>
                        </a:spcAft>
                      </a:pPr>
                      <a:r>
                        <a:rPr lang="en-US" sz="1800" b="1" kern="100" dirty="0">
                          <a:solidFill>
                            <a:srgbClr val="040404"/>
                          </a:solidFill>
                          <a:latin typeface="Times New Roman"/>
                          <a:ea typeface="宋体"/>
                          <a:cs typeface="Times New Roman"/>
                        </a:rPr>
                        <a:t>30</a:t>
                      </a:r>
                      <a:r>
                        <a:rPr lang="en-US" sz="1800" b="1" kern="100" baseline="-25000" dirty="0">
                          <a:solidFill>
                            <a:srgbClr val="040404"/>
                          </a:solidFill>
                          <a:latin typeface="Times New Roman"/>
                          <a:ea typeface="宋体"/>
                          <a:cs typeface="Times New Roman"/>
                        </a:rPr>
                        <a:t> </a:t>
                      </a:r>
                      <a:r>
                        <a:rPr lang="en-US" sz="1800" b="1" kern="100" dirty="0">
                          <a:solidFill>
                            <a:srgbClr val="040404"/>
                          </a:solidFill>
                          <a:latin typeface="Times New Roman"/>
                          <a:ea typeface="宋体"/>
                          <a:cs typeface="Times New Roman"/>
                        </a:rPr>
                        <a:t>184</a:t>
                      </a:r>
                      <a:endParaRPr lang="zh-CN" sz="1800" b="1" kern="100" dirty="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4145" indent="269875" algn="ctr">
                        <a:spcAft>
                          <a:spcPts val="0"/>
                        </a:spcAft>
                      </a:pPr>
                      <a:r>
                        <a:rPr lang="en-US" sz="1800" b="1" kern="100" dirty="0">
                          <a:solidFill>
                            <a:srgbClr val="040404"/>
                          </a:solidFill>
                          <a:latin typeface="Times New Roman"/>
                          <a:ea typeface="宋体"/>
                          <a:cs typeface="Times New Roman"/>
                        </a:rPr>
                        <a:t>100</a:t>
                      </a:r>
                      <a:endParaRPr lang="zh-CN" sz="1800" b="1" kern="100" dirty="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zh-CN" sz="1800" b="1" kern="100">
                          <a:solidFill>
                            <a:srgbClr val="040404"/>
                          </a:solidFill>
                          <a:latin typeface="Times New Roman"/>
                          <a:ea typeface="宋体"/>
                          <a:cs typeface="Times New Roman"/>
                        </a:rPr>
                        <a:t>金额比率</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15">
                <a:tc>
                  <a:txBody>
                    <a:bodyPr/>
                    <a:lstStyle/>
                    <a:p>
                      <a:pPr indent="269875" algn="l">
                        <a:spcAft>
                          <a:spcPts val="0"/>
                        </a:spcAft>
                      </a:pPr>
                      <a:r>
                        <a:rPr lang="zh-CN" sz="1800" b="1" kern="100">
                          <a:solidFill>
                            <a:srgbClr val="040404"/>
                          </a:solidFill>
                          <a:latin typeface="Times New Roman"/>
                          <a:ea typeface="宋体"/>
                          <a:cs typeface="Times New Roman"/>
                        </a:rPr>
                        <a:t>（</a:t>
                      </a:r>
                      <a:r>
                        <a:rPr lang="en-US" sz="1800" b="1" kern="100">
                          <a:solidFill>
                            <a:srgbClr val="040404"/>
                          </a:solidFill>
                          <a:latin typeface="Times New Roman"/>
                          <a:ea typeface="宋体"/>
                          <a:cs typeface="Times New Roman"/>
                        </a:rPr>
                        <a:t>3</a:t>
                      </a:r>
                      <a:r>
                        <a:rPr lang="zh-CN" sz="1800" b="1" kern="100">
                          <a:solidFill>
                            <a:srgbClr val="040404"/>
                          </a:solidFill>
                          <a:latin typeface="Times New Roman"/>
                          <a:ea typeface="宋体"/>
                          <a:cs typeface="Times New Roman"/>
                        </a:rPr>
                        <a:t>）工资津贴费</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05155" indent="269875" algn="r">
                        <a:spcAft>
                          <a:spcPts val="0"/>
                        </a:spcAft>
                      </a:pPr>
                      <a:r>
                        <a:rPr lang="en-US" sz="1800" b="1" kern="100">
                          <a:solidFill>
                            <a:srgbClr val="040404"/>
                          </a:solidFill>
                          <a:latin typeface="Times New Roman"/>
                          <a:ea typeface="宋体"/>
                          <a:cs typeface="Times New Roman"/>
                        </a:rPr>
                        <a:t>631</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335</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4145" indent="269875" algn="r">
                        <a:spcAft>
                          <a:spcPts val="0"/>
                        </a:spcAft>
                      </a:pPr>
                      <a:r>
                        <a:rPr lang="en-US" sz="1800" b="1" kern="100">
                          <a:solidFill>
                            <a:srgbClr val="040404"/>
                          </a:solidFill>
                          <a:latin typeface="Times New Roman"/>
                          <a:ea typeface="宋体"/>
                          <a:cs typeface="Times New Roman"/>
                        </a:rPr>
                        <a:t>178</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668</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indent="269875" algn="ctr">
                        <a:spcAft>
                          <a:spcPts val="0"/>
                        </a:spcAft>
                      </a:pPr>
                      <a:r>
                        <a:rPr lang="en-US" sz="1800" b="1" kern="100" dirty="0">
                          <a:solidFill>
                            <a:srgbClr val="040404"/>
                          </a:solidFill>
                          <a:latin typeface="Times New Roman"/>
                          <a:ea typeface="宋体"/>
                          <a:cs typeface="Times New Roman"/>
                        </a:rPr>
                        <a:t>28.3</a:t>
                      </a:r>
                      <a:endParaRPr lang="zh-CN" sz="1800" b="1" kern="100" dirty="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zh-CN" sz="1800" b="1" kern="100">
                          <a:solidFill>
                            <a:srgbClr val="040404"/>
                          </a:solidFill>
                          <a:latin typeface="Times New Roman"/>
                          <a:ea typeface="宋体"/>
                          <a:cs typeface="Times New Roman"/>
                        </a:rPr>
                        <a:t>人数比率</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15">
                <a:tc>
                  <a:txBody>
                    <a:bodyPr/>
                    <a:lstStyle/>
                    <a:p>
                      <a:pPr indent="269875" algn="l">
                        <a:spcAft>
                          <a:spcPts val="0"/>
                        </a:spcAft>
                      </a:pPr>
                      <a:r>
                        <a:rPr lang="zh-CN" sz="1800" b="1" kern="100">
                          <a:solidFill>
                            <a:srgbClr val="040404"/>
                          </a:solidFill>
                          <a:latin typeface="Times New Roman"/>
                          <a:ea typeface="宋体"/>
                          <a:cs typeface="Times New Roman"/>
                        </a:rPr>
                        <a:t>（</a:t>
                      </a:r>
                      <a:r>
                        <a:rPr lang="en-US" sz="1800" b="1" kern="100">
                          <a:solidFill>
                            <a:srgbClr val="040404"/>
                          </a:solidFill>
                          <a:latin typeface="Times New Roman"/>
                          <a:ea typeface="宋体"/>
                          <a:cs typeface="Times New Roman"/>
                        </a:rPr>
                        <a:t>4</a:t>
                      </a:r>
                      <a:r>
                        <a:rPr lang="zh-CN" sz="1800" b="1" kern="100">
                          <a:solidFill>
                            <a:srgbClr val="040404"/>
                          </a:solidFill>
                          <a:latin typeface="Times New Roman"/>
                          <a:ea typeface="宋体"/>
                          <a:cs typeface="Times New Roman"/>
                        </a:rPr>
                        <a:t>）燃料动力费</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05155" indent="269875" algn="r">
                        <a:spcAft>
                          <a:spcPts val="0"/>
                        </a:spcAft>
                      </a:pPr>
                      <a:r>
                        <a:rPr lang="en-US" sz="1800" b="1" kern="100">
                          <a:solidFill>
                            <a:srgbClr val="040404"/>
                          </a:solidFill>
                          <a:latin typeface="Times New Roman"/>
                          <a:ea typeface="宋体"/>
                          <a:cs typeface="Times New Roman"/>
                        </a:rPr>
                        <a:t>12</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645</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4145" indent="269875" algn="r">
                        <a:spcAft>
                          <a:spcPts val="0"/>
                        </a:spcAft>
                      </a:pPr>
                      <a:r>
                        <a:rPr lang="en-US" sz="1800" b="1" kern="100">
                          <a:solidFill>
                            <a:srgbClr val="040404"/>
                          </a:solidFill>
                          <a:latin typeface="Times New Roman"/>
                          <a:ea typeface="宋体"/>
                          <a:cs typeface="Times New Roman"/>
                        </a:rPr>
                        <a:t>6</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664</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indent="269875" algn="ctr">
                        <a:spcAft>
                          <a:spcPts val="0"/>
                        </a:spcAft>
                      </a:pPr>
                      <a:r>
                        <a:rPr lang="en-US" sz="1800" b="1" kern="100" dirty="0">
                          <a:solidFill>
                            <a:srgbClr val="040404"/>
                          </a:solidFill>
                          <a:latin typeface="Times New Roman"/>
                          <a:ea typeface="宋体"/>
                          <a:cs typeface="Times New Roman"/>
                        </a:rPr>
                        <a:t>52.7</a:t>
                      </a:r>
                      <a:endParaRPr lang="zh-CN" sz="1800" b="1" kern="100" dirty="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zh-CN" sz="1800" b="1" kern="100">
                          <a:solidFill>
                            <a:srgbClr val="040404"/>
                          </a:solidFill>
                          <a:latin typeface="Times New Roman"/>
                          <a:ea typeface="宋体"/>
                          <a:cs typeface="Times New Roman"/>
                        </a:rPr>
                        <a:t>面积比率</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15">
                <a:tc>
                  <a:txBody>
                    <a:bodyPr/>
                    <a:lstStyle/>
                    <a:p>
                      <a:pPr indent="269875" algn="l">
                        <a:spcAft>
                          <a:spcPts val="0"/>
                        </a:spcAft>
                      </a:pPr>
                      <a:r>
                        <a:rPr lang="zh-CN" sz="1800" b="1" kern="100">
                          <a:solidFill>
                            <a:srgbClr val="040404"/>
                          </a:solidFill>
                          <a:latin typeface="Times New Roman"/>
                          <a:ea typeface="宋体"/>
                          <a:cs typeface="Times New Roman"/>
                        </a:rPr>
                        <a:t>（</a:t>
                      </a:r>
                      <a:r>
                        <a:rPr lang="en-US" sz="1800" b="1" kern="100">
                          <a:solidFill>
                            <a:srgbClr val="040404"/>
                          </a:solidFill>
                          <a:latin typeface="Times New Roman"/>
                          <a:ea typeface="宋体"/>
                          <a:cs typeface="Times New Roman"/>
                        </a:rPr>
                        <a:t>5</a:t>
                      </a:r>
                      <a:r>
                        <a:rPr lang="zh-CN" sz="1800" b="1" kern="100">
                          <a:solidFill>
                            <a:srgbClr val="040404"/>
                          </a:solidFill>
                          <a:latin typeface="Times New Roman"/>
                          <a:ea typeface="宋体"/>
                          <a:cs typeface="Times New Roman"/>
                        </a:rPr>
                        <a:t>）保险费</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05155" indent="269875" algn="r">
                        <a:spcAft>
                          <a:spcPts val="0"/>
                        </a:spcAft>
                      </a:pPr>
                      <a:r>
                        <a:rPr lang="en-US" sz="1800" b="1" kern="100">
                          <a:solidFill>
                            <a:srgbClr val="040404"/>
                          </a:solidFill>
                          <a:latin typeface="Times New Roman"/>
                          <a:ea typeface="宋体"/>
                          <a:cs typeface="Times New Roman"/>
                        </a:rPr>
                        <a:t>10</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247</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4145" indent="269875" algn="r">
                        <a:spcAft>
                          <a:spcPts val="0"/>
                        </a:spcAft>
                      </a:pPr>
                      <a:r>
                        <a:rPr lang="en-US" sz="1800" b="1" kern="100">
                          <a:solidFill>
                            <a:srgbClr val="040404"/>
                          </a:solidFill>
                          <a:latin typeface="Times New Roman"/>
                          <a:ea typeface="宋体"/>
                          <a:cs typeface="Times New Roman"/>
                        </a:rPr>
                        <a:t>5</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400</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indent="269875" algn="ctr">
                        <a:spcAft>
                          <a:spcPts val="0"/>
                        </a:spcAft>
                      </a:pPr>
                      <a:r>
                        <a:rPr lang="en-US" sz="1800" b="1" kern="100" dirty="0">
                          <a:solidFill>
                            <a:srgbClr val="040404"/>
                          </a:solidFill>
                          <a:latin typeface="Times New Roman"/>
                          <a:ea typeface="宋体"/>
                          <a:cs typeface="Times New Roman"/>
                        </a:rPr>
                        <a:t>52.7</a:t>
                      </a:r>
                      <a:endParaRPr lang="zh-CN" sz="1800" b="1" kern="100" dirty="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zh-CN" sz="1800" b="1" kern="100">
                          <a:solidFill>
                            <a:srgbClr val="040404"/>
                          </a:solidFill>
                          <a:latin typeface="Times New Roman"/>
                          <a:ea typeface="宋体"/>
                          <a:cs typeface="Times New Roman"/>
                        </a:rPr>
                        <a:t>面积比率</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15">
                <a:tc>
                  <a:txBody>
                    <a:bodyPr/>
                    <a:lstStyle/>
                    <a:p>
                      <a:pPr indent="269875" algn="l">
                        <a:spcAft>
                          <a:spcPts val="0"/>
                        </a:spcAft>
                      </a:pPr>
                      <a:r>
                        <a:rPr lang="zh-CN" sz="1800" b="1" kern="100">
                          <a:solidFill>
                            <a:srgbClr val="040404"/>
                          </a:solidFill>
                          <a:latin typeface="Times New Roman"/>
                          <a:ea typeface="宋体"/>
                          <a:cs typeface="Times New Roman"/>
                        </a:rPr>
                        <a:t>（</a:t>
                      </a:r>
                      <a:r>
                        <a:rPr lang="en-US" sz="1800" b="1" kern="100">
                          <a:solidFill>
                            <a:srgbClr val="040404"/>
                          </a:solidFill>
                          <a:latin typeface="Times New Roman"/>
                          <a:ea typeface="宋体"/>
                          <a:cs typeface="Times New Roman"/>
                        </a:rPr>
                        <a:t>6</a:t>
                      </a:r>
                      <a:r>
                        <a:rPr lang="zh-CN" sz="1800" b="1" kern="100">
                          <a:solidFill>
                            <a:srgbClr val="040404"/>
                          </a:solidFill>
                          <a:latin typeface="Times New Roman"/>
                          <a:ea typeface="宋体"/>
                          <a:cs typeface="Times New Roman"/>
                        </a:rPr>
                        <a:t>）修缮维护费</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05155" indent="269875" algn="r">
                        <a:spcAft>
                          <a:spcPts val="0"/>
                        </a:spcAft>
                      </a:pPr>
                      <a:r>
                        <a:rPr lang="en-US" sz="1800" b="1" kern="100">
                          <a:solidFill>
                            <a:srgbClr val="040404"/>
                          </a:solidFill>
                          <a:latin typeface="Times New Roman"/>
                          <a:ea typeface="宋体"/>
                          <a:cs typeface="Times New Roman"/>
                        </a:rPr>
                        <a:t>19</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596</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4145" indent="269875" algn="r">
                        <a:spcAft>
                          <a:spcPts val="0"/>
                        </a:spcAft>
                      </a:pPr>
                      <a:r>
                        <a:rPr lang="en-US" sz="1800" b="1" kern="100">
                          <a:solidFill>
                            <a:srgbClr val="040404"/>
                          </a:solidFill>
                          <a:latin typeface="Times New Roman"/>
                          <a:ea typeface="宋体"/>
                          <a:cs typeface="Times New Roman"/>
                        </a:rPr>
                        <a:t>10</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327</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indent="269875" algn="ctr">
                        <a:spcAft>
                          <a:spcPts val="0"/>
                        </a:spcAft>
                      </a:pPr>
                      <a:r>
                        <a:rPr lang="en-US" sz="1800" b="1" kern="100" dirty="0">
                          <a:solidFill>
                            <a:srgbClr val="040404"/>
                          </a:solidFill>
                          <a:latin typeface="Times New Roman"/>
                          <a:ea typeface="宋体"/>
                          <a:cs typeface="Times New Roman"/>
                        </a:rPr>
                        <a:t>52.7</a:t>
                      </a:r>
                      <a:endParaRPr lang="zh-CN" sz="1800" b="1" kern="100" dirty="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zh-CN" sz="1800" b="1" kern="100">
                          <a:solidFill>
                            <a:srgbClr val="040404"/>
                          </a:solidFill>
                          <a:latin typeface="Times New Roman"/>
                          <a:ea typeface="宋体"/>
                          <a:cs typeface="Times New Roman"/>
                        </a:rPr>
                        <a:t>面积比率</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15">
                <a:tc>
                  <a:txBody>
                    <a:bodyPr/>
                    <a:lstStyle/>
                    <a:p>
                      <a:pPr indent="269875" algn="l">
                        <a:spcAft>
                          <a:spcPts val="0"/>
                        </a:spcAft>
                      </a:pPr>
                      <a:r>
                        <a:rPr lang="zh-CN" sz="1800" b="1" kern="100">
                          <a:solidFill>
                            <a:srgbClr val="040404"/>
                          </a:solidFill>
                          <a:latin typeface="Times New Roman"/>
                          <a:ea typeface="宋体"/>
                          <a:cs typeface="Times New Roman"/>
                        </a:rPr>
                        <a:t>（</a:t>
                      </a:r>
                      <a:r>
                        <a:rPr lang="en-US" sz="1800" b="1" kern="100">
                          <a:solidFill>
                            <a:srgbClr val="040404"/>
                          </a:solidFill>
                          <a:latin typeface="Times New Roman"/>
                          <a:ea typeface="宋体"/>
                          <a:cs typeface="Times New Roman"/>
                        </a:rPr>
                        <a:t>7</a:t>
                      </a:r>
                      <a:r>
                        <a:rPr lang="zh-CN" sz="1800" b="1" kern="100">
                          <a:solidFill>
                            <a:srgbClr val="040404"/>
                          </a:solidFill>
                          <a:latin typeface="Times New Roman"/>
                          <a:ea typeface="宋体"/>
                          <a:cs typeface="Times New Roman"/>
                        </a:rPr>
                        <a:t>）仓储搬运费</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05155" indent="269875" algn="r">
                        <a:spcAft>
                          <a:spcPts val="0"/>
                        </a:spcAft>
                      </a:pPr>
                      <a:r>
                        <a:rPr lang="en-US" sz="1800" b="1" kern="100">
                          <a:solidFill>
                            <a:srgbClr val="040404"/>
                          </a:solidFill>
                          <a:latin typeface="Times New Roman"/>
                          <a:ea typeface="宋体"/>
                          <a:cs typeface="Times New Roman"/>
                        </a:rPr>
                        <a:t>28</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114</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4145" indent="269875" algn="r">
                        <a:spcAft>
                          <a:spcPts val="0"/>
                        </a:spcAft>
                      </a:pPr>
                      <a:r>
                        <a:rPr lang="en-US" sz="1800" b="1" kern="100">
                          <a:solidFill>
                            <a:srgbClr val="040404"/>
                          </a:solidFill>
                          <a:latin typeface="Times New Roman"/>
                          <a:ea typeface="宋体"/>
                          <a:cs typeface="Times New Roman"/>
                        </a:rPr>
                        <a:t>14</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816</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indent="269875" algn="ctr">
                        <a:spcAft>
                          <a:spcPts val="0"/>
                        </a:spcAft>
                      </a:pPr>
                      <a:r>
                        <a:rPr lang="en-US" sz="1800" b="1" kern="100" dirty="0">
                          <a:solidFill>
                            <a:srgbClr val="040404"/>
                          </a:solidFill>
                          <a:latin typeface="Times New Roman"/>
                          <a:ea typeface="宋体"/>
                          <a:cs typeface="Times New Roman"/>
                        </a:rPr>
                        <a:t>52.7</a:t>
                      </a:r>
                      <a:endParaRPr lang="zh-CN" sz="1800" b="1" kern="100" dirty="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zh-CN" sz="1800" b="1" kern="100" dirty="0">
                          <a:solidFill>
                            <a:srgbClr val="040404"/>
                          </a:solidFill>
                          <a:latin typeface="Times New Roman"/>
                          <a:ea typeface="宋体"/>
                          <a:cs typeface="Times New Roman"/>
                        </a:rPr>
                        <a:t>面积比率</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215">
                <a:tc>
                  <a:txBody>
                    <a:bodyPr/>
                    <a:lstStyle/>
                    <a:p>
                      <a:pPr indent="269875" algn="l">
                        <a:spcAft>
                          <a:spcPts val="0"/>
                        </a:spcAft>
                      </a:pPr>
                      <a:r>
                        <a:rPr lang="zh-CN" sz="1800" b="1" kern="100">
                          <a:solidFill>
                            <a:srgbClr val="040404"/>
                          </a:solidFill>
                          <a:latin typeface="Times New Roman"/>
                          <a:ea typeface="宋体"/>
                          <a:cs typeface="Times New Roman"/>
                        </a:rPr>
                        <a:t>（</a:t>
                      </a:r>
                      <a:r>
                        <a:rPr lang="en-US" sz="1800" b="1" kern="100">
                          <a:solidFill>
                            <a:srgbClr val="040404"/>
                          </a:solidFill>
                          <a:latin typeface="Times New Roman"/>
                          <a:ea typeface="宋体"/>
                          <a:cs typeface="Times New Roman"/>
                        </a:rPr>
                        <a:t>8</a:t>
                      </a:r>
                      <a:r>
                        <a:rPr lang="zh-CN" sz="1800" b="1" kern="100">
                          <a:solidFill>
                            <a:srgbClr val="040404"/>
                          </a:solidFill>
                          <a:latin typeface="Times New Roman"/>
                          <a:ea typeface="宋体"/>
                          <a:cs typeface="Times New Roman"/>
                        </a:rPr>
                        <a:t>）仓储保管费</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05155" indent="269875" algn="r">
                        <a:spcAft>
                          <a:spcPts val="0"/>
                        </a:spcAft>
                      </a:pPr>
                      <a:r>
                        <a:rPr lang="en-US" sz="1800" b="1" kern="100">
                          <a:solidFill>
                            <a:srgbClr val="040404"/>
                          </a:solidFill>
                          <a:latin typeface="Times New Roman"/>
                          <a:ea typeface="宋体"/>
                          <a:cs typeface="Times New Roman"/>
                        </a:rPr>
                        <a:t>39</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804</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4145" indent="269875" algn="r">
                        <a:spcAft>
                          <a:spcPts val="0"/>
                        </a:spcAft>
                      </a:pPr>
                      <a:r>
                        <a:rPr lang="en-US" sz="1800" b="1" kern="100">
                          <a:solidFill>
                            <a:srgbClr val="040404"/>
                          </a:solidFill>
                          <a:latin typeface="Times New Roman"/>
                          <a:ea typeface="宋体"/>
                          <a:cs typeface="Times New Roman"/>
                        </a:rPr>
                        <a:t>20</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977</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indent="269875" algn="ctr">
                        <a:spcAft>
                          <a:spcPts val="0"/>
                        </a:spcAft>
                      </a:pPr>
                      <a:r>
                        <a:rPr lang="en-US" sz="1800" b="1" kern="100">
                          <a:solidFill>
                            <a:srgbClr val="040404"/>
                          </a:solidFill>
                          <a:latin typeface="Times New Roman"/>
                          <a:ea typeface="宋体"/>
                          <a:cs typeface="Times New Roman"/>
                        </a:rPr>
                        <a:t>52.7</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zh-CN" sz="1800" b="1" kern="100" dirty="0">
                          <a:solidFill>
                            <a:srgbClr val="040404"/>
                          </a:solidFill>
                          <a:latin typeface="Times New Roman"/>
                          <a:ea typeface="宋体"/>
                          <a:cs typeface="Times New Roman"/>
                        </a:rPr>
                        <a:t>面积比率</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9875" algn="ctr">
                        <a:spcAft>
                          <a:spcPts val="0"/>
                        </a:spcAft>
                      </a:pPr>
                      <a:r>
                        <a:rPr lang="zh-CN" sz="1800" b="1" kern="100">
                          <a:solidFill>
                            <a:srgbClr val="040404"/>
                          </a:solidFill>
                          <a:latin typeface="Times New Roman"/>
                          <a:ea typeface="宋体"/>
                          <a:cs typeface="Times New Roman"/>
                        </a:rPr>
                        <a:t>小</a:t>
                      </a:r>
                      <a:r>
                        <a:rPr lang="en-US" sz="1800" b="1" kern="100">
                          <a:solidFill>
                            <a:srgbClr val="040404"/>
                          </a:solidFill>
                          <a:latin typeface="Times New Roman"/>
                          <a:ea typeface="宋体"/>
                          <a:cs typeface="Times New Roman"/>
                        </a:rPr>
                        <a:t>    </a:t>
                      </a:r>
                      <a:r>
                        <a:rPr lang="zh-CN" sz="1800" b="1" kern="100">
                          <a:solidFill>
                            <a:srgbClr val="040404"/>
                          </a:solidFill>
                          <a:latin typeface="Times New Roman"/>
                          <a:ea typeface="宋体"/>
                          <a:cs typeface="Times New Roman"/>
                        </a:rPr>
                        <a:t>计</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04520" indent="269875" algn="r">
                        <a:spcAft>
                          <a:spcPts val="0"/>
                        </a:spcAft>
                      </a:pPr>
                      <a:r>
                        <a:rPr lang="en-US" sz="1800" b="1" kern="100">
                          <a:solidFill>
                            <a:srgbClr val="040404"/>
                          </a:solidFill>
                          <a:latin typeface="Times New Roman"/>
                          <a:ea typeface="宋体"/>
                          <a:cs typeface="Times New Roman"/>
                        </a:rPr>
                        <a:t>872</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005</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4145" indent="269875" algn="r">
                        <a:spcAft>
                          <a:spcPts val="0"/>
                        </a:spcAft>
                      </a:pPr>
                      <a:r>
                        <a:rPr lang="en-US" sz="1800" b="1" kern="100">
                          <a:solidFill>
                            <a:srgbClr val="040404"/>
                          </a:solidFill>
                          <a:latin typeface="Times New Roman"/>
                          <a:ea typeface="宋体"/>
                          <a:cs typeface="Times New Roman"/>
                        </a:rPr>
                        <a:t>367</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116</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indent="269875" algn="ctr">
                        <a:spcAft>
                          <a:spcPts val="0"/>
                        </a:spcAft>
                      </a:pPr>
                      <a:r>
                        <a:rPr lang="en-US" sz="1800" b="1" kern="100">
                          <a:solidFill>
                            <a:srgbClr val="040404"/>
                          </a:solidFill>
                          <a:latin typeface="Times New Roman"/>
                          <a:ea typeface="宋体"/>
                          <a:cs typeface="Times New Roman"/>
                        </a:rPr>
                        <a:t>42.1</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zh-CN" sz="1800" b="1" kern="100" dirty="0">
                          <a:solidFill>
                            <a:srgbClr val="040404"/>
                          </a:solidFill>
                          <a:latin typeface="Times New Roman"/>
                          <a:ea typeface="宋体"/>
                          <a:cs typeface="Times New Roman"/>
                        </a:rPr>
                        <a:t>成本费用比率</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75">
                <a:tc>
                  <a:txBody>
                    <a:bodyPr/>
                    <a:lstStyle/>
                    <a:p>
                      <a:pPr indent="269875" algn="l">
                        <a:spcAft>
                          <a:spcPts val="0"/>
                        </a:spcAft>
                      </a:pPr>
                      <a:r>
                        <a:rPr lang="zh-CN" sz="1800" b="1" kern="100">
                          <a:solidFill>
                            <a:srgbClr val="040404"/>
                          </a:solidFill>
                          <a:latin typeface="Times New Roman"/>
                          <a:ea typeface="宋体"/>
                          <a:cs typeface="Times New Roman"/>
                        </a:rPr>
                        <a:t>（</a:t>
                      </a:r>
                      <a:r>
                        <a:rPr lang="en-US" sz="1800" b="1" kern="100">
                          <a:solidFill>
                            <a:srgbClr val="040404"/>
                          </a:solidFill>
                          <a:latin typeface="Times New Roman"/>
                          <a:ea typeface="宋体"/>
                          <a:cs typeface="Times New Roman"/>
                        </a:rPr>
                        <a:t>9</a:t>
                      </a:r>
                      <a:r>
                        <a:rPr lang="zh-CN" sz="1800" b="1" kern="100">
                          <a:solidFill>
                            <a:srgbClr val="040404"/>
                          </a:solidFill>
                          <a:latin typeface="Times New Roman"/>
                          <a:ea typeface="宋体"/>
                          <a:cs typeface="Times New Roman"/>
                        </a:rPr>
                        <a:t>）仓储管理费</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04520" indent="269875" algn="r">
                        <a:spcAft>
                          <a:spcPts val="0"/>
                        </a:spcAft>
                      </a:pPr>
                      <a:r>
                        <a:rPr lang="en-US" sz="1800" b="1" kern="100">
                          <a:solidFill>
                            <a:srgbClr val="040404"/>
                          </a:solidFill>
                          <a:latin typeface="Times New Roman"/>
                          <a:ea typeface="宋体"/>
                          <a:cs typeface="Times New Roman"/>
                        </a:rPr>
                        <a:t>19</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276</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4145" indent="269875" algn="r">
                        <a:spcAft>
                          <a:spcPts val="0"/>
                        </a:spcAft>
                      </a:pPr>
                      <a:r>
                        <a:rPr lang="en-US" sz="1800" b="1" kern="100">
                          <a:solidFill>
                            <a:srgbClr val="040404"/>
                          </a:solidFill>
                          <a:latin typeface="Times New Roman"/>
                          <a:ea typeface="宋体"/>
                          <a:cs typeface="Times New Roman"/>
                        </a:rPr>
                        <a:t>8</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115</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indent="269875" algn="ctr">
                        <a:spcAft>
                          <a:spcPts val="0"/>
                        </a:spcAft>
                      </a:pPr>
                      <a:r>
                        <a:rPr lang="en-US" sz="1800" b="1" kern="100">
                          <a:solidFill>
                            <a:srgbClr val="040404"/>
                          </a:solidFill>
                          <a:latin typeface="Times New Roman"/>
                          <a:ea typeface="宋体"/>
                          <a:cs typeface="Times New Roman"/>
                        </a:rPr>
                        <a:t>42.1</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zh-CN" sz="1800" b="1" kern="100" dirty="0">
                          <a:solidFill>
                            <a:srgbClr val="040404"/>
                          </a:solidFill>
                          <a:latin typeface="Times New Roman"/>
                          <a:ea typeface="宋体"/>
                          <a:cs typeface="Times New Roman"/>
                        </a:rPr>
                        <a:t>成本费用比率</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75">
                <a:tc>
                  <a:txBody>
                    <a:bodyPr/>
                    <a:lstStyle/>
                    <a:p>
                      <a:pPr indent="269875" algn="l">
                        <a:spcAft>
                          <a:spcPts val="0"/>
                        </a:spcAft>
                      </a:pPr>
                      <a:r>
                        <a:rPr lang="zh-CN" sz="1800" b="1" kern="100">
                          <a:solidFill>
                            <a:srgbClr val="040404"/>
                          </a:solidFill>
                          <a:latin typeface="Times New Roman"/>
                          <a:ea typeface="宋体"/>
                          <a:cs typeface="Times New Roman"/>
                        </a:rPr>
                        <a:t>（</a:t>
                      </a:r>
                      <a:r>
                        <a:rPr lang="en-US" sz="1800" b="1" kern="100">
                          <a:solidFill>
                            <a:srgbClr val="040404"/>
                          </a:solidFill>
                          <a:latin typeface="Times New Roman"/>
                          <a:ea typeface="宋体"/>
                          <a:cs typeface="Times New Roman"/>
                        </a:rPr>
                        <a:t>10</a:t>
                      </a:r>
                      <a:r>
                        <a:rPr lang="zh-CN" sz="1800" b="1" kern="100">
                          <a:solidFill>
                            <a:srgbClr val="040404"/>
                          </a:solidFill>
                          <a:latin typeface="Times New Roman"/>
                          <a:ea typeface="宋体"/>
                          <a:cs typeface="Times New Roman"/>
                        </a:rPr>
                        <a:t>）易耗品费</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04520" indent="269875" algn="r">
                        <a:spcAft>
                          <a:spcPts val="0"/>
                        </a:spcAft>
                      </a:pPr>
                      <a:r>
                        <a:rPr lang="en-US" sz="1800" b="1" kern="100">
                          <a:solidFill>
                            <a:srgbClr val="040404"/>
                          </a:solidFill>
                          <a:latin typeface="Times New Roman"/>
                          <a:ea typeface="宋体"/>
                          <a:cs typeface="Times New Roman"/>
                        </a:rPr>
                        <a:t>21</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316</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4145" indent="269875" algn="r">
                        <a:spcAft>
                          <a:spcPts val="0"/>
                        </a:spcAft>
                      </a:pPr>
                      <a:r>
                        <a:rPr lang="en-US" sz="1800" b="1" kern="100">
                          <a:solidFill>
                            <a:srgbClr val="040404"/>
                          </a:solidFill>
                          <a:latin typeface="Times New Roman"/>
                          <a:ea typeface="宋体"/>
                          <a:cs typeface="Times New Roman"/>
                        </a:rPr>
                        <a:t>8</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974</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indent="269875" algn="ctr">
                        <a:spcAft>
                          <a:spcPts val="0"/>
                        </a:spcAft>
                      </a:pPr>
                      <a:r>
                        <a:rPr lang="en-US" sz="1800" b="1" kern="100">
                          <a:solidFill>
                            <a:srgbClr val="040404"/>
                          </a:solidFill>
                          <a:latin typeface="Times New Roman"/>
                          <a:ea typeface="宋体"/>
                          <a:cs typeface="Times New Roman"/>
                        </a:rPr>
                        <a:t>42.1</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zh-CN" sz="1800" b="1" kern="100" dirty="0">
                          <a:solidFill>
                            <a:srgbClr val="040404"/>
                          </a:solidFill>
                          <a:latin typeface="Times New Roman"/>
                          <a:ea typeface="宋体"/>
                          <a:cs typeface="Times New Roman"/>
                        </a:rPr>
                        <a:t>成本费用比率</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75">
                <a:tc>
                  <a:txBody>
                    <a:bodyPr/>
                    <a:lstStyle/>
                    <a:p>
                      <a:pPr indent="269875" algn="l">
                        <a:spcAft>
                          <a:spcPts val="0"/>
                        </a:spcAft>
                      </a:pPr>
                      <a:r>
                        <a:rPr lang="zh-CN" sz="1800" b="1" kern="100">
                          <a:solidFill>
                            <a:srgbClr val="040404"/>
                          </a:solidFill>
                          <a:latin typeface="Times New Roman"/>
                          <a:ea typeface="宋体"/>
                          <a:cs typeface="Times New Roman"/>
                        </a:rPr>
                        <a:t>（</a:t>
                      </a:r>
                      <a:r>
                        <a:rPr lang="en-US" sz="1800" b="1" kern="100">
                          <a:solidFill>
                            <a:srgbClr val="040404"/>
                          </a:solidFill>
                          <a:latin typeface="Times New Roman"/>
                          <a:ea typeface="宋体"/>
                          <a:cs typeface="Times New Roman"/>
                        </a:rPr>
                        <a:t>11</a:t>
                      </a:r>
                      <a:r>
                        <a:rPr lang="zh-CN" sz="1800" b="1" kern="100">
                          <a:solidFill>
                            <a:srgbClr val="040404"/>
                          </a:solidFill>
                          <a:latin typeface="Times New Roman"/>
                          <a:ea typeface="宋体"/>
                          <a:cs typeface="Times New Roman"/>
                        </a:rPr>
                        <a:t>）资金占用利息</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04520" indent="269875" algn="r">
                        <a:spcAft>
                          <a:spcPts val="0"/>
                        </a:spcAft>
                      </a:pPr>
                      <a:r>
                        <a:rPr lang="en-US" sz="1800" b="1" kern="100">
                          <a:solidFill>
                            <a:srgbClr val="040404"/>
                          </a:solidFill>
                          <a:latin typeface="Times New Roman"/>
                          <a:ea typeface="宋体"/>
                          <a:cs typeface="Times New Roman"/>
                        </a:rPr>
                        <a:t>23</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861</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4145" indent="269875" algn="r">
                        <a:spcAft>
                          <a:spcPts val="0"/>
                        </a:spcAft>
                      </a:pPr>
                      <a:r>
                        <a:rPr lang="en-US" sz="1800" b="1" kern="100">
                          <a:solidFill>
                            <a:srgbClr val="040404"/>
                          </a:solidFill>
                          <a:latin typeface="Times New Roman"/>
                          <a:ea typeface="宋体"/>
                          <a:cs typeface="Times New Roman"/>
                        </a:rPr>
                        <a:t>10</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045</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indent="269875" algn="ctr">
                        <a:spcAft>
                          <a:spcPts val="0"/>
                        </a:spcAft>
                      </a:pPr>
                      <a:r>
                        <a:rPr lang="en-US" sz="1800" b="1" kern="100">
                          <a:solidFill>
                            <a:srgbClr val="040404"/>
                          </a:solidFill>
                          <a:latin typeface="Times New Roman"/>
                          <a:ea typeface="宋体"/>
                          <a:cs typeface="Times New Roman"/>
                        </a:rPr>
                        <a:t>42.1</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zh-CN" sz="1800" b="1" kern="100" dirty="0">
                          <a:solidFill>
                            <a:srgbClr val="040404"/>
                          </a:solidFill>
                          <a:latin typeface="Times New Roman"/>
                          <a:ea typeface="宋体"/>
                          <a:cs typeface="Times New Roman"/>
                        </a:rPr>
                        <a:t>成本费用比率</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875">
                <a:tc>
                  <a:txBody>
                    <a:bodyPr/>
                    <a:lstStyle/>
                    <a:p>
                      <a:pPr indent="269875" algn="l">
                        <a:spcAft>
                          <a:spcPts val="0"/>
                        </a:spcAft>
                      </a:pPr>
                      <a:r>
                        <a:rPr lang="zh-CN" sz="1800" b="1" kern="100">
                          <a:solidFill>
                            <a:srgbClr val="040404"/>
                          </a:solidFill>
                          <a:latin typeface="Times New Roman"/>
                          <a:ea typeface="宋体"/>
                          <a:cs typeface="Times New Roman"/>
                        </a:rPr>
                        <a:t>（</a:t>
                      </a:r>
                      <a:r>
                        <a:rPr lang="en-US" sz="1800" b="1" kern="100">
                          <a:solidFill>
                            <a:srgbClr val="040404"/>
                          </a:solidFill>
                          <a:latin typeface="Times New Roman"/>
                          <a:ea typeface="宋体"/>
                          <a:cs typeface="Times New Roman"/>
                        </a:rPr>
                        <a:t>12</a:t>
                      </a:r>
                      <a:r>
                        <a:rPr lang="zh-CN" sz="1800" b="1" kern="100">
                          <a:solidFill>
                            <a:srgbClr val="040404"/>
                          </a:solidFill>
                          <a:latin typeface="Times New Roman"/>
                          <a:ea typeface="宋体"/>
                          <a:cs typeface="Times New Roman"/>
                        </a:rPr>
                        <a:t>）税金等</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04520" indent="269875" algn="r">
                        <a:spcAft>
                          <a:spcPts val="0"/>
                        </a:spcAft>
                      </a:pPr>
                      <a:r>
                        <a:rPr lang="en-US" sz="1800" b="1" kern="100">
                          <a:solidFill>
                            <a:srgbClr val="040404"/>
                          </a:solidFill>
                          <a:latin typeface="Times New Roman"/>
                          <a:ea typeface="宋体"/>
                          <a:cs typeface="Times New Roman"/>
                        </a:rPr>
                        <a:t>33</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106</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4145" indent="269875" algn="r">
                        <a:spcAft>
                          <a:spcPts val="0"/>
                        </a:spcAft>
                      </a:pPr>
                      <a:r>
                        <a:rPr lang="en-US" sz="1800" b="1" kern="100">
                          <a:solidFill>
                            <a:srgbClr val="040404"/>
                          </a:solidFill>
                          <a:latin typeface="Times New Roman"/>
                          <a:ea typeface="宋体"/>
                          <a:cs typeface="Times New Roman"/>
                        </a:rPr>
                        <a:t>13</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937</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indent="269875" algn="ctr">
                        <a:spcAft>
                          <a:spcPts val="0"/>
                        </a:spcAft>
                      </a:pPr>
                      <a:r>
                        <a:rPr lang="en-US" sz="1800" b="1" kern="100">
                          <a:solidFill>
                            <a:srgbClr val="040404"/>
                          </a:solidFill>
                          <a:latin typeface="Times New Roman"/>
                          <a:ea typeface="宋体"/>
                          <a:cs typeface="Times New Roman"/>
                        </a:rPr>
                        <a:t>42.1</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zh-CN" sz="1800" b="1" kern="100" dirty="0">
                          <a:solidFill>
                            <a:srgbClr val="040404"/>
                          </a:solidFill>
                          <a:latin typeface="Times New Roman"/>
                          <a:ea typeface="宋体"/>
                          <a:cs typeface="Times New Roman"/>
                        </a:rPr>
                        <a:t>成本费用比率</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9875" algn="ctr">
                        <a:spcAft>
                          <a:spcPts val="0"/>
                        </a:spcAft>
                      </a:pPr>
                      <a:r>
                        <a:rPr lang="zh-CN" sz="1800" b="1" kern="100">
                          <a:solidFill>
                            <a:srgbClr val="040404"/>
                          </a:solidFill>
                          <a:latin typeface="Times New Roman"/>
                          <a:ea typeface="宋体"/>
                          <a:cs typeface="Times New Roman"/>
                        </a:rPr>
                        <a:t>小</a:t>
                      </a:r>
                      <a:r>
                        <a:rPr lang="en-US" sz="1800" b="1" kern="100">
                          <a:solidFill>
                            <a:srgbClr val="040404"/>
                          </a:solidFill>
                          <a:latin typeface="Times New Roman"/>
                          <a:ea typeface="宋体"/>
                          <a:cs typeface="Times New Roman"/>
                        </a:rPr>
                        <a:t>    </a:t>
                      </a:r>
                      <a:r>
                        <a:rPr lang="zh-CN" sz="1800" b="1" kern="100">
                          <a:solidFill>
                            <a:srgbClr val="040404"/>
                          </a:solidFill>
                          <a:latin typeface="Times New Roman"/>
                          <a:ea typeface="宋体"/>
                          <a:cs typeface="Times New Roman"/>
                        </a:rPr>
                        <a:t>计</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04520" indent="269875" algn="r">
                        <a:spcAft>
                          <a:spcPts val="0"/>
                        </a:spcAft>
                      </a:pPr>
                      <a:r>
                        <a:rPr lang="en-US" sz="1800" b="1" kern="100">
                          <a:solidFill>
                            <a:srgbClr val="040404"/>
                          </a:solidFill>
                          <a:latin typeface="Times New Roman"/>
                          <a:ea typeface="宋体"/>
                          <a:cs typeface="Times New Roman"/>
                        </a:rPr>
                        <a:t>97</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559</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4145" indent="269875" algn="r">
                        <a:spcAft>
                          <a:spcPts val="0"/>
                        </a:spcAft>
                      </a:pPr>
                      <a:r>
                        <a:rPr lang="en-US" sz="1800" b="1" kern="100">
                          <a:solidFill>
                            <a:srgbClr val="040404"/>
                          </a:solidFill>
                          <a:latin typeface="Times New Roman"/>
                          <a:ea typeface="宋体"/>
                          <a:cs typeface="Times New Roman"/>
                        </a:rPr>
                        <a:t>41</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071</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indent="269875" algn="ctr">
                        <a:spcAft>
                          <a:spcPts val="0"/>
                        </a:spcAft>
                      </a:pPr>
                      <a:r>
                        <a:rPr lang="en-US" sz="1800" b="1" kern="100">
                          <a:solidFill>
                            <a:srgbClr val="040404"/>
                          </a:solidFill>
                          <a:latin typeface="Times New Roman"/>
                          <a:ea typeface="宋体"/>
                          <a:cs typeface="Times New Roman"/>
                        </a:rPr>
                        <a:t>42.1</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zh-CN" sz="1800" b="1" kern="100" dirty="0">
                          <a:solidFill>
                            <a:srgbClr val="040404"/>
                          </a:solidFill>
                          <a:latin typeface="Times New Roman"/>
                          <a:ea typeface="宋体"/>
                          <a:cs typeface="Times New Roman"/>
                        </a:rPr>
                        <a:t>成本费用比率</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9875" algn="ctr">
                        <a:spcAft>
                          <a:spcPts val="0"/>
                        </a:spcAft>
                      </a:pPr>
                      <a:r>
                        <a:rPr lang="zh-CN" sz="1800" b="1" kern="100">
                          <a:solidFill>
                            <a:srgbClr val="040404"/>
                          </a:solidFill>
                          <a:latin typeface="Times New Roman"/>
                          <a:ea typeface="宋体"/>
                          <a:cs typeface="Times New Roman"/>
                        </a:rPr>
                        <a:t>合</a:t>
                      </a:r>
                      <a:r>
                        <a:rPr lang="en-US" sz="1800" b="1" kern="100">
                          <a:solidFill>
                            <a:srgbClr val="040404"/>
                          </a:solidFill>
                          <a:latin typeface="Times New Roman"/>
                          <a:ea typeface="宋体"/>
                          <a:cs typeface="Times New Roman"/>
                        </a:rPr>
                        <a:t>    </a:t>
                      </a:r>
                      <a:r>
                        <a:rPr lang="zh-CN" sz="1800" b="1" kern="100">
                          <a:solidFill>
                            <a:srgbClr val="040404"/>
                          </a:solidFill>
                          <a:latin typeface="Times New Roman"/>
                          <a:ea typeface="宋体"/>
                          <a:cs typeface="Times New Roman"/>
                        </a:rPr>
                        <a:t>计</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604520" indent="269875" algn="r">
                        <a:spcAft>
                          <a:spcPts val="0"/>
                        </a:spcAft>
                      </a:pPr>
                      <a:r>
                        <a:rPr lang="en-US" sz="1800" b="1" kern="100">
                          <a:solidFill>
                            <a:srgbClr val="040404"/>
                          </a:solidFill>
                          <a:latin typeface="Times New Roman"/>
                          <a:ea typeface="宋体"/>
                          <a:cs typeface="Times New Roman"/>
                        </a:rPr>
                        <a:t>969</a:t>
                      </a:r>
                      <a:r>
                        <a:rPr lang="en-US" sz="1800" b="1" kern="100" baseline="-25000">
                          <a:solidFill>
                            <a:srgbClr val="040404"/>
                          </a:solidFill>
                          <a:latin typeface="Times New Roman"/>
                          <a:ea typeface="宋体"/>
                          <a:cs typeface="Times New Roman"/>
                        </a:rPr>
                        <a:t> </a:t>
                      </a:r>
                      <a:r>
                        <a:rPr lang="en-US" sz="1800" b="1" kern="100">
                          <a:solidFill>
                            <a:srgbClr val="040404"/>
                          </a:solidFill>
                          <a:latin typeface="Times New Roman"/>
                          <a:ea typeface="宋体"/>
                          <a:cs typeface="Times New Roman"/>
                        </a:rPr>
                        <a:t>564</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4145" indent="269875" algn="r">
                        <a:spcAft>
                          <a:spcPts val="0"/>
                        </a:spcAft>
                      </a:pPr>
                      <a:r>
                        <a:rPr lang="en-US" sz="1800" b="1" kern="100" dirty="0">
                          <a:solidFill>
                            <a:srgbClr val="040404"/>
                          </a:solidFill>
                          <a:latin typeface="Times New Roman"/>
                          <a:ea typeface="宋体"/>
                          <a:cs typeface="Times New Roman"/>
                        </a:rPr>
                        <a:t>408</a:t>
                      </a:r>
                      <a:r>
                        <a:rPr lang="en-US" sz="1800" b="1" kern="100" baseline="-25000" dirty="0">
                          <a:solidFill>
                            <a:srgbClr val="040404"/>
                          </a:solidFill>
                          <a:latin typeface="Times New Roman"/>
                          <a:ea typeface="宋体"/>
                          <a:cs typeface="Times New Roman"/>
                        </a:rPr>
                        <a:t> </a:t>
                      </a:r>
                      <a:r>
                        <a:rPr lang="en-US" sz="1800" b="1" kern="100" dirty="0">
                          <a:solidFill>
                            <a:srgbClr val="040404"/>
                          </a:solidFill>
                          <a:latin typeface="Times New Roman"/>
                          <a:ea typeface="宋体"/>
                          <a:cs typeface="Times New Roman"/>
                        </a:rPr>
                        <a:t>187</a:t>
                      </a:r>
                      <a:endParaRPr lang="zh-CN" sz="1800" b="1" kern="100" dirty="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indent="269875" algn="ctr">
                        <a:spcAft>
                          <a:spcPts val="0"/>
                        </a:spcAft>
                      </a:pPr>
                      <a:r>
                        <a:rPr lang="en-US" sz="1800" b="1" kern="100">
                          <a:solidFill>
                            <a:srgbClr val="040404"/>
                          </a:solidFill>
                          <a:latin typeface="Times New Roman"/>
                          <a:ea typeface="宋体"/>
                          <a:cs typeface="Times New Roman"/>
                        </a:rPr>
                        <a:t>42.1</a:t>
                      </a:r>
                      <a:endParaRPr lang="zh-CN" sz="1800" b="1" kern="100">
                        <a:solidFill>
                          <a:srgbClr val="040404"/>
                        </a:solidFill>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zh-CN" sz="1800" b="1" kern="100" dirty="0">
                          <a:solidFill>
                            <a:srgbClr val="040404"/>
                          </a:solidFill>
                          <a:latin typeface="Times New Roman"/>
                          <a:ea typeface="宋体"/>
                          <a:cs typeface="Times New Roman"/>
                        </a:rPr>
                        <a:t>成本费用比率</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第二节仓储成本的计算</a:t>
            </a:r>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dirty="0" smtClean="0"/>
              <a:t>表</a:t>
            </a:r>
            <a:r>
              <a:rPr lang="en-US" altLang="zh-CN" dirty="0" smtClean="0"/>
              <a:t>6-2</a:t>
            </a:r>
            <a:r>
              <a:rPr lang="zh-CN" altLang="zh-CN" dirty="0" smtClean="0"/>
              <a:t>中计算基准的计算公式如下（该公司有</a:t>
            </a:r>
            <a:r>
              <a:rPr lang="en-US" altLang="zh-CN" dirty="0" smtClean="0"/>
              <a:t>127</a:t>
            </a:r>
            <a:r>
              <a:rPr lang="zh-CN" altLang="zh-CN" dirty="0" smtClean="0"/>
              <a:t>人，物流工作人员有</a:t>
            </a:r>
            <a:r>
              <a:rPr lang="en-US" altLang="zh-CN" dirty="0" smtClean="0"/>
              <a:t>36</a:t>
            </a:r>
            <a:r>
              <a:rPr lang="zh-CN" altLang="zh-CN" dirty="0" smtClean="0"/>
              <a:t>人；全公司面积为</a:t>
            </a:r>
            <a:r>
              <a:rPr lang="en-US" altLang="zh-CN" dirty="0" smtClean="0"/>
              <a:t>5</a:t>
            </a:r>
            <a:r>
              <a:rPr lang="en-US" altLang="zh-CN" baseline="-25000" dirty="0" smtClean="0"/>
              <a:t> </a:t>
            </a:r>
            <a:r>
              <a:rPr lang="en-US" altLang="zh-CN" dirty="0" smtClean="0"/>
              <a:t>869m</a:t>
            </a:r>
            <a:r>
              <a:rPr lang="en-US" altLang="zh-CN" baseline="30000" dirty="0" smtClean="0"/>
              <a:t>2</a:t>
            </a:r>
            <a:r>
              <a:rPr lang="zh-CN" altLang="zh-CN" dirty="0" smtClean="0"/>
              <a:t>，物流设施面积为</a:t>
            </a:r>
            <a:r>
              <a:rPr lang="en-US" altLang="zh-CN" dirty="0" smtClean="0"/>
              <a:t>3</a:t>
            </a:r>
            <a:r>
              <a:rPr lang="en-US" altLang="zh-CN" baseline="-25000" dirty="0" smtClean="0"/>
              <a:t> </a:t>
            </a:r>
            <a:r>
              <a:rPr lang="en-US" altLang="zh-CN" dirty="0" smtClean="0"/>
              <a:t>093m</a:t>
            </a:r>
            <a:r>
              <a:rPr lang="en-US" altLang="zh-CN" baseline="30000" dirty="0" smtClean="0"/>
              <a:t>2</a:t>
            </a:r>
            <a:r>
              <a:rPr lang="zh-CN" altLang="zh-CN" dirty="0" smtClean="0"/>
              <a:t>）：</a:t>
            </a:r>
          </a:p>
          <a:p>
            <a:r>
              <a:rPr lang="en-US" altLang="zh-CN" dirty="0" smtClean="0"/>
              <a:t>	</a:t>
            </a:r>
            <a:r>
              <a:rPr lang="zh-CN" altLang="zh-CN" dirty="0" smtClean="0"/>
              <a:t>人数比率</a:t>
            </a:r>
            <a:r>
              <a:rPr lang="en-US" altLang="zh-CN" dirty="0" smtClean="0">
                <a:sym typeface="Symbol"/>
              </a:rPr>
              <a:t></a:t>
            </a:r>
            <a:r>
              <a:rPr lang="zh-CN" altLang="zh-CN" dirty="0" smtClean="0"/>
              <a:t>物流工作人员数</a:t>
            </a:r>
            <a:r>
              <a:rPr lang="en-US" altLang="zh-CN" dirty="0" smtClean="0">
                <a:sym typeface="Symbol"/>
              </a:rPr>
              <a:t></a:t>
            </a:r>
            <a:r>
              <a:rPr lang="zh-CN" altLang="zh-CN" dirty="0" smtClean="0"/>
              <a:t>全公司人数</a:t>
            </a:r>
            <a:r>
              <a:rPr lang="en-US" altLang="zh-CN" dirty="0" smtClean="0">
                <a:sym typeface="Symbol"/>
              </a:rPr>
              <a:t></a:t>
            </a:r>
            <a:r>
              <a:rPr lang="en-US" altLang="zh-CN" dirty="0" smtClean="0"/>
              <a:t>36</a:t>
            </a:r>
            <a:r>
              <a:rPr lang="en-US" altLang="zh-CN" dirty="0" smtClean="0">
                <a:sym typeface="Symbol"/>
              </a:rPr>
              <a:t></a:t>
            </a:r>
            <a:r>
              <a:rPr lang="en-US" altLang="zh-CN" dirty="0" smtClean="0"/>
              <a:t>127</a:t>
            </a:r>
            <a:r>
              <a:rPr lang="en-US" altLang="zh-CN" dirty="0" smtClean="0">
                <a:sym typeface="Symbol"/>
              </a:rPr>
              <a:t></a:t>
            </a:r>
            <a:r>
              <a:rPr lang="en-US" altLang="zh-CN" dirty="0" smtClean="0"/>
              <a:t>28.3%</a:t>
            </a:r>
            <a:endParaRPr lang="zh-CN" altLang="zh-CN" dirty="0" smtClean="0"/>
          </a:p>
          <a:p>
            <a:r>
              <a:rPr lang="en-US" altLang="zh-CN" dirty="0" smtClean="0"/>
              <a:t>	</a:t>
            </a:r>
            <a:r>
              <a:rPr lang="zh-CN" altLang="zh-CN" dirty="0" smtClean="0"/>
              <a:t>面积比率</a:t>
            </a:r>
            <a:r>
              <a:rPr lang="en-US" altLang="zh-CN" dirty="0" smtClean="0">
                <a:sym typeface="Symbol"/>
              </a:rPr>
              <a:t></a:t>
            </a:r>
            <a:r>
              <a:rPr lang="zh-CN" altLang="zh-CN" dirty="0" smtClean="0"/>
              <a:t>物流设施面积</a:t>
            </a:r>
            <a:r>
              <a:rPr lang="en-US" altLang="zh-CN" dirty="0" smtClean="0">
                <a:sym typeface="Symbol"/>
              </a:rPr>
              <a:t></a:t>
            </a:r>
            <a:r>
              <a:rPr lang="zh-CN" altLang="zh-CN" dirty="0" smtClean="0"/>
              <a:t>全公司面积</a:t>
            </a:r>
            <a:r>
              <a:rPr lang="en-US" altLang="zh-CN" dirty="0" smtClean="0">
                <a:sym typeface="Symbol"/>
              </a:rPr>
              <a:t></a:t>
            </a:r>
            <a:r>
              <a:rPr lang="en-US" altLang="zh-CN" dirty="0" smtClean="0"/>
              <a:t>3</a:t>
            </a:r>
            <a:r>
              <a:rPr lang="en-US" altLang="zh-CN" baseline="-25000" dirty="0" smtClean="0"/>
              <a:t> </a:t>
            </a:r>
            <a:r>
              <a:rPr lang="en-US" altLang="zh-CN" dirty="0" smtClean="0"/>
              <a:t>093</a:t>
            </a:r>
            <a:r>
              <a:rPr lang="en-US" altLang="zh-CN" dirty="0" smtClean="0">
                <a:sym typeface="Symbol"/>
              </a:rPr>
              <a:t></a:t>
            </a:r>
            <a:r>
              <a:rPr lang="en-US" altLang="zh-CN" dirty="0" smtClean="0"/>
              <a:t>5</a:t>
            </a:r>
            <a:r>
              <a:rPr lang="en-US" altLang="zh-CN" baseline="-25000" dirty="0" smtClean="0"/>
              <a:t> </a:t>
            </a:r>
            <a:r>
              <a:rPr lang="en-US" altLang="zh-CN" dirty="0" smtClean="0"/>
              <a:t>869</a:t>
            </a:r>
            <a:r>
              <a:rPr lang="en-US" altLang="zh-CN" dirty="0" smtClean="0">
                <a:sym typeface="Symbol"/>
              </a:rPr>
              <a:t></a:t>
            </a:r>
            <a:r>
              <a:rPr lang="en-US" altLang="zh-CN" dirty="0" smtClean="0"/>
              <a:t>52.7%</a:t>
            </a:r>
            <a:endParaRPr lang="zh-CN" altLang="zh-CN" dirty="0" smtClean="0"/>
          </a:p>
          <a:p>
            <a:r>
              <a:rPr lang="en-US" altLang="zh-CN" dirty="0" smtClean="0"/>
              <a:t>	</a:t>
            </a:r>
            <a:r>
              <a:rPr lang="zh-CN" altLang="zh-CN" dirty="0" smtClean="0"/>
              <a:t>成本费用比率</a:t>
            </a:r>
            <a:r>
              <a:rPr lang="en-US" altLang="zh-CN" dirty="0" smtClean="0">
                <a:sym typeface="Symbol"/>
              </a:rPr>
              <a:t></a:t>
            </a:r>
            <a:r>
              <a:rPr lang="en-US" altLang="zh-CN" dirty="0" smtClean="0"/>
              <a:t>[</a:t>
            </a:r>
            <a:r>
              <a:rPr lang="zh-CN" altLang="zh-CN" dirty="0" smtClean="0"/>
              <a:t>仓储成本前</a:t>
            </a:r>
            <a:r>
              <a:rPr lang="en-US" altLang="zh-CN" dirty="0" smtClean="0"/>
              <a:t>8</a:t>
            </a:r>
            <a:r>
              <a:rPr lang="zh-CN" altLang="zh-CN" dirty="0" smtClean="0"/>
              <a:t>项之和</a:t>
            </a:r>
            <a:r>
              <a:rPr lang="en-US" altLang="zh-CN" dirty="0" smtClean="0"/>
              <a:t>]</a:t>
            </a:r>
            <a:r>
              <a:rPr lang="en-US" altLang="zh-CN" dirty="0" smtClean="0">
                <a:sym typeface="Symbol"/>
              </a:rPr>
              <a:t></a:t>
            </a:r>
            <a:r>
              <a:rPr lang="en-US" altLang="zh-CN" dirty="0" smtClean="0"/>
              <a:t>[</a:t>
            </a:r>
            <a:r>
              <a:rPr lang="zh-CN" altLang="zh-CN" dirty="0" smtClean="0"/>
              <a:t>相关费用前</a:t>
            </a:r>
            <a:r>
              <a:rPr lang="en-US" altLang="zh-CN" dirty="0" smtClean="0"/>
              <a:t>8</a:t>
            </a:r>
            <a:r>
              <a:rPr lang="zh-CN" altLang="zh-CN" dirty="0" smtClean="0"/>
              <a:t>项之和</a:t>
            </a:r>
            <a:r>
              <a:rPr lang="en-US" altLang="zh-CN" dirty="0" smtClean="0"/>
              <a:t>]</a:t>
            </a:r>
            <a:r>
              <a:rPr lang="en-US" altLang="zh-CN" dirty="0" smtClean="0">
                <a:sym typeface="Symbol"/>
              </a:rPr>
              <a:t></a:t>
            </a:r>
            <a:r>
              <a:rPr lang="en-US" altLang="zh-CN" dirty="0" smtClean="0"/>
              <a:t>42.1%</a:t>
            </a:r>
            <a:endParaRPr lang="zh-CN" altLang="en-US" dirty="0"/>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第二节仓储成本的计算</a:t>
            </a: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en-US" altLang="zh-CN" dirty="0" smtClean="0"/>
              <a:t>5</a:t>
            </a:r>
            <a:r>
              <a:rPr lang="zh-CN" altLang="zh-CN" dirty="0" smtClean="0"/>
              <a:t>．按仓储项目计算仓储成本</a:t>
            </a:r>
          </a:p>
          <a:p>
            <a:r>
              <a:rPr lang="zh-CN" altLang="zh-CN" dirty="0" smtClean="0"/>
              <a:t>按前面所述的支付形态进行仓储成本分析，还须进一步按其用途（即费用项目）加以分类，以满足仓储成本管控的需要。仓储成本项目的划分与计算方法见表</a:t>
            </a:r>
            <a:r>
              <a:rPr lang="en-US" altLang="zh-CN" dirty="0" smtClean="0"/>
              <a:t>6-3</a:t>
            </a:r>
            <a:r>
              <a:rPr lang="zh-CN" altLang="zh-CN" dirty="0" smtClean="0"/>
              <a:t>。</a:t>
            </a:r>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第二节仓储成本的计算</a:t>
            </a:r>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479376" y="1052736"/>
            <a:ext cx="11233248" cy="504055"/>
          </a:xfrm>
        </p:spPr>
        <p:txBody>
          <a:bodyPr/>
          <a:lstStyle/>
          <a:p>
            <a:r>
              <a:rPr lang="zh-CN" altLang="zh-CN" sz="2400" dirty="0" smtClean="0"/>
              <a:t>表</a:t>
            </a:r>
            <a:r>
              <a:rPr lang="en-US" altLang="zh-CN" sz="2400" dirty="0" smtClean="0"/>
              <a:t>6-3  </a:t>
            </a:r>
            <a:r>
              <a:rPr lang="zh-CN" altLang="zh-CN" sz="2400" dirty="0" smtClean="0"/>
              <a:t>永康乳品厂按项目计算的仓储成本计算表</a:t>
            </a:r>
            <a:r>
              <a:rPr lang="en-US" altLang="zh-CN" sz="2400" dirty="0" smtClean="0"/>
              <a:t>	</a:t>
            </a:r>
            <a:r>
              <a:rPr lang="zh-CN" altLang="zh-CN" sz="2400" dirty="0" smtClean="0"/>
              <a:t>（单位：元）</a:t>
            </a:r>
            <a:endParaRPr lang="zh-CN" altLang="en-US" sz="2400" dirty="0"/>
          </a:p>
        </p:txBody>
      </p:sp>
      <p:graphicFrame>
        <p:nvGraphicFramePr>
          <p:cNvPr id="3" name="表格 2"/>
          <p:cNvGraphicFramePr>
            <a:graphicFrameLocks noGrp="1"/>
          </p:cNvGraphicFramePr>
          <p:nvPr/>
        </p:nvGraphicFramePr>
        <p:xfrm>
          <a:off x="598712" y="1628800"/>
          <a:ext cx="11329936" cy="4677152"/>
        </p:xfrm>
        <a:graphic>
          <a:graphicData uri="http://schemas.openxmlformats.org/drawingml/2006/table">
            <a:tbl>
              <a:tblPr/>
              <a:tblGrid>
                <a:gridCol w="2531113"/>
                <a:gridCol w="1864251"/>
                <a:gridCol w="1386374"/>
                <a:gridCol w="1386374"/>
                <a:gridCol w="1386374"/>
                <a:gridCol w="1387725"/>
                <a:gridCol w="1387725"/>
              </a:tblGrid>
              <a:tr h="292322">
                <a:tc rowSpan="2" gridSpan="2">
                  <a:txBody>
                    <a:bodyPr/>
                    <a:lstStyle/>
                    <a:p>
                      <a:pPr indent="269875" algn="ctr">
                        <a:spcAft>
                          <a:spcPts val="0"/>
                        </a:spcAft>
                      </a:pPr>
                      <a:r>
                        <a:rPr lang="zh-CN" sz="1800" kern="100">
                          <a:latin typeface="Times New Roman"/>
                          <a:ea typeface="黑体"/>
                          <a:cs typeface="Times New Roman"/>
                        </a:rPr>
                        <a:t>仓储成本按支付形态归集</a:t>
                      </a:r>
                      <a:endParaRPr lang="zh-CN" sz="1800"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rowSpan="2" hMerge="1">
                  <a:txBody>
                    <a:bodyPr/>
                    <a:lstStyle/>
                    <a:p>
                      <a:endParaRPr lang="zh-CN" altLang="en-US"/>
                    </a:p>
                  </a:txBody>
                  <a:tcPr/>
                </a:tc>
                <a:tc gridSpan="5">
                  <a:txBody>
                    <a:bodyPr/>
                    <a:lstStyle/>
                    <a:p>
                      <a:pPr indent="269875" algn="ctr">
                        <a:spcAft>
                          <a:spcPts val="0"/>
                        </a:spcAft>
                      </a:pPr>
                      <a:r>
                        <a:rPr lang="zh-CN" sz="1800" kern="100">
                          <a:latin typeface="Times New Roman"/>
                          <a:ea typeface="黑体"/>
                          <a:cs typeface="Times New Roman"/>
                        </a:rPr>
                        <a:t>仓储成本按项目分解</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84644">
                <a:tc gridSpan="2" vMerge="1">
                  <a:txBody>
                    <a:bodyPr/>
                    <a:lstStyle/>
                    <a:p>
                      <a:endParaRPr lang="zh-CN" altLang="en-US"/>
                    </a:p>
                  </a:txBody>
                  <a:tcPr/>
                </a:tc>
                <a:tc hMerge="1" vMerge="1">
                  <a:txBody>
                    <a:bodyPr/>
                    <a:lstStyle/>
                    <a:p>
                      <a:endParaRPr lang="zh-CN" altLang="en-US"/>
                    </a:p>
                  </a:txBody>
                  <a:tcPr/>
                </a:tc>
                <a:tc>
                  <a:txBody>
                    <a:bodyPr/>
                    <a:lstStyle/>
                    <a:p>
                      <a:pPr indent="269875" algn="ctr">
                        <a:spcAft>
                          <a:spcPts val="0"/>
                        </a:spcAft>
                      </a:pPr>
                      <a:r>
                        <a:rPr lang="zh-CN" sz="1800" kern="100">
                          <a:latin typeface="Times New Roman"/>
                          <a:ea typeface="黑体"/>
                          <a:cs typeface="Times New Roman"/>
                        </a:rPr>
                        <a:t>仓储</a:t>
                      </a:r>
                      <a:r>
                        <a:rPr lang="en-US" sz="1800" kern="100">
                          <a:latin typeface="Times New Roman"/>
                          <a:ea typeface="黑体"/>
                          <a:cs typeface="Times New Roman"/>
                        </a:rPr>
                        <a:t/>
                      </a:r>
                      <a:br>
                        <a:rPr lang="en-US" sz="1800" kern="100">
                          <a:latin typeface="Times New Roman"/>
                          <a:ea typeface="黑体"/>
                          <a:cs typeface="Times New Roman"/>
                        </a:rPr>
                      </a:br>
                      <a:r>
                        <a:rPr lang="zh-CN" sz="1800" kern="100">
                          <a:latin typeface="Times New Roman"/>
                          <a:ea typeface="黑体"/>
                          <a:cs typeface="Times New Roman"/>
                        </a:rPr>
                        <a:t>租赁费</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269875" algn="ctr">
                        <a:spcAft>
                          <a:spcPts val="0"/>
                        </a:spcAft>
                      </a:pPr>
                      <a:r>
                        <a:rPr lang="zh-CN" sz="1800" kern="100">
                          <a:latin typeface="Times New Roman"/>
                          <a:ea typeface="黑体"/>
                          <a:cs typeface="Times New Roman"/>
                        </a:rPr>
                        <a:t>仓储</a:t>
                      </a:r>
                      <a:r>
                        <a:rPr lang="en-US" sz="1800" kern="100">
                          <a:latin typeface="Times New Roman"/>
                          <a:ea typeface="黑体"/>
                          <a:cs typeface="Times New Roman"/>
                        </a:rPr>
                        <a:t/>
                      </a:r>
                      <a:br>
                        <a:rPr lang="en-US" sz="1800" kern="100">
                          <a:latin typeface="Times New Roman"/>
                          <a:ea typeface="黑体"/>
                          <a:cs typeface="Times New Roman"/>
                        </a:rPr>
                      </a:br>
                      <a:r>
                        <a:rPr lang="zh-CN" sz="1800" kern="100">
                          <a:latin typeface="Times New Roman"/>
                          <a:ea typeface="黑体"/>
                          <a:cs typeface="Times New Roman"/>
                        </a:rPr>
                        <a:t>保管费</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269875" algn="ctr">
                        <a:spcAft>
                          <a:spcPts val="0"/>
                        </a:spcAft>
                      </a:pPr>
                      <a:r>
                        <a:rPr lang="zh-CN" sz="1800" kern="100">
                          <a:latin typeface="Times New Roman"/>
                          <a:ea typeface="黑体"/>
                          <a:cs typeface="Times New Roman"/>
                        </a:rPr>
                        <a:t>仓储</a:t>
                      </a:r>
                      <a:r>
                        <a:rPr lang="en-US" sz="1800" kern="100">
                          <a:latin typeface="Times New Roman"/>
                          <a:ea typeface="黑体"/>
                          <a:cs typeface="Times New Roman"/>
                        </a:rPr>
                        <a:t/>
                      </a:r>
                      <a:br>
                        <a:rPr lang="en-US" sz="1800" kern="100">
                          <a:latin typeface="Times New Roman"/>
                          <a:ea typeface="黑体"/>
                          <a:cs typeface="Times New Roman"/>
                        </a:rPr>
                      </a:br>
                      <a:r>
                        <a:rPr lang="zh-CN" sz="1800" kern="100">
                          <a:latin typeface="Times New Roman"/>
                          <a:ea typeface="黑体"/>
                          <a:cs typeface="Times New Roman"/>
                        </a:rPr>
                        <a:t>管理费</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269875" algn="ctr">
                        <a:spcAft>
                          <a:spcPts val="0"/>
                        </a:spcAft>
                      </a:pPr>
                      <a:r>
                        <a:rPr lang="zh-CN" sz="1800" kern="100">
                          <a:latin typeface="Times New Roman"/>
                          <a:ea typeface="黑体"/>
                          <a:cs typeface="Times New Roman"/>
                        </a:rPr>
                        <a:t>材料</a:t>
                      </a:r>
                      <a:r>
                        <a:rPr lang="en-US" sz="1800" kern="100">
                          <a:latin typeface="Times New Roman"/>
                          <a:ea typeface="黑体"/>
                          <a:cs typeface="Times New Roman"/>
                        </a:rPr>
                        <a:t/>
                      </a:r>
                      <a:br>
                        <a:rPr lang="en-US" sz="1800" kern="100">
                          <a:latin typeface="Times New Roman"/>
                          <a:ea typeface="黑体"/>
                          <a:cs typeface="Times New Roman"/>
                        </a:rPr>
                      </a:br>
                      <a:r>
                        <a:rPr lang="zh-CN" sz="1800" kern="100">
                          <a:latin typeface="Times New Roman"/>
                          <a:ea typeface="黑体"/>
                          <a:cs typeface="Times New Roman"/>
                        </a:rPr>
                        <a:t>消耗费</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269875" algn="ctr">
                        <a:spcAft>
                          <a:spcPts val="0"/>
                        </a:spcAft>
                      </a:pPr>
                      <a:r>
                        <a:rPr lang="zh-CN" sz="1800" kern="100">
                          <a:latin typeface="Times New Roman"/>
                          <a:ea typeface="黑体"/>
                          <a:cs typeface="Times New Roman"/>
                        </a:rPr>
                        <a:t>搬</a:t>
                      </a:r>
                      <a:r>
                        <a:rPr lang="en-US" sz="1800" kern="100">
                          <a:latin typeface="Times New Roman"/>
                          <a:ea typeface="黑体"/>
                          <a:cs typeface="Times New Roman"/>
                        </a:rPr>
                        <a:t>  </a:t>
                      </a:r>
                      <a:r>
                        <a:rPr lang="zh-CN" sz="1800" kern="100">
                          <a:latin typeface="Times New Roman"/>
                          <a:ea typeface="黑体"/>
                          <a:cs typeface="Times New Roman"/>
                        </a:rPr>
                        <a:t>运</a:t>
                      </a:r>
                      <a:r>
                        <a:rPr lang="en-US" sz="1800" kern="100">
                          <a:latin typeface="Times New Roman"/>
                          <a:ea typeface="黑体"/>
                          <a:cs typeface="Times New Roman"/>
                        </a:rPr>
                        <a:t>  </a:t>
                      </a:r>
                      <a:r>
                        <a:rPr lang="zh-CN" sz="1800" kern="100">
                          <a:latin typeface="Times New Roman"/>
                          <a:ea typeface="黑体"/>
                          <a:cs typeface="Times New Roman"/>
                        </a:rPr>
                        <a:t>费</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3507864">
                <a:tc>
                  <a:txBody>
                    <a:bodyPr/>
                    <a:lstStyle/>
                    <a:p>
                      <a:pPr indent="71755" algn="just">
                        <a:spcAft>
                          <a:spcPts val="0"/>
                        </a:spcAft>
                      </a:pPr>
                      <a:r>
                        <a:rPr lang="zh-CN" sz="1800" kern="100">
                          <a:latin typeface="Times New Roman"/>
                          <a:ea typeface="宋体"/>
                          <a:cs typeface="Times New Roman"/>
                        </a:rPr>
                        <a:t>（</a:t>
                      </a:r>
                      <a:r>
                        <a:rPr lang="en-US" sz="1800" kern="100">
                          <a:latin typeface="Times New Roman"/>
                          <a:ea typeface="宋体"/>
                          <a:cs typeface="Times New Roman"/>
                        </a:rPr>
                        <a:t>1</a:t>
                      </a:r>
                      <a:r>
                        <a:rPr lang="zh-CN" sz="1800" kern="100">
                          <a:latin typeface="Times New Roman"/>
                          <a:ea typeface="宋体"/>
                          <a:cs typeface="Times New Roman"/>
                        </a:rPr>
                        <a:t>）仓库租赁费</a:t>
                      </a:r>
                    </a:p>
                    <a:p>
                      <a:pPr indent="71755" algn="just">
                        <a:spcAft>
                          <a:spcPts val="0"/>
                        </a:spcAft>
                      </a:pPr>
                      <a:r>
                        <a:rPr lang="zh-CN" sz="1800" kern="100">
                          <a:latin typeface="Times New Roman"/>
                          <a:ea typeface="宋体"/>
                          <a:cs typeface="Times New Roman"/>
                        </a:rPr>
                        <a:t>（</a:t>
                      </a:r>
                      <a:r>
                        <a:rPr lang="en-US" sz="1800" kern="100">
                          <a:latin typeface="Times New Roman"/>
                          <a:ea typeface="宋体"/>
                          <a:cs typeface="Times New Roman"/>
                        </a:rPr>
                        <a:t>2</a:t>
                      </a:r>
                      <a:r>
                        <a:rPr lang="zh-CN" sz="1800" kern="100">
                          <a:latin typeface="Times New Roman"/>
                          <a:ea typeface="宋体"/>
                          <a:cs typeface="Times New Roman"/>
                        </a:rPr>
                        <a:t>）材料消耗费</a:t>
                      </a:r>
                    </a:p>
                    <a:p>
                      <a:pPr indent="71755" algn="just">
                        <a:spcAft>
                          <a:spcPts val="0"/>
                        </a:spcAft>
                      </a:pPr>
                      <a:r>
                        <a:rPr lang="zh-CN" sz="1800" kern="100">
                          <a:latin typeface="Times New Roman"/>
                          <a:ea typeface="宋体"/>
                          <a:cs typeface="Times New Roman"/>
                        </a:rPr>
                        <a:t>（</a:t>
                      </a:r>
                      <a:r>
                        <a:rPr lang="en-US" sz="1800" kern="100">
                          <a:latin typeface="Times New Roman"/>
                          <a:ea typeface="宋体"/>
                          <a:cs typeface="Times New Roman"/>
                        </a:rPr>
                        <a:t>3</a:t>
                      </a:r>
                      <a:r>
                        <a:rPr lang="zh-CN" sz="1800" kern="100">
                          <a:latin typeface="Times New Roman"/>
                          <a:ea typeface="宋体"/>
                          <a:cs typeface="Times New Roman"/>
                        </a:rPr>
                        <a:t>）工资津贴费</a:t>
                      </a:r>
                    </a:p>
                    <a:p>
                      <a:pPr indent="71755" algn="just">
                        <a:spcAft>
                          <a:spcPts val="0"/>
                        </a:spcAft>
                      </a:pPr>
                      <a:r>
                        <a:rPr lang="zh-CN" sz="1800" kern="100">
                          <a:latin typeface="Times New Roman"/>
                          <a:ea typeface="宋体"/>
                          <a:cs typeface="Times New Roman"/>
                        </a:rPr>
                        <a:t>（</a:t>
                      </a:r>
                      <a:r>
                        <a:rPr lang="en-US" sz="1800" kern="100">
                          <a:latin typeface="Times New Roman"/>
                          <a:ea typeface="宋体"/>
                          <a:cs typeface="Times New Roman"/>
                        </a:rPr>
                        <a:t>4</a:t>
                      </a:r>
                      <a:r>
                        <a:rPr lang="zh-CN" sz="1800" kern="100">
                          <a:latin typeface="Times New Roman"/>
                          <a:ea typeface="宋体"/>
                          <a:cs typeface="Times New Roman"/>
                        </a:rPr>
                        <a:t>）燃料动力费</a:t>
                      </a:r>
                    </a:p>
                    <a:p>
                      <a:pPr indent="71755" algn="just">
                        <a:spcAft>
                          <a:spcPts val="0"/>
                        </a:spcAft>
                      </a:pPr>
                      <a:r>
                        <a:rPr lang="zh-CN" sz="1800" kern="100">
                          <a:latin typeface="Times New Roman"/>
                          <a:ea typeface="宋体"/>
                          <a:cs typeface="Times New Roman"/>
                        </a:rPr>
                        <a:t>（</a:t>
                      </a:r>
                      <a:r>
                        <a:rPr lang="en-US" sz="1800" kern="100">
                          <a:latin typeface="Times New Roman"/>
                          <a:ea typeface="宋体"/>
                          <a:cs typeface="Times New Roman"/>
                        </a:rPr>
                        <a:t>5</a:t>
                      </a:r>
                      <a:r>
                        <a:rPr lang="zh-CN" sz="1800" kern="100">
                          <a:latin typeface="Times New Roman"/>
                          <a:ea typeface="宋体"/>
                          <a:cs typeface="Times New Roman"/>
                        </a:rPr>
                        <a:t>）保险费</a:t>
                      </a:r>
                    </a:p>
                    <a:p>
                      <a:pPr indent="71755" algn="just">
                        <a:spcAft>
                          <a:spcPts val="0"/>
                        </a:spcAft>
                      </a:pPr>
                      <a:r>
                        <a:rPr lang="zh-CN" sz="1800" kern="100">
                          <a:latin typeface="Times New Roman"/>
                          <a:ea typeface="宋体"/>
                          <a:cs typeface="Times New Roman"/>
                        </a:rPr>
                        <a:t>（</a:t>
                      </a:r>
                      <a:r>
                        <a:rPr lang="en-US" sz="1800" kern="100">
                          <a:latin typeface="Times New Roman"/>
                          <a:ea typeface="宋体"/>
                          <a:cs typeface="Times New Roman"/>
                        </a:rPr>
                        <a:t>6</a:t>
                      </a:r>
                      <a:r>
                        <a:rPr lang="zh-CN" sz="1800" kern="100">
                          <a:latin typeface="Times New Roman"/>
                          <a:ea typeface="宋体"/>
                          <a:cs typeface="Times New Roman"/>
                        </a:rPr>
                        <a:t>）修缮维护费</a:t>
                      </a:r>
                    </a:p>
                    <a:p>
                      <a:pPr indent="71755" algn="just">
                        <a:spcAft>
                          <a:spcPts val="0"/>
                        </a:spcAft>
                      </a:pPr>
                      <a:r>
                        <a:rPr lang="zh-CN" sz="1800" kern="100">
                          <a:latin typeface="Times New Roman"/>
                          <a:ea typeface="宋体"/>
                          <a:cs typeface="Times New Roman"/>
                        </a:rPr>
                        <a:t>（</a:t>
                      </a:r>
                      <a:r>
                        <a:rPr lang="en-US" sz="1800" kern="100">
                          <a:latin typeface="Times New Roman"/>
                          <a:ea typeface="宋体"/>
                          <a:cs typeface="Times New Roman"/>
                        </a:rPr>
                        <a:t>7</a:t>
                      </a:r>
                      <a:r>
                        <a:rPr lang="zh-CN" sz="1800" kern="100">
                          <a:latin typeface="Times New Roman"/>
                          <a:ea typeface="宋体"/>
                          <a:cs typeface="Times New Roman"/>
                        </a:rPr>
                        <a:t>）仓储搬运费</a:t>
                      </a:r>
                    </a:p>
                    <a:p>
                      <a:pPr indent="71755" algn="just">
                        <a:spcAft>
                          <a:spcPts val="0"/>
                        </a:spcAft>
                      </a:pPr>
                      <a:r>
                        <a:rPr lang="zh-CN" sz="1800" kern="100">
                          <a:latin typeface="Times New Roman"/>
                          <a:ea typeface="宋体"/>
                          <a:cs typeface="Times New Roman"/>
                        </a:rPr>
                        <a:t>（</a:t>
                      </a:r>
                      <a:r>
                        <a:rPr lang="en-US" sz="1800" kern="100">
                          <a:latin typeface="Times New Roman"/>
                          <a:ea typeface="宋体"/>
                          <a:cs typeface="Times New Roman"/>
                        </a:rPr>
                        <a:t>8</a:t>
                      </a:r>
                      <a:r>
                        <a:rPr lang="zh-CN" sz="1800" kern="100">
                          <a:latin typeface="Times New Roman"/>
                          <a:ea typeface="宋体"/>
                          <a:cs typeface="Times New Roman"/>
                        </a:rPr>
                        <a:t>）仓储保管费</a:t>
                      </a:r>
                    </a:p>
                    <a:p>
                      <a:pPr indent="71755" algn="just">
                        <a:spcAft>
                          <a:spcPts val="0"/>
                        </a:spcAft>
                      </a:pPr>
                      <a:r>
                        <a:rPr lang="zh-CN" sz="1800" kern="100">
                          <a:latin typeface="Times New Roman"/>
                          <a:ea typeface="宋体"/>
                          <a:cs typeface="Times New Roman"/>
                        </a:rPr>
                        <a:t>（</a:t>
                      </a:r>
                      <a:r>
                        <a:rPr lang="en-US" sz="1800" kern="100">
                          <a:latin typeface="Times New Roman"/>
                          <a:ea typeface="宋体"/>
                          <a:cs typeface="Times New Roman"/>
                        </a:rPr>
                        <a:t>9</a:t>
                      </a:r>
                      <a:r>
                        <a:rPr lang="zh-CN" sz="1800" kern="100">
                          <a:latin typeface="Times New Roman"/>
                          <a:ea typeface="宋体"/>
                          <a:cs typeface="Times New Roman"/>
                        </a:rPr>
                        <a:t>）仓储管理费</a:t>
                      </a:r>
                    </a:p>
                    <a:p>
                      <a:pPr indent="71755" algn="just">
                        <a:spcAft>
                          <a:spcPts val="0"/>
                        </a:spcAft>
                      </a:pPr>
                      <a:r>
                        <a:rPr lang="zh-CN" sz="1800" kern="100">
                          <a:latin typeface="Times New Roman"/>
                          <a:ea typeface="宋体"/>
                          <a:cs typeface="Times New Roman"/>
                        </a:rPr>
                        <a:t>（</a:t>
                      </a:r>
                      <a:r>
                        <a:rPr lang="en-US" sz="1800" kern="100">
                          <a:latin typeface="Times New Roman"/>
                          <a:ea typeface="宋体"/>
                          <a:cs typeface="Times New Roman"/>
                        </a:rPr>
                        <a:t>10</a:t>
                      </a:r>
                      <a:r>
                        <a:rPr lang="zh-CN" sz="1800" kern="100">
                          <a:latin typeface="Times New Roman"/>
                          <a:ea typeface="宋体"/>
                          <a:cs typeface="Times New Roman"/>
                        </a:rPr>
                        <a:t>）易耗品费</a:t>
                      </a:r>
                    </a:p>
                    <a:p>
                      <a:pPr indent="71755" algn="just">
                        <a:spcAft>
                          <a:spcPts val="0"/>
                        </a:spcAft>
                      </a:pPr>
                      <a:r>
                        <a:rPr lang="zh-CN" sz="1800" kern="100">
                          <a:latin typeface="Times New Roman"/>
                          <a:ea typeface="宋体"/>
                          <a:cs typeface="Times New Roman"/>
                        </a:rPr>
                        <a:t>（</a:t>
                      </a:r>
                      <a:r>
                        <a:rPr lang="en-US" sz="1800" kern="100">
                          <a:latin typeface="Times New Roman"/>
                          <a:ea typeface="宋体"/>
                          <a:cs typeface="Times New Roman"/>
                        </a:rPr>
                        <a:t>11</a:t>
                      </a:r>
                      <a:r>
                        <a:rPr lang="zh-CN" sz="1800" kern="100">
                          <a:latin typeface="Times New Roman"/>
                          <a:ea typeface="宋体"/>
                          <a:cs typeface="Times New Roman"/>
                        </a:rPr>
                        <a:t>）资金占用利息</a:t>
                      </a:r>
                    </a:p>
                    <a:p>
                      <a:pPr indent="71755" algn="just">
                        <a:spcAft>
                          <a:spcPts val="0"/>
                        </a:spcAft>
                      </a:pPr>
                      <a:r>
                        <a:rPr lang="zh-CN" sz="1800" kern="100">
                          <a:latin typeface="Times New Roman"/>
                          <a:ea typeface="宋体"/>
                          <a:cs typeface="Times New Roman"/>
                        </a:rPr>
                        <a:t>（</a:t>
                      </a:r>
                      <a:r>
                        <a:rPr lang="en-US" sz="1800" kern="100">
                          <a:latin typeface="Times New Roman"/>
                          <a:ea typeface="宋体"/>
                          <a:cs typeface="Times New Roman"/>
                        </a:rPr>
                        <a:t>12</a:t>
                      </a:r>
                      <a:r>
                        <a:rPr lang="zh-CN" sz="1800" kern="100">
                          <a:latin typeface="Times New Roman"/>
                          <a:ea typeface="宋体"/>
                          <a:cs typeface="Times New Roman"/>
                        </a:rPr>
                        <a:t>）税金等</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44145" algn="r">
                        <a:spcAft>
                          <a:spcPts val="0"/>
                        </a:spcAft>
                      </a:pPr>
                      <a:r>
                        <a:rPr lang="en-US" sz="1800" kern="100">
                          <a:latin typeface="Times New Roman"/>
                          <a:ea typeface="宋体"/>
                          <a:cs typeface="Times New Roman"/>
                        </a:rPr>
                        <a:t>100 080.00</a:t>
                      </a:r>
                      <a:endParaRPr lang="zh-CN" sz="1800" kern="100">
                        <a:latin typeface="Times New Roman"/>
                        <a:ea typeface="宋体"/>
                        <a:cs typeface="Times New Roman"/>
                      </a:endParaRPr>
                    </a:p>
                    <a:p>
                      <a:pPr marR="144145" algn="r">
                        <a:spcAft>
                          <a:spcPts val="0"/>
                        </a:spcAft>
                      </a:pPr>
                      <a:r>
                        <a:rPr lang="en-US" sz="1800" kern="100">
                          <a:latin typeface="Times New Roman"/>
                          <a:ea typeface="宋体"/>
                          <a:cs typeface="Times New Roman"/>
                        </a:rPr>
                        <a:t>30 184.00</a:t>
                      </a:r>
                      <a:endParaRPr lang="zh-CN" sz="1800" kern="100">
                        <a:latin typeface="Times New Roman"/>
                        <a:ea typeface="宋体"/>
                        <a:cs typeface="Times New Roman"/>
                      </a:endParaRPr>
                    </a:p>
                    <a:p>
                      <a:pPr marR="144145" algn="r">
                        <a:spcAft>
                          <a:spcPts val="0"/>
                        </a:spcAft>
                      </a:pPr>
                      <a:r>
                        <a:rPr lang="en-US" sz="1800" kern="100">
                          <a:latin typeface="Times New Roman"/>
                          <a:ea typeface="宋体"/>
                          <a:cs typeface="Times New Roman"/>
                        </a:rPr>
                        <a:t>178 668.00</a:t>
                      </a:r>
                      <a:endParaRPr lang="zh-CN" sz="1800" kern="100">
                        <a:latin typeface="Times New Roman"/>
                        <a:ea typeface="宋体"/>
                        <a:cs typeface="Times New Roman"/>
                      </a:endParaRPr>
                    </a:p>
                    <a:p>
                      <a:pPr marR="144145" algn="r">
                        <a:spcAft>
                          <a:spcPts val="0"/>
                        </a:spcAft>
                      </a:pPr>
                      <a:r>
                        <a:rPr lang="en-US" sz="1800" kern="100">
                          <a:latin typeface="Times New Roman"/>
                          <a:ea typeface="宋体"/>
                          <a:cs typeface="Times New Roman"/>
                        </a:rPr>
                        <a:t>6 664.00</a:t>
                      </a:r>
                      <a:endParaRPr lang="zh-CN" sz="1800" kern="100">
                        <a:latin typeface="Times New Roman"/>
                        <a:ea typeface="宋体"/>
                        <a:cs typeface="Times New Roman"/>
                      </a:endParaRPr>
                    </a:p>
                    <a:p>
                      <a:pPr marR="144145" algn="r">
                        <a:spcAft>
                          <a:spcPts val="0"/>
                        </a:spcAft>
                      </a:pPr>
                      <a:r>
                        <a:rPr lang="en-US" sz="1800" kern="100">
                          <a:latin typeface="Times New Roman"/>
                          <a:ea typeface="宋体"/>
                          <a:cs typeface="Times New Roman"/>
                        </a:rPr>
                        <a:t>5 400.00</a:t>
                      </a:r>
                      <a:endParaRPr lang="zh-CN" sz="1800" kern="100">
                        <a:latin typeface="Times New Roman"/>
                        <a:ea typeface="宋体"/>
                        <a:cs typeface="Times New Roman"/>
                      </a:endParaRPr>
                    </a:p>
                    <a:p>
                      <a:pPr marR="144145" algn="r">
                        <a:spcAft>
                          <a:spcPts val="0"/>
                        </a:spcAft>
                      </a:pPr>
                      <a:r>
                        <a:rPr lang="en-US" sz="1800" kern="100">
                          <a:latin typeface="Times New Roman"/>
                          <a:ea typeface="宋体"/>
                          <a:cs typeface="Times New Roman"/>
                        </a:rPr>
                        <a:t>10 327.00</a:t>
                      </a:r>
                      <a:endParaRPr lang="zh-CN" sz="1800" kern="100">
                        <a:latin typeface="Times New Roman"/>
                        <a:ea typeface="宋体"/>
                        <a:cs typeface="Times New Roman"/>
                      </a:endParaRPr>
                    </a:p>
                    <a:p>
                      <a:pPr marR="144145" algn="r">
                        <a:spcAft>
                          <a:spcPts val="0"/>
                        </a:spcAft>
                      </a:pPr>
                      <a:r>
                        <a:rPr lang="en-US" sz="1800" kern="100">
                          <a:latin typeface="Times New Roman"/>
                          <a:ea typeface="宋体"/>
                          <a:cs typeface="Times New Roman"/>
                        </a:rPr>
                        <a:t>14 816.00</a:t>
                      </a:r>
                      <a:endParaRPr lang="zh-CN" sz="1800" kern="100">
                        <a:latin typeface="Times New Roman"/>
                        <a:ea typeface="宋体"/>
                        <a:cs typeface="Times New Roman"/>
                      </a:endParaRPr>
                    </a:p>
                    <a:p>
                      <a:pPr marR="144145" algn="r">
                        <a:spcAft>
                          <a:spcPts val="0"/>
                        </a:spcAft>
                      </a:pPr>
                      <a:r>
                        <a:rPr lang="en-US" sz="1800" kern="100">
                          <a:latin typeface="Times New Roman"/>
                          <a:ea typeface="宋体"/>
                          <a:cs typeface="Times New Roman"/>
                        </a:rPr>
                        <a:t>20 977.00</a:t>
                      </a:r>
                      <a:endParaRPr lang="zh-CN" sz="1800" kern="100">
                        <a:latin typeface="Times New Roman"/>
                        <a:ea typeface="宋体"/>
                        <a:cs typeface="Times New Roman"/>
                      </a:endParaRPr>
                    </a:p>
                    <a:p>
                      <a:pPr marR="144145" algn="r">
                        <a:spcAft>
                          <a:spcPts val="0"/>
                        </a:spcAft>
                      </a:pPr>
                      <a:r>
                        <a:rPr lang="en-US" sz="1800" kern="100">
                          <a:latin typeface="Times New Roman"/>
                          <a:ea typeface="宋体"/>
                          <a:cs typeface="Times New Roman"/>
                        </a:rPr>
                        <a:t>8 115.00</a:t>
                      </a:r>
                      <a:endParaRPr lang="zh-CN" sz="1800" kern="100">
                        <a:latin typeface="Times New Roman"/>
                        <a:ea typeface="宋体"/>
                        <a:cs typeface="Times New Roman"/>
                      </a:endParaRPr>
                    </a:p>
                    <a:p>
                      <a:pPr marR="144145" algn="r">
                        <a:spcAft>
                          <a:spcPts val="0"/>
                        </a:spcAft>
                      </a:pPr>
                      <a:r>
                        <a:rPr lang="en-US" sz="1800" kern="100">
                          <a:latin typeface="Times New Roman"/>
                          <a:ea typeface="宋体"/>
                          <a:cs typeface="Times New Roman"/>
                        </a:rPr>
                        <a:t>8 974.00</a:t>
                      </a:r>
                      <a:endParaRPr lang="zh-CN" sz="1800" kern="100">
                        <a:latin typeface="Times New Roman"/>
                        <a:ea typeface="宋体"/>
                        <a:cs typeface="Times New Roman"/>
                      </a:endParaRPr>
                    </a:p>
                    <a:p>
                      <a:pPr marR="144145" algn="r">
                        <a:spcAft>
                          <a:spcPts val="0"/>
                        </a:spcAft>
                      </a:pPr>
                      <a:r>
                        <a:rPr lang="en-US" sz="1800" kern="100">
                          <a:latin typeface="Times New Roman"/>
                          <a:ea typeface="宋体"/>
                          <a:cs typeface="Times New Roman"/>
                        </a:rPr>
                        <a:t>10 045.00</a:t>
                      </a:r>
                      <a:endParaRPr lang="zh-CN" sz="1800" kern="100">
                        <a:latin typeface="Times New Roman"/>
                        <a:ea typeface="宋体"/>
                        <a:cs typeface="Times New Roman"/>
                      </a:endParaRPr>
                    </a:p>
                    <a:p>
                      <a:pPr marR="144145" algn="r">
                        <a:spcAft>
                          <a:spcPts val="0"/>
                        </a:spcAft>
                      </a:pPr>
                      <a:r>
                        <a:rPr lang="en-US" sz="1800" kern="100">
                          <a:latin typeface="Times New Roman"/>
                          <a:ea typeface="宋体"/>
                          <a:cs typeface="Times New Roman"/>
                        </a:rPr>
                        <a:t>13 937.00</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gn="r">
                        <a:spcAft>
                          <a:spcPts val="0"/>
                        </a:spcAft>
                      </a:pPr>
                      <a:r>
                        <a:rPr lang="en-US" sz="1800" kern="100">
                          <a:latin typeface="Times New Roman"/>
                          <a:ea typeface="宋体"/>
                          <a:cs typeface="Times New Roman"/>
                        </a:rPr>
                        <a:t>100 080.00</a:t>
                      </a:r>
                      <a:endParaRPr lang="zh-CN" sz="1800" kern="100">
                        <a:latin typeface="Times New Roman"/>
                        <a:ea typeface="宋体"/>
                        <a:cs typeface="Times New Roman"/>
                      </a:endParaRPr>
                    </a:p>
                    <a:p>
                      <a:pPr marR="36195" algn="r">
                        <a:spcAft>
                          <a:spcPts val="0"/>
                        </a:spcAft>
                      </a:pPr>
                      <a:r>
                        <a:rPr lang="en-US" sz="1800" kern="100">
                          <a:latin typeface="Times New Roman"/>
                          <a:ea typeface="宋体"/>
                          <a:cs typeface="Times New Roman"/>
                        </a:rPr>
                        <a:t>8 074.00</a:t>
                      </a:r>
                      <a:endParaRPr lang="zh-CN" sz="1800" kern="100">
                        <a:latin typeface="Times New Roman"/>
                        <a:ea typeface="宋体"/>
                        <a:cs typeface="Times New Roman"/>
                      </a:endParaRPr>
                    </a:p>
                    <a:p>
                      <a:pPr marR="36195" algn="r">
                        <a:spcAft>
                          <a:spcPts val="0"/>
                        </a:spcAft>
                      </a:pPr>
                      <a:r>
                        <a:rPr lang="en-US" sz="1800" kern="100">
                          <a:latin typeface="Times New Roman"/>
                          <a:ea typeface="宋体"/>
                          <a:cs typeface="Times New Roman"/>
                        </a:rPr>
                        <a:t>53 600.40</a:t>
                      </a:r>
                      <a:endParaRPr lang="zh-CN" sz="1800" kern="100">
                        <a:latin typeface="Times New Roman"/>
                        <a:ea typeface="宋体"/>
                        <a:cs typeface="Times New Roman"/>
                      </a:endParaRPr>
                    </a:p>
                    <a:p>
                      <a:pPr marR="36195" algn="r">
                        <a:spcAft>
                          <a:spcPts val="0"/>
                        </a:spcAft>
                      </a:pPr>
                      <a:r>
                        <a:rPr lang="en-US" sz="1800" kern="100">
                          <a:latin typeface="Times New Roman"/>
                          <a:ea typeface="宋体"/>
                          <a:cs typeface="Times New Roman"/>
                        </a:rPr>
                        <a:t>1 066.24</a:t>
                      </a:r>
                      <a:endParaRPr lang="zh-CN" sz="1800" kern="100">
                        <a:latin typeface="Times New Roman"/>
                        <a:ea typeface="宋体"/>
                        <a:cs typeface="Times New Roman"/>
                      </a:endParaRPr>
                    </a:p>
                    <a:p>
                      <a:pPr marR="36195" algn="r">
                        <a:spcAft>
                          <a:spcPts val="0"/>
                        </a:spcAft>
                      </a:pPr>
                      <a:r>
                        <a:rPr lang="en-US" sz="1800" kern="100">
                          <a:latin typeface="Times New Roman"/>
                          <a:ea typeface="宋体"/>
                          <a:cs typeface="Times New Roman"/>
                        </a:rPr>
                        <a:t>2 430.00</a:t>
                      </a:r>
                      <a:endParaRPr lang="zh-CN" sz="1800" kern="100">
                        <a:latin typeface="Times New Roman"/>
                        <a:ea typeface="宋体"/>
                        <a:cs typeface="Times New Roman"/>
                      </a:endParaRPr>
                    </a:p>
                    <a:p>
                      <a:pPr marR="36195" algn="r">
                        <a:spcAft>
                          <a:spcPts val="0"/>
                        </a:spcAft>
                      </a:pPr>
                      <a:r>
                        <a:rPr lang="en-US" sz="1800" kern="100">
                          <a:latin typeface="Times New Roman"/>
                          <a:ea typeface="宋体"/>
                          <a:cs typeface="Times New Roman"/>
                        </a:rPr>
                        <a:t>3 511.18</a:t>
                      </a:r>
                      <a:endParaRPr lang="zh-CN" sz="1800" kern="100">
                        <a:latin typeface="Times New Roman"/>
                        <a:ea typeface="宋体"/>
                        <a:cs typeface="Times New Roman"/>
                      </a:endParaRPr>
                    </a:p>
                    <a:p>
                      <a:pPr marR="36195" algn="ctr">
                        <a:spcAft>
                          <a:spcPts val="0"/>
                        </a:spcAft>
                      </a:pPr>
                      <a:r>
                        <a:rPr lang="zh-CN" sz="1800" kern="100">
                          <a:latin typeface="Times New Roman"/>
                          <a:ea typeface="宋体"/>
                          <a:cs typeface="Times New Roman"/>
                        </a:rPr>
                        <a:t>—</a:t>
                      </a:r>
                    </a:p>
                    <a:p>
                      <a:pPr marR="36195" algn="ctr">
                        <a:spcAft>
                          <a:spcPts val="0"/>
                        </a:spcAft>
                      </a:pPr>
                      <a:r>
                        <a:rPr lang="zh-CN" sz="1800" kern="100">
                          <a:latin typeface="Times New Roman"/>
                          <a:ea typeface="宋体"/>
                          <a:cs typeface="Times New Roman"/>
                        </a:rPr>
                        <a:t>—</a:t>
                      </a:r>
                    </a:p>
                    <a:p>
                      <a:pPr marR="36195" algn="r">
                        <a:spcAft>
                          <a:spcPts val="0"/>
                        </a:spcAft>
                      </a:pPr>
                      <a:r>
                        <a:rPr lang="en-US" sz="1800" kern="100">
                          <a:latin typeface="Times New Roman"/>
                          <a:ea typeface="宋体"/>
                          <a:cs typeface="Times New Roman"/>
                        </a:rPr>
                        <a:t>1 014.38</a:t>
                      </a:r>
                      <a:endParaRPr lang="zh-CN" sz="1800" kern="100">
                        <a:latin typeface="Times New Roman"/>
                        <a:ea typeface="宋体"/>
                        <a:cs typeface="Times New Roman"/>
                      </a:endParaRPr>
                    </a:p>
                    <a:p>
                      <a:pPr marR="36195" algn="ctr">
                        <a:spcAft>
                          <a:spcPts val="0"/>
                        </a:spcAft>
                      </a:pPr>
                      <a:r>
                        <a:rPr lang="zh-CN" sz="1800" kern="100">
                          <a:latin typeface="Times New Roman"/>
                          <a:ea typeface="宋体"/>
                          <a:cs typeface="Times New Roman"/>
                        </a:rPr>
                        <a:t>—</a:t>
                      </a:r>
                    </a:p>
                    <a:p>
                      <a:pPr marR="36195" algn="r">
                        <a:spcAft>
                          <a:spcPts val="0"/>
                        </a:spcAft>
                      </a:pPr>
                      <a:r>
                        <a:rPr lang="en-US" sz="1800" kern="100">
                          <a:latin typeface="Times New Roman"/>
                          <a:ea typeface="宋体"/>
                          <a:cs typeface="Times New Roman"/>
                        </a:rPr>
                        <a:t>4 520.25</a:t>
                      </a:r>
                      <a:endParaRPr lang="zh-CN" sz="1800" kern="100">
                        <a:latin typeface="Times New Roman"/>
                        <a:ea typeface="宋体"/>
                        <a:cs typeface="Times New Roman"/>
                      </a:endParaRPr>
                    </a:p>
                    <a:p>
                      <a:pPr marR="36195" algn="r">
                        <a:spcAft>
                          <a:spcPts val="0"/>
                        </a:spcAft>
                      </a:pPr>
                      <a:r>
                        <a:rPr lang="en-US" sz="1800" kern="100">
                          <a:latin typeface="Times New Roman"/>
                          <a:ea typeface="宋体"/>
                          <a:cs typeface="Times New Roman"/>
                        </a:rPr>
                        <a:t>2 787.40</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zh-CN" sz="1800" kern="100">
                          <a:latin typeface="Times New Roman"/>
                          <a:ea typeface="宋体"/>
                          <a:cs typeface="Times New Roman"/>
                        </a:rPr>
                        <a:t>—</a:t>
                      </a:r>
                    </a:p>
                    <a:p>
                      <a:pPr marR="71755" algn="r">
                        <a:spcAft>
                          <a:spcPts val="0"/>
                        </a:spcAft>
                      </a:pPr>
                      <a:r>
                        <a:rPr lang="en-US" sz="1800" kern="100">
                          <a:latin typeface="Times New Roman"/>
                          <a:ea typeface="宋体"/>
                          <a:cs typeface="Times New Roman"/>
                        </a:rPr>
                        <a:t>12 405.00</a:t>
                      </a:r>
                      <a:endParaRPr lang="zh-CN" sz="1800" kern="100">
                        <a:latin typeface="Times New Roman"/>
                        <a:ea typeface="宋体"/>
                        <a:cs typeface="Times New Roman"/>
                      </a:endParaRPr>
                    </a:p>
                    <a:p>
                      <a:pPr marR="71755" algn="r">
                        <a:spcAft>
                          <a:spcPts val="0"/>
                        </a:spcAft>
                      </a:pPr>
                      <a:r>
                        <a:rPr lang="en-US" sz="1800" kern="100">
                          <a:latin typeface="Times New Roman"/>
                          <a:ea typeface="宋体"/>
                          <a:cs typeface="Times New Roman"/>
                        </a:rPr>
                        <a:t>44 667.00</a:t>
                      </a:r>
                      <a:endParaRPr lang="zh-CN" sz="1800" kern="100">
                        <a:latin typeface="Times New Roman"/>
                        <a:ea typeface="宋体"/>
                        <a:cs typeface="Times New Roman"/>
                      </a:endParaRPr>
                    </a:p>
                    <a:p>
                      <a:pPr marR="71755" algn="ctr">
                        <a:spcAft>
                          <a:spcPts val="0"/>
                        </a:spcAft>
                      </a:pPr>
                      <a:r>
                        <a:rPr lang="zh-CN" sz="1800" kern="100">
                          <a:latin typeface="Times New Roman"/>
                          <a:ea typeface="宋体"/>
                          <a:cs typeface="Times New Roman"/>
                        </a:rPr>
                        <a:t>—</a:t>
                      </a:r>
                    </a:p>
                    <a:p>
                      <a:pPr marR="71755" algn="r">
                        <a:spcAft>
                          <a:spcPts val="0"/>
                        </a:spcAft>
                      </a:pPr>
                      <a:r>
                        <a:rPr lang="en-US" sz="1800" kern="100">
                          <a:latin typeface="Times New Roman"/>
                          <a:ea typeface="宋体"/>
                          <a:cs typeface="Times New Roman"/>
                        </a:rPr>
                        <a:t>2 700.00</a:t>
                      </a:r>
                      <a:endParaRPr lang="zh-CN" sz="1800" kern="100">
                        <a:latin typeface="Times New Roman"/>
                        <a:ea typeface="宋体"/>
                        <a:cs typeface="Times New Roman"/>
                      </a:endParaRPr>
                    </a:p>
                    <a:p>
                      <a:pPr marR="71755" algn="ctr">
                        <a:spcAft>
                          <a:spcPts val="0"/>
                        </a:spcAft>
                      </a:pPr>
                      <a:r>
                        <a:rPr lang="zh-CN" sz="1800" kern="100">
                          <a:latin typeface="Times New Roman"/>
                          <a:ea typeface="宋体"/>
                          <a:cs typeface="Times New Roman"/>
                        </a:rPr>
                        <a:t>—</a:t>
                      </a:r>
                    </a:p>
                    <a:p>
                      <a:pPr marR="71755" algn="ctr">
                        <a:spcAft>
                          <a:spcPts val="0"/>
                        </a:spcAft>
                      </a:pPr>
                      <a:r>
                        <a:rPr lang="zh-CN" sz="1800" kern="100">
                          <a:latin typeface="Times New Roman"/>
                          <a:ea typeface="宋体"/>
                          <a:cs typeface="Times New Roman"/>
                        </a:rPr>
                        <a:t>—</a:t>
                      </a:r>
                    </a:p>
                    <a:p>
                      <a:pPr marR="71755" algn="r">
                        <a:spcAft>
                          <a:spcPts val="0"/>
                        </a:spcAft>
                      </a:pPr>
                      <a:r>
                        <a:rPr lang="en-US" sz="1800" kern="100">
                          <a:latin typeface="Times New Roman"/>
                          <a:ea typeface="宋体"/>
                          <a:cs typeface="Times New Roman"/>
                        </a:rPr>
                        <a:t>20 977.00</a:t>
                      </a:r>
                      <a:endParaRPr lang="zh-CN" sz="1800" kern="100">
                        <a:latin typeface="Times New Roman"/>
                        <a:ea typeface="宋体"/>
                        <a:cs typeface="Times New Roman"/>
                      </a:endParaRPr>
                    </a:p>
                    <a:p>
                      <a:pPr marR="71755" algn="r">
                        <a:spcAft>
                          <a:spcPts val="0"/>
                        </a:spcAft>
                      </a:pPr>
                      <a:r>
                        <a:rPr lang="en-US" sz="1800" kern="100">
                          <a:latin typeface="Times New Roman"/>
                          <a:ea typeface="宋体"/>
                          <a:cs typeface="Times New Roman"/>
                        </a:rPr>
                        <a:t>1 014.38</a:t>
                      </a:r>
                      <a:endParaRPr lang="zh-CN" sz="1800" kern="100">
                        <a:latin typeface="Times New Roman"/>
                        <a:ea typeface="宋体"/>
                        <a:cs typeface="Times New Roman"/>
                      </a:endParaRPr>
                    </a:p>
                    <a:p>
                      <a:pPr marR="71755" algn="r">
                        <a:spcAft>
                          <a:spcPts val="0"/>
                        </a:spcAft>
                      </a:pPr>
                      <a:r>
                        <a:rPr lang="en-US" sz="1800" kern="100">
                          <a:latin typeface="Times New Roman"/>
                          <a:ea typeface="宋体"/>
                          <a:cs typeface="Times New Roman"/>
                        </a:rPr>
                        <a:t>5 524.75</a:t>
                      </a:r>
                      <a:endParaRPr lang="zh-CN" sz="1800" kern="100">
                        <a:latin typeface="Times New Roman"/>
                        <a:ea typeface="宋体"/>
                        <a:cs typeface="Times New Roman"/>
                      </a:endParaRPr>
                    </a:p>
                    <a:p>
                      <a:pPr marR="71755" algn="r">
                        <a:spcAft>
                          <a:spcPts val="0"/>
                        </a:spcAft>
                      </a:pPr>
                      <a:r>
                        <a:rPr lang="en-US" sz="1800" kern="100">
                          <a:latin typeface="Times New Roman"/>
                          <a:ea typeface="宋体"/>
                          <a:cs typeface="Times New Roman"/>
                        </a:rPr>
                        <a:t>8 362.20</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ctr">
                        <a:spcAft>
                          <a:spcPts val="0"/>
                        </a:spcAft>
                      </a:pPr>
                      <a:r>
                        <a:rPr lang="zh-CN" sz="1800" kern="100">
                          <a:latin typeface="Times New Roman"/>
                          <a:ea typeface="宋体"/>
                          <a:cs typeface="Times New Roman"/>
                        </a:rPr>
                        <a:t>—</a:t>
                      </a:r>
                    </a:p>
                    <a:p>
                      <a:pPr marR="90170" algn="r">
                        <a:spcAft>
                          <a:spcPts val="0"/>
                        </a:spcAft>
                      </a:pPr>
                      <a:r>
                        <a:rPr lang="en-US" sz="1800" kern="100">
                          <a:latin typeface="Times New Roman"/>
                          <a:ea typeface="宋体"/>
                          <a:cs typeface="Times New Roman"/>
                        </a:rPr>
                        <a:t>4 889.00</a:t>
                      </a:r>
                      <a:endParaRPr lang="zh-CN" sz="1800" kern="100">
                        <a:latin typeface="Times New Roman"/>
                        <a:ea typeface="宋体"/>
                        <a:cs typeface="Times New Roman"/>
                      </a:endParaRPr>
                    </a:p>
                    <a:p>
                      <a:pPr marR="90170" algn="r">
                        <a:spcAft>
                          <a:spcPts val="0"/>
                        </a:spcAft>
                      </a:pPr>
                      <a:r>
                        <a:rPr lang="en-US" sz="1800" kern="100">
                          <a:latin typeface="Times New Roman"/>
                          <a:ea typeface="宋体"/>
                          <a:cs typeface="Times New Roman"/>
                        </a:rPr>
                        <a:t>17 866.80</a:t>
                      </a:r>
                      <a:endParaRPr lang="zh-CN" sz="1800" kern="100">
                        <a:latin typeface="Times New Roman"/>
                        <a:ea typeface="宋体"/>
                        <a:cs typeface="Times New Roman"/>
                      </a:endParaRPr>
                    </a:p>
                    <a:p>
                      <a:pPr marR="90170" algn="r">
                        <a:spcAft>
                          <a:spcPts val="0"/>
                        </a:spcAft>
                      </a:pPr>
                      <a:r>
                        <a:rPr lang="en-US" sz="1800" kern="100">
                          <a:latin typeface="Times New Roman"/>
                          <a:ea typeface="宋体"/>
                          <a:cs typeface="Times New Roman"/>
                        </a:rPr>
                        <a:t>4 664.80</a:t>
                      </a:r>
                      <a:endParaRPr lang="zh-CN" sz="1800" kern="100">
                        <a:latin typeface="Times New Roman"/>
                        <a:ea typeface="宋体"/>
                        <a:cs typeface="Times New Roman"/>
                      </a:endParaRPr>
                    </a:p>
                    <a:p>
                      <a:pPr marR="90170" algn="r">
                        <a:spcAft>
                          <a:spcPts val="0"/>
                        </a:spcAft>
                      </a:pPr>
                      <a:r>
                        <a:rPr lang="en-US" sz="1800" kern="100">
                          <a:latin typeface="Times New Roman"/>
                          <a:ea typeface="宋体"/>
                          <a:cs typeface="Times New Roman"/>
                        </a:rPr>
                        <a:t>270.00</a:t>
                      </a:r>
                      <a:endParaRPr lang="zh-CN" sz="1800" kern="100">
                        <a:latin typeface="Times New Roman"/>
                        <a:ea typeface="宋体"/>
                        <a:cs typeface="Times New Roman"/>
                      </a:endParaRPr>
                    </a:p>
                    <a:p>
                      <a:pPr marR="90170" algn="r">
                        <a:spcAft>
                          <a:spcPts val="0"/>
                        </a:spcAft>
                      </a:pPr>
                      <a:r>
                        <a:rPr lang="en-US" sz="1800" kern="100">
                          <a:latin typeface="Times New Roman"/>
                          <a:ea typeface="宋体"/>
                          <a:cs typeface="Times New Roman"/>
                        </a:rPr>
                        <a:t>3 717.72</a:t>
                      </a:r>
                      <a:endParaRPr lang="zh-CN" sz="1800" kern="100">
                        <a:latin typeface="Times New Roman"/>
                        <a:ea typeface="宋体"/>
                        <a:cs typeface="Times New Roman"/>
                      </a:endParaRPr>
                    </a:p>
                    <a:p>
                      <a:pPr marR="90170" algn="ctr">
                        <a:spcAft>
                          <a:spcPts val="0"/>
                        </a:spcAft>
                      </a:pPr>
                      <a:r>
                        <a:rPr lang="zh-CN" sz="1800" kern="100">
                          <a:latin typeface="Times New Roman"/>
                          <a:ea typeface="宋体"/>
                          <a:cs typeface="Times New Roman"/>
                        </a:rPr>
                        <a:t>—</a:t>
                      </a:r>
                    </a:p>
                    <a:p>
                      <a:pPr marR="90170" algn="ctr">
                        <a:spcAft>
                          <a:spcPts val="0"/>
                        </a:spcAft>
                      </a:pPr>
                      <a:r>
                        <a:rPr lang="zh-CN" sz="1800" kern="100">
                          <a:latin typeface="Times New Roman"/>
                          <a:ea typeface="宋体"/>
                          <a:cs typeface="Times New Roman"/>
                        </a:rPr>
                        <a:t>—</a:t>
                      </a:r>
                    </a:p>
                    <a:p>
                      <a:pPr marR="90170" algn="r">
                        <a:spcAft>
                          <a:spcPts val="0"/>
                        </a:spcAft>
                      </a:pPr>
                      <a:r>
                        <a:rPr lang="en-US" sz="1800" kern="100">
                          <a:latin typeface="Times New Roman"/>
                          <a:ea typeface="宋体"/>
                          <a:cs typeface="Times New Roman"/>
                        </a:rPr>
                        <a:t>1 014.38</a:t>
                      </a:r>
                      <a:endParaRPr lang="zh-CN" sz="1800" kern="100">
                        <a:latin typeface="Times New Roman"/>
                        <a:ea typeface="宋体"/>
                        <a:cs typeface="Times New Roman"/>
                      </a:endParaRPr>
                    </a:p>
                    <a:p>
                      <a:pPr marR="90170" algn="ctr">
                        <a:spcAft>
                          <a:spcPts val="0"/>
                        </a:spcAft>
                      </a:pPr>
                      <a:r>
                        <a:rPr lang="zh-CN" sz="1800" kern="100">
                          <a:latin typeface="Times New Roman"/>
                          <a:ea typeface="宋体"/>
                          <a:cs typeface="Times New Roman"/>
                        </a:rPr>
                        <a:t>—</a:t>
                      </a:r>
                    </a:p>
                    <a:p>
                      <a:pPr marR="90170" algn="ctr">
                        <a:spcAft>
                          <a:spcPts val="0"/>
                        </a:spcAft>
                      </a:pPr>
                      <a:r>
                        <a:rPr lang="zh-CN" sz="1800" kern="100">
                          <a:latin typeface="Times New Roman"/>
                          <a:ea typeface="宋体"/>
                          <a:cs typeface="Times New Roman"/>
                        </a:rPr>
                        <a:t>—</a:t>
                      </a:r>
                    </a:p>
                    <a:p>
                      <a:pPr marR="90170" algn="r">
                        <a:spcAft>
                          <a:spcPts val="0"/>
                        </a:spcAft>
                      </a:pPr>
                      <a:r>
                        <a:rPr lang="en-US" sz="1800" kern="100">
                          <a:latin typeface="Times New Roman"/>
                          <a:ea typeface="宋体"/>
                          <a:cs typeface="Times New Roman"/>
                        </a:rPr>
                        <a:t>2 787.40</a:t>
                      </a:r>
                      <a:endParaRPr lang="zh-CN" sz="1800" kern="100">
                        <a:latin typeface="Times New Roman"/>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ctr">
                        <a:spcAft>
                          <a:spcPts val="0"/>
                        </a:spcAft>
                      </a:pPr>
                      <a:r>
                        <a:rPr lang="zh-CN" sz="1800" kern="100">
                          <a:latin typeface="Times New Roman"/>
                          <a:ea typeface="宋体"/>
                          <a:cs typeface="Times New Roman"/>
                        </a:rPr>
                        <a:t>—</a:t>
                      </a:r>
                    </a:p>
                    <a:p>
                      <a:pPr marR="90170" algn="r">
                        <a:spcAft>
                          <a:spcPts val="0"/>
                        </a:spcAft>
                      </a:pPr>
                      <a:r>
                        <a:rPr lang="en-US" sz="1800" kern="100">
                          <a:latin typeface="Times New Roman"/>
                          <a:ea typeface="宋体"/>
                          <a:cs typeface="Times New Roman"/>
                        </a:rPr>
                        <a:t>4 816.00</a:t>
                      </a:r>
                      <a:endParaRPr lang="zh-CN" sz="1800" kern="100">
                        <a:latin typeface="Times New Roman"/>
                        <a:ea typeface="宋体"/>
                        <a:cs typeface="Times New Roman"/>
                      </a:endParaRPr>
                    </a:p>
                    <a:p>
                      <a:pPr marR="90170" algn="ctr">
                        <a:spcAft>
                          <a:spcPts val="0"/>
                        </a:spcAft>
                      </a:pPr>
                      <a:r>
                        <a:rPr lang="zh-CN" sz="1800" kern="100">
                          <a:latin typeface="Times New Roman"/>
                          <a:ea typeface="宋体"/>
                          <a:cs typeface="Times New Roman"/>
                        </a:rPr>
                        <a:t>—</a:t>
                      </a:r>
                    </a:p>
                    <a:p>
                      <a:pPr marR="90170" algn="r">
                        <a:spcAft>
                          <a:spcPts val="0"/>
                        </a:spcAft>
                      </a:pPr>
                      <a:r>
                        <a:rPr lang="en-US" sz="1800" kern="100">
                          <a:latin typeface="Times New Roman"/>
                          <a:ea typeface="宋体"/>
                          <a:cs typeface="Times New Roman"/>
                        </a:rPr>
                        <a:t>932.96</a:t>
                      </a:r>
                      <a:endParaRPr lang="zh-CN" sz="1800" kern="100">
                        <a:latin typeface="Times New Roman"/>
                        <a:ea typeface="宋体"/>
                        <a:cs typeface="Times New Roman"/>
                      </a:endParaRPr>
                    </a:p>
                    <a:p>
                      <a:pPr marR="90170" algn="ctr">
                        <a:spcAft>
                          <a:spcPts val="0"/>
                        </a:spcAft>
                      </a:pPr>
                      <a:r>
                        <a:rPr lang="zh-CN" sz="1800" kern="100">
                          <a:latin typeface="Times New Roman"/>
                          <a:ea typeface="宋体"/>
                          <a:cs typeface="Times New Roman"/>
                        </a:rPr>
                        <a:t>—</a:t>
                      </a:r>
                    </a:p>
                    <a:p>
                      <a:pPr marR="90170" algn="r">
                        <a:spcAft>
                          <a:spcPts val="0"/>
                        </a:spcAft>
                      </a:pPr>
                      <a:r>
                        <a:rPr lang="en-US" sz="1800" kern="100">
                          <a:latin typeface="Times New Roman"/>
                          <a:ea typeface="宋体"/>
                          <a:cs typeface="Times New Roman"/>
                        </a:rPr>
                        <a:t>3 098.10</a:t>
                      </a:r>
                      <a:endParaRPr lang="zh-CN" sz="1800" kern="100">
                        <a:latin typeface="Times New Roman"/>
                        <a:ea typeface="宋体"/>
                        <a:cs typeface="Times New Roman"/>
                      </a:endParaRPr>
                    </a:p>
                    <a:p>
                      <a:pPr marR="90170" algn="r">
                        <a:spcAft>
                          <a:spcPts val="0"/>
                        </a:spcAft>
                      </a:pPr>
                      <a:r>
                        <a:rPr lang="en-US" sz="1800" kern="100">
                          <a:latin typeface="Times New Roman"/>
                          <a:ea typeface="宋体"/>
                          <a:cs typeface="Times New Roman"/>
                        </a:rPr>
                        <a:t>2 963.20</a:t>
                      </a:r>
                      <a:endParaRPr lang="zh-CN" sz="1800" kern="100">
                        <a:latin typeface="Times New Roman"/>
                        <a:ea typeface="宋体"/>
                        <a:cs typeface="Times New Roman"/>
                      </a:endParaRPr>
                    </a:p>
                    <a:p>
                      <a:pPr marR="90170" algn="ctr">
                        <a:spcAft>
                          <a:spcPts val="0"/>
                        </a:spcAft>
                      </a:pPr>
                      <a:r>
                        <a:rPr lang="zh-CN" sz="1800" kern="100">
                          <a:latin typeface="Times New Roman"/>
                          <a:ea typeface="宋体"/>
                          <a:cs typeface="Times New Roman"/>
                        </a:rPr>
                        <a:t>—</a:t>
                      </a:r>
                    </a:p>
                    <a:p>
                      <a:pPr marR="90170" algn="r">
                        <a:spcAft>
                          <a:spcPts val="0"/>
                        </a:spcAft>
                      </a:pPr>
                      <a:r>
                        <a:rPr lang="en-US" sz="1800" kern="100">
                          <a:latin typeface="Times New Roman"/>
                          <a:ea typeface="宋体"/>
                          <a:cs typeface="Times New Roman"/>
                        </a:rPr>
                        <a:t>5 071.88</a:t>
                      </a:r>
                      <a:endParaRPr lang="zh-CN" sz="1800" kern="100">
                        <a:latin typeface="Times New Roman"/>
                        <a:ea typeface="宋体"/>
                        <a:cs typeface="Times New Roman"/>
                      </a:endParaRPr>
                    </a:p>
                    <a:p>
                      <a:pPr marR="90170" algn="r">
                        <a:spcAft>
                          <a:spcPts val="0"/>
                        </a:spcAft>
                      </a:pPr>
                      <a:r>
                        <a:rPr lang="en-US" sz="1800" kern="100">
                          <a:latin typeface="Times New Roman"/>
                          <a:ea typeface="宋体"/>
                          <a:cs typeface="Times New Roman"/>
                        </a:rPr>
                        <a:t>8 974.00</a:t>
                      </a:r>
                      <a:endParaRPr lang="zh-CN" sz="1800" kern="100">
                        <a:latin typeface="Times New Roman"/>
                        <a:ea typeface="宋体"/>
                        <a:cs typeface="Times New Roman"/>
                      </a:endParaRPr>
                    </a:p>
                    <a:p>
                      <a:pPr marR="90170" algn="ctr">
                        <a:spcAft>
                          <a:spcPts val="0"/>
                        </a:spcAft>
                      </a:pPr>
                      <a:r>
                        <a:rPr lang="zh-CN" sz="1800" kern="100">
                          <a:latin typeface="Times New Roman"/>
                          <a:ea typeface="宋体"/>
                          <a:cs typeface="Times New Roman"/>
                        </a:rPr>
                        <a:t>—</a:t>
                      </a:r>
                    </a:p>
                    <a:p>
                      <a:pPr marR="90170" algn="ctr">
                        <a:spcAft>
                          <a:spcPts val="0"/>
                        </a:spcAft>
                      </a:pPr>
                      <a:r>
                        <a:rPr lang="zh-CN" sz="1800" kern="100">
                          <a:latin typeface="Times New Roman"/>
                          <a:ea typeface="宋体"/>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a:spcAft>
                          <a:spcPts val="0"/>
                        </a:spcAft>
                      </a:pPr>
                      <a:r>
                        <a:rPr lang="zh-CN" sz="1800" kern="100">
                          <a:latin typeface="Times New Roman"/>
                          <a:ea typeface="宋体"/>
                          <a:cs typeface="Times New Roman"/>
                        </a:rPr>
                        <a:t>—</a:t>
                      </a:r>
                    </a:p>
                    <a:p>
                      <a:pPr marR="71755" algn="ctr">
                        <a:spcAft>
                          <a:spcPts val="0"/>
                        </a:spcAft>
                      </a:pPr>
                      <a:r>
                        <a:rPr lang="zh-CN" sz="1800" kern="100">
                          <a:latin typeface="Times New Roman"/>
                          <a:ea typeface="宋体"/>
                          <a:cs typeface="Times New Roman"/>
                        </a:rPr>
                        <a:t>—</a:t>
                      </a:r>
                    </a:p>
                    <a:p>
                      <a:pPr marR="71755" algn="r">
                        <a:spcAft>
                          <a:spcPts val="0"/>
                        </a:spcAft>
                      </a:pPr>
                      <a:r>
                        <a:rPr lang="en-US" sz="1800" kern="100">
                          <a:latin typeface="Times New Roman"/>
                          <a:ea typeface="宋体"/>
                          <a:cs typeface="Times New Roman"/>
                        </a:rPr>
                        <a:t>62 533.80</a:t>
                      </a:r>
                      <a:endParaRPr lang="zh-CN" sz="1800" kern="100">
                        <a:latin typeface="Times New Roman"/>
                        <a:ea typeface="宋体"/>
                        <a:cs typeface="Times New Roman"/>
                      </a:endParaRPr>
                    </a:p>
                    <a:p>
                      <a:pPr marR="71755" algn="ctr">
                        <a:spcAft>
                          <a:spcPts val="0"/>
                        </a:spcAft>
                      </a:pPr>
                      <a:r>
                        <a:rPr lang="zh-CN" sz="1800" kern="100">
                          <a:latin typeface="Times New Roman"/>
                          <a:ea typeface="宋体"/>
                          <a:cs typeface="Times New Roman"/>
                        </a:rPr>
                        <a:t>—</a:t>
                      </a:r>
                    </a:p>
                    <a:p>
                      <a:pPr marR="71755" algn="ctr">
                        <a:spcAft>
                          <a:spcPts val="0"/>
                        </a:spcAft>
                      </a:pPr>
                      <a:r>
                        <a:rPr lang="zh-CN" sz="1800" kern="100">
                          <a:latin typeface="Times New Roman"/>
                          <a:ea typeface="宋体"/>
                          <a:cs typeface="Times New Roman"/>
                        </a:rPr>
                        <a:t>—</a:t>
                      </a:r>
                    </a:p>
                    <a:p>
                      <a:pPr marR="71755" algn="ctr">
                        <a:spcAft>
                          <a:spcPts val="0"/>
                        </a:spcAft>
                      </a:pPr>
                      <a:r>
                        <a:rPr lang="zh-CN" sz="1800" kern="100">
                          <a:latin typeface="Times New Roman"/>
                          <a:ea typeface="宋体"/>
                          <a:cs typeface="Times New Roman"/>
                        </a:rPr>
                        <a:t>—</a:t>
                      </a:r>
                    </a:p>
                    <a:p>
                      <a:pPr marR="71755" algn="r">
                        <a:spcAft>
                          <a:spcPts val="0"/>
                        </a:spcAft>
                      </a:pPr>
                      <a:r>
                        <a:rPr lang="en-US" sz="1800" kern="100">
                          <a:latin typeface="Times New Roman"/>
                          <a:ea typeface="宋体"/>
                          <a:cs typeface="Times New Roman"/>
                        </a:rPr>
                        <a:t>11 852.80</a:t>
                      </a:r>
                      <a:endParaRPr lang="zh-CN" sz="1800" kern="100">
                        <a:latin typeface="Times New Roman"/>
                        <a:ea typeface="宋体"/>
                        <a:cs typeface="Times New Roman"/>
                      </a:endParaRPr>
                    </a:p>
                    <a:p>
                      <a:pPr marR="71755" algn="ctr">
                        <a:spcAft>
                          <a:spcPts val="0"/>
                        </a:spcAft>
                      </a:pPr>
                      <a:r>
                        <a:rPr lang="zh-CN" sz="1800" kern="100">
                          <a:latin typeface="Times New Roman"/>
                          <a:ea typeface="宋体"/>
                          <a:cs typeface="Times New Roman"/>
                        </a:rPr>
                        <a:t>—</a:t>
                      </a:r>
                    </a:p>
                    <a:p>
                      <a:pPr marR="71755" algn="ctr">
                        <a:spcAft>
                          <a:spcPts val="0"/>
                        </a:spcAft>
                      </a:pPr>
                      <a:r>
                        <a:rPr lang="zh-CN" sz="1800" kern="100">
                          <a:latin typeface="Times New Roman"/>
                          <a:ea typeface="宋体"/>
                          <a:cs typeface="Times New Roman"/>
                        </a:rPr>
                        <a:t>—</a:t>
                      </a:r>
                    </a:p>
                    <a:p>
                      <a:pPr marR="71755" algn="ctr">
                        <a:spcAft>
                          <a:spcPts val="0"/>
                        </a:spcAft>
                      </a:pPr>
                      <a:r>
                        <a:rPr lang="zh-CN" sz="1800" kern="100">
                          <a:latin typeface="Times New Roman"/>
                          <a:ea typeface="宋体"/>
                          <a:cs typeface="Times New Roman"/>
                        </a:rPr>
                        <a:t>—</a:t>
                      </a:r>
                    </a:p>
                    <a:p>
                      <a:pPr marR="71755" algn="ctr">
                        <a:spcAft>
                          <a:spcPts val="0"/>
                        </a:spcAft>
                      </a:pPr>
                      <a:r>
                        <a:rPr lang="zh-CN" sz="1800" kern="100">
                          <a:latin typeface="Times New Roman"/>
                          <a:ea typeface="宋体"/>
                          <a:cs typeface="Times New Roman"/>
                        </a:rPr>
                        <a:t>—</a:t>
                      </a:r>
                    </a:p>
                    <a:p>
                      <a:pPr marR="71755" algn="ctr">
                        <a:spcAft>
                          <a:spcPts val="0"/>
                        </a:spcAft>
                      </a:pPr>
                      <a:r>
                        <a:rPr lang="zh-CN" sz="1800" kern="100">
                          <a:latin typeface="Times New Roman"/>
                          <a:ea typeface="宋体"/>
                          <a:cs typeface="Times New Roman"/>
                        </a:rPr>
                        <a:t>—</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322">
                <a:tc>
                  <a:txBody>
                    <a:bodyPr/>
                    <a:lstStyle/>
                    <a:p>
                      <a:pPr indent="269875" algn="ctr">
                        <a:spcAft>
                          <a:spcPts val="0"/>
                        </a:spcAft>
                      </a:pPr>
                      <a:r>
                        <a:rPr lang="zh-CN" sz="1800" kern="100">
                          <a:latin typeface="Times New Roman"/>
                          <a:ea typeface="宋体"/>
                          <a:cs typeface="Times New Roman"/>
                        </a:rPr>
                        <a:t>合</a:t>
                      </a:r>
                      <a:r>
                        <a:rPr lang="en-US" sz="1800" kern="100">
                          <a:latin typeface="Times New Roman"/>
                          <a:ea typeface="宋体"/>
                          <a:cs typeface="Times New Roman"/>
                        </a:rPr>
                        <a:t>    </a:t>
                      </a:r>
                      <a:r>
                        <a:rPr lang="zh-CN" sz="1800" kern="100">
                          <a:latin typeface="Times New Roman"/>
                          <a:ea typeface="宋体"/>
                          <a:cs typeface="Times New Roman"/>
                        </a:rPr>
                        <a:t>计</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r">
                        <a:spcAft>
                          <a:spcPts val="0"/>
                        </a:spcAft>
                      </a:pPr>
                      <a:r>
                        <a:rPr lang="en-US" sz="1800" kern="100">
                          <a:latin typeface="Times New Roman"/>
                          <a:ea typeface="宋体"/>
                          <a:cs typeface="Times New Roman"/>
                        </a:rPr>
                        <a:t>408 187.00*</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gn="r">
                        <a:spcAft>
                          <a:spcPts val="0"/>
                        </a:spcAft>
                      </a:pPr>
                      <a:r>
                        <a:rPr lang="en-US" sz="1800" kern="100">
                          <a:latin typeface="Times New Roman"/>
                          <a:ea typeface="宋体"/>
                          <a:cs typeface="Times New Roman"/>
                        </a:rPr>
                        <a:t>177 083.85</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r">
                        <a:spcAft>
                          <a:spcPts val="0"/>
                        </a:spcAft>
                      </a:pPr>
                      <a:r>
                        <a:rPr lang="en-US" sz="1800" kern="100">
                          <a:latin typeface="Times New Roman"/>
                          <a:ea typeface="宋体"/>
                          <a:cs typeface="Times New Roman"/>
                        </a:rPr>
                        <a:t>95 650.33</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r">
                        <a:spcAft>
                          <a:spcPts val="0"/>
                        </a:spcAft>
                      </a:pPr>
                      <a:r>
                        <a:rPr lang="en-US" sz="1800" kern="100">
                          <a:latin typeface="Times New Roman"/>
                          <a:ea typeface="宋体"/>
                          <a:cs typeface="Times New Roman"/>
                        </a:rPr>
                        <a:t>35 210.10</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r">
                        <a:spcAft>
                          <a:spcPts val="0"/>
                        </a:spcAft>
                      </a:pPr>
                      <a:r>
                        <a:rPr lang="en-US" sz="1800" kern="100">
                          <a:latin typeface="Times New Roman"/>
                          <a:ea typeface="宋体"/>
                          <a:cs typeface="Times New Roman"/>
                        </a:rPr>
                        <a:t>25 856.14</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r">
                        <a:spcAft>
                          <a:spcPts val="0"/>
                        </a:spcAft>
                      </a:pPr>
                      <a:r>
                        <a:rPr lang="en-US" sz="1800" kern="100" dirty="0">
                          <a:latin typeface="Times New Roman"/>
                          <a:ea typeface="宋体"/>
                          <a:cs typeface="Times New Roman"/>
                        </a:rPr>
                        <a:t>74 386.60</a:t>
                      </a:r>
                      <a:endParaRPr lang="zh-CN" sz="18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第二节仓储成本的计算</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en-US" altLang="zh-CN" dirty="0" smtClean="0"/>
              <a:t>5</a:t>
            </a:r>
            <a:r>
              <a:rPr lang="zh-CN" altLang="zh-CN" dirty="0" smtClean="0"/>
              <a:t>．按仓储项目计算仓储成本</a:t>
            </a:r>
          </a:p>
          <a:p>
            <a:r>
              <a:rPr lang="zh-CN" altLang="zh-CN" dirty="0" smtClean="0"/>
              <a:t>按前面所述的支付形态进行仓储成本分析，还须进一步按其用途（即费用项目）加以分类，以满足仓储成本管控的需要。仓储成本项目的划分与计算方法见表</a:t>
            </a:r>
            <a:r>
              <a:rPr lang="en-US" altLang="zh-CN" dirty="0" smtClean="0"/>
              <a:t>6-3</a:t>
            </a:r>
            <a:r>
              <a:rPr lang="zh-CN" altLang="zh-CN" dirty="0" smtClean="0"/>
              <a:t>。</a:t>
            </a:r>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第二节仓储成本的计算</a:t>
            </a:r>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479376" y="1124745"/>
            <a:ext cx="11233248" cy="5040560"/>
          </a:xfrm>
        </p:spPr>
        <p:txBody>
          <a:bodyPr anchor="t"/>
          <a:lstStyle/>
          <a:p>
            <a:r>
              <a:rPr lang="zh-CN" altLang="zh-CN" sz="2400" dirty="0" smtClean="0"/>
              <a:t>表</a:t>
            </a:r>
            <a:r>
              <a:rPr lang="en-US" altLang="zh-CN" sz="2400" dirty="0" smtClean="0"/>
              <a:t>6-3  </a:t>
            </a:r>
            <a:r>
              <a:rPr lang="zh-CN" altLang="zh-CN" sz="2400" dirty="0" smtClean="0"/>
              <a:t>永康乳品厂按项目计算的仓储成本计算表</a:t>
            </a:r>
            <a:r>
              <a:rPr lang="en-US" altLang="zh-CN" sz="2400" dirty="0" smtClean="0"/>
              <a:t>	</a:t>
            </a:r>
            <a:r>
              <a:rPr lang="zh-CN" altLang="zh-CN" sz="2400" dirty="0" smtClean="0"/>
              <a:t>（单位：元）</a:t>
            </a:r>
            <a:endParaRPr lang="zh-CN" altLang="en-US" sz="2400" dirty="0"/>
          </a:p>
        </p:txBody>
      </p:sp>
      <p:graphicFrame>
        <p:nvGraphicFramePr>
          <p:cNvPr id="3" name="表格 2"/>
          <p:cNvGraphicFramePr>
            <a:graphicFrameLocks noGrp="1"/>
          </p:cNvGraphicFramePr>
          <p:nvPr/>
        </p:nvGraphicFramePr>
        <p:xfrm>
          <a:off x="407367" y="1700808"/>
          <a:ext cx="11233248" cy="4427200"/>
        </p:xfrm>
        <a:graphic>
          <a:graphicData uri="http://schemas.openxmlformats.org/drawingml/2006/table">
            <a:tbl>
              <a:tblPr/>
              <a:tblGrid>
                <a:gridCol w="2415129"/>
                <a:gridCol w="2201311"/>
                <a:gridCol w="1322846"/>
                <a:gridCol w="1322846"/>
                <a:gridCol w="1322846"/>
                <a:gridCol w="1324135"/>
                <a:gridCol w="1324135"/>
              </a:tblGrid>
              <a:tr h="276700">
                <a:tc rowSpan="2" gridSpan="2">
                  <a:txBody>
                    <a:bodyPr/>
                    <a:lstStyle/>
                    <a:p>
                      <a:pPr indent="269875" algn="ctr">
                        <a:spcAft>
                          <a:spcPts val="0"/>
                        </a:spcAft>
                      </a:pPr>
                      <a:r>
                        <a:rPr lang="zh-CN" sz="1600" b="1" kern="100">
                          <a:latin typeface="Times New Roman"/>
                          <a:ea typeface="黑体"/>
                          <a:cs typeface="Times New Roman"/>
                        </a:rPr>
                        <a:t>仓储成本按支付形态归集</a:t>
                      </a:r>
                      <a:endParaRPr lang="zh-CN" sz="2800" b="1"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rowSpan="2" hMerge="1">
                  <a:txBody>
                    <a:bodyPr/>
                    <a:lstStyle/>
                    <a:p>
                      <a:endParaRPr lang="zh-CN" altLang="en-US"/>
                    </a:p>
                  </a:txBody>
                  <a:tcPr/>
                </a:tc>
                <a:tc gridSpan="5">
                  <a:txBody>
                    <a:bodyPr/>
                    <a:lstStyle/>
                    <a:p>
                      <a:pPr indent="269875" algn="ctr">
                        <a:spcAft>
                          <a:spcPts val="0"/>
                        </a:spcAft>
                      </a:pPr>
                      <a:r>
                        <a:rPr lang="zh-CN" sz="1600" b="1" kern="100">
                          <a:latin typeface="Times New Roman"/>
                          <a:ea typeface="黑体"/>
                          <a:cs typeface="Times New Roman"/>
                        </a:rPr>
                        <a:t>仓储成本按项目分解</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53400">
                <a:tc gridSpan="2" vMerge="1">
                  <a:txBody>
                    <a:bodyPr/>
                    <a:lstStyle/>
                    <a:p>
                      <a:endParaRPr lang="zh-CN" altLang="en-US"/>
                    </a:p>
                  </a:txBody>
                  <a:tcPr/>
                </a:tc>
                <a:tc hMerge="1" vMerge="1">
                  <a:txBody>
                    <a:bodyPr/>
                    <a:lstStyle/>
                    <a:p>
                      <a:endParaRPr lang="zh-CN" altLang="en-US"/>
                    </a:p>
                  </a:txBody>
                  <a:tcPr/>
                </a:tc>
                <a:tc>
                  <a:txBody>
                    <a:bodyPr/>
                    <a:lstStyle/>
                    <a:p>
                      <a:pPr indent="269875" algn="ctr">
                        <a:spcAft>
                          <a:spcPts val="0"/>
                        </a:spcAft>
                      </a:pPr>
                      <a:r>
                        <a:rPr lang="zh-CN" sz="1600" b="1" kern="100">
                          <a:latin typeface="Times New Roman"/>
                          <a:ea typeface="黑体"/>
                          <a:cs typeface="Times New Roman"/>
                        </a:rPr>
                        <a:t>仓储</a:t>
                      </a:r>
                      <a:r>
                        <a:rPr lang="en-US" sz="1600" b="1" kern="100">
                          <a:latin typeface="Times New Roman"/>
                          <a:ea typeface="黑体"/>
                          <a:cs typeface="Times New Roman"/>
                        </a:rPr>
                        <a:t/>
                      </a:r>
                      <a:br>
                        <a:rPr lang="en-US" sz="1600" b="1" kern="100">
                          <a:latin typeface="Times New Roman"/>
                          <a:ea typeface="黑体"/>
                          <a:cs typeface="Times New Roman"/>
                        </a:rPr>
                      </a:br>
                      <a:r>
                        <a:rPr lang="zh-CN" sz="1600" b="1" kern="100">
                          <a:latin typeface="Times New Roman"/>
                          <a:ea typeface="黑体"/>
                          <a:cs typeface="Times New Roman"/>
                        </a:rPr>
                        <a:t>租赁费</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269875" algn="ctr">
                        <a:spcAft>
                          <a:spcPts val="0"/>
                        </a:spcAft>
                      </a:pPr>
                      <a:r>
                        <a:rPr lang="zh-CN" sz="1600" b="1" kern="100">
                          <a:latin typeface="Times New Roman"/>
                          <a:ea typeface="黑体"/>
                          <a:cs typeface="Times New Roman"/>
                        </a:rPr>
                        <a:t>仓储</a:t>
                      </a:r>
                      <a:r>
                        <a:rPr lang="en-US" sz="1600" b="1" kern="100">
                          <a:latin typeface="Times New Roman"/>
                          <a:ea typeface="黑体"/>
                          <a:cs typeface="Times New Roman"/>
                        </a:rPr>
                        <a:t/>
                      </a:r>
                      <a:br>
                        <a:rPr lang="en-US" sz="1600" b="1" kern="100">
                          <a:latin typeface="Times New Roman"/>
                          <a:ea typeface="黑体"/>
                          <a:cs typeface="Times New Roman"/>
                        </a:rPr>
                      </a:br>
                      <a:r>
                        <a:rPr lang="zh-CN" sz="1600" b="1" kern="100">
                          <a:latin typeface="Times New Roman"/>
                          <a:ea typeface="黑体"/>
                          <a:cs typeface="Times New Roman"/>
                        </a:rPr>
                        <a:t>保管费</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269875" algn="ctr">
                        <a:spcAft>
                          <a:spcPts val="0"/>
                        </a:spcAft>
                      </a:pPr>
                      <a:r>
                        <a:rPr lang="zh-CN" sz="1600" b="1" kern="100">
                          <a:latin typeface="Times New Roman"/>
                          <a:ea typeface="黑体"/>
                          <a:cs typeface="Times New Roman"/>
                        </a:rPr>
                        <a:t>仓储</a:t>
                      </a:r>
                      <a:r>
                        <a:rPr lang="en-US" sz="1600" b="1" kern="100">
                          <a:latin typeface="Times New Roman"/>
                          <a:ea typeface="黑体"/>
                          <a:cs typeface="Times New Roman"/>
                        </a:rPr>
                        <a:t/>
                      </a:r>
                      <a:br>
                        <a:rPr lang="en-US" sz="1600" b="1" kern="100">
                          <a:latin typeface="Times New Roman"/>
                          <a:ea typeface="黑体"/>
                          <a:cs typeface="Times New Roman"/>
                        </a:rPr>
                      </a:br>
                      <a:r>
                        <a:rPr lang="zh-CN" sz="1600" b="1" kern="100">
                          <a:latin typeface="Times New Roman"/>
                          <a:ea typeface="黑体"/>
                          <a:cs typeface="Times New Roman"/>
                        </a:rPr>
                        <a:t>管理费</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269875" algn="ctr">
                        <a:spcAft>
                          <a:spcPts val="0"/>
                        </a:spcAft>
                      </a:pPr>
                      <a:r>
                        <a:rPr lang="zh-CN" sz="1600" b="1" kern="100">
                          <a:latin typeface="Times New Roman"/>
                          <a:ea typeface="黑体"/>
                          <a:cs typeface="Times New Roman"/>
                        </a:rPr>
                        <a:t>材料</a:t>
                      </a:r>
                      <a:r>
                        <a:rPr lang="en-US" sz="1600" b="1" kern="100">
                          <a:latin typeface="Times New Roman"/>
                          <a:ea typeface="黑体"/>
                          <a:cs typeface="Times New Roman"/>
                        </a:rPr>
                        <a:t/>
                      </a:r>
                      <a:br>
                        <a:rPr lang="en-US" sz="1600" b="1" kern="100">
                          <a:latin typeface="Times New Roman"/>
                          <a:ea typeface="黑体"/>
                          <a:cs typeface="Times New Roman"/>
                        </a:rPr>
                      </a:br>
                      <a:r>
                        <a:rPr lang="zh-CN" sz="1600" b="1" kern="100">
                          <a:latin typeface="Times New Roman"/>
                          <a:ea typeface="黑体"/>
                          <a:cs typeface="Times New Roman"/>
                        </a:rPr>
                        <a:t>消耗费</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269875" algn="ctr">
                        <a:spcAft>
                          <a:spcPts val="0"/>
                        </a:spcAft>
                      </a:pPr>
                      <a:r>
                        <a:rPr lang="zh-CN" sz="1600" b="1" kern="100">
                          <a:latin typeface="Times New Roman"/>
                          <a:ea typeface="黑体"/>
                          <a:cs typeface="Times New Roman"/>
                        </a:rPr>
                        <a:t>搬</a:t>
                      </a:r>
                      <a:r>
                        <a:rPr lang="en-US" sz="1600" b="1" kern="100">
                          <a:latin typeface="Times New Roman"/>
                          <a:ea typeface="黑体"/>
                          <a:cs typeface="Times New Roman"/>
                        </a:rPr>
                        <a:t>  </a:t>
                      </a:r>
                      <a:r>
                        <a:rPr lang="zh-CN" sz="1600" b="1" kern="100">
                          <a:latin typeface="Times New Roman"/>
                          <a:ea typeface="黑体"/>
                          <a:cs typeface="Times New Roman"/>
                        </a:rPr>
                        <a:t>运</a:t>
                      </a:r>
                      <a:r>
                        <a:rPr lang="en-US" sz="1600" b="1" kern="100">
                          <a:latin typeface="Times New Roman"/>
                          <a:ea typeface="黑体"/>
                          <a:cs typeface="Times New Roman"/>
                        </a:rPr>
                        <a:t>  </a:t>
                      </a:r>
                      <a:r>
                        <a:rPr lang="zh-CN" sz="1600" b="1" kern="100">
                          <a:latin typeface="Times New Roman"/>
                          <a:ea typeface="黑体"/>
                          <a:cs typeface="Times New Roman"/>
                        </a:rPr>
                        <a:t>费</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276700">
                <a:tc>
                  <a:txBody>
                    <a:bodyPr/>
                    <a:lstStyle/>
                    <a:p>
                      <a:pPr indent="71755" algn="just">
                        <a:spcAft>
                          <a:spcPts val="0"/>
                        </a:spcAft>
                      </a:pPr>
                      <a:r>
                        <a:rPr lang="zh-CN" sz="1600" b="1" kern="100" dirty="0">
                          <a:latin typeface="Times New Roman"/>
                          <a:ea typeface="宋体"/>
                          <a:cs typeface="Times New Roman"/>
                        </a:rPr>
                        <a:t>（</a:t>
                      </a:r>
                      <a:r>
                        <a:rPr lang="en-US" sz="1600" b="1" kern="100" dirty="0">
                          <a:latin typeface="Times New Roman"/>
                          <a:ea typeface="宋体"/>
                          <a:cs typeface="Times New Roman"/>
                        </a:rPr>
                        <a:t>1</a:t>
                      </a:r>
                      <a:r>
                        <a:rPr lang="zh-CN" sz="1600" b="1" kern="100" dirty="0">
                          <a:latin typeface="Times New Roman"/>
                          <a:ea typeface="宋体"/>
                          <a:cs typeface="Times New Roman"/>
                        </a:rPr>
                        <a:t>）仓库租赁费</a:t>
                      </a:r>
                      <a:endParaRPr lang="zh-CN" sz="2800" b="1" kern="100" dirty="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44145" algn="r">
                        <a:spcAft>
                          <a:spcPts val="0"/>
                        </a:spcAft>
                      </a:pPr>
                      <a:r>
                        <a:rPr lang="en-US" sz="1600" b="1" kern="100">
                          <a:latin typeface="Times New Roman"/>
                          <a:ea typeface="宋体"/>
                          <a:cs typeface="Times New Roman"/>
                        </a:rPr>
                        <a:t>100 080.00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36195" algn="r">
                        <a:spcAft>
                          <a:spcPts val="0"/>
                        </a:spcAft>
                      </a:pPr>
                      <a:r>
                        <a:rPr lang="en-US" sz="1600" b="1" kern="100">
                          <a:latin typeface="Times New Roman"/>
                          <a:ea typeface="宋体"/>
                          <a:cs typeface="Times New Roman"/>
                        </a:rPr>
                        <a:t>100 080.00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700">
                <a:tc>
                  <a:txBody>
                    <a:bodyPr/>
                    <a:lstStyle/>
                    <a:p>
                      <a:pPr indent="71755" algn="just">
                        <a:spcAft>
                          <a:spcPts val="0"/>
                        </a:spcAft>
                      </a:pPr>
                      <a:r>
                        <a:rPr lang="zh-CN" sz="1600" b="1" kern="100" dirty="0">
                          <a:latin typeface="Times New Roman"/>
                          <a:ea typeface="宋体"/>
                          <a:cs typeface="Times New Roman"/>
                        </a:rPr>
                        <a:t>（</a:t>
                      </a:r>
                      <a:r>
                        <a:rPr lang="en-US" sz="1600" b="1" kern="100" dirty="0">
                          <a:latin typeface="Times New Roman"/>
                          <a:ea typeface="宋体"/>
                          <a:cs typeface="Times New Roman"/>
                        </a:rPr>
                        <a:t>2</a:t>
                      </a:r>
                      <a:r>
                        <a:rPr lang="zh-CN" sz="1600" b="1" kern="100" dirty="0">
                          <a:latin typeface="Times New Roman"/>
                          <a:ea typeface="宋体"/>
                          <a:cs typeface="Times New Roman"/>
                        </a:rPr>
                        <a:t>）材料消耗费</a:t>
                      </a:r>
                      <a:endParaRPr lang="zh-CN" sz="2800" b="1" kern="100" dirty="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44145" algn="r">
                        <a:spcAft>
                          <a:spcPts val="0"/>
                        </a:spcAft>
                      </a:pPr>
                      <a:r>
                        <a:rPr lang="en-US" sz="1600" b="1" kern="100" dirty="0">
                          <a:latin typeface="Times New Roman"/>
                          <a:ea typeface="宋体"/>
                          <a:cs typeface="Times New Roman"/>
                        </a:rPr>
                        <a:t>30 184.00</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36195" algn="r">
                        <a:spcAft>
                          <a:spcPts val="0"/>
                        </a:spcAft>
                      </a:pPr>
                      <a:r>
                        <a:rPr lang="en-US" sz="1600" b="1" kern="100">
                          <a:latin typeface="Times New Roman"/>
                          <a:ea typeface="宋体"/>
                          <a:cs typeface="Times New Roman"/>
                        </a:rPr>
                        <a:t>8 074.00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r">
                        <a:spcAft>
                          <a:spcPts val="0"/>
                        </a:spcAft>
                      </a:pPr>
                      <a:r>
                        <a:rPr lang="en-US" sz="1600" b="1" kern="100">
                          <a:latin typeface="Times New Roman"/>
                          <a:ea typeface="宋体"/>
                          <a:cs typeface="Times New Roman"/>
                        </a:rPr>
                        <a:t>12 405.00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r">
                        <a:spcAft>
                          <a:spcPts val="0"/>
                        </a:spcAft>
                      </a:pPr>
                      <a:r>
                        <a:rPr lang="en-US" sz="1600" b="1" kern="100">
                          <a:latin typeface="Times New Roman"/>
                          <a:ea typeface="宋体"/>
                          <a:cs typeface="Times New Roman"/>
                        </a:rPr>
                        <a:t>4 889.00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r">
                        <a:spcAft>
                          <a:spcPts val="0"/>
                        </a:spcAft>
                      </a:pPr>
                      <a:r>
                        <a:rPr lang="en-US" sz="1600" b="1" kern="100">
                          <a:latin typeface="Times New Roman"/>
                          <a:ea typeface="宋体"/>
                          <a:cs typeface="Times New Roman"/>
                        </a:rPr>
                        <a:t>4 816.00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700">
                <a:tc>
                  <a:txBody>
                    <a:bodyPr/>
                    <a:lstStyle/>
                    <a:p>
                      <a:pPr indent="71755" algn="just">
                        <a:spcAft>
                          <a:spcPts val="0"/>
                        </a:spcAft>
                      </a:pPr>
                      <a:r>
                        <a:rPr lang="zh-CN" sz="1600" b="1" kern="100">
                          <a:latin typeface="Times New Roman"/>
                          <a:ea typeface="宋体"/>
                          <a:cs typeface="Times New Roman"/>
                        </a:rPr>
                        <a:t>（</a:t>
                      </a:r>
                      <a:r>
                        <a:rPr lang="en-US" sz="1600" b="1" kern="100">
                          <a:latin typeface="Times New Roman"/>
                          <a:ea typeface="宋体"/>
                          <a:cs typeface="Times New Roman"/>
                        </a:rPr>
                        <a:t>3</a:t>
                      </a:r>
                      <a:r>
                        <a:rPr lang="zh-CN" sz="1600" b="1" kern="100">
                          <a:latin typeface="Times New Roman"/>
                          <a:ea typeface="宋体"/>
                          <a:cs typeface="Times New Roman"/>
                        </a:rPr>
                        <a:t>）工资津贴费</a:t>
                      </a:r>
                      <a:endParaRPr lang="zh-CN" sz="2800" b="1"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44145" algn="r">
                        <a:spcAft>
                          <a:spcPts val="0"/>
                        </a:spcAft>
                      </a:pPr>
                      <a:r>
                        <a:rPr lang="en-US" sz="1600" b="1" kern="100" dirty="0">
                          <a:latin typeface="Times New Roman"/>
                          <a:ea typeface="宋体"/>
                          <a:cs typeface="Times New Roman"/>
                        </a:rPr>
                        <a:t>178 668.00</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36195" algn="r">
                        <a:spcAft>
                          <a:spcPts val="0"/>
                        </a:spcAft>
                      </a:pPr>
                      <a:r>
                        <a:rPr lang="en-US" sz="1600" b="1" kern="100">
                          <a:latin typeface="Times New Roman"/>
                          <a:ea typeface="宋体"/>
                          <a:cs typeface="Times New Roman"/>
                        </a:rPr>
                        <a:t>53 600.40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r">
                        <a:spcAft>
                          <a:spcPts val="0"/>
                        </a:spcAft>
                      </a:pPr>
                      <a:r>
                        <a:rPr lang="en-US" sz="1600" b="1" kern="100">
                          <a:latin typeface="Times New Roman"/>
                          <a:ea typeface="宋体"/>
                          <a:cs typeface="Times New Roman"/>
                        </a:rPr>
                        <a:t>44 667.00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r">
                        <a:spcAft>
                          <a:spcPts val="0"/>
                        </a:spcAft>
                      </a:pPr>
                      <a:r>
                        <a:rPr lang="en-US" sz="1600" b="1" kern="100">
                          <a:latin typeface="Times New Roman"/>
                          <a:ea typeface="宋体"/>
                          <a:cs typeface="Times New Roman"/>
                        </a:rPr>
                        <a:t>17 866.80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r">
                        <a:spcAft>
                          <a:spcPts val="0"/>
                        </a:spcAft>
                      </a:pPr>
                      <a:r>
                        <a:rPr lang="en-US" sz="1600" b="1" kern="100">
                          <a:latin typeface="Times New Roman"/>
                          <a:ea typeface="宋体"/>
                          <a:cs typeface="Times New Roman"/>
                        </a:rPr>
                        <a:t>62 533.80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700">
                <a:tc>
                  <a:txBody>
                    <a:bodyPr/>
                    <a:lstStyle/>
                    <a:p>
                      <a:pPr indent="71755" algn="just">
                        <a:spcAft>
                          <a:spcPts val="0"/>
                        </a:spcAft>
                      </a:pPr>
                      <a:r>
                        <a:rPr lang="zh-CN" sz="1600" b="1" kern="100">
                          <a:latin typeface="Times New Roman"/>
                          <a:ea typeface="宋体"/>
                          <a:cs typeface="Times New Roman"/>
                        </a:rPr>
                        <a:t>（</a:t>
                      </a:r>
                      <a:r>
                        <a:rPr lang="en-US" sz="1600" b="1" kern="100">
                          <a:latin typeface="Times New Roman"/>
                          <a:ea typeface="宋体"/>
                          <a:cs typeface="Times New Roman"/>
                        </a:rPr>
                        <a:t>4</a:t>
                      </a:r>
                      <a:r>
                        <a:rPr lang="zh-CN" sz="1600" b="1" kern="100">
                          <a:latin typeface="Times New Roman"/>
                          <a:ea typeface="宋体"/>
                          <a:cs typeface="Times New Roman"/>
                        </a:rPr>
                        <a:t>）燃料动力费</a:t>
                      </a:r>
                      <a:endParaRPr lang="zh-CN" sz="2800" b="1"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44145" algn="r">
                        <a:spcAft>
                          <a:spcPts val="0"/>
                        </a:spcAft>
                      </a:pPr>
                      <a:r>
                        <a:rPr lang="en-US" sz="1600" b="1" kern="100" dirty="0">
                          <a:latin typeface="Times New Roman"/>
                          <a:ea typeface="宋体"/>
                          <a:cs typeface="Times New Roman"/>
                        </a:rPr>
                        <a:t>6 664.00</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36195" algn="r">
                        <a:spcAft>
                          <a:spcPts val="0"/>
                        </a:spcAft>
                      </a:pPr>
                      <a:r>
                        <a:rPr lang="en-US" sz="1600" b="1" kern="100">
                          <a:latin typeface="Times New Roman"/>
                          <a:ea typeface="宋体"/>
                          <a:cs typeface="Times New Roman"/>
                        </a:rPr>
                        <a:t>1 066.24</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r">
                        <a:spcAft>
                          <a:spcPts val="0"/>
                        </a:spcAft>
                      </a:pPr>
                      <a:r>
                        <a:rPr lang="en-US" sz="1600" b="1" kern="100">
                          <a:latin typeface="Times New Roman"/>
                          <a:ea typeface="宋体"/>
                          <a:cs typeface="Times New Roman"/>
                        </a:rPr>
                        <a:t>4 664.80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ctr">
                        <a:spcAft>
                          <a:spcPts val="0"/>
                        </a:spcAft>
                      </a:pPr>
                      <a:r>
                        <a:rPr lang="en-US" sz="1600" b="1" kern="100">
                          <a:latin typeface="Times New Roman"/>
                          <a:ea typeface="宋体"/>
                          <a:cs typeface="Times New Roman"/>
                        </a:rPr>
                        <a:t>932.96</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700">
                <a:tc>
                  <a:txBody>
                    <a:bodyPr/>
                    <a:lstStyle/>
                    <a:p>
                      <a:pPr indent="71755" algn="just">
                        <a:spcAft>
                          <a:spcPts val="0"/>
                        </a:spcAft>
                      </a:pPr>
                      <a:r>
                        <a:rPr lang="zh-CN" sz="1600" b="1" kern="100">
                          <a:latin typeface="Times New Roman"/>
                          <a:ea typeface="宋体"/>
                          <a:cs typeface="Times New Roman"/>
                        </a:rPr>
                        <a:t>（</a:t>
                      </a:r>
                      <a:r>
                        <a:rPr lang="en-US" sz="1600" b="1" kern="100">
                          <a:latin typeface="Times New Roman"/>
                          <a:ea typeface="宋体"/>
                          <a:cs typeface="Times New Roman"/>
                        </a:rPr>
                        <a:t>5</a:t>
                      </a:r>
                      <a:r>
                        <a:rPr lang="zh-CN" sz="1600" b="1" kern="100">
                          <a:latin typeface="Times New Roman"/>
                          <a:ea typeface="宋体"/>
                          <a:cs typeface="Times New Roman"/>
                        </a:rPr>
                        <a:t>）保险费</a:t>
                      </a:r>
                      <a:endParaRPr lang="zh-CN" sz="2800" b="1"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44145" algn="r">
                        <a:spcAft>
                          <a:spcPts val="0"/>
                        </a:spcAft>
                      </a:pPr>
                      <a:r>
                        <a:rPr lang="en-US" sz="1600" b="1" kern="100" dirty="0">
                          <a:latin typeface="Times New Roman"/>
                          <a:ea typeface="宋体"/>
                          <a:cs typeface="Times New Roman"/>
                        </a:rPr>
                        <a:t>5 400.00</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36195" algn="r">
                        <a:spcAft>
                          <a:spcPts val="0"/>
                        </a:spcAft>
                      </a:pPr>
                      <a:r>
                        <a:rPr lang="en-US" sz="1600" b="1" kern="100">
                          <a:latin typeface="Times New Roman"/>
                          <a:ea typeface="宋体"/>
                          <a:cs typeface="Times New Roman"/>
                        </a:rPr>
                        <a:t>2 430.00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r">
                        <a:spcAft>
                          <a:spcPts val="0"/>
                        </a:spcAft>
                      </a:pPr>
                      <a:r>
                        <a:rPr lang="en-US" sz="1600" b="1" kern="100">
                          <a:latin typeface="Times New Roman"/>
                          <a:ea typeface="宋体"/>
                          <a:cs typeface="Times New Roman"/>
                        </a:rPr>
                        <a:t>2 700.00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r">
                        <a:spcAft>
                          <a:spcPts val="0"/>
                        </a:spcAft>
                      </a:pPr>
                      <a:r>
                        <a:rPr lang="en-US" sz="1600" b="1" kern="100">
                          <a:latin typeface="Times New Roman"/>
                          <a:ea typeface="宋体"/>
                          <a:cs typeface="Times New Roman"/>
                        </a:rPr>
                        <a:t>270.00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700">
                <a:tc>
                  <a:txBody>
                    <a:bodyPr/>
                    <a:lstStyle/>
                    <a:p>
                      <a:pPr indent="71755" algn="just">
                        <a:spcAft>
                          <a:spcPts val="0"/>
                        </a:spcAft>
                      </a:pPr>
                      <a:r>
                        <a:rPr lang="zh-CN" sz="1600" b="1" kern="100">
                          <a:latin typeface="Times New Roman"/>
                          <a:ea typeface="宋体"/>
                          <a:cs typeface="Times New Roman"/>
                        </a:rPr>
                        <a:t>（</a:t>
                      </a:r>
                      <a:r>
                        <a:rPr lang="en-US" sz="1600" b="1" kern="100">
                          <a:latin typeface="Times New Roman"/>
                          <a:ea typeface="宋体"/>
                          <a:cs typeface="Times New Roman"/>
                        </a:rPr>
                        <a:t>6</a:t>
                      </a:r>
                      <a:r>
                        <a:rPr lang="zh-CN" sz="1600" b="1" kern="100">
                          <a:latin typeface="Times New Roman"/>
                          <a:ea typeface="宋体"/>
                          <a:cs typeface="Times New Roman"/>
                        </a:rPr>
                        <a:t>）修缮维护费</a:t>
                      </a:r>
                      <a:endParaRPr lang="zh-CN" sz="2800" b="1"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44145" algn="r">
                        <a:spcAft>
                          <a:spcPts val="0"/>
                        </a:spcAft>
                      </a:pPr>
                      <a:r>
                        <a:rPr lang="en-US" sz="1600" b="1" kern="100" dirty="0">
                          <a:latin typeface="Times New Roman"/>
                          <a:ea typeface="宋体"/>
                          <a:cs typeface="Times New Roman"/>
                        </a:rPr>
                        <a:t>10 327.00</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36195" algn="r">
                        <a:spcAft>
                          <a:spcPts val="0"/>
                        </a:spcAft>
                      </a:pPr>
                      <a:r>
                        <a:rPr lang="en-US" sz="1600" b="1" kern="100" dirty="0">
                          <a:latin typeface="Times New Roman"/>
                          <a:ea typeface="宋体"/>
                          <a:cs typeface="Times New Roman"/>
                        </a:rPr>
                        <a:t>3 511.18</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r">
                        <a:spcAft>
                          <a:spcPts val="0"/>
                        </a:spcAft>
                      </a:pPr>
                      <a:r>
                        <a:rPr lang="en-US" sz="1600" b="1" kern="100">
                          <a:latin typeface="Times New Roman"/>
                          <a:ea typeface="宋体"/>
                          <a:cs typeface="Times New Roman"/>
                        </a:rPr>
                        <a:t>3 717.72</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r">
                        <a:spcAft>
                          <a:spcPts val="0"/>
                        </a:spcAft>
                      </a:pPr>
                      <a:r>
                        <a:rPr lang="en-US" sz="1600" b="1" kern="100">
                          <a:latin typeface="Times New Roman"/>
                          <a:ea typeface="宋体"/>
                          <a:cs typeface="Times New Roman"/>
                        </a:rPr>
                        <a:t>3 098.10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700">
                <a:tc>
                  <a:txBody>
                    <a:bodyPr/>
                    <a:lstStyle/>
                    <a:p>
                      <a:pPr indent="71755" algn="just">
                        <a:spcAft>
                          <a:spcPts val="0"/>
                        </a:spcAft>
                      </a:pPr>
                      <a:r>
                        <a:rPr lang="zh-CN" sz="1600" b="1" kern="100">
                          <a:latin typeface="Times New Roman"/>
                          <a:ea typeface="宋体"/>
                          <a:cs typeface="Times New Roman"/>
                        </a:rPr>
                        <a:t>（</a:t>
                      </a:r>
                      <a:r>
                        <a:rPr lang="en-US" sz="1600" b="1" kern="100">
                          <a:latin typeface="Times New Roman"/>
                          <a:ea typeface="宋体"/>
                          <a:cs typeface="Times New Roman"/>
                        </a:rPr>
                        <a:t>7</a:t>
                      </a:r>
                      <a:r>
                        <a:rPr lang="zh-CN" sz="1600" b="1" kern="100">
                          <a:latin typeface="Times New Roman"/>
                          <a:ea typeface="宋体"/>
                          <a:cs typeface="Times New Roman"/>
                        </a:rPr>
                        <a:t>）仓储搬运费</a:t>
                      </a:r>
                      <a:endParaRPr lang="zh-CN" sz="2800" b="1"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44145" algn="r">
                        <a:spcAft>
                          <a:spcPts val="0"/>
                        </a:spcAft>
                      </a:pPr>
                      <a:r>
                        <a:rPr lang="en-US" sz="1600" b="1" kern="100">
                          <a:latin typeface="Times New Roman"/>
                          <a:ea typeface="宋体"/>
                          <a:cs typeface="Times New Roman"/>
                        </a:rPr>
                        <a:t>14 816.00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36195" algn="ctr">
                        <a:spcAft>
                          <a:spcPts val="0"/>
                        </a:spcAft>
                      </a:pPr>
                      <a:r>
                        <a:rPr lang="zh-CN" sz="1600" b="1" kern="100" dirty="0">
                          <a:latin typeface="Times New Roman"/>
                          <a:ea typeface="宋体"/>
                          <a:cs typeface="Times New Roman"/>
                        </a:rPr>
                        <a:t>—</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r">
                        <a:spcAft>
                          <a:spcPts val="0"/>
                        </a:spcAft>
                      </a:pPr>
                      <a:r>
                        <a:rPr lang="en-US" sz="1600" b="1" kern="100">
                          <a:latin typeface="Times New Roman"/>
                          <a:ea typeface="宋体"/>
                          <a:cs typeface="Times New Roman"/>
                        </a:rPr>
                        <a:t>2 963.20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r">
                        <a:spcAft>
                          <a:spcPts val="0"/>
                        </a:spcAft>
                      </a:pPr>
                      <a:r>
                        <a:rPr lang="en-US" sz="1600" b="1" kern="100">
                          <a:latin typeface="Times New Roman"/>
                          <a:ea typeface="宋体"/>
                          <a:cs typeface="Times New Roman"/>
                        </a:rPr>
                        <a:t>11 852.80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700">
                <a:tc>
                  <a:txBody>
                    <a:bodyPr/>
                    <a:lstStyle/>
                    <a:p>
                      <a:pPr indent="71755" algn="just">
                        <a:spcAft>
                          <a:spcPts val="0"/>
                        </a:spcAft>
                      </a:pPr>
                      <a:r>
                        <a:rPr lang="zh-CN" sz="1600" b="1" kern="100">
                          <a:latin typeface="Times New Roman"/>
                          <a:ea typeface="宋体"/>
                          <a:cs typeface="Times New Roman"/>
                        </a:rPr>
                        <a:t>（</a:t>
                      </a:r>
                      <a:r>
                        <a:rPr lang="en-US" sz="1600" b="1" kern="100">
                          <a:latin typeface="Times New Roman"/>
                          <a:ea typeface="宋体"/>
                          <a:cs typeface="Times New Roman"/>
                        </a:rPr>
                        <a:t>8</a:t>
                      </a:r>
                      <a:r>
                        <a:rPr lang="zh-CN" sz="1600" b="1" kern="100">
                          <a:latin typeface="Times New Roman"/>
                          <a:ea typeface="宋体"/>
                          <a:cs typeface="Times New Roman"/>
                        </a:rPr>
                        <a:t>）仓储保管费</a:t>
                      </a:r>
                      <a:endParaRPr lang="zh-CN" sz="2800" b="1"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44145" algn="r">
                        <a:spcAft>
                          <a:spcPts val="0"/>
                        </a:spcAft>
                      </a:pPr>
                      <a:r>
                        <a:rPr lang="en-US" sz="1600" b="1" kern="100">
                          <a:latin typeface="Times New Roman"/>
                          <a:ea typeface="宋体"/>
                          <a:cs typeface="Times New Roman"/>
                        </a:rPr>
                        <a:t>20 977.00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36195" algn="ctr">
                        <a:spcAft>
                          <a:spcPts val="0"/>
                        </a:spcAft>
                      </a:pPr>
                      <a:r>
                        <a:rPr lang="zh-CN" sz="1600" b="1" kern="100" dirty="0">
                          <a:latin typeface="Times New Roman"/>
                          <a:ea typeface="宋体"/>
                          <a:cs typeface="Times New Roman"/>
                        </a:rPr>
                        <a:t>—</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r">
                        <a:spcAft>
                          <a:spcPts val="0"/>
                        </a:spcAft>
                      </a:pPr>
                      <a:r>
                        <a:rPr lang="en-US" sz="1600" b="1" kern="100" dirty="0">
                          <a:latin typeface="Times New Roman"/>
                          <a:ea typeface="宋体"/>
                          <a:cs typeface="Times New Roman"/>
                        </a:rPr>
                        <a:t>20 977.00</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700">
                <a:tc>
                  <a:txBody>
                    <a:bodyPr/>
                    <a:lstStyle/>
                    <a:p>
                      <a:pPr indent="71755" algn="just">
                        <a:spcAft>
                          <a:spcPts val="0"/>
                        </a:spcAft>
                      </a:pPr>
                      <a:r>
                        <a:rPr lang="zh-CN" sz="1600" b="1" kern="100">
                          <a:latin typeface="Times New Roman"/>
                          <a:ea typeface="宋体"/>
                          <a:cs typeface="Times New Roman"/>
                        </a:rPr>
                        <a:t>（</a:t>
                      </a:r>
                      <a:r>
                        <a:rPr lang="en-US" sz="1600" b="1" kern="100">
                          <a:latin typeface="Times New Roman"/>
                          <a:ea typeface="宋体"/>
                          <a:cs typeface="Times New Roman"/>
                        </a:rPr>
                        <a:t>9</a:t>
                      </a:r>
                      <a:r>
                        <a:rPr lang="zh-CN" sz="1600" b="1" kern="100">
                          <a:latin typeface="Times New Roman"/>
                          <a:ea typeface="宋体"/>
                          <a:cs typeface="Times New Roman"/>
                        </a:rPr>
                        <a:t>）仓储管理费</a:t>
                      </a:r>
                      <a:endParaRPr lang="zh-CN" sz="2800" b="1"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44145" algn="r">
                        <a:spcAft>
                          <a:spcPts val="0"/>
                        </a:spcAft>
                      </a:pPr>
                      <a:r>
                        <a:rPr lang="en-US" sz="1600" b="1" kern="100">
                          <a:latin typeface="Times New Roman"/>
                          <a:ea typeface="宋体"/>
                          <a:cs typeface="Times New Roman"/>
                        </a:rPr>
                        <a:t>8 115.00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36195" algn="r">
                        <a:spcAft>
                          <a:spcPts val="0"/>
                        </a:spcAft>
                      </a:pPr>
                      <a:r>
                        <a:rPr lang="en-US" sz="1600" b="1" kern="100">
                          <a:latin typeface="Times New Roman"/>
                          <a:ea typeface="宋体"/>
                          <a:cs typeface="Times New Roman"/>
                        </a:rPr>
                        <a:t>1 014.38</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r">
                        <a:spcAft>
                          <a:spcPts val="0"/>
                        </a:spcAft>
                      </a:pPr>
                      <a:r>
                        <a:rPr lang="en-US" sz="1600" b="1" kern="100" dirty="0">
                          <a:latin typeface="Times New Roman"/>
                          <a:ea typeface="宋体"/>
                          <a:cs typeface="Times New Roman"/>
                        </a:rPr>
                        <a:t>1 014.38</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r">
                        <a:spcAft>
                          <a:spcPts val="0"/>
                        </a:spcAft>
                      </a:pPr>
                      <a:r>
                        <a:rPr lang="en-US" sz="1600" b="1" kern="100">
                          <a:latin typeface="Times New Roman"/>
                          <a:ea typeface="宋体"/>
                          <a:cs typeface="Times New Roman"/>
                        </a:rPr>
                        <a:t>1 014.38</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r">
                        <a:spcAft>
                          <a:spcPts val="0"/>
                        </a:spcAft>
                      </a:pPr>
                      <a:r>
                        <a:rPr lang="en-US" sz="1600" b="1" kern="100">
                          <a:latin typeface="Times New Roman"/>
                          <a:ea typeface="宋体"/>
                          <a:cs typeface="Times New Roman"/>
                        </a:rPr>
                        <a:t>5 071.88</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700">
                <a:tc>
                  <a:txBody>
                    <a:bodyPr/>
                    <a:lstStyle/>
                    <a:p>
                      <a:pPr indent="71755" algn="just">
                        <a:spcAft>
                          <a:spcPts val="0"/>
                        </a:spcAft>
                      </a:pPr>
                      <a:r>
                        <a:rPr lang="zh-CN" sz="1600" b="1" kern="100">
                          <a:latin typeface="Times New Roman"/>
                          <a:ea typeface="宋体"/>
                          <a:cs typeface="Times New Roman"/>
                        </a:rPr>
                        <a:t>（</a:t>
                      </a:r>
                      <a:r>
                        <a:rPr lang="en-US" sz="1600" b="1" kern="100">
                          <a:latin typeface="Times New Roman"/>
                          <a:ea typeface="宋体"/>
                          <a:cs typeface="Times New Roman"/>
                        </a:rPr>
                        <a:t>10</a:t>
                      </a:r>
                      <a:r>
                        <a:rPr lang="zh-CN" sz="1600" b="1" kern="100">
                          <a:latin typeface="Times New Roman"/>
                          <a:ea typeface="宋体"/>
                          <a:cs typeface="Times New Roman"/>
                        </a:rPr>
                        <a:t>）易耗品费</a:t>
                      </a:r>
                      <a:endParaRPr lang="zh-CN" sz="2800" b="1"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44145" algn="r">
                        <a:spcAft>
                          <a:spcPts val="0"/>
                        </a:spcAft>
                      </a:pPr>
                      <a:r>
                        <a:rPr lang="en-US" sz="1600" b="1" kern="100">
                          <a:latin typeface="Times New Roman"/>
                          <a:ea typeface="宋体"/>
                          <a:cs typeface="Times New Roman"/>
                        </a:rPr>
                        <a:t>8 974.00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36195"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ctr">
                        <a:spcAft>
                          <a:spcPts val="0"/>
                        </a:spcAft>
                      </a:pPr>
                      <a:endParaRPr lang="en-US" sz="16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r">
                        <a:spcAft>
                          <a:spcPts val="0"/>
                        </a:spcAft>
                      </a:pPr>
                      <a:r>
                        <a:rPr lang="en-US" sz="1600" b="1" kern="100">
                          <a:latin typeface="Times New Roman"/>
                          <a:ea typeface="宋体"/>
                          <a:cs typeface="Times New Roman"/>
                        </a:rPr>
                        <a:t>8 974.00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700">
                <a:tc>
                  <a:txBody>
                    <a:bodyPr/>
                    <a:lstStyle/>
                    <a:p>
                      <a:pPr indent="71755" algn="just">
                        <a:spcAft>
                          <a:spcPts val="0"/>
                        </a:spcAft>
                      </a:pPr>
                      <a:r>
                        <a:rPr lang="zh-CN" sz="1600" b="1" kern="100">
                          <a:latin typeface="Times New Roman"/>
                          <a:ea typeface="宋体"/>
                          <a:cs typeface="Times New Roman"/>
                        </a:rPr>
                        <a:t>（</a:t>
                      </a:r>
                      <a:r>
                        <a:rPr lang="en-US" sz="1600" b="1" kern="100">
                          <a:latin typeface="Times New Roman"/>
                          <a:ea typeface="宋体"/>
                          <a:cs typeface="Times New Roman"/>
                        </a:rPr>
                        <a:t>11</a:t>
                      </a:r>
                      <a:r>
                        <a:rPr lang="zh-CN" sz="1600" b="1" kern="100">
                          <a:latin typeface="Times New Roman"/>
                          <a:ea typeface="宋体"/>
                          <a:cs typeface="Times New Roman"/>
                        </a:rPr>
                        <a:t>）资金占用利息</a:t>
                      </a:r>
                      <a:endParaRPr lang="zh-CN" sz="2800" b="1"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44145" algn="r">
                        <a:spcAft>
                          <a:spcPts val="0"/>
                        </a:spcAft>
                      </a:pPr>
                      <a:r>
                        <a:rPr lang="en-US" sz="1600" b="1" kern="100">
                          <a:latin typeface="Times New Roman"/>
                          <a:ea typeface="宋体"/>
                          <a:cs typeface="Times New Roman"/>
                        </a:rPr>
                        <a:t>10 045.00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36195" algn="r">
                        <a:spcAft>
                          <a:spcPts val="0"/>
                        </a:spcAft>
                      </a:pPr>
                      <a:r>
                        <a:rPr lang="en-US" sz="1600" b="1" kern="100">
                          <a:latin typeface="Times New Roman"/>
                          <a:ea typeface="宋体"/>
                          <a:cs typeface="Times New Roman"/>
                        </a:rPr>
                        <a:t>4 520.25</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r">
                        <a:spcAft>
                          <a:spcPts val="0"/>
                        </a:spcAft>
                      </a:pPr>
                      <a:r>
                        <a:rPr lang="en-US" sz="1600" b="1" kern="100" dirty="0">
                          <a:latin typeface="Times New Roman"/>
                          <a:ea typeface="宋体"/>
                          <a:cs typeface="Times New Roman"/>
                        </a:rPr>
                        <a:t>5 524.75</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ctr">
                        <a:spcAft>
                          <a:spcPts val="0"/>
                        </a:spcAft>
                      </a:pPr>
                      <a:r>
                        <a:rPr lang="zh-CN" sz="1600" b="1" kern="100" dirty="0">
                          <a:latin typeface="Times New Roman"/>
                          <a:ea typeface="宋体"/>
                          <a:cs typeface="Times New Roman"/>
                        </a:rPr>
                        <a:t>—</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700">
                <a:tc>
                  <a:txBody>
                    <a:bodyPr/>
                    <a:lstStyle/>
                    <a:p>
                      <a:pPr indent="71755" algn="just">
                        <a:spcAft>
                          <a:spcPts val="0"/>
                        </a:spcAft>
                      </a:pPr>
                      <a:r>
                        <a:rPr lang="zh-CN" sz="1600" b="1" kern="100">
                          <a:latin typeface="Times New Roman"/>
                          <a:ea typeface="宋体"/>
                          <a:cs typeface="Times New Roman"/>
                        </a:rPr>
                        <a:t>（</a:t>
                      </a:r>
                      <a:r>
                        <a:rPr lang="en-US" sz="1600" b="1" kern="100">
                          <a:latin typeface="Times New Roman"/>
                          <a:ea typeface="宋体"/>
                          <a:cs typeface="Times New Roman"/>
                        </a:rPr>
                        <a:t>12</a:t>
                      </a:r>
                      <a:r>
                        <a:rPr lang="zh-CN" sz="1600" b="1" kern="100">
                          <a:latin typeface="Times New Roman"/>
                          <a:ea typeface="宋体"/>
                          <a:cs typeface="Times New Roman"/>
                        </a:rPr>
                        <a:t>）税金等</a:t>
                      </a:r>
                      <a:endParaRPr lang="zh-CN" sz="2800" b="1"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44145" algn="r">
                        <a:spcAft>
                          <a:spcPts val="0"/>
                        </a:spcAft>
                      </a:pPr>
                      <a:r>
                        <a:rPr lang="en-US" sz="1600" b="1" kern="100">
                          <a:latin typeface="Times New Roman"/>
                          <a:ea typeface="宋体"/>
                          <a:cs typeface="Times New Roman"/>
                        </a:rPr>
                        <a:t>13 937.00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36195" algn="ctr">
                        <a:spcAft>
                          <a:spcPts val="0"/>
                        </a:spcAft>
                      </a:pPr>
                      <a:r>
                        <a:rPr lang="en-US" sz="1600" b="1" kern="100">
                          <a:latin typeface="Times New Roman"/>
                          <a:ea typeface="宋体"/>
                          <a:cs typeface="Times New Roman"/>
                        </a:rPr>
                        <a:t>2 787.40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ctr">
                        <a:spcAft>
                          <a:spcPts val="0"/>
                        </a:spcAft>
                      </a:pPr>
                      <a:r>
                        <a:rPr lang="en-US" sz="1600" b="1" kern="100">
                          <a:latin typeface="Times New Roman"/>
                          <a:ea typeface="宋体"/>
                          <a:cs typeface="Times New Roman"/>
                        </a:rPr>
                        <a:t>8 362.20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r">
                        <a:spcAft>
                          <a:spcPts val="0"/>
                        </a:spcAft>
                      </a:pPr>
                      <a:r>
                        <a:rPr lang="en-US" sz="1600" b="1" kern="100" dirty="0">
                          <a:latin typeface="Times New Roman"/>
                          <a:ea typeface="宋体"/>
                          <a:cs typeface="Times New Roman"/>
                        </a:rPr>
                        <a:t>2 787.40</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90170" algn="ctr">
                        <a:spcAft>
                          <a:spcPts val="0"/>
                        </a:spcAft>
                      </a:pPr>
                      <a:r>
                        <a:rPr lang="zh-CN" sz="1600" b="1" kern="100" dirty="0">
                          <a:latin typeface="Times New Roman"/>
                          <a:ea typeface="宋体"/>
                          <a:cs typeface="Times New Roman"/>
                        </a:rPr>
                        <a:t>—</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ctr">
                        <a:spcAft>
                          <a:spcPts val="0"/>
                        </a:spcAft>
                      </a:pPr>
                      <a:r>
                        <a:rPr lang="zh-CN" sz="1600" b="1" kern="100">
                          <a:latin typeface="Times New Roman"/>
                          <a:ea typeface="宋体"/>
                          <a:cs typeface="Times New Roman"/>
                        </a:rPr>
                        <a:t>—</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76700">
                <a:tc>
                  <a:txBody>
                    <a:bodyPr/>
                    <a:lstStyle/>
                    <a:p>
                      <a:pPr indent="269875" algn="ctr">
                        <a:spcAft>
                          <a:spcPts val="0"/>
                        </a:spcAft>
                      </a:pPr>
                      <a:r>
                        <a:rPr lang="zh-CN" sz="1600" b="1" kern="100">
                          <a:latin typeface="Times New Roman"/>
                          <a:ea typeface="宋体"/>
                          <a:cs typeface="Times New Roman"/>
                        </a:rPr>
                        <a:t>合</a:t>
                      </a:r>
                      <a:r>
                        <a:rPr lang="en-US" sz="1600" b="1" kern="100">
                          <a:latin typeface="Times New Roman"/>
                          <a:ea typeface="宋体"/>
                          <a:cs typeface="Times New Roman"/>
                        </a:rPr>
                        <a:t>    </a:t>
                      </a:r>
                      <a:r>
                        <a:rPr lang="zh-CN" sz="1600" b="1" kern="100">
                          <a:latin typeface="Times New Roman"/>
                          <a:ea typeface="宋体"/>
                          <a:cs typeface="Times New Roman"/>
                        </a:rPr>
                        <a:t>计</a:t>
                      </a:r>
                      <a:endParaRPr lang="zh-CN" sz="2800" b="1"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1440" algn="r">
                        <a:spcAft>
                          <a:spcPts val="0"/>
                        </a:spcAft>
                      </a:pPr>
                      <a:r>
                        <a:rPr lang="en-US" sz="1600" b="1" kern="100">
                          <a:latin typeface="Times New Roman"/>
                          <a:ea typeface="宋体"/>
                          <a:cs typeface="Times New Roman"/>
                        </a:rPr>
                        <a:t>408 187.00*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gn="r">
                        <a:spcAft>
                          <a:spcPts val="0"/>
                        </a:spcAft>
                      </a:pPr>
                      <a:r>
                        <a:rPr lang="en-US" sz="1600" b="1" kern="100">
                          <a:latin typeface="Times New Roman"/>
                          <a:ea typeface="宋体"/>
                          <a:cs typeface="Times New Roman"/>
                        </a:rPr>
                        <a:t>177 083.85</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r">
                        <a:spcAft>
                          <a:spcPts val="0"/>
                        </a:spcAft>
                      </a:pPr>
                      <a:r>
                        <a:rPr lang="en-US" sz="1600" b="1" kern="100" dirty="0">
                          <a:latin typeface="Times New Roman"/>
                          <a:ea typeface="宋体"/>
                          <a:cs typeface="Times New Roman"/>
                        </a:rPr>
                        <a:t>95 650.33</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r">
                        <a:spcAft>
                          <a:spcPts val="0"/>
                        </a:spcAft>
                      </a:pPr>
                      <a:r>
                        <a:rPr lang="en-US" sz="1600" b="1" kern="100">
                          <a:latin typeface="Times New Roman"/>
                          <a:ea typeface="宋体"/>
                          <a:cs typeface="Times New Roman"/>
                        </a:rPr>
                        <a:t>35 210.10</a:t>
                      </a:r>
                      <a:endParaRPr lang="zh-CN" sz="2800" b="1"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90170" algn="r">
                        <a:spcAft>
                          <a:spcPts val="0"/>
                        </a:spcAft>
                      </a:pPr>
                      <a:r>
                        <a:rPr lang="en-US" sz="1600" b="1" kern="100" dirty="0">
                          <a:latin typeface="Times New Roman"/>
                          <a:ea typeface="宋体"/>
                          <a:cs typeface="Times New Roman"/>
                        </a:rPr>
                        <a:t>25 856.14</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r">
                        <a:spcAft>
                          <a:spcPts val="0"/>
                        </a:spcAft>
                      </a:pPr>
                      <a:r>
                        <a:rPr lang="en-US" sz="1600" b="1" kern="100" dirty="0">
                          <a:latin typeface="Times New Roman"/>
                          <a:ea typeface="宋体"/>
                          <a:cs typeface="Times New Roman"/>
                        </a:rPr>
                        <a:t>74 386.60</a:t>
                      </a:r>
                      <a:endParaRPr lang="zh-CN" sz="2800" b="1"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第二节仓储成本的计算</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294967295"/>
            <p:extLst>
              <p:ext uri="{D42A27DB-BD31-4B8C-83A1-F6EECF244321}">
                <p14:modId xmlns="" xmlns:p14="http://schemas.microsoft.com/office/powerpoint/2010/main" val="3862465049"/>
              </p:ext>
            </p:extLst>
          </p:nvPr>
        </p:nvGraphicFramePr>
        <p:xfrm>
          <a:off x="1954213" y="2462213"/>
          <a:ext cx="10237787" cy="2479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0" name="Rectangle 2"/>
          <p:cNvSpPr>
            <a:spLocks noGrp="1" noChangeArrowheads="1"/>
          </p:cNvSpPr>
          <p:nvPr>
            <p:ph type="title" idx="4294967295"/>
          </p:nvPr>
        </p:nvSpPr>
        <p:spPr>
          <a:xfrm>
            <a:off x="977107" y="1268413"/>
            <a:ext cx="10237787" cy="576262"/>
          </a:xfrm>
        </p:spPr>
        <p:txBody>
          <a:bodyPr/>
          <a:lstStyle/>
          <a:p>
            <a:pPr algn="ctr" eaLnBrk="1" hangingPunct="1"/>
            <a:r>
              <a:rPr lang="zh-CN" altLang="en-US" dirty="0" smtClean="0">
                <a:latin typeface="宋体" panose="02010600030101010101" pitchFamily="2" charset="-122"/>
              </a:rPr>
              <a:t>一、仓储的概念</a:t>
            </a:r>
          </a:p>
        </p:txBody>
      </p:sp>
      <p:sp>
        <p:nvSpPr>
          <p:cNvPr id="5" name="文本框 4"/>
          <p:cNvSpPr txBox="1"/>
          <p:nvPr/>
        </p:nvSpPr>
        <p:spPr>
          <a:xfrm>
            <a:off x="119336" y="332656"/>
            <a:ext cx="4108817"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第一节仓储概述</a:t>
            </a:r>
            <a:r>
              <a:rPr lang="en-US" altLang="zh-CN" dirty="0">
                <a:latin typeface="宋体" panose="02010600030101010101" pitchFamily="2" charset="-122"/>
              </a:rPr>
              <a:t>&gt;</a:t>
            </a:r>
            <a:endParaRPr lang="zh-CN" altLang="en-US" dirty="0"/>
          </a:p>
        </p:txBody>
      </p:sp>
      <p:sp>
        <p:nvSpPr>
          <p:cNvPr id="6" name="TextBox 5"/>
          <p:cNvSpPr txBox="1"/>
          <p:nvPr/>
        </p:nvSpPr>
        <p:spPr>
          <a:xfrm>
            <a:off x="1055440" y="1412776"/>
            <a:ext cx="1627369" cy="523220"/>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zh-CN" altLang="en-US" sz="2800" b="1" dirty="0" smtClean="0"/>
              <a:t>预备知识</a:t>
            </a:r>
            <a:endParaRPr lang="zh-CN" altLang="en-US" sz="28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dirty="0" smtClean="0"/>
              <a:t>五、存货数量的盘存方法</a:t>
            </a:r>
          </a:p>
          <a:p>
            <a:r>
              <a:rPr lang="zh-CN" altLang="zh-CN" dirty="0" smtClean="0"/>
              <a:t>企业存货的数量需要通过盘存来确定，常用的存货数量盘存方法主要有实地盘存制和永续盘存制。</a:t>
            </a:r>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第二节仓储成本的计算</a:t>
            </a:r>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en-US" altLang="zh-CN" dirty="0" smtClean="0"/>
              <a:t>1</a:t>
            </a:r>
            <a:r>
              <a:rPr lang="zh-CN" altLang="zh-CN" dirty="0" smtClean="0"/>
              <a:t>．实地盘存制</a:t>
            </a:r>
          </a:p>
          <a:p>
            <a:r>
              <a:rPr lang="zh-CN" altLang="zh-CN" dirty="0" smtClean="0"/>
              <a:t>也称定期盘存制，指会计期末通过对全部存货进行实物盘点，以确定期末存货结存数量，然后分别乘以各项存货的盘存单价，计算出期末存货的总金额，计入各有关存货账户，再倒算出各种存货本期已耗用或已销售存货的成本。这种方法在物流企业，被称为“以存计销”或“盘存计销”。</a:t>
            </a:r>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第二节仓储成本的计算</a:t>
            </a:r>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sz="2800" dirty="0" smtClean="0"/>
              <a:t>采用实地盘存制的优点：平时可以不登记存货明细账减少栏，从而简化了核算工作。</a:t>
            </a:r>
          </a:p>
          <a:p>
            <a:r>
              <a:rPr lang="zh-CN" altLang="zh-CN" sz="2800" dirty="0" smtClean="0"/>
              <a:t>采用实地盘存制的缺点：①核算手续不够严密，不能通过账簿记录随时反映各种存货的收入、发出和结存情况，不利于对存货的计划、管理和控制；②由于发出存货的成本是通过倒算的方式确定的，如果出现收发错误、毁损、自然损耗、被盗等情况，账面均无反映，而是全部隐匿在倒算出的本期发出（销售或耗用）存货之中，不利于对存货的管理，影响成本的计算和利润确定的正确性。</a:t>
            </a:r>
            <a:endParaRPr lang="zh-CN" altLang="zh-CN" sz="2800" dirty="0"/>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第二节仓储成本的计算</a:t>
            </a:r>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lnSpc>
                <a:spcPct val="150000"/>
              </a:lnSpc>
            </a:pPr>
            <a:r>
              <a:rPr lang="en-US" altLang="zh-CN" sz="2800" dirty="0" smtClean="0"/>
              <a:t>2</a:t>
            </a:r>
            <a:r>
              <a:rPr lang="zh-CN" altLang="zh-CN" sz="2800" dirty="0" smtClean="0"/>
              <a:t>．永续盘存制</a:t>
            </a:r>
          </a:p>
          <a:p>
            <a:pPr>
              <a:lnSpc>
                <a:spcPct val="150000"/>
              </a:lnSpc>
            </a:pPr>
            <a:r>
              <a:rPr lang="zh-CN" altLang="zh-CN" sz="2800" dirty="0" smtClean="0"/>
              <a:t>也称账面盘存制，对存货项目随时进行库存记录，即分别品名、规格设置存货的明细账，逐笔或逐日地登记收入或发出的存货，并随时记录结存数。</a:t>
            </a:r>
          </a:p>
          <a:p>
            <a:pPr>
              <a:lnSpc>
                <a:spcPct val="150000"/>
              </a:lnSpc>
            </a:pPr>
            <a:r>
              <a:rPr lang="zh-CN" altLang="zh-CN" sz="2800" dirty="0" smtClean="0"/>
              <a:t>在永续盘存制下，一般情况下存货账户余额应当与实际库存相符。采用永续盘存制，也应根据需要对存货进行实物盘点。为了核对存货的账面记录，加强对存货的管理，每年至少应对存货进行一次全面盘点。</a:t>
            </a:r>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第二节仓储成本的计算</a:t>
            </a:r>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spcAft>
                <a:spcPts val="2400"/>
              </a:spcAft>
            </a:pPr>
            <a:r>
              <a:rPr lang="zh-CN" altLang="zh-CN" dirty="0" smtClean="0"/>
              <a:t>第三节</a:t>
            </a:r>
            <a:r>
              <a:rPr lang="en-US" altLang="zh-CN" dirty="0" smtClean="0"/>
              <a:t>  </a:t>
            </a:r>
            <a:r>
              <a:rPr lang="zh-CN" altLang="zh-CN" dirty="0" smtClean="0"/>
              <a:t>仓储成本分析与控制</a:t>
            </a:r>
            <a:endParaRPr lang="en-US" altLang="zh-CN" dirty="0" smtClean="0"/>
          </a:p>
          <a:p>
            <a:pPr lvl="3"/>
            <a:r>
              <a:rPr lang="zh-CN" altLang="zh-CN" sz="2800" dirty="0" smtClean="0">
                <a:latin typeface="+mn-ea"/>
                <a:ea typeface="+mn-ea"/>
              </a:rPr>
              <a:t>一、影响仓储成本的因素</a:t>
            </a:r>
          </a:p>
          <a:p>
            <a:pPr lvl="3"/>
            <a:r>
              <a:rPr lang="zh-CN" altLang="zh-CN" sz="2800" dirty="0" smtClean="0">
                <a:latin typeface="+mn-ea"/>
                <a:ea typeface="+mn-ea"/>
              </a:rPr>
              <a:t>二、仓储成本的分析</a:t>
            </a:r>
          </a:p>
          <a:p>
            <a:pPr lvl="3"/>
            <a:r>
              <a:rPr lang="zh-CN" altLang="zh-CN" sz="2800" dirty="0" smtClean="0">
                <a:latin typeface="+mn-ea"/>
                <a:ea typeface="+mn-ea"/>
              </a:rPr>
              <a:t>三、仓储成本的控制原则</a:t>
            </a:r>
          </a:p>
          <a:p>
            <a:pPr lvl="3"/>
            <a:r>
              <a:rPr lang="zh-CN" altLang="zh-CN" sz="2800" dirty="0" smtClean="0">
                <a:latin typeface="+mn-ea"/>
                <a:ea typeface="+mn-ea"/>
              </a:rPr>
              <a:t>四、仓储成本控制方法</a:t>
            </a:r>
            <a:endParaRPr lang="zh-CN" altLang="en-US" sz="2800" dirty="0">
              <a:latin typeface="+mn-ea"/>
              <a:ea typeface="+mn-ea"/>
            </a:endParaRPr>
          </a:p>
        </p:txBody>
      </p:sp>
      <p:sp>
        <p:nvSpPr>
          <p:cNvPr id="4"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
        <p:nvSpPr>
          <p:cNvPr id="5" name="虚尾箭头 4"/>
          <p:cNvSpPr/>
          <p:nvPr/>
        </p:nvSpPr>
        <p:spPr>
          <a:xfrm>
            <a:off x="1415480" y="2852936"/>
            <a:ext cx="8856984" cy="2736304"/>
          </a:xfrm>
          <a:prstGeom prst="stripedRightArrow">
            <a:avLst>
              <a:gd name="adj1" fmla="val 85696"/>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sz="2800" dirty="0" smtClean="0"/>
              <a:t>一、影响仓储成本的因素</a:t>
            </a:r>
          </a:p>
          <a:p>
            <a:r>
              <a:rPr lang="zh-CN" altLang="zh-CN" sz="2800" dirty="0" smtClean="0"/>
              <a:t>物资仓储量的多少是由许多因素决定的。比如，从物资本身的特征来看，货物本身的性能不稳定，易燃、易爆、易变质的货物的库存量要小一些。时尚性强的货物，库存量要小一些，如时装等；时尚性不强的货物，库存量可以高一些，如烟酒等。从物资管理方面来看，运输条件的便利与否也是影响因素之一。</a:t>
            </a:r>
          </a:p>
          <a:p>
            <a:r>
              <a:rPr lang="zh-CN" altLang="zh-CN" sz="2800" dirty="0" smtClean="0"/>
              <a:t>在研究物资最佳仓储量时，采购批量的大小是控制仓储量的基础。影响采购批量的因素可以分为以下几个方面。</a:t>
            </a:r>
            <a:endParaRPr lang="zh-CN" altLang="en-US" sz="2800" dirty="0"/>
          </a:p>
        </p:txBody>
      </p:sp>
      <p:sp>
        <p:nvSpPr>
          <p:cNvPr id="4"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lnSpc>
                <a:spcPct val="150000"/>
              </a:lnSpc>
            </a:pPr>
            <a:r>
              <a:rPr lang="zh-CN" altLang="zh-CN" dirty="0" smtClean="0"/>
              <a:t>（一）取得成本</a:t>
            </a:r>
          </a:p>
          <a:p>
            <a:pPr>
              <a:lnSpc>
                <a:spcPct val="150000"/>
              </a:lnSpc>
            </a:pPr>
            <a:r>
              <a:rPr lang="zh-CN" altLang="zh-CN" dirty="0" smtClean="0"/>
              <a:t>取得成本是指在采购过程中所发生的各种费用的总和。这些费用大体可以归结为两大类：一是随采购数量的变化而变化的变动费用；二是与采购数量多少关系不大的固定费用。</a:t>
            </a:r>
          </a:p>
        </p:txBody>
      </p:sp>
      <p:sp>
        <p:nvSpPr>
          <p:cNvPr id="4"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dirty="0" smtClean="0"/>
              <a:t>（二）储存成本</a:t>
            </a:r>
          </a:p>
          <a:p>
            <a:r>
              <a:rPr lang="zh-CN" altLang="zh-CN" dirty="0" smtClean="0"/>
              <a:t>生产销售使用的各种物资，在一般情况下，都应该有一定的储备。储备就会有成本费用发生，这种费用也可以分为两大类：一是与储备资金（即储备物资所占用的资金量）多少有近似正比关系的成本，如储备资金的利息、相关的税金等；二是与仓储物资数量（即仓储规模）有近似正比关系的成本，如仓库设施维护修理费、物资装卸搬运费、仓库管理人员工资等。</a:t>
            </a:r>
          </a:p>
        </p:txBody>
      </p:sp>
      <p:sp>
        <p:nvSpPr>
          <p:cNvPr id="4"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dirty="0" smtClean="0"/>
              <a:t>（三）缺货成本</a:t>
            </a:r>
          </a:p>
          <a:p>
            <a:r>
              <a:rPr lang="zh-CN" altLang="zh-CN" dirty="0" smtClean="0"/>
              <a:t>由于计划不周或环境条件发生变化，导致企业在仓储中发生了缺货现象，从而影响生产的顺利进行，造成生产或销售上的损失，这种由于缺货原因所造成的生产损失和其他额外支出称为缺货损失。所以，为了防止缺货损失，在确定采购批量时，必须综合考虑采购费用、储存费用等相关因素，以确定最佳的经济储量。</a:t>
            </a:r>
          </a:p>
        </p:txBody>
      </p:sp>
      <p:sp>
        <p:nvSpPr>
          <p:cNvPr id="4"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dirty="0" smtClean="0"/>
              <a:t>（四）运输时间</a:t>
            </a:r>
          </a:p>
          <a:p>
            <a:r>
              <a:rPr lang="zh-CN" altLang="zh-CN" dirty="0" smtClean="0"/>
              <a:t>在物资采购过程中，要做到随要随到的情况是有条件的。在一般情况下，物资采购到企业仓库总是需要一定的时间。所以，在物资采购时，需要将运输时间考虑在相关因素中。</a:t>
            </a:r>
          </a:p>
          <a:p>
            <a:r>
              <a:rPr lang="zh-CN" altLang="zh-CN" dirty="0" smtClean="0"/>
              <a:t>总之，在对上述影响物资采购批量的因素进行综合分析之后，才能正确确定物资的最佳经济采购量，从而进一步确定仓储的最佳经济储量。</a:t>
            </a:r>
          </a:p>
        </p:txBody>
      </p:sp>
      <p:sp>
        <p:nvSpPr>
          <p:cNvPr id="4"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2"/>
          <p:cNvGraphicFramePr>
            <a:graphicFrameLocks noGrp="1"/>
          </p:cNvGraphicFramePr>
          <p:nvPr>
            <p:ph sz="quarter" idx="4"/>
            <p:extLst>
              <p:ext uri="{D42A27DB-BD31-4B8C-83A1-F6EECF244321}">
                <p14:modId xmlns="" xmlns:p14="http://schemas.microsoft.com/office/powerpoint/2010/main" val="2865809129"/>
              </p:ext>
            </p:extLst>
          </p:nvPr>
        </p:nvGraphicFramePr>
        <p:xfrm>
          <a:off x="982663" y="2174875"/>
          <a:ext cx="10237787"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66" name="Rectangle 2"/>
          <p:cNvSpPr>
            <a:spLocks noGrp="1" noChangeArrowheads="1"/>
          </p:cNvSpPr>
          <p:nvPr>
            <p:ph type="title" idx="4294967295"/>
          </p:nvPr>
        </p:nvSpPr>
        <p:spPr>
          <a:xfrm>
            <a:off x="983432" y="1268760"/>
            <a:ext cx="10237019" cy="576064"/>
          </a:xfrm>
        </p:spPr>
        <p:txBody>
          <a:bodyPr/>
          <a:lstStyle/>
          <a:p>
            <a:pPr algn="ctr" eaLnBrk="1" hangingPunct="1"/>
            <a:r>
              <a:rPr lang="zh-CN" altLang="en-US" smtClean="0">
                <a:latin typeface="宋体" panose="02010600030101010101" pitchFamily="2" charset="-122"/>
              </a:rPr>
              <a:t>二、仓储性态</a:t>
            </a:r>
          </a:p>
        </p:txBody>
      </p:sp>
      <p:sp>
        <p:nvSpPr>
          <p:cNvPr id="4" name="文本框 3"/>
          <p:cNvSpPr txBox="1"/>
          <p:nvPr/>
        </p:nvSpPr>
        <p:spPr>
          <a:xfrm>
            <a:off x="119336" y="332656"/>
            <a:ext cx="4108817"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第一节仓储概述</a:t>
            </a:r>
            <a:r>
              <a:rPr lang="en-US" altLang="zh-CN" dirty="0">
                <a:latin typeface="宋体" panose="02010600030101010101" pitchFamily="2" charset="-122"/>
              </a:rPr>
              <a:t>&gt;</a:t>
            </a:r>
            <a:endParaRPr lang="zh-CN" altLang="en-US" dirty="0"/>
          </a:p>
        </p:txBody>
      </p:sp>
      <p:sp>
        <p:nvSpPr>
          <p:cNvPr id="5" name="TextBox 4"/>
          <p:cNvSpPr txBox="1"/>
          <p:nvPr/>
        </p:nvSpPr>
        <p:spPr>
          <a:xfrm>
            <a:off x="1055440" y="1412776"/>
            <a:ext cx="1627369" cy="523220"/>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zh-CN" altLang="en-US" sz="2800" b="1" dirty="0" smtClean="0"/>
              <a:t>预备知识</a:t>
            </a:r>
            <a:endParaRPr lang="zh-CN" altLang="en-US" sz="28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lnSpc>
                <a:spcPct val="150000"/>
              </a:lnSpc>
            </a:pPr>
            <a:r>
              <a:rPr lang="zh-CN" altLang="zh-CN" dirty="0" smtClean="0"/>
              <a:t>二、仓储成本的分析</a:t>
            </a:r>
          </a:p>
          <a:p>
            <a:pPr>
              <a:lnSpc>
                <a:spcPct val="150000"/>
              </a:lnSpc>
            </a:pPr>
            <a:r>
              <a:rPr lang="zh-CN" altLang="zh-CN" dirty="0" smtClean="0"/>
              <a:t>物流企业的仓储成本分析，应该从取得成本、储存成本、缺货成本三个方面进行。</a:t>
            </a:r>
          </a:p>
        </p:txBody>
      </p:sp>
      <p:sp>
        <p:nvSpPr>
          <p:cNvPr id="4"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sz="2800" dirty="0" smtClean="0"/>
              <a:t>（一）取得成本</a:t>
            </a:r>
          </a:p>
          <a:p>
            <a:r>
              <a:rPr lang="zh-CN" altLang="zh-CN" sz="2800" dirty="0" smtClean="0"/>
              <a:t>取得成本是指为取得存货而支出的成本。取得成本又可以分为订货成本和购置成本，前者是指取得订单的成本，与订货次数有关；后者是存货本身的价值。因此取得成本为</a:t>
            </a:r>
          </a:p>
          <a:p>
            <a:pPr indent="0" algn="ctr">
              <a:spcBef>
                <a:spcPts val="1200"/>
              </a:spcBef>
              <a:spcAft>
                <a:spcPts val="1200"/>
              </a:spcAft>
            </a:pPr>
            <a:r>
              <a:rPr lang="en-US" altLang="zh-CN" sz="2800" dirty="0" smtClean="0"/>
              <a:t>	TC</a:t>
            </a:r>
            <a:r>
              <a:rPr lang="en-US" altLang="zh-CN" sz="2800" baseline="-25000" dirty="0" smtClean="0"/>
              <a:t>a</a:t>
            </a:r>
            <a:r>
              <a:rPr lang="en-US" altLang="zh-CN" sz="2800" dirty="0" smtClean="0">
                <a:sym typeface="Symbol"/>
              </a:rPr>
              <a:t></a:t>
            </a:r>
            <a:r>
              <a:rPr lang="en-US" altLang="zh-CN" sz="2800" i="1" dirty="0" smtClean="0"/>
              <a:t>F</a:t>
            </a:r>
            <a:r>
              <a:rPr lang="en-US" altLang="zh-CN" sz="2800" baseline="-25000" dirty="0" smtClean="0"/>
              <a:t>1</a:t>
            </a:r>
            <a:r>
              <a:rPr lang="en-US" altLang="zh-CN" sz="2800" dirty="0" smtClean="0">
                <a:sym typeface="Symbol"/>
              </a:rPr>
              <a:t></a:t>
            </a:r>
            <a:r>
              <a:rPr lang="en-US" altLang="zh-CN" sz="2800" i="1" dirty="0" smtClean="0"/>
              <a:t>K</a:t>
            </a:r>
            <a:r>
              <a:rPr lang="en-US" altLang="zh-CN" sz="2800" baseline="-25000" dirty="0" smtClean="0"/>
              <a:t>a</a:t>
            </a:r>
            <a:r>
              <a:rPr lang="en-US" altLang="zh-CN" sz="2800" i="1" dirty="0" smtClean="0"/>
              <a:t>D</a:t>
            </a:r>
            <a:r>
              <a:rPr lang="en-US" altLang="zh-CN" sz="2800" dirty="0" smtClean="0"/>
              <a:t>/</a:t>
            </a:r>
            <a:r>
              <a:rPr lang="en-US" altLang="zh-CN" sz="2800" i="1" dirty="0" smtClean="0"/>
              <a:t>Q</a:t>
            </a:r>
            <a:r>
              <a:rPr lang="en-US" altLang="zh-CN" sz="2800" dirty="0" smtClean="0">
                <a:sym typeface="Symbol"/>
              </a:rPr>
              <a:t></a:t>
            </a:r>
            <a:r>
              <a:rPr lang="en-US" altLang="zh-CN" sz="2800" i="1" dirty="0" smtClean="0"/>
              <a:t>DU</a:t>
            </a:r>
            <a:endParaRPr lang="zh-CN" altLang="zh-CN" sz="2800" dirty="0" smtClean="0"/>
          </a:p>
          <a:p>
            <a:pPr lvl="1">
              <a:buNone/>
            </a:pPr>
            <a:r>
              <a:rPr lang="en-US" altLang="zh-CN" dirty="0" err="1" smtClean="0"/>
              <a:t>TC</a:t>
            </a:r>
            <a:r>
              <a:rPr lang="en-US" altLang="zh-CN" baseline="-25000" dirty="0" err="1" smtClean="0"/>
              <a:t>a</a:t>
            </a:r>
            <a:r>
              <a:rPr lang="zh-CN" altLang="zh-CN" dirty="0" smtClean="0"/>
              <a:t>—</a:t>
            </a:r>
            <a:r>
              <a:rPr lang="zh-CN" altLang="zh-CN" baseline="30000" dirty="0" smtClean="0"/>
              <a:t> </a:t>
            </a:r>
            <a:r>
              <a:rPr lang="zh-CN" altLang="zh-CN" dirty="0" smtClean="0"/>
              <a:t>取得成本；</a:t>
            </a:r>
            <a:r>
              <a:rPr lang="en-US" altLang="zh-CN" i="1" dirty="0" smtClean="0"/>
              <a:t>F</a:t>
            </a:r>
            <a:r>
              <a:rPr lang="en-US" altLang="zh-CN" baseline="-25000" dirty="0" smtClean="0"/>
              <a:t>1</a:t>
            </a:r>
            <a:r>
              <a:rPr lang="zh-CN" altLang="zh-CN" dirty="0" smtClean="0"/>
              <a:t>—</a:t>
            </a:r>
            <a:r>
              <a:rPr lang="zh-CN" altLang="zh-CN" baseline="30000" dirty="0" smtClean="0"/>
              <a:t> </a:t>
            </a:r>
            <a:r>
              <a:rPr lang="zh-CN" altLang="zh-CN" dirty="0" smtClean="0"/>
              <a:t>订货固定成本；</a:t>
            </a:r>
            <a:r>
              <a:rPr lang="en-US" altLang="zh-CN" i="1" dirty="0" smtClean="0"/>
              <a:t>K</a:t>
            </a:r>
            <a:r>
              <a:rPr lang="en-US" altLang="zh-CN" baseline="-25000" dirty="0" smtClean="0"/>
              <a:t>a</a:t>
            </a:r>
            <a:r>
              <a:rPr lang="zh-CN" altLang="zh-CN" dirty="0" smtClean="0"/>
              <a:t>—</a:t>
            </a:r>
            <a:r>
              <a:rPr lang="zh-CN" altLang="zh-CN" baseline="30000" dirty="0" smtClean="0"/>
              <a:t> </a:t>
            </a:r>
            <a:r>
              <a:rPr lang="zh-CN" altLang="zh-CN" dirty="0" smtClean="0"/>
              <a:t>每次订货的变动成本；</a:t>
            </a:r>
          </a:p>
          <a:p>
            <a:pPr lvl="1">
              <a:buNone/>
            </a:pPr>
            <a:r>
              <a:rPr lang="en-US" altLang="zh-CN" i="1" dirty="0" smtClean="0"/>
              <a:t>D</a:t>
            </a:r>
            <a:r>
              <a:rPr lang="zh-CN" altLang="zh-CN" dirty="0" smtClean="0"/>
              <a:t>—</a:t>
            </a:r>
            <a:r>
              <a:rPr lang="zh-CN" altLang="zh-CN" baseline="30000" dirty="0" smtClean="0"/>
              <a:t> </a:t>
            </a:r>
            <a:r>
              <a:rPr lang="zh-CN" altLang="zh-CN" dirty="0" smtClean="0"/>
              <a:t>年需求量；</a:t>
            </a:r>
            <a:r>
              <a:rPr lang="en-US" altLang="zh-CN" i="1" dirty="0" smtClean="0"/>
              <a:t>Q</a:t>
            </a:r>
            <a:r>
              <a:rPr lang="zh-CN" altLang="zh-CN" dirty="0" smtClean="0"/>
              <a:t>—</a:t>
            </a:r>
            <a:r>
              <a:rPr lang="zh-CN" altLang="zh-CN" baseline="30000" dirty="0" smtClean="0"/>
              <a:t> </a:t>
            </a:r>
            <a:r>
              <a:rPr lang="zh-CN" altLang="zh-CN" dirty="0" smtClean="0"/>
              <a:t>每次订货批量；</a:t>
            </a:r>
            <a:r>
              <a:rPr lang="en-US" altLang="zh-CN" i="1" dirty="0" smtClean="0"/>
              <a:t>U</a:t>
            </a:r>
            <a:r>
              <a:rPr lang="zh-CN" altLang="zh-CN" dirty="0" smtClean="0"/>
              <a:t>—</a:t>
            </a:r>
            <a:r>
              <a:rPr lang="zh-CN" altLang="zh-CN" baseline="30000" dirty="0" smtClean="0"/>
              <a:t> </a:t>
            </a:r>
            <a:r>
              <a:rPr lang="zh-CN" altLang="zh-CN" dirty="0" smtClean="0"/>
              <a:t>单价。</a:t>
            </a:r>
            <a:endParaRPr lang="zh-CN" altLang="en-US" dirty="0"/>
          </a:p>
        </p:txBody>
      </p:sp>
      <p:sp>
        <p:nvSpPr>
          <p:cNvPr id="4"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sz="2800" dirty="0" smtClean="0"/>
              <a:t>（二）储存成本</a:t>
            </a:r>
          </a:p>
          <a:p>
            <a:r>
              <a:rPr lang="zh-CN" altLang="zh-CN" sz="2800" dirty="0" smtClean="0"/>
              <a:t>储存成本是指企业为保持存货而发生的成本，如仓储费、搬运费、保险费、占用资金的利息等。储存成本可以分为变动成本和固定成本两部分，前者与存货数量的多少有关，后者与存货数量无关。因此储存成本为</a:t>
            </a:r>
          </a:p>
          <a:p>
            <a:pPr indent="0" algn="ctr">
              <a:spcAft>
                <a:spcPts val="2400"/>
              </a:spcAft>
            </a:pPr>
            <a:r>
              <a:rPr lang="en-US" altLang="zh-CN" sz="2800" dirty="0" smtClean="0"/>
              <a:t>	TC</a:t>
            </a:r>
            <a:r>
              <a:rPr lang="en-US" altLang="zh-CN" sz="2800" baseline="-25000" dirty="0" smtClean="0"/>
              <a:t>c</a:t>
            </a:r>
            <a:r>
              <a:rPr lang="en-US" altLang="zh-CN" sz="2800" dirty="0" smtClean="0">
                <a:sym typeface="Symbol"/>
              </a:rPr>
              <a:t></a:t>
            </a:r>
            <a:r>
              <a:rPr lang="en-US" altLang="zh-CN" sz="2800" i="1" dirty="0" smtClean="0"/>
              <a:t>F</a:t>
            </a:r>
            <a:r>
              <a:rPr lang="en-US" altLang="zh-CN" sz="2800" baseline="-25000" dirty="0" smtClean="0"/>
              <a:t>2</a:t>
            </a:r>
            <a:r>
              <a:rPr lang="en-US" altLang="zh-CN" sz="2800" dirty="0" smtClean="0">
                <a:sym typeface="Symbol"/>
              </a:rPr>
              <a:t></a:t>
            </a:r>
            <a:r>
              <a:rPr lang="en-US" altLang="zh-CN" sz="2800" i="1" dirty="0" smtClean="0"/>
              <a:t>K</a:t>
            </a:r>
            <a:r>
              <a:rPr lang="en-US" altLang="zh-CN" sz="2800" baseline="-25000" dirty="0" smtClean="0"/>
              <a:t>c</a:t>
            </a:r>
            <a:r>
              <a:rPr lang="en-US" altLang="zh-CN" sz="2800" i="1" dirty="0" smtClean="0"/>
              <a:t>Q</a:t>
            </a:r>
            <a:r>
              <a:rPr lang="en-US" altLang="zh-CN" sz="2800" dirty="0" smtClean="0"/>
              <a:t>/2</a:t>
            </a:r>
            <a:endParaRPr lang="zh-CN" altLang="zh-CN" sz="2800" dirty="0" smtClean="0"/>
          </a:p>
          <a:p>
            <a:pPr marL="0" lvl="2" indent="720000">
              <a:lnSpc>
                <a:spcPct val="120000"/>
              </a:lnSpc>
              <a:spcBef>
                <a:spcPts val="0"/>
              </a:spcBef>
              <a:buClr>
                <a:schemeClr val="tx1"/>
              </a:buClr>
            </a:pPr>
            <a:r>
              <a:rPr lang="en-US" altLang="zh-CN" sz="2800" dirty="0" err="1" smtClean="0"/>
              <a:t>TC</a:t>
            </a:r>
            <a:r>
              <a:rPr lang="en-US" altLang="zh-CN" sz="2800" baseline="-25000" dirty="0" err="1" smtClean="0"/>
              <a:t>c</a:t>
            </a:r>
            <a:r>
              <a:rPr lang="zh-CN" altLang="zh-CN" sz="2800" dirty="0" smtClean="0"/>
              <a:t>—</a:t>
            </a:r>
            <a:r>
              <a:rPr lang="zh-CN" altLang="zh-CN" sz="2800" baseline="30000" dirty="0" smtClean="0"/>
              <a:t> </a:t>
            </a:r>
            <a:r>
              <a:rPr lang="zh-CN" altLang="zh-CN" sz="2800" dirty="0" smtClean="0"/>
              <a:t>储存成本；</a:t>
            </a:r>
            <a:r>
              <a:rPr lang="en-US" altLang="zh-CN" sz="2800" i="1" dirty="0" smtClean="0"/>
              <a:t>F</a:t>
            </a:r>
            <a:r>
              <a:rPr lang="en-US" altLang="zh-CN" sz="2800" baseline="-25000" dirty="0" smtClean="0"/>
              <a:t>2</a:t>
            </a:r>
            <a:r>
              <a:rPr lang="zh-CN" altLang="zh-CN" sz="2800" dirty="0" smtClean="0"/>
              <a:t>—</a:t>
            </a:r>
            <a:r>
              <a:rPr lang="zh-CN" altLang="zh-CN" sz="2800" baseline="30000" dirty="0" smtClean="0"/>
              <a:t> </a:t>
            </a:r>
            <a:r>
              <a:rPr lang="zh-CN" altLang="zh-CN" sz="2800" dirty="0" smtClean="0"/>
              <a:t>固定储存成本；</a:t>
            </a:r>
            <a:r>
              <a:rPr lang="en-US" altLang="zh-CN" sz="2800" i="1" dirty="0" err="1" smtClean="0"/>
              <a:t>K</a:t>
            </a:r>
            <a:r>
              <a:rPr lang="en-US" altLang="zh-CN" sz="2800" baseline="-25000" dirty="0" err="1" smtClean="0"/>
              <a:t>c</a:t>
            </a:r>
            <a:r>
              <a:rPr lang="zh-CN" altLang="zh-CN" sz="2800" dirty="0" smtClean="0"/>
              <a:t>—</a:t>
            </a:r>
            <a:r>
              <a:rPr lang="zh-CN" altLang="zh-CN" sz="2800" baseline="30000" dirty="0" smtClean="0"/>
              <a:t> </a:t>
            </a:r>
            <a:r>
              <a:rPr lang="zh-CN" altLang="zh-CN" sz="2800" dirty="0" smtClean="0"/>
              <a:t>单位变动储存成本。</a:t>
            </a:r>
            <a:endParaRPr lang="zh-CN" altLang="en-US" sz="2800" dirty="0">
              <a:latin typeface="宋体" pitchFamily="2" charset="-122"/>
              <a:ea typeface="宋体" pitchFamily="2" charset="-122"/>
              <a:cs typeface="+mn-cs"/>
            </a:endParaRPr>
          </a:p>
        </p:txBody>
      </p:sp>
      <p:sp>
        <p:nvSpPr>
          <p:cNvPr id="4"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lnSpc>
                <a:spcPct val="150000"/>
              </a:lnSpc>
            </a:pPr>
            <a:r>
              <a:rPr lang="zh-CN" altLang="zh-CN" dirty="0" smtClean="0"/>
              <a:t>（三）缺货成本</a:t>
            </a:r>
          </a:p>
          <a:p>
            <a:pPr>
              <a:lnSpc>
                <a:spcPct val="150000"/>
              </a:lnSpc>
            </a:pPr>
            <a:r>
              <a:rPr lang="zh-CN" altLang="zh-CN" dirty="0" smtClean="0"/>
              <a:t>缺货成本是指由于存货不能满足生产经营活动的需要而造成的损失，如失销损失、信誉损失、紧急采购额外支出等。缺货成本用</a:t>
            </a:r>
            <a:r>
              <a:rPr lang="en-US" altLang="zh-CN" dirty="0" err="1" smtClean="0"/>
              <a:t>TC</a:t>
            </a:r>
            <a:r>
              <a:rPr lang="en-US" altLang="zh-CN" baseline="-25000" dirty="0" err="1" smtClean="0"/>
              <a:t>s</a:t>
            </a:r>
            <a:r>
              <a:rPr lang="zh-CN" altLang="zh-CN" dirty="0" smtClean="0"/>
              <a:t>表示。</a:t>
            </a:r>
          </a:p>
        </p:txBody>
      </p:sp>
      <p:sp>
        <p:nvSpPr>
          <p:cNvPr id="4"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lnSpc>
                <a:spcPct val="150000"/>
              </a:lnSpc>
            </a:pPr>
            <a:r>
              <a:rPr lang="zh-CN" altLang="zh-CN" dirty="0" smtClean="0">
                <a:latin typeface="Times New Roman" pitchFamily="18" charset="0"/>
                <a:cs typeface="Times New Roman" pitchFamily="18" charset="0"/>
              </a:rPr>
              <a:t>（四）总成本</a:t>
            </a:r>
          </a:p>
          <a:p>
            <a:pPr>
              <a:lnSpc>
                <a:spcPct val="150000"/>
              </a:lnSpc>
            </a:pPr>
            <a:r>
              <a:rPr lang="zh-CN" altLang="zh-CN" dirty="0" smtClean="0">
                <a:latin typeface="Times New Roman" pitchFamily="18" charset="0"/>
                <a:cs typeface="Times New Roman" pitchFamily="18" charset="0"/>
              </a:rPr>
              <a:t>总成本</a:t>
            </a:r>
            <a:r>
              <a:rPr lang="en-US" altLang="zh-CN" dirty="0" smtClean="0">
                <a:latin typeface="Times New Roman" pitchFamily="18" charset="0"/>
                <a:cs typeface="Times New Roman" pitchFamily="18" charset="0"/>
              </a:rPr>
              <a:t>TC</a:t>
            </a:r>
            <a:r>
              <a:rPr lang="zh-CN" altLang="zh-CN" dirty="0" smtClean="0">
                <a:latin typeface="Times New Roman" pitchFamily="18" charset="0"/>
                <a:cs typeface="Times New Roman" pitchFamily="18" charset="0"/>
              </a:rPr>
              <a:t>与每次订货批量</a:t>
            </a:r>
            <a:r>
              <a:rPr lang="en-US" altLang="zh-CN" i="1" dirty="0" smtClean="0">
                <a:latin typeface="Times New Roman" pitchFamily="18" charset="0"/>
                <a:cs typeface="Times New Roman" pitchFamily="18" charset="0"/>
              </a:rPr>
              <a:t>Q</a:t>
            </a:r>
            <a:r>
              <a:rPr lang="zh-CN" altLang="zh-CN" dirty="0" smtClean="0">
                <a:latin typeface="Times New Roman" pitchFamily="18" charset="0"/>
                <a:cs typeface="Times New Roman" pitchFamily="18" charset="0"/>
              </a:rPr>
              <a:t>的关系式为</a:t>
            </a:r>
          </a:p>
          <a:p>
            <a:pPr>
              <a:lnSpc>
                <a:spcPct val="150000"/>
              </a:lnSpc>
            </a:pPr>
            <a:r>
              <a:rPr lang="zh-CN" altLang="zh-CN" dirty="0" smtClean="0">
                <a:latin typeface="Times New Roman" pitchFamily="18" charset="0"/>
                <a:cs typeface="Times New Roman" pitchFamily="18" charset="0"/>
              </a:rPr>
              <a:t>总成本（</a:t>
            </a:r>
            <a:r>
              <a:rPr lang="en-US" altLang="zh-CN" dirty="0" smtClean="0">
                <a:latin typeface="Times New Roman" pitchFamily="18" charset="0"/>
                <a:cs typeface="Times New Roman" pitchFamily="18" charset="0"/>
              </a:rPr>
              <a:t>TC</a:t>
            </a:r>
            <a:r>
              <a:rPr lang="zh-CN" altLang="zh-CN"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sym typeface="Symbol"/>
              </a:rPr>
              <a:t></a:t>
            </a:r>
            <a:r>
              <a:rPr lang="zh-CN" altLang="zh-CN" dirty="0" smtClean="0">
                <a:latin typeface="Times New Roman" pitchFamily="18" charset="0"/>
                <a:cs typeface="Times New Roman" pitchFamily="18" charset="0"/>
              </a:rPr>
              <a:t>取得成本</a:t>
            </a:r>
            <a:r>
              <a:rPr lang="en-US" altLang="zh-CN" dirty="0" smtClean="0">
                <a:latin typeface="Times New Roman" pitchFamily="18" charset="0"/>
                <a:cs typeface="Times New Roman" pitchFamily="18" charset="0"/>
                <a:sym typeface="Symbol"/>
              </a:rPr>
              <a:t></a:t>
            </a:r>
            <a:r>
              <a:rPr lang="zh-CN" altLang="zh-CN" dirty="0" smtClean="0">
                <a:latin typeface="Times New Roman" pitchFamily="18" charset="0"/>
                <a:cs typeface="Times New Roman" pitchFamily="18" charset="0"/>
              </a:rPr>
              <a:t>储存成本</a:t>
            </a:r>
            <a:r>
              <a:rPr lang="en-US" altLang="zh-CN" dirty="0" smtClean="0">
                <a:latin typeface="Times New Roman" pitchFamily="18" charset="0"/>
                <a:cs typeface="Times New Roman" pitchFamily="18" charset="0"/>
                <a:sym typeface="Symbol"/>
              </a:rPr>
              <a:t></a:t>
            </a:r>
            <a:r>
              <a:rPr lang="zh-CN" altLang="zh-CN" dirty="0" smtClean="0">
                <a:latin typeface="Times New Roman" pitchFamily="18" charset="0"/>
                <a:cs typeface="Times New Roman" pitchFamily="18" charset="0"/>
              </a:rPr>
              <a:t>缺货成本</a:t>
            </a:r>
          </a:p>
          <a:p>
            <a:pPr>
              <a:lnSpc>
                <a:spcPct val="150000"/>
              </a:lnSpc>
            </a:pPr>
            <a:r>
              <a:rPr lang="en-US" altLang="zh-CN" dirty="0" smtClean="0">
                <a:latin typeface="Times New Roman" pitchFamily="18" charset="0"/>
                <a:cs typeface="Times New Roman" pitchFamily="18" charset="0"/>
                <a:sym typeface="Symbol"/>
              </a:rPr>
              <a:t>             </a:t>
            </a:r>
            <a:r>
              <a:rPr lang="en-US" altLang="zh-CN" dirty="0" err="1" smtClean="0">
                <a:latin typeface="Times New Roman" pitchFamily="18" charset="0"/>
                <a:cs typeface="Times New Roman" pitchFamily="18" charset="0"/>
              </a:rPr>
              <a:t>TC</a:t>
            </a:r>
            <a:r>
              <a:rPr lang="en-US" altLang="zh-CN" baseline="-25000" dirty="0" err="1" smtClean="0">
                <a:latin typeface="Times New Roman" pitchFamily="18" charset="0"/>
                <a:cs typeface="Times New Roman" pitchFamily="18" charset="0"/>
              </a:rPr>
              <a:t>a</a:t>
            </a:r>
            <a:r>
              <a:rPr lang="en-US" altLang="zh-CN" dirty="0" err="1" smtClean="0">
                <a:latin typeface="Times New Roman" pitchFamily="18" charset="0"/>
                <a:cs typeface="Times New Roman" pitchFamily="18" charset="0"/>
                <a:sym typeface="Symbol"/>
              </a:rPr>
              <a:t></a:t>
            </a:r>
            <a:r>
              <a:rPr lang="en-US" altLang="zh-CN" dirty="0" err="1" smtClean="0">
                <a:latin typeface="Times New Roman" pitchFamily="18" charset="0"/>
                <a:cs typeface="Times New Roman" pitchFamily="18" charset="0"/>
              </a:rPr>
              <a:t>TC</a:t>
            </a:r>
            <a:r>
              <a:rPr lang="en-US" altLang="zh-CN" baseline="-25000" dirty="0" err="1" smtClean="0">
                <a:latin typeface="Times New Roman" pitchFamily="18" charset="0"/>
                <a:cs typeface="Times New Roman" pitchFamily="18" charset="0"/>
              </a:rPr>
              <a:t>c</a:t>
            </a:r>
            <a:r>
              <a:rPr lang="en-US" altLang="zh-CN" dirty="0" err="1" smtClean="0">
                <a:latin typeface="Times New Roman" pitchFamily="18" charset="0"/>
                <a:cs typeface="Times New Roman" pitchFamily="18" charset="0"/>
                <a:sym typeface="Symbol"/>
              </a:rPr>
              <a:t></a:t>
            </a:r>
            <a:r>
              <a:rPr lang="en-US" altLang="zh-CN" dirty="0" err="1" smtClean="0">
                <a:latin typeface="Times New Roman" pitchFamily="18" charset="0"/>
                <a:cs typeface="Times New Roman" pitchFamily="18" charset="0"/>
              </a:rPr>
              <a:t>TC</a:t>
            </a:r>
            <a:r>
              <a:rPr lang="en-US" altLang="zh-CN" baseline="-25000" dirty="0" err="1" smtClean="0">
                <a:latin typeface="Times New Roman" pitchFamily="18" charset="0"/>
                <a:cs typeface="Times New Roman" pitchFamily="18" charset="0"/>
              </a:rPr>
              <a:t>s</a:t>
            </a:r>
            <a:endParaRPr lang="zh-CN" altLang="zh-CN" dirty="0" smtClean="0">
              <a:latin typeface="Times New Roman" pitchFamily="18" charset="0"/>
              <a:cs typeface="Times New Roman" pitchFamily="18" charset="0"/>
            </a:endParaRPr>
          </a:p>
          <a:p>
            <a:pPr>
              <a:lnSpc>
                <a:spcPct val="150000"/>
              </a:lnSpc>
            </a:pPr>
            <a:r>
              <a:rPr lang="en-US" altLang="zh-CN" dirty="0" smtClean="0">
                <a:latin typeface="Times New Roman" pitchFamily="18" charset="0"/>
                <a:cs typeface="Times New Roman" pitchFamily="18" charset="0"/>
                <a:sym typeface="Symbol"/>
              </a:rPr>
              <a:t>             </a:t>
            </a:r>
            <a:r>
              <a:rPr lang="en-US" altLang="zh-CN" i="1" dirty="0" smtClean="0">
                <a:latin typeface="Times New Roman" pitchFamily="18" charset="0"/>
                <a:cs typeface="Times New Roman" pitchFamily="18" charset="0"/>
              </a:rPr>
              <a:t>F</a:t>
            </a:r>
            <a:r>
              <a:rPr lang="en-US" altLang="zh-CN" baseline="-25000" dirty="0" smtClean="0">
                <a:latin typeface="Times New Roman" pitchFamily="18" charset="0"/>
                <a:cs typeface="Times New Roman" pitchFamily="18" charset="0"/>
              </a:rPr>
              <a:t>1</a:t>
            </a:r>
            <a:r>
              <a:rPr lang="en-US" altLang="zh-CN" dirty="0" smtClean="0">
                <a:latin typeface="Times New Roman" pitchFamily="18" charset="0"/>
                <a:cs typeface="Times New Roman" pitchFamily="18" charset="0"/>
                <a:sym typeface="Symbol"/>
              </a:rPr>
              <a:t></a:t>
            </a:r>
            <a:r>
              <a:rPr lang="en-US" altLang="zh-CN" i="1" dirty="0" smtClean="0">
                <a:latin typeface="Times New Roman" pitchFamily="18" charset="0"/>
                <a:cs typeface="Times New Roman" pitchFamily="18" charset="0"/>
              </a:rPr>
              <a:t>K</a:t>
            </a:r>
            <a:r>
              <a:rPr lang="en-US" altLang="zh-CN" baseline="-25000" dirty="0" smtClean="0">
                <a:latin typeface="Times New Roman" pitchFamily="18" charset="0"/>
                <a:cs typeface="Times New Roman" pitchFamily="18" charset="0"/>
              </a:rPr>
              <a:t>a</a:t>
            </a:r>
            <a:r>
              <a:rPr lang="en-US" altLang="zh-CN" i="1" dirty="0" smtClean="0">
                <a:latin typeface="Times New Roman" pitchFamily="18" charset="0"/>
                <a:cs typeface="Times New Roman" pitchFamily="18" charset="0"/>
              </a:rPr>
              <a:t>D</a:t>
            </a:r>
            <a:r>
              <a:rPr lang="en-US" altLang="zh-CN" dirty="0" smtClean="0">
                <a:latin typeface="Times New Roman" pitchFamily="18" charset="0"/>
                <a:cs typeface="Times New Roman" pitchFamily="18" charset="0"/>
              </a:rPr>
              <a:t>/</a:t>
            </a:r>
            <a:r>
              <a:rPr lang="en-US" altLang="zh-CN" i="1" dirty="0" smtClean="0">
                <a:latin typeface="Times New Roman" pitchFamily="18" charset="0"/>
                <a:cs typeface="Times New Roman" pitchFamily="18" charset="0"/>
              </a:rPr>
              <a:t>Q</a:t>
            </a:r>
            <a:r>
              <a:rPr lang="en-US" altLang="zh-CN" dirty="0" smtClean="0">
                <a:latin typeface="Times New Roman" pitchFamily="18" charset="0"/>
                <a:cs typeface="Times New Roman" pitchFamily="18" charset="0"/>
                <a:sym typeface="Symbol"/>
              </a:rPr>
              <a:t></a:t>
            </a:r>
            <a:r>
              <a:rPr lang="en-US" altLang="zh-CN" i="1" dirty="0" smtClean="0">
                <a:latin typeface="Times New Roman" pitchFamily="18" charset="0"/>
                <a:cs typeface="Times New Roman" pitchFamily="18" charset="0"/>
              </a:rPr>
              <a:t>DU</a:t>
            </a:r>
            <a:r>
              <a:rPr lang="en-US" altLang="zh-CN" dirty="0" smtClean="0">
                <a:latin typeface="Times New Roman" pitchFamily="18" charset="0"/>
                <a:cs typeface="Times New Roman" pitchFamily="18" charset="0"/>
                <a:sym typeface="Symbol"/>
              </a:rPr>
              <a:t></a:t>
            </a:r>
            <a:r>
              <a:rPr lang="en-US" altLang="zh-CN" i="1" dirty="0" smtClean="0">
                <a:latin typeface="Times New Roman" pitchFamily="18" charset="0"/>
                <a:cs typeface="Times New Roman" pitchFamily="18" charset="0"/>
              </a:rPr>
              <a:t>F</a:t>
            </a:r>
            <a:r>
              <a:rPr lang="en-US" altLang="zh-CN" baseline="-25000" dirty="0" smtClean="0">
                <a:latin typeface="Times New Roman" pitchFamily="18" charset="0"/>
                <a:cs typeface="Times New Roman" pitchFamily="18" charset="0"/>
              </a:rPr>
              <a:t>2</a:t>
            </a:r>
            <a:r>
              <a:rPr lang="en-US" altLang="zh-CN" dirty="0" smtClean="0">
                <a:latin typeface="Times New Roman" pitchFamily="18" charset="0"/>
                <a:cs typeface="Times New Roman" pitchFamily="18" charset="0"/>
                <a:sym typeface="Symbol"/>
              </a:rPr>
              <a:t></a:t>
            </a:r>
            <a:r>
              <a:rPr lang="en-US" altLang="zh-CN" i="1" dirty="0" smtClean="0">
                <a:latin typeface="Times New Roman" pitchFamily="18" charset="0"/>
                <a:cs typeface="Times New Roman" pitchFamily="18" charset="0"/>
              </a:rPr>
              <a:t>K</a:t>
            </a:r>
            <a:r>
              <a:rPr lang="en-US" altLang="zh-CN" baseline="-25000" dirty="0" smtClean="0">
                <a:latin typeface="Times New Roman" pitchFamily="18" charset="0"/>
                <a:cs typeface="Times New Roman" pitchFamily="18" charset="0"/>
              </a:rPr>
              <a:t>c</a:t>
            </a:r>
            <a:r>
              <a:rPr lang="en-US" altLang="zh-CN" i="1" dirty="0" smtClean="0">
                <a:latin typeface="Times New Roman" pitchFamily="18" charset="0"/>
                <a:cs typeface="Times New Roman" pitchFamily="18" charset="0"/>
              </a:rPr>
              <a:t>Q</a:t>
            </a:r>
            <a:r>
              <a:rPr lang="en-US" altLang="zh-CN" dirty="0" smtClean="0">
                <a:latin typeface="Times New Roman" pitchFamily="18" charset="0"/>
                <a:cs typeface="Times New Roman" pitchFamily="18" charset="0"/>
              </a:rPr>
              <a:t>/2</a:t>
            </a:r>
            <a:r>
              <a:rPr lang="en-US" altLang="zh-CN" dirty="0" smtClean="0">
                <a:latin typeface="Times New Roman" pitchFamily="18" charset="0"/>
                <a:cs typeface="Times New Roman" pitchFamily="18" charset="0"/>
                <a:sym typeface="Symbol"/>
              </a:rPr>
              <a:t></a:t>
            </a:r>
            <a:r>
              <a:rPr lang="en-US" altLang="zh-CN" dirty="0" smtClean="0">
                <a:latin typeface="Times New Roman" pitchFamily="18" charset="0"/>
                <a:cs typeface="Times New Roman" pitchFamily="18" charset="0"/>
              </a:rPr>
              <a:t>TC</a:t>
            </a:r>
            <a:r>
              <a:rPr lang="en-US" altLang="zh-CN" baseline="-25000" dirty="0" smtClean="0">
                <a:latin typeface="Times New Roman" pitchFamily="18" charset="0"/>
                <a:cs typeface="Times New Roman" pitchFamily="18" charset="0"/>
              </a:rPr>
              <a:t>s</a:t>
            </a:r>
            <a:endParaRPr lang="zh-CN" altLang="zh-CN" dirty="0">
              <a:latin typeface="Times New Roman" pitchFamily="18" charset="0"/>
              <a:cs typeface="Times New Roman" pitchFamily="18" charset="0"/>
            </a:endParaRPr>
          </a:p>
        </p:txBody>
      </p:sp>
      <p:sp>
        <p:nvSpPr>
          <p:cNvPr id="4"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dirty="0" smtClean="0">
                <a:latin typeface="Times New Roman" pitchFamily="18" charset="0"/>
                <a:cs typeface="Times New Roman" pitchFamily="18" charset="0"/>
              </a:rPr>
              <a:t>从上式可知，如果订货批量</a:t>
            </a:r>
            <a:r>
              <a:rPr lang="en-US" altLang="zh-CN" i="1" dirty="0" smtClean="0">
                <a:latin typeface="Times New Roman" pitchFamily="18" charset="0"/>
                <a:cs typeface="Times New Roman" pitchFamily="18" charset="0"/>
              </a:rPr>
              <a:t>Q</a:t>
            </a:r>
            <a:r>
              <a:rPr lang="zh-CN" altLang="zh-CN" dirty="0" smtClean="0">
                <a:latin typeface="Times New Roman" pitchFamily="18" charset="0"/>
                <a:cs typeface="Times New Roman" pitchFamily="18" charset="0"/>
              </a:rPr>
              <a:t>有所加大，可以使取得成本</a:t>
            </a:r>
            <a:r>
              <a:rPr lang="en-US" altLang="zh-CN" dirty="0" err="1" smtClean="0">
                <a:latin typeface="Times New Roman" pitchFamily="18" charset="0"/>
                <a:cs typeface="Times New Roman" pitchFamily="18" charset="0"/>
              </a:rPr>
              <a:t>TC</a:t>
            </a:r>
            <a:r>
              <a:rPr lang="en-US" altLang="zh-CN" baseline="-25000" dirty="0" err="1" smtClean="0">
                <a:latin typeface="Times New Roman" pitchFamily="18" charset="0"/>
                <a:cs typeface="Times New Roman" pitchFamily="18" charset="0"/>
              </a:rPr>
              <a:t>a</a:t>
            </a:r>
            <a:r>
              <a:rPr lang="zh-CN" altLang="zh-CN" dirty="0" smtClean="0">
                <a:latin typeface="Times New Roman" pitchFamily="18" charset="0"/>
                <a:cs typeface="Times New Roman" pitchFamily="18" charset="0"/>
              </a:rPr>
              <a:t>和缺货成本</a:t>
            </a:r>
            <a:r>
              <a:rPr lang="en-US" altLang="zh-CN" dirty="0" err="1" smtClean="0">
                <a:latin typeface="Times New Roman" pitchFamily="18" charset="0"/>
                <a:cs typeface="Times New Roman" pitchFamily="18" charset="0"/>
              </a:rPr>
              <a:t>TC</a:t>
            </a:r>
            <a:r>
              <a:rPr lang="en-US" altLang="zh-CN" baseline="-25000" dirty="0" err="1" smtClean="0">
                <a:latin typeface="Times New Roman" pitchFamily="18" charset="0"/>
                <a:cs typeface="Times New Roman" pitchFamily="18" charset="0"/>
              </a:rPr>
              <a:t>s</a:t>
            </a:r>
            <a:r>
              <a:rPr lang="zh-CN" altLang="zh-CN" dirty="0" smtClean="0">
                <a:latin typeface="Times New Roman" pitchFamily="18" charset="0"/>
                <a:cs typeface="Times New Roman" pitchFamily="18" charset="0"/>
              </a:rPr>
              <a:t>有所减少，但相应地会使储存成本</a:t>
            </a:r>
            <a:r>
              <a:rPr lang="en-US" altLang="zh-CN" dirty="0" err="1" smtClean="0">
                <a:latin typeface="Times New Roman" pitchFamily="18" charset="0"/>
                <a:cs typeface="Times New Roman" pitchFamily="18" charset="0"/>
              </a:rPr>
              <a:t>TC</a:t>
            </a:r>
            <a:r>
              <a:rPr lang="en-US" altLang="zh-CN" baseline="-25000" dirty="0" err="1" smtClean="0">
                <a:latin typeface="Times New Roman" pitchFamily="18" charset="0"/>
                <a:cs typeface="Times New Roman" pitchFamily="18" charset="0"/>
              </a:rPr>
              <a:t>c</a:t>
            </a:r>
            <a:r>
              <a:rPr lang="zh-CN" altLang="zh-CN" dirty="0" smtClean="0">
                <a:latin typeface="Times New Roman" pitchFamily="18" charset="0"/>
                <a:cs typeface="Times New Roman" pitchFamily="18" charset="0"/>
              </a:rPr>
              <a:t>有所增加；反之，如果订货批量</a:t>
            </a:r>
            <a:r>
              <a:rPr lang="en-US" altLang="zh-CN" i="1" dirty="0" smtClean="0">
                <a:latin typeface="Times New Roman" pitchFamily="18" charset="0"/>
                <a:cs typeface="Times New Roman" pitchFamily="18" charset="0"/>
              </a:rPr>
              <a:t>Q</a:t>
            </a:r>
            <a:r>
              <a:rPr lang="zh-CN" altLang="zh-CN" dirty="0" smtClean="0">
                <a:latin typeface="Times New Roman" pitchFamily="18" charset="0"/>
                <a:cs typeface="Times New Roman" pitchFamily="18" charset="0"/>
              </a:rPr>
              <a:t>有所减少，可以使储存成本</a:t>
            </a:r>
            <a:r>
              <a:rPr lang="en-US" altLang="zh-CN" dirty="0" err="1" smtClean="0">
                <a:latin typeface="Times New Roman" pitchFamily="18" charset="0"/>
                <a:cs typeface="Times New Roman" pitchFamily="18" charset="0"/>
              </a:rPr>
              <a:t>TC</a:t>
            </a:r>
            <a:r>
              <a:rPr lang="en-US" altLang="zh-CN" baseline="-25000" dirty="0" err="1" smtClean="0">
                <a:latin typeface="Times New Roman" pitchFamily="18" charset="0"/>
                <a:cs typeface="Times New Roman" pitchFamily="18" charset="0"/>
              </a:rPr>
              <a:t>c</a:t>
            </a:r>
            <a:r>
              <a:rPr lang="zh-CN" altLang="zh-CN" dirty="0" smtClean="0">
                <a:latin typeface="Times New Roman" pitchFamily="18" charset="0"/>
                <a:cs typeface="Times New Roman" pitchFamily="18" charset="0"/>
              </a:rPr>
              <a:t>有所减少，但相应地会使订货成本</a:t>
            </a:r>
            <a:r>
              <a:rPr lang="en-US" altLang="zh-CN" dirty="0" err="1" smtClean="0">
                <a:latin typeface="Times New Roman" pitchFamily="18" charset="0"/>
                <a:cs typeface="Times New Roman" pitchFamily="18" charset="0"/>
              </a:rPr>
              <a:t>TC</a:t>
            </a:r>
            <a:r>
              <a:rPr lang="en-US" altLang="zh-CN" baseline="-25000" dirty="0" err="1" smtClean="0">
                <a:latin typeface="Times New Roman" pitchFamily="18" charset="0"/>
                <a:cs typeface="Times New Roman" pitchFamily="18" charset="0"/>
              </a:rPr>
              <a:t>a</a:t>
            </a:r>
            <a:r>
              <a:rPr lang="zh-CN" altLang="zh-CN" dirty="0" smtClean="0">
                <a:latin typeface="Times New Roman" pitchFamily="18" charset="0"/>
                <a:cs typeface="Times New Roman" pitchFamily="18" charset="0"/>
              </a:rPr>
              <a:t>和缺货成本</a:t>
            </a:r>
            <a:r>
              <a:rPr lang="en-US" altLang="zh-CN" dirty="0" err="1" smtClean="0">
                <a:latin typeface="Times New Roman" pitchFamily="18" charset="0"/>
                <a:cs typeface="Times New Roman" pitchFamily="18" charset="0"/>
              </a:rPr>
              <a:t>TC</a:t>
            </a:r>
            <a:r>
              <a:rPr lang="en-US" altLang="zh-CN" baseline="-25000" dirty="0" err="1" smtClean="0">
                <a:latin typeface="Times New Roman" pitchFamily="18" charset="0"/>
                <a:cs typeface="Times New Roman" pitchFamily="18" charset="0"/>
              </a:rPr>
              <a:t>s</a:t>
            </a:r>
            <a:r>
              <a:rPr lang="zh-CN" altLang="zh-CN" dirty="0" smtClean="0">
                <a:latin typeface="Times New Roman" pitchFamily="18" charset="0"/>
                <a:cs typeface="Times New Roman" pitchFamily="18" charset="0"/>
              </a:rPr>
              <a:t>有所增加。存货管理的目标是使存货的总成本达到最小，即确定经济批量。</a:t>
            </a:r>
          </a:p>
        </p:txBody>
      </p:sp>
      <p:sp>
        <p:nvSpPr>
          <p:cNvPr id="4"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lnSpc>
                <a:spcPct val="150000"/>
              </a:lnSpc>
            </a:pPr>
            <a:r>
              <a:rPr lang="zh-CN" altLang="zh-CN" dirty="0" smtClean="0"/>
              <a:t>（五）经济批量的基本模型</a:t>
            </a:r>
          </a:p>
          <a:p>
            <a:pPr>
              <a:lnSpc>
                <a:spcPct val="150000"/>
              </a:lnSpc>
            </a:pPr>
            <a:r>
              <a:rPr lang="zh-CN" altLang="zh-CN" dirty="0" smtClean="0"/>
              <a:t>经济批量基本模型的假设条件：①企业能及时补充存货，不考虑缺货成本；②集中到货；③存货单价不变，不考虑现金折扣和数量折扣。</a:t>
            </a:r>
            <a:endParaRPr lang="zh-CN" altLang="zh-CN" dirty="0"/>
          </a:p>
        </p:txBody>
      </p:sp>
      <p:sp>
        <p:nvSpPr>
          <p:cNvPr id="4"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en-US" altLang="zh-CN" dirty="0" smtClean="0">
                <a:latin typeface="Times New Roman" pitchFamily="18" charset="0"/>
                <a:cs typeface="Times New Roman" pitchFamily="18" charset="0"/>
              </a:rPr>
              <a:t>	TC</a:t>
            </a:r>
            <a:r>
              <a:rPr lang="en-US" altLang="zh-CN" dirty="0" smtClean="0">
                <a:latin typeface="Times New Roman" pitchFamily="18" charset="0"/>
                <a:cs typeface="Times New Roman" pitchFamily="18" charset="0"/>
                <a:sym typeface="Symbol"/>
              </a:rPr>
              <a:t></a:t>
            </a:r>
            <a:r>
              <a:rPr lang="zh-CN" altLang="zh-CN" dirty="0" smtClean="0">
                <a:latin typeface="Times New Roman" pitchFamily="18" charset="0"/>
                <a:cs typeface="Times New Roman" pitchFamily="18" charset="0"/>
              </a:rPr>
              <a:t>取得成本</a:t>
            </a:r>
            <a:r>
              <a:rPr lang="en-US" altLang="zh-CN" dirty="0" smtClean="0">
                <a:latin typeface="Times New Roman" pitchFamily="18" charset="0"/>
                <a:cs typeface="Times New Roman" pitchFamily="18" charset="0"/>
                <a:sym typeface="Symbol"/>
              </a:rPr>
              <a:t></a:t>
            </a:r>
            <a:r>
              <a:rPr lang="zh-CN" altLang="zh-CN" dirty="0" smtClean="0">
                <a:latin typeface="Times New Roman" pitchFamily="18" charset="0"/>
                <a:cs typeface="Times New Roman" pitchFamily="18" charset="0"/>
              </a:rPr>
              <a:t>储存成本</a:t>
            </a:r>
          </a:p>
          <a:p>
            <a:r>
              <a:rPr lang="en-US" altLang="zh-CN" dirty="0" smtClean="0">
                <a:latin typeface="Times New Roman" pitchFamily="18" charset="0"/>
                <a:cs typeface="Times New Roman" pitchFamily="18" charset="0"/>
                <a:sym typeface="Symbol"/>
              </a:rPr>
              <a:t></a:t>
            </a:r>
            <a:r>
              <a:rPr lang="en-US" altLang="zh-CN" dirty="0" err="1" smtClean="0">
                <a:latin typeface="Times New Roman" pitchFamily="18" charset="0"/>
                <a:cs typeface="Times New Roman" pitchFamily="18" charset="0"/>
              </a:rPr>
              <a:t>TC</a:t>
            </a:r>
            <a:r>
              <a:rPr lang="en-US" altLang="zh-CN" baseline="-25000" dirty="0" err="1" smtClean="0">
                <a:latin typeface="Times New Roman" pitchFamily="18" charset="0"/>
                <a:cs typeface="Times New Roman" pitchFamily="18" charset="0"/>
              </a:rPr>
              <a:t>a</a:t>
            </a:r>
            <a:r>
              <a:rPr lang="en-US" altLang="zh-CN" dirty="0" err="1" smtClean="0">
                <a:latin typeface="Times New Roman" pitchFamily="18" charset="0"/>
                <a:cs typeface="Times New Roman" pitchFamily="18" charset="0"/>
                <a:sym typeface="Symbol"/>
              </a:rPr>
              <a:t></a:t>
            </a:r>
            <a:r>
              <a:rPr lang="en-US" altLang="zh-CN" dirty="0" err="1" smtClean="0">
                <a:latin typeface="Times New Roman" pitchFamily="18" charset="0"/>
                <a:cs typeface="Times New Roman" pitchFamily="18" charset="0"/>
              </a:rPr>
              <a:t>TC</a:t>
            </a:r>
            <a:r>
              <a:rPr lang="en-US" altLang="zh-CN" baseline="-25000" dirty="0" err="1" smtClean="0">
                <a:latin typeface="Times New Roman" pitchFamily="18" charset="0"/>
                <a:cs typeface="Times New Roman" pitchFamily="18" charset="0"/>
              </a:rPr>
              <a:t>c</a:t>
            </a:r>
            <a:endParaRPr lang="zh-CN" altLang="zh-CN" dirty="0" smtClean="0">
              <a:latin typeface="Times New Roman" pitchFamily="18" charset="0"/>
              <a:cs typeface="Times New Roman" pitchFamily="18" charset="0"/>
            </a:endParaRPr>
          </a:p>
          <a:p>
            <a:r>
              <a:rPr lang="en-US" altLang="zh-CN" dirty="0" smtClean="0">
                <a:latin typeface="Times New Roman" pitchFamily="18" charset="0"/>
                <a:cs typeface="Times New Roman" pitchFamily="18" charset="0"/>
                <a:sym typeface="Symbol"/>
              </a:rPr>
              <a:t></a:t>
            </a:r>
            <a:r>
              <a:rPr lang="zh-CN" altLang="zh-CN" dirty="0" smtClean="0">
                <a:latin typeface="Times New Roman" pitchFamily="18" charset="0"/>
                <a:cs typeface="Times New Roman" pitchFamily="18" charset="0"/>
              </a:rPr>
              <a:t>（</a:t>
            </a:r>
            <a:r>
              <a:rPr lang="en-US" altLang="zh-CN" i="1" dirty="0" smtClean="0">
                <a:latin typeface="Times New Roman" pitchFamily="18" charset="0"/>
                <a:cs typeface="Times New Roman" pitchFamily="18" charset="0"/>
              </a:rPr>
              <a:t>F</a:t>
            </a:r>
            <a:r>
              <a:rPr lang="en-US" altLang="zh-CN" baseline="-25000" dirty="0" smtClean="0">
                <a:latin typeface="Times New Roman" pitchFamily="18" charset="0"/>
                <a:cs typeface="Times New Roman" pitchFamily="18" charset="0"/>
              </a:rPr>
              <a:t>1</a:t>
            </a:r>
            <a:r>
              <a:rPr lang="en-US" altLang="zh-CN" dirty="0" smtClean="0">
                <a:latin typeface="Times New Roman" pitchFamily="18" charset="0"/>
                <a:cs typeface="Times New Roman" pitchFamily="18" charset="0"/>
                <a:sym typeface="Symbol"/>
              </a:rPr>
              <a:t></a:t>
            </a:r>
            <a:r>
              <a:rPr lang="en-US" altLang="zh-CN" i="1" dirty="0" smtClean="0">
                <a:latin typeface="Times New Roman" pitchFamily="18" charset="0"/>
                <a:cs typeface="Times New Roman" pitchFamily="18" charset="0"/>
              </a:rPr>
              <a:t>K</a:t>
            </a:r>
            <a:r>
              <a:rPr lang="en-US" altLang="zh-CN" baseline="-25000" dirty="0" smtClean="0">
                <a:latin typeface="Times New Roman" pitchFamily="18" charset="0"/>
                <a:cs typeface="Times New Roman" pitchFamily="18" charset="0"/>
              </a:rPr>
              <a:t>a</a:t>
            </a:r>
            <a:r>
              <a:rPr lang="en-US" altLang="zh-CN" i="1" dirty="0" smtClean="0">
                <a:latin typeface="Times New Roman" pitchFamily="18" charset="0"/>
                <a:cs typeface="Times New Roman" pitchFamily="18" charset="0"/>
              </a:rPr>
              <a:t>D</a:t>
            </a:r>
            <a:r>
              <a:rPr lang="en-US" altLang="zh-CN" dirty="0" smtClean="0">
                <a:latin typeface="Times New Roman" pitchFamily="18" charset="0"/>
                <a:cs typeface="Times New Roman" pitchFamily="18" charset="0"/>
              </a:rPr>
              <a:t>/</a:t>
            </a:r>
            <a:r>
              <a:rPr lang="en-US" altLang="zh-CN" i="1" dirty="0" smtClean="0">
                <a:latin typeface="Times New Roman" pitchFamily="18" charset="0"/>
                <a:cs typeface="Times New Roman" pitchFamily="18" charset="0"/>
              </a:rPr>
              <a:t>Q</a:t>
            </a:r>
            <a:r>
              <a:rPr lang="en-US" altLang="zh-CN" dirty="0" smtClean="0">
                <a:latin typeface="Times New Roman" pitchFamily="18" charset="0"/>
                <a:cs typeface="Times New Roman" pitchFamily="18" charset="0"/>
                <a:sym typeface="Symbol"/>
              </a:rPr>
              <a:t></a:t>
            </a:r>
            <a:r>
              <a:rPr lang="en-US" altLang="zh-CN" i="1" dirty="0" smtClean="0">
                <a:latin typeface="Times New Roman" pitchFamily="18" charset="0"/>
                <a:cs typeface="Times New Roman" pitchFamily="18" charset="0"/>
              </a:rPr>
              <a:t>DU</a:t>
            </a:r>
            <a:r>
              <a:rPr lang="zh-CN" altLang="zh-CN"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sym typeface="Symbol"/>
              </a:rPr>
              <a:t></a:t>
            </a:r>
            <a:r>
              <a:rPr lang="zh-CN" altLang="zh-CN" dirty="0" smtClean="0">
                <a:latin typeface="Times New Roman" pitchFamily="18" charset="0"/>
                <a:cs typeface="Times New Roman" pitchFamily="18" charset="0"/>
              </a:rPr>
              <a:t>（</a:t>
            </a:r>
            <a:r>
              <a:rPr lang="en-US" altLang="zh-CN" i="1" dirty="0" smtClean="0">
                <a:latin typeface="Times New Roman" pitchFamily="18" charset="0"/>
                <a:cs typeface="Times New Roman" pitchFamily="18" charset="0"/>
              </a:rPr>
              <a:t>F</a:t>
            </a:r>
            <a:r>
              <a:rPr lang="en-US" altLang="zh-CN" baseline="-25000" dirty="0" smtClean="0">
                <a:latin typeface="Times New Roman" pitchFamily="18" charset="0"/>
                <a:cs typeface="Times New Roman" pitchFamily="18" charset="0"/>
              </a:rPr>
              <a:t>2</a:t>
            </a:r>
            <a:r>
              <a:rPr lang="en-US" altLang="zh-CN" dirty="0" smtClean="0">
                <a:latin typeface="Times New Roman" pitchFamily="18" charset="0"/>
                <a:cs typeface="Times New Roman" pitchFamily="18" charset="0"/>
                <a:sym typeface="Symbol"/>
              </a:rPr>
              <a:t></a:t>
            </a:r>
            <a:r>
              <a:rPr lang="en-US" altLang="zh-CN" i="1" dirty="0" smtClean="0">
                <a:latin typeface="Times New Roman" pitchFamily="18" charset="0"/>
                <a:cs typeface="Times New Roman" pitchFamily="18" charset="0"/>
              </a:rPr>
              <a:t>K</a:t>
            </a:r>
            <a:r>
              <a:rPr lang="en-US" altLang="zh-CN" baseline="-25000" dirty="0" smtClean="0">
                <a:latin typeface="Times New Roman" pitchFamily="18" charset="0"/>
                <a:cs typeface="Times New Roman" pitchFamily="18" charset="0"/>
              </a:rPr>
              <a:t>c</a:t>
            </a:r>
            <a:r>
              <a:rPr lang="en-US" altLang="zh-CN" i="1" dirty="0" smtClean="0">
                <a:latin typeface="Times New Roman" pitchFamily="18" charset="0"/>
                <a:cs typeface="Times New Roman" pitchFamily="18" charset="0"/>
              </a:rPr>
              <a:t>Q</a:t>
            </a:r>
            <a:r>
              <a:rPr lang="en-US" altLang="zh-CN" dirty="0" smtClean="0">
                <a:latin typeface="Times New Roman" pitchFamily="18" charset="0"/>
                <a:cs typeface="Times New Roman" pitchFamily="18" charset="0"/>
              </a:rPr>
              <a:t>/2</a:t>
            </a:r>
            <a:r>
              <a:rPr lang="zh-CN" altLang="zh-CN" dirty="0" smtClean="0">
                <a:latin typeface="Times New Roman" pitchFamily="18" charset="0"/>
                <a:cs typeface="Times New Roman" pitchFamily="18" charset="0"/>
              </a:rPr>
              <a:t>）</a:t>
            </a:r>
          </a:p>
          <a:p>
            <a:r>
              <a:rPr lang="zh-CN" altLang="zh-CN" dirty="0" smtClean="0">
                <a:latin typeface="Times New Roman" pitchFamily="18" charset="0"/>
                <a:cs typeface="Times New Roman" pitchFamily="18" charset="0"/>
              </a:rPr>
              <a:t>在</a:t>
            </a:r>
            <a:r>
              <a:rPr lang="en-US" altLang="zh-CN" i="1" dirty="0" smtClean="0">
                <a:latin typeface="Times New Roman" pitchFamily="18" charset="0"/>
                <a:cs typeface="Times New Roman" pitchFamily="18" charset="0"/>
              </a:rPr>
              <a:t>K</a:t>
            </a:r>
            <a:r>
              <a:rPr lang="en-US" altLang="zh-CN" baseline="-25000" dirty="0" smtClean="0">
                <a:latin typeface="Times New Roman" pitchFamily="18" charset="0"/>
                <a:cs typeface="Times New Roman" pitchFamily="18" charset="0"/>
              </a:rPr>
              <a:t>a</a:t>
            </a:r>
            <a:r>
              <a:rPr lang="zh-CN" altLang="zh-CN" dirty="0" smtClean="0">
                <a:latin typeface="Times New Roman" pitchFamily="18" charset="0"/>
                <a:cs typeface="Times New Roman" pitchFamily="18" charset="0"/>
              </a:rPr>
              <a:t>、</a:t>
            </a:r>
            <a:r>
              <a:rPr lang="en-US" altLang="zh-CN" i="1" dirty="0" smtClean="0">
                <a:latin typeface="Times New Roman" pitchFamily="18" charset="0"/>
                <a:cs typeface="Times New Roman" pitchFamily="18" charset="0"/>
              </a:rPr>
              <a:t>D</a:t>
            </a:r>
            <a:r>
              <a:rPr lang="zh-CN" altLang="zh-CN" dirty="0" smtClean="0">
                <a:latin typeface="Times New Roman" pitchFamily="18" charset="0"/>
                <a:cs typeface="Times New Roman" pitchFamily="18" charset="0"/>
              </a:rPr>
              <a:t>、</a:t>
            </a:r>
            <a:r>
              <a:rPr lang="en-US" altLang="zh-CN" i="1" dirty="0" err="1" smtClean="0">
                <a:latin typeface="Times New Roman" pitchFamily="18" charset="0"/>
                <a:cs typeface="Times New Roman" pitchFamily="18" charset="0"/>
              </a:rPr>
              <a:t>K</a:t>
            </a:r>
            <a:r>
              <a:rPr lang="en-US" altLang="zh-CN" baseline="-25000" dirty="0" err="1" smtClean="0">
                <a:latin typeface="Times New Roman" pitchFamily="18" charset="0"/>
                <a:cs typeface="Times New Roman" pitchFamily="18" charset="0"/>
              </a:rPr>
              <a:t>c</a:t>
            </a:r>
            <a:r>
              <a:rPr lang="zh-CN" altLang="zh-CN" dirty="0" smtClean="0">
                <a:latin typeface="Times New Roman" pitchFamily="18" charset="0"/>
                <a:cs typeface="Times New Roman" pitchFamily="18" charset="0"/>
              </a:rPr>
              <a:t>为已知常数时，</a:t>
            </a:r>
            <a:r>
              <a:rPr lang="en-US" altLang="zh-CN" dirty="0" smtClean="0">
                <a:latin typeface="Times New Roman" pitchFamily="18" charset="0"/>
                <a:cs typeface="Times New Roman" pitchFamily="18" charset="0"/>
              </a:rPr>
              <a:t>TC</a:t>
            </a:r>
            <a:r>
              <a:rPr lang="zh-CN" altLang="zh-CN" dirty="0" smtClean="0">
                <a:latin typeface="Times New Roman" pitchFamily="18" charset="0"/>
                <a:cs typeface="Times New Roman" pitchFamily="18" charset="0"/>
              </a:rPr>
              <a:t>的大小取决于</a:t>
            </a:r>
            <a:r>
              <a:rPr lang="en-US" altLang="zh-CN" i="1" dirty="0" smtClean="0">
                <a:latin typeface="Times New Roman" pitchFamily="18" charset="0"/>
                <a:cs typeface="Times New Roman" pitchFamily="18" charset="0"/>
              </a:rPr>
              <a:t>Q</a:t>
            </a:r>
            <a:r>
              <a:rPr lang="zh-CN" altLang="zh-CN" dirty="0" smtClean="0">
                <a:latin typeface="Times New Roman" pitchFamily="18" charset="0"/>
                <a:cs typeface="Times New Roman" pitchFamily="18" charset="0"/>
              </a:rPr>
              <a:t>，经济批量</a:t>
            </a:r>
            <a:r>
              <a:rPr lang="en-US" altLang="zh-CN" i="1" dirty="0" smtClean="0">
                <a:latin typeface="Times New Roman" pitchFamily="18" charset="0"/>
                <a:cs typeface="Times New Roman" pitchFamily="18" charset="0"/>
              </a:rPr>
              <a:t>Q</a:t>
            </a:r>
            <a:r>
              <a:rPr lang="en-US" altLang="zh-CN" baseline="30000" dirty="0" smtClean="0">
                <a:latin typeface="Times New Roman" pitchFamily="18" charset="0"/>
                <a:cs typeface="Times New Roman" pitchFamily="18" charset="0"/>
              </a:rPr>
              <a:t>*</a:t>
            </a:r>
            <a:r>
              <a:rPr lang="zh-CN" altLang="zh-CN" dirty="0" smtClean="0">
                <a:latin typeface="Times New Roman" pitchFamily="18" charset="0"/>
                <a:cs typeface="Times New Roman" pitchFamily="18" charset="0"/>
              </a:rPr>
              <a:t>的计算公式为</a:t>
            </a:r>
            <a:endParaRPr lang="en-US" altLang="zh-CN" dirty="0" smtClean="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endParaRPr lang="en-US" altLang="zh-CN" dirty="0" smtClean="0">
              <a:latin typeface="Times New Roman" pitchFamily="18" charset="0"/>
              <a:cs typeface="Times New Roman" pitchFamily="18" charset="0"/>
            </a:endParaRPr>
          </a:p>
          <a:p>
            <a:r>
              <a:rPr lang="zh-CN" altLang="zh-CN" dirty="0" smtClean="0">
                <a:latin typeface="Times New Roman" pitchFamily="18" charset="0"/>
                <a:cs typeface="Times New Roman" pitchFamily="18" charset="0"/>
              </a:rPr>
              <a:t>经济批量与取得成本、储存成本的关系，如图</a:t>
            </a:r>
            <a:r>
              <a:rPr lang="en-US" altLang="zh-CN" dirty="0" smtClean="0">
                <a:latin typeface="Times New Roman" pitchFamily="18" charset="0"/>
                <a:cs typeface="Times New Roman" pitchFamily="18" charset="0"/>
              </a:rPr>
              <a:t>6-2</a:t>
            </a:r>
            <a:r>
              <a:rPr lang="zh-CN" altLang="zh-CN" dirty="0" smtClean="0">
                <a:latin typeface="Times New Roman" pitchFamily="18" charset="0"/>
                <a:cs typeface="Times New Roman" pitchFamily="18" charset="0"/>
              </a:rPr>
              <a:t>所示</a:t>
            </a:r>
            <a:r>
              <a:rPr lang="en-US" altLang="zh-CN" dirty="0" smtClean="0">
                <a:latin typeface="Times New Roman" pitchFamily="18" charset="0"/>
                <a:cs typeface="Times New Roman" pitchFamily="18" charset="0"/>
              </a:rPr>
              <a:t>	 </a:t>
            </a:r>
            <a:endParaRPr lang="zh-CN" altLang="en-US" dirty="0">
              <a:latin typeface="Times New Roman" pitchFamily="18" charset="0"/>
              <a:cs typeface="Times New Roman" pitchFamily="18" charset="0"/>
            </a:endParaRPr>
          </a:p>
        </p:txBody>
      </p:sp>
      <p:sp>
        <p:nvSpPr>
          <p:cNvPr id="14233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2337" name="Object 1"/>
          <p:cNvGraphicFramePr>
            <a:graphicFrameLocks noChangeAspect="1"/>
          </p:cNvGraphicFramePr>
          <p:nvPr/>
        </p:nvGraphicFramePr>
        <p:xfrm>
          <a:off x="4603938" y="4293096"/>
          <a:ext cx="2984124" cy="817714"/>
        </p:xfrm>
        <a:graphic>
          <a:graphicData uri="http://schemas.openxmlformats.org/presentationml/2006/ole">
            <p:oleObj spid="_x0000_s142337" name="Equation" r:id="rId3" imgW="888614" imgH="241195" progId="Equation.DSMT4">
              <p:embed/>
            </p:oleObj>
          </a:graphicData>
        </a:graphic>
      </p:graphicFrame>
      <p:sp>
        <p:nvSpPr>
          <p:cNvPr id="6"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title" idx="4294967295"/>
          </p:nvPr>
        </p:nvSpPr>
        <p:spPr>
          <a:xfrm>
            <a:off x="2208214" y="5805488"/>
            <a:ext cx="7704137" cy="431800"/>
          </a:xfrm>
        </p:spPr>
        <p:txBody>
          <a:bodyPr/>
          <a:lstStyle/>
          <a:p>
            <a:pPr algn="ctr" eaLnBrk="1" hangingPunct="1"/>
            <a:r>
              <a:rPr lang="zh-CN" altLang="en-US" sz="2000">
                <a:solidFill>
                  <a:schemeClr val="tx1"/>
                </a:solidFill>
                <a:latin typeface="宋体" panose="02010600030101010101" pitchFamily="2" charset="-122"/>
              </a:rPr>
              <a:t>图</a:t>
            </a:r>
            <a:r>
              <a:rPr lang="en-US" altLang="zh-CN" sz="2000">
                <a:solidFill>
                  <a:schemeClr val="tx1"/>
                </a:solidFill>
                <a:latin typeface="宋体" panose="02010600030101010101" pitchFamily="2" charset="-122"/>
              </a:rPr>
              <a:t>6-2</a:t>
            </a:r>
            <a:r>
              <a:rPr lang="zh-CN" altLang="en-US" sz="2000"/>
              <a:t>经济批量与订货成本、持有成本关系 </a:t>
            </a:r>
          </a:p>
        </p:txBody>
      </p:sp>
      <p:pic>
        <p:nvPicPr>
          <p:cNvPr id="84995"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74825" y="1158875"/>
            <a:ext cx="8642350" cy="454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dirty="0" smtClean="0">
                <a:latin typeface="Times New Roman" pitchFamily="18" charset="0"/>
                <a:cs typeface="Times New Roman" pitchFamily="18" charset="0"/>
              </a:rPr>
              <a:t>根据经济批量公式，还可以推算出以下公式：</a:t>
            </a:r>
          </a:p>
          <a:p>
            <a:r>
              <a:rPr lang="zh-CN" altLang="zh-CN" dirty="0" smtClean="0">
                <a:latin typeface="Times New Roman" pitchFamily="18" charset="0"/>
                <a:cs typeface="Times New Roman" pitchFamily="18" charset="0"/>
              </a:rPr>
              <a:t>每年最佳订货次数（次）</a:t>
            </a:r>
          </a:p>
          <a:p>
            <a:r>
              <a:rPr lang="en-US" altLang="zh-CN" i="1" dirty="0" smtClean="0">
                <a:latin typeface="Times New Roman" pitchFamily="18" charset="0"/>
                <a:cs typeface="Times New Roman" pitchFamily="18" charset="0"/>
              </a:rPr>
              <a:t>	N</a:t>
            </a:r>
            <a:r>
              <a:rPr lang="en-US" altLang="zh-CN" baseline="30000"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sym typeface="Symbol"/>
              </a:rPr>
              <a:t></a:t>
            </a:r>
            <a:r>
              <a:rPr lang="en-US" altLang="zh-CN" i="1" dirty="0" smtClean="0">
                <a:latin typeface="Times New Roman" pitchFamily="18" charset="0"/>
                <a:cs typeface="Times New Roman" pitchFamily="18" charset="0"/>
              </a:rPr>
              <a:t>D</a:t>
            </a:r>
            <a:r>
              <a:rPr lang="en-US" altLang="zh-CN" dirty="0" smtClean="0">
                <a:latin typeface="Times New Roman" pitchFamily="18" charset="0"/>
                <a:cs typeface="Times New Roman" pitchFamily="18" charset="0"/>
              </a:rPr>
              <a:t>/</a:t>
            </a:r>
            <a:r>
              <a:rPr lang="en-US" altLang="zh-CN" i="1" dirty="0" smtClean="0">
                <a:latin typeface="Times New Roman" pitchFamily="18" charset="0"/>
                <a:cs typeface="Times New Roman" pitchFamily="18" charset="0"/>
              </a:rPr>
              <a:t>Q</a:t>
            </a:r>
            <a:r>
              <a:rPr lang="en-US" altLang="zh-CN" baseline="30000" dirty="0" smtClean="0">
                <a:latin typeface="Times New Roman" pitchFamily="18" charset="0"/>
                <a:cs typeface="Times New Roman" pitchFamily="18" charset="0"/>
              </a:rPr>
              <a:t>*</a:t>
            </a:r>
            <a:endParaRPr lang="zh-CN" altLang="zh-CN" dirty="0" smtClean="0">
              <a:latin typeface="Times New Roman" pitchFamily="18" charset="0"/>
              <a:cs typeface="Times New Roman" pitchFamily="18" charset="0"/>
            </a:endParaRPr>
          </a:p>
          <a:p>
            <a:r>
              <a:rPr lang="zh-CN" altLang="zh-CN" dirty="0" smtClean="0">
                <a:latin typeface="Times New Roman" pitchFamily="18" charset="0"/>
                <a:cs typeface="Times New Roman" pitchFamily="18" charset="0"/>
              </a:rPr>
              <a:t>最佳储存总成本（元）</a:t>
            </a:r>
          </a:p>
          <a:p>
            <a:r>
              <a:rPr lang="en-US" altLang="zh-CN" dirty="0" smtClean="0">
                <a:latin typeface="Times New Roman" pitchFamily="18" charset="0"/>
                <a:cs typeface="Times New Roman" pitchFamily="18" charset="0"/>
              </a:rPr>
              <a:t>	 </a:t>
            </a:r>
            <a:endParaRPr lang="zh-CN" altLang="zh-CN" dirty="0" smtClean="0">
              <a:latin typeface="Times New Roman" pitchFamily="18" charset="0"/>
              <a:cs typeface="Times New Roman" pitchFamily="18" charset="0"/>
            </a:endParaRPr>
          </a:p>
          <a:p>
            <a:endParaRPr lang="zh-CN" altLang="en-US" dirty="0">
              <a:latin typeface="Times New Roman" pitchFamily="18" charset="0"/>
              <a:cs typeface="Times New Roman" pitchFamily="18" charset="0"/>
            </a:endParaRPr>
          </a:p>
        </p:txBody>
      </p:sp>
      <p:sp>
        <p:nvSpPr>
          <p:cNvPr id="162818"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2817" name="Object 1"/>
          <p:cNvGraphicFramePr>
            <a:graphicFrameLocks noChangeAspect="1"/>
          </p:cNvGraphicFramePr>
          <p:nvPr/>
        </p:nvGraphicFramePr>
        <p:xfrm>
          <a:off x="4480028" y="4437112"/>
          <a:ext cx="3231944" cy="864096"/>
        </p:xfrm>
        <a:graphic>
          <a:graphicData uri="http://schemas.openxmlformats.org/presentationml/2006/ole">
            <p:oleObj spid="_x0000_s162817" name="Equation" r:id="rId3" imgW="914400" imgH="241300" progId="Equation.DSMT4">
              <p:embed/>
            </p:oleObj>
          </a:graphicData>
        </a:graphic>
      </p:graphicFrame>
      <p:sp>
        <p:nvSpPr>
          <p:cNvPr id="5"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4"/>
          </p:nvPr>
        </p:nvSpPr>
        <p:spPr/>
        <p:txBody>
          <a:bodyPr anchor="ctr"/>
          <a:lstStyle/>
          <a:p>
            <a:pPr marL="1476000" indent="0"/>
            <a:r>
              <a:rPr lang="zh-CN" altLang="en-US" dirty="0" smtClean="0"/>
              <a:t>三、仓储的代价</a:t>
            </a:r>
            <a:endParaRPr lang="en-US" altLang="zh-CN" dirty="0" smtClean="0"/>
          </a:p>
          <a:p>
            <a:pPr marL="2218950" lvl="1" indent="0">
              <a:buNone/>
            </a:pPr>
            <a:r>
              <a:rPr lang="zh-CN" altLang="en-US" sz="3200" dirty="0" smtClean="0"/>
              <a:t>（</a:t>
            </a:r>
            <a:r>
              <a:rPr lang="en-US" altLang="zh-CN" sz="3200" dirty="0">
                <a:latin typeface="宋体" panose="02010600030101010101" pitchFamily="2" charset="-122"/>
              </a:rPr>
              <a:t>1</a:t>
            </a:r>
            <a:r>
              <a:rPr lang="zh-CN" altLang="en-US" sz="3200" dirty="0">
                <a:latin typeface="宋体" panose="02010600030101010101" pitchFamily="2" charset="-122"/>
              </a:rPr>
              <a:t>）固定费用支出  </a:t>
            </a:r>
            <a:br>
              <a:rPr lang="zh-CN" altLang="en-US" sz="3200" dirty="0">
                <a:latin typeface="宋体" panose="02010600030101010101" pitchFamily="2" charset="-122"/>
              </a:rPr>
            </a:br>
            <a:r>
              <a:rPr lang="zh-CN" altLang="en-US" sz="3200" dirty="0">
                <a:latin typeface="宋体" panose="02010600030101010101" pitchFamily="2" charset="-122"/>
              </a:rPr>
              <a:t>（</a:t>
            </a:r>
            <a:r>
              <a:rPr lang="en-US" altLang="zh-CN" sz="3200" dirty="0">
                <a:latin typeface="宋体" panose="02010600030101010101" pitchFamily="2" charset="-122"/>
              </a:rPr>
              <a:t>2</a:t>
            </a:r>
            <a:r>
              <a:rPr lang="zh-CN" altLang="en-US" sz="3200" dirty="0">
                <a:latin typeface="宋体" panose="02010600030101010101" pitchFamily="2" charset="-122"/>
              </a:rPr>
              <a:t>）机会损失  </a:t>
            </a:r>
            <a:br>
              <a:rPr lang="zh-CN" altLang="en-US" sz="3200" dirty="0">
                <a:latin typeface="宋体" panose="02010600030101010101" pitchFamily="2" charset="-122"/>
              </a:rPr>
            </a:br>
            <a:r>
              <a:rPr lang="zh-CN" altLang="en-US" sz="3200" dirty="0">
                <a:latin typeface="宋体" panose="02010600030101010101" pitchFamily="2" charset="-122"/>
              </a:rPr>
              <a:t>（</a:t>
            </a:r>
            <a:r>
              <a:rPr lang="en-US" altLang="zh-CN" sz="3200" dirty="0">
                <a:latin typeface="宋体" panose="02010600030101010101" pitchFamily="2" charset="-122"/>
              </a:rPr>
              <a:t>3</a:t>
            </a:r>
            <a:r>
              <a:rPr lang="zh-CN" altLang="en-US" sz="3200" dirty="0">
                <a:latin typeface="宋体" panose="02010600030101010101" pitchFamily="2" charset="-122"/>
              </a:rPr>
              <a:t>）陈旧损失与跌价损失  </a:t>
            </a:r>
            <a:br>
              <a:rPr lang="zh-CN" altLang="en-US" sz="3200" dirty="0">
                <a:latin typeface="宋体" panose="02010600030101010101" pitchFamily="2" charset="-122"/>
              </a:rPr>
            </a:br>
            <a:r>
              <a:rPr lang="zh-CN" altLang="en-US" sz="3200" dirty="0">
                <a:latin typeface="宋体" panose="02010600030101010101" pitchFamily="2" charset="-122"/>
              </a:rPr>
              <a:t>（</a:t>
            </a:r>
            <a:r>
              <a:rPr lang="en-US" altLang="zh-CN" sz="3200" dirty="0">
                <a:latin typeface="宋体" panose="02010600030101010101" pitchFamily="2" charset="-122"/>
              </a:rPr>
              <a:t>4</a:t>
            </a:r>
            <a:r>
              <a:rPr lang="zh-CN" altLang="en-US" sz="3200" dirty="0">
                <a:latin typeface="宋体" panose="02010600030101010101" pitchFamily="2" charset="-122"/>
              </a:rPr>
              <a:t>）保险费支出  </a:t>
            </a:r>
            <a:br>
              <a:rPr lang="zh-CN" altLang="en-US" sz="3200" dirty="0">
                <a:latin typeface="宋体" panose="02010600030101010101" pitchFamily="2" charset="-122"/>
              </a:rPr>
            </a:br>
            <a:r>
              <a:rPr lang="zh-CN" altLang="en-US" sz="3200" dirty="0">
                <a:latin typeface="宋体" panose="02010600030101010101" pitchFamily="2" charset="-122"/>
              </a:rPr>
              <a:t>（</a:t>
            </a:r>
            <a:r>
              <a:rPr lang="en-US" altLang="zh-CN" sz="3200" dirty="0">
                <a:latin typeface="宋体" panose="02010600030101010101" pitchFamily="2" charset="-122"/>
              </a:rPr>
              <a:t>5</a:t>
            </a:r>
            <a:r>
              <a:rPr lang="zh-CN" altLang="en-US" sz="3200" dirty="0">
                <a:latin typeface="宋体" panose="02010600030101010101" pitchFamily="2" charset="-122"/>
              </a:rPr>
              <a:t>）进货、验收、保管、发货、搬运等项支出</a:t>
            </a:r>
            <a:endParaRPr lang="zh-CN" altLang="en-US" sz="3200" dirty="0"/>
          </a:p>
        </p:txBody>
      </p:sp>
      <p:sp>
        <p:nvSpPr>
          <p:cNvPr id="5" name="文本框 4"/>
          <p:cNvSpPr txBox="1"/>
          <p:nvPr/>
        </p:nvSpPr>
        <p:spPr>
          <a:xfrm>
            <a:off x="119336" y="332656"/>
            <a:ext cx="4108817"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第一节仓储概述</a:t>
            </a:r>
            <a:r>
              <a:rPr lang="en-US" altLang="zh-CN" dirty="0">
                <a:latin typeface="宋体" panose="02010600030101010101" pitchFamily="2" charset="-122"/>
              </a:rPr>
              <a:t>&gt;</a:t>
            </a:r>
            <a:endParaRPr lang="zh-CN" altLang="en-US" dirty="0"/>
          </a:p>
        </p:txBody>
      </p:sp>
      <p:sp>
        <p:nvSpPr>
          <p:cNvPr id="6" name="TextBox 5"/>
          <p:cNvSpPr txBox="1"/>
          <p:nvPr/>
        </p:nvSpPr>
        <p:spPr>
          <a:xfrm>
            <a:off x="1055440" y="1412776"/>
            <a:ext cx="1627369" cy="523220"/>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zh-CN" altLang="en-US" sz="2800" b="1" dirty="0" smtClean="0"/>
              <a:t>预备知识</a:t>
            </a:r>
            <a:endParaRPr lang="zh-CN" altLang="en-US" sz="28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sz="2800" dirty="0" smtClean="0">
                <a:latin typeface="Times New Roman" pitchFamily="18" charset="0"/>
                <a:cs typeface="Times New Roman" pitchFamily="18" charset="0"/>
              </a:rPr>
              <a:t>（六）保险储备</a:t>
            </a:r>
          </a:p>
          <a:p>
            <a:r>
              <a:rPr lang="en-US" altLang="zh-CN" sz="2800" dirty="0" smtClean="0">
                <a:latin typeface="Times New Roman" pitchFamily="18" charset="0"/>
                <a:cs typeface="Times New Roman" pitchFamily="18" charset="0"/>
              </a:rPr>
              <a:t>	TC</a:t>
            </a:r>
            <a:r>
              <a:rPr lang="zh-CN" altLang="zh-CN" sz="2800" dirty="0" smtClean="0">
                <a:latin typeface="Times New Roman" pitchFamily="18" charset="0"/>
                <a:cs typeface="Times New Roman" pitchFamily="18" charset="0"/>
              </a:rPr>
              <a:t>（</a:t>
            </a:r>
            <a:r>
              <a:rPr lang="en-US" altLang="zh-CN" sz="2800" dirty="0" smtClean="0">
                <a:latin typeface="Times New Roman" pitchFamily="18" charset="0"/>
                <a:cs typeface="Times New Roman" pitchFamily="18" charset="0"/>
              </a:rPr>
              <a:t>S,B</a:t>
            </a:r>
            <a:r>
              <a:rPr lang="zh-CN" altLang="zh-CN" sz="2800" dirty="0" smtClean="0">
                <a:latin typeface="Times New Roman" pitchFamily="18" charset="0"/>
                <a:cs typeface="Times New Roman" pitchFamily="18" charset="0"/>
              </a:rPr>
              <a:t>）</a:t>
            </a:r>
            <a:r>
              <a:rPr lang="en-US" altLang="zh-CN" sz="2800" dirty="0" smtClean="0">
                <a:latin typeface="Times New Roman" pitchFamily="18" charset="0"/>
                <a:cs typeface="Times New Roman" pitchFamily="18" charset="0"/>
                <a:sym typeface="Symbol"/>
              </a:rPr>
              <a:t></a:t>
            </a:r>
            <a:r>
              <a:rPr lang="en-US" altLang="zh-CN" sz="2800" i="1" dirty="0" err="1" smtClean="0">
                <a:latin typeface="Times New Roman" pitchFamily="18" charset="0"/>
                <a:cs typeface="Times New Roman" pitchFamily="18" charset="0"/>
              </a:rPr>
              <a:t>C</a:t>
            </a:r>
            <a:r>
              <a:rPr lang="en-US" altLang="zh-CN" sz="2800" baseline="-25000" dirty="0" err="1" smtClean="0">
                <a:latin typeface="Times New Roman" pitchFamily="18" charset="0"/>
                <a:cs typeface="Times New Roman" pitchFamily="18" charset="0"/>
              </a:rPr>
              <a:t>s</a:t>
            </a:r>
            <a:r>
              <a:rPr lang="en-US" altLang="zh-CN" sz="2800" dirty="0" err="1" smtClean="0">
                <a:latin typeface="Times New Roman" pitchFamily="18" charset="0"/>
                <a:cs typeface="Times New Roman" pitchFamily="18" charset="0"/>
                <a:sym typeface="Symbol"/>
              </a:rPr>
              <a:t></a:t>
            </a:r>
            <a:r>
              <a:rPr lang="en-US" altLang="zh-CN" sz="2800" i="1" dirty="0" err="1" smtClean="0">
                <a:latin typeface="Times New Roman" pitchFamily="18" charset="0"/>
                <a:cs typeface="Times New Roman" pitchFamily="18" charset="0"/>
              </a:rPr>
              <a:t>C</a:t>
            </a:r>
            <a:r>
              <a:rPr lang="en-US" altLang="zh-CN" sz="2800" baseline="-25000" dirty="0" err="1" smtClean="0">
                <a:latin typeface="Times New Roman" pitchFamily="18" charset="0"/>
                <a:cs typeface="Times New Roman" pitchFamily="18" charset="0"/>
              </a:rPr>
              <a:t>B</a:t>
            </a:r>
            <a:r>
              <a:rPr lang="en-US" altLang="zh-CN" sz="2800" dirty="0" err="1" smtClean="0">
                <a:latin typeface="Times New Roman" pitchFamily="18" charset="0"/>
                <a:cs typeface="Times New Roman" pitchFamily="18" charset="0"/>
                <a:sym typeface="Symbol"/>
              </a:rPr>
              <a:t></a:t>
            </a:r>
            <a:r>
              <a:rPr lang="en-US" altLang="zh-CN" sz="2800" i="1" dirty="0" err="1" smtClean="0">
                <a:latin typeface="Times New Roman" pitchFamily="18" charset="0"/>
                <a:cs typeface="Times New Roman" pitchFamily="18" charset="0"/>
              </a:rPr>
              <a:t>K</a:t>
            </a:r>
            <a:r>
              <a:rPr lang="en-US" altLang="zh-CN" sz="2800" baseline="-25000" dirty="0" err="1" smtClean="0">
                <a:latin typeface="Times New Roman" pitchFamily="18" charset="0"/>
                <a:cs typeface="Times New Roman" pitchFamily="18" charset="0"/>
              </a:rPr>
              <a:t>u</a:t>
            </a:r>
            <a:r>
              <a:rPr lang="en-US" altLang="zh-CN" sz="2800" i="1" dirty="0" err="1" smtClean="0">
                <a:latin typeface="Times New Roman" pitchFamily="18" charset="0"/>
                <a:cs typeface="Times New Roman" pitchFamily="18" charset="0"/>
              </a:rPr>
              <a:t>SN</a:t>
            </a:r>
            <a:r>
              <a:rPr lang="en-US" altLang="zh-CN" sz="2800" dirty="0" err="1" smtClean="0">
                <a:latin typeface="Times New Roman" pitchFamily="18" charset="0"/>
                <a:cs typeface="Times New Roman" pitchFamily="18" charset="0"/>
                <a:sym typeface="Symbol"/>
              </a:rPr>
              <a:t></a:t>
            </a:r>
            <a:r>
              <a:rPr lang="en-US" altLang="zh-CN" sz="2800" i="1" dirty="0" err="1" smtClean="0">
                <a:latin typeface="Times New Roman" pitchFamily="18" charset="0"/>
                <a:cs typeface="Times New Roman" pitchFamily="18" charset="0"/>
              </a:rPr>
              <a:t>BK</a:t>
            </a:r>
            <a:r>
              <a:rPr lang="en-US" altLang="zh-CN" sz="2800" baseline="-25000" dirty="0" err="1" smtClean="0">
                <a:latin typeface="Times New Roman" pitchFamily="18" charset="0"/>
                <a:cs typeface="Times New Roman" pitchFamily="18" charset="0"/>
              </a:rPr>
              <a:t>c</a:t>
            </a:r>
            <a:endParaRPr lang="zh-CN" altLang="zh-CN" sz="2800" dirty="0" smtClean="0">
              <a:latin typeface="Times New Roman" pitchFamily="18" charset="0"/>
              <a:cs typeface="Times New Roman" pitchFamily="18" charset="0"/>
            </a:endParaRPr>
          </a:p>
          <a:p>
            <a:pPr lvl="3"/>
            <a:r>
              <a:rPr lang="en-US" altLang="zh-CN" sz="2400" dirty="0" smtClean="0">
                <a:latin typeface="Times New Roman" pitchFamily="18" charset="0"/>
                <a:cs typeface="Times New Roman" pitchFamily="18" charset="0"/>
              </a:rPr>
              <a:t>TC</a:t>
            </a:r>
            <a:r>
              <a:rPr lang="zh-CN" altLang="zh-CN" sz="2400" dirty="0" smtClean="0">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S,B</a:t>
            </a:r>
            <a:r>
              <a:rPr lang="zh-CN" altLang="zh-CN" sz="2400" dirty="0" smtClean="0">
                <a:latin typeface="Times New Roman" pitchFamily="18" charset="0"/>
                <a:cs typeface="Times New Roman" pitchFamily="18" charset="0"/>
              </a:rPr>
              <a:t>）—</a:t>
            </a:r>
            <a:r>
              <a:rPr lang="zh-CN" altLang="zh-CN" sz="2400" baseline="30000" dirty="0" smtClean="0">
                <a:latin typeface="Times New Roman" pitchFamily="18" charset="0"/>
                <a:cs typeface="Times New Roman" pitchFamily="18" charset="0"/>
              </a:rPr>
              <a:t> </a:t>
            </a:r>
            <a:r>
              <a:rPr lang="zh-CN" altLang="zh-CN" sz="2400" dirty="0" smtClean="0">
                <a:latin typeface="Times New Roman" pitchFamily="18" charset="0"/>
                <a:cs typeface="Times New Roman" pitchFamily="18" charset="0"/>
              </a:rPr>
              <a:t>与保险储备有关的总成本；</a:t>
            </a:r>
          </a:p>
          <a:p>
            <a:pPr lvl="3"/>
            <a:r>
              <a:rPr lang="en-US" altLang="zh-CN" sz="2400" i="1" dirty="0" smtClean="0">
                <a:latin typeface="Times New Roman" pitchFamily="18" charset="0"/>
                <a:cs typeface="Times New Roman" pitchFamily="18" charset="0"/>
              </a:rPr>
              <a:t>C</a:t>
            </a:r>
            <a:r>
              <a:rPr lang="en-US" altLang="zh-CN" sz="2400" baseline="-25000" dirty="0" smtClean="0">
                <a:latin typeface="Times New Roman" pitchFamily="18" charset="0"/>
                <a:cs typeface="Times New Roman" pitchFamily="18" charset="0"/>
              </a:rPr>
              <a:t>s</a:t>
            </a:r>
            <a:r>
              <a:rPr lang="zh-CN" altLang="zh-CN" sz="2400" dirty="0" smtClean="0">
                <a:latin typeface="Times New Roman" pitchFamily="18" charset="0"/>
                <a:cs typeface="Times New Roman" pitchFamily="18" charset="0"/>
              </a:rPr>
              <a:t>—</a:t>
            </a:r>
            <a:r>
              <a:rPr lang="zh-CN" altLang="zh-CN" sz="2400" baseline="30000" dirty="0" smtClean="0">
                <a:latin typeface="Times New Roman" pitchFamily="18" charset="0"/>
                <a:cs typeface="Times New Roman" pitchFamily="18" charset="0"/>
              </a:rPr>
              <a:t> </a:t>
            </a:r>
            <a:r>
              <a:rPr lang="zh-CN" altLang="zh-CN" sz="2400" dirty="0" smtClean="0">
                <a:latin typeface="Times New Roman" pitchFamily="18" charset="0"/>
                <a:cs typeface="Times New Roman" pitchFamily="18" charset="0"/>
              </a:rPr>
              <a:t>缺货成本；</a:t>
            </a:r>
          </a:p>
          <a:p>
            <a:pPr lvl="3"/>
            <a:r>
              <a:rPr lang="en-US" altLang="zh-CN" sz="2400" i="1" dirty="0" smtClean="0">
                <a:latin typeface="Times New Roman" pitchFamily="18" charset="0"/>
                <a:cs typeface="Times New Roman" pitchFamily="18" charset="0"/>
              </a:rPr>
              <a:t>C</a:t>
            </a:r>
            <a:r>
              <a:rPr lang="en-US" altLang="zh-CN" sz="2400" baseline="-25000" dirty="0" smtClean="0">
                <a:latin typeface="Times New Roman" pitchFamily="18" charset="0"/>
                <a:cs typeface="Times New Roman" pitchFamily="18" charset="0"/>
              </a:rPr>
              <a:t>B</a:t>
            </a:r>
            <a:r>
              <a:rPr lang="zh-CN" altLang="zh-CN" sz="2400" dirty="0" smtClean="0">
                <a:latin typeface="Times New Roman" pitchFamily="18" charset="0"/>
                <a:cs typeface="Times New Roman" pitchFamily="18" charset="0"/>
              </a:rPr>
              <a:t>—</a:t>
            </a:r>
            <a:r>
              <a:rPr lang="zh-CN" altLang="zh-CN" sz="2400" baseline="30000" dirty="0" smtClean="0">
                <a:latin typeface="Times New Roman" pitchFamily="18" charset="0"/>
                <a:cs typeface="Times New Roman" pitchFamily="18" charset="0"/>
              </a:rPr>
              <a:t> </a:t>
            </a:r>
            <a:r>
              <a:rPr lang="zh-CN" altLang="zh-CN" sz="2400" dirty="0" smtClean="0">
                <a:latin typeface="Times New Roman" pitchFamily="18" charset="0"/>
                <a:cs typeface="Times New Roman" pitchFamily="18" charset="0"/>
              </a:rPr>
              <a:t>保险储备成本；</a:t>
            </a:r>
          </a:p>
          <a:p>
            <a:pPr lvl="3"/>
            <a:r>
              <a:rPr lang="en-US" altLang="zh-CN" sz="2400" i="1" dirty="0" smtClean="0">
                <a:latin typeface="Times New Roman" pitchFamily="18" charset="0"/>
                <a:cs typeface="Times New Roman" pitchFamily="18" charset="0"/>
              </a:rPr>
              <a:t>S</a:t>
            </a:r>
            <a:r>
              <a:rPr lang="zh-CN" altLang="zh-CN" sz="2400" dirty="0" smtClean="0">
                <a:latin typeface="Times New Roman" pitchFamily="18" charset="0"/>
                <a:cs typeface="Times New Roman" pitchFamily="18" charset="0"/>
              </a:rPr>
              <a:t>—</a:t>
            </a:r>
            <a:r>
              <a:rPr lang="zh-CN" altLang="zh-CN" sz="2400" baseline="30000" dirty="0" smtClean="0">
                <a:latin typeface="Times New Roman" pitchFamily="18" charset="0"/>
                <a:cs typeface="Times New Roman" pitchFamily="18" charset="0"/>
              </a:rPr>
              <a:t> </a:t>
            </a:r>
            <a:r>
              <a:rPr lang="zh-CN" altLang="zh-CN" sz="2400" dirty="0" smtClean="0">
                <a:latin typeface="Times New Roman" pitchFamily="18" charset="0"/>
                <a:cs typeface="Times New Roman" pitchFamily="18" charset="0"/>
              </a:rPr>
              <a:t>缺货量；</a:t>
            </a:r>
          </a:p>
          <a:p>
            <a:pPr lvl="3"/>
            <a:r>
              <a:rPr lang="en-US" altLang="zh-CN" sz="2400" i="1" dirty="0" smtClean="0">
                <a:latin typeface="Times New Roman" pitchFamily="18" charset="0"/>
                <a:cs typeface="Times New Roman" pitchFamily="18" charset="0"/>
              </a:rPr>
              <a:t>K</a:t>
            </a:r>
            <a:r>
              <a:rPr lang="en-US" altLang="zh-CN" sz="2400" baseline="-25000" dirty="0" smtClean="0">
                <a:latin typeface="Times New Roman" pitchFamily="18" charset="0"/>
                <a:cs typeface="Times New Roman" pitchFamily="18" charset="0"/>
              </a:rPr>
              <a:t>u</a:t>
            </a:r>
            <a:r>
              <a:rPr lang="zh-CN" altLang="zh-CN" sz="2400" dirty="0" smtClean="0">
                <a:latin typeface="Times New Roman" pitchFamily="18" charset="0"/>
                <a:cs typeface="Times New Roman" pitchFamily="18" charset="0"/>
              </a:rPr>
              <a:t>—</a:t>
            </a:r>
            <a:r>
              <a:rPr lang="zh-CN" altLang="zh-CN" sz="2400" baseline="30000" dirty="0" smtClean="0">
                <a:latin typeface="Times New Roman" pitchFamily="18" charset="0"/>
                <a:cs typeface="Times New Roman" pitchFamily="18" charset="0"/>
              </a:rPr>
              <a:t> </a:t>
            </a:r>
            <a:r>
              <a:rPr lang="zh-CN" altLang="zh-CN" sz="2400" dirty="0" smtClean="0">
                <a:latin typeface="Times New Roman" pitchFamily="18" charset="0"/>
                <a:cs typeface="Times New Roman" pitchFamily="18" charset="0"/>
              </a:rPr>
              <a:t>单位缺货成本；</a:t>
            </a:r>
          </a:p>
          <a:p>
            <a:pPr lvl="3"/>
            <a:r>
              <a:rPr lang="en-US" altLang="zh-CN" sz="2400" i="1" dirty="0" smtClean="0">
                <a:latin typeface="Times New Roman" pitchFamily="18" charset="0"/>
                <a:cs typeface="Times New Roman" pitchFamily="18" charset="0"/>
              </a:rPr>
              <a:t>N</a:t>
            </a:r>
            <a:r>
              <a:rPr lang="zh-CN" altLang="zh-CN" sz="2400" dirty="0" smtClean="0">
                <a:latin typeface="Times New Roman" pitchFamily="18" charset="0"/>
                <a:cs typeface="Times New Roman" pitchFamily="18" charset="0"/>
              </a:rPr>
              <a:t>—</a:t>
            </a:r>
            <a:r>
              <a:rPr lang="zh-CN" altLang="zh-CN" sz="2400" baseline="30000" dirty="0" smtClean="0">
                <a:latin typeface="Times New Roman" pitchFamily="18" charset="0"/>
                <a:cs typeface="Times New Roman" pitchFamily="18" charset="0"/>
              </a:rPr>
              <a:t> </a:t>
            </a:r>
            <a:r>
              <a:rPr lang="zh-CN" altLang="zh-CN" sz="2400" dirty="0" smtClean="0">
                <a:latin typeface="Times New Roman" pitchFamily="18" charset="0"/>
                <a:cs typeface="Times New Roman" pitchFamily="18" charset="0"/>
              </a:rPr>
              <a:t>年订货次数；</a:t>
            </a:r>
          </a:p>
          <a:p>
            <a:pPr lvl="3"/>
            <a:r>
              <a:rPr lang="en-US" altLang="zh-CN" sz="2400" i="1" dirty="0" smtClean="0">
                <a:latin typeface="Times New Roman" pitchFamily="18" charset="0"/>
                <a:cs typeface="Times New Roman" pitchFamily="18" charset="0"/>
              </a:rPr>
              <a:t>B</a:t>
            </a:r>
            <a:r>
              <a:rPr lang="zh-CN" altLang="zh-CN" sz="2400" dirty="0" smtClean="0">
                <a:latin typeface="Times New Roman" pitchFamily="18" charset="0"/>
                <a:cs typeface="Times New Roman" pitchFamily="18" charset="0"/>
              </a:rPr>
              <a:t>—</a:t>
            </a:r>
            <a:r>
              <a:rPr lang="zh-CN" altLang="zh-CN" sz="2400" baseline="30000" dirty="0" smtClean="0">
                <a:latin typeface="Times New Roman" pitchFamily="18" charset="0"/>
                <a:cs typeface="Times New Roman" pitchFamily="18" charset="0"/>
              </a:rPr>
              <a:t> </a:t>
            </a:r>
            <a:r>
              <a:rPr lang="zh-CN" altLang="zh-CN" sz="2400" dirty="0" smtClean="0">
                <a:latin typeface="Times New Roman" pitchFamily="18" charset="0"/>
                <a:cs typeface="Times New Roman" pitchFamily="18" charset="0"/>
              </a:rPr>
              <a:t>保险储备；</a:t>
            </a:r>
          </a:p>
          <a:p>
            <a:pPr lvl="3"/>
            <a:r>
              <a:rPr lang="en-US" altLang="zh-CN" sz="2400" i="1" dirty="0" err="1" smtClean="0">
                <a:latin typeface="Times New Roman" pitchFamily="18" charset="0"/>
                <a:cs typeface="Times New Roman" pitchFamily="18" charset="0"/>
              </a:rPr>
              <a:t>K</a:t>
            </a:r>
            <a:r>
              <a:rPr lang="en-US" altLang="zh-CN" sz="2400" baseline="-25000" dirty="0" err="1" smtClean="0">
                <a:latin typeface="Times New Roman" pitchFamily="18" charset="0"/>
                <a:cs typeface="Times New Roman" pitchFamily="18" charset="0"/>
              </a:rPr>
              <a:t>c</a:t>
            </a:r>
            <a:r>
              <a:rPr lang="zh-CN" altLang="zh-CN" sz="2400" dirty="0" smtClean="0">
                <a:latin typeface="Times New Roman" pitchFamily="18" charset="0"/>
                <a:cs typeface="Times New Roman" pitchFamily="18" charset="0"/>
              </a:rPr>
              <a:t>—</a:t>
            </a:r>
            <a:r>
              <a:rPr lang="zh-CN" altLang="zh-CN" sz="2400" baseline="30000" dirty="0" smtClean="0">
                <a:latin typeface="Times New Roman" pitchFamily="18" charset="0"/>
                <a:cs typeface="Times New Roman" pitchFamily="18" charset="0"/>
              </a:rPr>
              <a:t> </a:t>
            </a:r>
            <a:r>
              <a:rPr lang="zh-CN" altLang="zh-CN" sz="2400" dirty="0" smtClean="0">
                <a:latin typeface="Times New Roman" pitchFamily="18" charset="0"/>
                <a:cs typeface="Times New Roman" pitchFamily="18" charset="0"/>
              </a:rPr>
              <a:t>单位储存成本。</a:t>
            </a:r>
            <a:endParaRPr lang="zh-CN" altLang="en-US" sz="2400" dirty="0">
              <a:latin typeface="Times New Roman" pitchFamily="18" charset="0"/>
              <a:cs typeface="Times New Roman" pitchFamily="18" charset="0"/>
            </a:endParaRPr>
          </a:p>
        </p:txBody>
      </p:sp>
      <p:sp>
        <p:nvSpPr>
          <p:cNvPr id="3"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lnSpc>
                <a:spcPct val="150000"/>
              </a:lnSpc>
            </a:pPr>
            <a:r>
              <a:rPr lang="zh-CN" altLang="zh-CN" dirty="0" smtClean="0"/>
              <a:t>缺货量</a:t>
            </a:r>
            <a:r>
              <a:rPr lang="en-US" altLang="zh-CN" i="1" dirty="0" smtClean="0"/>
              <a:t>S</a:t>
            </a:r>
            <a:r>
              <a:rPr lang="zh-CN" altLang="zh-CN" dirty="0" smtClean="0"/>
              <a:t>具有一定的概率分布，其概率可根据历史经验估计。按概率的方法，可以计算不同保险储备量下的缺货量的期望值，进而计算出不同保险储备量下的成本，对成本进行比较，总成本最低时的保险储备即为最佳保险储备量。</a:t>
            </a:r>
            <a:endParaRPr lang="zh-CN" altLang="en-US" dirty="0"/>
          </a:p>
        </p:txBody>
      </p:sp>
      <p:sp>
        <p:nvSpPr>
          <p:cNvPr id="3"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lnSpc>
                <a:spcPct val="150000"/>
              </a:lnSpc>
            </a:pPr>
            <a:r>
              <a:rPr lang="zh-CN" altLang="zh-CN" dirty="0" smtClean="0"/>
              <a:t>某汽车配件销售公司主要经营某种汽车零部件，每年的销售量为</a:t>
            </a:r>
            <a:r>
              <a:rPr lang="en-US" altLang="zh-CN" dirty="0" smtClean="0"/>
              <a:t>400</a:t>
            </a:r>
            <a:r>
              <a:rPr lang="zh-CN" altLang="zh-CN" dirty="0" smtClean="0"/>
              <a:t>件，该零件的单位储存成本为</a:t>
            </a:r>
            <a:r>
              <a:rPr lang="en-US" altLang="zh-CN" dirty="0" smtClean="0"/>
              <a:t>25</a:t>
            </a:r>
            <a:r>
              <a:rPr lang="zh-CN" altLang="zh-CN" dirty="0" smtClean="0"/>
              <a:t>元</a:t>
            </a:r>
            <a:r>
              <a:rPr lang="en-US" altLang="zh-CN" dirty="0" smtClean="0"/>
              <a:t>/</a:t>
            </a:r>
            <a:r>
              <a:rPr lang="zh-CN" altLang="zh-CN" dirty="0" smtClean="0"/>
              <a:t>件，一次订货成本为</a:t>
            </a:r>
            <a:r>
              <a:rPr lang="en-US" altLang="zh-CN" dirty="0" smtClean="0"/>
              <a:t>50</a:t>
            </a:r>
            <a:r>
              <a:rPr lang="zh-CN" altLang="zh-CN" dirty="0" smtClean="0"/>
              <a:t>元</a:t>
            </a:r>
            <a:r>
              <a:rPr lang="en-US" altLang="zh-CN" dirty="0" smtClean="0"/>
              <a:t>/</a:t>
            </a:r>
            <a:r>
              <a:rPr lang="zh-CN" altLang="zh-CN" dirty="0" smtClean="0"/>
              <a:t>次，单位缺货成本为</a:t>
            </a:r>
            <a:r>
              <a:rPr lang="en-US" altLang="zh-CN" dirty="0" smtClean="0"/>
              <a:t>1.5</a:t>
            </a:r>
            <a:r>
              <a:rPr lang="zh-CN" altLang="zh-CN" dirty="0" smtClean="0"/>
              <a:t>元</a:t>
            </a:r>
            <a:r>
              <a:rPr lang="en-US" altLang="zh-CN" dirty="0" smtClean="0"/>
              <a:t>/</a:t>
            </a:r>
            <a:r>
              <a:rPr lang="zh-CN" altLang="zh-CN" dirty="0" smtClean="0"/>
              <a:t>件。在交货间隔期内的需要量及其概率分布见表</a:t>
            </a:r>
            <a:r>
              <a:rPr lang="en-US" altLang="zh-CN" dirty="0" smtClean="0"/>
              <a:t>6-4</a:t>
            </a:r>
            <a:r>
              <a:rPr lang="zh-CN" altLang="zh-CN" dirty="0" smtClean="0"/>
              <a:t>。</a:t>
            </a:r>
          </a:p>
        </p:txBody>
      </p:sp>
      <p:sp>
        <p:nvSpPr>
          <p:cNvPr id="3"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nchor="t"/>
          <a:lstStyle/>
          <a:p>
            <a:endParaRPr lang="en-US" altLang="zh-CN" dirty="0" smtClean="0"/>
          </a:p>
          <a:p>
            <a:r>
              <a:rPr lang="zh-CN" altLang="zh-CN" dirty="0" smtClean="0"/>
              <a:t>表</a:t>
            </a:r>
            <a:r>
              <a:rPr lang="en-US" altLang="zh-CN" dirty="0" smtClean="0"/>
              <a:t>6-4  </a:t>
            </a:r>
            <a:r>
              <a:rPr lang="zh-CN" altLang="zh-CN" dirty="0" smtClean="0"/>
              <a:t>在交货间隔期内的需要量及其概率分布</a:t>
            </a:r>
            <a:endParaRPr lang="zh-CN" altLang="en-US" dirty="0"/>
          </a:p>
        </p:txBody>
      </p:sp>
      <p:graphicFrame>
        <p:nvGraphicFramePr>
          <p:cNvPr id="3" name="内容占位符 2"/>
          <p:cNvGraphicFramePr>
            <a:graphicFrameLocks/>
          </p:cNvGraphicFramePr>
          <p:nvPr/>
        </p:nvGraphicFramePr>
        <p:xfrm>
          <a:off x="479641" y="3284984"/>
          <a:ext cx="11232718" cy="1080120"/>
        </p:xfrm>
        <a:graphic>
          <a:graphicData uri="http://schemas.openxmlformats.org/drawingml/2006/table">
            <a:tbl>
              <a:tblPr/>
              <a:tblGrid>
                <a:gridCol w="1871227"/>
                <a:gridCol w="1872566"/>
                <a:gridCol w="1872566"/>
                <a:gridCol w="1871227"/>
                <a:gridCol w="1872566"/>
                <a:gridCol w="1872566"/>
              </a:tblGrid>
              <a:tr h="540060">
                <a:tc>
                  <a:txBody>
                    <a:bodyPr/>
                    <a:lstStyle/>
                    <a:p>
                      <a:pPr indent="269875" algn="ctr">
                        <a:spcBef>
                          <a:spcPts val="350"/>
                        </a:spcBef>
                        <a:spcAft>
                          <a:spcPts val="350"/>
                        </a:spcAft>
                      </a:pPr>
                      <a:r>
                        <a:rPr lang="zh-CN" sz="2400" kern="100">
                          <a:latin typeface="Times New Roman"/>
                          <a:ea typeface="黑体"/>
                          <a:cs typeface="Times New Roman"/>
                        </a:rPr>
                        <a:t>需要量</a:t>
                      </a:r>
                      <a:r>
                        <a:rPr lang="en-US" sz="2400" kern="100">
                          <a:latin typeface="Times New Roman"/>
                          <a:ea typeface="黑体"/>
                          <a:cs typeface="Times New Roman"/>
                        </a:rPr>
                        <a:t>/</a:t>
                      </a:r>
                      <a:r>
                        <a:rPr lang="zh-CN" sz="2400" kern="100">
                          <a:latin typeface="Times New Roman"/>
                          <a:ea typeface="黑体"/>
                          <a:cs typeface="Times New Roman"/>
                        </a:rPr>
                        <a:t>件</a:t>
                      </a:r>
                      <a:endParaRPr lang="zh-CN" sz="4000" kern="100">
                        <a:latin typeface="Times New Roman"/>
                        <a:ea typeface="宋体"/>
                        <a:cs typeface="Times New Roman"/>
                      </a:endParaRPr>
                    </a:p>
                  </a:txBody>
                  <a:tcPr marL="74292" marR="7429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269875" algn="ctr">
                        <a:spcBef>
                          <a:spcPts val="350"/>
                        </a:spcBef>
                        <a:spcAft>
                          <a:spcPts val="350"/>
                        </a:spcAft>
                      </a:pPr>
                      <a:r>
                        <a:rPr lang="en-US" sz="2400" kern="100">
                          <a:latin typeface="Times New Roman"/>
                          <a:ea typeface="宋体"/>
                          <a:cs typeface="Times New Roman"/>
                        </a:rPr>
                        <a:t>10</a:t>
                      </a:r>
                      <a:endParaRPr lang="zh-CN" sz="4000" kern="100">
                        <a:latin typeface="Times New Roman"/>
                        <a:ea typeface="宋体"/>
                        <a:cs typeface="Times New Roman"/>
                      </a:endParaRPr>
                    </a:p>
                  </a:txBody>
                  <a:tcPr marL="74292" marR="74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Bef>
                          <a:spcPts val="350"/>
                        </a:spcBef>
                        <a:spcAft>
                          <a:spcPts val="350"/>
                        </a:spcAft>
                      </a:pPr>
                      <a:r>
                        <a:rPr lang="en-US" sz="2400" kern="100">
                          <a:latin typeface="Times New Roman"/>
                          <a:ea typeface="宋体"/>
                          <a:cs typeface="Times New Roman"/>
                        </a:rPr>
                        <a:t>20</a:t>
                      </a:r>
                      <a:endParaRPr lang="zh-CN" sz="4000" kern="100">
                        <a:latin typeface="Times New Roman"/>
                        <a:ea typeface="宋体"/>
                        <a:cs typeface="Times New Roman"/>
                      </a:endParaRPr>
                    </a:p>
                  </a:txBody>
                  <a:tcPr marL="74292" marR="74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Bef>
                          <a:spcPts val="350"/>
                        </a:spcBef>
                        <a:spcAft>
                          <a:spcPts val="350"/>
                        </a:spcAft>
                      </a:pPr>
                      <a:r>
                        <a:rPr lang="en-US" sz="2400" kern="100">
                          <a:latin typeface="Times New Roman"/>
                          <a:ea typeface="宋体"/>
                          <a:cs typeface="Times New Roman"/>
                        </a:rPr>
                        <a:t>30</a:t>
                      </a:r>
                      <a:endParaRPr lang="zh-CN" sz="4000" kern="100">
                        <a:latin typeface="Times New Roman"/>
                        <a:ea typeface="宋体"/>
                        <a:cs typeface="Times New Roman"/>
                      </a:endParaRPr>
                    </a:p>
                  </a:txBody>
                  <a:tcPr marL="74292" marR="74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Bef>
                          <a:spcPts val="350"/>
                        </a:spcBef>
                        <a:spcAft>
                          <a:spcPts val="350"/>
                        </a:spcAft>
                      </a:pPr>
                      <a:r>
                        <a:rPr lang="en-US" sz="2400" kern="100">
                          <a:latin typeface="Times New Roman"/>
                          <a:ea typeface="宋体"/>
                          <a:cs typeface="Times New Roman"/>
                        </a:rPr>
                        <a:t>40</a:t>
                      </a:r>
                      <a:endParaRPr lang="zh-CN" sz="4000" kern="100">
                        <a:latin typeface="Times New Roman"/>
                        <a:ea typeface="宋体"/>
                        <a:cs typeface="Times New Roman"/>
                      </a:endParaRPr>
                    </a:p>
                  </a:txBody>
                  <a:tcPr marL="74292" marR="74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Bef>
                          <a:spcPts val="350"/>
                        </a:spcBef>
                        <a:spcAft>
                          <a:spcPts val="350"/>
                        </a:spcAft>
                      </a:pPr>
                      <a:r>
                        <a:rPr lang="en-US" sz="2400" kern="100">
                          <a:latin typeface="Times New Roman"/>
                          <a:ea typeface="宋体"/>
                          <a:cs typeface="Times New Roman"/>
                        </a:rPr>
                        <a:t>50</a:t>
                      </a:r>
                      <a:endParaRPr lang="zh-CN" sz="4000" kern="100">
                        <a:latin typeface="Times New Roman"/>
                        <a:ea typeface="宋体"/>
                        <a:cs typeface="Times New Roman"/>
                      </a:endParaRPr>
                    </a:p>
                  </a:txBody>
                  <a:tcPr marL="74292" marR="7429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060">
                <a:tc>
                  <a:txBody>
                    <a:bodyPr/>
                    <a:lstStyle/>
                    <a:p>
                      <a:pPr indent="269875" algn="ctr">
                        <a:spcBef>
                          <a:spcPts val="350"/>
                        </a:spcBef>
                        <a:spcAft>
                          <a:spcPts val="350"/>
                        </a:spcAft>
                      </a:pPr>
                      <a:r>
                        <a:rPr lang="zh-CN" sz="2400" kern="100">
                          <a:latin typeface="Times New Roman"/>
                          <a:ea typeface="黑体"/>
                          <a:cs typeface="Times New Roman"/>
                        </a:rPr>
                        <a:t>概</a:t>
                      </a:r>
                      <a:r>
                        <a:rPr lang="en-US" sz="2400" kern="100">
                          <a:latin typeface="Times New Roman"/>
                          <a:ea typeface="黑体"/>
                          <a:cs typeface="Times New Roman"/>
                        </a:rPr>
                        <a:t>    </a:t>
                      </a:r>
                      <a:r>
                        <a:rPr lang="zh-CN" sz="2400" kern="100">
                          <a:latin typeface="Times New Roman"/>
                          <a:ea typeface="黑体"/>
                          <a:cs typeface="Times New Roman"/>
                        </a:rPr>
                        <a:t>率</a:t>
                      </a:r>
                      <a:endParaRPr lang="zh-CN" sz="4000" kern="100">
                        <a:latin typeface="Times New Roman"/>
                        <a:ea typeface="宋体"/>
                        <a:cs typeface="Times New Roman"/>
                      </a:endParaRPr>
                    </a:p>
                  </a:txBody>
                  <a:tcPr marL="74292" marR="7429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269875" algn="ctr">
                        <a:spcBef>
                          <a:spcPts val="350"/>
                        </a:spcBef>
                        <a:spcAft>
                          <a:spcPts val="350"/>
                        </a:spcAft>
                      </a:pPr>
                      <a:r>
                        <a:rPr lang="en-US" sz="2400" kern="100">
                          <a:latin typeface="Times New Roman"/>
                          <a:ea typeface="宋体"/>
                          <a:cs typeface="Times New Roman"/>
                        </a:rPr>
                        <a:t>0.1</a:t>
                      </a:r>
                      <a:endParaRPr lang="zh-CN" sz="4000" kern="100">
                        <a:latin typeface="Times New Roman"/>
                        <a:ea typeface="宋体"/>
                        <a:cs typeface="Times New Roman"/>
                      </a:endParaRPr>
                    </a:p>
                  </a:txBody>
                  <a:tcPr marL="74292" marR="74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Bef>
                          <a:spcPts val="350"/>
                        </a:spcBef>
                        <a:spcAft>
                          <a:spcPts val="350"/>
                        </a:spcAft>
                      </a:pPr>
                      <a:r>
                        <a:rPr lang="en-US" sz="2400" kern="100">
                          <a:latin typeface="Times New Roman"/>
                          <a:ea typeface="宋体"/>
                          <a:cs typeface="Times New Roman"/>
                        </a:rPr>
                        <a:t>0.2</a:t>
                      </a:r>
                      <a:endParaRPr lang="zh-CN" sz="4000" kern="100">
                        <a:latin typeface="Times New Roman"/>
                        <a:ea typeface="宋体"/>
                        <a:cs typeface="Times New Roman"/>
                      </a:endParaRPr>
                    </a:p>
                  </a:txBody>
                  <a:tcPr marL="74292" marR="74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Bef>
                          <a:spcPts val="350"/>
                        </a:spcBef>
                        <a:spcAft>
                          <a:spcPts val="350"/>
                        </a:spcAft>
                      </a:pPr>
                      <a:r>
                        <a:rPr lang="en-US" sz="2400" kern="100">
                          <a:latin typeface="Times New Roman"/>
                          <a:ea typeface="宋体"/>
                          <a:cs typeface="Times New Roman"/>
                        </a:rPr>
                        <a:t>0.4</a:t>
                      </a:r>
                      <a:endParaRPr lang="zh-CN" sz="4000" kern="100">
                        <a:latin typeface="Times New Roman"/>
                        <a:ea typeface="宋体"/>
                        <a:cs typeface="Times New Roman"/>
                      </a:endParaRPr>
                    </a:p>
                  </a:txBody>
                  <a:tcPr marL="74292" marR="74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Bef>
                          <a:spcPts val="350"/>
                        </a:spcBef>
                        <a:spcAft>
                          <a:spcPts val="350"/>
                        </a:spcAft>
                      </a:pPr>
                      <a:r>
                        <a:rPr lang="en-US" sz="2400" kern="100">
                          <a:latin typeface="Times New Roman"/>
                          <a:ea typeface="宋体"/>
                          <a:cs typeface="Times New Roman"/>
                        </a:rPr>
                        <a:t>0.2</a:t>
                      </a:r>
                      <a:endParaRPr lang="zh-CN" sz="4000" kern="100">
                        <a:latin typeface="Times New Roman"/>
                        <a:ea typeface="宋体"/>
                        <a:cs typeface="Times New Roman"/>
                      </a:endParaRPr>
                    </a:p>
                  </a:txBody>
                  <a:tcPr marL="74292" marR="742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Bef>
                          <a:spcPts val="350"/>
                        </a:spcBef>
                        <a:spcAft>
                          <a:spcPts val="350"/>
                        </a:spcAft>
                      </a:pPr>
                      <a:r>
                        <a:rPr lang="en-US" sz="2400" kern="100" dirty="0">
                          <a:latin typeface="Times New Roman"/>
                          <a:ea typeface="宋体"/>
                          <a:cs typeface="Times New Roman"/>
                        </a:rPr>
                        <a:t>0.1</a:t>
                      </a:r>
                      <a:endParaRPr lang="zh-CN" sz="4000" kern="100" dirty="0">
                        <a:latin typeface="Times New Roman"/>
                        <a:ea typeface="宋体"/>
                        <a:cs typeface="Times New Roman"/>
                      </a:endParaRPr>
                    </a:p>
                  </a:txBody>
                  <a:tcPr marL="74292" marR="7429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sz="2400" dirty="0" smtClean="0">
                <a:latin typeface="Times New Roman" pitchFamily="18" charset="0"/>
                <a:cs typeface="Times New Roman" pitchFamily="18" charset="0"/>
              </a:rPr>
              <a:t>经济批量：</a:t>
            </a:r>
            <a:r>
              <a:rPr lang="en-US" altLang="zh-CN" sz="2400" dirty="0" smtClean="0">
                <a:latin typeface="Times New Roman" pitchFamily="18" charset="0"/>
                <a:cs typeface="Times New Roman" pitchFamily="18" charset="0"/>
              </a:rPr>
              <a:t>	 </a:t>
            </a:r>
            <a:endParaRPr lang="zh-CN" altLang="zh-CN" sz="2400" dirty="0" smtClean="0">
              <a:latin typeface="Times New Roman" pitchFamily="18" charset="0"/>
              <a:cs typeface="Times New Roman" pitchFamily="18" charset="0"/>
            </a:endParaRPr>
          </a:p>
          <a:p>
            <a:r>
              <a:rPr lang="zh-CN" altLang="zh-CN" sz="2400" dirty="0" smtClean="0">
                <a:latin typeface="Times New Roman" pitchFamily="18" charset="0"/>
                <a:cs typeface="Times New Roman" pitchFamily="18" charset="0"/>
              </a:rPr>
              <a:t>每年最佳订货次数：</a:t>
            </a:r>
            <a:r>
              <a:rPr lang="en-US" altLang="zh-CN" sz="2400" i="1" dirty="0" smtClean="0">
                <a:latin typeface="Times New Roman" pitchFamily="18" charset="0"/>
                <a:cs typeface="Times New Roman" pitchFamily="18" charset="0"/>
              </a:rPr>
              <a:t>	N</a:t>
            </a:r>
            <a:r>
              <a:rPr lang="en-US" altLang="zh-CN" sz="2400" baseline="30000" dirty="0" smtClean="0">
                <a:latin typeface="Times New Roman" pitchFamily="18" charset="0"/>
                <a:cs typeface="Times New Roman" pitchFamily="18" charset="0"/>
              </a:rPr>
              <a:t>*</a:t>
            </a:r>
            <a:r>
              <a:rPr lang="en-US" altLang="zh-CN" sz="2400" dirty="0" smtClean="0">
                <a:latin typeface="Times New Roman" pitchFamily="18" charset="0"/>
                <a:cs typeface="Times New Roman" pitchFamily="18" charset="0"/>
                <a:sym typeface="Symbol"/>
              </a:rPr>
              <a:t></a:t>
            </a:r>
            <a:r>
              <a:rPr lang="en-US" altLang="zh-CN" sz="2400" i="1" dirty="0" smtClean="0">
                <a:latin typeface="Times New Roman" pitchFamily="18" charset="0"/>
                <a:cs typeface="Times New Roman" pitchFamily="18" charset="0"/>
              </a:rPr>
              <a:t>D</a:t>
            </a:r>
            <a:r>
              <a:rPr lang="en-US" altLang="zh-CN" sz="2400" dirty="0" smtClean="0">
                <a:latin typeface="Times New Roman" pitchFamily="18" charset="0"/>
                <a:cs typeface="Times New Roman" pitchFamily="18" charset="0"/>
              </a:rPr>
              <a:t>/</a:t>
            </a:r>
            <a:r>
              <a:rPr lang="en-US" altLang="zh-CN" sz="2400" i="1" dirty="0" smtClean="0">
                <a:latin typeface="Times New Roman" pitchFamily="18" charset="0"/>
                <a:cs typeface="Times New Roman" pitchFamily="18" charset="0"/>
              </a:rPr>
              <a:t>Q</a:t>
            </a:r>
            <a:r>
              <a:rPr lang="en-US" altLang="zh-CN" sz="2400" baseline="30000" dirty="0" smtClean="0">
                <a:latin typeface="Times New Roman" pitchFamily="18" charset="0"/>
                <a:cs typeface="Times New Roman" pitchFamily="18" charset="0"/>
              </a:rPr>
              <a:t>*</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400/40</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10</a:t>
            </a:r>
            <a:r>
              <a:rPr lang="zh-CN" altLang="zh-CN" sz="2400" dirty="0" smtClean="0">
                <a:latin typeface="Times New Roman" pitchFamily="18" charset="0"/>
                <a:cs typeface="Times New Roman" pitchFamily="18" charset="0"/>
              </a:rPr>
              <a:t>（次）</a:t>
            </a:r>
          </a:p>
          <a:p>
            <a:r>
              <a:rPr lang="zh-CN" altLang="zh-CN" sz="2400" dirty="0" smtClean="0">
                <a:latin typeface="Times New Roman" pitchFamily="18" charset="0"/>
                <a:cs typeface="Times New Roman" pitchFamily="18" charset="0"/>
              </a:rPr>
              <a:t>交货期内平均需要量</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10</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0.1</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20</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0.2</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30</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0.4</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40</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0.2</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50</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0.1</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30</a:t>
            </a:r>
            <a:r>
              <a:rPr lang="zh-CN" altLang="zh-CN" sz="2400" dirty="0" smtClean="0">
                <a:latin typeface="Times New Roman" pitchFamily="18" charset="0"/>
                <a:cs typeface="Times New Roman" pitchFamily="18" charset="0"/>
              </a:rPr>
              <a:t>（件）</a:t>
            </a:r>
          </a:p>
          <a:p>
            <a:pPr lvl="3"/>
            <a:r>
              <a:rPr lang="zh-CN" altLang="zh-CN" sz="2400" dirty="0" smtClean="0">
                <a:latin typeface="Times New Roman" pitchFamily="18" charset="0"/>
                <a:cs typeface="Times New Roman" pitchFamily="18" charset="0"/>
              </a:rPr>
              <a:t>保险储备如果为</a:t>
            </a:r>
            <a:r>
              <a:rPr lang="en-US" altLang="zh-CN" sz="2400" dirty="0" smtClean="0">
                <a:latin typeface="Times New Roman" pitchFamily="18" charset="0"/>
                <a:cs typeface="Times New Roman" pitchFamily="18" charset="0"/>
              </a:rPr>
              <a:t>30</a:t>
            </a:r>
            <a:r>
              <a:rPr lang="zh-CN" altLang="zh-CN" sz="2400" dirty="0" smtClean="0">
                <a:latin typeface="Times New Roman" pitchFamily="18" charset="0"/>
                <a:cs typeface="Times New Roman" pitchFamily="18" charset="0"/>
              </a:rPr>
              <a:t>件，缺货量为</a:t>
            </a:r>
            <a:r>
              <a:rPr lang="en-US" altLang="zh-CN" sz="2400" dirty="0" smtClean="0">
                <a:latin typeface="Times New Roman" pitchFamily="18" charset="0"/>
                <a:cs typeface="Times New Roman" pitchFamily="18" charset="0"/>
              </a:rPr>
              <a:t>0</a:t>
            </a:r>
            <a:r>
              <a:rPr lang="zh-CN" altLang="zh-CN" sz="2400" dirty="0" smtClean="0">
                <a:latin typeface="Times New Roman" pitchFamily="18" charset="0"/>
                <a:cs typeface="Times New Roman" pitchFamily="18" charset="0"/>
              </a:rPr>
              <a:t>，则总成本为</a:t>
            </a:r>
          </a:p>
          <a:p>
            <a:pPr lvl="3"/>
            <a:r>
              <a:rPr lang="en-US" altLang="zh-CN" sz="2400" dirty="0" smtClean="0">
                <a:latin typeface="Times New Roman" pitchFamily="18" charset="0"/>
                <a:cs typeface="Times New Roman" pitchFamily="18" charset="0"/>
              </a:rPr>
              <a:t>	TC</a:t>
            </a:r>
            <a:r>
              <a:rPr lang="zh-CN" altLang="zh-CN" sz="2400" dirty="0" smtClean="0">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S,B</a:t>
            </a:r>
            <a:r>
              <a:rPr lang="zh-CN" altLang="zh-CN" sz="2400" dirty="0" smtClean="0">
                <a:latin typeface="Times New Roman" pitchFamily="18" charset="0"/>
                <a:cs typeface="Times New Roman" pitchFamily="18" charset="0"/>
              </a:rPr>
              <a:t>）</a:t>
            </a:r>
            <a:r>
              <a:rPr lang="en-US" altLang="zh-CN" sz="2400" dirty="0" smtClean="0">
                <a:latin typeface="Times New Roman" pitchFamily="18" charset="0"/>
                <a:cs typeface="Times New Roman" pitchFamily="18" charset="0"/>
                <a:sym typeface="Symbol"/>
              </a:rPr>
              <a:t></a:t>
            </a:r>
            <a:r>
              <a:rPr lang="en-US" altLang="zh-CN" sz="2400" i="1" dirty="0" smtClean="0">
                <a:latin typeface="Times New Roman" pitchFamily="18" charset="0"/>
                <a:cs typeface="Times New Roman" pitchFamily="18" charset="0"/>
              </a:rPr>
              <a:t>C</a:t>
            </a:r>
            <a:r>
              <a:rPr lang="en-US" altLang="zh-CN" sz="2400" baseline="-25000" dirty="0" smtClean="0">
                <a:latin typeface="Times New Roman" pitchFamily="18" charset="0"/>
                <a:cs typeface="Times New Roman" pitchFamily="18" charset="0"/>
              </a:rPr>
              <a:t>s</a:t>
            </a:r>
            <a:r>
              <a:rPr lang="en-US" altLang="zh-CN" sz="2400" dirty="0" smtClean="0">
                <a:latin typeface="Times New Roman" pitchFamily="18" charset="0"/>
                <a:cs typeface="Times New Roman" pitchFamily="18" charset="0"/>
                <a:sym typeface="Symbol"/>
              </a:rPr>
              <a:t></a:t>
            </a:r>
            <a:r>
              <a:rPr lang="en-US" altLang="zh-CN" sz="2400" i="1" dirty="0" smtClean="0">
                <a:latin typeface="Times New Roman" pitchFamily="18" charset="0"/>
                <a:cs typeface="Times New Roman" pitchFamily="18" charset="0"/>
              </a:rPr>
              <a:t>C</a:t>
            </a:r>
            <a:r>
              <a:rPr lang="en-US" altLang="zh-CN" sz="2400" baseline="-25000" dirty="0" smtClean="0">
                <a:latin typeface="Times New Roman" pitchFamily="18" charset="0"/>
                <a:cs typeface="Times New Roman" pitchFamily="18" charset="0"/>
              </a:rPr>
              <a:t>B</a:t>
            </a:r>
            <a:r>
              <a:rPr lang="en-US" altLang="zh-CN" sz="2400" dirty="0" smtClean="0">
                <a:latin typeface="Times New Roman" pitchFamily="18" charset="0"/>
                <a:cs typeface="Times New Roman" pitchFamily="18" charset="0"/>
                <a:sym typeface="Symbol"/>
              </a:rPr>
              <a:t></a:t>
            </a:r>
            <a:r>
              <a:rPr lang="en-US" altLang="zh-CN" sz="2400" i="1" dirty="0" smtClean="0">
                <a:latin typeface="Times New Roman" pitchFamily="18" charset="0"/>
                <a:cs typeface="Times New Roman" pitchFamily="18" charset="0"/>
              </a:rPr>
              <a:t>K</a:t>
            </a:r>
            <a:r>
              <a:rPr lang="en-US" altLang="zh-CN" sz="2400" baseline="-25000" dirty="0" smtClean="0">
                <a:latin typeface="Times New Roman" pitchFamily="18" charset="0"/>
                <a:cs typeface="Times New Roman" pitchFamily="18" charset="0"/>
              </a:rPr>
              <a:t>u</a:t>
            </a:r>
            <a:r>
              <a:rPr lang="en-US" altLang="zh-CN" sz="2400" i="1" dirty="0" smtClean="0">
                <a:latin typeface="Times New Roman" pitchFamily="18" charset="0"/>
                <a:cs typeface="Times New Roman" pitchFamily="18" charset="0"/>
              </a:rPr>
              <a:t>SN</a:t>
            </a:r>
            <a:r>
              <a:rPr lang="en-US" altLang="zh-CN" sz="2400" dirty="0" smtClean="0">
                <a:latin typeface="Times New Roman" pitchFamily="18" charset="0"/>
                <a:cs typeface="Times New Roman" pitchFamily="18" charset="0"/>
                <a:sym typeface="Symbol"/>
              </a:rPr>
              <a:t></a:t>
            </a:r>
            <a:r>
              <a:rPr lang="en-US" altLang="zh-CN" sz="2400" i="1" dirty="0" smtClean="0">
                <a:latin typeface="Times New Roman" pitchFamily="18" charset="0"/>
                <a:cs typeface="Times New Roman" pitchFamily="18" charset="0"/>
              </a:rPr>
              <a:t>BK</a:t>
            </a:r>
            <a:r>
              <a:rPr lang="en-US" altLang="zh-CN" sz="2400" baseline="-25000" dirty="0" smtClean="0">
                <a:latin typeface="Times New Roman" pitchFamily="18" charset="0"/>
                <a:cs typeface="Times New Roman" pitchFamily="18" charset="0"/>
              </a:rPr>
              <a:t>c</a:t>
            </a:r>
            <a:r>
              <a:rPr lang="en-US" altLang="zh-CN" sz="2400" dirty="0" smtClean="0">
                <a:latin typeface="Times New Roman" pitchFamily="18" charset="0"/>
                <a:cs typeface="Times New Roman" pitchFamily="18" charset="0"/>
              </a:rPr>
              <a:t> </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0</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25</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30</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750</a:t>
            </a:r>
            <a:r>
              <a:rPr lang="zh-CN" altLang="zh-CN" sz="2400" dirty="0" smtClean="0">
                <a:latin typeface="Times New Roman" pitchFamily="18" charset="0"/>
                <a:cs typeface="Times New Roman" pitchFamily="18" charset="0"/>
              </a:rPr>
              <a:t>（元）</a:t>
            </a:r>
          </a:p>
          <a:p>
            <a:pPr lvl="3"/>
            <a:r>
              <a:rPr lang="zh-CN" altLang="zh-CN" sz="2400" dirty="0" smtClean="0">
                <a:latin typeface="Times New Roman" pitchFamily="18" charset="0"/>
                <a:cs typeface="Times New Roman" pitchFamily="18" charset="0"/>
              </a:rPr>
              <a:t>保险储备如果为</a:t>
            </a:r>
            <a:r>
              <a:rPr lang="en-US" altLang="zh-CN" sz="2400" dirty="0" smtClean="0">
                <a:latin typeface="Times New Roman" pitchFamily="18" charset="0"/>
                <a:cs typeface="Times New Roman" pitchFamily="18" charset="0"/>
              </a:rPr>
              <a:t>20</a:t>
            </a:r>
            <a:r>
              <a:rPr lang="zh-CN" altLang="zh-CN" sz="2400" dirty="0" smtClean="0">
                <a:latin typeface="Times New Roman" pitchFamily="18" charset="0"/>
                <a:cs typeface="Times New Roman" pitchFamily="18" charset="0"/>
              </a:rPr>
              <a:t>件，缺货量为</a:t>
            </a:r>
            <a:r>
              <a:rPr lang="en-US" altLang="zh-CN" sz="2400" dirty="0" smtClean="0">
                <a:latin typeface="Times New Roman" pitchFamily="18" charset="0"/>
                <a:cs typeface="Times New Roman" pitchFamily="18" charset="0"/>
              </a:rPr>
              <a:t>10</a:t>
            </a:r>
            <a:r>
              <a:rPr lang="zh-CN" altLang="zh-CN" sz="2400" dirty="0" smtClean="0">
                <a:latin typeface="Times New Roman" pitchFamily="18" charset="0"/>
                <a:cs typeface="Times New Roman" pitchFamily="18" charset="0"/>
              </a:rPr>
              <a:t>，则总成本为</a:t>
            </a:r>
          </a:p>
          <a:p>
            <a:pPr lvl="3"/>
            <a:r>
              <a:rPr lang="en-US" altLang="zh-CN" sz="2400" dirty="0" smtClean="0">
                <a:latin typeface="Times New Roman" pitchFamily="18" charset="0"/>
                <a:cs typeface="Times New Roman" pitchFamily="18" charset="0"/>
              </a:rPr>
              <a:t>	TC</a:t>
            </a:r>
            <a:r>
              <a:rPr lang="zh-CN" altLang="zh-CN" sz="2400" dirty="0" smtClean="0">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S,B</a:t>
            </a:r>
            <a:r>
              <a:rPr lang="zh-CN" altLang="zh-CN" sz="2400" dirty="0" smtClean="0">
                <a:latin typeface="Times New Roman" pitchFamily="18" charset="0"/>
                <a:cs typeface="Times New Roman" pitchFamily="18" charset="0"/>
              </a:rPr>
              <a:t>）</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10</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1.5</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10</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25</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20</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650</a:t>
            </a:r>
            <a:r>
              <a:rPr lang="zh-CN" altLang="zh-CN" sz="2400" dirty="0" smtClean="0">
                <a:latin typeface="Times New Roman" pitchFamily="18" charset="0"/>
                <a:cs typeface="Times New Roman" pitchFamily="18" charset="0"/>
              </a:rPr>
              <a:t>（元）</a:t>
            </a:r>
          </a:p>
          <a:p>
            <a:pPr lvl="3"/>
            <a:r>
              <a:rPr lang="zh-CN" altLang="zh-CN" sz="2400" dirty="0" smtClean="0">
                <a:latin typeface="Times New Roman" pitchFamily="18" charset="0"/>
                <a:cs typeface="Times New Roman" pitchFamily="18" charset="0"/>
              </a:rPr>
              <a:t>保险储备如果为</a:t>
            </a:r>
            <a:r>
              <a:rPr lang="en-US" altLang="zh-CN" sz="2400" dirty="0" smtClean="0">
                <a:latin typeface="Times New Roman" pitchFamily="18" charset="0"/>
                <a:cs typeface="Times New Roman" pitchFamily="18" charset="0"/>
              </a:rPr>
              <a:t>10</a:t>
            </a:r>
            <a:r>
              <a:rPr lang="zh-CN" altLang="zh-CN" sz="2400" dirty="0" smtClean="0">
                <a:latin typeface="Times New Roman" pitchFamily="18" charset="0"/>
                <a:cs typeface="Times New Roman" pitchFamily="18" charset="0"/>
              </a:rPr>
              <a:t>件，缺货量为</a:t>
            </a:r>
            <a:r>
              <a:rPr lang="en-US" altLang="zh-CN" sz="2400" dirty="0" smtClean="0">
                <a:latin typeface="Times New Roman" pitchFamily="18" charset="0"/>
                <a:cs typeface="Times New Roman" pitchFamily="18" charset="0"/>
              </a:rPr>
              <a:t>20</a:t>
            </a:r>
            <a:r>
              <a:rPr lang="zh-CN" altLang="zh-CN" sz="2400" dirty="0" smtClean="0">
                <a:latin typeface="Times New Roman" pitchFamily="18" charset="0"/>
                <a:cs typeface="Times New Roman" pitchFamily="18" charset="0"/>
              </a:rPr>
              <a:t>，则总成本为</a:t>
            </a:r>
          </a:p>
          <a:p>
            <a:pPr lvl="3"/>
            <a:r>
              <a:rPr lang="en-US" altLang="zh-CN" sz="2400" dirty="0" smtClean="0">
                <a:latin typeface="Times New Roman" pitchFamily="18" charset="0"/>
                <a:cs typeface="Times New Roman" pitchFamily="18" charset="0"/>
              </a:rPr>
              <a:t>	TC</a:t>
            </a:r>
            <a:r>
              <a:rPr lang="zh-CN" altLang="zh-CN" sz="2400" dirty="0" smtClean="0">
                <a:latin typeface="Times New Roman" pitchFamily="18" charset="0"/>
                <a:cs typeface="Times New Roman" pitchFamily="18" charset="0"/>
              </a:rPr>
              <a:t>（</a:t>
            </a:r>
            <a:r>
              <a:rPr lang="en-US" altLang="zh-CN" sz="2400" dirty="0" smtClean="0">
                <a:latin typeface="Times New Roman" pitchFamily="18" charset="0"/>
                <a:cs typeface="Times New Roman" pitchFamily="18" charset="0"/>
              </a:rPr>
              <a:t>S,B</a:t>
            </a:r>
            <a:r>
              <a:rPr lang="zh-CN" altLang="zh-CN" sz="2400" dirty="0" smtClean="0">
                <a:latin typeface="Times New Roman" pitchFamily="18" charset="0"/>
                <a:cs typeface="Times New Roman" pitchFamily="18" charset="0"/>
              </a:rPr>
              <a:t>）</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20</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1.5</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10</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25</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10</a:t>
            </a:r>
            <a:r>
              <a:rPr lang="en-US" altLang="zh-CN" sz="2400" dirty="0" smtClean="0">
                <a:latin typeface="Times New Roman" pitchFamily="18" charset="0"/>
                <a:cs typeface="Times New Roman" pitchFamily="18" charset="0"/>
                <a:sym typeface="Symbol"/>
              </a:rPr>
              <a:t></a:t>
            </a:r>
            <a:r>
              <a:rPr lang="en-US" altLang="zh-CN" sz="2400" dirty="0" smtClean="0">
                <a:latin typeface="Times New Roman" pitchFamily="18" charset="0"/>
                <a:cs typeface="Times New Roman" pitchFamily="18" charset="0"/>
              </a:rPr>
              <a:t>550</a:t>
            </a:r>
            <a:r>
              <a:rPr lang="zh-CN" altLang="zh-CN" sz="2400" dirty="0" smtClean="0">
                <a:latin typeface="Times New Roman" pitchFamily="18" charset="0"/>
                <a:cs typeface="Times New Roman" pitchFamily="18" charset="0"/>
              </a:rPr>
              <a:t>（元）</a:t>
            </a:r>
          </a:p>
          <a:p>
            <a:r>
              <a:rPr lang="zh-CN" altLang="zh-CN" sz="2400" dirty="0" smtClean="0">
                <a:latin typeface="Times New Roman" pitchFamily="18" charset="0"/>
                <a:cs typeface="Times New Roman" pitchFamily="18" charset="0"/>
              </a:rPr>
              <a:t>故应保持</a:t>
            </a:r>
            <a:r>
              <a:rPr lang="en-US" altLang="zh-CN" sz="2400" dirty="0" smtClean="0">
                <a:latin typeface="Times New Roman" pitchFamily="18" charset="0"/>
                <a:cs typeface="Times New Roman" pitchFamily="18" charset="0"/>
              </a:rPr>
              <a:t>10</a:t>
            </a:r>
            <a:r>
              <a:rPr lang="zh-CN" altLang="zh-CN" sz="2400" dirty="0" smtClean="0">
                <a:latin typeface="Times New Roman" pitchFamily="18" charset="0"/>
                <a:cs typeface="Times New Roman" pitchFamily="18" charset="0"/>
              </a:rPr>
              <a:t>件的保险储备。</a:t>
            </a:r>
            <a:endParaRPr lang="zh-CN" altLang="en-US" sz="2400" dirty="0">
              <a:latin typeface="Times New Roman" pitchFamily="18" charset="0"/>
              <a:cs typeface="Times New Roman" pitchFamily="18" charset="0"/>
            </a:endParaRPr>
          </a:p>
        </p:txBody>
      </p:sp>
      <p:sp>
        <p:nvSpPr>
          <p:cNvPr id="17101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71009" name="Object 1"/>
          <p:cNvGraphicFramePr>
            <a:graphicFrameLocks noChangeAspect="1"/>
          </p:cNvGraphicFramePr>
          <p:nvPr/>
        </p:nvGraphicFramePr>
        <p:xfrm>
          <a:off x="2927648" y="1484784"/>
          <a:ext cx="5184576" cy="504056"/>
        </p:xfrm>
        <a:graphic>
          <a:graphicData uri="http://schemas.openxmlformats.org/presentationml/2006/ole">
            <p:oleObj spid="_x0000_s171009" name="Equation" r:id="rId3" imgW="2514600" imgH="241300" progId="Equation.DSMT4">
              <p:embed/>
            </p:oleObj>
          </a:graphicData>
        </a:graphic>
      </p:graphicFrame>
      <p:sp>
        <p:nvSpPr>
          <p:cNvPr id="5"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lnSpc>
                <a:spcPct val="150000"/>
              </a:lnSpc>
            </a:pPr>
            <a:r>
              <a:rPr lang="zh-CN" altLang="zh-CN" dirty="0" smtClean="0"/>
              <a:t>在通货膨胀期间，购价会经常性地变化，运输成本会上升，资金成本也会增加，经济批量模型中的许多因素都具有不稳定性，物流企业可以看准机会，在价格大幅度上升之前购入存货。在通货膨胀情况下，企业需要更有弹性的仓储管理。</a:t>
            </a:r>
          </a:p>
        </p:txBody>
      </p:sp>
      <p:sp>
        <p:nvSpPr>
          <p:cNvPr id="3"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spcAft>
                <a:spcPts val="2400"/>
              </a:spcAft>
            </a:pPr>
            <a:r>
              <a:rPr lang="zh-CN" altLang="zh-CN" kern="100" dirty="0" smtClean="0">
                <a:latin typeface="黑体"/>
                <a:cs typeface="Times New Roman"/>
              </a:rPr>
              <a:t>三、仓储成本的控制原则</a:t>
            </a:r>
            <a:endParaRPr lang="en-US" altLang="zh-CN" kern="100" dirty="0" smtClean="0">
              <a:latin typeface="黑体"/>
              <a:cs typeface="Times New Roman"/>
            </a:endParaRPr>
          </a:p>
          <a:p>
            <a:pPr lvl="3"/>
            <a:r>
              <a:rPr lang="en-US" altLang="zh-CN" kern="100" dirty="0" smtClean="0">
                <a:latin typeface="黑体"/>
                <a:cs typeface="Times New Roman"/>
              </a:rPr>
              <a:t>1</a:t>
            </a:r>
            <a:r>
              <a:rPr lang="zh-CN" altLang="zh-CN" kern="100" dirty="0" smtClean="0">
                <a:latin typeface="黑体"/>
                <a:cs typeface="Times New Roman"/>
              </a:rPr>
              <a:t>．政策性原则</a:t>
            </a:r>
          </a:p>
          <a:p>
            <a:pPr lvl="3"/>
            <a:r>
              <a:rPr lang="en-US" altLang="zh-CN" kern="100" dirty="0" smtClean="0">
                <a:latin typeface="黑体"/>
                <a:cs typeface="Times New Roman"/>
              </a:rPr>
              <a:t>2</a:t>
            </a:r>
            <a:r>
              <a:rPr lang="zh-CN" altLang="zh-CN" kern="100" dirty="0" smtClean="0">
                <a:latin typeface="黑体"/>
                <a:cs typeface="Times New Roman"/>
              </a:rPr>
              <a:t>．经济性</a:t>
            </a:r>
            <a:r>
              <a:rPr lang="zh-CN" altLang="zh-CN" kern="100" dirty="0" smtClean="0">
                <a:latin typeface="宋体"/>
                <a:cs typeface="Times New Roman"/>
              </a:rPr>
              <a:t>原则</a:t>
            </a:r>
            <a:endParaRPr lang="zh-CN" altLang="zh-CN" kern="100" dirty="0" smtClean="0">
              <a:latin typeface="黑体"/>
              <a:cs typeface="Times New Roman"/>
            </a:endParaRPr>
          </a:p>
          <a:p>
            <a:pPr lvl="3"/>
            <a:r>
              <a:rPr lang="en-US" altLang="zh-CN" kern="100" dirty="0" smtClean="0">
                <a:latin typeface="黑体"/>
                <a:cs typeface="Times New Roman"/>
              </a:rPr>
              <a:t>3</a:t>
            </a:r>
            <a:r>
              <a:rPr lang="zh-CN" altLang="zh-CN" kern="100" dirty="0" smtClean="0">
                <a:latin typeface="黑体"/>
                <a:cs typeface="Times New Roman"/>
              </a:rPr>
              <a:t>．分级</a:t>
            </a:r>
            <a:r>
              <a:rPr lang="zh-CN" altLang="zh-CN" kern="100" dirty="0" smtClean="0">
                <a:latin typeface="宋体"/>
                <a:cs typeface="Times New Roman"/>
              </a:rPr>
              <a:t>归口</a:t>
            </a:r>
            <a:r>
              <a:rPr lang="zh-CN" altLang="zh-CN" kern="100" dirty="0" smtClean="0">
                <a:latin typeface="黑体"/>
                <a:cs typeface="Times New Roman"/>
              </a:rPr>
              <a:t>管理原则</a:t>
            </a:r>
          </a:p>
          <a:p>
            <a:pPr lvl="3"/>
            <a:r>
              <a:rPr lang="en-US" altLang="zh-CN" kern="100" dirty="0" smtClean="0">
                <a:latin typeface="黑体"/>
                <a:cs typeface="Times New Roman"/>
              </a:rPr>
              <a:t>4</a:t>
            </a:r>
            <a:r>
              <a:rPr lang="zh-CN" altLang="zh-CN" kern="100" dirty="0" smtClean="0">
                <a:latin typeface="黑体"/>
                <a:cs typeface="Times New Roman"/>
              </a:rPr>
              <a:t>．权责利相结合原则</a:t>
            </a:r>
          </a:p>
          <a:p>
            <a:pPr lvl="3"/>
            <a:r>
              <a:rPr lang="en-US" altLang="zh-CN" kern="100" dirty="0" smtClean="0">
                <a:latin typeface="黑体"/>
                <a:cs typeface="Times New Roman"/>
              </a:rPr>
              <a:t>5</a:t>
            </a:r>
            <a:r>
              <a:rPr lang="zh-CN" altLang="zh-CN" kern="100" dirty="0" smtClean="0">
                <a:latin typeface="黑体"/>
                <a:cs typeface="Times New Roman"/>
              </a:rPr>
              <a:t>．全面性的原则</a:t>
            </a:r>
            <a:endParaRPr lang="zh-CN" altLang="en-US" dirty="0"/>
          </a:p>
        </p:txBody>
      </p:sp>
      <p:sp>
        <p:nvSpPr>
          <p:cNvPr id="3"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479376" y="1124744"/>
            <a:ext cx="11233248" cy="4824535"/>
          </a:xfrm>
        </p:spPr>
        <p:txBody>
          <a:bodyPr/>
          <a:lstStyle/>
          <a:p>
            <a:pPr>
              <a:lnSpc>
                <a:spcPct val="200000"/>
              </a:lnSpc>
              <a:spcAft>
                <a:spcPts val="2400"/>
              </a:spcAft>
            </a:pPr>
            <a:r>
              <a:rPr lang="zh-CN" altLang="zh-CN" kern="100" dirty="0" smtClean="0">
                <a:latin typeface="黑体"/>
                <a:cs typeface="Times New Roman"/>
              </a:rPr>
              <a:t>四、仓储成本控制方法</a:t>
            </a:r>
            <a:endParaRPr lang="en-US" altLang="zh-CN" kern="100" dirty="0" smtClean="0">
              <a:latin typeface="黑体"/>
              <a:cs typeface="Times New Roman"/>
            </a:endParaRPr>
          </a:p>
          <a:p>
            <a:pPr lvl="3">
              <a:lnSpc>
                <a:spcPct val="150000"/>
              </a:lnSpc>
            </a:pPr>
            <a:r>
              <a:rPr lang="zh-CN" altLang="zh-CN" sz="2800" kern="100" dirty="0" smtClean="0">
                <a:latin typeface="+mn-ea"/>
                <a:ea typeface="+mn-ea"/>
                <a:cs typeface="Times New Roman"/>
              </a:rPr>
              <a:t>（一）存货的订购点控制法</a:t>
            </a:r>
          </a:p>
          <a:p>
            <a:pPr lvl="3">
              <a:lnSpc>
                <a:spcPct val="150000"/>
              </a:lnSpc>
            </a:pPr>
            <a:r>
              <a:rPr lang="zh-CN" altLang="zh-CN" sz="2800" kern="100" dirty="0" smtClean="0">
                <a:latin typeface="+mn-ea"/>
                <a:ea typeface="+mn-ea"/>
                <a:cs typeface="Times New Roman"/>
              </a:rPr>
              <a:t>（二）存货的定期控制法</a:t>
            </a:r>
          </a:p>
          <a:p>
            <a:pPr lvl="3">
              <a:lnSpc>
                <a:spcPct val="150000"/>
              </a:lnSpc>
            </a:pPr>
            <a:r>
              <a:rPr lang="zh-CN" altLang="zh-CN" sz="2800" kern="100" dirty="0" smtClean="0">
                <a:latin typeface="+mn-ea"/>
                <a:ea typeface="+mn-ea"/>
                <a:cs typeface="Times New Roman"/>
              </a:rPr>
              <a:t>（三）存货的</a:t>
            </a:r>
            <a:r>
              <a:rPr lang="en-US" altLang="zh-CN" sz="2800" kern="100" dirty="0" smtClean="0">
                <a:latin typeface="+mn-ea"/>
                <a:ea typeface="+mn-ea"/>
                <a:cs typeface="Times New Roman"/>
              </a:rPr>
              <a:t>ABC</a:t>
            </a:r>
            <a:r>
              <a:rPr lang="zh-CN" altLang="zh-CN" sz="2800" kern="100" dirty="0" smtClean="0">
                <a:latin typeface="+mn-ea"/>
                <a:ea typeface="+mn-ea"/>
                <a:cs typeface="Times New Roman"/>
              </a:rPr>
              <a:t>分析控制法</a:t>
            </a:r>
            <a:endParaRPr lang="zh-CN" altLang="en-US" sz="2800" dirty="0">
              <a:latin typeface="+mn-ea"/>
              <a:ea typeface="+mn-ea"/>
            </a:endParaRPr>
          </a:p>
        </p:txBody>
      </p:sp>
      <p:sp>
        <p:nvSpPr>
          <p:cNvPr id="4"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
        <p:nvSpPr>
          <p:cNvPr id="5" name="虚尾箭头 4"/>
          <p:cNvSpPr/>
          <p:nvPr/>
        </p:nvSpPr>
        <p:spPr>
          <a:xfrm>
            <a:off x="1415480" y="2852936"/>
            <a:ext cx="8856984" cy="2736304"/>
          </a:xfrm>
          <a:prstGeom prst="stripedRightArrow">
            <a:avLst>
              <a:gd name="adj1" fmla="val 85696"/>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lnSpc>
                <a:spcPct val="150000"/>
              </a:lnSpc>
            </a:pPr>
            <a:r>
              <a:rPr lang="zh-CN" altLang="zh-CN" dirty="0" smtClean="0"/>
              <a:t>（一）存货的订购点控制法</a:t>
            </a:r>
          </a:p>
          <a:p>
            <a:pPr>
              <a:lnSpc>
                <a:spcPct val="150000"/>
              </a:lnSpc>
            </a:pPr>
            <a:r>
              <a:rPr lang="zh-CN" altLang="zh-CN" sz="2800" dirty="0" smtClean="0"/>
              <a:t>订购点控制法是以固定订购点和订购批量为基础的一种存货控制方法。它以永续盘存制为基础，当库存低于或等于再订购点时就提出订货计划，并且每次订购的数量是固定的。</a:t>
            </a:r>
          </a:p>
          <a:p>
            <a:pPr>
              <a:lnSpc>
                <a:spcPct val="150000"/>
              </a:lnSpc>
            </a:pPr>
            <a:r>
              <a:rPr lang="zh-CN" altLang="zh-CN" sz="2800" dirty="0" smtClean="0"/>
              <a:t>实施订购点控制的关键是正确确定订购批量和再订购点。订购批量一般采用经济订购批量，再订购点的确定则取决于对交货时间的准确计算和对保险储备量的合理确定。</a:t>
            </a:r>
          </a:p>
        </p:txBody>
      </p:sp>
      <p:sp>
        <p:nvSpPr>
          <p:cNvPr id="3"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lnSpc>
                <a:spcPct val="150000"/>
              </a:lnSpc>
            </a:pPr>
            <a:r>
              <a:rPr lang="en-US" altLang="zh-CN" dirty="0" smtClean="0"/>
              <a:t>1</a:t>
            </a:r>
            <a:r>
              <a:rPr lang="zh-CN" altLang="zh-CN" dirty="0" smtClean="0"/>
              <a:t>．影响再订购点的因素</a:t>
            </a:r>
          </a:p>
          <a:p>
            <a:pPr>
              <a:lnSpc>
                <a:spcPct val="150000"/>
              </a:lnSpc>
            </a:pPr>
            <a:r>
              <a:rPr lang="zh-CN" altLang="zh-CN" sz="2800" dirty="0" smtClean="0"/>
              <a:t>（</a:t>
            </a:r>
            <a:r>
              <a:rPr lang="en-US" altLang="zh-CN" sz="2800" dirty="0" smtClean="0"/>
              <a:t>1</a:t>
            </a:r>
            <a:r>
              <a:rPr lang="zh-CN" altLang="zh-CN" sz="2800" dirty="0" smtClean="0"/>
              <a:t>）交货期</a:t>
            </a:r>
            <a:r>
              <a:rPr lang="en-US" altLang="zh-CN" sz="2800" dirty="0" smtClean="0"/>
              <a:t>  </a:t>
            </a:r>
            <a:r>
              <a:rPr lang="zh-CN" altLang="zh-CN" sz="2800" dirty="0" smtClean="0"/>
              <a:t>指从办理采购到货物验收入库为止的时间间隔，包括办理订购、发运、在途、验收入库等所需时间。</a:t>
            </a:r>
          </a:p>
          <a:p>
            <a:pPr>
              <a:lnSpc>
                <a:spcPct val="150000"/>
              </a:lnSpc>
            </a:pPr>
            <a:r>
              <a:rPr lang="zh-CN" altLang="zh-CN" sz="2800" dirty="0" smtClean="0"/>
              <a:t>（</a:t>
            </a:r>
            <a:r>
              <a:rPr lang="en-US" altLang="zh-CN" sz="2800" dirty="0" smtClean="0"/>
              <a:t>2</a:t>
            </a:r>
            <a:r>
              <a:rPr lang="zh-CN" altLang="zh-CN" sz="2800" dirty="0" smtClean="0"/>
              <a:t>）平均耗用量</a:t>
            </a:r>
            <a:r>
              <a:rPr lang="en-US" altLang="zh-CN" sz="2800" dirty="0" smtClean="0"/>
              <a:t>  </a:t>
            </a:r>
            <a:r>
              <a:rPr lang="zh-CN" altLang="zh-CN" sz="2800" dirty="0" smtClean="0"/>
              <a:t>指物资每日的平均耗用量。</a:t>
            </a:r>
          </a:p>
          <a:p>
            <a:pPr>
              <a:lnSpc>
                <a:spcPct val="150000"/>
              </a:lnSpc>
            </a:pPr>
            <a:r>
              <a:rPr lang="zh-CN" altLang="zh-CN" sz="2800" dirty="0" smtClean="0"/>
              <a:t>（</a:t>
            </a:r>
            <a:r>
              <a:rPr lang="en-US" altLang="zh-CN" sz="2800" dirty="0" smtClean="0"/>
              <a:t>3</a:t>
            </a:r>
            <a:r>
              <a:rPr lang="zh-CN" altLang="zh-CN" sz="2800" dirty="0" smtClean="0"/>
              <a:t>）保险储备量</a:t>
            </a:r>
            <a:r>
              <a:rPr lang="en-US" altLang="zh-CN" sz="2800" dirty="0" smtClean="0"/>
              <a:t>  </a:t>
            </a:r>
            <a:r>
              <a:rPr lang="zh-CN" altLang="zh-CN" sz="2800" dirty="0" smtClean="0"/>
              <a:t>保险储备是为应付采购期间需要量的变动而建立的，包括不能按时到货、实际交货时间延时而增加的需要，也包括交货期内实际每日需要量超过平均日需要量而增加的需要。</a:t>
            </a:r>
          </a:p>
        </p:txBody>
      </p:sp>
      <p:sp>
        <p:nvSpPr>
          <p:cNvPr id="3"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en-US" sz="3600" dirty="0" smtClean="0"/>
              <a:t>第一节  仓储成本的构成</a:t>
            </a:r>
            <a:endParaRPr lang="en-US" altLang="zh-CN" sz="3600" dirty="0" smtClean="0"/>
          </a:p>
          <a:p>
            <a:endParaRPr lang="en-US" altLang="zh-CN" sz="2800" dirty="0" smtClean="0">
              <a:latin typeface="+mn-ea"/>
              <a:ea typeface="+mn-ea"/>
            </a:endParaRPr>
          </a:p>
          <a:p>
            <a:pPr lvl="3"/>
            <a:r>
              <a:rPr lang="zh-CN" altLang="en-US" sz="2800" dirty="0" smtClean="0">
                <a:solidFill>
                  <a:srgbClr val="040404"/>
                </a:solidFill>
                <a:latin typeface="+mn-ea"/>
                <a:ea typeface="+mn-ea"/>
              </a:rPr>
              <a:t>一、</a:t>
            </a:r>
            <a:r>
              <a:rPr lang="zh-CN" altLang="zh-CN" sz="2800" dirty="0" smtClean="0">
                <a:solidFill>
                  <a:srgbClr val="040404"/>
                </a:solidFill>
                <a:latin typeface="+mn-ea"/>
                <a:ea typeface="+mn-ea"/>
              </a:rPr>
              <a:t>仓储持有成本</a:t>
            </a:r>
            <a:endParaRPr lang="en-US" altLang="zh-CN" sz="2800" dirty="0" smtClean="0">
              <a:solidFill>
                <a:srgbClr val="040404"/>
              </a:solidFill>
              <a:latin typeface="+mn-ea"/>
              <a:ea typeface="+mn-ea"/>
            </a:endParaRPr>
          </a:p>
          <a:p>
            <a:pPr lvl="3">
              <a:spcAft>
                <a:spcPts val="0"/>
              </a:spcAft>
            </a:pPr>
            <a:r>
              <a:rPr lang="zh-CN" altLang="en-US" sz="2800" dirty="0" smtClean="0">
                <a:solidFill>
                  <a:srgbClr val="040404"/>
                </a:solidFill>
                <a:latin typeface="+mn-ea"/>
                <a:ea typeface="+mn-ea"/>
              </a:rPr>
              <a:t>二、</a:t>
            </a:r>
            <a:r>
              <a:rPr lang="zh-CN" altLang="zh-CN" sz="2800" dirty="0" smtClean="0">
                <a:solidFill>
                  <a:srgbClr val="040404"/>
                </a:solidFill>
                <a:latin typeface="+mn-ea"/>
                <a:ea typeface="+mn-ea"/>
              </a:rPr>
              <a:t>订货或生产准备成本</a:t>
            </a:r>
            <a:endParaRPr lang="zh-CN" altLang="en-US" sz="2800" dirty="0" smtClean="0">
              <a:solidFill>
                <a:srgbClr val="040404"/>
              </a:solidFill>
              <a:latin typeface="+mn-ea"/>
              <a:ea typeface="+mn-ea"/>
            </a:endParaRPr>
          </a:p>
          <a:p>
            <a:pPr lvl="3"/>
            <a:r>
              <a:rPr lang="zh-CN" altLang="en-US" sz="2800" dirty="0" smtClean="0">
                <a:solidFill>
                  <a:srgbClr val="040404"/>
                </a:solidFill>
                <a:latin typeface="+mn-ea"/>
                <a:ea typeface="+mn-ea"/>
              </a:rPr>
              <a:t>三、</a:t>
            </a:r>
            <a:r>
              <a:rPr lang="zh-CN" altLang="zh-CN" sz="2800" dirty="0" smtClean="0">
                <a:solidFill>
                  <a:srgbClr val="040404"/>
                </a:solidFill>
                <a:latin typeface="+mn-ea"/>
                <a:ea typeface="+mn-ea"/>
              </a:rPr>
              <a:t>缺货成本</a:t>
            </a:r>
            <a:endParaRPr lang="zh-CN" altLang="en-US" sz="2800" dirty="0" smtClean="0">
              <a:solidFill>
                <a:srgbClr val="040404"/>
              </a:solidFill>
              <a:latin typeface="+mn-ea"/>
              <a:ea typeface="+mn-ea"/>
            </a:endParaRPr>
          </a:p>
          <a:p>
            <a:pPr lvl="3">
              <a:spcAft>
                <a:spcPts val="0"/>
              </a:spcAft>
            </a:pPr>
            <a:r>
              <a:rPr lang="zh-CN" altLang="en-US" sz="2800" dirty="0" smtClean="0">
                <a:solidFill>
                  <a:srgbClr val="040404"/>
                </a:solidFill>
                <a:latin typeface="+mn-ea"/>
                <a:ea typeface="+mn-ea"/>
              </a:rPr>
              <a:t>四、</a:t>
            </a:r>
            <a:r>
              <a:rPr lang="zh-CN" altLang="zh-CN" sz="2800" dirty="0" smtClean="0">
                <a:solidFill>
                  <a:srgbClr val="040404"/>
                </a:solidFill>
                <a:latin typeface="+mn-ea"/>
                <a:ea typeface="+mn-ea"/>
              </a:rPr>
              <a:t>在途库存持有成本</a:t>
            </a:r>
            <a:endParaRPr lang="zh-CN" altLang="en-US" sz="2800" dirty="0">
              <a:latin typeface="+mn-ea"/>
              <a:ea typeface="+mn-ea"/>
            </a:endParaRPr>
          </a:p>
        </p:txBody>
      </p:sp>
      <p:sp>
        <p:nvSpPr>
          <p:cNvPr id="4" name="虚尾箭头 3"/>
          <p:cNvSpPr/>
          <p:nvPr/>
        </p:nvSpPr>
        <p:spPr>
          <a:xfrm>
            <a:off x="1919536" y="2996952"/>
            <a:ext cx="8352928" cy="2736304"/>
          </a:xfrm>
          <a:prstGeom prst="stripedRightArrow">
            <a:avLst>
              <a:gd name="adj1" fmla="val 85696"/>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indent="684000" algn="just"/>
            <a:r>
              <a:rPr lang="en-US" altLang="zh-CN" sz="2800" dirty="0" smtClean="0"/>
              <a:t>2</a:t>
            </a:r>
            <a:r>
              <a:rPr lang="zh-CN" altLang="zh-CN" sz="2800" dirty="0" smtClean="0"/>
              <a:t>．再订购点的确定</a:t>
            </a:r>
          </a:p>
          <a:p>
            <a:pPr indent="684000" algn="just">
              <a:lnSpc>
                <a:spcPct val="150000"/>
              </a:lnSpc>
            </a:pPr>
            <a:r>
              <a:rPr lang="zh-CN" altLang="zh-CN" sz="2400" dirty="0" smtClean="0"/>
              <a:t>再订购点的计算式为</a:t>
            </a:r>
          </a:p>
          <a:p>
            <a:pPr indent="684000" algn="just">
              <a:lnSpc>
                <a:spcPct val="150000"/>
              </a:lnSpc>
            </a:pPr>
            <a:r>
              <a:rPr lang="en-US" altLang="zh-CN" sz="2400" dirty="0" smtClean="0"/>
              <a:t>	</a:t>
            </a:r>
            <a:r>
              <a:rPr lang="zh-CN" altLang="zh-CN" sz="2400" dirty="0" smtClean="0"/>
              <a:t>再订购点</a:t>
            </a:r>
            <a:r>
              <a:rPr lang="en-US" altLang="zh-CN" sz="2400" dirty="0" smtClean="0">
                <a:sym typeface="Symbol"/>
              </a:rPr>
              <a:t></a:t>
            </a:r>
            <a:r>
              <a:rPr lang="zh-CN" altLang="zh-CN" sz="2400" dirty="0" smtClean="0"/>
              <a:t>交货时间</a:t>
            </a:r>
            <a:r>
              <a:rPr lang="en-US" altLang="zh-CN" sz="2400" dirty="0" smtClean="0">
                <a:sym typeface="Symbol"/>
              </a:rPr>
              <a:t></a:t>
            </a:r>
            <a:r>
              <a:rPr lang="zh-CN" altLang="zh-CN" sz="2400" dirty="0" smtClean="0"/>
              <a:t>每日出库量</a:t>
            </a:r>
            <a:r>
              <a:rPr lang="en-US" altLang="zh-CN" sz="2400" dirty="0" smtClean="0">
                <a:sym typeface="Symbol"/>
              </a:rPr>
              <a:t></a:t>
            </a:r>
            <a:r>
              <a:rPr lang="zh-CN" altLang="zh-CN" sz="2400" dirty="0" smtClean="0"/>
              <a:t>保险储备量</a:t>
            </a:r>
            <a:endParaRPr lang="en-US" altLang="zh-CN" sz="2400" dirty="0" smtClean="0"/>
          </a:p>
          <a:p>
            <a:pPr indent="684000" algn="just">
              <a:lnSpc>
                <a:spcPct val="150000"/>
              </a:lnSpc>
            </a:pPr>
            <a:r>
              <a:rPr lang="en-US" altLang="zh-CN" sz="2400" dirty="0" smtClean="0">
                <a:sym typeface="Symbol"/>
              </a:rPr>
              <a:t>          </a:t>
            </a:r>
            <a:r>
              <a:rPr lang="zh-CN" altLang="zh-CN" sz="2400" dirty="0" smtClean="0"/>
              <a:t>交货期平均耗用量</a:t>
            </a:r>
            <a:r>
              <a:rPr lang="en-US" altLang="zh-CN" sz="2400" dirty="0" smtClean="0">
                <a:sym typeface="Symbol"/>
              </a:rPr>
              <a:t></a:t>
            </a:r>
            <a:r>
              <a:rPr lang="zh-CN" altLang="zh-CN" sz="2400" dirty="0" smtClean="0"/>
              <a:t>保险储备量</a:t>
            </a:r>
            <a:r>
              <a:rPr lang="en-US" altLang="zh-CN" sz="2400" dirty="0" smtClean="0">
                <a:sym typeface="Symbol"/>
              </a:rPr>
              <a:t>        </a:t>
            </a:r>
            <a:endParaRPr lang="zh-CN" altLang="zh-CN" sz="2400" dirty="0" smtClean="0"/>
          </a:p>
          <a:p>
            <a:pPr indent="684000" algn="just">
              <a:lnSpc>
                <a:spcPct val="150000"/>
              </a:lnSpc>
            </a:pPr>
            <a:r>
              <a:rPr lang="zh-CN" altLang="zh-CN" sz="2400" dirty="0" smtClean="0"/>
              <a:t>在实际工作中，将订购点数量的物资从库存中分离出来，单独存放或加以明显标志，当库存量的其余部分用完，只剩下订购点数量时，即提出订货，每次订购固定数量的物资。</a:t>
            </a:r>
          </a:p>
          <a:p>
            <a:pPr indent="684000" algn="just">
              <a:lnSpc>
                <a:spcPct val="150000"/>
              </a:lnSpc>
            </a:pPr>
            <a:r>
              <a:rPr lang="zh-CN" altLang="zh-CN" sz="2400" dirty="0" smtClean="0"/>
              <a:t>再订购点与交货期平均耗用量、保险储备量的关系，如图</a:t>
            </a:r>
            <a:r>
              <a:rPr lang="en-US" altLang="zh-CN" sz="2400" dirty="0" smtClean="0"/>
              <a:t>6-3</a:t>
            </a:r>
            <a:r>
              <a:rPr lang="zh-CN" altLang="zh-CN" sz="2400" dirty="0" smtClean="0"/>
              <a:t>所示</a:t>
            </a:r>
            <a:endParaRPr lang="zh-CN" altLang="en-US" sz="2400" dirty="0"/>
          </a:p>
        </p:txBody>
      </p:sp>
      <p:sp>
        <p:nvSpPr>
          <p:cNvPr id="3"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title" idx="4294967295"/>
          </p:nvPr>
        </p:nvSpPr>
        <p:spPr>
          <a:xfrm>
            <a:off x="1920082" y="1341016"/>
            <a:ext cx="8351837" cy="431800"/>
          </a:xfrm>
        </p:spPr>
        <p:txBody>
          <a:bodyPr/>
          <a:lstStyle/>
          <a:p>
            <a:pPr algn="ctr" eaLnBrk="1" hangingPunct="1"/>
            <a:r>
              <a:rPr lang="zh-CN" altLang="en-US" sz="2400" dirty="0">
                <a:latin typeface="宋体" panose="02010600030101010101" pitchFamily="2" charset="-122"/>
              </a:rPr>
              <a:t>图</a:t>
            </a:r>
            <a:r>
              <a:rPr lang="en-US" altLang="zh-CN" sz="2400" dirty="0">
                <a:latin typeface="宋体" panose="02010600030101010101" pitchFamily="2" charset="-122"/>
              </a:rPr>
              <a:t>6-3  </a:t>
            </a:r>
            <a:r>
              <a:rPr lang="zh-CN" altLang="en-US" sz="2400" dirty="0">
                <a:latin typeface="宋体" panose="02010600030101010101" pitchFamily="2" charset="-122"/>
              </a:rPr>
              <a:t>再定购点与交货期平均耗用量、保险储备关系 </a:t>
            </a:r>
          </a:p>
        </p:txBody>
      </p:sp>
      <p:pic>
        <p:nvPicPr>
          <p:cNvPr id="102403"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21644" y="1975892"/>
            <a:ext cx="8748712" cy="41894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lnSpc>
                <a:spcPct val="150000"/>
              </a:lnSpc>
            </a:pPr>
            <a:r>
              <a:rPr lang="en-US" altLang="zh-CN" sz="2400" dirty="0" smtClean="0"/>
              <a:t>3</a:t>
            </a:r>
            <a:r>
              <a:rPr lang="zh-CN" altLang="zh-CN" sz="2400" dirty="0" smtClean="0"/>
              <a:t>．订购点控制法的优点</a:t>
            </a:r>
          </a:p>
          <a:p>
            <a:pPr lvl="3">
              <a:lnSpc>
                <a:spcPct val="150000"/>
              </a:lnSpc>
            </a:pPr>
            <a:r>
              <a:rPr lang="en-US" altLang="zh-CN" sz="2000" dirty="0" smtClean="0">
                <a:latin typeface="+mn-ea"/>
                <a:ea typeface="+mn-ea"/>
              </a:rPr>
              <a:t>1</a:t>
            </a:r>
            <a:r>
              <a:rPr lang="zh-CN" altLang="zh-CN" sz="2000" dirty="0" smtClean="0">
                <a:latin typeface="+mn-ea"/>
                <a:ea typeface="+mn-ea"/>
              </a:rPr>
              <a:t>）能经常掌握库存量动态，不易出现缺货。</a:t>
            </a:r>
          </a:p>
          <a:p>
            <a:pPr lvl="3">
              <a:lnSpc>
                <a:spcPct val="150000"/>
              </a:lnSpc>
            </a:pPr>
            <a:r>
              <a:rPr lang="en-US" altLang="zh-CN" sz="2000" dirty="0" smtClean="0">
                <a:latin typeface="+mn-ea"/>
                <a:ea typeface="+mn-ea"/>
              </a:rPr>
              <a:t>2</a:t>
            </a:r>
            <a:r>
              <a:rPr lang="zh-CN" altLang="zh-CN" sz="2000" dirty="0" smtClean="0">
                <a:latin typeface="+mn-ea"/>
                <a:ea typeface="+mn-ea"/>
              </a:rPr>
              <a:t>）保险储备量少，仓储成本相对较低。</a:t>
            </a:r>
          </a:p>
          <a:p>
            <a:pPr lvl="3">
              <a:lnSpc>
                <a:spcPct val="150000"/>
              </a:lnSpc>
            </a:pPr>
            <a:r>
              <a:rPr lang="en-US" altLang="zh-CN" sz="2000" dirty="0" smtClean="0">
                <a:latin typeface="+mn-ea"/>
                <a:ea typeface="+mn-ea"/>
              </a:rPr>
              <a:t>3</a:t>
            </a:r>
            <a:r>
              <a:rPr lang="zh-CN" altLang="zh-CN" sz="2000" dirty="0" smtClean="0">
                <a:latin typeface="+mn-ea"/>
                <a:ea typeface="+mn-ea"/>
              </a:rPr>
              <a:t>）每次订购量固定，能采用经济批量，也便于进货搬运和保管作业。</a:t>
            </a:r>
          </a:p>
          <a:p>
            <a:pPr lvl="3">
              <a:lnSpc>
                <a:spcPct val="150000"/>
              </a:lnSpc>
            </a:pPr>
            <a:r>
              <a:rPr lang="en-US" altLang="zh-CN" sz="2000" dirty="0" smtClean="0">
                <a:latin typeface="+mn-ea"/>
                <a:ea typeface="+mn-ea"/>
              </a:rPr>
              <a:t>4</a:t>
            </a:r>
            <a:r>
              <a:rPr lang="zh-CN" altLang="zh-CN" sz="2000" dirty="0" smtClean="0">
                <a:latin typeface="+mn-ea"/>
                <a:ea typeface="+mn-ea"/>
              </a:rPr>
              <a:t>）盘点和订购手续比较简单，尤其便于计算机进行控制。</a:t>
            </a:r>
          </a:p>
          <a:p>
            <a:pPr>
              <a:lnSpc>
                <a:spcPct val="150000"/>
              </a:lnSpc>
            </a:pPr>
            <a:r>
              <a:rPr lang="en-US" altLang="zh-CN" sz="2400" dirty="0" smtClean="0"/>
              <a:t>4</a:t>
            </a:r>
            <a:r>
              <a:rPr lang="zh-CN" altLang="zh-CN" sz="2400" dirty="0" smtClean="0"/>
              <a:t>．订购点控制法的缺点</a:t>
            </a:r>
          </a:p>
          <a:p>
            <a:pPr lvl="3">
              <a:lnSpc>
                <a:spcPct val="150000"/>
              </a:lnSpc>
            </a:pPr>
            <a:r>
              <a:rPr lang="en-US" altLang="zh-CN" sz="2000" dirty="0" smtClean="0">
                <a:latin typeface="+mn-ea"/>
                <a:ea typeface="+mn-ea"/>
              </a:rPr>
              <a:t>1</a:t>
            </a:r>
            <a:r>
              <a:rPr lang="zh-CN" altLang="zh-CN" sz="2000" dirty="0" smtClean="0">
                <a:latin typeface="+mn-ea"/>
                <a:ea typeface="+mn-ea"/>
              </a:rPr>
              <a:t>）订购时间不确定，难以编制严密的采购计划。</a:t>
            </a:r>
          </a:p>
          <a:p>
            <a:pPr lvl="3">
              <a:lnSpc>
                <a:spcPct val="150000"/>
              </a:lnSpc>
            </a:pPr>
            <a:r>
              <a:rPr lang="en-US" altLang="zh-CN" sz="2000" dirty="0" smtClean="0">
                <a:latin typeface="+mn-ea"/>
                <a:ea typeface="+mn-ea"/>
              </a:rPr>
              <a:t>2</a:t>
            </a:r>
            <a:r>
              <a:rPr lang="zh-CN" altLang="zh-CN" sz="2000" dirty="0" smtClean="0">
                <a:latin typeface="+mn-ea"/>
                <a:ea typeface="+mn-ea"/>
              </a:rPr>
              <a:t>）不适用需求量变化较大的物资，不能及时调整订购批量。</a:t>
            </a:r>
          </a:p>
        </p:txBody>
      </p:sp>
      <p:sp>
        <p:nvSpPr>
          <p:cNvPr id="3"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lnSpc>
                <a:spcPct val="150000"/>
              </a:lnSpc>
            </a:pPr>
            <a:r>
              <a:rPr lang="zh-CN" altLang="zh-CN" sz="2400" dirty="0" smtClean="0"/>
              <a:t>（二）存货的定期控制法</a:t>
            </a:r>
          </a:p>
          <a:p>
            <a:pPr>
              <a:lnSpc>
                <a:spcPct val="150000"/>
              </a:lnSpc>
            </a:pPr>
            <a:r>
              <a:rPr lang="zh-CN" altLang="zh-CN" sz="2000" dirty="0" smtClean="0"/>
              <a:t>定期控制法是指以固定的订购周期为基础的一种库存控制方法。它采用定期盘点，按固定的时间间隔检查库存量，并随即提出订购批量计划，订购批量根据盘点时的实际库存量和下一个进货周期的预计需要量而定。</a:t>
            </a:r>
          </a:p>
          <a:p>
            <a:pPr>
              <a:lnSpc>
                <a:spcPct val="150000"/>
              </a:lnSpc>
            </a:pPr>
            <a:r>
              <a:rPr lang="zh-CN" altLang="zh-CN" sz="2000" dirty="0" smtClean="0"/>
              <a:t>在定期库存控制中，关键问题在于正确确定检查周期，即订购周期。检查周期的长短对订购批量和库存水平有决定性的影响。订购周期是由预先规定的进货周期和备运时间长短所决定的。</a:t>
            </a:r>
          </a:p>
          <a:p>
            <a:pPr>
              <a:lnSpc>
                <a:spcPct val="150000"/>
              </a:lnSpc>
            </a:pPr>
            <a:r>
              <a:rPr lang="zh-CN" altLang="zh-CN" sz="2000" dirty="0" smtClean="0"/>
              <a:t>合理确定保险储备量同样是实施定期控制的重要问题。在定期库存控制中，保险储备量不仅要用以应付交货期内需要量的变动，而且要用以应付整个进货周期内需要量的变动，因此，与定量控制相比，定期控制要求有更大的保险储备量。</a:t>
            </a:r>
            <a:endParaRPr lang="zh-CN" altLang="en-US" sz="2000" dirty="0"/>
          </a:p>
        </p:txBody>
      </p:sp>
      <p:sp>
        <p:nvSpPr>
          <p:cNvPr id="3"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lnSpc>
                <a:spcPct val="150000"/>
              </a:lnSpc>
            </a:pPr>
            <a:r>
              <a:rPr lang="en-US" altLang="zh-CN" dirty="0" smtClean="0"/>
              <a:t>1</a:t>
            </a:r>
            <a:r>
              <a:rPr lang="zh-CN" altLang="zh-CN" dirty="0" smtClean="0"/>
              <a:t>．定期采购量标准</a:t>
            </a:r>
          </a:p>
          <a:p>
            <a:pPr>
              <a:lnSpc>
                <a:spcPct val="150000"/>
              </a:lnSpc>
            </a:pPr>
            <a:r>
              <a:rPr lang="zh-CN" altLang="zh-CN" dirty="0" smtClean="0"/>
              <a:t>定期采购量标准是指每次订购的最高限额，它由订购周期平均耗用量、交货期平均耗用量与保险储备量构成。其公式为</a:t>
            </a:r>
          </a:p>
          <a:p>
            <a:pPr>
              <a:lnSpc>
                <a:spcPct val="150000"/>
              </a:lnSpc>
            </a:pPr>
            <a:r>
              <a:rPr lang="zh-CN" altLang="zh-CN" dirty="0" smtClean="0"/>
              <a:t>定期采购量</a:t>
            </a:r>
            <a:r>
              <a:rPr lang="en-US" altLang="zh-CN" dirty="0" smtClean="0">
                <a:sym typeface="Symbol"/>
              </a:rPr>
              <a:t></a:t>
            </a:r>
            <a:r>
              <a:rPr lang="zh-CN" altLang="zh-CN" dirty="0" smtClean="0"/>
              <a:t>供应间隔时间</a:t>
            </a:r>
            <a:r>
              <a:rPr lang="en-US" altLang="zh-CN" dirty="0" smtClean="0">
                <a:sym typeface="Symbol"/>
              </a:rPr>
              <a:t></a:t>
            </a:r>
            <a:r>
              <a:rPr lang="zh-CN" altLang="zh-CN" dirty="0" smtClean="0"/>
              <a:t>每日平均耗用量</a:t>
            </a:r>
            <a:r>
              <a:rPr lang="en-US" altLang="zh-CN" dirty="0" smtClean="0">
                <a:sym typeface="Symbol"/>
              </a:rPr>
              <a:t></a:t>
            </a:r>
            <a:r>
              <a:rPr lang="zh-CN" altLang="zh-CN" dirty="0" smtClean="0"/>
              <a:t>交货期时间</a:t>
            </a:r>
            <a:endParaRPr lang="en-US" altLang="zh-CN" dirty="0" smtClean="0"/>
          </a:p>
          <a:p>
            <a:pPr>
              <a:lnSpc>
                <a:spcPct val="150000"/>
              </a:lnSpc>
            </a:pPr>
            <a:r>
              <a:rPr lang="en-US" altLang="zh-CN" dirty="0" smtClean="0">
                <a:sym typeface="Symbol"/>
              </a:rPr>
              <a:t>            </a:t>
            </a:r>
            <a:r>
              <a:rPr lang="zh-CN" altLang="zh-CN" dirty="0" smtClean="0"/>
              <a:t>每日平均耗用量</a:t>
            </a:r>
            <a:r>
              <a:rPr lang="en-US" altLang="zh-CN" dirty="0" smtClean="0">
                <a:sym typeface="Symbol"/>
              </a:rPr>
              <a:t></a:t>
            </a:r>
            <a:r>
              <a:rPr lang="zh-CN" altLang="zh-CN" dirty="0" smtClean="0"/>
              <a:t>保险储备量</a:t>
            </a:r>
            <a:endParaRPr lang="zh-CN" altLang="en-US" dirty="0"/>
          </a:p>
        </p:txBody>
      </p:sp>
      <p:sp>
        <p:nvSpPr>
          <p:cNvPr id="3"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lnSpc>
                <a:spcPct val="150000"/>
              </a:lnSpc>
            </a:pPr>
            <a:r>
              <a:rPr lang="en-US" altLang="zh-CN" dirty="0" smtClean="0"/>
              <a:t>2</a:t>
            </a:r>
            <a:r>
              <a:rPr lang="zh-CN" altLang="zh-CN" dirty="0" smtClean="0"/>
              <a:t>．定期控制法的特点</a:t>
            </a:r>
          </a:p>
          <a:p>
            <a:pPr>
              <a:lnSpc>
                <a:spcPct val="150000"/>
              </a:lnSpc>
            </a:pPr>
            <a:r>
              <a:rPr lang="zh-CN" altLang="zh-CN" dirty="0" smtClean="0"/>
              <a:t>定期控制法的特点是：订购时间固定，能调整订购批量，但不能及时掌握库存情况，保险储备量较大，每次订购量不固定。</a:t>
            </a:r>
          </a:p>
        </p:txBody>
      </p:sp>
      <p:sp>
        <p:nvSpPr>
          <p:cNvPr id="3"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en-US" altLang="zh-CN" dirty="0" smtClean="0"/>
              <a:t>3</a:t>
            </a:r>
            <a:r>
              <a:rPr lang="zh-CN" altLang="zh-CN" dirty="0" smtClean="0"/>
              <a:t>．定期控制法的适用范围</a:t>
            </a:r>
          </a:p>
          <a:p>
            <a:pPr lvl="3"/>
            <a:r>
              <a:rPr lang="en-US" altLang="zh-CN" sz="2800" dirty="0" smtClean="0">
                <a:latin typeface="+mn-ea"/>
                <a:ea typeface="+mn-ea"/>
              </a:rPr>
              <a:t>1</a:t>
            </a:r>
            <a:r>
              <a:rPr lang="zh-CN" altLang="zh-CN" sz="2800" dirty="0" smtClean="0">
                <a:latin typeface="+mn-ea"/>
                <a:ea typeface="+mn-ea"/>
              </a:rPr>
              <a:t>）需求量较大，有较严格的保管期限，必须严格管理的物资。</a:t>
            </a:r>
          </a:p>
          <a:p>
            <a:pPr lvl="3"/>
            <a:r>
              <a:rPr lang="en-US" altLang="zh-CN" sz="2800" dirty="0" smtClean="0">
                <a:latin typeface="+mn-ea"/>
                <a:ea typeface="+mn-ea"/>
              </a:rPr>
              <a:t>2</a:t>
            </a:r>
            <a:r>
              <a:rPr lang="zh-CN" altLang="zh-CN" sz="2800" dirty="0" smtClean="0">
                <a:latin typeface="+mn-ea"/>
                <a:ea typeface="+mn-ea"/>
              </a:rPr>
              <a:t>）需求量变化大，可以事先确定用量的物资。</a:t>
            </a:r>
          </a:p>
          <a:p>
            <a:pPr lvl="3"/>
            <a:r>
              <a:rPr lang="en-US" altLang="zh-CN" sz="2800" dirty="0" smtClean="0">
                <a:latin typeface="+mn-ea"/>
                <a:ea typeface="+mn-ea"/>
              </a:rPr>
              <a:t>3</a:t>
            </a:r>
            <a:r>
              <a:rPr lang="zh-CN" altLang="zh-CN" sz="2800" dirty="0" smtClean="0">
                <a:latin typeface="+mn-ea"/>
                <a:ea typeface="+mn-ea"/>
              </a:rPr>
              <a:t>）发货次数较多，难以进行连续动态管理的物资。</a:t>
            </a:r>
          </a:p>
          <a:p>
            <a:pPr lvl="3"/>
            <a:r>
              <a:rPr lang="en-US" altLang="zh-CN" sz="2800" dirty="0" smtClean="0">
                <a:latin typeface="+mn-ea"/>
                <a:ea typeface="+mn-ea"/>
              </a:rPr>
              <a:t>4</a:t>
            </a:r>
            <a:r>
              <a:rPr lang="zh-CN" altLang="zh-CN" sz="2800" dirty="0" smtClean="0">
                <a:latin typeface="+mn-ea"/>
                <a:ea typeface="+mn-ea"/>
              </a:rPr>
              <a:t>）许多不同物资能从统一供应商或中心集中采购订货</a:t>
            </a:r>
          </a:p>
        </p:txBody>
      </p:sp>
      <p:sp>
        <p:nvSpPr>
          <p:cNvPr id="3"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lnSpc>
                <a:spcPct val="150000"/>
              </a:lnSpc>
            </a:pPr>
            <a:r>
              <a:rPr lang="zh-CN" altLang="zh-CN" sz="2800" dirty="0" smtClean="0"/>
              <a:t>（三）存货的</a:t>
            </a:r>
            <a:r>
              <a:rPr lang="en-US" altLang="zh-CN" sz="2800" dirty="0" smtClean="0"/>
              <a:t>ABC</a:t>
            </a:r>
            <a:r>
              <a:rPr lang="zh-CN" altLang="zh-CN" sz="2800" dirty="0" smtClean="0"/>
              <a:t>分析控制法</a:t>
            </a:r>
          </a:p>
          <a:p>
            <a:pPr>
              <a:lnSpc>
                <a:spcPct val="150000"/>
              </a:lnSpc>
            </a:pPr>
            <a:r>
              <a:rPr lang="en-US" altLang="zh-CN" sz="2400" dirty="0" smtClean="0"/>
              <a:t>1</a:t>
            </a:r>
            <a:r>
              <a:rPr lang="zh-CN" altLang="zh-CN" sz="2400" dirty="0" smtClean="0"/>
              <a:t>．基本原理</a:t>
            </a:r>
          </a:p>
          <a:p>
            <a:pPr>
              <a:lnSpc>
                <a:spcPct val="150000"/>
              </a:lnSpc>
            </a:pPr>
            <a:r>
              <a:rPr lang="en-US" altLang="zh-CN" sz="2400" dirty="0" smtClean="0"/>
              <a:t>ABC</a:t>
            </a:r>
            <a:r>
              <a:rPr lang="zh-CN" altLang="zh-CN" sz="2400" dirty="0" smtClean="0"/>
              <a:t>分析控制法的基本原理是“关键的是少数，次要的是多数”，根据各项存货在全部存货中重要程度的大小，将存货分为</a:t>
            </a:r>
            <a:r>
              <a:rPr lang="en-US" altLang="zh-CN" sz="2400" dirty="0" smtClean="0"/>
              <a:t>A</a:t>
            </a:r>
            <a:r>
              <a:rPr lang="zh-CN" altLang="zh-CN" sz="2400" dirty="0" smtClean="0"/>
              <a:t>、</a:t>
            </a:r>
            <a:r>
              <a:rPr lang="en-US" altLang="zh-CN" sz="2400" dirty="0" smtClean="0"/>
              <a:t>B</a:t>
            </a:r>
            <a:r>
              <a:rPr lang="zh-CN" altLang="zh-CN" sz="2400" dirty="0" smtClean="0"/>
              <a:t>、</a:t>
            </a:r>
            <a:r>
              <a:rPr lang="en-US" altLang="zh-CN" sz="2400" dirty="0" smtClean="0"/>
              <a:t>C</a:t>
            </a:r>
            <a:r>
              <a:rPr lang="zh-CN" altLang="zh-CN" sz="2400" dirty="0" smtClean="0"/>
              <a:t>三类。</a:t>
            </a:r>
          </a:p>
          <a:p>
            <a:pPr>
              <a:lnSpc>
                <a:spcPct val="150000"/>
              </a:lnSpc>
            </a:pPr>
            <a:r>
              <a:rPr lang="en-US" altLang="zh-CN" sz="2400" dirty="0" smtClean="0"/>
              <a:t>A</a:t>
            </a:r>
            <a:r>
              <a:rPr lang="zh-CN" altLang="zh-CN" sz="2400" dirty="0" smtClean="0"/>
              <a:t>类物资，占用资金较大，应该严格按照最佳库存量的办法，采取定期订货方式，设法将物资库存降到最低限度等；</a:t>
            </a:r>
            <a:r>
              <a:rPr lang="en-US" altLang="zh-CN" sz="2400" dirty="0" smtClean="0"/>
              <a:t>C</a:t>
            </a:r>
            <a:r>
              <a:rPr lang="zh-CN" altLang="zh-CN" sz="2400" dirty="0" smtClean="0"/>
              <a:t>类物资虽然数量较多，但占用的资金不大，因此在采购订货方式上，可以用定量不定期的办法；</a:t>
            </a:r>
            <a:r>
              <a:rPr lang="en-US" altLang="zh-CN" sz="2400" dirty="0" smtClean="0"/>
              <a:t>B</a:t>
            </a:r>
            <a:r>
              <a:rPr lang="zh-CN" altLang="zh-CN" sz="2400" dirty="0" smtClean="0"/>
              <a:t>类物资，可分别不同情况，对金额较高的物资可按</a:t>
            </a:r>
            <a:r>
              <a:rPr lang="en-US" altLang="zh-CN" sz="2400" dirty="0" smtClean="0"/>
              <a:t>A</a:t>
            </a:r>
            <a:r>
              <a:rPr lang="zh-CN" altLang="zh-CN" sz="2400" dirty="0" smtClean="0"/>
              <a:t>类物资管理，对金额较低的物资可按</a:t>
            </a:r>
            <a:r>
              <a:rPr lang="en-US" altLang="zh-CN" sz="2400" dirty="0" smtClean="0"/>
              <a:t>C</a:t>
            </a:r>
            <a:r>
              <a:rPr lang="zh-CN" altLang="zh-CN" sz="2400" dirty="0" smtClean="0"/>
              <a:t>类物资管理。</a:t>
            </a:r>
            <a:endParaRPr lang="zh-CN" altLang="en-US" sz="2400" dirty="0"/>
          </a:p>
        </p:txBody>
      </p:sp>
      <p:sp>
        <p:nvSpPr>
          <p:cNvPr id="3"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en-US" altLang="zh-CN" dirty="0" smtClean="0"/>
              <a:t>2</a:t>
            </a:r>
            <a:r>
              <a:rPr lang="zh-CN" altLang="zh-CN" dirty="0" smtClean="0"/>
              <a:t>．分析步骤</a:t>
            </a:r>
          </a:p>
          <a:p>
            <a:r>
              <a:rPr lang="en-US" altLang="zh-CN" sz="2800" dirty="0" smtClean="0"/>
              <a:t>ABC</a:t>
            </a:r>
            <a:r>
              <a:rPr lang="zh-CN" altLang="zh-CN" sz="2800" dirty="0" smtClean="0"/>
              <a:t>分析的一般步骤如下：</a:t>
            </a:r>
          </a:p>
          <a:p>
            <a:pPr lvl="3"/>
            <a:r>
              <a:rPr lang="en-US" altLang="zh-CN" sz="2800" dirty="0" smtClean="0">
                <a:latin typeface="+mn-ea"/>
                <a:ea typeface="+mn-ea"/>
              </a:rPr>
              <a:t>1</a:t>
            </a:r>
            <a:r>
              <a:rPr lang="zh-CN" altLang="zh-CN" sz="2800" dirty="0" smtClean="0">
                <a:latin typeface="+mn-ea"/>
                <a:ea typeface="+mn-ea"/>
              </a:rPr>
              <a:t>）搜集数据。</a:t>
            </a:r>
          </a:p>
          <a:p>
            <a:pPr lvl="3"/>
            <a:r>
              <a:rPr lang="en-US" altLang="zh-CN" sz="2800" dirty="0" smtClean="0">
                <a:latin typeface="+mn-ea"/>
                <a:ea typeface="+mn-ea"/>
              </a:rPr>
              <a:t>2</a:t>
            </a:r>
            <a:r>
              <a:rPr lang="zh-CN" altLang="zh-CN" sz="2800" dirty="0" smtClean="0">
                <a:latin typeface="+mn-ea"/>
                <a:ea typeface="+mn-ea"/>
              </a:rPr>
              <a:t>）处理数据。</a:t>
            </a:r>
          </a:p>
          <a:p>
            <a:pPr lvl="3"/>
            <a:r>
              <a:rPr lang="en-US" altLang="zh-CN" sz="2800" dirty="0" smtClean="0">
                <a:latin typeface="+mn-ea"/>
                <a:ea typeface="+mn-ea"/>
              </a:rPr>
              <a:t>3</a:t>
            </a:r>
            <a:r>
              <a:rPr lang="zh-CN" altLang="zh-CN" sz="2800" dirty="0" smtClean="0">
                <a:latin typeface="+mn-ea"/>
                <a:ea typeface="+mn-ea"/>
              </a:rPr>
              <a:t>）编制</a:t>
            </a:r>
            <a:r>
              <a:rPr lang="en-US" altLang="zh-CN" sz="2800" dirty="0" smtClean="0">
                <a:latin typeface="+mn-ea"/>
                <a:ea typeface="+mn-ea"/>
              </a:rPr>
              <a:t>ABC</a:t>
            </a:r>
            <a:r>
              <a:rPr lang="zh-CN" altLang="zh-CN" sz="2800" dirty="0" smtClean="0">
                <a:latin typeface="+mn-ea"/>
                <a:ea typeface="+mn-ea"/>
              </a:rPr>
              <a:t>分析表。</a:t>
            </a:r>
          </a:p>
          <a:p>
            <a:pPr lvl="3"/>
            <a:r>
              <a:rPr lang="en-US" altLang="zh-CN" sz="2800" dirty="0" smtClean="0">
                <a:latin typeface="+mn-ea"/>
                <a:ea typeface="+mn-ea"/>
              </a:rPr>
              <a:t>4</a:t>
            </a:r>
            <a:r>
              <a:rPr lang="zh-CN" altLang="zh-CN" sz="2800" dirty="0" smtClean="0">
                <a:latin typeface="+mn-ea"/>
                <a:ea typeface="+mn-ea"/>
              </a:rPr>
              <a:t>）根据</a:t>
            </a:r>
            <a:r>
              <a:rPr lang="en-US" altLang="zh-CN" sz="2800" dirty="0" smtClean="0">
                <a:latin typeface="+mn-ea"/>
                <a:ea typeface="+mn-ea"/>
              </a:rPr>
              <a:t>ABC</a:t>
            </a:r>
            <a:r>
              <a:rPr lang="zh-CN" altLang="zh-CN" sz="2800" dirty="0" smtClean="0">
                <a:latin typeface="+mn-ea"/>
                <a:ea typeface="+mn-ea"/>
              </a:rPr>
              <a:t>分析表确定分类。</a:t>
            </a:r>
          </a:p>
          <a:p>
            <a:pPr lvl="3"/>
            <a:r>
              <a:rPr lang="en-US" altLang="zh-CN" sz="2800" dirty="0" smtClean="0">
                <a:latin typeface="+mn-ea"/>
                <a:ea typeface="+mn-ea"/>
              </a:rPr>
              <a:t>5</a:t>
            </a:r>
            <a:r>
              <a:rPr lang="zh-CN" altLang="zh-CN" sz="2800" dirty="0" smtClean="0">
                <a:latin typeface="+mn-ea"/>
                <a:ea typeface="+mn-ea"/>
              </a:rPr>
              <a:t>）绘制</a:t>
            </a:r>
            <a:r>
              <a:rPr lang="en-US" altLang="zh-CN" sz="2800" dirty="0" smtClean="0">
                <a:latin typeface="+mn-ea"/>
                <a:ea typeface="+mn-ea"/>
              </a:rPr>
              <a:t>ABC</a:t>
            </a:r>
            <a:r>
              <a:rPr lang="zh-CN" altLang="zh-CN" sz="2800" dirty="0" smtClean="0">
                <a:latin typeface="+mn-ea"/>
                <a:ea typeface="+mn-ea"/>
              </a:rPr>
              <a:t>分析图。</a:t>
            </a:r>
          </a:p>
        </p:txBody>
      </p:sp>
      <p:sp>
        <p:nvSpPr>
          <p:cNvPr id="3"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479376" y="1412776"/>
            <a:ext cx="11233248" cy="4824535"/>
          </a:xfrm>
        </p:spPr>
        <p:txBody>
          <a:bodyPr/>
          <a:lstStyle/>
          <a:p>
            <a:pPr>
              <a:lnSpc>
                <a:spcPct val="150000"/>
              </a:lnSpc>
            </a:pPr>
            <a:r>
              <a:rPr lang="en-US" altLang="zh-CN" dirty="0" smtClean="0"/>
              <a:t>3</a:t>
            </a:r>
            <a:r>
              <a:rPr lang="zh-CN" altLang="zh-CN" dirty="0" smtClean="0"/>
              <a:t>．分析举例</a:t>
            </a:r>
          </a:p>
          <a:p>
            <a:pPr>
              <a:lnSpc>
                <a:spcPct val="150000"/>
              </a:lnSpc>
            </a:pPr>
            <a:r>
              <a:rPr lang="zh-CN" altLang="zh-CN" dirty="0" smtClean="0"/>
              <a:t>以某仓库库存物资现状为例，根据其各类库存物资分类统计，编制</a:t>
            </a:r>
            <a:r>
              <a:rPr lang="en-US" altLang="zh-CN" dirty="0" smtClean="0"/>
              <a:t>ABC</a:t>
            </a:r>
            <a:r>
              <a:rPr lang="zh-CN" altLang="zh-CN" dirty="0" smtClean="0"/>
              <a:t>分析表，并根据</a:t>
            </a:r>
            <a:r>
              <a:rPr lang="en-US" altLang="zh-CN" dirty="0" smtClean="0"/>
              <a:t>ABC</a:t>
            </a:r>
            <a:r>
              <a:rPr lang="zh-CN" altLang="zh-CN" dirty="0" smtClean="0"/>
              <a:t>分析表确定分类，见表</a:t>
            </a:r>
            <a:r>
              <a:rPr lang="en-US" altLang="zh-CN" dirty="0" smtClean="0"/>
              <a:t>6-5</a:t>
            </a:r>
            <a:r>
              <a:rPr lang="zh-CN" altLang="zh-CN" dirty="0" smtClean="0"/>
              <a:t>。</a:t>
            </a:r>
          </a:p>
        </p:txBody>
      </p:sp>
      <p:sp>
        <p:nvSpPr>
          <p:cNvPr id="3"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479376" y="1412775"/>
            <a:ext cx="11233248" cy="4752529"/>
          </a:xfrm>
        </p:spPr>
        <p:txBody>
          <a:bodyPr/>
          <a:lstStyle/>
          <a:p>
            <a:pPr>
              <a:lnSpc>
                <a:spcPct val="100000"/>
              </a:lnSpc>
            </a:pPr>
            <a:r>
              <a:rPr lang="zh-CN" altLang="zh-CN" dirty="0" smtClean="0">
                <a:solidFill>
                  <a:srgbClr val="040404"/>
                </a:solidFill>
              </a:rPr>
              <a:t>一、仓储持有成本</a:t>
            </a:r>
            <a:endParaRPr lang="en-US" altLang="zh-CN" dirty="0" smtClean="0">
              <a:solidFill>
                <a:srgbClr val="040404"/>
              </a:solidFill>
            </a:endParaRPr>
          </a:p>
          <a:p>
            <a:pPr>
              <a:lnSpc>
                <a:spcPct val="100000"/>
              </a:lnSpc>
            </a:pPr>
            <a:endParaRPr lang="zh-CN" altLang="zh-CN" dirty="0" smtClean="0">
              <a:solidFill>
                <a:srgbClr val="040404"/>
              </a:solidFill>
            </a:endParaRPr>
          </a:p>
          <a:p>
            <a:pPr lvl="4">
              <a:buNone/>
            </a:pPr>
            <a:r>
              <a:rPr lang="en-US" altLang="zh-CN" sz="2800" dirty="0" smtClean="0">
                <a:solidFill>
                  <a:srgbClr val="040404"/>
                </a:solidFill>
                <a:latin typeface="+mn-ea"/>
                <a:ea typeface="+mn-ea"/>
              </a:rPr>
              <a:t>1</a:t>
            </a:r>
            <a:r>
              <a:rPr lang="zh-CN" altLang="zh-CN" sz="2800" dirty="0" smtClean="0">
                <a:solidFill>
                  <a:srgbClr val="040404"/>
                </a:solidFill>
                <a:latin typeface="+mn-ea"/>
                <a:ea typeface="+mn-ea"/>
              </a:rPr>
              <a:t>．仓储持有成本的构成</a:t>
            </a:r>
            <a:endParaRPr lang="en-US" altLang="zh-CN" sz="2800" dirty="0" smtClean="0">
              <a:solidFill>
                <a:srgbClr val="040404"/>
              </a:solidFill>
              <a:latin typeface="+mn-ea"/>
              <a:ea typeface="+mn-ea"/>
            </a:endParaRPr>
          </a:p>
          <a:p>
            <a:pPr lvl="5">
              <a:buNone/>
            </a:pPr>
            <a:r>
              <a:rPr lang="zh-CN" altLang="zh-CN" sz="1800" dirty="0" smtClean="0">
                <a:solidFill>
                  <a:srgbClr val="040404"/>
                </a:solidFill>
              </a:rPr>
              <a:t>（</a:t>
            </a:r>
            <a:r>
              <a:rPr lang="en-US" altLang="zh-CN" sz="1800" dirty="0" smtClean="0">
                <a:solidFill>
                  <a:srgbClr val="040404"/>
                </a:solidFill>
              </a:rPr>
              <a:t>1</a:t>
            </a:r>
            <a:r>
              <a:rPr lang="zh-CN" altLang="zh-CN" sz="1800" dirty="0" smtClean="0">
                <a:solidFill>
                  <a:srgbClr val="040404"/>
                </a:solidFill>
              </a:rPr>
              <a:t>）资金占用成本</a:t>
            </a:r>
            <a:endParaRPr lang="en-US" altLang="zh-CN" sz="1800" dirty="0" smtClean="0">
              <a:solidFill>
                <a:srgbClr val="040404"/>
              </a:solidFill>
            </a:endParaRPr>
          </a:p>
          <a:p>
            <a:pPr lvl="5">
              <a:buNone/>
            </a:pPr>
            <a:r>
              <a:rPr lang="zh-CN" altLang="zh-CN" sz="1800" kern="100" dirty="0" smtClean="0">
                <a:solidFill>
                  <a:srgbClr val="040404"/>
                </a:solidFill>
                <a:cs typeface="Times New Roman"/>
              </a:rPr>
              <a:t>（</a:t>
            </a:r>
            <a:r>
              <a:rPr lang="en-US" altLang="zh-CN" sz="1800" kern="100" dirty="0" smtClean="0">
                <a:solidFill>
                  <a:srgbClr val="040404"/>
                </a:solidFill>
              </a:rPr>
              <a:t>2</a:t>
            </a:r>
            <a:r>
              <a:rPr lang="zh-CN" altLang="zh-CN" sz="1800" kern="100" dirty="0" smtClean="0">
                <a:solidFill>
                  <a:srgbClr val="040404"/>
                </a:solidFill>
                <a:cs typeface="Times New Roman"/>
              </a:rPr>
              <a:t>）仓储维护成本</a:t>
            </a:r>
            <a:endParaRPr lang="en-US" altLang="zh-CN" sz="1800" kern="100" dirty="0" smtClean="0">
              <a:solidFill>
                <a:srgbClr val="040404"/>
              </a:solidFill>
              <a:cs typeface="Times New Roman"/>
            </a:endParaRPr>
          </a:p>
          <a:p>
            <a:pPr lvl="5">
              <a:buNone/>
            </a:pPr>
            <a:r>
              <a:rPr lang="zh-CN" altLang="zh-CN" sz="1800" kern="100" dirty="0" smtClean="0">
                <a:solidFill>
                  <a:srgbClr val="040404"/>
                </a:solidFill>
                <a:cs typeface="Times New Roman"/>
              </a:rPr>
              <a:t>（</a:t>
            </a:r>
            <a:r>
              <a:rPr lang="en-US" altLang="zh-CN" sz="1800" kern="100" dirty="0" smtClean="0">
                <a:solidFill>
                  <a:srgbClr val="040404"/>
                </a:solidFill>
              </a:rPr>
              <a:t>3</a:t>
            </a:r>
            <a:r>
              <a:rPr lang="zh-CN" altLang="zh-CN" sz="1800" kern="100" dirty="0" smtClean="0">
                <a:solidFill>
                  <a:srgbClr val="040404"/>
                </a:solidFill>
                <a:cs typeface="Times New Roman"/>
              </a:rPr>
              <a:t>）仓储运作成本</a:t>
            </a:r>
            <a:endParaRPr lang="en-US" altLang="zh-CN" sz="1800" kern="100" dirty="0" smtClean="0">
              <a:solidFill>
                <a:srgbClr val="040404"/>
              </a:solidFill>
              <a:cs typeface="Times New Roman"/>
            </a:endParaRPr>
          </a:p>
          <a:p>
            <a:pPr lvl="5">
              <a:buNone/>
            </a:pPr>
            <a:r>
              <a:rPr lang="zh-CN" altLang="zh-CN" sz="1800" kern="100" dirty="0" smtClean="0">
                <a:solidFill>
                  <a:srgbClr val="040404"/>
                </a:solidFill>
                <a:cs typeface="Times New Roman"/>
              </a:rPr>
              <a:t>（</a:t>
            </a:r>
            <a:r>
              <a:rPr lang="en-US" altLang="zh-CN" sz="1800" kern="100" dirty="0" smtClean="0">
                <a:solidFill>
                  <a:srgbClr val="040404"/>
                </a:solidFill>
              </a:rPr>
              <a:t>4</a:t>
            </a:r>
            <a:r>
              <a:rPr lang="zh-CN" altLang="zh-CN" sz="1800" kern="100" dirty="0" smtClean="0">
                <a:solidFill>
                  <a:srgbClr val="040404"/>
                </a:solidFill>
                <a:cs typeface="Times New Roman"/>
              </a:rPr>
              <a:t>）仓储风险成本</a:t>
            </a:r>
            <a:endParaRPr lang="en-US" altLang="zh-CN" sz="1800" kern="100" dirty="0" smtClean="0">
              <a:solidFill>
                <a:srgbClr val="040404"/>
              </a:solidFill>
              <a:cs typeface="Times New Roman"/>
            </a:endParaRPr>
          </a:p>
          <a:p>
            <a:pPr lvl="4">
              <a:buNone/>
            </a:pPr>
            <a:r>
              <a:rPr lang="en-US" altLang="zh-CN" sz="2800" dirty="0" smtClean="0">
                <a:solidFill>
                  <a:srgbClr val="040404"/>
                </a:solidFill>
                <a:latin typeface="+mn-ea"/>
                <a:ea typeface="+mn-ea"/>
              </a:rPr>
              <a:t>2</a:t>
            </a:r>
            <a:r>
              <a:rPr lang="zh-CN" altLang="zh-CN" sz="2800" dirty="0" smtClean="0">
                <a:solidFill>
                  <a:srgbClr val="040404"/>
                </a:solidFill>
                <a:latin typeface="+mn-ea"/>
                <a:ea typeface="+mn-ea"/>
              </a:rPr>
              <a:t>．仓储持有成本的计算项目</a:t>
            </a:r>
            <a:endParaRPr lang="en-US" altLang="zh-CN" sz="2800" dirty="0" smtClean="0">
              <a:solidFill>
                <a:srgbClr val="040404"/>
              </a:solidFill>
              <a:latin typeface="+mn-ea"/>
              <a:ea typeface="+mn-ea"/>
            </a:endParaRPr>
          </a:p>
          <a:p>
            <a:pPr lvl="5">
              <a:buNone/>
            </a:pPr>
            <a:r>
              <a:rPr lang="zh-CN" altLang="zh-CN" sz="1800" kern="100" dirty="0" smtClean="0">
                <a:solidFill>
                  <a:srgbClr val="040404"/>
                </a:solidFill>
                <a:cs typeface="Times New Roman"/>
              </a:rPr>
              <a:t>（</a:t>
            </a:r>
            <a:r>
              <a:rPr lang="en-US" altLang="zh-CN" sz="1800" kern="100" dirty="0" smtClean="0">
                <a:solidFill>
                  <a:srgbClr val="040404"/>
                </a:solidFill>
              </a:rPr>
              <a:t>1</a:t>
            </a:r>
            <a:r>
              <a:rPr lang="zh-CN" altLang="zh-CN" sz="1800" kern="100" dirty="0" smtClean="0">
                <a:solidFill>
                  <a:srgbClr val="040404"/>
                </a:solidFill>
                <a:cs typeface="Times New Roman"/>
              </a:rPr>
              <a:t>）固定成本项目</a:t>
            </a:r>
            <a:endParaRPr lang="en-US" altLang="zh-CN" sz="1800" dirty="0" smtClean="0">
              <a:solidFill>
                <a:srgbClr val="040404"/>
              </a:solidFill>
            </a:endParaRPr>
          </a:p>
          <a:p>
            <a:pPr lvl="5">
              <a:buNone/>
            </a:pPr>
            <a:r>
              <a:rPr lang="zh-CN" altLang="zh-CN" sz="1800" kern="100" dirty="0" smtClean="0">
                <a:solidFill>
                  <a:srgbClr val="040404"/>
                </a:solidFill>
                <a:cs typeface="Times New Roman"/>
              </a:rPr>
              <a:t>（</a:t>
            </a:r>
            <a:r>
              <a:rPr lang="en-US" altLang="zh-CN" sz="1800" kern="100" dirty="0" smtClean="0">
                <a:solidFill>
                  <a:srgbClr val="040404"/>
                </a:solidFill>
              </a:rPr>
              <a:t>2</a:t>
            </a:r>
            <a:r>
              <a:rPr lang="zh-CN" altLang="zh-CN" sz="1800" kern="100" dirty="0" smtClean="0">
                <a:solidFill>
                  <a:srgbClr val="040404"/>
                </a:solidFill>
                <a:cs typeface="Times New Roman"/>
              </a:rPr>
              <a:t>）</a:t>
            </a:r>
            <a:r>
              <a:rPr lang="zh-CN" altLang="zh-CN" sz="1800" kern="100" spc="-20" dirty="0" smtClean="0">
                <a:solidFill>
                  <a:srgbClr val="040404"/>
                </a:solidFill>
                <a:cs typeface="Times New Roman"/>
              </a:rPr>
              <a:t>变动成本项目</a:t>
            </a:r>
            <a:endParaRPr lang="zh-CN" altLang="en-US" sz="2400" dirty="0">
              <a:solidFill>
                <a:srgbClr val="040404"/>
              </a:solidFill>
            </a:endParaRPr>
          </a:p>
        </p:txBody>
      </p:sp>
      <p:sp>
        <p:nvSpPr>
          <p:cNvPr id="4"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第一节仓储成本的构成</a:t>
            </a:r>
            <a:endParaRPr lang="zh-CN" altLang="en-US" dirty="0"/>
          </a:p>
        </p:txBody>
      </p:sp>
      <p:sp>
        <p:nvSpPr>
          <p:cNvPr id="5" name="虚尾箭头 4"/>
          <p:cNvSpPr/>
          <p:nvPr/>
        </p:nvSpPr>
        <p:spPr>
          <a:xfrm>
            <a:off x="1415480" y="2492896"/>
            <a:ext cx="8856984" cy="3600400"/>
          </a:xfrm>
          <a:prstGeom prst="stripedRightArrow">
            <a:avLst>
              <a:gd name="adj1" fmla="val 85696"/>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nchor="t"/>
          <a:lstStyle/>
          <a:p>
            <a:pPr indent="0" algn="ctr"/>
            <a:r>
              <a:rPr lang="zh-CN" altLang="zh-CN" dirty="0" smtClean="0"/>
              <a:t>表</a:t>
            </a:r>
            <a:r>
              <a:rPr lang="en-US" altLang="zh-CN" dirty="0" smtClean="0"/>
              <a:t>6-5  ABC</a:t>
            </a:r>
            <a:r>
              <a:rPr lang="zh-CN" altLang="zh-CN" dirty="0" smtClean="0"/>
              <a:t>分析表</a:t>
            </a:r>
            <a:endParaRPr lang="zh-CN" altLang="en-US" dirty="0"/>
          </a:p>
        </p:txBody>
      </p:sp>
      <p:graphicFrame>
        <p:nvGraphicFramePr>
          <p:cNvPr id="3" name="表格 2"/>
          <p:cNvGraphicFramePr>
            <a:graphicFrameLocks noGrp="1"/>
          </p:cNvGraphicFramePr>
          <p:nvPr/>
        </p:nvGraphicFramePr>
        <p:xfrm>
          <a:off x="767408" y="2180808"/>
          <a:ext cx="10585175" cy="3840480"/>
        </p:xfrm>
        <a:graphic>
          <a:graphicData uri="http://schemas.openxmlformats.org/drawingml/2006/table">
            <a:tbl>
              <a:tblPr/>
              <a:tblGrid>
                <a:gridCol w="1277074"/>
                <a:gridCol w="1018209"/>
                <a:gridCol w="949178"/>
                <a:gridCol w="1277074"/>
                <a:gridCol w="1277074"/>
                <a:gridCol w="1344873"/>
                <a:gridCol w="1344873"/>
                <a:gridCol w="1273378"/>
                <a:gridCol w="823442"/>
              </a:tblGrid>
              <a:tr h="0">
                <a:tc rowSpan="2">
                  <a:txBody>
                    <a:bodyPr/>
                    <a:lstStyle/>
                    <a:p>
                      <a:pPr indent="0" algn="ctr">
                        <a:spcAft>
                          <a:spcPts val="0"/>
                        </a:spcAft>
                      </a:pPr>
                      <a:r>
                        <a:rPr lang="zh-CN" sz="1800" kern="100" spc="-25" dirty="0">
                          <a:latin typeface="Times New Roman"/>
                          <a:ea typeface="黑体"/>
                          <a:cs typeface="Times New Roman"/>
                        </a:rPr>
                        <a:t>物 资 序 号</a:t>
                      </a:r>
                      <a:endParaRPr lang="zh-CN" sz="1800" kern="100" dirty="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rowSpan="2">
                  <a:txBody>
                    <a:bodyPr/>
                    <a:lstStyle/>
                    <a:p>
                      <a:pPr indent="0" algn="ctr">
                        <a:spcAft>
                          <a:spcPts val="0"/>
                        </a:spcAft>
                      </a:pPr>
                      <a:r>
                        <a:rPr lang="zh-CN" sz="1800" kern="100" spc="-25" dirty="0">
                          <a:latin typeface="Times New Roman"/>
                          <a:ea typeface="黑体"/>
                          <a:cs typeface="Times New Roman"/>
                        </a:rPr>
                        <a:t>数</a:t>
                      </a:r>
                      <a:r>
                        <a:rPr lang="en-US" sz="1800" kern="100" spc="-25" dirty="0">
                          <a:latin typeface="Times New Roman"/>
                          <a:ea typeface="黑体"/>
                          <a:cs typeface="Times New Roman"/>
                        </a:rPr>
                        <a:t>    </a:t>
                      </a:r>
                      <a:r>
                        <a:rPr lang="zh-CN" sz="1800" kern="100" spc="-25" dirty="0">
                          <a:latin typeface="Times New Roman"/>
                          <a:ea typeface="黑体"/>
                          <a:cs typeface="Times New Roman"/>
                        </a:rPr>
                        <a:t>量</a:t>
                      </a:r>
                      <a:endParaRPr lang="zh-CN" sz="18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rowSpan="2">
                  <a:txBody>
                    <a:bodyPr/>
                    <a:lstStyle/>
                    <a:p>
                      <a:pPr indent="0" algn="ctr">
                        <a:spcAft>
                          <a:spcPts val="0"/>
                        </a:spcAft>
                      </a:pPr>
                      <a:r>
                        <a:rPr lang="zh-CN" sz="1800" kern="100" spc="-25" dirty="0">
                          <a:latin typeface="Times New Roman"/>
                          <a:ea typeface="黑体"/>
                          <a:cs typeface="Times New Roman"/>
                        </a:rPr>
                        <a:t>单</a:t>
                      </a:r>
                      <a:r>
                        <a:rPr lang="en-US" sz="1800" kern="100" spc="-25" dirty="0">
                          <a:latin typeface="Times New Roman"/>
                          <a:ea typeface="黑体"/>
                          <a:cs typeface="Times New Roman"/>
                        </a:rPr>
                        <a:t>    </a:t>
                      </a:r>
                      <a:r>
                        <a:rPr lang="zh-CN" sz="1800" kern="100" spc="-25" dirty="0">
                          <a:latin typeface="Times New Roman"/>
                          <a:ea typeface="黑体"/>
                          <a:cs typeface="Times New Roman"/>
                        </a:rPr>
                        <a:t>价</a:t>
                      </a:r>
                      <a:endParaRPr lang="zh-CN" sz="18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gridSpan="3">
                  <a:txBody>
                    <a:bodyPr/>
                    <a:lstStyle/>
                    <a:p>
                      <a:pPr indent="269875" algn="ctr">
                        <a:spcAft>
                          <a:spcPts val="0"/>
                        </a:spcAft>
                      </a:pPr>
                      <a:r>
                        <a:rPr lang="zh-CN" sz="1800" kern="100" spc="-25">
                          <a:latin typeface="Times New Roman"/>
                          <a:ea typeface="黑体"/>
                          <a:cs typeface="Times New Roman"/>
                        </a:rPr>
                        <a:t>占 用 资 金</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zh-CN" altLang="en-US"/>
                    </a:p>
                  </a:txBody>
                  <a:tcPr/>
                </a:tc>
                <a:tc hMerge="1">
                  <a:txBody>
                    <a:bodyPr/>
                    <a:lstStyle/>
                    <a:p>
                      <a:endParaRPr lang="zh-CN" altLang="en-US"/>
                    </a:p>
                  </a:txBody>
                  <a:tcPr/>
                </a:tc>
                <a:tc gridSpan="2">
                  <a:txBody>
                    <a:bodyPr/>
                    <a:lstStyle/>
                    <a:p>
                      <a:pPr indent="269875" algn="ctr">
                        <a:spcAft>
                          <a:spcPts val="0"/>
                        </a:spcAft>
                      </a:pPr>
                      <a:r>
                        <a:rPr lang="zh-CN" sz="1800" kern="100" spc="-25">
                          <a:latin typeface="Times New Roman"/>
                          <a:ea typeface="黑体"/>
                          <a:cs typeface="Times New Roman"/>
                        </a:rPr>
                        <a:t>占存货数量百分比</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zh-CN" altLang="en-US"/>
                    </a:p>
                  </a:txBody>
                  <a:tcPr/>
                </a:tc>
                <a:tc rowSpan="2">
                  <a:txBody>
                    <a:bodyPr/>
                    <a:lstStyle/>
                    <a:p>
                      <a:pPr indent="0" algn="ctr">
                        <a:spcAft>
                          <a:spcPts val="0"/>
                        </a:spcAft>
                      </a:pPr>
                      <a:r>
                        <a:rPr lang="zh-CN" sz="1800" kern="100" spc="-25">
                          <a:latin typeface="Times New Roman"/>
                          <a:ea typeface="黑体"/>
                          <a:cs typeface="Times New Roman"/>
                        </a:rPr>
                        <a:t>归</a:t>
                      </a:r>
                      <a:r>
                        <a:rPr lang="en-US" sz="1800" kern="100" spc="-25">
                          <a:latin typeface="Times New Roman"/>
                          <a:ea typeface="黑体"/>
                          <a:cs typeface="Times New Roman"/>
                        </a:rPr>
                        <a:t>    </a:t>
                      </a:r>
                      <a:r>
                        <a:rPr lang="zh-CN" sz="1800" kern="100" spc="-25">
                          <a:latin typeface="Times New Roman"/>
                          <a:ea typeface="黑体"/>
                          <a:cs typeface="Times New Roman"/>
                        </a:rPr>
                        <a:t>类</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indent="0" algn="ctr">
                        <a:spcAft>
                          <a:spcPts val="0"/>
                        </a:spcAft>
                      </a:pPr>
                      <a:r>
                        <a:rPr lang="zh-CN" sz="1800" kern="100" dirty="0">
                          <a:latin typeface="Times New Roman"/>
                          <a:ea typeface="黑体"/>
                          <a:cs typeface="Times New Roman"/>
                        </a:rPr>
                        <a:t>金额</a:t>
                      </a:r>
                      <a:r>
                        <a:rPr lang="en-US" sz="1800" kern="100" dirty="0">
                          <a:latin typeface="Times New Roman"/>
                          <a:ea typeface="黑体"/>
                          <a:cs typeface="Times New Roman"/>
                        </a:rPr>
                        <a:t>/</a:t>
                      </a:r>
                      <a:r>
                        <a:rPr lang="zh-CN" sz="1800" kern="100" dirty="0">
                          <a:latin typeface="Times New Roman"/>
                          <a:ea typeface="黑体"/>
                          <a:cs typeface="Times New Roman"/>
                        </a:rPr>
                        <a:t>元</a:t>
                      </a:r>
                      <a:endParaRPr lang="zh-CN" sz="18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Aft>
                          <a:spcPts val="0"/>
                        </a:spcAft>
                      </a:pPr>
                      <a:r>
                        <a:rPr lang="zh-CN" sz="1800" kern="100" dirty="0">
                          <a:latin typeface="Times New Roman"/>
                          <a:ea typeface="黑体"/>
                          <a:cs typeface="Times New Roman"/>
                        </a:rPr>
                        <a:t>比值（</a:t>
                      </a:r>
                      <a:r>
                        <a:rPr lang="en-US" sz="1800" kern="100" dirty="0">
                          <a:latin typeface="Times New Roman"/>
                          <a:ea typeface="黑体"/>
                          <a:cs typeface="Times New Roman"/>
                        </a:rPr>
                        <a:t>%</a:t>
                      </a:r>
                      <a:r>
                        <a:rPr lang="zh-CN" sz="1800" kern="100" dirty="0">
                          <a:latin typeface="Times New Roman"/>
                          <a:ea typeface="黑体"/>
                          <a:cs typeface="Times New Roman"/>
                        </a:rPr>
                        <a:t>）</a:t>
                      </a:r>
                      <a:endParaRPr lang="zh-CN" sz="18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Aft>
                          <a:spcPts val="0"/>
                        </a:spcAft>
                      </a:pPr>
                      <a:r>
                        <a:rPr lang="zh-CN" sz="1800" kern="100" dirty="0">
                          <a:latin typeface="Times New Roman"/>
                          <a:ea typeface="黑体"/>
                          <a:cs typeface="Times New Roman"/>
                        </a:rPr>
                        <a:t>累计（</a:t>
                      </a:r>
                      <a:r>
                        <a:rPr lang="en-US" sz="1800" kern="100" dirty="0">
                          <a:latin typeface="Times New Roman"/>
                          <a:ea typeface="黑体"/>
                          <a:cs typeface="Times New Roman"/>
                        </a:rPr>
                        <a:t>%</a:t>
                      </a:r>
                      <a:r>
                        <a:rPr lang="zh-CN" sz="1800" kern="100" dirty="0">
                          <a:latin typeface="Times New Roman"/>
                          <a:ea typeface="黑体"/>
                          <a:cs typeface="Times New Roman"/>
                        </a:rPr>
                        <a:t>）</a:t>
                      </a:r>
                      <a:endParaRPr lang="zh-CN" sz="18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Aft>
                          <a:spcPts val="0"/>
                        </a:spcAft>
                      </a:pPr>
                      <a:r>
                        <a:rPr lang="zh-CN" sz="1800" kern="100" dirty="0">
                          <a:latin typeface="Times New Roman"/>
                          <a:ea typeface="黑体"/>
                          <a:cs typeface="Times New Roman"/>
                        </a:rPr>
                        <a:t>比值（</a:t>
                      </a:r>
                      <a:r>
                        <a:rPr lang="en-US" sz="1800" kern="100" dirty="0">
                          <a:latin typeface="Times New Roman"/>
                          <a:ea typeface="黑体"/>
                          <a:cs typeface="Times New Roman"/>
                        </a:rPr>
                        <a:t>%</a:t>
                      </a:r>
                      <a:r>
                        <a:rPr lang="zh-CN" sz="1800" kern="100" dirty="0">
                          <a:latin typeface="Times New Roman"/>
                          <a:ea typeface="黑体"/>
                          <a:cs typeface="Times New Roman"/>
                        </a:rPr>
                        <a:t>）</a:t>
                      </a:r>
                      <a:endParaRPr lang="zh-CN" sz="18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indent="0" algn="ctr">
                        <a:spcAft>
                          <a:spcPts val="0"/>
                        </a:spcAft>
                      </a:pPr>
                      <a:r>
                        <a:rPr lang="zh-CN" sz="1800" kern="100" dirty="0">
                          <a:latin typeface="Times New Roman"/>
                          <a:ea typeface="黑体"/>
                          <a:cs typeface="Times New Roman"/>
                        </a:rPr>
                        <a:t>累计（</a:t>
                      </a:r>
                      <a:r>
                        <a:rPr lang="en-US" sz="1800" kern="100" dirty="0">
                          <a:latin typeface="Times New Roman"/>
                          <a:ea typeface="黑体"/>
                          <a:cs typeface="Times New Roman"/>
                        </a:rPr>
                        <a:t>%</a:t>
                      </a:r>
                      <a:r>
                        <a:rPr lang="zh-CN" sz="1800" kern="100" dirty="0">
                          <a:latin typeface="Times New Roman"/>
                          <a:ea typeface="黑体"/>
                          <a:cs typeface="Times New Roman"/>
                        </a:rPr>
                        <a:t>）</a:t>
                      </a:r>
                      <a:endParaRPr lang="zh-CN" sz="18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vMerge="1">
                  <a:txBody>
                    <a:bodyPr/>
                    <a:lstStyle/>
                    <a:p>
                      <a:endParaRPr lang="zh-CN" altLang="en-US"/>
                    </a:p>
                  </a:txBody>
                  <a:tcPr/>
                </a:tc>
              </a:tr>
              <a:tr h="0">
                <a:tc>
                  <a:txBody>
                    <a:bodyPr/>
                    <a:lstStyle/>
                    <a:p>
                      <a:pPr indent="0" algn="ctr">
                        <a:spcAft>
                          <a:spcPts val="0"/>
                        </a:spcAft>
                      </a:pPr>
                      <a:endParaRPr lang="en-US" sz="1800" kern="100" dirty="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zh-CN" sz="1800" kern="100" dirty="0">
                          <a:latin typeface="Times New Roman"/>
                          <a:ea typeface="宋体"/>
                          <a:cs typeface="Times New Roman"/>
                        </a:rPr>
                        <a:t>①</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zh-CN" sz="1800" kern="100" dirty="0">
                          <a:latin typeface="Times New Roman"/>
                          <a:ea typeface="宋体"/>
                          <a:cs typeface="Times New Roman"/>
                        </a:rPr>
                        <a:t>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zh-CN" sz="1800" kern="100" dirty="0">
                          <a:latin typeface="Times New Roman"/>
                          <a:ea typeface="宋体"/>
                          <a:cs typeface="Times New Roman"/>
                        </a:rPr>
                        <a:t>③</a:t>
                      </a:r>
                      <a:r>
                        <a:rPr lang="en-US" sz="1800" kern="100" dirty="0">
                          <a:latin typeface="宋体"/>
                          <a:ea typeface="宋体"/>
                          <a:cs typeface="Times New Roman"/>
                          <a:sym typeface="Symbol"/>
                        </a:rPr>
                        <a:t></a:t>
                      </a:r>
                      <a:r>
                        <a:rPr lang="zh-CN" sz="1800" kern="100" dirty="0">
                          <a:latin typeface="Times New Roman"/>
                          <a:ea typeface="宋体"/>
                          <a:cs typeface="Times New Roman"/>
                        </a:rPr>
                        <a:t>①×②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zh-CN" sz="1800" kern="100" dirty="0">
                          <a:latin typeface="Times New Roman"/>
                          <a:ea typeface="宋体"/>
                          <a:cs typeface="Times New Roman"/>
                        </a:rPr>
                        <a:t>④</a:t>
                      </a:r>
                      <a:r>
                        <a:rPr lang="en-US" sz="1800" kern="100" dirty="0">
                          <a:latin typeface="宋体"/>
                          <a:ea typeface="宋体"/>
                          <a:cs typeface="Times New Roman"/>
                          <a:sym typeface="Symbol"/>
                        </a:rPr>
                        <a:t></a:t>
                      </a:r>
                      <a:r>
                        <a:rPr lang="zh-CN" sz="1800" kern="100" dirty="0">
                          <a:latin typeface="Times New Roman"/>
                          <a:ea typeface="宋体"/>
                          <a:cs typeface="Times New Roman"/>
                        </a:rPr>
                        <a:t>③</a:t>
                      </a:r>
                      <a:r>
                        <a:rPr lang="en-US" sz="1800" kern="100" dirty="0">
                          <a:latin typeface="Times New Roman"/>
                          <a:ea typeface="宋体"/>
                          <a:cs typeface="Times New Roman"/>
                        </a:rPr>
                        <a:t>/</a:t>
                      </a:r>
                      <a:r>
                        <a:rPr lang="en-US" sz="1800" kern="100" dirty="0">
                          <a:latin typeface="Times New Roman"/>
                          <a:ea typeface="宋体"/>
                          <a:cs typeface="Times New Roman"/>
                          <a:sym typeface="Symbol"/>
                        </a:rPr>
                        <a:t></a:t>
                      </a:r>
                      <a:r>
                        <a:rPr lang="zh-CN" sz="1800" kern="100" dirty="0">
                          <a:latin typeface="Times New Roman"/>
                          <a:ea typeface="宋体"/>
                          <a:cs typeface="Times New Roman"/>
                        </a:rPr>
                        <a:t>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zh-CN" sz="1800" kern="100" dirty="0">
                          <a:latin typeface="Times New Roman"/>
                          <a:ea typeface="宋体"/>
                          <a:cs typeface="Times New Roman"/>
                        </a:rPr>
                        <a:t>⑤</a:t>
                      </a:r>
                      <a:r>
                        <a:rPr lang="en-US" sz="1800" kern="100" dirty="0">
                          <a:latin typeface="宋体"/>
                          <a:ea typeface="宋体"/>
                          <a:cs typeface="Times New Roman"/>
                          <a:sym typeface="Symbol"/>
                        </a:rPr>
                        <a:t></a:t>
                      </a:r>
                      <a:r>
                        <a:rPr lang="zh-CN" sz="1800" kern="100" dirty="0">
                          <a:latin typeface="Times New Roman"/>
                          <a:ea typeface="宋体"/>
                          <a:cs typeface="Times New Roman"/>
                        </a:rPr>
                        <a:t>④累计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zh-CN" sz="1800" kern="100" dirty="0">
                          <a:latin typeface="Times New Roman"/>
                          <a:ea typeface="宋体"/>
                          <a:cs typeface="Times New Roman"/>
                        </a:rPr>
                        <a:t>⑥</a:t>
                      </a:r>
                      <a:r>
                        <a:rPr lang="en-US" sz="1800" kern="100" dirty="0">
                          <a:latin typeface="宋体"/>
                          <a:ea typeface="宋体"/>
                          <a:cs typeface="Times New Roman"/>
                          <a:sym typeface="Symbol"/>
                        </a:rPr>
                        <a:t></a:t>
                      </a:r>
                      <a:r>
                        <a:rPr lang="zh-CN" sz="1800" kern="100" dirty="0">
                          <a:latin typeface="Times New Roman"/>
                          <a:ea typeface="宋体"/>
                          <a:cs typeface="Times New Roman"/>
                        </a:rPr>
                        <a:t>①</a:t>
                      </a:r>
                      <a:r>
                        <a:rPr lang="en-US" sz="1800" kern="100" dirty="0">
                          <a:latin typeface="Times New Roman"/>
                          <a:ea typeface="宋体"/>
                          <a:cs typeface="Times New Roman"/>
                        </a:rPr>
                        <a:t>/</a:t>
                      </a:r>
                      <a:r>
                        <a:rPr lang="en-US" sz="1800" kern="100" dirty="0">
                          <a:latin typeface="Times New Roman"/>
                          <a:ea typeface="宋体"/>
                          <a:cs typeface="Times New Roman"/>
                          <a:sym typeface="Symbol"/>
                        </a:rPr>
                        <a:t></a:t>
                      </a:r>
                      <a:r>
                        <a:rPr lang="zh-CN" sz="1800" kern="100" dirty="0">
                          <a:latin typeface="Times New Roman"/>
                          <a:ea typeface="宋体"/>
                          <a:cs typeface="Times New Roman"/>
                        </a:rPr>
                        <a:t>①</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Aft>
                          <a:spcPts val="0"/>
                        </a:spcAft>
                      </a:pPr>
                      <a:r>
                        <a:rPr lang="zh-CN" sz="1800" kern="100" dirty="0">
                          <a:latin typeface="Times New Roman"/>
                          <a:ea typeface="宋体"/>
                          <a:cs typeface="Times New Roman"/>
                        </a:rPr>
                        <a:t>⑦</a:t>
                      </a:r>
                      <a:r>
                        <a:rPr lang="en-US" sz="1800" kern="100" dirty="0">
                          <a:latin typeface="宋体"/>
                          <a:ea typeface="宋体"/>
                          <a:cs typeface="Times New Roman"/>
                          <a:sym typeface="Symbol"/>
                        </a:rPr>
                        <a:t></a:t>
                      </a:r>
                      <a:r>
                        <a:rPr lang="zh-CN" sz="1800" kern="100" dirty="0">
                          <a:latin typeface="Times New Roman"/>
                          <a:ea typeface="宋体"/>
                          <a:cs typeface="Times New Roman"/>
                        </a:rPr>
                        <a:t>⑥累计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endParaRPr lang="en-US"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69875" algn="ctr">
                        <a:spcAft>
                          <a:spcPts val="0"/>
                        </a:spcAft>
                      </a:pPr>
                      <a:r>
                        <a:rPr lang="en-US" sz="1800" kern="100">
                          <a:latin typeface="Times New Roman"/>
                          <a:ea typeface="宋体"/>
                          <a:cs typeface="Times New Roman"/>
                        </a:rPr>
                        <a:t>1</a:t>
                      </a:r>
                      <a:endParaRPr lang="zh-CN" sz="1800"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269875" algn="r">
                        <a:spcAft>
                          <a:spcPts val="0"/>
                        </a:spcAft>
                      </a:pPr>
                      <a:r>
                        <a:rPr lang="en-US" sz="1800" kern="100">
                          <a:latin typeface="Times New Roman"/>
                          <a:ea typeface="宋体"/>
                          <a:cs typeface="Times New Roman"/>
                        </a:rPr>
                        <a:t>10</a:t>
                      </a:r>
                      <a:r>
                        <a:rPr lang="en-US" sz="1800" kern="100" baseline="30000">
                          <a:latin typeface="Times New Roman"/>
                          <a:ea typeface="宋体"/>
                          <a:cs typeface="Times New Roman"/>
                        </a:rPr>
                        <a:t> </a:t>
                      </a:r>
                      <a:r>
                        <a:rPr lang="en-US" sz="1800" kern="100">
                          <a:latin typeface="Times New Roman"/>
                          <a:ea typeface="宋体"/>
                          <a:cs typeface="Times New Roman"/>
                        </a:rPr>
                        <a:t>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269875" algn="ctr">
                        <a:spcAft>
                          <a:spcPts val="0"/>
                        </a:spcAft>
                      </a:pPr>
                      <a:r>
                        <a:rPr lang="en-US" sz="1800" kern="100">
                          <a:latin typeface="Times New Roman"/>
                          <a:ea typeface="宋体"/>
                          <a:cs typeface="Times New Roman"/>
                        </a:rPr>
                        <a:t>680</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R="12700" indent="269875" algn="r">
                        <a:spcAft>
                          <a:spcPts val="0"/>
                        </a:spcAft>
                      </a:pPr>
                      <a:r>
                        <a:rPr lang="en-US" sz="1800" kern="100">
                          <a:latin typeface="Times New Roman"/>
                          <a:ea typeface="宋体"/>
                          <a:cs typeface="Times New Roman"/>
                        </a:rPr>
                        <a:t>6</a:t>
                      </a:r>
                      <a:r>
                        <a:rPr lang="en-US" sz="1800" kern="100" baseline="30000">
                          <a:latin typeface="Times New Roman"/>
                          <a:ea typeface="宋体"/>
                          <a:cs typeface="Times New Roman"/>
                        </a:rPr>
                        <a:t> </a:t>
                      </a:r>
                      <a:r>
                        <a:rPr lang="en-US" sz="1800" kern="100">
                          <a:latin typeface="Times New Roman"/>
                          <a:ea typeface="宋体"/>
                          <a:cs typeface="Times New Roman"/>
                        </a:rPr>
                        <a:t>800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269875" algn="ctr">
                        <a:spcAft>
                          <a:spcPts val="0"/>
                        </a:spcAft>
                      </a:pPr>
                      <a:r>
                        <a:rPr lang="en-US" sz="1800" kern="100">
                          <a:latin typeface="Times New Roman"/>
                          <a:ea typeface="宋体"/>
                          <a:cs typeface="Times New Roman"/>
                        </a:rPr>
                        <a:t>68.0</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269875" algn="ctr">
                        <a:spcAft>
                          <a:spcPts val="0"/>
                        </a:spcAft>
                      </a:pPr>
                      <a:r>
                        <a:rPr lang="en-US" sz="1800" kern="100">
                          <a:latin typeface="Times New Roman"/>
                          <a:ea typeface="宋体"/>
                          <a:cs typeface="Times New Roman"/>
                        </a:rPr>
                        <a:t>68.0</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R="24765" indent="269875" algn="r">
                        <a:spcAft>
                          <a:spcPts val="0"/>
                        </a:spcAft>
                      </a:pPr>
                      <a:r>
                        <a:rPr lang="en-US" sz="1800" kern="100">
                          <a:latin typeface="Times New Roman"/>
                          <a:ea typeface="宋体"/>
                          <a:cs typeface="Times New Roman"/>
                        </a:rPr>
                        <a:t>5.49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269875" algn="r">
                        <a:spcAft>
                          <a:spcPts val="0"/>
                        </a:spcAft>
                      </a:pPr>
                      <a:r>
                        <a:rPr lang="en-US" sz="1800" kern="100">
                          <a:latin typeface="Times New Roman"/>
                          <a:ea typeface="宋体"/>
                          <a:cs typeface="Times New Roman"/>
                        </a:rPr>
                        <a:t>5.49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269875" algn="ctr">
                        <a:spcAft>
                          <a:spcPts val="0"/>
                        </a:spcAft>
                      </a:pPr>
                      <a:r>
                        <a:rPr lang="en-US" sz="1800" kern="100">
                          <a:latin typeface="Times New Roman"/>
                          <a:ea typeface="宋体"/>
                          <a:cs typeface="Times New Roman"/>
                        </a:rPr>
                        <a:t>A</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0">
                <a:tc>
                  <a:txBody>
                    <a:bodyPr/>
                    <a:lstStyle/>
                    <a:p>
                      <a:pPr indent="269875" algn="ctr">
                        <a:spcAft>
                          <a:spcPts val="0"/>
                        </a:spcAft>
                      </a:pPr>
                      <a:r>
                        <a:rPr lang="en-US" sz="1800" kern="100">
                          <a:latin typeface="Times New Roman"/>
                          <a:ea typeface="宋体"/>
                          <a:cs typeface="Times New Roman"/>
                        </a:rPr>
                        <a:t>2</a:t>
                      </a:r>
                      <a:endParaRPr lang="zh-CN" sz="1800"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269875" algn="r">
                        <a:spcAft>
                          <a:spcPts val="0"/>
                        </a:spcAft>
                      </a:pPr>
                      <a:r>
                        <a:rPr lang="en-US" sz="1800" kern="100">
                          <a:latin typeface="Times New Roman"/>
                          <a:ea typeface="宋体"/>
                          <a:cs typeface="Times New Roman"/>
                        </a:rPr>
                        <a:t>12</a:t>
                      </a:r>
                      <a:r>
                        <a:rPr lang="en-US" sz="1800" kern="100" baseline="30000">
                          <a:latin typeface="Times New Roman"/>
                          <a:ea typeface="宋体"/>
                          <a:cs typeface="Times New Roman"/>
                        </a:rPr>
                        <a:t> </a:t>
                      </a:r>
                      <a:r>
                        <a:rPr lang="en-US" sz="1800" kern="100">
                          <a:latin typeface="Times New Roman"/>
                          <a:ea typeface="宋体"/>
                          <a:cs typeface="Times New Roman"/>
                        </a:rPr>
                        <a:t>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100</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12700" indent="269875" algn="r">
                        <a:spcAft>
                          <a:spcPts val="0"/>
                        </a:spcAft>
                      </a:pPr>
                      <a:r>
                        <a:rPr lang="en-US" sz="1800" kern="100">
                          <a:latin typeface="Times New Roman"/>
                          <a:ea typeface="宋体"/>
                          <a:cs typeface="Times New Roman"/>
                        </a:rPr>
                        <a:t>1</a:t>
                      </a:r>
                      <a:r>
                        <a:rPr lang="en-US" sz="1800" kern="100" baseline="30000">
                          <a:latin typeface="Times New Roman"/>
                          <a:ea typeface="宋体"/>
                          <a:cs typeface="Times New Roman"/>
                        </a:rPr>
                        <a:t> </a:t>
                      </a:r>
                      <a:r>
                        <a:rPr lang="en-US" sz="1800" kern="100">
                          <a:latin typeface="Times New Roman"/>
                          <a:ea typeface="宋体"/>
                          <a:cs typeface="Times New Roman"/>
                        </a:rPr>
                        <a:t>200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12.0</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80.0</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r">
                        <a:spcAft>
                          <a:spcPts val="0"/>
                        </a:spcAft>
                      </a:pPr>
                      <a:r>
                        <a:rPr lang="en-US" sz="1800" kern="100">
                          <a:latin typeface="Times New Roman"/>
                          <a:ea typeface="宋体"/>
                          <a:cs typeface="Times New Roman"/>
                        </a:rPr>
                        <a:t>6.59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12.09</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A</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indent="269875" algn="ctr">
                        <a:spcAft>
                          <a:spcPts val="0"/>
                        </a:spcAft>
                      </a:pPr>
                      <a:r>
                        <a:rPr lang="en-US" sz="1800" kern="100">
                          <a:latin typeface="Times New Roman"/>
                          <a:ea typeface="宋体"/>
                          <a:cs typeface="Times New Roman"/>
                        </a:rPr>
                        <a:t>3</a:t>
                      </a:r>
                      <a:endParaRPr lang="zh-CN" sz="1800"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269875" algn="r">
                        <a:spcAft>
                          <a:spcPts val="0"/>
                        </a:spcAft>
                      </a:pPr>
                      <a:r>
                        <a:rPr lang="en-US" sz="1800" kern="100">
                          <a:latin typeface="Times New Roman"/>
                          <a:ea typeface="宋体"/>
                          <a:cs typeface="Times New Roman"/>
                        </a:rPr>
                        <a:t>25</a:t>
                      </a:r>
                      <a:r>
                        <a:rPr lang="en-US" sz="1800" kern="100" baseline="30000">
                          <a:latin typeface="Times New Roman"/>
                          <a:ea typeface="宋体"/>
                          <a:cs typeface="Times New Roman"/>
                        </a:rPr>
                        <a:t> </a:t>
                      </a:r>
                      <a:r>
                        <a:rPr lang="en-US" sz="1800" kern="100">
                          <a:latin typeface="Times New Roman"/>
                          <a:ea typeface="宋体"/>
                          <a:cs typeface="Times New Roman"/>
                        </a:rPr>
                        <a:t>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r">
                        <a:spcAft>
                          <a:spcPts val="0"/>
                        </a:spcAft>
                      </a:pPr>
                      <a:r>
                        <a:rPr lang="en-US" sz="1800" kern="100">
                          <a:latin typeface="Times New Roman"/>
                          <a:ea typeface="宋体"/>
                          <a:cs typeface="Times New Roman"/>
                        </a:rPr>
                        <a:t>20 </a:t>
                      </a:r>
                      <a:r>
                        <a:rPr lang="en-US" sz="1800" kern="100" baseline="30000">
                          <a:latin typeface="Times New Roman"/>
                          <a:ea typeface="宋体"/>
                          <a:cs typeface="Times New Roman"/>
                        </a:rPr>
                        <a:t>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12700" indent="269875" algn="r">
                        <a:spcAft>
                          <a:spcPts val="0"/>
                        </a:spcAft>
                      </a:pPr>
                      <a:r>
                        <a:rPr lang="en-US" sz="1800" kern="100">
                          <a:latin typeface="Times New Roman"/>
                          <a:ea typeface="宋体"/>
                          <a:cs typeface="Times New Roman"/>
                        </a:rPr>
                        <a:t>500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81280" indent="269875" algn="r">
                        <a:spcAft>
                          <a:spcPts val="0"/>
                        </a:spcAft>
                      </a:pPr>
                      <a:r>
                        <a:rPr lang="en-US" sz="1800" kern="100">
                          <a:latin typeface="Times New Roman"/>
                          <a:ea typeface="宋体"/>
                          <a:cs typeface="Times New Roman"/>
                        </a:rPr>
                        <a:t>5.0  </a:t>
                      </a:r>
                      <a:r>
                        <a:rPr lang="en-US" sz="1800" kern="100" baseline="30000">
                          <a:latin typeface="Times New Roman"/>
                          <a:ea typeface="宋体"/>
                          <a:cs typeface="Times New Roman"/>
                        </a:rPr>
                        <a:t>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85.0</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13.74</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25.82</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B</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indent="269875" algn="ctr">
                        <a:spcAft>
                          <a:spcPts val="0"/>
                        </a:spcAft>
                      </a:pPr>
                      <a:r>
                        <a:rPr lang="en-US" sz="1800" kern="100">
                          <a:latin typeface="Times New Roman"/>
                          <a:ea typeface="宋体"/>
                          <a:cs typeface="Times New Roman"/>
                        </a:rPr>
                        <a:t>4</a:t>
                      </a:r>
                      <a:endParaRPr lang="zh-CN" sz="1800"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269875" algn="r">
                        <a:spcAft>
                          <a:spcPts val="0"/>
                        </a:spcAft>
                      </a:pPr>
                      <a:r>
                        <a:rPr lang="en-US" sz="1800" kern="100">
                          <a:latin typeface="Times New Roman"/>
                          <a:ea typeface="宋体"/>
                          <a:cs typeface="Times New Roman"/>
                        </a:rPr>
                        <a:t>20</a:t>
                      </a:r>
                      <a:r>
                        <a:rPr lang="en-US" sz="1800" kern="100" baseline="30000">
                          <a:latin typeface="Times New Roman"/>
                          <a:ea typeface="宋体"/>
                          <a:cs typeface="Times New Roman"/>
                        </a:rPr>
                        <a:t> </a:t>
                      </a:r>
                      <a:r>
                        <a:rPr lang="en-US" sz="1800" kern="100">
                          <a:latin typeface="Times New Roman"/>
                          <a:ea typeface="宋体"/>
                          <a:cs typeface="Times New Roman"/>
                        </a:rPr>
                        <a:t>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r">
                        <a:spcAft>
                          <a:spcPts val="0"/>
                        </a:spcAft>
                      </a:pPr>
                      <a:r>
                        <a:rPr lang="en-US" sz="1800" kern="100">
                          <a:latin typeface="Times New Roman"/>
                          <a:ea typeface="宋体"/>
                          <a:cs typeface="Times New Roman"/>
                        </a:rPr>
                        <a:t>20</a:t>
                      </a:r>
                      <a:r>
                        <a:rPr lang="en-US" sz="1800" kern="100" baseline="30000">
                          <a:latin typeface="Times New Roman"/>
                          <a:ea typeface="宋体"/>
                          <a:cs typeface="Times New Roman"/>
                        </a:rPr>
                        <a:t>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12700" indent="269875" algn="r">
                        <a:spcAft>
                          <a:spcPts val="0"/>
                        </a:spcAft>
                      </a:pPr>
                      <a:r>
                        <a:rPr lang="en-US" sz="1800" kern="100">
                          <a:latin typeface="Times New Roman"/>
                          <a:ea typeface="宋体"/>
                          <a:cs typeface="Times New Roman"/>
                        </a:rPr>
                        <a:t>400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81280" indent="269875" algn="r">
                        <a:spcAft>
                          <a:spcPts val="0"/>
                        </a:spcAft>
                      </a:pPr>
                      <a:r>
                        <a:rPr lang="en-US" sz="1800" kern="100">
                          <a:latin typeface="Times New Roman"/>
                          <a:ea typeface="宋体"/>
                          <a:cs typeface="Times New Roman"/>
                        </a:rPr>
                        <a:t>4.0 </a:t>
                      </a:r>
                      <a:r>
                        <a:rPr lang="en-US" sz="1800" kern="100" baseline="30000">
                          <a:latin typeface="Times New Roman"/>
                          <a:ea typeface="宋体"/>
                          <a:cs typeface="Times New Roman"/>
                        </a:rPr>
                        <a:t> </a:t>
                      </a:r>
                      <a:r>
                        <a:rPr lang="en-US" sz="1800" kern="100">
                          <a:latin typeface="Times New Roman"/>
                          <a:ea typeface="宋体"/>
                          <a:cs typeface="Times New Roman"/>
                        </a:rPr>
                        <a:t>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89.0</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10.99</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36.81</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B</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indent="269875" algn="ctr">
                        <a:spcAft>
                          <a:spcPts val="0"/>
                        </a:spcAft>
                      </a:pPr>
                      <a:r>
                        <a:rPr lang="en-US" sz="1800" kern="100">
                          <a:latin typeface="Times New Roman"/>
                          <a:ea typeface="宋体"/>
                          <a:cs typeface="Times New Roman"/>
                        </a:rPr>
                        <a:t>5</a:t>
                      </a:r>
                      <a:endParaRPr lang="zh-CN" sz="1800"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269875" algn="r">
                        <a:spcAft>
                          <a:spcPts val="0"/>
                        </a:spcAft>
                      </a:pPr>
                      <a:r>
                        <a:rPr lang="en-US" sz="1800" kern="100">
                          <a:latin typeface="Times New Roman"/>
                          <a:ea typeface="宋体"/>
                          <a:cs typeface="Times New Roman"/>
                        </a:rPr>
                        <a:t>20</a:t>
                      </a:r>
                      <a:r>
                        <a:rPr lang="en-US" sz="1800" kern="100" baseline="30000">
                          <a:latin typeface="Times New Roman"/>
                          <a:ea typeface="宋体"/>
                          <a:cs typeface="Times New Roman"/>
                        </a:rPr>
                        <a:t> </a:t>
                      </a:r>
                      <a:r>
                        <a:rPr lang="en-US" sz="1800" kern="100">
                          <a:latin typeface="Times New Roman"/>
                          <a:ea typeface="宋体"/>
                          <a:cs typeface="Times New Roman"/>
                        </a:rPr>
                        <a:t>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r">
                        <a:spcAft>
                          <a:spcPts val="0"/>
                        </a:spcAft>
                      </a:pPr>
                      <a:r>
                        <a:rPr lang="en-US" sz="1800" kern="100">
                          <a:latin typeface="Times New Roman"/>
                          <a:ea typeface="宋体"/>
                          <a:cs typeface="Times New Roman"/>
                        </a:rPr>
                        <a:t>10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12700" indent="269875" algn="r">
                        <a:spcAft>
                          <a:spcPts val="0"/>
                        </a:spcAft>
                      </a:pPr>
                      <a:r>
                        <a:rPr lang="en-US" sz="1800" kern="100">
                          <a:latin typeface="Times New Roman"/>
                          <a:ea typeface="宋体"/>
                          <a:cs typeface="Times New Roman"/>
                        </a:rPr>
                        <a:t>200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81280" indent="269875" algn="r">
                        <a:spcAft>
                          <a:spcPts val="0"/>
                        </a:spcAft>
                      </a:pPr>
                      <a:r>
                        <a:rPr lang="en-US" sz="1800" kern="100">
                          <a:latin typeface="Times New Roman"/>
                          <a:ea typeface="宋体"/>
                          <a:cs typeface="Times New Roman"/>
                        </a:rPr>
                        <a:t>2.0 </a:t>
                      </a:r>
                      <a:r>
                        <a:rPr lang="en-US" sz="1800" kern="100" baseline="30000">
                          <a:latin typeface="Times New Roman"/>
                          <a:ea typeface="宋体"/>
                          <a:cs typeface="Times New Roman"/>
                        </a:rPr>
                        <a:t> </a:t>
                      </a:r>
                      <a:r>
                        <a:rPr lang="en-US" sz="1800" kern="100">
                          <a:latin typeface="Times New Roman"/>
                          <a:ea typeface="宋体"/>
                          <a:cs typeface="Times New Roman"/>
                        </a:rPr>
                        <a:t>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91.0</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10.99</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47.80</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C</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indent="269875" algn="ctr">
                        <a:spcAft>
                          <a:spcPts val="0"/>
                        </a:spcAft>
                      </a:pPr>
                      <a:r>
                        <a:rPr lang="en-US" sz="1800" kern="100">
                          <a:latin typeface="Times New Roman"/>
                          <a:ea typeface="宋体"/>
                          <a:cs typeface="Times New Roman"/>
                        </a:rPr>
                        <a:t>6</a:t>
                      </a:r>
                      <a:endParaRPr lang="zh-CN" sz="1800"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269875" algn="r">
                        <a:spcAft>
                          <a:spcPts val="0"/>
                        </a:spcAft>
                      </a:pPr>
                      <a:r>
                        <a:rPr lang="en-US" sz="1800" kern="100">
                          <a:latin typeface="Times New Roman"/>
                          <a:ea typeface="宋体"/>
                          <a:cs typeface="Times New Roman"/>
                        </a:rPr>
                        <a:t>20</a:t>
                      </a:r>
                      <a:r>
                        <a:rPr lang="en-US" sz="1800" kern="100" baseline="30000">
                          <a:latin typeface="Times New Roman"/>
                          <a:ea typeface="宋体"/>
                          <a:cs typeface="Times New Roman"/>
                        </a:rPr>
                        <a:t> </a:t>
                      </a:r>
                      <a:r>
                        <a:rPr lang="en-US" sz="1800" kern="100">
                          <a:latin typeface="Times New Roman"/>
                          <a:ea typeface="宋体"/>
                          <a:cs typeface="Times New Roman"/>
                        </a:rPr>
                        <a:t>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r">
                        <a:spcAft>
                          <a:spcPts val="0"/>
                        </a:spcAft>
                      </a:pPr>
                      <a:r>
                        <a:rPr lang="en-US" sz="1800" kern="100">
                          <a:latin typeface="Times New Roman"/>
                          <a:ea typeface="宋体"/>
                          <a:cs typeface="Times New Roman"/>
                        </a:rPr>
                        <a:t>10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12700" indent="269875" algn="r">
                        <a:spcAft>
                          <a:spcPts val="0"/>
                        </a:spcAft>
                      </a:pPr>
                      <a:r>
                        <a:rPr lang="en-US" sz="1800" kern="100">
                          <a:latin typeface="Times New Roman"/>
                          <a:ea typeface="宋体"/>
                          <a:cs typeface="Times New Roman"/>
                        </a:rPr>
                        <a:t>200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81280" indent="269875" algn="r">
                        <a:spcAft>
                          <a:spcPts val="0"/>
                        </a:spcAft>
                      </a:pPr>
                      <a:r>
                        <a:rPr lang="en-US" sz="1800" kern="100">
                          <a:latin typeface="Times New Roman"/>
                          <a:ea typeface="宋体"/>
                          <a:cs typeface="Times New Roman"/>
                        </a:rPr>
                        <a:t>2.0 </a:t>
                      </a:r>
                      <a:r>
                        <a:rPr lang="en-US" sz="1800" kern="100" baseline="30000">
                          <a:latin typeface="Times New Roman"/>
                          <a:ea typeface="宋体"/>
                          <a:cs typeface="Times New Roman"/>
                        </a:rPr>
                        <a:t> </a:t>
                      </a:r>
                      <a:r>
                        <a:rPr lang="en-US" sz="1800" kern="100">
                          <a:latin typeface="Times New Roman"/>
                          <a:ea typeface="宋体"/>
                          <a:cs typeface="Times New Roman"/>
                        </a:rPr>
                        <a:t>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93.0</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10.99</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58.79</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C</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indent="269875" algn="ctr">
                        <a:spcAft>
                          <a:spcPts val="0"/>
                        </a:spcAft>
                      </a:pPr>
                      <a:r>
                        <a:rPr lang="en-US" sz="1800" kern="100">
                          <a:latin typeface="Times New Roman"/>
                          <a:ea typeface="宋体"/>
                          <a:cs typeface="Times New Roman"/>
                        </a:rPr>
                        <a:t>7</a:t>
                      </a:r>
                      <a:endParaRPr lang="zh-CN" sz="1800"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269875" algn="r">
                        <a:spcAft>
                          <a:spcPts val="0"/>
                        </a:spcAft>
                      </a:pPr>
                      <a:r>
                        <a:rPr lang="en-US" sz="1800" kern="100">
                          <a:latin typeface="Times New Roman"/>
                          <a:ea typeface="宋体"/>
                          <a:cs typeface="Times New Roman"/>
                        </a:rPr>
                        <a:t>10</a:t>
                      </a:r>
                      <a:r>
                        <a:rPr lang="en-US" sz="1800" kern="100" baseline="30000">
                          <a:latin typeface="Times New Roman"/>
                          <a:ea typeface="宋体"/>
                          <a:cs typeface="Times New Roman"/>
                        </a:rPr>
                        <a:t> </a:t>
                      </a:r>
                      <a:r>
                        <a:rPr lang="en-US" sz="1800" kern="100">
                          <a:latin typeface="Times New Roman"/>
                          <a:ea typeface="宋体"/>
                          <a:cs typeface="Times New Roman"/>
                        </a:rPr>
                        <a:t>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r">
                        <a:spcAft>
                          <a:spcPts val="0"/>
                        </a:spcAft>
                      </a:pPr>
                      <a:r>
                        <a:rPr lang="en-US" sz="1800" kern="100">
                          <a:latin typeface="Times New Roman"/>
                          <a:ea typeface="宋体"/>
                          <a:cs typeface="Times New Roman"/>
                        </a:rPr>
                        <a:t>20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12700" indent="269875" algn="r">
                        <a:spcAft>
                          <a:spcPts val="0"/>
                        </a:spcAft>
                      </a:pPr>
                      <a:r>
                        <a:rPr lang="en-US" sz="1800" kern="100">
                          <a:latin typeface="Times New Roman"/>
                          <a:ea typeface="宋体"/>
                          <a:cs typeface="Times New Roman"/>
                        </a:rPr>
                        <a:t>200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81280" indent="269875" algn="r">
                        <a:spcAft>
                          <a:spcPts val="0"/>
                        </a:spcAft>
                      </a:pPr>
                      <a:r>
                        <a:rPr lang="en-US" sz="1800" kern="100">
                          <a:latin typeface="Times New Roman"/>
                          <a:ea typeface="宋体"/>
                          <a:cs typeface="Times New Roman"/>
                        </a:rPr>
                        <a:t>2.0 </a:t>
                      </a:r>
                      <a:r>
                        <a:rPr lang="en-US" sz="1800" kern="100" baseline="30000">
                          <a:latin typeface="Times New Roman"/>
                          <a:ea typeface="宋体"/>
                          <a:cs typeface="Times New Roman"/>
                        </a:rPr>
                        <a:t> </a:t>
                      </a:r>
                      <a:r>
                        <a:rPr lang="en-US" sz="1800" kern="100">
                          <a:latin typeface="Times New Roman"/>
                          <a:ea typeface="宋体"/>
                          <a:cs typeface="Times New Roman"/>
                        </a:rPr>
                        <a:t>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95.0</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r">
                        <a:spcAft>
                          <a:spcPts val="0"/>
                        </a:spcAft>
                      </a:pPr>
                      <a:r>
                        <a:rPr lang="en-US" sz="1800" kern="100">
                          <a:latin typeface="Times New Roman"/>
                          <a:ea typeface="宋体"/>
                          <a:cs typeface="Times New Roman"/>
                        </a:rPr>
                        <a:t>5.49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64.29</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C</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indent="269875" algn="ctr">
                        <a:spcAft>
                          <a:spcPts val="0"/>
                        </a:spcAft>
                      </a:pPr>
                      <a:r>
                        <a:rPr lang="en-US" sz="1800" kern="100">
                          <a:latin typeface="Times New Roman"/>
                          <a:ea typeface="宋体"/>
                          <a:cs typeface="Times New Roman"/>
                        </a:rPr>
                        <a:t>8</a:t>
                      </a:r>
                      <a:endParaRPr lang="zh-CN" sz="1800"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269875" algn="r">
                        <a:spcAft>
                          <a:spcPts val="0"/>
                        </a:spcAft>
                      </a:pPr>
                      <a:r>
                        <a:rPr lang="en-US" sz="1800" kern="100">
                          <a:latin typeface="Times New Roman"/>
                          <a:ea typeface="宋体"/>
                          <a:cs typeface="Times New Roman"/>
                        </a:rPr>
                        <a:t>20</a:t>
                      </a:r>
                      <a:r>
                        <a:rPr lang="en-US" sz="1800" kern="100" baseline="30000">
                          <a:latin typeface="Times New Roman"/>
                          <a:ea typeface="宋体"/>
                          <a:cs typeface="Times New Roman"/>
                        </a:rPr>
                        <a:t> </a:t>
                      </a:r>
                      <a:r>
                        <a:rPr lang="en-US" sz="1800" kern="100">
                          <a:latin typeface="Times New Roman"/>
                          <a:ea typeface="宋体"/>
                          <a:cs typeface="Times New Roman"/>
                        </a:rPr>
                        <a:t>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r">
                        <a:spcAft>
                          <a:spcPts val="0"/>
                        </a:spcAft>
                      </a:pPr>
                      <a:r>
                        <a:rPr lang="en-US" sz="1800" kern="100">
                          <a:latin typeface="Times New Roman"/>
                          <a:ea typeface="宋体"/>
                          <a:cs typeface="Times New Roman"/>
                        </a:rPr>
                        <a:t>10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12700" indent="269875" algn="r">
                        <a:spcAft>
                          <a:spcPts val="0"/>
                        </a:spcAft>
                      </a:pPr>
                      <a:r>
                        <a:rPr lang="en-US" sz="1800" kern="100">
                          <a:latin typeface="Times New Roman"/>
                          <a:ea typeface="宋体"/>
                          <a:cs typeface="Times New Roman"/>
                        </a:rPr>
                        <a:t>200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81280" indent="269875" algn="r">
                        <a:spcAft>
                          <a:spcPts val="0"/>
                        </a:spcAft>
                      </a:pPr>
                      <a:r>
                        <a:rPr lang="en-US" sz="1800" kern="100">
                          <a:latin typeface="Times New Roman"/>
                          <a:ea typeface="宋体"/>
                          <a:cs typeface="Times New Roman"/>
                        </a:rPr>
                        <a:t>2.0 </a:t>
                      </a:r>
                      <a:r>
                        <a:rPr lang="en-US" sz="1800" kern="100" baseline="30000">
                          <a:latin typeface="Times New Roman"/>
                          <a:ea typeface="宋体"/>
                          <a:cs typeface="Times New Roman"/>
                        </a:rPr>
                        <a:t> </a:t>
                      </a:r>
                      <a:r>
                        <a:rPr lang="en-US" sz="1800" kern="100">
                          <a:latin typeface="Times New Roman"/>
                          <a:ea typeface="宋体"/>
                          <a:cs typeface="Times New Roman"/>
                        </a:rPr>
                        <a:t>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97.0</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r">
                        <a:spcAft>
                          <a:spcPts val="0"/>
                        </a:spcAft>
                      </a:pPr>
                      <a:r>
                        <a:rPr lang="en-US" sz="1800" kern="100">
                          <a:latin typeface="Times New Roman"/>
                          <a:ea typeface="宋体"/>
                          <a:cs typeface="Times New Roman"/>
                        </a:rPr>
                        <a:t>10.99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75.27</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C</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indent="269875" algn="ctr">
                        <a:spcAft>
                          <a:spcPts val="0"/>
                        </a:spcAft>
                      </a:pPr>
                      <a:r>
                        <a:rPr lang="en-US" sz="1800" kern="100">
                          <a:latin typeface="Times New Roman"/>
                          <a:ea typeface="宋体"/>
                          <a:cs typeface="Times New Roman"/>
                        </a:rPr>
                        <a:t>9</a:t>
                      </a:r>
                      <a:endParaRPr lang="zh-CN" sz="1800"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indent="269875" algn="r">
                        <a:spcAft>
                          <a:spcPts val="0"/>
                        </a:spcAft>
                      </a:pPr>
                      <a:r>
                        <a:rPr lang="en-US" sz="1800" kern="100">
                          <a:latin typeface="Times New Roman"/>
                          <a:ea typeface="宋体"/>
                          <a:cs typeface="Times New Roman"/>
                        </a:rPr>
                        <a:t>15 </a:t>
                      </a:r>
                      <a:r>
                        <a:rPr lang="en-US" sz="1800" kern="100" baseline="30000">
                          <a:latin typeface="Times New Roman"/>
                          <a:ea typeface="宋体"/>
                          <a:cs typeface="Times New Roman"/>
                        </a:rPr>
                        <a:t>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r">
                        <a:spcAft>
                          <a:spcPts val="0"/>
                        </a:spcAft>
                      </a:pPr>
                      <a:r>
                        <a:rPr lang="en-US" sz="1800" kern="100">
                          <a:latin typeface="Times New Roman"/>
                          <a:ea typeface="宋体"/>
                          <a:cs typeface="Times New Roman"/>
                        </a:rPr>
                        <a:t>10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12700" indent="269875" algn="r">
                        <a:spcAft>
                          <a:spcPts val="0"/>
                        </a:spcAft>
                      </a:pPr>
                      <a:r>
                        <a:rPr lang="en-US" sz="1800" kern="100">
                          <a:latin typeface="Times New Roman"/>
                          <a:ea typeface="宋体"/>
                          <a:cs typeface="Times New Roman"/>
                        </a:rPr>
                        <a:t>150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R="81280" indent="269875" algn="r">
                        <a:spcAft>
                          <a:spcPts val="0"/>
                        </a:spcAft>
                      </a:pPr>
                      <a:r>
                        <a:rPr lang="en-US" sz="1800" kern="100">
                          <a:latin typeface="Times New Roman"/>
                          <a:ea typeface="宋体"/>
                          <a:cs typeface="Times New Roman"/>
                        </a:rPr>
                        <a:t>1.5 </a:t>
                      </a:r>
                      <a:r>
                        <a:rPr lang="en-US" sz="1800" kern="100" baseline="30000">
                          <a:latin typeface="Times New Roman"/>
                          <a:ea typeface="宋体"/>
                          <a:cs typeface="Times New Roman"/>
                        </a:rPr>
                        <a:t> </a:t>
                      </a:r>
                      <a:r>
                        <a:rPr lang="en-US" sz="1800" kern="100">
                          <a:latin typeface="Times New Roman"/>
                          <a:ea typeface="宋体"/>
                          <a:cs typeface="Times New Roman"/>
                        </a:rPr>
                        <a:t>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98.5</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r">
                        <a:spcAft>
                          <a:spcPts val="0"/>
                        </a:spcAft>
                      </a:pPr>
                      <a:r>
                        <a:rPr lang="en-US" sz="1800" kern="100">
                          <a:latin typeface="Times New Roman"/>
                          <a:ea typeface="宋体"/>
                          <a:cs typeface="Times New Roman"/>
                        </a:rPr>
                        <a:t>8.24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83.52</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269875" algn="ctr">
                        <a:spcAft>
                          <a:spcPts val="0"/>
                        </a:spcAft>
                      </a:pPr>
                      <a:r>
                        <a:rPr lang="en-US" sz="1800" kern="100">
                          <a:latin typeface="Times New Roman"/>
                          <a:ea typeface="宋体"/>
                          <a:cs typeface="Times New Roman"/>
                        </a:rPr>
                        <a:t>C</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0">
                <a:tc>
                  <a:txBody>
                    <a:bodyPr/>
                    <a:lstStyle/>
                    <a:p>
                      <a:pPr indent="269875" algn="ctr">
                        <a:spcAft>
                          <a:spcPts val="0"/>
                        </a:spcAft>
                      </a:pPr>
                      <a:r>
                        <a:rPr lang="en-US" sz="1800" kern="100">
                          <a:latin typeface="Times New Roman"/>
                          <a:ea typeface="宋体"/>
                          <a:cs typeface="Times New Roman"/>
                        </a:rPr>
                        <a:t>10</a:t>
                      </a:r>
                      <a:endParaRPr lang="zh-CN" sz="1800" kern="100">
                        <a:latin typeface="Times New Roman"/>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269875" algn="r">
                        <a:spcAft>
                          <a:spcPts val="0"/>
                        </a:spcAft>
                      </a:pPr>
                      <a:r>
                        <a:rPr lang="en-US" sz="1800" kern="100">
                          <a:latin typeface="Times New Roman"/>
                          <a:ea typeface="宋体"/>
                          <a:cs typeface="Times New Roman"/>
                        </a:rPr>
                        <a:t>30 </a:t>
                      </a:r>
                      <a:r>
                        <a:rPr lang="en-US" sz="1800" kern="100" baseline="30000">
                          <a:latin typeface="Times New Roman"/>
                          <a:ea typeface="宋体"/>
                          <a:cs typeface="Times New Roman"/>
                        </a:rPr>
                        <a:t>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269875" algn="r">
                        <a:spcAft>
                          <a:spcPts val="0"/>
                        </a:spcAft>
                      </a:pPr>
                      <a:r>
                        <a:rPr lang="en-US" sz="1800" kern="100">
                          <a:latin typeface="Times New Roman"/>
                          <a:ea typeface="宋体"/>
                          <a:cs typeface="Times New Roman"/>
                        </a:rPr>
                        <a:t>5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R="12700" indent="269875" algn="r">
                        <a:spcAft>
                          <a:spcPts val="0"/>
                        </a:spcAft>
                      </a:pPr>
                      <a:r>
                        <a:rPr lang="en-US" sz="1800" kern="100">
                          <a:latin typeface="Times New Roman"/>
                          <a:ea typeface="宋体"/>
                          <a:cs typeface="Times New Roman"/>
                        </a:rPr>
                        <a:t>150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R="81280" indent="269875" algn="r">
                        <a:spcAft>
                          <a:spcPts val="0"/>
                        </a:spcAft>
                      </a:pPr>
                      <a:r>
                        <a:rPr lang="en-US" sz="1800" kern="100">
                          <a:latin typeface="Times New Roman"/>
                          <a:ea typeface="宋体"/>
                          <a:cs typeface="Times New Roman"/>
                        </a:rPr>
                        <a:t>1.5 </a:t>
                      </a:r>
                      <a:r>
                        <a:rPr lang="en-US" sz="1800" kern="100" baseline="30000">
                          <a:latin typeface="Times New Roman"/>
                          <a:ea typeface="宋体"/>
                          <a:cs typeface="Times New Roman"/>
                        </a:rPr>
                        <a:t> </a:t>
                      </a:r>
                      <a:r>
                        <a:rPr lang="en-US" sz="1800" kern="100">
                          <a:latin typeface="Times New Roman"/>
                          <a:ea typeface="宋体"/>
                          <a:cs typeface="Times New Roman"/>
                        </a:rPr>
                        <a:t>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R="82550" indent="269875" algn="r">
                        <a:spcAft>
                          <a:spcPts val="0"/>
                        </a:spcAft>
                      </a:pPr>
                      <a:r>
                        <a:rPr lang="en-US" sz="1800" kern="100">
                          <a:latin typeface="Times New Roman"/>
                          <a:ea typeface="宋体"/>
                          <a:cs typeface="Times New Roman"/>
                        </a:rPr>
                        <a:t>100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en-US" sz="1800" kern="100">
                          <a:latin typeface="Times New Roman"/>
                          <a:ea typeface="宋体"/>
                          <a:cs typeface="Times New Roman"/>
                        </a:rPr>
                        <a:t>16.48</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269875" algn="r">
                        <a:spcAft>
                          <a:spcPts val="0"/>
                        </a:spcAft>
                      </a:pPr>
                      <a:r>
                        <a:rPr lang="en-US" sz="1800" kern="100">
                          <a:latin typeface="Times New Roman"/>
                          <a:ea typeface="宋体"/>
                          <a:cs typeface="Times New Roman"/>
                        </a:rPr>
                        <a:t>100.00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en-US" sz="1800" kern="100">
                          <a:latin typeface="Times New Roman"/>
                          <a:ea typeface="宋体"/>
                          <a:cs typeface="Times New Roman"/>
                        </a:rPr>
                        <a:t>C</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0">
                <a:tc>
                  <a:txBody>
                    <a:bodyPr/>
                    <a:lstStyle/>
                    <a:p>
                      <a:pPr indent="269875" algn="ctr">
                        <a:spcAft>
                          <a:spcPts val="0"/>
                        </a:spcAft>
                      </a:pPr>
                      <a:r>
                        <a:rPr lang="zh-CN" sz="1800" kern="100">
                          <a:latin typeface="Times New Roman"/>
                          <a:ea typeface="宋体"/>
                          <a:cs typeface="Times New Roman"/>
                        </a:rPr>
                        <a:t>合计</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en-US" sz="1800" kern="100">
                          <a:latin typeface="Times New Roman"/>
                          <a:ea typeface="宋体"/>
                          <a:cs typeface="Times New Roman"/>
                        </a:rPr>
                        <a:t>182</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en-US" sz="1800" kern="100">
                          <a:latin typeface="Times New Roman"/>
                          <a:ea typeface="宋体"/>
                          <a:cs typeface="Times New Roman"/>
                        </a:rPr>
                        <a:t>—</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2700" indent="269875" algn="ctr">
                        <a:spcAft>
                          <a:spcPts val="0"/>
                        </a:spcAft>
                      </a:pPr>
                      <a:r>
                        <a:rPr lang="en-US" sz="1800" kern="100">
                          <a:latin typeface="Times New Roman"/>
                          <a:ea typeface="宋体"/>
                          <a:cs typeface="Times New Roman"/>
                        </a:rPr>
                        <a:t>10 000</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en-US" sz="1800" kern="100">
                          <a:latin typeface="Times New Roman"/>
                          <a:ea typeface="宋体"/>
                          <a:cs typeface="Times New Roman"/>
                        </a:rPr>
                        <a:t>100</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en-US" sz="1800" kern="100" dirty="0">
                          <a:latin typeface="Times New Roman"/>
                          <a:ea typeface="宋体"/>
                          <a:cs typeface="Times New Roman"/>
                        </a:rPr>
                        <a:t>—</a:t>
                      </a:r>
                      <a:endParaRPr lang="zh-CN" sz="18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r">
                        <a:spcAft>
                          <a:spcPts val="0"/>
                        </a:spcAft>
                      </a:pPr>
                      <a:r>
                        <a:rPr lang="en-US" sz="1800" kern="100">
                          <a:latin typeface="Times New Roman"/>
                          <a:ea typeface="宋体"/>
                          <a:cs typeface="Times New Roman"/>
                        </a:rPr>
                        <a:t>100.00    </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en-US" sz="1800" kern="100">
                          <a:latin typeface="Times New Roman"/>
                          <a:ea typeface="宋体"/>
                          <a:cs typeface="Times New Roman"/>
                        </a:rPr>
                        <a:t>—</a:t>
                      </a:r>
                      <a:endParaRPr lang="zh-CN" sz="18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69875" algn="ctr">
                        <a:spcAft>
                          <a:spcPts val="0"/>
                        </a:spcAft>
                      </a:pPr>
                      <a:r>
                        <a:rPr lang="en-US" sz="1800" kern="100" dirty="0">
                          <a:latin typeface="Times New Roman"/>
                          <a:ea typeface="宋体"/>
                          <a:cs typeface="Times New Roman"/>
                        </a:rPr>
                        <a:t>—</a:t>
                      </a:r>
                      <a:endParaRPr lang="zh-CN" sz="18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xfrm>
            <a:off x="479376" y="980728"/>
            <a:ext cx="11233248" cy="648071"/>
          </a:xfrm>
        </p:spPr>
        <p:txBody>
          <a:bodyPr anchor="t"/>
          <a:lstStyle/>
          <a:p>
            <a:pPr indent="0" algn="ctr"/>
            <a:r>
              <a:rPr lang="zh-CN" altLang="zh-CN" dirty="0" smtClean="0">
                <a:latin typeface="Times New Roman" pitchFamily="18" charset="0"/>
                <a:cs typeface="Times New Roman" pitchFamily="18" charset="0"/>
              </a:rPr>
              <a:t>据此表绘制</a:t>
            </a:r>
            <a:r>
              <a:rPr lang="en-US" altLang="zh-CN" dirty="0" smtClean="0">
                <a:latin typeface="Times New Roman" pitchFamily="18" charset="0"/>
                <a:cs typeface="Times New Roman" pitchFamily="18" charset="0"/>
              </a:rPr>
              <a:t>ABC</a:t>
            </a:r>
            <a:r>
              <a:rPr lang="zh-CN" altLang="zh-CN" dirty="0" smtClean="0">
                <a:latin typeface="Times New Roman" pitchFamily="18" charset="0"/>
                <a:cs typeface="Times New Roman" pitchFamily="18" charset="0"/>
              </a:rPr>
              <a:t>分析图，如</a:t>
            </a:r>
            <a:r>
              <a:rPr lang="zh-CN" altLang="en-US" dirty="0" smtClean="0">
                <a:latin typeface="Times New Roman" pitchFamily="18" charset="0"/>
                <a:cs typeface="Times New Roman" pitchFamily="18" charset="0"/>
              </a:rPr>
              <a:t>下</a:t>
            </a:r>
            <a:r>
              <a:rPr lang="zh-CN" altLang="zh-CN" dirty="0" smtClean="0">
                <a:latin typeface="Times New Roman" pitchFamily="18" charset="0"/>
                <a:cs typeface="Times New Roman" pitchFamily="18" charset="0"/>
              </a:rPr>
              <a:t>图</a:t>
            </a:r>
            <a:r>
              <a:rPr lang="zh-CN" altLang="en-US" dirty="0" smtClean="0">
                <a:latin typeface="Times New Roman" pitchFamily="18" charset="0"/>
                <a:cs typeface="Times New Roman" pitchFamily="18" charset="0"/>
              </a:rPr>
              <a:t>（</a:t>
            </a:r>
            <a:r>
              <a:rPr lang="zh-CN" altLang="zh-CN" dirty="0" smtClean="0">
                <a:latin typeface="Times New Roman" pitchFamily="18" charset="0"/>
                <a:cs typeface="Times New Roman" pitchFamily="18" charset="0"/>
              </a:rPr>
              <a:t>图</a:t>
            </a:r>
            <a:r>
              <a:rPr lang="en-US" altLang="zh-CN" dirty="0" smtClean="0">
                <a:latin typeface="Times New Roman" pitchFamily="18" charset="0"/>
                <a:cs typeface="Times New Roman" pitchFamily="18" charset="0"/>
              </a:rPr>
              <a:t>6-4 </a:t>
            </a:r>
            <a:r>
              <a:rPr lang="zh-CN" altLang="en-US" dirty="0" smtClean="0">
                <a:latin typeface="Times New Roman" pitchFamily="18" charset="0"/>
                <a:cs typeface="Times New Roman" pitchFamily="18" charset="0"/>
              </a:rPr>
              <a:t>）</a:t>
            </a:r>
            <a:r>
              <a:rPr lang="zh-CN" altLang="zh-CN" dirty="0" smtClean="0">
                <a:latin typeface="Times New Roman" pitchFamily="18" charset="0"/>
                <a:cs typeface="Times New Roman" pitchFamily="18" charset="0"/>
              </a:rPr>
              <a:t>所示</a:t>
            </a:r>
          </a:p>
        </p:txBody>
      </p:sp>
      <p:pic>
        <p:nvPicPr>
          <p:cNvPr id="3" name="Picture 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35189" y="1629270"/>
            <a:ext cx="8281987" cy="460804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4"/>
          </p:nvPr>
        </p:nvSpPr>
        <p:spPr/>
        <p:txBody>
          <a:bodyPr anchor="ctr"/>
          <a:lstStyle/>
          <a:p>
            <a:pPr marL="144000">
              <a:lnSpc>
                <a:spcPct val="150000"/>
              </a:lnSpc>
            </a:pPr>
            <a:r>
              <a:rPr lang="zh-CN" altLang="en-US" dirty="0" smtClean="0">
                <a:solidFill>
                  <a:srgbClr val="040404"/>
                </a:solidFill>
              </a:rPr>
              <a:t>从表</a:t>
            </a:r>
            <a:r>
              <a:rPr lang="en-US" altLang="zh-CN" dirty="0" smtClean="0">
                <a:solidFill>
                  <a:srgbClr val="040404"/>
                </a:solidFill>
              </a:rPr>
              <a:t>6-5</a:t>
            </a:r>
            <a:r>
              <a:rPr lang="zh-CN" altLang="en-US" dirty="0" smtClean="0">
                <a:solidFill>
                  <a:srgbClr val="040404"/>
                </a:solidFill>
              </a:rPr>
              <a:t>和图</a:t>
            </a:r>
            <a:r>
              <a:rPr lang="en-US" altLang="zh-CN" dirty="0" smtClean="0">
                <a:solidFill>
                  <a:srgbClr val="040404"/>
                </a:solidFill>
              </a:rPr>
              <a:t>6-4</a:t>
            </a:r>
            <a:r>
              <a:rPr lang="zh-CN" altLang="en-US" dirty="0" smtClean="0">
                <a:solidFill>
                  <a:srgbClr val="040404"/>
                </a:solidFill>
              </a:rPr>
              <a:t>可以得出：编号</a:t>
            </a:r>
            <a:r>
              <a:rPr lang="en-US" altLang="zh-CN" dirty="0" smtClean="0">
                <a:solidFill>
                  <a:srgbClr val="040404"/>
                </a:solidFill>
              </a:rPr>
              <a:t>1</a:t>
            </a:r>
            <a:r>
              <a:rPr lang="zh-CN" altLang="en-US" dirty="0" smtClean="0">
                <a:solidFill>
                  <a:srgbClr val="040404"/>
                </a:solidFill>
              </a:rPr>
              <a:t>～</a:t>
            </a:r>
            <a:r>
              <a:rPr lang="en-US" altLang="zh-CN" dirty="0" smtClean="0">
                <a:solidFill>
                  <a:srgbClr val="040404"/>
                </a:solidFill>
              </a:rPr>
              <a:t>2</a:t>
            </a:r>
            <a:r>
              <a:rPr lang="zh-CN" altLang="en-US" dirty="0" smtClean="0">
                <a:solidFill>
                  <a:srgbClr val="040404"/>
                </a:solidFill>
              </a:rPr>
              <a:t>的物资为</a:t>
            </a:r>
            <a:r>
              <a:rPr lang="en-US" altLang="zh-CN" dirty="0" smtClean="0">
                <a:solidFill>
                  <a:srgbClr val="040404"/>
                </a:solidFill>
              </a:rPr>
              <a:t>A</a:t>
            </a:r>
            <a:r>
              <a:rPr lang="zh-CN" altLang="en-US" dirty="0" smtClean="0">
                <a:solidFill>
                  <a:srgbClr val="040404"/>
                </a:solidFill>
              </a:rPr>
              <a:t>类，占用资金</a:t>
            </a:r>
            <a:r>
              <a:rPr lang="en-US" altLang="zh-CN" dirty="0" smtClean="0">
                <a:solidFill>
                  <a:srgbClr val="040404"/>
                </a:solidFill>
              </a:rPr>
              <a:t>80%</a:t>
            </a:r>
            <a:r>
              <a:rPr lang="zh-CN" altLang="en-US" dirty="0" smtClean="0">
                <a:solidFill>
                  <a:srgbClr val="040404"/>
                </a:solidFill>
              </a:rPr>
              <a:t>；编号</a:t>
            </a:r>
            <a:r>
              <a:rPr lang="en-US" altLang="zh-CN" dirty="0" smtClean="0">
                <a:solidFill>
                  <a:srgbClr val="040404"/>
                </a:solidFill>
              </a:rPr>
              <a:t>3</a:t>
            </a:r>
            <a:r>
              <a:rPr lang="zh-CN" altLang="en-US" dirty="0" smtClean="0">
                <a:solidFill>
                  <a:srgbClr val="040404"/>
                </a:solidFill>
              </a:rPr>
              <a:t>～</a:t>
            </a:r>
            <a:r>
              <a:rPr lang="en-US" altLang="zh-CN" dirty="0" smtClean="0">
                <a:solidFill>
                  <a:srgbClr val="040404"/>
                </a:solidFill>
              </a:rPr>
              <a:t>4</a:t>
            </a:r>
            <a:r>
              <a:rPr lang="zh-CN" altLang="en-US" dirty="0" smtClean="0">
                <a:solidFill>
                  <a:srgbClr val="040404"/>
                </a:solidFill>
              </a:rPr>
              <a:t>的物资为</a:t>
            </a:r>
            <a:r>
              <a:rPr lang="en-US" altLang="zh-CN" dirty="0" smtClean="0">
                <a:solidFill>
                  <a:srgbClr val="040404"/>
                </a:solidFill>
              </a:rPr>
              <a:t>B</a:t>
            </a:r>
            <a:r>
              <a:rPr lang="zh-CN" altLang="en-US" dirty="0" smtClean="0">
                <a:solidFill>
                  <a:srgbClr val="040404"/>
                </a:solidFill>
              </a:rPr>
              <a:t>类，占用资金</a:t>
            </a:r>
            <a:r>
              <a:rPr lang="en-US" altLang="zh-CN" dirty="0" smtClean="0">
                <a:solidFill>
                  <a:srgbClr val="040404"/>
                </a:solidFill>
              </a:rPr>
              <a:t>9%</a:t>
            </a:r>
            <a:r>
              <a:rPr lang="zh-CN" altLang="en-US" dirty="0" smtClean="0">
                <a:solidFill>
                  <a:srgbClr val="040404"/>
                </a:solidFill>
              </a:rPr>
              <a:t>；编号</a:t>
            </a:r>
            <a:r>
              <a:rPr lang="en-US" altLang="zh-CN" dirty="0" smtClean="0">
                <a:solidFill>
                  <a:srgbClr val="040404"/>
                </a:solidFill>
              </a:rPr>
              <a:t>5</a:t>
            </a:r>
            <a:r>
              <a:rPr lang="zh-CN" altLang="en-US" dirty="0" smtClean="0">
                <a:solidFill>
                  <a:srgbClr val="040404"/>
                </a:solidFill>
              </a:rPr>
              <a:t>～</a:t>
            </a:r>
            <a:r>
              <a:rPr lang="en-US" altLang="zh-CN" dirty="0" smtClean="0">
                <a:solidFill>
                  <a:srgbClr val="040404"/>
                </a:solidFill>
              </a:rPr>
              <a:t>10</a:t>
            </a:r>
            <a:r>
              <a:rPr lang="zh-CN" altLang="en-US" dirty="0" smtClean="0">
                <a:solidFill>
                  <a:srgbClr val="040404"/>
                </a:solidFill>
              </a:rPr>
              <a:t>的物资为</a:t>
            </a:r>
            <a:r>
              <a:rPr lang="en-US" altLang="zh-CN" dirty="0" smtClean="0">
                <a:solidFill>
                  <a:srgbClr val="040404"/>
                </a:solidFill>
              </a:rPr>
              <a:t>C</a:t>
            </a:r>
            <a:r>
              <a:rPr lang="zh-CN" altLang="en-US" dirty="0" smtClean="0">
                <a:solidFill>
                  <a:srgbClr val="040404"/>
                </a:solidFill>
              </a:rPr>
              <a:t>类，占用资金</a:t>
            </a:r>
            <a:r>
              <a:rPr lang="en-US" altLang="zh-CN" dirty="0" smtClean="0">
                <a:solidFill>
                  <a:srgbClr val="040404"/>
                </a:solidFill>
              </a:rPr>
              <a:t>11%</a:t>
            </a:r>
            <a:r>
              <a:rPr lang="zh-CN" altLang="en-US" dirty="0" smtClean="0">
                <a:solidFill>
                  <a:srgbClr val="040404"/>
                </a:solidFill>
              </a:rPr>
              <a:t>。故应对这三类各自包含的物资分别采取不同的管理方式。</a:t>
            </a:r>
            <a:endParaRPr lang="zh-CN" altLang="en-US" dirty="0">
              <a:solidFill>
                <a:srgbClr val="040404"/>
              </a:solidFill>
            </a:endParaRPr>
          </a:p>
        </p:txBody>
      </p:sp>
      <p:sp>
        <p:nvSpPr>
          <p:cNvPr id="3" name="文本框 2"/>
          <p:cNvSpPr txBox="1"/>
          <p:nvPr/>
        </p:nvSpPr>
        <p:spPr>
          <a:xfrm>
            <a:off x="119336" y="332656"/>
            <a:ext cx="572464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第五节仓储成本分析与控制对策</a:t>
            </a:r>
            <a:r>
              <a:rPr lang="en-US" altLang="zh-CN" dirty="0" smtClean="0">
                <a:latin typeface="宋体" panose="02010600030101010101" pitchFamily="2" charset="-122"/>
              </a:rPr>
              <a:t>&gt;</a:t>
            </a:r>
            <a:endParaRPr lang="zh-CN" altLang="en-US" dirty="0"/>
          </a:p>
        </p:txBody>
      </p:sp>
      <p:sp>
        <p:nvSpPr>
          <p:cNvPr id="5"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a:prstGeom prst="rect">
            <a:avLst/>
          </a:prstGeom>
          <a:ln>
            <a:solidFill>
              <a:srgbClr val="040404"/>
            </a:solidFill>
          </a:ln>
        </p:spPr>
        <p:txBody>
          <a:bodyPr anchor="ctr"/>
          <a:lstStyle/>
          <a:p>
            <a:pPr marL="144000" indent="0">
              <a:lnSpc>
                <a:spcPct val="200000"/>
              </a:lnSpc>
            </a:pPr>
            <a:r>
              <a:rPr lang="en-US" altLang="zh-CN" dirty="0" smtClean="0">
                <a:sym typeface="Webdings" panose="05030102010509060703" pitchFamily="18" charset="2"/>
              </a:rPr>
              <a:t></a:t>
            </a:r>
            <a:r>
              <a:rPr lang="en-US" altLang="zh-CN" dirty="0" smtClean="0"/>
              <a:t>【</a:t>
            </a:r>
            <a:r>
              <a:rPr lang="zh-CN" altLang="en-US" dirty="0" smtClean="0"/>
              <a:t>复习思考题</a:t>
            </a:r>
            <a:r>
              <a:rPr lang="en-US" altLang="zh-CN" dirty="0" smtClean="0"/>
              <a:t>】</a:t>
            </a:r>
            <a:endParaRPr lang="zh-CN" altLang="en-US" dirty="0" smtClean="0"/>
          </a:p>
          <a:p>
            <a:pPr marL="886950" lvl="1" indent="0">
              <a:lnSpc>
                <a:spcPct val="200000"/>
              </a:lnSpc>
              <a:buNone/>
            </a:pPr>
            <a:r>
              <a:rPr lang="en-US" altLang="zh-CN" sz="2400" dirty="0" smtClean="0">
                <a:solidFill>
                  <a:srgbClr val="040404"/>
                </a:solidFill>
                <a:latin typeface="宋体" panose="02010600030101010101" pitchFamily="2" charset="-122"/>
              </a:rPr>
              <a:t>1</a:t>
            </a:r>
            <a:r>
              <a:rPr lang="zh-CN" altLang="en-US" sz="2400" dirty="0">
                <a:solidFill>
                  <a:srgbClr val="040404"/>
                </a:solidFill>
                <a:latin typeface="宋体" panose="02010600030101010101" pitchFamily="2" charset="-122"/>
              </a:rPr>
              <a:t>．仓储持有成本主要包括哪些内容？</a:t>
            </a:r>
            <a:br>
              <a:rPr lang="zh-CN" altLang="en-US" sz="2400" dirty="0">
                <a:solidFill>
                  <a:srgbClr val="040404"/>
                </a:solidFill>
                <a:latin typeface="宋体" panose="02010600030101010101" pitchFamily="2" charset="-122"/>
              </a:rPr>
            </a:br>
            <a:r>
              <a:rPr lang="en-US" altLang="zh-CN" sz="2400" dirty="0">
                <a:solidFill>
                  <a:srgbClr val="040404"/>
                </a:solidFill>
                <a:latin typeface="宋体" panose="02010600030101010101" pitchFamily="2" charset="-122"/>
              </a:rPr>
              <a:t>2</a:t>
            </a:r>
            <a:r>
              <a:rPr lang="zh-CN" altLang="en-US" sz="2400" dirty="0">
                <a:solidFill>
                  <a:srgbClr val="040404"/>
                </a:solidFill>
                <a:latin typeface="宋体" panose="02010600030101010101" pitchFamily="2" charset="-122"/>
              </a:rPr>
              <a:t>．何为订货成本或生产准备成本、缺货成本、在</a:t>
            </a:r>
            <a:r>
              <a:rPr lang="zh-CN" altLang="en-US" sz="2400" dirty="0" smtClean="0">
                <a:solidFill>
                  <a:srgbClr val="040404"/>
                </a:solidFill>
                <a:latin typeface="宋体" panose="02010600030101010101" pitchFamily="2" charset="-122"/>
              </a:rPr>
              <a:t>途库</a:t>
            </a:r>
            <a:r>
              <a:rPr lang="zh-CN" altLang="en-US" sz="2400" dirty="0">
                <a:solidFill>
                  <a:srgbClr val="040404"/>
                </a:solidFill>
                <a:latin typeface="宋体" panose="02010600030101010101" pitchFamily="2" charset="-122"/>
              </a:rPr>
              <a:t>存持有成本？</a:t>
            </a:r>
            <a:br>
              <a:rPr lang="zh-CN" altLang="en-US" sz="2400" dirty="0">
                <a:solidFill>
                  <a:srgbClr val="040404"/>
                </a:solidFill>
                <a:latin typeface="宋体" panose="02010600030101010101" pitchFamily="2" charset="-122"/>
              </a:rPr>
            </a:br>
            <a:r>
              <a:rPr lang="en-US" altLang="zh-CN" sz="2400" dirty="0">
                <a:solidFill>
                  <a:srgbClr val="040404"/>
                </a:solidFill>
                <a:latin typeface="宋体" panose="02010600030101010101" pitchFamily="2" charset="-122"/>
              </a:rPr>
              <a:t>3</a:t>
            </a:r>
            <a:r>
              <a:rPr lang="zh-CN" altLang="en-US" sz="2400" dirty="0">
                <a:solidFill>
                  <a:srgbClr val="040404"/>
                </a:solidFill>
                <a:latin typeface="宋体" panose="02010600030101010101" pitchFamily="2" charset="-122"/>
              </a:rPr>
              <a:t>．如何选取仓储成本计算对象？</a:t>
            </a:r>
            <a:br>
              <a:rPr lang="zh-CN" altLang="en-US" sz="2400" dirty="0">
                <a:solidFill>
                  <a:srgbClr val="040404"/>
                </a:solidFill>
                <a:latin typeface="宋体" panose="02010600030101010101" pitchFamily="2" charset="-122"/>
              </a:rPr>
            </a:br>
            <a:r>
              <a:rPr lang="en-US" altLang="zh-CN" sz="2400" dirty="0">
                <a:solidFill>
                  <a:srgbClr val="040404"/>
                </a:solidFill>
                <a:latin typeface="宋体" panose="02010600030101010101" pitchFamily="2" charset="-122"/>
              </a:rPr>
              <a:t>4</a:t>
            </a:r>
            <a:r>
              <a:rPr lang="zh-CN" altLang="en-US" sz="2400" dirty="0">
                <a:solidFill>
                  <a:srgbClr val="040404"/>
                </a:solidFill>
                <a:latin typeface="宋体" panose="02010600030101010101" pitchFamily="2" charset="-122"/>
              </a:rPr>
              <a:t>．仓储成本的计算方法有哪几种？</a:t>
            </a:r>
            <a:endParaRPr lang="zh-CN" altLang="en-US" sz="2400" dirty="0">
              <a:solidFill>
                <a:srgbClr val="040404"/>
              </a:solidFill>
            </a:endParaRPr>
          </a:p>
        </p:txBody>
      </p:sp>
      <p:sp>
        <p:nvSpPr>
          <p:cNvPr id="4" name="文本框 3"/>
          <p:cNvSpPr txBox="1"/>
          <p:nvPr/>
        </p:nvSpPr>
        <p:spPr>
          <a:xfrm>
            <a:off x="119336" y="332656"/>
            <a:ext cx="237757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endParaRPr lang="zh-CN" altLang="en-US" dirty="0"/>
          </a:p>
        </p:txBody>
      </p:sp>
      <p:sp>
        <p:nvSpPr>
          <p:cNvPr id="5" name="文本框 3"/>
          <p:cNvSpPr txBox="1"/>
          <p:nvPr/>
        </p:nvSpPr>
        <p:spPr>
          <a:xfrm>
            <a:off x="119336" y="332656"/>
            <a:ext cx="5147563"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第三节仓储成本分析与控制</a:t>
            </a:r>
            <a:endParaRPr lang="zh-CN" alt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lnSpc>
                <a:spcPct val="150000"/>
              </a:lnSpc>
            </a:pPr>
            <a:r>
              <a:rPr lang="zh-CN" altLang="zh-CN" dirty="0" smtClean="0">
                <a:solidFill>
                  <a:srgbClr val="000000"/>
                </a:solidFill>
                <a:latin typeface="+mj-ea"/>
              </a:rPr>
              <a:t>【练习题</a:t>
            </a:r>
            <a:r>
              <a:rPr lang="en-US" altLang="zh-CN" dirty="0" smtClean="0">
                <a:solidFill>
                  <a:srgbClr val="000000"/>
                </a:solidFill>
                <a:latin typeface="+mj-ea"/>
              </a:rPr>
              <a:t>6-1】B</a:t>
            </a:r>
            <a:r>
              <a:rPr lang="zh-CN" altLang="en-US" dirty="0" smtClean="0">
                <a:solidFill>
                  <a:srgbClr val="000000"/>
                </a:solidFill>
                <a:latin typeface="+mj-ea"/>
              </a:rPr>
              <a:t>公司管理、财务、营业等相关费用如表</a:t>
            </a:r>
            <a:r>
              <a:rPr lang="en-US" altLang="zh-CN" dirty="0" smtClean="0">
                <a:solidFill>
                  <a:srgbClr val="000000"/>
                </a:solidFill>
                <a:latin typeface="+mj-ea"/>
              </a:rPr>
              <a:t>6-4</a:t>
            </a:r>
            <a:r>
              <a:rPr lang="zh-CN" altLang="en-US" dirty="0" smtClean="0">
                <a:solidFill>
                  <a:srgbClr val="000000"/>
                </a:solidFill>
                <a:latin typeface="+mj-ea"/>
              </a:rPr>
              <a:t>所示（该公司有</a:t>
            </a:r>
            <a:r>
              <a:rPr lang="en-US" altLang="zh-CN" dirty="0" smtClean="0">
                <a:solidFill>
                  <a:srgbClr val="000000"/>
                </a:solidFill>
                <a:latin typeface="+mj-ea"/>
              </a:rPr>
              <a:t>500</a:t>
            </a:r>
            <a:r>
              <a:rPr lang="zh-CN" altLang="en-US" dirty="0" smtClean="0">
                <a:solidFill>
                  <a:srgbClr val="000000"/>
                </a:solidFill>
                <a:latin typeface="+mj-ea"/>
              </a:rPr>
              <a:t>人，物流工作人员有</a:t>
            </a:r>
            <a:r>
              <a:rPr lang="en-US" altLang="zh-CN" dirty="0" smtClean="0">
                <a:solidFill>
                  <a:srgbClr val="000000"/>
                </a:solidFill>
                <a:latin typeface="+mj-ea"/>
              </a:rPr>
              <a:t>80</a:t>
            </a:r>
            <a:r>
              <a:rPr lang="zh-CN" altLang="en-US" dirty="0" smtClean="0">
                <a:solidFill>
                  <a:srgbClr val="000000"/>
                </a:solidFill>
                <a:latin typeface="+mj-ea"/>
              </a:rPr>
              <a:t>人；全公司面积为</a:t>
            </a:r>
            <a:r>
              <a:rPr lang="en-US" altLang="zh-CN" dirty="0" smtClean="0">
                <a:solidFill>
                  <a:srgbClr val="000000"/>
                </a:solidFill>
                <a:latin typeface="+mj-ea"/>
              </a:rPr>
              <a:t>7 500m</a:t>
            </a:r>
            <a:r>
              <a:rPr lang="en-US" altLang="zh-CN" baseline="30000" dirty="0" smtClean="0">
                <a:solidFill>
                  <a:srgbClr val="000000"/>
                </a:solidFill>
                <a:latin typeface="+mj-ea"/>
              </a:rPr>
              <a:t>2</a:t>
            </a:r>
            <a:r>
              <a:rPr lang="zh-CN" altLang="en-US" dirty="0" smtClean="0">
                <a:solidFill>
                  <a:srgbClr val="000000"/>
                </a:solidFill>
                <a:latin typeface="+mj-ea"/>
              </a:rPr>
              <a:t>，物流设施面积为</a:t>
            </a:r>
            <a:r>
              <a:rPr lang="en-US" altLang="zh-CN" dirty="0" smtClean="0">
                <a:solidFill>
                  <a:srgbClr val="000000"/>
                </a:solidFill>
                <a:latin typeface="+mj-ea"/>
              </a:rPr>
              <a:t>4 000m</a:t>
            </a:r>
            <a:r>
              <a:rPr lang="en-US" altLang="zh-CN" baseline="30000" dirty="0" smtClean="0">
                <a:solidFill>
                  <a:srgbClr val="000000"/>
                </a:solidFill>
                <a:latin typeface="+mj-ea"/>
              </a:rPr>
              <a:t>2</a:t>
            </a:r>
            <a:r>
              <a:rPr lang="zh-CN" altLang="en-US" dirty="0" smtClean="0">
                <a:solidFill>
                  <a:srgbClr val="000000"/>
                </a:solidFill>
                <a:latin typeface="+mj-ea"/>
              </a:rPr>
              <a:t>），试按支付形态划分法计算仓储成本，并填入表</a:t>
            </a:r>
            <a:r>
              <a:rPr lang="en-US" altLang="zh-CN" dirty="0" smtClean="0">
                <a:solidFill>
                  <a:srgbClr val="000000"/>
                </a:solidFill>
                <a:latin typeface="+mj-ea"/>
              </a:rPr>
              <a:t>6-6</a:t>
            </a:r>
            <a:r>
              <a:rPr lang="zh-CN" altLang="en-US" dirty="0" smtClean="0">
                <a:solidFill>
                  <a:srgbClr val="000000"/>
                </a:solidFill>
                <a:latin typeface="+mj-ea"/>
              </a:rPr>
              <a:t>内（金额比率为</a:t>
            </a:r>
            <a:r>
              <a:rPr lang="en-US" altLang="zh-CN" dirty="0" smtClean="0">
                <a:solidFill>
                  <a:srgbClr val="000000"/>
                </a:solidFill>
                <a:latin typeface="+mj-ea"/>
              </a:rPr>
              <a:t>100%</a:t>
            </a:r>
            <a:r>
              <a:rPr lang="zh-CN" altLang="en-US" dirty="0" smtClean="0">
                <a:solidFill>
                  <a:srgbClr val="000000"/>
                </a:solidFill>
                <a:latin typeface="+mj-ea"/>
              </a:rPr>
              <a:t>）。</a:t>
            </a:r>
            <a:endParaRPr lang="zh-CN" altLang="en-US" sz="2800" dirty="0"/>
          </a:p>
        </p:txBody>
      </p:sp>
      <p:sp>
        <p:nvSpPr>
          <p:cNvPr id="3" name="文本框 3"/>
          <p:cNvSpPr txBox="1"/>
          <p:nvPr/>
        </p:nvSpPr>
        <p:spPr>
          <a:xfrm>
            <a:off x="119336" y="332656"/>
            <a:ext cx="237757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endParaRPr lang="zh-CN"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lnSpc>
                <a:spcPct val="150000"/>
              </a:lnSpc>
            </a:pPr>
            <a:r>
              <a:rPr lang="en-US" altLang="zh-CN" dirty="0" smtClean="0">
                <a:latin typeface="+mj-ea"/>
              </a:rPr>
              <a:t>【</a:t>
            </a:r>
            <a:r>
              <a:rPr lang="zh-CN" altLang="en-US" dirty="0" smtClean="0">
                <a:latin typeface="+mj-ea"/>
              </a:rPr>
              <a:t>练习题</a:t>
            </a:r>
            <a:r>
              <a:rPr lang="en-US" altLang="zh-CN" dirty="0" smtClean="0">
                <a:latin typeface="+mj-ea"/>
              </a:rPr>
              <a:t>6-2】</a:t>
            </a:r>
            <a:r>
              <a:rPr lang="zh-CN" altLang="en-US" dirty="0" smtClean="0">
                <a:latin typeface="+mj-ea"/>
              </a:rPr>
              <a:t>某汽车修理厂每月需要某种零件</a:t>
            </a:r>
            <a:r>
              <a:rPr lang="en-US" altLang="zh-CN" dirty="0" smtClean="0">
                <a:latin typeface="+mj-ea"/>
              </a:rPr>
              <a:t>2 000</a:t>
            </a:r>
            <a:r>
              <a:rPr lang="zh-CN" altLang="en-US" dirty="0" smtClean="0">
                <a:latin typeface="+mj-ea"/>
              </a:rPr>
              <a:t>件，单价为</a:t>
            </a:r>
            <a:r>
              <a:rPr lang="en-US" altLang="zh-CN" dirty="0" smtClean="0">
                <a:latin typeface="+mj-ea"/>
              </a:rPr>
              <a:t>30</a:t>
            </a:r>
            <a:r>
              <a:rPr lang="zh-CN" altLang="en-US" dirty="0" smtClean="0">
                <a:latin typeface="+mj-ea"/>
              </a:rPr>
              <a:t>元，每次订购费为</a:t>
            </a:r>
            <a:r>
              <a:rPr lang="en-US" altLang="zh-CN" dirty="0" smtClean="0">
                <a:latin typeface="+mj-ea"/>
              </a:rPr>
              <a:t>100</a:t>
            </a:r>
            <a:r>
              <a:rPr lang="zh-CN" altLang="en-US" dirty="0" smtClean="0">
                <a:latin typeface="+mj-ea"/>
              </a:rPr>
              <a:t>元，年库存保管费率为</a:t>
            </a:r>
            <a:r>
              <a:rPr lang="en-US" altLang="zh-CN" dirty="0" smtClean="0">
                <a:latin typeface="+mj-ea"/>
              </a:rPr>
              <a:t>16%</a:t>
            </a:r>
            <a:r>
              <a:rPr lang="zh-CN" altLang="en-US" dirty="0" smtClean="0">
                <a:latin typeface="+mj-ea"/>
              </a:rPr>
              <a:t>，求经济订货批量以及年库存管理总费用。</a:t>
            </a:r>
            <a:endParaRPr lang="zh-CN" altLang="en-US" dirty="0"/>
          </a:p>
        </p:txBody>
      </p:sp>
      <p:sp>
        <p:nvSpPr>
          <p:cNvPr id="3" name="文本框 3"/>
          <p:cNvSpPr txBox="1"/>
          <p:nvPr/>
        </p:nvSpPr>
        <p:spPr>
          <a:xfrm>
            <a:off x="119336" y="332656"/>
            <a:ext cx="237757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endParaRPr lang="zh-CN" alt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pPr>
              <a:lnSpc>
                <a:spcPct val="200000"/>
              </a:lnSpc>
            </a:pPr>
            <a:r>
              <a:rPr lang="en-US" altLang="zh-CN" dirty="0" smtClean="0">
                <a:latin typeface="+mj-ea"/>
              </a:rPr>
              <a:t>【</a:t>
            </a:r>
            <a:r>
              <a:rPr lang="zh-CN" altLang="en-US" dirty="0" smtClean="0">
                <a:latin typeface="+mj-ea"/>
              </a:rPr>
              <a:t>练习题</a:t>
            </a:r>
            <a:r>
              <a:rPr lang="en-US" altLang="zh-CN" dirty="0" smtClean="0">
                <a:latin typeface="+mj-ea"/>
              </a:rPr>
              <a:t>6-3】</a:t>
            </a:r>
            <a:r>
              <a:rPr lang="zh-CN" altLang="en-US" dirty="0" smtClean="0">
                <a:latin typeface="+mj-ea"/>
              </a:rPr>
              <a:t>续上题，在每年订货</a:t>
            </a:r>
            <a:r>
              <a:rPr lang="en-US" altLang="zh-CN" dirty="0" smtClean="0">
                <a:latin typeface="+mj-ea"/>
              </a:rPr>
              <a:t>4</a:t>
            </a:r>
            <a:r>
              <a:rPr lang="zh-CN" altLang="en-US" dirty="0" smtClean="0">
                <a:latin typeface="+mj-ea"/>
              </a:rPr>
              <a:t>次时，每次订货额是</a:t>
            </a:r>
            <a:r>
              <a:rPr lang="en-US" altLang="zh-CN" dirty="0" smtClean="0">
                <a:latin typeface="+mj-ea"/>
              </a:rPr>
              <a:t>12 000</a:t>
            </a:r>
            <a:r>
              <a:rPr lang="zh-CN" altLang="en-US" dirty="0" smtClean="0">
                <a:latin typeface="+mj-ea"/>
              </a:rPr>
              <a:t>元，若该原料年保管总额是</a:t>
            </a:r>
            <a:r>
              <a:rPr lang="en-US" altLang="zh-CN" dirty="0" smtClean="0">
                <a:latin typeface="+mj-ea"/>
              </a:rPr>
              <a:t>480</a:t>
            </a:r>
            <a:r>
              <a:rPr lang="zh-CN" altLang="en-US" dirty="0" smtClean="0">
                <a:latin typeface="+mj-ea"/>
              </a:rPr>
              <a:t>元，每次订货费是</a:t>
            </a:r>
            <a:r>
              <a:rPr lang="en-US" altLang="zh-CN" dirty="0" smtClean="0">
                <a:latin typeface="+mj-ea"/>
              </a:rPr>
              <a:t>120</a:t>
            </a:r>
            <a:r>
              <a:rPr lang="zh-CN" altLang="en-US" dirty="0" smtClean="0">
                <a:latin typeface="+mj-ea"/>
              </a:rPr>
              <a:t>元，求年保管费用率。年存货费用总额的最小值此时是多少？</a:t>
            </a:r>
            <a:endParaRPr lang="zh-CN" altLang="en-US" dirty="0"/>
          </a:p>
        </p:txBody>
      </p:sp>
      <p:sp>
        <p:nvSpPr>
          <p:cNvPr id="3" name="文本框 3"/>
          <p:cNvSpPr txBox="1"/>
          <p:nvPr/>
        </p:nvSpPr>
        <p:spPr>
          <a:xfrm>
            <a:off x="119336" y="332656"/>
            <a:ext cx="2377574"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endParaRPr lang="zh-CN" alt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0722"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9698"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pic>
        <p:nvPicPr>
          <p:cNvPr id="3" name="图片 2" descr="图片4.png"/>
          <p:cNvPicPr>
            <a:picLocks noChangeAspect="1"/>
          </p:cNvPicPr>
          <p:nvPr/>
        </p:nvPicPr>
        <p:blipFill>
          <a:blip r:embed="rId3" cstate="print"/>
          <a:stretch>
            <a:fillRect/>
          </a:stretch>
        </p:blipFill>
        <p:spPr>
          <a:xfrm>
            <a:off x="9449" y="0"/>
            <a:ext cx="12173101"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4"/>
          </p:nvPr>
        </p:nvSpPr>
        <p:spPr/>
        <p:txBody>
          <a:bodyPr/>
          <a:lstStyle/>
          <a:p>
            <a:r>
              <a:rPr lang="zh-CN" altLang="zh-CN" sz="2800" dirty="0" smtClean="0"/>
              <a:t>（</a:t>
            </a:r>
            <a:r>
              <a:rPr lang="en-US" altLang="zh-CN" sz="2800" dirty="0" smtClean="0"/>
              <a:t>1</a:t>
            </a:r>
            <a:r>
              <a:rPr lang="zh-CN" altLang="zh-CN" sz="2800" dirty="0" smtClean="0"/>
              <a:t>）资金占用成本</a:t>
            </a:r>
            <a:r>
              <a:rPr lang="en-US" altLang="zh-CN" sz="2800" dirty="0" smtClean="0"/>
              <a:t>  </a:t>
            </a:r>
            <a:r>
              <a:rPr lang="zh-CN" altLang="zh-CN" sz="2800" dirty="0" smtClean="0"/>
              <a:t>资金占用成本也称为利息费用或机会成本，是仓储成本的隐含费用。资金占用成本反映失去的盈利能力，如果资金投入其他方面，就会要求取得投资回报，因此资金占用成本就是这种尚未获得的回报的费用。为了核算上的方便，一般情况下，资金占用成本指占用资金支付的银行利息。</a:t>
            </a:r>
          </a:p>
          <a:p>
            <a:r>
              <a:rPr lang="zh-CN" altLang="zh-CN" sz="2800" dirty="0" smtClean="0"/>
              <a:t>资金占用成本是仓储持有成本的一个重要组成部分，通常用持有库存的货币价值的百分比表示。也有用确定企业新投资最低回报率来计算资金占用成本的。</a:t>
            </a:r>
            <a:endParaRPr lang="zh-CN" altLang="en-US" sz="2800" dirty="0"/>
          </a:p>
        </p:txBody>
      </p:sp>
      <p:sp>
        <p:nvSpPr>
          <p:cNvPr id="3" name="文本框 3"/>
          <p:cNvSpPr txBox="1"/>
          <p:nvPr/>
        </p:nvSpPr>
        <p:spPr>
          <a:xfrm>
            <a:off x="119336" y="332656"/>
            <a:ext cx="4685898" cy="369332"/>
          </a:xfrm>
          <a:prstGeom prst="rect">
            <a:avLst/>
          </a:prstGeom>
          <a:noFill/>
        </p:spPr>
        <p:txBody>
          <a:bodyPr wrap="none" rtlCol="0">
            <a:spAutoFit/>
          </a:bodyPr>
          <a:lstStyle/>
          <a:p>
            <a:r>
              <a:rPr lang="zh-CN" altLang="en-US" dirty="0">
                <a:latin typeface="宋体" panose="02010600030101010101" pitchFamily="2" charset="-122"/>
              </a:rPr>
              <a:t>第六</a:t>
            </a:r>
            <a:r>
              <a:rPr lang="zh-CN" altLang="en-US" dirty="0" smtClean="0">
                <a:latin typeface="宋体" panose="02010600030101010101" pitchFamily="2" charset="-122"/>
              </a:rPr>
              <a:t>章仓储</a:t>
            </a:r>
            <a:r>
              <a:rPr lang="zh-CN" altLang="en-US" dirty="0">
                <a:latin typeface="宋体" panose="02010600030101010101" pitchFamily="2" charset="-122"/>
              </a:rPr>
              <a:t>成本</a:t>
            </a:r>
            <a:r>
              <a:rPr lang="zh-CN" altLang="en-US" dirty="0" smtClean="0">
                <a:latin typeface="宋体" panose="02010600030101010101" pitchFamily="2" charset="-122"/>
              </a:rPr>
              <a:t>管理</a:t>
            </a:r>
            <a:r>
              <a:rPr lang="en-US" altLang="zh-CN" dirty="0" smtClean="0">
                <a:latin typeface="宋体" panose="02010600030101010101" pitchFamily="2" charset="-122"/>
              </a:rPr>
              <a:t>&gt;</a:t>
            </a:r>
            <a:r>
              <a:rPr lang="zh-CN" altLang="en-US" dirty="0" smtClean="0">
                <a:latin typeface="宋体" panose="02010600030101010101" pitchFamily="2" charset="-122"/>
              </a:rPr>
              <a:t>第一节仓储成本的构成</a:t>
            </a:r>
            <a:endParaRPr lang="zh-CN" altLang="en-US" dirty="0"/>
          </a:p>
        </p:txBody>
      </p:sp>
    </p:spTree>
  </p:cSld>
  <p:clrMapOvr>
    <a:masterClrMapping/>
  </p:clrMapOvr>
</p:sld>
</file>

<file path=ppt/theme/theme1.xml><?xml version="1.0" encoding="utf-8"?>
<a:theme xmlns:a="http://schemas.openxmlformats.org/drawingml/2006/main" name="rainsdrops_II">
  <a:themeElements>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fontScheme name="rainsdrops_II">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sdrops_II 1">
        <a:dk1>
          <a:srgbClr val="142328"/>
        </a:dk1>
        <a:lt1>
          <a:srgbClr val="FFFFFF"/>
        </a:lt1>
        <a:dk2>
          <a:srgbClr val="38629A"/>
        </a:dk2>
        <a:lt2>
          <a:srgbClr val="1E3750"/>
        </a:lt2>
        <a:accent1>
          <a:srgbClr val="8EB7FD"/>
        </a:accent1>
        <a:accent2>
          <a:srgbClr val="F9DDF9"/>
        </a:accent2>
        <a:accent3>
          <a:srgbClr val="FFFFFF"/>
        </a:accent3>
        <a:accent4>
          <a:srgbClr val="0F1C21"/>
        </a:accent4>
        <a:accent5>
          <a:srgbClr val="C6D8FE"/>
        </a:accent5>
        <a:accent6>
          <a:srgbClr val="E2C8E2"/>
        </a:accent6>
        <a:hlink>
          <a:srgbClr val="B6D5F4"/>
        </a:hlink>
        <a:folHlink>
          <a:srgbClr val="DAE4F2"/>
        </a:folHlink>
      </a:clrScheme>
      <a:clrMap bg1="lt1" tx1="dk1" bg2="lt2" tx2="dk2" accent1="accent1" accent2="accent2" accent3="accent3" accent4="accent4" accent5="accent5" accent6="accent6" hlink="hlink" folHlink="folHlink"/>
    </a:extraClrScheme>
    <a:extraClrScheme>
      <a:clrScheme name="rainsdrops_II 2">
        <a:dk1>
          <a:srgbClr val="003300"/>
        </a:dk1>
        <a:lt1>
          <a:srgbClr val="FFFFFF"/>
        </a:lt1>
        <a:dk2>
          <a:srgbClr val="507800"/>
        </a:dk2>
        <a:lt2>
          <a:srgbClr val="135113"/>
        </a:lt2>
        <a:accent1>
          <a:srgbClr val="8FAD2F"/>
        </a:accent1>
        <a:accent2>
          <a:srgbClr val="F2EF62"/>
        </a:accent2>
        <a:accent3>
          <a:srgbClr val="FFFFFF"/>
        </a:accent3>
        <a:accent4>
          <a:srgbClr val="002A00"/>
        </a:accent4>
        <a:accent5>
          <a:srgbClr val="C6D3AD"/>
        </a:accent5>
        <a:accent6>
          <a:srgbClr val="DBD958"/>
        </a:accent6>
        <a:hlink>
          <a:srgbClr val="BAD16F"/>
        </a:hlink>
        <a:folHlink>
          <a:srgbClr val="DBE8B2"/>
        </a:folHlink>
      </a:clrScheme>
      <a:clrMap bg1="lt1" tx1="dk1" bg2="lt2" tx2="dk2" accent1="accent1" accent2="accent2" accent3="accent3" accent4="accent4" accent5="accent5" accent6="accent6" hlink="hlink" folHlink="folHlink"/>
    </a:extraClrScheme>
    <a:extraClrScheme>
      <a:clrScheme name="rainsdrops_II 3">
        <a:dk1>
          <a:srgbClr val="0B1F27"/>
        </a:dk1>
        <a:lt1>
          <a:srgbClr val="FFFFFF"/>
        </a:lt1>
        <a:dk2>
          <a:srgbClr val="266984"/>
        </a:dk2>
        <a:lt2>
          <a:srgbClr val="1B4A5D"/>
        </a:lt2>
        <a:accent1>
          <a:srgbClr val="389BC2"/>
        </a:accent1>
        <a:accent2>
          <a:srgbClr val="D7D7D7"/>
        </a:accent2>
        <a:accent3>
          <a:srgbClr val="FFFFFF"/>
        </a:accent3>
        <a:accent4>
          <a:srgbClr val="081920"/>
        </a:accent4>
        <a:accent5>
          <a:srgbClr val="AECBDD"/>
        </a:accent5>
        <a:accent6>
          <a:srgbClr val="C3C3C3"/>
        </a:accent6>
        <a:hlink>
          <a:srgbClr val="9ACDE2"/>
        </a:hlink>
        <a:folHlink>
          <a:srgbClr val="C9E4EF"/>
        </a:folHlink>
      </a:clrScheme>
      <a:clrMap bg1="lt1" tx1="dk1" bg2="lt2" tx2="dk2" accent1="accent1" accent2="accent2" accent3="accent3" accent4="accent4" accent5="accent5" accent6="accent6" hlink="hlink" folHlink="folHlink"/>
    </a:extraClrScheme>
    <a:extraClrScheme>
      <a:clrScheme name="rainsdrops_II 4">
        <a:dk1>
          <a:srgbClr val="39340D"/>
        </a:dk1>
        <a:lt1>
          <a:srgbClr val="FFFFFF"/>
        </a:lt1>
        <a:dk2>
          <a:srgbClr val="808000"/>
        </a:dk2>
        <a:lt2>
          <a:srgbClr val="6A6018"/>
        </a:lt2>
        <a:accent1>
          <a:srgbClr val="AD9E2F"/>
        </a:accent1>
        <a:accent2>
          <a:srgbClr val="A6E0B4"/>
        </a:accent2>
        <a:accent3>
          <a:srgbClr val="FFFFFF"/>
        </a:accent3>
        <a:accent4>
          <a:srgbClr val="2F2B09"/>
        </a:accent4>
        <a:accent5>
          <a:srgbClr val="D3CCAD"/>
        </a:accent5>
        <a:accent6>
          <a:srgbClr val="96CBA3"/>
        </a:accent6>
        <a:hlink>
          <a:srgbClr val="DBCF79"/>
        </a:hlink>
        <a:folHlink>
          <a:srgbClr val="ECE6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1020</TotalTime>
  <Words>15761</Words>
  <Application>Microsoft Office PowerPoint</Application>
  <PresentationFormat>自定义</PresentationFormat>
  <Paragraphs>930</Paragraphs>
  <Slides>88</Slides>
  <Notes>14</Notes>
  <HiddenSlides>0</HiddenSlides>
  <MMClips>0</MMClips>
  <ScaleCrop>false</ScaleCrop>
  <HeadingPairs>
    <vt:vector size="6" baseType="variant">
      <vt:variant>
        <vt:lpstr>主题</vt:lpstr>
      </vt:variant>
      <vt:variant>
        <vt:i4>3</vt:i4>
      </vt:variant>
      <vt:variant>
        <vt:lpstr>嵌入 OLE 服务器</vt:lpstr>
      </vt:variant>
      <vt:variant>
        <vt:i4>1</vt:i4>
      </vt:variant>
      <vt:variant>
        <vt:lpstr>幻灯片标题</vt:lpstr>
      </vt:variant>
      <vt:variant>
        <vt:i4>88</vt:i4>
      </vt:variant>
    </vt:vector>
  </HeadingPairs>
  <TitlesOfParts>
    <vt:vector size="92" baseType="lpstr">
      <vt:lpstr>rainsdrops_II</vt:lpstr>
      <vt:lpstr>1_默认设计模板</vt:lpstr>
      <vt:lpstr>2_默认设计模板</vt:lpstr>
      <vt:lpstr>Equation</vt:lpstr>
      <vt:lpstr>第六章  仓储成本管理</vt:lpstr>
      <vt:lpstr>幻灯片 2</vt:lpstr>
      <vt:lpstr>仓储概述</vt:lpstr>
      <vt:lpstr>一、仓储的概念</vt:lpstr>
      <vt:lpstr>二、仓储性态</vt:lpstr>
      <vt:lpstr>幻灯片 6</vt:lpstr>
      <vt:lpstr>幻灯片 7</vt:lpstr>
      <vt:lpstr>幻灯片 8</vt:lpstr>
      <vt:lpstr>幻灯片 9</vt:lpstr>
      <vt:lpstr>幻灯片 10</vt:lpstr>
      <vt:lpstr>幻灯片 11</vt:lpstr>
      <vt:lpstr>幻灯片 12</vt:lpstr>
      <vt:lpstr>幻灯片 13</vt:lpstr>
      <vt:lpstr>图6-1仓储持有成本与仓储数量关系 </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图6-2经济批量与订货成本、持有成本关系 </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图6-3  再定购点与交货期平均耗用量、保险储备关系 </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lpstr>幻灯片 87</vt:lpstr>
      <vt:lpstr>幻灯片 88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第六章  仓储成本管理</dc:title>
  <dc:creator>zws</dc:creator>
  <cp:lastModifiedBy>Administrator</cp:lastModifiedBy>
  <cp:revision>64</cp:revision>
  <dcterms:created xsi:type="dcterms:W3CDTF">2015-06-12T15:12:10Z</dcterms:created>
  <dcterms:modified xsi:type="dcterms:W3CDTF">2023-07-02T23:45:01Z</dcterms:modified>
</cp:coreProperties>
</file>