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4" r:id="rId1"/>
  </p:sldMasterIdLst>
  <p:notesMasterIdLst>
    <p:notesMasterId r:id="rId119"/>
  </p:notesMasterIdLst>
  <p:sldIdLst>
    <p:sldId id="625" r:id="rId2"/>
    <p:sldId id="679" r:id="rId3"/>
    <p:sldId id="653" r:id="rId4"/>
    <p:sldId id="671" r:id="rId5"/>
    <p:sldId id="684" r:id="rId6"/>
    <p:sldId id="656" r:id="rId7"/>
    <p:sldId id="657" r:id="rId8"/>
    <p:sldId id="686" r:id="rId9"/>
    <p:sldId id="687" r:id="rId10"/>
    <p:sldId id="688" r:id="rId11"/>
    <p:sldId id="689" r:id="rId12"/>
    <p:sldId id="659" r:id="rId13"/>
    <p:sldId id="660" r:id="rId14"/>
    <p:sldId id="661" r:id="rId15"/>
    <p:sldId id="690" r:id="rId16"/>
    <p:sldId id="662" r:id="rId17"/>
    <p:sldId id="691" r:id="rId18"/>
    <p:sldId id="672" r:id="rId19"/>
    <p:sldId id="665" r:id="rId20"/>
    <p:sldId id="666" r:id="rId21"/>
    <p:sldId id="667" r:id="rId22"/>
    <p:sldId id="310" r:id="rId23"/>
    <p:sldId id="313" r:id="rId24"/>
    <p:sldId id="314" r:id="rId25"/>
    <p:sldId id="315" r:id="rId26"/>
    <p:sldId id="318" r:id="rId27"/>
    <p:sldId id="695" r:id="rId28"/>
    <p:sldId id="696" r:id="rId29"/>
    <p:sldId id="668" r:id="rId30"/>
    <p:sldId id="697" r:id="rId31"/>
    <p:sldId id="330" r:id="rId32"/>
    <p:sldId id="334" r:id="rId33"/>
    <p:sldId id="669" r:id="rId34"/>
    <p:sldId id="337" r:id="rId35"/>
    <p:sldId id="340" r:id="rId36"/>
    <p:sldId id="341" r:id="rId37"/>
    <p:sldId id="343" r:id="rId38"/>
    <p:sldId id="345" r:id="rId39"/>
    <p:sldId id="615" r:id="rId40"/>
    <p:sldId id="700" r:id="rId41"/>
    <p:sldId id="701" r:id="rId42"/>
    <p:sldId id="702" r:id="rId43"/>
    <p:sldId id="703" r:id="rId44"/>
    <p:sldId id="365" r:id="rId45"/>
    <p:sldId id="704" r:id="rId46"/>
    <p:sldId id="705" r:id="rId47"/>
    <p:sldId id="706" r:id="rId48"/>
    <p:sldId id="712" r:id="rId49"/>
    <p:sldId id="707" r:id="rId50"/>
    <p:sldId id="708" r:id="rId51"/>
    <p:sldId id="709" r:id="rId52"/>
    <p:sldId id="710" r:id="rId53"/>
    <p:sldId id="711" r:id="rId54"/>
    <p:sldId id="401" r:id="rId55"/>
    <p:sldId id="408" r:id="rId56"/>
    <p:sldId id="713" r:id="rId57"/>
    <p:sldId id="411" r:id="rId58"/>
    <p:sldId id="714" r:id="rId59"/>
    <p:sldId id="715" r:id="rId60"/>
    <p:sldId id="716" r:id="rId61"/>
    <p:sldId id="717" r:id="rId62"/>
    <p:sldId id="718" r:id="rId63"/>
    <p:sldId id="719" r:id="rId64"/>
    <p:sldId id="720" r:id="rId65"/>
    <p:sldId id="721" r:id="rId66"/>
    <p:sldId id="722" r:id="rId67"/>
    <p:sldId id="723" r:id="rId68"/>
    <p:sldId id="724" r:id="rId69"/>
    <p:sldId id="725" r:id="rId70"/>
    <p:sldId id="726" r:id="rId71"/>
    <p:sldId id="446" r:id="rId72"/>
    <p:sldId id="727" r:id="rId73"/>
    <p:sldId id="539" r:id="rId74"/>
    <p:sldId id="728" r:id="rId75"/>
    <p:sldId id="729" r:id="rId76"/>
    <p:sldId id="730" r:id="rId77"/>
    <p:sldId id="734" r:id="rId78"/>
    <p:sldId id="732" r:id="rId79"/>
    <p:sldId id="733" r:id="rId80"/>
    <p:sldId id="731" r:id="rId81"/>
    <p:sldId id="735" r:id="rId82"/>
    <p:sldId id="736" r:id="rId83"/>
    <p:sldId id="737" r:id="rId84"/>
    <p:sldId id="738" r:id="rId85"/>
    <p:sldId id="739" r:id="rId86"/>
    <p:sldId id="740" r:id="rId87"/>
    <p:sldId id="741" r:id="rId88"/>
    <p:sldId id="742" r:id="rId89"/>
    <p:sldId id="546" r:id="rId90"/>
    <p:sldId id="743" r:id="rId91"/>
    <p:sldId id="744" r:id="rId92"/>
    <p:sldId id="745" r:id="rId93"/>
    <p:sldId id="746" r:id="rId94"/>
    <p:sldId id="747" r:id="rId95"/>
    <p:sldId id="748" r:id="rId96"/>
    <p:sldId id="749" r:id="rId97"/>
    <p:sldId id="750" r:id="rId98"/>
    <p:sldId id="751" r:id="rId99"/>
    <p:sldId id="752" r:id="rId100"/>
    <p:sldId id="753" r:id="rId101"/>
    <p:sldId id="585" r:id="rId102"/>
    <p:sldId id="754" r:id="rId103"/>
    <p:sldId id="755" r:id="rId104"/>
    <p:sldId id="756" r:id="rId105"/>
    <p:sldId id="757" r:id="rId106"/>
    <p:sldId id="758" r:id="rId107"/>
    <p:sldId id="759" r:id="rId108"/>
    <p:sldId id="760" r:id="rId109"/>
    <p:sldId id="761" r:id="rId110"/>
    <p:sldId id="762" r:id="rId111"/>
    <p:sldId id="763" r:id="rId112"/>
    <p:sldId id="764" r:id="rId113"/>
    <p:sldId id="765" r:id="rId114"/>
    <p:sldId id="769" r:id="rId115"/>
    <p:sldId id="766" r:id="rId116"/>
    <p:sldId id="767" r:id="rId117"/>
    <p:sldId id="770" r:id="rId118"/>
  </p:sldIdLst>
  <p:sldSz cx="12192000" cy="6858000"/>
  <p:notesSz cx="6858000" cy="9144000"/>
  <p:defaultTex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4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6F5FE"/>
    <a:srgbClr val="CCFFFF"/>
    <a:srgbClr val="FFFF99"/>
    <a:srgbClr val="D9DAC2"/>
    <a:srgbClr val="00B050"/>
    <a:srgbClr val="FF0000"/>
    <a:srgbClr val="9D9D9D"/>
    <a:srgbClr val="CC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86081" autoAdjust="0"/>
  </p:normalViewPr>
  <p:slideViewPr>
    <p:cSldViewPr showGuides="1">
      <p:cViewPr varScale="1">
        <p:scale>
          <a:sx n="63" d="100"/>
          <a:sy n="63" d="100"/>
        </p:scale>
        <p:origin x="906" y="60"/>
      </p:cViewPr>
      <p:guideLst>
        <p:guide orient="horz" pos="243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55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09099-1EAF-4897-8A27-A2CD37B9AC64}" type="doc">
      <dgm:prSet loTypeId="urn:microsoft.com/office/officeart/2005/8/layout/list1" loCatId="list" qsTypeId="urn:microsoft.com/office/officeart/2005/8/quickstyle/3d2#5" qsCatId="3D" csTypeId="urn:microsoft.com/office/officeart/2005/8/colors/accent0_3" csCatId="mainScheme" phldr="1"/>
      <dgm:spPr/>
      <dgm:t>
        <a:bodyPr/>
        <a:lstStyle/>
        <a:p>
          <a:endParaRPr lang="zh-CN" altLang="en-US"/>
        </a:p>
      </dgm:t>
    </dgm:pt>
    <dgm:pt modelId="{2F9382B7-3765-4C9F-9CC9-85AF8E4488B1}">
      <dgm:prSet phldrT="[文本]" custT="1"/>
      <dgm:spPr>
        <a:solidFill>
          <a:schemeClr val="tx2">
            <a:lumMod val="20000"/>
            <a:lumOff val="80000"/>
          </a:schemeClr>
        </a:solidFill>
      </dgm:spPr>
      <dgm:t>
        <a:bodyPr/>
        <a:lstStyle/>
        <a:p>
          <a:pPr algn="ctr">
            <a:lnSpc>
              <a:spcPct val="80000"/>
            </a:lnSpc>
            <a:spcAft>
              <a:spcPts val="0"/>
            </a:spcAft>
          </a:pPr>
          <a:r>
            <a:rPr lang="zh-CN" altLang="en-US" sz="2000" b="1" dirty="0" smtClean="0">
              <a:solidFill>
                <a:schemeClr val="tx1"/>
              </a:solidFill>
            </a:rPr>
            <a:t>目标成本的作用</a:t>
          </a:r>
          <a:endParaRPr lang="zh-CN" altLang="en-US" sz="2000" b="1" dirty="0">
            <a:solidFill>
              <a:schemeClr val="tx1"/>
            </a:solidFill>
            <a:effectLst/>
          </a:endParaRPr>
        </a:p>
      </dgm:t>
    </dgm:pt>
    <dgm:pt modelId="{FEBDB50D-A779-4FE2-974D-C7D86D167610}" type="parTrans" cxnId="{2664A0AD-EEF8-41A6-B326-5D254439DBE8}">
      <dgm:prSet/>
      <dgm:spPr/>
      <dgm:t>
        <a:bodyPr/>
        <a:lstStyle/>
        <a:p>
          <a:endParaRPr lang="zh-CN" altLang="en-US" sz="2400" b="1">
            <a:effectLst>
              <a:glow rad="101600">
                <a:schemeClr val="accent3">
                  <a:satMod val="175000"/>
                  <a:alpha val="40000"/>
                </a:schemeClr>
              </a:glow>
            </a:effectLst>
          </a:endParaRPr>
        </a:p>
      </dgm:t>
    </dgm:pt>
    <dgm:pt modelId="{E352994E-BFF0-489D-90C3-67E33ED4249C}" type="sibTrans" cxnId="{2664A0AD-EEF8-41A6-B326-5D254439DBE8}">
      <dgm:prSet/>
      <dgm:spPr/>
      <dgm:t>
        <a:bodyPr/>
        <a:lstStyle/>
        <a:p>
          <a:endParaRPr lang="zh-CN" altLang="en-US" sz="2400" b="1">
            <a:effectLst>
              <a:glow rad="101600">
                <a:schemeClr val="accent3">
                  <a:satMod val="175000"/>
                  <a:alpha val="40000"/>
                </a:schemeClr>
              </a:glow>
            </a:effectLst>
          </a:endParaRPr>
        </a:p>
      </dgm:t>
    </dgm:pt>
    <dgm:pt modelId="{AB8C67A7-A269-44AE-9D32-7910D309CEBA}">
      <dgm:prSet phldrT="[文本]" custT="1"/>
      <dgm:spPr>
        <a:solidFill>
          <a:schemeClr val="bg1">
            <a:alpha val="90000"/>
          </a:schemeClr>
        </a:solidFill>
        <a:ln>
          <a:solidFill>
            <a:schemeClr val="bg1"/>
          </a:solidFill>
        </a:ln>
      </dgm:spPr>
      <dgm:t>
        <a:bodyPr/>
        <a:lstStyle/>
        <a:p>
          <a:r>
            <a:rPr lang="zh-CN" altLang="en-US" sz="2000" b="1" dirty="0" smtClean="0">
              <a:effectLst/>
            </a:rPr>
            <a:t>通过对目标成本的确认，并在实际工作中为之努力，将使目标成本发挥作用</a:t>
          </a:r>
          <a:endParaRPr lang="zh-CN" altLang="en-US" sz="2000" b="1" dirty="0">
            <a:effectLst/>
          </a:endParaRPr>
        </a:p>
      </dgm:t>
    </dgm:pt>
    <dgm:pt modelId="{FDBEC9BB-24C8-44EE-98D1-C1D5F101CA70}" type="parTrans" cxnId="{F0F9D50A-ED1B-4A35-9F1A-1403ED4CC26B}">
      <dgm:prSet/>
      <dgm:spPr/>
      <dgm:t>
        <a:bodyPr/>
        <a:lstStyle/>
        <a:p>
          <a:endParaRPr lang="zh-CN" altLang="en-US" sz="2400" b="1">
            <a:effectLst>
              <a:glow rad="101600">
                <a:schemeClr val="accent3">
                  <a:satMod val="175000"/>
                  <a:alpha val="40000"/>
                </a:schemeClr>
              </a:glow>
            </a:effectLst>
          </a:endParaRPr>
        </a:p>
      </dgm:t>
    </dgm:pt>
    <dgm:pt modelId="{10273CC7-E649-4929-8750-52D979E429F8}" type="sibTrans" cxnId="{F0F9D50A-ED1B-4A35-9F1A-1403ED4CC26B}">
      <dgm:prSet/>
      <dgm:spPr/>
      <dgm:t>
        <a:bodyPr/>
        <a:lstStyle/>
        <a:p>
          <a:endParaRPr lang="zh-CN" altLang="en-US" sz="2400" b="1">
            <a:effectLst>
              <a:glow rad="101600">
                <a:schemeClr val="accent3">
                  <a:satMod val="175000"/>
                  <a:alpha val="40000"/>
                </a:schemeClr>
              </a:glow>
            </a:effectLst>
          </a:endParaRPr>
        </a:p>
      </dgm:t>
    </dgm:pt>
    <dgm:pt modelId="{DCF5298E-73FF-49CF-AF5C-BCB5D0B1AA6A}">
      <dgm:prSet phldrT="[文本]" custT="1"/>
      <dgm:spPr>
        <a:solidFill>
          <a:schemeClr val="tx2">
            <a:lumMod val="20000"/>
            <a:lumOff val="80000"/>
          </a:schemeClr>
        </a:solidFill>
      </dgm:spPr>
      <dgm:t>
        <a:bodyPr/>
        <a:lstStyle/>
        <a:p>
          <a:pPr algn="ctr">
            <a:lnSpc>
              <a:spcPct val="80000"/>
            </a:lnSpc>
            <a:spcAft>
              <a:spcPts val="0"/>
            </a:spcAft>
          </a:pPr>
          <a:r>
            <a:rPr lang="zh-CN" altLang="en-US" sz="2000" b="1" dirty="0" smtClean="0">
              <a:solidFill>
                <a:schemeClr val="tx1"/>
              </a:solidFill>
            </a:rPr>
            <a:t>目标成本确定的方法</a:t>
          </a:r>
          <a:endParaRPr lang="zh-CN" altLang="en-US" sz="2000" b="1" dirty="0">
            <a:solidFill>
              <a:schemeClr val="tx1"/>
            </a:solidFill>
            <a:effectLst/>
          </a:endParaRPr>
        </a:p>
      </dgm:t>
    </dgm:pt>
    <dgm:pt modelId="{A682A860-88E5-4533-9BF2-BE0179E88EAF}" type="parTrans" cxnId="{7540043B-2C8B-4DB7-96AB-BDD3099F2A0B}">
      <dgm:prSet/>
      <dgm:spPr/>
      <dgm:t>
        <a:bodyPr/>
        <a:lstStyle/>
        <a:p>
          <a:endParaRPr lang="zh-CN" altLang="en-US" sz="2400" b="1">
            <a:effectLst>
              <a:glow rad="101600">
                <a:schemeClr val="accent3">
                  <a:satMod val="175000"/>
                  <a:alpha val="40000"/>
                </a:schemeClr>
              </a:glow>
            </a:effectLst>
          </a:endParaRPr>
        </a:p>
      </dgm:t>
    </dgm:pt>
    <dgm:pt modelId="{0A1318ED-DA79-46E4-A52B-DD8C6D60F53D}" type="sibTrans" cxnId="{7540043B-2C8B-4DB7-96AB-BDD3099F2A0B}">
      <dgm:prSet/>
      <dgm:spPr/>
      <dgm:t>
        <a:bodyPr/>
        <a:lstStyle/>
        <a:p>
          <a:endParaRPr lang="zh-CN" altLang="en-US" sz="2400" b="1">
            <a:effectLst>
              <a:glow rad="101600">
                <a:schemeClr val="accent3">
                  <a:satMod val="175000"/>
                  <a:alpha val="40000"/>
                </a:schemeClr>
              </a:glow>
            </a:effectLst>
          </a:endParaRPr>
        </a:p>
      </dgm:t>
    </dgm:pt>
    <dgm:pt modelId="{61A3D525-8984-4E80-921C-9941B1774E30}">
      <dgm:prSet phldrT="[文本]" custT="1"/>
      <dgm:spPr>
        <a:solidFill>
          <a:schemeClr val="bg1">
            <a:alpha val="90000"/>
          </a:schemeClr>
        </a:solidFill>
        <a:ln>
          <a:noFill/>
        </a:ln>
      </dgm:spPr>
      <dgm:t>
        <a:bodyPr/>
        <a:lstStyle/>
        <a:p>
          <a:r>
            <a:rPr lang="zh-CN" altLang="en-US" sz="2000" b="1" dirty="0" smtClean="0">
              <a:effectLst/>
            </a:rPr>
            <a:t>倒扣测算法，比价测算法，本量利分析法，功能成本分析法</a:t>
          </a:r>
          <a:endParaRPr lang="zh-CN" altLang="en-US" sz="2000" b="1" dirty="0">
            <a:effectLst/>
          </a:endParaRPr>
        </a:p>
      </dgm:t>
    </dgm:pt>
    <dgm:pt modelId="{96940DE0-7B6F-4C4A-8030-C89D488885E6}" type="parTrans" cxnId="{5F9B5A72-55E5-42B5-8656-34B1D3DD181D}">
      <dgm:prSet/>
      <dgm:spPr/>
      <dgm:t>
        <a:bodyPr/>
        <a:lstStyle/>
        <a:p>
          <a:endParaRPr lang="zh-CN" altLang="en-US" sz="2400" b="1">
            <a:effectLst>
              <a:glow rad="101600">
                <a:schemeClr val="accent3">
                  <a:satMod val="175000"/>
                  <a:alpha val="40000"/>
                </a:schemeClr>
              </a:glow>
            </a:effectLst>
          </a:endParaRPr>
        </a:p>
      </dgm:t>
    </dgm:pt>
    <dgm:pt modelId="{533E01D0-CC80-471F-9ABB-AF346E01F34A}" type="sibTrans" cxnId="{5F9B5A72-55E5-42B5-8656-34B1D3DD181D}">
      <dgm:prSet/>
      <dgm:spPr/>
      <dgm:t>
        <a:bodyPr/>
        <a:lstStyle/>
        <a:p>
          <a:endParaRPr lang="zh-CN" altLang="en-US" sz="2400" b="1">
            <a:effectLst>
              <a:glow rad="101600">
                <a:schemeClr val="accent3">
                  <a:satMod val="175000"/>
                  <a:alpha val="40000"/>
                </a:schemeClr>
              </a:glow>
            </a:effectLst>
          </a:endParaRPr>
        </a:p>
      </dgm:t>
    </dgm:pt>
    <dgm:pt modelId="{C9E7489D-2E58-4A41-BCAA-F985A10CE8D2}">
      <dgm:prSet custT="1"/>
      <dgm:spPr>
        <a:solidFill>
          <a:schemeClr val="tx2">
            <a:lumMod val="20000"/>
            <a:lumOff val="80000"/>
          </a:schemeClr>
        </a:solidFill>
      </dgm:spPr>
      <dgm:t>
        <a:bodyPr/>
        <a:lstStyle/>
        <a:p>
          <a:pPr algn="ctr">
            <a:lnSpc>
              <a:spcPct val="80000"/>
            </a:lnSpc>
            <a:spcAft>
              <a:spcPts val="0"/>
            </a:spcAft>
          </a:pPr>
          <a:r>
            <a:rPr lang="zh-CN" altLang="en-US" sz="2000" b="1" dirty="0" smtClean="0">
              <a:solidFill>
                <a:schemeClr val="tx1"/>
              </a:solidFill>
            </a:rPr>
            <a:t>目标成本法运用原则</a:t>
          </a:r>
          <a:endParaRPr lang="zh-CN" altLang="en-US" sz="2000" b="1" dirty="0">
            <a:solidFill>
              <a:schemeClr val="tx1"/>
            </a:solidFill>
          </a:endParaRPr>
        </a:p>
      </dgm:t>
    </dgm:pt>
    <dgm:pt modelId="{A16ED286-9ED4-48A3-BFFF-1858023E9DA9}" type="parTrans" cxnId="{6F9B05DF-7B3E-45D2-8E96-2398B8C8833E}">
      <dgm:prSet/>
      <dgm:spPr/>
      <dgm:t>
        <a:bodyPr/>
        <a:lstStyle/>
        <a:p>
          <a:endParaRPr lang="zh-CN" altLang="en-US" sz="2400" b="1"/>
        </a:p>
      </dgm:t>
    </dgm:pt>
    <dgm:pt modelId="{DC97BEEC-0787-430B-BA23-787A83FA1441}" type="sibTrans" cxnId="{6F9B05DF-7B3E-45D2-8E96-2398B8C8833E}">
      <dgm:prSet/>
      <dgm:spPr/>
      <dgm:t>
        <a:bodyPr/>
        <a:lstStyle/>
        <a:p>
          <a:endParaRPr lang="zh-CN" altLang="en-US" sz="2400" b="1"/>
        </a:p>
      </dgm:t>
    </dgm:pt>
    <dgm:pt modelId="{926268BF-FD39-4DB4-AD59-B1B330947767}">
      <dgm:prSet custT="1"/>
      <dgm:spPr>
        <a:solidFill>
          <a:schemeClr val="bg1">
            <a:alpha val="90000"/>
          </a:schemeClr>
        </a:solidFill>
        <a:ln>
          <a:noFill/>
        </a:ln>
      </dgm:spPr>
      <dgm:t>
        <a:bodyPr/>
        <a:lstStyle/>
        <a:p>
          <a:r>
            <a:rPr lang="zh-CN" altLang="en-US" sz="2000" b="1" smtClean="0">
              <a:effectLst/>
            </a:rPr>
            <a:t>运用目标成本法控制成本，并不是为了单纯地削减成本。</a:t>
          </a:r>
          <a:endParaRPr lang="zh-CN" altLang="en-US" sz="2000" b="1">
            <a:effectLst/>
          </a:endParaRPr>
        </a:p>
      </dgm:t>
    </dgm:pt>
    <dgm:pt modelId="{FFE69967-36F5-441D-8A73-1AE8AB743664}" type="parTrans" cxnId="{839745D3-7C8A-4407-B8E8-C5FC34E1D407}">
      <dgm:prSet/>
      <dgm:spPr/>
      <dgm:t>
        <a:bodyPr/>
        <a:lstStyle/>
        <a:p>
          <a:endParaRPr lang="zh-CN" altLang="en-US" sz="2400" b="1"/>
        </a:p>
      </dgm:t>
    </dgm:pt>
    <dgm:pt modelId="{A3E9212A-C37B-4890-A932-93DC16CDD473}" type="sibTrans" cxnId="{839745D3-7C8A-4407-B8E8-C5FC34E1D407}">
      <dgm:prSet/>
      <dgm:spPr/>
      <dgm:t>
        <a:bodyPr/>
        <a:lstStyle/>
        <a:p>
          <a:endParaRPr lang="zh-CN" altLang="en-US" sz="2400" b="1"/>
        </a:p>
      </dgm:t>
    </dgm:pt>
    <dgm:pt modelId="{4707C8F4-BB42-4845-B19B-DE423F7FEB82}" type="pres">
      <dgm:prSet presAssocID="{FF109099-1EAF-4897-8A27-A2CD37B9AC64}" presName="linear" presStyleCnt="0">
        <dgm:presLayoutVars>
          <dgm:dir/>
          <dgm:animLvl val="lvl"/>
          <dgm:resizeHandles val="exact"/>
        </dgm:presLayoutVars>
      </dgm:prSet>
      <dgm:spPr/>
      <dgm:t>
        <a:bodyPr/>
        <a:lstStyle/>
        <a:p>
          <a:endParaRPr lang="zh-CN" altLang="en-US"/>
        </a:p>
      </dgm:t>
    </dgm:pt>
    <dgm:pt modelId="{529D4A7C-9D16-4D1A-A5CF-1986A7E0140D}" type="pres">
      <dgm:prSet presAssocID="{2F9382B7-3765-4C9F-9CC9-85AF8E4488B1}" presName="parentLin" presStyleCnt="0"/>
      <dgm:spPr/>
      <dgm:t>
        <a:bodyPr/>
        <a:lstStyle/>
        <a:p>
          <a:endParaRPr lang="zh-CN" altLang="en-US"/>
        </a:p>
      </dgm:t>
    </dgm:pt>
    <dgm:pt modelId="{5E151F7F-013A-498D-A06F-AFBD9CC6513F}" type="pres">
      <dgm:prSet presAssocID="{2F9382B7-3765-4C9F-9CC9-85AF8E4488B1}" presName="parentLeftMargin" presStyleLbl="node1" presStyleIdx="0" presStyleCnt="3"/>
      <dgm:spPr/>
      <dgm:t>
        <a:bodyPr/>
        <a:lstStyle/>
        <a:p>
          <a:endParaRPr lang="zh-CN" altLang="en-US"/>
        </a:p>
      </dgm:t>
    </dgm:pt>
    <dgm:pt modelId="{5FE61D85-69E2-4ACF-B25F-C3C85C3A9A91}" type="pres">
      <dgm:prSet presAssocID="{2F9382B7-3765-4C9F-9CC9-85AF8E4488B1}" presName="parentText" presStyleLbl="node1" presStyleIdx="0" presStyleCnt="3" custScaleX="49876">
        <dgm:presLayoutVars>
          <dgm:chMax val="0"/>
          <dgm:bulletEnabled val="1"/>
        </dgm:presLayoutVars>
      </dgm:prSet>
      <dgm:spPr/>
      <dgm:t>
        <a:bodyPr/>
        <a:lstStyle/>
        <a:p>
          <a:endParaRPr lang="zh-CN" altLang="en-US"/>
        </a:p>
      </dgm:t>
    </dgm:pt>
    <dgm:pt modelId="{BE5B84CA-8136-4E43-85E3-A9AB28B39A1E}" type="pres">
      <dgm:prSet presAssocID="{2F9382B7-3765-4C9F-9CC9-85AF8E4488B1}" presName="negativeSpace" presStyleCnt="0"/>
      <dgm:spPr/>
      <dgm:t>
        <a:bodyPr/>
        <a:lstStyle/>
        <a:p>
          <a:endParaRPr lang="zh-CN" altLang="en-US"/>
        </a:p>
      </dgm:t>
    </dgm:pt>
    <dgm:pt modelId="{64247A4E-6BD3-4EDE-988B-F2D518B273D9}" type="pres">
      <dgm:prSet presAssocID="{2F9382B7-3765-4C9F-9CC9-85AF8E4488B1}" presName="childText" presStyleLbl="conFgAcc1" presStyleIdx="0" presStyleCnt="3">
        <dgm:presLayoutVars>
          <dgm:bulletEnabled val="1"/>
        </dgm:presLayoutVars>
      </dgm:prSet>
      <dgm:spPr/>
      <dgm:t>
        <a:bodyPr/>
        <a:lstStyle/>
        <a:p>
          <a:endParaRPr lang="zh-CN" altLang="en-US"/>
        </a:p>
      </dgm:t>
    </dgm:pt>
    <dgm:pt modelId="{FEA112C9-506C-4D37-A1DD-C93FF20573C8}" type="pres">
      <dgm:prSet presAssocID="{E352994E-BFF0-489D-90C3-67E33ED4249C}" presName="spaceBetweenRectangles" presStyleCnt="0"/>
      <dgm:spPr/>
      <dgm:t>
        <a:bodyPr/>
        <a:lstStyle/>
        <a:p>
          <a:endParaRPr lang="zh-CN" altLang="en-US"/>
        </a:p>
      </dgm:t>
    </dgm:pt>
    <dgm:pt modelId="{7028DD3A-F7D6-4080-8C0E-726A7D96C221}" type="pres">
      <dgm:prSet presAssocID="{DCF5298E-73FF-49CF-AF5C-BCB5D0B1AA6A}" presName="parentLin" presStyleCnt="0"/>
      <dgm:spPr/>
      <dgm:t>
        <a:bodyPr/>
        <a:lstStyle/>
        <a:p>
          <a:endParaRPr lang="zh-CN" altLang="en-US"/>
        </a:p>
      </dgm:t>
    </dgm:pt>
    <dgm:pt modelId="{743A3A45-19CE-4EB7-9E2A-40F2A04F8086}" type="pres">
      <dgm:prSet presAssocID="{DCF5298E-73FF-49CF-AF5C-BCB5D0B1AA6A}" presName="parentLeftMargin" presStyleLbl="node1" presStyleIdx="0" presStyleCnt="3"/>
      <dgm:spPr/>
      <dgm:t>
        <a:bodyPr/>
        <a:lstStyle/>
        <a:p>
          <a:endParaRPr lang="zh-CN" altLang="en-US"/>
        </a:p>
      </dgm:t>
    </dgm:pt>
    <dgm:pt modelId="{CFDFEA0E-B9EC-4CBA-92FB-89AE2308682B}" type="pres">
      <dgm:prSet presAssocID="{DCF5298E-73FF-49CF-AF5C-BCB5D0B1AA6A}" presName="parentText" presStyleLbl="node1" presStyleIdx="1" presStyleCnt="3" custScaleX="49876">
        <dgm:presLayoutVars>
          <dgm:chMax val="0"/>
          <dgm:bulletEnabled val="1"/>
        </dgm:presLayoutVars>
      </dgm:prSet>
      <dgm:spPr/>
      <dgm:t>
        <a:bodyPr/>
        <a:lstStyle/>
        <a:p>
          <a:endParaRPr lang="zh-CN" altLang="en-US"/>
        </a:p>
      </dgm:t>
    </dgm:pt>
    <dgm:pt modelId="{7EA32393-68D5-4BEE-A223-C094D880F02C}" type="pres">
      <dgm:prSet presAssocID="{DCF5298E-73FF-49CF-AF5C-BCB5D0B1AA6A}" presName="negativeSpace" presStyleCnt="0"/>
      <dgm:spPr/>
      <dgm:t>
        <a:bodyPr/>
        <a:lstStyle/>
        <a:p>
          <a:endParaRPr lang="zh-CN" altLang="en-US"/>
        </a:p>
      </dgm:t>
    </dgm:pt>
    <dgm:pt modelId="{86424430-84E4-4D29-AC77-AEA158DBB99D}" type="pres">
      <dgm:prSet presAssocID="{DCF5298E-73FF-49CF-AF5C-BCB5D0B1AA6A}" presName="childText" presStyleLbl="conFgAcc1" presStyleIdx="1" presStyleCnt="3">
        <dgm:presLayoutVars>
          <dgm:bulletEnabled val="1"/>
        </dgm:presLayoutVars>
      </dgm:prSet>
      <dgm:spPr/>
      <dgm:t>
        <a:bodyPr/>
        <a:lstStyle/>
        <a:p>
          <a:endParaRPr lang="zh-CN" altLang="en-US"/>
        </a:p>
      </dgm:t>
    </dgm:pt>
    <dgm:pt modelId="{CA3E0C54-95FF-468C-BD1B-F763FE315FB2}" type="pres">
      <dgm:prSet presAssocID="{0A1318ED-DA79-46E4-A52B-DD8C6D60F53D}" presName="spaceBetweenRectangles" presStyleCnt="0"/>
      <dgm:spPr/>
      <dgm:t>
        <a:bodyPr/>
        <a:lstStyle/>
        <a:p>
          <a:endParaRPr lang="zh-CN" altLang="en-US"/>
        </a:p>
      </dgm:t>
    </dgm:pt>
    <dgm:pt modelId="{185ABF77-DEB6-4025-AAFE-B1560BD72102}" type="pres">
      <dgm:prSet presAssocID="{C9E7489D-2E58-4A41-BCAA-F985A10CE8D2}" presName="parentLin" presStyleCnt="0"/>
      <dgm:spPr/>
      <dgm:t>
        <a:bodyPr/>
        <a:lstStyle/>
        <a:p>
          <a:endParaRPr lang="zh-CN" altLang="en-US"/>
        </a:p>
      </dgm:t>
    </dgm:pt>
    <dgm:pt modelId="{40050C75-1F64-45B2-85DA-A4F4D05CF61A}" type="pres">
      <dgm:prSet presAssocID="{C9E7489D-2E58-4A41-BCAA-F985A10CE8D2}" presName="parentLeftMargin" presStyleLbl="node1" presStyleIdx="1" presStyleCnt="3"/>
      <dgm:spPr/>
      <dgm:t>
        <a:bodyPr/>
        <a:lstStyle/>
        <a:p>
          <a:endParaRPr lang="zh-CN" altLang="en-US"/>
        </a:p>
      </dgm:t>
    </dgm:pt>
    <dgm:pt modelId="{E87F45A0-39D1-4FA6-BFA3-B81522720F82}" type="pres">
      <dgm:prSet presAssocID="{C9E7489D-2E58-4A41-BCAA-F985A10CE8D2}" presName="parentText" presStyleLbl="node1" presStyleIdx="2" presStyleCnt="3" custScaleX="49388">
        <dgm:presLayoutVars>
          <dgm:chMax val="0"/>
          <dgm:bulletEnabled val="1"/>
        </dgm:presLayoutVars>
      </dgm:prSet>
      <dgm:spPr/>
      <dgm:t>
        <a:bodyPr/>
        <a:lstStyle/>
        <a:p>
          <a:endParaRPr lang="zh-CN" altLang="en-US"/>
        </a:p>
      </dgm:t>
    </dgm:pt>
    <dgm:pt modelId="{71E01E52-D32F-4615-9606-104623098146}" type="pres">
      <dgm:prSet presAssocID="{C9E7489D-2E58-4A41-BCAA-F985A10CE8D2}" presName="negativeSpace" presStyleCnt="0"/>
      <dgm:spPr/>
      <dgm:t>
        <a:bodyPr/>
        <a:lstStyle/>
        <a:p>
          <a:endParaRPr lang="zh-CN" altLang="en-US"/>
        </a:p>
      </dgm:t>
    </dgm:pt>
    <dgm:pt modelId="{A9A7986B-D1FE-4108-BB8E-0039631C7BC2}" type="pres">
      <dgm:prSet presAssocID="{C9E7489D-2E58-4A41-BCAA-F985A10CE8D2}" presName="childText" presStyleLbl="conFgAcc1" presStyleIdx="2" presStyleCnt="3">
        <dgm:presLayoutVars>
          <dgm:bulletEnabled val="1"/>
        </dgm:presLayoutVars>
      </dgm:prSet>
      <dgm:spPr/>
      <dgm:t>
        <a:bodyPr/>
        <a:lstStyle/>
        <a:p>
          <a:endParaRPr lang="zh-CN" altLang="en-US"/>
        </a:p>
      </dgm:t>
    </dgm:pt>
  </dgm:ptLst>
  <dgm:cxnLst>
    <dgm:cxn modelId="{5F9B5A72-55E5-42B5-8656-34B1D3DD181D}" srcId="{DCF5298E-73FF-49CF-AF5C-BCB5D0B1AA6A}" destId="{61A3D525-8984-4E80-921C-9941B1774E30}" srcOrd="0" destOrd="0" parTransId="{96940DE0-7B6F-4C4A-8030-C89D488885E6}" sibTransId="{533E01D0-CC80-471F-9ABB-AF346E01F34A}"/>
    <dgm:cxn modelId="{A1DB8622-7151-4BC7-BCFE-9389F4A41886}" type="presOf" srcId="{926268BF-FD39-4DB4-AD59-B1B330947767}" destId="{A9A7986B-D1FE-4108-BB8E-0039631C7BC2}" srcOrd="0" destOrd="0" presId="urn:microsoft.com/office/officeart/2005/8/layout/list1"/>
    <dgm:cxn modelId="{CCD066EE-F09C-40BE-B08F-0FEB746D16BC}" type="presOf" srcId="{DCF5298E-73FF-49CF-AF5C-BCB5D0B1AA6A}" destId="{CFDFEA0E-B9EC-4CBA-92FB-89AE2308682B}" srcOrd="1" destOrd="0" presId="urn:microsoft.com/office/officeart/2005/8/layout/list1"/>
    <dgm:cxn modelId="{839745D3-7C8A-4407-B8E8-C5FC34E1D407}" srcId="{C9E7489D-2E58-4A41-BCAA-F985A10CE8D2}" destId="{926268BF-FD39-4DB4-AD59-B1B330947767}" srcOrd="0" destOrd="0" parTransId="{FFE69967-36F5-441D-8A73-1AE8AB743664}" sibTransId="{A3E9212A-C37B-4890-A932-93DC16CDD473}"/>
    <dgm:cxn modelId="{62CF8B4B-B086-4B18-B756-FB71F4FAC08C}" type="presOf" srcId="{DCF5298E-73FF-49CF-AF5C-BCB5D0B1AA6A}" destId="{743A3A45-19CE-4EB7-9E2A-40F2A04F8086}" srcOrd="0" destOrd="0" presId="urn:microsoft.com/office/officeart/2005/8/layout/list1"/>
    <dgm:cxn modelId="{2664A0AD-EEF8-41A6-B326-5D254439DBE8}" srcId="{FF109099-1EAF-4897-8A27-A2CD37B9AC64}" destId="{2F9382B7-3765-4C9F-9CC9-85AF8E4488B1}" srcOrd="0" destOrd="0" parTransId="{FEBDB50D-A779-4FE2-974D-C7D86D167610}" sibTransId="{E352994E-BFF0-489D-90C3-67E33ED4249C}"/>
    <dgm:cxn modelId="{00B501D0-07CE-43AC-8D21-00C42EDF6A21}" type="presOf" srcId="{2F9382B7-3765-4C9F-9CC9-85AF8E4488B1}" destId="{5E151F7F-013A-498D-A06F-AFBD9CC6513F}" srcOrd="0" destOrd="0" presId="urn:microsoft.com/office/officeart/2005/8/layout/list1"/>
    <dgm:cxn modelId="{044B9A33-F864-4C6E-AD55-41B2C05A045A}" type="presOf" srcId="{2F9382B7-3765-4C9F-9CC9-85AF8E4488B1}" destId="{5FE61D85-69E2-4ACF-B25F-C3C85C3A9A91}" srcOrd="1" destOrd="0" presId="urn:microsoft.com/office/officeart/2005/8/layout/list1"/>
    <dgm:cxn modelId="{F0F9D50A-ED1B-4A35-9F1A-1403ED4CC26B}" srcId="{2F9382B7-3765-4C9F-9CC9-85AF8E4488B1}" destId="{AB8C67A7-A269-44AE-9D32-7910D309CEBA}" srcOrd="0" destOrd="0" parTransId="{FDBEC9BB-24C8-44EE-98D1-C1D5F101CA70}" sibTransId="{10273CC7-E649-4929-8750-52D979E429F8}"/>
    <dgm:cxn modelId="{6F9B05DF-7B3E-45D2-8E96-2398B8C8833E}" srcId="{FF109099-1EAF-4897-8A27-A2CD37B9AC64}" destId="{C9E7489D-2E58-4A41-BCAA-F985A10CE8D2}" srcOrd="2" destOrd="0" parTransId="{A16ED286-9ED4-48A3-BFFF-1858023E9DA9}" sibTransId="{DC97BEEC-0787-430B-BA23-787A83FA1441}"/>
    <dgm:cxn modelId="{06D60A57-99B7-4273-91A8-44870D68A4B0}" type="presOf" srcId="{FF109099-1EAF-4897-8A27-A2CD37B9AC64}" destId="{4707C8F4-BB42-4845-B19B-DE423F7FEB82}" srcOrd="0" destOrd="0" presId="urn:microsoft.com/office/officeart/2005/8/layout/list1"/>
    <dgm:cxn modelId="{E2626C22-64C7-434E-A46D-2058C83BC5F2}" type="presOf" srcId="{AB8C67A7-A269-44AE-9D32-7910D309CEBA}" destId="{64247A4E-6BD3-4EDE-988B-F2D518B273D9}" srcOrd="0" destOrd="0" presId="urn:microsoft.com/office/officeart/2005/8/layout/list1"/>
    <dgm:cxn modelId="{652C37A4-F7C4-4308-B786-AE7D59245FDE}" type="presOf" srcId="{C9E7489D-2E58-4A41-BCAA-F985A10CE8D2}" destId="{E87F45A0-39D1-4FA6-BFA3-B81522720F82}" srcOrd="1" destOrd="0" presId="urn:microsoft.com/office/officeart/2005/8/layout/list1"/>
    <dgm:cxn modelId="{67E5517D-1BB6-4825-9A23-C70676132328}" type="presOf" srcId="{C9E7489D-2E58-4A41-BCAA-F985A10CE8D2}" destId="{40050C75-1F64-45B2-85DA-A4F4D05CF61A}" srcOrd="0" destOrd="0" presId="urn:microsoft.com/office/officeart/2005/8/layout/list1"/>
    <dgm:cxn modelId="{7540043B-2C8B-4DB7-96AB-BDD3099F2A0B}" srcId="{FF109099-1EAF-4897-8A27-A2CD37B9AC64}" destId="{DCF5298E-73FF-49CF-AF5C-BCB5D0B1AA6A}" srcOrd="1" destOrd="0" parTransId="{A682A860-88E5-4533-9BF2-BE0179E88EAF}" sibTransId="{0A1318ED-DA79-46E4-A52B-DD8C6D60F53D}"/>
    <dgm:cxn modelId="{1BD6C704-AACB-4528-8748-7B28443344DB}" type="presOf" srcId="{61A3D525-8984-4E80-921C-9941B1774E30}" destId="{86424430-84E4-4D29-AC77-AEA158DBB99D}" srcOrd="0" destOrd="0" presId="urn:microsoft.com/office/officeart/2005/8/layout/list1"/>
    <dgm:cxn modelId="{28A16A8D-F088-43CB-B956-1C9CE34DA1F0}" type="presParOf" srcId="{4707C8F4-BB42-4845-B19B-DE423F7FEB82}" destId="{529D4A7C-9D16-4D1A-A5CF-1986A7E0140D}" srcOrd="0" destOrd="0" presId="urn:microsoft.com/office/officeart/2005/8/layout/list1"/>
    <dgm:cxn modelId="{90A663DB-2C80-4274-9BE0-A463885A4DBA}" type="presParOf" srcId="{529D4A7C-9D16-4D1A-A5CF-1986A7E0140D}" destId="{5E151F7F-013A-498D-A06F-AFBD9CC6513F}" srcOrd="0" destOrd="0" presId="urn:microsoft.com/office/officeart/2005/8/layout/list1"/>
    <dgm:cxn modelId="{A926295B-DC49-4462-8C5A-8F049D328530}" type="presParOf" srcId="{529D4A7C-9D16-4D1A-A5CF-1986A7E0140D}" destId="{5FE61D85-69E2-4ACF-B25F-C3C85C3A9A91}" srcOrd="1" destOrd="0" presId="urn:microsoft.com/office/officeart/2005/8/layout/list1"/>
    <dgm:cxn modelId="{9E89F14B-436F-4A1D-A8A2-C1E918EEF7F1}" type="presParOf" srcId="{4707C8F4-BB42-4845-B19B-DE423F7FEB82}" destId="{BE5B84CA-8136-4E43-85E3-A9AB28B39A1E}" srcOrd="1" destOrd="0" presId="urn:microsoft.com/office/officeart/2005/8/layout/list1"/>
    <dgm:cxn modelId="{1A4F4D3A-B070-44AE-986E-F78DDDA7C15F}" type="presParOf" srcId="{4707C8F4-BB42-4845-B19B-DE423F7FEB82}" destId="{64247A4E-6BD3-4EDE-988B-F2D518B273D9}" srcOrd="2" destOrd="0" presId="urn:microsoft.com/office/officeart/2005/8/layout/list1"/>
    <dgm:cxn modelId="{4EC0C417-42FF-4C0D-AE30-943FBB3D6649}" type="presParOf" srcId="{4707C8F4-BB42-4845-B19B-DE423F7FEB82}" destId="{FEA112C9-506C-4D37-A1DD-C93FF20573C8}" srcOrd="3" destOrd="0" presId="urn:microsoft.com/office/officeart/2005/8/layout/list1"/>
    <dgm:cxn modelId="{B138408A-380D-4F30-9A54-0A54020AD212}" type="presParOf" srcId="{4707C8F4-BB42-4845-B19B-DE423F7FEB82}" destId="{7028DD3A-F7D6-4080-8C0E-726A7D96C221}" srcOrd="4" destOrd="0" presId="urn:microsoft.com/office/officeart/2005/8/layout/list1"/>
    <dgm:cxn modelId="{B242E2E8-AEC3-4206-84CE-A7C0D05E8AEB}" type="presParOf" srcId="{7028DD3A-F7D6-4080-8C0E-726A7D96C221}" destId="{743A3A45-19CE-4EB7-9E2A-40F2A04F8086}" srcOrd="0" destOrd="0" presId="urn:microsoft.com/office/officeart/2005/8/layout/list1"/>
    <dgm:cxn modelId="{3FFC5B2B-CD4B-40C0-9BFD-8C3B1AE58760}" type="presParOf" srcId="{7028DD3A-F7D6-4080-8C0E-726A7D96C221}" destId="{CFDFEA0E-B9EC-4CBA-92FB-89AE2308682B}" srcOrd="1" destOrd="0" presId="urn:microsoft.com/office/officeart/2005/8/layout/list1"/>
    <dgm:cxn modelId="{6A02BD42-0E41-4AFA-85D2-7580AE158DFE}" type="presParOf" srcId="{4707C8F4-BB42-4845-B19B-DE423F7FEB82}" destId="{7EA32393-68D5-4BEE-A223-C094D880F02C}" srcOrd="5" destOrd="0" presId="urn:microsoft.com/office/officeart/2005/8/layout/list1"/>
    <dgm:cxn modelId="{FD3F6EC0-81B5-418C-A445-E0988D226846}" type="presParOf" srcId="{4707C8F4-BB42-4845-B19B-DE423F7FEB82}" destId="{86424430-84E4-4D29-AC77-AEA158DBB99D}" srcOrd="6" destOrd="0" presId="urn:microsoft.com/office/officeart/2005/8/layout/list1"/>
    <dgm:cxn modelId="{554C94F9-33B9-46F7-A63C-D2AA322A5CCC}" type="presParOf" srcId="{4707C8F4-BB42-4845-B19B-DE423F7FEB82}" destId="{CA3E0C54-95FF-468C-BD1B-F763FE315FB2}" srcOrd="7" destOrd="0" presId="urn:microsoft.com/office/officeart/2005/8/layout/list1"/>
    <dgm:cxn modelId="{C829D69F-9E93-48BF-A04F-7A20BF4902D6}" type="presParOf" srcId="{4707C8F4-BB42-4845-B19B-DE423F7FEB82}" destId="{185ABF77-DEB6-4025-AAFE-B1560BD72102}" srcOrd="8" destOrd="0" presId="urn:microsoft.com/office/officeart/2005/8/layout/list1"/>
    <dgm:cxn modelId="{982CDF17-1504-400A-B887-4238D7D6D8AC}" type="presParOf" srcId="{185ABF77-DEB6-4025-AAFE-B1560BD72102}" destId="{40050C75-1F64-45B2-85DA-A4F4D05CF61A}" srcOrd="0" destOrd="0" presId="urn:microsoft.com/office/officeart/2005/8/layout/list1"/>
    <dgm:cxn modelId="{07D41E2B-4BC2-42EB-838A-5E7FF6F7430C}" type="presParOf" srcId="{185ABF77-DEB6-4025-AAFE-B1560BD72102}" destId="{E87F45A0-39D1-4FA6-BFA3-B81522720F82}" srcOrd="1" destOrd="0" presId="urn:microsoft.com/office/officeart/2005/8/layout/list1"/>
    <dgm:cxn modelId="{75A3007C-6B08-4B53-89C9-9A4BA44DC868}" type="presParOf" srcId="{4707C8F4-BB42-4845-B19B-DE423F7FEB82}" destId="{71E01E52-D32F-4615-9606-104623098146}" srcOrd="9" destOrd="0" presId="urn:microsoft.com/office/officeart/2005/8/layout/list1"/>
    <dgm:cxn modelId="{66EAF9C4-D77C-4D02-8A10-EA09A49654FF}" type="presParOf" srcId="{4707C8F4-BB42-4845-B19B-DE423F7FEB82}" destId="{A9A7986B-D1FE-4108-BB8E-0039631C7BC2}" srcOrd="10" destOrd="0" presId="urn:microsoft.com/office/officeart/2005/8/layout/list1"/>
  </dgm:cxnLst>
  <dgm:bg>
    <a:solidFill>
      <a:schemeClr val="bg1"/>
    </a:solid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28EF0F-64A7-42E1-B42D-D1C1C4B07A0D}" type="doc">
      <dgm:prSet loTypeId="urn:microsoft.com/office/officeart/2005/8/layout/bProcess2" loCatId="process" qsTypeId="urn:microsoft.com/office/officeart/2005/8/quickstyle/3d2#6" qsCatId="3D" csTypeId="urn:microsoft.com/office/officeart/2005/8/colors/accent5_2" csCatId="accent5" phldr="1"/>
      <dgm:spPr>
        <a:scene3d>
          <a:camera prst="orthographicFront">
            <a:rot lat="0" lon="0" rev="0"/>
          </a:camera>
          <a:lightRig rig="contrasting" dir="t">
            <a:rot lat="0" lon="0" rev="1500000"/>
          </a:lightRig>
        </a:scene3d>
      </dgm:spPr>
      <dgm:t>
        <a:bodyPr/>
        <a:lstStyle/>
        <a:p>
          <a:endParaRPr lang="zh-CN" altLang="en-US"/>
        </a:p>
      </dgm:t>
    </dgm:pt>
    <dgm:pt modelId="{9D3193B3-E588-4E8D-9576-2B9E9EDAE57B}">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smtClean="0"/>
            <a:t>目标</a:t>
          </a:r>
          <a:endParaRPr lang="zh-CN" altLang="en-US" dirty="0"/>
        </a:p>
      </dgm:t>
    </dgm:pt>
    <dgm:pt modelId="{3514AF96-5BC5-46C8-AA43-D4112D6FA766}" type="parTrans" cxnId="{CFAAABE9-B908-4A8D-8BB9-0514B6BF6C22}">
      <dgm:prSet/>
      <dgm:spPr/>
      <dgm:t>
        <a:bodyPr/>
        <a:lstStyle/>
        <a:p>
          <a:endParaRPr lang="zh-CN" altLang="en-US"/>
        </a:p>
      </dgm:t>
    </dgm:pt>
    <dgm:pt modelId="{D468B18C-C709-48AC-87C5-46F9D7E2ADFD}" type="sibTrans" cxnId="{CFAAABE9-B908-4A8D-8BB9-0514B6BF6C22}">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70000" prstMaterial="metal">
          <a:bevelT w="88900" h="88900"/>
        </a:sp3d>
      </dgm:spPr>
      <dgm:t>
        <a:bodyPr/>
        <a:lstStyle/>
        <a:p>
          <a:endParaRPr lang="zh-CN" altLang="en-US"/>
        </a:p>
      </dgm:t>
    </dgm:pt>
    <dgm:pt modelId="{143C3AC3-913C-4491-9B09-5F0DACE92B38}">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t>指标</a:t>
          </a:r>
          <a:endParaRPr lang="zh-CN" altLang="en-US" sz="2400" b="1" dirty="0"/>
        </a:p>
      </dgm:t>
    </dgm:pt>
    <dgm:pt modelId="{717F55A1-6A40-4132-BCA7-D9F4A7E65928}" type="parTrans" cxnId="{0DF6FAF7-37CD-493D-89D1-DE3663C91BD8}">
      <dgm:prSet/>
      <dgm:spPr/>
      <dgm:t>
        <a:bodyPr/>
        <a:lstStyle/>
        <a:p>
          <a:endParaRPr lang="zh-CN" altLang="en-US"/>
        </a:p>
      </dgm:t>
    </dgm:pt>
    <dgm:pt modelId="{2B24E2C7-1A36-42AA-9EC9-2A28D3DCFF01}" type="sibTrans" cxnId="{0DF6FAF7-37CD-493D-89D1-DE3663C91BD8}">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70000" prstMaterial="metal">
          <a:bevelT w="88900" h="88900"/>
        </a:sp3d>
      </dgm:spPr>
      <dgm:t>
        <a:bodyPr/>
        <a:lstStyle/>
        <a:p>
          <a:endParaRPr lang="zh-CN" altLang="en-US"/>
        </a:p>
      </dgm:t>
    </dgm:pt>
    <dgm:pt modelId="{E2BD33A7-C909-46CB-8082-9367918A4DA4}">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t>措施</a:t>
          </a:r>
          <a:endParaRPr lang="zh-CN" altLang="en-US" sz="2400" b="1" dirty="0"/>
        </a:p>
      </dgm:t>
    </dgm:pt>
    <dgm:pt modelId="{757AB62F-9B2B-4F11-9EEE-D70F6811232C}" type="parTrans" cxnId="{95ACC715-09F8-4ACF-BD6B-240ED5AC070B}">
      <dgm:prSet/>
      <dgm:spPr/>
      <dgm:t>
        <a:bodyPr/>
        <a:lstStyle/>
        <a:p>
          <a:endParaRPr lang="zh-CN" altLang="en-US"/>
        </a:p>
      </dgm:t>
    </dgm:pt>
    <dgm:pt modelId="{C73459EC-378C-40A4-B33D-B13C588EF1A7}" type="sibTrans" cxnId="{95ACC715-09F8-4ACF-BD6B-240ED5AC070B}">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70000" prstMaterial="metal">
          <a:bevelT w="88900" h="88900"/>
        </a:sp3d>
      </dgm:spPr>
      <dgm:t>
        <a:bodyPr/>
        <a:lstStyle/>
        <a:p>
          <a:endParaRPr lang="zh-CN" altLang="en-US" sz="2000" b="1"/>
        </a:p>
      </dgm:t>
    </dgm:pt>
    <dgm:pt modelId="{652D2766-5082-4A2A-8CDD-4BABA24F5655}">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t>实施</a:t>
          </a:r>
          <a:endParaRPr lang="zh-CN" altLang="en-US" sz="2400" b="1" dirty="0"/>
        </a:p>
      </dgm:t>
    </dgm:pt>
    <dgm:pt modelId="{39C4BC4A-9DAA-4438-97BF-255A5956009C}" type="parTrans" cxnId="{8EA08E8E-2C71-43ED-B4E7-18EF72A89A73}">
      <dgm:prSet/>
      <dgm:spPr/>
      <dgm:t>
        <a:bodyPr/>
        <a:lstStyle/>
        <a:p>
          <a:endParaRPr lang="zh-CN" altLang="en-US"/>
        </a:p>
      </dgm:t>
    </dgm:pt>
    <dgm:pt modelId="{122870AD-36FD-4995-A95C-7E4C5D3C2943}" type="sibTrans" cxnId="{8EA08E8E-2C71-43ED-B4E7-18EF72A89A73}">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70000" prstMaterial="metal">
          <a:bevelT w="88900" h="88900"/>
        </a:sp3d>
      </dgm:spPr>
      <dgm:t>
        <a:bodyPr/>
        <a:lstStyle/>
        <a:p>
          <a:endParaRPr lang="zh-CN" altLang="en-US" b="1"/>
        </a:p>
      </dgm:t>
    </dgm:pt>
    <dgm:pt modelId="{0D64574C-7B3F-4022-B459-B15247942EE0}">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t>检查</a:t>
          </a:r>
          <a:endParaRPr lang="zh-CN" altLang="en-US" sz="2400" b="1" dirty="0"/>
        </a:p>
      </dgm:t>
    </dgm:pt>
    <dgm:pt modelId="{59DA7CA0-6B36-460F-B0A2-A309D2DB5BDD}" type="parTrans" cxnId="{3C46CCAC-708E-4D5E-8A38-187C1C24FA2D}">
      <dgm:prSet/>
      <dgm:spPr/>
      <dgm:t>
        <a:bodyPr/>
        <a:lstStyle/>
        <a:p>
          <a:endParaRPr lang="zh-CN" altLang="en-US"/>
        </a:p>
      </dgm:t>
    </dgm:pt>
    <dgm:pt modelId="{474F56AF-2D0F-432C-8521-90ABDD8202D0}" type="sibTrans" cxnId="{3C46CCAC-708E-4D5E-8A38-187C1C24FA2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70000" prstMaterial="metal">
          <a:bevelT w="88900" h="88900"/>
        </a:sp3d>
      </dgm:spPr>
      <dgm:t>
        <a:bodyPr/>
        <a:lstStyle/>
        <a:p>
          <a:endParaRPr lang="zh-CN" altLang="en-US" sz="2000" b="1"/>
        </a:p>
      </dgm:t>
    </dgm:pt>
    <dgm:pt modelId="{242A3839-3FAA-4A1C-83CE-7B92EC09AD4D}">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t>评价</a:t>
          </a:r>
          <a:endParaRPr lang="zh-CN" altLang="en-US" sz="2400" b="1" dirty="0"/>
        </a:p>
      </dgm:t>
    </dgm:pt>
    <dgm:pt modelId="{F4B8B8FE-F253-4B32-8CE4-507DD66DBA0C}" type="parTrans" cxnId="{3D0A45A5-DA13-45FB-8667-7B9C9C698A72}">
      <dgm:prSet/>
      <dgm:spPr/>
      <dgm:t>
        <a:bodyPr/>
        <a:lstStyle/>
        <a:p>
          <a:endParaRPr lang="zh-CN" altLang="en-US"/>
        </a:p>
      </dgm:t>
    </dgm:pt>
    <dgm:pt modelId="{1C932A79-F13E-4503-B4C4-ED7646FEB21E}" type="sibTrans" cxnId="{3D0A45A5-DA13-45FB-8667-7B9C9C698A72}">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70000" prstMaterial="metal">
          <a:bevelT w="88900" h="88900"/>
        </a:sp3d>
      </dgm:spPr>
      <dgm:t>
        <a:bodyPr/>
        <a:lstStyle/>
        <a:p>
          <a:endParaRPr lang="zh-CN" altLang="en-US" sz="2000" b="1"/>
        </a:p>
      </dgm:t>
    </dgm:pt>
    <dgm:pt modelId="{14487BCF-464E-4AD6-91D7-648A59511C1F}">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effectLst>
                <a:glow rad="63500">
                  <a:schemeClr val="accent4">
                    <a:satMod val="175000"/>
                    <a:alpha val="40000"/>
                  </a:schemeClr>
                </a:glow>
              </a:effectLst>
            </a:rPr>
            <a:t>考核</a:t>
          </a:r>
          <a:endParaRPr lang="zh-CN" altLang="en-US" sz="2400" b="1" dirty="0">
            <a:effectLst>
              <a:glow rad="63500">
                <a:schemeClr val="accent4">
                  <a:satMod val="175000"/>
                  <a:alpha val="40000"/>
                </a:schemeClr>
              </a:glow>
            </a:effectLst>
          </a:endParaRPr>
        </a:p>
      </dgm:t>
    </dgm:pt>
    <dgm:pt modelId="{04EEB19B-49CF-4A97-904B-CA6E2A53D5FC}" type="parTrans" cxnId="{73272677-6907-47A8-AAFE-655C22E8B3D9}">
      <dgm:prSet/>
      <dgm:spPr/>
      <dgm:t>
        <a:bodyPr/>
        <a:lstStyle/>
        <a:p>
          <a:endParaRPr lang="zh-CN" altLang="en-US"/>
        </a:p>
      </dgm:t>
    </dgm:pt>
    <dgm:pt modelId="{02A20045-0DBD-4EF3-B642-AE80FBB887A3}" type="sibTrans" cxnId="{73272677-6907-47A8-AAFE-655C22E8B3D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70000" prstMaterial="metal">
          <a:bevelT w="88900" h="88900"/>
        </a:sp3d>
      </dgm:spPr>
      <dgm:t>
        <a:bodyPr/>
        <a:lstStyle/>
        <a:p>
          <a:endParaRPr lang="zh-CN" altLang="en-US" sz="2000" b="1">
            <a:effectLst>
              <a:glow rad="63500">
                <a:schemeClr val="accent4">
                  <a:satMod val="175000"/>
                  <a:alpha val="40000"/>
                </a:schemeClr>
              </a:glow>
            </a:effectLst>
          </a:endParaRPr>
        </a:p>
      </dgm:t>
    </dgm:pt>
    <dgm:pt modelId="{6DCF469D-461C-44E8-B111-9CE24C31D923}">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smtClean="0">
              <a:effectLst>
                <a:glow rad="63500">
                  <a:schemeClr val="accent4">
                    <a:satMod val="175000"/>
                    <a:alpha val="40000"/>
                  </a:schemeClr>
                </a:glow>
              </a:effectLst>
            </a:rPr>
            <a:t>改进</a:t>
          </a:r>
          <a:endParaRPr lang="zh-CN" altLang="en-US" sz="2400" b="1" dirty="0">
            <a:effectLst>
              <a:glow rad="63500">
                <a:schemeClr val="accent4">
                  <a:satMod val="175000"/>
                  <a:alpha val="40000"/>
                </a:schemeClr>
              </a:glow>
            </a:effectLst>
          </a:endParaRPr>
        </a:p>
      </dgm:t>
    </dgm:pt>
    <dgm:pt modelId="{6866F265-F0D0-49EE-AEB4-D19EF5C3A936}" type="parTrans" cxnId="{F50919DB-A05C-4B72-B3BC-9FA67AF5E714}">
      <dgm:prSet/>
      <dgm:spPr/>
      <dgm:t>
        <a:bodyPr/>
        <a:lstStyle/>
        <a:p>
          <a:endParaRPr lang="zh-CN" altLang="en-US"/>
        </a:p>
      </dgm:t>
    </dgm:pt>
    <dgm:pt modelId="{DBAA96D2-6B42-4768-B24B-53CCACBF2859}" type="sibTrans" cxnId="{F50919DB-A05C-4B72-B3BC-9FA67AF5E714}">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70000" prstMaterial="metal">
          <a:bevelT w="88900" h="88900"/>
        </a:sp3d>
      </dgm:spPr>
      <dgm:t>
        <a:bodyPr/>
        <a:lstStyle/>
        <a:p>
          <a:endParaRPr lang="zh-CN" altLang="en-US" sz="2000">
            <a:effectLst>
              <a:glow rad="63500">
                <a:schemeClr val="accent4">
                  <a:satMod val="175000"/>
                  <a:alpha val="40000"/>
                </a:schemeClr>
              </a:glow>
            </a:effectLst>
          </a:endParaRPr>
        </a:p>
      </dgm:t>
    </dgm:pt>
    <dgm:pt modelId="{A009F2EB-1F12-4E00-9D00-7CA759DDFCB9}">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b="1" dirty="0" smtClean="0">
              <a:effectLst>
                <a:glow rad="63500">
                  <a:schemeClr val="accent4">
                    <a:satMod val="175000"/>
                    <a:alpha val="40000"/>
                  </a:schemeClr>
                </a:glow>
              </a:effectLst>
            </a:rPr>
            <a:t>目标</a:t>
          </a:r>
          <a:endParaRPr lang="zh-CN" altLang="en-US" b="1" dirty="0">
            <a:effectLst>
              <a:glow rad="63500">
                <a:schemeClr val="accent4">
                  <a:satMod val="175000"/>
                  <a:alpha val="40000"/>
                </a:schemeClr>
              </a:glow>
            </a:effectLst>
          </a:endParaRPr>
        </a:p>
      </dgm:t>
    </dgm:pt>
    <dgm:pt modelId="{5C3B70F1-5F49-40E5-9277-71578E8F3640}" type="parTrans" cxnId="{0C339F16-92E8-4C0F-AAC8-6F9F6E134484}">
      <dgm:prSet/>
      <dgm:spPr/>
      <dgm:t>
        <a:bodyPr/>
        <a:lstStyle/>
        <a:p>
          <a:endParaRPr lang="zh-CN" altLang="en-US"/>
        </a:p>
      </dgm:t>
    </dgm:pt>
    <dgm:pt modelId="{A0AA7473-354F-4DBD-A9EF-2BBCF64719C7}" type="sibTrans" cxnId="{0C339F16-92E8-4C0F-AAC8-6F9F6E134484}">
      <dgm:prSet/>
      <dgm:spPr/>
      <dgm:t>
        <a:bodyPr/>
        <a:lstStyle/>
        <a:p>
          <a:endParaRPr lang="zh-CN" altLang="en-US"/>
        </a:p>
      </dgm:t>
    </dgm:pt>
    <dgm:pt modelId="{2547C178-D2C6-4FC7-A8CF-064A978CF566}" type="pres">
      <dgm:prSet presAssocID="{1B28EF0F-64A7-42E1-B42D-D1C1C4B07A0D}" presName="diagram" presStyleCnt="0">
        <dgm:presLayoutVars>
          <dgm:dir/>
          <dgm:resizeHandles/>
        </dgm:presLayoutVars>
      </dgm:prSet>
      <dgm:spPr/>
      <dgm:t>
        <a:bodyPr/>
        <a:lstStyle/>
        <a:p>
          <a:endParaRPr lang="zh-CN" altLang="en-US"/>
        </a:p>
      </dgm:t>
    </dgm:pt>
    <dgm:pt modelId="{A5F22AFD-B743-43AE-B87F-C53EA0103D60}" type="pres">
      <dgm:prSet presAssocID="{9D3193B3-E588-4E8D-9576-2B9E9EDAE57B}" presName="firstNode" presStyleLbl="node1" presStyleIdx="0" presStyleCnt="9">
        <dgm:presLayoutVars>
          <dgm:bulletEnabled val="1"/>
        </dgm:presLayoutVars>
      </dgm:prSet>
      <dgm:spPr/>
      <dgm:t>
        <a:bodyPr/>
        <a:lstStyle/>
        <a:p>
          <a:endParaRPr lang="zh-CN" altLang="en-US"/>
        </a:p>
      </dgm:t>
    </dgm:pt>
    <dgm:pt modelId="{AFF1F16A-8D66-4325-B5F4-81BA3A641BC7}" type="pres">
      <dgm:prSet presAssocID="{D468B18C-C709-48AC-87C5-46F9D7E2ADFD}" presName="sibTrans" presStyleLbl="sibTrans2D1" presStyleIdx="0" presStyleCnt="8"/>
      <dgm:spPr/>
      <dgm:t>
        <a:bodyPr/>
        <a:lstStyle/>
        <a:p>
          <a:endParaRPr lang="zh-CN" altLang="en-US"/>
        </a:p>
      </dgm:t>
    </dgm:pt>
    <dgm:pt modelId="{DD714379-5BEE-4E0D-B4E6-DE5D547F378A}" type="pres">
      <dgm:prSet presAssocID="{143C3AC3-913C-4491-9B09-5F0DACE92B38}" presName="middle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A1D83249-D127-4EAD-AB66-3F5E21DBE0FC}" type="pres">
      <dgm:prSet presAssocID="{143C3AC3-913C-4491-9B09-5F0DACE92B38}" presName="padding" presStyleLbl="node1" presStyleIdx="0" presStyleCnt="9"/>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729F124B-777F-4FD1-AF4E-F4236FDDD60C}" type="pres">
      <dgm:prSet presAssocID="{143C3AC3-913C-4491-9B09-5F0DACE92B38}" presName="shape" presStyleLbl="node1" presStyleIdx="1" presStyleCnt="9" custScaleX="113125" custScaleY="113125">
        <dgm:presLayoutVars>
          <dgm:bulletEnabled val="1"/>
        </dgm:presLayoutVars>
      </dgm:prSet>
      <dgm:spPr/>
      <dgm:t>
        <a:bodyPr/>
        <a:lstStyle/>
        <a:p>
          <a:endParaRPr lang="zh-CN" altLang="en-US"/>
        </a:p>
      </dgm:t>
    </dgm:pt>
    <dgm:pt modelId="{93BD8B9D-58F9-486F-BC0C-53EA45C3EF08}" type="pres">
      <dgm:prSet presAssocID="{2B24E2C7-1A36-42AA-9EC9-2A28D3DCFF01}" presName="sibTrans" presStyleLbl="sibTrans2D1" presStyleIdx="1" presStyleCnt="8"/>
      <dgm:spPr/>
      <dgm:t>
        <a:bodyPr/>
        <a:lstStyle/>
        <a:p>
          <a:endParaRPr lang="zh-CN" altLang="en-US"/>
        </a:p>
      </dgm:t>
    </dgm:pt>
    <dgm:pt modelId="{E1AF938C-AFC5-474E-9044-DF91A2CA33CF}" type="pres">
      <dgm:prSet presAssocID="{E2BD33A7-C909-46CB-8082-9367918A4DA4}" presName="middle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AC9859E7-F05A-4E62-B8AA-23421E67F29B}" type="pres">
      <dgm:prSet presAssocID="{E2BD33A7-C909-46CB-8082-9367918A4DA4}" presName="padding" presStyleLbl="node1" presStyleIdx="1" presStyleCnt="9"/>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6898A8E1-3DF3-4EFC-AEA5-81A4F203421E}" type="pres">
      <dgm:prSet presAssocID="{E2BD33A7-C909-46CB-8082-9367918A4DA4}" presName="shape" presStyleLbl="node1" presStyleIdx="2" presStyleCnt="9" custScaleX="113125" custScaleY="113125">
        <dgm:presLayoutVars>
          <dgm:bulletEnabled val="1"/>
        </dgm:presLayoutVars>
      </dgm:prSet>
      <dgm:spPr/>
      <dgm:t>
        <a:bodyPr/>
        <a:lstStyle/>
        <a:p>
          <a:endParaRPr lang="zh-CN" altLang="en-US"/>
        </a:p>
      </dgm:t>
    </dgm:pt>
    <dgm:pt modelId="{B927380C-9753-42E3-92A9-D92541413059}" type="pres">
      <dgm:prSet presAssocID="{C73459EC-378C-40A4-B33D-B13C588EF1A7}" presName="sibTrans" presStyleLbl="sibTrans2D1" presStyleIdx="2" presStyleCnt="8" custScaleX="113125" custScaleY="113125"/>
      <dgm:spPr/>
      <dgm:t>
        <a:bodyPr/>
        <a:lstStyle/>
        <a:p>
          <a:endParaRPr lang="zh-CN" altLang="en-US"/>
        </a:p>
      </dgm:t>
    </dgm:pt>
    <dgm:pt modelId="{E4DF949F-9E0B-47F6-964A-4BDE915B4026}" type="pres">
      <dgm:prSet presAssocID="{652D2766-5082-4A2A-8CDD-4BABA24F5655}" presName="middle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0A2D67A0-DA5F-4B5F-BDBB-C5E79F276CF4}" type="pres">
      <dgm:prSet presAssocID="{652D2766-5082-4A2A-8CDD-4BABA24F5655}" presName="padding" presStyleLbl="node1" presStyleIdx="2" presStyleCnt="9"/>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0015F32D-1832-46D2-AF00-3286FC7359E9}" type="pres">
      <dgm:prSet presAssocID="{652D2766-5082-4A2A-8CDD-4BABA24F5655}" presName="shape" presStyleLbl="node1" presStyleIdx="3" presStyleCnt="9" custScaleX="113125" custScaleY="113125">
        <dgm:presLayoutVars>
          <dgm:bulletEnabled val="1"/>
        </dgm:presLayoutVars>
      </dgm:prSet>
      <dgm:spPr/>
      <dgm:t>
        <a:bodyPr/>
        <a:lstStyle/>
        <a:p>
          <a:endParaRPr lang="zh-CN" altLang="en-US"/>
        </a:p>
      </dgm:t>
    </dgm:pt>
    <dgm:pt modelId="{3CFCEA52-3B53-49B5-998C-E16BE67A8E60}" type="pres">
      <dgm:prSet presAssocID="{122870AD-36FD-4995-A95C-7E4C5D3C2943}" presName="sibTrans" presStyleLbl="sibTrans2D1" presStyleIdx="3" presStyleCnt="8" custScaleX="113125" custScaleY="113125"/>
      <dgm:spPr/>
      <dgm:t>
        <a:bodyPr/>
        <a:lstStyle/>
        <a:p>
          <a:endParaRPr lang="zh-CN" altLang="en-US"/>
        </a:p>
      </dgm:t>
    </dgm:pt>
    <dgm:pt modelId="{A8D5C85B-8DE7-4285-8C24-B24D4CB30CA8}" type="pres">
      <dgm:prSet presAssocID="{0D64574C-7B3F-4022-B459-B15247942EE0}" presName="middle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EF01A136-FDD1-4905-861A-8A5C8301EF88}" type="pres">
      <dgm:prSet presAssocID="{0D64574C-7B3F-4022-B459-B15247942EE0}" presName="padding" presStyleLbl="node1" presStyleIdx="3" presStyleCnt="9"/>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5E27F5BB-20FF-4D7D-9815-8CC360FB9F61}" type="pres">
      <dgm:prSet presAssocID="{0D64574C-7B3F-4022-B459-B15247942EE0}" presName="shape" presStyleLbl="node1" presStyleIdx="4" presStyleCnt="9" custScaleX="113125" custScaleY="113125">
        <dgm:presLayoutVars>
          <dgm:bulletEnabled val="1"/>
        </dgm:presLayoutVars>
      </dgm:prSet>
      <dgm:spPr/>
      <dgm:t>
        <a:bodyPr/>
        <a:lstStyle/>
        <a:p>
          <a:endParaRPr lang="zh-CN" altLang="en-US"/>
        </a:p>
      </dgm:t>
    </dgm:pt>
    <dgm:pt modelId="{4B164C45-B814-4547-97FB-79385D512C60}" type="pres">
      <dgm:prSet presAssocID="{474F56AF-2D0F-432C-8521-90ABDD8202D0}" presName="sibTrans" presStyleLbl="sibTrans2D1" presStyleIdx="4" presStyleCnt="8" custScaleX="113125" custScaleY="113125"/>
      <dgm:spPr/>
      <dgm:t>
        <a:bodyPr/>
        <a:lstStyle/>
        <a:p>
          <a:endParaRPr lang="zh-CN" altLang="en-US"/>
        </a:p>
      </dgm:t>
    </dgm:pt>
    <dgm:pt modelId="{AE171092-0DB6-4997-B1B3-B3E55CA6A573}" type="pres">
      <dgm:prSet presAssocID="{242A3839-3FAA-4A1C-83CE-7B92EC09AD4D}" presName="middle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3D988806-B34E-4A34-8A72-4AEA5E79DA33}" type="pres">
      <dgm:prSet presAssocID="{242A3839-3FAA-4A1C-83CE-7B92EC09AD4D}" presName="padding" presStyleLbl="node1" presStyleIdx="4" presStyleCnt="9"/>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834B5A14-974D-44CA-8E29-57BF16496211}" type="pres">
      <dgm:prSet presAssocID="{242A3839-3FAA-4A1C-83CE-7B92EC09AD4D}" presName="shape" presStyleLbl="node1" presStyleIdx="5" presStyleCnt="9" custScaleX="113125" custScaleY="113125">
        <dgm:presLayoutVars>
          <dgm:bulletEnabled val="1"/>
        </dgm:presLayoutVars>
      </dgm:prSet>
      <dgm:spPr/>
      <dgm:t>
        <a:bodyPr/>
        <a:lstStyle/>
        <a:p>
          <a:endParaRPr lang="zh-CN" altLang="en-US"/>
        </a:p>
      </dgm:t>
    </dgm:pt>
    <dgm:pt modelId="{6D45154C-4CBF-42D0-8B85-5C317505B334}" type="pres">
      <dgm:prSet presAssocID="{1C932A79-F13E-4503-B4C4-ED7646FEB21E}" presName="sibTrans" presStyleLbl="sibTrans2D1" presStyleIdx="5" presStyleCnt="8" custScaleX="113125" custScaleY="113125"/>
      <dgm:spPr/>
      <dgm:t>
        <a:bodyPr/>
        <a:lstStyle/>
        <a:p>
          <a:endParaRPr lang="zh-CN" altLang="en-US"/>
        </a:p>
      </dgm:t>
    </dgm:pt>
    <dgm:pt modelId="{3FC082BD-0016-4F38-BD77-87EC01A95EC7}" type="pres">
      <dgm:prSet presAssocID="{14487BCF-464E-4AD6-91D7-648A59511C1F}" presName="middle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A52E5EA0-6C43-4B94-B528-E1FBF5506DE1}" type="pres">
      <dgm:prSet presAssocID="{14487BCF-464E-4AD6-91D7-648A59511C1F}" presName="padding" presStyleLbl="node1" presStyleIdx="5" presStyleCnt="9"/>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B4B6AB6B-057F-4BF6-AAD0-F64C9775CA84}" type="pres">
      <dgm:prSet presAssocID="{14487BCF-464E-4AD6-91D7-648A59511C1F}" presName="shape" presStyleLbl="node1" presStyleIdx="6" presStyleCnt="9" custScaleX="113125" custScaleY="113125">
        <dgm:presLayoutVars>
          <dgm:bulletEnabled val="1"/>
        </dgm:presLayoutVars>
      </dgm:prSet>
      <dgm:spPr/>
      <dgm:t>
        <a:bodyPr/>
        <a:lstStyle/>
        <a:p>
          <a:endParaRPr lang="zh-CN" altLang="en-US"/>
        </a:p>
      </dgm:t>
    </dgm:pt>
    <dgm:pt modelId="{FF643673-2816-462F-8E9E-BEAEB03AE2E9}" type="pres">
      <dgm:prSet presAssocID="{02A20045-0DBD-4EF3-B642-AE80FBB887A3}" presName="sibTrans" presStyleLbl="sibTrans2D1" presStyleIdx="6" presStyleCnt="8" custScaleX="113125" custScaleY="113125"/>
      <dgm:spPr/>
      <dgm:t>
        <a:bodyPr/>
        <a:lstStyle/>
        <a:p>
          <a:endParaRPr lang="zh-CN" altLang="en-US"/>
        </a:p>
      </dgm:t>
    </dgm:pt>
    <dgm:pt modelId="{8994CD07-F083-4D3C-895B-BBBA1B5E257D}" type="pres">
      <dgm:prSet presAssocID="{6DCF469D-461C-44E8-B111-9CE24C31D923}" presName="middle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FE544D22-2E45-4826-982F-FFC5DDFAE972}" type="pres">
      <dgm:prSet presAssocID="{6DCF469D-461C-44E8-B111-9CE24C31D923}" presName="padding" presStyleLbl="node1" presStyleIdx="6" presStyleCnt="9"/>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C9649E86-E5AA-4BBF-9E21-D1A35F0A5B99}" type="pres">
      <dgm:prSet presAssocID="{6DCF469D-461C-44E8-B111-9CE24C31D923}" presName="shape" presStyleLbl="node1" presStyleIdx="7" presStyleCnt="9" custScaleX="113125" custScaleY="113125">
        <dgm:presLayoutVars>
          <dgm:bulletEnabled val="1"/>
        </dgm:presLayoutVars>
      </dgm:prSet>
      <dgm:spPr/>
      <dgm:t>
        <a:bodyPr/>
        <a:lstStyle/>
        <a:p>
          <a:endParaRPr lang="zh-CN" altLang="en-US"/>
        </a:p>
      </dgm:t>
    </dgm:pt>
    <dgm:pt modelId="{011FCA88-64E2-4105-821D-C550F1AD2241}" type="pres">
      <dgm:prSet presAssocID="{DBAA96D2-6B42-4768-B24B-53CCACBF2859}" presName="sibTrans" presStyleLbl="sibTrans2D1" presStyleIdx="7" presStyleCnt="8"/>
      <dgm:spPr/>
      <dgm:t>
        <a:bodyPr/>
        <a:lstStyle/>
        <a:p>
          <a:endParaRPr lang="zh-CN" altLang="en-US"/>
        </a:p>
      </dgm:t>
    </dgm:pt>
    <dgm:pt modelId="{8E935157-3ADA-47D6-8CC1-ADF097C9029B}" type="pres">
      <dgm:prSet presAssocID="{A009F2EB-1F12-4E00-9D00-7CA759DDFCB9}" presName="lastNode" presStyleLbl="node1" presStyleIdx="8" presStyleCnt="9">
        <dgm:presLayoutVars>
          <dgm:bulletEnabled val="1"/>
        </dgm:presLayoutVars>
      </dgm:prSet>
      <dgm:spPr/>
      <dgm:t>
        <a:bodyPr/>
        <a:lstStyle/>
        <a:p>
          <a:endParaRPr lang="zh-CN" altLang="en-US"/>
        </a:p>
      </dgm:t>
    </dgm:pt>
  </dgm:ptLst>
  <dgm:cxnLst>
    <dgm:cxn modelId="{4D0F0321-484B-4D7B-AE33-28FF4EE06498}" type="presOf" srcId="{DBAA96D2-6B42-4768-B24B-53CCACBF2859}" destId="{011FCA88-64E2-4105-821D-C550F1AD2241}" srcOrd="0" destOrd="0" presId="urn:microsoft.com/office/officeart/2005/8/layout/bProcess2"/>
    <dgm:cxn modelId="{0DF6FAF7-37CD-493D-89D1-DE3663C91BD8}" srcId="{1B28EF0F-64A7-42E1-B42D-D1C1C4B07A0D}" destId="{143C3AC3-913C-4491-9B09-5F0DACE92B38}" srcOrd="1" destOrd="0" parTransId="{717F55A1-6A40-4132-BCA7-D9F4A7E65928}" sibTransId="{2B24E2C7-1A36-42AA-9EC9-2A28D3DCFF01}"/>
    <dgm:cxn modelId="{746E995E-BE51-4A7B-9646-68B00D5C3DFE}" type="presOf" srcId="{C73459EC-378C-40A4-B33D-B13C588EF1A7}" destId="{B927380C-9753-42E3-92A9-D92541413059}" srcOrd="0" destOrd="0" presId="urn:microsoft.com/office/officeart/2005/8/layout/bProcess2"/>
    <dgm:cxn modelId="{5A72AF54-AA6A-465E-993C-8C1AEA423B52}" type="presOf" srcId="{A009F2EB-1F12-4E00-9D00-7CA759DDFCB9}" destId="{8E935157-3ADA-47D6-8CC1-ADF097C9029B}" srcOrd="0" destOrd="0" presId="urn:microsoft.com/office/officeart/2005/8/layout/bProcess2"/>
    <dgm:cxn modelId="{B41A421C-1362-46D1-AB6F-4BFDAB4E8D76}" type="presOf" srcId="{2B24E2C7-1A36-42AA-9EC9-2A28D3DCFF01}" destId="{93BD8B9D-58F9-486F-BC0C-53EA45C3EF08}" srcOrd="0" destOrd="0" presId="urn:microsoft.com/office/officeart/2005/8/layout/bProcess2"/>
    <dgm:cxn modelId="{CFAAABE9-B908-4A8D-8BB9-0514B6BF6C22}" srcId="{1B28EF0F-64A7-42E1-B42D-D1C1C4B07A0D}" destId="{9D3193B3-E588-4E8D-9576-2B9E9EDAE57B}" srcOrd="0" destOrd="0" parTransId="{3514AF96-5BC5-46C8-AA43-D4112D6FA766}" sibTransId="{D468B18C-C709-48AC-87C5-46F9D7E2ADFD}"/>
    <dgm:cxn modelId="{E3D2DD8D-1D44-4B42-A1CE-022FCFC5F14D}" type="presOf" srcId="{474F56AF-2D0F-432C-8521-90ABDD8202D0}" destId="{4B164C45-B814-4547-97FB-79385D512C60}" srcOrd="0" destOrd="0" presId="urn:microsoft.com/office/officeart/2005/8/layout/bProcess2"/>
    <dgm:cxn modelId="{D504D305-820A-4254-A6E1-21C5B7DC9140}" type="presOf" srcId="{122870AD-36FD-4995-A95C-7E4C5D3C2943}" destId="{3CFCEA52-3B53-49B5-998C-E16BE67A8E60}" srcOrd="0" destOrd="0" presId="urn:microsoft.com/office/officeart/2005/8/layout/bProcess2"/>
    <dgm:cxn modelId="{FE2EAC45-C2DF-4521-82F0-A3E1FD64C6B9}" type="presOf" srcId="{1B28EF0F-64A7-42E1-B42D-D1C1C4B07A0D}" destId="{2547C178-D2C6-4FC7-A8CF-064A978CF566}" srcOrd="0" destOrd="0" presId="urn:microsoft.com/office/officeart/2005/8/layout/bProcess2"/>
    <dgm:cxn modelId="{0C339F16-92E8-4C0F-AAC8-6F9F6E134484}" srcId="{1B28EF0F-64A7-42E1-B42D-D1C1C4B07A0D}" destId="{A009F2EB-1F12-4E00-9D00-7CA759DDFCB9}" srcOrd="8" destOrd="0" parTransId="{5C3B70F1-5F49-40E5-9277-71578E8F3640}" sibTransId="{A0AA7473-354F-4DBD-A9EF-2BBCF64719C7}"/>
    <dgm:cxn modelId="{3C46CCAC-708E-4D5E-8A38-187C1C24FA2D}" srcId="{1B28EF0F-64A7-42E1-B42D-D1C1C4B07A0D}" destId="{0D64574C-7B3F-4022-B459-B15247942EE0}" srcOrd="4" destOrd="0" parTransId="{59DA7CA0-6B36-460F-B0A2-A309D2DB5BDD}" sibTransId="{474F56AF-2D0F-432C-8521-90ABDD8202D0}"/>
    <dgm:cxn modelId="{73272677-6907-47A8-AAFE-655C22E8B3D9}" srcId="{1B28EF0F-64A7-42E1-B42D-D1C1C4B07A0D}" destId="{14487BCF-464E-4AD6-91D7-648A59511C1F}" srcOrd="6" destOrd="0" parTransId="{04EEB19B-49CF-4A97-904B-CA6E2A53D5FC}" sibTransId="{02A20045-0DBD-4EF3-B642-AE80FBB887A3}"/>
    <dgm:cxn modelId="{F50919DB-A05C-4B72-B3BC-9FA67AF5E714}" srcId="{1B28EF0F-64A7-42E1-B42D-D1C1C4B07A0D}" destId="{6DCF469D-461C-44E8-B111-9CE24C31D923}" srcOrd="7" destOrd="0" parTransId="{6866F265-F0D0-49EE-AEB4-D19EF5C3A936}" sibTransId="{DBAA96D2-6B42-4768-B24B-53CCACBF2859}"/>
    <dgm:cxn modelId="{3D0A45A5-DA13-45FB-8667-7B9C9C698A72}" srcId="{1B28EF0F-64A7-42E1-B42D-D1C1C4B07A0D}" destId="{242A3839-3FAA-4A1C-83CE-7B92EC09AD4D}" srcOrd="5" destOrd="0" parTransId="{F4B8B8FE-F253-4B32-8CE4-507DD66DBA0C}" sibTransId="{1C932A79-F13E-4503-B4C4-ED7646FEB21E}"/>
    <dgm:cxn modelId="{A9F8DF85-894A-47A5-A614-60F8CA9D5150}" type="presOf" srcId="{143C3AC3-913C-4491-9B09-5F0DACE92B38}" destId="{729F124B-777F-4FD1-AF4E-F4236FDDD60C}" srcOrd="0" destOrd="0" presId="urn:microsoft.com/office/officeart/2005/8/layout/bProcess2"/>
    <dgm:cxn modelId="{0A62A40D-D725-4B54-A275-6062A4E33FA2}" type="presOf" srcId="{14487BCF-464E-4AD6-91D7-648A59511C1F}" destId="{B4B6AB6B-057F-4BF6-AAD0-F64C9775CA84}" srcOrd="0" destOrd="0" presId="urn:microsoft.com/office/officeart/2005/8/layout/bProcess2"/>
    <dgm:cxn modelId="{9A826C98-80F2-4701-84CB-72EEA76596E9}" type="presOf" srcId="{6DCF469D-461C-44E8-B111-9CE24C31D923}" destId="{C9649E86-E5AA-4BBF-9E21-D1A35F0A5B99}" srcOrd="0" destOrd="0" presId="urn:microsoft.com/office/officeart/2005/8/layout/bProcess2"/>
    <dgm:cxn modelId="{95ACC715-09F8-4ACF-BD6B-240ED5AC070B}" srcId="{1B28EF0F-64A7-42E1-B42D-D1C1C4B07A0D}" destId="{E2BD33A7-C909-46CB-8082-9367918A4DA4}" srcOrd="2" destOrd="0" parTransId="{757AB62F-9B2B-4F11-9EEE-D70F6811232C}" sibTransId="{C73459EC-378C-40A4-B33D-B13C588EF1A7}"/>
    <dgm:cxn modelId="{A6C04C74-0D0D-40E9-ADF0-23B86AA5C42E}" type="presOf" srcId="{9D3193B3-E588-4E8D-9576-2B9E9EDAE57B}" destId="{A5F22AFD-B743-43AE-B87F-C53EA0103D60}" srcOrd="0" destOrd="0" presId="urn:microsoft.com/office/officeart/2005/8/layout/bProcess2"/>
    <dgm:cxn modelId="{E213534E-D5AF-4328-88DC-C82BDE4C6DBE}" type="presOf" srcId="{0D64574C-7B3F-4022-B459-B15247942EE0}" destId="{5E27F5BB-20FF-4D7D-9815-8CC360FB9F61}" srcOrd="0" destOrd="0" presId="urn:microsoft.com/office/officeart/2005/8/layout/bProcess2"/>
    <dgm:cxn modelId="{AD9FBAA5-7C9A-4E15-9B5F-FCFD04A0A81C}" type="presOf" srcId="{E2BD33A7-C909-46CB-8082-9367918A4DA4}" destId="{6898A8E1-3DF3-4EFC-AEA5-81A4F203421E}" srcOrd="0" destOrd="0" presId="urn:microsoft.com/office/officeart/2005/8/layout/bProcess2"/>
    <dgm:cxn modelId="{BCB27264-6456-42D7-9A3B-6CD86966F97E}" type="presOf" srcId="{1C932A79-F13E-4503-B4C4-ED7646FEB21E}" destId="{6D45154C-4CBF-42D0-8B85-5C317505B334}" srcOrd="0" destOrd="0" presId="urn:microsoft.com/office/officeart/2005/8/layout/bProcess2"/>
    <dgm:cxn modelId="{A1CE9784-C47F-4F08-92F7-E1515F6AAF0D}" type="presOf" srcId="{242A3839-3FAA-4A1C-83CE-7B92EC09AD4D}" destId="{834B5A14-974D-44CA-8E29-57BF16496211}" srcOrd="0" destOrd="0" presId="urn:microsoft.com/office/officeart/2005/8/layout/bProcess2"/>
    <dgm:cxn modelId="{C5845105-44AA-4AE5-A6CB-773C2C52DAF3}" type="presOf" srcId="{02A20045-0DBD-4EF3-B642-AE80FBB887A3}" destId="{FF643673-2816-462F-8E9E-BEAEB03AE2E9}" srcOrd="0" destOrd="0" presId="urn:microsoft.com/office/officeart/2005/8/layout/bProcess2"/>
    <dgm:cxn modelId="{10AE3317-B422-4147-9D9B-91A25DE876BE}" type="presOf" srcId="{652D2766-5082-4A2A-8CDD-4BABA24F5655}" destId="{0015F32D-1832-46D2-AF00-3286FC7359E9}" srcOrd="0" destOrd="0" presId="urn:microsoft.com/office/officeart/2005/8/layout/bProcess2"/>
    <dgm:cxn modelId="{8EA08E8E-2C71-43ED-B4E7-18EF72A89A73}" srcId="{1B28EF0F-64A7-42E1-B42D-D1C1C4B07A0D}" destId="{652D2766-5082-4A2A-8CDD-4BABA24F5655}" srcOrd="3" destOrd="0" parTransId="{39C4BC4A-9DAA-4438-97BF-255A5956009C}" sibTransId="{122870AD-36FD-4995-A95C-7E4C5D3C2943}"/>
    <dgm:cxn modelId="{DE444A3D-82CE-4B0F-83C2-A0A600C903EA}" type="presOf" srcId="{D468B18C-C709-48AC-87C5-46F9D7E2ADFD}" destId="{AFF1F16A-8D66-4325-B5F4-81BA3A641BC7}" srcOrd="0" destOrd="0" presId="urn:microsoft.com/office/officeart/2005/8/layout/bProcess2"/>
    <dgm:cxn modelId="{65EC70F0-C9D5-4BCB-A53E-09EA72B04A12}" type="presParOf" srcId="{2547C178-D2C6-4FC7-A8CF-064A978CF566}" destId="{A5F22AFD-B743-43AE-B87F-C53EA0103D60}" srcOrd="0" destOrd="0" presId="urn:microsoft.com/office/officeart/2005/8/layout/bProcess2"/>
    <dgm:cxn modelId="{54FFBF0D-48CC-4BA9-BD5D-0DD0161D1642}" type="presParOf" srcId="{2547C178-D2C6-4FC7-A8CF-064A978CF566}" destId="{AFF1F16A-8D66-4325-B5F4-81BA3A641BC7}" srcOrd="1" destOrd="0" presId="urn:microsoft.com/office/officeart/2005/8/layout/bProcess2"/>
    <dgm:cxn modelId="{0954CA5F-9189-45D1-9CCD-976CC69E22D9}" type="presParOf" srcId="{2547C178-D2C6-4FC7-A8CF-064A978CF566}" destId="{DD714379-5BEE-4E0D-B4E6-DE5D547F378A}" srcOrd="2" destOrd="0" presId="urn:microsoft.com/office/officeart/2005/8/layout/bProcess2"/>
    <dgm:cxn modelId="{FC8EC838-421B-4CA8-A874-7F98C51F8BE3}" type="presParOf" srcId="{DD714379-5BEE-4E0D-B4E6-DE5D547F378A}" destId="{A1D83249-D127-4EAD-AB66-3F5E21DBE0FC}" srcOrd="0" destOrd="0" presId="urn:microsoft.com/office/officeart/2005/8/layout/bProcess2"/>
    <dgm:cxn modelId="{975ED5FD-9C69-49F6-B8A1-0824AD3FC12C}" type="presParOf" srcId="{DD714379-5BEE-4E0D-B4E6-DE5D547F378A}" destId="{729F124B-777F-4FD1-AF4E-F4236FDDD60C}" srcOrd="1" destOrd="0" presId="urn:microsoft.com/office/officeart/2005/8/layout/bProcess2"/>
    <dgm:cxn modelId="{864DD5B4-E49C-4188-BA06-757A3DF6D80F}" type="presParOf" srcId="{2547C178-D2C6-4FC7-A8CF-064A978CF566}" destId="{93BD8B9D-58F9-486F-BC0C-53EA45C3EF08}" srcOrd="3" destOrd="0" presId="urn:microsoft.com/office/officeart/2005/8/layout/bProcess2"/>
    <dgm:cxn modelId="{47F6CBF1-3BB7-41AC-9D70-3C29F97D52D0}" type="presParOf" srcId="{2547C178-D2C6-4FC7-A8CF-064A978CF566}" destId="{E1AF938C-AFC5-474E-9044-DF91A2CA33CF}" srcOrd="4" destOrd="0" presId="urn:microsoft.com/office/officeart/2005/8/layout/bProcess2"/>
    <dgm:cxn modelId="{FEC6265F-45D9-4367-8D03-CF244A72CF8A}" type="presParOf" srcId="{E1AF938C-AFC5-474E-9044-DF91A2CA33CF}" destId="{AC9859E7-F05A-4E62-B8AA-23421E67F29B}" srcOrd="0" destOrd="0" presId="urn:microsoft.com/office/officeart/2005/8/layout/bProcess2"/>
    <dgm:cxn modelId="{503DB249-B34E-492A-890C-FC6F66D829D8}" type="presParOf" srcId="{E1AF938C-AFC5-474E-9044-DF91A2CA33CF}" destId="{6898A8E1-3DF3-4EFC-AEA5-81A4F203421E}" srcOrd="1" destOrd="0" presId="urn:microsoft.com/office/officeart/2005/8/layout/bProcess2"/>
    <dgm:cxn modelId="{7D2BD586-CD3E-41E8-8221-729CEAC92E06}" type="presParOf" srcId="{2547C178-D2C6-4FC7-A8CF-064A978CF566}" destId="{B927380C-9753-42E3-92A9-D92541413059}" srcOrd="5" destOrd="0" presId="urn:microsoft.com/office/officeart/2005/8/layout/bProcess2"/>
    <dgm:cxn modelId="{F7247A21-4B43-4E75-AD36-77B8DEDEE04B}" type="presParOf" srcId="{2547C178-D2C6-4FC7-A8CF-064A978CF566}" destId="{E4DF949F-9E0B-47F6-964A-4BDE915B4026}" srcOrd="6" destOrd="0" presId="urn:microsoft.com/office/officeart/2005/8/layout/bProcess2"/>
    <dgm:cxn modelId="{6ED9F5EF-BFAE-45DE-94DA-8B51308EF22B}" type="presParOf" srcId="{E4DF949F-9E0B-47F6-964A-4BDE915B4026}" destId="{0A2D67A0-DA5F-4B5F-BDBB-C5E79F276CF4}" srcOrd="0" destOrd="0" presId="urn:microsoft.com/office/officeart/2005/8/layout/bProcess2"/>
    <dgm:cxn modelId="{444D0992-569D-46E3-8C0D-C82B3CB532B0}" type="presParOf" srcId="{E4DF949F-9E0B-47F6-964A-4BDE915B4026}" destId="{0015F32D-1832-46D2-AF00-3286FC7359E9}" srcOrd="1" destOrd="0" presId="urn:microsoft.com/office/officeart/2005/8/layout/bProcess2"/>
    <dgm:cxn modelId="{3309AA2A-7D05-44BD-A340-38C47EBAAC2E}" type="presParOf" srcId="{2547C178-D2C6-4FC7-A8CF-064A978CF566}" destId="{3CFCEA52-3B53-49B5-998C-E16BE67A8E60}" srcOrd="7" destOrd="0" presId="urn:microsoft.com/office/officeart/2005/8/layout/bProcess2"/>
    <dgm:cxn modelId="{75F1ADEE-10A1-4EFF-93CD-54C5534F9374}" type="presParOf" srcId="{2547C178-D2C6-4FC7-A8CF-064A978CF566}" destId="{A8D5C85B-8DE7-4285-8C24-B24D4CB30CA8}" srcOrd="8" destOrd="0" presId="urn:microsoft.com/office/officeart/2005/8/layout/bProcess2"/>
    <dgm:cxn modelId="{F0E10452-07FB-44CC-9824-A1C71D672A91}" type="presParOf" srcId="{A8D5C85B-8DE7-4285-8C24-B24D4CB30CA8}" destId="{EF01A136-FDD1-4905-861A-8A5C8301EF88}" srcOrd="0" destOrd="0" presId="urn:microsoft.com/office/officeart/2005/8/layout/bProcess2"/>
    <dgm:cxn modelId="{9BA3120E-19D9-4533-A7C2-B959ABF0B9F3}" type="presParOf" srcId="{A8D5C85B-8DE7-4285-8C24-B24D4CB30CA8}" destId="{5E27F5BB-20FF-4D7D-9815-8CC360FB9F61}" srcOrd="1" destOrd="0" presId="urn:microsoft.com/office/officeart/2005/8/layout/bProcess2"/>
    <dgm:cxn modelId="{48383224-78E8-4409-BD8F-C021800F9151}" type="presParOf" srcId="{2547C178-D2C6-4FC7-A8CF-064A978CF566}" destId="{4B164C45-B814-4547-97FB-79385D512C60}" srcOrd="9" destOrd="0" presId="urn:microsoft.com/office/officeart/2005/8/layout/bProcess2"/>
    <dgm:cxn modelId="{C11E38A5-9A44-48C1-8D21-2FC937F4122C}" type="presParOf" srcId="{2547C178-D2C6-4FC7-A8CF-064A978CF566}" destId="{AE171092-0DB6-4997-B1B3-B3E55CA6A573}" srcOrd="10" destOrd="0" presId="urn:microsoft.com/office/officeart/2005/8/layout/bProcess2"/>
    <dgm:cxn modelId="{2D44EA5C-65BF-4212-A54D-13E9E352A540}" type="presParOf" srcId="{AE171092-0DB6-4997-B1B3-B3E55CA6A573}" destId="{3D988806-B34E-4A34-8A72-4AEA5E79DA33}" srcOrd="0" destOrd="0" presId="urn:microsoft.com/office/officeart/2005/8/layout/bProcess2"/>
    <dgm:cxn modelId="{84FC84A9-316D-4590-B792-175EBE14D651}" type="presParOf" srcId="{AE171092-0DB6-4997-B1B3-B3E55CA6A573}" destId="{834B5A14-974D-44CA-8E29-57BF16496211}" srcOrd="1" destOrd="0" presId="urn:microsoft.com/office/officeart/2005/8/layout/bProcess2"/>
    <dgm:cxn modelId="{B6FAA492-CE69-4A3A-BC6D-CD54B221CD99}" type="presParOf" srcId="{2547C178-D2C6-4FC7-A8CF-064A978CF566}" destId="{6D45154C-4CBF-42D0-8B85-5C317505B334}" srcOrd="11" destOrd="0" presId="urn:microsoft.com/office/officeart/2005/8/layout/bProcess2"/>
    <dgm:cxn modelId="{FC21AF3A-A35C-4937-92FA-2EFE0C24425B}" type="presParOf" srcId="{2547C178-D2C6-4FC7-A8CF-064A978CF566}" destId="{3FC082BD-0016-4F38-BD77-87EC01A95EC7}" srcOrd="12" destOrd="0" presId="urn:microsoft.com/office/officeart/2005/8/layout/bProcess2"/>
    <dgm:cxn modelId="{596F5D8A-6FE2-4B6F-A4EC-DE313EB1AA59}" type="presParOf" srcId="{3FC082BD-0016-4F38-BD77-87EC01A95EC7}" destId="{A52E5EA0-6C43-4B94-B528-E1FBF5506DE1}" srcOrd="0" destOrd="0" presId="urn:microsoft.com/office/officeart/2005/8/layout/bProcess2"/>
    <dgm:cxn modelId="{FCF8B03A-4F99-40F2-B861-3EA2AB5E9A34}" type="presParOf" srcId="{3FC082BD-0016-4F38-BD77-87EC01A95EC7}" destId="{B4B6AB6B-057F-4BF6-AAD0-F64C9775CA84}" srcOrd="1" destOrd="0" presId="urn:microsoft.com/office/officeart/2005/8/layout/bProcess2"/>
    <dgm:cxn modelId="{E6477FEB-33E8-4CB5-AC67-1752D73E9F96}" type="presParOf" srcId="{2547C178-D2C6-4FC7-A8CF-064A978CF566}" destId="{FF643673-2816-462F-8E9E-BEAEB03AE2E9}" srcOrd="13" destOrd="0" presId="urn:microsoft.com/office/officeart/2005/8/layout/bProcess2"/>
    <dgm:cxn modelId="{E7703A54-FEF7-4864-A552-3F34428F8AE6}" type="presParOf" srcId="{2547C178-D2C6-4FC7-A8CF-064A978CF566}" destId="{8994CD07-F083-4D3C-895B-BBBA1B5E257D}" srcOrd="14" destOrd="0" presId="urn:microsoft.com/office/officeart/2005/8/layout/bProcess2"/>
    <dgm:cxn modelId="{A7F4E311-F4B0-4582-9312-19A1252F304F}" type="presParOf" srcId="{8994CD07-F083-4D3C-895B-BBBA1B5E257D}" destId="{FE544D22-2E45-4826-982F-FFC5DDFAE972}" srcOrd="0" destOrd="0" presId="urn:microsoft.com/office/officeart/2005/8/layout/bProcess2"/>
    <dgm:cxn modelId="{FF2CCEAE-8E26-4E75-A82C-3A8F6AB8A37E}" type="presParOf" srcId="{8994CD07-F083-4D3C-895B-BBBA1B5E257D}" destId="{C9649E86-E5AA-4BBF-9E21-D1A35F0A5B99}" srcOrd="1" destOrd="0" presId="urn:microsoft.com/office/officeart/2005/8/layout/bProcess2"/>
    <dgm:cxn modelId="{C927FFB4-94EE-4B68-9EFD-64A1E9C8674E}" type="presParOf" srcId="{2547C178-D2C6-4FC7-A8CF-064A978CF566}" destId="{011FCA88-64E2-4105-821D-C550F1AD2241}" srcOrd="15" destOrd="0" presId="urn:microsoft.com/office/officeart/2005/8/layout/bProcess2"/>
    <dgm:cxn modelId="{51B25E4B-6687-4201-9B71-83EE5EEC05DE}" type="presParOf" srcId="{2547C178-D2C6-4FC7-A8CF-064A978CF566}" destId="{8E935157-3ADA-47D6-8CC1-ADF097C9029B}" srcOrd="16" destOrd="0" presId="urn:microsoft.com/office/officeart/2005/8/layout/bProcess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15376-02CC-49C5-AF70-D3C2FABCC8B6}" type="doc">
      <dgm:prSet loTypeId="urn:microsoft.com/office/officeart/2005/8/layout/hList1" loCatId="list" qsTypeId="urn:microsoft.com/office/officeart/2005/8/quickstyle/simple5" qsCatId="simple" csTypeId="urn:microsoft.com/office/officeart/2005/8/colors/accent5_2" csCatId="accent5" phldr="1"/>
      <dgm:spPr/>
      <dgm:t>
        <a:bodyPr/>
        <a:lstStyle/>
        <a:p>
          <a:endParaRPr lang="zh-CN" altLang="en-US"/>
        </a:p>
      </dgm:t>
    </dgm:pt>
    <dgm:pt modelId="{2FCFF5A7-728C-462B-BB14-B81FEC214D45}">
      <dgm:prSet phldrT="[文本]"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70000"/>
            </a:lnSpc>
          </a:pPr>
          <a:r>
            <a:rPr lang="zh-CN" altLang="en-US" sz="2000" b="1" dirty="0" smtClean="0">
              <a:solidFill>
                <a:schemeClr val="tx1"/>
              </a:solidFill>
            </a:rPr>
            <a:t>标准成本法</a:t>
          </a:r>
          <a:endParaRPr lang="en-US" altLang="zh-CN" sz="2000" b="1" dirty="0" smtClean="0">
            <a:solidFill>
              <a:schemeClr val="tx1"/>
            </a:solidFill>
          </a:endParaRPr>
        </a:p>
        <a:p>
          <a:pPr>
            <a:lnSpc>
              <a:spcPct val="70000"/>
            </a:lnSpc>
          </a:pPr>
          <a:r>
            <a:rPr lang="zh-CN" altLang="en-US" sz="2000" b="1" dirty="0" smtClean="0">
              <a:solidFill>
                <a:schemeClr val="tx1"/>
              </a:solidFill>
            </a:rPr>
            <a:t>的含义</a:t>
          </a:r>
          <a:endParaRPr lang="zh-CN" altLang="en-US" sz="2000" b="1" dirty="0">
            <a:solidFill>
              <a:schemeClr val="tx1"/>
            </a:solidFill>
          </a:endParaRPr>
        </a:p>
      </dgm:t>
    </dgm:pt>
    <dgm:pt modelId="{9D077EAB-80B6-4694-A456-94B7911F802B}" type="parTrans" cxnId="{A0180809-8AC9-4F82-93F9-25BF105D873F}">
      <dgm:prSet/>
      <dgm:spPr/>
      <dgm:t>
        <a:bodyPr/>
        <a:lstStyle/>
        <a:p>
          <a:endParaRPr lang="zh-CN" altLang="en-US" sz="2000" b="1"/>
        </a:p>
      </dgm:t>
    </dgm:pt>
    <dgm:pt modelId="{04D728C8-64F0-4AFE-8F34-1096C32C8EC6}" type="sibTrans" cxnId="{A0180809-8AC9-4F82-93F9-25BF105D873F}">
      <dgm:prSet/>
      <dgm:spPr/>
      <dgm:t>
        <a:bodyPr/>
        <a:lstStyle/>
        <a:p>
          <a:endParaRPr lang="zh-CN" altLang="en-US" sz="2000" b="1"/>
        </a:p>
      </dgm:t>
    </dgm:pt>
    <dgm:pt modelId="{535FC5DC-C135-4343-A7A2-A379A148C9AA}">
      <dgm:prSet phldrT="[文本]" custT="1"/>
      <dgm:spPr>
        <a:solidFill>
          <a:schemeClr val="bg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effectLst/>
              <a:latin typeface="楷体" panose="02010609060101010101" pitchFamily="49" charset="-122"/>
              <a:ea typeface="楷体" panose="02010609060101010101" pitchFamily="49" charset="-122"/>
            </a:rPr>
            <a:t>标准成本有两种含义</a:t>
          </a:r>
          <a:endParaRPr lang="zh-CN" altLang="en-US" sz="2000" b="1" dirty="0">
            <a:effectLst/>
            <a:latin typeface="楷体" panose="02010609060101010101" pitchFamily="49" charset="-122"/>
            <a:ea typeface="楷体" panose="02010609060101010101" pitchFamily="49" charset="-122"/>
          </a:endParaRPr>
        </a:p>
      </dgm:t>
    </dgm:pt>
    <dgm:pt modelId="{51D27B43-3E8E-4476-8199-EB066E2AD899}" type="parTrans" cxnId="{DF1A5792-B8EE-48CF-B1EE-C58FC19CE72B}">
      <dgm:prSet/>
      <dgm:spPr/>
      <dgm:t>
        <a:bodyPr/>
        <a:lstStyle/>
        <a:p>
          <a:endParaRPr lang="zh-CN" altLang="en-US" sz="2000" b="1"/>
        </a:p>
      </dgm:t>
    </dgm:pt>
    <dgm:pt modelId="{94B6DCA1-40B0-4CBC-A6F2-EE969D790E48}" type="sibTrans" cxnId="{DF1A5792-B8EE-48CF-B1EE-C58FC19CE72B}">
      <dgm:prSet/>
      <dgm:spPr/>
      <dgm:t>
        <a:bodyPr/>
        <a:lstStyle/>
        <a:p>
          <a:endParaRPr lang="zh-CN" altLang="en-US" sz="2000" b="1"/>
        </a:p>
      </dgm:t>
    </dgm:pt>
    <dgm:pt modelId="{0DB993AF-8D5E-4A2E-AF13-766016536F62}">
      <dgm:prSet phldrT="[文本]"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70000"/>
            </a:lnSpc>
          </a:pPr>
          <a:r>
            <a:rPr lang="zh-CN" altLang="en-US" sz="2000" b="1" dirty="0" smtClean="0">
              <a:solidFill>
                <a:schemeClr val="tx1"/>
              </a:solidFill>
            </a:rPr>
            <a:t>标准成本</a:t>
          </a:r>
          <a:endParaRPr lang="en-US" altLang="zh-CN" sz="2000" b="1" dirty="0" smtClean="0">
            <a:solidFill>
              <a:schemeClr val="tx1"/>
            </a:solidFill>
          </a:endParaRPr>
        </a:p>
        <a:p>
          <a:pPr>
            <a:lnSpc>
              <a:spcPct val="70000"/>
            </a:lnSpc>
          </a:pPr>
          <a:r>
            <a:rPr lang="zh-CN" altLang="en-US" sz="2000" b="1" dirty="0" smtClean="0">
              <a:solidFill>
                <a:schemeClr val="tx1"/>
              </a:solidFill>
            </a:rPr>
            <a:t>的分类</a:t>
          </a:r>
          <a:endParaRPr lang="zh-CN" altLang="en-US" sz="2000" b="1" dirty="0">
            <a:solidFill>
              <a:schemeClr val="tx1"/>
            </a:solidFill>
          </a:endParaRPr>
        </a:p>
      </dgm:t>
    </dgm:pt>
    <dgm:pt modelId="{2DE92636-5275-47E8-93CC-E78EF9AF74CB}" type="parTrans" cxnId="{EAC0A837-4F69-4D6F-B7D9-4F35333A60BD}">
      <dgm:prSet/>
      <dgm:spPr/>
      <dgm:t>
        <a:bodyPr/>
        <a:lstStyle/>
        <a:p>
          <a:endParaRPr lang="zh-CN" altLang="en-US" sz="2000" b="1"/>
        </a:p>
      </dgm:t>
    </dgm:pt>
    <dgm:pt modelId="{89AC9AC1-15E3-42FE-A4AF-16C6A51A10F1}" type="sibTrans" cxnId="{EAC0A837-4F69-4D6F-B7D9-4F35333A60BD}">
      <dgm:prSet/>
      <dgm:spPr/>
      <dgm:t>
        <a:bodyPr/>
        <a:lstStyle/>
        <a:p>
          <a:endParaRPr lang="zh-CN" altLang="en-US" sz="2000" b="1"/>
        </a:p>
      </dgm:t>
    </dgm:pt>
    <dgm:pt modelId="{1B731016-34BA-447E-96FA-08447FF58139}">
      <dgm:prSet phldrT="[文本]" custT="1"/>
      <dgm:spPr>
        <a:solidFill>
          <a:schemeClr val="bg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effectLst/>
              <a:latin typeface="楷体" panose="02010609060101010101" pitchFamily="49" charset="-122"/>
              <a:ea typeface="楷体" panose="02010609060101010101" pitchFamily="49" charset="-122"/>
            </a:rPr>
            <a:t>理想标准成本、正常标准成本和现实标准成本。</a:t>
          </a:r>
          <a:endParaRPr lang="zh-CN" altLang="en-US" sz="2000" b="1" dirty="0">
            <a:effectLst/>
            <a:latin typeface="楷体" panose="02010609060101010101" pitchFamily="49" charset="-122"/>
            <a:ea typeface="楷体" panose="02010609060101010101" pitchFamily="49" charset="-122"/>
          </a:endParaRPr>
        </a:p>
      </dgm:t>
    </dgm:pt>
    <dgm:pt modelId="{AFB99F6B-F660-4CE2-AD26-A97029464C6D}" type="parTrans" cxnId="{0ED5FBCB-5829-47D7-8EB3-200CAFC581E7}">
      <dgm:prSet/>
      <dgm:spPr/>
      <dgm:t>
        <a:bodyPr/>
        <a:lstStyle/>
        <a:p>
          <a:endParaRPr lang="zh-CN" altLang="en-US" sz="2000" b="1"/>
        </a:p>
      </dgm:t>
    </dgm:pt>
    <dgm:pt modelId="{96F2EE13-8F09-4234-80DA-FCE179DAA423}" type="sibTrans" cxnId="{0ED5FBCB-5829-47D7-8EB3-200CAFC581E7}">
      <dgm:prSet/>
      <dgm:spPr/>
      <dgm:t>
        <a:bodyPr/>
        <a:lstStyle/>
        <a:p>
          <a:endParaRPr lang="zh-CN" altLang="en-US" sz="2000" b="1"/>
        </a:p>
      </dgm:t>
    </dgm:pt>
    <dgm:pt modelId="{C5A7E9DA-8904-4444-85DB-DB276D959663}">
      <dgm:prSet phldrT="[文本]"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70000"/>
            </a:lnSpc>
          </a:pPr>
          <a:r>
            <a:rPr lang="zh-CN" altLang="en-US" sz="2000" b="1" dirty="0" smtClean="0">
              <a:solidFill>
                <a:schemeClr val="tx1"/>
              </a:solidFill>
            </a:rPr>
            <a:t>标准成本</a:t>
          </a:r>
          <a:endParaRPr lang="en-US" altLang="zh-CN" sz="2000" b="1" dirty="0" smtClean="0">
            <a:solidFill>
              <a:schemeClr val="tx1"/>
            </a:solidFill>
          </a:endParaRPr>
        </a:p>
        <a:p>
          <a:pPr>
            <a:lnSpc>
              <a:spcPct val="70000"/>
            </a:lnSpc>
          </a:pPr>
          <a:r>
            <a:rPr lang="zh-CN" altLang="en-US" sz="2000" b="1" dirty="0" smtClean="0">
              <a:solidFill>
                <a:schemeClr val="tx1"/>
              </a:solidFill>
            </a:rPr>
            <a:t>的制定</a:t>
          </a:r>
          <a:endParaRPr lang="zh-CN" altLang="en-US" sz="2000" b="1" dirty="0">
            <a:solidFill>
              <a:schemeClr val="tx1"/>
            </a:solidFill>
          </a:endParaRPr>
        </a:p>
      </dgm:t>
    </dgm:pt>
    <dgm:pt modelId="{A25CAE51-C324-4492-B0E0-D1F6A745820C}" type="parTrans" cxnId="{6A9FE040-1E6A-44E5-A073-C36DD6CC1192}">
      <dgm:prSet/>
      <dgm:spPr/>
      <dgm:t>
        <a:bodyPr/>
        <a:lstStyle/>
        <a:p>
          <a:endParaRPr lang="zh-CN" altLang="en-US" sz="2000" b="1"/>
        </a:p>
      </dgm:t>
    </dgm:pt>
    <dgm:pt modelId="{4FA9808A-4F66-4376-BB25-53DFFAD3516F}" type="sibTrans" cxnId="{6A9FE040-1E6A-44E5-A073-C36DD6CC1192}">
      <dgm:prSet/>
      <dgm:spPr/>
      <dgm:t>
        <a:bodyPr/>
        <a:lstStyle/>
        <a:p>
          <a:endParaRPr lang="zh-CN" altLang="en-US" sz="2000" b="1"/>
        </a:p>
      </dgm:t>
    </dgm:pt>
    <dgm:pt modelId="{88A11827-AF62-4FD9-8564-40D31AF2FF0F}">
      <dgm:prSet phldrT="[文本]" custT="1"/>
      <dgm:spPr>
        <a:solidFill>
          <a:schemeClr val="bg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000" b="1" dirty="0" smtClean="0">
              <a:effectLst/>
              <a:latin typeface="楷体" panose="02010609060101010101" pitchFamily="49" charset="-122"/>
              <a:ea typeface="楷体" panose="02010609060101010101" pitchFamily="49" charset="-122"/>
            </a:rPr>
            <a:t>标准成本均应分为用量标准和价格标准。</a:t>
          </a:r>
          <a:endParaRPr lang="zh-CN" altLang="en-US" sz="2000" b="1" dirty="0">
            <a:effectLst/>
            <a:latin typeface="楷体" panose="02010609060101010101" pitchFamily="49" charset="-122"/>
            <a:ea typeface="楷体" panose="02010609060101010101" pitchFamily="49" charset="-122"/>
          </a:endParaRPr>
        </a:p>
      </dgm:t>
    </dgm:pt>
    <dgm:pt modelId="{AA9DA327-11A0-48D1-8CB3-F4D12022B065}" type="parTrans" cxnId="{DC7AA354-3C03-4ED9-BB32-9E94BB98A76D}">
      <dgm:prSet/>
      <dgm:spPr/>
      <dgm:t>
        <a:bodyPr/>
        <a:lstStyle/>
        <a:p>
          <a:endParaRPr lang="zh-CN" altLang="en-US" sz="2000" b="1"/>
        </a:p>
      </dgm:t>
    </dgm:pt>
    <dgm:pt modelId="{B3C583B6-2B89-4D00-8BE8-A520EC34ABFD}" type="sibTrans" cxnId="{DC7AA354-3C03-4ED9-BB32-9E94BB98A76D}">
      <dgm:prSet/>
      <dgm:spPr/>
      <dgm:t>
        <a:bodyPr/>
        <a:lstStyle/>
        <a:p>
          <a:endParaRPr lang="zh-CN" altLang="en-US" sz="2000" b="1"/>
        </a:p>
      </dgm:t>
    </dgm:pt>
    <dgm:pt modelId="{87B81043-0E81-45D6-878C-B0403171EE6F}">
      <dgm:prSet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70000"/>
            </a:lnSpc>
          </a:pPr>
          <a:r>
            <a:rPr lang="zh-CN" sz="2000" b="1" dirty="0" smtClean="0">
              <a:solidFill>
                <a:schemeClr val="tx1"/>
              </a:solidFill>
            </a:rPr>
            <a:t>标准成本法</a:t>
          </a:r>
          <a:endParaRPr lang="en-US" altLang="zh-CN" sz="2000" b="1" dirty="0" smtClean="0">
            <a:solidFill>
              <a:schemeClr val="tx1"/>
            </a:solidFill>
          </a:endParaRPr>
        </a:p>
        <a:p>
          <a:pPr>
            <a:lnSpc>
              <a:spcPct val="70000"/>
            </a:lnSpc>
          </a:pPr>
          <a:r>
            <a:rPr lang="zh-CN" sz="2000" b="1" dirty="0" smtClean="0">
              <a:solidFill>
                <a:schemeClr val="tx1"/>
              </a:solidFill>
            </a:rPr>
            <a:t>的适用范围</a:t>
          </a:r>
          <a:endParaRPr lang="zh-CN" altLang="en-US" sz="2000" b="1" dirty="0">
            <a:solidFill>
              <a:schemeClr val="tx1"/>
            </a:solidFill>
          </a:endParaRPr>
        </a:p>
      </dgm:t>
    </dgm:pt>
    <dgm:pt modelId="{EF4D2382-2BE9-4D0D-B513-E16256B81A0B}" type="parTrans" cxnId="{8E2DD5C0-E8DD-46F8-BBAB-5A560CAE8C96}">
      <dgm:prSet/>
      <dgm:spPr/>
      <dgm:t>
        <a:bodyPr/>
        <a:lstStyle/>
        <a:p>
          <a:endParaRPr lang="zh-CN" altLang="en-US" sz="2000" b="1"/>
        </a:p>
      </dgm:t>
    </dgm:pt>
    <dgm:pt modelId="{2D93A009-7806-4ADE-B60E-0D152E84E7B9}" type="sibTrans" cxnId="{8E2DD5C0-E8DD-46F8-BBAB-5A560CAE8C96}">
      <dgm:prSet/>
      <dgm:spPr/>
      <dgm:t>
        <a:bodyPr/>
        <a:lstStyle/>
        <a:p>
          <a:endParaRPr lang="zh-CN" altLang="en-US" sz="2000" b="1"/>
        </a:p>
      </dgm:t>
    </dgm:pt>
    <dgm:pt modelId="{45222A0E-DA06-41A5-87CA-2C8533E15FBF}">
      <dgm:prSet custT="1"/>
      <dgm:spPr>
        <a:solidFill>
          <a:schemeClr val="bg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effectLst/>
              <a:latin typeface="楷体" panose="02010609060101010101" pitchFamily="49" charset="-122"/>
              <a:ea typeface="楷体" panose="02010609060101010101" pitchFamily="49" charset="-122"/>
            </a:rPr>
            <a:t>适用于产品品种较少的大批量生产企业</a:t>
          </a:r>
          <a:endParaRPr lang="zh-CN" altLang="en-US" sz="2000" b="1" dirty="0">
            <a:effectLst/>
            <a:latin typeface="楷体" panose="02010609060101010101" pitchFamily="49" charset="-122"/>
            <a:ea typeface="楷体" panose="02010609060101010101" pitchFamily="49" charset="-122"/>
          </a:endParaRPr>
        </a:p>
      </dgm:t>
    </dgm:pt>
    <dgm:pt modelId="{D0A3F8D8-948C-40A9-82FC-042FADFAAEC3}" type="parTrans" cxnId="{EC521715-7FE3-42A4-8C78-EC3D9C8F6CD3}">
      <dgm:prSet/>
      <dgm:spPr/>
      <dgm:t>
        <a:bodyPr/>
        <a:lstStyle/>
        <a:p>
          <a:endParaRPr lang="zh-CN" altLang="en-US" sz="2000" b="1"/>
        </a:p>
      </dgm:t>
    </dgm:pt>
    <dgm:pt modelId="{699B36E6-9372-4BCA-8D82-78A2EC50FE1D}" type="sibTrans" cxnId="{EC521715-7FE3-42A4-8C78-EC3D9C8F6CD3}">
      <dgm:prSet/>
      <dgm:spPr/>
      <dgm:t>
        <a:bodyPr/>
        <a:lstStyle/>
        <a:p>
          <a:endParaRPr lang="zh-CN" altLang="en-US" sz="2000" b="1"/>
        </a:p>
      </dgm:t>
    </dgm:pt>
    <dgm:pt modelId="{168B3CBE-8E55-4119-8E68-2A1D119A79AD}">
      <dgm:prSet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70000"/>
            </a:lnSpc>
          </a:pPr>
          <a:r>
            <a:rPr lang="zh-CN" sz="2000" b="1" dirty="0" smtClean="0">
              <a:solidFill>
                <a:schemeClr val="tx1"/>
              </a:solidFill>
            </a:rPr>
            <a:t>标准成本法</a:t>
          </a:r>
          <a:endParaRPr lang="en-US" altLang="zh-CN" sz="2000" b="1" dirty="0" smtClean="0">
            <a:solidFill>
              <a:schemeClr val="tx1"/>
            </a:solidFill>
          </a:endParaRPr>
        </a:p>
        <a:p>
          <a:pPr>
            <a:lnSpc>
              <a:spcPct val="70000"/>
            </a:lnSpc>
          </a:pPr>
          <a:r>
            <a:rPr lang="zh-CN" sz="2000" b="1" dirty="0" smtClean="0">
              <a:solidFill>
                <a:schemeClr val="tx1"/>
              </a:solidFill>
            </a:rPr>
            <a:t>的用途</a:t>
          </a:r>
          <a:endParaRPr lang="zh-CN" altLang="en-US" sz="2000" b="1" dirty="0">
            <a:solidFill>
              <a:schemeClr val="tx1"/>
            </a:solidFill>
          </a:endParaRPr>
        </a:p>
      </dgm:t>
    </dgm:pt>
    <dgm:pt modelId="{69E333A7-91FA-4864-A566-00C2B35497F9}" type="parTrans" cxnId="{FAFBA17E-342F-407C-B21F-538BE2E29815}">
      <dgm:prSet/>
      <dgm:spPr/>
      <dgm:t>
        <a:bodyPr/>
        <a:lstStyle/>
        <a:p>
          <a:endParaRPr lang="zh-CN" altLang="en-US" sz="2000" b="1"/>
        </a:p>
      </dgm:t>
    </dgm:pt>
    <dgm:pt modelId="{EA141692-E169-4D42-978E-CD66E47EF091}" type="sibTrans" cxnId="{FAFBA17E-342F-407C-B21F-538BE2E29815}">
      <dgm:prSet/>
      <dgm:spPr/>
      <dgm:t>
        <a:bodyPr/>
        <a:lstStyle/>
        <a:p>
          <a:endParaRPr lang="zh-CN" altLang="en-US" sz="2000" b="1"/>
        </a:p>
      </dgm:t>
    </dgm:pt>
    <dgm:pt modelId="{5EBBBFF0-C309-4210-88C5-54A092E18B3C}">
      <dgm:prSet custT="1"/>
      <dgm:spPr>
        <a:solidFill>
          <a:schemeClr val="bg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smtClean="0">
              <a:effectLst/>
              <a:latin typeface="楷体" panose="02010609060101010101" pitchFamily="49" charset="-122"/>
              <a:ea typeface="楷体" panose="02010609060101010101" pitchFamily="49" charset="-122"/>
            </a:rPr>
            <a:t>作为成本控制的依据</a:t>
          </a:r>
          <a:endParaRPr lang="zh-CN" altLang="en-US" sz="2000" b="1">
            <a:effectLst/>
            <a:latin typeface="楷体" panose="02010609060101010101" pitchFamily="49" charset="-122"/>
            <a:ea typeface="楷体" panose="02010609060101010101" pitchFamily="49" charset="-122"/>
          </a:endParaRPr>
        </a:p>
      </dgm:t>
    </dgm:pt>
    <dgm:pt modelId="{88DB245B-73AE-4EF0-815C-EF08F553C7B0}" type="parTrans" cxnId="{284A44BA-5B30-4C2D-861B-8341BEE5B3C9}">
      <dgm:prSet/>
      <dgm:spPr/>
      <dgm:t>
        <a:bodyPr/>
        <a:lstStyle/>
        <a:p>
          <a:endParaRPr lang="zh-CN" altLang="en-US" sz="2000" b="1"/>
        </a:p>
      </dgm:t>
    </dgm:pt>
    <dgm:pt modelId="{B6A9479C-5EAC-48BA-94E7-205472835963}" type="sibTrans" cxnId="{284A44BA-5B30-4C2D-861B-8341BEE5B3C9}">
      <dgm:prSet/>
      <dgm:spPr/>
      <dgm:t>
        <a:bodyPr/>
        <a:lstStyle/>
        <a:p>
          <a:endParaRPr lang="zh-CN" altLang="en-US" sz="2000" b="1"/>
        </a:p>
      </dgm:t>
    </dgm:pt>
    <dgm:pt modelId="{ABAF9680-DBEC-464C-AC0B-2B1D2A9B1BBE}">
      <dgm:prSet custT="1"/>
      <dgm:spPr>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nSpc>
              <a:spcPct val="70000"/>
            </a:lnSpc>
          </a:pPr>
          <a:r>
            <a:rPr lang="zh-CN" sz="2000" b="1" dirty="0" smtClean="0">
              <a:solidFill>
                <a:schemeClr val="tx1"/>
              </a:solidFill>
            </a:rPr>
            <a:t>标准成本法</a:t>
          </a:r>
          <a:endParaRPr lang="en-US" altLang="zh-CN" sz="2000" b="1" dirty="0" smtClean="0">
            <a:solidFill>
              <a:schemeClr val="tx1"/>
            </a:solidFill>
          </a:endParaRPr>
        </a:p>
        <a:p>
          <a:pPr>
            <a:lnSpc>
              <a:spcPct val="70000"/>
            </a:lnSpc>
          </a:pPr>
          <a:r>
            <a:rPr lang="zh-CN" sz="2000" b="1" dirty="0" smtClean="0">
              <a:solidFill>
                <a:schemeClr val="tx1"/>
              </a:solidFill>
            </a:rPr>
            <a:t>的特点</a:t>
          </a:r>
          <a:endParaRPr lang="zh-CN" altLang="en-US" sz="2000" b="1" dirty="0">
            <a:solidFill>
              <a:schemeClr val="tx1"/>
            </a:solidFill>
          </a:endParaRPr>
        </a:p>
      </dgm:t>
    </dgm:pt>
    <dgm:pt modelId="{EEAC38A3-7446-49E9-B21D-8EAEFC5E54FA}" type="parTrans" cxnId="{B6D0F795-90CB-43A6-A237-D1C93422628C}">
      <dgm:prSet/>
      <dgm:spPr/>
      <dgm:t>
        <a:bodyPr/>
        <a:lstStyle/>
        <a:p>
          <a:endParaRPr lang="zh-CN" altLang="en-US" sz="2000" b="1"/>
        </a:p>
      </dgm:t>
    </dgm:pt>
    <dgm:pt modelId="{FE42BB54-651A-4CDB-AA94-3C0382307201}" type="sibTrans" cxnId="{B6D0F795-90CB-43A6-A237-D1C93422628C}">
      <dgm:prSet/>
      <dgm:spPr/>
      <dgm:t>
        <a:bodyPr/>
        <a:lstStyle/>
        <a:p>
          <a:endParaRPr lang="zh-CN" altLang="en-US" sz="2000" b="1"/>
        </a:p>
      </dgm:t>
    </dgm:pt>
    <dgm:pt modelId="{2D672206-778D-48DB-AA67-DD9D5800B7A6}">
      <dgm:prSet custT="1"/>
      <dgm:spPr>
        <a:solidFill>
          <a:schemeClr val="bg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smtClean="0">
              <a:effectLst/>
              <a:latin typeface="楷体" panose="02010609060101010101" pitchFamily="49" charset="-122"/>
              <a:ea typeface="楷体" panose="02010609060101010101" pitchFamily="49" charset="-122"/>
            </a:rPr>
            <a:t>差异明细化</a:t>
          </a:r>
          <a:endParaRPr lang="zh-CN" altLang="en-US" sz="2000" b="1">
            <a:effectLst/>
            <a:latin typeface="楷体" panose="02010609060101010101" pitchFamily="49" charset="-122"/>
            <a:ea typeface="楷体" panose="02010609060101010101" pitchFamily="49" charset="-122"/>
          </a:endParaRPr>
        </a:p>
      </dgm:t>
    </dgm:pt>
    <dgm:pt modelId="{17BA743D-A709-4358-A689-7AC12BFB298A}" type="parTrans" cxnId="{BE95F2BB-3491-4ABA-9B00-528A9505BB3D}">
      <dgm:prSet/>
      <dgm:spPr/>
      <dgm:t>
        <a:bodyPr/>
        <a:lstStyle/>
        <a:p>
          <a:endParaRPr lang="zh-CN" altLang="en-US" sz="2000" b="1"/>
        </a:p>
      </dgm:t>
    </dgm:pt>
    <dgm:pt modelId="{488699FC-9EEF-47BD-A4F0-09474C8C3266}" type="sibTrans" cxnId="{BE95F2BB-3491-4ABA-9B00-528A9505BB3D}">
      <dgm:prSet/>
      <dgm:spPr/>
      <dgm:t>
        <a:bodyPr/>
        <a:lstStyle/>
        <a:p>
          <a:endParaRPr lang="zh-CN" altLang="en-US" sz="2000" b="1"/>
        </a:p>
      </dgm:t>
    </dgm:pt>
    <dgm:pt modelId="{D011DCE4-F684-4111-811C-11B1B0C7CDC7}">
      <dgm:prSet custT="1"/>
      <dgm:spPr>
        <a:solidFill>
          <a:schemeClr val="bg1">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effectLst/>
              <a:latin typeface="楷体" panose="02010609060101010101" pitchFamily="49" charset="-122"/>
              <a:ea typeface="楷体" panose="02010609060101010101" pitchFamily="49" charset="-122"/>
            </a:rPr>
            <a:t>成本责任化</a:t>
          </a:r>
          <a:endParaRPr lang="zh-CN" altLang="en-US" sz="2000" b="1" dirty="0">
            <a:effectLst/>
            <a:latin typeface="楷体" panose="02010609060101010101" pitchFamily="49" charset="-122"/>
            <a:ea typeface="楷体" panose="02010609060101010101" pitchFamily="49" charset="-122"/>
          </a:endParaRPr>
        </a:p>
      </dgm:t>
    </dgm:pt>
    <dgm:pt modelId="{5704C264-0F64-47F8-A932-257839B704E6}" type="parTrans" cxnId="{B7AC1362-DDCE-4A5F-BA5A-678A249B5585}">
      <dgm:prSet/>
      <dgm:spPr/>
      <dgm:t>
        <a:bodyPr/>
        <a:lstStyle/>
        <a:p>
          <a:endParaRPr lang="zh-CN" altLang="en-US" sz="2000" b="1"/>
        </a:p>
      </dgm:t>
    </dgm:pt>
    <dgm:pt modelId="{F04D74AD-075E-459D-A223-D9D9BBDCD997}" type="sibTrans" cxnId="{B7AC1362-DDCE-4A5F-BA5A-678A249B5585}">
      <dgm:prSet/>
      <dgm:spPr/>
      <dgm:t>
        <a:bodyPr/>
        <a:lstStyle/>
        <a:p>
          <a:endParaRPr lang="zh-CN" altLang="en-US" sz="2000" b="1"/>
        </a:p>
      </dgm:t>
    </dgm:pt>
    <dgm:pt modelId="{5AEB14E3-890A-4053-B0B4-BA11FCEAE2E1}" type="pres">
      <dgm:prSet presAssocID="{1D215376-02CC-49C5-AF70-D3C2FABCC8B6}" presName="Name0" presStyleCnt="0">
        <dgm:presLayoutVars>
          <dgm:dir/>
          <dgm:animLvl val="lvl"/>
          <dgm:resizeHandles val="exact"/>
        </dgm:presLayoutVars>
      </dgm:prSet>
      <dgm:spPr/>
      <dgm:t>
        <a:bodyPr/>
        <a:lstStyle/>
        <a:p>
          <a:endParaRPr lang="zh-CN" altLang="en-US"/>
        </a:p>
      </dgm:t>
    </dgm:pt>
    <dgm:pt modelId="{C498570D-0EDE-46D2-B7E0-6501D679EC5A}" type="pres">
      <dgm:prSet presAssocID="{2FCFF5A7-728C-462B-BB14-B81FEC214D45}" presName="composite" presStyleCnt="0"/>
      <dgm:spPr/>
      <dgm:t>
        <a:bodyPr/>
        <a:lstStyle/>
        <a:p>
          <a:endParaRPr lang="zh-CN" altLang="en-US"/>
        </a:p>
      </dgm:t>
    </dgm:pt>
    <dgm:pt modelId="{9A93BE56-8BA6-4103-B85A-BAC96C937FBE}" type="pres">
      <dgm:prSet presAssocID="{2FCFF5A7-728C-462B-BB14-B81FEC214D45}" presName="parTx" presStyleLbl="alignNode1" presStyleIdx="0" presStyleCnt="6" custScaleY="165196">
        <dgm:presLayoutVars>
          <dgm:chMax val="0"/>
          <dgm:chPref val="0"/>
          <dgm:bulletEnabled val="1"/>
        </dgm:presLayoutVars>
      </dgm:prSet>
      <dgm:spPr/>
      <dgm:t>
        <a:bodyPr/>
        <a:lstStyle/>
        <a:p>
          <a:endParaRPr lang="zh-CN" altLang="en-US"/>
        </a:p>
      </dgm:t>
    </dgm:pt>
    <dgm:pt modelId="{A283C10C-8AA9-4ABB-9CFC-EFED69A91A0D}" type="pres">
      <dgm:prSet presAssocID="{2FCFF5A7-728C-462B-BB14-B81FEC214D45}" presName="desTx" presStyleLbl="alignAccFollowNode1" presStyleIdx="0" presStyleCnt="6" custLinFactNeighborY="-456">
        <dgm:presLayoutVars>
          <dgm:bulletEnabled val="1"/>
        </dgm:presLayoutVars>
      </dgm:prSet>
      <dgm:spPr/>
      <dgm:t>
        <a:bodyPr/>
        <a:lstStyle/>
        <a:p>
          <a:endParaRPr lang="zh-CN" altLang="en-US"/>
        </a:p>
      </dgm:t>
    </dgm:pt>
    <dgm:pt modelId="{508BAB7D-34E5-489D-A847-EE05A06FB045}" type="pres">
      <dgm:prSet presAssocID="{04D728C8-64F0-4AFE-8F34-1096C32C8EC6}" presName="space" presStyleCnt="0"/>
      <dgm:spPr/>
      <dgm:t>
        <a:bodyPr/>
        <a:lstStyle/>
        <a:p>
          <a:endParaRPr lang="zh-CN" altLang="en-US"/>
        </a:p>
      </dgm:t>
    </dgm:pt>
    <dgm:pt modelId="{13736CD8-E43E-4112-9F4C-C15131F8012B}" type="pres">
      <dgm:prSet presAssocID="{0DB993AF-8D5E-4A2E-AF13-766016536F62}" presName="composite" presStyleCnt="0"/>
      <dgm:spPr/>
      <dgm:t>
        <a:bodyPr/>
        <a:lstStyle/>
        <a:p>
          <a:endParaRPr lang="zh-CN" altLang="en-US"/>
        </a:p>
      </dgm:t>
    </dgm:pt>
    <dgm:pt modelId="{30415CD4-8944-4E91-A644-4AADC3EC345F}" type="pres">
      <dgm:prSet presAssocID="{0DB993AF-8D5E-4A2E-AF13-766016536F62}" presName="parTx" presStyleLbl="alignNode1" presStyleIdx="1" presStyleCnt="6" custScaleY="165196">
        <dgm:presLayoutVars>
          <dgm:chMax val="0"/>
          <dgm:chPref val="0"/>
          <dgm:bulletEnabled val="1"/>
        </dgm:presLayoutVars>
      </dgm:prSet>
      <dgm:spPr/>
      <dgm:t>
        <a:bodyPr/>
        <a:lstStyle/>
        <a:p>
          <a:endParaRPr lang="zh-CN" altLang="en-US"/>
        </a:p>
      </dgm:t>
    </dgm:pt>
    <dgm:pt modelId="{73BEE301-539E-42EC-87A2-584744C76B30}" type="pres">
      <dgm:prSet presAssocID="{0DB993AF-8D5E-4A2E-AF13-766016536F62}" presName="desTx" presStyleLbl="alignAccFollowNode1" presStyleIdx="1" presStyleCnt="6">
        <dgm:presLayoutVars>
          <dgm:bulletEnabled val="1"/>
        </dgm:presLayoutVars>
      </dgm:prSet>
      <dgm:spPr/>
      <dgm:t>
        <a:bodyPr/>
        <a:lstStyle/>
        <a:p>
          <a:endParaRPr lang="zh-CN" altLang="en-US"/>
        </a:p>
      </dgm:t>
    </dgm:pt>
    <dgm:pt modelId="{2BF495CD-1587-42A4-9950-DA46612C0823}" type="pres">
      <dgm:prSet presAssocID="{89AC9AC1-15E3-42FE-A4AF-16C6A51A10F1}" presName="space" presStyleCnt="0"/>
      <dgm:spPr/>
      <dgm:t>
        <a:bodyPr/>
        <a:lstStyle/>
        <a:p>
          <a:endParaRPr lang="zh-CN" altLang="en-US"/>
        </a:p>
      </dgm:t>
    </dgm:pt>
    <dgm:pt modelId="{DF218A36-1524-40C2-9134-0FCBD02309FA}" type="pres">
      <dgm:prSet presAssocID="{C5A7E9DA-8904-4444-85DB-DB276D959663}" presName="composite" presStyleCnt="0"/>
      <dgm:spPr/>
      <dgm:t>
        <a:bodyPr/>
        <a:lstStyle/>
        <a:p>
          <a:endParaRPr lang="zh-CN" altLang="en-US"/>
        </a:p>
      </dgm:t>
    </dgm:pt>
    <dgm:pt modelId="{09418CEE-63E1-4C59-8FE1-A5897F75C03A}" type="pres">
      <dgm:prSet presAssocID="{C5A7E9DA-8904-4444-85DB-DB276D959663}" presName="parTx" presStyleLbl="alignNode1" presStyleIdx="2" presStyleCnt="6" custScaleY="165196">
        <dgm:presLayoutVars>
          <dgm:chMax val="0"/>
          <dgm:chPref val="0"/>
          <dgm:bulletEnabled val="1"/>
        </dgm:presLayoutVars>
      </dgm:prSet>
      <dgm:spPr/>
      <dgm:t>
        <a:bodyPr/>
        <a:lstStyle/>
        <a:p>
          <a:endParaRPr lang="zh-CN" altLang="en-US"/>
        </a:p>
      </dgm:t>
    </dgm:pt>
    <dgm:pt modelId="{A9586048-6BD5-4992-84F4-E3FCA2BFEAD8}" type="pres">
      <dgm:prSet presAssocID="{C5A7E9DA-8904-4444-85DB-DB276D959663}" presName="desTx" presStyleLbl="alignAccFollowNode1" presStyleIdx="2" presStyleCnt="6">
        <dgm:presLayoutVars>
          <dgm:bulletEnabled val="1"/>
        </dgm:presLayoutVars>
      </dgm:prSet>
      <dgm:spPr/>
      <dgm:t>
        <a:bodyPr/>
        <a:lstStyle/>
        <a:p>
          <a:endParaRPr lang="zh-CN" altLang="en-US"/>
        </a:p>
      </dgm:t>
    </dgm:pt>
    <dgm:pt modelId="{72CB3EE9-8193-4899-9B09-D58F89E4AA18}" type="pres">
      <dgm:prSet presAssocID="{4FA9808A-4F66-4376-BB25-53DFFAD3516F}" presName="space" presStyleCnt="0"/>
      <dgm:spPr/>
      <dgm:t>
        <a:bodyPr/>
        <a:lstStyle/>
        <a:p>
          <a:endParaRPr lang="zh-CN" altLang="en-US"/>
        </a:p>
      </dgm:t>
    </dgm:pt>
    <dgm:pt modelId="{B5C98BD8-2CB6-4F1C-B9EE-46CD90EA9120}" type="pres">
      <dgm:prSet presAssocID="{87B81043-0E81-45D6-878C-B0403171EE6F}" presName="composite" presStyleCnt="0"/>
      <dgm:spPr/>
      <dgm:t>
        <a:bodyPr/>
        <a:lstStyle/>
        <a:p>
          <a:endParaRPr lang="zh-CN" altLang="en-US"/>
        </a:p>
      </dgm:t>
    </dgm:pt>
    <dgm:pt modelId="{4EA854EE-8EC4-45DC-9222-01074B7C69B4}" type="pres">
      <dgm:prSet presAssocID="{87B81043-0E81-45D6-878C-B0403171EE6F}" presName="parTx" presStyleLbl="alignNode1" presStyleIdx="3" presStyleCnt="6" custScaleY="165196">
        <dgm:presLayoutVars>
          <dgm:chMax val="0"/>
          <dgm:chPref val="0"/>
          <dgm:bulletEnabled val="1"/>
        </dgm:presLayoutVars>
      </dgm:prSet>
      <dgm:spPr/>
      <dgm:t>
        <a:bodyPr/>
        <a:lstStyle/>
        <a:p>
          <a:endParaRPr lang="zh-CN" altLang="en-US"/>
        </a:p>
      </dgm:t>
    </dgm:pt>
    <dgm:pt modelId="{CC28BE4F-F3E3-4A96-9764-F294DF6B3293}" type="pres">
      <dgm:prSet presAssocID="{87B81043-0E81-45D6-878C-B0403171EE6F}" presName="desTx" presStyleLbl="alignAccFollowNode1" presStyleIdx="3" presStyleCnt="6">
        <dgm:presLayoutVars>
          <dgm:bulletEnabled val="1"/>
        </dgm:presLayoutVars>
      </dgm:prSet>
      <dgm:spPr/>
      <dgm:t>
        <a:bodyPr/>
        <a:lstStyle/>
        <a:p>
          <a:endParaRPr lang="zh-CN" altLang="en-US"/>
        </a:p>
      </dgm:t>
    </dgm:pt>
    <dgm:pt modelId="{0AA61DC6-6275-4F80-9702-A2205312B6B8}" type="pres">
      <dgm:prSet presAssocID="{2D93A009-7806-4ADE-B60E-0D152E84E7B9}" presName="space" presStyleCnt="0"/>
      <dgm:spPr/>
      <dgm:t>
        <a:bodyPr/>
        <a:lstStyle/>
        <a:p>
          <a:endParaRPr lang="zh-CN" altLang="en-US"/>
        </a:p>
      </dgm:t>
    </dgm:pt>
    <dgm:pt modelId="{26EC5726-B163-4F06-ADB6-AECC9A58DE19}" type="pres">
      <dgm:prSet presAssocID="{168B3CBE-8E55-4119-8E68-2A1D119A79AD}" presName="composite" presStyleCnt="0"/>
      <dgm:spPr/>
      <dgm:t>
        <a:bodyPr/>
        <a:lstStyle/>
        <a:p>
          <a:endParaRPr lang="zh-CN" altLang="en-US"/>
        </a:p>
      </dgm:t>
    </dgm:pt>
    <dgm:pt modelId="{7756CD96-52A2-4230-866C-7F368711A39E}" type="pres">
      <dgm:prSet presAssocID="{168B3CBE-8E55-4119-8E68-2A1D119A79AD}" presName="parTx" presStyleLbl="alignNode1" presStyleIdx="4" presStyleCnt="6" custScaleY="165196">
        <dgm:presLayoutVars>
          <dgm:chMax val="0"/>
          <dgm:chPref val="0"/>
          <dgm:bulletEnabled val="1"/>
        </dgm:presLayoutVars>
      </dgm:prSet>
      <dgm:spPr/>
      <dgm:t>
        <a:bodyPr/>
        <a:lstStyle/>
        <a:p>
          <a:endParaRPr lang="zh-CN" altLang="en-US"/>
        </a:p>
      </dgm:t>
    </dgm:pt>
    <dgm:pt modelId="{7F4B3686-3041-443D-BF17-2AEAC0642295}" type="pres">
      <dgm:prSet presAssocID="{168B3CBE-8E55-4119-8E68-2A1D119A79AD}" presName="desTx" presStyleLbl="alignAccFollowNode1" presStyleIdx="4" presStyleCnt="6">
        <dgm:presLayoutVars>
          <dgm:bulletEnabled val="1"/>
        </dgm:presLayoutVars>
      </dgm:prSet>
      <dgm:spPr/>
      <dgm:t>
        <a:bodyPr/>
        <a:lstStyle/>
        <a:p>
          <a:endParaRPr lang="zh-CN" altLang="en-US"/>
        </a:p>
      </dgm:t>
    </dgm:pt>
    <dgm:pt modelId="{A5F43D3B-6772-4595-A6E2-F57D0B2FF189}" type="pres">
      <dgm:prSet presAssocID="{EA141692-E169-4D42-978E-CD66E47EF091}" presName="space" presStyleCnt="0"/>
      <dgm:spPr/>
      <dgm:t>
        <a:bodyPr/>
        <a:lstStyle/>
        <a:p>
          <a:endParaRPr lang="zh-CN" altLang="en-US"/>
        </a:p>
      </dgm:t>
    </dgm:pt>
    <dgm:pt modelId="{959B0498-914A-4EDD-A21F-D09DCCCF3175}" type="pres">
      <dgm:prSet presAssocID="{ABAF9680-DBEC-464C-AC0B-2B1D2A9B1BBE}" presName="composite" presStyleCnt="0"/>
      <dgm:spPr/>
      <dgm:t>
        <a:bodyPr/>
        <a:lstStyle/>
        <a:p>
          <a:endParaRPr lang="zh-CN" altLang="en-US"/>
        </a:p>
      </dgm:t>
    </dgm:pt>
    <dgm:pt modelId="{336F77CC-E654-450A-80E5-95CE707E2A77}" type="pres">
      <dgm:prSet presAssocID="{ABAF9680-DBEC-464C-AC0B-2B1D2A9B1BBE}" presName="parTx" presStyleLbl="alignNode1" presStyleIdx="5" presStyleCnt="6" custScaleY="165196">
        <dgm:presLayoutVars>
          <dgm:chMax val="0"/>
          <dgm:chPref val="0"/>
          <dgm:bulletEnabled val="1"/>
        </dgm:presLayoutVars>
      </dgm:prSet>
      <dgm:spPr/>
      <dgm:t>
        <a:bodyPr/>
        <a:lstStyle/>
        <a:p>
          <a:endParaRPr lang="zh-CN" altLang="en-US"/>
        </a:p>
      </dgm:t>
    </dgm:pt>
    <dgm:pt modelId="{3BD70BF0-4BF5-4D0B-AF57-628E03DDA3E8}" type="pres">
      <dgm:prSet presAssocID="{ABAF9680-DBEC-464C-AC0B-2B1D2A9B1BBE}" presName="desTx" presStyleLbl="alignAccFollowNode1" presStyleIdx="5" presStyleCnt="6">
        <dgm:presLayoutVars>
          <dgm:bulletEnabled val="1"/>
        </dgm:presLayoutVars>
      </dgm:prSet>
      <dgm:spPr/>
      <dgm:t>
        <a:bodyPr/>
        <a:lstStyle/>
        <a:p>
          <a:endParaRPr lang="zh-CN" altLang="en-US"/>
        </a:p>
      </dgm:t>
    </dgm:pt>
  </dgm:ptLst>
  <dgm:cxnLst>
    <dgm:cxn modelId="{DF1A5792-B8EE-48CF-B1EE-C58FC19CE72B}" srcId="{2FCFF5A7-728C-462B-BB14-B81FEC214D45}" destId="{535FC5DC-C135-4343-A7A2-A379A148C9AA}" srcOrd="0" destOrd="0" parTransId="{51D27B43-3E8E-4476-8199-EB066E2AD899}" sibTransId="{94B6DCA1-40B0-4CBC-A6F2-EE969D790E48}"/>
    <dgm:cxn modelId="{FAFBA17E-342F-407C-B21F-538BE2E29815}" srcId="{1D215376-02CC-49C5-AF70-D3C2FABCC8B6}" destId="{168B3CBE-8E55-4119-8E68-2A1D119A79AD}" srcOrd="4" destOrd="0" parTransId="{69E333A7-91FA-4864-A566-00C2B35497F9}" sibTransId="{EA141692-E169-4D42-978E-CD66E47EF091}"/>
    <dgm:cxn modelId="{B6D0F795-90CB-43A6-A237-D1C93422628C}" srcId="{1D215376-02CC-49C5-AF70-D3C2FABCC8B6}" destId="{ABAF9680-DBEC-464C-AC0B-2B1D2A9B1BBE}" srcOrd="5" destOrd="0" parTransId="{EEAC38A3-7446-49E9-B21D-8EAEFC5E54FA}" sibTransId="{FE42BB54-651A-4CDB-AA94-3C0382307201}"/>
    <dgm:cxn modelId="{C0B4D698-4E25-4F4A-B0F3-2F2044EC4D7D}" type="presOf" srcId="{45222A0E-DA06-41A5-87CA-2C8533E15FBF}" destId="{CC28BE4F-F3E3-4A96-9764-F294DF6B3293}" srcOrd="0" destOrd="0" presId="urn:microsoft.com/office/officeart/2005/8/layout/hList1"/>
    <dgm:cxn modelId="{BF02FABF-4FC8-409B-9847-B8EE2508E19E}" type="presOf" srcId="{5EBBBFF0-C309-4210-88C5-54A092E18B3C}" destId="{7F4B3686-3041-443D-BF17-2AEAC0642295}" srcOrd="0" destOrd="0" presId="urn:microsoft.com/office/officeart/2005/8/layout/hList1"/>
    <dgm:cxn modelId="{EA2D5198-70AC-4279-BADD-63F9406085CD}" type="presOf" srcId="{87B81043-0E81-45D6-878C-B0403171EE6F}" destId="{4EA854EE-8EC4-45DC-9222-01074B7C69B4}" srcOrd="0" destOrd="0" presId="urn:microsoft.com/office/officeart/2005/8/layout/hList1"/>
    <dgm:cxn modelId="{0ED5FBCB-5829-47D7-8EB3-200CAFC581E7}" srcId="{0DB993AF-8D5E-4A2E-AF13-766016536F62}" destId="{1B731016-34BA-447E-96FA-08447FF58139}" srcOrd="0" destOrd="0" parTransId="{AFB99F6B-F660-4CE2-AD26-A97029464C6D}" sibTransId="{96F2EE13-8F09-4234-80DA-FCE179DAA423}"/>
    <dgm:cxn modelId="{17A4B73B-2D78-4D1A-A474-980B07A01DB3}" type="presOf" srcId="{2D672206-778D-48DB-AA67-DD9D5800B7A6}" destId="{3BD70BF0-4BF5-4D0B-AF57-628E03DDA3E8}" srcOrd="0" destOrd="0" presId="urn:microsoft.com/office/officeart/2005/8/layout/hList1"/>
    <dgm:cxn modelId="{33CC4063-C47E-46A1-B9C5-43E22DBC3889}" type="presOf" srcId="{168B3CBE-8E55-4119-8E68-2A1D119A79AD}" destId="{7756CD96-52A2-4230-866C-7F368711A39E}" srcOrd="0" destOrd="0" presId="urn:microsoft.com/office/officeart/2005/8/layout/hList1"/>
    <dgm:cxn modelId="{EC521715-7FE3-42A4-8C78-EC3D9C8F6CD3}" srcId="{87B81043-0E81-45D6-878C-B0403171EE6F}" destId="{45222A0E-DA06-41A5-87CA-2C8533E15FBF}" srcOrd="0" destOrd="0" parTransId="{D0A3F8D8-948C-40A9-82FC-042FADFAAEC3}" sibTransId="{699B36E6-9372-4BCA-8D82-78A2EC50FE1D}"/>
    <dgm:cxn modelId="{6AAF3C9C-1ADC-4DFA-AA10-3FF3444F23A1}" type="presOf" srcId="{C5A7E9DA-8904-4444-85DB-DB276D959663}" destId="{09418CEE-63E1-4C59-8FE1-A5897F75C03A}" srcOrd="0" destOrd="0" presId="urn:microsoft.com/office/officeart/2005/8/layout/hList1"/>
    <dgm:cxn modelId="{C321902D-F82A-49BB-9353-C25617391215}" type="presOf" srcId="{535FC5DC-C135-4343-A7A2-A379A148C9AA}" destId="{A283C10C-8AA9-4ABB-9CFC-EFED69A91A0D}" srcOrd="0" destOrd="0" presId="urn:microsoft.com/office/officeart/2005/8/layout/hList1"/>
    <dgm:cxn modelId="{8E2DD5C0-E8DD-46F8-BBAB-5A560CAE8C96}" srcId="{1D215376-02CC-49C5-AF70-D3C2FABCC8B6}" destId="{87B81043-0E81-45D6-878C-B0403171EE6F}" srcOrd="3" destOrd="0" parTransId="{EF4D2382-2BE9-4D0D-B513-E16256B81A0B}" sibTransId="{2D93A009-7806-4ADE-B60E-0D152E84E7B9}"/>
    <dgm:cxn modelId="{284A44BA-5B30-4C2D-861B-8341BEE5B3C9}" srcId="{168B3CBE-8E55-4119-8E68-2A1D119A79AD}" destId="{5EBBBFF0-C309-4210-88C5-54A092E18B3C}" srcOrd="0" destOrd="0" parTransId="{88DB245B-73AE-4EF0-815C-EF08F553C7B0}" sibTransId="{B6A9479C-5EAC-48BA-94E7-205472835963}"/>
    <dgm:cxn modelId="{B7AC1362-DDCE-4A5F-BA5A-678A249B5585}" srcId="{ABAF9680-DBEC-464C-AC0B-2B1D2A9B1BBE}" destId="{D011DCE4-F684-4111-811C-11B1B0C7CDC7}" srcOrd="1" destOrd="0" parTransId="{5704C264-0F64-47F8-A932-257839B704E6}" sibTransId="{F04D74AD-075E-459D-A223-D9D9BBDCD997}"/>
    <dgm:cxn modelId="{A0180809-8AC9-4F82-93F9-25BF105D873F}" srcId="{1D215376-02CC-49C5-AF70-D3C2FABCC8B6}" destId="{2FCFF5A7-728C-462B-BB14-B81FEC214D45}" srcOrd="0" destOrd="0" parTransId="{9D077EAB-80B6-4694-A456-94B7911F802B}" sibTransId="{04D728C8-64F0-4AFE-8F34-1096C32C8EC6}"/>
    <dgm:cxn modelId="{BE95F2BB-3491-4ABA-9B00-528A9505BB3D}" srcId="{ABAF9680-DBEC-464C-AC0B-2B1D2A9B1BBE}" destId="{2D672206-778D-48DB-AA67-DD9D5800B7A6}" srcOrd="0" destOrd="0" parTransId="{17BA743D-A709-4358-A689-7AC12BFB298A}" sibTransId="{488699FC-9EEF-47BD-A4F0-09474C8C3266}"/>
    <dgm:cxn modelId="{EC443546-D046-4D1E-B424-26829B56AC61}" type="presOf" srcId="{1D215376-02CC-49C5-AF70-D3C2FABCC8B6}" destId="{5AEB14E3-890A-4053-B0B4-BA11FCEAE2E1}" srcOrd="0" destOrd="0" presId="urn:microsoft.com/office/officeart/2005/8/layout/hList1"/>
    <dgm:cxn modelId="{DC7AA354-3C03-4ED9-BB32-9E94BB98A76D}" srcId="{C5A7E9DA-8904-4444-85DB-DB276D959663}" destId="{88A11827-AF62-4FD9-8564-40D31AF2FF0F}" srcOrd="0" destOrd="0" parTransId="{AA9DA327-11A0-48D1-8CB3-F4D12022B065}" sibTransId="{B3C583B6-2B89-4D00-8BE8-A520EC34ABFD}"/>
    <dgm:cxn modelId="{EAC0A837-4F69-4D6F-B7D9-4F35333A60BD}" srcId="{1D215376-02CC-49C5-AF70-D3C2FABCC8B6}" destId="{0DB993AF-8D5E-4A2E-AF13-766016536F62}" srcOrd="1" destOrd="0" parTransId="{2DE92636-5275-47E8-93CC-E78EF9AF74CB}" sibTransId="{89AC9AC1-15E3-42FE-A4AF-16C6A51A10F1}"/>
    <dgm:cxn modelId="{356C669D-3568-49AE-A8D1-6C902E6D1B87}" type="presOf" srcId="{D011DCE4-F684-4111-811C-11B1B0C7CDC7}" destId="{3BD70BF0-4BF5-4D0B-AF57-628E03DDA3E8}" srcOrd="0" destOrd="1" presId="urn:microsoft.com/office/officeart/2005/8/layout/hList1"/>
    <dgm:cxn modelId="{5773BD67-D592-4303-BE68-B958545570CB}" type="presOf" srcId="{0DB993AF-8D5E-4A2E-AF13-766016536F62}" destId="{30415CD4-8944-4E91-A644-4AADC3EC345F}" srcOrd="0" destOrd="0" presId="urn:microsoft.com/office/officeart/2005/8/layout/hList1"/>
    <dgm:cxn modelId="{D668D14C-9911-4841-94D4-E4C52C6732C3}" type="presOf" srcId="{2FCFF5A7-728C-462B-BB14-B81FEC214D45}" destId="{9A93BE56-8BA6-4103-B85A-BAC96C937FBE}" srcOrd="0" destOrd="0" presId="urn:microsoft.com/office/officeart/2005/8/layout/hList1"/>
    <dgm:cxn modelId="{6A9FE040-1E6A-44E5-A073-C36DD6CC1192}" srcId="{1D215376-02CC-49C5-AF70-D3C2FABCC8B6}" destId="{C5A7E9DA-8904-4444-85DB-DB276D959663}" srcOrd="2" destOrd="0" parTransId="{A25CAE51-C324-4492-B0E0-D1F6A745820C}" sibTransId="{4FA9808A-4F66-4376-BB25-53DFFAD3516F}"/>
    <dgm:cxn modelId="{232676A2-1D93-4821-AF6B-D3D39F98F0C2}" type="presOf" srcId="{ABAF9680-DBEC-464C-AC0B-2B1D2A9B1BBE}" destId="{336F77CC-E654-450A-80E5-95CE707E2A77}" srcOrd="0" destOrd="0" presId="urn:microsoft.com/office/officeart/2005/8/layout/hList1"/>
    <dgm:cxn modelId="{7CD134EC-0FF3-4A60-8512-3F639AF88C17}" type="presOf" srcId="{88A11827-AF62-4FD9-8564-40D31AF2FF0F}" destId="{A9586048-6BD5-4992-84F4-E3FCA2BFEAD8}" srcOrd="0" destOrd="0" presId="urn:microsoft.com/office/officeart/2005/8/layout/hList1"/>
    <dgm:cxn modelId="{27ADC993-85E2-4DCC-BF39-D223871616CC}" type="presOf" srcId="{1B731016-34BA-447E-96FA-08447FF58139}" destId="{73BEE301-539E-42EC-87A2-584744C76B30}" srcOrd="0" destOrd="0" presId="urn:microsoft.com/office/officeart/2005/8/layout/hList1"/>
    <dgm:cxn modelId="{765F7232-D765-4884-B50B-A7BAEA28D6F5}" type="presParOf" srcId="{5AEB14E3-890A-4053-B0B4-BA11FCEAE2E1}" destId="{C498570D-0EDE-46D2-B7E0-6501D679EC5A}" srcOrd="0" destOrd="0" presId="urn:microsoft.com/office/officeart/2005/8/layout/hList1"/>
    <dgm:cxn modelId="{15F84F12-342B-4E67-933A-B815869C0C5B}" type="presParOf" srcId="{C498570D-0EDE-46D2-B7E0-6501D679EC5A}" destId="{9A93BE56-8BA6-4103-B85A-BAC96C937FBE}" srcOrd="0" destOrd="0" presId="urn:microsoft.com/office/officeart/2005/8/layout/hList1"/>
    <dgm:cxn modelId="{DF132632-84C9-40D2-B35C-43BEAE8DD7EE}" type="presParOf" srcId="{C498570D-0EDE-46D2-B7E0-6501D679EC5A}" destId="{A283C10C-8AA9-4ABB-9CFC-EFED69A91A0D}" srcOrd="1" destOrd="0" presId="urn:microsoft.com/office/officeart/2005/8/layout/hList1"/>
    <dgm:cxn modelId="{6B2B7BD9-6544-495C-8D19-F0DCE996FAEE}" type="presParOf" srcId="{5AEB14E3-890A-4053-B0B4-BA11FCEAE2E1}" destId="{508BAB7D-34E5-489D-A847-EE05A06FB045}" srcOrd="1" destOrd="0" presId="urn:microsoft.com/office/officeart/2005/8/layout/hList1"/>
    <dgm:cxn modelId="{42010195-2B25-413C-80C1-1DDE2DF1F850}" type="presParOf" srcId="{5AEB14E3-890A-4053-B0B4-BA11FCEAE2E1}" destId="{13736CD8-E43E-4112-9F4C-C15131F8012B}" srcOrd="2" destOrd="0" presId="urn:microsoft.com/office/officeart/2005/8/layout/hList1"/>
    <dgm:cxn modelId="{B71866C7-6F26-4932-9848-EE526A2BC692}" type="presParOf" srcId="{13736CD8-E43E-4112-9F4C-C15131F8012B}" destId="{30415CD4-8944-4E91-A644-4AADC3EC345F}" srcOrd="0" destOrd="0" presId="urn:microsoft.com/office/officeart/2005/8/layout/hList1"/>
    <dgm:cxn modelId="{5C84F3DA-D95E-4211-872E-7F0336837A47}" type="presParOf" srcId="{13736CD8-E43E-4112-9F4C-C15131F8012B}" destId="{73BEE301-539E-42EC-87A2-584744C76B30}" srcOrd="1" destOrd="0" presId="urn:microsoft.com/office/officeart/2005/8/layout/hList1"/>
    <dgm:cxn modelId="{AA92FE91-64A5-43B3-9CDD-46F97C24E890}" type="presParOf" srcId="{5AEB14E3-890A-4053-B0B4-BA11FCEAE2E1}" destId="{2BF495CD-1587-42A4-9950-DA46612C0823}" srcOrd="3" destOrd="0" presId="urn:microsoft.com/office/officeart/2005/8/layout/hList1"/>
    <dgm:cxn modelId="{ADCACEED-A62E-4883-BBA7-88D26CD37370}" type="presParOf" srcId="{5AEB14E3-890A-4053-B0B4-BA11FCEAE2E1}" destId="{DF218A36-1524-40C2-9134-0FCBD02309FA}" srcOrd="4" destOrd="0" presId="urn:microsoft.com/office/officeart/2005/8/layout/hList1"/>
    <dgm:cxn modelId="{516D8FE1-6CE3-4B96-9ADE-3DA97FC5F644}" type="presParOf" srcId="{DF218A36-1524-40C2-9134-0FCBD02309FA}" destId="{09418CEE-63E1-4C59-8FE1-A5897F75C03A}" srcOrd="0" destOrd="0" presId="urn:microsoft.com/office/officeart/2005/8/layout/hList1"/>
    <dgm:cxn modelId="{608F558F-0E6F-422D-8679-7C0553D0BD58}" type="presParOf" srcId="{DF218A36-1524-40C2-9134-0FCBD02309FA}" destId="{A9586048-6BD5-4992-84F4-E3FCA2BFEAD8}" srcOrd="1" destOrd="0" presId="urn:microsoft.com/office/officeart/2005/8/layout/hList1"/>
    <dgm:cxn modelId="{38F49C3B-4122-473D-8B23-C615A5F07034}" type="presParOf" srcId="{5AEB14E3-890A-4053-B0B4-BA11FCEAE2E1}" destId="{72CB3EE9-8193-4899-9B09-D58F89E4AA18}" srcOrd="5" destOrd="0" presId="urn:microsoft.com/office/officeart/2005/8/layout/hList1"/>
    <dgm:cxn modelId="{8CDB73F2-A02C-4A6A-A8FB-23BBE05A4D17}" type="presParOf" srcId="{5AEB14E3-890A-4053-B0B4-BA11FCEAE2E1}" destId="{B5C98BD8-2CB6-4F1C-B9EE-46CD90EA9120}" srcOrd="6" destOrd="0" presId="urn:microsoft.com/office/officeart/2005/8/layout/hList1"/>
    <dgm:cxn modelId="{4D293506-A8D9-4D71-90C7-268E25E4A317}" type="presParOf" srcId="{B5C98BD8-2CB6-4F1C-B9EE-46CD90EA9120}" destId="{4EA854EE-8EC4-45DC-9222-01074B7C69B4}" srcOrd="0" destOrd="0" presId="urn:microsoft.com/office/officeart/2005/8/layout/hList1"/>
    <dgm:cxn modelId="{F5B02945-3718-4F04-883E-A6C4D2C0A5CA}" type="presParOf" srcId="{B5C98BD8-2CB6-4F1C-B9EE-46CD90EA9120}" destId="{CC28BE4F-F3E3-4A96-9764-F294DF6B3293}" srcOrd="1" destOrd="0" presId="urn:microsoft.com/office/officeart/2005/8/layout/hList1"/>
    <dgm:cxn modelId="{5A01AE90-6524-4840-B8D2-0B35B6FDD8F3}" type="presParOf" srcId="{5AEB14E3-890A-4053-B0B4-BA11FCEAE2E1}" destId="{0AA61DC6-6275-4F80-9702-A2205312B6B8}" srcOrd="7" destOrd="0" presId="urn:microsoft.com/office/officeart/2005/8/layout/hList1"/>
    <dgm:cxn modelId="{2B3790E9-5378-485E-BE41-9695BEED2A64}" type="presParOf" srcId="{5AEB14E3-890A-4053-B0B4-BA11FCEAE2E1}" destId="{26EC5726-B163-4F06-ADB6-AECC9A58DE19}" srcOrd="8" destOrd="0" presId="urn:microsoft.com/office/officeart/2005/8/layout/hList1"/>
    <dgm:cxn modelId="{6ED1194A-AF89-44B6-B676-6BD27995CBDB}" type="presParOf" srcId="{26EC5726-B163-4F06-ADB6-AECC9A58DE19}" destId="{7756CD96-52A2-4230-866C-7F368711A39E}" srcOrd="0" destOrd="0" presId="urn:microsoft.com/office/officeart/2005/8/layout/hList1"/>
    <dgm:cxn modelId="{2526FDEE-AA42-4C16-A71C-BE180E14DFA1}" type="presParOf" srcId="{26EC5726-B163-4F06-ADB6-AECC9A58DE19}" destId="{7F4B3686-3041-443D-BF17-2AEAC0642295}" srcOrd="1" destOrd="0" presId="urn:microsoft.com/office/officeart/2005/8/layout/hList1"/>
    <dgm:cxn modelId="{BF1F4532-A8A8-4747-84EE-4039F9CA6280}" type="presParOf" srcId="{5AEB14E3-890A-4053-B0B4-BA11FCEAE2E1}" destId="{A5F43D3B-6772-4595-A6E2-F57D0B2FF189}" srcOrd="9" destOrd="0" presId="urn:microsoft.com/office/officeart/2005/8/layout/hList1"/>
    <dgm:cxn modelId="{C19BD602-05FF-4DF4-B0D9-66F814E8E8BE}" type="presParOf" srcId="{5AEB14E3-890A-4053-B0B4-BA11FCEAE2E1}" destId="{959B0498-914A-4EDD-A21F-D09DCCCF3175}" srcOrd="10" destOrd="0" presId="urn:microsoft.com/office/officeart/2005/8/layout/hList1"/>
    <dgm:cxn modelId="{7E3041D2-EADB-414F-A106-38A5CD5EC685}" type="presParOf" srcId="{959B0498-914A-4EDD-A21F-D09DCCCF3175}" destId="{336F77CC-E654-450A-80E5-95CE707E2A77}" srcOrd="0" destOrd="0" presId="urn:microsoft.com/office/officeart/2005/8/layout/hList1"/>
    <dgm:cxn modelId="{3448ED28-4F14-49E7-8F1B-B80FCBF61C44}" type="presParOf" srcId="{959B0498-914A-4EDD-A21F-D09DCCCF3175}" destId="{3BD70BF0-4BF5-4D0B-AF57-628E03DDA3E8}" srcOrd="1" destOrd="0" presId="urn:microsoft.com/office/officeart/2005/8/layout/h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CEFE44-C772-4A28-94DC-4FE54333353F}" type="doc">
      <dgm:prSet loTypeId="urn:microsoft.com/office/officeart/2005/8/layout/hList9" loCatId="list" qsTypeId="urn:microsoft.com/office/officeart/2005/8/quickstyle/3d4" qsCatId="3D" csTypeId="urn:microsoft.com/office/officeart/2005/8/colors/accent3_1" csCatId="accent3" phldr="1"/>
      <dgm:spPr/>
      <dgm:t>
        <a:bodyPr/>
        <a:lstStyle/>
        <a:p>
          <a:endParaRPr lang="zh-CN" altLang="en-US"/>
        </a:p>
      </dgm:t>
    </dgm:pt>
    <dgm:pt modelId="{25520664-36D2-4BDE-969F-3AED5F165F01}">
      <dgm:prSet phldrT="[文本]" custT="1"/>
      <dgm:spPr/>
      <dgm:t>
        <a:bodyPr/>
        <a:lstStyle/>
        <a:p>
          <a:r>
            <a:rPr lang="en-US" altLang="zh-CN" sz="3600" b="0" dirty="0" smtClean="0"/>
            <a:t>1</a:t>
          </a:r>
          <a:endParaRPr lang="zh-CN" altLang="en-US" sz="3600" b="0" dirty="0"/>
        </a:p>
      </dgm:t>
    </dgm:pt>
    <dgm:pt modelId="{E90B73C7-18E5-42D8-B9B0-2AE30A30F70A}" type="parTrans" cxnId="{199E959C-4C4F-4715-8253-136ED3C52641}">
      <dgm:prSet/>
      <dgm:spPr/>
      <dgm:t>
        <a:bodyPr/>
        <a:lstStyle/>
        <a:p>
          <a:endParaRPr lang="zh-CN" altLang="en-US" sz="1100" b="0"/>
        </a:p>
      </dgm:t>
    </dgm:pt>
    <dgm:pt modelId="{BB584E9D-45C0-4C8D-B7AC-8CB5ED3AE8A3}" type="sibTrans" cxnId="{199E959C-4C4F-4715-8253-136ED3C52641}">
      <dgm:prSet/>
      <dgm:spPr/>
      <dgm:t>
        <a:bodyPr/>
        <a:lstStyle/>
        <a:p>
          <a:endParaRPr lang="zh-CN" altLang="en-US" sz="1100" b="0"/>
        </a:p>
      </dgm:t>
    </dgm:pt>
    <dgm:pt modelId="{9DE0B10D-5E30-4240-8FC5-B3BA7B66A18D}">
      <dgm:prSet phldrT="[文本]" custT="1"/>
      <dgm:spPr>
        <a:ln>
          <a:noFill/>
        </a:ln>
        <a:effectLst/>
        <a:scene3d>
          <a:camera prst="orthographicFront">
            <a:rot lat="0" lon="0" rev="0"/>
          </a:camera>
          <a:lightRig rig="chilly" dir="t">
            <a:rot lat="0" lon="0" rev="18480000"/>
          </a:lightRig>
        </a:scene3d>
        <a:sp3d z="-12700" prstMaterial="clear">
          <a:bevelT h="63500"/>
        </a:sp3d>
      </dgm:spPr>
      <dgm:t>
        <a:bodyPr/>
        <a:lstStyle/>
        <a:p>
          <a:r>
            <a:rPr lang="zh-CN" altLang="en-US" sz="2800" b="1" dirty="0" smtClean="0"/>
            <a:t>连环替代法</a:t>
          </a:r>
          <a:endParaRPr lang="zh-CN" altLang="en-US" sz="2800" b="1" dirty="0"/>
        </a:p>
      </dgm:t>
    </dgm:pt>
    <dgm:pt modelId="{CD3E6C89-EB09-45CD-8533-8703C3FA8551}" type="parTrans" cxnId="{627CE27C-5599-49A4-AA4D-1FDBB42F6E4B}">
      <dgm:prSet/>
      <dgm:spPr/>
      <dgm:t>
        <a:bodyPr/>
        <a:lstStyle/>
        <a:p>
          <a:endParaRPr lang="zh-CN" altLang="en-US" sz="1100" b="0"/>
        </a:p>
      </dgm:t>
    </dgm:pt>
    <dgm:pt modelId="{37D40079-6941-43DA-B5F0-B83FA8615EDB}" type="sibTrans" cxnId="{627CE27C-5599-49A4-AA4D-1FDBB42F6E4B}">
      <dgm:prSet/>
      <dgm:spPr/>
      <dgm:t>
        <a:bodyPr/>
        <a:lstStyle/>
        <a:p>
          <a:endParaRPr lang="zh-CN" altLang="en-US" sz="1100" b="0"/>
        </a:p>
      </dgm:t>
    </dgm:pt>
    <dgm:pt modelId="{66209053-A745-40DA-A536-42D07B4BEE00}">
      <dgm:prSet phldrT="[文本]" custT="1"/>
      <dgm:spPr/>
      <dgm:t>
        <a:bodyPr/>
        <a:lstStyle/>
        <a:p>
          <a:r>
            <a:rPr lang="en-US" altLang="zh-CN" sz="3600" b="0" dirty="0" smtClean="0"/>
            <a:t>2</a:t>
          </a:r>
          <a:endParaRPr lang="zh-CN" altLang="en-US" sz="3600" b="0" dirty="0"/>
        </a:p>
      </dgm:t>
    </dgm:pt>
    <dgm:pt modelId="{7020CA7A-0016-4D6E-80FF-89960BBE4F49}" type="parTrans" cxnId="{5BFF1368-7B21-4E48-A784-F03F64FD9A9B}">
      <dgm:prSet/>
      <dgm:spPr/>
      <dgm:t>
        <a:bodyPr/>
        <a:lstStyle/>
        <a:p>
          <a:endParaRPr lang="zh-CN" altLang="en-US" sz="1100" b="0"/>
        </a:p>
      </dgm:t>
    </dgm:pt>
    <dgm:pt modelId="{26474116-F59D-46F5-9FD0-3FCF52E33647}" type="sibTrans" cxnId="{5BFF1368-7B21-4E48-A784-F03F64FD9A9B}">
      <dgm:prSet/>
      <dgm:spPr/>
      <dgm:t>
        <a:bodyPr/>
        <a:lstStyle/>
        <a:p>
          <a:endParaRPr lang="zh-CN" altLang="en-US" sz="1100" b="0"/>
        </a:p>
      </dgm:t>
    </dgm:pt>
    <dgm:pt modelId="{4EA064E2-AAA0-4CB6-8BD4-4F475302EA68}">
      <dgm:prSet phldrT="[文本]" custT="1"/>
      <dgm:spPr>
        <a:ln>
          <a:noFill/>
        </a:ln>
        <a:effectLst/>
        <a:scene3d>
          <a:camera prst="orthographicFront">
            <a:rot lat="0" lon="0" rev="0"/>
          </a:camera>
          <a:lightRig rig="chilly" dir="t">
            <a:rot lat="0" lon="0" rev="18480000"/>
          </a:lightRig>
        </a:scene3d>
        <a:sp3d z="-12700" prstMaterial="clear">
          <a:bevelT h="63500"/>
        </a:sp3d>
      </dgm:spPr>
      <dgm:t>
        <a:bodyPr/>
        <a:lstStyle/>
        <a:p>
          <a:r>
            <a:rPr lang="zh-CN" altLang="en-US" sz="2800" b="1" dirty="0" smtClean="0"/>
            <a:t>差额分析法</a:t>
          </a:r>
          <a:endParaRPr lang="zh-CN" altLang="en-US" sz="2800" b="1" dirty="0"/>
        </a:p>
      </dgm:t>
    </dgm:pt>
    <dgm:pt modelId="{CF9F328F-5587-499F-A8ED-75D3A5C337B3}" type="parTrans" cxnId="{CA44D569-D9A6-48B4-9160-BAD3931F1479}">
      <dgm:prSet/>
      <dgm:spPr/>
      <dgm:t>
        <a:bodyPr/>
        <a:lstStyle/>
        <a:p>
          <a:endParaRPr lang="zh-CN" altLang="en-US" sz="1100" b="0"/>
        </a:p>
      </dgm:t>
    </dgm:pt>
    <dgm:pt modelId="{BA4F8467-9FD1-4DFF-8AAC-92749B01C1BE}" type="sibTrans" cxnId="{CA44D569-D9A6-48B4-9160-BAD3931F1479}">
      <dgm:prSet/>
      <dgm:spPr/>
      <dgm:t>
        <a:bodyPr/>
        <a:lstStyle/>
        <a:p>
          <a:endParaRPr lang="zh-CN" altLang="en-US" sz="1100" b="0"/>
        </a:p>
      </dgm:t>
    </dgm:pt>
    <dgm:pt modelId="{BD9015BF-E9EF-4F2F-96B4-3425AF14B7B8}">
      <dgm:prSet custT="1"/>
      <dgm:spPr/>
      <dgm:t>
        <a:bodyPr/>
        <a:lstStyle/>
        <a:p>
          <a:r>
            <a:rPr lang="en-US" altLang="zh-CN" sz="3600" b="0" dirty="0" smtClean="0"/>
            <a:t>3</a:t>
          </a:r>
          <a:endParaRPr lang="zh-CN" altLang="en-US" sz="3600" b="0" dirty="0"/>
        </a:p>
      </dgm:t>
    </dgm:pt>
    <dgm:pt modelId="{C2483F07-6A5D-4540-BB7F-F2D587501BB7}" type="parTrans" cxnId="{95EFAD8E-B33E-4B4E-BEB9-018B301932A3}">
      <dgm:prSet/>
      <dgm:spPr/>
      <dgm:t>
        <a:bodyPr/>
        <a:lstStyle/>
        <a:p>
          <a:endParaRPr lang="zh-CN" altLang="en-US" sz="1100" b="0"/>
        </a:p>
      </dgm:t>
    </dgm:pt>
    <dgm:pt modelId="{B4123E6C-6FF0-44B3-8848-51D1B653F74D}" type="sibTrans" cxnId="{95EFAD8E-B33E-4B4E-BEB9-018B301932A3}">
      <dgm:prSet/>
      <dgm:spPr/>
      <dgm:t>
        <a:bodyPr/>
        <a:lstStyle/>
        <a:p>
          <a:endParaRPr lang="zh-CN" altLang="en-US" sz="1100" b="0"/>
        </a:p>
      </dgm:t>
    </dgm:pt>
    <dgm:pt modelId="{11C7C9F2-5CB0-4DD3-8F43-20C011497E8A}">
      <dgm:prSet custT="1"/>
      <dgm:spPr>
        <a:ln>
          <a:noFill/>
        </a:ln>
        <a:effectLst/>
        <a:scene3d>
          <a:camera prst="orthographicFront">
            <a:rot lat="0" lon="0" rev="0"/>
          </a:camera>
          <a:lightRig rig="chilly" dir="t">
            <a:rot lat="0" lon="0" rev="18480000"/>
          </a:lightRig>
        </a:scene3d>
        <a:sp3d z="-12700" prstMaterial="clear">
          <a:bevelT h="63500"/>
        </a:sp3d>
      </dgm:spPr>
      <dgm:t>
        <a:bodyPr/>
        <a:lstStyle/>
        <a:p>
          <a:pPr algn="ctr"/>
          <a:r>
            <a:rPr lang="zh-CN" altLang="en-US" sz="2800" b="1" dirty="0" smtClean="0"/>
            <a:t>因素变动率分析法</a:t>
          </a:r>
          <a:endParaRPr lang="zh-CN" altLang="en-US" sz="2800" b="1" dirty="0"/>
        </a:p>
      </dgm:t>
    </dgm:pt>
    <dgm:pt modelId="{20425F29-6F7A-46FD-8D34-E95BF42ACD62}" type="parTrans" cxnId="{0F593943-4753-4BBF-94D1-A198C6E5A3C2}">
      <dgm:prSet/>
      <dgm:spPr/>
      <dgm:t>
        <a:bodyPr/>
        <a:lstStyle/>
        <a:p>
          <a:endParaRPr lang="zh-CN" altLang="en-US" sz="1100" b="0"/>
        </a:p>
      </dgm:t>
    </dgm:pt>
    <dgm:pt modelId="{0A367FC8-A677-430B-87F7-77A8A47A2BA6}" type="sibTrans" cxnId="{0F593943-4753-4BBF-94D1-A198C6E5A3C2}">
      <dgm:prSet/>
      <dgm:spPr/>
      <dgm:t>
        <a:bodyPr/>
        <a:lstStyle/>
        <a:p>
          <a:endParaRPr lang="zh-CN" altLang="en-US" sz="1100" b="0"/>
        </a:p>
      </dgm:t>
    </dgm:pt>
    <dgm:pt modelId="{090F2266-A8BE-4E43-AF53-F925ADAB9974}" type="pres">
      <dgm:prSet presAssocID="{2FCEFE44-C772-4A28-94DC-4FE54333353F}" presName="list" presStyleCnt="0">
        <dgm:presLayoutVars>
          <dgm:dir/>
          <dgm:animLvl val="lvl"/>
        </dgm:presLayoutVars>
      </dgm:prSet>
      <dgm:spPr/>
      <dgm:t>
        <a:bodyPr/>
        <a:lstStyle/>
        <a:p>
          <a:endParaRPr lang="zh-CN" altLang="en-US"/>
        </a:p>
      </dgm:t>
    </dgm:pt>
    <dgm:pt modelId="{E32E3DDD-EC66-4D85-8E4C-48D4CA9EA8D5}" type="pres">
      <dgm:prSet presAssocID="{25520664-36D2-4BDE-969F-3AED5F165F01}" presName="posSpace" presStyleCnt="0"/>
      <dgm:spPr/>
      <dgm:t>
        <a:bodyPr/>
        <a:lstStyle/>
        <a:p>
          <a:endParaRPr lang="zh-CN" altLang="en-US"/>
        </a:p>
      </dgm:t>
    </dgm:pt>
    <dgm:pt modelId="{047E6123-9708-4F14-B13C-8C6FD9704D6E}" type="pres">
      <dgm:prSet presAssocID="{25520664-36D2-4BDE-969F-3AED5F165F01}" presName="vertFlow" presStyleCnt="0"/>
      <dgm:spPr/>
      <dgm:t>
        <a:bodyPr/>
        <a:lstStyle/>
        <a:p>
          <a:endParaRPr lang="zh-CN" altLang="en-US"/>
        </a:p>
      </dgm:t>
    </dgm:pt>
    <dgm:pt modelId="{B95FC214-3800-470B-8F1B-F659C91B202F}" type="pres">
      <dgm:prSet presAssocID="{25520664-36D2-4BDE-969F-3AED5F165F01}" presName="topSpace" presStyleCnt="0"/>
      <dgm:spPr/>
      <dgm:t>
        <a:bodyPr/>
        <a:lstStyle/>
        <a:p>
          <a:endParaRPr lang="zh-CN" altLang="en-US"/>
        </a:p>
      </dgm:t>
    </dgm:pt>
    <dgm:pt modelId="{180FA0E5-7411-466A-9FC1-D3A4EEA3A5D7}" type="pres">
      <dgm:prSet presAssocID="{25520664-36D2-4BDE-969F-3AED5F165F01}" presName="firstComp" presStyleCnt="0"/>
      <dgm:spPr/>
      <dgm:t>
        <a:bodyPr/>
        <a:lstStyle/>
        <a:p>
          <a:endParaRPr lang="zh-CN" altLang="en-US"/>
        </a:p>
      </dgm:t>
    </dgm:pt>
    <dgm:pt modelId="{BF9329B0-A65A-4397-8036-2EE1D085ACE4}" type="pres">
      <dgm:prSet presAssocID="{25520664-36D2-4BDE-969F-3AED5F165F01}" presName="firstChild" presStyleLbl="bgAccFollowNode1" presStyleIdx="0" presStyleCnt="3" custScaleX="100561" custLinFactNeighborX="-9233" custLinFactNeighborY="-8111"/>
      <dgm:spPr/>
      <dgm:t>
        <a:bodyPr/>
        <a:lstStyle/>
        <a:p>
          <a:endParaRPr lang="zh-CN" altLang="en-US"/>
        </a:p>
      </dgm:t>
    </dgm:pt>
    <dgm:pt modelId="{C7AA4F42-45EF-48EC-9B8C-A914BA06ADD7}" type="pres">
      <dgm:prSet presAssocID="{25520664-36D2-4BDE-969F-3AED5F165F01}" presName="firstChildTx" presStyleLbl="bgAccFollowNode1" presStyleIdx="0" presStyleCnt="3">
        <dgm:presLayoutVars>
          <dgm:bulletEnabled val="1"/>
        </dgm:presLayoutVars>
      </dgm:prSet>
      <dgm:spPr/>
      <dgm:t>
        <a:bodyPr/>
        <a:lstStyle/>
        <a:p>
          <a:endParaRPr lang="zh-CN" altLang="en-US"/>
        </a:p>
      </dgm:t>
    </dgm:pt>
    <dgm:pt modelId="{F09A0C9B-B369-45C1-B78B-5AD1AF3F533C}" type="pres">
      <dgm:prSet presAssocID="{25520664-36D2-4BDE-969F-3AED5F165F01}" presName="negSpace" presStyleCnt="0"/>
      <dgm:spPr/>
      <dgm:t>
        <a:bodyPr/>
        <a:lstStyle/>
        <a:p>
          <a:endParaRPr lang="zh-CN" altLang="en-US"/>
        </a:p>
      </dgm:t>
    </dgm:pt>
    <dgm:pt modelId="{51589509-0A0E-4CE3-84BC-E28C1883D0FD}" type="pres">
      <dgm:prSet presAssocID="{25520664-36D2-4BDE-969F-3AED5F165F01}" presName="circle" presStyleLbl="node1" presStyleIdx="0" presStyleCnt="3" custScaleX="43900" custScaleY="45112" custLinFactNeighborX="23121"/>
      <dgm:spPr/>
      <dgm:t>
        <a:bodyPr/>
        <a:lstStyle/>
        <a:p>
          <a:endParaRPr lang="zh-CN" altLang="en-US"/>
        </a:p>
      </dgm:t>
    </dgm:pt>
    <dgm:pt modelId="{6D4CF7D9-EE96-40B0-973C-DA2455774C5B}" type="pres">
      <dgm:prSet presAssocID="{BB584E9D-45C0-4C8D-B7AC-8CB5ED3AE8A3}" presName="transSpace" presStyleCnt="0"/>
      <dgm:spPr/>
      <dgm:t>
        <a:bodyPr/>
        <a:lstStyle/>
        <a:p>
          <a:endParaRPr lang="zh-CN" altLang="en-US"/>
        </a:p>
      </dgm:t>
    </dgm:pt>
    <dgm:pt modelId="{155FA345-3763-4585-9BE2-8C7CB3733F06}" type="pres">
      <dgm:prSet presAssocID="{66209053-A745-40DA-A536-42D07B4BEE00}" presName="posSpace" presStyleCnt="0"/>
      <dgm:spPr/>
      <dgm:t>
        <a:bodyPr/>
        <a:lstStyle/>
        <a:p>
          <a:endParaRPr lang="zh-CN" altLang="en-US"/>
        </a:p>
      </dgm:t>
    </dgm:pt>
    <dgm:pt modelId="{B07DFAB8-CE9E-4904-8F78-66FE507C6515}" type="pres">
      <dgm:prSet presAssocID="{66209053-A745-40DA-A536-42D07B4BEE00}" presName="vertFlow" presStyleCnt="0"/>
      <dgm:spPr/>
      <dgm:t>
        <a:bodyPr/>
        <a:lstStyle/>
        <a:p>
          <a:endParaRPr lang="zh-CN" altLang="en-US"/>
        </a:p>
      </dgm:t>
    </dgm:pt>
    <dgm:pt modelId="{C2E4AA91-209E-4A9F-9583-D64F8032F304}" type="pres">
      <dgm:prSet presAssocID="{66209053-A745-40DA-A536-42D07B4BEE00}" presName="topSpace" presStyleCnt="0"/>
      <dgm:spPr/>
      <dgm:t>
        <a:bodyPr/>
        <a:lstStyle/>
        <a:p>
          <a:endParaRPr lang="zh-CN" altLang="en-US"/>
        </a:p>
      </dgm:t>
    </dgm:pt>
    <dgm:pt modelId="{4D0DA265-0513-40F3-850D-265881066B12}" type="pres">
      <dgm:prSet presAssocID="{66209053-A745-40DA-A536-42D07B4BEE00}" presName="firstComp" presStyleCnt="0"/>
      <dgm:spPr/>
      <dgm:t>
        <a:bodyPr/>
        <a:lstStyle/>
        <a:p>
          <a:endParaRPr lang="zh-CN" altLang="en-US"/>
        </a:p>
      </dgm:t>
    </dgm:pt>
    <dgm:pt modelId="{B3687766-53F2-491B-B05A-44E305263C33}" type="pres">
      <dgm:prSet presAssocID="{66209053-A745-40DA-A536-42D07B4BEE00}" presName="firstChild" presStyleLbl="bgAccFollowNode1" presStyleIdx="1" presStyleCnt="3" custScaleX="100561" custLinFactNeighborX="-9233" custLinFactNeighborY="-8111"/>
      <dgm:spPr/>
      <dgm:t>
        <a:bodyPr/>
        <a:lstStyle/>
        <a:p>
          <a:endParaRPr lang="zh-CN" altLang="en-US"/>
        </a:p>
      </dgm:t>
    </dgm:pt>
    <dgm:pt modelId="{488E85B1-ED67-4353-8156-4BFF91FC4B32}" type="pres">
      <dgm:prSet presAssocID="{66209053-A745-40DA-A536-42D07B4BEE00}" presName="firstChildTx" presStyleLbl="bgAccFollowNode1" presStyleIdx="1" presStyleCnt="3">
        <dgm:presLayoutVars>
          <dgm:bulletEnabled val="1"/>
        </dgm:presLayoutVars>
      </dgm:prSet>
      <dgm:spPr/>
      <dgm:t>
        <a:bodyPr/>
        <a:lstStyle/>
        <a:p>
          <a:endParaRPr lang="zh-CN" altLang="en-US"/>
        </a:p>
      </dgm:t>
    </dgm:pt>
    <dgm:pt modelId="{DE1AD52D-60A3-4A12-B841-9A3678B9F812}" type="pres">
      <dgm:prSet presAssocID="{66209053-A745-40DA-A536-42D07B4BEE00}" presName="negSpace" presStyleCnt="0"/>
      <dgm:spPr/>
      <dgm:t>
        <a:bodyPr/>
        <a:lstStyle/>
        <a:p>
          <a:endParaRPr lang="zh-CN" altLang="en-US"/>
        </a:p>
      </dgm:t>
    </dgm:pt>
    <dgm:pt modelId="{BA616049-FBDB-4254-84A8-1C585E222B08}" type="pres">
      <dgm:prSet presAssocID="{66209053-A745-40DA-A536-42D07B4BEE00}" presName="circle" presStyleLbl="node1" presStyleIdx="1" presStyleCnt="3" custScaleX="43900" custScaleY="45112" custLinFactNeighborX="23121"/>
      <dgm:spPr/>
      <dgm:t>
        <a:bodyPr/>
        <a:lstStyle/>
        <a:p>
          <a:endParaRPr lang="zh-CN" altLang="en-US"/>
        </a:p>
      </dgm:t>
    </dgm:pt>
    <dgm:pt modelId="{7AB23993-91D9-4ECC-BFBA-93A71D0B4FE3}" type="pres">
      <dgm:prSet presAssocID="{26474116-F59D-46F5-9FD0-3FCF52E33647}" presName="transSpace" presStyleCnt="0"/>
      <dgm:spPr/>
      <dgm:t>
        <a:bodyPr/>
        <a:lstStyle/>
        <a:p>
          <a:endParaRPr lang="zh-CN" altLang="en-US"/>
        </a:p>
      </dgm:t>
    </dgm:pt>
    <dgm:pt modelId="{93C2DD18-7037-44A2-9D5D-3893545D88E6}" type="pres">
      <dgm:prSet presAssocID="{BD9015BF-E9EF-4F2F-96B4-3425AF14B7B8}" presName="posSpace" presStyleCnt="0"/>
      <dgm:spPr/>
      <dgm:t>
        <a:bodyPr/>
        <a:lstStyle/>
        <a:p>
          <a:endParaRPr lang="zh-CN" altLang="en-US"/>
        </a:p>
      </dgm:t>
    </dgm:pt>
    <dgm:pt modelId="{A3B86593-C010-425D-BC38-C5AB9B37FAE1}" type="pres">
      <dgm:prSet presAssocID="{BD9015BF-E9EF-4F2F-96B4-3425AF14B7B8}" presName="vertFlow" presStyleCnt="0"/>
      <dgm:spPr/>
      <dgm:t>
        <a:bodyPr/>
        <a:lstStyle/>
        <a:p>
          <a:endParaRPr lang="zh-CN" altLang="en-US"/>
        </a:p>
      </dgm:t>
    </dgm:pt>
    <dgm:pt modelId="{05D4210B-41F2-4678-995C-B14AB0A4C680}" type="pres">
      <dgm:prSet presAssocID="{BD9015BF-E9EF-4F2F-96B4-3425AF14B7B8}" presName="topSpace" presStyleCnt="0"/>
      <dgm:spPr/>
      <dgm:t>
        <a:bodyPr/>
        <a:lstStyle/>
        <a:p>
          <a:endParaRPr lang="zh-CN" altLang="en-US"/>
        </a:p>
      </dgm:t>
    </dgm:pt>
    <dgm:pt modelId="{9FB7BEF8-9923-4264-AED8-9F8BB44B3FF4}" type="pres">
      <dgm:prSet presAssocID="{BD9015BF-E9EF-4F2F-96B4-3425AF14B7B8}" presName="firstComp" presStyleCnt="0"/>
      <dgm:spPr/>
      <dgm:t>
        <a:bodyPr/>
        <a:lstStyle/>
        <a:p>
          <a:endParaRPr lang="zh-CN" altLang="en-US"/>
        </a:p>
      </dgm:t>
    </dgm:pt>
    <dgm:pt modelId="{FD9A43CC-554F-42B5-B377-8D3530F44FA9}" type="pres">
      <dgm:prSet presAssocID="{BD9015BF-E9EF-4F2F-96B4-3425AF14B7B8}" presName="firstChild" presStyleLbl="bgAccFollowNode1" presStyleIdx="2" presStyleCnt="3" custScaleX="100561" custLinFactNeighborX="-9233" custLinFactNeighborY="-8111"/>
      <dgm:spPr/>
      <dgm:t>
        <a:bodyPr/>
        <a:lstStyle/>
        <a:p>
          <a:endParaRPr lang="zh-CN" altLang="en-US"/>
        </a:p>
      </dgm:t>
    </dgm:pt>
    <dgm:pt modelId="{D980E9AB-173D-489A-A3B2-FBFF0106D0E2}" type="pres">
      <dgm:prSet presAssocID="{BD9015BF-E9EF-4F2F-96B4-3425AF14B7B8}" presName="firstChildTx" presStyleLbl="bgAccFollowNode1" presStyleIdx="2" presStyleCnt="3">
        <dgm:presLayoutVars>
          <dgm:bulletEnabled val="1"/>
        </dgm:presLayoutVars>
      </dgm:prSet>
      <dgm:spPr/>
      <dgm:t>
        <a:bodyPr/>
        <a:lstStyle/>
        <a:p>
          <a:endParaRPr lang="zh-CN" altLang="en-US"/>
        </a:p>
      </dgm:t>
    </dgm:pt>
    <dgm:pt modelId="{C993D513-910D-4418-BCBA-C5FA24E8AA80}" type="pres">
      <dgm:prSet presAssocID="{BD9015BF-E9EF-4F2F-96B4-3425AF14B7B8}" presName="negSpace" presStyleCnt="0"/>
      <dgm:spPr/>
      <dgm:t>
        <a:bodyPr/>
        <a:lstStyle/>
        <a:p>
          <a:endParaRPr lang="zh-CN" altLang="en-US"/>
        </a:p>
      </dgm:t>
    </dgm:pt>
    <dgm:pt modelId="{44E3F997-1DB9-4EC3-881F-74CFB152F570}" type="pres">
      <dgm:prSet presAssocID="{BD9015BF-E9EF-4F2F-96B4-3425AF14B7B8}" presName="circle" presStyleLbl="node1" presStyleIdx="2" presStyleCnt="3" custScaleX="43900" custScaleY="45112" custLinFactNeighborX="15079"/>
      <dgm:spPr/>
      <dgm:t>
        <a:bodyPr/>
        <a:lstStyle/>
        <a:p>
          <a:endParaRPr lang="zh-CN" altLang="en-US"/>
        </a:p>
      </dgm:t>
    </dgm:pt>
  </dgm:ptLst>
  <dgm:cxnLst>
    <dgm:cxn modelId="{5BFF1368-7B21-4E48-A784-F03F64FD9A9B}" srcId="{2FCEFE44-C772-4A28-94DC-4FE54333353F}" destId="{66209053-A745-40DA-A536-42D07B4BEE00}" srcOrd="1" destOrd="0" parTransId="{7020CA7A-0016-4D6E-80FF-89960BBE4F49}" sibTransId="{26474116-F59D-46F5-9FD0-3FCF52E33647}"/>
    <dgm:cxn modelId="{3B26D75C-D755-45C9-A76B-3D694AD7A613}" type="presOf" srcId="{4EA064E2-AAA0-4CB6-8BD4-4F475302EA68}" destId="{B3687766-53F2-491B-B05A-44E305263C33}" srcOrd="0" destOrd="0" presId="urn:microsoft.com/office/officeart/2005/8/layout/hList9"/>
    <dgm:cxn modelId="{C540669E-2294-4D50-A1FC-8A0058F5073C}" type="presOf" srcId="{BD9015BF-E9EF-4F2F-96B4-3425AF14B7B8}" destId="{44E3F997-1DB9-4EC3-881F-74CFB152F570}" srcOrd="0" destOrd="0" presId="urn:microsoft.com/office/officeart/2005/8/layout/hList9"/>
    <dgm:cxn modelId="{A593D884-E9C9-4971-9122-18D461E2B505}" type="presOf" srcId="{11C7C9F2-5CB0-4DD3-8F43-20C011497E8A}" destId="{FD9A43CC-554F-42B5-B377-8D3530F44FA9}" srcOrd="0" destOrd="0" presId="urn:microsoft.com/office/officeart/2005/8/layout/hList9"/>
    <dgm:cxn modelId="{95EFAD8E-B33E-4B4E-BEB9-018B301932A3}" srcId="{2FCEFE44-C772-4A28-94DC-4FE54333353F}" destId="{BD9015BF-E9EF-4F2F-96B4-3425AF14B7B8}" srcOrd="2" destOrd="0" parTransId="{C2483F07-6A5D-4540-BB7F-F2D587501BB7}" sibTransId="{B4123E6C-6FF0-44B3-8848-51D1B653F74D}"/>
    <dgm:cxn modelId="{20BEB151-B541-4905-BBC3-D60C97C98F42}" type="presOf" srcId="{25520664-36D2-4BDE-969F-3AED5F165F01}" destId="{51589509-0A0E-4CE3-84BC-E28C1883D0FD}" srcOrd="0" destOrd="0" presId="urn:microsoft.com/office/officeart/2005/8/layout/hList9"/>
    <dgm:cxn modelId="{A61EB99F-ECE7-4DD0-A83B-1625B085EBB5}" type="presOf" srcId="{2FCEFE44-C772-4A28-94DC-4FE54333353F}" destId="{090F2266-A8BE-4E43-AF53-F925ADAB9974}" srcOrd="0" destOrd="0" presId="urn:microsoft.com/office/officeart/2005/8/layout/hList9"/>
    <dgm:cxn modelId="{627CE27C-5599-49A4-AA4D-1FDBB42F6E4B}" srcId="{25520664-36D2-4BDE-969F-3AED5F165F01}" destId="{9DE0B10D-5E30-4240-8FC5-B3BA7B66A18D}" srcOrd="0" destOrd="0" parTransId="{CD3E6C89-EB09-45CD-8533-8703C3FA8551}" sibTransId="{37D40079-6941-43DA-B5F0-B83FA8615EDB}"/>
    <dgm:cxn modelId="{29D929EE-85CD-4F40-B360-65A3B9157D11}" type="presOf" srcId="{9DE0B10D-5E30-4240-8FC5-B3BA7B66A18D}" destId="{BF9329B0-A65A-4397-8036-2EE1D085ACE4}" srcOrd="0" destOrd="0" presId="urn:microsoft.com/office/officeart/2005/8/layout/hList9"/>
    <dgm:cxn modelId="{199E959C-4C4F-4715-8253-136ED3C52641}" srcId="{2FCEFE44-C772-4A28-94DC-4FE54333353F}" destId="{25520664-36D2-4BDE-969F-3AED5F165F01}" srcOrd="0" destOrd="0" parTransId="{E90B73C7-18E5-42D8-B9B0-2AE30A30F70A}" sibTransId="{BB584E9D-45C0-4C8D-B7AC-8CB5ED3AE8A3}"/>
    <dgm:cxn modelId="{78EEBD33-3A27-4C27-B071-9383DE4C8B60}" type="presOf" srcId="{4EA064E2-AAA0-4CB6-8BD4-4F475302EA68}" destId="{488E85B1-ED67-4353-8156-4BFF91FC4B32}" srcOrd="1" destOrd="0" presId="urn:microsoft.com/office/officeart/2005/8/layout/hList9"/>
    <dgm:cxn modelId="{3CD9E169-53EF-4AC6-92FD-65FEB80CCD0C}" type="presOf" srcId="{66209053-A745-40DA-A536-42D07B4BEE00}" destId="{BA616049-FBDB-4254-84A8-1C585E222B08}" srcOrd="0" destOrd="0" presId="urn:microsoft.com/office/officeart/2005/8/layout/hList9"/>
    <dgm:cxn modelId="{CA44D569-D9A6-48B4-9160-BAD3931F1479}" srcId="{66209053-A745-40DA-A536-42D07B4BEE00}" destId="{4EA064E2-AAA0-4CB6-8BD4-4F475302EA68}" srcOrd="0" destOrd="0" parTransId="{CF9F328F-5587-499F-A8ED-75D3A5C337B3}" sibTransId="{BA4F8467-9FD1-4DFF-8AAC-92749B01C1BE}"/>
    <dgm:cxn modelId="{0F593943-4753-4BBF-94D1-A198C6E5A3C2}" srcId="{BD9015BF-E9EF-4F2F-96B4-3425AF14B7B8}" destId="{11C7C9F2-5CB0-4DD3-8F43-20C011497E8A}" srcOrd="0" destOrd="0" parTransId="{20425F29-6F7A-46FD-8D34-E95BF42ACD62}" sibTransId="{0A367FC8-A677-430B-87F7-77A8A47A2BA6}"/>
    <dgm:cxn modelId="{C838509A-15AA-43FC-ACE0-1F137A9517E6}" type="presOf" srcId="{11C7C9F2-5CB0-4DD3-8F43-20C011497E8A}" destId="{D980E9AB-173D-489A-A3B2-FBFF0106D0E2}" srcOrd="1" destOrd="0" presId="urn:microsoft.com/office/officeart/2005/8/layout/hList9"/>
    <dgm:cxn modelId="{0976D71F-51AF-46F6-8AB4-DB9E8DE2A0CC}" type="presOf" srcId="{9DE0B10D-5E30-4240-8FC5-B3BA7B66A18D}" destId="{C7AA4F42-45EF-48EC-9B8C-A914BA06ADD7}" srcOrd="1" destOrd="0" presId="urn:microsoft.com/office/officeart/2005/8/layout/hList9"/>
    <dgm:cxn modelId="{E65A321E-C7DE-48E1-9D32-0A8C60728466}" type="presParOf" srcId="{090F2266-A8BE-4E43-AF53-F925ADAB9974}" destId="{E32E3DDD-EC66-4D85-8E4C-48D4CA9EA8D5}" srcOrd="0" destOrd="0" presId="urn:microsoft.com/office/officeart/2005/8/layout/hList9"/>
    <dgm:cxn modelId="{DD5E37C3-06DF-45BA-8F97-9670F1815927}" type="presParOf" srcId="{090F2266-A8BE-4E43-AF53-F925ADAB9974}" destId="{047E6123-9708-4F14-B13C-8C6FD9704D6E}" srcOrd="1" destOrd="0" presId="urn:microsoft.com/office/officeart/2005/8/layout/hList9"/>
    <dgm:cxn modelId="{AD5F735B-95C4-4582-898E-670B7A5141D8}" type="presParOf" srcId="{047E6123-9708-4F14-B13C-8C6FD9704D6E}" destId="{B95FC214-3800-470B-8F1B-F659C91B202F}" srcOrd="0" destOrd="0" presId="urn:microsoft.com/office/officeart/2005/8/layout/hList9"/>
    <dgm:cxn modelId="{68D4F4DD-819B-4489-8600-4C773B5F9E26}" type="presParOf" srcId="{047E6123-9708-4F14-B13C-8C6FD9704D6E}" destId="{180FA0E5-7411-466A-9FC1-D3A4EEA3A5D7}" srcOrd="1" destOrd="0" presId="urn:microsoft.com/office/officeart/2005/8/layout/hList9"/>
    <dgm:cxn modelId="{1F98D268-0479-438F-8B38-0F5D7F1A9EAB}" type="presParOf" srcId="{180FA0E5-7411-466A-9FC1-D3A4EEA3A5D7}" destId="{BF9329B0-A65A-4397-8036-2EE1D085ACE4}" srcOrd="0" destOrd="0" presId="urn:microsoft.com/office/officeart/2005/8/layout/hList9"/>
    <dgm:cxn modelId="{ECB63BFE-9645-499F-8834-88740BD108D9}" type="presParOf" srcId="{180FA0E5-7411-466A-9FC1-D3A4EEA3A5D7}" destId="{C7AA4F42-45EF-48EC-9B8C-A914BA06ADD7}" srcOrd="1" destOrd="0" presId="urn:microsoft.com/office/officeart/2005/8/layout/hList9"/>
    <dgm:cxn modelId="{CE68B1A2-C267-4B34-93F1-D6955CC91CAE}" type="presParOf" srcId="{090F2266-A8BE-4E43-AF53-F925ADAB9974}" destId="{F09A0C9B-B369-45C1-B78B-5AD1AF3F533C}" srcOrd="2" destOrd="0" presId="urn:microsoft.com/office/officeart/2005/8/layout/hList9"/>
    <dgm:cxn modelId="{0C6933A3-0E4D-4B57-B18E-7BC0BD3B25B8}" type="presParOf" srcId="{090F2266-A8BE-4E43-AF53-F925ADAB9974}" destId="{51589509-0A0E-4CE3-84BC-E28C1883D0FD}" srcOrd="3" destOrd="0" presId="urn:microsoft.com/office/officeart/2005/8/layout/hList9"/>
    <dgm:cxn modelId="{72E0D24F-9D11-41BE-8336-BA26B2C815B8}" type="presParOf" srcId="{090F2266-A8BE-4E43-AF53-F925ADAB9974}" destId="{6D4CF7D9-EE96-40B0-973C-DA2455774C5B}" srcOrd="4" destOrd="0" presId="urn:microsoft.com/office/officeart/2005/8/layout/hList9"/>
    <dgm:cxn modelId="{C6AE9CE6-5A80-4A2F-876F-7750E141D0A5}" type="presParOf" srcId="{090F2266-A8BE-4E43-AF53-F925ADAB9974}" destId="{155FA345-3763-4585-9BE2-8C7CB3733F06}" srcOrd="5" destOrd="0" presId="urn:microsoft.com/office/officeart/2005/8/layout/hList9"/>
    <dgm:cxn modelId="{C2079DF3-162B-48E6-A959-103731BAC945}" type="presParOf" srcId="{090F2266-A8BE-4E43-AF53-F925ADAB9974}" destId="{B07DFAB8-CE9E-4904-8F78-66FE507C6515}" srcOrd="6" destOrd="0" presId="urn:microsoft.com/office/officeart/2005/8/layout/hList9"/>
    <dgm:cxn modelId="{01F0A8D9-351D-49C8-B1E1-A5C2A6466800}" type="presParOf" srcId="{B07DFAB8-CE9E-4904-8F78-66FE507C6515}" destId="{C2E4AA91-209E-4A9F-9583-D64F8032F304}" srcOrd="0" destOrd="0" presId="urn:microsoft.com/office/officeart/2005/8/layout/hList9"/>
    <dgm:cxn modelId="{B01590F6-03CB-40A6-A109-8AEDCF34F068}" type="presParOf" srcId="{B07DFAB8-CE9E-4904-8F78-66FE507C6515}" destId="{4D0DA265-0513-40F3-850D-265881066B12}" srcOrd="1" destOrd="0" presId="urn:microsoft.com/office/officeart/2005/8/layout/hList9"/>
    <dgm:cxn modelId="{32932030-341E-4B56-809F-37DE98B92760}" type="presParOf" srcId="{4D0DA265-0513-40F3-850D-265881066B12}" destId="{B3687766-53F2-491B-B05A-44E305263C33}" srcOrd="0" destOrd="0" presId="urn:microsoft.com/office/officeart/2005/8/layout/hList9"/>
    <dgm:cxn modelId="{08EE2B85-7F38-45AF-9AA4-49720981EEEC}" type="presParOf" srcId="{4D0DA265-0513-40F3-850D-265881066B12}" destId="{488E85B1-ED67-4353-8156-4BFF91FC4B32}" srcOrd="1" destOrd="0" presId="urn:microsoft.com/office/officeart/2005/8/layout/hList9"/>
    <dgm:cxn modelId="{2F392EA4-44C6-45A5-B2F8-0FFD6248683F}" type="presParOf" srcId="{090F2266-A8BE-4E43-AF53-F925ADAB9974}" destId="{DE1AD52D-60A3-4A12-B841-9A3678B9F812}" srcOrd="7" destOrd="0" presId="urn:microsoft.com/office/officeart/2005/8/layout/hList9"/>
    <dgm:cxn modelId="{478A2B8E-F2B7-402D-A364-CDB323929D53}" type="presParOf" srcId="{090F2266-A8BE-4E43-AF53-F925ADAB9974}" destId="{BA616049-FBDB-4254-84A8-1C585E222B08}" srcOrd="8" destOrd="0" presId="urn:microsoft.com/office/officeart/2005/8/layout/hList9"/>
    <dgm:cxn modelId="{6CC3FD55-9D10-4A2B-8E40-8FD8503FA16D}" type="presParOf" srcId="{090F2266-A8BE-4E43-AF53-F925ADAB9974}" destId="{7AB23993-91D9-4ECC-BFBA-93A71D0B4FE3}" srcOrd="9" destOrd="0" presId="urn:microsoft.com/office/officeart/2005/8/layout/hList9"/>
    <dgm:cxn modelId="{2C71DDE9-0AD4-4F01-B334-E3719DD21FAA}" type="presParOf" srcId="{090F2266-A8BE-4E43-AF53-F925ADAB9974}" destId="{93C2DD18-7037-44A2-9D5D-3893545D88E6}" srcOrd="10" destOrd="0" presId="urn:microsoft.com/office/officeart/2005/8/layout/hList9"/>
    <dgm:cxn modelId="{CB88349F-F013-42A4-ADFE-5535B22F7017}" type="presParOf" srcId="{090F2266-A8BE-4E43-AF53-F925ADAB9974}" destId="{A3B86593-C010-425D-BC38-C5AB9B37FAE1}" srcOrd="11" destOrd="0" presId="urn:microsoft.com/office/officeart/2005/8/layout/hList9"/>
    <dgm:cxn modelId="{E214F881-9DE4-4054-BAC2-0DD35726C8EF}" type="presParOf" srcId="{A3B86593-C010-425D-BC38-C5AB9B37FAE1}" destId="{05D4210B-41F2-4678-995C-B14AB0A4C680}" srcOrd="0" destOrd="0" presId="urn:microsoft.com/office/officeart/2005/8/layout/hList9"/>
    <dgm:cxn modelId="{6D26B015-589B-43A4-8ED3-6517A1CD48FC}" type="presParOf" srcId="{A3B86593-C010-425D-BC38-C5AB9B37FAE1}" destId="{9FB7BEF8-9923-4264-AED8-9F8BB44B3FF4}" srcOrd="1" destOrd="0" presId="urn:microsoft.com/office/officeart/2005/8/layout/hList9"/>
    <dgm:cxn modelId="{8FA209EF-1FCA-4F0F-81A5-E9EC124E29EC}" type="presParOf" srcId="{9FB7BEF8-9923-4264-AED8-9F8BB44B3FF4}" destId="{FD9A43CC-554F-42B5-B377-8D3530F44FA9}" srcOrd="0" destOrd="0" presId="urn:microsoft.com/office/officeart/2005/8/layout/hList9"/>
    <dgm:cxn modelId="{7AD9750F-FBB3-4C4A-80D9-C25D8FE55C04}" type="presParOf" srcId="{9FB7BEF8-9923-4264-AED8-9F8BB44B3FF4}" destId="{D980E9AB-173D-489A-A3B2-FBFF0106D0E2}" srcOrd="1" destOrd="0" presId="urn:microsoft.com/office/officeart/2005/8/layout/hList9"/>
    <dgm:cxn modelId="{E2C1A93D-5119-4463-9782-199DADE09C42}" type="presParOf" srcId="{090F2266-A8BE-4E43-AF53-F925ADAB9974}" destId="{C993D513-910D-4418-BCBA-C5FA24E8AA80}" srcOrd="12" destOrd="0" presId="urn:microsoft.com/office/officeart/2005/8/layout/hList9"/>
    <dgm:cxn modelId="{9745C641-14A0-4F07-9053-513BA92D48FE}" type="presParOf" srcId="{090F2266-A8BE-4E43-AF53-F925ADAB9974}" destId="{44E3F997-1DB9-4EC3-881F-74CFB152F570}"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CEFE44-C772-4A28-94DC-4FE54333353F}" type="doc">
      <dgm:prSet loTypeId="urn:microsoft.com/office/officeart/2005/8/layout/bList2#1" loCatId="list" qsTypeId="urn:microsoft.com/office/officeart/2005/8/quickstyle/3d1" qsCatId="3D" csTypeId="urn:microsoft.com/office/officeart/2005/8/colors/accent3_3" csCatId="accent3" phldr="1"/>
      <dgm:spPr/>
      <dgm:t>
        <a:bodyPr/>
        <a:lstStyle/>
        <a:p>
          <a:endParaRPr lang="zh-CN" altLang="en-US"/>
        </a:p>
      </dgm:t>
    </dgm:pt>
    <dgm:pt modelId="{25520664-36D2-4BDE-969F-3AED5F165F01}">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6000" b="1" dirty="0"/>
        </a:p>
      </dgm:t>
    </dgm:pt>
    <dgm:pt modelId="{E90B73C7-18E5-42D8-B9B0-2AE30A30F70A}" type="parTrans" cxnId="{199E959C-4C4F-4715-8253-136ED3C52641}">
      <dgm:prSet/>
      <dgm:spPr/>
      <dgm:t>
        <a:bodyPr/>
        <a:lstStyle/>
        <a:p>
          <a:endParaRPr lang="zh-CN" altLang="en-US" sz="2000" b="1"/>
        </a:p>
      </dgm:t>
    </dgm:pt>
    <dgm:pt modelId="{BB584E9D-45C0-4C8D-B7AC-8CB5ED3AE8A3}" type="sibTrans" cxnId="{199E959C-4C4F-4715-8253-136ED3C52641}">
      <dgm:prSet/>
      <dgm:spPr/>
      <dgm:t>
        <a:bodyPr/>
        <a:lstStyle/>
        <a:p>
          <a:endParaRPr lang="zh-CN" altLang="en-US" sz="2000" b="1"/>
        </a:p>
      </dgm:t>
    </dgm:pt>
    <dgm:pt modelId="{9DE0B10D-5E30-4240-8FC5-B3BA7B66A18D}">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t>
        <a:bodyPr/>
        <a:lstStyle/>
        <a:p>
          <a:r>
            <a:rPr lang="zh-CN" sz="2800" b="1" dirty="0" smtClean="0"/>
            <a:t>连环替代法基本原理</a:t>
          </a:r>
          <a:endParaRPr lang="zh-CN" altLang="en-US" sz="2800" b="1" dirty="0"/>
        </a:p>
      </dgm:t>
    </dgm:pt>
    <dgm:pt modelId="{CD3E6C89-EB09-45CD-8533-8703C3FA8551}" type="parTrans" cxnId="{627CE27C-5599-49A4-AA4D-1FDBB42F6E4B}">
      <dgm:prSet/>
      <dgm:spPr/>
      <dgm:t>
        <a:bodyPr/>
        <a:lstStyle/>
        <a:p>
          <a:endParaRPr lang="zh-CN" altLang="en-US" sz="2000" b="1"/>
        </a:p>
      </dgm:t>
    </dgm:pt>
    <dgm:pt modelId="{37D40079-6941-43DA-B5F0-B83FA8615EDB}" type="sibTrans" cxnId="{627CE27C-5599-49A4-AA4D-1FDBB42F6E4B}">
      <dgm:prSet/>
      <dgm:spPr/>
      <dgm:t>
        <a:bodyPr/>
        <a:lstStyle/>
        <a:p>
          <a:endParaRPr lang="zh-CN" altLang="en-US" sz="2000" b="1"/>
        </a:p>
      </dgm:t>
    </dgm:pt>
    <dgm:pt modelId="{66209053-A745-40DA-A536-42D07B4BEE00}">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6000" b="1" dirty="0"/>
        </a:p>
      </dgm:t>
    </dgm:pt>
    <dgm:pt modelId="{7020CA7A-0016-4D6E-80FF-89960BBE4F49}" type="parTrans" cxnId="{5BFF1368-7B21-4E48-A784-F03F64FD9A9B}">
      <dgm:prSet/>
      <dgm:spPr/>
      <dgm:t>
        <a:bodyPr/>
        <a:lstStyle/>
        <a:p>
          <a:endParaRPr lang="zh-CN" altLang="en-US" sz="2000" b="1"/>
        </a:p>
      </dgm:t>
    </dgm:pt>
    <dgm:pt modelId="{26474116-F59D-46F5-9FD0-3FCF52E33647}" type="sibTrans" cxnId="{5BFF1368-7B21-4E48-A784-F03F64FD9A9B}">
      <dgm:prSet/>
      <dgm:spPr/>
      <dgm:t>
        <a:bodyPr/>
        <a:lstStyle/>
        <a:p>
          <a:endParaRPr lang="zh-CN" altLang="en-US" sz="2000" b="1"/>
        </a:p>
      </dgm:t>
    </dgm:pt>
    <dgm:pt modelId="{4EA064E2-AAA0-4CB6-8BD4-4F475302EA68}">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t>
        <a:bodyPr/>
        <a:lstStyle/>
        <a:p>
          <a:r>
            <a:rPr lang="zh-CN" sz="2800" b="1" dirty="0" smtClean="0"/>
            <a:t>乘积关系的连环替代分析</a:t>
          </a:r>
          <a:endParaRPr lang="zh-CN" altLang="en-US" sz="2800" b="1" dirty="0"/>
        </a:p>
      </dgm:t>
    </dgm:pt>
    <dgm:pt modelId="{CF9F328F-5587-499F-A8ED-75D3A5C337B3}" type="parTrans" cxnId="{CA44D569-D9A6-48B4-9160-BAD3931F1479}">
      <dgm:prSet/>
      <dgm:spPr/>
      <dgm:t>
        <a:bodyPr/>
        <a:lstStyle/>
        <a:p>
          <a:endParaRPr lang="zh-CN" altLang="en-US" sz="2000" b="1"/>
        </a:p>
      </dgm:t>
    </dgm:pt>
    <dgm:pt modelId="{BA4F8467-9FD1-4DFF-8AAC-92749B01C1BE}" type="sibTrans" cxnId="{CA44D569-D9A6-48B4-9160-BAD3931F1479}">
      <dgm:prSet/>
      <dgm:spPr/>
      <dgm:t>
        <a:bodyPr/>
        <a:lstStyle/>
        <a:p>
          <a:endParaRPr lang="zh-CN" altLang="en-US" sz="2000" b="1"/>
        </a:p>
      </dgm:t>
    </dgm:pt>
    <dgm:pt modelId="{BD9015BF-E9EF-4F2F-96B4-3425AF14B7B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6000" b="1" dirty="0"/>
        </a:p>
      </dgm:t>
    </dgm:pt>
    <dgm:pt modelId="{C2483F07-6A5D-4540-BB7F-F2D587501BB7}" type="parTrans" cxnId="{95EFAD8E-B33E-4B4E-BEB9-018B301932A3}">
      <dgm:prSet/>
      <dgm:spPr/>
      <dgm:t>
        <a:bodyPr/>
        <a:lstStyle/>
        <a:p>
          <a:endParaRPr lang="zh-CN" altLang="en-US" sz="2000" b="1"/>
        </a:p>
      </dgm:t>
    </dgm:pt>
    <dgm:pt modelId="{B4123E6C-6FF0-44B3-8848-51D1B653F74D}" type="sibTrans" cxnId="{95EFAD8E-B33E-4B4E-BEB9-018B301932A3}">
      <dgm:prSet/>
      <dgm:spPr/>
      <dgm:t>
        <a:bodyPr/>
        <a:lstStyle/>
        <a:p>
          <a:endParaRPr lang="zh-CN" altLang="en-US" sz="2000" b="1"/>
        </a:p>
      </dgm:t>
    </dgm:pt>
    <dgm:pt modelId="{11C7C9F2-5CB0-4DD3-8F43-20C011497E8A}">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t>
        <a:bodyPr/>
        <a:lstStyle/>
        <a:p>
          <a:r>
            <a:rPr lang="zh-CN" sz="2800" b="1" dirty="0" smtClean="0"/>
            <a:t>连环替代法运用原则</a:t>
          </a:r>
          <a:endParaRPr lang="zh-CN" altLang="en-US" sz="2800" b="1" dirty="0"/>
        </a:p>
      </dgm:t>
    </dgm:pt>
    <dgm:pt modelId="{20425F29-6F7A-46FD-8D34-E95BF42ACD62}" type="parTrans" cxnId="{0F593943-4753-4BBF-94D1-A198C6E5A3C2}">
      <dgm:prSet/>
      <dgm:spPr/>
      <dgm:t>
        <a:bodyPr/>
        <a:lstStyle/>
        <a:p>
          <a:endParaRPr lang="zh-CN" altLang="en-US" sz="2000" b="1"/>
        </a:p>
      </dgm:t>
    </dgm:pt>
    <dgm:pt modelId="{0A367FC8-A677-430B-87F7-77A8A47A2BA6}" type="sibTrans" cxnId="{0F593943-4753-4BBF-94D1-A198C6E5A3C2}">
      <dgm:prSet/>
      <dgm:spPr/>
      <dgm:t>
        <a:bodyPr/>
        <a:lstStyle/>
        <a:p>
          <a:endParaRPr lang="zh-CN" altLang="en-US" sz="2000" b="1"/>
        </a:p>
      </dgm:t>
    </dgm:pt>
    <dgm:pt modelId="{C529F61A-DD1A-4656-918E-9FEEF15A8E4A}" type="pres">
      <dgm:prSet presAssocID="{2FCEFE44-C772-4A28-94DC-4FE54333353F}" presName="diagram" presStyleCnt="0">
        <dgm:presLayoutVars>
          <dgm:dir/>
          <dgm:animLvl val="lvl"/>
          <dgm:resizeHandles val="exact"/>
        </dgm:presLayoutVars>
      </dgm:prSet>
      <dgm:spPr/>
      <dgm:t>
        <a:bodyPr/>
        <a:lstStyle/>
        <a:p>
          <a:endParaRPr lang="zh-CN" altLang="en-US"/>
        </a:p>
      </dgm:t>
    </dgm:pt>
    <dgm:pt modelId="{5EDC2DFA-C4D4-40DC-9F0B-18055176F0D9}" type="pres">
      <dgm:prSet presAssocID="{25520664-36D2-4BDE-969F-3AED5F165F01}" presName="compNode" presStyleCnt="0"/>
      <dgm:spPr/>
      <dgm:t>
        <a:bodyPr/>
        <a:lstStyle/>
        <a:p>
          <a:endParaRPr lang="zh-CN" altLang="en-US"/>
        </a:p>
      </dgm:t>
    </dgm:pt>
    <dgm:pt modelId="{D8FADFE9-93A1-41A4-A1E1-1F26F39DC560}" type="pres">
      <dgm:prSet presAssocID="{25520664-36D2-4BDE-969F-3AED5F165F01}" presName="childRect" presStyleLbl="bgAcc1" presStyleIdx="0" presStyleCnt="3">
        <dgm:presLayoutVars>
          <dgm:bulletEnabled val="1"/>
        </dgm:presLayoutVars>
      </dgm:prSet>
      <dgm:spPr/>
      <dgm:t>
        <a:bodyPr/>
        <a:lstStyle/>
        <a:p>
          <a:endParaRPr lang="zh-CN" altLang="en-US"/>
        </a:p>
      </dgm:t>
    </dgm:pt>
    <dgm:pt modelId="{9BF0538F-BE11-4085-8B7D-2335F8DFF86C}" type="pres">
      <dgm:prSet presAssocID="{25520664-36D2-4BDE-969F-3AED5F165F01}" presName="parentText" presStyleLbl="node1" presStyleIdx="0" presStyleCnt="0">
        <dgm:presLayoutVars>
          <dgm:chMax val="0"/>
          <dgm:bulletEnabled val="1"/>
        </dgm:presLayoutVars>
      </dgm:prSet>
      <dgm:spPr/>
      <dgm:t>
        <a:bodyPr/>
        <a:lstStyle/>
        <a:p>
          <a:endParaRPr lang="zh-CN" altLang="en-US"/>
        </a:p>
      </dgm:t>
    </dgm:pt>
    <dgm:pt modelId="{E4EECA43-9F70-4E39-A94E-F1B255D9C245}" type="pres">
      <dgm:prSet presAssocID="{25520664-36D2-4BDE-969F-3AED5F165F01}" presName="parentRect" presStyleLbl="alignNode1" presStyleIdx="0" presStyleCnt="3"/>
      <dgm:spPr/>
      <dgm:t>
        <a:bodyPr/>
        <a:lstStyle/>
        <a:p>
          <a:endParaRPr lang="zh-CN" altLang="en-US"/>
        </a:p>
      </dgm:t>
    </dgm:pt>
    <dgm:pt modelId="{A8E3536E-3BD2-48D6-92DE-7A648E1E26B2}" type="pres">
      <dgm:prSet presAssocID="{25520664-36D2-4BDE-969F-3AED5F165F01}" presName="adorn" presStyleLbl="fgAccFollowNode1" presStyleIdx="0" presStyleCnt="3"/>
      <dgm:spPr>
        <a:prstGeom prst="donut">
          <a:avLst/>
        </a:prstGeom>
      </dgm:spPr>
      <dgm:t>
        <a:bodyPr/>
        <a:lstStyle/>
        <a:p>
          <a:endParaRPr lang="zh-CN" altLang="en-US"/>
        </a:p>
      </dgm:t>
    </dgm:pt>
    <dgm:pt modelId="{AA94C919-AE12-45F9-9379-AD97AC4AC2BC}" type="pres">
      <dgm:prSet presAssocID="{BB584E9D-45C0-4C8D-B7AC-8CB5ED3AE8A3}" presName="sibTrans" presStyleLbl="sibTrans2D1" presStyleIdx="0" presStyleCnt="0"/>
      <dgm:spPr/>
      <dgm:t>
        <a:bodyPr/>
        <a:lstStyle/>
        <a:p>
          <a:endParaRPr lang="zh-CN" altLang="en-US"/>
        </a:p>
      </dgm:t>
    </dgm:pt>
    <dgm:pt modelId="{A886BD4B-A5B2-4FDA-BBB4-6AF4D975CDC7}" type="pres">
      <dgm:prSet presAssocID="{66209053-A745-40DA-A536-42D07B4BEE00}" presName="compNode" presStyleCnt="0"/>
      <dgm:spPr/>
      <dgm:t>
        <a:bodyPr/>
        <a:lstStyle/>
        <a:p>
          <a:endParaRPr lang="zh-CN" altLang="en-US"/>
        </a:p>
      </dgm:t>
    </dgm:pt>
    <dgm:pt modelId="{A305A205-9EA3-4C8A-9C17-A399FE4493DC}" type="pres">
      <dgm:prSet presAssocID="{66209053-A745-40DA-A536-42D07B4BEE00}" presName="childRect" presStyleLbl="bgAcc1" presStyleIdx="1" presStyleCnt="3">
        <dgm:presLayoutVars>
          <dgm:bulletEnabled val="1"/>
        </dgm:presLayoutVars>
      </dgm:prSet>
      <dgm:spPr/>
      <dgm:t>
        <a:bodyPr/>
        <a:lstStyle/>
        <a:p>
          <a:endParaRPr lang="zh-CN" altLang="en-US"/>
        </a:p>
      </dgm:t>
    </dgm:pt>
    <dgm:pt modelId="{F95013AD-06D2-43D4-890A-93CAE6BED4D1}" type="pres">
      <dgm:prSet presAssocID="{66209053-A745-40DA-A536-42D07B4BEE00}" presName="parentText" presStyleLbl="node1" presStyleIdx="0" presStyleCnt="0">
        <dgm:presLayoutVars>
          <dgm:chMax val="0"/>
          <dgm:bulletEnabled val="1"/>
        </dgm:presLayoutVars>
      </dgm:prSet>
      <dgm:spPr/>
      <dgm:t>
        <a:bodyPr/>
        <a:lstStyle/>
        <a:p>
          <a:endParaRPr lang="zh-CN" altLang="en-US"/>
        </a:p>
      </dgm:t>
    </dgm:pt>
    <dgm:pt modelId="{75E3EC39-BC38-4F37-BB3F-1E95913E8C1E}" type="pres">
      <dgm:prSet presAssocID="{66209053-A745-40DA-A536-42D07B4BEE00}" presName="parentRect" presStyleLbl="alignNode1" presStyleIdx="1" presStyleCnt="3"/>
      <dgm:spPr/>
      <dgm:t>
        <a:bodyPr/>
        <a:lstStyle/>
        <a:p>
          <a:endParaRPr lang="zh-CN" altLang="en-US"/>
        </a:p>
      </dgm:t>
    </dgm:pt>
    <dgm:pt modelId="{9FF236C8-5A6E-4A98-B520-C19D360FC467}" type="pres">
      <dgm:prSet presAssocID="{66209053-A745-40DA-A536-42D07B4BEE00}" presName="adorn" presStyleLbl="fgAccFollowNode1" presStyleIdx="1" presStyleCnt="3"/>
      <dgm:spPr>
        <a:prstGeom prst="donut">
          <a:avLst/>
        </a:prstGeom>
      </dgm:spPr>
      <dgm:t>
        <a:bodyPr/>
        <a:lstStyle/>
        <a:p>
          <a:endParaRPr lang="zh-CN" altLang="en-US"/>
        </a:p>
      </dgm:t>
    </dgm:pt>
    <dgm:pt modelId="{9280F2D1-0A5B-4671-A1A4-2A4158503B6A}" type="pres">
      <dgm:prSet presAssocID="{26474116-F59D-46F5-9FD0-3FCF52E33647}" presName="sibTrans" presStyleLbl="sibTrans2D1" presStyleIdx="0" presStyleCnt="0"/>
      <dgm:spPr/>
      <dgm:t>
        <a:bodyPr/>
        <a:lstStyle/>
        <a:p>
          <a:endParaRPr lang="zh-CN" altLang="en-US"/>
        </a:p>
      </dgm:t>
    </dgm:pt>
    <dgm:pt modelId="{91C55AF4-5C89-4575-9C58-3DA58C6CC8B6}" type="pres">
      <dgm:prSet presAssocID="{BD9015BF-E9EF-4F2F-96B4-3425AF14B7B8}" presName="compNode" presStyleCnt="0"/>
      <dgm:spPr/>
      <dgm:t>
        <a:bodyPr/>
        <a:lstStyle/>
        <a:p>
          <a:endParaRPr lang="zh-CN" altLang="en-US"/>
        </a:p>
      </dgm:t>
    </dgm:pt>
    <dgm:pt modelId="{7E3AD7C0-4383-4CE7-B9B4-39D5B790B728}" type="pres">
      <dgm:prSet presAssocID="{BD9015BF-E9EF-4F2F-96B4-3425AF14B7B8}" presName="childRect" presStyleLbl="bgAcc1" presStyleIdx="2" presStyleCnt="3">
        <dgm:presLayoutVars>
          <dgm:bulletEnabled val="1"/>
        </dgm:presLayoutVars>
      </dgm:prSet>
      <dgm:spPr/>
      <dgm:t>
        <a:bodyPr/>
        <a:lstStyle/>
        <a:p>
          <a:endParaRPr lang="zh-CN" altLang="en-US"/>
        </a:p>
      </dgm:t>
    </dgm:pt>
    <dgm:pt modelId="{935C87B2-78D9-47C8-B816-007E3856FC61}" type="pres">
      <dgm:prSet presAssocID="{BD9015BF-E9EF-4F2F-96B4-3425AF14B7B8}" presName="parentText" presStyleLbl="node1" presStyleIdx="0" presStyleCnt="0">
        <dgm:presLayoutVars>
          <dgm:chMax val="0"/>
          <dgm:bulletEnabled val="1"/>
        </dgm:presLayoutVars>
      </dgm:prSet>
      <dgm:spPr/>
      <dgm:t>
        <a:bodyPr/>
        <a:lstStyle/>
        <a:p>
          <a:endParaRPr lang="zh-CN" altLang="en-US"/>
        </a:p>
      </dgm:t>
    </dgm:pt>
    <dgm:pt modelId="{98E83A44-9CD5-48F3-AD60-E873A130071F}" type="pres">
      <dgm:prSet presAssocID="{BD9015BF-E9EF-4F2F-96B4-3425AF14B7B8}" presName="parentRect" presStyleLbl="alignNode1" presStyleIdx="2" presStyleCnt="3"/>
      <dgm:spPr/>
      <dgm:t>
        <a:bodyPr/>
        <a:lstStyle/>
        <a:p>
          <a:endParaRPr lang="zh-CN" altLang="en-US"/>
        </a:p>
      </dgm:t>
    </dgm:pt>
    <dgm:pt modelId="{B5B8E78E-C0C0-4F76-A74C-FAD00EC95E31}" type="pres">
      <dgm:prSet presAssocID="{BD9015BF-E9EF-4F2F-96B4-3425AF14B7B8}" presName="adorn" presStyleLbl="fgAccFollowNode1" presStyleIdx="2" presStyleCnt="3"/>
      <dgm:spPr>
        <a:prstGeom prst="donut">
          <a:avLst/>
        </a:prstGeom>
      </dgm:spPr>
      <dgm:t>
        <a:bodyPr/>
        <a:lstStyle/>
        <a:p>
          <a:endParaRPr lang="zh-CN" altLang="en-US"/>
        </a:p>
      </dgm:t>
    </dgm:pt>
  </dgm:ptLst>
  <dgm:cxnLst>
    <dgm:cxn modelId="{D69D97E2-6D16-4754-AC56-D7C8DA19071D}" type="presOf" srcId="{BB584E9D-45C0-4C8D-B7AC-8CB5ED3AE8A3}" destId="{AA94C919-AE12-45F9-9379-AD97AC4AC2BC}" srcOrd="0" destOrd="0" presId="urn:microsoft.com/office/officeart/2005/8/layout/bList2#1"/>
    <dgm:cxn modelId="{101C11E0-E47A-447F-A06F-8DF0D3107BC1}" type="presOf" srcId="{BD9015BF-E9EF-4F2F-96B4-3425AF14B7B8}" destId="{935C87B2-78D9-47C8-B816-007E3856FC61}" srcOrd="0" destOrd="0" presId="urn:microsoft.com/office/officeart/2005/8/layout/bList2#1"/>
    <dgm:cxn modelId="{CA44D569-D9A6-48B4-9160-BAD3931F1479}" srcId="{66209053-A745-40DA-A536-42D07B4BEE00}" destId="{4EA064E2-AAA0-4CB6-8BD4-4F475302EA68}" srcOrd="0" destOrd="0" parTransId="{CF9F328F-5587-499F-A8ED-75D3A5C337B3}" sibTransId="{BA4F8467-9FD1-4DFF-8AAC-92749B01C1BE}"/>
    <dgm:cxn modelId="{728378A9-E68F-4F0C-AE88-F0B4925F1428}" type="presOf" srcId="{25520664-36D2-4BDE-969F-3AED5F165F01}" destId="{E4EECA43-9F70-4E39-A94E-F1B255D9C245}" srcOrd="1" destOrd="0" presId="urn:microsoft.com/office/officeart/2005/8/layout/bList2#1"/>
    <dgm:cxn modelId="{5BFF1368-7B21-4E48-A784-F03F64FD9A9B}" srcId="{2FCEFE44-C772-4A28-94DC-4FE54333353F}" destId="{66209053-A745-40DA-A536-42D07B4BEE00}" srcOrd="1" destOrd="0" parTransId="{7020CA7A-0016-4D6E-80FF-89960BBE4F49}" sibTransId="{26474116-F59D-46F5-9FD0-3FCF52E33647}"/>
    <dgm:cxn modelId="{1A227493-6C4A-4EDF-9CA2-CA66E3B5023A}" type="presOf" srcId="{26474116-F59D-46F5-9FD0-3FCF52E33647}" destId="{9280F2D1-0A5B-4671-A1A4-2A4158503B6A}" srcOrd="0" destOrd="0" presId="urn:microsoft.com/office/officeart/2005/8/layout/bList2#1"/>
    <dgm:cxn modelId="{05DF3353-DE1C-4431-84FB-96C6F389E6C1}" type="presOf" srcId="{9DE0B10D-5E30-4240-8FC5-B3BA7B66A18D}" destId="{D8FADFE9-93A1-41A4-A1E1-1F26F39DC560}" srcOrd="0" destOrd="0" presId="urn:microsoft.com/office/officeart/2005/8/layout/bList2#1"/>
    <dgm:cxn modelId="{0F593943-4753-4BBF-94D1-A198C6E5A3C2}" srcId="{BD9015BF-E9EF-4F2F-96B4-3425AF14B7B8}" destId="{11C7C9F2-5CB0-4DD3-8F43-20C011497E8A}" srcOrd="0" destOrd="0" parTransId="{20425F29-6F7A-46FD-8D34-E95BF42ACD62}" sibTransId="{0A367FC8-A677-430B-87F7-77A8A47A2BA6}"/>
    <dgm:cxn modelId="{22C25EB4-9DEE-486E-A4CF-99D5AFEAFD90}" type="presOf" srcId="{66209053-A745-40DA-A536-42D07B4BEE00}" destId="{75E3EC39-BC38-4F37-BB3F-1E95913E8C1E}" srcOrd="1" destOrd="0" presId="urn:microsoft.com/office/officeart/2005/8/layout/bList2#1"/>
    <dgm:cxn modelId="{FBA657D1-34F7-48B9-8EF2-EACA23E39EEF}" type="presOf" srcId="{BD9015BF-E9EF-4F2F-96B4-3425AF14B7B8}" destId="{98E83A44-9CD5-48F3-AD60-E873A130071F}" srcOrd="1" destOrd="0" presId="urn:microsoft.com/office/officeart/2005/8/layout/bList2#1"/>
    <dgm:cxn modelId="{E42E159E-E4D1-45CB-8E04-2115C2CB295A}" type="presOf" srcId="{2FCEFE44-C772-4A28-94DC-4FE54333353F}" destId="{C529F61A-DD1A-4656-918E-9FEEF15A8E4A}" srcOrd="0" destOrd="0" presId="urn:microsoft.com/office/officeart/2005/8/layout/bList2#1"/>
    <dgm:cxn modelId="{627CE27C-5599-49A4-AA4D-1FDBB42F6E4B}" srcId="{25520664-36D2-4BDE-969F-3AED5F165F01}" destId="{9DE0B10D-5E30-4240-8FC5-B3BA7B66A18D}" srcOrd="0" destOrd="0" parTransId="{CD3E6C89-EB09-45CD-8533-8703C3FA8551}" sibTransId="{37D40079-6941-43DA-B5F0-B83FA8615EDB}"/>
    <dgm:cxn modelId="{199E959C-4C4F-4715-8253-136ED3C52641}" srcId="{2FCEFE44-C772-4A28-94DC-4FE54333353F}" destId="{25520664-36D2-4BDE-969F-3AED5F165F01}" srcOrd="0" destOrd="0" parTransId="{E90B73C7-18E5-42D8-B9B0-2AE30A30F70A}" sibTransId="{BB584E9D-45C0-4C8D-B7AC-8CB5ED3AE8A3}"/>
    <dgm:cxn modelId="{95EFAD8E-B33E-4B4E-BEB9-018B301932A3}" srcId="{2FCEFE44-C772-4A28-94DC-4FE54333353F}" destId="{BD9015BF-E9EF-4F2F-96B4-3425AF14B7B8}" srcOrd="2" destOrd="0" parTransId="{C2483F07-6A5D-4540-BB7F-F2D587501BB7}" sibTransId="{B4123E6C-6FF0-44B3-8848-51D1B653F74D}"/>
    <dgm:cxn modelId="{776A03B5-138B-44C1-B1BC-13E63D865F17}" type="presOf" srcId="{66209053-A745-40DA-A536-42D07B4BEE00}" destId="{F95013AD-06D2-43D4-890A-93CAE6BED4D1}" srcOrd="0" destOrd="0" presId="urn:microsoft.com/office/officeart/2005/8/layout/bList2#1"/>
    <dgm:cxn modelId="{9A6C33CE-D855-436D-801D-66DB337D6AE6}" type="presOf" srcId="{11C7C9F2-5CB0-4DD3-8F43-20C011497E8A}" destId="{7E3AD7C0-4383-4CE7-B9B4-39D5B790B728}" srcOrd="0" destOrd="0" presId="urn:microsoft.com/office/officeart/2005/8/layout/bList2#1"/>
    <dgm:cxn modelId="{5FD066A9-B996-40B6-9CF4-6F896986A8D1}" type="presOf" srcId="{4EA064E2-AAA0-4CB6-8BD4-4F475302EA68}" destId="{A305A205-9EA3-4C8A-9C17-A399FE4493DC}" srcOrd="0" destOrd="0" presId="urn:microsoft.com/office/officeart/2005/8/layout/bList2#1"/>
    <dgm:cxn modelId="{B48938E2-29A9-4C83-A9B0-153BD400CFCB}" type="presOf" srcId="{25520664-36D2-4BDE-969F-3AED5F165F01}" destId="{9BF0538F-BE11-4085-8B7D-2335F8DFF86C}" srcOrd="0" destOrd="0" presId="urn:microsoft.com/office/officeart/2005/8/layout/bList2#1"/>
    <dgm:cxn modelId="{CF78E22F-B2AE-4342-91DF-8E168BA67D57}" type="presParOf" srcId="{C529F61A-DD1A-4656-918E-9FEEF15A8E4A}" destId="{5EDC2DFA-C4D4-40DC-9F0B-18055176F0D9}" srcOrd="0" destOrd="0" presId="urn:microsoft.com/office/officeart/2005/8/layout/bList2#1"/>
    <dgm:cxn modelId="{7B601431-77C8-421E-97C9-9633AD2AAD4F}" type="presParOf" srcId="{5EDC2DFA-C4D4-40DC-9F0B-18055176F0D9}" destId="{D8FADFE9-93A1-41A4-A1E1-1F26F39DC560}" srcOrd="0" destOrd="0" presId="urn:microsoft.com/office/officeart/2005/8/layout/bList2#1"/>
    <dgm:cxn modelId="{53A0EEAD-5637-4CD0-80F0-8520E400C7E2}" type="presParOf" srcId="{5EDC2DFA-C4D4-40DC-9F0B-18055176F0D9}" destId="{9BF0538F-BE11-4085-8B7D-2335F8DFF86C}" srcOrd="1" destOrd="0" presId="urn:microsoft.com/office/officeart/2005/8/layout/bList2#1"/>
    <dgm:cxn modelId="{571EBC8D-D5B1-49E4-B680-7638F2904FF6}" type="presParOf" srcId="{5EDC2DFA-C4D4-40DC-9F0B-18055176F0D9}" destId="{E4EECA43-9F70-4E39-A94E-F1B255D9C245}" srcOrd="2" destOrd="0" presId="urn:microsoft.com/office/officeart/2005/8/layout/bList2#1"/>
    <dgm:cxn modelId="{025CF72F-D170-45EA-B9F8-27C7B30B8470}" type="presParOf" srcId="{5EDC2DFA-C4D4-40DC-9F0B-18055176F0D9}" destId="{A8E3536E-3BD2-48D6-92DE-7A648E1E26B2}" srcOrd="3" destOrd="0" presId="urn:microsoft.com/office/officeart/2005/8/layout/bList2#1"/>
    <dgm:cxn modelId="{D0AB95CC-8EE4-4B7D-B899-1C2FDD6F775E}" type="presParOf" srcId="{C529F61A-DD1A-4656-918E-9FEEF15A8E4A}" destId="{AA94C919-AE12-45F9-9379-AD97AC4AC2BC}" srcOrd="1" destOrd="0" presId="urn:microsoft.com/office/officeart/2005/8/layout/bList2#1"/>
    <dgm:cxn modelId="{851DB18F-9196-4BD0-B2B5-6DD5CDA33A3C}" type="presParOf" srcId="{C529F61A-DD1A-4656-918E-9FEEF15A8E4A}" destId="{A886BD4B-A5B2-4FDA-BBB4-6AF4D975CDC7}" srcOrd="2" destOrd="0" presId="urn:microsoft.com/office/officeart/2005/8/layout/bList2#1"/>
    <dgm:cxn modelId="{E673B62A-4438-4038-8F86-EBB131E6222D}" type="presParOf" srcId="{A886BD4B-A5B2-4FDA-BBB4-6AF4D975CDC7}" destId="{A305A205-9EA3-4C8A-9C17-A399FE4493DC}" srcOrd="0" destOrd="0" presId="urn:microsoft.com/office/officeart/2005/8/layout/bList2#1"/>
    <dgm:cxn modelId="{44430B18-0EEF-4C7E-89D3-BF2B3635CF8A}" type="presParOf" srcId="{A886BD4B-A5B2-4FDA-BBB4-6AF4D975CDC7}" destId="{F95013AD-06D2-43D4-890A-93CAE6BED4D1}" srcOrd="1" destOrd="0" presId="urn:microsoft.com/office/officeart/2005/8/layout/bList2#1"/>
    <dgm:cxn modelId="{E5922EC0-FA64-4CC4-95A7-A18394BFE483}" type="presParOf" srcId="{A886BD4B-A5B2-4FDA-BBB4-6AF4D975CDC7}" destId="{75E3EC39-BC38-4F37-BB3F-1E95913E8C1E}" srcOrd="2" destOrd="0" presId="urn:microsoft.com/office/officeart/2005/8/layout/bList2#1"/>
    <dgm:cxn modelId="{FDCDF60F-65C1-4E13-989F-C6E8C3F80A42}" type="presParOf" srcId="{A886BD4B-A5B2-4FDA-BBB4-6AF4D975CDC7}" destId="{9FF236C8-5A6E-4A98-B520-C19D360FC467}" srcOrd="3" destOrd="0" presId="urn:microsoft.com/office/officeart/2005/8/layout/bList2#1"/>
    <dgm:cxn modelId="{A970D57F-D452-4805-8022-C9DE28478CCA}" type="presParOf" srcId="{C529F61A-DD1A-4656-918E-9FEEF15A8E4A}" destId="{9280F2D1-0A5B-4671-A1A4-2A4158503B6A}" srcOrd="3" destOrd="0" presId="urn:microsoft.com/office/officeart/2005/8/layout/bList2#1"/>
    <dgm:cxn modelId="{392D0557-6BFA-4ABD-8A0E-24389EDEA19D}" type="presParOf" srcId="{C529F61A-DD1A-4656-918E-9FEEF15A8E4A}" destId="{91C55AF4-5C89-4575-9C58-3DA58C6CC8B6}" srcOrd="4" destOrd="0" presId="urn:microsoft.com/office/officeart/2005/8/layout/bList2#1"/>
    <dgm:cxn modelId="{E8F41994-35EA-4894-BDB8-679FCA3B2F30}" type="presParOf" srcId="{91C55AF4-5C89-4575-9C58-3DA58C6CC8B6}" destId="{7E3AD7C0-4383-4CE7-B9B4-39D5B790B728}" srcOrd="0" destOrd="0" presId="urn:microsoft.com/office/officeart/2005/8/layout/bList2#1"/>
    <dgm:cxn modelId="{5268EA76-EC2B-42D6-B14A-13B68E55155B}" type="presParOf" srcId="{91C55AF4-5C89-4575-9C58-3DA58C6CC8B6}" destId="{935C87B2-78D9-47C8-B816-007E3856FC61}" srcOrd="1" destOrd="0" presId="urn:microsoft.com/office/officeart/2005/8/layout/bList2#1"/>
    <dgm:cxn modelId="{6EBE970F-AE15-4011-8630-D0631B8609A1}" type="presParOf" srcId="{91C55AF4-5C89-4575-9C58-3DA58C6CC8B6}" destId="{98E83A44-9CD5-48F3-AD60-E873A130071F}" srcOrd="2" destOrd="0" presId="urn:microsoft.com/office/officeart/2005/8/layout/bList2#1"/>
    <dgm:cxn modelId="{2F7DA4D2-7AEF-417E-9DB3-E8B29B3FA996}" type="presParOf" srcId="{91C55AF4-5C89-4575-9C58-3DA58C6CC8B6}" destId="{B5B8E78E-C0C0-4F76-A74C-FAD00EC95E31}"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9D4F66-FC7A-4BDB-A1E9-028EFB3DC3DF}" type="doc">
      <dgm:prSet loTypeId="urn:microsoft.com/office/officeart/2005/8/layout/hList1" loCatId="list" qsTypeId="urn:microsoft.com/office/officeart/2005/8/quickstyle/3d1" qsCatId="3D" csTypeId="urn:microsoft.com/office/officeart/2005/8/colors/accent0_3" csCatId="mainScheme" phldr="1"/>
      <dgm:spPr>
        <a:scene3d>
          <a:camera prst="orthographicFront">
            <a:rot lat="0" lon="0" rev="0"/>
          </a:camera>
          <a:lightRig rig="brightRoom" dir="t">
            <a:rot lat="0" lon="0" rev="600000"/>
          </a:lightRig>
        </a:scene3d>
      </dgm:spPr>
      <dgm:t>
        <a:bodyPr/>
        <a:lstStyle/>
        <a:p>
          <a:endParaRPr lang="zh-CN" altLang="en-US"/>
        </a:p>
      </dgm:t>
    </dgm:pt>
    <dgm:pt modelId="{8E221E97-CEB5-4E9D-8770-F51AC41BF38D}">
      <dgm:prSet phldrT="[文本]" custT="1"/>
      <dgm:spPr>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zh-CN" altLang="en-US" sz="2400" b="1" dirty="0" smtClean="0">
              <a:solidFill>
                <a:schemeClr val="tx1"/>
              </a:solidFill>
              <a:latin typeface="宋体" panose="02010600030101010101" pitchFamily="2" charset="-122"/>
            </a:rPr>
            <a:t>变动成本差异计算与分析的意义</a:t>
          </a:r>
          <a:endParaRPr lang="zh-CN" altLang="en-US" sz="2400" b="1" dirty="0">
            <a:solidFill>
              <a:schemeClr val="tx1"/>
            </a:solidFill>
          </a:endParaRPr>
        </a:p>
      </dgm:t>
    </dgm:pt>
    <dgm:pt modelId="{FAF26F41-BEE6-4479-A4D2-36894FE312C3}" type="parTrans" cxnId="{2EA9B7E1-B2AD-4571-847E-D98933DA55CB}">
      <dgm:prSet/>
      <dgm:spPr/>
      <dgm:t>
        <a:bodyPr/>
        <a:lstStyle/>
        <a:p>
          <a:endParaRPr lang="zh-CN" altLang="en-US" sz="2400" b="1">
            <a:solidFill>
              <a:schemeClr val="bg1"/>
            </a:solidFill>
          </a:endParaRPr>
        </a:p>
      </dgm:t>
    </dgm:pt>
    <dgm:pt modelId="{09989833-5232-4E93-BA0A-F9164F886BE7}" type="sibTrans" cxnId="{2EA9B7E1-B2AD-4571-847E-D98933DA55CB}">
      <dgm:prSet/>
      <dgm:spPr/>
      <dgm:t>
        <a:bodyPr/>
        <a:lstStyle/>
        <a:p>
          <a:endParaRPr lang="zh-CN" altLang="en-US" sz="2400" b="1">
            <a:solidFill>
              <a:schemeClr val="bg1"/>
            </a:solidFill>
          </a:endParaRPr>
        </a:p>
      </dgm:t>
    </dgm:pt>
    <dgm:pt modelId="{1302051A-4F00-4BF3-A37A-E70355AD3EEA}">
      <dgm:prSet phldrT="[文本]" custT="1"/>
      <dgm:spPr>
        <a:solidFill>
          <a:schemeClr val="bg2">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l"/>
          <a:r>
            <a:rPr lang="zh-CN" sz="2400" b="1" dirty="0" smtClean="0"/>
            <a:t>追根求源，对不利差异的影响因素进行必要的控制。</a:t>
          </a:r>
          <a:endParaRPr lang="zh-CN" altLang="en-US" sz="2400" b="1" dirty="0"/>
        </a:p>
      </dgm:t>
    </dgm:pt>
    <dgm:pt modelId="{C6282F16-AD42-4ADC-B5A4-26A80AEAF525}" type="parTrans" cxnId="{E041D298-CF97-4BA2-B003-E3BF52FC3B74}">
      <dgm:prSet/>
      <dgm:spPr/>
      <dgm:t>
        <a:bodyPr/>
        <a:lstStyle/>
        <a:p>
          <a:endParaRPr lang="zh-CN" altLang="en-US" sz="2400" b="1">
            <a:solidFill>
              <a:schemeClr val="bg1"/>
            </a:solidFill>
          </a:endParaRPr>
        </a:p>
      </dgm:t>
    </dgm:pt>
    <dgm:pt modelId="{FFF0D59F-127A-433E-B1E7-5FDE2E7DC1DC}" type="sibTrans" cxnId="{E041D298-CF97-4BA2-B003-E3BF52FC3B74}">
      <dgm:prSet/>
      <dgm:spPr/>
      <dgm:t>
        <a:bodyPr/>
        <a:lstStyle/>
        <a:p>
          <a:endParaRPr lang="zh-CN" altLang="en-US" sz="2400" b="1">
            <a:solidFill>
              <a:schemeClr val="bg1"/>
            </a:solidFill>
          </a:endParaRPr>
        </a:p>
      </dgm:t>
    </dgm:pt>
    <dgm:pt modelId="{646B946E-6432-49E0-91E3-DF33805D6DE6}">
      <dgm:prSet phldrT="[文本]" custT="1"/>
      <dgm:spPr>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zh-CN" altLang="en-US" sz="2400" b="1" dirty="0" smtClean="0">
              <a:solidFill>
                <a:schemeClr val="tx1"/>
              </a:solidFill>
              <a:latin typeface="宋体" panose="02010600030101010101" pitchFamily="2" charset="-122"/>
            </a:rPr>
            <a:t>变动成本差异计算</a:t>
          </a:r>
          <a:endParaRPr lang="en-US" altLang="zh-CN" sz="2400" b="1" dirty="0" smtClean="0">
            <a:solidFill>
              <a:schemeClr val="tx1"/>
            </a:solidFill>
            <a:latin typeface="宋体" panose="02010600030101010101" pitchFamily="2" charset="-122"/>
          </a:endParaRPr>
        </a:p>
        <a:p>
          <a:r>
            <a:rPr lang="zh-CN" altLang="en-US" sz="2400" b="1" dirty="0" smtClean="0">
              <a:solidFill>
                <a:schemeClr val="tx1"/>
              </a:solidFill>
              <a:latin typeface="宋体" panose="02010600030101010101" pitchFamily="2" charset="-122"/>
            </a:rPr>
            <a:t>的基本原理</a:t>
          </a:r>
          <a:endParaRPr lang="zh-CN" altLang="en-US" sz="2400" b="1" dirty="0">
            <a:solidFill>
              <a:schemeClr val="tx1"/>
            </a:solidFill>
          </a:endParaRPr>
        </a:p>
      </dgm:t>
    </dgm:pt>
    <dgm:pt modelId="{244EFE33-DEC9-4387-A464-CDA30F3172AC}" type="parTrans" cxnId="{8CC85FEB-D99F-435F-A70B-AC7A24CE579B}">
      <dgm:prSet/>
      <dgm:spPr/>
      <dgm:t>
        <a:bodyPr/>
        <a:lstStyle/>
        <a:p>
          <a:endParaRPr lang="zh-CN" altLang="en-US" sz="2400" b="1">
            <a:solidFill>
              <a:schemeClr val="bg1"/>
            </a:solidFill>
          </a:endParaRPr>
        </a:p>
      </dgm:t>
    </dgm:pt>
    <dgm:pt modelId="{82FD7B2C-0678-4AB0-95BB-C5C8E4AFCFA4}" type="sibTrans" cxnId="{8CC85FEB-D99F-435F-A70B-AC7A24CE579B}">
      <dgm:prSet/>
      <dgm:spPr/>
      <dgm:t>
        <a:bodyPr/>
        <a:lstStyle/>
        <a:p>
          <a:endParaRPr lang="zh-CN" altLang="en-US" sz="2400" b="1">
            <a:solidFill>
              <a:schemeClr val="bg1"/>
            </a:solidFill>
          </a:endParaRPr>
        </a:p>
      </dgm:t>
    </dgm:pt>
    <dgm:pt modelId="{227AA8B9-961E-4EB4-A34A-DA02337B53E7}">
      <dgm:prSet phldrT="[文本]" custT="1"/>
      <dgm:spPr>
        <a:solidFill>
          <a:schemeClr val="bg2">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l"/>
          <a:r>
            <a:rPr lang="zh-CN" sz="2400" b="1" dirty="0" smtClean="0"/>
            <a:t>“实际价格</a:t>
          </a:r>
          <a:r>
            <a:rPr lang="en-US" sz="2400" b="1" dirty="0" smtClean="0">
              <a:sym typeface="Symbol" panose="05050102010706020507" pitchFamily="18" charset="2"/>
            </a:rPr>
            <a:t></a:t>
          </a:r>
          <a:r>
            <a:rPr lang="zh-CN" sz="2400" b="1" dirty="0" smtClean="0"/>
            <a:t>实际数量”与“价格标准</a:t>
          </a:r>
          <a:r>
            <a:rPr lang="en-US" sz="2400" b="1" dirty="0" smtClean="0">
              <a:sym typeface="Symbol" panose="05050102010706020507" pitchFamily="18" charset="2"/>
            </a:rPr>
            <a:t></a:t>
          </a:r>
          <a:r>
            <a:rPr lang="zh-CN" sz="2400" b="1" dirty="0" smtClean="0"/>
            <a:t>用量标准”之差。</a:t>
          </a:r>
          <a:endParaRPr lang="zh-CN" altLang="en-US" sz="2400" b="1" dirty="0"/>
        </a:p>
      </dgm:t>
    </dgm:pt>
    <dgm:pt modelId="{34130F65-516C-4AF7-83E3-996F299C2502}" type="parTrans" cxnId="{88002107-1908-443C-AC6B-AFD6BE756F21}">
      <dgm:prSet/>
      <dgm:spPr/>
      <dgm:t>
        <a:bodyPr/>
        <a:lstStyle/>
        <a:p>
          <a:endParaRPr lang="zh-CN" altLang="en-US" sz="2400" b="1">
            <a:solidFill>
              <a:schemeClr val="bg1"/>
            </a:solidFill>
          </a:endParaRPr>
        </a:p>
      </dgm:t>
    </dgm:pt>
    <dgm:pt modelId="{34CB4B67-A74B-443B-BF9E-6C4E8651378E}" type="sibTrans" cxnId="{88002107-1908-443C-AC6B-AFD6BE756F21}">
      <dgm:prSet/>
      <dgm:spPr/>
      <dgm:t>
        <a:bodyPr/>
        <a:lstStyle/>
        <a:p>
          <a:endParaRPr lang="zh-CN" altLang="en-US" sz="2400" b="1">
            <a:solidFill>
              <a:schemeClr val="bg1"/>
            </a:solidFill>
          </a:endParaRPr>
        </a:p>
      </dgm:t>
    </dgm:pt>
    <dgm:pt modelId="{77CE95CC-1243-48B1-A079-6E1D7926069A}">
      <dgm:prSet custT="1"/>
      <dgm:spPr>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zh-CN" altLang="en-US" sz="2400" b="1" dirty="0" smtClean="0">
              <a:solidFill>
                <a:schemeClr val="tx1"/>
              </a:solidFill>
              <a:latin typeface="宋体" panose="02010600030101010101" pitchFamily="2" charset="-122"/>
            </a:rPr>
            <a:t>变动成本差异</a:t>
          </a:r>
          <a:endParaRPr lang="en-US" altLang="zh-CN" sz="2400" b="1" dirty="0" smtClean="0">
            <a:solidFill>
              <a:schemeClr val="tx1"/>
            </a:solidFill>
            <a:latin typeface="宋体" panose="02010600030101010101" pitchFamily="2" charset="-122"/>
          </a:endParaRPr>
        </a:p>
        <a:p>
          <a:r>
            <a:rPr lang="zh-CN" altLang="en-US" sz="2400" b="1" dirty="0" smtClean="0">
              <a:solidFill>
                <a:schemeClr val="tx1"/>
              </a:solidFill>
              <a:latin typeface="宋体" panose="02010600030101010101" pitchFamily="2" charset="-122"/>
            </a:rPr>
            <a:t>的计算</a:t>
          </a:r>
          <a:endParaRPr lang="zh-CN" altLang="en-US" sz="2400" b="1" dirty="0">
            <a:solidFill>
              <a:schemeClr val="tx1"/>
            </a:solidFill>
            <a:latin typeface="宋体" panose="02010600030101010101" pitchFamily="2" charset="-122"/>
          </a:endParaRPr>
        </a:p>
      </dgm:t>
    </dgm:pt>
    <dgm:pt modelId="{3C2C9DE9-115C-460C-A03C-7F04FC179785}" type="parTrans" cxnId="{431D3932-5AC8-442C-84F0-AC8865ACC953}">
      <dgm:prSet/>
      <dgm:spPr/>
      <dgm:t>
        <a:bodyPr/>
        <a:lstStyle/>
        <a:p>
          <a:endParaRPr lang="zh-CN" altLang="en-US" sz="2400" b="1">
            <a:solidFill>
              <a:schemeClr val="bg1"/>
            </a:solidFill>
          </a:endParaRPr>
        </a:p>
      </dgm:t>
    </dgm:pt>
    <dgm:pt modelId="{6567622A-B62A-4975-A64D-9302F0E3E3A5}" type="sibTrans" cxnId="{431D3932-5AC8-442C-84F0-AC8865ACC953}">
      <dgm:prSet/>
      <dgm:spPr/>
      <dgm:t>
        <a:bodyPr/>
        <a:lstStyle/>
        <a:p>
          <a:endParaRPr lang="zh-CN" altLang="en-US" sz="2400" b="1">
            <a:solidFill>
              <a:schemeClr val="bg1"/>
            </a:solidFill>
          </a:endParaRPr>
        </a:p>
      </dgm:t>
    </dgm:pt>
    <dgm:pt modelId="{5D2A0B98-19E0-4683-BF85-13EE70630197}">
      <dgm:prSet custT="1"/>
      <dgm:spPr>
        <a:solidFill>
          <a:schemeClr val="bg2">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l"/>
          <a:r>
            <a:rPr lang="zh-CN" sz="2400" b="1" dirty="0" smtClean="0"/>
            <a:t>价格差异的计算</a:t>
          </a:r>
          <a:endParaRPr lang="en-US" altLang="zh-CN" sz="2400" b="1" dirty="0" smtClean="0"/>
        </a:p>
        <a:p>
          <a:pPr algn="l"/>
          <a:r>
            <a:rPr lang="zh-CN" sz="2400" b="1" dirty="0" smtClean="0"/>
            <a:t>用量差异的计算</a:t>
          </a:r>
          <a:endParaRPr lang="en-US" altLang="zh-CN" sz="2400" b="1" dirty="0" smtClean="0"/>
        </a:p>
        <a:p>
          <a:pPr algn="l"/>
          <a:r>
            <a:rPr lang="zh-CN" sz="2400" b="1" dirty="0" smtClean="0"/>
            <a:t>变动成本差异的汇总</a:t>
          </a:r>
          <a:endParaRPr lang="zh-CN" sz="2400" b="1" dirty="0"/>
        </a:p>
      </dgm:t>
    </dgm:pt>
    <dgm:pt modelId="{DB0445DF-FD4B-4E08-BC50-E7B6533E26EA}" type="parTrans" cxnId="{32ACB797-DEEF-4582-A6AC-1B97049DBFB6}">
      <dgm:prSet/>
      <dgm:spPr/>
      <dgm:t>
        <a:bodyPr/>
        <a:lstStyle/>
        <a:p>
          <a:endParaRPr lang="zh-CN" altLang="en-US" sz="2400" b="1">
            <a:solidFill>
              <a:schemeClr val="bg1"/>
            </a:solidFill>
          </a:endParaRPr>
        </a:p>
      </dgm:t>
    </dgm:pt>
    <dgm:pt modelId="{BC0C0AC7-EC40-498B-9534-151C425ACFB9}" type="sibTrans" cxnId="{32ACB797-DEEF-4582-A6AC-1B97049DBFB6}">
      <dgm:prSet/>
      <dgm:spPr/>
      <dgm:t>
        <a:bodyPr/>
        <a:lstStyle/>
        <a:p>
          <a:endParaRPr lang="zh-CN" altLang="en-US" sz="2400" b="1">
            <a:solidFill>
              <a:schemeClr val="bg1"/>
            </a:solidFill>
          </a:endParaRPr>
        </a:p>
      </dgm:t>
    </dgm:pt>
    <dgm:pt modelId="{9E01C02E-A975-499C-8B19-74FE4284D9B6}" type="pres">
      <dgm:prSet presAssocID="{9C9D4F66-FC7A-4BDB-A1E9-028EFB3DC3DF}" presName="Name0" presStyleCnt="0">
        <dgm:presLayoutVars>
          <dgm:dir/>
          <dgm:animLvl val="lvl"/>
          <dgm:resizeHandles val="exact"/>
        </dgm:presLayoutVars>
      </dgm:prSet>
      <dgm:spPr/>
      <dgm:t>
        <a:bodyPr/>
        <a:lstStyle/>
        <a:p>
          <a:endParaRPr lang="zh-CN" altLang="en-US"/>
        </a:p>
      </dgm:t>
    </dgm:pt>
    <dgm:pt modelId="{88D68750-9ACE-462C-93FF-C09811693BBA}" type="pres">
      <dgm:prSet presAssocID="{8E221E97-CEB5-4E9D-8770-F51AC41BF38D}" presName="composit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a:p>
      </dgm:t>
    </dgm:pt>
    <dgm:pt modelId="{6B47BA2C-4911-458B-B752-1D909D71692A}" type="pres">
      <dgm:prSet presAssocID="{8E221E97-CEB5-4E9D-8770-F51AC41BF38D}" presName="parTx" presStyleLbl="alignNode1" presStyleIdx="0" presStyleCnt="3">
        <dgm:presLayoutVars>
          <dgm:chMax val="0"/>
          <dgm:chPref val="0"/>
          <dgm:bulletEnabled val="1"/>
        </dgm:presLayoutVars>
      </dgm:prSet>
      <dgm:spPr/>
      <dgm:t>
        <a:bodyPr/>
        <a:lstStyle/>
        <a:p>
          <a:endParaRPr lang="zh-CN" altLang="en-US"/>
        </a:p>
      </dgm:t>
    </dgm:pt>
    <dgm:pt modelId="{C5C35DF2-0067-49B0-A093-BE33D6FB205F}" type="pres">
      <dgm:prSet presAssocID="{8E221E97-CEB5-4E9D-8770-F51AC41BF38D}" presName="desTx" presStyleLbl="alignAccFollowNode1" presStyleIdx="0" presStyleCnt="3">
        <dgm:presLayoutVars>
          <dgm:bulletEnabled val="1"/>
        </dgm:presLayoutVars>
      </dgm:prSet>
      <dgm:spPr/>
      <dgm:t>
        <a:bodyPr/>
        <a:lstStyle/>
        <a:p>
          <a:endParaRPr lang="zh-CN" altLang="en-US"/>
        </a:p>
      </dgm:t>
    </dgm:pt>
    <dgm:pt modelId="{54362A26-A63B-4D04-87A9-0624132FFB18}" type="pres">
      <dgm:prSet presAssocID="{09989833-5232-4E93-BA0A-F9164F886BE7}" presName="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a:p>
      </dgm:t>
    </dgm:pt>
    <dgm:pt modelId="{DCCF7753-65BD-4A4F-ADD4-64EAAF7786D4}" type="pres">
      <dgm:prSet presAssocID="{646B946E-6432-49E0-91E3-DF33805D6DE6}" presName="composit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a:p>
      </dgm:t>
    </dgm:pt>
    <dgm:pt modelId="{453C974A-F8DD-4D56-A221-96944D2AAB9B}" type="pres">
      <dgm:prSet presAssocID="{646B946E-6432-49E0-91E3-DF33805D6DE6}" presName="parTx" presStyleLbl="alignNode1" presStyleIdx="1" presStyleCnt="3">
        <dgm:presLayoutVars>
          <dgm:chMax val="0"/>
          <dgm:chPref val="0"/>
          <dgm:bulletEnabled val="1"/>
        </dgm:presLayoutVars>
      </dgm:prSet>
      <dgm:spPr/>
      <dgm:t>
        <a:bodyPr/>
        <a:lstStyle/>
        <a:p>
          <a:endParaRPr lang="zh-CN" altLang="en-US"/>
        </a:p>
      </dgm:t>
    </dgm:pt>
    <dgm:pt modelId="{4B63EBB5-3565-4BAF-8011-F3DBD702595D}" type="pres">
      <dgm:prSet presAssocID="{646B946E-6432-49E0-91E3-DF33805D6DE6}" presName="desTx" presStyleLbl="alignAccFollowNode1" presStyleIdx="1" presStyleCnt="3">
        <dgm:presLayoutVars>
          <dgm:bulletEnabled val="1"/>
        </dgm:presLayoutVars>
      </dgm:prSet>
      <dgm:spPr/>
      <dgm:t>
        <a:bodyPr/>
        <a:lstStyle/>
        <a:p>
          <a:endParaRPr lang="zh-CN" altLang="en-US"/>
        </a:p>
      </dgm:t>
    </dgm:pt>
    <dgm:pt modelId="{3DDD2C2C-2BFF-4F25-BF0B-A9D9C7F45F89}" type="pres">
      <dgm:prSet presAssocID="{82FD7B2C-0678-4AB0-95BB-C5C8E4AFCFA4}" presName="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a:p>
      </dgm:t>
    </dgm:pt>
    <dgm:pt modelId="{E59D70B2-B867-4EA1-89ED-773AA895B0AD}" type="pres">
      <dgm:prSet presAssocID="{77CE95CC-1243-48B1-A079-6E1D7926069A}" presName="composit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a:p>
      </dgm:t>
    </dgm:pt>
    <dgm:pt modelId="{EFD9322C-4305-4080-9B86-7E5277A4B203}" type="pres">
      <dgm:prSet presAssocID="{77CE95CC-1243-48B1-A079-6E1D7926069A}" presName="parTx" presStyleLbl="alignNode1" presStyleIdx="2" presStyleCnt="3">
        <dgm:presLayoutVars>
          <dgm:chMax val="0"/>
          <dgm:chPref val="0"/>
          <dgm:bulletEnabled val="1"/>
        </dgm:presLayoutVars>
      </dgm:prSet>
      <dgm:spPr/>
      <dgm:t>
        <a:bodyPr/>
        <a:lstStyle/>
        <a:p>
          <a:endParaRPr lang="zh-CN" altLang="en-US"/>
        </a:p>
      </dgm:t>
    </dgm:pt>
    <dgm:pt modelId="{62382C2B-24A3-4D6D-A8DB-11EB5D60685C}" type="pres">
      <dgm:prSet presAssocID="{77CE95CC-1243-48B1-A079-6E1D7926069A}" presName="desTx" presStyleLbl="alignAccFollowNode1" presStyleIdx="2" presStyleCnt="3">
        <dgm:presLayoutVars>
          <dgm:bulletEnabled val="1"/>
        </dgm:presLayoutVars>
      </dgm:prSet>
      <dgm:spPr/>
      <dgm:t>
        <a:bodyPr/>
        <a:lstStyle/>
        <a:p>
          <a:endParaRPr lang="zh-CN" altLang="en-US"/>
        </a:p>
      </dgm:t>
    </dgm:pt>
  </dgm:ptLst>
  <dgm:cxnLst>
    <dgm:cxn modelId="{8FC3FB06-A158-49AA-A27F-27E9813712F2}" type="presOf" srcId="{227AA8B9-961E-4EB4-A34A-DA02337B53E7}" destId="{4B63EBB5-3565-4BAF-8011-F3DBD702595D}" srcOrd="0" destOrd="0" presId="urn:microsoft.com/office/officeart/2005/8/layout/hList1"/>
    <dgm:cxn modelId="{6C1E7984-15E9-4906-A3A7-CB26417989A4}" type="presOf" srcId="{1302051A-4F00-4BF3-A37A-E70355AD3EEA}" destId="{C5C35DF2-0067-49B0-A093-BE33D6FB205F}" srcOrd="0" destOrd="0" presId="urn:microsoft.com/office/officeart/2005/8/layout/hList1"/>
    <dgm:cxn modelId="{E041D298-CF97-4BA2-B003-E3BF52FC3B74}" srcId="{8E221E97-CEB5-4E9D-8770-F51AC41BF38D}" destId="{1302051A-4F00-4BF3-A37A-E70355AD3EEA}" srcOrd="0" destOrd="0" parTransId="{C6282F16-AD42-4ADC-B5A4-26A80AEAF525}" sibTransId="{FFF0D59F-127A-433E-B1E7-5FDE2E7DC1DC}"/>
    <dgm:cxn modelId="{3FD53EA9-F65B-4A1F-95B0-04493C1B10CB}" type="presOf" srcId="{77CE95CC-1243-48B1-A079-6E1D7926069A}" destId="{EFD9322C-4305-4080-9B86-7E5277A4B203}" srcOrd="0" destOrd="0" presId="urn:microsoft.com/office/officeart/2005/8/layout/hList1"/>
    <dgm:cxn modelId="{E40B3788-FA67-4C36-A6D0-7CCB3EA29CFE}" type="presOf" srcId="{9C9D4F66-FC7A-4BDB-A1E9-028EFB3DC3DF}" destId="{9E01C02E-A975-499C-8B19-74FE4284D9B6}" srcOrd="0" destOrd="0" presId="urn:microsoft.com/office/officeart/2005/8/layout/hList1"/>
    <dgm:cxn modelId="{88002107-1908-443C-AC6B-AFD6BE756F21}" srcId="{646B946E-6432-49E0-91E3-DF33805D6DE6}" destId="{227AA8B9-961E-4EB4-A34A-DA02337B53E7}" srcOrd="0" destOrd="0" parTransId="{34130F65-516C-4AF7-83E3-996F299C2502}" sibTransId="{34CB4B67-A74B-443B-BF9E-6C4E8651378E}"/>
    <dgm:cxn modelId="{EF8FCCB1-2A5D-4E84-98B1-A222904CB0E4}" type="presOf" srcId="{8E221E97-CEB5-4E9D-8770-F51AC41BF38D}" destId="{6B47BA2C-4911-458B-B752-1D909D71692A}" srcOrd="0" destOrd="0" presId="urn:microsoft.com/office/officeart/2005/8/layout/hList1"/>
    <dgm:cxn modelId="{8CC85FEB-D99F-435F-A70B-AC7A24CE579B}" srcId="{9C9D4F66-FC7A-4BDB-A1E9-028EFB3DC3DF}" destId="{646B946E-6432-49E0-91E3-DF33805D6DE6}" srcOrd="1" destOrd="0" parTransId="{244EFE33-DEC9-4387-A464-CDA30F3172AC}" sibTransId="{82FD7B2C-0678-4AB0-95BB-C5C8E4AFCFA4}"/>
    <dgm:cxn modelId="{32ACB797-DEEF-4582-A6AC-1B97049DBFB6}" srcId="{77CE95CC-1243-48B1-A079-6E1D7926069A}" destId="{5D2A0B98-19E0-4683-BF85-13EE70630197}" srcOrd="0" destOrd="0" parTransId="{DB0445DF-FD4B-4E08-BC50-E7B6533E26EA}" sibTransId="{BC0C0AC7-EC40-498B-9534-151C425ACFB9}"/>
    <dgm:cxn modelId="{431D3932-5AC8-442C-84F0-AC8865ACC953}" srcId="{9C9D4F66-FC7A-4BDB-A1E9-028EFB3DC3DF}" destId="{77CE95CC-1243-48B1-A079-6E1D7926069A}" srcOrd="2" destOrd="0" parTransId="{3C2C9DE9-115C-460C-A03C-7F04FC179785}" sibTransId="{6567622A-B62A-4975-A64D-9302F0E3E3A5}"/>
    <dgm:cxn modelId="{1AD85CFB-9DBA-4976-B744-EE50DD4240D5}" type="presOf" srcId="{5D2A0B98-19E0-4683-BF85-13EE70630197}" destId="{62382C2B-24A3-4D6D-A8DB-11EB5D60685C}" srcOrd="0" destOrd="0" presId="urn:microsoft.com/office/officeart/2005/8/layout/hList1"/>
    <dgm:cxn modelId="{2EA9B7E1-B2AD-4571-847E-D98933DA55CB}" srcId="{9C9D4F66-FC7A-4BDB-A1E9-028EFB3DC3DF}" destId="{8E221E97-CEB5-4E9D-8770-F51AC41BF38D}" srcOrd="0" destOrd="0" parTransId="{FAF26F41-BEE6-4479-A4D2-36894FE312C3}" sibTransId="{09989833-5232-4E93-BA0A-F9164F886BE7}"/>
    <dgm:cxn modelId="{3F69EF83-F8D4-4846-894D-C23753C07DFE}" type="presOf" srcId="{646B946E-6432-49E0-91E3-DF33805D6DE6}" destId="{453C974A-F8DD-4D56-A221-96944D2AAB9B}" srcOrd="0" destOrd="0" presId="urn:microsoft.com/office/officeart/2005/8/layout/hList1"/>
    <dgm:cxn modelId="{C9CA0181-8DA4-451D-9C65-3140511C739E}" type="presParOf" srcId="{9E01C02E-A975-499C-8B19-74FE4284D9B6}" destId="{88D68750-9ACE-462C-93FF-C09811693BBA}" srcOrd="0" destOrd="0" presId="urn:microsoft.com/office/officeart/2005/8/layout/hList1"/>
    <dgm:cxn modelId="{39BFCECC-09FB-49DB-A6CA-7773BE4403C5}" type="presParOf" srcId="{88D68750-9ACE-462C-93FF-C09811693BBA}" destId="{6B47BA2C-4911-458B-B752-1D909D71692A}" srcOrd="0" destOrd="0" presId="urn:microsoft.com/office/officeart/2005/8/layout/hList1"/>
    <dgm:cxn modelId="{2D6A89F5-73E6-4529-A0F8-4F8CC30462EF}" type="presParOf" srcId="{88D68750-9ACE-462C-93FF-C09811693BBA}" destId="{C5C35DF2-0067-49B0-A093-BE33D6FB205F}" srcOrd="1" destOrd="0" presId="urn:microsoft.com/office/officeart/2005/8/layout/hList1"/>
    <dgm:cxn modelId="{60A5EA41-FBC6-439A-B941-C8639ED07A21}" type="presParOf" srcId="{9E01C02E-A975-499C-8B19-74FE4284D9B6}" destId="{54362A26-A63B-4D04-87A9-0624132FFB18}" srcOrd="1" destOrd="0" presId="urn:microsoft.com/office/officeart/2005/8/layout/hList1"/>
    <dgm:cxn modelId="{6F1EEC40-81A8-4603-99FE-356D507CFF62}" type="presParOf" srcId="{9E01C02E-A975-499C-8B19-74FE4284D9B6}" destId="{DCCF7753-65BD-4A4F-ADD4-64EAAF7786D4}" srcOrd="2" destOrd="0" presId="urn:microsoft.com/office/officeart/2005/8/layout/hList1"/>
    <dgm:cxn modelId="{77B7667F-C5F6-40E1-B024-DC564E090569}" type="presParOf" srcId="{DCCF7753-65BD-4A4F-ADD4-64EAAF7786D4}" destId="{453C974A-F8DD-4D56-A221-96944D2AAB9B}" srcOrd="0" destOrd="0" presId="urn:microsoft.com/office/officeart/2005/8/layout/hList1"/>
    <dgm:cxn modelId="{E1389A15-8A8D-424A-AB7C-B75581FABF4D}" type="presParOf" srcId="{DCCF7753-65BD-4A4F-ADD4-64EAAF7786D4}" destId="{4B63EBB5-3565-4BAF-8011-F3DBD702595D}" srcOrd="1" destOrd="0" presId="urn:microsoft.com/office/officeart/2005/8/layout/hList1"/>
    <dgm:cxn modelId="{6F965EB1-9625-4996-AF03-0676852B7F89}" type="presParOf" srcId="{9E01C02E-A975-499C-8B19-74FE4284D9B6}" destId="{3DDD2C2C-2BFF-4F25-BF0B-A9D9C7F45F89}" srcOrd="3" destOrd="0" presId="urn:microsoft.com/office/officeart/2005/8/layout/hList1"/>
    <dgm:cxn modelId="{15161BE0-2D74-4BCB-A5F2-D6A063DB409C}" type="presParOf" srcId="{9E01C02E-A975-499C-8B19-74FE4284D9B6}" destId="{E59D70B2-B867-4EA1-89ED-773AA895B0AD}" srcOrd="4" destOrd="0" presId="urn:microsoft.com/office/officeart/2005/8/layout/hList1"/>
    <dgm:cxn modelId="{80AC6EC5-62AB-4F36-BF17-4EE63C9E4E30}" type="presParOf" srcId="{E59D70B2-B867-4EA1-89ED-773AA895B0AD}" destId="{EFD9322C-4305-4080-9B86-7E5277A4B203}" srcOrd="0" destOrd="0" presId="urn:microsoft.com/office/officeart/2005/8/layout/hList1"/>
    <dgm:cxn modelId="{0202EAA0-6018-499E-A35C-90F52015278E}" type="presParOf" srcId="{E59D70B2-B867-4EA1-89ED-773AA895B0AD}" destId="{62382C2B-24A3-4D6D-A8DB-11EB5D6068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47A4E-6BD3-4EDE-988B-F2D518B273D9}">
      <dsp:nvSpPr>
        <dsp:cNvPr id="0" name=""/>
        <dsp:cNvSpPr/>
      </dsp:nvSpPr>
      <dsp:spPr>
        <a:xfrm>
          <a:off x="0" y="387949"/>
          <a:ext cx="10972800" cy="945000"/>
        </a:xfrm>
        <a:prstGeom prst="rect">
          <a:avLst/>
        </a:prstGeom>
        <a:solidFill>
          <a:schemeClr val="bg1">
            <a:alpha val="90000"/>
          </a:schemeClr>
        </a:solidFill>
        <a:ln w="6350" cap="flat" cmpd="sng" algn="ctr">
          <a:solidFill>
            <a:schemeClr val="bg1"/>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1611" tIns="499872" rIns="851611"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effectLst/>
            </a:rPr>
            <a:t>通过对目标成本的确认，并在实际工作中为之努力，将使目标成本发挥作用</a:t>
          </a:r>
          <a:endParaRPr lang="zh-CN" altLang="en-US" sz="2000" b="1" kern="1200" dirty="0">
            <a:effectLst/>
          </a:endParaRPr>
        </a:p>
      </dsp:txBody>
      <dsp:txXfrm>
        <a:off x="0" y="387949"/>
        <a:ext cx="10972800" cy="945000"/>
      </dsp:txXfrm>
    </dsp:sp>
    <dsp:sp modelId="{5FE61D85-69E2-4ACF-B25F-C3C85C3A9A91}">
      <dsp:nvSpPr>
        <dsp:cNvPr id="0" name=""/>
        <dsp:cNvSpPr/>
      </dsp:nvSpPr>
      <dsp:spPr>
        <a:xfrm>
          <a:off x="548640" y="33709"/>
          <a:ext cx="3830955" cy="708480"/>
        </a:xfrm>
        <a:prstGeom prst="roundRect">
          <a:avLst/>
        </a:prstGeom>
        <a:solidFill>
          <a:schemeClr val="tx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lvl="0" algn="ctr" defTabSz="889000">
            <a:lnSpc>
              <a:spcPct val="80000"/>
            </a:lnSpc>
            <a:spcBef>
              <a:spcPct val="0"/>
            </a:spcBef>
            <a:spcAft>
              <a:spcPts val="0"/>
            </a:spcAft>
          </a:pPr>
          <a:r>
            <a:rPr lang="zh-CN" altLang="en-US" sz="2000" b="1" kern="1200" dirty="0" smtClean="0">
              <a:solidFill>
                <a:schemeClr val="tx1"/>
              </a:solidFill>
            </a:rPr>
            <a:t>目标成本的作用</a:t>
          </a:r>
          <a:endParaRPr lang="zh-CN" altLang="en-US" sz="2000" b="1" kern="1200" dirty="0">
            <a:solidFill>
              <a:schemeClr val="tx1"/>
            </a:solidFill>
            <a:effectLst/>
          </a:endParaRPr>
        </a:p>
      </dsp:txBody>
      <dsp:txXfrm>
        <a:off x="583225" y="68294"/>
        <a:ext cx="3761785" cy="639310"/>
      </dsp:txXfrm>
    </dsp:sp>
    <dsp:sp modelId="{86424430-84E4-4D29-AC77-AEA158DBB99D}">
      <dsp:nvSpPr>
        <dsp:cNvPr id="0" name=""/>
        <dsp:cNvSpPr/>
      </dsp:nvSpPr>
      <dsp:spPr>
        <a:xfrm>
          <a:off x="0" y="1816789"/>
          <a:ext cx="10972800" cy="945000"/>
        </a:xfrm>
        <a:prstGeom prst="rect">
          <a:avLst/>
        </a:prstGeom>
        <a:solidFill>
          <a:schemeClr val="bg1">
            <a:alpha val="90000"/>
          </a:schemeClr>
        </a:solidFill>
        <a:ln w="6350" cap="flat" cmpd="sng" algn="ctr">
          <a:no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1611" tIns="499872" rIns="851611"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effectLst/>
            </a:rPr>
            <a:t>倒扣测算法，比价测算法，本量利分析法，功能成本分析法</a:t>
          </a:r>
          <a:endParaRPr lang="zh-CN" altLang="en-US" sz="2000" b="1" kern="1200" dirty="0">
            <a:effectLst/>
          </a:endParaRPr>
        </a:p>
      </dsp:txBody>
      <dsp:txXfrm>
        <a:off x="0" y="1816789"/>
        <a:ext cx="10972800" cy="945000"/>
      </dsp:txXfrm>
    </dsp:sp>
    <dsp:sp modelId="{CFDFEA0E-B9EC-4CBA-92FB-89AE2308682B}">
      <dsp:nvSpPr>
        <dsp:cNvPr id="0" name=""/>
        <dsp:cNvSpPr/>
      </dsp:nvSpPr>
      <dsp:spPr>
        <a:xfrm>
          <a:off x="548640" y="1462549"/>
          <a:ext cx="3830955" cy="708480"/>
        </a:xfrm>
        <a:prstGeom prst="roundRect">
          <a:avLst/>
        </a:prstGeom>
        <a:solidFill>
          <a:schemeClr val="tx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lvl="0" algn="ctr" defTabSz="889000">
            <a:lnSpc>
              <a:spcPct val="80000"/>
            </a:lnSpc>
            <a:spcBef>
              <a:spcPct val="0"/>
            </a:spcBef>
            <a:spcAft>
              <a:spcPts val="0"/>
            </a:spcAft>
          </a:pPr>
          <a:r>
            <a:rPr lang="zh-CN" altLang="en-US" sz="2000" b="1" kern="1200" dirty="0" smtClean="0">
              <a:solidFill>
                <a:schemeClr val="tx1"/>
              </a:solidFill>
            </a:rPr>
            <a:t>目标成本确定的方法</a:t>
          </a:r>
          <a:endParaRPr lang="zh-CN" altLang="en-US" sz="2000" b="1" kern="1200" dirty="0">
            <a:solidFill>
              <a:schemeClr val="tx1"/>
            </a:solidFill>
            <a:effectLst/>
          </a:endParaRPr>
        </a:p>
      </dsp:txBody>
      <dsp:txXfrm>
        <a:off x="583225" y="1497134"/>
        <a:ext cx="3761785" cy="639310"/>
      </dsp:txXfrm>
    </dsp:sp>
    <dsp:sp modelId="{A9A7986B-D1FE-4108-BB8E-0039631C7BC2}">
      <dsp:nvSpPr>
        <dsp:cNvPr id="0" name=""/>
        <dsp:cNvSpPr/>
      </dsp:nvSpPr>
      <dsp:spPr>
        <a:xfrm>
          <a:off x="0" y="3245629"/>
          <a:ext cx="10972800" cy="945000"/>
        </a:xfrm>
        <a:prstGeom prst="rect">
          <a:avLst/>
        </a:prstGeom>
        <a:solidFill>
          <a:schemeClr val="bg1">
            <a:alpha val="90000"/>
          </a:schemeClr>
        </a:solidFill>
        <a:ln w="6350" cap="flat" cmpd="sng" algn="ctr">
          <a:no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1611" tIns="499872" rIns="851611" bIns="14224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smtClean="0">
              <a:effectLst/>
            </a:rPr>
            <a:t>运用目标成本法控制成本，并不是为了单纯地削减成本。</a:t>
          </a:r>
          <a:endParaRPr lang="zh-CN" altLang="en-US" sz="2000" b="1" kern="1200">
            <a:effectLst/>
          </a:endParaRPr>
        </a:p>
      </dsp:txBody>
      <dsp:txXfrm>
        <a:off x="0" y="3245629"/>
        <a:ext cx="10972800" cy="945000"/>
      </dsp:txXfrm>
    </dsp:sp>
    <dsp:sp modelId="{E87F45A0-39D1-4FA6-BFA3-B81522720F82}">
      <dsp:nvSpPr>
        <dsp:cNvPr id="0" name=""/>
        <dsp:cNvSpPr/>
      </dsp:nvSpPr>
      <dsp:spPr>
        <a:xfrm>
          <a:off x="548640" y="2891389"/>
          <a:ext cx="3793472" cy="708480"/>
        </a:xfrm>
        <a:prstGeom prst="roundRect">
          <a:avLst/>
        </a:prstGeom>
        <a:solidFill>
          <a:schemeClr val="tx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lvl="0" algn="ctr" defTabSz="889000">
            <a:lnSpc>
              <a:spcPct val="80000"/>
            </a:lnSpc>
            <a:spcBef>
              <a:spcPct val="0"/>
            </a:spcBef>
            <a:spcAft>
              <a:spcPts val="0"/>
            </a:spcAft>
          </a:pPr>
          <a:r>
            <a:rPr lang="zh-CN" altLang="en-US" sz="2000" b="1" kern="1200" dirty="0" smtClean="0">
              <a:solidFill>
                <a:schemeClr val="tx1"/>
              </a:solidFill>
            </a:rPr>
            <a:t>目标成本法运用原则</a:t>
          </a:r>
          <a:endParaRPr lang="zh-CN" altLang="en-US" sz="2000" b="1" kern="1200" dirty="0">
            <a:solidFill>
              <a:schemeClr val="tx1"/>
            </a:solidFill>
          </a:endParaRPr>
        </a:p>
      </dsp:txBody>
      <dsp:txXfrm>
        <a:off x="583225" y="2925974"/>
        <a:ext cx="3724302"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22AFD-B743-43AE-B87F-C53EA0103D60}">
      <dsp:nvSpPr>
        <dsp:cNvPr id="0" name=""/>
        <dsp:cNvSpPr/>
      </dsp:nvSpPr>
      <dsp:spPr>
        <a:xfrm>
          <a:off x="1213" y="371135"/>
          <a:ext cx="1419239" cy="141923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3500" kern="1200" dirty="0" smtClean="0"/>
            <a:t>目标</a:t>
          </a:r>
          <a:endParaRPr lang="zh-CN" altLang="en-US" sz="3500" kern="1200" dirty="0"/>
        </a:p>
      </dsp:txBody>
      <dsp:txXfrm>
        <a:off x="209056" y="578978"/>
        <a:ext cx="1003553" cy="1003553"/>
      </dsp:txXfrm>
    </dsp:sp>
    <dsp:sp modelId="{AFF1F16A-8D66-4325-B5F4-81BA3A641BC7}">
      <dsp:nvSpPr>
        <dsp:cNvPr id="0" name=""/>
        <dsp:cNvSpPr/>
      </dsp:nvSpPr>
      <dsp:spPr>
        <a:xfrm rot="10800000">
          <a:off x="462465" y="1958104"/>
          <a:ext cx="496733" cy="355584"/>
        </a:xfrm>
        <a:prstGeom prst="triangle">
          <a:avLst/>
        </a:prstGeom>
        <a:solidFill>
          <a:schemeClr val="accent5">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70000" prstMaterial="metal">
          <a:bevelT w="88900" h="88900"/>
        </a:sp3d>
      </dsp:spPr>
      <dsp:style>
        <a:lnRef idx="0">
          <a:scrgbClr r="0" g="0" b="0"/>
        </a:lnRef>
        <a:fillRef idx="1">
          <a:scrgbClr r="0" g="0" b="0"/>
        </a:fillRef>
        <a:effectRef idx="2">
          <a:scrgbClr r="0" g="0" b="0"/>
        </a:effectRef>
        <a:fontRef idx="minor">
          <a:schemeClr val="lt1"/>
        </a:fontRef>
      </dsp:style>
    </dsp:sp>
    <dsp:sp modelId="{729F124B-777F-4FD1-AF4E-F4236FDDD60C}">
      <dsp:nvSpPr>
        <dsp:cNvPr id="0" name=""/>
        <dsp:cNvSpPr/>
      </dsp:nvSpPr>
      <dsp:spPr>
        <a:xfrm>
          <a:off x="175393" y="2461290"/>
          <a:ext cx="1070878" cy="107087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指标</a:t>
          </a:r>
          <a:endParaRPr lang="zh-CN" altLang="en-US" sz="2400" b="1" kern="1200" dirty="0"/>
        </a:p>
      </dsp:txBody>
      <dsp:txXfrm>
        <a:off x="332219" y="2618116"/>
        <a:ext cx="757226" cy="757226"/>
      </dsp:txXfrm>
    </dsp:sp>
    <dsp:sp modelId="{93BD8B9D-58F9-486F-BC0C-53EA45C3EF08}">
      <dsp:nvSpPr>
        <dsp:cNvPr id="0" name=""/>
        <dsp:cNvSpPr/>
      </dsp:nvSpPr>
      <dsp:spPr>
        <a:xfrm rot="5400000">
          <a:off x="1536959" y="2818936"/>
          <a:ext cx="496733" cy="355584"/>
        </a:xfrm>
        <a:prstGeom prst="triangle">
          <a:avLst/>
        </a:prstGeom>
        <a:solidFill>
          <a:schemeClr val="accent5">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70000" prstMaterial="metal">
          <a:bevelT w="88900" h="88900"/>
        </a:sp3d>
      </dsp:spPr>
      <dsp:style>
        <a:lnRef idx="0">
          <a:scrgbClr r="0" g="0" b="0"/>
        </a:lnRef>
        <a:fillRef idx="1">
          <a:scrgbClr r="0" g="0" b="0"/>
        </a:fillRef>
        <a:effectRef idx="2">
          <a:scrgbClr r="0" g="0" b="0"/>
        </a:effectRef>
        <a:fontRef idx="minor">
          <a:schemeClr val="lt1"/>
        </a:fontRef>
      </dsp:style>
    </dsp:sp>
    <dsp:sp modelId="{6898A8E1-3DF3-4EFC-AEA5-81A4F203421E}">
      <dsp:nvSpPr>
        <dsp:cNvPr id="0" name=""/>
        <dsp:cNvSpPr/>
      </dsp:nvSpPr>
      <dsp:spPr>
        <a:xfrm>
          <a:off x="2304253" y="2461290"/>
          <a:ext cx="1070878" cy="107087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措施</a:t>
          </a:r>
          <a:endParaRPr lang="zh-CN" altLang="en-US" sz="2400" b="1" kern="1200" dirty="0"/>
        </a:p>
      </dsp:txBody>
      <dsp:txXfrm>
        <a:off x="2461079" y="2618116"/>
        <a:ext cx="757226" cy="757226"/>
      </dsp:txXfrm>
    </dsp:sp>
    <dsp:sp modelId="{B927380C-9753-42E3-92A9-D92541413059}">
      <dsp:nvSpPr>
        <dsp:cNvPr id="0" name=""/>
        <dsp:cNvSpPr/>
      </dsp:nvSpPr>
      <dsp:spPr>
        <a:xfrm>
          <a:off x="2558727" y="1827551"/>
          <a:ext cx="561930" cy="402255"/>
        </a:xfrm>
        <a:prstGeom prst="triangle">
          <a:avLst/>
        </a:prstGeom>
        <a:solidFill>
          <a:schemeClr val="accent5">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70000" prstMaterial="metal">
          <a:bevelT w="88900" h="88900"/>
        </a:sp3d>
      </dsp:spPr>
      <dsp:style>
        <a:lnRef idx="0">
          <a:scrgbClr r="0" g="0" b="0"/>
        </a:lnRef>
        <a:fillRef idx="1">
          <a:scrgbClr r="0" g="0" b="0"/>
        </a:fillRef>
        <a:effectRef idx="2">
          <a:scrgbClr r="0" g="0" b="0"/>
        </a:effectRef>
        <a:fontRef idx="minor">
          <a:schemeClr val="lt1"/>
        </a:fontRef>
      </dsp:style>
    </dsp:sp>
    <dsp:sp modelId="{0015F32D-1832-46D2-AF00-3286FC7359E9}">
      <dsp:nvSpPr>
        <dsp:cNvPr id="0" name=""/>
        <dsp:cNvSpPr/>
      </dsp:nvSpPr>
      <dsp:spPr>
        <a:xfrm>
          <a:off x="2304253" y="545316"/>
          <a:ext cx="1070878" cy="107087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实施</a:t>
          </a:r>
          <a:endParaRPr lang="zh-CN" altLang="en-US" sz="2400" b="1" kern="1200" dirty="0"/>
        </a:p>
      </dsp:txBody>
      <dsp:txXfrm>
        <a:off x="2461079" y="702142"/>
        <a:ext cx="757226" cy="757226"/>
      </dsp:txXfrm>
    </dsp:sp>
    <dsp:sp modelId="{3CFCEA52-3B53-49B5-998C-E16BE67A8E60}">
      <dsp:nvSpPr>
        <dsp:cNvPr id="0" name=""/>
        <dsp:cNvSpPr/>
      </dsp:nvSpPr>
      <dsp:spPr>
        <a:xfrm rot="5400000">
          <a:off x="3633220" y="879628"/>
          <a:ext cx="561930" cy="402255"/>
        </a:xfrm>
        <a:prstGeom prst="triangle">
          <a:avLst/>
        </a:prstGeom>
        <a:solidFill>
          <a:schemeClr val="accent5">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70000" prstMaterial="metal">
          <a:bevelT w="88900" h="88900"/>
        </a:sp3d>
      </dsp:spPr>
      <dsp:style>
        <a:lnRef idx="0">
          <a:scrgbClr r="0" g="0" b="0"/>
        </a:lnRef>
        <a:fillRef idx="1">
          <a:scrgbClr r="0" g="0" b="0"/>
        </a:fillRef>
        <a:effectRef idx="2">
          <a:scrgbClr r="0" g="0" b="0"/>
        </a:effectRef>
        <a:fontRef idx="minor">
          <a:schemeClr val="lt1"/>
        </a:fontRef>
      </dsp:style>
    </dsp:sp>
    <dsp:sp modelId="{5E27F5BB-20FF-4D7D-9815-8CC360FB9F61}">
      <dsp:nvSpPr>
        <dsp:cNvPr id="0" name=""/>
        <dsp:cNvSpPr/>
      </dsp:nvSpPr>
      <dsp:spPr>
        <a:xfrm>
          <a:off x="4433112" y="545316"/>
          <a:ext cx="1070878" cy="107087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检查</a:t>
          </a:r>
          <a:endParaRPr lang="zh-CN" altLang="en-US" sz="2400" b="1" kern="1200" dirty="0"/>
        </a:p>
      </dsp:txBody>
      <dsp:txXfrm>
        <a:off x="4589938" y="702142"/>
        <a:ext cx="757226" cy="757226"/>
      </dsp:txXfrm>
    </dsp:sp>
    <dsp:sp modelId="{4B164C45-B814-4547-97FB-79385D512C60}">
      <dsp:nvSpPr>
        <dsp:cNvPr id="0" name=""/>
        <dsp:cNvSpPr/>
      </dsp:nvSpPr>
      <dsp:spPr>
        <a:xfrm rot="10800000">
          <a:off x="4687586" y="1847678"/>
          <a:ext cx="561930" cy="402255"/>
        </a:xfrm>
        <a:prstGeom prst="triangle">
          <a:avLst/>
        </a:prstGeom>
        <a:solidFill>
          <a:schemeClr val="accent5">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70000" prstMaterial="metal">
          <a:bevelT w="88900" h="88900"/>
        </a:sp3d>
      </dsp:spPr>
      <dsp:style>
        <a:lnRef idx="0">
          <a:scrgbClr r="0" g="0" b="0"/>
        </a:lnRef>
        <a:fillRef idx="1">
          <a:scrgbClr r="0" g="0" b="0"/>
        </a:fillRef>
        <a:effectRef idx="2">
          <a:scrgbClr r="0" g="0" b="0"/>
        </a:effectRef>
        <a:fontRef idx="minor">
          <a:schemeClr val="lt1"/>
        </a:fontRef>
      </dsp:style>
    </dsp:sp>
    <dsp:sp modelId="{834B5A14-974D-44CA-8E29-57BF16496211}">
      <dsp:nvSpPr>
        <dsp:cNvPr id="0" name=""/>
        <dsp:cNvSpPr/>
      </dsp:nvSpPr>
      <dsp:spPr>
        <a:xfrm>
          <a:off x="4433112" y="2461290"/>
          <a:ext cx="1070878" cy="107087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t>评价</a:t>
          </a:r>
          <a:endParaRPr lang="zh-CN" altLang="en-US" sz="2400" b="1" kern="1200" dirty="0"/>
        </a:p>
      </dsp:txBody>
      <dsp:txXfrm>
        <a:off x="4589938" y="2618116"/>
        <a:ext cx="757226" cy="757226"/>
      </dsp:txXfrm>
    </dsp:sp>
    <dsp:sp modelId="{6D45154C-4CBF-42D0-8B85-5C317505B334}">
      <dsp:nvSpPr>
        <dsp:cNvPr id="0" name=""/>
        <dsp:cNvSpPr/>
      </dsp:nvSpPr>
      <dsp:spPr>
        <a:xfrm rot="5400000">
          <a:off x="5762080" y="2795601"/>
          <a:ext cx="561930" cy="402255"/>
        </a:xfrm>
        <a:prstGeom prst="triangle">
          <a:avLst/>
        </a:prstGeom>
        <a:solidFill>
          <a:schemeClr val="accent5">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70000" prstMaterial="metal">
          <a:bevelT w="88900" h="88900"/>
        </a:sp3d>
      </dsp:spPr>
      <dsp:style>
        <a:lnRef idx="0">
          <a:scrgbClr r="0" g="0" b="0"/>
        </a:lnRef>
        <a:fillRef idx="1">
          <a:scrgbClr r="0" g="0" b="0"/>
        </a:fillRef>
        <a:effectRef idx="2">
          <a:scrgbClr r="0" g="0" b="0"/>
        </a:effectRef>
        <a:fontRef idx="minor">
          <a:schemeClr val="lt1"/>
        </a:fontRef>
      </dsp:style>
    </dsp:sp>
    <dsp:sp modelId="{B4B6AB6B-057F-4BF6-AAD0-F64C9775CA84}">
      <dsp:nvSpPr>
        <dsp:cNvPr id="0" name=""/>
        <dsp:cNvSpPr/>
      </dsp:nvSpPr>
      <dsp:spPr>
        <a:xfrm>
          <a:off x="6561972" y="2461290"/>
          <a:ext cx="1070878" cy="107087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effectLst>
                <a:glow rad="63500">
                  <a:schemeClr val="accent4">
                    <a:satMod val="175000"/>
                    <a:alpha val="40000"/>
                  </a:schemeClr>
                </a:glow>
              </a:effectLst>
            </a:rPr>
            <a:t>考核</a:t>
          </a:r>
          <a:endParaRPr lang="zh-CN" altLang="en-US" sz="2400" b="1" kern="1200" dirty="0">
            <a:effectLst>
              <a:glow rad="63500">
                <a:schemeClr val="accent4">
                  <a:satMod val="175000"/>
                  <a:alpha val="40000"/>
                </a:schemeClr>
              </a:glow>
            </a:effectLst>
          </a:endParaRPr>
        </a:p>
      </dsp:txBody>
      <dsp:txXfrm>
        <a:off x="6718798" y="2618116"/>
        <a:ext cx="757226" cy="757226"/>
      </dsp:txXfrm>
    </dsp:sp>
    <dsp:sp modelId="{FF643673-2816-462F-8E9E-BEAEB03AE2E9}">
      <dsp:nvSpPr>
        <dsp:cNvPr id="0" name=""/>
        <dsp:cNvSpPr/>
      </dsp:nvSpPr>
      <dsp:spPr>
        <a:xfrm>
          <a:off x="6816446" y="1827551"/>
          <a:ext cx="561930" cy="402255"/>
        </a:xfrm>
        <a:prstGeom prst="triangle">
          <a:avLst/>
        </a:prstGeom>
        <a:solidFill>
          <a:schemeClr val="accent5">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70000" prstMaterial="metal">
          <a:bevelT w="88900" h="88900"/>
        </a:sp3d>
      </dsp:spPr>
      <dsp:style>
        <a:lnRef idx="0">
          <a:scrgbClr r="0" g="0" b="0"/>
        </a:lnRef>
        <a:fillRef idx="1">
          <a:scrgbClr r="0" g="0" b="0"/>
        </a:fillRef>
        <a:effectRef idx="2">
          <a:scrgbClr r="0" g="0" b="0"/>
        </a:effectRef>
        <a:fontRef idx="minor">
          <a:schemeClr val="lt1"/>
        </a:fontRef>
      </dsp:style>
    </dsp:sp>
    <dsp:sp modelId="{C9649E86-E5AA-4BBF-9E21-D1A35F0A5B99}">
      <dsp:nvSpPr>
        <dsp:cNvPr id="0" name=""/>
        <dsp:cNvSpPr/>
      </dsp:nvSpPr>
      <dsp:spPr>
        <a:xfrm>
          <a:off x="6561972" y="545316"/>
          <a:ext cx="1070878" cy="107087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effectLst>
                <a:glow rad="63500">
                  <a:schemeClr val="accent4">
                    <a:satMod val="175000"/>
                    <a:alpha val="40000"/>
                  </a:schemeClr>
                </a:glow>
              </a:effectLst>
            </a:rPr>
            <a:t>改进</a:t>
          </a:r>
          <a:endParaRPr lang="zh-CN" altLang="en-US" sz="2400" b="1" kern="1200" dirty="0">
            <a:effectLst>
              <a:glow rad="63500">
                <a:schemeClr val="accent4">
                  <a:satMod val="175000"/>
                  <a:alpha val="40000"/>
                </a:schemeClr>
              </a:glow>
            </a:effectLst>
          </a:endParaRPr>
        </a:p>
      </dsp:txBody>
      <dsp:txXfrm>
        <a:off x="6718798" y="702142"/>
        <a:ext cx="757226" cy="757226"/>
      </dsp:txXfrm>
    </dsp:sp>
    <dsp:sp modelId="{011FCA88-64E2-4105-821D-C550F1AD2241}">
      <dsp:nvSpPr>
        <dsp:cNvPr id="0" name=""/>
        <dsp:cNvSpPr/>
      </dsp:nvSpPr>
      <dsp:spPr>
        <a:xfrm rot="5400000">
          <a:off x="7836447" y="902963"/>
          <a:ext cx="496733" cy="355584"/>
        </a:xfrm>
        <a:prstGeom prst="triangle">
          <a:avLst/>
        </a:prstGeom>
        <a:solidFill>
          <a:schemeClr val="accent5">
            <a:tint val="6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70000" prstMaterial="metal">
          <a:bevelT w="88900" h="88900"/>
        </a:sp3d>
      </dsp:spPr>
      <dsp:style>
        <a:lnRef idx="0">
          <a:scrgbClr r="0" g="0" b="0"/>
        </a:lnRef>
        <a:fillRef idx="1">
          <a:scrgbClr r="0" g="0" b="0"/>
        </a:fillRef>
        <a:effectRef idx="2">
          <a:scrgbClr r="0" g="0" b="0"/>
        </a:effectRef>
        <a:fontRef idx="minor">
          <a:schemeClr val="lt1"/>
        </a:fontRef>
      </dsp:style>
    </dsp:sp>
    <dsp:sp modelId="{8E935157-3ADA-47D6-8CC1-ADF097C9029B}">
      <dsp:nvSpPr>
        <dsp:cNvPr id="0" name=""/>
        <dsp:cNvSpPr/>
      </dsp:nvSpPr>
      <dsp:spPr>
        <a:xfrm>
          <a:off x="8516651" y="371135"/>
          <a:ext cx="1419239" cy="141923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CN" altLang="en-US" sz="3500" b="1" kern="1200" dirty="0" smtClean="0">
              <a:effectLst>
                <a:glow rad="63500">
                  <a:schemeClr val="accent4">
                    <a:satMod val="175000"/>
                    <a:alpha val="40000"/>
                  </a:schemeClr>
                </a:glow>
              </a:effectLst>
            </a:rPr>
            <a:t>目标</a:t>
          </a:r>
          <a:endParaRPr lang="zh-CN" altLang="en-US" sz="3500" b="1" kern="1200" dirty="0">
            <a:effectLst>
              <a:glow rad="63500">
                <a:schemeClr val="accent4">
                  <a:satMod val="175000"/>
                  <a:alpha val="40000"/>
                </a:schemeClr>
              </a:glow>
            </a:effectLst>
          </a:endParaRPr>
        </a:p>
      </dsp:txBody>
      <dsp:txXfrm>
        <a:off x="8724494" y="578978"/>
        <a:ext cx="1003553" cy="1003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3BE56-8BA6-4103-B85A-BAC96C937FBE}">
      <dsp:nvSpPr>
        <dsp:cNvPr id="0" name=""/>
        <dsp:cNvSpPr/>
      </dsp:nvSpPr>
      <dsp:spPr>
        <a:xfrm>
          <a:off x="3072" y="20850"/>
          <a:ext cx="1632366" cy="1078641"/>
        </a:xfrm>
        <a:prstGeom prst="rect">
          <a:avLst/>
        </a:prstGeom>
        <a:solidFill>
          <a:schemeClr val="bg2"/>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70000"/>
            </a:lnSpc>
            <a:spcBef>
              <a:spcPct val="0"/>
            </a:spcBef>
            <a:spcAft>
              <a:spcPct val="35000"/>
            </a:spcAft>
          </a:pPr>
          <a:r>
            <a:rPr lang="zh-CN" altLang="en-US" sz="2000" b="1" kern="1200" dirty="0" smtClean="0">
              <a:solidFill>
                <a:schemeClr val="tx1"/>
              </a:solidFill>
            </a:rPr>
            <a:t>标准成本法</a:t>
          </a:r>
          <a:endParaRPr lang="en-US" altLang="zh-CN" sz="2000" b="1" kern="1200" dirty="0" smtClean="0">
            <a:solidFill>
              <a:schemeClr val="tx1"/>
            </a:solidFill>
          </a:endParaRPr>
        </a:p>
        <a:p>
          <a:pPr lvl="0" algn="ctr" defTabSz="889000">
            <a:lnSpc>
              <a:spcPct val="70000"/>
            </a:lnSpc>
            <a:spcBef>
              <a:spcPct val="0"/>
            </a:spcBef>
            <a:spcAft>
              <a:spcPct val="35000"/>
            </a:spcAft>
          </a:pPr>
          <a:r>
            <a:rPr lang="zh-CN" altLang="en-US" sz="2000" b="1" kern="1200" dirty="0" smtClean="0">
              <a:solidFill>
                <a:schemeClr val="tx1"/>
              </a:solidFill>
            </a:rPr>
            <a:t>的含义</a:t>
          </a:r>
          <a:endParaRPr lang="zh-CN" altLang="en-US" sz="2000" b="1" kern="1200" dirty="0">
            <a:solidFill>
              <a:schemeClr val="tx1"/>
            </a:solidFill>
          </a:endParaRPr>
        </a:p>
      </dsp:txBody>
      <dsp:txXfrm>
        <a:off x="3072" y="20850"/>
        <a:ext cx="1632366" cy="1078641"/>
      </dsp:txXfrm>
    </dsp:sp>
    <dsp:sp modelId="{A283C10C-8AA9-4ABB-9CFC-EFED69A91A0D}">
      <dsp:nvSpPr>
        <dsp:cNvPr id="0" name=""/>
        <dsp:cNvSpPr/>
      </dsp:nvSpPr>
      <dsp:spPr>
        <a:xfrm>
          <a:off x="3072" y="878634"/>
          <a:ext cx="1632366" cy="1756800"/>
        </a:xfrm>
        <a:prstGeom prst="rect">
          <a:avLst/>
        </a:prstGeom>
        <a:solidFill>
          <a:schemeClr val="bg1">
            <a:alpha val="9000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effectLst/>
              <a:latin typeface="楷体" panose="02010609060101010101" pitchFamily="49" charset="-122"/>
              <a:ea typeface="楷体" panose="02010609060101010101" pitchFamily="49" charset="-122"/>
            </a:rPr>
            <a:t>标准成本有两种含义</a:t>
          </a:r>
          <a:endParaRPr lang="zh-CN" altLang="en-US" sz="2000" b="1" kern="1200" dirty="0">
            <a:effectLst/>
            <a:latin typeface="楷体" panose="02010609060101010101" pitchFamily="49" charset="-122"/>
            <a:ea typeface="楷体" panose="02010609060101010101" pitchFamily="49" charset="-122"/>
          </a:endParaRPr>
        </a:p>
      </dsp:txBody>
      <dsp:txXfrm>
        <a:off x="3072" y="878634"/>
        <a:ext cx="1632366" cy="1756800"/>
      </dsp:txXfrm>
    </dsp:sp>
    <dsp:sp modelId="{30415CD4-8944-4E91-A644-4AADC3EC345F}">
      <dsp:nvSpPr>
        <dsp:cNvPr id="0" name=""/>
        <dsp:cNvSpPr/>
      </dsp:nvSpPr>
      <dsp:spPr>
        <a:xfrm>
          <a:off x="1863970" y="20850"/>
          <a:ext cx="1632366" cy="1078641"/>
        </a:xfrm>
        <a:prstGeom prst="rect">
          <a:avLst/>
        </a:prstGeom>
        <a:solidFill>
          <a:schemeClr val="bg2"/>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70000"/>
            </a:lnSpc>
            <a:spcBef>
              <a:spcPct val="0"/>
            </a:spcBef>
            <a:spcAft>
              <a:spcPct val="35000"/>
            </a:spcAft>
          </a:pPr>
          <a:r>
            <a:rPr lang="zh-CN" altLang="en-US" sz="2000" b="1" kern="1200" dirty="0" smtClean="0">
              <a:solidFill>
                <a:schemeClr val="tx1"/>
              </a:solidFill>
            </a:rPr>
            <a:t>标准成本</a:t>
          </a:r>
          <a:endParaRPr lang="en-US" altLang="zh-CN" sz="2000" b="1" kern="1200" dirty="0" smtClean="0">
            <a:solidFill>
              <a:schemeClr val="tx1"/>
            </a:solidFill>
          </a:endParaRPr>
        </a:p>
        <a:p>
          <a:pPr lvl="0" algn="ctr" defTabSz="889000">
            <a:lnSpc>
              <a:spcPct val="70000"/>
            </a:lnSpc>
            <a:spcBef>
              <a:spcPct val="0"/>
            </a:spcBef>
            <a:spcAft>
              <a:spcPct val="35000"/>
            </a:spcAft>
          </a:pPr>
          <a:r>
            <a:rPr lang="zh-CN" altLang="en-US" sz="2000" b="1" kern="1200" dirty="0" smtClean="0">
              <a:solidFill>
                <a:schemeClr val="tx1"/>
              </a:solidFill>
            </a:rPr>
            <a:t>的分类</a:t>
          </a:r>
          <a:endParaRPr lang="zh-CN" altLang="en-US" sz="2000" b="1" kern="1200" dirty="0">
            <a:solidFill>
              <a:schemeClr val="tx1"/>
            </a:solidFill>
          </a:endParaRPr>
        </a:p>
      </dsp:txBody>
      <dsp:txXfrm>
        <a:off x="1863970" y="20850"/>
        <a:ext cx="1632366" cy="1078641"/>
      </dsp:txXfrm>
    </dsp:sp>
    <dsp:sp modelId="{73BEE301-539E-42EC-87A2-584744C76B30}">
      <dsp:nvSpPr>
        <dsp:cNvPr id="0" name=""/>
        <dsp:cNvSpPr/>
      </dsp:nvSpPr>
      <dsp:spPr>
        <a:xfrm>
          <a:off x="1863970" y="886645"/>
          <a:ext cx="1632366" cy="1756800"/>
        </a:xfrm>
        <a:prstGeom prst="rect">
          <a:avLst/>
        </a:prstGeom>
        <a:solidFill>
          <a:schemeClr val="bg1">
            <a:alpha val="9000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effectLst/>
              <a:latin typeface="楷体" panose="02010609060101010101" pitchFamily="49" charset="-122"/>
              <a:ea typeface="楷体" panose="02010609060101010101" pitchFamily="49" charset="-122"/>
            </a:rPr>
            <a:t>理想标准成本、正常标准成本和现实标准成本。</a:t>
          </a:r>
          <a:endParaRPr lang="zh-CN" altLang="en-US" sz="2000" b="1" kern="1200" dirty="0">
            <a:effectLst/>
            <a:latin typeface="楷体" panose="02010609060101010101" pitchFamily="49" charset="-122"/>
            <a:ea typeface="楷体" panose="02010609060101010101" pitchFamily="49" charset="-122"/>
          </a:endParaRPr>
        </a:p>
      </dsp:txBody>
      <dsp:txXfrm>
        <a:off x="1863970" y="886645"/>
        <a:ext cx="1632366" cy="1756800"/>
      </dsp:txXfrm>
    </dsp:sp>
    <dsp:sp modelId="{09418CEE-63E1-4C59-8FE1-A5897F75C03A}">
      <dsp:nvSpPr>
        <dsp:cNvPr id="0" name=""/>
        <dsp:cNvSpPr/>
      </dsp:nvSpPr>
      <dsp:spPr>
        <a:xfrm>
          <a:off x="3724867" y="20850"/>
          <a:ext cx="1632366" cy="1078641"/>
        </a:xfrm>
        <a:prstGeom prst="rect">
          <a:avLst/>
        </a:prstGeom>
        <a:solidFill>
          <a:schemeClr val="bg2"/>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70000"/>
            </a:lnSpc>
            <a:spcBef>
              <a:spcPct val="0"/>
            </a:spcBef>
            <a:spcAft>
              <a:spcPct val="35000"/>
            </a:spcAft>
          </a:pPr>
          <a:r>
            <a:rPr lang="zh-CN" altLang="en-US" sz="2000" b="1" kern="1200" dirty="0" smtClean="0">
              <a:solidFill>
                <a:schemeClr val="tx1"/>
              </a:solidFill>
            </a:rPr>
            <a:t>标准成本</a:t>
          </a:r>
          <a:endParaRPr lang="en-US" altLang="zh-CN" sz="2000" b="1" kern="1200" dirty="0" smtClean="0">
            <a:solidFill>
              <a:schemeClr val="tx1"/>
            </a:solidFill>
          </a:endParaRPr>
        </a:p>
        <a:p>
          <a:pPr lvl="0" algn="ctr" defTabSz="889000">
            <a:lnSpc>
              <a:spcPct val="70000"/>
            </a:lnSpc>
            <a:spcBef>
              <a:spcPct val="0"/>
            </a:spcBef>
            <a:spcAft>
              <a:spcPct val="35000"/>
            </a:spcAft>
          </a:pPr>
          <a:r>
            <a:rPr lang="zh-CN" altLang="en-US" sz="2000" b="1" kern="1200" dirty="0" smtClean="0">
              <a:solidFill>
                <a:schemeClr val="tx1"/>
              </a:solidFill>
            </a:rPr>
            <a:t>的制定</a:t>
          </a:r>
          <a:endParaRPr lang="zh-CN" altLang="en-US" sz="2000" b="1" kern="1200" dirty="0">
            <a:solidFill>
              <a:schemeClr val="tx1"/>
            </a:solidFill>
          </a:endParaRPr>
        </a:p>
      </dsp:txBody>
      <dsp:txXfrm>
        <a:off x="3724867" y="20850"/>
        <a:ext cx="1632366" cy="1078641"/>
      </dsp:txXfrm>
    </dsp:sp>
    <dsp:sp modelId="{A9586048-6BD5-4992-84F4-E3FCA2BFEAD8}">
      <dsp:nvSpPr>
        <dsp:cNvPr id="0" name=""/>
        <dsp:cNvSpPr/>
      </dsp:nvSpPr>
      <dsp:spPr>
        <a:xfrm>
          <a:off x="3724867" y="886645"/>
          <a:ext cx="1632366" cy="1756800"/>
        </a:xfrm>
        <a:prstGeom prst="rect">
          <a:avLst/>
        </a:prstGeom>
        <a:solidFill>
          <a:schemeClr val="bg1">
            <a:alpha val="9000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sz="2000" b="1" kern="1200" dirty="0" smtClean="0">
              <a:effectLst/>
              <a:latin typeface="楷体" panose="02010609060101010101" pitchFamily="49" charset="-122"/>
              <a:ea typeface="楷体" panose="02010609060101010101" pitchFamily="49" charset="-122"/>
            </a:rPr>
            <a:t>标准成本均应分为用量标准和价格标准。</a:t>
          </a:r>
          <a:endParaRPr lang="zh-CN" altLang="en-US" sz="2000" b="1" kern="1200" dirty="0">
            <a:effectLst/>
            <a:latin typeface="楷体" panose="02010609060101010101" pitchFamily="49" charset="-122"/>
            <a:ea typeface="楷体" panose="02010609060101010101" pitchFamily="49" charset="-122"/>
          </a:endParaRPr>
        </a:p>
      </dsp:txBody>
      <dsp:txXfrm>
        <a:off x="3724867" y="886645"/>
        <a:ext cx="1632366" cy="1756800"/>
      </dsp:txXfrm>
    </dsp:sp>
    <dsp:sp modelId="{4EA854EE-8EC4-45DC-9222-01074B7C69B4}">
      <dsp:nvSpPr>
        <dsp:cNvPr id="0" name=""/>
        <dsp:cNvSpPr/>
      </dsp:nvSpPr>
      <dsp:spPr>
        <a:xfrm>
          <a:off x="5585765" y="20850"/>
          <a:ext cx="1632366" cy="1078641"/>
        </a:xfrm>
        <a:prstGeom prst="rect">
          <a:avLst/>
        </a:prstGeom>
        <a:solidFill>
          <a:schemeClr val="bg2"/>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70000"/>
            </a:lnSpc>
            <a:spcBef>
              <a:spcPct val="0"/>
            </a:spcBef>
            <a:spcAft>
              <a:spcPct val="35000"/>
            </a:spcAft>
          </a:pPr>
          <a:r>
            <a:rPr lang="zh-CN" sz="2000" b="1" kern="1200" dirty="0" smtClean="0">
              <a:solidFill>
                <a:schemeClr val="tx1"/>
              </a:solidFill>
            </a:rPr>
            <a:t>标准成本法</a:t>
          </a:r>
          <a:endParaRPr lang="en-US" altLang="zh-CN" sz="2000" b="1" kern="1200" dirty="0" smtClean="0">
            <a:solidFill>
              <a:schemeClr val="tx1"/>
            </a:solidFill>
          </a:endParaRPr>
        </a:p>
        <a:p>
          <a:pPr lvl="0" algn="ctr" defTabSz="889000">
            <a:lnSpc>
              <a:spcPct val="70000"/>
            </a:lnSpc>
            <a:spcBef>
              <a:spcPct val="0"/>
            </a:spcBef>
            <a:spcAft>
              <a:spcPct val="35000"/>
            </a:spcAft>
          </a:pPr>
          <a:r>
            <a:rPr lang="zh-CN" sz="2000" b="1" kern="1200" dirty="0" smtClean="0">
              <a:solidFill>
                <a:schemeClr val="tx1"/>
              </a:solidFill>
            </a:rPr>
            <a:t>的适用范围</a:t>
          </a:r>
          <a:endParaRPr lang="zh-CN" altLang="en-US" sz="2000" b="1" kern="1200" dirty="0">
            <a:solidFill>
              <a:schemeClr val="tx1"/>
            </a:solidFill>
          </a:endParaRPr>
        </a:p>
      </dsp:txBody>
      <dsp:txXfrm>
        <a:off x="5585765" y="20850"/>
        <a:ext cx="1632366" cy="1078641"/>
      </dsp:txXfrm>
    </dsp:sp>
    <dsp:sp modelId="{CC28BE4F-F3E3-4A96-9764-F294DF6B3293}">
      <dsp:nvSpPr>
        <dsp:cNvPr id="0" name=""/>
        <dsp:cNvSpPr/>
      </dsp:nvSpPr>
      <dsp:spPr>
        <a:xfrm>
          <a:off x="5585765" y="886645"/>
          <a:ext cx="1632366" cy="1756800"/>
        </a:xfrm>
        <a:prstGeom prst="rect">
          <a:avLst/>
        </a:prstGeom>
        <a:solidFill>
          <a:schemeClr val="bg1">
            <a:alpha val="9000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effectLst/>
              <a:latin typeface="楷体" panose="02010609060101010101" pitchFamily="49" charset="-122"/>
              <a:ea typeface="楷体" panose="02010609060101010101" pitchFamily="49" charset="-122"/>
            </a:rPr>
            <a:t>适用于产品品种较少的大批量生产企业</a:t>
          </a:r>
          <a:endParaRPr lang="zh-CN" altLang="en-US" sz="2000" b="1" kern="1200" dirty="0">
            <a:effectLst/>
            <a:latin typeface="楷体" panose="02010609060101010101" pitchFamily="49" charset="-122"/>
            <a:ea typeface="楷体" panose="02010609060101010101" pitchFamily="49" charset="-122"/>
          </a:endParaRPr>
        </a:p>
      </dsp:txBody>
      <dsp:txXfrm>
        <a:off x="5585765" y="886645"/>
        <a:ext cx="1632366" cy="1756800"/>
      </dsp:txXfrm>
    </dsp:sp>
    <dsp:sp modelId="{7756CD96-52A2-4230-866C-7F368711A39E}">
      <dsp:nvSpPr>
        <dsp:cNvPr id="0" name=""/>
        <dsp:cNvSpPr/>
      </dsp:nvSpPr>
      <dsp:spPr>
        <a:xfrm>
          <a:off x="7446663" y="20850"/>
          <a:ext cx="1632366" cy="1078641"/>
        </a:xfrm>
        <a:prstGeom prst="rect">
          <a:avLst/>
        </a:prstGeom>
        <a:solidFill>
          <a:schemeClr val="bg2"/>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70000"/>
            </a:lnSpc>
            <a:spcBef>
              <a:spcPct val="0"/>
            </a:spcBef>
            <a:spcAft>
              <a:spcPct val="35000"/>
            </a:spcAft>
          </a:pPr>
          <a:r>
            <a:rPr lang="zh-CN" sz="2000" b="1" kern="1200" dirty="0" smtClean="0">
              <a:solidFill>
                <a:schemeClr val="tx1"/>
              </a:solidFill>
            </a:rPr>
            <a:t>标准成本法</a:t>
          </a:r>
          <a:endParaRPr lang="en-US" altLang="zh-CN" sz="2000" b="1" kern="1200" dirty="0" smtClean="0">
            <a:solidFill>
              <a:schemeClr val="tx1"/>
            </a:solidFill>
          </a:endParaRPr>
        </a:p>
        <a:p>
          <a:pPr lvl="0" algn="ctr" defTabSz="889000">
            <a:lnSpc>
              <a:spcPct val="70000"/>
            </a:lnSpc>
            <a:spcBef>
              <a:spcPct val="0"/>
            </a:spcBef>
            <a:spcAft>
              <a:spcPct val="35000"/>
            </a:spcAft>
          </a:pPr>
          <a:r>
            <a:rPr lang="zh-CN" sz="2000" b="1" kern="1200" dirty="0" smtClean="0">
              <a:solidFill>
                <a:schemeClr val="tx1"/>
              </a:solidFill>
            </a:rPr>
            <a:t>的用途</a:t>
          </a:r>
          <a:endParaRPr lang="zh-CN" altLang="en-US" sz="2000" b="1" kern="1200" dirty="0">
            <a:solidFill>
              <a:schemeClr val="tx1"/>
            </a:solidFill>
          </a:endParaRPr>
        </a:p>
      </dsp:txBody>
      <dsp:txXfrm>
        <a:off x="7446663" y="20850"/>
        <a:ext cx="1632366" cy="1078641"/>
      </dsp:txXfrm>
    </dsp:sp>
    <dsp:sp modelId="{7F4B3686-3041-443D-BF17-2AEAC0642295}">
      <dsp:nvSpPr>
        <dsp:cNvPr id="0" name=""/>
        <dsp:cNvSpPr/>
      </dsp:nvSpPr>
      <dsp:spPr>
        <a:xfrm>
          <a:off x="7446663" y="886645"/>
          <a:ext cx="1632366" cy="1756800"/>
        </a:xfrm>
        <a:prstGeom prst="rect">
          <a:avLst/>
        </a:prstGeom>
        <a:solidFill>
          <a:schemeClr val="bg1">
            <a:alpha val="9000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smtClean="0">
              <a:effectLst/>
              <a:latin typeface="楷体" panose="02010609060101010101" pitchFamily="49" charset="-122"/>
              <a:ea typeface="楷体" panose="02010609060101010101" pitchFamily="49" charset="-122"/>
            </a:rPr>
            <a:t>作为成本控制的依据</a:t>
          </a:r>
          <a:endParaRPr lang="zh-CN" altLang="en-US" sz="2000" b="1" kern="1200">
            <a:effectLst/>
            <a:latin typeface="楷体" panose="02010609060101010101" pitchFamily="49" charset="-122"/>
            <a:ea typeface="楷体" panose="02010609060101010101" pitchFamily="49" charset="-122"/>
          </a:endParaRPr>
        </a:p>
      </dsp:txBody>
      <dsp:txXfrm>
        <a:off x="7446663" y="886645"/>
        <a:ext cx="1632366" cy="1756800"/>
      </dsp:txXfrm>
    </dsp:sp>
    <dsp:sp modelId="{336F77CC-E654-450A-80E5-95CE707E2A77}">
      <dsp:nvSpPr>
        <dsp:cNvPr id="0" name=""/>
        <dsp:cNvSpPr/>
      </dsp:nvSpPr>
      <dsp:spPr>
        <a:xfrm>
          <a:off x="9307561" y="20850"/>
          <a:ext cx="1632366" cy="1078641"/>
        </a:xfrm>
        <a:prstGeom prst="rect">
          <a:avLst/>
        </a:prstGeom>
        <a:solidFill>
          <a:schemeClr val="bg2"/>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70000"/>
            </a:lnSpc>
            <a:spcBef>
              <a:spcPct val="0"/>
            </a:spcBef>
            <a:spcAft>
              <a:spcPct val="35000"/>
            </a:spcAft>
          </a:pPr>
          <a:r>
            <a:rPr lang="zh-CN" sz="2000" b="1" kern="1200" dirty="0" smtClean="0">
              <a:solidFill>
                <a:schemeClr val="tx1"/>
              </a:solidFill>
            </a:rPr>
            <a:t>标准成本法</a:t>
          </a:r>
          <a:endParaRPr lang="en-US" altLang="zh-CN" sz="2000" b="1" kern="1200" dirty="0" smtClean="0">
            <a:solidFill>
              <a:schemeClr val="tx1"/>
            </a:solidFill>
          </a:endParaRPr>
        </a:p>
        <a:p>
          <a:pPr lvl="0" algn="ctr" defTabSz="889000">
            <a:lnSpc>
              <a:spcPct val="70000"/>
            </a:lnSpc>
            <a:spcBef>
              <a:spcPct val="0"/>
            </a:spcBef>
            <a:spcAft>
              <a:spcPct val="35000"/>
            </a:spcAft>
          </a:pPr>
          <a:r>
            <a:rPr lang="zh-CN" sz="2000" b="1" kern="1200" dirty="0" smtClean="0">
              <a:solidFill>
                <a:schemeClr val="tx1"/>
              </a:solidFill>
            </a:rPr>
            <a:t>的特点</a:t>
          </a:r>
          <a:endParaRPr lang="zh-CN" altLang="en-US" sz="2000" b="1" kern="1200" dirty="0">
            <a:solidFill>
              <a:schemeClr val="tx1"/>
            </a:solidFill>
          </a:endParaRPr>
        </a:p>
      </dsp:txBody>
      <dsp:txXfrm>
        <a:off x="9307561" y="20850"/>
        <a:ext cx="1632366" cy="1078641"/>
      </dsp:txXfrm>
    </dsp:sp>
    <dsp:sp modelId="{3BD70BF0-4BF5-4D0B-AF57-628E03DDA3E8}">
      <dsp:nvSpPr>
        <dsp:cNvPr id="0" name=""/>
        <dsp:cNvSpPr/>
      </dsp:nvSpPr>
      <dsp:spPr>
        <a:xfrm>
          <a:off x="9307561" y="886645"/>
          <a:ext cx="1632366" cy="1756800"/>
        </a:xfrm>
        <a:prstGeom prst="rect">
          <a:avLst/>
        </a:prstGeom>
        <a:solidFill>
          <a:schemeClr val="bg1">
            <a:alpha val="9000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smtClean="0">
              <a:effectLst/>
              <a:latin typeface="楷体" panose="02010609060101010101" pitchFamily="49" charset="-122"/>
              <a:ea typeface="楷体" panose="02010609060101010101" pitchFamily="49" charset="-122"/>
            </a:rPr>
            <a:t>差异明细化</a:t>
          </a:r>
          <a:endParaRPr lang="zh-CN" altLang="en-US" sz="2000" b="1" kern="1200">
            <a:effectLst/>
            <a:latin typeface="楷体" panose="02010609060101010101" pitchFamily="49" charset="-122"/>
            <a:ea typeface="楷体" panose="02010609060101010101" pitchFamily="49" charset="-122"/>
          </a:endParaRPr>
        </a:p>
        <a:p>
          <a:pPr marL="228600" lvl="1" indent="-228600" algn="l" defTabSz="889000">
            <a:lnSpc>
              <a:spcPct val="90000"/>
            </a:lnSpc>
            <a:spcBef>
              <a:spcPct val="0"/>
            </a:spcBef>
            <a:spcAft>
              <a:spcPct val="15000"/>
            </a:spcAft>
            <a:buChar char="••"/>
          </a:pPr>
          <a:r>
            <a:rPr lang="zh-CN" altLang="en-US" sz="2000" b="1" kern="1200" dirty="0" smtClean="0">
              <a:effectLst/>
              <a:latin typeface="楷体" panose="02010609060101010101" pitchFamily="49" charset="-122"/>
              <a:ea typeface="楷体" panose="02010609060101010101" pitchFamily="49" charset="-122"/>
            </a:rPr>
            <a:t>成本责任化</a:t>
          </a:r>
          <a:endParaRPr lang="zh-CN" altLang="en-US" sz="2000" b="1" kern="1200" dirty="0">
            <a:effectLst/>
            <a:latin typeface="楷体" panose="02010609060101010101" pitchFamily="49" charset="-122"/>
            <a:ea typeface="楷体" panose="02010609060101010101" pitchFamily="49" charset="-122"/>
          </a:endParaRPr>
        </a:p>
      </dsp:txBody>
      <dsp:txXfrm>
        <a:off x="9307561" y="886645"/>
        <a:ext cx="1632366" cy="1756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329B0-A65A-4397-8036-2EE1D085ACE4}">
      <dsp:nvSpPr>
        <dsp:cNvPr id="0" name=""/>
        <dsp:cNvSpPr/>
      </dsp:nvSpPr>
      <dsp:spPr>
        <a:xfrm>
          <a:off x="1119341" y="1309374"/>
          <a:ext cx="2614401" cy="1724403"/>
        </a:xfrm>
        <a:prstGeom prst="rect">
          <a:avLst/>
        </a:prstGeom>
        <a:solidFill>
          <a:schemeClr val="lt1">
            <a:alpha val="90000"/>
            <a:tint val="40000"/>
            <a:hueOff val="0"/>
            <a:satOff val="0"/>
            <a:lumOff val="0"/>
            <a:alphaOff val="0"/>
          </a:schemeClr>
        </a:solidFill>
        <a:ln w="6350" cap="flat" cmpd="sng" algn="ctr">
          <a:noFill/>
          <a:prstDash val="solid"/>
          <a:miter lim="800000"/>
        </a:ln>
        <a:effectLst/>
        <a:scene3d>
          <a:camera prst="orthographicFront">
            <a:rot lat="0" lon="0" rev="0"/>
          </a:camera>
          <a:lightRig rig="chilly" dir="t">
            <a:rot lat="0" lon="0" rev="18480000"/>
          </a:lightRig>
        </a:scene3d>
        <a:sp3d z="-12700" prstMaterial="clear">
          <a:bevelT h="63500"/>
        </a:sp3d>
      </dsp:spPr>
      <dsp:style>
        <a:lnRef idx="1">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zh-CN" altLang="en-US" sz="2800" b="1" kern="1200" dirty="0" smtClean="0"/>
            <a:t>连环替代法</a:t>
          </a:r>
          <a:endParaRPr lang="zh-CN" altLang="en-US" sz="2800" b="1" kern="1200" dirty="0"/>
        </a:p>
      </dsp:txBody>
      <dsp:txXfrm>
        <a:off x="1537645" y="1309374"/>
        <a:ext cx="2196096" cy="1724403"/>
      </dsp:txXfrm>
    </dsp:sp>
    <dsp:sp modelId="{51589509-0A0E-4CE3-84BC-E28C1883D0FD}">
      <dsp:nvSpPr>
        <dsp:cNvPr id="0" name=""/>
        <dsp:cNvSpPr/>
      </dsp:nvSpPr>
      <dsp:spPr>
        <a:xfrm>
          <a:off x="607387" y="759824"/>
          <a:ext cx="756634" cy="777524"/>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altLang="zh-CN" sz="3600" b="0" kern="1200" dirty="0" smtClean="0"/>
            <a:t>1</a:t>
          </a:r>
          <a:endParaRPr lang="zh-CN" altLang="en-US" sz="3600" b="0" kern="1200" dirty="0"/>
        </a:p>
      </dsp:txBody>
      <dsp:txXfrm>
        <a:off x="718193" y="873690"/>
        <a:ext cx="535022" cy="549792"/>
      </dsp:txXfrm>
    </dsp:sp>
    <dsp:sp modelId="{B3687766-53F2-491B-B05A-44E305263C33}">
      <dsp:nvSpPr>
        <dsp:cNvPr id="0" name=""/>
        <dsp:cNvSpPr/>
      </dsp:nvSpPr>
      <dsp:spPr>
        <a:xfrm>
          <a:off x="4490377" y="1309374"/>
          <a:ext cx="2614401" cy="1724403"/>
        </a:xfrm>
        <a:prstGeom prst="rect">
          <a:avLst/>
        </a:prstGeom>
        <a:solidFill>
          <a:schemeClr val="lt1">
            <a:alpha val="90000"/>
            <a:tint val="40000"/>
            <a:hueOff val="0"/>
            <a:satOff val="0"/>
            <a:lumOff val="0"/>
            <a:alphaOff val="0"/>
          </a:schemeClr>
        </a:solidFill>
        <a:ln w="6350" cap="flat" cmpd="sng" algn="ctr">
          <a:noFill/>
          <a:prstDash val="solid"/>
          <a:miter lim="800000"/>
        </a:ln>
        <a:effectLst/>
        <a:scene3d>
          <a:camera prst="orthographicFront">
            <a:rot lat="0" lon="0" rev="0"/>
          </a:camera>
          <a:lightRig rig="chilly" dir="t">
            <a:rot lat="0" lon="0" rev="18480000"/>
          </a:lightRig>
        </a:scene3d>
        <a:sp3d z="-12700" prstMaterial="clear">
          <a:bevelT h="63500"/>
        </a:sp3d>
      </dsp:spPr>
      <dsp:style>
        <a:lnRef idx="1">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zh-CN" altLang="en-US" sz="2800" b="1" kern="1200" dirty="0" smtClean="0"/>
            <a:t>差额分析法</a:t>
          </a:r>
          <a:endParaRPr lang="zh-CN" altLang="en-US" sz="2800" b="1" kern="1200" dirty="0"/>
        </a:p>
      </dsp:txBody>
      <dsp:txXfrm>
        <a:off x="4908681" y="1309374"/>
        <a:ext cx="2196096" cy="1724403"/>
      </dsp:txXfrm>
    </dsp:sp>
    <dsp:sp modelId="{BA616049-FBDB-4254-84A8-1C585E222B08}">
      <dsp:nvSpPr>
        <dsp:cNvPr id="0" name=""/>
        <dsp:cNvSpPr/>
      </dsp:nvSpPr>
      <dsp:spPr>
        <a:xfrm>
          <a:off x="3978423" y="759824"/>
          <a:ext cx="756634" cy="777524"/>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altLang="zh-CN" sz="3600" b="0" kern="1200" dirty="0" smtClean="0"/>
            <a:t>2</a:t>
          </a:r>
          <a:endParaRPr lang="zh-CN" altLang="en-US" sz="3600" b="0" kern="1200" dirty="0"/>
        </a:p>
      </dsp:txBody>
      <dsp:txXfrm>
        <a:off x="4089229" y="873690"/>
        <a:ext cx="535022" cy="549792"/>
      </dsp:txXfrm>
    </dsp:sp>
    <dsp:sp modelId="{FD9A43CC-554F-42B5-B377-8D3530F44FA9}">
      <dsp:nvSpPr>
        <dsp:cNvPr id="0" name=""/>
        <dsp:cNvSpPr/>
      </dsp:nvSpPr>
      <dsp:spPr>
        <a:xfrm>
          <a:off x="7861412" y="1309374"/>
          <a:ext cx="2614401" cy="1724403"/>
        </a:xfrm>
        <a:prstGeom prst="rect">
          <a:avLst/>
        </a:prstGeom>
        <a:solidFill>
          <a:schemeClr val="lt1">
            <a:alpha val="90000"/>
            <a:tint val="40000"/>
            <a:hueOff val="0"/>
            <a:satOff val="0"/>
            <a:lumOff val="0"/>
            <a:alphaOff val="0"/>
          </a:schemeClr>
        </a:solidFill>
        <a:ln w="6350" cap="flat" cmpd="sng" algn="ctr">
          <a:noFill/>
          <a:prstDash val="solid"/>
          <a:miter lim="800000"/>
        </a:ln>
        <a:effectLst/>
        <a:scene3d>
          <a:camera prst="orthographicFront">
            <a:rot lat="0" lon="0" rev="0"/>
          </a:camera>
          <a:lightRig rig="chilly" dir="t">
            <a:rot lat="0" lon="0" rev="18480000"/>
          </a:lightRig>
        </a:scene3d>
        <a:sp3d z="-12700" prstMaterial="clear">
          <a:bevelT h="63500"/>
        </a:sp3d>
      </dsp:spPr>
      <dsp:style>
        <a:lnRef idx="1">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ctr" defTabSz="1244600">
            <a:lnSpc>
              <a:spcPct val="90000"/>
            </a:lnSpc>
            <a:spcBef>
              <a:spcPct val="0"/>
            </a:spcBef>
            <a:spcAft>
              <a:spcPct val="35000"/>
            </a:spcAft>
          </a:pPr>
          <a:r>
            <a:rPr lang="zh-CN" altLang="en-US" sz="2800" b="1" kern="1200" dirty="0" smtClean="0"/>
            <a:t>因素变动率分析法</a:t>
          </a:r>
          <a:endParaRPr lang="zh-CN" altLang="en-US" sz="2800" b="1" kern="1200" dirty="0"/>
        </a:p>
      </dsp:txBody>
      <dsp:txXfrm>
        <a:off x="8279717" y="1309374"/>
        <a:ext cx="2196096" cy="1724403"/>
      </dsp:txXfrm>
    </dsp:sp>
    <dsp:sp modelId="{44E3F997-1DB9-4EC3-881F-74CFB152F570}">
      <dsp:nvSpPr>
        <dsp:cNvPr id="0" name=""/>
        <dsp:cNvSpPr/>
      </dsp:nvSpPr>
      <dsp:spPr>
        <a:xfrm>
          <a:off x="7349462" y="759824"/>
          <a:ext cx="756634" cy="777524"/>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altLang="zh-CN" sz="3600" b="0" kern="1200" dirty="0" smtClean="0"/>
            <a:t>3</a:t>
          </a:r>
          <a:endParaRPr lang="zh-CN" altLang="en-US" sz="3600" b="0" kern="1200" dirty="0"/>
        </a:p>
      </dsp:txBody>
      <dsp:txXfrm>
        <a:off x="7460268" y="873690"/>
        <a:ext cx="535022" cy="549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ADFE9-93A1-41A4-A1E1-1F26F39DC560}">
      <dsp:nvSpPr>
        <dsp:cNvPr id="0" name=""/>
        <dsp:cNvSpPr/>
      </dsp:nvSpPr>
      <dsp:spPr>
        <a:xfrm>
          <a:off x="5645" y="257201"/>
          <a:ext cx="2438389" cy="1820206"/>
        </a:xfrm>
        <a:prstGeom prst="round2SameRect">
          <a:avLst>
            <a:gd name="adj1" fmla="val 8000"/>
            <a:gd name="adj2" fmla="val 0"/>
          </a:avLst>
        </a:prstGeom>
        <a:solidFill>
          <a:schemeClr val="lt1">
            <a:alpha val="90000"/>
            <a:hueOff val="0"/>
            <a:satOff val="0"/>
            <a:lumOff val="0"/>
            <a:alphaOff val="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905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zh-CN" sz="2800" b="1" kern="1200" dirty="0" smtClean="0"/>
            <a:t>连环替代法基本原理</a:t>
          </a:r>
          <a:endParaRPr lang="zh-CN" altLang="en-US" sz="2800" b="1" kern="1200" dirty="0"/>
        </a:p>
      </dsp:txBody>
      <dsp:txXfrm>
        <a:off x="48295" y="299851"/>
        <a:ext cx="2353089" cy="1777556"/>
      </dsp:txXfrm>
    </dsp:sp>
    <dsp:sp modelId="{E4EECA43-9F70-4E39-A94E-F1B255D9C245}">
      <dsp:nvSpPr>
        <dsp:cNvPr id="0" name=""/>
        <dsp:cNvSpPr/>
      </dsp:nvSpPr>
      <dsp:spPr>
        <a:xfrm>
          <a:off x="5645" y="2077407"/>
          <a:ext cx="2438389" cy="782688"/>
        </a:xfrm>
        <a:prstGeom prst="rect">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228600" tIns="0" rIns="76200" bIns="0" numCol="1" spcCol="1270" anchor="ctr" anchorCtr="0">
          <a:noAutofit/>
        </a:bodyPr>
        <a:lstStyle/>
        <a:p>
          <a:pPr lvl="0" algn="l" defTabSz="2667000">
            <a:lnSpc>
              <a:spcPct val="90000"/>
            </a:lnSpc>
            <a:spcBef>
              <a:spcPct val="0"/>
            </a:spcBef>
            <a:spcAft>
              <a:spcPct val="35000"/>
            </a:spcAft>
          </a:pPr>
          <a:endParaRPr lang="zh-CN" altLang="en-US" sz="6000" b="1" kern="1200" dirty="0"/>
        </a:p>
      </dsp:txBody>
      <dsp:txXfrm>
        <a:off x="5645" y="2077407"/>
        <a:ext cx="1717175" cy="782688"/>
      </dsp:txXfrm>
    </dsp:sp>
    <dsp:sp modelId="{A8E3536E-3BD2-48D6-92DE-7A648E1E26B2}">
      <dsp:nvSpPr>
        <dsp:cNvPr id="0" name=""/>
        <dsp:cNvSpPr/>
      </dsp:nvSpPr>
      <dsp:spPr>
        <a:xfrm>
          <a:off x="1791799" y="2201730"/>
          <a:ext cx="853436" cy="853436"/>
        </a:xfrm>
        <a:prstGeom prst="donu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05A205-9EA3-4C8A-9C17-A399FE4493DC}">
      <dsp:nvSpPr>
        <dsp:cNvPr id="0" name=""/>
        <dsp:cNvSpPr/>
      </dsp:nvSpPr>
      <dsp:spPr>
        <a:xfrm>
          <a:off x="2856669" y="257201"/>
          <a:ext cx="2438389" cy="1820206"/>
        </a:xfrm>
        <a:prstGeom prst="round2SameRect">
          <a:avLst>
            <a:gd name="adj1" fmla="val 8000"/>
            <a:gd name="adj2" fmla="val 0"/>
          </a:avLst>
        </a:prstGeom>
        <a:solidFill>
          <a:schemeClr val="lt1">
            <a:alpha val="90000"/>
            <a:hueOff val="0"/>
            <a:satOff val="0"/>
            <a:lumOff val="0"/>
            <a:alphaOff val="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905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zh-CN" sz="2800" b="1" kern="1200" dirty="0" smtClean="0"/>
            <a:t>乘积关系的连环替代分析</a:t>
          </a:r>
          <a:endParaRPr lang="zh-CN" altLang="en-US" sz="2800" b="1" kern="1200" dirty="0"/>
        </a:p>
      </dsp:txBody>
      <dsp:txXfrm>
        <a:off x="2899319" y="299851"/>
        <a:ext cx="2353089" cy="1777556"/>
      </dsp:txXfrm>
    </dsp:sp>
    <dsp:sp modelId="{75E3EC39-BC38-4F37-BB3F-1E95913E8C1E}">
      <dsp:nvSpPr>
        <dsp:cNvPr id="0" name=""/>
        <dsp:cNvSpPr/>
      </dsp:nvSpPr>
      <dsp:spPr>
        <a:xfrm>
          <a:off x="2856669" y="2077407"/>
          <a:ext cx="2438389" cy="782688"/>
        </a:xfrm>
        <a:prstGeom prst="rect">
          <a:avLst/>
        </a:prstGeom>
        <a:gradFill rotWithShape="0">
          <a:gsLst>
            <a:gs pos="0">
              <a:schemeClr val="accent3">
                <a:shade val="80000"/>
                <a:hueOff val="0"/>
                <a:satOff val="0"/>
                <a:lumOff val="9546"/>
                <a:alphaOff val="0"/>
                <a:satMod val="103000"/>
                <a:lumMod val="102000"/>
                <a:tint val="94000"/>
              </a:schemeClr>
            </a:gs>
            <a:gs pos="50000">
              <a:schemeClr val="accent3">
                <a:shade val="80000"/>
                <a:hueOff val="0"/>
                <a:satOff val="0"/>
                <a:lumOff val="9546"/>
                <a:alphaOff val="0"/>
                <a:satMod val="110000"/>
                <a:lumMod val="100000"/>
                <a:shade val="100000"/>
              </a:schemeClr>
            </a:gs>
            <a:gs pos="100000">
              <a:schemeClr val="accent3">
                <a:shade val="80000"/>
                <a:hueOff val="0"/>
                <a:satOff val="0"/>
                <a:lumOff val="9546"/>
                <a:alphaOff val="0"/>
                <a:lumMod val="99000"/>
                <a:satMod val="120000"/>
                <a:shade val="78000"/>
              </a:schemeClr>
            </a:gs>
          </a:gsLst>
          <a:lin ang="5400000" scaled="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228600" tIns="0" rIns="76200" bIns="0" numCol="1" spcCol="1270" anchor="ctr" anchorCtr="0">
          <a:noAutofit/>
        </a:bodyPr>
        <a:lstStyle/>
        <a:p>
          <a:pPr lvl="0" algn="l" defTabSz="2667000">
            <a:lnSpc>
              <a:spcPct val="90000"/>
            </a:lnSpc>
            <a:spcBef>
              <a:spcPct val="0"/>
            </a:spcBef>
            <a:spcAft>
              <a:spcPct val="35000"/>
            </a:spcAft>
          </a:pPr>
          <a:endParaRPr lang="zh-CN" altLang="en-US" sz="6000" b="1" kern="1200" dirty="0"/>
        </a:p>
      </dsp:txBody>
      <dsp:txXfrm>
        <a:off x="2856669" y="2077407"/>
        <a:ext cx="1717175" cy="782688"/>
      </dsp:txXfrm>
    </dsp:sp>
    <dsp:sp modelId="{9FF236C8-5A6E-4A98-B520-C19D360FC467}">
      <dsp:nvSpPr>
        <dsp:cNvPr id="0" name=""/>
        <dsp:cNvSpPr/>
      </dsp:nvSpPr>
      <dsp:spPr>
        <a:xfrm>
          <a:off x="4642822" y="2201730"/>
          <a:ext cx="853436" cy="853436"/>
        </a:xfrm>
        <a:prstGeom prst="donu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E3AD7C0-4383-4CE7-B9B4-39D5B790B728}">
      <dsp:nvSpPr>
        <dsp:cNvPr id="0" name=""/>
        <dsp:cNvSpPr/>
      </dsp:nvSpPr>
      <dsp:spPr>
        <a:xfrm>
          <a:off x="5707692" y="257201"/>
          <a:ext cx="2438389" cy="1820206"/>
        </a:xfrm>
        <a:prstGeom prst="round2SameRect">
          <a:avLst>
            <a:gd name="adj1" fmla="val 8000"/>
            <a:gd name="adj2" fmla="val 0"/>
          </a:avLst>
        </a:prstGeom>
        <a:solidFill>
          <a:schemeClr val="lt1">
            <a:alpha val="90000"/>
            <a:hueOff val="0"/>
            <a:satOff val="0"/>
            <a:lumOff val="0"/>
            <a:alphaOff val="0"/>
          </a:schemeClr>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905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zh-CN" sz="2800" b="1" kern="1200" dirty="0" smtClean="0"/>
            <a:t>连环替代法运用原则</a:t>
          </a:r>
          <a:endParaRPr lang="zh-CN" altLang="en-US" sz="2800" b="1" kern="1200" dirty="0"/>
        </a:p>
      </dsp:txBody>
      <dsp:txXfrm>
        <a:off x="5750342" y="299851"/>
        <a:ext cx="2353089" cy="1777556"/>
      </dsp:txXfrm>
    </dsp:sp>
    <dsp:sp modelId="{98E83A44-9CD5-48F3-AD60-E873A130071F}">
      <dsp:nvSpPr>
        <dsp:cNvPr id="0" name=""/>
        <dsp:cNvSpPr/>
      </dsp:nvSpPr>
      <dsp:spPr>
        <a:xfrm>
          <a:off x="5707692" y="2077407"/>
          <a:ext cx="2438389" cy="782688"/>
        </a:xfrm>
        <a:prstGeom prst="rect">
          <a:avLst/>
        </a:prstGeom>
        <a:gradFill rotWithShape="0">
          <a:gsLst>
            <a:gs pos="0">
              <a:schemeClr val="accent3">
                <a:shade val="80000"/>
                <a:hueOff val="0"/>
                <a:satOff val="0"/>
                <a:lumOff val="19092"/>
                <a:alphaOff val="0"/>
                <a:satMod val="103000"/>
                <a:lumMod val="102000"/>
                <a:tint val="94000"/>
              </a:schemeClr>
            </a:gs>
            <a:gs pos="50000">
              <a:schemeClr val="accent3">
                <a:shade val="80000"/>
                <a:hueOff val="0"/>
                <a:satOff val="0"/>
                <a:lumOff val="19092"/>
                <a:alphaOff val="0"/>
                <a:satMod val="110000"/>
                <a:lumMod val="100000"/>
                <a:shade val="100000"/>
              </a:schemeClr>
            </a:gs>
            <a:gs pos="100000">
              <a:schemeClr val="accent3">
                <a:shade val="80000"/>
                <a:hueOff val="0"/>
                <a:satOff val="0"/>
                <a:lumOff val="19092"/>
                <a:alphaOff val="0"/>
                <a:lumMod val="99000"/>
                <a:satMod val="120000"/>
                <a:shade val="78000"/>
              </a:schemeClr>
            </a:gs>
          </a:gsLst>
          <a:lin ang="5400000" scaled="0"/>
        </a:gra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228600" tIns="0" rIns="76200" bIns="0" numCol="1" spcCol="1270" anchor="ctr" anchorCtr="0">
          <a:noAutofit/>
        </a:bodyPr>
        <a:lstStyle/>
        <a:p>
          <a:pPr lvl="0" algn="l" defTabSz="2667000">
            <a:lnSpc>
              <a:spcPct val="90000"/>
            </a:lnSpc>
            <a:spcBef>
              <a:spcPct val="0"/>
            </a:spcBef>
            <a:spcAft>
              <a:spcPct val="35000"/>
            </a:spcAft>
          </a:pPr>
          <a:endParaRPr lang="zh-CN" altLang="en-US" sz="6000" b="1" kern="1200" dirty="0"/>
        </a:p>
      </dsp:txBody>
      <dsp:txXfrm>
        <a:off x="5707692" y="2077407"/>
        <a:ext cx="1717175" cy="782688"/>
      </dsp:txXfrm>
    </dsp:sp>
    <dsp:sp modelId="{B5B8E78E-C0C0-4F76-A74C-FAD00EC95E31}">
      <dsp:nvSpPr>
        <dsp:cNvPr id="0" name=""/>
        <dsp:cNvSpPr/>
      </dsp:nvSpPr>
      <dsp:spPr>
        <a:xfrm>
          <a:off x="7493846" y="2201730"/>
          <a:ext cx="853436" cy="853436"/>
        </a:xfrm>
        <a:prstGeom prst="donu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7BA2C-4911-458B-B752-1D909D71692A}">
      <dsp:nvSpPr>
        <dsp:cNvPr id="0" name=""/>
        <dsp:cNvSpPr/>
      </dsp:nvSpPr>
      <dsp:spPr>
        <a:xfrm>
          <a:off x="3172" y="13273"/>
          <a:ext cx="3093531" cy="1237412"/>
        </a:xfrm>
        <a:prstGeom prst="rect">
          <a:avLst/>
        </a:prstGeom>
        <a:solidFill>
          <a:schemeClr val="bg1"/>
        </a:solidFill>
        <a:ln w="63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宋体" panose="02010600030101010101" pitchFamily="2" charset="-122"/>
            </a:rPr>
            <a:t>变动成本差异计算与分析的意义</a:t>
          </a:r>
          <a:endParaRPr lang="zh-CN" altLang="en-US" sz="2400" b="1" kern="1200" dirty="0">
            <a:solidFill>
              <a:schemeClr val="tx1"/>
            </a:solidFill>
          </a:endParaRPr>
        </a:p>
      </dsp:txBody>
      <dsp:txXfrm>
        <a:off x="3172" y="13273"/>
        <a:ext cx="3093531" cy="1237412"/>
      </dsp:txXfrm>
    </dsp:sp>
    <dsp:sp modelId="{C5C35DF2-0067-49B0-A093-BE33D6FB205F}">
      <dsp:nvSpPr>
        <dsp:cNvPr id="0" name=""/>
        <dsp:cNvSpPr/>
      </dsp:nvSpPr>
      <dsp:spPr>
        <a:xfrm>
          <a:off x="3172" y="1250686"/>
          <a:ext cx="3093531" cy="1976400"/>
        </a:xfrm>
        <a:prstGeom prst="rect">
          <a:avLst/>
        </a:prstGeom>
        <a:solidFill>
          <a:schemeClr val="bg2">
            <a:alpha val="90000"/>
          </a:schemeClr>
        </a:solidFill>
        <a:ln w="63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sz="2400" b="1" kern="1200" dirty="0" smtClean="0"/>
            <a:t>追根求源，对不利差异的影响因素进行必要的控制。</a:t>
          </a:r>
          <a:endParaRPr lang="zh-CN" altLang="en-US" sz="2400" b="1" kern="1200" dirty="0"/>
        </a:p>
      </dsp:txBody>
      <dsp:txXfrm>
        <a:off x="3172" y="1250686"/>
        <a:ext cx="3093531" cy="1976400"/>
      </dsp:txXfrm>
    </dsp:sp>
    <dsp:sp modelId="{453C974A-F8DD-4D56-A221-96944D2AAB9B}">
      <dsp:nvSpPr>
        <dsp:cNvPr id="0" name=""/>
        <dsp:cNvSpPr/>
      </dsp:nvSpPr>
      <dsp:spPr>
        <a:xfrm>
          <a:off x="3529798" y="13273"/>
          <a:ext cx="3093531" cy="1237412"/>
        </a:xfrm>
        <a:prstGeom prst="rect">
          <a:avLst/>
        </a:prstGeom>
        <a:solidFill>
          <a:schemeClr val="bg1"/>
        </a:solidFill>
        <a:ln w="63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宋体" panose="02010600030101010101" pitchFamily="2" charset="-122"/>
            </a:rPr>
            <a:t>变动成本差异计算</a:t>
          </a:r>
          <a:endParaRPr lang="en-US" altLang="zh-CN" sz="2400" b="1" kern="1200" dirty="0" smtClean="0">
            <a:solidFill>
              <a:schemeClr val="tx1"/>
            </a:solidFill>
            <a:latin typeface="宋体" panose="02010600030101010101" pitchFamily="2" charset="-122"/>
          </a:endParaRPr>
        </a:p>
        <a:p>
          <a:pPr lvl="0" algn="ctr" defTabSz="1066800">
            <a:lnSpc>
              <a:spcPct val="90000"/>
            </a:lnSpc>
            <a:spcBef>
              <a:spcPct val="0"/>
            </a:spcBef>
            <a:spcAft>
              <a:spcPct val="35000"/>
            </a:spcAft>
          </a:pPr>
          <a:r>
            <a:rPr lang="zh-CN" altLang="en-US" sz="2400" b="1" kern="1200" dirty="0" smtClean="0">
              <a:solidFill>
                <a:schemeClr val="tx1"/>
              </a:solidFill>
              <a:latin typeface="宋体" panose="02010600030101010101" pitchFamily="2" charset="-122"/>
            </a:rPr>
            <a:t>的基本原理</a:t>
          </a:r>
          <a:endParaRPr lang="zh-CN" altLang="en-US" sz="2400" b="1" kern="1200" dirty="0">
            <a:solidFill>
              <a:schemeClr val="tx1"/>
            </a:solidFill>
          </a:endParaRPr>
        </a:p>
      </dsp:txBody>
      <dsp:txXfrm>
        <a:off x="3529798" y="13273"/>
        <a:ext cx="3093531" cy="1237412"/>
      </dsp:txXfrm>
    </dsp:sp>
    <dsp:sp modelId="{4B63EBB5-3565-4BAF-8011-F3DBD702595D}">
      <dsp:nvSpPr>
        <dsp:cNvPr id="0" name=""/>
        <dsp:cNvSpPr/>
      </dsp:nvSpPr>
      <dsp:spPr>
        <a:xfrm>
          <a:off x="3529798" y="1250686"/>
          <a:ext cx="3093531" cy="1976400"/>
        </a:xfrm>
        <a:prstGeom prst="rect">
          <a:avLst/>
        </a:prstGeom>
        <a:solidFill>
          <a:schemeClr val="bg2">
            <a:alpha val="90000"/>
          </a:schemeClr>
        </a:solidFill>
        <a:ln w="63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sz="2400" b="1" kern="1200" dirty="0" smtClean="0"/>
            <a:t>“实际价格</a:t>
          </a:r>
          <a:r>
            <a:rPr lang="en-US" sz="2400" b="1" kern="1200" dirty="0" smtClean="0">
              <a:sym typeface="Symbol" panose="05050102010706020507" pitchFamily="18" charset="2"/>
            </a:rPr>
            <a:t></a:t>
          </a:r>
          <a:r>
            <a:rPr lang="zh-CN" sz="2400" b="1" kern="1200" dirty="0" smtClean="0"/>
            <a:t>实际数量”与“价格标准</a:t>
          </a:r>
          <a:r>
            <a:rPr lang="en-US" sz="2400" b="1" kern="1200" dirty="0" smtClean="0">
              <a:sym typeface="Symbol" panose="05050102010706020507" pitchFamily="18" charset="2"/>
            </a:rPr>
            <a:t></a:t>
          </a:r>
          <a:r>
            <a:rPr lang="zh-CN" sz="2400" b="1" kern="1200" dirty="0" smtClean="0"/>
            <a:t>用量标准”之差。</a:t>
          </a:r>
          <a:endParaRPr lang="zh-CN" altLang="en-US" sz="2400" b="1" kern="1200" dirty="0"/>
        </a:p>
      </dsp:txBody>
      <dsp:txXfrm>
        <a:off x="3529798" y="1250686"/>
        <a:ext cx="3093531" cy="1976400"/>
      </dsp:txXfrm>
    </dsp:sp>
    <dsp:sp modelId="{EFD9322C-4305-4080-9B86-7E5277A4B203}">
      <dsp:nvSpPr>
        <dsp:cNvPr id="0" name=""/>
        <dsp:cNvSpPr/>
      </dsp:nvSpPr>
      <dsp:spPr>
        <a:xfrm>
          <a:off x="7056423" y="13273"/>
          <a:ext cx="3093531" cy="1237412"/>
        </a:xfrm>
        <a:prstGeom prst="rect">
          <a:avLst/>
        </a:prstGeom>
        <a:solidFill>
          <a:schemeClr val="bg1"/>
        </a:solidFill>
        <a:ln w="63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宋体" panose="02010600030101010101" pitchFamily="2" charset="-122"/>
            </a:rPr>
            <a:t>变动成本差异</a:t>
          </a:r>
          <a:endParaRPr lang="en-US" altLang="zh-CN" sz="2400" b="1" kern="1200" dirty="0" smtClean="0">
            <a:solidFill>
              <a:schemeClr val="tx1"/>
            </a:solidFill>
            <a:latin typeface="宋体" panose="02010600030101010101" pitchFamily="2" charset="-122"/>
          </a:endParaRPr>
        </a:p>
        <a:p>
          <a:pPr lvl="0" algn="ctr" defTabSz="1066800">
            <a:lnSpc>
              <a:spcPct val="90000"/>
            </a:lnSpc>
            <a:spcBef>
              <a:spcPct val="0"/>
            </a:spcBef>
            <a:spcAft>
              <a:spcPct val="35000"/>
            </a:spcAft>
          </a:pPr>
          <a:r>
            <a:rPr lang="zh-CN" altLang="en-US" sz="2400" b="1" kern="1200" dirty="0" smtClean="0">
              <a:solidFill>
                <a:schemeClr val="tx1"/>
              </a:solidFill>
              <a:latin typeface="宋体" panose="02010600030101010101" pitchFamily="2" charset="-122"/>
            </a:rPr>
            <a:t>的计算</a:t>
          </a:r>
          <a:endParaRPr lang="zh-CN" altLang="en-US" sz="2400" b="1" kern="1200" dirty="0">
            <a:solidFill>
              <a:schemeClr val="tx1"/>
            </a:solidFill>
            <a:latin typeface="宋体" panose="02010600030101010101" pitchFamily="2" charset="-122"/>
          </a:endParaRPr>
        </a:p>
      </dsp:txBody>
      <dsp:txXfrm>
        <a:off x="7056423" y="13273"/>
        <a:ext cx="3093531" cy="1237412"/>
      </dsp:txXfrm>
    </dsp:sp>
    <dsp:sp modelId="{62382C2B-24A3-4D6D-A8DB-11EB5D60685C}">
      <dsp:nvSpPr>
        <dsp:cNvPr id="0" name=""/>
        <dsp:cNvSpPr/>
      </dsp:nvSpPr>
      <dsp:spPr>
        <a:xfrm>
          <a:off x="7056423" y="1250686"/>
          <a:ext cx="3093531" cy="1976400"/>
        </a:xfrm>
        <a:prstGeom prst="rect">
          <a:avLst/>
        </a:prstGeom>
        <a:solidFill>
          <a:schemeClr val="bg2">
            <a:alpha val="90000"/>
          </a:schemeClr>
        </a:solidFill>
        <a:ln w="63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sz="2400" b="1" kern="1200" dirty="0" smtClean="0"/>
            <a:t>价格差异的计算</a:t>
          </a:r>
          <a:endParaRPr lang="en-US" altLang="zh-CN" sz="2400" b="1" kern="1200" dirty="0" smtClean="0"/>
        </a:p>
        <a:p>
          <a:pPr marL="228600" lvl="1" indent="-228600" algn="l" defTabSz="1066800">
            <a:lnSpc>
              <a:spcPct val="90000"/>
            </a:lnSpc>
            <a:spcBef>
              <a:spcPct val="0"/>
            </a:spcBef>
            <a:spcAft>
              <a:spcPct val="15000"/>
            </a:spcAft>
            <a:buChar char="••"/>
          </a:pPr>
          <a:r>
            <a:rPr lang="zh-CN" sz="2400" b="1" kern="1200" dirty="0" smtClean="0"/>
            <a:t>用量差异的计算</a:t>
          </a:r>
          <a:endParaRPr lang="en-US" altLang="zh-CN" sz="2400" b="1" kern="1200" dirty="0" smtClean="0"/>
        </a:p>
        <a:p>
          <a:pPr marL="228600" lvl="1" indent="-228600" algn="l" defTabSz="1066800">
            <a:lnSpc>
              <a:spcPct val="90000"/>
            </a:lnSpc>
            <a:spcBef>
              <a:spcPct val="0"/>
            </a:spcBef>
            <a:spcAft>
              <a:spcPct val="15000"/>
            </a:spcAft>
            <a:buChar char="••"/>
          </a:pPr>
          <a:r>
            <a:rPr lang="zh-CN" sz="2400" b="1" kern="1200" dirty="0" smtClean="0"/>
            <a:t>变动成本差异的汇总</a:t>
          </a:r>
          <a:endParaRPr lang="zh-CN" sz="2400" b="1" kern="1200" dirty="0"/>
        </a:p>
      </dsp:txBody>
      <dsp:txXfrm>
        <a:off x="7056423" y="1250686"/>
        <a:ext cx="3093531" cy="19764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en-US" altLang="zh-CN"/>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zh-CN"/>
          </a:p>
        </p:txBody>
      </p:sp>
      <p:sp>
        <p:nvSpPr>
          <p:cNvPr id="230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en-US" altLang="zh-CN"/>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8525A62-B52A-4B40-8E4F-52F3462E0195}" type="slidenum">
              <a:rPr lang="en-US" altLang="zh-CN"/>
              <a:pPr/>
              <a:t>‹#›</a:t>
            </a:fld>
            <a:endParaRPr lang="en-US" altLang="zh-CN"/>
          </a:p>
        </p:txBody>
      </p:sp>
    </p:spTree>
    <p:extLst>
      <p:ext uri="{BB962C8B-B14F-4D97-AF65-F5344CB8AC3E}">
        <p14:creationId xmlns:p14="http://schemas.microsoft.com/office/powerpoint/2010/main" val="3184526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pPr/>
              <a:t>1</a:t>
            </a:fld>
            <a:endParaRPr lang="en-US" dirty="0"/>
          </a:p>
        </p:txBody>
      </p:sp>
    </p:spTree>
    <p:extLst>
      <p:ext uri="{BB962C8B-B14F-4D97-AF65-F5344CB8AC3E}">
        <p14:creationId xmlns:p14="http://schemas.microsoft.com/office/powerpoint/2010/main" val="67776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zh-CN" altLang="en-US" dirty="0" smtClean="0">
                <a:latin typeface="Arial" panose="020B0604020202020204" pitchFamily="34" charset="0"/>
              </a:rPr>
              <a:t>通过对目标成本的确认，并在实际工作中为之努力，将使目标成本发挥以下作用：</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1</a:t>
            </a:r>
            <a:r>
              <a:rPr lang="zh-CN" altLang="en-US" dirty="0" smtClean="0">
                <a:latin typeface="Arial" panose="020B0604020202020204" pitchFamily="34" charset="0"/>
              </a:rPr>
              <a:t>）充分调动企业各个部门或各级组织以及职工个人的工作主动性、积极性，使上下级之间、部门之间、个人之间相互配合，围绕共同的成本目标而努力做好本职工作。</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2</a:t>
            </a:r>
            <a:r>
              <a:rPr lang="zh-CN" altLang="en-US" dirty="0" smtClean="0">
                <a:latin typeface="Arial" panose="020B0604020202020204" pitchFamily="34" charset="0"/>
              </a:rPr>
              <a:t>）目标成本是有效地进行成本比较的一种尺度。将成本指标层层分解落实，使其与实际发生的生产费用进行对比，揭示差异，查明原因，采取措施，以防止损失和浪费的发生，起到控制成本的作用。</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3</a:t>
            </a:r>
            <a:r>
              <a:rPr lang="zh-CN" altLang="en-US" dirty="0" smtClean="0">
                <a:latin typeface="Arial" panose="020B0604020202020204" pitchFamily="34" charset="0"/>
              </a:rPr>
              <a:t>）确认目标成本的过程，也是深入了解和认识影响成本各因素的主次关系及其对成本的影响程度的过程，这将有利于企业实行例外管理原则，将管理的重点转到影响成本差异的重要因素上，从而加强成本控制。</a:t>
            </a:r>
            <a:br>
              <a:rPr lang="zh-CN" altLang="en-US" dirty="0" smtClean="0">
                <a:latin typeface="Arial" panose="020B0604020202020204" pitchFamily="34" charset="0"/>
              </a:rPr>
            </a:br>
            <a:endParaRPr lang="zh-CN" altLang="en-US" dirty="0" smtClean="0">
              <a:latin typeface="Arial" panose="020B0604020202020204" pitchFamily="34" charset="0"/>
            </a:endParaRPr>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21</a:t>
            </a:fld>
            <a:endParaRPr lang="en-US" altLang="zh-CN"/>
          </a:p>
        </p:txBody>
      </p:sp>
    </p:spTree>
    <p:extLst>
      <p:ext uri="{BB962C8B-B14F-4D97-AF65-F5344CB8AC3E}">
        <p14:creationId xmlns:p14="http://schemas.microsoft.com/office/powerpoint/2010/main" val="244781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smtClean="0">
                <a:latin typeface="宋体" panose="02010600030101010101" pitchFamily="2" charset="-122"/>
              </a:rPr>
              <a:t>倒扣测算法是根据通过市场调查确定的顾客或服务对象可接受的单位价格（如售价、劳务费率等），扣除企业预期达到的单位产品利润和根据国家规定的税率预计的单位产品税金以及预计单位产品期间费用而倒算出单位产品目标成本的方法。</a:t>
            </a:r>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22</a:t>
            </a:fld>
            <a:endParaRPr lang="en-US" altLang="zh-CN"/>
          </a:p>
        </p:txBody>
      </p:sp>
    </p:spTree>
    <p:extLst>
      <p:ext uri="{BB962C8B-B14F-4D97-AF65-F5344CB8AC3E}">
        <p14:creationId xmlns:p14="http://schemas.microsoft.com/office/powerpoint/2010/main" val="243147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1" dirty="0" smtClean="0">
                <a:latin typeface="宋体" panose="02010600030101010101" pitchFamily="2" charset="-122"/>
              </a:rPr>
              <a:t>比价测算法是将新产品与曾经生产过的功能相近的老产品进行对比，凡新老产品结构相同的零部件，按老产品现有成本指标测定，与老产品不同的部件，应按预计的新的材料消耗定额、工时定额、费用标准等加以估价测定。</a:t>
            </a:r>
            <a:r>
              <a:rPr lang="zh-CN" altLang="en-US" dirty="0" smtClean="0">
                <a:latin typeface="Arial" panose="020B0604020202020204" pitchFamily="34" charset="0"/>
              </a:rPr>
              <a:t>这种方法适用于对老产品进行技术改造的目标成本的测定。</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25</a:t>
            </a:fld>
            <a:endParaRPr lang="en-US" altLang="zh-CN"/>
          </a:p>
        </p:txBody>
      </p:sp>
    </p:spTree>
    <p:extLst>
      <p:ext uri="{BB962C8B-B14F-4D97-AF65-F5344CB8AC3E}">
        <p14:creationId xmlns:p14="http://schemas.microsoft.com/office/powerpoint/2010/main" val="421539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latin typeface="Arial" charset="0"/>
                <a:ea typeface="宋体" pitchFamily="2" charset="-122"/>
                <a:cs typeface="+mn-cs"/>
              </a:rPr>
              <a:t>其实在匡算产品目标单位变动成本之前，先要确定其目标固定成本，两者相互依存，两者之和（指以目标单位变动成本和预计销售量计算的目标变动成本总额与目标固定成本总额之和）形成目标总成本。</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28</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29</a:t>
            </a:fld>
            <a:endParaRPr lang="en-US" altLang="zh-CN"/>
          </a:p>
        </p:txBody>
      </p:sp>
    </p:spTree>
    <p:extLst>
      <p:ext uri="{BB962C8B-B14F-4D97-AF65-F5344CB8AC3E}">
        <p14:creationId xmlns:p14="http://schemas.microsoft.com/office/powerpoint/2010/main" val="15847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功能成本分析是根据价值工程原理，对所生产或研制的产品或对所提供服务的功能与成本的匹配关系，试图以尽可能少的成本为用户提供其所需求的必要功能或必要服务，或按功能与成本的匹配关系，将产品成本按组成产品的各个零部件的必要功能进行合理分配，以达到优化成本设计和实现成本控制目的的一种方法。</a:t>
            </a:r>
          </a:p>
          <a:p>
            <a:r>
              <a:rPr lang="zh-CN" altLang="zh-CN" sz="1200" kern="1200" dirty="0" smtClean="0">
                <a:solidFill>
                  <a:schemeClr val="tx1"/>
                </a:solidFill>
                <a:effectLst/>
                <a:latin typeface="Arial" charset="0"/>
                <a:ea typeface="宋体" pitchFamily="2" charset="-122"/>
                <a:cs typeface="+mn-cs"/>
              </a:rPr>
              <a:t>功能与成本的关系从理论上讲可表示为</a:t>
            </a:r>
            <a:r>
              <a:rPr lang="en-US" altLang="zh-CN"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见公式</a:t>
            </a:r>
            <a:r>
              <a:rPr lang="en-US" altLang="zh-CN" sz="1200" kern="1200" dirty="0" smtClean="0">
                <a:solidFill>
                  <a:schemeClr val="tx1"/>
                </a:solidFill>
                <a:effectLst/>
                <a:latin typeface="Arial" charset="0"/>
                <a:ea typeface="宋体" pitchFamily="2" charset="-122"/>
                <a:cs typeface="+mn-cs"/>
              </a:rPr>
              <a:t>)</a:t>
            </a:r>
            <a:endParaRPr lang="zh-CN"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上式中的功能是指一种新产品、零件或一项服务所具有的用途（或使用价值）；成本是指产品的寿命周期成本（即生产成本与使用成本之和）；价值是功能与成本的比值，与通常的价值概念并不相同，它表明以某种代价（成本耗费）取得某种使用价值是否合理、是否值得、是否必要。</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31</a:t>
            </a:fld>
            <a:endParaRPr lang="en-US" altLang="zh-CN"/>
          </a:p>
        </p:txBody>
      </p:sp>
    </p:spTree>
    <p:extLst>
      <p:ext uri="{BB962C8B-B14F-4D97-AF65-F5344CB8AC3E}">
        <p14:creationId xmlns:p14="http://schemas.microsoft.com/office/powerpoint/2010/main" val="209156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latin typeface="Arial" panose="020B0604020202020204" pitchFamily="34" charset="0"/>
              </a:rPr>
              <a:t>（</a:t>
            </a:r>
            <a:r>
              <a:rPr lang="en-US" altLang="zh-CN" dirty="0" smtClean="0">
                <a:latin typeface="Arial" panose="020B0604020202020204" pitchFamily="34" charset="0"/>
              </a:rPr>
              <a:t>1</a:t>
            </a:r>
            <a:r>
              <a:rPr lang="zh-CN" altLang="en-US" dirty="0" smtClean="0">
                <a:latin typeface="Arial" panose="020B0604020202020204" pitchFamily="34" charset="0"/>
              </a:rPr>
              <a:t>）在产品功能不变的前提下降低成本。</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2</a:t>
            </a:r>
            <a:r>
              <a:rPr lang="zh-CN" altLang="en-US" dirty="0" smtClean="0">
                <a:latin typeface="Arial" panose="020B0604020202020204" pitchFamily="34" charset="0"/>
              </a:rPr>
              <a:t>）在成本不变的前提下提高产品的功能。</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3</a:t>
            </a:r>
            <a:r>
              <a:rPr lang="zh-CN" altLang="en-US" dirty="0" smtClean="0">
                <a:latin typeface="Arial" panose="020B0604020202020204" pitchFamily="34" charset="0"/>
              </a:rPr>
              <a:t>）在产品成本略有增加的同时，显著增加产品的功能。</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4</a:t>
            </a:r>
            <a:r>
              <a:rPr lang="zh-CN" altLang="en-US" dirty="0" smtClean="0">
                <a:latin typeface="Arial" panose="020B0604020202020204" pitchFamily="34" charset="0"/>
              </a:rPr>
              <a:t>）在不影响产品主要功能的前提下，适当降低一些次要功能，或消除不必要的功能，从而使成本显著降低。</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5</a:t>
            </a:r>
            <a:r>
              <a:rPr lang="zh-CN" altLang="en-US" dirty="0" smtClean="0">
                <a:latin typeface="Arial" panose="020B0604020202020204" pitchFamily="34" charset="0"/>
              </a:rPr>
              <a:t>）运用科技手段，或改变产品结构、采用新工艺新材料等措施，既提高功能又降低成本。</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32</a:t>
            </a:fld>
            <a:endParaRPr lang="en-US" altLang="zh-CN"/>
          </a:p>
        </p:txBody>
      </p:sp>
    </p:spTree>
    <p:extLst>
      <p:ext uri="{BB962C8B-B14F-4D97-AF65-F5344CB8AC3E}">
        <p14:creationId xmlns:p14="http://schemas.microsoft.com/office/powerpoint/2010/main" val="141603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latin typeface="Arial" panose="020B0604020202020204" pitchFamily="34" charset="0"/>
              </a:rPr>
              <a:t>从上式中可以看出，功能评价系数是反映某零件功能重要程度的一个指标。根据价值工程原理，某零件的成本高低应与该零件的功能重要程度相匹配；换句话说，某零件的功能评价系数数值比其他零件高，则应配以较高的成本。同理，假如某零件的成本较高，但其功能在产品中相对较低，则说明这个零件的成本分析偏高，应予以改进。</a:t>
            </a:r>
            <a:br>
              <a:rPr lang="zh-CN" altLang="en-US" dirty="0" smtClean="0">
                <a:latin typeface="Arial" panose="020B0604020202020204" pitchFamily="34" charset="0"/>
              </a:rPr>
            </a:br>
            <a:r>
              <a:rPr lang="zh-CN" altLang="en-US" dirty="0" smtClean="0">
                <a:latin typeface="Arial" panose="020B0604020202020204" pitchFamily="34" charset="0"/>
              </a:rPr>
              <a:t>功能的高低好差，通常是一个定性的概念，如何对其进行量化评价，是一件较难的工作。这里介绍的功能评价系数计算式所采用的量化方法，就是将组成某单位产品的各个零部件逐一地进行一对一的比较，进而确定其相对的重要程度，即汇总求出各零件的功能分数，并据以计算出各零件的功能评价系数。</a:t>
            </a:r>
            <a:br>
              <a:rPr lang="zh-CN" altLang="en-US" dirty="0" smtClean="0">
                <a:latin typeface="Arial" panose="020B0604020202020204" pitchFamily="34" charset="0"/>
              </a:rPr>
            </a:br>
            <a:r>
              <a:rPr lang="zh-CN" altLang="en-US" dirty="0" smtClean="0">
                <a:latin typeface="Arial" panose="020B0604020202020204" pitchFamily="34" charset="0"/>
              </a:rPr>
              <a:t>为使其评价客观一些、合理一些，在实际中可由几个有关的专业人员（如产品设计人员、材料定额人员、采购人员等）分别进行评价，然后用平均分数来表示零件的功能分数。</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33</a:t>
            </a:fld>
            <a:endParaRPr lang="en-US" altLang="zh-CN"/>
          </a:p>
        </p:txBody>
      </p:sp>
    </p:spTree>
    <p:extLst>
      <p:ext uri="{BB962C8B-B14F-4D97-AF65-F5344CB8AC3E}">
        <p14:creationId xmlns:p14="http://schemas.microsoft.com/office/powerpoint/2010/main" val="3577110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fld id="{254E31C2-1D55-4754-A22E-5B62640C2F70}" type="slidenum">
              <a:rPr lang="en-US" altLang="zh-CN" sz="1200"/>
              <a:pPr eaLnBrk="1" hangingPunct="1"/>
              <a:t>34</a:t>
            </a:fld>
            <a:endParaRPr lang="en-US" altLang="zh-CN" sz="1200"/>
          </a:p>
        </p:txBody>
      </p:sp>
      <p:sp>
        <p:nvSpPr>
          <p:cNvPr id="249859" name="Rectangle 2"/>
          <p:cNvSpPr>
            <a:spLocks noGrp="1" noRot="1" noChangeAspect="1" noChangeArrowheads="1" noTextEdit="1"/>
          </p:cNvSpPr>
          <p:nvPr>
            <p:ph type="sldImg"/>
          </p:nvPr>
        </p:nvSpPr>
        <p:spPr>
          <a:xfrm>
            <a:off x="381000" y="685800"/>
            <a:ext cx="6096000" cy="3429000"/>
          </a:xfrm>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69875" algn="just">
              <a:spcBef>
                <a:spcPts val="300"/>
              </a:spcBef>
              <a:spcAft>
                <a:spcPts val="200"/>
              </a:spcAft>
            </a:pPr>
            <a:r>
              <a:rPr lang="en-US" altLang="zh-CN" sz="1200" kern="100" dirty="0" smtClean="0">
                <a:latin typeface="黑体"/>
                <a:cs typeface="Times New Roman"/>
              </a:rPr>
              <a:t>3</a:t>
            </a:r>
            <a:r>
              <a:rPr lang="zh-CN" altLang="zh-CN" sz="1200" kern="100" dirty="0" smtClean="0">
                <a:latin typeface="黑体"/>
                <a:cs typeface="Times New Roman"/>
              </a:rPr>
              <a:t>．功能成本分析法的步骤</a:t>
            </a:r>
          </a:p>
          <a:p>
            <a:pPr indent="215900" algn="just">
              <a:spcAft>
                <a:spcPts val="0"/>
              </a:spcAft>
            </a:pPr>
            <a:r>
              <a:rPr lang="zh-CN" altLang="zh-CN" sz="1200" kern="100" dirty="0" smtClean="0">
                <a:latin typeface="Arial"/>
                <a:ea typeface="方正细黑一简体"/>
                <a:cs typeface="Times New Roman"/>
              </a:rPr>
              <a:t>（</a:t>
            </a:r>
            <a:r>
              <a:rPr lang="en-US" altLang="zh-CN" sz="1200" kern="100" dirty="0" smtClean="0">
                <a:latin typeface="Arial"/>
                <a:ea typeface="方正细黑一简体"/>
                <a:cs typeface="Times New Roman"/>
              </a:rPr>
              <a:t>1</a:t>
            </a:r>
            <a:r>
              <a:rPr lang="zh-CN" altLang="zh-CN" sz="1200" kern="100" dirty="0" smtClean="0">
                <a:latin typeface="Arial"/>
                <a:ea typeface="方正细黑一简体"/>
                <a:cs typeface="Times New Roman"/>
              </a:rPr>
              <a:t>）计算功能评价系数，其计算式为</a:t>
            </a:r>
          </a:p>
          <a:p>
            <a:pPr algn="just">
              <a:spcBef>
                <a:spcPts val="300"/>
              </a:spcBef>
              <a:spcAft>
                <a:spcPts val="300"/>
              </a:spcAft>
              <a:tabLst>
                <a:tab pos="2664460" algn="ctr"/>
                <a:tab pos="5328920" algn="r"/>
              </a:tabLst>
            </a:pPr>
            <a:r>
              <a:rPr lang="en-US" altLang="zh-CN" sz="1200" kern="100" dirty="0" smtClean="0">
                <a:latin typeface="Times New Roman"/>
                <a:ea typeface="宋体"/>
              </a:rPr>
              <a:t>	 </a:t>
            </a:r>
            <a:endParaRPr lang="zh-CN" altLang="zh-CN" sz="1200" kern="100" dirty="0" smtClean="0">
              <a:latin typeface="Times New Roman"/>
              <a:ea typeface="宋体"/>
            </a:endParaRPr>
          </a:p>
          <a:p>
            <a:pPr indent="269875" algn="just">
              <a:spcAft>
                <a:spcPts val="0"/>
              </a:spcAft>
            </a:pPr>
            <a:r>
              <a:rPr lang="zh-CN" altLang="zh-CN" sz="1200" kern="100" dirty="0" smtClean="0">
                <a:latin typeface="Times New Roman"/>
                <a:ea typeface="宋体"/>
              </a:rPr>
              <a:t>从上式中可以看出，功能评价系数是反映某零件功能重要程度的一个指标。根据价值工程原理，某零件的成本高低应与该零件的功能重要程度相匹配；换句话说，某零件的功能评价系数数值比其他零件高，则应配以较高的成本。同理，假如某零件的成本较高，但其功能在产品中相对较低，则说明这个零件的成本分析偏高，应予以改进。</a:t>
            </a:r>
          </a:p>
          <a:p>
            <a:pPr indent="269875" algn="just">
              <a:spcAft>
                <a:spcPts val="0"/>
              </a:spcAft>
            </a:pPr>
            <a:r>
              <a:rPr lang="zh-CN" altLang="zh-CN" sz="1200" kern="100" dirty="0" smtClean="0">
                <a:latin typeface="Times New Roman"/>
                <a:ea typeface="宋体"/>
              </a:rPr>
              <a:t>功能的高低好差，通常是一个定性的概念，如何对其进行量化评价，是一件较难的工作。这里介绍的功能评价系数计算式所采用的量化方法，就是将组成某单位产品的各个零部件逐一地进行一对一的比较，进而确定其相对的重要程度，即汇总求出各零件的功能分数，并据以计算出各零件的功能评价系数。</a:t>
            </a:r>
          </a:p>
          <a:p>
            <a:pPr indent="269875" algn="just">
              <a:spcAft>
                <a:spcPts val="0"/>
              </a:spcAft>
            </a:pPr>
            <a:r>
              <a:rPr lang="zh-CN" altLang="zh-CN" sz="1200" kern="100" spc="-15" dirty="0" smtClean="0">
                <a:latin typeface="Times New Roman"/>
                <a:ea typeface="宋体"/>
              </a:rPr>
              <a:t>为使其评价客观一些、合理一些，在实际中可由几个有关的专业人员（如产品设计人员、材料定额人员、采购人员等）分别进行评价，然后用平均分数来表示零件的功能分数。</a:t>
            </a:r>
            <a:endParaRPr lang="zh-CN" altLang="zh-CN" sz="1200" kern="100" dirty="0" smtClean="0">
              <a:latin typeface="Times New Roman"/>
              <a:ea typeface="宋体"/>
            </a:endParaRPr>
          </a:p>
          <a:p>
            <a:pPr eaLnBrk="1" hangingPunct="1"/>
            <a:endParaRPr lang="zh-CN" altLang="en-US" dirty="0" smtClean="0">
              <a:latin typeface="Arial" panose="020B0604020202020204" pitchFamily="34" charset="0"/>
            </a:endParaRPr>
          </a:p>
        </p:txBody>
      </p:sp>
    </p:spTree>
    <p:extLst>
      <p:ext uri="{BB962C8B-B14F-4D97-AF65-F5344CB8AC3E}">
        <p14:creationId xmlns:p14="http://schemas.microsoft.com/office/powerpoint/2010/main" val="140251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fld id="{0BD20D8A-3D87-4680-BC55-469CB81D1734}" type="slidenum">
              <a:rPr lang="en-US" altLang="zh-CN" sz="1200"/>
              <a:pPr eaLnBrk="1" hangingPunct="1"/>
              <a:t>36</a:t>
            </a:fld>
            <a:endParaRPr lang="en-US" altLang="zh-CN" sz="1200"/>
          </a:p>
        </p:txBody>
      </p:sp>
      <p:sp>
        <p:nvSpPr>
          <p:cNvPr id="250883" name="Rectangle 2"/>
          <p:cNvSpPr>
            <a:spLocks noGrp="1" noRot="1" noChangeAspect="1" noChangeArrowheads="1" noTextEdit="1"/>
          </p:cNvSpPr>
          <p:nvPr>
            <p:ph type="sldImg"/>
          </p:nvPr>
        </p:nvSpPr>
        <p:spPr>
          <a:xfrm>
            <a:off x="381000" y="685800"/>
            <a:ext cx="6096000" cy="3429000"/>
          </a:xfrm>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若以</a:t>
            </a:r>
            <a:r>
              <a:rPr lang="en-US" altLang="zh-CN" smtClean="0">
                <a:latin typeface="Arial" panose="020B0604020202020204" pitchFamily="34" charset="0"/>
              </a:rPr>
              <a:t>A</a:t>
            </a:r>
            <a:r>
              <a:rPr lang="zh-CN" altLang="en-US" smtClean="0">
                <a:latin typeface="Arial" panose="020B0604020202020204" pitchFamily="34" charset="0"/>
              </a:rPr>
              <a:t>、</a:t>
            </a:r>
            <a:r>
              <a:rPr lang="en-US" altLang="zh-CN" smtClean="0">
                <a:latin typeface="Arial" panose="020B0604020202020204" pitchFamily="34" charset="0"/>
              </a:rPr>
              <a:t>B</a:t>
            </a:r>
            <a:r>
              <a:rPr lang="zh-CN" altLang="en-US" smtClean="0">
                <a:latin typeface="Arial" panose="020B0604020202020204" pitchFamily="34" charset="0"/>
              </a:rPr>
              <a:t>、</a:t>
            </a:r>
            <a:r>
              <a:rPr lang="en-US" altLang="zh-CN" smtClean="0">
                <a:latin typeface="Arial" panose="020B0604020202020204" pitchFamily="34" charset="0"/>
              </a:rPr>
              <a:t>C</a:t>
            </a:r>
            <a:r>
              <a:rPr lang="zh-CN" altLang="en-US" smtClean="0">
                <a:latin typeface="Arial" panose="020B0604020202020204" pitchFamily="34" charset="0"/>
              </a:rPr>
              <a:t>、</a:t>
            </a:r>
            <a:r>
              <a:rPr lang="en-US" altLang="zh-CN" smtClean="0">
                <a:latin typeface="Arial" panose="020B0604020202020204" pitchFamily="34" charset="0"/>
              </a:rPr>
              <a:t>D</a:t>
            </a:r>
            <a:r>
              <a:rPr lang="zh-CN" altLang="en-US" smtClean="0">
                <a:latin typeface="Arial" panose="020B0604020202020204" pitchFamily="34" charset="0"/>
              </a:rPr>
              <a:t>、</a:t>
            </a:r>
            <a:r>
              <a:rPr lang="en-US" altLang="zh-CN" smtClean="0">
                <a:latin typeface="Arial" panose="020B0604020202020204" pitchFamily="34" charset="0"/>
              </a:rPr>
              <a:t>E</a:t>
            </a:r>
            <a:r>
              <a:rPr lang="zh-CN" altLang="en-US" smtClean="0">
                <a:latin typeface="Arial" panose="020B0604020202020204" pitchFamily="34" charset="0"/>
              </a:rPr>
              <a:t>、</a:t>
            </a:r>
            <a:r>
              <a:rPr lang="en-US" altLang="zh-CN" smtClean="0">
                <a:latin typeface="Arial" panose="020B0604020202020204" pitchFamily="34" charset="0"/>
              </a:rPr>
              <a:t>F</a:t>
            </a:r>
            <a:r>
              <a:rPr lang="zh-CN" altLang="en-US" smtClean="0">
                <a:latin typeface="Arial" panose="020B0604020202020204" pitchFamily="34" charset="0"/>
              </a:rPr>
              <a:t>、</a:t>
            </a:r>
            <a:r>
              <a:rPr lang="en-US" altLang="zh-CN" smtClean="0">
                <a:latin typeface="Arial" panose="020B0604020202020204" pitchFamily="34" charset="0"/>
              </a:rPr>
              <a:t>G</a:t>
            </a:r>
            <a:r>
              <a:rPr lang="zh-CN" altLang="en-US" smtClean="0">
                <a:latin typeface="Arial" panose="020B0604020202020204" pitchFamily="34" charset="0"/>
              </a:rPr>
              <a:t>、</a:t>
            </a:r>
            <a:r>
              <a:rPr lang="en-US" altLang="zh-CN" smtClean="0">
                <a:latin typeface="Arial" panose="020B0604020202020204" pitchFamily="34" charset="0"/>
              </a:rPr>
              <a:t>H</a:t>
            </a:r>
            <a:r>
              <a:rPr lang="zh-CN" altLang="en-US" smtClean="0">
                <a:latin typeface="Arial" panose="020B0604020202020204" pitchFamily="34" charset="0"/>
              </a:rPr>
              <a:t>分别表示这</a:t>
            </a:r>
            <a:r>
              <a:rPr lang="en-US" altLang="zh-CN" smtClean="0">
                <a:latin typeface="Arial" panose="020B0604020202020204" pitchFamily="34" charset="0"/>
              </a:rPr>
              <a:t>8</a:t>
            </a:r>
            <a:r>
              <a:rPr lang="zh-CN" altLang="en-US" smtClean="0">
                <a:latin typeface="Arial" panose="020B0604020202020204" pitchFamily="34" charset="0"/>
              </a:rPr>
              <a:t>个零件的名称，在此给出其中的一位专家（专家甲）对这</a:t>
            </a:r>
            <a:r>
              <a:rPr lang="en-US" altLang="zh-CN" smtClean="0">
                <a:latin typeface="Arial" panose="020B0604020202020204" pitchFamily="34" charset="0"/>
              </a:rPr>
              <a:t>8</a:t>
            </a:r>
            <a:r>
              <a:rPr lang="zh-CN" altLang="en-US" smtClean="0">
                <a:latin typeface="Arial" panose="020B0604020202020204" pitchFamily="34" charset="0"/>
              </a:rPr>
              <a:t>个零件功能的评价结果（见表</a:t>
            </a:r>
            <a:r>
              <a:rPr lang="en-US" altLang="zh-CN" smtClean="0">
                <a:latin typeface="Arial" panose="020B0604020202020204" pitchFamily="34" charset="0"/>
              </a:rPr>
              <a:t>3-4</a:t>
            </a:r>
            <a:r>
              <a:rPr lang="zh-CN" altLang="en-US" smtClean="0">
                <a:latin typeface="Arial" panose="020B0604020202020204" pitchFamily="34" charset="0"/>
              </a:rPr>
              <a:t>），以及这</a:t>
            </a:r>
            <a:r>
              <a:rPr lang="en-US" altLang="zh-CN" smtClean="0">
                <a:latin typeface="Arial" panose="020B0604020202020204" pitchFamily="34" charset="0"/>
              </a:rPr>
              <a:t>8</a:t>
            </a:r>
            <a:r>
              <a:rPr lang="zh-CN" altLang="en-US" smtClean="0">
                <a:latin typeface="Arial" panose="020B0604020202020204" pitchFamily="34" charset="0"/>
              </a:rPr>
              <a:t>位专家的功能评价汇总结果（见表</a:t>
            </a:r>
            <a:r>
              <a:rPr lang="en-US" altLang="zh-CN" smtClean="0">
                <a:latin typeface="Arial" panose="020B0604020202020204" pitchFamily="34" charset="0"/>
              </a:rPr>
              <a:t>3-5</a:t>
            </a:r>
            <a:r>
              <a:rPr lang="zh-CN" altLang="en-US" smtClean="0">
                <a:latin typeface="Arial" panose="020B0604020202020204" pitchFamily="34" charset="0"/>
              </a:rPr>
              <a:t>）。</a:t>
            </a:r>
          </a:p>
          <a:p>
            <a:pPr eaLnBrk="1" hangingPunct="1"/>
            <a:endParaRPr lang="en-US" altLang="zh-CN" smtClean="0">
              <a:latin typeface="Arial" panose="020B0604020202020204" pitchFamily="34" charset="0"/>
            </a:endParaRPr>
          </a:p>
        </p:txBody>
      </p:sp>
    </p:spTree>
    <p:extLst>
      <p:ext uri="{BB962C8B-B14F-4D97-AF65-F5344CB8AC3E}">
        <p14:creationId xmlns:p14="http://schemas.microsoft.com/office/powerpoint/2010/main" val="272546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pPr/>
              <a:t>3</a:t>
            </a:fld>
            <a:endParaRPr lang="en-US" dirty="0"/>
          </a:p>
        </p:txBody>
      </p:sp>
    </p:spTree>
    <p:extLst>
      <p:ext uri="{BB962C8B-B14F-4D97-AF65-F5344CB8AC3E}">
        <p14:creationId xmlns:p14="http://schemas.microsoft.com/office/powerpoint/2010/main" val="605442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fld id="{77D376B8-09B6-4FFD-BC10-FB8DA11A00DB}" type="slidenum">
              <a:rPr lang="en-US" altLang="zh-CN" sz="1200"/>
              <a:pPr eaLnBrk="1" hangingPunct="1"/>
              <a:t>38</a:t>
            </a:fld>
            <a:endParaRPr lang="en-US" altLang="zh-CN" sz="1200"/>
          </a:p>
        </p:txBody>
      </p:sp>
      <p:sp>
        <p:nvSpPr>
          <p:cNvPr id="251907" name="Rectangle 2"/>
          <p:cNvSpPr>
            <a:spLocks noGrp="1" noRot="1" noChangeAspect="1" noChangeArrowheads="1" noTextEdit="1"/>
          </p:cNvSpPr>
          <p:nvPr>
            <p:ph type="sldImg"/>
          </p:nvPr>
        </p:nvSpPr>
        <p:spPr>
          <a:xfrm>
            <a:off x="381000" y="685800"/>
            <a:ext cx="6096000" cy="3429000"/>
          </a:xfrm>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smtClean="0">
                <a:latin typeface="Arial" panose="020B0604020202020204" pitchFamily="34" charset="0"/>
              </a:rPr>
              <a:t>成本系数反映各零件的当前成本在全部零件当前成本中所占的比重。本例中各零件的成本系数计算结果见表</a:t>
            </a:r>
            <a:r>
              <a:rPr lang="en-US" altLang="zh-CN" sz="1000" smtClean="0">
                <a:latin typeface="Arial" panose="020B0604020202020204" pitchFamily="34" charset="0"/>
              </a:rPr>
              <a:t>3-6</a:t>
            </a:r>
            <a:r>
              <a:rPr lang="zh-CN" altLang="en-US" sz="1000" smtClean="0">
                <a:latin typeface="Arial" panose="020B0604020202020204" pitchFamily="34" charset="0"/>
              </a:rPr>
              <a:t>第③栏。</a:t>
            </a:r>
            <a:r>
              <a:rPr lang="zh-CN" altLang="en-US" smtClean="0">
                <a:latin typeface="Arial" panose="020B0604020202020204" pitchFamily="34" charset="0"/>
              </a:rPr>
              <a:t>注：表中标有“？”的价值系数表示该零件的成本匹配过剩；标有“*”的价值系数表示该零件的成本匹配不足。</a:t>
            </a:r>
          </a:p>
        </p:txBody>
      </p:sp>
    </p:spTree>
    <p:extLst>
      <p:ext uri="{BB962C8B-B14F-4D97-AF65-F5344CB8AC3E}">
        <p14:creationId xmlns:p14="http://schemas.microsoft.com/office/powerpoint/2010/main" val="305109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latin typeface="Arial" charset="0"/>
                <a:ea typeface="宋体" pitchFamily="2" charset="-122"/>
                <a:cs typeface="+mn-cs"/>
              </a:rPr>
              <a:t>确定目标成本的方法除上述几种方法外还可以直接选择某一先进成本作为目标成本，它可以是国内外同种产品的先进成本，也可是本企业历史最好的成本水平，还可以是按平均先进水平制定的定额成本或标准成本；也可以根据企业的历史成本结合未来的成本降低措施和上级下达的成本降低任务进行综合测算确定。</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42</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Arial" charset="0"/>
                <a:ea typeface="宋体" pitchFamily="2" charset="-122"/>
                <a:cs typeface="+mn-cs"/>
              </a:rPr>
              <a:t>一、标准成本与标准成本法的含义</a:t>
            </a:r>
          </a:p>
          <a:p>
            <a:r>
              <a:rPr lang="en-US" altLang="zh-CN" sz="1200" kern="12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．标准成本</a:t>
            </a:r>
          </a:p>
          <a:p>
            <a:r>
              <a:rPr lang="zh-CN" altLang="zh-CN" sz="1200" kern="1200" dirty="0" smtClean="0">
                <a:solidFill>
                  <a:schemeClr val="tx1"/>
                </a:solidFill>
                <a:latin typeface="Arial" charset="0"/>
                <a:ea typeface="宋体" pitchFamily="2" charset="-122"/>
                <a:cs typeface="+mn-cs"/>
              </a:rPr>
              <a:t>标准成本有两种含义：</a:t>
            </a:r>
          </a:p>
          <a:p>
            <a:r>
              <a:rPr lang="zh-CN" altLang="zh-CN" sz="1200" kern="1200" dirty="0" smtClean="0">
                <a:solidFill>
                  <a:schemeClr val="tx1"/>
                </a:solidFill>
                <a:latin typeface="Arial" charset="0"/>
                <a:ea typeface="宋体" pitchFamily="2" charset="-122"/>
                <a:cs typeface="+mn-cs"/>
              </a:rPr>
              <a:t>一是指“单位产品的标准成本”，它是根据产品的标准消耗量和标准单价计算出来的，表达式为</a:t>
            </a:r>
          </a:p>
          <a:p>
            <a:r>
              <a:rPr lang="en-US" altLang="zh-CN" sz="1200" kern="1200" dirty="0" smtClean="0">
                <a:solidFill>
                  <a:schemeClr val="tx1"/>
                </a:solidFill>
                <a:latin typeface="Arial" charset="0"/>
                <a:ea typeface="宋体" pitchFamily="2" charset="-122"/>
                <a:cs typeface="+mn-cs"/>
              </a:rPr>
              <a:t>	 </a:t>
            </a:r>
            <a:endParaRPr lang="zh-CN" altLang="zh-CN" sz="1200" kern="1200" dirty="0" smtClean="0">
              <a:solidFill>
                <a:schemeClr val="tx1"/>
              </a:solidFill>
              <a:latin typeface="Arial" charset="0"/>
              <a:ea typeface="宋体" pitchFamily="2" charset="-122"/>
              <a:cs typeface="+mn-cs"/>
            </a:endParaRPr>
          </a:p>
          <a:p>
            <a:r>
              <a:rPr lang="zh-CN" altLang="zh-CN" sz="1200" kern="1200" dirty="0" smtClean="0">
                <a:solidFill>
                  <a:schemeClr val="tx1"/>
                </a:solidFill>
                <a:latin typeface="Arial" charset="0"/>
                <a:ea typeface="宋体" pitchFamily="2" charset="-122"/>
                <a:cs typeface="+mn-cs"/>
              </a:rPr>
              <a:t>二是指“实际产量的标准成本”，它是根据实际产品产量和成本标准计算出来的，表达式为</a:t>
            </a:r>
          </a:p>
          <a:p>
            <a:r>
              <a:rPr lang="en-US" altLang="zh-CN" sz="1200" kern="1200" dirty="0" smtClean="0">
                <a:solidFill>
                  <a:schemeClr val="tx1"/>
                </a:solidFill>
                <a:latin typeface="Arial" charset="0"/>
                <a:ea typeface="宋体" pitchFamily="2" charset="-122"/>
                <a:cs typeface="+mn-cs"/>
              </a:rPr>
              <a:t>	 </a:t>
            </a:r>
            <a:endParaRPr lang="zh-CN" altLang="zh-CN" sz="1200" kern="1200" dirty="0" smtClean="0">
              <a:solidFill>
                <a:schemeClr val="tx1"/>
              </a:solidFill>
              <a:latin typeface="Arial" charset="0"/>
              <a:ea typeface="宋体" pitchFamily="2" charset="-122"/>
              <a:cs typeface="+mn-cs"/>
            </a:endParaRPr>
          </a:p>
          <a:p>
            <a:r>
              <a:rPr lang="en-US" altLang="zh-CN" sz="1200" kern="12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．标准成本法</a:t>
            </a:r>
          </a:p>
          <a:p>
            <a:r>
              <a:rPr lang="zh-CN" altLang="zh-CN" sz="1200" kern="1200" dirty="0" smtClean="0">
                <a:solidFill>
                  <a:schemeClr val="tx1"/>
                </a:solidFill>
                <a:latin typeface="Arial" charset="0"/>
                <a:ea typeface="宋体" pitchFamily="2" charset="-122"/>
                <a:cs typeface="+mn-cs"/>
              </a:rPr>
              <a:t>标准成本法是指以预先制定的标准成本为基础，用标准成本与实际成本进行比较，核算和分析成本差异的一种产品成本计算方法，也是加强成本控制、评价经济业绩的一种成本控制制度。它的核心是按标准成本记录和反映产品成本的形成过程和结果，并借以实现对成本的控制。</a:t>
            </a:r>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45</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Arial" charset="0"/>
                <a:ea typeface="宋体" pitchFamily="2" charset="-122"/>
                <a:cs typeface="+mn-cs"/>
              </a:rPr>
              <a:t>五、标准成本法的用途</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）作为成本控制的依据</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通过计算与分析实际成本与标准成本的偏差，确定偏差产生的因素及影响数值，进而明确成本控制的方向与目标。</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）代替实际成本作为存货计价的依据</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由于标准成本中已去除了各种不合理因素，以它为依据，进行材料在产品和产成品的计价，可使存货计价建立在更加健全的基础上。</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3</a:t>
            </a:r>
            <a:r>
              <a:rPr lang="zh-CN" altLang="zh-CN" sz="1200" kern="1200" dirty="0" smtClean="0">
                <a:solidFill>
                  <a:schemeClr val="tx1"/>
                </a:solidFill>
                <a:latin typeface="Arial" charset="0"/>
                <a:ea typeface="宋体" pitchFamily="2" charset="-122"/>
                <a:cs typeface="+mn-cs"/>
              </a:rPr>
              <a:t>）作为经营决策的成本信息</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由于标准成本代表了成本要素的合理近似值，因而可以作为定价依据，并可作为本量利分析的原始数据资料，以及估算产品未来成本的依据。</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4</a:t>
            </a:r>
            <a:r>
              <a:rPr lang="zh-CN" altLang="zh-CN" sz="1200" kern="1200" dirty="0" smtClean="0">
                <a:solidFill>
                  <a:schemeClr val="tx1"/>
                </a:solidFill>
                <a:latin typeface="Arial" charset="0"/>
                <a:ea typeface="宋体" pitchFamily="2" charset="-122"/>
                <a:cs typeface="+mn-cs"/>
              </a:rPr>
              <a:t>）作为登记账簿的计价标准</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使用标准成本来记录材料、在产品和销售账户，可以简化日常的账务处理和报表的编制工作。标准成本管理是一个较为复杂的体系，与企业各项活动密切相关，实际当中可采用相关软件来进行数据处理。标准成本管理系统与企业各项管理工作的关系如图</a:t>
            </a:r>
            <a:r>
              <a:rPr lang="en-US" altLang="zh-CN" sz="1200" kern="1200" dirty="0" smtClean="0">
                <a:solidFill>
                  <a:schemeClr val="tx1"/>
                </a:solidFill>
                <a:latin typeface="Arial" charset="0"/>
                <a:ea typeface="宋体" pitchFamily="2" charset="-122"/>
                <a:cs typeface="+mn-cs"/>
              </a:rPr>
              <a:t>3-1</a:t>
            </a:r>
            <a:r>
              <a:rPr lang="zh-CN" altLang="zh-CN" sz="1200" kern="1200" dirty="0" smtClean="0">
                <a:solidFill>
                  <a:schemeClr val="tx1"/>
                </a:solidFill>
                <a:latin typeface="Arial" charset="0"/>
                <a:ea typeface="宋体" pitchFamily="2" charset="-122"/>
                <a:cs typeface="+mn-cs"/>
              </a:rPr>
              <a:t>所示。</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52</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Arial" charset="0"/>
                <a:ea typeface="宋体" pitchFamily="2" charset="-122"/>
                <a:cs typeface="+mn-cs"/>
              </a:rPr>
              <a:t>六、标准成本法的特点</a:t>
            </a:r>
          </a:p>
          <a:p>
            <a:r>
              <a:rPr lang="en-US" altLang="zh-CN" sz="1200" kern="12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．脱离标准成本的差异明细化</a:t>
            </a:r>
          </a:p>
          <a:p>
            <a:r>
              <a:rPr lang="zh-CN" altLang="zh-CN" sz="1200" kern="1200" dirty="0" smtClean="0">
                <a:solidFill>
                  <a:schemeClr val="tx1"/>
                </a:solidFill>
                <a:latin typeface="Arial" charset="0"/>
                <a:ea typeface="宋体" pitchFamily="2" charset="-122"/>
                <a:cs typeface="+mn-cs"/>
              </a:rPr>
              <a:t>标准成本法往往根据一定时期实际产量的实际消耗量和实际价格与实际产量的标准消耗量和标准价格的计算比较来揭示差异。标准成本法下的差异具体包括材料成本差异（材料用量差异、材料价格差异），直接人工成本差异（直接人工工资率差异、直接人工效率差异），变动制造费用差异（变动制造费用开支差异、变动制造费用效率差异），固定制造费用差异（固定制造费用开支差异、固定制造费用能力差异、固定制造费用效率差异）等四大项九种，设置口径较细。</a:t>
            </a:r>
          </a:p>
          <a:p>
            <a:r>
              <a:rPr lang="en-US" altLang="zh-CN" sz="1200" kern="12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．设置专门科目核算各种差异</a:t>
            </a:r>
          </a:p>
          <a:p>
            <a:r>
              <a:rPr lang="zh-CN" altLang="zh-CN" sz="1200" kern="1200" dirty="0" smtClean="0">
                <a:solidFill>
                  <a:schemeClr val="tx1"/>
                </a:solidFill>
                <a:latin typeface="Arial" charset="0"/>
                <a:ea typeface="宋体" pitchFamily="2" charset="-122"/>
                <a:cs typeface="+mn-cs"/>
              </a:rPr>
              <a:t>标准成本法下要为各种成本差异专门设置许多总账科目进行核算，如：对材料成本差异，应设置“材料价格差异”和“材料用量差异”账户；对固定制造费用差异，应设置“固定制造费用开支差异、固定制造费用能力差异和固定制造费用效率差异”等账户，并详列于利润表中。</a:t>
            </a:r>
          </a:p>
          <a:p>
            <a:r>
              <a:rPr lang="en-US" altLang="zh-CN" sz="1200" kern="1200" dirty="0" smtClean="0">
                <a:solidFill>
                  <a:schemeClr val="tx1"/>
                </a:solidFill>
                <a:latin typeface="Arial" charset="0"/>
                <a:ea typeface="宋体" pitchFamily="2" charset="-122"/>
                <a:cs typeface="+mn-cs"/>
              </a:rPr>
              <a:t>3</a:t>
            </a:r>
            <a:r>
              <a:rPr lang="zh-CN" altLang="zh-CN" sz="1200" kern="1200" dirty="0" smtClean="0">
                <a:solidFill>
                  <a:schemeClr val="tx1"/>
                </a:solidFill>
                <a:latin typeface="Arial" charset="0"/>
                <a:ea typeface="宋体" pitchFamily="2" charset="-122"/>
                <a:cs typeface="+mn-cs"/>
              </a:rPr>
              <a:t>．成本责任化</a:t>
            </a:r>
          </a:p>
          <a:p>
            <a:r>
              <a:rPr lang="zh-CN" altLang="zh-CN" sz="1200" kern="1200" dirty="0" smtClean="0">
                <a:solidFill>
                  <a:schemeClr val="tx1"/>
                </a:solidFill>
                <a:latin typeface="Arial" charset="0"/>
                <a:ea typeface="宋体" pitchFamily="2" charset="-122"/>
                <a:cs typeface="+mn-cs"/>
              </a:rPr>
              <a:t>标准成本法下，成本必须分为变动成本和固定成本，分清哪些责任由采购部门负责（如材料价格差异），哪些责任由车间负责（如材料用量差异），哪些责任由生产部门负责（如固定制造费用开支差异）等。资料详细、系统，强调全面管理，有利于各职能部门、生产车间分清责任、相互配合，有利于经济责任制的建立。</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53</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latin typeface="Arial" charset="0"/>
                <a:ea typeface="宋体" pitchFamily="2" charset="-122"/>
                <a:cs typeface="+mn-cs"/>
              </a:rPr>
              <a:t>因素分析法是用于分析经济现象总变动中各个因素影响程度的统计分析方法。本节介绍其中较为常用的连环替代法、差额分析法和因素变动率分析法。</a:t>
            </a:r>
          </a:p>
          <a:p>
            <a:r>
              <a:rPr lang="zh-CN" altLang="zh-CN" sz="1200" kern="1200" dirty="0" smtClean="0">
                <a:solidFill>
                  <a:schemeClr val="tx1"/>
                </a:solidFill>
                <a:latin typeface="Arial" charset="0"/>
                <a:ea typeface="宋体" pitchFamily="2" charset="-122"/>
                <a:cs typeface="+mn-cs"/>
              </a:rPr>
              <a:t>在成本分析中采用因素分析法，就是将构成成本（因变量）的各种因素（自变量），逐一测定其数值变动对成本实际数与计划数（或预算数）之差的影响程度，并据此对企业的物流成本计划（或预算）执行情况做出评价。</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54</a:t>
            </a:fld>
            <a:endParaRPr lang="en-US" altLang="zh-CN"/>
          </a:p>
        </p:txBody>
      </p:sp>
    </p:spTree>
    <p:extLst>
      <p:ext uri="{BB962C8B-B14F-4D97-AF65-F5344CB8AC3E}">
        <p14:creationId xmlns:p14="http://schemas.microsoft.com/office/powerpoint/2010/main" val="795886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fld id="{5E5F4CA4-E7A8-4353-9EBA-63E1B2B0A367}" type="slidenum">
              <a:rPr lang="en-US" altLang="zh-CN" sz="1200"/>
              <a:pPr eaLnBrk="1" hangingPunct="1"/>
              <a:t>55</a:t>
            </a:fld>
            <a:endParaRPr lang="en-US" altLang="zh-CN" sz="1200"/>
          </a:p>
        </p:txBody>
      </p:sp>
      <p:sp>
        <p:nvSpPr>
          <p:cNvPr id="272387" name="Rectangle 2"/>
          <p:cNvSpPr>
            <a:spLocks noGrp="1" noRot="1" noChangeAspect="1" noChangeArrowheads="1" noTextEdit="1"/>
          </p:cNvSpPr>
          <p:nvPr>
            <p:ph type="sldImg"/>
          </p:nvPr>
        </p:nvSpPr>
        <p:spPr>
          <a:xfrm>
            <a:off x="381000" y="685800"/>
            <a:ext cx="6096000" cy="3429000"/>
          </a:xfrm>
          <a:ln/>
        </p:spPr>
      </p:sp>
      <p:sp>
        <p:nvSpPr>
          <p:cNvPr id="27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200" kern="1200" dirty="0" smtClean="0">
                <a:solidFill>
                  <a:schemeClr val="tx1"/>
                </a:solidFill>
                <a:latin typeface="Arial" charset="0"/>
                <a:ea typeface="宋体" pitchFamily="2" charset="-122"/>
                <a:cs typeface="+mn-cs"/>
              </a:rPr>
              <a:t>成本分析所采用的连环替代法，也叫“连锁替代法”，是在测定各个因素变动对相应成本指标的影响数值时，通常使用的方法。</a:t>
            </a:r>
          </a:p>
          <a:p>
            <a:r>
              <a:rPr lang="zh-CN" altLang="zh-CN" sz="1200" kern="1200" dirty="0" smtClean="0">
                <a:solidFill>
                  <a:schemeClr val="tx1"/>
                </a:solidFill>
                <a:latin typeface="Arial" charset="0"/>
                <a:ea typeface="宋体" pitchFamily="2" charset="-122"/>
                <a:cs typeface="+mn-cs"/>
              </a:rPr>
              <a:t>这种分析方法的思路是：某一成本指标</a:t>
            </a:r>
            <a:r>
              <a:rPr lang="en-US" altLang="zh-CN" sz="1200" i="1" kern="1200" dirty="0" smtClean="0">
                <a:solidFill>
                  <a:schemeClr val="tx1"/>
                </a:solidFill>
                <a:latin typeface="Arial" charset="0"/>
                <a:ea typeface="宋体" pitchFamily="2" charset="-122"/>
                <a:cs typeface="+mn-cs"/>
              </a:rPr>
              <a:t>M</a:t>
            </a:r>
            <a:r>
              <a:rPr lang="zh-CN" altLang="zh-CN" sz="1200" kern="1200" dirty="0" smtClean="0">
                <a:solidFill>
                  <a:schemeClr val="tx1"/>
                </a:solidFill>
                <a:latin typeface="Arial" charset="0"/>
                <a:ea typeface="宋体" pitchFamily="2" charset="-122"/>
                <a:cs typeface="+mn-cs"/>
              </a:rPr>
              <a:t>由</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a:t>
            </a:r>
            <a:r>
              <a:rPr lang="en-US" altLang="zh-CN" sz="1200" i="1" kern="1200" dirty="0" smtClean="0">
                <a:solidFill>
                  <a:schemeClr val="tx1"/>
                </a:solidFill>
                <a:latin typeface="Arial" charset="0"/>
                <a:ea typeface="宋体" pitchFamily="2" charset="-122"/>
                <a:cs typeface="+mn-cs"/>
              </a:rPr>
              <a:t> A</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i="1" kern="1200" baseline="-25000" dirty="0" smtClean="0">
                <a:solidFill>
                  <a:schemeClr val="tx1"/>
                </a:solidFill>
                <a:latin typeface="Arial" charset="0"/>
                <a:ea typeface="宋体" pitchFamily="2" charset="-122"/>
                <a:cs typeface="+mn-cs"/>
              </a:rPr>
              <a:t>n</a:t>
            </a:r>
            <a:r>
              <a:rPr lang="zh-CN" altLang="zh-CN" sz="1200" kern="1200" dirty="0" smtClean="0">
                <a:solidFill>
                  <a:schemeClr val="tx1"/>
                </a:solidFill>
                <a:latin typeface="Arial" charset="0"/>
                <a:ea typeface="宋体" pitchFamily="2" charset="-122"/>
                <a:cs typeface="+mn-cs"/>
              </a:rPr>
              <a:t>诸因素所构成，当诸因素数值发生变动时，即</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n</a:t>
            </a:r>
            <a:r>
              <a:rPr lang="zh-CN" altLang="zh-CN" sz="1200" kern="1200" dirty="0" smtClean="0">
                <a:solidFill>
                  <a:schemeClr val="tx1"/>
                </a:solidFill>
                <a:latin typeface="Arial" charset="0"/>
                <a:ea typeface="宋体" pitchFamily="2" charset="-122"/>
                <a:cs typeface="+mn-cs"/>
              </a:rPr>
              <a:t>分别变化为</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1</a:t>
            </a:r>
            <a:r>
              <a:rPr lang="en-US" altLang="zh-CN" sz="1200" i="1" kern="1200" dirty="0" smtClean="0">
                <a:solidFill>
                  <a:schemeClr val="tx1"/>
                </a:solidFill>
                <a:latin typeface="Arial" charset="0"/>
                <a:ea typeface="宋体" pitchFamily="2" charset="-122"/>
                <a:cs typeface="+mn-cs"/>
              </a:rPr>
              <a:t>'</a:t>
            </a:r>
            <a:r>
              <a:rPr lang="zh-CN"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2</a:t>
            </a:r>
            <a:r>
              <a:rPr lang="en-US" altLang="zh-CN" sz="1200" i="1"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i="1" kern="1200" baseline="-25000" dirty="0" smtClean="0">
                <a:solidFill>
                  <a:schemeClr val="tx1"/>
                </a:solidFill>
                <a:latin typeface="Arial" charset="0"/>
                <a:ea typeface="宋体" pitchFamily="2" charset="-122"/>
                <a:cs typeface="+mn-cs"/>
              </a:rPr>
              <a:t>n</a:t>
            </a:r>
            <a:r>
              <a:rPr lang="en-US" altLang="zh-CN" sz="1200" i="1" kern="1200" dirty="0" smtClean="0">
                <a:solidFill>
                  <a:schemeClr val="tx1"/>
                </a:solidFill>
                <a:latin typeface="Arial" charset="0"/>
                <a:ea typeface="宋体" pitchFamily="2" charset="-122"/>
                <a:cs typeface="+mn-cs"/>
              </a:rPr>
              <a:t>'</a:t>
            </a:r>
            <a:r>
              <a:rPr lang="zh-CN" altLang="zh-CN" sz="1200" kern="1200" dirty="0" smtClean="0">
                <a:solidFill>
                  <a:schemeClr val="tx1"/>
                </a:solidFill>
                <a:latin typeface="Arial" charset="0"/>
                <a:ea typeface="宋体" pitchFamily="2" charset="-122"/>
                <a:cs typeface="+mn-cs"/>
              </a:rPr>
              <a:t>时，则成本指标</a:t>
            </a:r>
            <a:r>
              <a:rPr lang="en-US" altLang="zh-CN" sz="1200" i="1" kern="1200" dirty="0" smtClean="0">
                <a:solidFill>
                  <a:schemeClr val="tx1"/>
                </a:solidFill>
                <a:latin typeface="Arial" charset="0"/>
                <a:ea typeface="宋体" pitchFamily="2" charset="-122"/>
                <a:cs typeface="+mn-cs"/>
              </a:rPr>
              <a:t>M</a:t>
            </a:r>
            <a:r>
              <a:rPr lang="zh-CN" altLang="zh-CN" sz="1200" kern="1200" dirty="0" smtClean="0">
                <a:solidFill>
                  <a:schemeClr val="tx1"/>
                </a:solidFill>
                <a:latin typeface="Arial" charset="0"/>
                <a:ea typeface="宋体" pitchFamily="2" charset="-122"/>
                <a:cs typeface="+mn-cs"/>
              </a:rPr>
              <a:t>变化为</a:t>
            </a:r>
            <a:r>
              <a:rPr lang="en-US" altLang="zh-CN" sz="1200" i="1" kern="1200" dirty="0" smtClean="0">
                <a:solidFill>
                  <a:schemeClr val="tx1"/>
                </a:solidFill>
                <a:latin typeface="Arial" charset="0"/>
                <a:ea typeface="宋体" pitchFamily="2" charset="-122"/>
                <a:cs typeface="+mn-cs"/>
              </a:rPr>
              <a:t>M'</a:t>
            </a:r>
            <a:r>
              <a:rPr lang="zh-CN" altLang="zh-CN" sz="1200" kern="1200" dirty="0" smtClean="0">
                <a:solidFill>
                  <a:schemeClr val="tx1"/>
                </a:solidFill>
                <a:latin typeface="Arial" charset="0"/>
                <a:ea typeface="宋体" pitchFamily="2" charset="-122"/>
                <a:cs typeface="+mn-cs"/>
              </a:rPr>
              <a:t>。如果以各因素的变化值</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1</a:t>
            </a:r>
            <a:r>
              <a:rPr lang="en-US" altLang="zh-CN" sz="1200" kern="1200" dirty="0" smtClean="0">
                <a:solidFill>
                  <a:schemeClr val="tx1"/>
                </a:solidFill>
                <a:latin typeface="Arial" charset="0"/>
                <a:ea typeface="宋体" pitchFamily="2" charset="-122"/>
                <a:cs typeface="+mn-cs"/>
              </a:rPr>
              <a:t>'</a:t>
            </a:r>
            <a:r>
              <a:rPr lang="zh-CN"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2</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i="1" kern="1200" baseline="-25000" dirty="0" smtClean="0">
                <a:solidFill>
                  <a:schemeClr val="tx1"/>
                </a:solidFill>
                <a:latin typeface="Arial" charset="0"/>
                <a:ea typeface="宋体" pitchFamily="2" charset="-122"/>
                <a:cs typeface="+mn-cs"/>
              </a:rPr>
              <a:t>n</a:t>
            </a:r>
            <a:r>
              <a:rPr lang="en-US" altLang="zh-CN" sz="1200" i="1" kern="1200" dirty="0" smtClean="0">
                <a:solidFill>
                  <a:schemeClr val="tx1"/>
                </a:solidFill>
                <a:latin typeface="Arial" charset="0"/>
                <a:ea typeface="宋体" pitchFamily="2" charset="-122"/>
                <a:cs typeface="+mn-cs"/>
              </a:rPr>
              <a:t>'</a:t>
            </a:r>
            <a:r>
              <a:rPr lang="zh-CN" altLang="zh-CN" sz="1200" kern="1200" dirty="0" smtClean="0">
                <a:solidFill>
                  <a:schemeClr val="tx1"/>
                </a:solidFill>
                <a:latin typeface="Arial" charset="0"/>
                <a:ea typeface="宋体" pitchFamily="2" charset="-122"/>
                <a:cs typeface="+mn-cs"/>
              </a:rPr>
              <a:t>（通常为实际数）依次逐个地替换其原值（通常为标准数、计划数或上期数），每次替换后所得的结果减去前一次结果，其差额即为该次所替换的那个因素的影响数值。</a:t>
            </a:r>
            <a:endParaRPr lang="zh-CN" altLang="zh-CN" sz="1200" kern="1200" dirty="0">
              <a:solidFill>
                <a:schemeClr val="tx1"/>
              </a:solidFill>
              <a:latin typeface="Arial" charset="0"/>
              <a:ea typeface="宋体" pitchFamily="2" charset="-122"/>
              <a:cs typeface="+mn-cs"/>
            </a:endParaRPr>
          </a:p>
        </p:txBody>
      </p:sp>
    </p:spTree>
    <p:extLst>
      <p:ext uri="{BB962C8B-B14F-4D97-AF65-F5344CB8AC3E}">
        <p14:creationId xmlns:p14="http://schemas.microsoft.com/office/powerpoint/2010/main" val="377473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Arial" charset="0"/>
                <a:ea typeface="宋体" pitchFamily="2" charset="-122"/>
                <a:cs typeface="+mn-cs"/>
              </a:rPr>
              <a:t>一、连环替代法</a:t>
            </a:r>
          </a:p>
          <a:p>
            <a:r>
              <a:rPr lang="zh-CN" altLang="zh-CN" sz="1200" kern="1200" dirty="0" smtClean="0">
                <a:solidFill>
                  <a:schemeClr val="tx1"/>
                </a:solidFill>
                <a:latin typeface="Arial" charset="0"/>
                <a:ea typeface="宋体" pitchFamily="2" charset="-122"/>
                <a:cs typeface="+mn-cs"/>
              </a:rPr>
              <a:t>连环替代法是根据因素之间的内在依存关系，依次测定各因素变动对经济指标差异影响的一种分析方法。它是在测定各个因素变动对相应成本指标的影响数值时，通常使用的方法。</a:t>
            </a:r>
          </a:p>
          <a:p>
            <a:r>
              <a:rPr lang="zh-CN" altLang="zh-CN" sz="1200" kern="1200" dirty="0" smtClean="0">
                <a:solidFill>
                  <a:schemeClr val="tx1"/>
                </a:solidFill>
                <a:latin typeface="Arial" charset="0"/>
                <a:ea typeface="宋体" pitchFamily="2" charset="-122"/>
                <a:cs typeface="+mn-cs"/>
              </a:rPr>
              <a:t>这种分析方法的思路是：某一成本指标</a:t>
            </a:r>
            <a:r>
              <a:rPr lang="en-US" altLang="zh-CN" sz="1200" i="1" kern="1200" dirty="0" smtClean="0">
                <a:solidFill>
                  <a:schemeClr val="tx1"/>
                </a:solidFill>
                <a:latin typeface="Arial" charset="0"/>
                <a:ea typeface="宋体" pitchFamily="2" charset="-122"/>
                <a:cs typeface="+mn-cs"/>
              </a:rPr>
              <a:t>M</a:t>
            </a:r>
            <a:r>
              <a:rPr lang="zh-CN" altLang="zh-CN" sz="1200" kern="1200" dirty="0" smtClean="0">
                <a:solidFill>
                  <a:schemeClr val="tx1"/>
                </a:solidFill>
                <a:latin typeface="Arial" charset="0"/>
                <a:ea typeface="宋体" pitchFamily="2" charset="-122"/>
                <a:cs typeface="+mn-cs"/>
              </a:rPr>
              <a:t>由</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a:t>
            </a:r>
            <a:r>
              <a:rPr lang="en-US" altLang="zh-CN" sz="1200" i="1" kern="1200" dirty="0" smtClean="0">
                <a:solidFill>
                  <a:schemeClr val="tx1"/>
                </a:solidFill>
                <a:latin typeface="Arial" charset="0"/>
                <a:ea typeface="宋体" pitchFamily="2" charset="-122"/>
                <a:cs typeface="+mn-cs"/>
              </a:rPr>
              <a:t> A</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i="1" kern="1200" baseline="-25000" dirty="0" smtClean="0">
                <a:solidFill>
                  <a:schemeClr val="tx1"/>
                </a:solidFill>
                <a:latin typeface="Arial" charset="0"/>
                <a:ea typeface="宋体" pitchFamily="2" charset="-122"/>
                <a:cs typeface="+mn-cs"/>
              </a:rPr>
              <a:t>n</a:t>
            </a:r>
            <a:r>
              <a:rPr lang="zh-CN" altLang="zh-CN" sz="1200" kern="1200" dirty="0" smtClean="0">
                <a:solidFill>
                  <a:schemeClr val="tx1"/>
                </a:solidFill>
                <a:latin typeface="Arial" charset="0"/>
                <a:ea typeface="宋体" pitchFamily="2" charset="-122"/>
                <a:cs typeface="+mn-cs"/>
              </a:rPr>
              <a:t>诸因素所构成，当诸因素数值发生变动时，即</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n</a:t>
            </a:r>
            <a:r>
              <a:rPr lang="zh-CN" altLang="zh-CN" sz="1200" kern="1200" dirty="0" smtClean="0">
                <a:solidFill>
                  <a:schemeClr val="tx1"/>
                </a:solidFill>
                <a:latin typeface="Arial" charset="0"/>
                <a:ea typeface="宋体" pitchFamily="2" charset="-122"/>
                <a:cs typeface="+mn-cs"/>
              </a:rPr>
              <a:t>分别变化为</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1</a:t>
            </a:r>
            <a:r>
              <a:rPr lang="en-US" altLang="zh-CN" sz="1200" i="1" kern="1200" dirty="0" smtClean="0">
                <a:solidFill>
                  <a:schemeClr val="tx1"/>
                </a:solidFill>
                <a:latin typeface="Arial" charset="0"/>
                <a:ea typeface="宋体" pitchFamily="2" charset="-122"/>
                <a:cs typeface="+mn-cs"/>
              </a:rPr>
              <a:t>'</a:t>
            </a:r>
            <a:r>
              <a:rPr lang="zh-CN"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2</a:t>
            </a:r>
            <a:r>
              <a:rPr lang="en-US" altLang="zh-CN" sz="1200" i="1"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i="1" kern="1200" baseline="-25000" dirty="0" smtClean="0">
                <a:solidFill>
                  <a:schemeClr val="tx1"/>
                </a:solidFill>
                <a:latin typeface="Arial" charset="0"/>
                <a:ea typeface="宋体" pitchFamily="2" charset="-122"/>
                <a:cs typeface="+mn-cs"/>
              </a:rPr>
              <a:t>n</a:t>
            </a:r>
            <a:r>
              <a:rPr lang="en-US" altLang="zh-CN" sz="1200" i="1" kern="1200" dirty="0" smtClean="0">
                <a:solidFill>
                  <a:schemeClr val="tx1"/>
                </a:solidFill>
                <a:latin typeface="Arial" charset="0"/>
                <a:ea typeface="宋体" pitchFamily="2" charset="-122"/>
                <a:cs typeface="+mn-cs"/>
              </a:rPr>
              <a:t>'</a:t>
            </a:r>
            <a:r>
              <a:rPr lang="zh-CN" altLang="zh-CN" sz="1200" kern="1200" dirty="0" smtClean="0">
                <a:solidFill>
                  <a:schemeClr val="tx1"/>
                </a:solidFill>
                <a:latin typeface="Arial" charset="0"/>
                <a:ea typeface="宋体" pitchFamily="2" charset="-122"/>
                <a:cs typeface="+mn-cs"/>
              </a:rPr>
              <a:t>时，则成本指标</a:t>
            </a:r>
            <a:r>
              <a:rPr lang="en-US" altLang="zh-CN" sz="1200" i="1" kern="1200" dirty="0" smtClean="0">
                <a:solidFill>
                  <a:schemeClr val="tx1"/>
                </a:solidFill>
                <a:latin typeface="Arial" charset="0"/>
                <a:ea typeface="宋体" pitchFamily="2" charset="-122"/>
                <a:cs typeface="+mn-cs"/>
              </a:rPr>
              <a:t>M</a:t>
            </a:r>
            <a:r>
              <a:rPr lang="zh-CN" altLang="zh-CN" sz="1200" kern="1200" dirty="0" smtClean="0">
                <a:solidFill>
                  <a:schemeClr val="tx1"/>
                </a:solidFill>
                <a:latin typeface="Arial" charset="0"/>
                <a:ea typeface="宋体" pitchFamily="2" charset="-122"/>
                <a:cs typeface="+mn-cs"/>
              </a:rPr>
              <a:t>变化为</a:t>
            </a:r>
            <a:r>
              <a:rPr lang="en-US" altLang="zh-CN" sz="1200" i="1" kern="1200" dirty="0" smtClean="0">
                <a:solidFill>
                  <a:schemeClr val="tx1"/>
                </a:solidFill>
                <a:latin typeface="Arial" charset="0"/>
                <a:ea typeface="宋体" pitchFamily="2" charset="-122"/>
                <a:cs typeface="+mn-cs"/>
              </a:rPr>
              <a:t>M'</a:t>
            </a:r>
            <a:r>
              <a:rPr lang="zh-CN" altLang="zh-CN" sz="1200" kern="1200" dirty="0" smtClean="0">
                <a:solidFill>
                  <a:schemeClr val="tx1"/>
                </a:solidFill>
                <a:latin typeface="Arial" charset="0"/>
                <a:ea typeface="宋体" pitchFamily="2" charset="-122"/>
                <a:cs typeface="+mn-cs"/>
              </a:rPr>
              <a:t>。如果以各因素的变化值</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1</a:t>
            </a:r>
            <a:r>
              <a:rPr lang="en-US" altLang="zh-CN" sz="1200" kern="1200" dirty="0" smtClean="0">
                <a:solidFill>
                  <a:schemeClr val="tx1"/>
                </a:solidFill>
                <a:latin typeface="Arial" charset="0"/>
                <a:ea typeface="宋体" pitchFamily="2" charset="-122"/>
                <a:cs typeface="+mn-cs"/>
              </a:rPr>
              <a:t>'</a:t>
            </a:r>
            <a:r>
              <a:rPr lang="zh-CN"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kern="1200" baseline="-25000" dirty="0" smtClean="0">
                <a:solidFill>
                  <a:schemeClr val="tx1"/>
                </a:solidFill>
                <a:latin typeface="Arial" charset="0"/>
                <a:ea typeface="宋体" pitchFamily="2" charset="-122"/>
                <a:cs typeface="+mn-cs"/>
              </a:rPr>
              <a:t>2</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 </a:t>
            </a:r>
            <a:r>
              <a:rPr lang="en-US" altLang="zh-CN" sz="1200" i="1" kern="1200" dirty="0" smtClean="0">
                <a:solidFill>
                  <a:schemeClr val="tx1"/>
                </a:solidFill>
                <a:latin typeface="Arial" charset="0"/>
                <a:ea typeface="宋体" pitchFamily="2" charset="-122"/>
                <a:cs typeface="+mn-cs"/>
              </a:rPr>
              <a:t>A</a:t>
            </a:r>
            <a:r>
              <a:rPr lang="en-US" altLang="zh-CN" sz="1200" i="1" kern="1200" baseline="-25000" dirty="0" smtClean="0">
                <a:solidFill>
                  <a:schemeClr val="tx1"/>
                </a:solidFill>
                <a:latin typeface="Arial" charset="0"/>
                <a:ea typeface="宋体" pitchFamily="2" charset="-122"/>
                <a:cs typeface="+mn-cs"/>
              </a:rPr>
              <a:t>n</a:t>
            </a:r>
            <a:r>
              <a:rPr lang="en-US" altLang="zh-CN" sz="1200" i="1" kern="1200" dirty="0" smtClean="0">
                <a:solidFill>
                  <a:schemeClr val="tx1"/>
                </a:solidFill>
                <a:latin typeface="Arial" charset="0"/>
                <a:ea typeface="宋体" pitchFamily="2" charset="-122"/>
                <a:cs typeface="+mn-cs"/>
              </a:rPr>
              <a:t>'</a:t>
            </a:r>
            <a:r>
              <a:rPr lang="zh-CN" altLang="zh-CN" sz="1200" kern="1200" dirty="0" smtClean="0">
                <a:solidFill>
                  <a:schemeClr val="tx1"/>
                </a:solidFill>
                <a:latin typeface="Arial" charset="0"/>
                <a:ea typeface="宋体" pitchFamily="2" charset="-122"/>
                <a:cs typeface="+mn-cs"/>
              </a:rPr>
              <a:t>（通常为实际数）依次逐个地替换其原值（通常为标准数、计划数、预算数或上期数），每次替换后所得的结果减去前一次结果，其差额即为该次所替换的那个因素的影响数值。</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56</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latin typeface="Arial" panose="020B0604020202020204" pitchFamily="34" charset="0"/>
              </a:rPr>
              <a:t>通过因素变化值</a:t>
            </a:r>
            <a:r>
              <a:rPr lang="en-US" altLang="zh-CN" sz="1200" dirty="0" smtClean="0">
                <a:latin typeface="Arial" panose="020B0604020202020204" pitchFamily="34" charset="0"/>
              </a:rPr>
              <a:t>Ai</a:t>
            </a:r>
            <a:r>
              <a:rPr lang="zh-CN" altLang="en-US" sz="1200" dirty="0" smtClean="0">
                <a:latin typeface="Arial" panose="020B0604020202020204" pitchFamily="34" charset="0"/>
              </a:rPr>
              <a:t>，的依次替换原值</a:t>
            </a:r>
            <a:r>
              <a:rPr lang="en-US" altLang="zh-CN" sz="1200" dirty="0" smtClean="0">
                <a:latin typeface="Arial" panose="020B0604020202020204" pitchFamily="34" charset="0"/>
              </a:rPr>
              <a:t>Ai</a:t>
            </a:r>
            <a:r>
              <a:rPr lang="zh-CN" altLang="en-US" sz="1200" dirty="0" smtClean="0">
                <a:latin typeface="Arial" panose="020B0604020202020204" pitchFamily="34" charset="0"/>
              </a:rPr>
              <a:t>，来测定其对</a:t>
            </a:r>
            <a:r>
              <a:rPr lang="en-US" altLang="zh-CN" sz="1200" dirty="0" smtClean="0">
                <a:latin typeface="Arial" panose="020B0604020202020204" pitchFamily="34" charset="0"/>
              </a:rPr>
              <a:t>ΔM</a:t>
            </a:r>
            <a:r>
              <a:rPr lang="zh-CN" altLang="en-US" sz="1200" dirty="0" smtClean="0">
                <a:latin typeface="Arial" panose="020B0604020202020204" pitchFamily="34" charset="0"/>
              </a:rPr>
              <a:t>的影响数值，方法如表</a:t>
            </a:r>
            <a:r>
              <a:rPr lang="en-US" altLang="zh-CN" sz="1200" dirty="0" smtClean="0">
                <a:latin typeface="Arial" panose="020B0604020202020204" pitchFamily="34" charset="0"/>
              </a:rPr>
              <a:t>3-7</a:t>
            </a:r>
            <a:r>
              <a:rPr lang="zh-CN" altLang="en-US" sz="1200" dirty="0" smtClean="0">
                <a:latin typeface="Arial" panose="020B0604020202020204" pitchFamily="34" charset="0"/>
              </a:rPr>
              <a:t>所示。</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57</a:t>
            </a:fld>
            <a:endParaRPr lang="en-US" altLang="zh-CN"/>
          </a:p>
        </p:txBody>
      </p:sp>
    </p:spTree>
    <p:extLst>
      <p:ext uri="{BB962C8B-B14F-4D97-AF65-F5344CB8AC3E}">
        <p14:creationId xmlns:p14="http://schemas.microsoft.com/office/powerpoint/2010/main" val="626031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fld id="{CA5697DF-7004-4576-BB45-43717319BF4F}" type="slidenum">
              <a:rPr lang="en-US" altLang="zh-CN" sz="1200"/>
              <a:pPr eaLnBrk="1" hangingPunct="1"/>
              <a:t>71</a:t>
            </a:fld>
            <a:endParaRPr lang="en-US" altLang="zh-CN" sz="1200"/>
          </a:p>
        </p:txBody>
      </p:sp>
      <p:sp>
        <p:nvSpPr>
          <p:cNvPr id="280579" name="Rectangle 2"/>
          <p:cNvSpPr>
            <a:spLocks noGrp="1" noRot="1" noChangeAspect="1" noChangeArrowheads="1" noTextEdit="1"/>
          </p:cNvSpPr>
          <p:nvPr>
            <p:ph type="sldImg"/>
          </p:nvPr>
        </p:nvSpPr>
        <p:spPr>
          <a:xfrm>
            <a:off x="381000" y="685800"/>
            <a:ext cx="6096000" cy="3429000"/>
          </a:xfrm>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z="1200" kern="1200" dirty="0" smtClean="0">
                <a:solidFill>
                  <a:schemeClr val="tx1"/>
                </a:solidFill>
                <a:effectLst/>
                <a:latin typeface="Arial" charset="0"/>
                <a:ea typeface="宋体" pitchFamily="2" charset="-122"/>
                <a:cs typeface="+mn-cs"/>
              </a:rPr>
              <a:t>产品成本的日常控制，是通过计算其所耗工料费的实际变动成本与标准变动成本之间的成本差异，并对其差异产生的原因进行因素分析后，采取相应的措施来实现的。</a:t>
            </a:r>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p14="http://schemas.microsoft.com/office/powerpoint/2010/main" val="121716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latin typeface="Arial" charset="0"/>
                <a:ea typeface="宋体" pitchFamily="2" charset="-122"/>
                <a:cs typeface="+mn-cs"/>
              </a:rPr>
              <a:t>弹性预算的基本原理是：把成本费用按成本习性分为变动费用与固定费用两大部分，由于固定费用在其相关范围内，其总额一般不随业务量的增减而变动，因此在按照实际业务量对预算进行调整时，只需调整变动费用即可。</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5</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fld id="{FE5770A9-F295-442F-ACD6-0C1E855A94B9}" type="slidenum">
              <a:rPr lang="en-US" altLang="zh-CN" sz="1200"/>
              <a:pPr eaLnBrk="1" hangingPunct="1"/>
              <a:t>89</a:t>
            </a:fld>
            <a:endParaRPr lang="en-US" altLang="zh-CN" sz="1200"/>
          </a:p>
        </p:txBody>
      </p:sp>
      <p:sp>
        <p:nvSpPr>
          <p:cNvPr id="288771" name="Rectangle 2"/>
          <p:cNvSpPr>
            <a:spLocks noGrp="1" noRot="1" noChangeAspect="1" noChangeArrowheads="1" noTextEdit="1"/>
          </p:cNvSpPr>
          <p:nvPr>
            <p:ph type="sldImg"/>
          </p:nvPr>
        </p:nvSpPr>
        <p:spPr>
          <a:xfrm>
            <a:off x="381000" y="685800"/>
            <a:ext cx="6096000" cy="3429000"/>
          </a:xfrm>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如果该工位的工人工资标准不一时，可分开计算，然后再加以汇总。</a:t>
            </a:r>
          </a:p>
        </p:txBody>
      </p:sp>
    </p:spTree>
    <p:extLst>
      <p:ext uri="{BB962C8B-B14F-4D97-AF65-F5344CB8AC3E}">
        <p14:creationId xmlns:p14="http://schemas.microsoft.com/office/powerpoint/2010/main" val="3858207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55000" lnSpcReduction="20000"/>
          </a:bodyPr>
          <a:lstStyle/>
          <a:p>
            <a:r>
              <a:rPr lang="zh-CN" altLang="zh-CN" sz="1200" kern="1200" dirty="0" smtClean="0">
                <a:solidFill>
                  <a:schemeClr val="tx1"/>
                </a:solidFill>
                <a:latin typeface="Arial" charset="0"/>
                <a:ea typeface="宋体" pitchFamily="2" charset="-122"/>
                <a:cs typeface="+mn-cs"/>
              </a:rPr>
              <a:t>四、变动成本差异的分析</a:t>
            </a:r>
          </a:p>
          <a:p>
            <a:r>
              <a:rPr lang="en-US" altLang="zh-CN" sz="1200" kern="12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．材料价格差异的分析</a:t>
            </a:r>
          </a:p>
          <a:p>
            <a:r>
              <a:rPr lang="zh-CN" altLang="zh-CN" sz="1200" kern="1200" dirty="0" smtClean="0">
                <a:solidFill>
                  <a:schemeClr val="tx1"/>
                </a:solidFill>
                <a:latin typeface="Arial" charset="0"/>
                <a:ea typeface="宋体" pitchFamily="2" charset="-122"/>
                <a:cs typeface="+mn-cs"/>
              </a:rPr>
              <a:t>材料价格差异主要是因材料实际采购价格与其计划价格发生偏差而产生的，与采购部门的采购工作质量密切相关，可作为评价采购部门业绩的重要依据，一般不能用来评价生产耗用部门的成本业绩。例</a:t>
            </a:r>
            <a:r>
              <a:rPr lang="en-US" altLang="zh-CN" sz="1200" kern="1200" dirty="0" smtClean="0">
                <a:solidFill>
                  <a:schemeClr val="tx1"/>
                </a:solidFill>
                <a:latin typeface="Arial" charset="0"/>
                <a:ea typeface="宋体" pitchFamily="2" charset="-122"/>
                <a:cs typeface="+mn-cs"/>
              </a:rPr>
              <a:t>3-12</a:t>
            </a:r>
            <a:r>
              <a:rPr lang="zh-CN" altLang="zh-CN" sz="1200" kern="1200" dirty="0" smtClean="0">
                <a:solidFill>
                  <a:schemeClr val="tx1"/>
                </a:solidFill>
                <a:latin typeface="Arial" charset="0"/>
                <a:ea typeface="宋体" pitchFamily="2" charset="-122"/>
                <a:cs typeface="+mn-cs"/>
              </a:rPr>
              <a:t>中的材料价格差异超支</a:t>
            </a:r>
            <a:r>
              <a:rPr lang="en-US" altLang="zh-CN" sz="1200" kern="1200" dirty="0" smtClean="0">
                <a:solidFill>
                  <a:schemeClr val="tx1"/>
                </a:solidFill>
                <a:latin typeface="Arial" charset="0"/>
                <a:ea typeface="宋体" pitchFamily="2" charset="-122"/>
                <a:cs typeface="+mn-cs"/>
              </a:rPr>
              <a:t>60</a:t>
            </a:r>
            <a:r>
              <a:rPr lang="zh-CN" altLang="zh-CN" sz="1200" kern="1200" dirty="0" smtClean="0">
                <a:solidFill>
                  <a:schemeClr val="tx1"/>
                </a:solidFill>
                <a:latin typeface="Arial" charset="0"/>
                <a:ea typeface="宋体" pitchFamily="2" charset="-122"/>
                <a:cs typeface="+mn-cs"/>
              </a:rPr>
              <a:t>元，属不利差异，应查明原因并加以必要的控制。</a:t>
            </a:r>
          </a:p>
          <a:p>
            <a:r>
              <a:rPr lang="zh-CN" altLang="zh-CN" sz="1200" kern="1200" dirty="0" smtClean="0">
                <a:solidFill>
                  <a:schemeClr val="tx1"/>
                </a:solidFill>
                <a:latin typeface="Arial" charset="0"/>
                <a:ea typeface="宋体" pitchFamily="2" charset="-122"/>
                <a:cs typeface="+mn-cs"/>
              </a:rPr>
              <a:t>材料价格差异的责任部门是企业的采购供应部门，因为影响材料采购价格的各种因素（如交货方式、运输工具、材料质量、购货折扣等），通常由采购部门控制和做出决策。当然，有些因素也是采购部门无法控制或抉择的，例如国家对原材料、燃料的价格进行上调，或由于种种原因使得原材料价格普遍上涨，或由于生产部门责任紧急购入等因素，均可导致材料价格的不利差异。另外，也有相反的情况，会出现非采购部门的原因造成材料价格的有利差异。但不论哪种情况，都要进一步做出量化分析，以便明确各有关部门的经济责任。</a:t>
            </a:r>
          </a:p>
          <a:p>
            <a:r>
              <a:rPr lang="en-US" altLang="zh-CN" sz="1200" kern="12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．工资率差异的分析</a:t>
            </a:r>
          </a:p>
          <a:p>
            <a:r>
              <a:rPr lang="zh-CN" altLang="zh-CN" sz="1200" kern="1200" dirty="0" smtClean="0">
                <a:solidFill>
                  <a:schemeClr val="tx1"/>
                </a:solidFill>
                <a:latin typeface="Arial" charset="0"/>
                <a:ea typeface="宋体" pitchFamily="2" charset="-122"/>
                <a:cs typeface="+mn-cs"/>
              </a:rPr>
              <a:t>工资率差异常为不利差异，其原因可能是企业提高了职工工资水平所致，或该工位更换为技术等级高的工人，或对该工位的工人工资进行了晋级，或临时加班提高了工时津贴等。</a:t>
            </a:r>
          </a:p>
          <a:p>
            <a:r>
              <a:rPr lang="zh-CN" altLang="zh-CN" sz="1200" kern="1200" dirty="0" smtClean="0">
                <a:solidFill>
                  <a:schemeClr val="tx1"/>
                </a:solidFill>
                <a:latin typeface="Arial" charset="0"/>
                <a:ea typeface="宋体" pitchFamily="2" charset="-122"/>
                <a:cs typeface="+mn-cs"/>
              </a:rPr>
              <a:t>在实际工作中，如果在技术等级低的工位上安排了技术等级高（相应工资级别高）的工人时，也会产生不利的工资率差异，这应是工资费用控制的重点。</a:t>
            </a:r>
          </a:p>
          <a:p>
            <a:r>
              <a:rPr lang="en-US" altLang="zh-CN" sz="1200" kern="1200" dirty="0" smtClean="0">
                <a:solidFill>
                  <a:schemeClr val="tx1"/>
                </a:solidFill>
                <a:latin typeface="Arial" charset="0"/>
                <a:ea typeface="宋体" pitchFamily="2" charset="-122"/>
                <a:cs typeface="+mn-cs"/>
              </a:rPr>
              <a:t>3</a:t>
            </a:r>
            <a:r>
              <a:rPr lang="zh-CN" altLang="zh-CN" sz="1200" kern="1200" dirty="0" smtClean="0">
                <a:solidFill>
                  <a:schemeClr val="tx1"/>
                </a:solidFill>
                <a:latin typeface="Arial" charset="0"/>
                <a:ea typeface="宋体" pitchFamily="2" charset="-122"/>
                <a:cs typeface="+mn-cs"/>
              </a:rPr>
              <a:t>．变动制造费用支出差异的分析</a:t>
            </a:r>
          </a:p>
          <a:p>
            <a:r>
              <a:rPr lang="zh-CN" altLang="zh-CN" sz="1200" kern="1200" dirty="0" smtClean="0">
                <a:solidFill>
                  <a:schemeClr val="tx1"/>
                </a:solidFill>
                <a:latin typeface="Arial" charset="0"/>
                <a:ea typeface="宋体" pitchFamily="2" charset="-122"/>
                <a:cs typeface="+mn-cs"/>
              </a:rPr>
              <a:t>变动制造费用支出差异所反映的不仅是费用支付价格方面的节约或超支，同时也包括各费用明细项目在用量方面的节约或浪费。因此，对变动制造费用的各明细项目有必要加以详细分析，找出超支的主要原因。例如对变动制造费用进一步分解为间接材料、间接人工、动力费等，并从其价格与用量两个方面进行详细分析。</a:t>
            </a:r>
          </a:p>
          <a:p>
            <a:r>
              <a:rPr lang="en-US" altLang="zh-CN" sz="1200" kern="1200" dirty="0" smtClean="0">
                <a:solidFill>
                  <a:schemeClr val="tx1"/>
                </a:solidFill>
                <a:latin typeface="Arial" charset="0"/>
                <a:ea typeface="宋体" pitchFamily="2" charset="-122"/>
                <a:cs typeface="+mn-cs"/>
              </a:rPr>
              <a:t>4</a:t>
            </a:r>
            <a:r>
              <a:rPr lang="zh-CN" altLang="zh-CN" sz="1200" kern="1200" dirty="0" smtClean="0">
                <a:solidFill>
                  <a:schemeClr val="tx1"/>
                </a:solidFill>
                <a:latin typeface="Arial" charset="0"/>
                <a:ea typeface="宋体" pitchFamily="2" charset="-122"/>
                <a:cs typeface="+mn-cs"/>
              </a:rPr>
              <a:t>．材料用量差异的分析</a:t>
            </a:r>
          </a:p>
          <a:p>
            <a:r>
              <a:rPr lang="zh-CN" altLang="zh-CN" sz="1200" kern="1200" dirty="0" smtClean="0">
                <a:solidFill>
                  <a:schemeClr val="tx1"/>
                </a:solidFill>
                <a:latin typeface="Arial" charset="0"/>
                <a:ea typeface="宋体" pitchFamily="2" charset="-122"/>
                <a:cs typeface="+mn-cs"/>
              </a:rPr>
              <a:t>导致材料用量差异的因素，主要包括生产工人的技术熟练程度和对工作的责任感、加工设备的完好程度、材料的质量和规格是否符合规定要求，以及产品质量控制是否健全、有无贪污盗窃等。显然，材料的质量问题或工艺要求的变化而导致的材料用量增加，不应由生产部门负责。</a:t>
            </a:r>
          </a:p>
          <a:p>
            <a:r>
              <a:rPr lang="zh-CN" altLang="zh-CN" sz="1200" kern="1200" dirty="0" smtClean="0">
                <a:solidFill>
                  <a:schemeClr val="tx1"/>
                </a:solidFill>
                <a:latin typeface="Arial" charset="0"/>
                <a:ea typeface="宋体" pitchFamily="2" charset="-122"/>
                <a:cs typeface="+mn-cs"/>
              </a:rPr>
              <a:t>例如，采购部门为压低材料进价，大量购入劣质材料而造成的生产部门用料过多，甚至增加了废次品等，由此而产生的材料用量差异应由采购部门负责。由于设备维修部门原因而使设备失修，出现材料用量上的浪费现象，也必然反映在材料用量差异上，而这部分差异应由设备维修部门负责。</a:t>
            </a:r>
          </a:p>
          <a:p>
            <a:r>
              <a:rPr lang="zh-CN" altLang="zh-CN" sz="1200" kern="1200" dirty="0" smtClean="0">
                <a:solidFill>
                  <a:schemeClr val="tx1"/>
                </a:solidFill>
                <a:latin typeface="Arial" charset="0"/>
                <a:ea typeface="宋体" pitchFamily="2" charset="-122"/>
                <a:cs typeface="+mn-cs"/>
              </a:rPr>
              <a:t>在剔除非生产部门责任造成的用量差异后，对剩余的用量差异应查找出原因，看其是否由于工人粗心大意、缺乏训练或技术水平较低等原因造成的。</a:t>
            </a:r>
          </a:p>
          <a:p>
            <a:r>
              <a:rPr lang="en-US" altLang="zh-CN" sz="1200" kern="1200" dirty="0" smtClean="0">
                <a:solidFill>
                  <a:schemeClr val="tx1"/>
                </a:solidFill>
                <a:latin typeface="Arial" charset="0"/>
                <a:ea typeface="宋体" pitchFamily="2" charset="-122"/>
                <a:cs typeface="+mn-cs"/>
              </a:rPr>
              <a:t>5</a:t>
            </a:r>
            <a:r>
              <a:rPr lang="zh-CN" altLang="zh-CN" sz="1200" kern="1200" dirty="0" smtClean="0">
                <a:solidFill>
                  <a:schemeClr val="tx1"/>
                </a:solidFill>
                <a:latin typeface="Arial" charset="0"/>
                <a:ea typeface="宋体" pitchFamily="2" charset="-122"/>
                <a:cs typeface="+mn-cs"/>
              </a:rPr>
              <a:t>．人工效率差异的分析</a:t>
            </a:r>
          </a:p>
          <a:p>
            <a:r>
              <a:rPr lang="zh-CN" altLang="zh-CN" sz="1200" kern="1200" dirty="0" smtClean="0">
                <a:solidFill>
                  <a:schemeClr val="tx1"/>
                </a:solidFill>
                <a:latin typeface="Arial" charset="0"/>
                <a:ea typeface="宋体" pitchFamily="2" charset="-122"/>
                <a:cs typeface="+mn-cs"/>
              </a:rPr>
              <a:t>人工效率差异实质上是反映在实际生产过程中工时的利用效率。实耗工时与实耗标准工时不一致，说明其生产效率（以工时表示）利用的好差，实耗工时小于标准工时，说明其生产效率高，反之说明其生产效率低。</a:t>
            </a:r>
          </a:p>
          <a:p>
            <a:r>
              <a:rPr lang="zh-CN" altLang="zh-CN" sz="1200" kern="1200" dirty="0" smtClean="0">
                <a:solidFill>
                  <a:schemeClr val="tx1"/>
                </a:solidFill>
                <a:latin typeface="Arial" charset="0"/>
                <a:ea typeface="宋体" pitchFamily="2" charset="-122"/>
                <a:cs typeface="+mn-cs"/>
              </a:rPr>
              <a:t>实耗工时高低的决定因素是多方面的，例如工人的责任心、生产积极性、技术水平、时间利用程度、机器设备利用程度等均可能对生产效率产生影响。在一般情况下，人工效率差异应由生产部门负责；但如果是由于采购部门购入不合格的材料或因停工待料、机器维修、工艺调整甚至停电、停水等生产部门无法控制的因素而导致的人工效率差异，应由相应的责任部门负责。</a:t>
            </a:r>
          </a:p>
          <a:p>
            <a:r>
              <a:rPr lang="en-US" altLang="zh-CN" sz="1200" kern="1200" dirty="0" smtClean="0">
                <a:solidFill>
                  <a:schemeClr val="tx1"/>
                </a:solidFill>
                <a:latin typeface="Arial" charset="0"/>
                <a:ea typeface="宋体" pitchFamily="2" charset="-122"/>
                <a:cs typeface="+mn-cs"/>
              </a:rPr>
              <a:t>6</a:t>
            </a:r>
            <a:r>
              <a:rPr lang="zh-CN" altLang="zh-CN" sz="1200" kern="1200" dirty="0" smtClean="0">
                <a:solidFill>
                  <a:schemeClr val="tx1"/>
                </a:solidFill>
                <a:latin typeface="Arial" charset="0"/>
                <a:ea typeface="宋体" pitchFamily="2" charset="-122"/>
                <a:cs typeface="+mn-cs"/>
              </a:rPr>
              <a:t>．变动制造费用效率差异的分析</a:t>
            </a:r>
          </a:p>
          <a:p>
            <a:r>
              <a:rPr lang="zh-CN" altLang="zh-CN" sz="1200" kern="1200" dirty="0" smtClean="0">
                <a:solidFill>
                  <a:schemeClr val="tx1"/>
                </a:solidFill>
                <a:latin typeface="Arial" charset="0"/>
                <a:ea typeface="宋体" pitchFamily="2" charset="-122"/>
                <a:cs typeface="+mn-cs"/>
              </a:rPr>
              <a:t>变动制造费用效率差异也是反映在实际生产过程中工时的利用效率情况，这项差异应称为工时的效率差异，但人们已习惯称之为变动制造费用效率差异。此项差异的因素分析方法，基本与人工效率差异的分析方法相同。</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100</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zh-CN" altLang="en-US" dirty="0" smtClean="0">
                <a:latin typeface="Arial" panose="020B0604020202020204" pitchFamily="34" charset="0"/>
              </a:rPr>
              <a:t>弹性预算具有下述特点：</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1</a:t>
            </a:r>
            <a:r>
              <a:rPr lang="zh-CN" altLang="en-US" dirty="0" smtClean="0">
                <a:latin typeface="Arial" panose="020B0604020202020204" pitchFamily="34" charset="0"/>
              </a:rPr>
              <a:t>）弹性预算可根据各种不同的业务量水平进行编制，也可随时按实际业务量进行调整，具有伸缩性。</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2</a:t>
            </a:r>
            <a:r>
              <a:rPr lang="zh-CN" altLang="en-US" dirty="0" smtClean="0">
                <a:latin typeface="Arial" panose="020B0604020202020204" pitchFamily="34" charset="0"/>
              </a:rPr>
              <a:t>）弹性预算的编制是以成本可划分为变动费用与固定费用为前提的。</a:t>
            </a:r>
            <a:br>
              <a:rPr lang="zh-CN" altLang="en-US" dirty="0" smtClean="0">
                <a:latin typeface="Arial" panose="020B0604020202020204" pitchFamily="34" charset="0"/>
              </a:rPr>
            </a:br>
            <a:r>
              <a:rPr lang="zh-CN" altLang="en-US" dirty="0" smtClean="0">
                <a:latin typeface="Arial" panose="020B0604020202020204" pitchFamily="34" charset="0"/>
              </a:rPr>
              <a:t>弹性预算由于可根据不同业务量进行事先编制，或根据实际业务量进行事后调整，因此具有适用范围广的优点，增强了预算对生产经营变动情况的适应性。只要各项消耗标准、价格标准等编制预算的依据不变，弹性预算就可以连续地使用下去。由于弹性预算的编制是以成本可划分为变动费用与固定费用为前提的，所以可以分清成本增加的正常与非正常因素，有利于成本分析与控制。</a:t>
            </a:r>
          </a:p>
          <a:p>
            <a:pPr eaLnBrk="1" hangingPunct="1"/>
            <a:endParaRPr lang="en-US" altLang="zh-CN" dirty="0" smtClean="0">
              <a:latin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6</a:t>
            </a:fld>
            <a:endParaRPr lang="en-US" altLang="zh-CN"/>
          </a:p>
        </p:txBody>
      </p:sp>
    </p:spTree>
    <p:extLst>
      <p:ext uri="{BB962C8B-B14F-4D97-AF65-F5344CB8AC3E}">
        <p14:creationId xmlns:p14="http://schemas.microsoft.com/office/powerpoint/2010/main" val="287463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．业务量计量单位的选取</a:t>
            </a:r>
          </a:p>
          <a:p>
            <a:r>
              <a:rPr lang="zh-CN" altLang="zh-CN" sz="1200" kern="1200" dirty="0" smtClean="0">
                <a:solidFill>
                  <a:schemeClr val="tx1"/>
                </a:solidFill>
                <a:effectLst/>
                <a:latin typeface="Arial" charset="0"/>
                <a:ea typeface="宋体" pitchFamily="2" charset="-122"/>
                <a:cs typeface="+mn-cs"/>
              </a:rPr>
              <a:t>业务量计量单位的选取，应以代表性强、直观性强为原则。就装卸部门来讲，其装卸费用预算的业务量计量单位通常为千操作吨，符号为</a:t>
            </a:r>
            <a:r>
              <a:rPr lang="en-US" altLang="zh-CN" sz="1200" kern="1200" dirty="0" smtClean="0">
                <a:solidFill>
                  <a:schemeClr val="tx1"/>
                </a:solidFill>
                <a:effectLst/>
                <a:latin typeface="Arial" charset="0"/>
                <a:ea typeface="宋体" pitchFamily="2" charset="-122"/>
                <a:cs typeface="+mn-cs"/>
              </a:rPr>
              <a:t>10</a:t>
            </a:r>
            <a:r>
              <a:rPr lang="en-US" altLang="zh-CN" sz="1200" kern="1200" baseline="30000" dirty="0" smtClean="0">
                <a:solidFill>
                  <a:schemeClr val="tx1"/>
                </a:solidFill>
                <a:effectLst/>
                <a:latin typeface="Arial" charset="0"/>
                <a:ea typeface="宋体" pitchFamily="2" charset="-122"/>
                <a:cs typeface="+mn-cs"/>
              </a:rPr>
              <a:t>3</a:t>
            </a:r>
            <a:r>
              <a:rPr lang="en-US" altLang="zh-CN" sz="1200" kern="1200" dirty="0" smtClean="0">
                <a:solidFill>
                  <a:schemeClr val="tx1"/>
                </a:solidFill>
                <a:effectLst/>
                <a:latin typeface="Arial" charset="0"/>
                <a:ea typeface="宋体" pitchFamily="2" charset="-122"/>
                <a:cs typeface="+mn-cs"/>
              </a:rPr>
              <a:t>t</a:t>
            </a:r>
            <a:r>
              <a:rPr lang="zh-CN" altLang="zh-CN" sz="1200" kern="1200" dirty="0" smtClean="0">
                <a:solidFill>
                  <a:schemeClr val="tx1"/>
                </a:solidFill>
                <a:effectLst/>
                <a:latin typeface="Arial" charset="0"/>
                <a:ea typeface="宋体" pitchFamily="2" charset="-122"/>
                <a:cs typeface="+mn-cs"/>
              </a:rPr>
              <a:t>，取千操作吨作为业务量计量单位的代表性与直观性较强。</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．确定业务量变动范围</a:t>
            </a:r>
          </a:p>
          <a:p>
            <a:r>
              <a:rPr lang="zh-CN" altLang="zh-CN" sz="1200" kern="1200" dirty="0" smtClean="0">
                <a:solidFill>
                  <a:schemeClr val="tx1"/>
                </a:solidFill>
                <a:effectLst/>
                <a:latin typeface="Arial" charset="0"/>
                <a:ea typeface="宋体" pitchFamily="2" charset="-122"/>
                <a:cs typeface="+mn-cs"/>
              </a:rPr>
              <a:t>确定业务量变动范围应满足其业务量实际变动的需要。确定的方法有以下几种：</a:t>
            </a:r>
          </a:p>
          <a:p>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）把业务量范围确定在正常业务量的</a:t>
            </a:r>
            <a:r>
              <a:rPr lang="en-US" altLang="zh-CN" sz="1200" kern="1200" dirty="0" smtClean="0">
                <a:solidFill>
                  <a:schemeClr val="tx1"/>
                </a:solidFill>
                <a:effectLst/>
                <a:latin typeface="Arial" charset="0"/>
                <a:ea typeface="宋体" pitchFamily="2" charset="-122"/>
                <a:cs typeface="+mn-cs"/>
              </a:rPr>
              <a:t>80%</a:t>
            </a:r>
            <a:r>
              <a:rPr lang="zh-CN" altLang="zh-CN" sz="1200" kern="1200" dirty="0" smtClean="0">
                <a:solidFill>
                  <a:schemeClr val="tx1"/>
                </a:solidFill>
                <a:effectLst/>
                <a:latin typeface="Arial" charset="0"/>
                <a:ea typeface="宋体" pitchFamily="2" charset="-122"/>
                <a:cs typeface="+mn-cs"/>
              </a:rPr>
              <a:t>至</a:t>
            </a:r>
            <a:r>
              <a:rPr lang="en-US" altLang="zh-CN" sz="1200" kern="1200" dirty="0" smtClean="0">
                <a:solidFill>
                  <a:schemeClr val="tx1"/>
                </a:solidFill>
                <a:effectLst/>
                <a:latin typeface="Arial" charset="0"/>
                <a:ea typeface="宋体" pitchFamily="2" charset="-122"/>
                <a:cs typeface="+mn-cs"/>
              </a:rPr>
              <a:t>120%</a:t>
            </a:r>
            <a:r>
              <a:rPr lang="zh-CN" altLang="zh-CN" sz="1200" kern="1200" dirty="0" smtClean="0">
                <a:solidFill>
                  <a:schemeClr val="tx1"/>
                </a:solidFill>
                <a:effectLst/>
                <a:latin typeface="Arial" charset="0"/>
                <a:ea typeface="宋体" pitchFamily="2" charset="-122"/>
                <a:cs typeface="+mn-cs"/>
              </a:rPr>
              <a:t>之间。</a:t>
            </a:r>
          </a:p>
          <a:p>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）把历史上的最低业务量和最高业务量分别作为业务量范围的下限和上限。</a:t>
            </a:r>
          </a:p>
          <a:p>
            <a:r>
              <a:rPr lang="zh-CN" altLang="zh-CN"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）对预算期的业务量作出悲观预测和乐观预测，分别作为业务量的上限和下限。</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．选择弹性预算的表达方式</a:t>
            </a:r>
          </a:p>
          <a:p>
            <a:r>
              <a:rPr lang="zh-CN" altLang="zh-CN" sz="1200" kern="1200" dirty="0" smtClean="0">
                <a:solidFill>
                  <a:schemeClr val="tx1"/>
                </a:solidFill>
                <a:effectLst/>
                <a:latin typeface="Arial" charset="0"/>
                <a:ea typeface="宋体" pitchFamily="2" charset="-122"/>
                <a:cs typeface="+mn-cs"/>
              </a:rPr>
              <a:t>弹性预算的表达方式主要有列表法和公式法。</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7</a:t>
            </a:fld>
            <a:endParaRPr lang="en-US" altLang="zh-CN"/>
          </a:p>
        </p:txBody>
      </p:sp>
    </p:spTree>
    <p:extLst>
      <p:ext uri="{BB962C8B-B14F-4D97-AF65-F5344CB8AC3E}">
        <p14:creationId xmlns:p14="http://schemas.microsoft.com/office/powerpoint/2010/main" val="222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根据表</a:t>
            </a:r>
            <a:r>
              <a:rPr lang="en-US" altLang="zh-CN" sz="1200" kern="1200" dirty="0" smtClean="0">
                <a:solidFill>
                  <a:schemeClr val="tx1"/>
                </a:solidFill>
                <a:effectLst/>
                <a:latin typeface="Arial" charset="0"/>
                <a:ea typeface="宋体" pitchFamily="2" charset="-122"/>
                <a:cs typeface="+mn-cs"/>
              </a:rPr>
              <a:t>3-1</a:t>
            </a:r>
            <a:r>
              <a:rPr lang="zh-CN" altLang="zh-CN" sz="1200" kern="1200" dirty="0" smtClean="0">
                <a:solidFill>
                  <a:schemeClr val="tx1"/>
                </a:solidFill>
                <a:effectLst/>
                <a:latin typeface="Arial" charset="0"/>
                <a:ea typeface="宋体" pitchFamily="2" charset="-122"/>
                <a:cs typeface="+mn-cs"/>
              </a:rPr>
              <a:t>所列资料编制该装卸部门的装卸费用弹性预算，见表</a:t>
            </a:r>
            <a:r>
              <a:rPr lang="en-US" altLang="zh-CN" sz="1200" kern="1200" dirty="0" smtClean="0">
                <a:solidFill>
                  <a:schemeClr val="tx1"/>
                </a:solidFill>
                <a:effectLst/>
                <a:latin typeface="Arial" charset="0"/>
                <a:ea typeface="宋体" pitchFamily="2" charset="-122"/>
                <a:cs typeface="+mn-cs"/>
              </a:rPr>
              <a:t>3-2</a:t>
            </a:r>
            <a:r>
              <a:rPr lang="zh-CN" altLang="zh-CN" sz="1200" kern="1200" dirty="0" smtClean="0">
                <a:solidFill>
                  <a:schemeClr val="tx1"/>
                </a:solidFill>
                <a:effectLst/>
                <a:latin typeface="Arial" charset="0"/>
                <a:ea typeface="宋体" pitchFamily="2" charset="-122"/>
                <a:cs typeface="+mn-cs"/>
              </a:rPr>
              <a:t>。</a:t>
            </a:r>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12</a:t>
            </a:fld>
            <a:endParaRPr lang="en-US" altLang="zh-CN"/>
          </a:p>
        </p:txBody>
      </p:sp>
    </p:spTree>
    <p:extLst>
      <p:ext uri="{BB962C8B-B14F-4D97-AF65-F5344CB8AC3E}">
        <p14:creationId xmlns:p14="http://schemas.microsoft.com/office/powerpoint/2010/main" val="22938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14</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b="1" dirty="0" smtClean="0">
                <a:latin typeface="宋体" panose="02010600030101010101" pitchFamily="2" charset="-122"/>
              </a:rPr>
              <a:t>目标成本是一种预计成本，是指产品、劳务、工程项目等在其生产经营活动开始前，根据预定的目标所预先制定的产品、劳务、工程项目等在生产和营建过程中各种耗费的标准，是成本责任单位、成本责任人为之努力的方向与目标。</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18</a:t>
            </a:fld>
            <a:endParaRPr lang="en-US" altLang="zh-CN"/>
          </a:p>
        </p:txBody>
      </p:sp>
    </p:spTree>
    <p:extLst>
      <p:ext uri="{BB962C8B-B14F-4D97-AF65-F5344CB8AC3E}">
        <p14:creationId xmlns:p14="http://schemas.microsoft.com/office/powerpoint/2010/main" val="230358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r>
              <a:rPr lang="zh-CN" altLang="en-US" dirty="0" smtClean="0">
                <a:latin typeface="Arial" panose="020B0604020202020204" pitchFamily="34" charset="0"/>
              </a:rPr>
              <a:t>通过对目标成本的确认，并在实际工作中为之努力，将使目标成本发挥以下作用：</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1</a:t>
            </a:r>
            <a:r>
              <a:rPr lang="zh-CN" altLang="en-US" dirty="0" smtClean="0">
                <a:latin typeface="Arial" panose="020B0604020202020204" pitchFamily="34" charset="0"/>
              </a:rPr>
              <a:t>）充分调动企业各个部门或各级组织以及职工个人的工作主动性、积极性，使上下级之间、部门之间、个人之间相互配合，围绕共同的成本目标而努力做好本职工作。</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2</a:t>
            </a:r>
            <a:r>
              <a:rPr lang="zh-CN" altLang="en-US" dirty="0" smtClean="0">
                <a:latin typeface="Arial" panose="020B0604020202020204" pitchFamily="34" charset="0"/>
              </a:rPr>
              <a:t>）目标成本是有效地进行成本比较的一种尺度。将成本指标层层分解落实，使其与实际发生的生产费用进行对比，揭示差异，查明原因，采取措施，以防止损失和浪费的发生，起到控制成本的作用。</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3</a:t>
            </a:r>
            <a:r>
              <a:rPr lang="zh-CN" altLang="en-US" dirty="0" smtClean="0">
                <a:latin typeface="Arial" panose="020B0604020202020204" pitchFamily="34" charset="0"/>
              </a:rPr>
              <a:t>）确认目标成本的过程，也是深入了解和认识影响成本各因素的主次关系及其对成本的影响程度的过程，这将有利于企业实行例外管理原则，将管理的重点转到影响成本差异的重要因素上，从而加强成本控制。</a:t>
            </a:r>
            <a:br>
              <a:rPr lang="zh-CN" altLang="en-US" dirty="0" smtClean="0">
                <a:latin typeface="Arial" panose="020B0604020202020204" pitchFamily="34" charset="0"/>
              </a:rPr>
            </a:br>
            <a:endParaRPr lang="zh-CN" altLang="en-US" dirty="0" smtClean="0">
              <a:latin typeface="Arial" panose="020B0604020202020204" pitchFamily="34" charset="0"/>
            </a:endParaRPr>
          </a:p>
        </p:txBody>
      </p:sp>
      <p:sp>
        <p:nvSpPr>
          <p:cNvPr id="4" name="灯片编号占位符 3"/>
          <p:cNvSpPr>
            <a:spLocks noGrp="1"/>
          </p:cNvSpPr>
          <p:nvPr>
            <p:ph type="sldNum" sz="quarter" idx="10"/>
          </p:nvPr>
        </p:nvSpPr>
        <p:spPr/>
        <p:txBody>
          <a:bodyPr/>
          <a:lstStyle/>
          <a:p>
            <a:fld id="{38525A62-B52A-4B40-8E4F-52F3462E0195}" type="slidenum">
              <a:rPr lang="en-US" altLang="zh-CN" smtClean="0"/>
              <a:pPr/>
              <a:t>20</a:t>
            </a:fld>
            <a:endParaRPr lang="en-US" altLang="zh-CN"/>
          </a:p>
        </p:txBody>
      </p:sp>
    </p:spTree>
    <p:extLst>
      <p:ext uri="{BB962C8B-B14F-4D97-AF65-F5344CB8AC3E}">
        <p14:creationId xmlns:p14="http://schemas.microsoft.com/office/powerpoint/2010/main" val="331972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5" name="剪去单角的矩形 4"/>
          <p:cNvSpPr/>
          <p:nvPr userDrawn="1"/>
        </p:nvSpPr>
        <p:spPr>
          <a:xfrm>
            <a:off x="470780" y="1638681"/>
            <a:ext cx="11253458" cy="456294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p:nvPr>
        </p:nvSpPr>
        <p:spPr>
          <a:xfrm>
            <a:off x="627706" y="1774483"/>
            <a:ext cx="10972800" cy="4224939"/>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648000">
              <a:lnSpc>
                <a:spcPct val="120000"/>
              </a:lnSpc>
              <a:buNone/>
              <a:defRPr b="1"/>
            </a:lvl1pPr>
            <a:lvl2pPr>
              <a:defRPr b="1"/>
            </a:lvl2pPr>
            <a:lvl3pPr>
              <a:defRPr b="1">
                <a:latin typeface="楷体" pitchFamily="49" charset="-122"/>
                <a:ea typeface="楷体" pitchFamily="49" charset="-122"/>
              </a:defRPr>
            </a:lvl3pPr>
            <a:lvl4pPr>
              <a:defRPr b="1">
                <a:latin typeface="楷体" pitchFamily="49" charset="-122"/>
                <a:ea typeface="楷体" pitchFamily="49" charset="-122"/>
              </a:defRPr>
            </a:lvl4pPr>
            <a:lvl5pPr>
              <a:defRPr b="1">
                <a:latin typeface="楷体" pitchFamily="49" charset="-122"/>
                <a:ea typeface="楷体" pitchFamily="49" charset="-122"/>
              </a:defRPr>
            </a:lvl5pPr>
            <a:lvl6pPr>
              <a:defRPr>
                <a:latin typeface="楷体" pitchFamily="49" charset="-122"/>
                <a:ea typeface="楷体" pitchFamily="49" charset="-122"/>
              </a:defRPr>
            </a:lvl6pPr>
          </a:lstStyle>
          <a:p>
            <a:pPr lvl="0"/>
            <a:r>
              <a:rPr lang="zh-CN" altLang="en-US" dirty="0" smtClean="0"/>
              <a:t>单击此处编辑母版文本样式</a:t>
            </a:r>
          </a:p>
          <a:p>
            <a:pPr lvl="2"/>
            <a:r>
              <a:rPr lang="zh-CN" altLang="en-US" dirty="0" smtClean="0"/>
              <a:t>第二级</a:t>
            </a:r>
          </a:p>
        </p:txBody>
      </p:sp>
      <p:sp>
        <p:nvSpPr>
          <p:cNvPr id="3" name="灯片编号占位符 2"/>
          <p:cNvSpPr>
            <a:spLocks noGrp="1"/>
          </p:cNvSpPr>
          <p:nvPr>
            <p:ph type="sldNum" sz="quarter" idx="10"/>
          </p:nvPr>
        </p:nvSpPr>
        <p:spPr>
          <a:xfrm>
            <a:off x="4368800" y="6477000"/>
            <a:ext cx="2844800" cy="304800"/>
          </a:xfrm>
          <a:prstGeom prst="rect">
            <a:avLst/>
          </a:prstGeom>
        </p:spPr>
        <p:txBody>
          <a:bodyPr/>
          <a:lstStyle>
            <a:lvl1pPr>
              <a:defRPr/>
            </a:lvl1pPr>
          </a:lstStyle>
          <a:p>
            <a:fld id="{426758F8-9338-4BDA-87DA-DF19575C4030}" type="slidenum">
              <a:rPr lang="ko-KR" altLang="en-US"/>
              <a:pPr/>
              <a:t>‹#›</a:t>
            </a:fld>
            <a:endParaRPr lang="en-US" altLang="ko-KR"/>
          </a:p>
        </p:txBody>
      </p:sp>
      <p:sp>
        <p:nvSpPr>
          <p:cNvPr id="4" name="Title 1"/>
          <p:cNvSpPr>
            <a:spLocks noGrp="1"/>
          </p:cNvSpPr>
          <p:nvPr>
            <p:ph type="title" idx="11"/>
          </p:nvPr>
        </p:nvSpPr>
        <p:spPr>
          <a:xfrm>
            <a:off x="838200" y="823014"/>
            <a:ext cx="10515600" cy="634598"/>
          </a:xfrm>
        </p:spPr>
        <p:txBody>
          <a:bodyPr>
            <a:normAutofit/>
          </a:bodyPr>
          <a:lstStyle>
            <a:lvl1pPr algn="ctr">
              <a:defRPr sz="3600">
                <a:latin typeface="黑体" pitchFamily="49" charset="-122"/>
                <a:ea typeface="黑体" pitchFamily="49" charset="-122"/>
              </a:defRPr>
            </a:lvl1pPr>
          </a:lstStyle>
          <a:p>
            <a:r>
              <a:rPr lang="zh-CN" altLang="en-US"/>
              <a:t>单击此处编辑母版标题样式</a:t>
            </a:r>
            <a:endParaRPr lang="en-US" dirty="0"/>
          </a:p>
        </p:txBody>
      </p:sp>
    </p:spTree>
    <p:extLst>
      <p:ext uri="{BB962C8B-B14F-4D97-AF65-F5344CB8AC3E}">
        <p14:creationId xmlns:p14="http://schemas.microsoft.com/office/powerpoint/2010/main" val="234387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光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262BD46-ED8A-434A-A4A4-AA9AC1721D6F}" type="slidenum">
              <a:rPr lang="ko-KR" altLang="en-US" smtClean="0"/>
              <a:pPr/>
              <a:t>‹#›</a:t>
            </a:fld>
            <a:endParaRPr lang="en-US" altLang="ko-KR"/>
          </a:p>
        </p:txBody>
      </p:sp>
    </p:spTree>
    <p:extLst>
      <p:ext uri="{BB962C8B-B14F-4D97-AF65-F5344CB8AC3E}">
        <p14:creationId xmlns:p14="http://schemas.microsoft.com/office/powerpoint/2010/main" val="2500910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5"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1400" dirty="0">
              <a:latin typeface="Calibri Light"/>
            </a:endParaRPr>
          </a:p>
        </p:txBody>
      </p:sp>
      <p:sp>
        <p:nvSpPr>
          <p:cNvPr id="6"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1400" dirty="0">
              <a:latin typeface="Calibri Light"/>
            </a:endParaRPr>
          </a:p>
        </p:txBody>
      </p:sp>
      <p:sp>
        <p:nvSpPr>
          <p:cNvPr id="10"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1400" dirty="0">
              <a:latin typeface="Calibri Light"/>
            </a:endParaRPr>
          </a:p>
        </p:txBody>
      </p:sp>
      <p:sp>
        <p:nvSpPr>
          <p:cNvPr id="11"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1400" dirty="0">
              <a:latin typeface="Calibri Light"/>
            </a:endParaRPr>
          </a:p>
        </p:txBody>
      </p:sp>
      <p:sp>
        <p:nvSpPr>
          <p:cNvPr id="12" name="Teardrop 11"/>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Calibri Light"/>
            </a:endParaRPr>
          </a:p>
        </p:txBody>
      </p:sp>
      <p:sp>
        <p:nvSpPr>
          <p:cNvPr id="13" name="TextBox 12"/>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1193895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41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chedule overview">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588" y="1704406"/>
            <a:ext cx="12192001" cy="4021503"/>
          </a:xfrm>
          <a:prstGeom prst="rect">
            <a:avLst/>
          </a:prstGeom>
          <a:effectLst/>
        </p:spPr>
        <p:txBody>
          <a:bodyPr>
            <a:normAutofit/>
          </a:bodyPr>
          <a:lstStyle>
            <a:lvl1pPr marL="0" indent="0">
              <a:buNone/>
              <a:defRPr sz="2100">
                <a:ln>
                  <a:noFill/>
                </a:ln>
                <a:solidFill>
                  <a:schemeClr val="bg1">
                    <a:lumMod val="85000"/>
                  </a:schemeClr>
                </a:solidFill>
              </a:defRPr>
            </a:lvl1pPr>
          </a:lstStyle>
          <a:p>
            <a:r>
              <a:rPr lang="zh-CN" altLang="en-US" smtClean="0"/>
              <a:t>单击图标添加图片</a:t>
            </a:r>
            <a:endParaRPr lang="en-US" dirty="0"/>
          </a:p>
        </p:txBody>
      </p:sp>
    </p:spTree>
    <p:extLst>
      <p:ext uri="{BB962C8B-B14F-4D97-AF65-F5344CB8AC3E}">
        <p14:creationId xmlns:p14="http://schemas.microsoft.com/office/powerpoint/2010/main" val="3073985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1、样式">
    <p:spTree>
      <p:nvGrpSpPr>
        <p:cNvPr id="1" name=""/>
        <p:cNvGrpSpPr/>
        <p:nvPr/>
      </p:nvGrpSpPr>
      <p:grpSpPr>
        <a:xfrm>
          <a:off x="0" y="0"/>
          <a:ext cx="0" cy="0"/>
          <a:chOff x="0" y="0"/>
          <a:chExt cx="0" cy="0"/>
        </a:xfrm>
      </p:grpSpPr>
      <p:sp>
        <p:nvSpPr>
          <p:cNvPr id="4" name="内容占位符 2"/>
          <p:cNvSpPr>
            <a:spLocks noGrp="1"/>
          </p:cNvSpPr>
          <p:nvPr>
            <p:ph idx="1"/>
          </p:nvPr>
        </p:nvSpPr>
        <p:spPr>
          <a:xfrm>
            <a:off x="825624" y="2636912"/>
            <a:ext cx="10670976" cy="3489252"/>
          </a:xfrm>
          <a:prstGeom prst="rect">
            <a:avLst/>
          </a:prstGeom>
          <a:ln>
            <a:solidFill>
              <a:schemeClr val="tx1"/>
            </a:solidFill>
          </a:ln>
          <a:effectLst/>
        </p:spPr>
        <p:txBody>
          <a:bodyPr/>
          <a:lstStyle>
            <a:lvl1pPr marL="0" indent="864000">
              <a:buFontTx/>
              <a:buNone/>
              <a:defRPr sz="3200" b="1">
                <a:effectLst>
                  <a:glow rad="101600">
                    <a:schemeClr val="accent3">
                      <a:satMod val="175000"/>
                      <a:alpha val="40000"/>
                    </a:schemeClr>
                  </a:glow>
                </a:effectLs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标题 1"/>
          <p:cNvSpPr>
            <a:spLocks noGrp="1"/>
          </p:cNvSpPr>
          <p:nvPr>
            <p:ph type="title" hasCustomPrompt="1"/>
          </p:nvPr>
        </p:nvSpPr>
        <p:spPr>
          <a:xfrm>
            <a:off x="956596" y="1484784"/>
            <a:ext cx="10363200" cy="750291"/>
          </a:xfrm>
        </p:spPr>
        <p:txBody>
          <a:bodyPr anchor="t"/>
          <a:lstStyle>
            <a:lvl1pPr algn="ctr">
              <a:defRPr sz="4000" b="1" cap="all">
                <a:effectLst>
                  <a:glow rad="139700">
                    <a:schemeClr val="accent3">
                      <a:satMod val="175000"/>
                      <a:alpha val="40000"/>
                    </a:schemeClr>
                  </a:glow>
                </a:effectLst>
              </a:defRPr>
            </a:lvl1pPr>
          </a:lstStyle>
          <a:p>
            <a:r>
              <a:rPr lang="zh-CN" altLang="en-US" dirty="0" smtClean="0"/>
              <a:t>单击此处编辑母版标题</a:t>
            </a:r>
            <a:r>
              <a:rPr lang="en-US" altLang="zh-CN" dirty="0" smtClean="0"/>
              <a:t>1</a:t>
            </a:r>
            <a:r>
              <a:rPr lang="zh-CN" altLang="en-US" dirty="0" smtClean="0"/>
              <a:t>、样式</a:t>
            </a:r>
            <a:endParaRPr lang="zh-CN" altLang="en-US" dirty="0"/>
          </a:p>
        </p:txBody>
      </p:sp>
    </p:spTree>
    <p:extLst>
      <p:ext uri="{BB962C8B-B14F-4D97-AF65-F5344CB8AC3E}">
        <p14:creationId xmlns:p14="http://schemas.microsoft.com/office/powerpoint/2010/main" val="362248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5" name="剪去单角的矩形 4"/>
          <p:cNvSpPr/>
          <p:nvPr userDrawn="1"/>
        </p:nvSpPr>
        <p:spPr>
          <a:xfrm>
            <a:off x="470780" y="1638681"/>
            <a:ext cx="11253458" cy="456294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p:nvPr>
        </p:nvSpPr>
        <p:spPr>
          <a:xfrm>
            <a:off x="627706" y="1774483"/>
            <a:ext cx="10972800" cy="4224939"/>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648000">
              <a:lnSpc>
                <a:spcPct val="120000"/>
              </a:lnSpc>
              <a:buNone/>
              <a:defRPr b="1"/>
            </a:lvl1pPr>
            <a:lvl2pPr>
              <a:defRPr b="1"/>
            </a:lvl2pPr>
            <a:lvl3pPr>
              <a:defRPr b="1">
                <a:latin typeface="楷体" pitchFamily="49" charset="-122"/>
                <a:ea typeface="楷体" pitchFamily="49" charset="-122"/>
              </a:defRPr>
            </a:lvl3pPr>
            <a:lvl4pPr>
              <a:defRPr b="1"/>
            </a:lvl4pPr>
            <a:lvl5pPr>
              <a:defRPr b="1"/>
            </a:lvl5pPr>
          </a:lstStyle>
          <a:p>
            <a:pPr lvl="0"/>
            <a:r>
              <a:rPr lang="zh-CN" altLang="en-US" dirty="0" smtClean="0"/>
              <a:t>单击此处编辑母版文本样式</a:t>
            </a:r>
          </a:p>
          <a:p>
            <a:pPr lvl="2"/>
            <a:r>
              <a:rPr lang="zh-CN" altLang="en-US" dirty="0" smtClean="0"/>
              <a:t>第二级</a:t>
            </a:r>
          </a:p>
        </p:txBody>
      </p:sp>
      <p:sp>
        <p:nvSpPr>
          <p:cNvPr id="3" name="灯片编号占位符 2"/>
          <p:cNvSpPr>
            <a:spLocks noGrp="1"/>
          </p:cNvSpPr>
          <p:nvPr>
            <p:ph type="sldNum" sz="quarter" idx="10"/>
          </p:nvPr>
        </p:nvSpPr>
        <p:spPr>
          <a:xfrm>
            <a:off x="4368800" y="6477000"/>
            <a:ext cx="2844800" cy="304800"/>
          </a:xfrm>
          <a:prstGeom prst="rect">
            <a:avLst/>
          </a:prstGeom>
        </p:spPr>
        <p:txBody>
          <a:bodyPr/>
          <a:lstStyle>
            <a:lvl1pPr>
              <a:defRPr/>
            </a:lvl1pPr>
          </a:lstStyle>
          <a:p>
            <a:fld id="{426758F8-9338-4BDA-87DA-DF19575C4030}" type="slidenum">
              <a:rPr lang="ko-KR" altLang="en-US"/>
              <a:pPr/>
              <a:t>‹#›</a:t>
            </a:fld>
            <a:endParaRPr lang="en-US" altLang="ko-KR"/>
          </a:p>
        </p:txBody>
      </p:sp>
      <p:sp>
        <p:nvSpPr>
          <p:cNvPr id="4" name="Title 1"/>
          <p:cNvSpPr>
            <a:spLocks noGrp="1"/>
          </p:cNvSpPr>
          <p:nvPr>
            <p:ph type="title" idx="11"/>
          </p:nvPr>
        </p:nvSpPr>
        <p:spPr>
          <a:xfrm>
            <a:off x="838200" y="823014"/>
            <a:ext cx="10515600" cy="634598"/>
          </a:xfrm>
        </p:spPr>
        <p:txBody>
          <a:bodyPr>
            <a:normAutofit/>
          </a:bodyPr>
          <a:lstStyle>
            <a:lvl1pPr algn="ctr">
              <a:defRPr sz="3600" b="0">
                <a:latin typeface="+mn-ea"/>
                <a:ea typeface="+mn-ea"/>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34387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sp>
        <p:nvSpPr>
          <p:cNvPr id="2" name="内容占位符 1"/>
          <p:cNvSpPr>
            <a:spLocks noGrp="1"/>
          </p:cNvSpPr>
          <p:nvPr>
            <p:ph/>
          </p:nvPr>
        </p:nvSpPr>
        <p:spPr>
          <a:xfrm>
            <a:off x="627706" y="1316531"/>
            <a:ext cx="10972800" cy="4224939"/>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lvl1pPr indent="648000">
              <a:lnSpc>
                <a:spcPct val="120000"/>
              </a:lnSpc>
              <a:buNone/>
              <a:defRPr b="1"/>
            </a:lvl1pPr>
          </a:lstStyle>
          <a:p>
            <a:pPr lvl="0"/>
            <a:r>
              <a:rPr lang="zh-CN" altLang="en-US" dirty="0"/>
              <a:t>单击此处编辑母版文本样</a:t>
            </a:r>
            <a:r>
              <a:rPr lang="zh-CN" altLang="en-US" dirty="0" smtClean="0"/>
              <a:t>式</a:t>
            </a:r>
            <a:endParaRPr lang="zh-CN" altLang="en-US" dirty="0"/>
          </a:p>
        </p:txBody>
      </p:sp>
      <p:sp>
        <p:nvSpPr>
          <p:cNvPr id="3" name="灯片编号占位符 2"/>
          <p:cNvSpPr>
            <a:spLocks noGrp="1"/>
          </p:cNvSpPr>
          <p:nvPr>
            <p:ph type="sldNum" sz="quarter" idx="10"/>
          </p:nvPr>
        </p:nvSpPr>
        <p:spPr>
          <a:xfrm>
            <a:off x="4368800" y="6477000"/>
            <a:ext cx="2844800" cy="304800"/>
          </a:xfrm>
          <a:prstGeom prst="rect">
            <a:avLst/>
          </a:prstGeom>
        </p:spPr>
        <p:txBody>
          <a:bodyPr/>
          <a:lstStyle>
            <a:lvl1pPr>
              <a:defRPr/>
            </a:lvl1pPr>
          </a:lstStyle>
          <a:p>
            <a:fld id="{426758F8-9338-4BDA-87DA-DF19575C4030}" type="slidenum">
              <a:rPr lang="ko-KR" altLang="en-US"/>
              <a:pPr/>
              <a:t>‹#›</a:t>
            </a:fld>
            <a:endParaRPr lang="en-US" altLang="ko-KR"/>
          </a:p>
        </p:txBody>
      </p:sp>
    </p:spTree>
    <p:extLst>
      <p:ext uri="{BB962C8B-B14F-4D97-AF65-F5344CB8AC3E}">
        <p14:creationId xmlns:p14="http://schemas.microsoft.com/office/powerpoint/2010/main" val="23438767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6" name="剪去单角的矩形 5"/>
          <p:cNvSpPr/>
          <p:nvPr userDrawn="1"/>
        </p:nvSpPr>
        <p:spPr>
          <a:xfrm>
            <a:off x="470780" y="2064190"/>
            <a:ext cx="11253458" cy="382961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8200" y="1919334"/>
            <a:ext cx="10515600" cy="3766241"/>
          </a:xfr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ctr">
              <a:defRPr sz="3600">
                <a:latin typeface="黑体" pitchFamily="49" charset="-122"/>
                <a:ea typeface="黑体" pitchFamily="49"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8501008-C1F4-4881-80AA-2D5743DFED32}" type="slidenum">
              <a:rPr lang="ko-KR" altLang="en-US" smtClean="0"/>
              <a:pPr/>
              <a:t>‹#›</a:t>
            </a:fld>
            <a:endParaRPr lang="en-US" altLang="ko-KR"/>
          </a:p>
        </p:txBody>
      </p:sp>
      <p:sp>
        <p:nvSpPr>
          <p:cNvPr id="7" name="Title 1"/>
          <p:cNvSpPr txBox="1">
            <a:spLocks/>
          </p:cNvSpPr>
          <p:nvPr userDrawn="1"/>
        </p:nvSpPr>
        <p:spPr>
          <a:xfrm>
            <a:off x="847253" y="1139869"/>
            <a:ext cx="10515600" cy="75230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chemeClr val="tx1"/>
                </a:solidFill>
                <a:effectLst/>
                <a:uLnTx/>
                <a:uFillTx/>
                <a:latin typeface="+mj-lt"/>
                <a:ea typeface="+mj-ea"/>
                <a:cs typeface="+mj-cs"/>
              </a:rPr>
              <a:t>单击此处编辑母版标题样式</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9715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仅标题">
    <p:bg>
      <p:bgPr>
        <a:solidFill>
          <a:schemeClr val="bg1"/>
        </a:solidFill>
        <a:effectLst/>
      </p:bgPr>
    </p:bg>
    <p:spTree>
      <p:nvGrpSpPr>
        <p:cNvPr id="1" name=""/>
        <p:cNvGrpSpPr/>
        <p:nvPr/>
      </p:nvGrpSpPr>
      <p:grpSpPr>
        <a:xfrm>
          <a:off x="0" y="0"/>
          <a:ext cx="0" cy="0"/>
          <a:chOff x="0" y="0"/>
          <a:chExt cx="0" cy="0"/>
        </a:xfrm>
      </p:grpSpPr>
      <p:sp>
        <p:nvSpPr>
          <p:cNvPr id="6" name="剪去单角的矩形 5"/>
          <p:cNvSpPr/>
          <p:nvPr userDrawn="1"/>
        </p:nvSpPr>
        <p:spPr>
          <a:xfrm>
            <a:off x="470780" y="1620570"/>
            <a:ext cx="11253458" cy="4273236"/>
          </a:xfrm>
          <a:prstGeom prst="snip1Rect">
            <a:avLst/>
          </a:prstGeom>
          <a:solidFill>
            <a:srgbClr val="DA8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8200" y="1557196"/>
            <a:ext cx="10515600" cy="4128380"/>
          </a:xfr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indent="828000" algn="l">
              <a:lnSpc>
                <a:spcPct val="150000"/>
              </a:lnSpc>
              <a:defRPr sz="3200" b="1">
                <a:latin typeface="+mn-ea"/>
                <a:ea typeface="+mn-ea"/>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8501008-C1F4-4881-80AA-2D5743DFED32}" type="slidenum">
              <a:rPr lang="ko-KR" altLang="en-US" smtClean="0"/>
              <a:pPr/>
              <a:t>‹#›</a:t>
            </a:fld>
            <a:endParaRPr lang="en-US" altLang="ko-KR"/>
          </a:p>
        </p:txBody>
      </p:sp>
    </p:spTree>
    <p:extLst>
      <p:ext uri="{BB962C8B-B14F-4D97-AF65-F5344CB8AC3E}">
        <p14:creationId xmlns:p14="http://schemas.microsoft.com/office/powerpoint/2010/main" val="39715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8FE7E6F-3587-483A-8C1F-C3C29EC3EAAA}" type="slidenum">
              <a:rPr lang="ko-KR" altLang="en-US" smtClean="0"/>
              <a:pPr/>
              <a:t>‹#›</a:t>
            </a:fld>
            <a:endParaRPr lang="en-US" altLang="ko-KR"/>
          </a:p>
        </p:txBody>
      </p:sp>
    </p:spTree>
    <p:extLst>
      <p:ext uri="{BB962C8B-B14F-4D97-AF65-F5344CB8AC3E}">
        <p14:creationId xmlns:p14="http://schemas.microsoft.com/office/powerpoint/2010/main" val="248656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0"/>
            <a:ext cx="10515600" cy="648072"/>
          </a:xfrm>
        </p:spPr>
        <p:txBody>
          <a:bodyPr>
            <a:normAutofit/>
          </a:bodyPr>
          <a:lstStyle>
            <a:lvl1pPr algn="ctr">
              <a:defRPr sz="4000"/>
            </a:lvl1p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C8E1D17-50DD-4BA3-9EB9-75ADA9C3848F}" type="slidenum">
              <a:rPr lang="ko-KR" altLang="en-US" smtClean="0"/>
              <a:pPr/>
              <a:t>‹#›</a:t>
            </a:fld>
            <a:endParaRPr lang="en-US" altLang="ko-KR"/>
          </a:p>
        </p:txBody>
      </p:sp>
      <p:sp>
        <p:nvSpPr>
          <p:cNvPr id="7" name="矩形 6"/>
          <p:cNvSpPr/>
          <p:nvPr userDrawn="1"/>
        </p:nvSpPr>
        <p:spPr>
          <a:xfrm>
            <a:off x="767408" y="1700808"/>
            <a:ext cx="10657184" cy="4032448"/>
          </a:xfrm>
          <a:prstGeom prst="rect">
            <a:avLst/>
          </a:prstGeom>
          <a:solidFill>
            <a:schemeClr val="bg1">
              <a:lumMod val="95000"/>
            </a:schemeClr>
          </a:solidFill>
          <a:ln w="38100">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7005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pPr/>
              <a:t>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55F28E-275E-49F2-A4A7-1928948E780F}" type="slidenum">
              <a:rPr lang="ko-KR" altLang="en-US" smtClean="0"/>
              <a:pPr/>
              <a:t>‹#›</a:t>
            </a:fld>
            <a:endParaRPr lang="en-US" altLang="ko-KR"/>
          </a:p>
        </p:txBody>
      </p:sp>
    </p:spTree>
    <p:extLst>
      <p:ext uri="{BB962C8B-B14F-4D97-AF65-F5344CB8AC3E}">
        <p14:creationId xmlns:p14="http://schemas.microsoft.com/office/powerpoint/2010/main" val="408131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一、版式">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956596" y="1484784"/>
            <a:ext cx="10363200" cy="750291"/>
          </a:xfrm>
        </p:spPr>
        <p:txBody>
          <a:bodyPr anchor="t"/>
          <a:lstStyle>
            <a:lvl1pPr algn="ctr">
              <a:defRPr sz="4000" b="1" cap="all">
                <a:effectLst>
                  <a:glow rad="63500">
                    <a:schemeClr val="accent3">
                      <a:satMod val="175000"/>
                      <a:alpha val="40000"/>
                    </a:schemeClr>
                  </a:glow>
                </a:effectLst>
              </a:defRPr>
            </a:lvl1pPr>
          </a:lstStyle>
          <a:p>
            <a:r>
              <a:rPr lang="zh-CN" altLang="en-US" dirty="0" smtClean="0"/>
              <a:t>单击此处编辑母版标题一、样式</a:t>
            </a:r>
            <a:endParaRPr lang="zh-CN" altLang="en-US" dirty="0"/>
          </a:p>
        </p:txBody>
      </p:sp>
      <p:sp>
        <p:nvSpPr>
          <p:cNvPr id="4" name="内容占位符 5"/>
          <p:cNvSpPr>
            <a:spLocks noGrp="1"/>
          </p:cNvSpPr>
          <p:nvPr>
            <p:ph sz="quarter" idx="4"/>
          </p:nvPr>
        </p:nvSpPr>
        <p:spPr>
          <a:xfrm>
            <a:off x="956596" y="2564904"/>
            <a:ext cx="10363200" cy="3744416"/>
          </a:xfrm>
          <a:prstGeom prst="rect">
            <a:avLst/>
          </a:prstGeom>
          <a:ln>
            <a:solidFill>
              <a:schemeClr val="tx1"/>
            </a:solidFill>
            <a:round/>
          </a:ln>
          <a:effectLst>
            <a:innerShdw blurRad="114300">
              <a:prstClr val="black"/>
            </a:innerShdw>
          </a:effectLst>
        </p:spPr>
        <p:txBody>
          <a:bodyPr/>
          <a:lstStyle>
            <a:lvl1pPr marL="0" indent="864000">
              <a:buFontTx/>
              <a:buNone/>
              <a:defRPr sz="3200" b="1">
                <a:effectLst>
                  <a:glow rad="63500">
                    <a:schemeClr val="accent3">
                      <a:satMod val="175000"/>
                      <a:alpha val="40000"/>
                    </a:schemeClr>
                  </a:glow>
                </a:effectLst>
              </a:defRPr>
            </a:lvl1pPr>
            <a:lvl2pPr marL="457200" indent="0">
              <a:buFontTx/>
              <a:buNone/>
              <a:defRPr sz="3200" b="1">
                <a:effectLst>
                  <a:glow rad="63500">
                    <a:schemeClr val="accent3">
                      <a:satMod val="175000"/>
                      <a:alpha val="40000"/>
                    </a:schemeClr>
                  </a:glow>
                </a:effectLst>
              </a:defRPr>
            </a:lvl2pPr>
            <a:lvl3pPr marL="914400" indent="0">
              <a:buFontTx/>
              <a:buNone/>
              <a:defRPr sz="3200" b="1">
                <a:effectLst>
                  <a:glow rad="63500">
                    <a:schemeClr val="accent3">
                      <a:satMod val="175000"/>
                      <a:alpha val="40000"/>
                    </a:schemeClr>
                  </a:glow>
                </a:effectLst>
              </a:defRPr>
            </a:lvl3pPr>
            <a:lvl4pPr marL="1371600" indent="0">
              <a:buFontTx/>
              <a:buNone/>
              <a:defRPr sz="3200" b="1">
                <a:effectLst>
                  <a:glow rad="63500">
                    <a:schemeClr val="accent3">
                      <a:satMod val="175000"/>
                      <a:alpha val="40000"/>
                    </a:schemeClr>
                  </a:glow>
                </a:effectLst>
              </a:defRPr>
            </a:lvl4pPr>
            <a:lvl5pPr marL="1828800" indent="0">
              <a:buFontTx/>
              <a:buNone/>
              <a:defRPr sz="3200" b="1">
                <a:effectLst>
                  <a:glow rad="63500">
                    <a:schemeClr val="accent3">
                      <a:satMod val="175000"/>
                      <a:alpha val="40000"/>
                    </a:schemeClr>
                  </a:glow>
                </a:effectLst>
              </a:defRPr>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985030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84300"/>
            <a:ext cx="10515600" cy="108655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2642208"/>
            <a:ext cx="10515600" cy="356676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2/22/2025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Freeform 4"/>
          <p:cNvSpPr>
            <a:spLocks/>
          </p:cNvSpPr>
          <p:nvPr userDrawn="1"/>
        </p:nvSpPr>
        <p:spPr bwMode="gray">
          <a:xfrm>
            <a:off x="0" y="0"/>
            <a:ext cx="12192000" cy="798022"/>
          </a:xfrm>
          <a:custGeom>
            <a:avLst/>
            <a:gdLst>
              <a:gd name="T0" fmla="*/ 0 w 5760"/>
              <a:gd name="T1" fmla="*/ 856 h 880"/>
              <a:gd name="T2" fmla="*/ 72 w 5760"/>
              <a:gd name="T3" fmla="*/ 856 h 880"/>
              <a:gd name="T4" fmla="*/ 72 w 5760"/>
              <a:gd name="T5" fmla="*/ 576 h 880"/>
              <a:gd name="T6" fmla="*/ 4584 w 5760"/>
              <a:gd name="T7" fmla="*/ 576 h 880"/>
              <a:gd name="T8" fmla="*/ 4888 w 5760"/>
              <a:gd name="T9" fmla="*/ 880 h 880"/>
              <a:gd name="T10" fmla="*/ 5760 w 5760"/>
              <a:gd name="T11" fmla="*/ 880 h 880"/>
              <a:gd name="T12" fmla="*/ 5760 w 5760"/>
              <a:gd name="T13" fmla="*/ 0 h 880"/>
              <a:gd name="T14" fmla="*/ 0 w 5760"/>
              <a:gd name="T15" fmla="*/ 0 h 880"/>
              <a:gd name="T16" fmla="*/ 0 w 5760"/>
              <a:gd name="T17" fmla="*/ 85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pattFill prst="pct80">
            <a:fgClr>
              <a:schemeClr val="folHlink"/>
            </a:fgClr>
            <a:bgClr>
              <a:schemeClr val="bg1"/>
            </a:bgClr>
          </a:pattFill>
          <a:ln>
            <a:noFill/>
          </a:ln>
          <a:effectLst/>
        </p:spPr>
        <p:txBody>
          <a:bodyPr/>
          <a:lstStyle/>
          <a:p>
            <a:endParaRPr lang="zh-CN" altLang="en-US"/>
          </a:p>
        </p:txBody>
      </p:sp>
      <p:pic>
        <p:nvPicPr>
          <p:cNvPr id="8" name="Picture 46" descr="u=2933816964,1257031327&amp;fm=21&amp;gp=0"/>
          <p:cNvPicPr>
            <a:picLocks noChangeAspect="1" noChangeArrowheads="1"/>
          </p:cNvPicPr>
          <p:nvPr userDrawn="1"/>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980274" y="44624"/>
            <a:ext cx="1092390" cy="67566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6370725"/>
            <a:ext cx="12191993" cy="498125"/>
          </a:xfrm>
          <a:prstGeom prst="rect">
            <a:avLst/>
          </a:prstGeom>
          <a:pattFill prst="smGrid">
            <a:fgClr>
              <a:schemeClr val="folHlink"/>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10888955"/>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7.xml"/><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2.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9.png"/><Relationship Id="rId4" Type="http://schemas.openxmlformats.org/officeDocument/2006/relationships/image" Target="../media/image18.wmf"/></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内容占位符 16"/>
          <p:cNvSpPr>
            <a:spLocks noGrp="1"/>
          </p:cNvSpPr>
          <p:nvPr>
            <p:ph/>
          </p:nvPr>
        </p:nvSpPr>
        <p:spPr>
          <a:xfrm>
            <a:off x="627706" y="1774483"/>
            <a:ext cx="10972800" cy="4224939"/>
          </a:xfrm>
          <a:prstGeom prst="homePlate">
            <a:avLst>
              <a:gd name="adj" fmla="val 28799"/>
            </a:avLst>
          </a:prstGeom>
        </p:spPr>
        <p:txBody>
          <a:bodyPr anchor="ctr"/>
          <a:lstStyle/>
          <a:p>
            <a:pPr marL="1800000">
              <a:lnSpc>
                <a:spcPct val="100000"/>
              </a:lnSpc>
              <a:spcBef>
                <a:spcPts val="600"/>
              </a:spcBef>
              <a:buFont typeface="Wingdings" pitchFamily="2" charset="2"/>
              <a:buChar char="p"/>
            </a:pPr>
            <a:r>
              <a:rPr lang="zh-CN" altLang="en-US" dirty="0" smtClean="0"/>
              <a:t>弹性预算法与零基预算法</a:t>
            </a:r>
          </a:p>
          <a:p>
            <a:pPr marL="1800000">
              <a:lnSpc>
                <a:spcPct val="100000"/>
              </a:lnSpc>
              <a:spcBef>
                <a:spcPts val="600"/>
              </a:spcBef>
              <a:buFont typeface="Wingdings" pitchFamily="2" charset="2"/>
              <a:buChar char="p"/>
            </a:pPr>
            <a:r>
              <a:rPr lang="zh-CN" altLang="en-US" dirty="0" smtClean="0"/>
              <a:t>目标成本法</a:t>
            </a:r>
          </a:p>
          <a:p>
            <a:pPr marL="1800000">
              <a:lnSpc>
                <a:spcPct val="100000"/>
              </a:lnSpc>
              <a:spcBef>
                <a:spcPts val="600"/>
              </a:spcBef>
              <a:buFont typeface="Wingdings" pitchFamily="2" charset="2"/>
              <a:buChar char="p"/>
            </a:pPr>
            <a:r>
              <a:rPr lang="zh-CN" altLang="en-US" dirty="0" smtClean="0"/>
              <a:t>标准成本法</a:t>
            </a:r>
          </a:p>
          <a:p>
            <a:pPr marL="1800000">
              <a:lnSpc>
                <a:spcPct val="100000"/>
              </a:lnSpc>
              <a:spcBef>
                <a:spcPts val="600"/>
              </a:spcBef>
              <a:buFont typeface="Wingdings" pitchFamily="2" charset="2"/>
              <a:buChar char="p"/>
            </a:pPr>
            <a:r>
              <a:rPr lang="zh-CN" altLang="en-US" dirty="0" smtClean="0"/>
              <a:t>因素分析法</a:t>
            </a:r>
            <a:endParaRPr lang="en-US" altLang="zh-CN" dirty="0" smtClean="0"/>
          </a:p>
          <a:p>
            <a:pPr marL="1800000">
              <a:lnSpc>
                <a:spcPct val="100000"/>
              </a:lnSpc>
              <a:spcBef>
                <a:spcPts val="600"/>
              </a:spcBef>
              <a:buFont typeface="Wingdings" pitchFamily="2" charset="2"/>
              <a:buChar char="p"/>
            </a:pPr>
            <a:r>
              <a:rPr lang="zh-CN" altLang="en-US" dirty="0" smtClean="0"/>
              <a:t>变动成本差异的计算与分析</a:t>
            </a:r>
            <a:endParaRPr lang="en-US" altLang="zh-CN" dirty="0" smtClean="0"/>
          </a:p>
          <a:p>
            <a:pPr marL="1800000">
              <a:lnSpc>
                <a:spcPct val="100000"/>
              </a:lnSpc>
              <a:spcBef>
                <a:spcPts val="600"/>
              </a:spcBef>
              <a:buFont typeface="Wingdings" pitchFamily="2" charset="2"/>
              <a:buChar char="p"/>
            </a:pPr>
            <a:r>
              <a:rPr lang="zh-CN" altLang="en-US" dirty="0" smtClean="0"/>
              <a:t>定额管理</a:t>
            </a:r>
            <a:endParaRPr lang="zh-CN" altLang="en-US" dirty="0"/>
          </a:p>
        </p:txBody>
      </p:sp>
      <p:sp>
        <p:nvSpPr>
          <p:cNvPr id="2" name="标题 1"/>
          <p:cNvSpPr>
            <a:spLocks noGrp="1"/>
          </p:cNvSpPr>
          <p:nvPr>
            <p:ph type="title" idx="11"/>
          </p:nvPr>
        </p:nvSpPr>
        <p:spPr/>
        <p:txBody>
          <a:bodyPr>
            <a:normAutofit/>
          </a:bodyPr>
          <a:lstStyle/>
          <a:p>
            <a:r>
              <a:rPr lang="zh-CN" altLang="en-US" dirty="0">
                <a:effectLst/>
                <a:latin typeface="黑体" pitchFamily="49" charset="-122"/>
                <a:ea typeface="黑体" pitchFamily="49" charset="-122"/>
              </a:rPr>
              <a:t>第三章  物流成本控制的基本方</a:t>
            </a:r>
            <a:r>
              <a:rPr lang="zh-CN" altLang="en-US" dirty="0" smtClean="0">
                <a:effectLst/>
                <a:latin typeface="黑体" pitchFamily="49" charset="-122"/>
                <a:ea typeface="黑体" pitchFamily="49" charset="-122"/>
              </a:rPr>
              <a:t>法</a:t>
            </a:r>
            <a:endParaRPr lang="zh-CN" altLang="en-US" dirty="0">
              <a:effectLst/>
              <a:latin typeface="黑体" pitchFamily="49" charset="-122"/>
              <a:ea typeface="黑体" pitchFamily="49" charset="-122"/>
            </a:endParaRPr>
          </a:p>
        </p:txBody>
      </p:sp>
      <p:sp>
        <p:nvSpPr>
          <p:cNvPr id="4" name="文本框 2"/>
          <p:cNvSpPr txBox="1"/>
          <p:nvPr/>
        </p:nvSpPr>
        <p:spPr>
          <a:xfrm>
            <a:off x="191344" y="116632"/>
            <a:ext cx="3775393"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endParaRPr lang="zh-CN" altLang="en-US" sz="2000" b="1" dirty="0">
              <a:solidFill>
                <a:schemeClr val="bg1"/>
              </a:solidFill>
              <a:effectLst/>
            </a:endParaRPr>
          </a:p>
        </p:txBody>
      </p:sp>
    </p:spTree>
    <p:extLst>
      <p:ext uri="{BB962C8B-B14F-4D97-AF65-F5344CB8AC3E}">
        <p14:creationId xmlns:p14="http://schemas.microsoft.com/office/powerpoint/2010/main" val="106925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r>
              <a:rPr lang="en-US" altLang="zh-CN" sz="3200" dirty="0" smtClean="0">
                <a:latin typeface="+mn-ea"/>
              </a:rPr>
              <a:t>3</a:t>
            </a:r>
            <a:r>
              <a:rPr lang="zh-CN" altLang="zh-CN" sz="3200" dirty="0" smtClean="0">
                <a:latin typeface="+mn-ea"/>
              </a:rPr>
              <a:t>．选择弹性预算的表达方式</a:t>
            </a:r>
          </a:p>
          <a:p>
            <a:r>
              <a:rPr lang="zh-CN" altLang="zh-CN" sz="3200" dirty="0" smtClean="0">
                <a:latin typeface="+mn-ea"/>
              </a:rPr>
              <a:t>弹性预算的表达方式主要有列表法和公式法。</a:t>
            </a:r>
          </a:p>
        </p:txBody>
      </p:sp>
      <p:sp>
        <p:nvSpPr>
          <p:cNvPr id="3" name="文本框 3"/>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xfrm>
            <a:off x="623392" y="1340768"/>
            <a:ext cx="10972800" cy="4224939"/>
          </a:xfrm>
        </p:spPr>
        <p:txBody>
          <a:bodyPr>
            <a:normAutofit/>
          </a:bodyPr>
          <a:lstStyle/>
          <a:p>
            <a:r>
              <a:rPr lang="zh-CN" altLang="zh-CN" sz="3200" dirty="0" smtClean="0"/>
              <a:t>四、变动成本差异的分析</a:t>
            </a:r>
          </a:p>
          <a:p>
            <a:pPr lvl="5">
              <a:buNone/>
            </a:pPr>
            <a:r>
              <a:rPr lang="en-US" altLang="zh-CN" sz="2800" b="1" dirty="0" smtClean="0">
                <a:latin typeface="楷体" pitchFamily="49" charset="-122"/>
                <a:ea typeface="楷体" pitchFamily="49" charset="-122"/>
              </a:rPr>
              <a:t>1</a:t>
            </a:r>
            <a:r>
              <a:rPr lang="zh-CN" altLang="zh-CN" sz="2800" b="1" dirty="0" smtClean="0">
                <a:latin typeface="楷体" pitchFamily="49" charset="-122"/>
                <a:ea typeface="楷体" pitchFamily="49" charset="-122"/>
              </a:rPr>
              <a:t>．材料价格差异的分析</a:t>
            </a:r>
          </a:p>
          <a:p>
            <a:pPr lvl="5">
              <a:buNone/>
            </a:pPr>
            <a:r>
              <a:rPr lang="en-US" altLang="zh-CN" sz="2800" b="1" dirty="0" smtClean="0">
                <a:latin typeface="楷体" pitchFamily="49" charset="-122"/>
                <a:ea typeface="楷体" pitchFamily="49" charset="-122"/>
              </a:rPr>
              <a:t>2</a:t>
            </a:r>
            <a:r>
              <a:rPr lang="zh-CN" altLang="zh-CN" sz="2800" b="1" dirty="0" smtClean="0">
                <a:latin typeface="楷体" pitchFamily="49" charset="-122"/>
                <a:ea typeface="楷体" pitchFamily="49" charset="-122"/>
              </a:rPr>
              <a:t>．工资率差异的分析</a:t>
            </a:r>
          </a:p>
          <a:p>
            <a:pPr lvl="5">
              <a:buNone/>
            </a:pPr>
            <a:r>
              <a:rPr lang="en-US" altLang="zh-CN" sz="2800" b="1" dirty="0" smtClean="0">
                <a:latin typeface="楷体" pitchFamily="49" charset="-122"/>
                <a:ea typeface="楷体" pitchFamily="49" charset="-122"/>
              </a:rPr>
              <a:t>3</a:t>
            </a:r>
            <a:r>
              <a:rPr lang="zh-CN" altLang="zh-CN" sz="2800" b="1" dirty="0" smtClean="0">
                <a:latin typeface="楷体" pitchFamily="49" charset="-122"/>
                <a:ea typeface="楷体" pitchFamily="49" charset="-122"/>
              </a:rPr>
              <a:t>．变动制造费用支出差异的分析</a:t>
            </a:r>
          </a:p>
          <a:p>
            <a:pPr lvl="5">
              <a:buNone/>
            </a:pPr>
            <a:r>
              <a:rPr lang="en-US" altLang="zh-CN" sz="2800" b="1" dirty="0" smtClean="0">
                <a:latin typeface="楷体" pitchFamily="49" charset="-122"/>
                <a:ea typeface="楷体" pitchFamily="49" charset="-122"/>
              </a:rPr>
              <a:t>4</a:t>
            </a:r>
            <a:r>
              <a:rPr lang="zh-CN" altLang="zh-CN" sz="2800" b="1" dirty="0" smtClean="0">
                <a:latin typeface="楷体" pitchFamily="49" charset="-122"/>
                <a:ea typeface="楷体" pitchFamily="49" charset="-122"/>
              </a:rPr>
              <a:t>．材料用量差异的分析</a:t>
            </a:r>
          </a:p>
          <a:p>
            <a:pPr lvl="5">
              <a:buNone/>
            </a:pPr>
            <a:r>
              <a:rPr lang="en-US" altLang="zh-CN" sz="2800" b="1" dirty="0" smtClean="0">
                <a:latin typeface="楷体" pitchFamily="49" charset="-122"/>
                <a:ea typeface="楷体" pitchFamily="49" charset="-122"/>
              </a:rPr>
              <a:t>5</a:t>
            </a:r>
            <a:r>
              <a:rPr lang="zh-CN" altLang="zh-CN" sz="2800" b="1" dirty="0" smtClean="0">
                <a:latin typeface="楷体" pitchFamily="49" charset="-122"/>
                <a:ea typeface="楷体" pitchFamily="49" charset="-122"/>
              </a:rPr>
              <a:t>．人工效率差异的分析</a:t>
            </a:r>
          </a:p>
          <a:p>
            <a:pPr lvl="5">
              <a:buNone/>
            </a:pPr>
            <a:r>
              <a:rPr lang="en-US" altLang="zh-CN" sz="2800" b="1" dirty="0" smtClean="0">
                <a:latin typeface="楷体" pitchFamily="49" charset="-122"/>
                <a:ea typeface="楷体" pitchFamily="49" charset="-122"/>
              </a:rPr>
              <a:t>6</a:t>
            </a:r>
            <a:r>
              <a:rPr lang="zh-CN" altLang="zh-CN" sz="2800" b="1" dirty="0" smtClean="0">
                <a:latin typeface="楷体" pitchFamily="49" charset="-122"/>
                <a:ea typeface="楷体" pitchFamily="49" charset="-122"/>
              </a:rPr>
              <a:t>．变动制造费用效率差异的分析</a:t>
            </a:r>
          </a:p>
        </p:txBody>
      </p:sp>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剪去单角的矩形 5"/>
          <p:cNvSpPr/>
          <p:nvPr/>
        </p:nvSpPr>
        <p:spPr>
          <a:xfrm>
            <a:off x="1091444" y="2348880"/>
            <a:ext cx="10009112" cy="3888432"/>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970" name="Rectangle 2"/>
          <p:cNvSpPr>
            <a:spLocks noGrp="1" noChangeArrowheads="1"/>
          </p:cNvSpPr>
          <p:nvPr>
            <p:ph type="title"/>
          </p:nvPr>
        </p:nvSpPr>
        <p:spPr>
          <a:xfrm>
            <a:off x="956596" y="1412776"/>
            <a:ext cx="10363200" cy="750291"/>
          </a:xfrm>
        </p:spPr>
        <p:txBody>
          <a:bodyPr/>
          <a:lstStyle/>
          <a:p>
            <a:pPr eaLnBrk="1" hangingPunct="1"/>
            <a:r>
              <a:rPr lang="en-US" altLang="zh-CN" sz="4000" b="1" dirty="0">
                <a:latin typeface="宋体" panose="02010600030101010101" pitchFamily="2" charset="-122"/>
                <a:sym typeface="Webdings" panose="05030102010509060703" pitchFamily="18" charset="2"/>
              </a:rPr>
              <a:t></a:t>
            </a:r>
            <a:r>
              <a:rPr lang="en-US" altLang="zh-CN" sz="4000" b="1" dirty="0">
                <a:latin typeface="宋体" panose="02010600030101010101" pitchFamily="2" charset="-122"/>
              </a:rPr>
              <a:t>【</a:t>
            </a:r>
            <a:r>
              <a:rPr lang="zh-CN" altLang="en-US" sz="4000" b="1" dirty="0">
                <a:latin typeface="宋体" panose="02010600030101010101" pitchFamily="2" charset="-122"/>
              </a:rPr>
              <a:t>复习思考题</a:t>
            </a:r>
            <a:r>
              <a:rPr lang="en-US" altLang="zh-CN" sz="4000" b="1" dirty="0" smtClean="0">
                <a:latin typeface="宋体" panose="02010600030101010101" pitchFamily="2" charset="-122"/>
              </a:rPr>
              <a:t>】</a:t>
            </a:r>
            <a:endParaRPr lang="zh-CN" altLang="en-US" sz="4000" b="1" dirty="0">
              <a:latin typeface="宋体" panose="02010600030101010101" pitchFamily="2" charset="-122"/>
              <a:sym typeface="Webdings" panose="05030102010509060703" pitchFamily="18" charset="2"/>
            </a:endParaRPr>
          </a:p>
        </p:txBody>
      </p:sp>
      <p:sp>
        <p:nvSpPr>
          <p:cNvPr id="2" name="内容占位符 1"/>
          <p:cNvSpPr>
            <a:spLocks noGrp="1"/>
          </p:cNvSpPr>
          <p:nvPr>
            <p:ph sz="quarter" idx="4"/>
          </p:nvPr>
        </p:nvSpPr>
        <p:spPr>
          <a:xfrm>
            <a:off x="1618086" y="2492896"/>
            <a:ext cx="8955828" cy="3744416"/>
          </a:xfrm>
          <a:ln>
            <a:noFill/>
          </a:ln>
        </p:spPr>
        <p:txBody>
          <a:bodyPr/>
          <a:lstStyle/>
          <a:p>
            <a:r>
              <a:rPr lang="en-US" altLang="zh-CN" dirty="0" smtClean="0">
                <a:latin typeface="宋体" panose="02010600030101010101" pitchFamily="2" charset="-122"/>
              </a:rPr>
              <a:t>1</a:t>
            </a:r>
            <a:r>
              <a:rPr lang="en-US" altLang="zh-CN" dirty="0">
                <a:latin typeface="宋体" panose="02010600030101010101" pitchFamily="2" charset="-122"/>
              </a:rPr>
              <a:t>.</a:t>
            </a:r>
            <a:r>
              <a:rPr lang="zh-CN" altLang="en-US" dirty="0">
                <a:latin typeface="宋体" panose="02010600030101010101" pitchFamily="2" charset="-122"/>
              </a:rPr>
              <a:t>简述弹性预算的基本原理</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r>
              <a:rPr lang="en-US" altLang="zh-CN" dirty="0" smtClean="0">
                <a:latin typeface="宋体" panose="02010600030101010101" pitchFamily="2" charset="-122"/>
              </a:rPr>
              <a:t>2</a:t>
            </a:r>
            <a:r>
              <a:rPr lang="en-US" altLang="zh-CN" dirty="0">
                <a:latin typeface="宋体" panose="02010600030101010101" pitchFamily="2" charset="-122"/>
              </a:rPr>
              <a:t>.</a:t>
            </a:r>
            <a:r>
              <a:rPr lang="zh-CN" altLang="en-US" dirty="0">
                <a:latin typeface="宋体" panose="02010600030101010101" pitchFamily="2" charset="-122"/>
              </a:rPr>
              <a:t>目标成本有哪些作用</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r>
              <a:rPr lang="en-US" altLang="zh-CN" dirty="0" smtClean="0">
                <a:latin typeface="宋体" panose="02010600030101010101" pitchFamily="2" charset="-122"/>
              </a:rPr>
              <a:t>3</a:t>
            </a:r>
            <a:r>
              <a:rPr lang="en-US" altLang="zh-CN" dirty="0">
                <a:latin typeface="宋体" panose="02010600030101010101" pitchFamily="2" charset="-122"/>
              </a:rPr>
              <a:t>.</a:t>
            </a:r>
            <a:r>
              <a:rPr lang="zh-CN" altLang="en-US" dirty="0">
                <a:latin typeface="宋体" panose="02010600030101010101" pitchFamily="2" charset="-122"/>
              </a:rPr>
              <a:t>简述标准成本法的适用范围</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r>
              <a:rPr lang="en-US" altLang="zh-CN" dirty="0" smtClean="0">
                <a:latin typeface="宋体" panose="02010600030101010101" pitchFamily="2" charset="-122"/>
              </a:rPr>
              <a:t>4</a:t>
            </a:r>
            <a:r>
              <a:rPr lang="en-US" altLang="zh-CN" dirty="0">
                <a:latin typeface="宋体" panose="02010600030101010101" pitchFamily="2" charset="-122"/>
              </a:rPr>
              <a:t>.</a:t>
            </a:r>
            <a:r>
              <a:rPr lang="zh-CN" altLang="en-US" dirty="0">
                <a:latin typeface="宋体" panose="02010600030101010101" pitchFamily="2" charset="-122"/>
              </a:rPr>
              <a:t>因素分析法包括哪几种方法</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r>
              <a:rPr lang="en-US" altLang="zh-CN" dirty="0" smtClean="0">
                <a:latin typeface="宋体" panose="02010600030101010101" pitchFamily="2" charset="-122"/>
              </a:rPr>
              <a:t>5</a:t>
            </a:r>
            <a:r>
              <a:rPr lang="en-US" altLang="zh-CN" dirty="0">
                <a:latin typeface="宋体" panose="02010600030101010101" pitchFamily="2" charset="-122"/>
              </a:rPr>
              <a:t>.</a:t>
            </a:r>
            <a:r>
              <a:rPr lang="zh-CN" altLang="en-US" dirty="0">
                <a:latin typeface="宋体" panose="02010600030101010101" pitchFamily="2" charset="-122"/>
              </a:rPr>
              <a:t>简述变动成本差异计算与分析的意义</a:t>
            </a:r>
            <a:r>
              <a:rPr lang="zh-CN" altLang="en-US" dirty="0" smtClean="0">
                <a:latin typeface="宋体" panose="02010600030101010101" pitchFamily="2" charset="-122"/>
              </a:rPr>
              <a:t>。</a:t>
            </a:r>
            <a:endParaRPr lang="en-US" altLang="zh-CN" dirty="0" smtClean="0">
              <a:latin typeface="宋体" panose="02010600030101010101" pitchFamily="2" charset="-122"/>
            </a:endParaRPr>
          </a:p>
          <a:p>
            <a:r>
              <a:rPr lang="en-US" altLang="zh-CN" dirty="0" smtClean="0">
                <a:latin typeface="宋体" panose="02010600030101010101" pitchFamily="2" charset="-122"/>
              </a:rPr>
              <a:t>6</a:t>
            </a:r>
            <a:r>
              <a:rPr lang="en-US" altLang="zh-CN" dirty="0">
                <a:latin typeface="宋体" panose="02010600030101010101" pitchFamily="2" charset="-122"/>
              </a:rPr>
              <a:t>.</a:t>
            </a:r>
            <a:r>
              <a:rPr lang="zh-CN" altLang="en-US" dirty="0">
                <a:latin typeface="宋体" panose="02010600030101010101" pitchFamily="2" charset="-122"/>
              </a:rPr>
              <a:t>简述定额管理的意义。</a:t>
            </a:r>
            <a:endParaRPr lang="zh-CN" altLang="en-US" dirty="0"/>
          </a:p>
        </p:txBody>
      </p:sp>
      <p:sp>
        <p:nvSpPr>
          <p:cNvPr id="5"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p:nvPr>
        </p:nvSpPr>
        <p:spPr/>
        <p:txBody>
          <a:bodyPr/>
          <a:lstStyle/>
          <a:p>
            <a:r>
              <a:rPr lang="en-US" altLang="zh-CN" dirty="0" smtClean="0"/>
              <a:t>1</a:t>
            </a:r>
            <a:r>
              <a:rPr lang="zh-CN" altLang="zh-CN" dirty="0" smtClean="0"/>
              <a:t>．简述弹性预算的基本原理。</a:t>
            </a:r>
          </a:p>
          <a:p>
            <a:r>
              <a:rPr lang="en-US" altLang="zh-CN" dirty="0" smtClean="0"/>
              <a:t>2</a:t>
            </a:r>
            <a:r>
              <a:rPr lang="zh-CN" altLang="zh-CN" dirty="0" smtClean="0"/>
              <a:t>．目标成本有哪些作用？</a:t>
            </a:r>
          </a:p>
          <a:p>
            <a:r>
              <a:rPr lang="en-US" altLang="zh-CN" dirty="0" smtClean="0"/>
              <a:t>3</a:t>
            </a:r>
            <a:r>
              <a:rPr lang="zh-CN" altLang="zh-CN" dirty="0" smtClean="0"/>
              <a:t>．简述标准成本法的适用范围。</a:t>
            </a:r>
          </a:p>
          <a:p>
            <a:r>
              <a:rPr lang="en-US" altLang="zh-CN" dirty="0" smtClean="0"/>
              <a:t>4</a:t>
            </a:r>
            <a:r>
              <a:rPr lang="zh-CN" altLang="zh-CN" dirty="0" smtClean="0"/>
              <a:t>．因素分析法包括哪几种方法？</a:t>
            </a:r>
          </a:p>
          <a:p>
            <a:r>
              <a:rPr lang="en-US" altLang="zh-CN" dirty="0" smtClean="0"/>
              <a:t>5</a:t>
            </a:r>
            <a:r>
              <a:rPr lang="zh-CN" altLang="zh-CN" dirty="0" smtClean="0"/>
              <a:t>．简述变动成本差异计算与分析的意义。</a:t>
            </a:r>
          </a:p>
          <a:p>
            <a:r>
              <a:rPr lang="en-US" altLang="zh-CN" dirty="0" smtClean="0"/>
              <a:t>6</a:t>
            </a:r>
            <a:r>
              <a:rPr lang="zh-CN" altLang="zh-CN" dirty="0" smtClean="0"/>
              <a:t>．简述定额管理的意义。</a:t>
            </a:r>
            <a:endParaRPr lang="zh-CN" altLang="en-US" dirty="0"/>
          </a:p>
        </p:txBody>
      </p:sp>
      <p:sp>
        <p:nvSpPr>
          <p:cNvPr id="6" name="标题 5"/>
          <p:cNvSpPr>
            <a:spLocks noGrp="1"/>
          </p:cNvSpPr>
          <p:nvPr>
            <p:ph type="title" idx="11"/>
          </p:nvPr>
        </p:nvSpPr>
        <p:spPr/>
        <p:txBody>
          <a:bodyPr>
            <a:normAutofit/>
          </a:bodyPr>
          <a:lstStyle/>
          <a:p>
            <a:r>
              <a:rPr lang="en-US" altLang="zh-CN" dirty="0" err="1" smtClean="0"/>
              <a:t>复习思考题</a:t>
            </a:r>
            <a:endParaRPr lang="zh-CN" altLang="en-US" dirty="0"/>
          </a:p>
        </p:txBody>
      </p:sp>
      <p:sp>
        <p:nvSpPr>
          <p:cNvPr id="4"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dirty="0" smtClean="0"/>
              <a:t>【练习</a:t>
            </a:r>
            <a:r>
              <a:rPr lang="en-US" altLang="zh-CN" dirty="0" smtClean="0"/>
              <a:t>3-1</a:t>
            </a:r>
            <a:r>
              <a:rPr lang="zh-CN" altLang="zh-CN" dirty="0" smtClean="0"/>
              <a:t>】华瑞酒业公司在计划期内预计销售青叶酒</a:t>
            </a:r>
            <a:r>
              <a:rPr lang="en-US" altLang="zh-CN" dirty="0" smtClean="0"/>
              <a:t>1</a:t>
            </a:r>
            <a:r>
              <a:rPr lang="en-US" altLang="zh-CN" baseline="-25000" dirty="0" smtClean="0"/>
              <a:t> </a:t>
            </a:r>
            <a:r>
              <a:rPr lang="en-US" altLang="zh-CN" dirty="0" smtClean="0"/>
              <a:t>000</a:t>
            </a:r>
            <a:r>
              <a:rPr lang="zh-CN" altLang="zh-CN" dirty="0" smtClean="0"/>
              <a:t>件，销售单价预计为</a:t>
            </a:r>
            <a:r>
              <a:rPr lang="en-US" altLang="zh-CN" dirty="0" smtClean="0"/>
              <a:t>50</a:t>
            </a:r>
            <a:r>
              <a:rPr lang="zh-CN" altLang="zh-CN" dirty="0" smtClean="0"/>
              <a:t>元</a:t>
            </a:r>
            <a:r>
              <a:rPr lang="en-US" altLang="zh-CN" dirty="0" smtClean="0"/>
              <a:t>/</a:t>
            </a:r>
            <a:r>
              <a:rPr lang="zh-CN" altLang="zh-CN" dirty="0" smtClean="0"/>
              <a:t>件，单位变动成本预计为</a:t>
            </a:r>
            <a:r>
              <a:rPr lang="en-US" altLang="zh-CN" dirty="0" smtClean="0"/>
              <a:t>20</a:t>
            </a:r>
            <a:r>
              <a:rPr lang="zh-CN" altLang="zh-CN" dirty="0" smtClean="0"/>
              <a:t>元</a:t>
            </a:r>
            <a:r>
              <a:rPr lang="en-US" altLang="zh-CN" dirty="0" smtClean="0"/>
              <a:t>/</a:t>
            </a:r>
            <a:r>
              <a:rPr lang="zh-CN" altLang="zh-CN" dirty="0" smtClean="0"/>
              <a:t>件，分摊固定成本预计为</a:t>
            </a:r>
            <a:r>
              <a:rPr lang="en-US" altLang="zh-CN" dirty="0" smtClean="0"/>
              <a:t>15 000</a:t>
            </a:r>
            <a:r>
              <a:rPr lang="zh-CN" altLang="zh-CN" dirty="0" smtClean="0"/>
              <a:t>元。请采用弹性预算方法编制该酒的收入、成本和利润预算，其结果填入表</a:t>
            </a:r>
            <a:r>
              <a:rPr lang="en-US" altLang="zh-CN" dirty="0" smtClean="0"/>
              <a:t>3-23</a:t>
            </a:r>
            <a:r>
              <a:rPr lang="zh-CN" altLang="zh-CN" dirty="0" smtClean="0"/>
              <a:t>与表</a:t>
            </a:r>
            <a:r>
              <a:rPr lang="en-US" altLang="zh-CN" dirty="0" smtClean="0"/>
              <a:t>3-24</a:t>
            </a:r>
            <a:r>
              <a:rPr lang="zh-CN" altLang="zh-CN" dirty="0" smtClean="0"/>
              <a:t>。</a:t>
            </a:r>
          </a:p>
        </p:txBody>
      </p:sp>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p:cNvPicPr>
            <a:picLocks noGrp="1" noChangeAspect="1" noChangeArrowheads="1"/>
          </p:cNvPicPr>
          <p:nvPr>
            <p:ph/>
          </p:nvPr>
        </p:nvPicPr>
        <p:blipFill>
          <a:blip r:embed="rId2" cstate="print"/>
          <a:srcRect/>
          <a:stretch>
            <a:fillRect/>
          </a:stretch>
        </p:blipFill>
        <p:spPr bwMode="auto">
          <a:xfrm>
            <a:off x="304895" y="1544635"/>
            <a:ext cx="11551745" cy="3900589"/>
          </a:xfrm>
          <a:prstGeom prst="rect">
            <a:avLst/>
          </a:prstGeom>
          <a:noFill/>
          <a:ln w="9525">
            <a:noFill/>
            <a:miter lim="800000"/>
            <a:headEnd/>
            <a:tailEnd/>
          </a:ln>
        </p:spPr>
      </p:pic>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Grp="1" noChangeAspect="1" noChangeArrowheads="1"/>
          </p:cNvPicPr>
          <p:nvPr>
            <p:ph/>
          </p:nvPr>
        </p:nvPicPr>
        <p:blipFill>
          <a:blip r:embed="rId2" cstate="print"/>
          <a:stretch>
            <a:fillRect/>
          </a:stretch>
        </p:blipFill>
        <p:spPr bwMode="auto">
          <a:xfrm>
            <a:off x="408677" y="1268761"/>
            <a:ext cx="11374647" cy="4280414"/>
          </a:xfrm>
          <a:prstGeom prst="rect">
            <a:avLst/>
          </a:prstGeom>
          <a:noFill/>
          <a:ln w="9525">
            <a:noFill/>
            <a:miter lim="800000"/>
            <a:headEnd/>
            <a:tailEnd/>
          </a:ln>
        </p:spPr>
      </p:pic>
      <p:sp>
        <p:nvSpPr>
          <p:cNvPr id="5"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dirty="0" smtClean="0"/>
              <a:t>【练习</a:t>
            </a:r>
            <a:r>
              <a:rPr lang="en-US" altLang="zh-CN" dirty="0" smtClean="0"/>
              <a:t>3-2</a:t>
            </a:r>
            <a:r>
              <a:rPr lang="zh-CN" altLang="zh-CN" dirty="0" smtClean="0"/>
              <a:t>】青叶酒单位售价为</a:t>
            </a:r>
            <a:r>
              <a:rPr lang="en-US" altLang="zh-CN" dirty="0" smtClean="0"/>
              <a:t>50</a:t>
            </a:r>
            <a:r>
              <a:rPr lang="zh-CN" altLang="zh-CN" dirty="0" smtClean="0"/>
              <a:t>元</a:t>
            </a:r>
            <a:r>
              <a:rPr lang="en-US" altLang="zh-CN" dirty="0" smtClean="0"/>
              <a:t>/</a:t>
            </a:r>
            <a:r>
              <a:rPr lang="zh-CN" altLang="zh-CN" dirty="0" smtClean="0"/>
              <a:t>件，单位产品的变动成本为</a:t>
            </a:r>
            <a:r>
              <a:rPr lang="en-US" altLang="zh-CN" dirty="0" smtClean="0"/>
              <a:t>20</a:t>
            </a:r>
            <a:r>
              <a:rPr lang="zh-CN" altLang="zh-CN" dirty="0" smtClean="0"/>
              <a:t>元</a:t>
            </a:r>
            <a:r>
              <a:rPr lang="en-US" altLang="zh-CN" dirty="0" smtClean="0"/>
              <a:t>/</a:t>
            </a:r>
            <a:r>
              <a:rPr lang="zh-CN" altLang="zh-CN" dirty="0" smtClean="0"/>
              <a:t>件，分摊固定成本预计为</a:t>
            </a:r>
            <a:r>
              <a:rPr lang="en-US" altLang="zh-CN" dirty="0" smtClean="0"/>
              <a:t>15 000</a:t>
            </a:r>
            <a:r>
              <a:rPr lang="zh-CN" altLang="zh-CN" dirty="0" smtClean="0"/>
              <a:t>元，试计算其盈亏临界点销售量。</a:t>
            </a:r>
          </a:p>
          <a:p>
            <a:r>
              <a:rPr lang="zh-CN" altLang="zh-CN" dirty="0" smtClean="0"/>
              <a:t>【练习</a:t>
            </a:r>
            <a:r>
              <a:rPr lang="en-US" altLang="zh-CN" dirty="0" smtClean="0"/>
              <a:t>3-3</a:t>
            </a:r>
            <a:r>
              <a:rPr lang="zh-CN" altLang="zh-CN" dirty="0" smtClean="0"/>
              <a:t>】汽车</a:t>
            </a:r>
            <a:r>
              <a:rPr lang="en-US" altLang="zh-CN" dirty="0" smtClean="0"/>
              <a:t>CDX-B</a:t>
            </a:r>
            <a:r>
              <a:rPr lang="zh-CN" altLang="zh-CN" dirty="0" smtClean="0"/>
              <a:t>总成由</a:t>
            </a:r>
            <a:r>
              <a:rPr lang="en-US" altLang="zh-CN" dirty="0" smtClean="0"/>
              <a:t>8</a:t>
            </a:r>
            <a:r>
              <a:rPr lang="zh-CN" altLang="zh-CN" dirty="0" smtClean="0"/>
              <a:t>种零件组成，根据表</a:t>
            </a:r>
            <a:r>
              <a:rPr lang="en-US" altLang="zh-CN" dirty="0" smtClean="0"/>
              <a:t>3-25</a:t>
            </a:r>
            <a:r>
              <a:rPr lang="zh-CN" altLang="zh-CN" dirty="0" smtClean="0"/>
              <a:t>数据，计算“价值系数”“零件目标成本”和“零件成本应降低额”并填写于表</a:t>
            </a:r>
            <a:r>
              <a:rPr lang="en-US" altLang="zh-CN" dirty="0" smtClean="0"/>
              <a:t>3-25</a:t>
            </a:r>
            <a:r>
              <a:rPr lang="zh-CN" altLang="zh-CN" dirty="0" smtClean="0"/>
              <a:t>内（产品目标成本为</a:t>
            </a:r>
            <a:r>
              <a:rPr lang="en-US" altLang="zh-CN" dirty="0" smtClean="0"/>
              <a:t>48</a:t>
            </a:r>
            <a:r>
              <a:rPr lang="zh-CN" altLang="zh-CN" dirty="0" smtClean="0"/>
              <a:t>元）。</a:t>
            </a:r>
            <a:endParaRPr lang="zh-CN" altLang="en-US" dirty="0"/>
          </a:p>
        </p:txBody>
      </p:sp>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p:cNvPicPr>
            <a:picLocks noGrp="1" noChangeAspect="1" noChangeArrowheads="1"/>
          </p:cNvPicPr>
          <p:nvPr>
            <p:ph/>
          </p:nvPr>
        </p:nvPicPr>
        <p:blipFill>
          <a:blip r:embed="rId2" cstate="print"/>
          <a:srcRect/>
          <a:stretch>
            <a:fillRect/>
          </a:stretch>
        </p:blipFill>
        <p:spPr bwMode="auto">
          <a:xfrm>
            <a:off x="473169" y="1556792"/>
            <a:ext cx="11245663" cy="4235380"/>
          </a:xfrm>
          <a:prstGeom prst="rect">
            <a:avLst/>
          </a:prstGeom>
          <a:noFill/>
          <a:ln w="9525">
            <a:noFill/>
            <a:miter lim="800000"/>
            <a:headEnd/>
            <a:tailEnd/>
          </a:ln>
        </p:spPr>
      </p:pic>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dirty="0" smtClean="0"/>
              <a:t>【练习</a:t>
            </a:r>
            <a:r>
              <a:rPr lang="en-US" altLang="zh-CN" dirty="0" smtClean="0"/>
              <a:t>3-4</a:t>
            </a:r>
            <a:r>
              <a:rPr lang="zh-CN" altLang="zh-CN" dirty="0" smtClean="0"/>
              <a:t>】某企业</a:t>
            </a:r>
            <a:r>
              <a:rPr lang="en-US" altLang="zh-CN" dirty="0" smtClean="0"/>
              <a:t>9</a:t>
            </a:r>
            <a:r>
              <a:rPr lang="zh-CN" altLang="zh-CN" dirty="0" smtClean="0"/>
              <a:t>月某种原材料费用的实际值是</a:t>
            </a:r>
            <a:r>
              <a:rPr lang="en-US" altLang="zh-CN" dirty="0" smtClean="0"/>
              <a:t>9 240</a:t>
            </a:r>
            <a:r>
              <a:rPr lang="zh-CN" altLang="zh-CN" dirty="0" smtClean="0"/>
              <a:t>元，而其计划值是</a:t>
            </a:r>
            <a:r>
              <a:rPr lang="en-US" altLang="zh-CN" dirty="0" smtClean="0"/>
              <a:t>8 000</a:t>
            </a:r>
            <a:r>
              <a:rPr lang="zh-CN" altLang="zh-CN" dirty="0" smtClean="0"/>
              <a:t>元。实际比计划增加</a:t>
            </a:r>
            <a:r>
              <a:rPr lang="en-US" altLang="zh-CN" dirty="0" smtClean="0"/>
              <a:t>1</a:t>
            </a:r>
            <a:r>
              <a:rPr lang="en-US" altLang="zh-CN" baseline="30000" dirty="0" smtClean="0"/>
              <a:t> </a:t>
            </a:r>
            <a:r>
              <a:rPr lang="en-US" altLang="zh-CN" dirty="0" smtClean="0"/>
              <a:t>240</a:t>
            </a:r>
            <a:r>
              <a:rPr lang="zh-CN" altLang="zh-CN" dirty="0" smtClean="0"/>
              <a:t>元。由于原材料费用是由产品产量、单位产品材料消耗用量和材料单价</a:t>
            </a:r>
            <a:r>
              <a:rPr lang="en-US" altLang="zh-CN" dirty="0" smtClean="0"/>
              <a:t>3</a:t>
            </a:r>
            <a:r>
              <a:rPr lang="zh-CN" altLang="zh-CN" dirty="0" smtClean="0"/>
              <a:t>个因素的乘积构成的，因此，可以将材料费用这一总指标分解为</a:t>
            </a:r>
            <a:r>
              <a:rPr lang="en-US" altLang="zh-CN" dirty="0" smtClean="0"/>
              <a:t>3</a:t>
            </a:r>
            <a:r>
              <a:rPr lang="zh-CN" altLang="zh-CN" dirty="0" smtClean="0"/>
              <a:t>个因素，然后逐个分析它们对材料费用总额的影响方向和程度。现假定这</a:t>
            </a:r>
            <a:r>
              <a:rPr lang="en-US" altLang="zh-CN" dirty="0" smtClean="0"/>
              <a:t>3</a:t>
            </a:r>
            <a:r>
              <a:rPr lang="zh-CN" altLang="zh-CN" dirty="0" smtClean="0"/>
              <a:t>个因素的数值见表</a:t>
            </a:r>
            <a:r>
              <a:rPr lang="en-US" altLang="zh-CN" dirty="0" smtClean="0"/>
              <a:t>3-26</a:t>
            </a:r>
            <a:r>
              <a:rPr lang="zh-CN" altLang="zh-CN" dirty="0" smtClean="0"/>
              <a:t>。</a:t>
            </a:r>
            <a:endParaRPr lang="zh-CN" altLang="en-US" dirty="0"/>
          </a:p>
        </p:txBody>
      </p:sp>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p:cNvPicPr>
            <a:picLocks noGrp="1" noChangeAspect="1" noChangeArrowheads="1"/>
          </p:cNvPicPr>
          <p:nvPr>
            <p:ph/>
          </p:nvPr>
        </p:nvPicPr>
        <p:blipFill>
          <a:blip r:embed="rId2" cstate="print"/>
          <a:srcRect/>
          <a:stretch>
            <a:fillRect/>
          </a:stretch>
        </p:blipFill>
        <p:spPr bwMode="auto">
          <a:xfrm>
            <a:off x="444614" y="1307102"/>
            <a:ext cx="11268010" cy="4243796"/>
          </a:xfrm>
          <a:prstGeom prst="rect">
            <a:avLst/>
          </a:prstGeom>
          <a:noFill/>
          <a:ln w="9525">
            <a:noFill/>
            <a:miter lim="800000"/>
            <a:headEnd/>
            <a:tailEnd/>
          </a:ln>
        </p:spPr>
      </p:pic>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r>
              <a:rPr lang="zh-CN" altLang="zh-CN" sz="3200" dirty="0" smtClean="0"/>
              <a:t>（</a:t>
            </a:r>
            <a:r>
              <a:rPr lang="en-US" altLang="zh-CN" sz="3200" dirty="0" smtClean="0"/>
              <a:t>1</a:t>
            </a:r>
            <a:r>
              <a:rPr lang="zh-CN" altLang="zh-CN" sz="3200" dirty="0" smtClean="0"/>
              <a:t>）列表法</a:t>
            </a:r>
          </a:p>
          <a:p>
            <a:r>
              <a:rPr lang="zh-CN" altLang="en-US" sz="3200" dirty="0" smtClean="0">
                <a:latin typeface="楷体" pitchFamily="49" charset="-122"/>
                <a:ea typeface="楷体" pitchFamily="49" charset="-122"/>
              </a:rPr>
              <a:t>例</a:t>
            </a:r>
            <a:r>
              <a:rPr lang="en-US" altLang="zh-CN" sz="3200" dirty="0" smtClean="0">
                <a:latin typeface="楷体" pitchFamily="49" charset="-122"/>
                <a:ea typeface="楷体" pitchFamily="49" charset="-122"/>
              </a:rPr>
              <a:t>3-1</a:t>
            </a:r>
            <a:r>
              <a:rPr lang="zh-CN" altLang="en-US" sz="3200" dirty="0" smtClean="0">
                <a:latin typeface="楷体" pitchFamily="49" charset="-122"/>
                <a:ea typeface="楷体" pitchFamily="49" charset="-122"/>
              </a:rPr>
              <a:t>：</a:t>
            </a:r>
            <a:r>
              <a:rPr lang="zh-CN" altLang="zh-CN" sz="3200" dirty="0" smtClean="0">
                <a:latin typeface="楷体" pitchFamily="49" charset="-122"/>
                <a:ea typeface="楷体" pitchFamily="49" charset="-122"/>
              </a:rPr>
              <a:t>太行冶炼公司装卸部门在正常情况下，全年装卸作业量预计为</a:t>
            </a:r>
            <a:r>
              <a:rPr lang="en-US" altLang="zh-CN" sz="3200" dirty="0" smtClean="0">
                <a:latin typeface="楷体" pitchFamily="49" charset="-122"/>
                <a:ea typeface="楷体" pitchFamily="49" charset="-122"/>
              </a:rPr>
              <a:t>8 600</a:t>
            </a:r>
            <a:r>
              <a:rPr lang="en-US" altLang="zh-CN" sz="3200" dirty="0" smtClean="0">
                <a:latin typeface="楷体" pitchFamily="49" charset="-122"/>
                <a:ea typeface="楷体" pitchFamily="49" charset="-122"/>
                <a:sym typeface="Symbol"/>
              </a:rPr>
              <a:t></a:t>
            </a:r>
            <a:r>
              <a:rPr lang="en-US" altLang="zh-CN" sz="3200" dirty="0" smtClean="0">
                <a:latin typeface="楷体" pitchFamily="49" charset="-122"/>
                <a:ea typeface="楷体" pitchFamily="49" charset="-122"/>
              </a:rPr>
              <a:t>10</a:t>
            </a:r>
            <a:r>
              <a:rPr lang="en-US" altLang="zh-CN" sz="3200" baseline="30000" dirty="0" smtClean="0">
                <a:latin typeface="楷体" pitchFamily="49" charset="-122"/>
                <a:ea typeface="楷体" pitchFamily="49" charset="-122"/>
              </a:rPr>
              <a:t>3</a:t>
            </a:r>
            <a:r>
              <a:rPr lang="en-US" altLang="zh-CN" sz="3200" dirty="0" smtClean="0">
                <a:latin typeface="楷体" pitchFamily="49" charset="-122"/>
                <a:ea typeface="楷体" pitchFamily="49" charset="-122"/>
              </a:rPr>
              <a:t>t</a:t>
            </a:r>
            <a:r>
              <a:rPr lang="zh-CN" altLang="zh-CN" sz="3200" dirty="0" smtClean="0">
                <a:latin typeface="楷体" pitchFamily="49" charset="-122"/>
                <a:ea typeface="楷体" pitchFamily="49" charset="-122"/>
              </a:rPr>
              <a:t>，要求在其</a:t>
            </a:r>
            <a:r>
              <a:rPr lang="en-US" altLang="zh-CN" sz="3200" dirty="0" smtClean="0">
                <a:latin typeface="楷体" pitchFamily="49" charset="-122"/>
                <a:ea typeface="楷体" pitchFamily="49" charset="-122"/>
              </a:rPr>
              <a:t>80%</a:t>
            </a:r>
            <a:r>
              <a:rPr lang="zh-CN" altLang="zh-CN" sz="3200" dirty="0" smtClean="0">
                <a:latin typeface="楷体" pitchFamily="49" charset="-122"/>
                <a:ea typeface="楷体" pitchFamily="49" charset="-122"/>
              </a:rPr>
              <a:t>至</a:t>
            </a:r>
            <a:r>
              <a:rPr lang="en-US" altLang="zh-CN" sz="3200" dirty="0" smtClean="0">
                <a:latin typeface="楷体" pitchFamily="49" charset="-122"/>
                <a:ea typeface="楷体" pitchFamily="49" charset="-122"/>
              </a:rPr>
              <a:t>120%</a:t>
            </a:r>
            <a:r>
              <a:rPr lang="zh-CN" altLang="zh-CN" sz="3200" dirty="0" smtClean="0">
                <a:latin typeface="楷体" pitchFamily="49" charset="-122"/>
                <a:ea typeface="楷体" pitchFamily="49" charset="-122"/>
              </a:rPr>
              <a:t>之间按间隔</a:t>
            </a:r>
            <a:r>
              <a:rPr lang="en-US" altLang="zh-CN" sz="3200" dirty="0" smtClean="0">
                <a:latin typeface="楷体" pitchFamily="49" charset="-122"/>
                <a:ea typeface="楷体" pitchFamily="49" charset="-122"/>
              </a:rPr>
              <a:t>10%</a:t>
            </a:r>
            <a:r>
              <a:rPr lang="zh-CN" altLang="zh-CN" sz="3200" dirty="0" smtClean="0">
                <a:latin typeface="楷体" pitchFamily="49" charset="-122"/>
                <a:ea typeface="楷体" pitchFamily="49" charset="-122"/>
              </a:rPr>
              <a:t>的装卸作业量，以及按表</a:t>
            </a:r>
            <a:r>
              <a:rPr lang="en-US" altLang="zh-CN" sz="3200" dirty="0" smtClean="0">
                <a:latin typeface="楷体" pitchFamily="49" charset="-122"/>
                <a:ea typeface="楷体" pitchFamily="49" charset="-122"/>
              </a:rPr>
              <a:t>3-1</a:t>
            </a:r>
            <a:r>
              <a:rPr lang="zh-CN" altLang="zh-CN" sz="3200" dirty="0" smtClean="0">
                <a:latin typeface="楷体" pitchFamily="49" charset="-122"/>
                <a:ea typeface="楷体" pitchFamily="49" charset="-122"/>
              </a:rPr>
              <a:t>中的各项成本费用的标准编制其弹性预算。</a:t>
            </a:r>
          </a:p>
        </p:txBody>
      </p:sp>
      <p:sp>
        <p:nvSpPr>
          <p:cNvPr id="3" name="文本框 3"/>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p:cNvPicPr>
            <a:picLocks noGrp="1" noChangeAspect="1" noChangeArrowheads="1"/>
          </p:cNvPicPr>
          <p:nvPr>
            <p:ph/>
          </p:nvPr>
        </p:nvPicPr>
        <p:blipFill>
          <a:blip r:embed="rId2" cstate="print"/>
          <a:srcRect/>
          <a:stretch>
            <a:fillRect/>
          </a:stretch>
        </p:blipFill>
        <p:spPr bwMode="auto">
          <a:xfrm>
            <a:off x="623392" y="1471692"/>
            <a:ext cx="10945216" cy="4122224"/>
          </a:xfrm>
          <a:prstGeom prst="rect">
            <a:avLst/>
          </a:prstGeom>
          <a:noFill/>
          <a:ln w="9525">
            <a:noFill/>
            <a:miter lim="800000"/>
            <a:headEnd/>
            <a:tailEnd/>
          </a:ln>
        </p:spPr>
      </p:pic>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dirty="0" smtClean="0"/>
              <a:t>【练习</a:t>
            </a:r>
            <a:r>
              <a:rPr lang="en-US" altLang="zh-CN" dirty="0" smtClean="0"/>
              <a:t>3-5</a:t>
            </a:r>
            <a:r>
              <a:rPr lang="zh-CN" altLang="zh-CN" dirty="0" smtClean="0"/>
              <a:t>】鑫盛工具厂所生产的</a:t>
            </a:r>
            <a:r>
              <a:rPr lang="en-US" altLang="zh-CN" dirty="0" smtClean="0"/>
              <a:t>BS-C</a:t>
            </a:r>
            <a:r>
              <a:rPr lang="zh-CN" altLang="zh-CN" dirty="0" smtClean="0"/>
              <a:t>工具成本数据见表</a:t>
            </a:r>
            <a:r>
              <a:rPr lang="en-US" altLang="zh-CN" dirty="0" smtClean="0"/>
              <a:t>3-28</a:t>
            </a:r>
            <a:r>
              <a:rPr lang="zh-CN" altLang="zh-CN" dirty="0" smtClean="0"/>
              <a:t>和表</a:t>
            </a:r>
            <a:r>
              <a:rPr lang="en-US" altLang="zh-CN" dirty="0" smtClean="0"/>
              <a:t>3-29</a:t>
            </a:r>
            <a:r>
              <a:rPr lang="zh-CN" altLang="zh-CN" dirty="0" smtClean="0"/>
              <a:t>，要求分别计算其工料费的成本差异，并将结果填列于表</a:t>
            </a:r>
            <a:r>
              <a:rPr lang="en-US" altLang="zh-CN" dirty="0" smtClean="0"/>
              <a:t>3-30</a:t>
            </a:r>
            <a:r>
              <a:rPr lang="zh-CN" altLang="zh-CN" dirty="0" smtClean="0"/>
              <a:t>、表</a:t>
            </a:r>
            <a:r>
              <a:rPr lang="en-US" altLang="zh-CN" dirty="0" smtClean="0"/>
              <a:t>3-31</a:t>
            </a:r>
            <a:r>
              <a:rPr lang="zh-CN" altLang="zh-CN" dirty="0" smtClean="0"/>
              <a:t>和表</a:t>
            </a:r>
            <a:r>
              <a:rPr lang="en-US" altLang="zh-CN" dirty="0" smtClean="0"/>
              <a:t>3-32</a:t>
            </a:r>
            <a:r>
              <a:rPr lang="zh-CN" altLang="zh-CN" dirty="0" smtClean="0"/>
              <a:t>（注：为简便起见，假定本题中的直接材料用量与其采购量相同）。</a:t>
            </a:r>
          </a:p>
        </p:txBody>
      </p:sp>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p:cNvPicPr>
            <a:picLocks noGrp="1" noChangeAspect="1" noChangeArrowheads="1"/>
          </p:cNvPicPr>
          <p:nvPr>
            <p:ph/>
          </p:nvPr>
        </p:nvPicPr>
        <p:blipFill>
          <a:blip r:embed="rId2" cstate="print"/>
          <a:srcRect/>
          <a:stretch>
            <a:fillRect/>
          </a:stretch>
        </p:blipFill>
        <p:spPr bwMode="auto">
          <a:xfrm>
            <a:off x="587388" y="1072374"/>
            <a:ext cx="11017224" cy="5007830"/>
          </a:xfrm>
          <a:prstGeom prst="rect">
            <a:avLst/>
          </a:prstGeom>
          <a:noFill/>
          <a:ln w="9525">
            <a:noFill/>
            <a:miter lim="800000"/>
            <a:headEnd/>
            <a:tailEnd/>
          </a:ln>
        </p:spPr>
      </p:pic>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Grp="1" noChangeAspect="1" noChangeArrowheads="1"/>
          </p:cNvPicPr>
          <p:nvPr>
            <p:ph/>
          </p:nvPr>
        </p:nvPicPr>
        <p:blipFill>
          <a:blip r:embed="rId2" cstate="print"/>
          <a:srcRect/>
          <a:stretch>
            <a:fillRect/>
          </a:stretch>
        </p:blipFill>
        <p:spPr bwMode="auto">
          <a:xfrm>
            <a:off x="1271464" y="754417"/>
            <a:ext cx="9721080" cy="5554903"/>
          </a:xfrm>
          <a:prstGeom prst="rect">
            <a:avLst/>
          </a:prstGeom>
          <a:noFill/>
          <a:ln w="9525">
            <a:noFill/>
            <a:miter lim="800000"/>
            <a:headEnd/>
            <a:tailEnd/>
          </a:ln>
        </p:spPr>
      </p:pic>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Grp="1" noChangeAspect="1" noChangeArrowheads="1"/>
          </p:cNvPicPr>
          <p:nvPr>
            <p:ph/>
          </p:nvPr>
        </p:nvPicPr>
        <p:blipFill>
          <a:blip r:embed="rId2" cstate="print"/>
          <a:srcRect/>
          <a:stretch>
            <a:fillRect/>
          </a:stretch>
        </p:blipFill>
        <p:spPr bwMode="auto">
          <a:xfrm>
            <a:off x="569386" y="1223281"/>
            <a:ext cx="11053228" cy="4653991"/>
          </a:xfrm>
          <a:prstGeom prst="rect">
            <a:avLst/>
          </a:prstGeom>
          <a:noFill/>
          <a:ln w="9525">
            <a:noFill/>
            <a:miter lim="800000"/>
            <a:headEnd/>
            <a:tailEnd/>
          </a:ln>
        </p:spPr>
      </p:pic>
      <p:sp>
        <p:nvSpPr>
          <p:cNvPr id="4"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Grp="1" noChangeAspect="1" noChangeArrowheads="1"/>
          </p:cNvPicPr>
          <p:nvPr>
            <p:ph/>
          </p:nvPr>
        </p:nvPicPr>
        <p:blipFill>
          <a:blip r:embed="rId2" cstate="print"/>
          <a:srcRect/>
          <a:stretch>
            <a:fillRect/>
          </a:stretch>
        </p:blipFill>
        <p:spPr bwMode="auto">
          <a:xfrm>
            <a:off x="568327" y="1124744"/>
            <a:ext cx="11089232" cy="4896544"/>
          </a:xfrm>
          <a:prstGeom prst="rect">
            <a:avLst/>
          </a:prstGeom>
          <a:noFill/>
          <a:ln w="9525">
            <a:noFill/>
            <a:miter lim="800000"/>
            <a:headEnd/>
            <a:tailEnd/>
          </a:ln>
        </p:spPr>
      </p:pic>
      <p:sp>
        <p:nvSpPr>
          <p:cNvPr id="3" name="文本框 4"/>
          <p:cNvSpPr txBox="1">
            <a:spLocks noChangeAspect="1"/>
          </p:cNvSpPr>
          <p:nvPr/>
        </p:nvSpPr>
        <p:spPr>
          <a:xfrm>
            <a:off x="47328" y="116632"/>
            <a:ext cx="3946914"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2"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4.png"/>
          <p:cNvPicPr>
            <a:picLocks noChangeAspect="1"/>
          </p:cNvPicPr>
          <p:nvPr/>
        </p:nvPicPr>
        <p:blipFill>
          <a:blip r:embed="rId2" cstate="print"/>
          <a:stretch>
            <a:fillRect/>
          </a:stretch>
        </p:blipFill>
        <p:spPr>
          <a:xfrm>
            <a:off x="0" y="0"/>
            <a:ext cx="12191999"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6" name="矩形 5"/>
          <p:cNvSpPr/>
          <p:nvPr/>
        </p:nvSpPr>
        <p:spPr>
          <a:xfrm>
            <a:off x="839416" y="1484784"/>
            <a:ext cx="10513168" cy="4176464"/>
          </a:xfrm>
          <a:prstGeom prst="rect">
            <a:avLst/>
          </a:prstGeom>
          <a:solidFill>
            <a:schemeClr val="bg1">
              <a:lumMod val="95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表格 1"/>
          <p:cNvGraphicFramePr>
            <a:graphicFrameLocks noGrp="1"/>
          </p:cNvGraphicFramePr>
          <p:nvPr>
            <p:extLst>
              <p:ext uri="{D42A27DB-BD31-4B8C-83A1-F6EECF244321}">
                <p14:modId xmlns:p14="http://schemas.microsoft.com/office/powerpoint/2010/main" val="3706544810"/>
              </p:ext>
            </p:extLst>
          </p:nvPr>
        </p:nvGraphicFramePr>
        <p:xfrm>
          <a:off x="838200" y="1772816"/>
          <a:ext cx="10515600" cy="3657600"/>
        </p:xfrm>
        <a:graphic>
          <a:graphicData uri="http://schemas.openxmlformats.org/drawingml/2006/table">
            <a:tbl>
              <a:tblPr firstRow="1" firstCol="1" lastRow="1" lastCol="1" bandRow="1" bandCol="1">
                <a:effectLst/>
                <a:tableStyleId>{5940675A-B579-460E-94D1-54222C63F5DA}</a:tableStyleId>
              </a:tblPr>
              <a:tblGrid>
                <a:gridCol w="3601616">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745632">
                  <a:extLst>
                    <a:ext uri="{9D8B030D-6E8A-4147-A177-3AD203B41FA5}">
                      <a16:colId xmlns:a16="http://schemas.microsoft.com/office/drawing/2014/main" val="20002"/>
                    </a:ext>
                  </a:extLst>
                </a:gridCol>
              </a:tblGrid>
              <a:tr h="235501">
                <a:tc rowSpan="2">
                  <a:txBody>
                    <a:bodyPr/>
                    <a:lstStyle/>
                    <a:p>
                      <a:pPr algn="ctr">
                        <a:spcBef>
                          <a:spcPts val="0"/>
                        </a:spcBef>
                        <a:spcAft>
                          <a:spcPts val="0"/>
                        </a:spcAft>
                      </a:pPr>
                      <a:r>
                        <a:rPr lang="zh-CN" sz="2000" b="1" kern="0" dirty="0">
                          <a:effectLst/>
                          <a:latin typeface="+mn-ea"/>
                          <a:ea typeface="+mn-ea"/>
                          <a:cs typeface="Times New Roman" pitchFamily="18" charset="0"/>
                        </a:rPr>
                        <a:t>项目</a:t>
                      </a:r>
                      <a:endParaRPr lang="zh-CN" sz="3600" b="1" kern="100" dirty="0">
                        <a:effectLst/>
                        <a:latin typeface="+mn-ea"/>
                        <a:ea typeface="+mn-ea"/>
                        <a:cs typeface="Times New Roman" pitchFamily="18" charset="0"/>
                      </a:endParaRPr>
                    </a:p>
                  </a:txBody>
                  <a:tcPr marL="68580" marR="68580" marT="0" marB="0" anchor="ctr"/>
                </a:tc>
                <a:tc gridSpan="2">
                  <a:txBody>
                    <a:bodyPr/>
                    <a:lstStyle/>
                    <a:p>
                      <a:pPr marR="47625" algn="ctr">
                        <a:spcBef>
                          <a:spcPts val="0"/>
                        </a:spcBef>
                        <a:spcAft>
                          <a:spcPts val="0"/>
                        </a:spcAft>
                      </a:pPr>
                      <a:r>
                        <a:rPr lang="zh-CN" sz="2000" b="1" kern="100" dirty="0">
                          <a:effectLst/>
                          <a:latin typeface="+mn-ea"/>
                          <a:ea typeface="+mn-ea"/>
                          <a:cs typeface="Times New Roman" pitchFamily="18" charset="0"/>
                        </a:rPr>
                        <a:t>成本费用与装卸作业量关系</a:t>
                      </a:r>
                      <a:endParaRPr lang="zh-CN" sz="3600" b="1" kern="100" dirty="0">
                        <a:effectLst/>
                        <a:latin typeface="+mn-ea"/>
                        <a:ea typeface="+mn-ea"/>
                        <a:cs typeface="Times New Roman" pitchFamily="18" charset="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10000"/>
                  </a:ext>
                </a:extLst>
              </a:tr>
              <a:tr h="216024">
                <a:tc vMerge="1">
                  <a:txBody>
                    <a:bodyPr/>
                    <a:lstStyle/>
                    <a:p>
                      <a:endParaRPr lang="zh-CN" altLang="en-US"/>
                    </a:p>
                  </a:txBody>
                  <a:tcPr/>
                </a:tc>
                <a:tc>
                  <a:txBody>
                    <a:bodyPr/>
                    <a:lstStyle/>
                    <a:p>
                      <a:pPr algn="l">
                        <a:spcBef>
                          <a:spcPts val="0"/>
                        </a:spcBef>
                        <a:spcAft>
                          <a:spcPts val="0"/>
                        </a:spcAft>
                      </a:pPr>
                      <a:r>
                        <a:rPr lang="zh-CN" sz="2000" b="1" kern="100" dirty="0">
                          <a:effectLst/>
                          <a:latin typeface="+mn-ea"/>
                          <a:ea typeface="+mn-ea"/>
                          <a:cs typeface="Times New Roman" pitchFamily="18" charset="0"/>
                        </a:rPr>
                        <a:t>费用总额固定不变（元）</a:t>
                      </a:r>
                      <a:endParaRPr lang="zh-CN" sz="3600" b="1" kern="100" dirty="0">
                        <a:effectLst/>
                        <a:latin typeface="+mn-ea"/>
                        <a:ea typeface="+mn-ea"/>
                        <a:cs typeface="Times New Roman" pitchFamily="18" charset="0"/>
                      </a:endParaRPr>
                    </a:p>
                  </a:txBody>
                  <a:tcPr marL="68580" marR="68580" marT="0" marB="0" anchor="ctr"/>
                </a:tc>
                <a:tc>
                  <a:txBody>
                    <a:bodyPr/>
                    <a:lstStyle/>
                    <a:p>
                      <a:pPr algn="l">
                        <a:spcBef>
                          <a:spcPts val="0"/>
                        </a:spcBef>
                        <a:spcAft>
                          <a:spcPts val="0"/>
                        </a:spcAft>
                      </a:pPr>
                      <a:r>
                        <a:rPr lang="zh-CN" sz="2000" b="1" kern="100" dirty="0">
                          <a:effectLst/>
                          <a:latin typeface="+mn-ea"/>
                          <a:ea typeface="+mn-ea"/>
                          <a:cs typeface="Times New Roman" pitchFamily="18" charset="0"/>
                        </a:rPr>
                        <a:t>费用总额成正比变动（元</a:t>
                      </a:r>
                      <a:r>
                        <a:rPr lang="en-US" sz="2000" b="1" kern="100" dirty="0">
                          <a:effectLst/>
                          <a:latin typeface="+mn-ea"/>
                          <a:ea typeface="+mn-ea"/>
                          <a:cs typeface="Times New Roman" pitchFamily="18" charset="0"/>
                        </a:rPr>
                        <a:t>/10</a:t>
                      </a:r>
                      <a:r>
                        <a:rPr lang="en-US" sz="2000" b="1" kern="100" baseline="30000" dirty="0">
                          <a:effectLst/>
                          <a:latin typeface="+mn-ea"/>
                          <a:ea typeface="+mn-ea"/>
                          <a:cs typeface="Times New Roman" pitchFamily="18" charset="0"/>
                        </a:rPr>
                        <a:t>3</a:t>
                      </a:r>
                      <a:r>
                        <a:rPr lang="en-US" sz="2000" b="1" kern="100" dirty="0">
                          <a:effectLst/>
                          <a:latin typeface="+mn-ea"/>
                          <a:ea typeface="+mn-ea"/>
                          <a:cs typeface="Times New Roman" pitchFamily="18" charset="0"/>
                        </a:rPr>
                        <a:t>t</a:t>
                      </a:r>
                      <a:r>
                        <a:rPr lang="zh-CN" sz="2000" b="1" kern="100" dirty="0">
                          <a:effectLst/>
                          <a:latin typeface="+mn-ea"/>
                          <a:ea typeface="+mn-ea"/>
                          <a:cs typeface="Times New Roman" pitchFamily="18" charset="0"/>
                        </a:rPr>
                        <a:t>）</a:t>
                      </a:r>
                      <a:endParaRPr lang="zh-CN" sz="3600" b="1"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01"/>
                  </a:ext>
                </a:extLst>
              </a:tr>
              <a:tr h="298427">
                <a:tc>
                  <a:txBody>
                    <a:bodyPr/>
                    <a:lstStyle/>
                    <a:p>
                      <a:pPr algn="l">
                        <a:spcBef>
                          <a:spcPts val="0"/>
                        </a:spcBef>
                        <a:spcAft>
                          <a:spcPts val="0"/>
                        </a:spcAft>
                      </a:pPr>
                      <a:r>
                        <a:rPr lang="zh-CN" sz="2000" b="1" kern="0" dirty="0">
                          <a:effectLst/>
                          <a:latin typeface="+mn-ea"/>
                          <a:ea typeface="+mn-ea"/>
                          <a:cs typeface="Times New Roman" pitchFamily="18" charset="0"/>
                        </a:rPr>
                        <a:t>一、固定成本</a:t>
                      </a:r>
                      <a:endParaRPr lang="zh-CN" sz="3600" b="1"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35210000</a:t>
                      </a:r>
                      <a:endParaRPr lang="zh-CN" sz="3600" b="0"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a:t>
                      </a:r>
                      <a:endParaRPr lang="zh-CN" sz="3600" b="0"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02"/>
                  </a:ext>
                </a:extLst>
              </a:tr>
              <a:tr h="291458">
                <a:tc>
                  <a:txBody>
                    <a:bodyPr/>
                    <a:lstStyle/>
                    <a:p>
                      <a:pPr indent="188595" algn="l">
                        <a:spcBef>
                          <a:spcPts val="0"/>
                        </a:spcBef>
                        <a:spcAft>
                          <a:spcPts val="0"/>
                        </a:spcAft>
                      </a:pPr>
                      <a:r>
                        <a:rPr lang="en-US" sz="2000" b="1" kern="0" dirty="0">
                          <a:effectLst/>
                          <a:latin typeface="+mn-ea"/>
                          <a:ea typeface="+mn-ea"/>
                          <a:cs typeface="Times New Roman" pitchFamily="18" charset="0"/>
                        </a:rPr>
                        <a:t>1</a:t>
                      </a:r>
                      <a:r>
                        <a:rPr lang="zh-CN" sz="2000" b="1" kern="0" dirty="0">
                          <a:effectLst/>
                          <a:latin typeface="+mn-ea"/>
                          <a:ea typeface="+mn-ea"/>
                          <a:cs typeface="Times New Roman" pitchFamily="18" charset="0"/>
                        </a:rPr>
                        <a:t>、基本工资</a:t>
                      </a:r>
                      <a:endParaRPr lang="zh-CN" sz="3600" b="1"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1750000</a:t>
                      </a:r>
                      <a:endParaRPr lang="zh-CN" sz="3600" b="0"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a:t>
                      </a:r>
                      <a:endParaRPr lang="zh-CN" sz="3600" b="0"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03"/>
                  </a:ext>
                </a:extLst>
              </a:tr>
              <a:tr h="291458">
                <a:tc>
                  <a:txBody>
                    <a:bodyPr/>
                    <a:lstStyle/>
                    <a:p>
                      <a:pPr indent="188595" algn="l">
                        <a:spcBef>
                          <a:spcPts val="0"/>
                        </a:spcBef>
                        <a:spcAft>
                          <a:spcPts val="0"/>
                        </a:spcAft>
                      </a:pPr>
                      <a:r>
                        <a:rPr lang="en-US" sz="2000" b="1" kern="0" dirty="0">
                          <a:effectLst/>
                          <a:latin typeface="+mn-ea"/>
                          <a:ea typeface="+mn-ea"/>
                          <a:cs typeface="Times New Roman" pitchFamily="18" charset="0"/>
                        </a:rPr>
                        <a:t>2</a:t>
                      </a:r>
                      <a:r>
                        <a:rPr lang="zh-CN" sz="2000" b="1" kern="0" dirty="0">
                          <a:effectLst/>
                          <a:latin typeface="+mn-ea"/>
                          <a:ea typeface="+mn-ea"/>
                          <a:cs typeface="Times New Roman" pitchFamily="18" charset="0"/>
                        </a:rPr>
                        <a:t>、提取的福利基金</a:t>
                      </a:r>
                      <a:endParaRPr lang="zh-CN" sz="3600" b="1"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760000</a:t>
                      </a:r>
                      <a:endParaRPr lang="zh-CN" sz="3600" b="0"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a:t>
                      </a:r>
                      <a:endParaRPr lang="zh-CN" sz="3600" b="0"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04"/>
                  </a:ext>
                </a:extLst>
              </a:tr>
              <a:tr h="291458">
                <a:tc>
                  <a:txBody>
                    <a:bodyPr/>
                    <a:lstStyle/>
                    <a:p>
                      <a:pPr indent="188595" algn="l">
                        <a:spcBef>
                          <a:spcPts val="0"/>
                        </a:spcBef>
                        <a:spcAft>
                          <a:spcPts val="0"/>
                        </a:spcAft>
                      </a:pPr>
                      <a:r>
                        <a:rPr lang="en-US" sz="2000" b="1" kern="0" dirty="0">
                          <a:effectLst/>
                          <a:latin typeface="+mn-ea"/>
                          <a:ea typeface="+mn-ea"/>
                          <a:cs typeface="Times New Roman" pitchFamily="18" charset="0"/>
                        </a:rPr>
                        <a:t>3</a:t>
                      </a:r>
                      <a:r>
                        <a:rPr lang="zh-CN" sz="2000" b="1" kern="0" dirty="0">
                          <a:effectLst/>
                          <a:latin typeface="+mn-ea"/>
                          <a:ea typeface="+mn-ea"/>
                          <a:cs typeface="Times New Roman" pitchFamily="18" charset="0"/>
                        </a:rPr>
                        <a:t>、基本折旧</a:t>
                      </a:r>
                      <a:endParaRPr lang="zh-CN" sz="3600" b="1"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18000000</a:t>
                      </a:r>
                      <a:endParaRPr lang="zh-CN" sz="3600" b="0"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a:t>
                      </a:r>
                      <a:endParaRPr lang="zh-CN" sz="3600" b="0"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05"/>
                  </a:ext>
                </a:extLst>
              </a:tr>
              <a:tr h="291458">
                <a:tc>
                  <a:txBody>
                    <a:bodyPr/>
                    <a:lstStyle/>
                    <a:p>
                      <a:pPr indent="188595" algn="l">
                        <a:spcBef>
                          <a:spcPts val="0"/>
                        </a:spcBef>
                        <a:spcAft>
                          <a:spcPts val="0"/>
                        </a:spcAft>
                      </a:pPr>
                      <a:r>
                        <a:rPr lang="en-US" sz="2000" b="1" kern="0" dirty="0">
                          <a:effectLst/>
                          <a:latin typeface="+mn-ea"/>
                          <a:ea typeface="+mn-ea"/>
                          <a:cs typeface="Times New Roman" pitchFamily="18" charset="0"/>
                        </a:rPr>
                        <a:t>4</a:t>
                      </a:r>
                      <a:r>
                        <a:rPr lang="zh-CN" sz="2000" b="1" kern="0" dirty="0">
                          <a:effectLst/>
                          <a:latin typeface="+mn-ea"/>
                          <a:ea typeface="+mn-ea"/>
                          <a:cs typeface="Times New Roman" pitchFamily="18" charset="0"/>
                        </a:rPr>
                        <a:t>、大修理基金</a:t>
                      </a:r>
                      <a:endParaRPr lang="zh-CN" sz="3600" b="1"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11700000</a:t>
                      </a:r>
                      <a:endParaRPr lang="zh-CN" sz="3600" b="0"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a:t>
                      </a:r>
                      <a:endParaRPr lang="zh-CN" sz="3600" b="0"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06"/>
                  </a:ext>
                </a:extLst>
              </a:tr>
              <a:tr h="291458">
                <a:tc>
                  <a:txBody>
                    <a:bodyPr/>
                    <a:lstStyle/>
                    <a:p>
                      <a:pPr indent="188595" algn="l">
                        <a:spcBef>
                          <a:spcPts val="0"/>
                        </a:spcBef>
                        <a:spcAft>
                          <a:spcPts val="0"/>
                        </a:spcAft>
                      </a:pPr>
                      <a:r>
                        <a:rPr lang="en-US" sz="2000" b="1" kern="0" dirty="0">
                          <a:effectLst/>
                          <a:latin typeface="+mn-ea"/>
                          <a:ea typeface="+mn-ea"/>
                          <a:cs typeface="Times New Roman" pitchFamily="18" charset="0"/>
                        </a:rPr>
                        <a:t>5</a:t>
                      </a:r>
                      <a:r>
                        <a:rPr lang="zh-CN" sz="2000" b="1" kern="0" dirty="0">
                          <a:effectLst/>
                          <a:latin typeface="+mn-ea"/>
                          <a:ea typeface="+mn-ea"/>
                          <a:cs typeface="Times New Roman" pitchFamily="18" charset="0"/>
                        </a:rPr>
                        <a:t>、管理费用（固定部分）</a:t>
                      </a:r>
                      <a:endParaRPr lang="zh-CN" sz="3600" b="1"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3000000</a:t>
                      </a:r>
                      <a:endParaRPr lang="zh-CN" sz="3600" b="0"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a:t>
                      </a:r>
                      <a:endParaRPr lang="zh-CN" sz="3600" b="0"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07"/>
                  </a:ext>
                </a:extLst>
              </a:tr>
              <a:tr h="291458">
                <a:tc>
                  <a:txBody>
                    <a:bodyPr/>
                    <a:lstStyle/>
                    <a:p>
                      <a:pPr algn="l">
                        <a:spcBef>
                          <a:spcPts val="0"/>
                        </a:spcBef>
                        <a:spcAft>
                          <a:spcPts val="0"/>
                        </a:spcAft>
                      </a:pPr>
                      <a:r>
                        <a:rPr lang="zh-CN" sz="2000" b="1" kern="0" dirty="0">
                          <a:effectLst/>
                          <a:latin typeface="+mn-ea"/>
                          <a:ea typeface="+mn-ea"/>
                          <a:cs typeface="Times New Roman" pitchFamily="18" charset="0"/>
                        </a:rPr>
                        <a:t>二、单位变动成本</a:t>
                      </a:r>
                      <a:endParaRPr lang="zh-CN" sz="3600" b="1"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a:t>
                      </a:r>
                      <a:endParaRPr lang="zh-CN" sz="3600" b="0"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2552.9</a:t>
                      </a:r>
                      <a:endParaRPr lang="zh-CN" sz="3600" b="0"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08"/>
                  </a:ext>
                </a:extLst>
              </a:tr>
              <a:tr h="291458">
                <a:tc>
                  <a:txBody>
                    <a:bodyPr/>
                    <a:lstStyle/>
                    <a:p>
                      <a:pPr indent="188595" algn="l">
                        <a:spcBef>
                          <a:spcPts val="0"/>
                        </a:spcBef>
                        <a:spcAft>
                          <a:spcPts val="0"/>
                        </a:spcAft>
                      </a:pPr>
                      <a:r>
                        <a:rPr lang="en-US" sz="2000" b="1" kern="0" dirty="0">
                          <a:effectLst/>
                          <a:latin typeface="+mn-ea"/>
                          <a:ea typeface="+mn-ea"/>
                          <a:cs typeface="Times New Roman" pitchFamily="18" charset="0"/>
                        </a:rPr>
                        <a:t>6</a:t>
                      </a:r>
                      <a:r>
                        <a:rPr lang="zh-CN" sz="2000" b="1" kern="0" dirty="0">
                          <a:effectLst/>
                          <a:latin typeface="+mn-ea"/>
                          <a:ea typeface="+mn-ea"/>
                          <a:cs typeface="Times New Roman" pitchFamily="18" charset="0"/>
                        </a:rPr>
                        <a:t>、计件工资</a:t>
                      </a:r>
                      <a:endParaRPr lang="zh-CN" sz="3600" b="1"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a:t>
                      </a:r>
                      <a:endParaRPr lang="zh-CN" sz="3600" b="0"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546.0</a:t>
                      </a:r>
                      <a:endParaRPr lang="zh-CN" sz="3600" b="0"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09"/>
                  </a:ext>
                </a:extLst>
              </a:tr>
              <a:tr h="291458">
                <a:tc>
                  <a:txBody>
                    <a:bodyPr/>
                    <a:lstStyle/>
                    <a:p>
                      <a:pPr indent="188595" algn="l">
                        <a:spcBef>
                          <a:spcPts val="0"/>
                        </a:spcBef>
                        <a:spcAft>
                          <a:spcPts val="0"/>
                        </a:spcAft>
                      </a:pPr>
                      <a:r>
                        <a:rPr lang="en-US" altLang="zh-CN" sz="2000" b="1" kern="100" dirty="0" smtClean="0">
                          <a:effectLst/>
                          <a:latin typeface="+mn-ea"/>
                          <a:ea typeface="+mn-ea"/>
                          <a:cs typeface="Times New Roman" pitchFamily="18" charset="0"/>
                        </a:rPr>
                        <a:t>…</a:t>
                      </a:r>
                      <a:endParaRPr lang="zh-CN" sz="2000" b="1"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altLang="zh-CN" sz="2000" b="0" kern="100" dirty="0" smtClean="0">
                          <a:effectLst/>
                          <a:latin typeface="+mn-ea"/>
                          <a:ea typeface="+mn-ea"/>
                          <a:cs typeface="Times New Roman" pitchFamily="18" charset="0"/>
                        </a:rPr>
                        <a:t>…</a:t>
                      </a:r>
                      <a:endParaRPr lang="zh-CN" sz="2000" b="0"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altLang="zh-CN" sz="2000" b="0" kern="100" dirty="0" smtClean="0">
                          <a:effectLst/>
                          <a:latin typeface="+mn-ea"/>
                          <a:ea typeface="+mn-ea"/>
                          <a:cs typeface="Times New Roman" pitchFamily="18" charset="0"/>
                        </a:rPr>
                        <a:t>…</a:t>
                      </a:r>
                      <a:endParaRPr lang="zh-CN" sz="2000" b="0"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10"/>
                  </a:ext>
                </a:extLst>
              </a:tr>
              <a:tr h="254531">
                <a:tc>
                  <a:txBody>
                    <a:bodyPr/>
                    <a:lstStyle/>
                    <a:p>
                      <a:pPr indent="188595" algn="l">
                        <a:spcBef>
                          <a:spcPts val="0"/>
                        </a:spcBef>
                        <a:spcAft>
                          <a:spcPts val="0"/>
                        </a:spcAft>
                      </a:pPr>
                      <a:r>
                        <a:rPr lang="en-US" sz="2000" b="1" kern="0" dirty="0">
                          <a:effectLst/>
                          <a:latin typeface="+mn-ea"/>
                          <a:ea typeface="+mn-ea"/>
                          <a:cs typeface="Times New Roman" pitchFamily="18" charset="0"/>
                        </a:rPr>
                        <a:t>14</a:t>
                      </a:r>
                      <a:r>
                        <a:rPr lang="zh-CN" sz="2000" b="1" kern="0" dirty="0">
                          <a:effectLst/>
                          <a:latin typeface="+mn-ea"/>
                          <a:ea typeface="+mn-ea"/>
                          <a:cs typeface="Times New Roman" pitchFamily="18" charset="0"/>
                        </a:rPr>
                        <a:t>、管理费用（变动部分）</a:t>
                      </a:r>
                      <a:endParaRPr lang="zh-CN" sz="3600" b="1"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a:t>
                      </a:r>
                      <a:endParaRPr lang="zh-CN" sz="3600" b="0" kern="100" dirty="0">
                        <a:effectLst/>
                        <a:latin typeface="+mn-ea"/>
                        <a:ea typeface="+mn-ea"/>
                        <a:cs typeface="Times New Roman" pitchFamily="18" charset="0"/>
                      </a:endParaRPr>
                    </a:p>
                  </a:txBody>
                  <a:tcPr marL="68580" marR="68580" marT="0" marB="0" anchor="ctr"/>
                </a:tc>
                <a:tc>
                  <a:txBody>
                    <a:bodyPr/>
                    <a:lstStyle/>
                    <a:p>
                      <a:pPr marR="266700" algn="r">
                        <a:spcBef>
                          <a:spcPts val="0"/>
                        </a:spcBef>
                        <a:spcAft>
                          <a:spcPts val="0"/>
                        </a:spcAft>
                      </a:pPr>
                      <a:r>
                        <a:rPr lang="en-US" sz="2000" b="0" kern="100" dirty="0">
                          <a:effectLst/>
                          <a:latin typeface="+mn-ea"/>
                          <a:ea typeface="+mn-ea"/>
                          <a:cs typeface="Times New Roman" pitchFamily="18" charset="0"/>
                        </a:rPr>
                        <a:t>69.7</a:t>
                      </a:r>
                      <a:endParaRPr lang="zh-CN" sz="3600" b="0" kern="100" dirty="0">
                        <a:effectLst/>
                        <a:latin typeface="+mn-ea"/>
                        <a:ea typeface="+mn-ea"/>
                        <a:cs typeface="Times New Roman" pitchFamily="18" charset="0"/>
                      </a:endParaRPr>
                    </a:p>
                  </a:txBody>
                  <a:tcPr marL="68580" marR="68580" marT="0" marB="0" anchor="ctr"/>
                </a:tc>
                <a:extLst>
                  <a:ext uri="{0D108BD9-81ED-4DB2-BD59-A6C34878D82A}">
                    <a16:rowId xmlns:a16="http://schemas.microsoft.com/office/drawing/2014/main" val="10011"/>
                  </a:ext>
                </a:extLst>
              </a:tr>
            </a:tbl>
          </a:graphicData>
        </a:graphic>
      </p:graphicFrame>
      <p:sp>
        <p:nvSpPr>
          <p:cNvPr id="3" name="矩形 2"/>
          <p:cNvSpPr/>
          <p:nvPr/>
        </p:nvSpPr>
        <p:spPr>
          <a:xfrm>
            <a:off x="3071664" y="889556"/>
            <a:ext cx="6096000" cy="523220"/>
          </a:xfrm>
          <a:prstGeom prst="rect">
            <a:avLst/>
          </a:prstGeom>
        </p:spPr>
        <p:txBody>
          <a:bodyPr>
            <a:spAutoFit/>
          </a:bodyPr>
          <a:lstStyle/>
          <a:p>
            <a:pPr marR="215900">
              <a:spcBef>
                <a:spcPts val="600"/>
              </a:spcBef>
              <a:spcAft>
                <a:spcPts val="0"/>
              </a:spcAft>
              <a:tabLst>
                <a:tab pos="1822450" algn="ctr"/>
                <a:tab pos="3708400" algn="r"/>
                <a:tab pos="266700" algn="l"/>
              </a:tabLst>
            </a:pPr>
            <a:r>
              <a:rPr lang="zh-CN" altLang="zh-CN" dirty="0">
                <a:latin typeface="黑体" panose="02010609060101010101" pitchFamily="49" charset="-122"/>
                <a:ea typeface="黑体" panose="02010609060101010101" pitchFamily="49" charset="-122"/>
                <a:cs typeface="Times New Roman" panose="02020603050405020304" pitchFamily="18" charset="0"/>
              </a:rPr>
              <a:t>表</a:t>
            </a:r>
            <a:r>
              <a:rPr lang="en-US" altLang="zh-CN" dirty="0">
                <a:latin typeface="黑体" panose="02010609060101010101" pitchFamily="49" charset="-122"/>
                <a:ea typeface="黑体" panose="02010609060101010101" pitchFamily="49" charset="-122"/>
                <a:cs typeface="Times New Roman" panose="02020603050405020304" pitchFamily="18" charset="0"/>
              </a:rPr>
              <a:t>3-1  </a:t>
            </a:r>
            <a:r>
              <a:rPr lang="zh-CN" altLang="zh-CN" dirty="0">
                <a:latin typeface="黑体" panose="02010609060101010101" pitchFamily="49" charset="-122"/>
                <a:ea typeface="黑体" panose="02010609060101010101" pitchFamily="49" charset="-122"/>
                <a:cs typeface="Times New Roman" panose="02020603050405020304" pitchFamily="18" charset="0"/>
              </a:rPr>
              <a:t>装卸作业各项成本费用</a:t>
            </a:r>
            <a:r>
              <a:rPr lang="zh-CN" altLang="zh-CN" dirty="0" smtClean="0">
                <a:latin typeface="黑体" panose="02010609060101010101" pitchFamily="49" charset="-122"/>
                <a:ea typeface="黑体" panose="02010609060101010101" pitchFamily="49" charset="-122"/>
                <a:cs typeface="Times New Roman" panose="02020603050405020304" pitchFamily="18" charset="0"/>
              </a:rPr>
              <a:t>标准</a:t>
            </a:r>
            <a:endParaRPr lang="zh-CN" altLang="zh-CN" sz="3600" kern="100" dirty="0">
              <a:latin typeface="Times New Roman" panose="02020603050405020304" pitchFamily="18" charset="0"/>
            </a:endParaRPr>
          </a:p>
        </p:txBody>
      </p:sp>
      <p:sp>
        <p:nvSpPr>
          <p:cNvPr id="4" name="文本框 3"/>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Tree>
    <p:extLst>
      <p:ext uri="{BB962C8B-B14F-4D97-AF65-F5344CB8AC3E}">
        <p14:creationId xmlns:p14="http://schemas.microsoft.com/office/powerpoint/2010/main" val="2462776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矩形 6"/>
          <p:cNvSpPr/>
          <p:nvPr/>
        </p:nvSpPr>
        <p:spPr>
          <a:xfrm>
            <a:off x="839416" y="1484784"/>
            <a:ext cx="10513168" cy="4176464"/>
          </a:xfrm>
          <a:prstGeom prst="rect">
            <a:avLst/>
          </a:prstGeom>
          <a:solidFill>
            <a:schemeClr val="bg1">
              <a:lumMod val="95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604892511"/>
              </p:ext>
            </p:extLst>
          </p:nvPr>
        </p:nvGraphicFramePr>
        <p:xfrm>
          <a:off x="838200" y="1748760"/>
          <a:ext cx="10515601" cy="3840480"/>
        </p:xfrm>
        <a:graphic>
          <a:graphicData uri="http://schemas.openxmlformats.org/drawingml/2006/table">
            <a:tbl>
              <a:tblPr firstRow="1" firstCol="1" lastRow="1" lastCol="1" bandRow="1" bandCol="1">
                <a:tableStyleId>{5940675A-B579-460E-94D1-54222C63F5DA}</a:tableStyleId>
              </a:tblPr>
              <a:tblGrid>
                <a:gridCol w="3623676">
                  <a:extLst>
                    <a:ext uri="{9D8B030D-6E8A-4147-A177-3AD203B41FA5}">
                      <a16:colId xmlns:a16="http://schemas.microsoft.com/office/drawing/2014/main" val="20000"/>
                    </a:ext>
                  </a:extLst>
                </a:gridCol>
                <a:gridCol w="1379647">
                  <a:extLst>
                    <a:ext uri="{9D8B030D-6E8A-4147-A177-3AD203B41FA5}">
                      <a16:colId xmlns:a16="http://schemas.microsoft.com/office/drawing/2014/main" val="20001"/>
                    </a:ext>
                  </a:extLst>
                </a:gridCol>
                <a:gridCol w="1379647">
                  <a:extLst>
                    <a:ext uri="{9D8B030D-6E8A-4147-A177-3AD203B41FA5}">
                      <a16:colId xmlns:a16="http://schemas.microsoft.com/office/drawing/2014/main" val="20002"/>
                    </a:ext>
                  </a:extLst>
                </a:gridCol>
                <a:gridCol w="1379647">
                  <a:extLst>
                    <a:ext uri="{9D8B030D-6E8A-4147-A177-3AD203B41FA5}">
                      <a16:colId xmlns:a16="http://schemas.microsoft.com/office/drawing/2014/main" val="20003"/>
                    </a:ext>
                  </a:extLst>
                </a:gridCol>
                <a:gridCol w="1379647">
                  <a:extLst>
                    <a:ext uri="{9D8B030D-6E8A-4147-A177-3AD203B41FA5}">
                      <a16:colId xmlns:a16="http://schemas.microsoft.com/office/drawing/2014/main" val="20004"/>
                    </a:ext>
                  </a:extLst>
                </a:gridCol>
                <a:gridCol w="1373337">
                  <a:extLst>
                    <a:ext uri="{9D8B030D-6E8A-4147-A177-3AD203B41FA5}">
                      <a16:colId xmlns:a16="http://schemas.microsoft.com/office/drawing/2014/main" val="20005"/>
                    </a:ext>
                  </a:extLst>
                </a:gridCol>
              </a:tblGrid>
              <a:tr h="180340">
                <a:tc rowSpan="2">
                  <a:txBody>
                    <a:bodyPr/>
                    <a:lstStyle/>
                    <a:p>
                      <a:pPr algn="ctr">
                        <a:spcAft>
                          <a:spcPts val="0"/>
                        </a:spcAft>
                      </a:pPr>
                      <a:r>
                        <a:rPr lang="zh-CN" sz="1800" b="1" kern="0" dirty="0">
                          <a:effectLst/>
                        </a:rPr>
                        <a:t>项目</a:t>
                      </a:r>
                      <a:endParaRPr lang="zh-CN" sz="2800" b="1" kern="100" dirty="0">
                        <a:effectLst/>
                        <a:latin typeface="楷体" panose="02010609060101010101" pitchFamily="49" charset="-122"/>
                        <a:ea typeface="楷体" panose="02010609060101010101" pitchFamily="49" charset="-122"/>
                      </a:endParaRPr>
                    </a:p>
                  </a:txBody>
                  <a:tcPr marL="68580" marR="68580" marT="0" marB="0" anchor="ctr"/>
                </a:tc>
                <a:tc gridSpan="5">
                  <a:txBody>
                    <a:bodyPr/>
                    <a:lstStyle/>
                    <a:p>
                      <a:pPr algn="ctr">
                        <a:spcAft>
                          <a:spcPts val="0"/>
                        </a:spcAft>
                      </a:pPr>
                      <a:r>
                        <a:rPr lang="zh-CN" sz="1800" b="1" kern="100">
                          <a:effectLst/>
                        </a:rPr>
                        <a:t>装卸量（</a:t>
                      </a:r>
                      <a:r>
                        <a:rPr lang="en-US" sz="1800" b="1" kern="100">
                          <a:effectLst/>
                        </a:rPr>
                        <a:t>10</a:t>
                      </a:r>
                      <a:r>
                        <a:rPr lang="en-US" sz="1800" b="1" kern="100" baseline="30000">
                          <a:effectLst/>
                        </a:rPr>
                        <a:t>3</a:t>
                      </a:r>
                      <a:r>
                        <a:rPr lang="en-US" sz="1800" b="1" kern="100">
                          <a:effectLst/>
                        </a:rPr>
                        <a:t>t</a:t>
                      </a:r>
                      <a:r>
                        <a:rPr lang="zh-CN" sz="1800" b="1" kern="100">
                          <a:effectLst/>
                        </a:rPr>
                        <a:t>）</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80340">
                <a:tc vMerge="1">
                  <a:txBody>
                    <a:bodyPr/>
                    <a:lstStyle/>
                    <a:p>
                      <a:endParaRPr lang="zh-CN" altLang="en-US"/>
                    </a:p>
                  </a:txBody>
                  <a:tcPr/>
                </a:tc>
                <a:tc>
                  <a:txBody>
                    <a:bodyPr/>
                    <a:lstStyle/>
                    <a:p>
                      <a:pPr algn="r">
                        <a:spcAft>
                          <a:spcPts val="0"/>
                        </a:spcAft>
                      </a:pPr>
                      <a:r>
                        <a:rPr lang="en-US" sz="1800" b="1" kern="100" dirty="0">
                          <a:effectLst/>
                        </a:rPr>
                        <a:t>6880</a:t>
                      </a:r>
                      <a:endParaRPr lang="zh-CN" sz="2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7740</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8600</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9460</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10320</a:t>
                      </a:r>
                      <a:endParaRPr lang="zh-CN" sz="2800" b="1" kern="10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01"/>
                  </a:ext>
                </a:extLst>
              </a:tr>
              <a:tr h="180340">
                <a:tc>
                  <a:txBody>
                    <a:bodyPr/>
                    <a:lstStyle/>
                    <a:p>
                      <a:pPr algn="just">
                        <a:spcAft>
                          <a:spcPts val="0"/>
                        </a:spcAft>
                      </a:pPr>
                      <a:r>
                        <a:rPr lang="zh-CN" sz="1800" b="1" kern="100">
                          <a:effectLst/>
                        </a:rPr>
                        <a:t>一、固定成本</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3521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3521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3521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3521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3521 </a:t>
                      </a:r>
                      <a:endParaRPr lang="zh-CN" sz="2800" b="1" kern="10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02"/>
                  </a:ext>
                </a:extLst>
              </a:tr>
              <a:tr h="180340">
                <a:tc>
                  <a:txBody>
                    <a:bodyPr/>
                    <a:lstStyle/>
                    <a:p>
                      <a:pPr marL="200025" algn="just">
                        <a:spcAft>
                          <a:spcPts val="0"/>
                        </a:spcAft>
                      </a:pPr>
                      <a:r>
                        <a:rPr lang="en-US" sz="1800" b="1" kern="100">
                          <a:effectLst/>
                        </a:rPr>
                        <a:t>1</a:t>
                      </a:r>
                      <a:r>
                        <a:rPr lang="zh-CN" sz="1800" b="1" kern="100">
                          <a:effectLst/>
                        </a:rPr>
                        <a:t>、基本工资</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175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175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175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175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175 </a:t>
                      </a:r>
                      <a:endParaRPr lang="zh-CN" sz="2800" b="1" kern="10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03"/>
                  </a:ext>
                </a:extLst>
              </a:tr>
              <a:tr h="180340">
                <a:tc>
                  <a:txBody>
                    <a:bodyPr/>
                    <a:lstStyle/>
                    <a:p>
                      <a:pPr marL="200025" algn="just">
                        <a:spcAft>
                          <a:spcPts val="0"/>
                        </a:spcAft>
                      </a:pPr>
                      <a:r>
                        <a:rPr lang="en-US" sz="1800" b="1" kern="100">
                          <a:effectLst/>
                        </a:rPr>
                        <a:t>2</a:t>
                      </a:r>
                      <a:r>
                        <a:rPr lang="zh-CN" sz="1800" b="1" kern="100">
                          <a:effectLst/>
                        </a:rPr>
                        <a:t>、提取的福利基金</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76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76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76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76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76 </a:t>
                      </a:r>
                      <a:endParaRPr lang="zh-CN" sz="2800" b="1" kern="10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04"/>
                  </a:ext>
                </a:extLst>
              </a:tr>
              <a:tr h="180340">
                <a:tc>
                  <a:txBody>
                    <a:bodyPr/>
                    <a:lstStyle/>
                    <a:p>
                      <a:pPr marL="200025" algn="just">
                        <a:spcAft>
                          <a:spcPts val="0"/>
                        </a:spcAft>
                      </a:pPr>
                      <a:r>
                        <a:rPr lang="en-US" sz="1800" b="1" kern="100" dirty="0">
                          <a:effectLst/>
                        </a:rPr>
                        <a:t>3</a:t>
                      </a:r>
                      <a:r>
                        <a:rPr lang="zh-CN" sz="1800" b="1" kern="100" dirty="0">
                          <a:effectLst/>
                        </a:rPr>
                        <a:t>、基本折旧</a:t>
                      </a:r>
                      <a:endParaRPr lang="zh-CN" sz="2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dirty="0">
                          <a:effectLst/>
                        </a:rPr>
                        <a:t>1800 </a:t>
                      </a:r>
                      <a:endParaRPr lang="zh-CN" sz="2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1800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1800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1800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1800 </a:t>
                      </a:r>
                      <a:endParaRPr lang="zh-CN" sz="2800" b="1" kern="10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05"/>
                  </a:ext>
                </a:extLst>
              </a:tr>
              <a:tr h="180340">
                <a:tc>
                  <a:txBody>
                    <a:bodyPr/>
                    <a:lstStyle/>
                    <a:p>
                      <a:pPr marL="200025" algn="just">
                        <a:spcAft>
                          <a:spcPts val="0"/>
                        </a:spcAft>
                      </a:pPr>
                      <a:r>
                        <a:rPr lang="en-US" sz="1800" b="1" kern="100">
                          <a:effectLst/>
                        </a:rPr>
                        <a:t>4</a:t>
                      </a:r>
                      <a:r>
                        <a:rPr lang="zh-CN" sz="1800" b="1" kern="100">
                          <a:effectLst/>
                        </a:rPr>
                        <a:t>、大修理基金</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1170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1170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1170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1170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1170 </a:t>
                      </a:r>
                      <a:endParaRPr lang="zh-CN" sz="2800" b="1" kern="10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06"/>
                  </a:ext>
                </a:extLst>
              </a:tr>
              <a:tr h="180340">
                <a:tc>
                  <a:txBody>
                    <a:bodyPr/>
                    <a:lstStyle/>
                    <a:p>
                      <a:pPr marL="200025" algn="just">
                        <a:spcAft>
                          <a:spcPts val="0"/>
                        </a:spcAft>
                      </a:pPr>
                      <a:r>
                        <a:rPr lang="en-US" sz="1800" b="1" kern="100">
                          <a:effectLst/>
                        </a:rPr>
                        <a:t>5</a:t>
                      </a:r>
                      <a:r>
                        <a:rPr lang="zh-CN" sz="1800" b="1" kern="100">
                          <a:effectLst/>
                        </a:rPr>
                        <a:t>、管理费用（固定部分）</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300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300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300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300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300 </a:t>
                      </a:r>
                      <a:endParaRPr lang="zh-CN" sz="2800" b="1" kern="10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07"/>
                  </a:ext>
                </a:extLst>
              </a:tr>
              <a:tr h="180340">
                <a:tc>
                  <a:txBody>
                    <a:bodyPr/>
                    <a:lstStyle/>
                    <a:p>
                      <a:pPr algn="just">
                        <a:spcAft>
                          <a:spcPts val="0"/>
                        </a:spcAft>
                      </a:pPr>
                      <a:r>
                        <a:rPr lang="zh-CN" sz="1800" b="1" kern="100">
                          <a:effectLst/>
                        </a:rPr>
                        <a:t>二、变动成本</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1757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1976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2196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2416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2634 </a:t>
                      </a:r>
                      <a:endParaRPr lang="zh-CN" sz="2800" b="1" kern="10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08"/>
                  </a:ext>
                </a:extLst>
              </a:tr>
              <a:tr h="180340">
                <a:tc>
                  <a:txBody>
                    <a:bodyPr/>
                    <a:lstStyle/>
                    <a:p>
                      <a:pPr marL="200025" algn="just">
                        <a:spcAft>
                          <a:spcPts val="0"/>
                        </a:spcAft>
                      </a:pPr>
                      <a:r>
                        <a:rPr lang="en-US" sz="1800" b="1" kern="100" dirty="0">
                          <a:effectLst/>
                        </a:rPr>
                        <a:t>6</a:t>
                      </a:r>
                      <a:r>
                        <a:rPr lang="zh-CN" sz="1800" b="1" kern="100" dirty="0">
                          <a:effectLst/>
                        </a:rPr>
                        <a:t>、计件工资</a:t>
                      </a:r>
                      <a:endParaRPr lang="zh-CN" sz="2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376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423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470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517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563 </a:t>
                      </a:r>
                      <a:endParaRPr lang="zh-CN" sz="2800" b="1" kern="10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09"/>
                  </a:ext>
                </a:extLst>
              </a:tr>
              <a:tr h="180340">
                <a:tc>
                  <a:txBody>
                    <a:bodyPr/>
                    <a:lstStyle/>
                    <a:p>
                      <a:pPr marL="200025" algn="just">
                        <a:spcAft>
                          <a:spcPts val="0"/>
                        </a:spcAft>
                      </a:pPr>
                      <a:r>
                        <a:rPr lang="en-US" altLang="zh-CN" sz="1800" b="1" kern="100" dirty="0" smtClean="0">
                          <a:effectLst/>
                          <a:latin typeface="楷体" panose="02010609060101010101" pitchFamily="49" charset="-122"/>
                          <a:ea typeface="楷体" panose="02010609060101010101" pitchFamily="49" charset="-122"/>
                        </a:rPr>
                        <a:t>…</a:t>
                      </a:r>
                      <a:endParaRPr lang="zh-CN" sz="1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altLang="zh-CN" sz="1800" b="1" kern="100" dirty="0" smtClean="0">
                          <a:effectLst/>
                          <a:latin typeface="楷体" panose="02010609060101010101" pitchFamily="49" charset="-122"/>
                          <a:ea typeface="楷体" panose="02010609060101010101" pitchFamily="49" charset="-122"/>
                        </a:rPr>
                        <a:t>…</a:t>
                      </a:r>
                      <a:endParaRPr lang="zh-CN" sz="1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altLang="zh-CN" sz="1800" b="1" kern="100" dirty="0" smtClean="0">
                          <a:effectLst/>
                          <a:latin typeface="楷体" panose="02010609060101010101" pitchFamily="49" charset="-122"/>
                          <a:ea typeface="楷体" panose="02010609060101010101" pitchFamily="49" charset="-122"/>
                        </a:rPr>
                        <a:t>…</a:t>
                      </a:r>
                      <a:endParaRPr lang="zh-CN" sz="1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marL="200025" algn="just">
                        <a:spcAft>
                          <a:spcPts val="0"/>
                        </a:spcAft>
                      </a:pPr>
                      <a:r>
                        <a:rPr lang="en-US" altLang="zh-CN" sz="1800" b="1" kern="100" dirty="0" smtClean="0">
                          <a:effectLst/>
                          <a:latin typeface="楷体" panose="02010609060101010101" pitchFamily="49" charset="-122"/>
                          <a:ea typeface="楷体" panose="02010609060101010101" pitchFamily="49" charset="-122"/>
                        </a:rPr>
                        <a:t>…</a:t>
                      </a:r>
                      <a:endParaRPr lang="zh-CN" sz="1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altLang="zh-CN" sz="1800" b="1" kern="100" dirty="0" smtClean="0">
                          <a:effectLst/>
                          <a:latin typeface="楷体" panose="02010609060101010101" pitchFamily="49" charset="-122"/>
                          <a:ea typeface="楷体" panose="02010609060101010101" pitchFamily="49" charset="-122"/>
                        </a:rPr>
                        <a:t>…</a:t>
                      </a:r>
                      <a:endParaRPr lang="zh-CN" sz="1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altLang="zh-CN" sz="1800" b="1" kern="100" dirty="0" smtClean="0">
                          <a:effectLst/>
                          <a:latin typeface="楷体" panose="02010609060101010101" pitchFamily="49" charset="-122"/>
                          <a:ea typeface="楷体" panose="02010609060101010101" pitchFamily="49" charset="-122"/>
                        </a:rPr>
                        <a:t>…</a:t>
                      </a:r>
                      <a:endParaRPr lang="zh-CN" sz="1800" b="1" kern="100" dirty="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10"/>
                  </a:ext>
                </a:extLst>
              </a:tr>
              <a:tr h="180340">
                <a:tc>
                  <a:txBody>
                    <a:bodyPr/>
                    <a:lstStyle/>
                    <a:p>
                      <a:pPr marL="200025" algn="just">
                        <a:spcAft>
                          <a:spcPts val="0"/>
                        </a:spcAft>
                      </a:pPr>
                      <a:r>
                        <a:rPr lang="en-US" sz="1800" b="1" kern="100">
                          <a:effectLst/>
                        </a:rPr>
                        <a:t>14</a:t>
                      </a:r>
                      <a:r>
                        <a:rPr lang="zh-CN" sz="1800" b="1" kern="100">
                          <a:effectLst/>
                        </a:rPr>
                        <a:t>、管理费用（变动部分）</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48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54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60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dirty="0">
                          <a:effectLst/>
                        </a:rPr>
                        <a:t>66 </a:t>
                      </a:r>
                      <a:endParaRPr lang="zh-CN" sz="2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dirty="0">
                          <a:effectLst/>
                        </a:rPr>
                        <a:t>72 </a:t>
                      </a:r>
                      <a:endParaRPr lang="zh-CN" sz="2800" b="1" kern="100" dirty="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11"/>
                  </a:ext>
                </a:extLst>
              </a:tr>
              <a:tr h="180340">
                <a:tc>
                  <a:txBody>
                    <a:bodyPr/>
                    <a:lstStyle/>
                    <a:p>
                      <a:pPr algn="just">
                        <a:spcAft>
                          <a:spcPts val="0"/>
                        </a:spcAft>
                      </a:pPr>
                      <a:r>
                        <a:rPr lang="zh-CN" sz="1800" b="1" kern="100">
                          <a:effectLst/>
                        </a:rPr>
                        <a:t>三、装卸成本总额</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5278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5497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5717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5937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6155 </a:t>
                      </a:r>
                      <a:endParaRPr lang="zh-CN" sz="2800" b="1" kern="10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12"/>
                  </a:ext>
                </a:extLst>
              </a:tr>
              <a:tr h="180340">
                <a:tc>
                  <a:txBody>
                    <a:bodyPr/>
                    <a:lstStyle/>
                    <a:p>
                      <a:pPr algn="just">
                        <a:spcAft>
                          <a:spcPts val="0"/>
                        </a:spcAft>
                      </a:pPr>
                      <a:r>
                        <a:rPr lang="zh-CN" sz="1800" b="1" kern="100" dirty="0">
                          <a:effectLst/>
                        </a:rPr>
                        <a:t>四、单位成本（元</a:t>
                      </a:r>
                      <a:r>
                        <a:rPr lang="en-US" sz="1800" b="1" kern="100" dirty="0">
                          <a:effectLst/>
                        </a:rPr>
                        <a:t>/10</a:t>
                      </a:r>
                      <a:r>
                        <a:rPr lang="en-US" sz="1800" b="1" kern="100" baseline="30000" dirty="0">
                          <a:effectLst/>
                        </a:rPr>
                        <a:t>3</a:t>
                      </a:r>
                      <a:r>
                        <a:rPr lang="en-US" sz="1800" b="1" kern="100" dirty="0">
                          <a:effectLst/>
                        </a:rPr>
                        <a:t>t</a:t>
                      </a:r>
                      <a:r>
                        <a:rPr lang="zh-CN" sz="1800" b="1" kern="100" dirty="0">
                          <a:effectLst/>
                        </a:rPr>
                        <a:t>）</a:t>
                      </a:r>
                      <a:endParaRPr lang="zh-CN" sz="2800" b="1" kern="100" dirty="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7671.51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7102.07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6647.67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a:effectLst/>
                        </a:rPr>
                        <a:t>6275.90 </a:t>
                      </a:r>
                      <a:endParaRPr lang="zh-CN" sz="2800" b="1" kern="100">
                        <a:effectLst/>
                        <a:latin typeface="楷体" panose="02010609060101010101" pitchFamily="49" charset="-122"/>
                        <a:ea typeface="楷体" panose="02010609060101010101" pitchFamily="49" charset="-122"/>
                      </a:endParaRPr>
                    </a:p>
                  </a:txBody>
                  <a:tcPr marL="68580" marR="68580" marT="0" marB="0" anchor="ctr"/>
                </a:tc>
                <a:tc>
                  <a:txBody>
                    <a:bodyPr/>
                    <a:lstStyle/>
                    <a:p>
                      <a:pPr algn="r">
                        <a:spcAft>
                          <a:spcPts val="0"/>
                        </a:spcAft>
                      </a:pPr>
                      <a:r>
                        <a:rPr lang="en-US" sz="1800" b="1" kern="100" dirty="0">
                          <a:effectLst/>
                        </a:rPr>
                        <a:t>5964.15 </a:t>
                      </a:r>
                      <a:endParaRPr lang="zh-CN" sz="2800" b="1" kern="100" dirty="0">
                        <a:effectLst/>
                        <a:latin typeface="楷体" panose="02010609060101010101" pitchFamily="49" charset="-122"/>
                        <a:ea typeface="楷体" panose="02010609060101010101" pitchFamily="49" charset="-122"/>
                      </a:endParaRPr>
                    </a:p>
                  </a:txBody>
                  <a:tcPr marL="68580" marR="68580" marT="0" marB="0" anchor="ctr"/>
                </a:tc>
                <a:extLst>
                  <a:ext uri="{0D108BD9-81ED-4DB2-BD59-A6C34878D82A}">
                    <a16:rowId xmlns:a16="http://schemas.microsoft.com/office/drawing/2014/main" val="10013"/>
                  </a:ext>
                </a:extLst>
              </a:tr>
            </a:tbl>
          </a:graphicData>
        </a:graphic>
      </p:graphicFrame>
      <p:sp>
        <p:nvSpPr>
          <p:cNvPr id="5" name="矩形 4"/>
          <p:cNvSpPr/>
          <p:nvPr/>
        </p:nvSpPr>
        <p:spPr>
          <a:xfrm>
            <a:off x="983432" y="838453"/>
            <a:ext cx="10153128" cy="646331"/>
          </a:xfrm>
          <a:prstGeom prst="rect">
            <a:avLst/>
          </a:prstGeom>
        </p:spPr>
        <p:txBody>
          <a:bodyPr wrap="square">
            <a:spAutoFit/>
          </a:bodyPr>
          <a:lstStyle/>
          <a:p>
            <a:pPr algn="r">
              <a:spcBef>
                <a:spcPts val="300"/>
              </a:spcBef>
              <a:spcAft>
                <a:spcPts val="300"/>
              </a:spcAft>
              <a:tabLst>
                <a:tab pos="1822450" algn="ctr"/>
                <a:tab pos="3708400" algn="r"/>
              </a:tabLst>
            </a:pPr>
            <a:r>
              <a:rPr lang="zh-CN" altLang="zh-CN" dirty="0">
                <a:latin typeface="黑体" panose="02010609060101010101" pitchFamily="49" charset="-122"/>
                <a:ea typeface="黑体" panose="02010609060101010101" pitchFamily="49" charset="-122"/>
                <a:cs typeface="Times New Roman" panose="02020603050405020304" pitchFamily="18" charset="0"/>
              </a:rPr>
              <a:t>表</a:t>
            </a:r>
            <a:r>
              <a:rPr lang="en-US" altLang="zh-CN" dirty="0">
                <a:latin typeface="黑体" panose="02010609060101010101" pitchFamily="49" charset="-122"/>
                <a:ea typeface="黑体" panose="02010609060101010101" pitchFamily="49" charset="-122"/>
                <a:cs typeface="Times New Roman" panose="02020603050405020304" pitchFamily="18" charset="0"/>
              </a:rPr>
              <a:t>3-2  </a:t>
            </a:r>
            <a:r>
              <a:rPr lang="zh-CN" altLang="zh-CN" dirty="0">
                <a:latin typeface="黑体" panose="02010609060101010101" pitchFamily="49" charset="-122"/>
                <a:ea typeface="黑体" panose="02010609060101010101" pitchFamily="49" charset="-122"/>
                <a:cs typeface="Times New Roman" panose="02020603050405020304" pitchFamily="18" charset="0"/>
              </a:rPr>
              <a:t>装卸费用弹性预算</a:t>
            </a:r>
            <a:r>
              <a:rPr lang="en-US" altLang="zh-CN" sz="3600" kern="100" dirty="0">
                <a:latin typeface="Times New Roman" panose="02020603050405020304" pitchFamily="18" charset="0"/>
                <a:cs typeface="Times New Roman" panose="02020603050405020304" pitchFamily="18" charset="0"/>
              </a:rPr>
              <a:t> </a:t>
            </a:r>
            <a:r>
              <a:rPr lang="en-US" altLang="zh-CN" dirty="0">
                <a:latin typeface="黑体" panose="02010609060101010101" pitchFamily="49" charset="-122"/>
                <a:ea typeface="黑体" panose="02010609060101010101" pitchFamily="49" charset="-122"/>
                <a:cs typeface="Times New Roman" panose="02020603050405020304" pitchFamily="18" charset="0"/>
              </a:rPr>
              <a:t> </a:t>
            </a:r>
            <a:r>
              <a:rPr lang="en-US" altLang="zh-CN" dirty="0" smtClean="0">
                <a:latin typeface="黑体" panose="02010609060101010101" pitchFamily="49" charset="-122"/>
                <a:ea typeface="黑体" panose="02010609060101010101" pitchFamily="49" charset="-122"/>
                <a:cs typeface="Times New Roman" panose="02020603050405020304" pitchFamily="18" charset="0"/>
              </a:rPr>
              <a:t>      </a:t>
            </a:r>
            <a:r>
              <a:rPr lang="zh-CN" altLang="zh-CN" dirty="0">
                <a:latin typeface="黑体" panose="02010609060101010101" pitchFamily="49" charset="-122"/>
                <a:cs typeface="Times New Roman" panose="02020603050405020304" pitchFamily="18" charset="0"/>
              </a:rPr>
              <a:t>单位：万</a:t>
            </a:r>
            <a:r>
              <a:rPr lang="zh-CN" altLang="zh-CN" dirty="0" smtClean="0">
                <a:latin typeface="黑体" panose="02010609060101010101" pitchFamily="49" charset="-122"/>
                <a:cs typeface="Times New Roman" panose="02020603050405020304" pitchFamily="18" charset="0"/>
              </a:rPr>
              <a:t>元</a:t>
            </a:r>
            <a:endParaRPr lang="zh-CN" altLang="zh-CN" sz="3600" kern="100" dirty="0">
              <a:latin typeface="Times New Roman" panose="02020603050405020304" pitchFamily="18" charset="0"/>
            </a:endParaRPr>
          </a:p>
        </p:txBody>
      </p:sp>
      <p:sp>
        <p:nvSpPr>
          <p:cNvPr id="6" name="文本框 5"/>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Tree>
    <p:extLst>
      <p:ext uri="{BB962C8B-B14F-4D97-AF65-F5344CB8AC3E}">
        <p14:creationId xmlns:p14="http://schemas.microsoft.com/office/powerpoint/2010/main" val="767450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9" name="文本框 78"/>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
        <p:nvSpPr>
          <p:cNvPr id="348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4819" name="Picture 3"/>
          <p:cNvPicPr>
            <a:picLocks noGrp="1" noChangeAspect="1" noChangeArrowheads="1"/>
          </p:cNvPicPr>
          <p:nvPr>
            <p:ph/>
          </p:nvPr>
        </p:nvPicPr>
        <p:blipFill>
          <a:blip r:embed="rId3" cstate="print"/>
          <a:srcRect/>
          <a:stretch>
            <a:fillRect/>
          </a:stretch>
        </p:blipFill>
        <p:spPr bwMode="auto">
          <a:xfrm>
            <a:off x="784865" y="1628800"/>
            <a:ext cx="10692096" cy="3600400"/>
          </a:xfrm>
          <a:prstGeom prst="rect">
            <a:avLst/>
          </a:prstGeom>
          <a:noFill/>
          <a:ln w="9525">
            <a:noFill/>
            <a:miter lim="800000"/>
            <a:headEnd/>
            <a:tailEnd/>
          </a:ln>
        </p:spPr>
      </p:pic>
    </p:spTree>
    <p:extLst>
      <p:ext uri="{BB962C8B-B14F-4D97-AF65-F5344CB8AC3E}">
        <p14:creationId xmlns:p14="http://schemas.microsoft.com/office/powerpoint/2010/main" val="1150810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r>
              <a:rPr lang="zh-CN" altLang="en-US" sz="3200" dirty="0" smtClean="0">
                <a:latin typeface="+mn-ea"/>
              </a:rPr>
              <a:t>例</a:t>
            </a:r>
            <a:r>
              <a:rPr lang="en-US" altLang="zh-CN" sz="3200" dirty="0" smtClean="0">
                <a:latin typeface="+mn-ea"/>
              </a:rPr>
              <a:t>3-3</a:t>
            </a:r>
            <a:r>
              <a:rPr lang="zh-CN" altLang="en-US" sz="3200" dirty="0" smtClean="0">
                <a:latin typeface="+mn-ea"/>
              </a:rPr>
              <a:t>：</a:t>
            </a:r>
            <a:r>
              <a:rPr lang="zh-CN" altLang="zh-CN" sz="3200" dirty="0" smtClean="0">
                <a:latin typeface="+mn-ea"/>
              </a:rPr>
              <a:t>以上例为例，求出</a:t>
            </a:r>
            <a:r>
              <a:rPr lang="en-US" altLang="zh-CN" sz="3200" i="1" dirty="0" smtClean="0">
                <a:latin typeface="+mn-ea"/>
              </a:rPr>
              <a:t>a</a:t>
            </a:r>
            <a:r>
              <a:rPr lang="zh-CN" altLang="zh-CN" sz="3200" dirty="0" smtClean="0">
                <a:latin typeface="+mn-ea"/>
              </a:rPr>
              <a:t>与</a:t>
            </a:r>
            <a:r>
              <a:rPr lang="en-US" altLang="zh-CN" sz="3200" i="1" dirty="0" smtClean="0">
                <a:latin typeface="+mn-ea"/>
              </a:rPr>
              <a:t>b</a:t>
            </a:r>
            <a:r>
              <a:rPr lang="zh-CN" altLang="zh-CN" sz="3200" dirty="0" smtClean="0">
                <a:latin typeface="+mn-ea"/>
              </a:rPr>
              <a:t>的数值，见表</a:t>
            </a:r>
            <a:r>
              <a:rPr lang="en-US" altLang="zh-CN" sz="3200" dirty="0" smtClean="0">
                <a:latin typeface="+mn-ea"/>
              </a:rPr>
              <a:t>3-3</a:t>
            </a:r>
            <a:r>
              <a:rPr lang="zh-CN" altLang="zh-CN" sz="3200" dirty="0" smtClean="0">
                <a:latin typeface="+mn-ea"/>
              </a:rPr>
              <a:t>。</a:t>
            </a:r>
          </a:p>
        </p:txBody>
      </p:sp>
      <p:sp>
        <p:nvSpPr>
          <p:cNvPr id="3" name="文本框 3"/>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8" name="矩形 7"/>
          <p:cNvSpPr/>
          <p:nvPr/>
        </p:nvSpPr>
        <p:spPr>
          <a:xfrm>
            <a:off x="839416" y="1484784"/>
            <a:ext cx="10513168" cy="4176464"/>
          </a:xfrm>
          <a:prstGeom prst="rect">
            <a:avLst/>
          </a:prstGeom>
          <a:solidFill>
            <a:schemeClr val="bg1">
              <a:lumMod val="95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9" name="表格 78"/>
          <p:cNvGraphicFramePr>
            <a:graphicFrameLocks noGrp="1"/>
          </p:cNvGraphicFramePr>
          <p:nvPr>
            <p:extLst>
              <p:ext uri="{D42A27DB-BD31-4B8C-83A1-F6EECF244321}">
                <p14:modId xmlns:p14="http://schemas.microsoft.com/office/powerpoint/2010/main" val="155465188"/>
              </p:ext>
            </p:extLst>
          </p:nvPr>
        </p:nvGraphicFramePr>
        <p:xfrm>
          <a:off x="838200" y="1844824"/>
          <a:ext cx="10515600" cy="3566160"/>
        </p:xfrm>
        <a:graphic>
          <a:graphicData uri="http://schemas.openxmlformats.org/drawingml/2006/table">
            <a:tbl>
              <a:tblPr firstRow="1" firstCol="1" lastRow="1" lastCol="1" bandRow="1" bandCol="1">
                <a:tableStyleId>{5940675A-B579-460E-94D1-54222C63F5DA}</a:tableStyleId>
              </a:tblPr>
              <a:tblGrid>
                <a:gridCol w="4050609">
                  <a:extLst>
                    <a:ext uri="{9D8B030D-6E8A-4147-A177-3AD203B41FA5}">
                      <a16:colId xmlns:a16="http://schemas.microsoft.com/office/drawing/2014/main" val="20000"/>
                    </a:ext>
                  </a:extLst>
                </a:gridCol>
                <a:gridCol w="3234599">
                  <a:extLst>
                    <a:ext uri="{9D8B030D-6E8A-4147-A177-3AD203B41FA5}">
                      <a16:colId xmlns:a16="http://schemas.microsoft.com/office/drawing/2014/main" val="20001"/>
                    </a:ext>
                  </a:extLst>
                </a:gridCol>
                <a:gridCol w="3230392">
                  <a:extLst>
                    <a:ext uri="{9D8B030D-6E8A-4147-A177-3AD203B41FA5}">
                      <a16:colId xmlns:a16="http://schemas.microsoft.com/office/drawing/2014/main" val="20002"/>
                    </a:ext>
                  </a:extLst>
                </a:gridCol>
              </a:tblGrid>
              <a:tr h="180340">
                <a:tc rowSpan="2">
                  <a:txBody>
                    <a:bodyPr/>
                    <a:lstStyle/>
                    <a:p>
                      <a:pPr algn="just">
                        <a:spcAft>
                          <a:spcPts val="0"/>
                        </a:spcAft>
                      </a:pPr>
                      <a:r>
                        <a:rPr lang="en-US" sz="1800" kern="0" dirty="0">
                          <a:effectLst/>
                        </a:rPr>
                        <a:t> </a:t>
                      </a:r>
                      <a:endParaRPr lang="zh-CN" sz="3200" kern="100" dirty="0">
                        <a:effectLst/>
                        <a:latin typeface="+mn-lt"/>
                        <a:ea typeface="楷体" panose="02010609060101010101" pitchFamily="49" charset="-122"/>
                      </a:endParaRPr>
                    </a:p>
                  </a:txBody>
                  <a:tcPr marL="68580" marR="68580" marT="0" marB="0" anchor="ctr"/>
                </a:tc>
                <a:tc>
                  <a:txBody>
                    <a:bodyPr/>
                    <a:lstStyle/>
                    <a:p>
                      <a:pPr algn="ctr">
                        <a:spcAft>
                          <a:spcPts val="0"/>
                        </a:spcAft>
                        <a:tabLst>
                          <a:tab pos="1320800" algn="l"/>
                        </a:tabLst>
                      </a:pPr>
                      <a:r>
                        <a:rPr lang="zh-CN" sz="1800" kern="100">
                          <a:effectLst/>
                        </a:rPr>
                        <a:t>固定费用（元）</a:t>
                      </a:r>
                      <a:endParaRPr lang="zh-CN" sz="3200" kern="100">
                        <a:effectLst/>
                        <a:latin typeface="+mn-lt"/>
                        <a:ea typeface="楷体" panose="02010609060101010101" pitchFamily="49" charset="-122"/>
                      </a:endParaRPr>
                    </a:p>
                  </a:txBody>
                  <a:tcPr marL="68580" marR="68580" marT="0" marB="0" anchor="ctr"/>
                </a:tc>
                <a:tc>
                  <a:txBody>
                    <a:bodyPr/>
                    <a:lstStyle/>
                    <a:p>
                      <a:pPr algn="ctr">
                        <a:spcAft>
                          <a:spcPts val="0"/>
                        </a:spcAft>
                        <a:tabLst>
                          <a:tab pos="1320800" algn="l"/>
                        </a:tabLst>
                      </a:pPr>
                      <a:r>
                        <a:rPr lang="zh-CN" sz="1800" kern="100">
                          <a:effectLst/>
                        </a:rPr>
                        <a:t>变动费用（元</a:t>
                      </a:r>
                      <a:r>
                        <a:rPr lang="en-US" sz="1800" kern="100">
                          <a:effectLst/>
                        </a:rPr>
                        <a:t>/10</a:t>
                      </a:r>
                      <a:r>
                        <a:rPr lang="en-US" sz="1800" kern="100" baseline="30000">
                          <a:effectLst/>
                        </a:rPr>
                        <a:t>3</a:t>
                      </a:r>
                      <a:r>
                        <a:rPr lang="en-US" sz="1800" kern="100">
                          <a:effectLst/>
                        </a:rPr>
                        <a:t>t</a:t>
                      </a:r>
                      <a:r>
                        <a:rPr lang="zh-CN" sz="1800" kern="100">
                          <a:effectLst/>
                        </a:rPr>
                        <a:t>）</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10000"/>
                  </a:ext>
                </a:extLst>
              </a:tr>
              <a:tr h="180340">
                <a:tc vMerge="1">
                  <a:txBody>
                    <a:bodyPr/>
                    <a:lstStyle/>
                    <a:p>
                      <a:endParaRPr lang="zh-CN" altLang="en-US"/>
                    </a:p>
                  </a:txBody>
                  <a:tcPr/>
                </a:tc>
                <a:tc>
                  <a:txBody>
                    <a:bodyPr/>
                    <a:lstStyle/>
                    <a:p>
                      <a:pPr algn="ctr">
                        <a:spcAft>
                          <a:spcPts val="0"/>
                        </a:spcAft>
                      </a:pPr>
                      <a:r>
                        <a:rPr lang="en-US" sz="1800" kern="100">
                          <a:effectLst/>
                        </a:rPr>
                        <a:t>a</a:t>
                      </a:r>
                      <a:endParaRPr lang="zh-CN" sz="3200" kern="100">
                        <a:effectLst/>
                        <a:latin typeface="+mn-lt"/>
                        <a:ea typeface="楷体" panose="02010609060101010101" pitchFamily="49" charset="-122"/>
                      </a:endParaRPr>
                    </a:p>
                  </a:txBody>
                  <a:tcPr marL="68580" marR="68580" marT="0" marB="0" anchor="ctr"/>
                </a:tc>
                <a:tc>
                  <a:txBody>
                    <a:bodyPr/>
                    <a:lstStyle/>
                    <a:p>
                      <a:pPr algn="ctr">
                        <a:spcAft>
                          <a:spcPts val="0"/>
                        </a:spcAft>
                      </a:pPr>
                      <a:r>
                        <a:rPr lang="en-US" sz="1800" kern="100">
                          <a:effectLst/>
                        </a:rPr>
                        <a:t>b</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10001"/>
                  </a:ext>
                </a:extLst>
              </a:tr>
              <a:tr h="180340">
                <a:tc>
                  <a:txBody>
                    <a:bodyPr/>
                    <a:lstStyle/>
                    <a:p>
                      <a:pPr algn="just">
                        <a:spcAft>
                          <a:spcPts val="0"/>
                        </a:spcAft>
                      </a:pPr>
                      <a:r>
                        <a:rPr lang="zh-CN" sz="1800" kern="0">
                          <a:effectLst/>
                        </a:rPr>
                        <a:t>一、固定成本</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dirty="0">
                          <a:effectLst/>
                        </a:rPr>
                        <a:t>35 210 000</a:t>
                      </a:r>
                      <a:endParaRPr lang="zh-CN" sz="3200" kern="100" dirty="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a:t>
                      </a:r>
                      <a:endParaRPr lang="zh-CN" sz="3200" kern="100">
                        <a:effectLst/>
                        <a:latin typeface="+mn-lt"/>
                        <a:ea typeface="楷体" panose="02010609060101010101" pitchFamily="49" charset="-122"/>
                      </a:endParaRPr>
                    </a:p>
                  </a:txBody>
                  <a:tcPr marL="68580" marR="68580" marT="0" marB="0"/>
                </a:tc>
                <a:extLst>
                  <a:ext uri="{0D108BD9-81ED-4DB2-BD59-A6C34878D82A}">
                    <a16:rowId xmlns:a16="http://schemas.microsoft.com/office/drawing/2014/main" val="10002"/>
                  </a:ext>
                </a:extLst>
              </a:tr>
              <a:tr h="180340">
                <a:tc>
                  <a:txBody>
                    <a:bodyPr/>
                    <a:lstStyle/>
                    <a:p>
                      <a:pPr indent="188595" algn="just">
                        <a:spcAft>
                          <a:spcPts val="0"/>
                        </a:spcAft>
                      </a:pPr>
                      <a:r>
                        <a:rPr lang="en-US" sz="1800" kern="0">
                          <a:effectLst/>
                        </a:rPr>
                        <a:t>1</a:t>
                      </a:r>
                      <a:r>
                        <a:rPr lang="zh-CN" sz="1800" kern="0">
                          <a:effectLst/>
                        </a:rPr>
                        <a:t>、基本工资</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1 750 000</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a:t>
                      </a:r>
                      <a:endParaRPr lang="zh-CN" sz="3200" kern="100">
                        <a:effectLst/>
                        <a:latin typeface="+mn-lt"/>
                        <a:ea typeface="楷体" panose="02010609060101010101" pitchFamily="49" charset="-122"/>
                      </a:endParaRPr>
                    </a:p>
                  </a:txBody>
                  <a:tcPr marL="68580" marR="68580" marT="0" marB="0"/>
                </a:tc>
                <a:extLst>
                  <a:ext uri="{0D108BD9-81ED-4DB2-BD59-A6C34878D82A}">
                    <a16:rowId xmlns:a16="http://schemas.microsoft.com/office/drawing/2014/main" val="10003"/>
                  </a:ext>
                </a:extLst>
              </a:tr>
              <a:tr h="180340">
                <a:tc>
                  <a:txBody>
                    <a:bodyPr/>
                    <a:lstStyle/>
                    <a:p>
                      <a:pPr indent="188595" algn="just">
                        <a:spcAft>
                          <a:spcPts val="0"/>
                        </a:spcAft>
                      </a:pPr>
                      <a:r>
                        <a:rPr lang="en-US" sz="1800" kern="0">
                          <a:effectLst/>
                        </a:rPr>
                        <a:t>2</a:t>
                      </a:r>
                      <a:r>
                        <a:rPr lang="zh-CN" sz="1800" kern="0">
                          <a:effectLst/>
                        </a:rPr>
                        <a:t>、提取的福利基金</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760 000</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a:t>
                      </a:r>
                      <a:endParaRPr lang="zh-CN" sz="3200" kern="100">
                        <a:effectLst/>
                        <a:latin typeface="+mn-lt"/>
                        <a:ea typeface="楷体" panose="02010609060101010101" pitchFamily="49" charset="-122"/>
                      </a:endParaRPr>
                    </a:p>
                  </a:txBody>
                  <a:tcPr marL="68580" marR="68580" marT="0" marB="0"/>
                </a:tc>
                <a:extLst>
                  <a:ext uri="{0D108BD9-81ED-4DB2-BD59-A6C34878D82A}">
                    <a16:rowId xmlns:a16="http://schemas.microsoft.com/office/drawing/2014/main" val="10004"/>
                  </a:ext>
                </a:extLst>
              </a:tr>
              <a:tr h="180340">
                <a:tc>
                  <a:txBody>
                    <a:bodyPr/>
                    <a:lstStyle/>
                    <a:p>
                      <a:pPr indent="188595" algn="just">
                        <a:spcAft>
                          <a:spcPts val="0"/>
                        </a:spcAft>
                      </a:pPr>
                      <a:r>
                        <a:rPr lang="en-US" sz="1800" kern="0">
                          <a:effectLst/>
                        </a:rPr>
                        <a:t>3</a:t>
                      </a:r>
                      <a:r>
                        <a:rPr lang="zh-CN" sz="1800" kern="0">
                          <a:effectLst/>
                        </a:rPr>
                        <a:t>、基本折旧</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18 000 000</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a:t>
                      </a:r>
                      <a:endParaRPr lang="zh-CN" sz="3200" kern="100">
                        <a:effectLst/>
                        <a:latin typeface="+mn-lt"/>
                        <a:ea typeface="楷体" panose="02010609060101010101" pitchFamily="49" charset="-122"/>
                      </a:endParaRPr>
                    </a:p>
                  </a:txBody>
                  <a:tcPr marL="68580" marR="68580" marT="0" marB="0"/>
                </a:tc>
                <a:extLst>
                  <a:ext uri="{0D108BD9-81ED-4DB2-BD59-A6C34878D82A}">
                    <a16:rowId xmlns:a16="http://schemas.microsoft.com/office/drawing/2014/main" val="10005"/>
                  </a:ext>
                </a:extLst>
              </a:tr>
              <a:tr h="180340">
                <a:tc>
                  <a:txBody>
                    <a:bodyPr/>
                    <a:lstStyle/>
                    <a:p>
                      <a:pPr indent="188595" algn="just">
                        <a:spcAft>
                          <a:spcPts val="0"/>
                        </a:spcAft>
                      </a:pPr>
                      <a:r>
                        <a:rPr lang="en-US" sz="1800" kern="0">
                          <a:effectLst/>
                        </a:rPr>
                        <a:t>4</a:t>
                      </a:r>
                      <a:r>
                        <a:rPr lang="zh-CN" sz="1800" kern="0">
                          <a:effectLst/>
                        </a:rPr>
                        <a:t>、大修理基金</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11 700 000</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a:t>
                      </a:r>
                      <a:endParaRPr lang="zh-CN" sz="3200" kern="100">
                        <a:effectLst/>
                        <a:latin typeface="+mn-lt"/>
                        <a:ea typeface="楷体" panose="02010609060101010101" pitchFamily="49" charset="-122"/>
                      </a:endParaRPr>
                    </a:p>
                  </a:txBody>
                  <a:tcPr marL="68580" marR="68580" marT="0" marB="0"/>
                </a:tc>
                <a:extLst>
                  <a:ext uri="{0D108BD9-81ED-4DB2-BD59-A6C34878D82A}">
                    <a16:rowId xmlns:a16="http://schemas.microsoft.com/office/drawing/2014/main" val="10006"/>
                  </a:ext>
                </a:extLst>
              </a:tr>
              <a:tr h="180340">
                <a:tc>
                  <a:txBody>
                    <a:bodyPr/>
                    <a:lstStyle/>
                    <a:p>
                      <a:pPr indent="188595" algn="just">
                        <a:spcAft>
                          <a:spcPts val="0"/>
                        </a:spcAft>
                      </a:pPr>
                      <a:r>
                        <a:rPr lang="en-US" sz="1800" kern="0">
                          <a:effectLst/>
                        </a:rPr>
                        <a:t>5</a:t>
                      </a:r>
                      <a:r>
                        <a:rPr lang="zh-CN" sz="1800" kern="0">
                          <a:effectLst/>
                        </a:rPr>
                        <a:t>、管理费用（固定部分）</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3 000 000</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a:t>
                      </a:r>
                      <a:endParaRPr lang="zh-CN" sz="3200" kern="100">
                        <a:effectLst/>
                        <a:latin typeface="+mn-lt"/>
                        <a:ea typeface="楷体" panose="02010609060101010101" pitchFamily="49" charset="-122"/>
                      </a:endParaRPr>
                    </a:p>
                  </a:txBody>
                  <a:tcPr marL="68580" marR="68580" marT="0" marB="0"/>
                </a:tc>
                <a:extLst>
                  <a:ext uri="{0D108BD9-81ED-4DB2-BD59-A6C34878D82A}">
                    <a16:rowId xmlns:a16="http://schemas.microsoft.com/office/drawing/2014/main" val="10007"/>
                  </a:ext>
                </a:extLst>
              </a:tr>
              <a:tr h="180340">
                <a:tc>
                  <a:txBody>
                    <a:bodyPr/>
                    <a:lstStyle/>
                    <a:p>
                      <a:pPr algn="just">
                        <a:spcAft>
                          <a:spcPts val="0"/>
                        </a:spcAft>
                      </a:pPr>
                      <a:r>
                        <a:rPr lang="zh-CN" sz="1800" kern="0">
                          <a:effectLst/>
                        </a:rPr>
                        <a:t>二、单位变动成本</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2 552.9</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10008"/>
                  </a:ext>
                </a:extLst>
              </a:tr>
              <a:tr h="180340">
                <a:tc>
                  <a:txBody>
                    <a:bodyPr/>
                    <a:lstStyle/>
                    <a:p>
                      <a:pPr indent="188595" algn="just">
                        <a:spcAft>
                          <a:spcPts val="0"/>
                        </a:spcAft>
                      </a:pPr>
                      <a:r>
                        <a:rPr lang="en-US" sz="1800" kern="0">
                          <a:effectLst/>
                        </a:rPr>
                        <a:t>6</a:t>
                      </a:r>
                      <a:r>
                        <a:rPr lang="zh-CN" sz="1800" kern="0">
                          <a:effectLst/>
                        </a:rPr>
                        <a:t>、计件工资</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546.0</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10009"/>
                  </a:ext>
                </a:extLst>
              </a:tr>
              <a:tr h="180340">
                <a:tc>
                  <a:txBody>
                    <a:bodyPr/>
                    <a:lstStyle/>
                    <a:p>
                      <a:pPr indent="188595" algn="just">
                        <a:spcAft>
                          <a:spcPts val="0"/>
                        </a:spcAft>
                      </a:pPr>
                      <a:r>
                        <a:rPr lang="en-US" sz="1800" kern="0" smtClean="0">
                          <a:effectLst/>
                        </a:rPr>
                        <a:t>…</a:t>
                      </a:r>
                      <a:endParaRPr lang="zh-CN" sz="3200" kern="100" dirty="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smtClean="0">
                          <a:effectLst/>
                        </a:rPr>
                        <a:t>…</a:t>
                      </a:r>
                      <a:endParaRPr lang="zh-CN" sz="3200" kern="100" dirty="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dirty="0" smtClean="0">
                          <a:effectLst/>
                        </a:rPr>
                        <a:t>…</a:t>
                      </a:r>
                      <a:endParaRPr lang="zh-CN" sz="3200" kern="100" dirty="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10010"/>
                  </a:ext>
                </a:extLst>
              </a:tr>
              <a:tr h="180340">
                <a:tc>
                  <a:txBody>
                    <a:bodyPr/>
                    <a:lstStyle/>
                    <a:p>
                      <a:pPr indent="188595" algn="just">
                        <a:spcAft>
                          <a:spcPts val="0"/>
                        </a:spcAft>
                      </a:pPr>
                      <a:r>
                        <a:rPr lang="en-US" sz="1800" kern="0">
                          <a:effectLst/>
                        </a:rPr>
                        <a:t>14</a:t>
                      </a:r>
                      <a:r>
                        <a:rPr lang="zh-CN" sz="1800" kern="0">
                          <a:effectLst/>
                        </a:rPr>
                        <a:t>、管理费用（变动部分）</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a:t>
                      </a:r>
                      <a:endParaRPr lang="zh-CN" sz="3200" kern="100">
                        <a:effectLst/>
                        <a:latin typeface="+mn-lt"/>
                        <a:ea typeface="楷体" panose="02010609060101010101" pitchFamily="49" charset="-122"/>
                      </a:endParaRPr>
                    </a:p>
                  </a:txBody>
                  <a:tcPr marL="68580" marR="68580" marT="0" marB="0" anchor="ctr"/>
                </a:tc>
                <a:tc>
                  <a:txBody>
                    <a:bodyPr/>
                    <a:lstStyle/>
                    <a:p>
                      <a:pPr marR="400050" algn="r">
                        <a:spcAft>
                          <a:spcPts val="0"/>
                        </a:spcAft>
                      </a:pPr>
                      <a:r>
                        <a:rPr lang="en-US" sz="1800" kern="100">
                          <a:effectLst/>
                        </a:rPr>
                        <a:t>69.7</a:t>
                      </a:r>
                      <a:endParaRPr lang="zh-CN" sz="3200" kern="100">
                        <a:effectLst/>
                        <a:latin typeface="+mn-lt"/>
                        <a:ea typeface="楷体" panose="02010609060101010101" pitchFamily="49" charset="-122"/>
                      </a:endParaRPr>
                    </a:p>
                  </a:txBody>
                  <a:tcPr marL="68580" marR="68580" marT="0" marB="0" anchor="ctr"/>
                </a:tc>
                <a:extLst>
                  <a:ext uri="{0D108BD9-81ED-4DB2-BD59-A6C34878D82A}">
                    <a16:rowId xmlns:a16="http://schemas.microsoft.com/office/drawing/2014/main" val="10011"/>
                  </a:ext>
                </a:extLst>
              </a:tr>
              <a:tr h="180340">
                <a:tc>
                  <a:txBody>
                    <a:bodyPr/>
                    <a:lstStyle/>
                    <a:p>
                      <a:pPr indent="188595" algn="just">
                        <a:spcAft>
                          <a:spcPts val="0"/>
                        </a:spcAft>
                      </a:pPr>
                      <a:r>
                        <a:rPr lang="zh-CN" sz="1800" kern="0" dirty="0">
                          <a:effectLst/>
                        </a:rPr>
                        <a:t>装卸费用预算总额（</a:t>
                      </a:r>
                      <a:r>
                        <a:rPr lang="en-US" sz="1800" kern="0" dirty="0">
                          <a:effectLst/>
                        </a:rPr>
                        <a:t>Y</a:t>
                      </a:r>
                      <a:r>
                        <a:rPr lang="zh-CN" sz="1800" kern="0" dirty="0">
                          <a:effectLst/>
                        </a:rPr>
                        <a:t>）</a:t>
                      </a:r>
                      <a:endParaRPr lang="zh-CN" sz="3200" kern="100" dirty="0">
                        <a:effectLst/>
                        <a:latin typeface="+mn-lt"/>
                        <a:ea typeface="楷体" panose="02010609060101010101" pitchFamily="49" charset="-122"/>
                      </a:endParaRPr>
                    </a:p>
                  </a:txBody>
                  <a:tcPr marL="68580" marR="68580" marT="0" marB="0" anchor="ctr"/>
                </a:tc>
                <a:tc gridSpan="2">
                  <a:txBody>
                    <a:bodyPr/>
                    <a:lstStyle/>
                    <a:p>
                      <a:pPr marR="266700" algn="r">
                        <a:spcAft>
                          <a:spcPts val="0"/>
                        </a:spcAft>
                      </a:pPr>
                      <a:r>
                        <a:rPr lang="en-US" sz="1800" kern="100" dirty="0">
                          <a:effectLst/>
                        </a:rPr>
                        <a:t>35 210 000+2 552.9X      (</a:t>
                      </a:r>
                      <a:r>
                        <a:rPr lang="zh-CN" sz="1800" kern="100" dirty="0">
                          <a:effectLst/>
                        </a:rPr>
                        <a:t>式中：</a:t>
                      </a:r>
                      <a:r>
                        <a:rPr lang="en-US" sz="1800" kern="100" dirty="0">
                          <a:effectLst/>
                        </a:rPr>
                        <a:t>X</a:t>
                      </a:r>
                      <a:r>
                        <a:rPr lang="zh-CN" sz="1800" kern="100" dirty="0">
                          <a:effectLst/>
                        </a:rPr>
                        <a:t>为装卸作业量，</a:t>
                      </a:r>
                      <a:r>
                        <a:rPr lang="en-US" sz="1800" kern="100" dirty="0">
                          <a:effectLst/>
                        </a:rPr>
                        <a:t>10</a:t>
                      </a:r>
                      <a:r>
                        <a:rPr lang="en-US" sz="1800" kern="100" baseline="30000" dirty="0">
                          <a:effectLst/>
                        </a:rPr>
                        <a:t>3</a:t>
                      </a:r>
                      <a:r>
                        <a:rPr lang="en-US" sz="1800" kern="100" dirty="0">
                          <a:effectLst/>
                        </a:rPr>
                        <a:t>t)</a:t>
                      </a:r>
                      <a:endParaRPr lang="zh-CN" sz="3200" kern="100" dirty="0">
                        <a:effectLst/>
                        <a:latin typeface="+mn-lt"/>
                        <a:ea typeface="楷体" panose="02010609060101010101" pitchFamily="49" charset="-122"/>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10012"/>
                  </a:ext>
                </a:extLst>
              </a:tr>
            </a:tbl>
          </a:graphicData>
        </a:graphic>
      </p:graphicFrame>
      <p:sp>
        <p:nvSpPr>
          <p:cNvPr id="80" name="矩形 79"/>
          <p:cNvSpPr/>
          <p:nvPr/>
        </p:nvSpPr>
        <p:spPr>
          <a:xfrm>
            <a:off x="3041318" y="817548"/>
            <a:ext cx="6109365" cy="523220"/>
          </a:xfrm>
          <a:prstGeom prst="rect">
            <a:avLst/>
          </a:prstGeom>
        </p:spPr>
        <p:txBody>
          <a:bodyPr wrap="none">
            <a:spAutoFit/>
          </a:bodyPr>
          <a:lstStyle/>
          <a:p>
            <a:pPr>
              <a:spcBef>
                <a:spcPts val="600"/>
              </a:spcBef>
              <a:spcAft>
                <a:spcPts val="0"/>
              </a:spcAft>
              <a:tabLst>
                <a:tab pos="1822450" algn="ctr"/>
                <a:tab pos="3708400" algn="r"/>
              </a:tabLst>
            </a:pPr>
            <a:r>
              <a:rPr lang="zh-CN" altLang="zh-CN" dirty="0">
                <a:latin typeface="黑体" panose="02010609060101010101" pitchFamily="49" charset="-122"/>
                <a:ea typeface="黑体" panose="02010609060101010101" pitchFamily="49" charset="-122"/>
                <a:cs typeface="Times New Roman" panose="02020603050405020304" pitchFamily="18" charset="0"/>
              </a:rPr>
              <a:t>表</a:t>
            </a:r>
            <a:r>
              <a:rPr lang="en-US" altLang="zh-CN" dirty="0">
                <a:latin typeface="黑体" panose="02010609060101010101" pitchFamily="49" charset="-122"/>
                <a:ea typeface="黑体" panose="02010609060101010101" pitchFamily="49" charset="-122"/>
                <a:cs typeface="Times New Roman" panose="02020603050405020304" pitchFamily="18" charset="0"/>
              </a:rPr>
              <a:t>3-3  </a:t>
            </a:r>
            <a:r>
              <a:rPr lang="zh-CN" altLang="zh-CN" dirty="0">
                <a:latin typeface="黑体" panose="02010609060101010101" pitchFamily="49" charset="-122"/>
                <a:ea typeface="黑体" panose="02010609060101010101" pitchFamily="49" charset="-122"/>
                <a:cs typeface="Times New Roman" panose="02020603050405020304" pitchFamily="18" charset="0"/>
              </a:rPr>
              <a:t>费用总额中的</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a</a:t>
            </a:r>
            <a:r>
              <a:rPr lang="zh-CN" altLang="zh-CN"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i="1" dirty="0">
                <a:latin typeface="Times New Roman" panose="02020603050405020304" pitchFamily="18" charset="0"/>
                <a:ea typeface="黑体" panose="02010609060101010101" pitchFamily="49" charset="-122"/>
                <a:cs typeface="Times New Roman" panose="02020603050405020304" pitchFamily="18" charset="0"/>
              </a:rPr>
              <a:t>b</a:t>
            </a:r>
            <a:r>
              <a:rPr lang="zh-CN" altLang="zh-CN" dirty="0">
                <a:latin typeface="Times New Roman" panose="02020603050405020304" pitchFamily="18" charset="0"/>
                <a:ea typeface="黑体" panose="02010609060101010101" pitchFamily="49" charset="-122"/>
                <a:cs typeface="Times New Roman" panose="02020603050405020304" pitchFamily="18" charset="0"/>
              </a:rPr>
              <a:t>的数值计算</a:t>
            </a:r>
            <a:endParaRPr lang="zh-CN" altLang="zh-CN"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4" name="文本框 3"/>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Tree>
    <p:extLst>
      <p:ext uri="{BB962C8B-B14F-4D97-AF65-F5344CB8AC3E}">
        <p14:creationId xmlns:p14="http://schemas.microsoft.com/office/powerpoint/2010/main" val="282089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fontScale="85000" lnSpcReduction="20000"/>
          </a:bodyPr>
          <a:lstStyle/>
          <a:p>
            <a:r>
              <a:rPr lang="zh-CN" altLang="zh-CN" dirty="0" smtClean="0">
                <a:latin typeface="+mn-ea"/>
              </a:rPr>
              <a:t>通过表</a:t>
            </a:r>
            <a:r>
              <a:rPr lang="en-US" altLang="zh-CN" dirty="0" smtClean="0">
                <a:latin typeface="+mn-ea"/>
              </a:rPr>
              <a:t>3-3</a:t>
            </a:r>
            <a:r>
              <a:rPr lang="zh-CN" altLang="zh-CN" dirty="0" smtClean="0">
                <a:latin typeface="+mn-ea"/>
              </a:rPr>
              <a:t>可计算出</a:t>
            </a:r>
            <a:r>
              <a:rPr lang="en-US" altLang="zh-CN" i="1" dirty="0" smtClean="0">
                <a:latin typeface="+mn-ea"/>
              </a:rPr>
              <a:t>a</a:t>
            </a:r>
            <a:r>
              <a:rPr lang="zh-CN" altLang="zh-CN" dirty="0" smtClean="0">
                <a:latin typeface="+mn-ea"/>
              </a:rPr>
              <a:t>与</a:t>
            </a:r>
            <a:r>
              <a:rPr lang="en-US" altLang="zh-CN" i="1" dirty="0" smtClean="0">
                <a:latin typeface="+mn-ea"/>
              </a:rPr>
              <a:t>b</a:t>
            </a:r>
            <a:r>
              <a:rPr lang="zh-CN" altLang="zh-CN" dirty="0" smtClean="0">
                <a:latin typeface="+mn-ea"/>
              </a:rPr>
              <a:t>的数值，分别为</a:t>
            </a:r>
            <a:r>
              <a:rPr lang="en-US" altLang="zh-CN" dirty="0" smtClean="0">
                <a:latin typeface="+mn-ea"/>
              </a:rPr>
              <a:t>35 210 000</a:t>
            </a:r>
            <a:r>
              <a:rPr lang="zh-CN" altLang="zh-CN" dirty="0" smtClean="0">
                <a:latin typeface="+mn-ea"/>
              </a:rPr>
              <a:t>元和</a:t>
            </a:r>
            <a:r>
              <a:rPr lang="en-US" altLang="zh-CN" dirty="0" smtClean="0">
                <a:latin typeface="+mn-ea"/>
              </a:rPr>
              <a:t>2 552.9</a:t>
            </a:r>
            <a:r>
              <a:rPr lang="zh-CN" altLang="zh-CN" dirty="0" smtClean="0">
                <a:latin typeface="+mn-ea"/>
              </a:rPr>
              <a:t>元</a:t>
            </a:r>
            <a:r>
              <a:rPr lang="en-US" altLang="zh-CN" dirty="0" smtClean="0">
                <a:latin typeface="+mn-ea"/>
              </a:rPr>
              <a:t>/10</a:t>
            </a:r>
            <a:r>
              <a:rPr lang="en-US" altLang="zh-CN" baseline="30000" dirty="0" smtClean="0">
                <a:latin typeface="+mn-ea"/>
              </a:rPr>
              <a:t>3</a:t>
            </a:r>
            <a:r>
              <a:rPr lang="en-US" altLang="zh-CN" dirty="0" smtClean="0">
                <a:latin typeface="+mn-ea"/>
              </a:rPr>
              <a:t>t</a:t>
            </a:r>
            <a:r>
              <a:rPr lang="zh-CN" altLang="zh-CN" dirty="0" smtClean="0">
                <a:latin typeface="+mn-ea"/>
              </a:rPr>
              <a:t>。当装卸作业量</a:t>
            </a:r>
            <a:r>
              <a:rPr lang="en-US" altLang="zh-CN" i="1" dirty="0" smtClean="0">
                <a:latin typeface="+mn-ea"/>
              </a:rPr>
              <a:t>X</a:t>
            </a:r>
            <a:r>
              <a:rPr lang="zh-CN" altLang="zh-CN" dirty="0" smtClean="0">
                <a:latin typeface="+mn-ea"/>
              </a:rPr>
              <a:t>在</a:t>
            </a:r>
            <a:r>
              <a:rPr lang="en-US" altLang="zh-CN" dirty="0" smtClean="0">
                <a:latin typeface="+mn-ea"/>
              </a:rPr>
              <a:t>6 880</a:t>
            </a:r>
            <a:r>
              <a:rPr lang="en-US" altLang="zh-CN" dirty="0" smtClean="0">
                <a:latin typeface="+mn-ea"/>
                <a:sym typeface="Symbol"/>
              </a:rPr>
              <a:t></a:t>
            </a:r>
            <a:r>
              <a:rPr lang="en-US" altLang="zh-CN" dirty="0" smtClean="0">
                <a:latin typeface="+mn-ea"/>
              </a:rPr>
              <a:t>10</a:t>
            </a:r>
            <a:r>
              <a:rPr lang="en-US" altLang="zh-CN" baseline="30000" dirty="0" smtClean="0">
                <a:latin typeface="+mn-ea"/>
              </a:rPr>
              <a:t>3</a:t>
            </a:r>
            <a:r>
              <a:rPr lang="en-US" altLang="zh-CN" dirty="0" smtClean="0">
                <a:latin typeface="+mn-ea"/>
              </a:rPr>
              <a:t>t</a:t>
            </a:r>
            <a:r>
              <a:rPr lang="zh-CN" altLang="zh-CN" dirty="0" smtClean="0">
                <a:latin typeface="+mn-ea"/>
              </a:rPr>
              <a:t>～</a:t>
            </a:r>
            <a:r>
              <a:rPr lang="en-US" altLang="zh-CN" dirty="0" smtClean="0">
                <a:latin typeface="+mn-ea"/>
              </a:rPr>
              <a:t>10 320</a:t>
            </a:r>
            <a:r>
              <a:rPr lang="en-US" altLang="zh-CN" dirty="0" smtClean="0">
                <a:latin typeface="+mn-ea"/>
                <a:sym typeface="Symbol"/>
              </a:rPr>
              <a:t></a:t>
            </a:r>
            <a:r>
              <a:rPr lang="en-US" altLang="zh-CN" dirty="0" smtClean="0">
                <a:latin typeface="+mn-ea"/>
              </a:rPr>
              <a:t>10</a:t>
            </a:r>
            <a:r>
              <a:rPr lang="en-US" altLang="zh-CN" baseline="30000" dirty="0" smtClean="0">
                <a:latin typeface="+mn-ea"/>
              </a:rPr>
              <a:t>3</a:t>
            </a:r>
            <a:r>
              <a:rPr lang="en-US" altLang="zh-CN" dirty="0" smtClean="0">
                <a:latin typeface="+mn-ea"/>
              </a:rPr>
              <a:t>t</a:t>
            </a:r>
            <a:r>
              <a:rPr lang="zh-CN" altLang="zh-CN" dirty="0" smtClean="0">
                <a:latin typeface="+mn-ea"/>
              </a:rPr>
              <a:t>之间变动时，均可用下式计算出相应的费用预算总额</a:t>
            </a:r>
          </a:p>
          <a:p>
            <a:r>
              <a:rPr lang="en-US" altLang="zh-CN" i="1" dirty="0" smtClean="0">
                <a:latin typeface="+mn-ea"/>
              </a:rPr>
              <a:t>Y</a:t>
            </a:r>
            <a:r>
              <a:rPr lang="en-US" altLang="zh-CN" dirty="0" smtClean="0">
                <a:latin typeface="+mn-ea"/>
                <a:sym typeface="Symbol"/>
              </a:rPr>
              <a:t></a:t>
            </a:r>
            <a:r>
              <a:rPr lang="en-US" altLang="zh-CN" dirty="0" smtClean="0">
                <a:latin typeface="+mn-ea"/>
              </a:rPr>
              <a:t>35 210 000</a:t>
            </a:r>
            <a:r>
              <a:rPr lang="en-US" altLang="zh-CN" dirty="0" smtClean="0">
                <a:latin typeface="+mn-ea"/>
                <a:sym typeface="Symbol"/>
              </a:rPr>
              <a:t></a:t>
            </a:r>
            <a:r>
              <a:rPr lang="en-US" altLang="zh-CN" dirty="0" smtClean="0">
                <a:latin typeface="+mn-ea"/>
              </a:rPr>
              <a:t>2 552.9</a:t>
            </a:r>
            <a:r>
              <a:rPr lang="en-US" altLang="zh-CN" i="1" dirty="0" smtClean="0">
                <a:latin typeface="+mn-ea"/>
              </a:rPr>
              <a:t>X</a:t>
            </a:r>
            <a:endParaRPr lang="zh-CN" altLang="zh-CN" dirty="0" smtClean="0">
              <a:latin typeface="+mn-ea"/>
            </a:endParaRPr>
          </a:p>
          <a:p>
            <a:r>
              <a:rPr lang="zh-CN" altLang="zh-CN" dirty="0" smtClean="0">
                <a:latin typeface="+mn-ea"/>
              </a:rPr>
              <a:t>如果，太行冶炼公司装卸部门当年实际装卸作业量为</a:t>
            </a:r>
            <a:r>
              <a:rPr lang="en-US" altLang="zh-CN" dirty="0" smtClean="0">
                <a:latin typeface="+mn-ea"/>
              </a:rPr>
              <a:t>8</a:t>
            </a:r>
            <a:r>
              <a:rPr lang="en-US" altLang="zh-CN" baseline="30000" dirty="0" smtClean="0">
                <a:latin typeface="+mn-ea"/>
              </a:rPr>
              <a:t> </a:t>
            </a:r>
            <a:r>
              <a:rPr lang="en-US" altLang="zh-CN" dirty="0" smtClean="0">
                <a:latin typeface="+mn-ea"/>
              </a:rPr>
              <a:t>720</a:t>
            </a:r>
            <a:r>
              <a:rPr lang="en-US" altLang="zh-CN" dirty="0" smtClean="0">
                <a:latin typeface="+mn-ea"/>
                <a:sym typeface="Symbol"/>
              </a:rPr>
              <a:t></a:t>
            </a:r>
            <a:r>
              <a:rPr lang="en-US" altLang="zh-CN" dirty="0" smtClean="0">
                <a:latin typeface="+mn-ea"/>
              </a:rPr>
              <a:t>10</a:t>
            </a:r>
            <a:r>
              <a:rPr lang="en-US" altLang="zh-CN" baseline="30000" dirty="0" smtClean="0">
                <a:latin typeface="+mn-ea"/>
              </a:rPr>
              <a:t>3</a:t>
            </a:r>
            <a:r>
              <a:rPr lang="en-US" altLang="zh-CN" dirty="0" smtClean="0">
                <a:latin typeface="+mn-ea"/>
              </a:rPr>
              <a:t>t</a:t>
            </a:r>
            <a:r>
              <a:rPr lang="zh-CN" altLang="zh-CN" dirty="0" smtClean="0">
                <a:latin typeface="+mn-ea"/>
              </a:rPr>
              <a:t>，则相应的费用预算总额为</a:t>
            </a:r>
          </a:p>
          <a:p>
            <a:r>
              <a:rPr lang="en-US" altLang="zh-CN" dirty="0" smtClean="0">
                <a:latin typeface="+mn-ea"/>
              </a:rPr>
              <a:t>35 210 000</a:t>
            </a:r>
            <a:r>
              <a:rPr lang="en-US" altLang="zh-CN" dirty="0" smtClean="0">
                <a:latin typeface="+mn-ea"/>
                <a:sym typeface="Symbol"/>
              </a:rPr>
              <a:t></a:t>
            </a:r>
            <a:r>
              <a:rPr lang="en-US" altLang="zh-CN" dirty="0" smtClean="0">
                <a:latin typeface="+mn-ea"/>
              </a:rPr>
              <a:t>2 552.9</a:t>
            </a:r>
            <a:r>
              <a:rPr lang="en-US" altLang="zh-CN" dirty="0" smtClean="0">
                <a:latin typeface="+mn-ea"/>
                <a:sym typeface="Symbol"/>
              </a:rPr>
              <a:t></a:t>
            </a:r>
            <a:r>
              <a:rPr lang="en-US" altLang="zh-CN" dirty="0" smtClean="0">
                <a:latin typeface="+mn-ea"/>
              </a:rPr>
              <a:t>8 720</a:t>
            </a:r>
            <a:r>
              <a:rPr lang="en-US" altLang="zh-CN" dirty="0" smtClean="0">
                <a:latin typeface="+mn-ea"/>
                <a:sym typeface="Symbol"/>
              </a:rPr>
              <a:t></a:t>
            </a:r>
            <a:r>
              <a:rPr lang="en-US" altLang="zh-CN" dirty="0" smtClean="0">
                <a:latin typeface="+mn-ea"/>
              </a:rPr>
              <a:t>57 471 288</a:t>
            </a:r>
            <a:r>
              <a:rPr lang="zh-CN" altLang="zh-CN" dirty="0" smtClean="0">
                <a:latin typeface="+mn-ea"/>
              </a:rPr>
              <a:t>（元）</a:t>
            </a:r>
          </a:p>
          <a:p>
            <a:r>
              <a:rPr lang="zh-CN" altLang="zh-CN" dirty="0" smtClean="0">
                <a:latin typeface="+mn-ea"/>
              </a:rPr>
              <a:t>平均每千操作吨费用预算额为</a:t>
            </a:r>
          </a:p>
          <a:p>
            <a:r>
              <a:rPr lang="en-US" altLang="zh-CN" dirty="0" smtClean="0">
                <a:latin typeface="+mn-ea"/>
              </a:rPr>
              <a:t>57 471 288</a:t>
            </a:r>
            <a:r>
              <a:rPr lang="en-US" altLang="zh-CN" dirty="0" smtClean="0">
                <a:latin typeface="+mn-ea"/>
                <a:sym typeface="Symbol"/>
              </a:rPr>
              <a:t></a:t>
            </a:r>
            <a:r>
              <a:rPr lang="en-US" altLang="zh-CN" dirty="0" smtClean="0">
                <a:latin typeface="+mn-ea"/>
              </a:rPr>
              <a:t>8 720</a:t>
            </a:r>
            <a:r>
              <a:rPr lang="en-US" altLang="zh-CN" dirty="0" smtClean="0">
                <a:latin typeface="+mn-ea"/>
                <a:sym typeface="Symbol"/>
              </a:rPr>
              <a:t></a:t>
            </a:r>
            <a:r>
              <a:rPr lang="en-US" altLang="zh-CN" dirty="0" smtClean="0">
                <a:latin typeface="+mn-ea"/>
              </a:rPr>
              <a:t>6 590.74</a:t>
            </a:r>
            <a:r>
              <a:rPr lang="zh-CN" altLang="zh-CN" dirty="0" smtClean="0">
                <a:latin typeface="+mn-ea"/>
              </a:rPr>
              <a:t>（元</a:t>
            </a:r>
            <a:r>
              <a:rPr lang="en-US" altLang="zh-CN" dirty="0" smtClean="0">
                <a:latin typeface="+mn-ea"/>
              </a:rPr>
              <a:t>/10</a:t>
            </a:r>
            <a:r>
              <a:rPr lang="en-US" altLang="zh-CN" baseline="30000" dirty="0" smtClean="0">
                <a:latin typeface="+mn-ea"/>
              </a:rPr>
              <a:t>3</a:t>
            </a:r>
            <a:r>
              <a:rPr lang="en-US" altLang="zh-CN" dirty="0" smtClean="0">
                <a:latin typeface="+mn-ea"/>
              </a:rPr>
              <a:t>t</a:t>
            </a:r>
            <a:r>
              <a:rPr lang="zh-CN" altLang="zh-CN" dirty="0" smtClean="0">
                <a:latin typeface="+mn-ea"/>
              </a:rPr>
              <a:t>）</a:t>
            </a:r>
          </a:p>
        </p:txBody>
      </p:sp>
      <p:sp>
        <p:nvSpPr>
          <p:cNvPr id="3" name="文本框 3"/>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8"/>
          <p:cNvGraphicFramePr>
            <a:graphicFrameLocks noGrp="1"/>
          </p:cNvGraphicFramePr>
          <p:nvPr>
            <p:ph/>
            <p:extLst>
              <p:ext uri="{D42A27DB-BD31-4B8C-83A1-F6EECF244321}">
                <p14:modId xmlns:p14="http://schemas.microsoft.com/office/powerpoint/2010/main" val="1203758838"/>
              </p:ext>
            </p:extLst>
          </p:nvPr>
        </p:nvGraphicFramePr>
        <p:xfrm>
          <a:off x="627063" y="1774825"/>
          <a:ext cx="10972800" cy="422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标题 1"/>
          <p:cNvSpPr>
            <a:spLocks noGrp="1"/>
          </p:cNvSpPr>
          <p:nvPr>
            <p:ph type="title" idx="11"/>
          </p:nvPr>
        </p:nvSpPr>
        <p:spPr/>
        <p:txBody>
          <a:bodyPr/>
          <a:lstStyle/>
          <a:p>
            <a:r>
              <a:rPr lang="zh-CN" altLang="en-US" dirty="0" smtClean="0">
                <a:solidFill>
                  <a:schemeClr val="tx1"/>
                </a:solidFill>
              </a:rPr>
              <a:t>第二节  目标成本法</a:t>
            </a:r>
            <a:endParaRPr lang="zh-CN" altLang="en-US" dirty="0">
              <a:solidFill>
                <a:schemeClr val="tx1"/>
              </a:solidFill>
            </a:endParaRPr>
          </a:p>
        </p:txBody>
      </p:sp>
      <p:sp>
        <p:nvSpPr>
          <p:cNvPr id="4" name="文本框 3"/>
          <p:cNvSpPr txBox="1">
            <a:spLocks noChangeAspect="1"/>
          </p:cNvSpPr>
          <p:nvPr/>
        </p:nvSpPr>
        <p:spPr>
          <a:xfrm>
            <a:off x="47328" y="116632"/>
            <a:ext cx="3946913"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endParaRPr lang="zh-CN" altLang="en-US" sz="2000" b="1" dirty="0">
              <a:solidFill>
                <a:schemeClr val="bg1"/>
              </a:solidFill>
              <a:effectLst/>
            </a:endParaRPr>
          </a:p>
        </p:txBody>
      </p:sp>
    </p:spTree>
    <p:extLst>
      <p:ext uri="{BB962C8B-B14F-4D97-AF65-F5344CB8AC3E}">
        <p14:creationId xmlns:p14="http://schemas.microsoft.com/office/powerpoint/2010/main" val="243479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203178202"/>
              </p:ext>
            </p:extLst>
          </p:nvPr>
        </p:nvGraphicFramePr>
        <p:xfrm>
          <a:off x="1127448" y="2375851"/>
          <a:ext cx="9937104" cy="4077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标题 1"/>
          <p:cNvSpPr txBox="1">
            <a:spLocks/>
          </p:cNvSpPr>
          <p:nvPr/>
        </p:nvSpPr>
        <p:spPr>
          <a:xfrm>
            <a:off x="1007533" y="1556793"/>
            <a:ext cx="10363200" cy="72008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lang="zh-CN" altLang="en-US" b="1" kern="0" dirty="0" smtClean="0">
                <a:effectLst>
                  <a:glow rad="63500">
                    <a:schemeClr val="accent3">
                      <a:satMod val="175000"/>
                      <a:alpha val="40000"/>
                    </a:schemeClr>
                  </a:glow>
                </a:effectLst>
              </a:rPr>
              <a:t>目标成本法基本过程</a:t>
            </a:r>
            <a:endParaRPr lang="zh-CN" altLang="en-US" b="1" kern="0" dirty="0">
              <a:effectLst>
                <a:glow rad="63500">
                  <a:schemeClr val="accent3">
                    <a:satMod val="175000"/>
                    <a:alpha val="40000"/>
                  </a:schemeClr>
                </a:glow>
              </a:effectLst>
            </a:endParaRPr>
          </a:p>
        </p:txBody>
      </p:sp>
      <p:sp>
        <p:nvSpPr>
          <p:cNvPr id="4"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extLst>
      <p:ext uri="{BB962C8B-B14F-4D97-AF65-F5344CB8AC3E}">
        <p14:creationId xmlns:p14="http://schemas.microsoft.com/office/powerpoint/2010/main" val="3366303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3"/>
          <p:cNvSpPr txBox="1">
            <a:spLocks/>
          </p:cNvSpPr>
          <p:nvPr/>
        </p:nvSpPr>
        <p:spPr>
          <a:xfrm>
            <a:off x="956596" y="1268760"/>
            <a:ext cx="10363200" cy="75029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endParaRPr lang="zh-CN" altLang="en-US" kern="0" dirty="0">
              <a:solidFill>
                <a:schemeClr val="bg1"/>
              </a:solidFill>
            </a:endParaRPr>
          </a:p>
        </p:txBody>
      </p:sp>
      <p:sp>
        <p:nvSpPr>
          <p:cNvPr id="10" name="标题 9"/>
          <p:cNvSpPr>
            <a:spLocks noGrp="1"/>
          </p:cNvSpPr>
          <p:nvPr>
            <p:ph type="title" idx="11"/>
          </p:nvPr>
        </p:nvSpPr>
        <p:spPr/>
        <p:txBody>
          <a:bodyPr>
            <a:noAutofit/>
          </a:bodyPr>
          <a:lstStyle/>
          <a:p>
            <a:r>
              <a:rPr lang="zh-CN" altLang="en-US" dirty="0">
                <a:solidFill>
                  <a:schemeClr val="tx1"/>
                </a:solidFill>
              </a:rPr>
              <a:t>学习目</a:t>
            </a:r>
            <a:r>
              <a:rPr lang="zh-CN" altLang="en-US" dirty="0" smtClean="0">
                <a:solidFill>
                  <a:schemeClr val="tx1"/>
                </a:solidFill>
              </a:rPr>
              <a:t>的</a:t>
            </a:r>
            <a:endParaRPr lang="zh-CN" altLang="en-US" dirty="0">
              <a:solidFill>
                <a:schemeClr val="tx1"/>
              </a:solidFill>
            </a:endParaRPr>
          </a:p>
        </p:txBody>
      </p:sp>
      <p:sp>
        <p:nvSpPr>
          <p:cNvPr id="11" name="内容占位符 8"/>
          <p:cNvSpPr>
            <a:spLocks noGrp="1"/>
          </p:cNvSpPr>
          <p:nvPr>
            <p:ph/>
          </p:nvPr>
        </p:nvSpPr>
        <p:spPr>
          <a:xfrm>
            <a:off x="627706" y="1774483"/>
            <a:ext cx="10972800" cy="4224939"/>
          </a:xfrm>
          <a:ln>
            <a:noFill/>
          </a:ln>
        </p:spPr>
        <p:txBody>
          <a:bodyPr anchor="ctr"/>
          <a:lstStyle/>
          <a:p>
            <a:r>
              <a:rPr lang="zh-CN" altLang="en-US" sz="3600" b="1" dirty="0" smtClean="0">
                <a:latin typeface="楷体" panose="02010609060101010101" pitchFamily="49" charset="-122"/>
                <a:ea typeface="楷体" panose="02010609060101010101" pitchFamily="49" charset="-122"/>
              </a:rPr>
              <a:t>通过本章的学习，了解零基预算法，理解目标成本法、标准成本法和定额制订的方法，初步掌握弹性预算法、连环替代法和变动成本差异的计算方法。</a:t>
            </a:r>
            <a:endParaRPr lang="zh-CN" altLang="en-US" sz="3600" b="1" dirty="0"/>
          </a:p>
        </p:txBody>
      </p:sp>
      <p:sp>
        <p:nvSpPr>
          <p:cNvPr id="5" name="文本框 2"/>
          <p:cNvSpPr txBox="1"/>
          <p:nvPr/>
        </p:nvSpPr>
        <p:spPr>
          <a:xfrm>
            <a:off x="191344" y="116632"/>
            <a:ext cx="3775393"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endParaRPr lang="zh-CN" altLang="en-US" sz="2000" b="1" dirty="0">
              <a:solidFill>
                <a:schemeClr val="bg1"/>
              </a:solidFill>
              <a:effectLst/>
            </a:endParaRPr>
          </a:p>
        </p:txBody>
      </p:sp>
    </p:spTree>
    <p:extLst>
      <p:ext uri="{BB962C8B-B14F-4D97-AF65-F5344CB8AC3E}">
        <p14:creationId xmlns:p14="http://schemas.microsoft.com/office/powerpoint/2010/main" val="2543743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0" name="Straight Connector 279"/>
          <p:cNvCxnSpPr/>
          <p:nvPr/>
        </p:nvCxnSpPr>
        <p:spPr>
          <a:xfrm>
            <a:off x="5591944" y="3145255"/>
            <a:ext cx="0" cy="2227961"/>
          </a:xfrm>
          <a:prstGeom prst="line">
            <a:avLst/>
          </a:prstGeom>
          <a:ln>
            <a:solidFill>
              <a:schemeClr val="bg1">
                <a:lumMod val="85000"/>
              </a:schemeClr>
            </a:solidFill>
            <a:prstDash val="sysDot"/>
          </a:ln>
          <a:effectLst>
            <a:outerShdw blurRad="50800" dist="635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43" name="TextBox 31"/>
          <p:cNvSpPr txBox="1">
            <a:spLocks noChangeArrowheads="1"/>
          </p:cNvSpPr>
          <p:nvPr/>
        </p:nvSpPr>
        <p:spPr bwMode="auto">
          <a:xfrm>
            <a:off x="1055440" y="3784734"/>
            <a:ext cx="3195024" cy="1077218"/>
          </a:xfrm>
          <a:prstGeom prst="rect">
            <a:avLst/>
          </a:prstGeom>
          <a:noFill/>
          <a:ln>
            <a:noFill/>
          </a:ln>
          <a:effectLst>
            <a:glow rad="139700">
              <a:srgbClr val="FFFF00">
                <a:alpha val="40000"/>
              </a:srgbClr>
            </a:glo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充分调动各方主动性</a:t>
            </a:r>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、积极</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性</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244" name="Rounded Rectangle 243"/>
          <p:cNvSpPr/>
          <p:nvPr/>
        </p:nvSpPr>
        <p:spPr>
          <a:xfrm>
            <a:off x="1672690" y="3554194"/>
            <a:ext cx="1903030" cy="54863"/>
          </a:xfrm>
          <a:prstGeom prst="roundRect">
            <a:avLst>
              <a:gd name="adj" fmla="val 5000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245" name="TextBox 31"/>
          <p:cNvSpPr txBox="1">
            <a:spLocks noChangeArrowheads="1"/>
          </p:cNvSpPr>
          <p:nvPr/>
        </p:nvSpPr>
        <p:spPr bwMode="auto">
          <a:xfrm>
            <a:off x="4642924" y="3782968"/>
            <a:ext cx="3181268" cy="1077218"/>
          </a:xfrm>
          <a:prstGeom prst="rect">
            <a:avLst/>
          </a:prstGeom>
          <a:noFill/>
          <a:ln>
            <a:noFill/>
          </a:ln>
          <a:effectLst>
            <a:glow rad="139700">
              <a:srgbClr val="FFFF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是</a:t>
            </a:r>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有效地进行成本</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比较的尺度</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246" name="Rounded Rectangle 245"/>
          <p:cNvSpPr/>
          <p:nvPr/>
        </p:nvSpPr>
        <p:spPr>
          <a:xfrm>
            <a:off x="5201082" y="3569582"/>
            <a:ext cx="1903030" cy="54863"/>
          </a:xfrm>
          <a:prstGeom prst="roundRect">
            <a:avLst>
              <a:gd name="adj" fmla="val 50000"/>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66" name="Freeform 74"/>
          <p:cNvSpPr>
            <a:spLocks noChangeArrowheads="1"/>
          </p:cNvSpPr>
          <p:nvPr/>
        </p:nvSpPr>
        <p:spPr bwMode="auto">
          <a:xfrm>
            <a:off x="2242946" y="2777639"/>
            <a:ext cx="720526" cy="63817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p>
            <a:pPr algn="l"/>
            <a:endParaRPr lang="en-US"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67" name="Freeform 25"/>
          <p:cNvSpPr>
            <a:spLocks noEditPoints="1"/>
          </p:cNvSpPr>
          <p:nvPr/>
        </p:nvSpPr>
        <p:spPr bwMode="auto">
          <a:xfrm>
            <a:off x="5831508" y="2755358"/>
            <a:ext cx="638119" cy="679221"/>
          </a:xfrm>
          <a:custGeom>
            <a:avLst/>
            <a:gdLst>
              <a:gd name="T0" fmla="*/ 1548 w 1548"/>
              <a:gd name="T1" fmla="*/ 1327 h 1648"/>
              <a:gd name="T2" fmla="*/ 1268 w 1548"/>
              <a:gd name="T3" fmla="*/ 1408 h 1648"/>
              <a:gd name="T4" fmla="*/ 1186 w 1548"/>
              <a:gd name="T5" fmla="*/ 1129 h 1648"/>
              <a:gd name="T6" fmla="*/ 1307 w 1548"/>
              <a:gd name="T7" fmla="*/ 1195 h 1648"/>
              <a:gd name="T8" fmla="*/ 1388 w 1548"/>
              <a:gd name="T9" fmla="*/ 893 h 1648"/>
              <a:gd name="T10" fmla="*/ 1018 w 1548"/>
              <a:gd name="T11" fmla="*/ 327 h 1648"/>
              <a:gd name="T12" fmla="*/ 1061 w 1548"/>
              <a:gd name="T13" fmla="*/ 195 h 1648"/>
              <a:gd name="T14" fmla="*/ 1526 w 1548"/>
              <a:gd name="T15" fmla="*/ 893 h 1648"/>
              <a:gd name="T16" fmla="*/ 1428 w 1548"/>
              <a:gd name="T17" fmla="*/ 1261 h 1648"/>
              <a:gd name="T18" fmla="*/ 1548 w 1548"/>
              <a:gd name="T19" fmla="*/ 1327 h 1648"/>
              <a:gd name="T20" fmla="*/ 770 w 1548"/>
              <a:gd name="T21" fmla="*/ 1511 h 1648"/>
              <a:gd name="T22" fmla="*/ 235 w 1548"/>
              <a:gd name="T23" fmla="*/ 1200 h 1648"/>
              <a:gd name="T24" fmla="*/ 357 w 1548"/>
              <a:gd name="T25" fmla="*/ 1130 h 1648"/>
              <a:gd name="T26" fmla="*/ 75 w 1548"/>
              <a:gd name="T27" fmla="*/ 1055 h 1648"/>
              <a:gd name="T28" fmla="*/ 0 w 1548"/>
              <a:gd name="T29" fmla="*/ 1336 h 1648"/>
              <a:gd name="T30" fmla="*/ 116 w 1548"/>
              <a:gd name="T31" fmla="*/ 1269 h 1648"/>
              <a:gd name="T32" fmla="*/ 770 w 1548"/>
              <a:gd name="T33" fmla="*/ 1648 h 1648"/>
              <a:gd name="T34" fmla="*/ 1180 w 1548"/>
              <a:gd name="T35" fmla="*/ 1527 h 1648"/>
              <a:gd name="T36" fmla="*/ 1095 w 1548"/>
              <a:gd name="T37" fmla="*/ 1418 h 1648"/>
              <a:gd name="T38" fmla="*/ 770 w 1548"/>
              <a:gd name="T39" fmla="*/ 1511 h 1648"/>
              <a:gd name="T40" fmla="*/ 153 w 1548"/>
              <a:gd name="T41" fmla="*/ 901 h 1648"/>
              <a:gd name="T42" fmla="*/ 152 w 1548"/>
              <a:gd name="T43" fmla="*/ 893 h 1648"/>
              <a:gd name="T44" fmla="*/ 702 w 1548"/>
              <a:gd name="T45" fmla="*/ 279 h 1648"/>
              <a:gd name="T46" fmla="*/ 702 w 1548"/>
              <a:gd name="T47" fmla="*/ 412 h 1648"/>
              <a:gd name="T48" fmla="*/ 908 w 1548"/>
              <a:gd name="T49" fmla="*/ 206 h 1648"/>
              <a:gd name="T50" fmla="*/ 702 w 1548"/>
              <a:gd name="T51" fmla="*/ 0 h 1648"/>
              <a:gd name="T52" fmla="*/ 702 w 1548"/>
              <a:gd name="T53" fmla="*/ 141 h 1648"/>
              <a:gd name="T54" fmla="*/ 15 w 1548"/>
              <a:gd name="T55" fmla="*/ 893 h 1648"/>
              <a:gd name="T56" fmla="*/ 16 w 1548"/>
              <a:gd name="T57" fmla="*/ 920 h 1648"/>
              <a:gd name="T58" fmla="*/ 153 w 1548"/>
              <a:gd name="T59" fmla="*/ 901 h 1648"/>
              <a:gd name="T60" fmla="*/ 573 w 1548"/>
              <a:gd name="T61" fmla="*/ 862 h 1648"/>
              <a:gd name="T62" fmla="*/ 602 w 1548"/>
              <a:gd name="T63" fmla="*/ 1039 h 1648"/>
              <a:gd name="T64" fmla="*/ 860 w 1548"/>
              <a:gd name="T65" fmla="*/ 830 h 1648"/>
              <a:gd name="T66" fmla="*/ 592 w 1548"/>
              <a:gd name="T67" fmla="*/ 1305 h 1648"/>
              <a:gd name="T68" fmla="*/ 661 w 1548"/>
              <a:gd name="T69" fmla="*/ 1305 h 1648"/>
              <a:gd name="T70" fmla="*/ 695 w 1548"/>
              <a:gd name="T71" fmla="*/ 1103 h 1648"/>
              <a:gd name="T72" fmla="*/ 887 w 1548"/>
              <a:gd name="T73" fmla="*/ 1061 h 1648"/>
              <a:gd name="T74" fmla="*/ 1170 w 1548"/>
              <a:gd name="T75" fmla="*/ 679 h 1648"/>
              <a:gd name="T76" fmla="*/ 573 w 1548"/>
              <a:gd name="T77" fmla="*/ 86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45720" tIns="22860" rIns="45720" bIns="22860" numCol="1" anchor="t" anchorCtr="0" compatLnSpc="1">
            <a:prstTxWarp prst="textNoShape">
              <a:avLst/>
            </a:prstTxWarp>
          </a:bodyP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27" name="TextBox 100"/>
          <p:cNvSpPr txBox="1"/>
          <p:nvPr/>
        </p:nvSpPr>
        <p:spPr>
          <a:xfrm>
            <a:off x="883815" y="1363415"/>
            <a:ext cx="10468769" cy="769441"/>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zh-CN" altLang="en-US" sz="4400" b="1" dirty="0" smtClean="0">
                <a:latin typeface="宋体" panose="02010600030101010101" pitchFamily="2" charset="-122"/>
              </a:rPr>
              <a:t>一、目标</a:t>
            </a:r>
            <a:r>
              <a:rPr lang="zh-CN" altLang="en-US" sz="4400" b="1" dirty="0">
                <a:latin typeface="宋体" panose="02010600030101010101" pitchFamily="2" charset="-122"/>
              </a:rPr>
              <a:t>成本的作用</a:t>
            </a:r>
            <a:endParaRPr lang="id-ID" sz="4400" b="1" dirty="0">
              <a:solidFill>
                <a:schemeClr val="tx2"/>
              </a:solidFill>
              <a:latin typeface="Lato Regular"/>
              <a:cs typeface="Lato Regular"/>
            </a:endParaRPr>
          </a:p>
        </p:txBody>
      </p:sp>
      <p:sp>
        <p:nvSpPr>
          <p:cNvPr id="11" name="Rounded Rectangle 247"/>
          <p:cNvSpPr/>
          <p:nvPr/>
        </p:nvSpPr>
        <p:spPr>
          <a:xfrm>
            <a:off x="8873490" y="3505503"/>
            <a:ext cx="1903030" cy="54863"/>
          </a:xfrm>
          <a:prstGeom prst="roundRect">
            <a:avLst>
              <a:gd name="adj" fmla="val 50000"/>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2" name="Freeform 102"/>
          <p:cNvSpPr>
            <a:spLocks noChangeArrowheads="1"/>
          </p:cNvSpPr>
          <p:nvPr/>
        </p:nvSpPr>
        <p:spPr bwMode="auto">
          <a:xfrm>
            <a:off x="9445232" y="2708920"/>
            <a:ext cx="714007" cy="638179"/>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p>
            <a:endParaRPr lang="en-US"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3" name="TextBox 31"/>
          <p:cNvSpPr txBox="1">
            <a:spLocks noChangeArrowheads="1"/>
          </p:cNvSpPr>
          <p:nvPr/>
        </p:nvSpPr>
        <p:spPr bwMode="auto">
          <a:xfrm>
            <a:off x="8249782" y="3782968"/>
            <a:ext cx="3181268" cy="1077218"/>
          </a:xfrm>
          <a:prstGeom prst="rect">
            <a:avLst/>
          </a:prstGeom>
          <a:noFill/>
          <a:ln>
            <a:noFill/>
          </a:ln>
          <a:effectLst>
            <a:glow rad="139700">
              <a:srgbClr val="FFFF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注重</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影响</a:t>
            </a:r>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成本差异的重要</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因素</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14" name="文本框 1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extLst>
      <p:ext uri="{BB962C8B-B14F-4D97-AF65-F5344CB8AC3E}">
        <p14:creationId xmlns:p14="http://schemas.microsoft.com/office/powerpoint/2010/main" val="212120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checkerboard(across)">
                                      <p:cBhvr>
                                        <p:cTn id="7" dur="500"/>
                                        <p:tgtEl>
                                          <p:spTgt spid="1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checkerboard(across)">
                                      <p:cBhvr>
                                        <p:cTn id="10" dur="500"/>
                                        <p:tgtEl>
                                          <p:spTgt spid="24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44"/>
                                        </p:tgtEl>
                                        <p:attrNameLst>
                                          <p:attrName>style.visibility</p:attrName>
                                        </p:attrNameLst>
                                      </p:cBhvr>
                                      <p:to>
                                        <p:strVal val="visible"/>
                                      </p:to>
                                    </p:set>
                                    <p:animEffect transition="in" filter="checkerboard(across)">
                                      <p:cBhvr>
                                        <p:cTn id="13" dur="500"/>
                                        <p:tgtEl>
                                          <p:spTgt spid="244"/>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80"/>
                                        </p:tgtEl>
                                        <p:attrNameLst>
                                          <p:attrName>style.visibility</p:attrName>
                                        </p:attrNameLst>
                                      </p:cBhvr>
                                      <p:to>
                                        <p:strVal val="visible"/>
                                      </p:to>
                                    </p:set>
                                    <p:anim calcmode="lin" valueType="num">
                                      <p:cBhvr additive="base">
                                        <p:cTn id="17" dur="500"/>
                                        <p:tgtEl>
                                          <p:spTgt spid="280"/>
                                        </p:tgtEl>
                                        <p:attrNameLst>
                                          <p:attrName>ppt_y</p:attrName>
                                        </p:attrNameLst>
                                      </p:cBhvr>
                                      <p:tavLst>
                                        <p:tav tm="0">
                                          <p:val>
                                            <p:strVal val="#ppt_y+#ppt_h*1.125000"/>
                                          </p:val>
                                        </p:tav>
                                        <p:tav tm="100000">
                                          <p:val>
                                            <p:strVal val="#ppt_y"/>
                                          </p:val>
                                        </p:tav>
                                      </p:tavLst>
                                    </p:anim>
                                    <p:animEffect transition="in" filter="wipe(up)">
                                      <p:cBhvr>
                                        <p:cTn id="18" dur="500"/>
                                        <p:tgtEl>
                                          <p:spTgt spid="280"/>
                                        </p:tgtEl>
                                      </p:cBhvr>
                                    </p:animEffect>
                                  </p:childTnLst>
                                </p:cTn>
                              </p:par>
                            </p:childTnLst>
                          </p:cTn>
                        </p:par>
                        <p:par>
                          <p:cTn id="19" fill="hold">
                            <p:stCondLst>
                              <p:cond delay="1000"/>
                            </p:stCondLst>
                            <p:childTnLst>
                              <p:par>
                                <p:cTn id="20" presetID="5" presetClass="entr" presetSubtype="10" fill="hold" grpId="0" nodeType="after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checkerboard(across)">
                                      <p:cBhvr>
                                        <p:cTn id="22" dur="500"/>
                                        <p:tgtEl>
                                          <p:spTgt spid="16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45"/>
                                        </p:tgtEl>
                                        <p:attrNameLst>
                                          <p:attrName>style.visibility</p:attrName>
                                        </p:attrNameLst>
                                      </p:cBhvr>
                                      <p:to>
                                        <p:strVal val="visible"/>
                                      </p:to>
                                    </p:set>
                                    <p:animEffect transition="in" filter="checkerboard(across)">
                                      <p:cBhvr>
                                        <p:cTn id="25" dur="500"/>
                                        <p:tgtEl>
                                          <p:spTgt spid="24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checkerboard(across)">
                                      <p:cBhvr>
                                        <p:cTn id="28" dur="500"/>
                                        <p:tgtEl>
                                          <p:spTgt spid="246"/>
                                        </p:tgtEl>
                                      </p:cBhvr>
                                    </p:animEffect>
                                  </p:childTnLst>
                                </p:cTn>
                              </p:par>
                            </p:childTnLst>
                          </p:cTn>
                        </p:par>
                        <p:par>
                          <p:cTn id="29" fill="hold">
                            <p:stCondLst>
                              <p:cond delay="1500"/>
                            </p:stCondLst>
                            <p:childTnLst>
                              <p:par>
                                <p:cTn id="30" presetID="5"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4" grpId="0" animBg="1"/>
      <p:bldP spid="245" grpId="0"/>
      <p:bldP spid="246" grpId="0" animBg="1"/>
      <p:bldP spid="166" grpId="0" animBg="1"/>
      <p:bldP spid="167" grpId="0" animBg="1"/>
      <p:bldP spid="11" grpId="0" animBg="1"/>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0" name="Straight Connector 279"/>
          <p:cNvCxnSpPr/>
          <p:nvPr/>
        </p:nvCxnSpPr>
        <p:spPr>
          <a:xfrm>
            <a:off x="4367808" y="3145255"/>
            <a:ext cx="0" cy="2227961"/>
          </a:xfrm>
          <a:prstGeom prst="line">
            <a:avLst/>
          </a:prstGeom>
          <a:ln>
            <a:solidFill>
              <a:schemeClr val="bg1">
                <a:lumMod val="85000"/>
              </a:schemeClr>
            </a:solidFill>
            <a:prstDash val="sysDot"/>
          </a:ln>
          <a:effectLst>
            <a:outerShdw blurRad="50800" dist="635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43" name="TextBox 31"/>
          <p:cNvSpPr txBox="1">
            <a:spLocks noChangeArrowheads="1"/>
          </p:cNvSpPr>
          <p:nvPr/>
        </p:nvSpPr>
        <p:spPr bwMode="auto">
          <a:xfrm>
            <a:off x="839416" y="3784734"/>
            <a:ext cx="2376264" cy="1077218"/>
          </a:xfrm>
          <a:prstGeom prst="rect">
            <a:avLst/>
          </a:prstGeom>
          <a:noFill/>
          <a:ln>
            <a:noFill/>
          </a:ln>
          <a:effectLst>
            <a:glow rad="139700">
              <a:srgbClr val="FFFF00">
                <a:alpha val="40000"/>
              </a:srgbClr>
            </a:glo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倒</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扣</a:t>
            </a:r>
            <a:endParaRPr lang="en-US" altLang="zh-CN"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endParaRPr>
          </a:p>
          <a:p>
            <a:pPr eaLnBrk="1" hangingPunct="1"/>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测</a:t>
            </a:r>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算法</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244" name="Rounded Rectangle 243"/>
          <p:cNvSpPr/>
          <p:nvPr/>
        </p:nvSpPr>
        <p:spPr>
          <a:xfrm>
            <a:off x="1127448" y="3554194"/>
            <a:ext cx="1903030" cy="54863"/>
          </a:xfrm>
          <a:prstGeom prst="roundRect">
            <a:avLst>
              <a:gd name="adj" fmla="val 50000"/>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245" name="TextBox 31"/>
          <p:cNvSpPr txBox="1">
            <a:spLocks noChangeArrowheads="1"/>
          </p:cNvSpPr>
          <p:nvPr/>
        </p:nvSpPr>
        <p:spPr bwMode="auto">
          <a:xfrm>
            <a:off x="3719736" y="3782968"/>
            <a:ext cx="2407086" cy="1077218"/>
          </a:xfrm>
          <a:prstGeom prst="rect">
            <a:avLst/>
          </a:prstGeom>
          <a:noFill/>
          <a:ln>
            <a:noFill/>
          </a:ln>
          <a:effectLst>
            <a:glow rad="139700">
              <a:srgbClr val="FFFF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比</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价</a:t>
            </a:r>
            <a:endParaRPr lang="en-US" altLang="zh-CN"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endParaRPr>
          </a:p>
          <a:p>
            <a:pPr eaLnBrk="1" hangingPunct="1"/>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测</a:t>
            </a:r>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算法</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246" name="Rounded Rectangle 245"/>
          <p:cNvSpPr/>
          <p:nvPr/>
        </p:nvSpPr>
        <p:spPr>
          <a:xfrm>
            <a:off x="3976946" y="3569582"/>
            <a:ext cx="1903030" cy="54863"/>
          </a:xfrm>
          <a:prstGeom prst="roundRect">
            <a:avLst>
              <a:gd name="adj" fmla="val 50000"/>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66" name="Freeform 74"/>
          <p:cNvSpPr>
            <a:spLocks noChangeArrowheads="1"/>
          </p:cNvSpPr>
          <p:nvPr/>
        </p:nvSpPr>
        <p:spPr bwMode="auto">
          <a:xfrm>
            <a:off x="1697704" y="2777639"/>
            <a:ext cx="720526" cy="63817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p>
            <a:pPr algn="l"/>
            <a:endParaRPr lang="en-US"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67" name="Freeform 25"/>
          <p:cNvSpPr>
            <a:spLocks noEditPoints="1"/>
          </p:cNvSpPr>
          <p:nvPr/>
        </p:nvSpPr>
        <p:spPr bwMode="auto">
          <a:xfrm>
            <a:off x="4607372" y="2755358"/>
            <a:ext cx="638119" cy="679221"/>
          </a:xfrm>
          <a:custGeom>
            <a:avLst/>
            <a:gdLst>
              <a:gd name="T0" fmla="*/ 1548 w 1548"/>
              <a:gd name="T1" fmla="*/ 1327 h 1648"/>
              <a:gd name="T2" fmla="*/ 1268 w 1548"/>
              <a:gd name="T3" fmla="*/ 1408 h 1648"/>
              <a:gd name="T4" fmla="*/ 1186 w 1548"/>
              <a:gd name="T5" fmla="*/ 1129 h 1648"/>
              <a:gd name="T6" fmla="*/ 1307 w 1548"/>
              <a:gd name="T7" fmla="*/ 1195 h 1648"/>
              <a:gd name="T8" fmla="*/ 1388 w 1548"/>
              <a:gd name="T9" fmla="*/ 893 h 1648"/>
              <a:gd name="T10" fmla="*/ 1018 w 1548"/>
              <a:gd name="T11" fmla="*/ 327 h 1648"/>
              <a:gd name="T12" fmla="*/ 1061 w 1548"/>
              <a:gd name="T13" fmla="*/ 195 h 1648"/>
              <a:gd name="T14" fmla="*/ 1526 w 1548"/>
              <a:gd name="T15" fmla="*/ 893 h 1648"/>
              <a:gd name="T16" fmla="*/ 1428 w 1548"/>
              <a:gd name="T17" fmla="*/ 1261 h 1648"/>
              <a:gd name="T18" fmla="*/ 1548 w 1548"/>
              <a:gd name="T19" fmla="*/ 1327 h 1648"/>
              <a:gd name="T20" fmla="*/ 770 w 1548"/>
              <a:gd name="T21" fmla="*/ 1511 h 1648"/>
              <a:gd name="T22" fmla="*/ 235 w 1548"/>
              <a:gd name="T23" fmla="*/ 1200 h 1648"/>
              <a:gd name="T24" fmla="*/ 357 w 1548"/>
              <a:gd name="T25" fmla="*/ 1130 h 1648"/>
              <a:gd name="T26" fmla="*/ 75 w 1548"/>
              <a:gd name="T27" fmla="*/ 1055 h 1648"/>
              <a:gd name="T28" fmla="*/ 0 w 1548"/>
              <a:gd name="T29" fmla="*/ 1336 h 1648"/>
              <a:gd name="T30" fmla="*/ 116 w 1548"/>
              <a:gd name="T31" fmla="*/ 1269 h 1648"/>
              <a:gd name="T32" fmla="*/ 770 w 1548"/>
              <a:gd name="T33" fmla="*/ 1648 h 1648"/>
              <a:gd name="T34" fmla="*/ 1180 w 1548"/>
              <a:gd name="T35" fmla="*/ 1527 h 1648"/>
              <a:gd name="T36" fmla="*/ 1095 w 1548"/>
              <a:gd name="T37" fmla="*/ 1418 h 1648"/>
              <a:gd name="T38" fmla="*/ 770 w 1548"/>
              <a:gd name="T39" fmla="*/ 1511 h 1648"/>
              <a:gd name="T40" fmla="*/ 153 w 1548"/>
              <a:gd name="T41" fmla="*/ 901 h 1648"/>
              <a:gd name="T42" fmla="*/ 152 w 1548"/>
              <a:gd name="T43" fmla="*/ 893 h 1648"/>
              <a:gd name="T44" fmla="*/ 702 w 1548"/>
              <a:gd name="T45" fmla="*/ 279 h 1648"/>
              <a:gd name="T46" fmla="*/ 702 w 1548"/>
              <a:gd name="T47" fmla="*/ 412 h 1648"/>
              <a:gd name="T48" fmla="*/ 908 w 1548"/>
              <a:gd name="T49" fmla="*/ 206 h 1648"/>
              <a:gd name="T50" fmla="*/ 702 w 1548"/>
              <a:gd name="T51" fmla="*/ 0 h 1648"/>
              <a:gd name="T52" fmla="*/ 702 w 1548"/>
              <a:gd name="T53" fmla="*/ 141 h 1648"/>
              <a:gd name="T54" fmla="*/ 15 w 1548"/>
              <a:gd name="T55" fmla="*/ 893 h 1648"/>
              <a:gd name="T56" fmla="*/ 16 w 1548"/>
              <a:gd name="T57" fmla="*/ 920 h 1648"/>
              <a:gd name="T58" fmla="*/ 153 w 1548"/>
              <a:gd name="T59" fmla="*/ 901 h 1648"/>
              <a:gd name="T60" fmla="*/ 573 w 1548"/>
              <a:gd name="T61" fmla="*/ 862 h 1648"/>
              <a:gd name="T62" fmla="*/ 602 w 1548"/>
              <a:gd name="T63" fmla="*/ 1039 h 1648"/>
              <a:gd name="T64" fmla="*/ 860 w 1548"/>
              <a:gd name="T65" fmla="*/ 830 h 1648"/>
              <a:gd name="T66" fmla="*/ 592 w 1548"/>
              <a:gd name="T67" fmla="*/ 1305 h 1648"/>
              <a:gd name="T68" fmla="*/ 661 w 1548"/>
              <a:gd name="T69" fmla="*/ 1305 h 1648"/>
              <a:gd name="T70" fmla="*/ 695 w 1548"/>
              <a:gd name="T71" fmla="*/ 1103 h 1648"/>
              <a:gd name="T72" fmla="*/ 887 w 1548"/>
              <a:gd name="T73" fmla="*/ 1061 h 1648"/>
              <a:gd name="T74" fmla="*/ 1170 w 1548"/>
              <a:gd name="T75" fmla="*/ 679 h 1648"/>
              <a:gd name="T76" fmla="*/ 573 w 1548"/>
              <a:gd name="T77" fmla="*/ 86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45720" tIns="22860" rIns="45720" bIns="22860" numCol="1" anchor="t" anchorCtr="0" compatLnSpc="1">
            <a:prstTxWarp prst="textNoShape">
              <a:avLst/>
            </a:prstTxWarp>
          </a:bodyP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27" name="TextBox 100"/>
          <p:cNvSpPr txBox="1"/>
          <p:nvPr/>
        </p:nvSpPr>
        <p:spPr>
          <a:xfrm>
            <a:off x="883815" y="1363415"/>
            <a:ext cx="10468769" cy="769441"/>
          </a:xfrm>
          <a:prstGeom prst="rect">
            <a:avLst/>
          </a:prstGeom>
          <a:noFill/>
          <a:effectLst>
            <a:outerShdw blurRad="50800" dist="38100" dir="2700000" algn="tl" rotWithShape="0">
              <a:schemeClr val="bg1">
                <a:alpha val="40000"/>
              </a:schemeClr>
            </a:outerShdw>
          </a:effectLst>
        </p:spPr>
        <p:txBody>
          <a:bodyPr wrap="square" rtlCol="0">
            <a:spAutoFit/>
          </a:bodyPr>
          <a:lstStyle/>
          <a:p>
            <a:r>
              <a:rPr lang="zh-CN" altLang="en-US" sz="4400" b="1" dirty="0">
                <a:latin typeface="宋体" panose="02010600030101010101" pitchFamily="2" charset="-122"/>
              </a:rPr>
              <a:t>二、目标成本确定的方法</a:t>
            </a:r>
            <a:endParaRPr lang="id-ID" sz="4400" b="1" dirty="0">
              <a:solidFill>
                <a:schemeClr val="tx2"/>
              </a:solidFill>
              <a:latin typeface="Lato Regular"/>
              <a:cs typeface="Lato Regular"/>
            </a:endParaRPr>
          </a:p>
        </p:txBody>
      </p:sp>
      <p:sp>
        <p:nvSpPr>
          <p:cNvPr id="11" name="Rounded Rectangle 247"/>
          <p:cNvSpPr/>
          <p:nvPr/>
        </p:nvSpPr>
        <p:spPr>
          <a:xfrm>
            <a:off x="6647700" y="3590161"/>
            <a:ext cx="1903030" cy="54863"/>
          </a:xfrm>
          <a:prstGeom prst="roundRect">
            <a:avLst>
              <a:gd name="adj" fmla="val 50000"/>
            </a:avLst>
          </a:pr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2" name="Freeform 102"/>
          <p:cNvSpPr>
            <a:spLocks noChangeArrowheads="1"/>
          </p:cNvSpPr>
          <p:nvPr/>
        </p:nvSpPr>
        <p:spPr bwMode="auto">
          <a:xfrm>
            <a:off x="7219442" y="2793578"/>
            <a:ext cx="714007" cy="638179"/>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p>
            <a:endParaRPr lang="en-US"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3" name="TextBox 31"/>
          <p:cNvSpPr txBox="1">
            <a:spLocks noChangeArrowheads="1"/>
          </p:cNvSpPr>
          <p:nvPr/>
        </p:nvSpPr>
        <p:spPr bwMode="auto">
          <a:xfrm>
            <a:off x="6168008" y="3782968"/>
            <a:ext cx="2664296" cy="1077218"/>
          </a:xfrm>
          <a:prstGeom prst="rect">
            <a:avLst/>
          </a:prstGeom>
          <a:noFill/>
          <a:ln>
            <a:noFill/>
          </a:ln>
          <a:effectLst>
            <a:glow rad="139700">
              <a:srgbClr val="FFFF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本量</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利</a:t>
            </a:r>
            <a:endParaRPr lang="en-US" altLang="zh-CN"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endParaRPr>
          </a:p>
          <a:p>
            <a:pPr eaLnBrk="1" hangingPunct="1"/>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分</a:t>
            </a:r>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析法</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16" name="Freeform 97"/>
          <p:cNvSpPr>
            <a:spLocks noChangeArrowheads="1"/>
          </p:cNvSpPr>
          <p:nvPr/>
        </p:nvSpPr>
        <p:spPr bwMode="auto">
          <a:xfrm>
            <a:off x="10015254" y="2715346"/>
            <a:ext cx="670414" cy="641646"/>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wrap="none" anchor="ctr"/>
          <a:lstStyle/>
          <a:p>
            <a:endParaRPr lang="en-US" sz="1400" dirty="0">
              <a:latin typeface="Calibri Light"/>
            </a:endParaRPr>
          </a:p>
        </p:txBody>
      </p:sp>
      <p:sp>
        <p:nvSpPr>
          <p:cNvPr id="17" name="Rounded Rectangle 247"/>
          <p:cNvSpPr/>
          <p:nvPr/>
        </p:nvSpPr>
        <p:spPr>
          <a:xfrm>
            <a:off x="9408368" y="3590161"/>
            <a:ext cx="1903030" cy="54863"/>
          </a:xfrm>
          <a:prstGeom prst="roundRect">
            <a:avLst>
              <a:gd name="adj" fmla="val 50000"/>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8" name="TextBox 31"/>
          <p:cNvSpPr txBox="1">
            <a:spLocks noChangeArrowheads="1"/>
          </p:cNvSpPr>
          <p:nvPr/>
        </p:nvSpPr>
        <p:spPr bwMode="auto">
          <a:xfrm>
            <a:off x="8760296" y="3789040"/>
            <a:ext cx="3181268" cy="1077218"/>
          </a:xfrm>
          <a:prstGeom prst="rect">
            <a:avLst/>
          </a:prstGeom>
          <a:noFill/>
          <a:ln>
            <a:noFill/>
          </a:ln>
          <a:effectLst>
            <a:glow rad="139700">
              <a:srgbClr val="FFFF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功能成</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本</a:t>
            </a:r>
            <a:endParaRPr lang="en-US" altLang="zh-CN"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endParaRPr>
          </a:p>
          <a:p>
            <a:pPr eaLnBrk="1" hangingPunct="1"/>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分</a:t>
            </a:r>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析法</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19" name="文本框 18"/>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extLst>
      <p:ext uri="{BB962C8B-B14F-4D97-AF65-F5344CB8AC3E}">
        <p14:creationId xmlns:p14="http://schemas.microsoft.com/office/powerpoint/2010/main" val="324484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checkerboard(across)">
                                      <p:cBhvr>
                                        <p:cTn id="7" dur="500"/>
                                        <p:tgtEl>
                                          <p:spTgt spid="1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checkerboard(across)">
                                      <p:cBhvr>
                                        <p:cTn id="10" dur="500"/>
                                        <p:tgtEl>
                                          <p:spTgt spid="24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44"/>
                                        </p:tgtEl>
                                        <p:attrNameLst>
                                          <p:attrName>style.visibility</p:attrName>
                                        </p:attrNameLst>
                                      </p:cBhvr>
                                      <p:to>
                                        <p:strVal val="visible"/>
                                      </p:to>
                                    </p:set>
                                    <p:animEffect transition="in" filter="checkerboard(across)">
                                      <p:cBhvr>
                                        <p:cTn id="13" dur="500"/>
                                        <p:tgtEl>
                                          <p:spTgt spid="244"/>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80"/>
                                        </p:tgtEl>
                                        <p:attrNameLst>
                                          <p:attrName>style.visibility</p:attrName>
                                        </p:attrNameLst>
                                      </p:cBhvr>
                                      <p:to>
                                        <p:strVal val="visible"/>
                                      </p:to>
                                    </p:set>
                                    <p:anim calcmode="lin" valueType="num">
                                      <p:cBhvr additive="base">
                                        <p:cTn id="17" dur="500"/>
                                        <p:tgtEl>
                                          <p:spTgt spid="280"/>
                                        </p:tgtEl>
                                        <p:attrNameLst>
                                          <p:attrName>ppt_y</p:attrName>
                                        </p:attrNameLst>
                                      </p:cBhvr>
                                      <p:tavLst>
                                        <p:tav tm="0">
                                          <p:val>
                                            <p:strVal val="#ppt_y+#ppt_h*1.125000"/>
                                          </p:val>
                                        </p:tav>
                                        <p:tav tm="100000">
                                          <p:val>
                                            <p:strVal val="#ppt_y"/>
                                          </p:val>
                                        </p:tav>
                                      </p:tavLst>
                                    </p:anim>
                                    <p:animEffect transition="in" filter="wipe(up)">
                                      <p:cBhvr>
                                        <p:cTn id="18" dur="500"/>
                                        <p:tgtEl>
                                          <p:spTgt spid="280"/>
                                        </p:tgtEl>
                                      </p:cBhvr>
                                    </p:animEffect>
                                  </p:childTnLst>
                                </p:cTn>
                              </p:par>
                            </p:childTnLst>
                          </p:cTn>
                        </p:par>
                        <p:par>
                          <p:cTn id="19" fill="hold">
                            <p:stCondLst>
                              <p:cond delay="1000"/>
                            </p:stCondLst>
                            <p:childTnLst>
                              <p:par>
                                <p:cTn id="20" presetID="5" presetClass="entr" presetSubtype="10" fill="hold" grpId="0" nodeType="after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checkerboard(across)">
                                      <p:cBhvr>
                                        <p:cTn id="22" dur="500"/>
                                        <p:tgtEl>
                                          <p:spTgt spid="16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45"/>
                                        </p:tgtEl>
                                        <p:attrNameLst>
                                          <p:attrName>style.visibility</p:attrName>
                                        </p:attrNameLst>
                                      </p:cBhvr>
                                      <p:to>
                                        <p:strVal val="visible"/>
                                      </p:to>
                                    </p:set>
                                    <p:animEffect transition="in" filter="checkerboard(across)">
                                      <p:cBhvr>
                                        <p:cTn id="25" dur="500"/>
                                        <p:tgtEl>
                                          <p:spTgt spid="24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checkerboard(across)">
                                      <p:cBhvr>
                                        <p:cTn id="28" dur="500"/>
                                        <p:tgtEl>
                                          <p:spTgt spid="246"/>
                                        </p:tgtEl>
                                      </p:cBhvr>
                                    </p:animEffect>
                                  </p:childTnLst>
                                </p:cTn>
                              </p:par>
                            </p:childTnLst>
                          </p:cTn>
                        </p:par>
                        <p:par>
                          <p:cTn id="29" fill="hold">
                            <p:stCondLst>
                              <p:cond delay="1500"/>
                            </p:stCondLst>
                            <p:childTnLst>
                              <p:par>
                                <p:cTn id="30" presetID="5"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500"/>
                                        <p:tgtEl>
                                          <p:spTgt spid="17"/>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heckerboard(across)">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4" grpId="0" animBg="1"/>
      <p:bldP spid="245" grpId="0"/>
      <p:bldP spid="246" grpId="0" animBg="1"/>
      <p:bldP spid="166" grpId="0" animBg="1"/>
      <p:bldP spid="167" grpId="0" animBg="1"/>
      <p:bldP spid="11" grpId="0" animBg="1"/>
      <p:bldP spid="12" grpId="0" animBg="1"/>
      <p:bldP spid="13" grpId="0"/>
      <p:bldP spid="16" grpId="0" animBg="1"/>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11424" y="1412776"/>
            <a:ext cx="10441160" cy="41764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911424" y="3212976"/>
            <a:ext cx="10729192" cy="1800200"/>
          </a:xfrm>
          <a:prstGeom prst="homePlate">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90" name="Rectangle 2"/>
          <p:cNvSpPr>
            <a:spLocks noGrp="1" noChangeArrowheads="1"/>
          </p:cNvSpPr>
          <p:nvPr>
            <p:ph type="title" idx="4294967295"/>
          </p:nvPr>
        </p:nvSpPr>
        <p:spPr>
          <a:xfrm>
            <a:off x="0" y="1628775"/>
            <a:ext cx="10972800" cy="863600"/>
          </a:xfrm>
        </p:spPr>
        <p:txBody>
          <a:bodyPr/>
          <a:lstStyle/>
          <a:p>
            <a:pPr algn="ctr" eaLnBrk="1" hangingPunct="1"/>
            <a:r>
              <a:rPr lang="zh-CN" altLang="en-US" sz="4000" b="1" dirty="0">
                <a:effectLst>
                  <a:glow rad="63500">
                    <a:schemeClr val="accent3">
                      <a:satMod val="175000"/>
                      <a:alpha val="40000"/>
                    </a:schemeClr>
                  </a:glow>
                </a:effectLst>
                <a:latin typeface="宋体" panose="02010600030101010101" pitchFamily="2" charset="-122"/>
              </a:rPr>
              <a:t>（一）倒扣测算法</a:t>
            </a:r>
          </a:p>
        </p:txBody>
      </p:sp>
      <p:graphicFrame>
        <p:nvGraphicFramePr>
          <p:cNvPr id="3" name="Object 5"/>
          <p:cNvGraphicFramePr>
            <a:graphicFrameLocks noChangeAspect="1"/>
          </p:cNvGraphicFramePr>
          <p:nvPr>
            <p:extLst>
              <p:ext uri="{D42A27DB-BD31-4B8C-83A1-F6EECF244321}">
                <p14:modId xmlns:p14="http://schemas.microsoft.com/office/powerpoint/2010/main" val="450512690"/>
              </p:ext>
            </p:extLst>
          </p:nvPr>
        </p:nvGraphicFramePr>
        <p:xfrm>
          <a:off x="1570038" y="3501008"/>
          <a:ext cx="8990012" cy="1082675"/>
        </p:xfrm>
        <a:graphic>
          <a:graphicData uri="http://schemas.openxmlformats.org/presentationml/2006/ole">
            <mc:AlternateContent xmlns:mc="http://schemas.openxmlformats.org/markup-compatibility/2006">
              <mc:Choice xmlns:v="urn:schemas-microsoft-com:vml" Requires="v">
                <p:oleObj spid="_x0000_s20499" name="Equation" r:id="rId4" imgW="3390900" imgH="406400" progId="Equation.DSMT4">
                  <p:embed/>
                </p:oleObj>
              </mc:Choice>
              <mc:Fallback>
                <p:oleObj name="Equation" r:id="rId4" imgW="3390900" imgH="406400" progId="Equation.DSMT4">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038" y="3501008"/>
                        <a:ext cx="8990012"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本框 4"/>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剪去单角的矩形 78"/>
          <p:cNvSpPr/>
          <p:nvPr/>
        </p:nvSpPr>
        <p:spPr>
          <a:xfrm>
            <a:off x="4151784" y="2132856"/>
            <a:ext cx="7632848" cy="2880320"/>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38" name="Rectangle 2"/>
          <p:cNvSpPr>
            <a:spLocks noGrp="1" noChangeArrowheads="1"/>
          </p:cNvSpPr>
          <p:nvPr>
            <p:ph type="title"/>
          </p:nvPr>
        </p:nvSpPr>
        <p:spPr/>
        <p:txBody>
          <a:bodyPr/>
          <a:lstStyle/>
          <a:p>
            <a:pPr algn="l" eaLnBrk="1" hangingPunct="1"/>
            <a:r>
              <a:rPr lang="zh-CN" altLang="en-US" sz="3200" b="1" dirty="0">
                <a:latin typeface="楷体" panose="02010609060101010101" pitchFamily="49" charset="-122"/>
                <a:ea typeface="楷体" panose="02010609060101010101" pitchFamily="49" charset="-122"/>
              </a:rPr>
              <a:t>例</a:t>
            </a:r>
            <a:r>
              <a:rPr lang="en-US" altLang="zh-CN" sz="3200" b="1" dirty="0">
                <a:latin typeface="楷体" panose="02010609060101010101" pitchFamily="49" charset="-122"/>
                <a:ea typeface="楷体" panose="02010609060101010101" pitchFamily="49" charset="-122"/>
              </a:rPr>
              <a:t>【3-3】</a:t>
            </a:r>
            <a:r>
              <a:rPr lang="zh-CN" altLang="en-US" sz="3200" b="1" dirty="0">
                <a:latin typeface="楷体" panose="02010609060101010101" pitchFamily="49" charset="-122"/>
                <a:ea typeface="楷体" panose="02010609060101010101" pitchFamily="49" charset="-122"/>
              </a:rPr>
              <a:t>某新产品预计单位产品售价为</a:t>
            </a:r>
            <a:r>
              <a:rPr lang="en-US" altLang="zh-CN" sz="3200" b="1" dirty="0">
                <a:latin typeface="楷体" panose="02010609060101010101" pitchFamily="49" charset="-122"/>
                <a:ea typeface="楷体" panose="02010609060101010101" pitchFamily="49" charset="-122"/>
              </a:rPr>
              <a:t>2 000</a:t>
            </a:r>
            <a:r>
              <a:rPr lang="zh-CN" altLang="en-US" sz="3200" b="1" dirty="0">
                <a:latin typeface="楷体" panose="02010609060101010101" pitchFamily="49" charset="-122"/>
                <a:ea typeface="楷体" panose="02010609060101010101" pitchFamily="49" charset="-122"/>
              </a:rPr>
              <a:t>元</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件，单位产品目标利润为</a:t>
            </a:r>
            <a:r>
              <a:rPr lang="en-US" altLang="zh-CN" sz="3200" b="1" dirty="0">
                <a:latin typeface="楷体" panose="02010609060101010101" pitchFamily="49" charset="-122"/>
                <a:ea typeface="楷体" panose="02010609060101010101" pitchFamily="49" charset="-122"/>
              </a:rPr>
              <a:t>300</a:t>
            </a:r>
            <a:r>
              <a:rPr lang="zh-CN" altLang="en-US" sz="3200" b="1" dirty="0">
                <a:latin typeface="楷体" panose="02010609060101010101" pitchFamily="49" charset="-122"/>
                <a:ea typeface="楷体" panose="02010609060101010101" pitchFamily="49" charset="-122"/>
              </a:rPr>
              <a:t>元</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件，国家规定该产品税率为</a:t>
            </a:r>
            <a:r>
              <a:rPr lang="en-US" altLang="zh-CN" sz="3200" b="1" dirty="0">
                <a:latin typeface="楷体" panose="02010609060101010101" pitchFamily="49" charset="-122"/>
                <a:ea typeface="楷体" panose="02010609060101010101" pitchFamily="49" charset="-122"/>
              </a:rPr>
              <a:t>10%</a:t>
            </a:r>
            <a:r>
              <a:rPr lang="zh-CN" altLang="en-US" sz="3200" b="1" dirty="0">
                <a:latin typeface="楷体" panose="02010609060101010101" pitchFamily="49" charset="-122"/>
                <a:ea typeface="楷体" panose="02010609060101010101" pitchFamily="49" charset="-122"/>
              </a:rPr>
              <a:t>，预计单位产品期间费用为</a:t>
            </a:r>
            <a:r>
              <a:rPr lang="en-US" altLang="zh-CN" sz="3200" b="1" dirty="0">
                <a:latin typeface="楷体" panose="02010609060101010101" pitchFamily="49" charset="-122"/>
                <a:ea typeface="楷体" panose="02010609060101010101" pitchFamily="49" charset="-122"/>
              </a:rPr>
              <a:t>200</a:t>
            </a:r>
            <a:r>
              <a:rPr lang="zh-CN" altLang="en-US" sz="3200" b="1" dirty="0">
                <a:latin typeface="楷体" panose="02010609060101010101" pitchFamily="49" charset="-122"/>
                <a:ea typeface="楷体" panose="02010609060101010101" pitchFamily="49" charset="-122"/>
              </a:rPr>
              <a:t>元</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件。据倒扣测算法计算式，可求得该产品的目标成本。</a:t>
            </a:r>
          </a:p>
        </p:txBody>
      </p:sp>
      <p:sp>
        <p:nvSpPr>
          <p:cNvPr id="78" name="文本框 77"/>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剪去单角的矩形 4"/>
          <p:cNvSpPr/>
          <p:nvPr/>
        </p:nvSpPr>
        <p:spPr>
          <a:xfrm>
            <a:off x="2063552" y="2420888"/>
            <a:ext cx="7920880" cy="2088232"/>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62" name="Rectangle 2"/>
          <p:cNvSpPr>
            <a:spLocks noGrp="1" noChangeArrowheads="1"/>
          </p:cNvSpPr>
          <p:nvPr>
            <p:ph type="title"/>
          </p:nvPr>
        </p:nvSpPr>
        <p:spPr/>
        <p:txBody>
          <a:bodyPr>
            <a:normAutofit/>
          </a:bodyPr>
          <a:lstStyle/>
          <a:p>
            <a:pPr indent="0" algn="ctr" eaLnBrk="1" hangingPunct="1"/>
            <a:r>
              <a:rPr lang="zh-CN" altLang="en-US" sz="3600" b="1" dirty="0">
                <a:latin typeface="宋体" panose="02010600030101010101" pitchFamily="2" charset="-122"/>
              </a:rPr>
              <a:t>该产品单位产品目标成本为</a:t>
            </a:r>
            <a:br>
              <a:rPr lang="zh-CN" altLang="en-US" sz="3600" b="1" dirty="0">
                <a:latin typeface="宋体" panose="02010600030101010101" pitchFamily="2" charset="-122"/>
              </a:rPr>
            </a:br>
            <a:r>
              <a:rPr lang="en-US" altLang="zh-CN" sz="3600" b="1" dirty="0" smtClean="0">
                <a:latin typeface="宋体" panose="02010600030101010101" pitchFamily="2" charset="-122"/>
              </a:rPr>
              <a:t>2000</a:t>
            </a:r>
            <a:r>
              <a:rPr lang="en-US" altLang="zh-CN" sz="3600" b="1" dirty="0">
                <a:latin typeface="宋体" panose="02010600030101010101" pitchFamily="2" charset="-122"/>
                <a:sym typeface="Symbol" panose="05050102010706020507" pitchFamily="18" charset="2"/>
              </a:rPr>
              <a:t></a:t>
            </a:r>
            <a:r>
              <a:rPr lang="en-US" altLang="zh-CN" sz="3600" b="1" dirty="0">
                <a:latin typeface="宋体" panose="02010600030101010101" pitchFamily="2" charset="-122"/>
              </a:rPr>
              <a:t>300</a:t>
            </a:r>
            <a:r>
              <a:rPr lang="en-US" altLang="zh-CN" sz="3600" b="1" dirty="0">
                <a:latin typeface="宋体" panose="02010600030101010101" pitchFamily="2" charset="-122"/>
                <a:sym typeface="Symbol" panose="05050102010706020507" pitchFamily="18" charset="2"/>
              </a:rPr>
              <a:t></a:t>
            </a:r>
            <a:r>
              <a:rPr lang="en-US" altLang="zh-CN" sz="3600" b="1" dirty="0">
                <a:latin typeface="宋体" panose="02010600030101010101" pitchFamily="2" charset="-122"/>
              </a:rPr>
              <a:t>2000</a:t>
            </a:r>
            <a:r>
              <a:rPr lang="en-US" altLang="zh-CN" sz="3600" b="1" dirty="0">
                <a:latin typeface="宋体" panose="02010600030101010101" pitchFamily="2" charset="-122"/>
                <a:sym typeface="Symbol" panose="05050102010706020507" pitchFamily="18" charset="2"/>
              </a:rPr>
              <a:t></a:t>
            </a:r>
            <a:r>
              <a:rPr lang="en-US" altLang="zh-CN" sz="3600" b="1" dirty="0">
                <a:latin typeface="宋体" panose="02010600030101010101" pitchFamily="2" charset="-122"/>
              </a:rPr>
              <a:t>10%</a:t>
            </a:r>
            <a:r>
              <a:rPr lang="en-US" altLang="zh-CN" sz="3600" b="1" dirty="0">
                <a:latin typeface="宋体" panose="02010600030101010101" pitchFamily="2" charset="-122"/>
                <a:sym typeface="Symbol" panose="05050102010706020507" pitchFamily="18" charset="2"/>
              </a:rPr>
              <a:t></a:t>
            </a:r>
            <a:r>
              <a:rPr lang="en-US" altLang="zh-CN" sz="3600" b="1" dirty="0" smtClean="0">
                <a:latin typeface="宋体" panose="02010600030101010101" pitchFamily="2" charset="-122"/>
              </a:rPr>
              <a:t>200</a:t>
            </a:r>
            <a:r>
              <a:rPr lang="en-US" altLang="zh-CN" sz="3600" b="1" dirty="0" smtClean="0">
                <a:latin typeface="宋体" panose="02010600030101010101" pitchFamily="2" charset="-122"/>
                <a:sym typeface="Symbol" panose="05050102010706020507" pitchFamily="18" charset="2"/>
              </a:rPr>
              <a:t></a:t>
            </a:r>
            <a:r>
              <a:rPr lang="en-US" altLang="zh-CN" sz="3600" b="1" dirty="0">
                <a:latin typeface="宋体" panose="02010600030101010101" pitchFamily="2" charset="-122"/>
              </a:rPr>
              <a:t>1300</a:t>
            </a:r>
            <a:r>
              <a:rPr lang="zh-CN" altLang="en-US" sz="3600" b="1" dirty="0">
                <a:latin typeface="宋体" panose="02010600030101010101" pitchFamily="2" charset="-122"/>
              </a:rPr>
              <a:t>元</a:t>
            </a:r>
          </a:p>
        </p:txBody>
      </p:sp>
      <p:sp>
        <p:nvSpPr>
          <p:cNvPr id="4"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p:nvPr>
        </p:nvSpPr>
        <p:spPr/>
        <p:txBody>
          <a:bodyPr/>
          <a:lstStyle/>
          <a:p>
            <a:r>
              <a:rPr lang="zh-CN" altLang="en-US" dirty="0" smtClean="0">
                <a:latin typeface="宋体" panose="02010600030101010101" pitchFamily="2" charset="-122"/>
              </a:rPr>
              <a:t>（二）比价测算法</a:t>
            </a:r>
            <a:endParaRPr lang="en-US" altLang="zh-CN" dirty="0" smtClean="0">
              <a:latin typeface="宋体" panose="02010600030101010101" pitchFamily="2" charset="-122"/>
            </a:endParaRPr>
          </a:p>
          <a:p>
            <a:r>
              <a:rPr lang="zh-CN" altLang="zh-CN" dirty="0" smtClean="0"/>
              <a:t>比价测算法是将新产品与曾经生产过的功能相近的老产品进行对比，凡新老产品结构相同的零部件，按老产品现有成本指标测定，与老产品不同的部件，应按预计的新的材料消耗定额、工时定额、费用标准等加以估价测定。这种方法适用于对老产品进行技术改造的目标成本的测定。</a:t>
            </a:r>
            <a:endParaRPr lang="zh-CN" altLang="en-US" dirty="0"/>
          </a:p>
        </p:txBody>
      </p:sp>
      <p:sp>
        <p:nvSpPr>
          <p:cNvPr id="4"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剪去单角的矩形 79"/>
          <p:cNvSpPr/>
          <p:nvPr/>
        </p:nvSpPr>
        <p:spPr>
          <a:xfrm>
            <a:off x="3935760" y="1916832"/>
            <a:ext cx="7632848" cy="3240360"/>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内容占位符 81"/>
          <p:cNvSpPr>
            <a:spLocks noGrp="1"/>
          </p:cNvSpPr>
          <p:nvPr>
            <p:ph/>
          </p:nvPr>
        </p:nvSpPr>
        <p:spPr/>
        <p:txBody>
          <a:bodyPr>
            <a:normAutofit/>
          </a:bodyPr>
          <a:lstStyle/>
          <a:p>
            <a:r>
              <a:rPr lang="zh-CN" altLang="en-US" dirty="0" smtClean="0">
                <a:latin typeface="楷体" pitchFamily="49" charset="-122"/>
                <a:ea typeface="楷体" pitchFamily="49" charset="-122"/>
              </a:rPr>
              <a:t>例</a:t>
            </a:r>
            <a:r>
              <a:rPr lang="en-US" altLang="zh-CN" dirty="0" smtClean="0">
                <a:latin typeface="楷体" pitchFamily="49" charset="-122"/>
                <a:ea typeface="楷体" pitchFamily="49" charset="-122"/>
              </a:rPr>
              <a:t>3-4</a:t>
            </a: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某企业在T-1型产品的基础上，通过技术改造，推出T-2型新产品。原T-1型产品单位产品成本为100元，共由甲、乙、丙、丁4个零件组成。T-2型产品中的甲零件选材，改用工程塑料以代替不锈钢材料，每件节约成本3元；乙零件提高抛光精度，每件增加成本2元；丁材料进行烤漆工艺处理，每件增加成本3元；丙零件材料与工艺无变化。</a:t>
            </a:r>
            <a:br>
              <a:rPr lang="en-US" altLang="zh-CN" dirty="0" smtClean="0">
                <a:latin typeface="楷体" pitchFamily="49" charset="-122"/>
                <a:ea typeface="楷体" pitchFamily="49" charset="-122"/>
              </a:rPr>
            </a:br>
            <a:r>
              <a:rPr lang="zh-CN" altLang="zh-CN" dirty="0" smtClean="0">
                <a:latin typeface="楷体" pitchFamily="49" charset="-122"/>
                <a:ea typeface="楷体" pitchFamily="49" charset="-122"/>
              </a:rPr>
              <a:t>据此可推定</a:t>
            </a:r>
            <a:r>
              <a:rPr lang="en-US" altLang="zh-CN" dirty="0" smtClean="0">
                <a:latin typeface="楷体" pitchFamily="49" charset="-122"/>
                <a:ea typeface="楷体" pitchFamily="49" charset="-122"/>
              </a:rPr>
              <a:t>T-2</a:t>
            </a:r>
            <a:r>
              <a:rPr lang="zh-CN" altLang="zh-CN" dirty="0" smtClean="0">
                <a:latin typeface="楷体" pitchFamily="49" charset="-122"/>
                <a:ea typeface="楷体" pitchFamily="49" charset="-122"/>
              </a:rPr>
              <a:t>型产品的单位产品目标成本为</a:t>
            </a:r>
            <a:br>
              <a:rPr lang="zh-CN" altLang="zh-CN" dirty="0" smtClean="0">
                <a:latin typeface="楷体" pitchFamily="49" charset="-122"/>
                <a:ea typeface="楷体" pitchFamily="49" charset="-122"/>
              </a:rPr>
            </a:br>
            <a:r>
              <a:rPr lang="en-US" altLang="zh-CN" dirty="0" smtClean="0">
                <a:latin typeface="楷体" pitchFamily="49" charset="-122"/>
                <a:ea typeface="楷体" pitchFamily="49" charset="-122"/>
              </a:rPr>
              <a:t>	                          100</a:t>
            </a:r>
            <a:r>
              <a:rPr lang="en-US" altLang="zh-CN" dirty="0" smtClean="0">
                <a:latin typeface="楷体" pitchFamily="49" charset="-122"/>
                <a:ea typeface="楷体" pitchFamily="49" charset="-122"/>
                <a:sym typeface="Symbol"/>
              </a:rPr>
              <a:t></a:t>
            </a:r>
            <a:r>
              <a:rPr lang="en-US" altLang="zh-CN" dirty="0" smtClean="0">
                <a:latin typeface="楷体" pitchFamily="49" charset="-122"/>
                <a:ea typeface="楷体" pitchFamily="49" charset="-122"/>
              </a:rPr>
              <a:t>3</a:t>
            </a:r>
            <a:r>
              <a:rPr lang="en-US" altLang="zh-CN" dirty="0" smtClean="0">
                <a:latin typeface="楷体" pitchFamily="49" charset="-122"/>
                <a:ea typeface="楷体" pitchFamily="49" charset="-122"/>
                <a:sym typeface="Symbol"/>
              </a:rPr>
              <a:t></a:t>
            </a:r>
            <a:r>
              <a:rPr lang="en-US" altLang="zh-CN" dirty="0" smtClean="0">
                <a:latin typeface="楷体" pitchFamily="49" charset="-122"/>
                <a:ea typeface="楷体" pitchFamily="49" charset="-122"/>
              </a:rPr>
              <a:t>2</a:t>
            </a:r>
            <a:r>
              <a:rPr lang="en-US" altLang="zh-CN" dirty="0" smtClean="0">
                <a:latin typeface="楷体" pitchFamily="49" charset="-122"/>
                <a:ea typeface="楷体" pitchFamily="49" charset="-122"/>
                <a:sym typeface="Symbol"/>
              </a:rPr>
              <a:t></a:t>
            </a:r>
            <a:r>
              <a:rPr lang="en-US" altLang="zh-CN" dirty="0" smtClean="0">
                <a:latin typeface="楷体" pitchFamily="49" charset="-122"/>
                <a:ea typeface="楷体" pitchFamily="49" charset="-122"/>
              </a:rPr>
              <a:t>3</a:t>
            </a:r>
            <a:r>
              <a:rPr lang="en-US" altLang="zh-CN" dirty="0" smtClean="0">
                <a:latin typeface="楷体" pitchFamily="49" charset="-122"/>
                <a:ea typeface="楷体" pitchFamily="49" charset="-122"/>
                <a:sym typeface="Symbol"/>
              </a:rPr>
              <a:t></a:t>
            </a:r>
            <a:r>
              <a:rPr lang="en-US" altLang="zh-CN" dirty="0" smtClean="0">
                <a:latin typeface="楷体" pitchFamily="49" charset="-122"/>
                <a:ea typeface="楷体" pitchFamily="49" charset="-122"/>
              </a:rPr>
              <a:t>102</a:t>
            </a:r>
            <a:r>
              <a:rPr lang="zh-CN" altLang="zh-CN" dirty="0" smtClean="0">
                <a:latin typeface="楷体" pitchFamily="49" charset="-122"/>
                <a:ea typeface="楷体" pitchFamily="49" charset="-122"/>
              </a:rPr>
              <a:t>（元）</a:t>
            </a:r>
            <a:endParaRPr lang="zh-CN" altLang="en-US" dirty="0">
              <a:latin typeface="楷体" pitchFamily="49" charset="-122"/>
              <a:ea typeface="楷体" pitchFamily="49" charset="-122"/>
            </a:endParaRPr>
          </a:p>
        </p:txBody>
      </p:sp>
      <p:sp>
        <p:nvSpPr>
          <p:cNvPr id="79" name="文本框 78"/>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p:cNvPicPr>
            <a:picLocks noGrp="1" noChangeAspect="1" noChangeArrowheads="1"/>
          </p:cNvPicPr>
          <p:nvPr>
            <p:ph/>
          </p:nvPr>
        </p:nvPicPr>
        <p:blipFill>
          <a:blip r:embed="rId2" cstate="print"/>
          <a:srcRect/>
          <a:stretch>
            <a:fillRect/>
          </a:stretch>
        </p:blipFill>
        <p:spPr bwMode="auto">
          <a:xfrm>
            <a:off x="782004" y="1319240"/>
            <a:ext cx="10627992" cy="4053976"/>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p:cNvPicPr>
            <a:picLocks noGrp="1" noChangeAspect="1" noChangeArrowheads="1"/>
          </p:cNvPicPr>
          <p:nvPr>
            <p:ph/>
          </p:nvPr>
        </p:nvPicPr>
        <p:blipFill>
          <a:blip r:embed="rId3" cstate="print"/>
          <a:srcRect/>
          <a:stretch>
            <a:fillRect/>
          </a:stretch>
        </p:blipFill>
        <p:spPr bwMode="auto">
          <a:xfrm>
            <a:off x="463374" y="1952835"/>
            <a:ext cx="11249249" cy="3163851"/>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剪去单角的矩形 14"/>
          <p:cNvSpPr/>
          <p:nvPr/>
        </p:nvSpPr>
        <p:spPr>
          <a:xfrm>
            <a:off x="623392" y="2348880"/>
            <a:ext cx="10945216" cy="2952328"/>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0" name="Straight Connector 279"/>
          <p:cNvCxnSpPr/>
          <p:nvPr/>
        </p:nvCxnSpPr>
        <p:spPr>
          <a:xfrm>
            <a:off x="5591944" y="3145255"/>
            <a:ext cx="0" cy="2227961"/>
          </a:xfrm>
          <a:prstGeom prst="line">
            <a:avLst/>
          </a:prstGeom>
          <a:ln>
            <a:solidFill>
              <a:schemeClr val="bg1">
                <a:lumMod val="85000"/>
              </a:schemeClr>
            </a:solidFill>
            <a:prstDash val="sysDot"/>
          </a:ln>
          <a:effectLst>
            <a:outerShdw blurRad="50800" dist="635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43" name="TextBox 31"/>
          <p:cNvSpPr txBox="1">
            <a:spLocks noChangeArrowheads="1"/>
          </p:cNvSpPr>
          <p:nvPr/>
        </p:nvSpPr>
        <p:spPr bwMode="auto">
          <a:xfrm>
            <a:off x="1055440" y="3784734"/>
            <a:ext cx="3195024" cy="1077218"/>
          </a:xfrm>
          <a:prstGeom prst="rect">
            <a:avLst/>
          </a:prstGeom>
          <a:noFill/>
          <a:ln>
            <a:noFill/>
          </a:ln>
          <a:effectLst>
            <a:glow rad="139700">
              <a:srgbClr val="FFFF00">
                <a:alpha val="40000"/>
              </a:srgbClr>
            </a:glo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l" eaLnBrk="1" hangingPunct="1"/>
            <a:r>
              <a:rPr lang="zh-CN" altLang="en-US" sz="3200" b="1" dirty="0">
                <a:latin typeface="楷体" panose="02010609060101010101" pitchFamily="49" charset="-122"/>
                <a:ea typeface="楷体" panose="02010609060101010101" pitchFamily="49" charset="-122"/>
              </a:rPr>
              <a:t>功能成本分析原理</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244" name="Rounded Rectangle 243"/>
          <p:cNvSpPr/>
          <p:nvPr/>
        </p:nvSpPr>
        <p:spPr>
          <a:xfrm>
            <a:off x="1672690" y="3554194"/>
            <a:ext cx="1903030" cy="54863"/>
          </a:xfrm>
          <a:prstGeom prst="roundRect">
            <a:avLst>
              <a:gd name="adj" fmla="val 5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245" name="TextBox 31"/>
          <p:cNvSpPr txBox="1">
            <a:spLocks noChangeArrowheads="1"/>
          </p:cNvSpPr>
          <p:nvPr/>
        </p:nvSpPr>
        <p:spPr bwMode="auto">
          <a:xfrm>
            <a:off x="4642924" y="3782968"/>
            <a:ext cx="3181268" cy="584775"/>
          </a:xfrm>
          <a:prstGeom prst="rect">
            <a:avLst/>
          </a:prstGeom>
          <a:noFill/>
          <a:ln>
            <a:noFill/>
          </a:ln>
          <a:effectLst>
            <a:glow rad="139700">
              <a:srgbClr val="FFFF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l" eaLnBrk="1" hangingPunct="1"/>
            <a:r>
              <a:rPr lang="zh-CN" altLang="en-US" sz="3200" b="1" dirty="0">
                <a:latin typeface="楷体" panose="02010609060101010101" pitchFamily="49" charset="-122"/>
                <a:ea typeface="楷体" panose="02010609060101010101" pitchFamily="49" charset="-122"/>
              </a:rPr>
              <a:t>提高价值的途径</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246" name="Rounded Rectangle 245"/>
          <p:cNvSpPr/>
          <p:nvPr/>
        </p:nvSpPr>
        <p:spPr>
          <a:xfrm>
            <a:off x="5201082" y="3569582"/>
            <a:ext cx="1903030" cy="5486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66" name="Freeform 74"/>
          <p:cNvSpPr>
            <a:spLocks noChangeArrowheads="1"/>
          </p:cNvSpPr>
          <p:nvPr/>
        </p:nvSpPr>
        <p:spPr bwMode="auto">
          <a:xfrm>
            <a:off x="2242946" y="2777639"/>
            <a:ext cx="720526" cy="63817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1">
              <a:lumMod val="50000"/>
            </a:schemeClr>
          </a:solidFill>
          <a:ln>
            <a:noFill/>
          </a:ln>
          <a:effectLst/>
          <a:extLst/>
        </p:spPr>
        <p:txBody>
          <a:bodyPr wrap="none" anchor="ctr"/>
          <a:lstStyle/>
          <a:p>
            <a:pPr algn="l"/>
            <a:endParaRPr lang="en-US"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67" name="Freeform 25"/>
          <p:cNvSpPr>
            <a:spLocks noEditPoints="1"/>
          </p:cNvSpPr>
          <p:nvPr/>
        </p:nvSpPr>
        <p:spPr bwMode="auto">
          <a:xfrm>
            <a:off x="5831508" y="2755358"/>
            <a:ext cx="638119" cy="679221"/>
          </a:xfrm>
          <a:custGeom>
            <a:avLst/>
            <a:gdLst>
              <a:gd name="T0" fmla="*/ 1548 w 1548"/>
              <a:gd name="T1" fmla="*/ 1327 h 1648"/>
              <a:gd name="T2" fmla="*/ 1268 w 1548"/>
              <a:gd name="T3" fmla="*/ 1408 h 1648"/>
              <a:gd name="T4" fmla="*/ 1186 w 1548"/>
              <a:gd name="T5" fmla="*/ 1129 h 1648"/>
              <a:gd name="T6" fmla="*/ 1307 w 1548"/>
              <a:gd name="T7" fmla="*/ 1195 h 1648"/>
              <a:gd name="T8" fmla="*/ 1388 w 1548"/>
              <a:gd name="T9" fmla="*/ 893 h 1648"/>
              <a:gd name="T10" fmla="*/ 1018 w 1548"/>
              <a:gd name="T11" fmla="*/ 327 h 1648"/>
              <a:gd name="T12" fmla="*/ 1061 w 1548"/>
              <a:gd name="T13" fmla="*/ 195 h 1648"/>
              <a:gd name="T14" fmla="*/ 1526 w 1548"/>
              <a:gd name="T15" fmla="*/ 893 h 1648"/>
              <a:gd name="T16" fmla="*/ 1428 w 1548"/>
              <a:gd name="T17" fmla="*/ 1261 h 1648"/>
              <a:gd name="T18" fmla="*/ 1548 w 1548"/>
              <a:gd name="T19" fmla="*/ 1327 h 1648"/>
              <a:gd name="T20" fmla="*/ 770 w 1548"/>
              <a:gd name="T21" fmla="*/ 1511 h 1648"/>
              <a:gd name="T22" fmla="*/ 235 w 1548"/>
              <a:gd name="T23" fmla="*/ 1200 h 1648"/>
              <a:gd name="T24" fmla="*/ 357 w 1548"/>
              <a:gd name="T25" fmla="*/ 1130 h 1648"/>
              <a:gd name="T26" fmla="*/ 75 w 1548"/>
              <a:gd name="T27" fmla="*/ 1055 h 1648"/>
              <a:gd name="T28" fmla="*/ 0 w 1548"/>
              <a:gd name="T29" fmla="*/ 1336 h 1648"/>
              <a:gd name="T30" fmla="*/ 116 w 1548"/>
              <a:gd name="T31" fmla="*/ 1269 h 1648"/>
              <a:gd name="T32" fmla="*/ 770 w 1548"/>
              <a:gd name="T33" fmla="*/ 1648 h 1648"/>
              <a:gd name="T34" fmla="*/ 1180 w 1548"/>
              <a:gd name="T35" fmla="*/ 1527 h 1648"/>
              <a:gd name="T36" fmla="*/ 1095 w 1548"/>
              <a:gd name="T37" fmla="*/ 1418 h 1648"/>
              <a:gd name="T38" fmla="*/ 770 w 1548"/>
              <a:gd name="T39" fmla="*/ 1511 h 1648"/>
              <a:gd name="T40" fmla="*/ 153 w 1548"/>
              <a:gd name="T41" fmla="*/ 901 h 1648"/>
              <a:gd name="T42" fmla="*/ 152 w 1548"/>
              <a:gd name="T43" fmla="*/ 893 h 1648"/>
              <a:gd name="T44" fmla="*/ 702 w 1548"/>
              <a:gd name="T45" fmla="*/ 279 h 1648"/>
              <a:gd name="T46" fmla="*/ 702 w 1548"/>
              <a:gd name="T47" fmla="*/ 412 h 1648"/>
              <a:gd name="T48" fmla="*/ 908 w 1548"/>
              <a:gd name="T49" fmla="*/ 206 h 1648"/>
              <a:gd name="T50" fmla="*/ 702 w 1548"/>
              <a:gd name="T51" fmla="*/ 0 h 1648"/>
              <a:gd name="T52" fmla="*/ 702 w 1548"/>
              <a:gd name="T53" fmla="*/ 141 h 1648"/>
              <a:gd name="T54" fmla="*/ 15 w 1548"/>
              <a:gd name="T55" fmla="*/ 893 h 1648"/>
              <a:gd name="T56" fmla="*/ 16 w 1548"/>
              <a:gd name="T57" fmla="*/ 920 h 1648"/>
              <a:gd name="T58" fmla="*/ 153 w 1548"/>
              <a:gd name="T59" fmla="*/ 901 h 1648"/>
              <a:gd name="T60" fmla="*/ 573 w 1548"/>
              <a:gd name="T61" fmla="*/ 862 h 1648"/>
              <a:gd name="T62" fmla="*/ 602 w 1548"/>
              <a:gd name="T63" fmla="*/ 1039 h 1648"/>
              <a:gd name="T64" fmla="*/ 860 w 1548"/>
              <a:gd name="T65" fmla="*/ 830 h 1648"/>
              <a:gd name="T66" fmla="*/ 592 w 1548"/>
              <a:gd name="T67" fmla="*/ 1305 h 1648"/>
              <a:gd name="T68" fmla="*/ 661 w 1548"/>
              <a:gd name="T69" fmla="*/ 1305 h 1648"/>
              <a:gd name="T70" fmla="*/ 695 w 1548"/>
              <a:gd name="T71" fmla="*/ 1103 h 1648"/>
              <a:gd name="T72" fmla="*/ 887 w 1548"/>
              <a:gd name="T73" fmla="*/ 1061 h 1648"/>
              <a:gd name="T74" fmla="*/ 1170 w 1548"/>
              <a:gd name="T75" fmla="*/ 679 h 1648"/>
              <a:gd name="T76" fmla="*/ 573 w 1548"/>
              <a:gd name="T77" fmla="*/ 86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chemeClr val="accent2"/>
          </a:solidFill>
          <a:ln>
            <a:noFill/>
          </a:ln>
          <a:effectLst/>
        </p:spPr>
        <p:txBody>
          <a:bodyPr vert="horz" wrap="square" lIns="45720" tIns="22860" rIns="45720" bIns="22860" numCol="1" anchor="t" anchorCtr="0" compatLnSpc="1">
            <a:prstTxWarp prst="textNoShape">
              <a:avLst/>
            </a:prstTxWarp>
          </a:bodyP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27" name="TextBox 100"/>
          <p:cNvSpPr txBox="1"/>
          <p:nvPr/>
        </p:nvSpPr>
        <p:spPr>
          <a:xfrm>
            <a:off x="883815" y="1363415"/>
            <a:ext cx="10468769" cy="769441"/>
          </a:xfrm>
          <a:prstGeom prst="rect">
            <a:avLst/>
          </a:prstGeom>
          <a:noFill/>
          <a:effectLst>
            <a:outerShdw blurRad="50800" dist="38100" dir="2700000" algn="tl" rotWithShape="0">
              <a:schemeClr val="bg1">
                <a:alpha val="40000"/>
              </a:schemeClr>
            </a:outerShdw>
          </a:effectLst>
        </p:spPr>
        <p:txBody>
          <a:bodyPr wrap="square" rtlCol="0">
            <a:spAutoFit/>
          </a:bodyPr>
          <a:lstStyle/>
          <a:p>
            <a:pPr algn="ctr"/>
            <a:r>
              <a:rPr lang="zh-CN" altLang="en-US" sz="4400" b="1" dirty="0" smtClean="0">
                <a:solidFill>
                  <a:schemeClr val="tx2"/>
                </a:solidFill>
                <a:latin typeface="Lato Regular"/>
                <a:cs typeface="Lato Regular"/>
              </a:rPr>
              <a:t>（四）功能成本分析法 </a:t>
            </a:r>
            <a:endParaRPr lang="id-ID" sz="4400" b="1" dirty="0">
              <a:solidFill>
                <a:schemeClr val="tx2"/>
              </a:solidFill>
              <a:latin typeface="Lato Regular"/>
              <a:cs typeface="Lato Regular"/>
            </a:endParaRPr>
          </a:p>
        </p:txBody>
      </p:sp>
      <p:sp>
        <p:nvSpPr>
          <p:cNvPr id="11" name="Rounded Rectangle 247"/>
          <p:cNvSpPr/>
          <p:nvPr/>
        </p:nvSpPr>
        <p:spPr>
          <a:xfrm>
            <a:off x="8873490" y="3505503"/>
            <a:ext cx="1903030" cy="5486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2" name="Freeform 102"/>
          <p:cNvSpPr>
            <a:spLocks noChangeArrowheads="1"/>
          </p:cNvSpPr>
          <p:nvPr/>
        </p:nvSpPr>
        <p:spPr bwMode="auto">
          <a:xfrm>
            <a:off x="9445232" y="2708920"/>
            <a:ext cx="714007" cy="638179"/>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3"/>
          </a:solidFill>
          <a:ln>
            <a:noFill/>
          </a:ln>
          <a:effectLst/>
          <a:extLst/>
        </p:spPr>
        <p:txBody>
          <a:bodyPr wrap="none" anchor="ctr"/>
          <a:lstStyle/>
          <a:p>
            <a:endParaRPr lang="en-US"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3" name="TextBox 31"/>
          <p:cNvSpPr txBox="1">
            <a:spLocks noChangeArrowheads="1"/>
          </p:cNvSpPr>
          <p:nvPr/>
        </p:nvSpPr>
        <p:spPr bwMode="auto">
          <a:xfrm>
            <a:off x="8249782" y="3782968"/>
            <a:ext cx="3181268" cy="584775"/>
          </a:xfrm>
          <a:prstGeom prst="rect">
            <a:avLst/>
          </a:prstGeom>
          <a:noFill/>
          <a:ln>
            <a:noFill/>
          </a:ln>
          <a:effectLst>
            <a:glow rad="139700">
              <a:srgbClr val="FFFF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l" eaLnBrk="1" hangingPunct="1"/>
            <a:r>
              <a:rPr lang="zh-CN" altLang="en-US" sz="3200" b="1" dirty="0">
                <a:latin typeface="楷体" panose="02010609060101010101" pitchFamily="49" charset="-122"/>
                <a:ea typeface="楷体" panose="02010609060101010101" pitchFamily="49" charset="-122"/>
              </a:rPr>
              <a:t>功能分析的步骤</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14" name="文本框 1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extLst>
      <p:ext uri="{BB962C8B-B14F-4D97-AF65-F5344CB8AC3E}">
        <p14:creationId xmlns:p14="http://schemas.microsoft.com/office/powerpoint/2010/main" val="3426093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checkerboard(across)">
                                      <p:cBhvr>
                                        <p:cTn id="7" dur="500"/>
                                        <p:tgtEl>
                                          <p:spTgt spid="1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checkerboard(across)">
                                      <p:cBhvr>
                                        <p:cTn id="10" dur="500"/>
                                        <p:tgtEl>
                                          <p:spTgt spid="24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44"/>
                                        </p:tgtEl>
                                        <p:attrNameLst>
                                          <p:attrName>style.visibility</p:attrName>
                                        </p:attrNameLst>
                                      </p:cBhvr>
                                      <p:to>
                                        <p:strVal val="visible"/>
                                      </p:to>
                                    </p:set>
                                    <p:animEffect transition="in" filter="checkerboard(across)">
                                      <p:cBhvr>
                                        <p:cTn id="13" dur="500"/>
                                        <p:tgtEl>
                                          <p:spTgt spid="244"/>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80"/>
                                        </p:tgtEl>
                                        <p:attrNameLst>
                                          <p:attrName>style.visibility</p:attrName>
                                        </p:attrNameLst>
                                      </p:cBhvr>
                                      <p:to>
                                        <p:strVal val="visible"/>
                                      </p:to>
                                    </p:set>
                                    <p:anim calcmode="lin" valueType="num">
                                      <p:cBhvr additive="base">
                                        <p:cTn id="17" dur="500"/>
                                        <p:tgtEl>
                                          <p:spTgt spid="280"/>
                                        </p:tgtEl>
                                        <p:attrNameLst>
                                          <p:attrName>ppt_y</p:attrName>
                                        </p:attrNameLst>
                                      </p:cBhvr>
                                      <p:tavLst>
                                        <p:tav tm="0">
                                          <p:val>
                                            <p:strVal val="#ppt_y+#ppt_h*1.125000"/>
                                          </p:val>
                                        </p:tav>
                                        <p:tav tm="100000">
                                          <p:val>
                                            <p:strVal val="#ppt_y"/>
                                          </p:val>
                                        </p:tav>
                                      </p:tavLst>
                                    </p:anim>
                                    <p:animEffect transition="in" filter="wipe(up)">
                                      <p:cBhvr>
                                        <p:cTn id="18" dur="500"/>
                                        <p:tgtEl>
                                          <p:spTgt spid="280"/>
                                        </p:tgtEl>
                                      </p:cBhvr>
                                    </p:animEffect>
                                  </p:childTnLst>
                                </p:cTn>
                              </p:par>
                            </p:childTnLst>
                          </p:cTn>
                        </p:par>
                        <p:par>
                          <p:cTn id="19" fill="hold">
                            <p:stCondLst>
                              <p:cond delay="1000"/>
                            </p:stCondLst>
                            <p:childTnLst>
                              <p:par>
                                <p:cTn id="20" presetID="5" presetClass="entr" presetSubtype="10" fill="hold" grpId="0" nodeType="after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checkerboard(across)">
                                      <p:cBhvr>
                                        <p:cTn id="22" dur="500"/>
                                        <p:tgtEl>
                                          <p:spTgt spid="16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45"/>
                                        </p:tgtEl>
                                        <p:attrNameLst>
                                          <p:attrName>style.visibility</p:attrName>
                                        </p:attrNameLst>
                                      </p:cBhvr>
                                      <p:to>
                                        <p:strVal val="visible"/>
                                      </p:to>
                                    </p:set>
                                    <p:animEffect transition="in" filter="checkerboard(across)">
                                      <p:cBhvr>
                                        <p:cTn id="25" dur="500"/>
                                        <p:tgtEl>
                                          <p:spTgt spid="24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checkerboard(across)">
                                      <p:cBhvr>
                                        <p:cTn id="28" dur="500"/>
                                        <p:tgtEl>
                                          <p:spTgt spid="246"/>
                                        </p:tgtEl>
                                      </p:cBhvr>
                                    </p:animEffect>
                                  </p:childTnLst>
                                </p:cTn>
                              </p:par>
                            </p:childTnLst>
                          </p:cTn>
                        </p:par>
                        <p:par>
                          <p:cTn id="29" fill="hold">
                            <p:stCondLst>
                              <p:cond delay="1500"/>
                            </p:stCondLst>
                            <p:childTnLst>
                              <p:par>
                                <p:cTn id="30" presetID="5"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4" grpId="0" animBg="1"/>
      <p:bldP spid="245" grpId="0"/>
      <p:bldP spid="246" grpId="0" animBg="1"/>
      <p:bldP spid="166" grpId="0" animBg="1"/>
      <p:bldP spid="167" grpId="0" animBg="1"/>
      <p:bldP spid="11" grpId="0" animBg="1"/>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内容占位符 7" descr="图片1.png"/>
          <p:cNvPicPr>
            <a:picLocks noGrp="1" noChangeAspect="1"/>
          </p:cNvPicPr>
          <p:nvPr>
            <p:ph/>
          </p:nvPr>
        </p:nvPicPr>
        <p:blipFill>
          <a:blip r:embed="rId3" cstate="print"/>
          <a:stretch>
            <a:fillRect/>
          </a:stretch>
        </p:blipFill>
        <p:spPr>
          <a:xfrm>
            <a:off x="655958" y="1844824"/>
            <a:ext cx="10880085" cy="3943795"/>
          </a:xfrm>
          <a:scene3d>
            <a:camera prst="orthographicFront">
              <a:rot lat="0" lon="0" rev="0"/>
            </a:camera>
            <a:lightRig rig="contrasting" dir="t">
              <a:rot lat="0" lon="0" rev="1500000"/>
            </a:lightRig>
          </a:scene3d>
        </p:spPr>
      </p:pic>
      <p:sp>
        <p:nvSpPr>
          <p:cNvPr id="6" name="标题 5"/>
          <p:cNvSpPr>
            <a:spLocks noGrp="1"/>
          </p:cNvSpPr>
          <p:nvPr>
            <p:ph type="title" idx="11"/>
          </p:nvPr>
        </p:nvSpPr>
        <p:spPr/>
        <p:txBody>
          <a:bodyPr>
            <a:normAutofit fontScale="90000"/>
          </a:bodyPr>
          <a:lstStyle/>
          <a:p>
            <a:pPr algn="ctr"/>
            <a:r>
              <a:rPr lang="zh-CN" altLang="en-US" sz="4000" dirty="0">
                <a:solidFill>
                  <a:schemeClr val="tx1"/>
                </a:solidFill>
                <a:latin typeface="宋体" panose="02010600030101010101" pitchFamily="2" charset="-122"/>
              </a:rPr>
              <a:t>第一节 弹性预算法与零基预算法</a:t>
            </a:r>
            <a:endParaRPr lang="zh-CN" altLang="en-US" sz="4000" dirty="0"/>
          </a:p>
        </p:txBody>
      </p:sp>
      <p:sp>
        <p:nvSpPr>
          <p:cNvPr id="3" name="文本框 2"/>
          <p:cNvSpPr txBox="1"/>
          <p:nvPr/>
        </p:nvSpPr>
        <p:spPr>
          <a:xfrm>
            <a:off x="191344" y="116632"/>
            <a:ext cx="3775393"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endParaRPr lang="zh-CN" altLang="en-US" sz="2000" b="1" dirty="0">
              <a:solidFill>
                <a:schemeClr val="bg1"/>
              </a:solidFill>
              <a:effectLst/>
            </a:endParaRPr>
          </a:p>
        </p:txBody>
      </p:sp>
    </p:spTree>
    <p:extLst>
      <p:ext uri="{BB962C8B-B14F-4D97-AF65-F5344CB8AC3E}">
        <p14:creationId xmlns:p14="http://schemas.microsoft.com/office/powerpoint/2010/main" val="3738419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dirty="0" smtClean="0"/>
              <a:t>（四）功能成本分析法</a:t>
            </a:r>
          </a:p>
          <a:p>
            <a:r>
              <a:rPr lang="en-US" altLang="zh-CN" dirty="0" smtClean="0">
                <a:latin typeface="楷体" pitchFamily="49" charset="-122"/>
                <a:ea typeface="楷体" pitchFamily="49" charset="-122"/>
              </a:rPr>
              <a:t>1</a:t>
            </a:r>
            <a:r>
              <a:rPr lang="zh-CN" altLang="zh-CN" dirty="0" smtClean="0">
                <a:latin typeface="楷体" pitchFamily="49" charset="-122"/>
                <a:ea typeface="楷体" pitchFamily="49" charset="-122"/>
              </a:rPr>
              <a:t>．功能成本分析原理</a:t>
            </a:r>
          </a:p>
          <a:p>
            <a:r>
              <a:rPr lang="zh-CN" altLang="zh-CN" dirty="0" smtClean="0"/>
              <a:t>功能成本分析是根据价值工程原理，对所生产或研制的产品或对所提供服务的功能与成本的匹配关系，试图以尽可能少的成本为用户提供其所需求的必要功能或必要服务，或按功能与成本的匹配关系，将产品成本按组成产品的各个零部件的必要功能进行合理分配，以达到优化成本设计和实现成本控制目的的一种方法。</a:t>
            </a:r>
            <a:endParaRPr lang="zh-CN" altLang="en-US" dirty="0"/>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剪去单角的矩形 8"/>
          <p:cNvSpPr/>
          <p:nvPr/>
        </p:nvSpPr>
        <p:spPr>
          <a:xfrm>
            <a:off x="623392" y="1484784"/>
            <a:ext cx="10945216" cy="3888432"/>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a:spLocks noRot="1" noChangeAspect="1" noMove="1" noResize="1" noEditPoints="1" noAdjustHandles="1" noChangeArrowheads="1" noChangeShapeType="1" noTextEdit="1"/>
          </p:cNvSpPr>
          <p:nvPr/>
        </p:nvSpPr>
        <p:spPr>
          <a:xfrm>
            <a:off x="983432" y="2924944"/>
            <a:ext cx="2698175" cy="1257204"/>
          </a:xfrm>
          <a:prstGeom prst="rect">
            <a:avLst/>
          </a:prstGeom>
          <a:blipFill rotWithShape="0">
            <a:blip r:embed="rId3" cstate="print"/>
            <a:stretch>
              <a:fillRect t="-971" b="-5340"/>
            </a:stretch>
          </a:blipFill>
        </p:spPr>
        <p:txBody>
          <a:bodyPr/>
          <a:lstStyle/>
          <a:p>
            <a:r>
              <a:rPr lang="zh-CN" altLang="en-US"/>
              <a:t> </a:t>
            </a:r>
          </a:p>
        </p:txBody>
      </p:sp>
      <p:sp>
        <p:nvSpPr>
          <p:cNvPr id="5" name="线形标注 1(无边框) 4"/>
          <p:cNvSpPr/>
          <p:nvPr/>
        </p:nvSpPr>
        <p:spPr bwMode="auto">
          <a:xfrm>
            <a:off x="4223792" y="2852936"/>
            <a:ext cx="6336705" cy="612648"/>
          </a:xfrm>
          <a:prstGeom prst="callout1">
            <a:avLst>
              <a:gd name="adj1" fmla="val 59456"/>
              <a:gd name="adj2" fmla="val 1259"/>
              <a:gd name="adj3" fmla="val 59045"/>
              <a:gd name="adj4" fmla="val -1152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r>
              <a:rPr lang="zh-CN" altLang="en-US" b="1" dirty="0">
                <a:solidFill>
                  <a:srgbClr val="FF0000"/>
                </a:solidFill>
                <a:effectLst/>
                <a:latin typeface="楷体" panose="02010609060101010101" pitchFamily="49" charset="-122"/>
                <a:ea typeface="楷体" panose="02010609060101010101" pitchFamily="49" charset="-122"/>
              </a:rPr>
              <a:t>指一种新产品、零件或一项服务的用途</a:t>
            </a:r>
          </a:p>
        </p:txBody>
      </p:sp>
      <p:sp>
        <p:nvSpPr>
          <p:cNvPr id="8" name="线形标注 1(无边框) 7"/>
          <p:cNvSpPr/>
          <p:nvPr/>
        </p:nvSpPr>
        <p:spPr bwMode="auto">
          <a:xfrm>
            <a:off x="4223792" y="3608440"/>
            <a:ext cx="4176466" cy="612648"/>
          </a:xfrm>
          <a:prstGeom prst="callout1">
            <a:avLst>
              <a:gd name="adj1" fmla="val 49279"/>
              <a:gd name="adj2" fmla="val 1225"/>
              <a:gd name="adj3" fmla="val 48050"/>
              <a:gd name="adj4" fmla="val -1797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r>
              <a:rPr lang="zh-CN" altLang="en-US" b="1" dirty="0">
                <a:effectLst/>
                <a:latin typeface="楷体" panose="02010609060101010101" pitchFamily="49" charset="-122"/>
                <a:ea typeface="楷体" panose="02010609060101010101" pitchFamily="49" charset="-122"/>
              </a:rPr>
              <a:t>指产品的寿命周期成本</a:t>
            </a:r>
          </a:p>
        </p:txBody>
      </p:sp>
      <p:sp>
        <p:nvSpPr>
          <p:cNvPr id="10" name="线形标注 2(无边框) 9"/>
          <p:cNvSpPr/>
          <p:nvPr/>
        </p:nvSpPr>
        <p:spPr bwMode="auto">
          <a:xfrm>
            <a:off x="4223792" y="4365104"/>
            <a:ext cx="7200800" cy="792088"/>
          </a:xfrm>
          <a:prstGeom prst="callout2">
            <a:avLst>
              <a:gd name="adj1" fmla="val 21373"/>
              <a:gd name="adj2" fmla="val 1012"/>
              <a:gd name="adj3" fmla="val 22008"/>
              <a:gd name="adj4" fmla="val -31506"/>
              <a:gd name="adj5" fmla="val -56773"/>
              <a:gd name="adj6" fmla="val -3588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lnSpc>
                <a:spcPct val="90000"/>
              </a:lnSpc>
            </a:pPr>
            <a:r>
              <a:rPr lang="zh-CN" altLang="en-US" b="1" dirty="0">
                <a:effectLst/>
                <a:latin typeface="楷体" panose="02010609060101010101" pitchFamily="49" charset="-122"/>
                <a:ea typeface="楷体" panose="02010609060101010101" pitchFamily="49" charset="-122"/>
              </a:rPr>
              <a:t>表明以某种代价取得某种使用价值是否合理</a:t>
            </a:r>
          </a:p>
        </p:txBody>
      </p:sp>
      <p:sp>
        <p:nvSpPr>
          <p:cNvPr id="7" name="文本框 6"/>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
        <p:nvSpPr>
          <p:cNvPr id="12" name="矩形 11"/>
          <p:cNvSpPr/>
          <p:nvPr/>
        </p:nvSpPr>
        <p:spPr>
          <a:xfrm>
            <a:off x="767408" y="1772816"/>
            <a:ext cx="7200800" cy="584775"/>
          </a:xfrm>
          <a:prstGeom prst="rect">
            <a:avLst/>
          </a:prstGeom>
        </p:spPr>
        <p:txBody>
          <a:bodyPr wrap="square">
            <a:spAutoFit/>
          </a:bodyPr>
          <a:lstStyle/>
          <a:p>
            <a:r>
              <a:rPr lang="zh-CN" altLang="zh-CN" sz="3200" b="1" dirty="0" smtClean="0"/>
              <a:t>功能与成本的关系从理论上讲可表示为</a:t>
            </a:r>
            <a:endParaRPr lang="zh-CN" altLang="zh-CN" sz="3200" b="1"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剪去单角的矩形 39"/>
          <p:cNvSpPr/>
          <p:nvPr/>
        </p:nvSpPr>
        <p:spPr>
          <a:xfrm>
            <a:off x="695400" y="1772816"/>
            <a:ext cx="10801200" cy="4320480"/>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874" name="Rectangle 2"/>
          <p:cNvSpPr>
            <a:spLocks noGrp="1" noChangeArrowheads="1"/>
          </p:cNvSpPr>
          <p:nvPr>
            <p:ph type="title" idx="11"/>
          </p:nvPr>
        </p:nvSpPr>
        <p:spPr/>
        <p:txBody>
          <a:bodyPr>
            <a:normAutofit fontScale="90000"/>
          </a:bodyPr>
          <a:lstStyle/>
          <a:p>
            <a:pPr eaLnBrk="1" hangingPunct="1"/>
            <a:r>
              <a:rPr lang="en-US" altLang="zh-CN" sz="4000" b="1" dirty="0">
                <a:latin typeface="宋体" panose="02010600030101010101" pitchFamily="2" charset="-122"/>
              </a:rPr>
              <a:t>2</a:t>
            </a:r>
            <a:r>
              <a:rPr lang="zh-CN" altLang="en-US" sz="4000" b="1" dirty="0">
                <a:latin typeface="宋体" panose="02010600030101010101" pitchFamily="2" charset="-122"/>
              </a:rPr>
              <a:t>．提高价值的途径</a:t>
            </a:r>
          </a:p>
        </p:txBody>
      </p:sp>
      <p:sp>
        <p:nvSpPr>
          <p:cNvPr id="36" name="AutoShape 75"/>
          <p:cNvSpPr>
            <a:spLocks noChangeArrowheads="1"/>
          </p:cNvSpPr>
          <p:nvPr/>
        </p:nvSpPr>
        <p:spPr bwMode="auto">
          <a:xfrm rot="5400000">
            <a:off x="4551213" y="1996281"/>
            <a:ext cx="792162" cy="1473895"/>
          </a:xfrm>
          <a:prstGeom prst="homePlate">
            <a:avLst>
              <a:gd name="adj" fmla="val 25000"/>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 name="AutoShape 76"/>
          <p:cNvSpPr>
            <a:spLocks noChangeArrowheads="1"/>
          </p:cNvSpPr>
          <p:nvPr/>
        </p:nvSpPr>
        <p:spPr bwMode="auto">
          <a:xfrm rot="5400000">
            <a:off x="8583463" y="1996281"/>
            <a:ext cx="792162" cy="1473895"/>
          </a:xfrm>
          <a:prstGeom prst="homePlate">
            <a:avLst>
              <a:gd name="adj" fmla="val 25000"/>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effectLst>
                <a:glow rad="101600">
                  <a:schemeClr val="accent3">
                    <a:satMod val="175000"/>
                    <a:alpha val="40000"/>
                  </a:schemeClr>
                </a:glow>
              </a:effectLst>
            </a:endParaRPr>
          </a:p>
        </p:txBody>
      </p:sp>
      <p:sp>
        <p:nvSpPr>
          <p:cNvPr id="38" name="AutoShape 77"/>
          <p:cNvSpPr>
            <a:spLocks noChangeArrowheads="1"/>
          </p:cNvSpPr>
          <p:nvPr/>
        </p:nvSpPr>
        <p:spPr bwMode="auto">
          <a:xfrm rot="5400000">
            <a:off x="6529238" y="1996281"/>
            <a:ext cx="792162" cy="1473895"/>
          </a:xfrm>
          <a:prstGeom prst="homePlate">
            <a:avLst>
              <a:gd name="adj" fmla="val 25000"/>
            </a:avLst>
          </a:prstGeom>
          <a:solidFill>
            <a:srgbClr val="FFFFFF"/>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Rectangle 2"/>
          <p:cNvSpPr>
            <a:spLocks noChangeAspect="1" noChangeArrowheads="1"/>
          </p:cNvSpPr>
          <p:nvPr/>
        </p:nvSpPr>
        <p:spPr bwMode="auto">
          <a:xfrm>
            <a:off x="2277843" y="3356992"/>
            <a:ext cx="1438220" cy="504102"/>
          </a:xfrm>
          <a:prstGeom prst="rect">
            <a:avLst/>
          </a:prstGeom>
          <a:noFill/>
          <a:ln w="9525">
            <a:noFill/>
            <a:miter lim="800000"/>
            <a:headEnd/>
            <a:tailEnd/>
          </a:ln>
          <a:effectLst/>
        </p:spPr>
        <p:txBody>
          <a:bodyPr anchor="ctr" anchorCtr="1"/>
          <a:lstStyle/>
          <a:p>
            <a:pPr>
              <a:spcBef>
                <a:spcPct val="20000"/>
              </a:spcBef>
              <a:defRPr/>
            </a:pPr>
            <a:r>
              <a:rPr lang="zh-CN" altLang="en-US" sz="2400" b="1" dirty="0">
                <a:effectLst>
                  <a:outerShdw blurRad="38100" dist="38100" dir="2700000" algn="tl">
                    <a:srgbClr val="C0C0C0"/>
                  </a:outerShdw>
                </a:effectLst>
                <a:latin typeface="Arial" charset="0"/>
                <a:ea typeface="幼圆" pitchFamily="49" charset="-122"/>
              </a:rPr>
              <a:t>成本不变</a:t>
            </a:r>
          </a:p>
        </p:txBody>
      </p:sp>
      <p:sp>
        <p:nvSpPr>
          <p:cNvPr id="5" name="Rectangle 4"/>
          <p:cNvSpPr>
            <a:spLocks noChangeAspect="1" noChangeArrowheads="1"/>
          </p:cNvSpPr>
          <p:nvPr/>
        </p:nvSpPr>
        <p:spPr bwMode="auto">
          <a:xfrm>
            <a:off x="4331740" y="3244180"/>
            <a:ext cx="1178694" cy="2705100"/>
          </a:xfrm>
          <a:prstGeom prst="rect">
            <a:avLst/>
          </a:prstGeom>
          <a:gradFill rotWithShape="1">
            <a:gsLst>
              <a:gs pos="0">
                <a:srgbClr val="E2F0FF"/>
              </a:gs>
              <a:gs pos="100000">
                <a:srgbClr val="99CCFF"/>
              </a:gs>
            </a:gsLst>
            <a:lin ang="5400000" scaled="1"/>
          </a:gradFill>
          <a:ln w="57150" cmpd="thickThin">
            <a:noFill/>
            <a:miter lim="800000"/>
            <a:headEnd/>
            <a:tailEnd/>
          </a:ln>
          <a:effectLst/>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Rectangle 6"/>
          <p:cNvSpPr>
            <a:spLocks noChangeAspect="1" noChangeArrowheads="1"/>
          </p:cNvSpPr>
          <p:nvPr/>
        </p:nvSpPr>
        <p:spPr bwMode="auto">
          <a:xfrm>
            <a:off x="4084140" y="3370610"/>
            <a:ext cx="16383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Trebuchet MS" panose="020B0603020202020204" pitchFamily="34" charset="0"/>
                <a:ea typeface="幼圆" panose="02010509060101010101" pitchFamily="49" charset="-122"/>
              </a:rPr>
              <a:t>×</a:t>
            </a:r>
          </a:p>
        </p:txBody>
      </p:sp>
      <p:sp>
        <p:nvSpPr>
          <p:cNvPr id="8" name="Rectangle 7"/>
          <p:cNvSpPr>
            <a:spLocks noChangeAspect="1" noChangeArrowheads="1"/>
          </p:cNvSpPr>
          <p:nvPr/>
        </p:nvSpPr>
        <p:spPr bwMode="auto">
          <a:xfrm>
            <a:off x="4084140" y="4192935"/>
            <a:ext cx="16383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Trebuchet MS" panose="020B0603020202020204" pitchFamily="34" charset="0"/>
                <a:ea typeface="幼圆" panose="02010509060101010101" pitchFamily="49" charset="-122"/>
              </a:rPr>
              <a:t>×</a:t>
            </a:r>
          </a:p>
        </p:txBody>
      </p:sp>
      <p:sp>
        <p:nvSpPr>
          <p:cNvPr id="9" name="Rectangle 8"/>
          <p:cNvSpPr>
            <a:spLocks noChangeAspect="1" noChangeArrowheads="1"/>
          </p:cNvSpPr>
          <p:nvPr/>
        </p:nvSpPr>
        <p:spPr bwMode="auto">
          <a:xfrm>
            <a:off x="4084140" y="4997797"/>
            <a:ext cx="16383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黑体" panose="02010609060101010101" pitchFamily="49" charset="-122"/>
                <a:ea typeface="黑体" panose="02010609060101010101" pitchFamily="49" charset="-122"/>
              </a:rPr>
              <a:t>√</a:t>
            </a:r>
          </a:p>
        </p:txBody>
      </p:sp>
      <p:sp>
        <p:nvSpPr>
          <p:cNvPr id="10" name="Rectangle 12"/>
          <p:cNvSpPr>
            <a:spLocks noChangeAspect="1" noChangeArrowheads="1"/>
          </p:cNvSpPr>
          <p:nvPr/>
        </p:nvSpPr>
        <p:spPr bwMode="auto">
          <a:xfrm>
            <a:off x="6374852" y="3244180"/>
            <a:ext cx="1178694" cy="2705100"/>
          </a:xfrm>
          <a:prstGeom prst="rect">
            <a:avLst/>
          </a:prstGeom>
          <a:gradFill rotWithShape="1">
            <a:gsLst>
              <a:gs pos="0">
                <a:srgbClr val="E7E7FF"/>
              </a:gs>
              <a:gs pos="100000">
                <a:srgbClr val="CCCCFF"/>
              </a:gs>
            </a:gsLst>
            <a:lin ang="5400000" scaled="1"/>
          </a:gradFill>
          <a:ln w="57150" cmpd="thickThin">
            <a:noFill/>
            <a:miter lim="800000"/>
            <a:headEnd/>
            <a:tailEnd/>
          </a:ln>
          <a:effectLst/>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Line 14"/>
          <p:cNvSpPr>
            <a:spLocks noChangeAspect="1" noChangeShapeType="1"/>
          </p:cNvSpPr>
          <p:nvPr/>
        </p:nvSpPr>
        <p:spPr bwMode="auto">
          <a:xfrm>
            <a:off x="6136778" y="4061172"/>
            <a:ext cx="1668463" cy="0"/>
          </a:xfrm>
          <a:prstGeom prst="line">
            <a:avLst/>
          </a:prstGeom>
          <a:noFill/>
          <a:ln w="12700">
            <a:solidFill>
              <a:srgbClr val="CC99FF"/>
            </a:solidFill>
            <a:prstDash val="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15"/>
          <p:cNvSpPr>
            <a:spLocks noChangeAspect="1" noChangeShapeType="1"/>
          </p:cNvSpPr>
          <p:nvPr/>
        </p:nvSpPr>
        <p:spPr bwMode="auto">
          <a:xfrm>
            <a:off x="6136777" y="4931122"/>
            <a:ext cx="1652588" cy="0"/>
          </a:xfrm>
          <a:prstGeom prst="line">
            <a:avLst/>
          </a:prstGeom>
          <a:noFill/>
          <a:ln w="12700">
            <a:solidFill>
              <a:srgbClr val="CC99FF"/>
            </a:solidFill>
            <a:prstDash val="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16"/>
          <p:cNvSpPr>
            <a:spLocks noChangeAspect="1" noChangeShapeType="1"/>
          </p:cNvSpPr>
          <p:nvPr/>
        </p:nvSpPr>
        <p:spPr bwMode="auto">
          <a:xfrm>
            <a:off x="6136778" y="5801072"/>
            <a:ext cx="1660525" cy="0"/>
          </a:xfrm>
          <a:prstGeom prst="line">
            <a:avLst/>
          </a:prstGeom>
          <a:noFill/>
          <a:ln w="12700">
            <a:solidFill>
              <a:srgbClr val="CC99FF"/>
            </a:solidFill>
            <a:prstDash val="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Rectangle 18"/>
          <p:cNvSpPr>
            <a:spLocks noChangeAspect="1" noChangeArrowheads="1"/>
          </p:cNvSpPr>
          <p:nvPr/>
        </p:nvSpPr>
        <p:spPr bwMode="auto">
          <a:xfrm>
            <a:off x="6171702" y="3370610"/>
            <a:ext cx="15509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黑体" panose="02010609060101010101" pitchFamily="49" charset="-122"/>
                <a:ea typeface="黑体" panose="02010609060101010101" pitchFamily="49" charset="-122"/>
              </a:rPr>
              <a:t>√</a:t>
            </a:r>
          </a:p>
        </p:txBody>
      </p:sp>
      <p:sp>
        <p:nvSpPr>
          <p:cNvPr id="16" name="Rectangle 19"/>
          <p:cNvSpPr>
            <a:spLocks noChangeAspect="1" noChangeArrowheads="1"/>
          </p:cNvSpPr>
          <p:nvPr/>
        </p:nvSpPr>
        <p:spPr bwMode="auto">
          <a:xfrm>
            <a:off x="6171702" y="4192935"/>
            <a:ext cx="15509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黑体" panose="02010609060101010101" pitchFamily="49" charset="-122"/>
                <a:ea typeface="黑体" panose="02010609060101010101" pitchFamily="49" charset="-122"/>
              </a:rPr>
              <a:t>√</a:t>
            </a:r>
          </a:p>
        </p:txBody>
      </p:sp>
      <p:sp>
        <p:nvSpPr>
          <p:cNvPr id="17" name="Rectangle 20"/>
          <p:cNvSpPr>
            <a:spLocks noChangeAspect="1" noChangeArrowheads="1"/>
          </p:cNvSpPr>
          <p:nvPr/>
        </p:nvSpPr>
        <p:spPr bwMode="auto">
          <a:xfrm>
            <a:off x="6171702" y="4997797"/>
            <a:ext cx="15509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黑体" panose="02010609060101010101" pitchFamily="49" charset="-122"/>
                <a:ea typeface="黑体" panose="02010609060101010101" pitchFamily="49" charset="-122"/>
              </a:rPr>
              <a:t>√</a:t>
            </a:r>
          </a:p>
        </p:txBody>
      </p:sp>
      <p:sp>
        <p:nvSpPr>
          <p:cNvPr id="18" name="Rectangle 24"/>
          <p:cNvSpPr>
            <a:spLocks noChangeAspect="1" noChangeArrowheads="1"/>
          </p:cNvSpPr>
          <p:nvPr/>
        </p:nvSpPr>
        <p:spPr bwMode="auto">
          <a:xfrm>
            <a:off x="8410027" y="3244180"/>
            <a:ext cx="1178694" cy="2705100"/>
          </a:xfrm>
          <a:prstGeom prst="rect">
            <a:avLst/>
          </a:prstGeom>
          <a:gradFill rotWithShape="1">
            <a:gsLst>
              <a:gs pos="0">
                <a:srgbClr val="F8E8A3"/>
              </a:gs>
              <a:gs pos="100000">
                <a:srgbClr val="F3D75F"/>
              </a:gs>
            </a:gsLst>
            <a:lin ang="5400000" scaled="1"/>
          </a:gradFill>
          <a:ln w="57150" cmpd="thickThin">
            <a:noFill/>
            <a:miter lim="800000"/>
            <a:headEnd/>
            <a:tailEnd/>
          </a:ln>
          <a:effectLst/>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Line 26"/>
          <p:cNvSpPr>
            <a:spLocks noChangeAspect="1" noChangeShapeType="1"/>
          </p:cNvSpPr>
          <p:nvPr/>
        </p:nvSpPr>
        <p:spPr bwMode="auto">
          <a:xfrm>
            <a:off x="8171953" y="4061172"/>
            <a:ext cx="1668463" cy="0"/>
          </a:xfrm>
          <a:prstGeom prst="line">
            <a:avLst/>
          </a:prstGeom>
          <a:noFill/>
          <a:ln w="12700">
            <a:solidFill>
              <a:srgbClr val="E6BD10"/>
            </a:solidFill>
            <a:prstDash val="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27"/>
          <p:cNvSpPr>
            <a:spLocks noChangeAspect="1" noChangeShapeType="1"/>
          </p:cNvSpPr>
          <p:nvPr/>
        </p:nvSpPr>
        <p:spPr bwMode="auto">
          <a:xfrm>
            <a:off x="8171952" y="4931122"/>
            <a:ext cx="1652588" cy="0"/>
          </a:xfrm>
          <a:prstGeom prst="line">
            <a:avLst/>
          </a:prstGeom>
          <a:noFill/>
          <a:ln w="12700">
            <a:solidFill>
              <a:srgbClr val="E6BD10"/>
            </a:solidFill>
            <a:prstDash val="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28"/>
          <p:cNvSpPr>
            <a:spLocks noChangeAspect="1" noChangeShapeType="1"/>
          </p:cNvSpPr>
          <p:nvPr/>
        </p:nvSpPr>
        <p:spPr bwMode="auto">
          <a:xfrm>
            <a:off x="8171953" y="5801072"/>
            <a:ext cx="1660525" cy="0"/>
          </a:xfrm>
          <a:prstGeom prst="line">
            <a:avLst/>
          </a:prstGeom>
          <a:noFill/>
          <a:ln w="12700">
            <a:solidFill>
              <a:srgbClr val="E6BD10"/>
            </a:solidFill>
            <a:prstDash val="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Rectangle 30"/>
          <p:cNvSpPr>
            <a:spLocks noChangeAspect="1" noChangeArrowheads="1"/>
          </p:cNvSpPr>
          <p:nvPr/>
        </p:nvSpPr>
        <p:spPr bwMode="auto">
          <a:xfrm>
            <a:off x="8211641" y="3370610"/>
            <a:ext cx="15700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Trebuchet MS" panose="020B0603020202020204" pitchFamily="34" charset="0"/>
                <a:ea typeface="幼圆" panose="02010509060101010101" pitchFamily="49" charset="-122"/>
              </a:rPr>
              <a:t>×</a:t>
            </a:r>
          </a:p>
        </p:txBody>
      </p:sp>
      <p:sp>
        <p:nvSpPr>
          <p:cNvPr id="24" name="Rectangle 31"/>
          <p:cNvSpPr>
            <a:spLocks noChangeAspect="1" noChangeArrowheads="1"/>
          </p:cNvSpPr>
          <p:nvPr/>
        </p:nvSpPr>
        <p:spPr bwMode="auto">
          <a:xfrm>
            <a:off x="8211641" y="4192935"/>
            <a:ext cx="1570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Trebuchet MS" panose="020B0603020202020204" pitchFamily="34" charset="0"/>
                <a:ea typeface="幼圆" panose="02010509060101010101" pitchFamily="49" charset="-122"/>
              </a:rPr>
              <a:t>×</a:t>
            </a:r>
          </a:p>
        </p:txBody>
      </p:sp>
      <p:sp>
        <p:nvSpPr>
          <p:cNvPr id="25" name="Rectangle 32"/>
          <p:cNvSpPr>
            <a:spLocks noChangeAspect="1" noChangeArrowheads="1"/>
          </p:cNvSpPr>
          <p:nvPr/>
        </p:nvSpPr>
        <p:spPr bwMode="auto">
          <a:xfrm>
            <a:off x="8211641" y="5002560"/>
            <a:ext cx="1570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黑体" panose="02010609060101010101" pitchFamily="49" charset="-122"/>
                <a:ea typeface="黑体" panose="02010609060101010101" pitchFamily="49" charset="-122"/>
              </a:rPr>
              <a:t>√</a:t>
            </a:r>
          </a:p>
        </p:txBody>
      </p:sp>
      <p:sp>
        <p:nvSpPr>
          <p:cNvPr id="26" name="Rectangle 57"/>
          <p:cNvSpPr>
            <a:spLocks noChangeAspect="1" noChangeArrowheads="1"/>
          </p:cNvSpPr>
          <p:nvPr/>
        </p:nvSpPr>
        <p:spPr bwMode="auto">
          <a:xfrm>
            <a:off x="8232846" y="2349253"/>
            <a:ext cx="1472661" cy="64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l" eaLnBrk="1" hangingPunct="1"/>
            <a:r>
              <a:rPr lang="zh-CN" altLang="en-US" sz="2000" b="1">
                <a:effectLst/>
                <a:latin typeface="Trebuchet MS" panose="020B0603020202020204" pitchFamily="34" charset="0"/>
                <a:ea typeface="幼圆" panose="02010509060101010101" pitchFamily="49" charset="-122"/>
              </a:rPr>
              <a:t>功能适</a:t>
            </a:r>
          </a:p>
          <a:p>
            <a:pPr algn="l" eaLnBrk="1" hangingPunct="1"/>
            <a:r>
              <a:rPr lang="zh-CN" altLang="en-US" sz="2000" b="1">
                <a:effectLst/>
                <a:latin typeface="Trebuchet MS" panose="020B0603020202020204" pitchFamily="34" charset="0"/>
                <a:ea typeface="幼圆" panose="02010509060101010101" pitchFamily="49" charset="-122"/>
              </a:rPr>
              <a:t>当降低</a:t>
            </a:r>
          </a:p>
        </p:txBody>
      </p:sp>
      <p:sp>
        <p:nvSpPr>
          <p:cNvPr id="27" name="Rectangle 62"/>
          <p:cNvSpPr>
            <a:spLocks noChangeAspect="1" noChangeArrowheads="1"/>
          </p:cNvSpPr>
          <p:nvPr/>
        </p:nvSpPr>
        <p:spPr bwMode="auto">
          <a:xfrm>
            <a:off x="4156148" y="2344490"/>
            <a:ext cx="150712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l" eaLnBrk="1" hangingPunct="1"/>
            <a:r>
              <a:rPr lang="zh-CN" altLang="en-US" sz="2000" b="1" dirty="0">
                <a:effectLst/>
                <a:latin typeface="Trebuchet MS" panose="020B0603020202020204" pitchFamily="34" charset="0"/>
                <a:ea typeface="幼圆" panose="02010509060101010101" pitchFamily="49" charset="-122"/>
              </a:rPr>
              <a:t>产品功</a:t>
            </a:r>
          </a:p>
          <a:p>
            <a:pPr algn="l" eaLnBrk="1" hangingPunct="1"/>
            <a:r>
              <a:rPr lang="zh-CN" altLang="en-US" sz="2000" b="1" dirty="0">
                <a:effectLst/>
                <a:latin typeface="Trebuchet MS" panose="020B0603020202020204" pitchFamily="34" charset="0"/>
                <a:ea typeface="幼圆" panose="02010509060101010101" pitchFamily="49" charset="-122"/>
              </a:rPr>
              <a:t>能不变</a:t>
            </a:r>
          </a:p>
        </p:txBody>
      </p:sp>
      <p:sp>
        <p:nvSpPr>
          <p:cNvPr id="28" name="Rectangle 63"/>
          <p:cNvSpPr>
            <a:spLocks noChangeAspect="1" noChangeArrowheads="1"/>
          </p:cNvSpPr>
          <p:nvPr/>
        </p:nvSpPr>
        <p:spPr bwMode="auto">
          <a:xfrm>
            <a:off x="6218310" y="2344490"/>
            <a:ext cx="1446027"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l" eaLnBrk="1" hangingPunct="1"/>
            <a:r>
              <a:rPr lang="zh-CN" altLang="en-US" sz="2000" b="1">
                <a:effectLst/>
                <a:latin typeface="Trebuchet MS" panose="020B0603020202020204" pitchFamily="34" charset="0"/>
                <a:ea typeface="幼圆" panose="02010509060101010101" pitchFamily="49" charset="-122"/>
              </a:rPr>
              <a:t>产品功</a:t>
            </a:r>
          </a:p>
          <a:p>
            <a:pPr algn="l" eaLnBrk="1" hangingPunct="1"/>
            <a:r>
              <a:rPr lang="zh-CN" altLang="en-US" sz="2000" b="1">
                <a:effectLst/>
                <a:latin typeface="Trebuchet MS" panose="020B0603020202020204" pitchFamily="34" charset="0"/>
                <a:ea typeface="幼圆" panose="02010509060101010101" pitchFamily="49" charset="-122"/>
              </a:rPr>
              <a:t>能提高</a:t>
            </a:r>
          </a:p>
        </p:txBody>
      </p:sp>
      <p:sp>
        <p:nvSpPr>
          <p:cNvPr id="29" name="Line 64"/>
          <p:cNvSpPr>
            <a:spLocks noChangeAspect="1" noChangeShapeType="1"/>
          </p:cNvSpPr>
          <p:nvPr/>
        </p:nvSpPr>
        <p:spPr bwMode="auto">
          <a:xfrm>
            <a:off x="2703238" y="4061172"/>
            <a:ext cx="2870200" cy="0"/>
          </a:xfrm>
          <a:prstGeom prst="line">
            <a:avLst/>
          </a:prstGeom>
          <a:noFill/>
          <a:ln w="12700">
            <a:solidFill>
              <a:srgbClr val="6699FF"/>
            </a:solidFill>
            <a:prstDash val="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65"/>
          <p:cNvSpPr>
            <a:spLocks noChangeAspect="1" noChangeShapeType="1"/>
          </p:cNvSpPr>
          <p:nvPr/>
        </p:nvSpPr>
        <p:spPr bwMode="auto">
          <a:xfrm>
            <a:off x="2703239" y="4931122"/>
            <a:ext cx="2843213" cy="0"/>
          </a:xfrm>
          <a:prstGeom prst="line">
            <a:avLst/>
          </a:prstGeom>
          <a:noFill/>
          <a:ln w="12700">
            <a:solidFill>
              <a:srgbClr val="6699FF"/>
            </a:solidFill>
            <a:prstDash val="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Rectangle 68"/>
          <p:cNvSpPr>
            <a:spLocks noChangeAspect="1" noChangeArrowheads="1"/>
          </p:cNvSpPr>
          <p:nvPr/>
        </p:nvSpPr>
        <p:spPr bwMode="auto">
          <a:xfrm>
            <a:off x="2282351" y="4221088"/>
            <a:ext cx="1441650" cy="504102"/>
          </a:xfrm>
          <a:prstGeom prst="rect">
            <a:avLst/>
          </a:prstGeom>
          <a:noFill/>
          <a:ln w="9525">
            <a:noFill/>
            <a:miter lim="800000"/>
            <a:headEnd/>
            <a:tailEnd/>
          </a:ln>
          <a:effectLst/>
        </p:spPr>
        <p:txBody>
          <a:bodyPr anchor="ctr" anchorCtr="1"/>
          <a:lstStyle/>
          <a:p>
            <a:pPr>
              <a:spcBef>
                <a:spcPct val="20000"/>
              </a:spcBef>
              <a:defRPr/>
            </a:pPr>
            <a:r>
              <a:rPr lang="zh-CN" altLang="en-US" sz="2400" b="1" dirty="0">
                <a:effectLst/>
                <a:latin typeface="Trebuchet MS" pitchFamily="34" charset="0"/>
                <a:ea typeface="幼圆" pitchFamily="49" charset="-122"/>
              </a:rPr>
              <a:t>成本略增</a:t>
            </a:r>
            <a:endParaRPr lang="zh-CN" altLang="en-US" sz="2000" b="1" dirty="0">
              <a:effectLst/>
              <a:latin typeface="Arial" charset="0"/>
              <a:ea typeface="幼圆" pitchFamily="49" charset="-122"/>
            </a:endParaRPr>
          </a:p>
        </p:txBody>
      </p:sp>
      <p:sp>
        <p:nvSpPr>
          <p:cNvPr id="32" name="Rectangle 69"/>
          <p:cNvSpPr>
            <a:spLocks noChangeAspect="1" noChangeArrowheads="1"/>
          </p:cNvSpPr>
          <p:nvPr/>
        </p:nvSpPr>
        <p:spPr bwMode="auto">
          <a:xfrm>
            <a:off x="2282353" y="5085184"/>
            <a:ext cx="1441648" cy="504103"/>
          </a:xfrm>
          <a:prstGeom prst="rect">
            <a:avLst/>
          </a:prstGeom>
          <a:noFill/>
          <a:ln w="9525">
            <a:noFill/>
            <a:miter lim="800000"/>
            <a:headEnd/>
            <a:tailEnd/>
          </a:ln>
          <a:effectLst/>
        </p:spPr>
        <p:txBody>
          <a:bodyPr anchor="ctr" anchorCtr="1"/>
          <a:lstStyle/>
          <a:p>
            <a:pPr>
              <a:spcBef>
                <a:spcPct val="20000"/>
              </a:spcBef>
              <a:defRPr/>
            </a:pPr>
            <a:r>
              <a:rPr lang="zh-CN" altLang="en-US" sz="2400" b="1" dirty="0">
                <a:effectLst/>
                <a:latin typeface="Trebuchet MS" pitchFamily="34" charset="0"/>
                <a:ea typeface="幼圆" pitchFamily="49" charset="-122"/>
              </a:rPr>
              <a:t>成本降低</a:t>
            </a:r>
            <a:endParaRPr lang="zh-CN" altLang="en-US" sz="2000" b="1" dirty="0">
              <a:effectLst/>
              <a:latin typeface="Arial" charset="0"/>
              <a:ea typeface="幼圆" pitchFamily="49" charset="-122"/>
            </a:endParaRPr>
          </a:p>
        </p:txBody>
      </p:sp>
      <p:sp>
        <p:nvSpPr>
          <p:cNvPr id="39" name="文本框 38"/>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6" grpId="0"/>
      <p:bldP spid="17"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Rectangle 54"/>
          <p:cNvSpPr/>
          <p:nvPr/>
        </p:nvSpPr>
        <p:spPr>
          <a:xfrm>
            <a:off x="-8662" y="1704406"/>
            <a:ext cx="12199074" cy="4021503"/>
          </a:xfrm>
          <a:prstGeom prst="rect">
            <a:avLst/>
          </a:prstGeom>
          <a:solidFill>
            <a:schemeClr val="bg1">
              <a:alpha val="79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1400" dirty="0">
              <a:solidFill>
                <a:schemeClr val="tx1"/>
              </a:solidFill>
              <a:latin typeface="Calibri Light"/>
            </a:endParaRPr>
          </a:p>
        </p:txBody>
      </p:sp>
      <p:sp>
        <p:nvSpPr>
          <p:cNvPr id="11" name="AutoShape 8"/>
          <p:cNvSpPr>
            <a:spLocks/>
          </p:cNvSpPr>
          <p:nvPr/>
        </p:nvSpPr>
        <p:spPr bwMode="auto">
          <a:xfrm>
            <a:off x="5446103" y="3625476"/>
            <a:ext cx="2234073" cy="188911"/>
          </a:xfrm>
          <a:prstGeom prst="roundRect">
            <a:avLst>
              <a:gd name="adj" fmla="val 50000"/>
            </a:avLst>
          </a:prstGeom>
          <a:solidFill>
            <a:srgbClr val="00B050"/>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2" name="AutoShape 9"/>
          <p:cNvSpPr>
            <a:spLocks/>
          </p:cNvSpPr>
          <p:nvPr/>
        </p:nvSpPr>
        <p:spPr bwMode="auto">
          <a:xfrm>
            <a:off x="3429879" y="3627406"/>
            <a:ext cx="2540760" cy="186981"/>
          </a:xfrm>
          <a:prstGeom prst="roundRect">
            <a:avLst>
              <a:gd name="adj" fmla="val 50000"/>
            </a:avLst>
          </a:prstGeom>
          <a:solidFill>
            <a:schemeClr val="accent3"/>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3" name="AutoShape 10"/>
          <p:cNvSpPr>
            <a:spLocks/>
          </p:cNvSpPr>
          <p:nvPr/>
        </p:nvSpPr>
        <p:spPr bwMode="auto">
          <a:xfrm>
            <a:off x="1845704" y="3625475"/>
            <a:ext cx="2470844" cy="226920"/>
          </a:xfrm>
          <a:prstGeom prst="roundRect">
            <a:avLst>
              <a:gd name="adj" fmla="val 50000"/>
            </a:avLst>
          </a:prstGeom>
          <a:solidFill>
            <a:schemeClr val="accent2"/>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4" name="AutoShape 11"/>
          <p:cNvSpPr>
            <a:spLocks/>
          </p:cNvSpPr>
          <p:nvPr/>
        </p:nvSpPr>
        <p:spPr bwMode="auto">
          <a:xfrm>
            <a:off x="239216" y="3625475"/>
            <a:ext cx="2231079" cy="192557"/>
          </a:xfrm>
          <a:prstGeom prst="roundRect">
            <a:avLst>
              <a:gd name="adj" fmla="val 50000"/>
            </a:avLst>
          </a:prstGeom>
          <a:solidFill>
            <a:schemeClr val="accent1"/>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grpSp>
        <p:nvGrpSpPr>
          <p:cNvPr id="86" name="Group 85"/>
          <p:cNvGrpSpPr/>
          <p:nvPr/>
        </p:nvGrpSpPr>
        <p:grpSpPr>
          <a:xfrm>
            <a:off x="191344" y="3491196"/>
            <a:ext cx="480094" cy="480218"/>
            <a:chOff x="2255370" y="6982392"/>
            <a:chExt cx="960187" cy="960436"/>
          </a:xfrm>
          <a:scene3d>
            <a:camera prst="orthographicFront">
              <a:rot lat="0" lon="0" rev="0"/>
            </a:camera>
            <a:lightRig rig="contrasting" dir="t">
              <a:rot lat="0" lon="0" rev="1500000"/>
            </a:lightRig>
          </a:scene3d>
        </p:grpSpPr>
        <p:sp>
          <p:nvSpPr>
            <p:cNvPr id="16" name="AutoShape 13"/>
            <p:cNvSpPr>
              <a:spLocks/>
            </p:cNvSpPr>
            <p:nvPr/>
          </p:nvSpPr>
          <p:spPr bwMode="auto">
            <a:xfrm>
              <a:off x="2255370" y="6982392"/>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noFill/>
              <a:prstDash val="solid"/>
              <a:miter lim="0"/>
              <a:headEnd/>
              <a:tailEnd/>
            </a:ln>
            <a:effectLst>
              <a:outerShdw blurRad="149987" dist="250190" dir="8460000" algn="ctr">
                <a:srgbClr val="000000">
                  <a:alpha val="28000"/>
                </a:srgbClr>
              </a:outerShdw>
            </a:effectLst>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7" name="AutoShape 14"/>
            <p:cNvSpPr>
              <a:spLocks/>
            </p:cNvSpPr>
            <p:nvPr/>
          </p:nvSpPr>
          <p:spPr bwMode="auto">
            <a:xfrm>
              <a:off x="2550688" y="7255500"/>
              <a:ext cx="414109" cy="4142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noFill/>
              <a:prstDash val="solid"/>
              <a:miter lim="0"/>
              <a:headEnd/>
              <a:tailEnd/>
            </a:ln>
            <a:effectLst>
              <a:outerShdw blurRad="149987" dist="250190" dir="8460000" algn="ctr">
                <a:srgbClr val="000000">
                  <a:alpha val="28000"/>
                </a:srgbClr>
              </a:outerShdw>
            </a:effectLst>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grpSp>
      <p:grpSp>
        <p:nvGrpSpPr>
          <p:cNvPr id="3" name="组合 2"/>
          <p:cNvGrpSpPr/>
          <p:nvPr/>
        </p:nvGrpSpPr>
        <p:grpSpPr>
          <a:xfrm>
            <a:off x="5591944" y="3491196"/>
            <a:ext cx="480094" cy="480218"/>
            <a:chOff x="8482397" y="3491196"/>
            <a:chExt cx="480094" cy="480218"/>
          </a:xfrm>
          <a:scene3d>
            <a:camera prst="orthographicFront">
              <a:rot lat="0" lon="0" rev="0"/>
            </a:camera>
            <a:lightRig rig="contrasting" dir="t">
              <a:rot lat="0" lon="0" rev="1500000"/>
            </a:lightRig>
          </a:scene3d>
        </p:grpSpPr>
        <p:sp>
          <p:nvSpPr>
            <p:cNvPr id="19" name="AutoShape 16"/>
            <p:cNvSpPr>
              <a:spLocks/>
            </p:cNvSpPr>
            <p:nvPr/>
          </p:nvSpPr>
          <p:spPr bwMode="auto">
            <a:xfrm>
              <a:off x="8482397" y="3491196"/>
              <a:ext cx="480094" cy="4802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00B050"/>
            </a:solidFill>
            <a:ln w="25400" cap="flat" cmpd="sng">
              <a:noFill/>
              <a:prstDash val="solid"/>
              <a:miter lim="0"/>
              <a:headEnd/>
              <a:tailEnd/>
            </a:ln>
            <a:effectLst>
              <a:outerShdw blurRad="149987" dist="250190" dir="8460000" algn="ctr">
                <a:srgbClr val="000000">
                  <a:alpha val="28000"/>
                </a:srgbClr>
              </a:outerShdw>
            </a:effectLst>
            <a:sp3d prstMaterial="metal">
              <a:bevelT w="88900" h="88900"/>
            </a:sp3d>
            <a:extLst/>
          </p:spPr>
          <p:txBody>
            <a:bodyPr lIns="0" tIns="0" rIns="0" bIns="0" anchor="ctr"/>
            <a:lstStyle/>
            <a:p>
              <a:pPr>
                <a:defRPr/>
              </a:pPr>
              <a:endParaRPr lang="es-ES">
                <a:solidFill>
                  <a:srgbClr val="00B050"/>
                </a:solidFill>
                <a:effectLst>
                  <a:outerShdw blurRad="38100" dist="38100" dir="2700000" algn="tl">
                    <a:srgbClr val="000000"/>
                  </a:outerShdw>
                </a:effectLst>
                <a:latin typeface="Gill Sans" charset="0"/>
                <a:cs typeface="Gill Sans" charset="0"/>
                <a:sym typeface="Gill Sans" charset="0"/>
              </a:endParaRPr>
            </a:p>
          </p:txBody>
        </p:sp>
        <p:sp>
          <p:nvSpPr>
            <p:cNvPr id="20" name="AutoShape 17"/>
            <p:cNvSpPr>
              <a:spLocks/>
            </p:cNvSpPr>
            <p:nvPr/>
          </p:nvSpPr>
          <p:spPr bwMode="auto">
            <a:xfrm>
              <a:off x="8618917" y="3627750"/>
              <a:ext cx="207055" cy="2071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noFill/>
              <a:prstDash val="solid"/>
              <a:miter lim="0"/>
              <a:headEnd/>
              <a:tailEnd/>
            </a:ln>
            <a:effectLst>
              <a:outerShdw blurRad="149987" dist="250190" dir="8460000" algn="ctr">
                <a:srgbClr val="000000">
                  <a:alpha val="28000"/>
                </a:srgbClr>
              </a:outerShdw>
            </a:effectLst>
            <a:sp3d prstMaterial="metal">
              <a:bevelT w="88900" h="88900"/>
            </a:sp3d>
            <a:extLst/>
          </p:spPr>
          <p:txBody>
            <a:bodyPr lIns="0" tIns="0" rIns="0" bIns="0" anchor="ctr"/>
            <a:lstStyle/>
            <a:p>
              <a:pPr>
                <a:defRPr/>
              </a:pPr>
              <a:endParaRPr lang="es-ES">
                <a:solidFill>
                  <a:srgbClr val="FFFFFF"/>
                </a:solidFill>
                <a:effectLst>
                  <a:outerShdw blurRad="38100" dist="38100" dir="2700000" algn="tl">
                    <a:srgbClr val="000000"/>
                  </a:outerShdw>
                </a:effectLst>
                <a:latin typeface="Gill Sans" charset="0"/>
                <a:cs typeface="Gill Sans" charset="0"/>
                <a:sym typeface="Gill Sans" charset="0"/>
              </a:endParaRPr>
            </a:p>
          </p:txBody>
        </p:sp>
      </p:grpSp>
      <p:grpSp>
        <p:nvGrpSpPr>
          <p:cNvPr id="87" name="Group 86"/>
          <p:cNvGrpSpPr/>
          <p:nvPr/>
        </p:nvGrpSpPr>
        <p:grpSpPr>
          <a:xfrm>
            <a:off x="1990201" y="3491196"/>
            <a:ext cx="480094" cy="480218"/>
            <a:chOff x="7222994" y="6982392"/>
            <a:chExt cx="960187" cy="960436"/>
          </a:xfrm>
          <a:scene3d>
            <a:camera prst="orthographicFront">
              <a:rot lat="0" lon="0" rev="0"/>
            </a:camera>
            <a:lightRig rig="contrasting" dir="t">
              <a:rot lat="0" lon="0" rev="1500000"/>
            </a:lightRig>
          </a:scene3d>
        </p:grpSpPr>
        <p:sp>
          <p:nvSpPr>
            <p:cNvPr id="22" name="AutoShape 19"/>
            <p:cNvSpPr>
              <a:spLocks/>
            </p:cNvSpPr>
            <p:nvPr/>
          </p:nvSpPr>
          <p:spPr bwMode="auto">
            <a:xfrm>
              <a:off x="7222994" y="6982392"/>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noFill/>
              <a:prstDash val="solid"/>
              <a:miter lim="0"/>
              <a:headEnd/>
              <a:tailEnd/>
            </a:ln>
            <a:effectLst>
              <a:outerShdw blurRad="149987" dist="250190" dir="8460000" algn="ctr">
                <a:srgbClr val="000000">
                  <a:alpha val="28000"/>
                </a:srgbClr>
              </a:outerShdw>
            </a:effectLst>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23" name="AutoShape 20"/>
            <p:cNvSpPr>
              <a:spLocks/>
            </p:cNvSpPr>
            <p:nvPr/>
          </p:nvSpPr>
          <p:spPr bwMode="auto">
            <a:xfrm>
              <a:off x="7496033" y="7255500"/>
              <a:ext cx="414109" cy="41421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1"/>
            </a:solidFill>
            <a:ln w="25400" cap="flat" cmpd="sng">
              <a:noFill/>
              <a:prstDash val="solid"/>
              <a:miter lim="0"/>
              <a:headEnd/>
              <a:tailEnd/>
            </a:ln>
            <a:effectLst>
              <a:outerShdw blurRad="149987" dist="250190" dir="8460000" algn="ctr">
                <a:srgbClr val="000000">
                  <a:alpha val="28000"/>
                </a:srgbClr>
              </a:outerShdw>
            </a:effectLst>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grpSp>
      <p:sp>
        <p:nvSpPr>
          <p:cNvPr id="31" name="AutoShape 28"/>
          <p:cNvSpPr>
            <a:spLocks/>
          </p:cNvSpPr>
          <p:nvPr/>
        </p:nvSpPr>
        <p:spPr bwMode="auto">
          <a:xfrm>
            <a:off x="3917253" y="3491196"/>
            <a:ext cx="478955" cy="4802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36" name="AutoShape 54"/>
          <p:cNvSpPr>
            <a:spLocks/>
          </p:cNvSpPr>
          <p:nvPr/>
        </p:nvSpPr>
        <p:spPr bwMode="auto">
          <a:xfrm rot="21599989">
            <a:off x="307087" y="3282319"/>
            <a:ext cx="249173"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1"/>
          </a:solidFill>
          <a:ln w="190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19046" tIns="19046" rIns="19046" bIns="19046" anchor="ctr"/>
          <a:lstStyle/>
          <a:p>
            <a:pPr defTabSz="228555">
              <a:defRPr/>
            </a:pPr>
            <a:endParaRPr lang="es-ES" sz="1500">
              <a:effectLst>
                <a:outerShdw blurRad="38100" dist="38100" dir="2700000" algn="tl">
                  <a:srgbClr val="000000"/>
                </a:outerShdw>
              </a:effectLst>
              <a:latin typeface="Gill Sans" charset="0"/>
              <a:cs typeface="Gill Sans" charset="0"/>
              <a:sym typeface="Gill Sans" charset="0"/>
            </a:endParaRPr>
          </a:p>
        </p:txBody>
      </p:sp>
      <p:sp>
        <p:nvSpPr>
          <p:cNvPr id="37" name="AutoShape 55"/>
          <p:cNvSpPr>
            <a:spLocks/>
          </p:cNvSpPr>
          <p:nvPr/>
        </p:nvSpPr>
        <p:spPr bwMode="auto">
          <a:xfrm rot="21599989">
            <a:off x="4026604" y="3282319"/>
            <a:ext cx="249967"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3"/>
          </a:solidFill>
          <a:ln w="190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19046" tIns="19046" rIns="19046" bIns="19046" anchor="ctr"/>
          <a:lstStyle/>
          <a:p>
            <a:pPr defTabSz="228555">
              <a:defRPr/>
            </a:pPr>
            <a:endParaRPr lang="es-ES" sz="1500">
              <a:effectLst>
                <a:outerShdw blurRad="38100" dist="38100" dir="2700000" algn="tl">
                  <a:srgbClr val="000000"/>
                </a:outerShdw>
              </a:effectLst>
              <a:latin typeface="Gill Sans" charset="0"/>
              <a:cs typeface="Gill Sans" charset="0"/>
              <a:sym typeface="Gill Sans" charset="0"/>
            </a:endParaRPr>
          </a:p>
        </p:txBody>
      </p:sp>
      <p:sp>
        <p:nvSpPr>
          <p:cNvPr id="41" name="AutoShape 59"/>
          <p:cNvSpPr>
            <a:spLocks/>
          </p:cNvSpPr>
          <p:nvPr/>
        </p:nvSpPr>
        <p:spPr bwMode="auto">
          <a:xfrm rot="10799989">
            <a:off x="5720671" y="4022012"/>
            <a:ext cx="249967"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rgbClr val="00B050"/>
          </a:solidFill>
          <a:ln w="190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19046" tIns="19046" rIns="19046" bIns="19046" anchor="ctr"/>
          <a:lstStyle/>
          <a:p>
            <a:pPr defTabSz="228555">
              <a:defRPr/>
            </a:pPr>
            <a:endParaRPr lang="es-ES" sz="1500">
              <a:effectLst>
                <a:outerShdw blurRad="38100" dist="38100" dir="2700000" algn="tl">
                  <a:srgbClr val="000000"/>
                </a:outerShdw>
              </a:effectLst>
              <a:latin typeface="Gill Sans" charset="0"/>
              <a:cs typeface="Gill Sans" charset="0"/>
              <a:sym typeface="Gill Sans" charset="0"/>
            </a:endParaRPr>
          </a:p>
        </p:txBody>
      </p:sp>
      <p:sp>
        <p:nvSpPr>
          <p:cNvPr id="42" name="AutoShape 60"/>
          <p:cNvSpPr>
            <a:spLocks/>
          </p:cNvSpPr>
          <p:nvPr/>
        </p:nvSpPr>
        <p:spPr bwMode="auto">
          <a:xfrm rot="10799989">
            <a:off x="2133736" y="4022012"/>
            <a:ext cx="249967"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2"/>
          </a:solidFill>
          <a:ln w="190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19046" tIns="19046" rIns="19046" bIns="19046" anchor="ctr"/>
          <a:lstStyle/>
          <a:p>
            <a:pPr defTabSz="228555">
              <a:defRPr/>
            </a:pPr>
            <a:endParaRPr lang="es-ES" sz="1500">
              <a:effectLst>
                <a:outerShdw blurRad="38100" dist="38100" dir="2700000" algn="tl">
                  <a:srgbClr val="000000"/>
                </a:outerShdw>
              </a:effectLst>
              <a:latin typeface="Gill Sans" charset="0"/>
              <a:cs typeface="Gill Sans" charset="0"/>
              <a:sym typeface="Gill Sans" charset="0"/>
            </a:endParaRPr>
          </a:p>
        </p:txBody>
      </p:sp>
      <p:grpSp>
        <p:nvGrpSpPr>
          <p:cNvPr id="44" name="Group 43"/>
          <p:cNvGrpSpPr/>
          <p:nvPr/>
        </p:nvGrpSpPr>
        <p:grpSpPr>
          <a:xfrm rot="5400000">
            <a:off x="-117784" y="2605895"/>
            <a:ext cx="1097280" cy="121889"/>
            <a:chOff x="2057400" y="2800350"/>
            <a:chExt cx="822960" cy="91440"/>
          </a:xfrm>
        </p:grpSpPr>
        <p:sp>
          <p:nvSpPr>
            <p:cNvPr id="45" name="Oval 44"/>
            <p:cNvSpPr/>
            <p:nvPr/>
          </p:nvSpPr>
          <p:spPr>
            <a:xfrm rot="5400000">
              <a:off x="2057400" y="2800350"/>
              <a:ext cx="91440" cy="91440"/>
            </a:xfrm>
            <a:prstGeom prst="ellipse">
              <a:avLst/>
            </a:prstGeom>
            <a:solidFill>
              <a:schemeClr val="accent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400" dirty="0">
                <a:latin typeface="Calibri Light"/>
              </a:endParaRPr>
            </a:p>
          </p:txBody>
        </p:sp>
        <p:cxnSp>
          <p:nvCxnSpPr>
            <p:cNvPr id="46" name="Straight Connector 45"/>
            <p:cNvCxnSpPr/>
            <p:nvPr/>
          </p:nvCxnSpPr>
          <p:spPr>
            <a:xfrm flipV="1">
              <a:off x="2148840" y="2846070"/>
              <a:ext cx="73152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484737" y="1994025"/>
            <a:ext cx="2081046" cy="387780"/>
          </a:xfrm>
          <a:prstGeom prst="rect">
            <a:avLst/>
          </a:prstGeom>
          <a:ln w="19050">
            <a:solidFill>
              <a:srgbClr val="FF0000"/>
            </a:solidFill>
          </a:ln>
        </p:spPr>
        <p:txBody>
          <a:bodyPr wrap="none" lIns="109710" tIns="54855" rIns="109710" bIns="54855">
            <a:spAutoFit/>
          </a:bodyPr>
          <a:lstStyle/>
          <a:p>
            <a:r>
              <a:rPr lang="zh-CN" altLang="en-US" sz="1800" b="1" dirty="0">
                <a:latin typeface="宋体" panose="02010600030101010101" pitchFamily="2" charset="-122"/>
              </a:rPr>
              <a:t>计算功能评价</a:t>
            </a:r>
            <a:r>
              <a:rPr lang="zh-CN" altLang="en-US" sz="1800" b="1" dirty="0" smtClean="0">
                <a:latin typeface="宋体" panose="02010600030101010101" pitchFamily="2" charset="-122"/>
              </a:rPr>
              <a:t>系数</a:t>
            </a:r>
            <a:endParaRPr lang="en-US" sz="1700" b="1" dirty="0">
              <a:latin typeface="Lato Regular"/>
              <a:ea typeface="Open Sans Light" panose="020B0306030504020204" pitchFamily="34" charset="0"/>
              <a:cs typeface="Lato Regular"/>
            </a:endParaRPr>
          </a:p>
        </p:txBody>
      </p:sp>
      <p:grpSp>
        <p:nvGrpSpPr>
          <p:cNvPr id="64" name="Group 63"/>
          <p:cNvGrpSpPr/>
          <p:nvPr/>
        </p:nvGrpSpPr>
        <p:grpSpPr>
          <a:xfrm rot="5400000">
            <a:off x="3596401" y="2606959"/>
            <a:ext cx="1097280" cy="121889"/>
            <a:chOff x="2057400" y="2800350"/>
            <a:chExt cx="822960" cy="91440"/>
          </a:xfrm>
        </p:grpSpPr>
        <p:sp>
          <p:nvSpPr>
            <p:cNvPr id="65" name="Oval 64"/>
            <p:cNvSpPr/>
            <p:nvPr/>
          </p:nvSpPr>
          <p:spPr>
            <a:xfrm rot="5400000">
              <a:off x="2057400" y="2800350"/>
              <a:ext cx="91440" cy="9144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400" dirty="0">
                <a:latin typeface="Calibri Light"/>
              </a:endParaRPr>
            </a:p>
          </p:txBody>
        </p:sp>
        <p:cxnSp>
          <p:nvCxnSpPr>
            <p:cNvPr id="66" name="Straight Connector 65"/>
            <p:cNvCxnSpPr/>
            <p:nvPr/>
          </p:nvCxnSpPr>
          <p:spPr>
            <a:xfrm flipV="1">
              <a:off x="2148840" y="2846070"/>
              <a:ext cx="73152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a:xfrm>
            <a:off x="4130535" y="1995089"/>
            <a:ext cx="1616175" cy="387780"/>
          </a:xfrm>
          <a:prstGeom prst="rect">
            <a:avLst/>
          </a:prstGeom>
          <a:ln w="19050">
            <a:solidFill>
              <a:srgbClr val="FF0000"/>
            </a:solidFill>
          </a:ln>
        </p:spPr>
        <p:txBody>
          <a:bodyPr wrap="none" lIns="109710" tIns="54855" rIns="109710" bIns="54855">
            <a:spAutoFit/>
          </a:bodyPr>
          <a:lstStyle/>
          <a:p>
            <a:pPr algn="l" eaLnBrk="1" hangingPunct="1"/>
            <a:r>
              <a:rPr lang="zh-CN" altLang="en-US" sz="1800" b="1" kern="0" dirty="0" smtClean="0">
                <a:latin typeface="宋体" panose="02010600030101010101" pitchFamily="2" charset="-122"/>
              </a:rPr>
              <a:t>计算</a:t>
            </a:r>
            <a:r>
              <a:rPr lang="zh-CN" altLang="en-US" sz="1800" b="1" kern="0" dirty="0">
                <a:latin typeface="宋体" panose="02010600030101010101" pitchFamily="2" charset="-122"/>
              </a:rPr>
              <a:t>价值</a:t>
            </a:r>
            <a:r>
              <a:rPr lang="zh-CN" altLang="en-US" sz="1800" b="1" kern="0" dirty="0" smtClean="0">
                <a:latin typeface="宋体" panose="02010600030101010101" pitchFamily="2" charset="-122"/>
              </a:rPr>
              <a:t>系数</a:t>
            </a:r>
            <a:endParaRPr lang="zh-CN" altLang="en-US" sz="1800" b="1" kern="0" dirty="0">
              <a:latin typeface="宋体" panose="02010600030101010101" pitchFamily="2" charset="-122"/>
            </a:endParaRPr>
          </a:p>
        </p:txBody>
      </p:sp>
      <p:grpSp>
        <p:nvGrpSpPr>
          <p:cNvPr id="2" name="组合 1"/>
          <p:cNvGrpSpPr/>
          <p:nvPr/>
        </p:nvGrpSpPr>
        <p:grpSpPr>
          <a:xfrm>
            <a:off x="5776493" y="4234859"/>
            <a:ext cx="121889" cy="1097280"/>
            <a:chOff x="8666946" y="4234859"/>
            <a:chExt cx="121889" cy="1097280"/>
          </a:xfrm>
        </p:grpSpPr>
        <p:sp>
          <p:nvSpPr>
            <p:cNvPr id="70" name="Oval 69"/>
            <p:cNvSpPr/>
            <p:nvPr/>
          </p:nvSpPr>
          <p:spPr>
            <a:xfrm>
              <a:off x="8666946" y="5210219"/>
              <a:ext cx="121889" cy="121920"/>
            </a:xfrm>
            <a:prstGeom prst="ellipse">
              <a:avLst/>
            </a:prstGeom>
            <a:solidFill>
              <a:srgbClr val="00B05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400" dirty="0">
                <a:latin typeface="Calibri Light"/>
              </a:endParaRPr>
            </a:p>
          </p:txBody>
        </p:sp>
        <p:cxnSp>
          <p:nvCxnSpPr>
            <p:cNvPr id="71" name="Straight Connector 70"/>
            <p:cNvCxnSpPr/>
            <p:nvPr/>
          </p:nvCxnSpPr>
          <p:spPr>
            <a:xfrm rot="16200000" flipV="1">
              <a:off x="8240210" y="4722539"/>
              <a:ext cx="97536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16200000">
            <a:off x="1690770" y="4721489"/>
            <a:ext cx="1097280" cy="121889"/>
            <a:chOff x="2057400" y="2800350"/>
            <a:chExt cx="822960" cy="91440"/>
          </a:xfrm>
        </p:grpSpPr>
        <p:sp>
          <p:nvSpPr>
            <p:cNvPr id="73" name="Oval 72"/>
            <p:cNvSpPr/>
            <p:nvPr/>
          </p:nvSpPr>
          <p:spPr>
            <a:xfrm rot="5400000">
              <a:off x="2057400" y="2800350"/>
              <a:ext cx="91440" cy="91440"/>
            </a:xfrm>
            <a:prstGeom prst="ellipse">
              <a:avLst/>
            </a:prstGeom>
            <a:solidFill>
              <a:schemeClr val="accent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400" dirty="0">
                <a:latin typeface="Calibri Light"/>
              </a:endParaRPr>
            </a:p>
          </p:txBody>
        </p:sp>
        <p:cxnSp>
          <p:nvCxnSpPr>
            <p:cNvPr id="74" name="Straight Connector 73"/>
            <p:cNvCxnSpPr/>
            <p:nvPr/>
          </p:nvCxnSpPr>
          <p:spPr>
            <a:xfrm flipV="1">
              <a:off x="2148840" y="2846070"/>
              <a:ext cx="73152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75" name="Rectangle 74"/>
          <p:cNvSpPr/>
          <p:nvPr/>
        </p:nvSpPr>
        <p:spPr>
          <a:xfrm>
            <a:off x="2470295" y="4329237"/>
            <a:ext cx="1616175" cy="387780"/>
          </a:xfrm>
          <a:prstGeom prst="rect">
            <a:avLst/>
          </a:prstGeom>
          <a:ln w="19050">
            <a:solidFill>
              <a:srgbClr val="FF0000"/>
            </a:solidFill>
          </a:ln>
        </p:spPr>
        <p:txBody>
          <a:bodyPr wrap="none" lIns="109710" tIns="54855" rIns="109710" bIns="54855">
            <a:spAutoFit/>
          </a:bodyPr>
          <a:lstStyle/>
          <a:p>
            <a:r>
              <a:rPr lang="zh-CN" altLang="en-US" sz="1800" b="1" dirty="0">
                <a:latin typeface="宋体" panose="02010600030101010101" pitchFamily="2" charset="-122"/>
              </a:rPr>
              <a:t>计算成本</a:t>
            </a:r>
            <a:r>
              <a:rPr lang="zh-CN" altLang="en-US" sz="1800" b="1" dirty="0" smtClean="0">
                <a:latin typeface="宋体" panose="02010600030101010101" pitchFamily="2" charset="-122"/>
              </a:rPr>
              <a:t>系数</a:t>
            </a:r>
            <a:endParaRPr lang="en-US" sz="1700" b="1" dirty="0">
              <a:latin typeface="Lato Regular"/>
              <a:ea typeface="Open Sans Light" panose="020B0306030504020204" pitchFamily="34" charset="0"/>
              <a:cs typeface="Lato Regular"/>
            </a:endParaRPr>
          </a:p>
        </p:txBody>
      </p:sp>
      <p:sp>
        <p:nvSpPr>
          <p:cNvPr id="77" name="Rectangle 76"/>
          <p:cNvSpPr/>
          <p:nvPr/>
        </p:nvSpPr>
        <p:spPr>
          <a:xfrm>
            <a:off x="5936694" y="4283074"/>
            <a:ext cx="2081046" cy="387780"/>
          </a:xfrm>
          <a:prstGeom prst="rect">
            <a:avLst/>
          </a:prstGeom>
          <a:ln w="19050">
            <a:solidFill>
              <a:srgbClr val="FF0000"/>
            </a:solidFill>
          </a:ln>
        </p:spPr>
        <p:txBody>
          <a:bodyPr wrap="none" lIns="109710" tIns="54855" rIns="109710" bIns="54855">
            <a:spAutoFit/>
          </a:bodyPr>
          <a:lstStyle/>
          <a:p>
            <a:r>
              <a:rPr lang="zh-CN" altLang="en-US" sz="1800" b="1" dirty="0" smtClean="0">
                <a:latin typeface="宋体" panose="02010600030101010101" pitchFamily="2" charset="-122"/>
              </a:rPr>
              <a:t>产品目标成本分配</a:t>
            </a:r>
            <a:endParaRPr lang="en-US" sz="1700" b="1" dirty="0">
              <a:latin typeface="Lato Regular"/>
              <a:ea typeface="Open Sans Light" panose="020B0306030504020204" pitchFamily="34" charset="0"/>
              <a:cs typeface="Lato Regular"/>
            </a:endParaRPr>
          </a:p>
        </p:txBody>
      </p:sp>
      <p:graphicFrame>
        <p:nvGraphicFramePr>
          <p:cNvPr id="57" name="Object 5"/>
          <p:cNvGraphicFramePr>
            <a:graphicFrameLocks/>
          </p:cNvGraphicFramePr>
          <p:nvPr>
            <p:extLst>
              <p:ext uri="{D42A27DB-BD31-4B8C-83A1-F6EECF244321}">
                <p14:modId xmlns:p14="http://schemas.microsoft.com/office/powerpoint/2010/main" val="1189642528"/>
              </p:ext>
            </p:extLst>
          </p:nvPr>
        </p:nvGraphicFramePr>
        <p:xfrm>
          <a:off x="601268" y="2566379"/>
          <a:ext cx="3171853" cy="574589"/>
        </p:xfrm>
        <a:graphic>
          <a:graphicData uri="http://schemas.openxmlformats.org/presentationml/2006/ole">
            <mc:AlternateContent xmlns:mc="http://schemas.openxmlformats.org/markup-compatibility/2006">
              <mc:Choice xmlns:v="urn:schemas-microsoft-com:vml" Requires="v">
                <p:oleObj spid="_x0000_s22595" name="Equation" r:id="rId4" imgW="2095500" imgH="393700" progId="Equation.DSMT4">
                  <p:embed/>
                </p:oleObj>
              </mc:Choice>
              <mc:Fallback>
                <p:oleObj name="Equation" r:id="rId4" imgW="2095500" imgH="393700" progId="Equation.DSMT4">
                  <p:embed/>
                  <p:pic>
                    <p:nvPicPr>
                      <p:cNvPr id="0" name="Picture 6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68" y="2566379"/>
                        <a:ext cx="3171853" cy="574589"/>
                      </a:xfrm>
                      <a:prstGeom prst="rect">
                        <a:avLst/>
                      </a:prstGeom>
                      <a:solidFill>
                        <a:schemeClr val="bg1"/>
                      </a:solidFill>
                      <a:ln w="9525">
                        <a:solidFill>
                          <a:srgbClr val="FF0000"/>
                        </a:solidFill>
                        <a:miter lim="800000"/>
                        <a:headEnd/>
                        <a:tailEnd/>
                      </a:ln>
                    </p:spPr>
                  </p:pic>
                </p:oleObj>
              </mc:Fallback>
            </mc:AlternateContent>
          </a:graphicData>
        </a:graphic>
      </p:graphicFrame>
      <p:graphicFrame>
        <p:nvGraphicFramePr>
          <p:cNvPr id="58" name="Object 5"/>
          <p:cNvGraphicFramePr>
            <a:graphicFrameLocks/>
          </p:cNvGraphicFramePr>
          <p:nvPr>
            <p:extLst>
              <p:ext uri="{D42A27DB-BD31-4B8C-83A1-F6EECF244321}">
                <p14:modId xmlns:p14="http://schemas.microsoft.com/office/powerpoint/2010/main" val="3661814620"/>
              </p:ext>
            </p:extLst>
          </p:nvPr>
        </p:nvGraphicFramePr>
        <p:xfrm>
          <a:off x="2388675" y="4786544"/>
          <a:ext cx="3236569" cy="557966"/>
        </p:xfrm>
        <a:graphic>
          <a:graphicData uri="http://schemas.openxmlformats.org/presentationml/2006/ole">
            <mc:AlternateContent xmlns:mc="http://schemas.openxmlformats.org/markup-compatibility/2006">
              <mc:Choice xmlns:v="urn:schemas-microsoft-com:vml" Requires="v">
                <p:oleObj spid="_x0000_s22596" name="Equation" r:id="rId6" imgW="2222500" imgH="393700" progId="Equation.DSMT4">
                  <p:embed/>
                </p:oleObj>
              </mc:Choice>
              <mc:Fallback>
                <p:oleObj name="Equation" r:id="rId6" imgW="2222500" imgH="393700" progId="Equation.DSMT4">
                  <p:embed/>
                  <p:pic>
                    <p:nvPicPr>
                      <p:cNvPr id="0" name="Picture 64"/>
                      <p:cNvPicPr>
                        <a:picLocks noChangeArrowheads="1"/>
                      </p:cNvPicPr>
                      <p:nvPr/>
                    </p:nvPicPr>
                    <p:blipFill>
                      <a:blip r:embed="rId7">
                        <a:extLst>
                          <a:ext uri="{28A0092B-C50C-407E-A947-70E740481C1C}">
                            <a14:useLocalDpi xmlns:a14="http://schemas.microsoft.com/office/drawing/2010/main" val="0"/>
                          </a:ext>
                        </a:extLst>
                      </a:blip>
                      <a:srcRect t="3912" b="7657"/>
                      <a:stretch>
                        <a:fillRect/>
                      </a:stretch>
                    </p:blipFill>
                    <p:spPr bwMode="auto">
                      <a:xfrm>
                        <a:off x="2388675" y="4786544"/>
                        <a:ext cx="3236569" cy="557966"/>
                      </a:xfrm>
                      <a:prstGeom prst="rect">
                        <a:avLst/>
                      </a:prstGeom>
                      <a:solidFill>
                        <a:schemeClr val="bg1"/>
                      </a:solidFill>
                    </p:spPr>
                  </p:pic>
                </p:oleObj>
              </mc:Fallback>
            </mc:AlternateContent>
          </a:graphicData>
        </a:graphic>
      </p:graphicFrame>
      <p:sp>
        <p:nvSpPr>
          <p:cNvPr id="92" name="Rectangle 7"/>
          <p:cNvSpPr>
            <a:spLocks noChangeArrowheads="1"/>
          </p:cNvSpPr>
          <p:nvPr/>
        </p:nvSpPr>
        <p:spPr bwMode="auto">
          <a:xfrm>
            <a:off x="5065706" y="2984828"/>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94" name="Object 8"/>
          <p:cNvGraphicFramePr>
            <a:graphicFrameLocks noChangeAspect="1"/>
          </p:cNvGraphicFramePr>
          <p:nvPr>
            <p:extLst>
              <p:ext uri="{D42A27DB-BD31-4B8C-83A1-F6EECF244321}">
                <p14:modId xmlns:p14="http://schemas.microsoft.com/office/powerpoint/2010/main" val="2004573892"/>
              </p:ext>
            </p:extLst>
          </p:nvPr>
        </p:nvGraphicFramePr>
        <p:xfrm>
          <a:off x="4537666" y="2543187"/>
          <a:ext cx="1918374" cy="597781"/>
        </p:xfrm>
        <a:graphic>
          <a:graphicData uri="http://schemas.openxmlformats.org/presentationml/2006/ole">
            <mc:AlternateContent xmlns:mc="http://schemas.openxmlformats.org/markup-compatibility/2006">
              <mc:Choice xmlns:v="urn:schemas-microsoft-com:vml" Requires="v">
                <p:oleObj spid="_x0000_s22597" name="Equation" r:id="rId8" imgW="1282700" imgH="393700" progId="Equation.DSMT4">
                  <p:embed/>
                </p:oleObj>
              </mc:Choice>
              <mc:Fallback>
                <p:oleObj name="Equation" r:id="rId8" imgW="1282700" imgH="393700" progId="Equation.DSMT4">
                  <p:embed/>
                  <p:pic>
                    <p:nvPicPr>
                      <p:cNvPr id="0" name="Picture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7666" y="2543187"/>
                        <a:ext cx="1918374" cy="597781"/>
                      </a:xfrm>
                      <a:prstGeom prst="rect">
                        <a:avLst/>
                      </a:prstGeom>
                      <a:solidFill>
                        <a:schemeClr val="bg1"/>
                      </a:solidFill>
                    </p:spPr>
                  </p:pic>
                </p:oleObj>
              </mc:Fallback>
            </mc:AlternateContent>
          </a:graphicData>
        </a:graphic>
      </p:graphicFrame>
      <p:graphicFrame>
        <p:nvGraphicFramePr>
          <p:cNvPr id="95" name="Object 5"/>
          <p:cNvGraphicFramePr>
            <a:graphicFrameLocks noChangeAspect="1"/>
          </p:cNvGraphicFramePr>
          <p:nvPr>
            <p:extLst>
              <p:ext uri="{D42A27DB-BD31-4B8C-83A1-F6EECF244321}">
                <p14:modId xmlns:p14="http://schemas.microsoft.com/office/powerpoint/2010/main" val="1493132810"/>
              </p:ext>
            </p:extLst>
          </p:nvPr>
        </p:nvGraphicFramePr>
        <p:xfrm>
          <a:off x="5972291" y="4741052"/>
          <a:ext cx="2520678" cy="609081"/>
        </p:xfrm>
        <a:graphic>
          <a:graphicData uri="http://schemas.openxmlformats.org/presentationml/2006/ole">
            <mc:AlternateContent xmlns:mc="http://schemas.openxmlformats.org/markup-compatibility/2006">
              <mc:Choice xmlns:v="urn:schemas-microsoft-com:vml" Requires="v">
                <p:oleObj spid="_x0000_s22598" name="Equation" r:id="rId10" imgW="1765300" imgH="393700" progId="Equation.DSMT4">
                  <p:embed/>
                </p:oleObj>
              </mc:Choice>
              <mc:Fallback>
                <p:oleObj name="Equation" r:id="rId10" imgW="1765300" imgH="393700" progId="Equation.DSMT4">
                  <p:embed/>
                  <p:pic>
                    <p:nvPicPr>
                      <p:cNvPr id="0" name="Picture 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2291" y="4741052"/>
                        <a:ext cx="2520678" cy="609081"/>
                      </a:xfrm>
                      <a:prstGeom prst="rect">
                        <a:avLst/>
                      </a:prstGeom>
                      <a:solidFill>
                        <a:schemeClr val="bg1"/>
                      </a:solidFill>
                    </p:spPr>
                  </p:pic>
                </p:oleObj>
              </mc:Fallback>
            </mc:AlternateContent>
          </a:graphicData>
        </a:graphic>
      </p:graphicFrame>
      <p:sp>
        <p:nvSpPr>
          <p:cNvPr id="96" name="Rectangle 2"/>
          <p:cNvSpPr txBox="1">
            <a:spLocks noChangeArrowheads="1"/>
          </p:cNvSpPr>
          <p:nvPr/>
        </p:nvSpPr>
        <p:spPr>
          <a:xfrm>
            <a:off x="595808" y="836687"/>
            <a:ext cx="10972800" cy="79211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eaLnBrk="1" hangingPunct="1"/>
            <a:r>
              <a:rPr lang="en-US" altLang="zh-CN" sz="4000" b="1" kern="0" dirty="0" smtClean="0">
                <a:effectLst>
                  <a:glow rad="101600">
                    <a:schemeClr val="bg1">
                      <a:alpha val="40000"/>
                    </a:schemeClr>
                  </a:glow>
                </a:effectLst>
                <a:latin typeface="宋体" panose="02010600030101010101" pitchFamily="2" charset="-122"/>
              </a:rPr>
              <a:t>3</a:t>
            </a:r>
            <a:r>
              <a:rPr lang="zh-CN" altLang="en-US" sz="4000" b="1" kern="0" dirty="0" smtClean="0">
                <a:effectLst>
                  <a:glow rad="101600">
                    <a:schemeClr val="bg1">
                      <a:alpha val="40000"/>
                    </a:schemeClr>
                  </a:glow>
                </a:effectLst>
                <a:latin typeface="宋体" panose="02010600030101010101" pitchFamily="2" charset="-122"/>
              </a:rPr>
              <a:t>．功能分析的步骤</a:t>
            </a:r>
            <a:endParaRPr lang="zh-CN" altLang="en-US" sz="4000" b="1" kern="0" dirty="0">
              <a:effectLst>
                <a:glow rad="101600">
                  <a:schemeClr val="bg1">
                    <a:alpha val="40000"/>
                  </a:schemeClr>
                </a:glow>
              </a:effectLst>
              <a:latin typeface="宋体" panose="02010600030101010101" pitchFamily="2" charset="-122"/>
            </a:endParaRPr>
          </a:p>
        </p:txBody>
      </p:sp>
      <p:sp>
        <p:nvSpPr>
          <p:cNvPr id="32" name="AutoShape 29"/>
          <p:cNvSpPr>
            <a:spLocks/>
          </p:cNvSpPr>
          <p:nvPr/>
        </p:nvSpPr>
        <p:spPr bwMode="auto">
          <a:xfrm>
            <a:off x="4052635" y="3627750"/>
            <a:ext cx="208193" cy="2071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00" name="AutoShape 28"/>
          <p:cNvSpPr>
            <a:spLocks/>
          </p:cNvSpPr>
          <p:nvPr/>
        </p:nvSpPr>
        <p:spPr bwMode="auto">
          <a:xfrm>
            <a:off x="7201261" y="3484947"/>
            <a:ext cx="478955" cy="4802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01" name="AutoShape 55"/>
          <p:cNvSpPr>
            <a:spLocks/>
          </p:cNvSpPr>
          <p:nvPr/>
        </p:nvSpPr>
        <p:spPr bwMode="auto">
          <a:xfrm rot="21599989">
            <a:off x="7310612" y="3276070"/>
            <a:ext cx="249967"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3"/>
          </a:solidFill>
          <a:ln w="190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19046" tIns="19046" rIns="19046" bIns="19046" anchor="ctr"/>
          <a:lstStyle/>
          <a:p>
            <a:pPr defTabSz="228555">
              <a:defRPr/>
            </a:pPr>
            <a:endParaRPr lang="es-ES" sz="1500">
              <a:effectLst>
                <a:outerShdw blurRad="38100" dist="38100" dir="2700000" algn="tl">
                  <a:srgbClr val="000000"/>
                </a:outerShdw>
              </a:effectLst>
              <a:latin typeface="Gill Sans" charset="0"/>
              <a:cs typeface="Gill Sans" charset="0"/>
              <a:sym typeface="Gill Sans" charset="0"/>
            </a:endParaRPr>
          </a:p>
        </p:txBody>
      </p:sp>
      <p:grpSp>
        <p:nvGrpSpPr>
          <p:cNvPr id="103" name="Group 63"/>
          <p:cNvGrpSpPr/>
          <p:nvPr/>
        </p:nvGrpSpPr>
        <p:grpSpPr>
          <a:xfrm rot="5400000">
            <a:off x="6880409" y="2600710"/>
            <a:ext cx="1097280" cy="121889"/>
            <a:chOff x="2057400" y="2800350"/>
            <a:chExt cx="822960" cy="91440"/>
          </a:xfrm>
        </p:grpSpPr>
        <p:sp>
          <p:nvSpPr>
            <p:cNvPr id="104" name="Oval 64"/>
            <p:cNvSpPr/>
            <p:nvPr/>
          </p:nvSpPr>
          <p:spPr>
            <a:xfrm rot="5400000">
              <a:off x="2057400" y="2800350"/>
              <a:ext cx="91440" cy="9144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400" dirty="0">
                <a:latin typeface="Calibri Light"/>
              </a:endParaRPr>
            </a:p>
          </p:txBody>
        </p:sp>
        <p:cxnSp>
          <p:nvCxnSpPr>
            <p:cNvPr id="105" name="Straight Connector 65"/>
            <p:cNvCxnSpPr/>
            <p:nvPr/>
          </p:nvCxnSpPr>
          <p:spPr>
            <a:xfrm flipV="1">
              <a:off x="2148840" y="2846070"/>
              <a:ext cx="73152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06" name="Rectangle 66"/>
          <p:cNvSpPr/>
          <p:nvPr/>
        </p:nvSpPr>
        <p:spPr>
          <a:xfrm>
            <a:off x="7414543" y="1988840"/>
            <a:ext cx="1837390" cy="387780"/>
          </a:xfrm>
          <a:prstGeom prst="rect">
            <a:avLst/>
          </a:prstGeom>
          <a:ln w="19050">
            <a:solidFill>
              <a:srgbClr val="FF0000"/>
            </a:solidFill>
          </a:ln>
        </p:spPr>
        <p:txBody>
          <a:bodyPr wrap="none" lIns="109710" tIns="54855" rIns="109710" bIns="54855">
            <a:spAutoFit/>
          </a:bodyPr>
          <a:lstStyle/>
          <a:p>
            <a:pPr algn="l" eaLnBrk="1" hangingPunct="1"/>
            <a:r>
              <a:rPr lang="zh-CN" altLang="zh-CN" sz="1800" b="1" dirty="0" smtClean="0"/>
              <a:t>计算成本</a:t>
            </a:r>
            <a:r>
              <a:rPr lang="zh-CN" altLang="zh-CN" sz="1800" b="1" dirty="0"/>
              <a:t>降低额</a:t>
            </a:r>
            <a:endParaRPr lang="zh-CN" altLang="en-US" sz="1800" b="1" kern="0" dirty="0">
              <a:latin typeface="宋体" panose="02010600030101010101" pitchFamily="2" charset="-122"/>
            </a:endParaRPr>
          </a:p>
        </p:txBody>
      </p:sp>
      <p:sp>
        <p:nvSpPr>
          <p:cNvPr id="107" name="Rectangle 7"/>
          <p:cNvSpPr>
            <a:spLocks noChangeArrowheads="1"/>
          </p:cNvSpPr>
          <p:nvPr/>
        </p:nvSpPr>
        <p:spPr bwMode="auto">
          <a:xfrm>
            <a:off x="8349714" y="2978579"/>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0" name="AutoShape 29"/>
          <p:cNvSpPr>
            <a:spLocks/>
          </p:cNvSpPr>
          <p:nvPr/>
        </p:nvSpPr>
        <p:spPr bwMode="auto">
          <a:xfrm>
            <a:off x="7336643" y="3621501"/>
            <a:ext cx="208193" cy="2071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11" name="AutoShape 8"/>
          <p:cNvSpPr>
            <a:spLocks/>
          </p:cNvSpPr>
          <p:nvPr/>
        </p:nvSpPr>
        <p:spPr bwMode="auto">
          <a:xfrm>
            <a:off x="8904312" y="3641537"/>
            <a:ext cx="2234073" cy="188911"/>
          </a:xfrm>
          <a:prstGeom prst="roundRect">
            <a:avLst>
              <a:gd name="adj" fmla="val 50000"/>
            </a:avLst>
          </a:prstGeom>
          <a:solidFill>
            <a:srgbClr val="7030A0"/>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23" name="AutoShape 9"/>
          <p:cNvSpPr>
            <a:spLocks/>
          </p:cNvSpPr>
          <p:nvPr/>
        </p:nvSpPr>
        <p:spPr bwMode="auto">
          <a:xfrm>
            <a:off x="7608168" y="3660363"/>
            <a:ext cx="1872208" cy="171642"/>
          </a:xfrm>
          <a:prstGeom prst="roundRect">
            <a:avLst>
              <a:gd name="adj" fmla="val 50000"/>
            </a:avLst>
          </a:prstGeom>
          <a:solidFill>
            <a:schemeClr val="accent3"/>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15" name="AutoShape 59"/>
          <p:cNvSpPr>
            <a:spLocks/>
          </p:cNvSpPr>
          <p:nvPr/>
        </p:nvSpPr>
        <p:spPr bwMode="auto">
          <a:xfrm rot="10799989">
            <a:off x="9178880" y="4038073"/>
            <a:ext cx="249967" cy="166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rgbClr val="7030A0"/>
          </a:solidFill>
          <a:ln w="190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19046" tIns="19046" rIns="19046" bIns="19046" anchor="ctr"/>
          <a:lstStyle/>
          <a:p>
            <a:pPr defTabSz="228555">
              <a:defRPr/>
            </a:pPr>
            <a:endParaRPr lang="es-ES" sz="1500">
              <a:effectLst>
                <a:outerShdw blurRad="38100" dist="38100" dir="2700000" algn="tl">
                  <a:srgbClr val="000000"/>
                </a:outerShdw>
              </a:effectLst>
              <a:latin typeface="Gill Sans" charset="0"/>
              <a:cs typeface="Gill Sans" charset="0"/>
              <a:sym typeface="Gill Sans" charset="0"/>
            </a:endParaRPr>
          </a:p>
        </p:txBody>
      </p:sp>
      <p:grpSp>
        <p:nvGrpSpPr>
          <p:cNvPr id="116" name="组合 115"/>
          <p:cNvGrpSpPr/>
          <p:nvPr/>
        </p:nvGrpSpPr>
        <p:grpSpPr>
          <a:xfrm>
            <a:off x="9234702" y="4250920"/>
            <a:ext cx="121889" cy="1097280"/>
            <a:chOff x="8666946" y="4234859"/>
            <a:chExt cx="121889" cy="1097280"/>
          </a:xfrm>
          <a:solidFill>
            <a:srgbClr val="7030A0"/>
          </a:solidFill>
        </p:grpSpPr>
        <p:sp>
          <p:nvSpPr>
            <p:cNvPr id="117" name="Oval 69"/>
            <p:cNvSpPr/>
            <p:nvPr/>
          </p:nvSpPr>
          <p:spPr>
            <a:xfrm>
              <a:off x="8666946" y="5210219"/>
              <a:ext cx="121889" cy="121920"/>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x-none" sz="1400" dirty="0">
                <a:latin typeface="Calibri Light"/>
              </a:endParaRPr>
            </a:p>
          </p:txBody>
        </p:sp>
        <p:cxnSp>
          <p:nvCxnSpPr>
            <p:cNvPr id="118" name="Straight Connector 70"/>
            <p:cNvCxnSpPr/>
            <p:nvPr/>
          </p:nvCxnSpPr>
          <p:spPr>
            <a:xfrm rot="16200000" flipV="1">
              <a:off x="8240210" y="4722539"/>
              <a:ext cx="975360" cy="0"/>
            </a:xfrm>
            <a:prstGeom prst="line">
              <a:avLst/>
            </a:prstGeom>
            <a:grpFill/>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19" name="Rectangle 76"/>
          <p:cNvSpPr/>
          <p:nvPr/>
        </p:nvSpPr>
        <p:spPr>
          <a:xfrm>
            <a:off x="9285898" y="4299135"/>
            <a:ext cx="2299055" cy="387780"/>
          </a:xfrm>
          <a:prstGeom prst="rect">
            <a:avLst/>
          </a:prstGeom>
          <a:ln w="19050">
            <a:solidFill>
              <a:srgbClr val="FF0000"/>
            </a:solidFill>
          </a:ln>
        </p:spPr>
        <p:txBody>
          <a:bodyPr wrap="none" lIns="109710" tIns="54855" rIns="109710" bIns="54855">
            <a:spAutoFit/>
          </a:bodyPr>
          <a:lstStyle/>
          <a:p>
            <a:r>
              <a:rPr lang="zh-CN" altLang="zh-CN" sz="1800" b="1" dirty="0"/>
              <a:t>拟定降低成本的措施</a:t>
            </a:r>
            <a:endParaRPr lang="en-US" sz="1700" b="1" dirty="0">
              <a:latin typeface="Lato Regular"/>
              <a:ea typeface="Open Sans Light" panose="020B0306030504020204" pitchFamily="34" charset="0"/>
              <a:cs typeface="Lato Regular"/>
            </a:endParaRPr>
          </a:p>
        </p:txBody>
      </p:sp>
      <p:sp>
        <p:nvSpPr>
          <p:cNvPr id="121" name="AutoShape 28"/>
          <p:cNvSpPr>
            <a:spLocks/>
          </p:cNvSpPr>
          <p:nvPr/>
        </p:nvSpPr>
        <p:spPr bwMode="auto">
          <a:xfrm>
            <a:off x="10657605" y="3501008"/>
            <a:ext cx="478955" cy="4802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22" name="AutoShape 29"/>
          <p:cNvSpPr>
            <a:spLocks/>
          </p:cNvSpPr>
          <p:nvPr/>
        </p:nvSpPr>
        <p:spPr bwMode="auto">
          <a:xfrm>
            <a:off x="10794852" y="3637562"/>
            <a:ext cx="208193" cy="2071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effectLst>
                <a:outerShdw blurRad="38100" dist="38100" dir="2700000" algn="tl">
                  <a:srgbClr val="000000"/>
                </a:outerShdw>
              </a:effectLst>
              <a:latin typeface="Gill Sans" charset="0"/>
              <a:cs typeface="Gill Sans" charset="0"/>
              <a:sym typeface="Gill Sans" charset="0"/>
            </a:endParaRPr>
          </a:p>
        </p:txBody>
      </p:sp>
      <p:sp>
        <p:nvSpPr>
          <p:cNvPr id="113" name="AutoShape 16"/>
          <p:cNvSpPr>
            <a:spLocks/>
          </p:cNvSpPr>
          <p:nvPr/>
        </p:nvSpPr>
        <p:spPr bwMode="auto">
          <a:xfrm>
            <a:off x="9050153" y="3507257"/>
            <a:ext cx="480094" cy="4802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7030A0"/>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solidFill>
                <a:srgbClr val="00B050"/>
              </a:solidFill>
              <a:effectLst>
                <a:outerShdw blurRad="38100" dist="38100" dir="2700000" algn="tl">
                  <a:srgbClr val="000000"/>
                </a:outerShdw>
              </a:effectLst>
              <a:latin typeface="Gill Sans" charset="0"/>
              <a:cs typeface="Gill Sans" charset="0"/>
              <a:sym typeface="Gill Sans" charset="0"/>
            </a:endParaRPr>
          </a:p>
        </p:txBody>
      </p:sp>
      <p:sp>
        <p:nvSpPr>
          <p:cNvPr id="114" name="AutoShape 17"/>
          <p:cNvSpPr>
            <a:spLocks/>
          </p:cNvSpPr>
          <p:nvPr/>
        </p:nvSpPr>
        <p:spPr bwMode="auto">
          <a:xfrm>
            <a:off x="9186673" y="3643811"/>
            <a:ext cx="207055" cy="2071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noFill/>
            <a:prstDash val="solid"/>
            <a:miter lim="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lIns="0" tIns="0" rIns="0" bIns="0" anchor="ctr"/>
          <a:lstStyle/>
          <a:p>
            <a:pPr>
              <a:defRPr/>
            </a:pPr>
            <a:endParaRPr lang="es-ES">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4" name="矩形 3"/>
          <p:cNvSpPr/>
          <p:nvPr/>
        </p:nvSpPr>
        <p:spPr>
          <a:xfrm>
            <a:off x="7560580" y="2556193"/>
            <a:ext cx="2958048" cy="584775"/>
          </a:xfrm>
          <a:prstGeom prst="rect">
            <a:avLst/>
          </a:prstGeom>
          <a:solidFill>
            <a:schemeClr val="bg1"/>
          </a:solidFill>
          <a:ln w="19050">
            <a:solidFill>
              <a:srgbClr val="FF0000"/>
            </a:solidFill>
          </a:ln>
        </p:spPr>
        <p:txBody>
          <a:bodyPr wrap="square">
            <a:spAutoFit/>
          </a:bodyPr>
          <a:lstStyle/>
          <a:p>
            <a:r>
              <a:rPr lang="zh-CN" altLang="zh-CN" sz="1600" b="1" kern="100" dirty="0">
                <a:latin typeface="Times New Roman" panose="02020603050405020304" pitchFamily="18" charset="0"/>
                <a:cs typeface="Times New Roman" panose="02020603050405020304" pitchFamily="18" charset="0"/>
              </a:rPr>
              <a:t>确定各零件按功能评价系数和产品目标成本要求的升降幅度</a:t>
            </a:r>
            <a:endParaRPr lang="zh-CN" altLang="en-US" sz="1600" b="1" dirty="0"/>
          </a:p>
        </p:txBody>
      </p:sp>
      <p:sp>
        <p:nvSpPr>
          <p:cNvPr id="5" name="矩形 4"/>
          <p:cNvSpPr/>
          <p:nvPr/>
        </p:nvSpPr>
        <p:spPr>
          <a:xfrm>
            <a:off x="9459666" y="4788441"/>
            <a:ext cx="2612998" cy="584775"/>
          </a:xfrm>
          <a:prstGeom prst="rect">
            <a:avLst/>
          </a:prstGeom>
          <a:solidFill>
            <a:schemeClr val="bg1"/>
          </a:solidFill>
          <a:ln w="19050">
            <a:solidFill>
              <a:srgbClr val="FF0000"/>
            </a:solidFill>
          </a:ln>
        </p:spPr>
        <p:txBody>
          <a:bodyPr wrap="square">
            <a:spAutoFit/>
          </a:bodyPr>
          <a:lstStyle/>
          <a:p>
            <a:r>
              <a:rPr lang="zh-CN" altLang="zh-CN" sz="1600" b="1" dirty="0" smtClean="0"/>
              <a:t>对控制</a:t>
            </a:r>
            <a:r>
              <a:rPr lang="zh-CN" altLang="zh-CN" sz="1600" b="1" dirty="0"/>
              <a:t>的</a:t>
            </a:r>
            <a:r>
              <a:rPr lang="zh-CN" altLang="zh-CN" sz="1600" b="1" dirty="0" smtClean="0"/>
              <a:t>重点采取</a:t>
            </a:r>
            <a:r>
              <a:rPr lang="zh-CN" altLang="zh-CN" sz="1600" b="1" dirty="0"/>
              <a:t>必要的措施</a:t>
            </a:r>
            <a:r>
              <a:rPr lang="zh-CN" altLang="zh-CN" sz="1600" b="1" kern="100" dirty="0" smtClean="0">
                <a:latin typeface="Times New Roman" panose="02020603050405020304" pitchFamily="18" charset="0"/>
                <a:cs typeface="Times New Roman" panose="02020603050405020304" pitchFamily="18" charset="0"/>
              </a:rPr>
              <a:t>合理</a:t>
            </a:r>
            <a:r>
              <a:rPr lang="zh-CN" altLang="zh-CN" sz="1600" b="1" kern="100" dirty="0">
                <a:latin typeface="Times New Roman" panose="02020603050405020304" pitchFamily="18" charset="0"/>
                <a:cs typeface="Times New Roman" panose="02020603050405020304" pitchFamily="18" charset="0"/>
              </a:rPr>
              <a:t>地实现降低任务</a:t>
            </a:r>
            <a:endParaRPr lang="zh-CN" altLang="en-US" sz="1600" b="1" dirty="0"/>
          </a:p>
        </p:txBody>
      </p:sp>
      <p:sp>
        <p:nvSpPr>
          <p:cNvPr id="68" name="文本框 67"/>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extLst>
      <p:ext uri="{BB962C8B-B14F-4D97-AF65-F5344CB8AC3E}">
        <p14:creationId xmlns:p14="http://schemas.microsoft.com/office/powerpoint/2010/main" val="2802523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单角的矩形 6"/>
          <p:cNvSpPr/>
          <p:nvPr/>
        </p:nvSpPr>
        <p:spPr>
          <a:xfrm>
            <a:off x="623392" y="3284984"/>
            <a:ext cx="10945216" cy="2016224"/>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7"/>
          <p:cNvSpPr>
            <a:spLocks noGrp="1"/>
          </p:cNvSpPr>
          <p:nvPr>
            <p:ph/>
          </p:nvPr>
        </p:nvSpPr>
        <p:spPr/>
        <p:txBody>
          <a:bodyPr anchor="t">
            <a:normAutofit/>
          </a:bodyPr>
          <a:lstStyle/>
          <a:p>
            <a:r>
              <a:rPr lang="zh-CN" altLang="en-US" sz="3600" dirty="0" smtClean="0">
                <a:latin typeface="宋体" panose="02010600030101010101" pitchFamily="2" charset="-122"/>
              </a:rPr>
              <a:t>（</a:t>
            </a:r>
            <a:r>
              <a:rPr lang="en-US" altLang="zh-CN" sz="3600" dirty="0" smtClean="0">
                <a:latin typeface="宋体" panose="02010600030101010101" pitchFamily="2" charset="-122"/>
              </a:rPr>
              <a:t>1</a:t>
            </a:r>
            <a:r>
              <a:rPr lang="zh-CN" altLang="en-US" sz="3600" dirty="0" smtClean="0">
                <a:latin typeface="宋体" panose="02010600030101010101" pitchFamily="2" charset="-122"/>
              </a:rPr>
              <a:t>）计算功能评价系数，计算式为</a:t>
            </a:r>
            <a:endParaRPr lang="zh-CN" altLang="en-US" sz="3600" dirty="0"/>
          </a:p>
        </p:txBody>
      </p:sp>
      <p:sp>
        <p:nvSpPr>
          <p:cNvPr id="7172" name="Rectangle 6"/>
          <p:cNvSpPr>
            <a:spLocks noChangeArrowheads="1"/>
          </p:cNvSpPr>
          <p:nvPr/>
        </p:nvSpPr>
        <p:spPr bwMode="auto">
          <a:xfrm>
            <a:off x="6003635" y="296895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aphicFrame>
        <p:nvGraphicFramePr>
          <p:cNvPr id="7170" name="Object 5"/>
          <p:cNvGraphicFramePr>
            <a:graphicFrameLocks/>
          </p:cNvGraphicFramePr>
          <p:nvPr/>
        </p:nvGraphicFramePr>
        <p:xfrm>
          <a:off x="2099556" y="2852936"/>
          <a:ext cx="7992888" cy="1368152"/>
        </p:xfrm>
        <a:graphic>
          <a:graphicData uri="http://schemas.openxmlformats.org/presentationml/2006/ole">
            <mc:AlternateContent xmlns:mc="http://schemas.openxmlformats.org/markup-compatibility/2006">
              <mc:Choice xmlns:v="urn:schemas-microsoft-com:vml" Requires="v">
                <p:oleObj spid="_x0000_s7194" name="Equation" r:id="rId4" imgW="2095500" imgH="393700" progId="Equation.DSMT4">
                  <p:embed/>
                </p:oleObj>
              </mc:Choice>
              <mc:Fallback>
                <p:oleObj name="Equation" r:id="rId4" imgW="2095500" imgH="393700" progId="Equation.DSMT4">
                  <p:embed/>
                  <p:pic>
                    <p:nvPicPr>
                      <p:cNvPr id="0" name="Picture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9556" y="2852936"/>
                        <a:ext cx="7992888" cy="136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文本框 5"/>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剪去单角的矩形 79"/>
          <p:cNvSpPr/>
          <p:nvPr/>
        </p:nvSpPr>
        <p:spPr>
          <a:xfrm>
            <a:off x="4295800" y="2132856"/>
            <a:ext cx="6984776" cy="2520280"/>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946" name="Rectangle 2"/>
          <p:cNvSpPr>
            <a:spLocks noGrp="1" noChangeArrowheads="1"/>
          </p:cNvSpPr>
          <p:nvPr>
            <p:ph type="title"/>
          </p:nvPr>
        </p:nvSpPr>
        <p:spPr>
          <a:xfrm>
            <a:off x="371364" y="1557196"/>
            <a:ext cx="11449272" cy="4392084"/>
          </a:xfrm>
        </p:spPr>
        <p:txBody>
          <a:bodyPr>
            <a:normAutofit/>
          </a:bodyPr>
          <a:lstStyle/>
          <a:p>
            <a:r>
              <a:rPr lang="zh-CN" altLang="en-US" sz="2800" dirty="0" smtClean="0"/>
              <a:t>例</a:t>
            </a:r>
            <a:r>
              <a:rPr lang="en-US" altLang="zh-CN" sz="2800" dirty="0" smtClean="0"/>
              <a:t>3-6</a:t>
            </a:r>
            <a:r>
              <a:rPr lang="zh-CN" altLang="en-US" sz="2800" dirty="0" smtClean="0"/>
              <a:t>：</a:t>
            </a:r>
            <a:r>
              <a:rPr lang="en-US" altLang="zh-CN" sz="2800" dirty="0" smtClean="0"/>
              <a:t>甲产品由8个零件组装而成，各零件的功能分数由8位专家进行评价（即强制打分）。若以A、B、C、D、E、F、G、H分别表示这8个零件的名称，在此给出其中的一位专家（专家甲）对这8个零件功能的评价结果（见表3-4），以及这8位专家的功能评价汇总结果（见表3-5）。</a:t>
            </a:r>
            <a:endParaRPr lang="en-US" altLang="zh-CN" sz="2800" dirty="0"/>
          </a:p>
        </p:txBody>
      </p:sp>
      <p:sp>
        <p:nvSpPr>
          <p:cNvPr id="79" name="文本框 78"/>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pic>
        <p:nvPicPr>
          <p:cNvPr id="101378" name="Picture 2"/>
          <p:cNvPicPr>
            <a:picLocks noGrp="1" noChangeAspect="1" noChangeArrowheads="1"/>
          </p:cNvPicPr>
          <p:nvPr>
            <p:ph/>
          </p:nvPr>
        </p:nvPicPr>
        <p:blipFill>
          <a:blip r:embed="rId3" cstate="print"/>
          <a:srcRect/>
          <a:stretch>
            <a:fillRect/>
          </a:stretch>
        </p:blipFill>
        <p:spPr bwMode="auto">
          <a:xfrm>
            <a:off x="764135" y="1596172"/>
            <a:ext cx="10663730" cy="3665657"/>
          </a:xfrm>
          <a:prstGeom prst="rect">
            <a:avLst/>
          </a:prstGeom>
          <a:noFill/>
          <a:ln w="38100">
            <a:solidFill>
              <a:schemeClr val="bg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pic>
        <p:nvPicPr>
          <p:cNvPr id="99329" name="Picture 1"/>
          <p:cNvPicPr>
            <a:picLocks noGrp="1" noChangeAspect="1" noChangeArrowheads="1"/>
          </p:cNvPicPr>
          <p:nvPr>
            <p:ph/>
          </p:nvPr>
        </p:nvPicPr>
        <p:blipFill>
          <a:blip r:embed="rId2" cstate="print"/>
          <a:srcRect/>
          <a:stretch>
            <a:fillRect/>
          </a:stretch>
        </p:blipFill>
        <p:spPr bwMode="auto">
          <a:xfrm>
            <a:off x="663632" y="1484784"/>
            <a:ext cx="10864736" cy="388843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pic>
        <p:nvPicPr>
          <p:cNvPr id="8218" name="Picture 26"/>
          <p:cNvPicPr>
            <a:picLocks noGrp="1" noChangeAspect="1" noChangeArrowheads="1"/>
          </p:cNvPicPr>
          <p:nvPr>
            <p:ph/>
          </p:nvPr>
        </p:nvPicPr>
        <p:blipFill>
          <a:blip r:embed="rId3" cstate="print"/>
          <a:srcRect/>
          <a:stretch>
            <a:fillRect/>
          </a:stretch>
        </p:blipFill>
        <p:spPr bwMode="auto">
          <a:xfrm>
            <a:off x="695400" y="1628800"/>
            <a:ext cx="10801200" cy="3600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pic>
        <p:nvPicPr>
          <p:cNvPr id="104449" name="Picture 1"/>
          <p:cNvPicPr>
            <a:picLocks noGrp="1" noChangeAspect="1" noChangeArrowheads="1"/>
          </p:cNvPicPr>
          <p:nvPr>
            <p:ph/>
          </p:nvPr>
        </p:nvPicPr>
        <p:blipFill>
          <a:blip r:embed="rId2" cstate="print"/>
          <a:srcRect/>
          <a:stretch>
            <a:fillRect/>
          </a:stretch>
        </p:blipFill>
        <p:spPr bwMode="auto">
          <a:xfrm>
            <a:off x="747947" y="1367771"/>
            <a:ext cx="10696107" cy="412245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1"/>
          </p:nvPr>
        </p:nvSpPr>
        <p:spPr/>
        <p:txBody>
          <a:bodyPr>
            <a:noAutofit/>
          </a:bodyPr>
          <a:lstStyle/>
          <a:p>
            <a:r>
              <a:rPr lang="zh-CN" altLang="en-US" sz="4000" dirty="0">
                <a:latin typeface="Lato Regular"/>
                <a:cs typeface="Lato Regular"/>
              </a:rPr>
              <a:t>一、弹性</a:t>
            </a:r>
            <a:r>
              <a:rPr lang="zh-CN" altLang="en-US" sz="4000" dirty="0" smtClean="0">
                <a:latin typeface="Lato Regular"/>
                <a:cs typeface="Lato Regular"/>
              </a:rPr>
              <a:t>预算法</a:t>
            </a:r>
            <a:endParaRPr lang="zh-CN" altLang="en-US" sz="4000" dirty="0"/>
          </a:p>
        </p:txBody>
      </p:sp>
      <p:sp>
        <p:nvSpPr>
          <p:cNvPr id="4" name="文本框 3"/>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pic>
        <p:nvPicPr>
          <p:cNvPr id="7" name="内容占位符 6" descr="图片2.png"/>
          <p:cNvPicPr>
            <a:picLocks noGrp="1" noChangeAspect="1"/>
          </p:cNvPicPr>
          <p:nvPr>
            <p:ph/>
          </p:nvPr>
        </p:nvPicPr>
        <p:blipFill>
          <a:blip r:embed="rId2" cstate="print"/>
          <a:stretch>
            <a:fillRect/>
          </a:stretch>
        </p:blipFill>
        <p:spPr>
          <a:xfrm>
            <a:off x="671141" y="2060848"/>
            <a:ext cx="10849719" cy="3783492"/>
          </a:xfrm>
        </p:spPr>
      </p:pic>
    </p:spTree>
    <p:extLst>
      <p:ext uri="{BB962C8B-B14F-4D97-AF65-F5344CB8AC3E}">
        <p14:creationId xmlns:p14="http://schemas.microsoft.com/office/powerpoint/2010/main" val="1628536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1729" name="Object 1"/>
          <p:cNvGraphicFramePr>
            <a:graphicFrameLocks noChangeAspect="1"/>
          </p:cNvGraphicFramePr>
          <p:nvPr/>
        </p:nvGraphicFramePr>
        <p:xfrm>
          <a:off x="3575718" y="1916832"/>
          <a:ext cx="3193699" cy="864096"/>
        </p:xfrm>
        <a:graphic>
          <a:graphicData uri="http://schemas.openxmlformats.org/presentationml/2006/ole">
            <mc:AlternateContent xmlns:mc="http://schemas.openxmlformats.org/markup-compatibility/2006">
              <mc:Choice xmlns:v="urn:schemas-microsoft-com:vml" Requires="v">
                <p:oleObj spid="_x0000_s201730" name="Equation" r:id="rId3" imgW="1256755" imgH="393529" progId="Equation.DSMT4">
                  <p:embed/>
                </p:oleObj>
              </mc:Choice>
              <mc:Fallback>
                <p:oleObj name="Equation" r:id="rId3" imgW="1256755" imgH="393529"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718" y="1916832"/>
                        <a:ext cx="3193699"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1731" name="Picture 3"/>
          <p:cNvPicPr>
            <a:picLocks noGrp="1" noChangeAspect="1" noChangeArrowheads="1"/>
          </p:cNvPicPr>
          <p:nvPr>
            <p:ph/>
          </p:nvPr>
        </p:nvPicPr>
        <p:blipFill>
          <a:blip r:embed="rId5" cstate="print"/>
          <a:srcRect/>
          <a:stretch>
            <a:fillRect/>
          </a:stretch>
        </p:blipFill>
        <p:spPr bwMode="auto">
          <a:xfrm>
            <a:off x="632684" y="1772816"/>
            <a:ext cx="10926633" cy="3456384"/>
          </a:xfrm>
          <a:prstGeom prst="rect">
            <a:avLst/>
          </a:prstGeom>
          <a:noFill/>
          <a:ln w="9525">
            <a:noFill/>
            <a:miter lim="800000"/>
            <a:headEnd/>
            <a:tailEnd/>
          </a:ln>
        </p:spPr>
      </p:pic>
      <p:sp>
        <p:nvSpPr>
          <p:cNvPr id="6" name="文本框 4"/>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p:cNvPicPr>
            <a:picLocks noGrp="1" noChangeAspect="1" noChangeArrowheads="1"/>
          </p:cNvPicPr>
          <p:nvPr>
            <p:ph/>
          </p:nvPr>
        </p:nvPicPr>
        <p:blipFill>
          <a:blip r:embed="rId2" cstate="print"/>
          <a:srcRect/>
          <a:stretch>
            <a:fillRect/>
          </a:stretch>
        </p:blipFill>
        <p:spPr bwMode="auto">
          <a:xfrm>
            <a:off x="770289" y="1880828"/>
            <a:ext cx="10651423" cy="3096344"/>
          </a:xfrm>
          <a:prstGeom prst="rect">
            <a:avLst/>
          </a:prstGeom>
          <a:noFill/>
          <a:ln w="9525">
            <a:noFill/>
            <a:miter lim="800000"/>
            <a:headEnd/>
            <a:tailEnd/>
          </a:ln>
        </p:spPr>
      </p:pic>
      <p:sp>
        <p:nvSpPr>
          <p:cNvPr id="3" name="文本框 4"/>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a:solidFill>
            <a:schemeClr val="bg1"/>
          </a:solidFill>
        </p:spPr>
        <p:txBody>
          <a:bodyPr/>
          <a:lstStyle/>
          <a:p>
            <a:r>
              <a:rPr lang="zh-CN" altLang="zh-CN" dirty="0" smtClean="0"/>
              <a:t>（</a:t>
            </a:r>
            <a:r>
              <a:rPr lang="en-US" altLang="zh-CN" dirty="0" smtClean="0"/>
              <a:t>5</a:t>
            </a:r>
            <a:r>
              <a:rPr lang="zh-CN" altLang="zh-CN" dirty="0" smtClean="0"/>
              <a:t>）计算各零件的成本降低额，以确定各零件按功能评价系数和产品目标成本要求的升降幅度，见表</a:t>
            </a:r>
            <a:r>
              <a:rPr lang="en-US" altLang="zh-CN" dirty="0" smtClean="0"/>
              <a:t>3-6</a:t>
            </a:r>
            <a:r>
              <a:rPr lang="zh-CN" altLang="zh-CN" dirty="0" smtClean="0"/>
              <a:t>第⑦栏。</a:t>
            </a:r>
          </a:p>
          <a:p>
            <a:r>
              <a:rPr lang="zh-CN" altLang="zh-CN" dirty="0" smtClean="0"/>
              <a:t>（</a:t>
            </a:r>
            <a:r>
              <a:rPr lang="en-US" altLang="zh-CN" dirty="0" smtClean="0"/>
              <a:t>6</a:t>
            </a:r>
            <a:r>
              <a:rPr lang="zh-CN" altLang="zh-CN" dirty="0" smtClean="0"/>
              <a:t>）拟定降低成本的措施。功能成本分析法的关键，并非只是计算出其各零件的目标成本和确定其成本应降低额，重要的是如何对成本控制的重点零件采取必要的措施与方法，使其合理地实现降低任务。例如，根据各零件的目标成本，选择适当的工艺方法和适当的原材料等，使设计成本切实控制在目标成本之内。</a:t>
            </a:r>
          </a:p>
        </p:txBody>
      </p:sp>
      <p:sp>
        <p:nvSpPr>
          <p:cNvPr id="3" name="文本框 4"/>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r>
              <a:rPr lang="zh-CN" altLang="zh-CN" dirty="0" smtClean="0"/>
              <a:t>三、目标成本法运用原则</a:t>
            </a:r>
          </a:p>
          <a:p>
            <a:r>
              <a:rPr lang="zh-CN" altLang="zh-CN" dirty="0" smtClean="0"/>
              <a:t>因此如何科学地降低成本，求得生产成本和产品质量的均衡是目标成本管理的重要命题。</a:t>
            </a:r>
          </a:p>
          <a:p>
            <a:r>
              <a:rPr lang="zh-CN" altLang="zh-CN" dirty="0" smtClean="0"/>
              <a:t>要把目标成本层层分解到各个部门甚至个人。</a:t>
            </a:r>
          </a:p>
          <a:p>
            <a:r>
              <a:rPr lang="zh-CN" altLang="zh-CN" dirty="0" smtClean="0"/>
              <a:t>由于目标成本是根据预测和企业经营目标要求制定的、一定规划期内所要实现的成本水平。所以目标成本应比已经达到的实际成本要低，但又是经过努力可以达到的。</a:t>
            </a:r>
            <a:endParaRPr lang="zh-CN" altLang="en-US" dirty="0"/>
          </a:p>
        </p:txBody>
      </p:sp>
      <p:sp>
        <p:nvSpPr>
          <p:cNvPr id="3" name="文本框 4"/>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目标成本法</a:t>
            </a:r>
            <a:endParaRPr lang="zh-CN" altLang="en-US" sz="2000" b="1" dirty="0">
              <a:solidFill>
                <a:schemeClr val="bg1"/>
              </a:solidFill>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p:nvPr>
        </p:nvSpPr>
        <p:spPr/>
        <p:txBody>
          <a:bodyPr/>
          <a:lstStyle/>
          <a:p>
            <a:endParaRPr lang="zh-CN" altLang="en-US" dirty="0"/>
          </a:p>
        </p:txBody>
      </p:sp>
      <p:sp>
        <p:nvSpPr>
          <p:cNvPr id="91138" name="Rectangle 2"/>
          <p:cNvSpPr>
            <a:spLocks noGrp="1" noChangeArrowheads="1"/>
          </p:cNvSpPr>
          <p:nvPr>
            <p:ph type="title" idx="11"/>
          </p:nvPr>
        </p:nvSpPr>
        <p:spPr/>
        <p:txBody>
          <a:bodyPr>
            <a:normAutofit fontScale="90000"/>
          </a:bodyPr>
          <a:lstStyle/>
          <a:p>
            <a:pPr eaLnBrk="1" hangingPunct="1"/>
            <a:r>
              <a:rPr lang="zh-CN" altLang="en-US" sz="4000" b="1" dirty="0">
                <a:latin typeface="宋体" panose="02010600030101010101" pitchFamily="2" charset="-122"/>
              </a:rPr>
              <a:t>第三节  标准成本法</a:t>
            </a:r>
          </a:p>
        </p:txBody>
      </p:sp>
      <p:graphicFrame>
        <p:nvGraphicFramePr>
          <p:cNvPr id="2" name="图示 1"/>
          <p:cNvGraphicFramePr/>
          <p:nvPr>
            <p:extLst>
              <p:ext uri="{D42A27DB-BD31-4B8C-83A1-F6EECF244321}">
                <p14:modId xmlns:p14="http://schemas.microsoft.com/office/powerpoint/2010/main" val="3831436331"/>
              </p:ext>
            </p:extLst>
          </p:nvPr>
        </p:nvGraphicFramePr>
        <p:xfrm>
          <a:off x="625608" y="2492896"/>
          <a:ext cx="10943000"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标准成本法</a:t>
            </a:r>
            <a:endParaRPr lang="zh-CN" altLang="en-US"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fontScale="77500" lnSpcReduction="20000"/>
          </a:bodyPr>
          <a:lstStyle/>
          <a:p>
            <a:r>
              <a:rPr lang="zh-CN" altLang="zh-CN" dirty="0" smtClean="0"/>
              <a:t>一、标准成本与标准成本法的含义</a:t>
            </a:r>
          </a:p>
          <a:p>
            <a:r>
              <a:rPr lang="en-US" altLang="zh-CN" dirty="0" smtClean="0">
                <a:latin typeface="楷体" pitchFamily="49" charset="-122"/>
                <a:ea typeface="楷体" pitchFamily="49" charset="-122"/>
              </a:rPr>
              <a:t>1</a:t>
            </a:r>
            <a:r>
              <a:rPr lang="zh-CN" altLang="zh-CN" dirty="0" smtClean="0">
                <a:latin typeface="楷体" pitchFamily="49" charset="-122"/>
                <a:ea typeface="楷体" pitchFamily="49" charset="-122"/>
              </a:rPr>
              <a:t>．标准成本</a:t>
            </a:r>
          </a:p>
          <a:p>
            <a:r>
              <a:rPr lang="zh-CN" altLang="zh-CN" dirty="0" smtClean="0">
                <a:latin typeface="楷体" pitchFamily="49" charset="-122"/>
                <a:ea typeface="楷体" pitchFamily="49" charset="-122"/>
              </a:rPr>
              <a:t>标准成本有两种含义：一是指“单位产品的标准成本”，它是根据产品的标准消耗量和标准单价计算出来的</a:t>
            </a:r>
            <a:r>
              <a:rPr lang="zh-CN" altLang="en-US" dirty="0" smtClean="0">
                <a:latin typeface="楷体" pitchFamily="49" charset="-122"/>
                <a:ea typeface="楷体" pitchFamily="49" charset="-122"/>
              </a:rPr>
              <a:t>；</a:t>
            </a:r>
            <a:r>
              <a:rPr lang="zh-CN" altLang="zh-CN" dirty="0" smtClean="0">
                <a:latin typeface="楷体" pitchFamily="49" charset="-122"/>
                <a:ea typeface="楷体" pitchFamily="49" charset="-122"/>
              </a:rPr>
              <a:t>二是指“实际产量的标准成本”，它是根据实际产品产量和成本标准计算出来的</a:t>
            </a:r>
            <a:r>
              <a:rPr lang="zh-CN" altLang="en-US" dirty="0" smtClean="0">
                <a:latin typeface="楷体" pitchFamily="49" charset="-122"/>
                <a:ea typeface="楷体" pitchFamily="49" charset="-122"/>
              </a:rPr>
              <a:t>。</a:t>
            </a:r>
            <a:endParaRPr lang="zh-CN" altLang="zh-CN" dirty="0" smtClean="0">
              <a:latin typeface="楷体" pitchFamily="49" charset="-122"/>
              <a:ea typeface="楷体" pitchFamily="49" charset="-122"/>
            </a:endParaRPr>
          </a:p>
          <a:p>
            <a:r>
              <a:rPr lang="en-US" altLang="zh-CN" dirty="0" smtClean="0">
                <a:latin typeface="楷体" pitchFamily="49" charset="-122"/>
                <a:ea typeface="楷体" pitchFamily="49" charset="-122"/>
              </a:rPr>
              <a:t>	 2</a:t>
            </a:r>
            <a:r>
              <a:rPr lang="zh-CN" altLang="zh-CN" dirty="0" smtClean="0">
                <a:latin typeface="楷体" pitchFamily="49" charset="-122"/>
                <a:ea typeface="楷体" pitchFamily="49" charset="-122"/>
              </a:rPr>
              <a:t>．标准成本法</a:t>
            </a:r>
          </a:p>
          <a:p>
            <a:r>
              <a:rPr lang="zh-CN" altLang="zh-CN" dirty="0" smtClean="0">
                <a:latin typeface="楷体" pitchFamily="49" charset="-122"/>
                <a:ea typeface="楷体" pitchFamily="49" charset="-122"/>
              </a:rPr>
              <a:t>标准成本法是指以预先制定的标准成本为基础，用标准成本与实际成本进行比较，核算和分析成本差异的一种产品成本计算方法，也是加强成本控制、评价经济业绩的一种成本控制制度。它的核心是按标准成本记录和反映产品成本的形成过程和结果，并借以实现对成本的控制。</a:t>
            </a:r>
            <a:endParaRPr lang="zh-CN" altLang="en-US" dirty="0">
              <a:latin typeface="楷体" pitchFamily="49" charset="-122"/>
              <a:ea typeface="楷体" pitchFamily="49" charset="-122"/>
            </a:endParaRPr>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标准成本法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fontScale="92500" lnSpcReduction="20000"/>
          </a:bodyPr>
          <a:lstStyle/>
          <a:p>
            <a:r>
              <a:rPr lang="zh-CN" altLang="zh-CN" dirty="0" smtClean="0"/>
              <a:t>二、标准成本的分类</a:t>
            </a:r>
          </a:p>
          <a:p>
            <a:r>
              <a:rPr lang="zh-CN" altLang="zh-CN" dirty="0" smtClean="0"/>
              <a:t>按照制定标准成本所依据的生产技术和经营水平分类，可分为理想标准成本、正常标准成本和现实标准成本。</a:t>
            </a:r>
          </a:p>
          <a:p>
            <a:r>
              <a:rPr lang="zh-CN" altLang="zh-CN" dirty="0" smtClean="0"/>
              <a:t>理想标准成本是现有生产条件所能达到的最优水平的成本，这种成本难以实际运用；正常标准成本是根据正常的工作效率、正常的生产能力利用程度和正常价格等条件制定的标准成本，它一般只用来估计未来的成本变动趋势；现实标准成本，是根据适用期合理的耗费量、合理的耗费价格和生产能力可能利用程度等条件制定的切合适用期实际情况的一种标准成本，标准成本法一般采用这种标准成本。</a:t>
            </a:r>
            <a:endParaRPr lang="zh-CN" altLang="en-US" dirty="0"/>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标准成本法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lnSpcReduction="10000"/>
          </a:bodyPr>
          <a:lstStyle/>
          <a:p>
            <a:r>
              <a:rPr lang="zh-CN" altLang="zh-CN" dirty="0" smtClean="0"/>
              <a:t>三、标准成本的制定</a:t>
            </a:r>
          </a:p>
          <a:p>
            <a:r>
              <a:rPr lang="zh-CN" altLang="zh-CN" dirty="0" smtClean="0"/>
              <a:t>产品成本一般由直接材料、直接人工和制造费用三大部分构成，标准成本也应按这三大部分分别确定。标准成本的制定可以通过编制标准成本单来进行。</a:t>
            </a:r>
          </a:p>
          <a:p>
            <a:r>
              <a:rPr lang="zh-CN" altLang="zh-CN" dirty="0" smtClean="0"/>
              <a:t>在制定时，其中每一个项目的标准成本均应分为用量标准和价格标准。其中，用量标准包括单位产品消耗量、单位产品人工小时等，价格标准包括原材料单价、小时工资率、小时制造费用分配率等。</a:t>
            </a:r>
            <a:endParaRPr lang="zh-CN" altLang="zh-CN" dirty="0"/>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标准成本法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Grp="1" noChangeAspect="1" noChangeArrowheads="1"/>
          </p:cNvPicPr>
          <p:nvPr>
            <p:ph/>
          </p:nvPr>
        </p:nvPicPr>
        <p:blipFill>
          <a:blip r:embed="rId2" cstate="print"/>
          <a:srcRect/>
          <a:stretch>
            <a:fillRect/>
          </a:stretch>
        </p:blipFill>
        <p:spPr bwMode="auto">
          <a:xfrm>
            <a:off x="308615" y="1340768"/>
            <a:ext cx="11574771" cy="4176464"/>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标准成本法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Grp="1" noChangeAspect="1" noChangeArrowheads="1"/>
          </p:cNvPicPr>
          <p:nvPr>
            <p:ph/>
          </p:nvPr>
        </p:nvPicPr>
        <p:blipFill>
          <a:blip r:embed="rId2" cstate="print"/>
          <a:srcRect/>
          <a:stretch>
            <a:fillRect/>
          </a:stretch>
        </p:blipFill>
        <p:spPr bwMode="auto">
          <a:xfrm>
            <a:off x="530007" y="1592796"/>
            <a:ext cx="11131986" cy="3672408"/>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标准成本法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9"/>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
        <p:nvSpPr>
          <p:cNvPr id="9" name="标题 8"/>
          <p:cNvSpPr>
            <a:spLocks noGrp="1"/>
          </p:cNvSpPr>
          <p:nvPr>
            <p:ph type="title"/>
          </p:nvPr>
        </p:nvSpPr>
        <p:spPr/>
        <p:txBody>
          <a:bodyPr>
            <a:normAutofit/>
          </a:bodyPr>
          <a:lstStyle/>
          <a:p>
            <a:r>
              <a:rPr lang="zh-CN" altLang="en-US" b="1" dirty="0" smtClean="0">
                <a:solidFill>
                  <a:schemeClr val="tx2"/>
                </a:solidFill>
                <a:effectLst/>
                <a:latin typeface="Lato Regular"/>
                <a:cs typeface="Lato Regular"/>
              </a:rPr>
              <a:t>（一）弹性预算基本原理</a:t>
            </a:r>
            <a:endParaRPr lang="zh-CN" altLang="en-US" dirty="0">
              <a:effectLst/>
            </a:endParaRPr>
          </a:p>
        </p:txBody>
      </p:sp>
      <p:pic>
        <p:nvPicPr>
          <p:cNvPr id="8" name="内容占位符 7" descr="图片3.png"/>
          <p:cNvPicPr>
            <a:picLocks noGrp="1" noChangeAspect="1"/>
          </p:cNvPicPr>
          <p:nvPr>
            <p:ph idx="4294967295"/>
          </p:nvPr>
        </p:nvPicPr>
        <p:blipFill>
          <a:blip r:embed="rId3" cstate="print">
            <a:clrChange>
              <a:clrFrom>
                <a:srgbClr val="000000">
                  <a:alpha val="0"/>
                </a:srgbClr>
              </a:clrFrom>
              <a:clrTo>
                <a:srgbClr val="000000">
                  <a:alpha val="0"/>
                </a:srgbClr>
              </a:clrTo>
            </a:clrChange>
          </a:blip>
          <a:stretch>
            <a:fillRect/>
          </a:stretch>
        </p:blipFill>
        <p:spPr>
          <a:xfrm>
            <a:off x="1209675" y="1844824"/>
            <a:ext cx="9772650" cy="3888432"/>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Grp="1" noChangeAspect="1" noChangeArrowheads="1"/>
          </p:cNvPicPr>
          <p:nvPr>
            <p:ph/>
          </p:nvPr>
        </p:nvPicPr>
        <p:blipFill>
          <a:blip r:embed="rId2" cstate="print"/>
          <a:srcRect/>
          <a:stretch>
            <a:fillRect/>
          </a:stretch>
        </p:blipFill>
        <p:spPr bwMode="auto">
          <a:xfrm>
            <a:off x="335360" y="1628800"/>
            <a:ext cx="11521280" cy="3600400"/>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标准成本法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fontScale="77500" lnSpcReduction="20000"/>
          </a:bodyPr>
          <a:lstStyle/>
          <a:p>
            <a:r>
              <a:rPr lang="zh-CN" altLang="zh-CN" dirty="0" smtClean="0"/>
              <a:t>四、标准成本法的适用范围</a:t>
            </a:r>
          </a:p>
          <a:p>
            <a:r>
              <a:rPr lang="zh-CN" altLang="zh-CN" dirty="0" smtClean="0"/>
              <a:t>标准成本法适用于产品品种较少的大批量生产企业，而单件、批量小和试制性生产的企业则比较少用。</a:t>
            </a:r>
          </a:p>
          <a:p>
            <a:r>
              <a:rPr lang="zh-CN" altLang="zh-CN" dirty="0" smtClean="0"/>
              <a:t>标准成本法可以简化存货核算的工作量，对于存货品种变动不大的企业尤为适用。</a:t>
            </a:r>
          </a:p>
          <a:p>
            <a:r>
              <a:rPr lang="zh-CN" altLang="zh-CN" dirty="0" smtClean="0"/>
              <a:t>标准成本法关键在于标准成本的制定，标准成本要有合理性、切实可行性，并要求有高水平的技术人员和健全的管理制度。</a:t>
            </a:r>
          </a:p>
          <a:p>
            <a:r>
              <a:rPr lang="zh-CN" altLang="zh-CN" dirty="0" smtClean="0"/>
              <a:t>标准成本法适用于标准管理水平较高而且产品的成本标准比较准确、稳定的企业。我国工业企业的产品成本如果平时按标准成本计算，月末必须调整为实际成本。</a:t>
            </a:r>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标准成本法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r>
              <a:rPr lang="zh-CN" altLang="zh-CN" dirty="0" smtClean="0"/>
              <a:t>五、标准成本法的用途</a:t>
            </a:r>
          </a:p>
          <a:p>
            <a:r>
              <a:rPr lang="zh-CN" altLang="zh-CN" dirty="0" smtClean="0"/>
              <a:t>（</a:t>
            </a:r>
            <a:r>
              <a:rPr lang="en-US" altLang="zh-CN" dirty="0" smtClean="0"/>
              <a:t>1</a:t>
            </a:r>
            <a:r>
              <a:rPr lang="zh-CN" altLang="zh-CN" dirty="0" smtClean="0"/>
              <a:t>）作为成本控制的依据</a:t>
            </a:r>
          </a:p>
          <a:p>
            <a:r>
              <a:rPr lang="zh-CN" altLang="zh-CN" dirty="0" smtClean="0"/>
              <a:t>（</a:t>
            </a:r>
            <a:r>
              <a:rPr lang="en-US" altLang="zh-CN" dirty="0" smtClean="0"/>
              <a:t>2</a:t>
            </a:r>
            <a:r>
              <a:rPr lang="zh-CN" altLang="zh-CN" dirty="0" smtClean="0"/>
              <a:t>）代替实际成本作为存货计价的依据</a:t>
            </a:r>
          </a:p>
          <a:p>
            <a:r>
              <a:rPr lang="zh-CN" altLang="zh-CN" dirty="0" smtClean="0"/>
              <a:t>（</a:t>
            </a:r>
            <a:r>
              <a:rPr lang="en-US" altLang="zh-CN" dirty="0" smtClean="0"/>
              <a:t>3</a:t>
            </a:r>
            <a:r>
              <a:rPr lang="zh-CN" altLang="zh-CN" dirty="0" smtClean="0"/>
              <a:t>）作为经营决策的成本信息</a:t>
            </a:r>
          </a:p>
          <a:p>
            <a:r>
              <a:rPr lang="zh-CN" altLang="zh-CN" dirty="0" smtClean="0"/>
              <a:t>（</a:t>
            </a:r>
            <a:r>
              <a:rPr lang="en-US" altLang="zh-CN" dirty="0" smtClean="0"/>
              <a:t>4</a:t>
            </a:r>
            <a:r>
              <a:rPr lang="zh-CN" altLang="zh-CN" dirty="0" smtClean="0"/>
              <a:t>）作为登记账簿的计价标准</a:t>
            </a:r>
            <a:endParaRPr lang="zh-CN" altLang="en-US" dirty="0"/>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标准成本法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fontScale="92500" lnSpcReduction="20000"/>
          </a:bodyPr>
          <a:lstStyle/>
          <a:p>
            <a:pPr>
              <a:spcBef>
                <a:spcPts val="0"/>
              </a:spcBef>
            </a:pPr>
            <a:r>
              <a:rPr lang="zh-CN" altLang="zh-CN" dirty="0" smtClean="0"/>
              <a:t>六、标准成本法的特点</a:t>
            </a:r>
          </a:p>
          <a:p>
            <a:pPr>
              <a:spcBef>
                <a:spcPts val="0"/>
              </a:spcBef>
            </a:pPr>
            <a:r>
              <a:rPr lang="en-US" altLang="zh-CN" dirty="0" smtClean="0">
                <a:latin typeface="楷体" pitchFamily="49" charset="-122"/>
                <a:ea typeface="楷体" pitchFamily="49" charset="-122"/>
              </a:rPr>
              <a:t>1</a:t>
            </a:r>
            <a:r>
              <a:rPr lang="zh-CN" altLang="zh-CN" dirty="0" smtClean="0">
                <a:latin typeface="楷体" pitchFamily="49" charset="-122"/>
                <a:ea typeface="楷体" pitchFamily="49" charset="-122"/>
              </a:rPr>
              <a:t>．脱离标准成本的差异明细化</a:t>
            </a:r>
          </a:p>
          <a:p>
            <a:pPr>
              <a:spcBef>
                <a:spcPts val="0"/>
              </a:spcBef>
            </a:pPr>
            <a:r>
              <a:rPr lang="zh-CN" altLang="zh-CN" dirty="0" smtClean="0">
                <a:latin typeface="楷体" pitchFamily="49" charset="-122"/>
                <a:ea typeface="楷体" pitchFamily="49" charset="-122"/>
              </a:rPr>
              <a:t>标准成本法下的差异具体包括材料成本差异，直接人工成本差异，变动制造费用差异，固定制造费用差异四大项九种，设置口径较细。</a:t>
            </a:r>
          </a:p>
          <a:p>
            <a:pPr>
              <a:spcBef>
                <a:spcPts val="0"/>
              </a:spcBef>
            </a:pPr>
            <a:r>
              <a:rPr lang="en-US" altLang="zh-CN" dirty="0" smtClean="0">
                <a:latin typeface="楷体" pitchFamily="49" charset="-122"/>
                <a:ea typeface="楷体" pitchFamily="49" charset="-122"/>
              </a:rPr>
              <a:t>2</a:t>
            </a:r>
            <a:r>
              <a:rPr lang="zh-CN" altLang="zh-CN" dirty="0" smtClean="0">
                <a:latin typeface="楷体" pitchFamily="49" charset="-122"/>
                <a:ea typeface="楷体" pitchFamily="49" charset="-122"/>
              </a:rPr>
              <a:t>．设置专门科目核算各种差异</a:t>
            </a:r>
          </a:p>
          <a:p>
            <a:pPr>
              <a:spcBef>
                <a:spcPts val="0"/>
              </a:spcBef>
            </a:pPr>
            <a:r>
              <a:rPr lang="zh-CN" altLang="zh-CN" dirty="0" smtClean="0">
                <a:latin typeface="楷体" pitchFamily="49" charset="-122"/>
                <a:ea typeface="楷体" pitchFamily="49" charset="-122"/>
              </a:rPr>
              <a:t>标准成本法下要为各种成本差异专门设置许多总账科目进行核算，</a:t>
            </a:r>
          </a:p>
          <a:p>
            <a:pPr>
              <a:spcBef>
                <a:spcPts val="0"/>
              </a:spcBef>
            </a:pPr>
            <a:r>
              <a:rPr lang="en-US" altLang="zh-CN" dirty="0" smtClean="0">
                <a:latin typeface="楷体" pitchFamily="49" charset="-122"/>
                <a:ea typeface="楷体" pitchFamily="49" charset="-122"/>
              </a:rPr>
              <a:t>3</a:t>
            </a:r>
            <a:r>
              <a:rPr lang="zh-CN" altLang="zh-CN" dirty="0" smtClean="0">
                <a:latin typeface="楷体" pitchFamily="49" charset="-122"/>
                <a:ea typeface="楷体" pitchFamily="49" charset="-122"/>
              </a:rPr>
              <a:t>．成本责任化</a:t>
            </a:r>
          </a:p>
          <a:p>
            <a:pPr>
              <a:spcBef>
                <a:spcPts val="0"/>
              </a:spcBef>
            </a:pPr>
            <a:r>
              <a:rPr lang="zh-CN" altLang="zh-CN" dirty="0" smtClean="0">
                <a:latin typeface="楷体" pitchFamily="49" charset="-122"/>
                <a:ea typeface="楷体" pitchFamily="49" charset="-122"/>
              </a:rPr>
              <a:t>标准成本法下，成本必须分为变动成本和固定成本，分清哪些责任由采购部门负责（如材料价格差异），哪些责任由车间负责（如材料用量差异），哪些责任由生产部门负责（如固定制造费用开支差异）等。</a:t>
            </a:r>
            <a:endParaRPr lang="zh-CN" altLang="en-US" dirty="0"/>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标准成本法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p:txBody>
          <a:bodyPr>
            <a:normAutofit/>
          </a:bodyPr>
          <a:lstStyle/>
          <a:p>
            <a:pPr eaLnBrk="1" hangingPunct="1"/>
            <a:r>
              <a:rPr lang="zh-CN" altLang="en-US" sz="4000" b="1" dirty="0">
                <a:latin typeface="宋体" panose="02010600030101010101" pitchFamily="2" charset="-122"/>
              </a:rPr>
              <a:t>第四节  因素分析法</a:t>
            </a:r>
          </a:p>
        </p:txBody>
      </p:sp>
      <p:sp>
        <p:nvSpPr>
          <p:cNvPr id="4"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graphicFrame>
        <p:nvGraphicFramePr>
          <p:cNvPr id="6" name="图示 5"/>
          <p:cNvGraphicFramePr/>
          <p:nvPr>
            <p:extLst>
              <p:ext uri="{D42A27DB-BD31-4B8C-83A1-F6EECF244321}">
                <p14:modId xmlns:p14="http://schemas.microsoft.com/office/powerpoint/2010/main" val="1479605410"/>
              </p:ext>
            </p:extLst>
          </p:nvPr>
        </p:nvGraphicFramePr>
        <p:xfrm>
          <a:off x="800196" y="1844824"/>
          <a:ext cx="10696404" cy="3933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zh-CN" altLang="en-US" sz="4000" b="1" dirty="0">
                <a:latin typeface="宋体" panose="02010600030101010101" pitchFamily="2" charset="-122"/>
              </a:rPr>
              <a:t>一、连环</a:t>
            </a:r>
            <a:r>
              <a:rPr lang="zh-CN" altLang="en-US" sz="4000" b="1" dirty="0" smtClean="0">
                <a:latin typeface="宋体" panose="02010600030101010101" pitchFamily="2" charset="-122"/>
              </a:rPr>
              <a:t>替代法</a:t>
            </a:r>
            <a:endParaRPr lang="zh-CN" altLang="en-US" sz="4000" b="1" dirty="0">
              <a:latin typeface="宋体" panose="02010600030101010101" pitchFamily="2" charset="-122"/>
            </a:endParaRPr>
          </a:p>
        </p:txBody>
      </p:sp>
      <p:graphicFrame>
        <p:nvGraphicFramePr>
          <p:cNvPr id="3" name="图示 2"/>
          <p:cNvGraphicFramePr/>
          <p:nvPr>
            <p:extLst>
              <p:ext uri="{D42A27DB-BD31-4B8C-83A1-F6EECF244321}">
                <p14:modId xmlns:p14="http://schemas.microsoft.com/office/powerpoint/2010/main" val="1841402538"/>
              </p:ext>
            </p:extLst>
          </p:nvPr>
        </p:nvGraphicFramePr>
        <p:xfrm>
          <a:off x="1919536" y="2420888"/>
          <a:ext cx="835292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a:spLocks noChangeAspect="1"/>
          </p:cNvSpPr>
          <p:nvPr/>
        </p:nvSpPr>
        <p:spPr>
          <a:xfrm>
            <a:off x="47328" y="116632"/>
            <a:ext cx="5304657"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因素分析法</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lnSpcReduction="10000"/>
          </a:bodyPr>
          <a:lstStyle/>
          <a:p>
            <a:r>
              <a:rPr lang="zh-CN" altLang="zh-CN" dirty="0" smtClean="0">
                <a:latin typeface="Times New Roman" pitchFamily="18" charset="0"/>
                <a:cs typeface="Times New Roman" pitchFamily="18" charset="0"/>
              </a:rPr>
              <a:t>一、连环替代法</a:t>
            </a:r>
          </a:p>
          <a:p>
            <a:r>
              <a:rPr lang="zh-CN" altLang="zh-CN" dirty="0" smtClean="0">
                <a:latin typeface="Times New Roman" pitchFamily="18" charset="0"/>
                <a:cs typeface="Times New Roman" pitchFamily="18" charset="0"/>
              </a:rPr>
              <a:t>这种分析方法的思路是：某一成本指标</a:t>
            </a:r>
            <a:r>
              <a:rPr lang="en-US" altLang="zh-CN" i="1" dirty="0" smtClean="0">
                <a:latin typeface="Times New Roman" pitchFamily="18" charset="0"/>
                <a:cs typeface="Times New Roman" pitchFamily="18" charset="0"/>
              </a:rPr>
              <a:t>M</a:t>
            </a:r>
            <a:r>
              <a:rPr lang="zh-CN" altLang="zh-CN" dirty="0" smtClean="0">
                <a:latin typeface="Times New Roman" pitchFamily="18" charset="0"/>
                <a:cs typeface="Times New Roman" pitchFamily="18" charset="0"/>
              </a:rPr>
              <a:t>由</a:t>
            </a:r>
            <a:r>
              <a:rPr lang="en-US" altLang="zh-CN" i="1" dirty="0" smtClean="0">
                <a:latin typeface="Times New Roman" pitchFamily="18" charset="0"/>
                <a:cs typeface="Times New Roman" pitchFamily="18" charset="0"/>
              </a:rPr>
              <a:t>A</a:t>
            </a:r>
            <a:r>
              <a:rPr lang="en-US" altLang="zh-CN" baseline="-25000" dirty="0" smtClean="0">
                <a:latin typeface="Times New Roman" pitchFamily="18" charset="0"/>
                <a:cs typeface="Times New Roman" pitchFamily="18" charset="0"/>
              </a:rPr>
              <a:t>1</a:t>
            </a:r>
            <a:r>
              <a:rPr lang="zh-CN"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A</a:t>
            </a:r>
            <a:r>
              <a:rPr lang="en-US" altLang="zh-CN" baseline="-25000" dirty="0" smtClean="0">
                <a:latin typeface="Times New Roman" pitchFamily="18" charset="0"/>
                <a:cs typeface="Times New Roman" pitchFamily="18" charset="0"/>
              </a:rPr>
              <a:t>2</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 A</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A</a:t>
            </a:r>
            <a:r>
              <a:rPr lang="en-US" altLang="zh-CN" i="1" baseline="-25000" dirty="0" smtClean="0">
                <a:latin typeface="Times New Roman" pitchFamily="18" charset="0"/>
                <a:cs typeface="Times New Roman" pitchFamily="18" charset="0"/>
              </a:rPr>
              <a:t>n</a:t>
            </a:r>
            <a:r>
              <a:rPr lang="zh-CN" altLang="zh-CN" dirty="0" smtClean="0">
                <a:latin typeface="Times New Roman" pitchFamily="18" charset="0"/>
                <a:cs typeface="Times New Roman" pitchFamily="18" charset="0"/>
              </a:rPr>
              <a:t>诸因素所构成，当诸因素数值发生变动时，即</a:t>
            </a:r>
            <a:r>
              <a:rPr lang="en-US" altLang="zh-CN" i="1" dirty="0" smtClean="0">
                <a:latin typeface="Times New Roman" pitchFamily="18" charset="0"/>
                <a:cs typeface="Times New Roman" pitchFamily="18" charset="0"/>
              </a:rPr>
              <a:t>A</a:t>
            </a:r>
            <a:r>
              <a:rPr lang="en-US" altLang="zh-CN" baseline="-25000" dirty="0" smtClean="0">
                <a:latin typeface="Times New Roman" pitchFamily="18" charset="0"/>
                <a:cs typeface="Times New Roman" pitchFamily="18" charset="0"/>
              </a:rPr>
              <a:t>1</a:t>
            </a:r>
            <a:r>
              <a:rPr lang="zh-CN"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A</a:t>
            </a:r>
            <a:r>
              <a:rPr lang="en-US" altLang="zh-CN" baseline="-25000" dirty="0" smtClean="0">
                <a:latin typeface="Times New Roman" pitchFamily="18" charset="0"/>
                <a:cs typeface="Times New Roman" pitchFamily="18" charset="0"/>
              </a:rPr>
              <a:t>2</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A</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A</a:t>
            </a:r>
            <a:r>
              <a:rPr lang="en-US" altLang="zh-CN" baseline="-25000" dirty="0" smtClean="0">
                <a:latin typeface="Times New Roman" pitchFamily="18" charset="0"/>
                <a:cs typeface="Times New Roman" pitchFamily="18" charset="0"/>
              </a:rPr>
              <a:t>n</a:t>
            </a:r>
            <a:r>
              <a:rPr lang="zh-CN" altLang="zh-CN" dirty="0" smtClean="0">
                <a:latin typeface="Times New Roman" pitchFamily="18" charset="0"/>
                <a:cs typeface="Times New Roman" pitchFamily="18" charset="0"/>
              </a:rPr>
              <a:t>分别变化为</a:t>
            </a:r>
            <a:r>
              <a:rPr lang="en-US" altLang="zh-CN" i="1" dirty="0" smtClean="0">
                <a:latin typeface="Times New Roman" pitchFamily="18" charset="0"/>
                <a:cs typeface="Times New Roman" pitchFamily="18" charset="0"/>
              </a:rPr>
              <a:t>A</a:t>
            </a:r>
            <a:r>
              <a:rPr lang="en-US" altLang="zh-CN" baseline="-25000" dirty="0" smtClean="0">
                <a:latin typeface="Times New Roman" pitchFamily="18" charset="0"/>
                <a:cs typeface="Times New Roman" pitchFamily="18" charset="0"/>
              </a:rPr>
              <a:t>1</a:t>
            </a:r>
            <a:r>
              <a:rPr lang="en-US" altLang="zh-CN" i="1"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A</a:t>
            </a:r>
            <a:r>
              <a:rPr lang="en-US" altLang="zh-CN" baseline="-25000" dirty="0" smtClean="0">
                <a:latin typeface="Times New Roman" pitchFamily="18" charset="0"/>
                <a:cs typeface="Times New Roman" pitchFamily="18" charset="0"/>
              </a:rPr>
              <a:t>2</a:t>
            </a:r>
            <a:r>
              <a:rPr lang="en-US" altLang="zh-CN" i="1"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 </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A‘</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A</a:t>
            </a:r>
            <a:r>
              <a:rPr lang="en-US" altLang="zh-CN" i="1" baseline="-25000" dirty="0" smtClean="0">
                <a:latin typeface="Times New Roman" pitchFamily="18" charset="0"/>
                <a:cs typeface="Times New Roman" pitchFamily="18" charset="0"/>
              </a:rPr>
              <a:t>n</a:t>
            </a:r>
            <a:r>
              <a:rPr lang="en-US" altLang="zh-CN" i="1"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时，则成本指标</a:t>
            </a:r>
            <a:r>
              <a:rPr lang="en-US" altLang="zh-CN" i="1" dirty="0" smtClean="0">
                <a:latin typeface="Times New Roman" pitchFamily="18" charset="0"/>
                <a:cs typeface="Times New Roman" pitchFamily="18" charset="0"/>
              </a:rPr>
              <a:t>M</a:t>
            </a:r>
            <a:r>
              <a:rPr lang="zh-CN" altLang="zh-CN" dirty="0" smtClean="0">
                <a:latin typeface="Times New Roman" pitchFamily="18" charset="0"/>
                <a:cs typeface="Times New Roman" pitchFamily="18" charset="0"/>
              </a:rPr>
              <a:t>变化为</a:t>
            </a:r>
            <a:r>
              <a:rPr lang="en-US" altLang="zh-CN" i="1" dirty="0" smtClean="0">
                <a:latin typeface="Times New Roman" pitchFamily="18" charset="0"/>
                <a:cs typeface="Times New Roman" pitchFamily="18" charset="0"/>
              </a:rPr>
              <a:t>M‘</a:t>
            </a:r>
            <a:r>
              <a:rPr lang="zh-CN" altLang="zh-CN" dirty="0" smtClean="0">
                <a:latin typeface="Times New Roman" pitchFamily="18" charset="0"/>
                <a:cs typeface="Times New Roman" pitchFamily="18" charset="0"/>
              </a:rPr>
              <a:t>。如果以各因素的变化值</a:t>
            </a:r>
            <a:r>
              <a:rPr lang="en-US" altLang="zh-CN" i="1" dirty="0" smtClean="0">
                <a:latin typeface="Times New Roman" pitchFamily="18" charset="0"/>
                <a:cs typeface="Times New Roman" pitchFamily="18" charset="0"/>
              </a:rPr>
              <a:t>A</a:t>
            </a:r>
            <a:r>
              <a:rPr lang="en-US" altLang="zh-CN" baseline="-25000" dirty="0" smtClean="0">
                <a:latin typeface="Times New Roman" pitchFamily="18" charset="0"/>
                <a:cs typeface="Times New Roman" pitchFamily="18" charset="0"/>
              </a:rPr>
              <a:t>1</a:t>
            </a:r>
            <a:r>
              <a:rPr lang="en-US" altLang="zh-CN"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A</a:t>
            </a:r>
            <a:r>
              <a:rPr lang="en-US" altLang="zh-CN" baseline="-25000" dirty="0" smtClean="0">
                <a:latin typeface="Times New Roman" pitchFamily="18" charset="0"/>
                <a:cs typeface="Times New Roman" pitchFamily="18" charset="0"/>
              </a:rPr>
              <a:t>2</a:t>
            </a:r>
            <a:r>
              <a:rPr lang="en-US" altLang="zh-CN" dirty="0" smtClean="0">
                <a:latin typeface="Times New Roman" pitchFamily="18" charset="0"/>
                <a:cs typeface="Times New Roman" pitchFamily="18" charset="0"/>
              </a:rPr>
              <a:t>‘ </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A’</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 </a:t>
            </a:r>
            <a:r>
              <a:rPr lang="en-US" altLang="zh-CN" i="1" dirty="0" smtClean="0">
                <a:latin typeface="Times New Roman" pitchFamily="18" charset="0"/>
                <a:cs typeface="Times New Roman" pitchFamily="18" charset="0"/>
              </a:rPr>
              <a:t>A</a:t>
            </a:r>
            <a:r>
              <a:rPr lang="en-US" altLang="zh-CN" i="1" baseline="-25000" dirty="0" smtClean="0">
                <a:latin typeface="Times New Roman" pitchFamily="18" charset="0"/>
                <a:cs typeface="Times New Roman" pitchFamily="18" charset="0"/>
              </a:rPr>
              <a:t>n</a:t>
            </a:r>
            <a:r>
              <a:rPr lang="en-US" altLang="zh-CN" i="1"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（通常为实际数）依次逐个地替换其原值（通常为标准数、计划数、预算数或上期数），每次替换后所得的结果减去前一次结果，其差额即为该次所替换的那个因素的影响数值。</a:t>
            </a:r>
            <a:endParaRPr lang="zh-CN" altLang="en-US" dirty="0">
              <a:latin typeface="Times New Roman" pitchFamily="18" charset="0"/>
              <a:cs typeface="Times New Roman" pitchFamily="18" charset="0"/>
            </a:endParaRPr>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剪去单角的矩形 6"/>
          <p:cNvSpPr/>
          <p:nvPr/>
        </p:nvSpPr>
        <p:spPr>
          <a:xfrm>
            <a:off x="1091444" y="2420888"/>
            <a:ext cx="10009112" cy="3312368"/>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74860" y="2435544"/>
            <a:ext cx="7242280" cy="3191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5714" name="Rectangle 2"/>
          <p:cNvSpPr>
            <a:spLocks noGrp="1" noChangeArrowheads="1"/>
          </p:cNvSpPr>
          <p:nvPr>
            <p:ph type="title"/>
          </p:nvPr>
        </p:nvSpPr>
        <p:spPr>
          <a:xfrm>
            <a:off x="956596" y="1268760"/>
            <a:ext cx="10363200" cy="750291"/>
          </a:xfrm>
          <a:noFill/>
        </p:spPr>
        <p:txBody>
          <a:bodyPr/>
          <a:lstStyle/>
          <a:p>
            <a:pPr eaLnBrk="1" hangingPunct="1"/>
            <a:r>
              <a:rPr lang="zh-CN" altLang="en-US" sz="4000" b="1" dirty="0" smtClean="0">
                <a:latin typeface="宋体" panose="02010600030101010101" pitchFamily="2" charset="-122"/>
              </a:rPr>
              <a:t>（一）乘</a:t>
            </a:r>
            <a:r>
              <a:rPr lang="zh-CN" altLang="en-US" sz="4000" b="1" dirty="0">
                <a:latin typeface="宋体" panose="02010600030101010101" pitchFamily="2" charset="-122"/>
              </a:rPr>
              <a:t>积关系的连环替代分析</a:t>
            </a:r>
          </a:p>
        </p:txBody>
      </p:sp>
      <p:sp>
        <p:nvSpPr>
          <p:cNvPr id="6" name="文本框 5"/>
          <p:cNvSpPr txBox="1">
            <a:spLocks noChangeAspect="1"/>
          </p:cNvSpPr>
          <p:nvPr/>
        </p:nvSpPr>
        <p:spPr>
          <a:xfrm>
            <a:off x="47328" y="116632"/>
            <a:ext cx="5304657"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因素分析法</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p:cNvPicPr>
            <a:picLocks noGrp="1" noChangeAspect="1" noChangeArrowheads="1"/>
          </p:cNvPicPr>
          <p:nvPr>
            <p:ph/>
          </p:nvPr>
        </p:nvPicPr>
        <p:blipFill>
          <a:blip r:embed="rId2" cstate="print"/>
          <a:srcRect/>
          <a:stretch>
            <a:fillRect/>
          </a:stretch>
        </p:blipFill>
        <p:spPr bwMode="auto">
          <a:xfrm>
            <a:off x="342561" y="1736812"/>
            <a:ext cx="11506878" cy="3384376"/>
          </a:xfrm>
          <a:prstGeom prst="rect">
            <a:avLst/>
          </a:prstGeom>
          <a:noFill/>
          <a:ln w="28575">
            <a:solidFill>
              <a:schemeClr val="bg1"/>
            </a:solid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p:cNvPicPr>
            <a:picLocks noGrp="1" noChangeAspect="1" noChangeArrowheads="1"/>
          </p:cNvPicPr>
          <p:nvPr>
            <p:ph/>
          </p:nvPr>
        </p:nvPicPr>
        <p:blipFill>
          <a:blip r:embed="rId2" cstate="print"/>
          <a:srcRect/>
          <a:stretch>
            <a:fillRect/>
          </a:stretch>
        </p:blipFill>
        <p:spPr bwMode="auto">
          <a:xfrm>
            <a:off x="372525" y="1412776"/>
            <a:ext cx="11446950" cy="4032448"/>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cxnSp>
        <p:nvCxnSpPr>
          <p:cNvPr id="280" name="Straight Connector 279"/>
          <p:cNvCxnSpPr/>
          <p:nvPr/>
        </p:nvCxnSpPr>
        <p:spPr>
          <a:xfrm>
            <a:off x="6096000" y="2929231"/>
            <a:ext cx="0" cy="2227961"/>
          </a:xfrm>
          <a:prstGeom prst="line">
            <a:avLst/>
          </a:prstGeom>
          <a:ln>
            <a:solidFill>
              <a:schemeClr val="bg1">
                <a:lumMod val="85000"/>
              </a:schemeClr>
            </a:solidFill>
            <a:prstDash val="sysDot"/>
          </a:ln>
          <a:effectLst>
            <a:outerShdw blurRad="50800" dist="635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43" name="TextBox 31"/>
          <p:cNvSpPr txBox="1">
            <a:spLocks noChangeArrowheads="1"/>
          </p:cNvSpPr>
          <p:nvPr/>
        </p:nvSpPr>
        <p:spPr bwMode="auto">
          <a:xfrm>
            <a:off x="2135560" y="3568710"/>
            <a:ext cx="3195024" cy="1569660"/>
          </a:xfrm>
          <a:prstGeom prst="rect">
            <a:avLst/>
          </a:prstGeom>
          <a:noFill/>
          <a:ln>
            <a:noFill/>
          </a:ln>
          <a:effectLst>
            <a:glow rad="139700">
              <a:srgbClr val="FFFF00">
                <a:alpha val="40000"/>
              </a:srgbClr>
            </a:glow>
          </a:effectLst>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1001">
            <a:schemeClr val="lt1"/>
          </a:fillRef>
          <a:effectRef idx="0">
            <a:scrgbClr r="0" g="0" b="0"/>
          </a:effectRef>
          <a:fontRef idx="major"/>
        </p:style>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l" eaLnBrk="1" hangingPunct="1"/>
            <a:r>
              <a:rPr lang="zh-CN" altLang="zh-CN" sz="3200" dirty="0">
                <a:effectLst/>
                <a:latin typeface="楷体" panose="02010609060101010101" pitchFamily="49" charset="-122"/>
                <a:ea typeface="楷体" panose="02010609060101010101" pitchFamily="49" charset="-122"/>
              </a:rPr>
              <a:t>可随时按实际业务量进行调整，具有</a:t>
            </a:r>
            <a:r>
              <a:rPr lang="zh-CN" altLang="zh-CN" sz="3200" dirty="0" smtClean="0">
                <a:effectLst/>
                <a:latin typeface="楷体" panose="02010609060101010101" pitchFamily="49" charset="-122"/>
                <a:ea typeface="楷体" panose="02010609060101010101" pitchFamily="49" charset="-122"/>
              </a:rPr>
              <a:t>伸缩性</a:t>
            </a:r>
            <a:endParaRPr lang="id-ID" sz="3200" b="1" dirty="0">
              <a:effectLst/>
              <a:latin typeface="楷体" panose="02010609060101010101" pitchFamily="49" charset="-122"/>
              <a:ea typeface="楷体" panose="02010609060101010101" pitchFamily="49" charset="-122"/>
              <a:cs typeface="Lato Regular"/>
            </a:endParaRPr>
          </a:p>
        </p:txBody>
      </p:sp>
      <p:sp>
        <p:nvSpPr>
          <p:cNvPr id="244" name="Rounded Rectangle 243"/>
          <p:cNvSpPr/>
          <p:nvPr/>
        </p:nvSpPr>
        <p:spPr>
          <a:xfrm>
            <a:off x="2752810" y="3338170"/>
            <a:ext cx="1903030" cy="54863"/>
          </a:xfrm>
          <a:prstGeom prst="roundRect">
            <a:avLst>
              <a:gd name="adj" fmla="val 5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l"/>
            <a:endParaRPr lang="bg-BG" sz="1400" dirty="0">
              <a:latin typeface="楷体" panose="02010609060101010101" pitchFamily="49" charset="-122"/>
              <a:ea typeface="楷体" panose="02010609060101010101" pitchFamily="49" charset="-122"/>
            </a:endParaRPr>
          </a:p>
        </p:txBody>
      </p:sp>
      <p:sp>
        <p:nvSpPr>
          <p:cNvPr id="245" name="TextBox 31"/>
          <p:cNvSpPr txBox="1">
            <a:spLocks noChangeArrowheads="1"/>
          </p:cNvSpPr>
          <p:nvPr/>
        </p:nvSpPr>
        <p:spPr bwMode="auto">
          <a:xfrm>
            <a:off x="6947180" y="3566944"/>
            <a:ext cx="3181268" cy="1569660"/>
          </a:xfrm>
          <a:prstGeom prst="rect">
            <a:avLst/>
          </a:prstGeom>
          <a:noFill/>
          <a:ln>
            <a:noFill/>
          </a:ln>
          <a:effectLst>
            <a:glow rad="139700">
              <a:srgbClr val="FFFF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l" eaLnBrk="1" hangingPunct="1"/>
            <a:r>
              <a:rPr lang="zh-CN" altLang="zh-CN" sz="3200" dirty="0">
                <a:effectLst/>
                <a:latin typeface="楷体" panose="02010609060101010101" pitchFamily="49" charset="-122"/>
                <a:ea typeface="楷体" panose="02010609060101010101" pitchFamily="49" charset="-122"/>
              </a:rPr>
              <a:t>以成本可划分为变动</a:t>
            </a:r>
            <a:r>
              <a:rPr lang="zh-CN" altLang="zh-CN" sz="3200" dirty="0" smtClean="0">
                <a:effectLst/>
                <a:latin typeface="楷体" panose="02010609060101010101" pitchFamily="49" charset="-122"/>
                <a:ea typeface="楷体" panose="02010609060101010101" pitchFamily="49" charset="-122"/>
              </a:rPr>
              <a:t>费用</a:t>
            </a:r>
            <a:r>
              <a:rPr lang="zh-CN" altLang="en-US" sz="3200" dirty="0" smtClean="0">
                <a:effectLst/>
                <a:latin typeface="楷体" panose="02010609060101010101" pitchFamily="49" charset="-122"/>
                <a:ea typeface="楷体" panose="02010609060101010101" pitchFamily="49" charset="-122"/>
              </a:rPr>
              <a:t>与</a:t>
            </a:r>
            <a:r>
              <a:rPr lang="zh-CN" altLang="zh-CN" sz="3200" dirty="0" smtClean="0">
                <a:effectLst/>
                <a:latin typeface="楷体" panose="02010609060101010101" pitchFamily="49" charset="-122"/>
                <a:ea typeface="楷体" panose="02010609060101010101" pitchFamily="49" charset="-122"/>
              </a:rPr>
              <a:t>固定</a:t>
            </a:r>
            <a:r>
              <a:rPr lang="zh-CN" altLang="zh-CN" sz="3200" dirty="0">
                <a:effectLst/>
                <a:latin typeface="楷体" panose="02010609060101010101" pitchFamily="49" charset="-122"/>
                <a:ea typeface="楷体" panose="02010609060101010101" pitchFamily="49" charset="-122"/>
              </a:rPr>
              <a:t>费用为</a:t>
            </a:r>
            <a:r>
              <a:rPr lang="zh-CN" altLang="zh-CN" sz="3200" dirty="0" smtClean="0">
                <a:effectLst/>
                <a:latin typeface="楷体" panose="02010609060101010101" pitchFamily="49" charset="-122"/>
                <a:ea typeface="楷体" panose="02010609060101010101" pitchFamily="49" charset="-122"/>
              </a:rPr>
              <a:t>前提</a:t>
            </a:r>
            <a:endParaRPr lang="id-ID" sz="3200" b="1" dirty="0">
              <a:effectLst/>
              <a:latin typeface="楷体" panose="02010609060101010101" pitchFamily="49" charset="-122"/>
              <a:ea typeface="楷体" panose="02010609060101010101" pitchFamily="49" charset="-122"/>
              <a:cs typeface="Lato Regular"/>
            </a:endParaRPr>
          </a:p>
        </p:txBody>
      </p:sp>
      <p:sp>
        <p:nvSpPr>
          <p:cNvPr id="246" name="Rounded Rectangle 245"/>
          <p:cNvSpPr/>
          <p:nvPr/>
        </p:nvSpPr>
        <p:spPr>
          <a:xfrm>
            <a:off x="7505338" y="3353558"/>
            <a:ext cx="1903030" cy="5486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l"/>
            <a:endParaRPr lang="bg-BG" sz="1400" dirty="0">
              <a:latin typeface="楷体" panose="02010609060101010101" pitchFamily="49" charset="-122"/>
              <a:ea typeface="楷体" panose="02010609060101010101" pitchFamily="49" charset="-122"/>
            </a:endParaRPr>
          </a:p>
        </p:txBody>
      </p:sp>
      <p:sp>
        <p:nvSpPr>
          <p:cNvPr id="166" name="Freeform 74"/>
          <p:cNvSpPr>
            <a:spLocks noChangeArrowheads="1"/>
          </p:cNvSpPr>
          <p:nvPr/>
        </p:nvSpPr>
        <p:spPr bwMode="auto">
          <a:xfrm>
            <a:off x="3323066" y="2561615"/>
            <a:ext cx="720526" cy="63817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1">
              <a:lumMod val="50000"/>
            </a:schemeClr>
          </a:solidFill>
          <a:ln>
            <a:noFill/>
          </a:ln>
          <a:effectLst/>
          <a:extLst/>
        </p:spPr>
        <p:txBody>
          <a:bodyPr wrap="none" anchor="ctr"/>
          <a:lstStyle/>
          <a:p>
            <a:pPr algn="l"/>
            <a:endParaRPr lang="en-US" sz="1400" dirty="0">
              <a:latin typeface="Calibri Light"/>
            </a:endParaRPr>
          </a:p>
        </p:txBody>
      </p:sp>
      <p:sp>
        <p:nvSpPr>
          <p:cNvPr id="167" name="Freeform 25"/>
          <p:cNvSpPr>
            <a:spLocks noEditPoints="1"/>
          </p:cNvSpPr>
          <p:nvPr/>
        </p:nvSpPr>
        <p:spPr bwMode="auto">
          <a:xfrm>
            <a:off x="8135764" y="2539334"/>
            <a:ext cx="638119" cy="679221"/>
          </a:xfrm>
          <a:custGeom>
            <a:avLst/>
            <a:gdLst>
              <a:gd name="T0" fmla="*/ 1548 w 1548"/>
              <a:gd name="T1" fmla="*/ 1327 h 1648"/>
              <a:gd name="T2" fmla="*/ 1268 w 1548"/>
              <a:gd name="T3" fmla="*/ 1408 h 1648"/>
              <a:gd name="T4" fmla="*/ 1186 w 1548"/>
              <a:gd name="T5" fmla="*/ 1129 h 1648"/>
              <a:gd name="T6" fmla="*/ 1307 w 1548"/>
              <a:gd name="T7" fmla="*/ 1195 h 1648"/>
              <a:gd name="T8" fmla="*/ 1388 w 1548"/>
              <a:gd name="T9" fmla="*/ 893 h 1648"/>
              <a:gd name="T10" fmla="*/ 1018 w 1548"/>
              <a:gd name="T11" fmla="*/ 327 h 1648"/>
              <a:gd name="T12" fmla="*/ 1061 w 1548"/>
              <a:gd name="T13" fmla="*/ 195 h 1648"/>
              <a:gd name="T14" fmla="*/ 1526 w 1548"/>
              <a:gd name="T15" fmla="*/ 893 h 1648"/>
              <a:gd name="T16" fmla="*/ 1428 w 1548"/>
              <a:gd name="T17" fmla="*/ 1261 h 1648"/>
              <a:gd name="T18" fmla="*/ 1548 w 1548"/>
              <a:gd name="T19" fmla="*/ 1327 h 1648"/>
              <a:gd name="T20" fmla="*/ 770 w 1548"/>
              <a:gd name="T21" fmla="*/ 1511 h 1648"/>
              <a:gd name="T22" fmla="*/ 235 w 1548"/>
              <a:gd name="T23" fmla="*/ 1200 h 1648"/>
              <a:gd name="T24" fmla="*/ 357 w 1548"/>
              <a:gd name="T25" fmla="*/ 1130 h 1648"/>
              <a:gd name="T26" fmla="*/ 75 w 1548"/>
              <a:gd name="T27" fmla="*/ 1055 h 1648"/>
              <a:gd name="T28" fmla="*/ 0 w 1548"/>
              <a:gd name="T29" fmla="*/ 1336 h 1648"/>
              <a:gd name="T30" fmla="*/ 116 w 1548"/>
              <a:gd name="T31" fmla="*/ 1269 h 1648"/>
              <a:gd name="T32" fmla="*/ 770 w 1548"/>
              <a:gd name="T33" fmla="*/ 1648 h 1648"/>
              <a:gd name="T34" fmla="*/ 1180 w 1548"/>
              <a:gd name="T35" fmla="*/ 1527 h 1648"/>
              <a:gd name="T36" fmla="*/ 1095 w 1548"/>
              <a:gd name="T37" fmla="*/ 1418 h 1648"/>
              <a:gd name="T38" fmla="*/ 770 w 1548"/>
              <a:gd name="T39" fmla="*/ 1511 h 1648"/>
              <a:gd name="T40" fmla="*/ 153 w 1548"/>
              <a:gd name="T41" fmla="*/ 901 h 1648"/>
              <a:gd name="T42" fmla="*/ 152 w 1548"/>
              <a:gd name="T43" fmla="*/ 893 h 1648"/>
              <a:gd name="T44" fmla="*/ 702 w 1548"/>
              <a:gd name="T45" fmla="*/ 279 h 1648"/>
              <a:gd name="T46" fmla="*/ 702 w 1548"/>
              <a:gd name="T47" fmla="*/ 412 h 1648"/>
              <a:gd name="T48" fmla="*/ 908 w 1548"/>
              <a:gd name="T49" fmla="*/ 206 h 1648"/>
              <a:gd name="T50" fmla="*/ 702 w 1548"/>
              <a:gd name="T51" fmla="*/ 0 h 1648"/>
              <a:gd name="T52" fmla="*/ 702 w 1548"/>
              <a:gd name="T53" fmla="*/ 141 h 1648"/>
              <a:gd name="T54" fmla="*/ 15 w 1548"/>
              <a:gd name="T55" fmla="*/ 893 h 1648"/>
              <a:gd name="T56" fmla="*/ 16 w 1548"/>
              <a:gd name="T57" fmla="*/ 920 h 1648"/>
              <a:gd name="T58" fmla="*/ 153 w 1548"/>
              <a:gd name="T59" fmla="*/ 901 h 1648"/>
              <a:gd name="T60" fmla="*/ 573 w 1548"/>
              <a:gd name="T61" fmla="*/ 862 h 1648"/>
              <a:gd name="T62" fmla="*/ 602 w 1548"/>
              <a:gd name="T63" fmla="*/ 1039 h 1648"/>
              <a:gd name="T64" fmla="*/ 860 w 1548"/>
              <a:gd name="T65" fmla="*/ 830 h 1648"/>
              <a:gd name="T66" fmla="*/ 592 w 1548"/>
              <a:gd name="T67" fmla="*/ 1305 h 1648"/>
              <a:gd name="T68" fmla="*/ 661 w 1548"/>
              <a:gd name="T69" fmla="*/ 1305 h 1648"/>
              <a:gd name="T70" fmla="*/ 695 w 1548"/>
              <a:gd name="T71" fmla="*/ 1103 h 1648"/>
              <a:gd name="T72" fmla="*/ 887 w 1548"/>
              <a:gd name="T73" fmla="*/ 1061 h 1648"/>
              <a:gd name="T74" fmla="*/ 1170 w 1548"/>
              <a:gd name="T75" fmla="*/ 679 h 1648"/>
              <a:gd name="T76" fmla="*/ 573 w 1548"/>
              <a:gd name="T77" fmla="*/ 86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chemeClr val="accent2"/>
          </a:solidFill>
          <a:ln>
            <a:noFill/>
          </a:ln>
          <a:effectLst/>
        </p:spPr>
        <p:txBody>
          <a:bodyPr vert="horz" wrap="square" lIns="45720" tIns="22860" rIns="45720" bIns="22860" numCol="1" anchor="t" anchorCtr="0" compatLnSpc="1">
            <a:prstTxWarp prst="textNoShape">
              <a:avLst/>
            </a:prstTxWarp>
          </a:bodyPr>
          <a:lstStyle/>
          <a:p>
            <a:pPr algn="l"/>
            <a:endParaRPr lang="bg-BG" sz="1400" dirty="0">
              <a:latin typeface="Calibri Light"/>
            </a:endParaRPr>
          </a:p>
        </p:txBody>
      </p:sp>
      <p:sp>
        <p:nvSpPr>
          <p:cNvPr id="10" name="文本框 9"/>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
        <p:nvSpPr>
          <p:cNvPr id="23" name="标题 22"/>
          <p:cNvSpPr>
            <a:spLocks noGrp="1"/>
          </p:cNvSpPr>
          <p:nvPr>
            <p:ph type="title"/>
          </p:nvPr>
        </p:nvSpPr>
        <p:spPr/>
        <p:txBody>
          <a:bodyPr>
            <a:normAutofit/>
          </a:bodyPr>
          <a:lstStyle/>
          <a:p>
            <a:r>
              <a:rPr lang="zh-CN" altLang="en-US" b="1" dirty="0" smtClean="0">
                <a:solidFill>
                  <a:schemeClr val="tx2"/>
                </a:solidFill>
                <a:latin typeface="Lato Regular"/>
                <a:cs typeface="Lato Regular"/>
              </a:rPr>
              <a:t>（二）弹性预算的特点</a:t>
            </a:r>
            <a:endParaRPr lang="zh-CN" altLang="en-US" dirty="0"/>
          </a:p>
        </p:txBody>
      </p:sp>
    </p:spTree>
    <p:extLst>
      <p:ext uri="{BB962C8B-B14F-4D97-AF65-F5344CB8AC3E}">
        <p14:creationId xmlns:p14="http://schemas.microsoft.com/office/powerpoint/2010/main" val="218522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checkerboard(across)">
                                      <p:cBhvr>
                                        <p:cTn id="7" dur="500"/>
                                        <p:tgtEl>
                                          <p:spTgt spid="1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checkerboard(across)">
                                      <p:cBhvr>
                                        <p:cTn id="10" dur="500"/>
                                        <p:tgtEl>
                                          <p:spTgt spid="24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44"/>
                                        </p:tgtEl>
                                        <p:attrNameLst>
                                          <p:attrName>style.visibility</p:attrName>
                                        </p:attrNameLst>
                                      </p:cBhvr>
                                      <p:to>
                                        <p:strVal val="visible"/>
                                      </p:to>
                                    </p:set>
                                    <p:animEffect transition="in" filter="checkerboard(across)">
                                      <p:cBhvr>
                                        <p:cTn id="13" dur="500"/>
                                        <p:tgtEl>
                                          <p:spTgt spid="244"/>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80"/>
                                        </p:tgtEl>
                                        <p:attrNameLst>
                                          <p:attrName>style.visibility</p:attrName>
                                        </p:attrNameLst>
                                      </p:cBhvr>
                                      <p:to>
                                        <p:strVal val="visible"/>
                                      </p:to>
                                    </p:set>
                                    <p:anim calcmode="lin" valueType="num">
                                      <p:cBhvr additive="base">
                                        <p:cTn id="17" dur="500"/>
                                        <p:tgtEl>
                                          <p:spTgt spid="280"/>
                                        </p:tgtEl>
                                        <p:attrNameLst>
                                          <p:attrName>ppt_y</p:attrName>
                                        </p:attrNameLst>
                                      </p:cBhvr>
                                      <p:tavLst>
                                        <p:tav tm="0">
                                          <p:val>
                                            <p:strVal val="#ppt_y+#ppt_h*1.125000"/>
                                          </p:val>
                                        </p:tav>
                                        <p:tav tm="100000">
                                          <p:val>
                                            <p:strVal val="#ppt_y"/>
                                          </p:val>
                                        </p:tav>
                                      </p:tavLst>
                                    </p:anim>
                                    <p:animEffect transition="in" filter="wipe(up)">
                                      <p:cBhvr>
                                        <p:cTn id="18" dur="500"/>
                                        <p:tgtEl>
                                          <p:spTgt spid="280"/>
                                        </p:tgtEl>
                                      </p:cBhvr>
                                    </p:animEffect>
                                  </p:childTnLst>
                                </p:cTn>
                              </p:par>
                            </p:childTnLst>
                          </p:cTn>
                        </p:par>
                        <p:par>
                          <p:cTn id="19" fill="hold">
                            <p:stCondLst>
                              <p:cond delay="1000"/>
                            </p:stCondLst>
                            <p:childTnLst>
                              <p:par>
                                <p:cTn id="20" presetID="5" presetClass="entr" presetSubtype="10" fill="hold" grpId="0" nodeType="after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checkerboard(across)">
                                      <p:cBhvr>
                                        <p:cTn id="22" dur="500"/>
                                        <p:tgtEl>
                                          <p:spTgt spid="16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45"/>
                                        </p:tgtEl>
                                        <p:attrNameLst>
                                          <p:attrName>style.visibility</p:attrName>
                                        </p:attrNameLst>
                                      </p:cBhvr>
                                      <p:to>
                                        <p:strVal val="visible"/>
                                      </p:to>
                                    </p:set>
                                    <p:animEffect transition="in" filter="checkerboard(across)">
                                      <p:cBhvr>
                                        <p:cTn id="25" dur="500"/>
                                        <p:tgtEl>
                                          <p:spTgt spid="24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checkerboard(across)">
                                      <p:cBhvr>
                                        <p:cTn id="28"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4" grpId="0" animBg="1"/>
      <p:bldP spid="245" grpId="0"/>
      <p:bldP spid="246" grpId="0" animBg="1"/>
      <p:bldP spid="166" grpId="0" animBg="1"/>
      <p:bldP spid="16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endParaRPr lang="zh-CN" altLang="en-US" dirty="0"/>
          </a:p>
        </p:txBody>
      </p:sp>
      <p:pic>
        <p:nvPicPr>
          <p:cNvPr id="247810" name="Picture 2"/>
          <p:cNvPicPr>
            <a:picLocks noChangeAspect="1" noChangeArrowheads="1"/>
          </p:cNvPicPr>
          <p:nvPr/>
        </p:nvPicPr>
        <p:blipFill>
          <a:blip r:embed="rId2" cstate="print"/>
          <a:srcRect/>
          <a:stretch>
            <a:fillRect/>
          </a:stretch>
        </p:blipFill>
        <p:spPr bwMode="auto">
          <a:xfrm>
            <a:off x="839416" y="1664804"/>
            <a:ext cx="10513168" cy="3528392"/>
          </a:xfrm>
          <a:prstGeom prst="rect">
            <a:avLst/>
          </a:prstGeom>
          <a:noFill/>
          <a:ln w="9525">
            <a:noFill/>
            <a:miter lim="800000"/>
            <a:headEnd/>
            <a:tailEnd/>
          </a:ln>
        </p:spPr>
      </p:pic>
      <p:sp>
        <p:nvSpPr>
          <p:cNvPr id="4"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Grp="1" noChangeAspect="1" noChangeArrowheads="1"/>
          </p:cNvPicPr>
          <p:nvPr>
            <p:ph/>
          </p:nvPr>
        </p:nvPicPr>
        <p:blipFill>
          <a:blip r:embed="rId2" cstate="print"/>
          <a:srcRect/>
          <a:stretch>
            <a:fillRect/>
          </a:stretch>
        </p:blipFill>
        <p:spPr bwMode="auto">
          <a:xfrm>
            <a:off x="557069" y="2096852"/>
            <a:ext cx="11077862" cy="2664296"/>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p:cNvPicPr>
            <a:picLocks noGrp="1" noChangeAspect="1" noChangeArrowheads="1"/>
          </p:cNvPicPr>
          <p:nvPr>
            <p:ph/>
          </p:nvPr>
        </p:nvPicPr>
        <p:blipFill>
          <a:blip r:embed="rId2" cstate="print"/>
          <a:srcRect/>
          <a:stretch>
            <a:fillRect/>
          </a:stretch>
        </p:blipFill>
        <p:spPr bwMode="auto">
          <a:xfrm>
            <a:off x="473023" y="1304764"/>
            <a:ext cx="11245955" cy="4248472"/>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fontScale="77500" lnSpcReduction="20000"/>
          </a:bodyPr>
          <a:lstStyle/>
          <a:p>
            <a:pPr indent="504000">
              <a:spcBef>
                <a:spcPts val="0"/>
              </a:spcBef>
            </a:pPr>
            <a:r>
              <a:rPr lang="zh-CN" altLang="zh-CN" dirty="0" smtClean="0"/>
              <a:t>（二）连环替代法运用原则</a:t>
            </a:r>
          </a:p>
          <a:p>
            <a:pPr indent="504000">
              <a:spcBef>
                <a:spcPts val="0"/>
              </a:spcBef>
            </a:pPr>
            <a:r>
              <a:rPr lang="zh-CN" altLang="zh-CN" dirty="0" smtClean="0">
                <a:latin typeface="楷体" pitchFamily="49" charset="-122"/>
                <a:ea typeface="楷体" pitchFamily="49" charset="-122"/>
              </a:rPr>
              <a:t>（</a:t>
            </a:r>
            <a:r>
              <a:rPr lang="en-US" altLang="zh-CN" dirty="0" smtClean="0">
                <a:latin typeface="楷体" pitchFamily="49" charset="-122"/>
                <a:ea typeface="楷体" pitchFamily="49" charset="-122"/>
              </a:rPr>
              <a:t>1</a:t>
            </a:r>
            <a:r>
              <a:rPr lang="zh-CN" altLang="zh-CN" dirty="0" smtClean="0">
                <a:latin typeface="楷体" pitchFamily="49" charset="-122"/>
                <a:ea typeface="楷体" pitchFamily="49" charset="-122"/>
              </a:rPr>
              <a:t>）将要分析的某项经济指标构造为若干个因素的关系式，应注意经济指标的组成因素应能够反映形成该项指标差异的内在构成原因，否则，计算的结果就不准确。</a:t>
            </a:r>
          </a:p>
          <a:p>
            <a:pPr indent="504000">
              <a:spcBef>
                <a:spcPts val="0"/>
              </a:spcBef>
            </a:pPr>
            <a:r>
              <a:rPr lang="zh-CN" altLang="zh-CN" dirty="0" smtClean="0">
                <a:latin typeface="楷体" pitchFamily="49" charset="-122"/>
                <a:ea typeface="楷体" pitchFamily="49" charset="-122"/>
              </a:rPr>
              <a:t>（</a:t>
            </a:r>
            <a:r>
              <a:rPr lang="en-US" altLang="zh-CN" dirty="0" smtClean="0">
                <a:latin typeface="楷体" pitchFamily="49" charset="-122"/>
                <a:ea typeface="楷体" pitchFamily="49" charset="-122"/>
              </a:rPr>
              <a:t>2</a:t>
            </a:r>
            <a:r>
              <a:rPr lang="zh-CN" altLang="zh-CN" dirty="0" smtClean="0">
                <a:latin typeface="楷体" pitchFamily="49" charset="-122"/>
                <a:ea typeface="楷体" pitchFamily="49" charset="-122"/>
              </a:rPr>
              <a:t>）计算成本指标的实际数与基期数（如计划数、上期数等），从而形成两个相联系的成本指标。</a:t>
            </a:r>
          </a:p>
          <a:p>
            <a:pPr indent="504000">
              <a:spcBef>
                <a:spcPts val="0"/>
              </a:spcBef>
            </a:pPr>
            <a:r>
              <a:rPr lang="zh-CN" altLang="zh-CN" dirty="0" smtClean="0">
                <a:latin typeface="楷体" pitchFamily="49" charset="-122"/>
                <a:ea typeface="楷体" pitchFamily="49" charset="-122"/>
              </a:rPr>
              <a:t>（</a:t>
            </a:r>
            <a:r>
              <a:rPr lang="en-US" altLang="zh-CN" dirty="0" smtClean="0">
                <a:latin typeface="楷体" pitchFamily="49" charset="-122"/>
                <a:ea typeface="楷体" pitchFamily="49" charset="-122"/>
              </a:rPr>
              <a:t>3</a:t>
            </a:r>
            <a:r>
              <a:rPr lang="zh-CN" altLang="zh-CN" dirty="0" smtClean="0">
                <a:latin typeface="楷体" pitchFamily="49" charset="-122"/>
                <a:ea typeface="楷体" pitchFamily="49" charset="-122"/>
              </a:rPr>
              <a:t>）合理确定各因素的替代顺序。一般是先替代数量指标，后替代质量指标；先替代实物量指标，后替代货币量指标；先替代主要指标，后替代次要指标。</a:t>
            </a:r>
          </a:p>
          <a:p>
            <a:pPr indent="504000">
              <a:spcBef>
                <a:spcPts val="0"/>
              </a:spcBef>
            </a:pPr>
            <a:r>
              <a:rPr lang="zh-CN" altLang="zh-CN" dirty="0" smtClean="0">
                <a:latin typeface="楷体" pitchFamily="49" charset="-122"/>
                <a:ea typeface="楷体" pitchFamily="49" charset="-122"/>
              </a:rPr>
              <a:t>（</a:t>
            </a:r>
            <a:r>
              <a:rPr lang="en-US" altLang="zh-CN" dirty="0" smtClean="0">
                <a:latin typeface="楷体" pitchFamily="49" charset="-122"/>
                <a:ea typeface="楷体" pitchFamily="49" charset="-122"/>
              </a:rPr>
              <a:t>4</a:t>
            </a:r>
            <a:r>
              <a:rPr lang="zh-CN" altLang="zh-CN" dirty="0" smtClean="0">
                <a:latin typeface="楷体" pitchFamily="49" charset="-122"/>
                <a:ea typeface="楷体" pitchFamily="49" charset="-122"/>
              </a:rPr>
              <a:t>）计算替代指标。其方法是以基期数为基础，用实际指标体系中的各个因素，逐步顺序地替换。</a:t>
            </a:r>
          </a:p>
          <a:p>
            <a:pPr indent="504000">
              <a:spcBef>
                <a:spcPts val="0"/>
              </a:spcBef>
            </a:pPr>
            <a:r>
              <a:rPr lang="zh-CN" altLang="zh-CN" dirty="0" smtClean="0">
                <a:latin typeface="楷体" pitchFamily="49" charset="-122"/>
                <a:ea typeface="楷体" pitchFamily="49" charset="-122"/>
              </a:rPr>
              <a:t>（</a:t>
            </a:r>
            <a:r>
              <a:rPr lang="en-US" altLang="zh-CN" dirty="0" smtClean="0">
                <a:latin typeface="楷体" pitchFamily="49" charset="-122"/>
                <a:ea typeface="楷体" pitchFamily="49" charset="-122"/>
              </a:rPr>
              <a:t>5</a:t>
            </a:r>
            <a:r>
              <a:rPr lang="zh-CN" altLang="zh-CN" dirty="0" smtClean="0">
                <a:latin typeface="楷体" pitchFamily="49" charset="-122"/>
                <a:ea typeface="楷体" pitchFamily="49" charset="-122"/>
              </a:rPr>
              <a:t>）计算各因素变动对经济指标的影响程度。</a:t>
            </a:r>
          </a:p>
          <a:p>
            <a:pPr indent="504000">
              <a:spcBef>
                <a:spcPts val="0"/>
              </a:spcBef>
            </a:pPr>
            <a:r>
              <a:rPr lang="zh-CN" altLang="zh-CN" dirty="0" smtClean="0">
                <a:latin typeface="楷体" pitchFamily="49" charset="-122"/>
                <a:ea typeface="楷体" pitchFamily="49" charset="-122"/>
              </a:rPr>
              <a:t>（</a:t>
            </a:r>
            <a:r>
              <a:rPr lang="en-US" altLang="zh-CN" dirty="0" smtClean="0">
                <a:latin typeface="楷体" pitchFamily="49" charset="-122"/>
                <a:ea typeface="楷体" pitchFamily="49" charset="-122"/>
              </a:rPr>
              <a:t>6</a:t>
            </a:r>
            <a:r>
              <a:rPr lang="zh-CN" altLang="zh-CN" dirty="0" smtClean="0">
                <a:latin typeface="楷体" pitchFamily="49" charset="-122"/>
                <a:ea typeface="楷体" pitchFamily="49" charset="-122"/>
              </a:rPr>
              <a:t>）将各因素变动对经济指标影响程度的数额相加，应与该项经济指标实际数与基期数的差额（即分析对象）相等。</a:t>
            </a:r>
            <a:endParaRPr lang="zh-CN" altLang="en-US" dirty="0">
              <a:latin typeface="楷体" pitchFamily="49" charset="-122"/>
              <a:ea typeface="楷体" pitchFamily="49" charset="-122"/>
            </a:endParaRPr>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dirty="0" smtClean="0"/>
              <a:t>二、差额分析法</a:t>
            </a:r>
          </a:p>
          <a:p>
            <a:r>
              <a:rPr lang="zh-CN" altLang="zh-CN" dirty="0" smtClean="0"/>
              <a:t>差额分析法实际上是连环替代法的一种简化形式，是利用各个因素的比较值与基准值之间的差额，来计算各因素对分析指标的影响。</a:t>
            </a:r>
            <a:endParaRPr lang="zh-CN" altLang="en-US" dirty="0"/>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p:cNvPicPr>
            <a:picLocks noGrp="1" noChangeAspect="1" noChangeArrowheads="1"/>
          </p:cNvPicPr>
          <p:nvPr>
            <p:ph/>
          </p:nvPr>
        </p:nvPicPr>
        <p:blipFill>
          <a:blip r:embed="rId2" cstate="print"/>
          <a:srcRect/>
          <a:stretch>
            <a:fillRect/>
          </a:stretch>
        </p:blipFill>
        <p:spPr bwMode="auto">
          <a:xfrm>
            <a:off x="503379" y="1556792"/>
            <a:ext cx="11137237" cy="4176464"/>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p:cNvPicPr>
            <a:picLocks noGrp="1" noChangeAspect="1" noChangeArrowheads="1"/>
          </p:cNvPicPr>
          <p:nvPr>
            <p:ph/>
          </p:nvPr>
        </p:nvPicPr>
        <p:blipFill>
          <a:blip r:embed="rId2" cstate="print"/>
          <a:srcRect/>
          <a:stretch>
            <a:fillRect/>
          </a:stretch>
        </p:blipFill>
        <p:spPr bwMode="auto">
          <a:xfrm>
            <a:off x="449725" y="1484784"/>
            <a:ext cx="11309491" cy="4320480"/>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dirty="0" smtClean="0"/>
              <a:t>三、“因素变动率”分析法</a:t>
            </a:r>
          </a:p>
          <a:p>
            <a:r>
              <a:rPr lang="zh-CN" altLang="zh-CN" dirty="0" smtClean="0"/>
              <a:t>考虑到连环替代法在确定替代因素顺序时的非唯一性的缺陷，有人提出了不同于连环替代法的分析思路与分析公式体系。因其公式体系的核心是计算因素变动率，并按各因素变动率的大小来分摊成本指标变动差额</a:t>
            </a:r>
            <a:r>
              <a:rPr lang="en-US" altLang="zh-CN" dirty="0" smtClean="0"/>
              <a:t>	Δ</a:t>
            </a:r>
            <a:r>
              <a:rPr lang="en-US" altLang="zh-CN" i="1" dirty="0" smtClean="0"/>
              <a:t>M</a:t>
            </a:r>
            <a:r>
              <a:rPr lang="zh-CN" altLang="zh-CN" dirty="0" smtClean="0"/>
              <a:t>，故在此将其称为“因素变动率”分析法。本书仅对其中的乘积关系的因素分析公式介绍如下。</a:t>
            </a:r>
            <a:endParaRPr lang="zh-CN" altLang="en-US" dirty="0"/>
          </a:p>
        </p:txBody>
      </p:sp>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p:cNvPicPr>
            <a:picLocks noGrp="1" noChangeAspect="1" noChangeArrowheads="1"/>
          </p:cNvPicPr>
          <p:nvPr>
            <p:ph/>
          </p:nvPr>
        </p:nvPicPr>
        <p:blipFill>
          <a:blip r:embed="rId2" cstate="print"/>
          <a:srcRect/>
          <a:stretch>
            <a:fillRect/>
          </a:stretch>
        </p:blipFill>
        <p:spPr bwMode="auto">
          <a:xfrm>
            <a:off x="402868" y="1448780"/>
            <a:ext cx="11386265" cy="3960440"/>
          </a:xfrm>
          <a:prstGeom prst="rect">
            <a:avLst/>
          </a:prstGeom>
          <a:noFill/>
          <a:ln w="9525">
            <a:noFill/>
            <a:miter lim="800000"/>
            <a:headEnd/>
            <a:tailEnd/>
          </a:ln>
        </p:spPr>
      </p:pic>
      <p:pic>
        <p:nvPicPr>
          <p:cNvPr id="252931" name="Picture 3"/>
          <p:cNvPicPr>
            <a:picLocks noChangeAspect="1" noChangeArrowheads="1"/>
          </p:cNvPicPr>
          <p:nvPr/>
        </p:nvPicPr>
        <p:blipFill>
          <a:blip r:embed="rId3" cstate="print"/>
          <a:srcRect/>
          <a:stretch>
            <a:fillRect/>
          </a:stretch>
        </p:blipFill>
        <p:spPr bwMode="auto">
          <a:xfrm>
            <a:off x="6960096" y="2204864"/>
            <a:ext cx="4655840" cy="1656184"/>
          </a:xfrm>
          <a:prstGeom prst="rect">
            <a:avLst/>
          </a:prstGeom>
          <a:noFill/>
          <a:ln w="38100">
            <a:solidFill>
              <a:schemeClr val="accent2">
                <a:lumMod val="60000"/>
                <a:lumOff val="40000"/>
              </a:schemeClr>
            </a:solidFill>
            <a:miter lim="800000"/>
            <a:headEnd/>
            <a:tailEnd/>
          </a:ln>
        </p:spPr>
      </p:pic>
      <p:sp>
        <p:nvSpPr>
          <p:cNvPr id="4"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p:cNvPicPr>
            <a:picLocks noGrp="1" noChangeAspect="1" noChangeArrowheads="1"/>
          </p:cNvPicPr>
          <p:nvPr>
            <p:ph/>
          </p:nvPr>
        </p:nvPicPr>
        <p:blipFill>
          <a:blip r:embed="rId2" cstate="print"/>
          <a:srcRect/>
          <a:stretch>
            <a:fillRect/>
          </a:stretch>
        </p:blipFill>
        <p:spPr bwMode="auto">
          <a:xfrm>
            <a:off x="372608" y="1564074"/>
            <a:ext cx="11446785" cy="3729852"/>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cxnSp>
        <p:nvCxnSpPr>
          <p:cNvPr id="280" name="Straight Connector 279"/>
          <p:cNvCxnSpPr/>
          <p:nvPr/>
        </p:nvCxnSpPr>
        <p:spPr>
          <a:xfrm>
            <a:off x="5591944" y="3145255"/>
            <a:ext cx="0" cy="2227961"/>
          </a:xfrm>
          <a:prstGeom prst="line">
            <a:avLst/>
          </a:prstGeom>
          <a:ln>
            <a:solidFill>
              <a:schemeClr val="bg1">
                <a:lumMod val="85000"/>
              </a:schemeClr>
            </a:solidFill>
            <a:prstDash val="sysDot"/>
          </a:ln>
          <a:effectLst>
            <a:outerShdw blurRad="50800" dist="635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43" name="TextBox 31"/>
          <p:cNvSpPr txBox="1">
            <a:spLocks noChangeArrowheads="1"/>
          </p:cNvSpPr>
          <p:nvPr/>
        </p:nvSpPr>
        <p:spPr bwMode="auto">
          <a:xfrm>
            <a:off x="1055440" y="3784734"/>
            <a:ext cx="3195024" cy="1077218"/>
          </a:xfrm>
          <a:prstGeom prst="rect">
            <a:avLst/>
          </a:prstGeom>
          <a:noFill/>
          <a:ln>
            <a:noFill/>
          </a:ln>
          <a:effectLst>
            <a:glow rad="139700">
              <a:srgbClr val="FFFF00">
                <a:alpha val="40000"/>
              </a:srgbClr>
            </a:glo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业务量计</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量</a:t>
            </a:r>
            <a:endParaRPr lang="en-US" altLang="zh-CN"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endParaRPr>
          </a:p>
          <a:p>
            <a:pPr eaLnBrk="1" hangingPunct="1"/>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单</a:t>
            </a:r>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位的选取</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244" name="Rounded Rectangle 243"/>
          <p:cNvSpPr/>
          <p:nvPr/>
        </p:nvSpPr>
        <p:spPr>
          <a:xfrm>
            <a:off x="1672690" y="3554194"/>
            <a:ext cx="1903030" cy="54863"/>
          </a:xfrm>
          <a:prstGeom prst="roundRect">
            <a:avLst>
              <a:gd name="adj" fmla="val 5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245" name="TextBox 31"/>
          <p:cNvSpPr txBox="1">
            <a:spLocks noChangeArrowheads="1"/>
          </p:cNvSpPr>
          <p:nvPr/>
        </p:nvSpPr>
        <p:spPr bwMode="auto">
          <a:xfrm>
            <a:off x="4642924" y="3782968"/>
            <a:ext cx="3181268" cy="1077218"/>
          </a:xfrm>
          <a:prstGeom prst="rect">
            <a:avLst/>
          </a:prstGeom>
          <a:noFill/>
          <a:ln>
            <a:noFill/>
          </a:ln>
          <a:effectLst>
            <a:glow rad="139700">
              <a:srgbClr val="FFFF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确定业务</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量</a:t>
            </a:r>
            <a:endParaRPr lang="en-US" altLang="zh-CN"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endParaRPr>
          </a:p>
          <a:p>
            <a:pPr eaLnBrk="1" hangingPunct="1"/>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变</a:t>
            </a:r>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动范围</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246" name="Rounded Rectangle 245"/>
          <p:cNvSpPr/>
          <p:nvPr/>
        </p:nvSpPr>
        <p:spPr>
          <a:xfrm>
            <a:off x="5201082" y="3569582"/>
            <a:ext cx="1903030" cy="5486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66" name="Freeform 74"/>
          <p:cNvSpPr>
            <a:spLocks noChangeArrowheads="1"/>
          </p:cNvSpPr>
          <p:nvPr/>
        </p:nvSpPr>
        <p:spPr bwMode="auto">
          <a:xfrm>
            <a:off x="2242946" y="2777639"/>
            <a:ext cx="720526" cy="638179"/>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1">
              <a:lumMod val="50000"/>
            </a:schemeClr>
          </a:solidFill>
          <a:ln>
            <a:noFill/>
          </a:ln>
          <a:effectLst/>
          <a:extLst/>
        </p:spPr>
        <p:txBody>
          <a:bodyPr wrap="none" anchor="ctr"/>
          <a:lstStyle/>
          <a:p>
            <a:pPr algn="l"/>
            <a:endParaRPr lang="en-US"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67" name="Freeform 25"/>
          <p:cNvSpPr>
            <a:spLocks noEditPoints="1"/>
          </p:cNvSpPr>
          <p:nvPr/>
        </p:nvSpPr>
        <p:spPr bwMode="auto">
          <a:xfrm>
            <a:off x="5831508" y="2755358"/>
            <a:ext cx="638119" cy="679221"/>
          </a:xfrm>
          <a:custGeom>
            <a:avLst/>
            <a:gdLst>
              <a:gd name="T0" fmla="*/ 1548 w 1548"/>
              <a:gd name="T1" fmla="*/ 1327 h 1648"/>
              <a:gd name="T2" fmla="*/ 1268 w 1548"/>
              <a:gd name="T3" fmla="*/ 1408 h 1648"/>
              <a:gd name="T4" fmla="*/ 1186 w 1548"/>
              <a:gd name="T5" fmla="*/ 1129 h 1648"/>
              <a:gd name="T6" fmla="*/ 1307 w 1548"/>
              <a:gd name="T7" fmla="*/ 1195 h 1648"/>
              <a:gd name="T8" fmla="*/ 1388 w 1548"/>
              <a:gd name="T9" fmla="*/ 893 h 1648"/>
              <a:gd name="T10" fmla="*/ 1018 w 1548"/>
              <a:gd name="T11" fmla="*/ 327 h 1648"/>
              <a:gd name="T12" fmla="*/ 1061 w 1548"/>
              <a:gd name="T13" fmla="*/ 195 h 1648"/>
              <a:gd name="T14" fmla="*/ 1526 w 1548"/>
              <a:gd name="T15" fmla="*/ 893 h 1648"/>
              <a:gd name="T16" fmla="*/ 1428 w 1548"/>
              <a:gd name="T17" fmla="*/ 1261 h 1648"/>
              <a:gd name="T18" fmla="*/ 1548 w 1548"/>
              <a:gd name="T19" fmla="*/ 1327 h 1648"/>
              <a:gd name="T20" fmla="*/ 770 w 1548"/>
              <a:gd name="T21" fmla="*/ 1511 h 1648"/>
              <a:gd name="T22" fmla="*/ 235 w 1548"/>
              <a:gd name="T23" fmla="*/ 1200 h 1648"/>
              <a:gd name="T24" fmla="*/ 357 w 1548"/>
              <a:gd name="T25" fmla="*/ 1130 h 1648"/>
              <a:gd name="T26" fmla="*/ 75 w 1548"/>
              <a:gd name="T27" fmla="*/ 1055 h 1648"/>
              <a:gd name="T28" fmla="*/ 0 w 1548"/>
              <a:gd name="T29" fmla="*/ 1336 h 1648"/>
              <a:gd name="T30" fmla="*/ 116 w 1548"/>
              <a:gd name="T31" fmla="*/ 1269 h 1648"/>
              <a:gd name="T32" fmla="*/ 770 w 1548"/>
              <a:gd name="T33" fmla="*/ 1648 h 1648"/>
              <a:gd name="T34" fmla="*/ 1180 w 1548"/>
              <a:gd name="T35" fmla="*/ 1527 h 1648"/>
              <a:gd name="T36" fmla="*/ 1095 w 1548"/>
              <a:gd name="T37" fmla="*/ 1418 h 1648"/>
              <a:gd name="T38" fmla="*/ 770 w 1548"/>
              <a:gd name="T39" fmla="*/ 1511 h 1648"/>
              <a:gd name="T40" fmla="*/ 153 w 1548"/>
              <a:gd name="T41" fmla="*/ 901 h 1648"/>
              <a:gd name="T42" fmla="*/ 152 w 1548"/>
              <a:gd name="T43" fmla="*/ 893 h 1648"/>
              <a:gd name="T44" fmla="*/ 702 w 1548"/>
              <a:gd name="T45" fmla="*/ 279 h 1648"/>
              <a:gd name="T46" fmla="*/ 702 w 1548"/>
              <a:gd name="T47" fmla="*/ 412 h 1648"/>
              <a:gd name="T48" fmla="*/ 908 w 1548"/>
              <a:gd name="T49" fmla="*/ 206 h 1648"/>
              <a:gd name="T50" fmla="*/ 702 w 1548"/>
              <a:gd name="T51" fmla="*/ 0 h 1648"/>
              <a:gd name="T52" fmla="*/ 702 w 1548"/>
              <a:gd name="T53" fmla="*/ 141 h 1648"/>
              <a:gd name="T54" fmla="*/ 15 w 1548"/>
              <a:gd name="T55" fmla="*/ 893 h 1648"/>
              <a:gd name="T56" fmla="*/ 16 w 1548"/>
              <a:gd name="T57" fmla="*/ 920 h 1648"/>
              <a:gd name="T58" fmla="*/ 153 w 1548"/>
              <a:gd name="T59" fmla="*/ 901 h 1648"/>
              <a:gd name="T60" fmla="*/ 573 w 1548"/>
              <a:gd name="T61" fmla="*/ 862 h 1648"/>
              <a:gd name="T62" fmla="*/ 602 w 1548"/>
              <a:gd name="T63" fmla="*/ 1039 h 1648"/>
              <a:gd name="T64" fmla="*/ 860 w 1548"/>
              <a:gd name="T65" fmla="*/ 830 h 1648"/>
              <a:gd name="T66" fmla="*/ 592 w 1548"/>
              <a:gd name="T67" fmla="*/ 1305 h 1648"/>
              <a:gd name="T68" fmla="*/ 661 w 1548"/>
              <a:gd name="T69" fmla="*/ 1305 h 1648"/>
              <a:gd name="T70" fmla="*/ 695 w 1548"/>
              <a:gd name="T71" fmla="*/ 1103 h 1648"/>
              <a:gd name="T72" fmla="*/ 887 w 1548"/>
              <a:gd name="T73" fmla="*/ 1061 h 1648"/>
              <a:gd name="T74" fmla="*/ 1170 w 1548"/>
              <a:gd name="T75" fmla="*/ 679 h 1648"/>
              <a:gd name="T76" fmla="*/ 573 w 1548"/>
              <a:gd name="T77" fmla="*/ 86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8" h="1648">
                <a:moveTo>
                  <a:pt x="1548" y="1327"/>
                </a:moveTo>
                <a:cubicBezTo>
                  <a:pt x="1268" y="1408"/>
                  <a:pt x="1268" y="1408"/>
                  <a:pt x="1268" y="1408"/>
                </a:cubicBezTo>
                <a:cubicBezTo>
                  <a:pt x="1186" y="1129"/>
                  <a:pt x="1186" y="1129"/>
                  <a:pt x="1186" y="1129"/>
                </a:cubicBezTo>
                <a:cubicBezTo>
                  <a:pt x="1307" y="1195"/>
                  <a:pt x="1307" y="1195"/>
                  <a:pt x="1307" y="1195"/>
                </a:cubicBezTo>
                <a:cubicBezTo>
                  <a:pt x="1358" y="1105"/>
                  <a:pt x="1388" y="1003"/>
                  <a:pt x="1388" y="893"/>
                </a:cubicBezTo>
                <a:cubicBezTo>
                  <a:pt x="1388" y="640"/>
                  <a:pt x="1236" y="422"/>
                  <a:pt x="1018" y="327"/>
                </a:cubicBezTo>
                <a:cubicBezTo>
                  <a:pt x="1061" y="195"/>
                  <a:pt x="1061" y="195"/>
                  <a:pt x="1061" y="195"/>
                </a:cubicBezTo>
                <a:cubicBezTo>
                  <a:pt x="1334" y="309"/>
                  <a:pt x="1526" y="578"/>
                  <a:pt x="1526" y="893"/>
                </a:cubicBezTo>
                <a:cubicBezTo>
                  <a:pt x="1526" y="1027"/>
                  <a:pt x="1490" y="1152"/>
                  <a:pt x="1428" y="1261"/>
                </a:cubicBezTo>
                <a:lnTo>
                  <a:pt x="1548" y="1327"/>
                </a:lnTo>
                <a:close/>
                <a:moveTo>
                  <a:pt x="770" y="1511"/>
                </a:moveTo>
                <a:cubicBezTo>
                  <a:pt x="542" y="1511"/>
                  <a:pt x="342" y="1385"/>
                  <a:pt x="235" y="1200"/>
                </a:cubicBezTo>
                <a:cubicBezTo>
                  <a:pt x="357" y="1130"/>
                  <a:pt x="357" y="1130"/>
                  <a:pt x="357" y="1130"/>
                </a:cubicBezTo>
                <a:cubicBezTo>
                  <a:pt x="75" y="1055"/>
                  <a:pt x="75" y="1055"/>
                  <a:pt x="75" y="1055"/>
                </a:cubicBezTo>
                <a:cubicBezTo>
                  <a:pt x="0" y="1336"/>
                  <a:pt x="0" y="1336"/>
                  <a:pt x="0" y="1336"/>
                </a:cubicBezTo>
                <a:cubicBezTo>
                  <a:pt x="116" y="1269"/>
                  <a:pt x="116" y="1269"/>
                  <a:pt x="116" y="1269"/>
                </a:cubicBezTo>
                <a:cubicBezTo>
                  <a:pt x="247" y="1495"/>
                  <a:pt x="490" y="1648"/>
                  <a:pt x="770" y="1648"/>
                </a:cubicBezTo>
                <a:cubicBezTo>
                  <a:pt x="922" y="1648"/>
                  <a:pt x="1062" y="1603"/>
                  <a:pt x="1180" y="1527"/>
                </a:cubicBezTo>
                <a:cubicBezTo>
                  <a:pt x="1095" y="1418"/>
                  <a:pt x="1095" y="1418"/>
                  <a:pt x="1095" y="1418"/>
                </a:cubicBezTo>
                <a:cubicBezTo>
                  <a:pt x="1001" y="1476"/>
                  <a:pt x="890" y="1511"/>
                  <a:pt x="770" y="1511"/>
                </a:cubicBezTo>
                <a:close/>
                <a:moveTo>
                  <a:pt x="153" y="901"/>
                </a:moveTo>
                <a:cubicBezTo>
                  <a:pt x="153" y="898"/>
                  <a:pt x="152" y="896"/>
                  <a:pt x="152" y="893"/>
                </a:cubicBezTo>
                <a:cubicBezTo>
                  <a:pt x="152" y="575"/>
                  <a:pt x="393" y="314"/>
                  <a:pt x="702" y="279"/>
                </a:cubicBezTo>
                <a:cubicBezTo>
                  <a:pt x="702" y="412"/>
                  <a:pt x="702" y="412"/>
                  <a:pt x="702" y="412"/>
                </a:cubicBezTo>
                <a:cubicBezTo>
                  <a:pt x="908" y="206"/>
                  <a:pt x="908" y="206"/>
                  <a:pt x="908" y="206"/>
                </a:cubicBezTo>
                <a:cubicBezTo>
                  <a:pt x="702" y="0"/>
                  <a:pt x="702" y="0"/>
                  <a:pt x="702" y="0"/>
                </a:cubicBezTo>
                <a:cubicBezTo>
                  <a:pt x="702" y="141"/>
                  <a:pt x="702" y="141"/>
                  <a:pt x="702" y="141"/>
                </a:cubicBezTo>
                <a:cubicBezTo>
                  <a:pt x="317" y="175"/>
                  <a:pt x="15" y="499"/>
                  <a:pt x="15" y="893"/>
                </a:cubicBezTo>
                <a:cubicBezTo>
                  <a:pt x="15" y="902"/>
                  <a:pt x="16" y="911"/>
                  <a:pt x="16" y="920"/>
                </a:cubicBezTo>
                <a:lnTo>
                  <a:pt x="153" y="901"/>
                </a:lnTo>
                <a:close/>
                <a:moveTo>
                  <a:pt x="573" y="862"/>
                </a:moveTo>
                <a:cubicBezTo>
                  <a:pt x="556" y="922"/>
                  <a:pt x="563" y="984"/>
                  <a:pt x="602" y="1039"/>
                </a:cubicBezTo>
                <a:cubicBezTo>
                  <a:pt x="664" y="947"/>
                  <a:pt x="780" y="849"/>
                  <a:pt x="860" y="830"/>
                </a:cubicBezTo>
                <a:cubicBezTo>
                  <a:pt x="696" y="949"/>
                  <a:pt x="604" y="1116"/>
                  <a:pt x="592" y="1305"/>
                </a:cubicBezTo>
                <a:cubicBezTo>
                  <a:pt x="661" y="1305"/>
                  <a:pt x="661" y="1305"/>
                  <a:pt x="661" y="1305"/>
                </a:cubicBezTo>
                <a:cubicBezTo>
                  <a:pt x="660" y="1233"/>
                  <a:pt x="670" y="1144"/>
                  <a:pt x="695" y="1103"/>
                </a:cubicBezTo>
                <a:cubicBezTo>
                  <a:pt x="758" y="1124"/>
                  <a:pt x="827" y="1112"/>
                  <a:pt x="887" y="1061"/>
                </a:cubicBezTo>
                <a:cubicBezTo>
                  <a:pt x="1006" y="961"/>
                  <a:pt x="961" y="708"/>
                  <a:pt x="1170" y="679"/>
                </a:cubicBezTo>
                <a:cubicBezTo>
                  <a:pt x="890" y="526"/>
                  <a:pt x="624" y="688"/>
                  <a:pt x="573" y="862"/>
                </a:cubicBezTo>
                <a:close/>
              </a:path>
            </a:pathLst>
          </a:custGeom>
          <a:solidFill>
            <a:schemeClr val="accent2"/>
          </a:solidFill>
          <a:ln>
            <a:noFill/>
          </a:ln>
          <a:effectLst/>
        </p:spPr>
        <p:txBody>
          <a:bodyPr vert="horz" wrap="square" lIns="45720" tIns="22860" rIns="45720" bIns="22860" numCol="1" anchor="t" anchorCtr="0" compatLnSpc="1">
            <a:prstTxWarp prst="textNoShape">
              <a:avLst/>
            </a:prstTxWarp>
          </a:bodyPr>
          <a:lstStyle/>
          <a:p>
            <a:pPr algn="l"/>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1" name="Rounded Rectangle 247"/>
          <p:cNvSpPr/>
          <p:nvPr/>
        </p:nvSpPr>
        <p:spPr>
          <a:xfrm>
            <a:off x="8873490" y="3505503"/>
            <a:ext cx="1903030" cy="5486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2" name="Freeform 102"/>
          <p:cNvSpPr>
            <a:spLocks noChangeArrowheads="1"/>
          </p:cNvSpPr>
          <p:nvPr/>
        </p:nvSpPr>
        <p:spPr bwMode="auto">
          <a:xfrm>
            <a:off x="9445232" y="2708920"/>
            <a:ext cx="714007" cy="638179"/>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3"/>
          </a:solidFill>
          <a:ln>
            <a:noFill/>
          </a:ln>
          <a:effectLst/>
          <a:extLst/>
        </p:spPr>
        <p:txBody>
          <a:bodyPr wrap="none" anchor="ctr"/>
          <a:lstStyle/>
          <a:p>
            <a:endParaRPr lang="en-US" sz="1400" dirty="0">
              <a:effectLst>
                <a:glow rad="63500">
                  <a:schemeClr val="accent3">
                    <a:satMod val="175000"/>
                    <a:alpha val="40000"/>
                  </a:schemeClr>
                </a:glow>
              </a:effectLst>
              <a:latin typeface="楷体" panose="02010609060101010101" pitchFamily="49" charset="-122"/>
              <a:ea typeface="楷体" panose="02010609060101010101" pitchFamily="49" charset="-122"/>
            </a:endParaRPr>
          </a:p>
        </p:txBody>
      </p:sp>
      <p:sp>
        <p:nvSpPr>
          <p:cNvPr id="13" name="TextBox 31"/>
          <p:cNvSpPr txBox="1">
            <a:spLocks noChangeArrowheads="1"/>
          </p:cNvSpPr>
          <p:nvPr/>
        </p:nvSpPr>
        <p:spPr bwMode="auto">
          <a:xfrm>
            <a:off x="8249782" y="3782968"/>
            <a:ext cx="3181268" cy="1077218"/>
          </a:xfrm>
          <a:prstGeom prst="rect">
            <a:avLst/>
          </a:prstGeom>
          <a:noFill/>
          <a:ln>
            <a:noFill/>
          </a:ln>
          <a:effectLst>
            <a:glow rad="139700">
              <a:srgbClr val="FFFF00">
                <a:alpha val="40000"/>
              </a:srgb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选择弹性预</a:t>
            </a:r>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算</a:t>
            </a:r>
            <a:endParaRPr lang="en-US" altLang="zh-CN"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endParaRPr>
          </a:p>
          <a:p>
            <a:pPr eaLnBrk="1" hangingPunct="1"/>
            <a:r>
              <a:rPr lang="zh-CN" altLang="en-US" sz="3200" b="1" dirty="0" smtClean="0">
                <a:effectLst>
                  <a:glow rad="63500">
                    <a:schemeClr val="accent3">
                      <a:satMod val="175000"/>
                      <a:alpha val="40000"/>
                    </a:schemeClr>
                  </a:glow>
                </a:effectLst>
                <a:latin typeface="楷体" panose="02010609060101010101" pitchFamily="49" charset="-122"/>
                <a:ea typeface="楷体" panose="02010609060101010101" pitchFamily="49" charset="-122"/>
              </a:rPr>
              <a:t>的</a:t>
            </a:r>
            <a:r>
              <a:rPr lang="zh-CN" altLang="en-US" sz="3200" b="1" dirty="0">
                <a:effectLst>
                  <a:glow rad="63500">
                    <a:schemeClr val="accent3">
                      <a:satMod val="175000"/>
                      <a:alpha val="40000"/>
                    </a:schemeClr>
                  </a:glow>
                </a:effectLst>
                <a:latin typeface="楷体" panose="02010609060101010101" pitchFamily="49" charset="-122"/>
                <a:ea typeface="楷体" panose="02010609060101010101" pitchFamily="49" charset="-122"/>
              </a:rPr>
              <a:t>表达方式</a:t>
            </a:r>
            <a:endParaRPr lang="id-ID" sz="3200" b="1" dirty="0">
              <a:effectLst>
                <a:glow rad="63500">
                  <a:schemeClr val="accent3">
                    <a:satMod val="175000"/>
                    <a:alpha val="40000"/>
                  </a:schemeClr>
                </a:glow>
              </a:effectLst>
              <a:latin typeface="楷体" panose="02010609060101010101" pitchFamily="49" charset="-122"/>
              <a:ea typeface="楷体" panose="02010609060101010101" pitchFamily="49" charset="-122"/>
              <a:cs typeface="Lato Regular"/>
            </a:endParaRPr>
          </a:p>
        </p:txBody>
      </p:sp>
      <p:sp>
        <p:nvSpPr>
          <p:cNvPr id="14" name="文本框 13"/>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
        <p:nvSpPr>
          <p:cNvPr id="15" name="标题 14"/>
          <p:cNvSpPr>
            <a:spLocks noGrp="1"/>
          </p:cNvSpPr>
          <p:nvPr>
            <p:ph type="title"/>
          </p:nvPr>
        </p:nvSpPr>
        <p:spPr/>
        <p:txBody>
          <a:bodyPr>
            <a:normAutofit/>
          </a:bodyPr>
          <a:lstStyle/>
          <a:p>
            <a:r>
              <a:rPr lang="zh-CN" altLang="en-US" b="1" dirty="0" smtClean="0">
                <a:solidFill>
                  <a:schemeClr val="tx2"/>
                </a:solidFill>
                <a:latin typeface="Lato Regular"/>
                <a:cs typeface="Lato Regular"/>
              </a:rPr>
              <a:t>（三）弹性预算的编制</a:t>
            </a:r>
            <a:endParaRPr lang="zh-CN" altLang="en-US" dirty="0"/>
          </a:p>
        </p:txBody>
      </p:sp>
    </p:spTree>
    <p:extLst>
      <p:ext uri="{BB962C8B-B14F-4D97-AF65-F5344CB8AC3E}">
        <p14:creationId xmlns:p14="http://schemas.microsoft.com/office/powerpoint/2010/main" val="3160186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checkerboard(across)">
                                      <p:cBhvr>
                                        <p:cTn id="7" dur="500"/>
                                        <p:tgtEl>
                                          <p:spTgt spid="1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checkerboard(across)">
                                      <p:cBhvr>
                                        <p:cTn id="10" dur="500"/>
                                        <p:tgtEl>
                                          <p:spTgt spid="24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44"/>
                                        </p:tgtEl>
                                        <p:attrNameLst>
                                          <p:attrName>style.visibility</p:attrName>
                                        </p:attrNameLst>
                                      </p:cBhvr>
                                      <p:to>
                                        <p:strVal val="visible"/>
                                      </p:to>
                                    </p:set>
                                    <p:animEffect transition="in" filter="checkerboard(across)">
                                      <p:cBhvr>
                                        <p:cTn id="13" dur="500"/>
                                        <p:tgtEl>
                                          <p:spTgt spid="244"/>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280"/>
                                        </p:tgtEl>
                                        <p:attrNameLst>
                                          <p:attrName>style.visibility</p:attrName>
                                        </p:attrNameLst>
                                      </p:cBhvr>
                                      <p:to>
                                        <p:strVal val="visible"/>
                                      </p:to>
                                    </p:set>
                                    <p:anim calcmode="lin" valueType="num">
                                      <p:cBhvr additive="base">
                                        <p:cTn id="17" dur="500"/>
                                        <p:tgtEl>
                                          <p:spTgt spid="280"/>
                                        </p:tgtEl>
                                        <p:attrNameLst>
                                          <p:attrName>ppt_y</p:attrName>
                                        </p:attrNameLst>
                                      </p:cBhvr>
                                      <p:tavLst>
                                        <p:tav tm="0">
                                          <p:val>
                                            <p:strVal val="#ppt_y+#ppt_h*1.125000"/>
                                          </p:val>
                                        </p:tav>
                                        <p:tav tm="100000">
                                          <p:val>
                                            <p:strVal val="#ppt_y"/>
                                          </p:val>
                                        </p:tav>
                                      </p:tavLst>
                                    </p:anim>
                                    <p:animEffect transition="in" filter="wipe(up)">
                                      <p:cBhvr>
                                        <p:cTn id="18" dur="500"/>
                                        <p:tgtEl>
                                          <p:spTgt spid="280"/>
                                        </p:tgtEl>
                                      </p:cBhvr>
                                    </p:animEffect>
                                  </p:childTnLst>
                                </p:cTn>
                              </p:par>
                            </p:childTnLst>
                          </p:cTn>
                        </p:par>
                        <p:par>
                          <p:cTn id="19" fill="hold">
                            <p:stCondLst>
                              <p:cond delay="1000"/>
                            </p:stCondLst>
                            <p:childTnLst>
                              <p:par>
                                <p:cTn id="20" presetID="5" presetClass="entr" presetSubtype="10" fill="hold" grpId="0" nodeType="after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checkerboard(across)">
                                      <p:cBhvr>
                                        <p:cTn id="22" dur="500"/>
                                        <p:tgtEl>
                                          <p:spTgt spid="16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45"/>
                                        </p:tgtEl>
                                        <p:attrNameLst>
                                          <p:attrName>style.visibility</p:attrName>
                                        </p:attrNameLst>
                                      </p:cBhvr>
                                      <p:to>
                                        <p:strVal val="visible"/>
                                      </p:to>
                                    </p:set>
                                    <p:animEffect transition="in" filter="checkerboard(across)">
                                      <p:cBhvr>
                                        <p:cTn id="25" dur="500"/>
                                        <p:tgtEl>
                                          <p:spTgt spid="24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checkerboard(across)">
                                      <p:cBhvr>
                                        <p:cTn id="28" dur="500"/>
                                        <p:tgtEl>
                                          <p:spTgt spid="246"/>
                                        </p:tgtEl>
                                      </p:cBhvr>
                                    </p:animEffect>
                                  </p:childTnLst>
                                </p:cTn>
                              </p:par>
                            </p:childTnLst>
                          </p:cTn>
                        </p:par>
                        <p:par>
                          <p:cTn id="29" fill="hold">
                            <p:stCondLst>
                              <p:cond delay="1500"/>
                            </p:stCondLst>
                            <p:childTnLst>
                              <p:par>
                                <p:cTn id="30" presetID="5"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4" grpId="0" animBg="1"/>
      <p:bldP spid="245" grpId="0"/>
      <p:bldP spid="246" grpId="0" animBg="1"/>
      <p:bldP spid="166" grpId="0" animBg="1"/>
      <p:bldP spid="167" grpId="0" animBg="1"/>
      <p:bldP spid="11" grpId="0" animBg="1"/>
      <p:bldP spid="12" grpId="0" animBg="1"/>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p:nvPr>
        </p:nvPicPr>
        <p:blipFill>
          <a:blip r:embed="rId2" cstate="print"/>
          <a:srcRect/>
          <a:stretch>
            <a:fillRect/>
          </a:stretch>
        </p:blipFill>
        <p:spPr bwMode="auto">
          <a:xfrm>
            <a:off x="622958" y="1051077"/>
            <a:ext cx="10946084" cy="4755847"/>
          </a:xfrm>
          <a:prstGeom prst="rect">
            <a:avLst/>
          </a:prstGeom>
          <a:noFill/>
          <a:ln w="9525">
            <a:noFill/>
            <a:miter lim="800000"/>
            <a:headEnd/>
            <a:tailEnd/>
          </a:ln>
        </p:spPr>
      </p:pic>
      <p:sp>
        <p:nvSpPr>
          <p:cNvPr id="3" name="文本框 3"/>
          <p:cNvSpPr txBox="1">
            <a:spLocks noChangeAspect="1"/>
          </p:cNvSpPr>
          <p:nvPr/>
        </p:nvSpPr>
        <p:spPr>
          <a:xfrm>
            <a:off x="47328" y="116632"/>
            <a:ext cx="5237331"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rPr>
              <a:t>&gt;</a:t>
            </a:r>
            <a:r>
              <a:rPr lang="zh-CN" altLang="en-US" sz="2000" b="1" dirty="0" smtClean="0">
                <a:solidFill>
                  <a:schemeClr val="bg1"/>
                </a:solidFill>
              </a:rPr>
              <a:t>因素分析法</a:t>
            </a:r>
            <a:endParaRPr lang="zh-CN" altLang="en-US" sz="2000" b="1" dirty="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title"/>
          </p:nvPr>
        </p:nvSpPr>
        <p:spPr/>
        <p:txBody>
          <a:bodyPr>
            <a:normAutofit/>
          </a:bodyPr>
          <a:lstStyle/>
          <a:p>
            <a:pPr eaLnBrk="1" hangingPunct="1"/>
            <a:r>
              <a:rPr lang="zh-CN" altLang="en-US" b="1" dirty="0" smtClean="0">
                <a:latin typeface="宋体" panose="02010600030101010101" pitchFamily="2" charset="-122"/>
                <a:ea typeface="宋体" panose="02010600030101010101" pitchFamily="2" charset="-122"/>
              </a:rPr>
              <a:t>第五节  变动成本差异的计算与分析</a:t>
            </a: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1165343793"/>
              </p:ext>
            </p:extLst>
          </p:nvPr>
        </p:nvGraphicFramePr>
        <p:xfrm>
          <a:off x="983432" y="2060848"/>
          <a:ext cx="10153128"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lnSpcReduction="10000"/>
          </a:bodyPr>
          <a:lstStyle/>
          <a:p>
            <a:r>
              <a:rPr lang="zh-CN" altLang="zh-CN" dirty="0" smtClean="0"/>
              <a:t>一、变动成本差异计算与分析的意义</a:t>
            </a:r>
          </a:p>
          <a:p>
            <a:r>
              <a:rPr lang="zh-CN" altLang="zh-CN" dirty="0" smtClean="0"/>
              <a:t>以产品所耗用工料费的标准价格、标准消耗量编制的费用预算与所耗用工料费的实际价格、实际消耗量所反映的费用执行结果之间，必然会出现数额上的差异。凡实际变动成本大于预算变动成本（或标准变动成本）的差异，称之为不利差异；凡实际变动成本小于预算变动成本（或标准变动成本）的差异，称之为有利差异。</a:t>
            </a:r>
          </a:p>
          <a:p>
            <a:r>
              <a:rPr lang="zh-CN" altLang="zh-CN" dirty="0" smtClean="0"/>
              <a:t>变动成本差异的计算与分析，是成本控制的一项重要工作，其在成本控制中的作用如图</a:t>
            </a:r>
            <a:r>
              <a:rPr lang="en-US" altLang="zh-CN" dirty="0" smtClean="0"/>
              <a:t>3-2</a:t>
            </a:r>
            <a:r>
              <a:rPr lang="zh-CN" altLang="zh-CN" dirty="0" smtClean="0"/>
              <a:t>所示。</a:t>
            </a:r>
            <a:endParaRPr lang="zh-CN" altLang="en-US" dirty="0"/>
          </a:p>
        </p:txBody>
      </p:sp>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剪去单角的矩形 22"/>
          <p:cNvSpPr/>
          <p:nvPr/>
        </p:nvSpPr>
        <p:spPr>
          <a:xfrm>
            <a:off x="1091444" y="1988840"/>
            <a:ext cx="10009112" cy="3744416"/>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9266" name="Group 4"/>
          <p:cNvGrpSpPr>
            <a:grpSpLocks noChangeAspect="1"/>
          </p:cNvGrpSpPr>
          <p:nvPr/>
        </p:nvGrpSpPr>
        <p:grpSpPr bwMode="auto">
          <a:xfrm>
            <a:off x="1668463" y="2349500"/>
            <a:ext cx="8820150" cy="3289300"/>
            <a:chOff x="1130" y="936"/>
            <a:chExt cx="6060" cy="2259"/>
          </a:xfrm>
        </p:grpSpPr>
        <p:sp>
          <p:nvSpPr>
            <p:cNvPr id="139268" name="AutoShape 5"/>
            <p:cNvSpPr>
              <a:spLocks noChangeAspect="1" noChangeArrowheads="1"/>
            </p:cNvSpPr>
            <p:nvPr/>
          </p:nvSpPr>
          <p:spPr bwMode="auto">
            <a:xfrm>
              <a:off x="1130" y="936"/>
              <a:ext cx="6060"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9269" name="Rectangle 6"/>
            <p:cNvSpPr>
              <a:spLocks noChangeArrowheads="1"/>
            </p:cNvSpPr>
            <p:nvPr/>
          </p:nvSpPr>
          <p:spPr bwMode="auto">
            <a:xfrm>
              <a:off x="3218" y="1029"/>
              <a:ext cx="1938" cy="1476"/>
            </a:xfrm>
            <a:prstGeom prst="rect">
              <a:avLst/>
            </a:prstGeom>
            <a:solidFill>
              <a:srgbClr val="FFFFFF"/>
            </a:solidFill>
            <a:ln w="12700">
              <a:solidFill>
                <a:srgbClr val="000000"/>
              </a:solidFill>
              <a:prstDash val="dash"/>
              <a:miter lim="800000"/>
              <a:headEnd/>
              <a:tailE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9270" name="Text Box 7"/>
            <p:cNvSpPr txBox="1">
              <a:spLocks noChangeArrowheads="1"/>
            </p:cNvSpPr>
            <p:nvPr/>
          </p:nvSpPr>
          <p:spPr bwMode="auto">
            <a:xfrm>
              <a:off x="3438" y="1209"/>
              <a:ext cx="1519" cy="477"/>
            </a:xfrm>
            <a:prstGeom prst="rect">
              <a:avLst/>
            </a:prstGeom>
            <a:solidFill>
              <a:srgbClr val="FFFF99"/>
            </a:solidFill>
            <a:ln w="9525" algn="ctr">
              <a:solidFill>
                <a:srgbClr val="000000"/>
              </a:solidFill>
              <a:miter lim="800000"/>
              <a:headEnd/>
              <a:tailEnd/>
            </a:ln>
          </p:spPr>
          <p:txBody>
            <a:bodyPr lIns="18000" tIns="190800" rIns="18000" bIns="10800"/>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Times New Roman" panose="02020603050405020304" pitchFamily="18" charset="0"/>
                </a:rPr>
                <a:t>变动成本差异计算</a:t>
              </a:r>
              <a:endParaRPr lang="zh-CN" altLang="en-US" sz="5400" b="1"/>
            </a:p>
          </p:txBody>
        </p:sp>
        <p:sp>
          <p:nvSpPr>
            <p:cNvPr id="139271" name="Text Box 8"/>
            <p:cNvSpPr txBox="1">
              <a:spLocks noChangeArrowheads="1"/>
            </p:cNvSpPr>
            <p:nvPr/>
          </p:nvSpPr>
          <p:spPr bwMode="auto">
            <a:xfrm>
              <a:off x="3438" y="2634"/>
              <a:ext cx="1519" cy="477"/>
            </a:xfrm>
            <a:prstGeom prst="rect">
              <a:avLst/>
            </a:prstGeom>
            <a:solidFill>
              <a:srgbClr val="CCFFCC"/>
            </a:solidFill>
            <a:ln w="9525" algn="ctr">
              <a:solidFill>
                <a:srgbClr val="000000"/>
              </a:solidFill>
              <a:miter lim="800000"/>
              <a:headEnd/>
              <a:tailEnd/>
            </a:ln>
          </p:spPr>
          <p:txBody>
            <a:bodyPr lIns="18000" tIns="10800" rIns="18000" bIns="10800"/>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Times New Roman" panose="02020603050405020304" pitchFamily="18" charset="0"/>
                </a:rPr>
                <a:t>编制业绩报告</a:t>
              </a:r>
            </a:p>
            <a:p>
              <a:pPr eaLnBrk="1" hangingPunct="1"/>
              <a:r>
                <a:rPr lang="zh-CN" altLang="en-US" sz="1800" b="1">
                  <a:latin typeface="Times New Roman" panose="02020603050405020304" pitchFamily="18" charset="0"/>
                </a:rPr>
                <a:t>绩效考核评价</a:t>
              </a:r>
              <a:endParaRPr lang="zh-CN" altLang="en-US" sz="5400" b="1"/>
            </a:p>
          </p:txBody>
        </p:sp>
        <p:sp>
          <p:nvSpPr>
            <p:cNvPr id="139272" name="Text Box 9"/>
            <p:cNvSpPr txBox="1">
              <a:spLocks noChangeArrowheads="1"/>
            </p:cNvSpPr>
            <p:nvPr/>
          </p:nvSpPr>
          <p:spPr bwMode="auto">
            <a:xfrm>
              <a:off x="3438" y="1917"/>
              <a:ext cx="1519" cy="477"/>
            </a:xfrm>
            <a:prstGeom prst="rect">
              <a:avLst/>
            </a:prstGeom>
            <a:solidFill>
              <a:srgbClr val="FFFF99"/>
            </a:solidFill>
            <a:ln w="9525">
              <a:solidFill>
                <a:srgbClr val="000000"/>
              </a:solidFill>
              <a:miter lim="800000"/>
              <a:headEnd/>
              <a:tailEnd/>
            </a:ln>
          </p:spPr>
          <p:txBody>
            <a:bodyPr lIns="18000" tIns="190800" rIns="18000" bIns="10800"/>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Times New Roman" panose="02020603050405020304" pitchFamily="18" charset="0"/>
                </a:rPr>
                <a:t>变动成本差异分析</a:t>
              </a:r>
              <a:endParaRPr lang="zh-CN" altLang="en-US" sz="5400" b="1"/>
            </a:p>
          </p:txBody>
        </p:sp>
        <p:sp>
          <p:nvSpPr>
            <p:cNvPr id="139273" name="Text Box 10"/>
            <p:cNvSpPr txBox="1">
              <a:spLocks noChangeArrowheads="1"/>
            </p:cNvSpPr>
            <p:nvPr/>
          </p:nvSpPr>
          <p:spPr bwMode="auto">
            <a:xfrm>
              <a:off x="5550" y="1206"/>
              <a:ext cx="1519" cy="477"/>
            </a:xfrm>
            <a:prstGeom prst="rect">
              <a:avLst/>
            </a:prstGeom>
            <a:solidFill>
              <a:srgbClr val="CCFFCC"/>
            </a:solidFill>
            <a:ln w="9525">
              <a:solidFill>
                <a:srgbClr val="000000"/>
              </a:solidFill>
              <a:miter lim="800000"/>
              <a:headEnd/>
              <a:tailEnd/>
            </a:ln>
          </p:spPr>
          <p:txBody>
            <a:bodyPr lIns="18000" tIns="10800" rIns="18000" bIns="10800"/>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Times New Roman" panose="02020603050405020304" pitchFamily="18" charset="0"/>
                </a:rPr>
                <a:t>采取控制措施</a:t>
              </a:r>
            </a:p>
            <a:p>
              <a:pPr eaLnBrk="1" hangingPunct="1"/>
              <a:r>
                <a:rPr lang="zh-CN" altLang="en-US" sz="1800" b="1">
                  <a:latin typeface="Times New Roman" panose="02020603050405020304" pitchFamily="18" charset="0"/>
                </a:rPr>
                <a:t>实施有效管控</a:t>
              </a:r>
              <a:endParaRPr lang="zh-CN" altLang="en-US" sz="5400" b="1"/>
            </a:p>
          </p:txBody>
        </p:sp>
        <p:sp>
          <p:nvSpPr>
            <p:cNvPr id="139274" name="Text Box 11"/>
            <p:cNvSpPr txBox="1">
              <a:spLocks noChangeArrowheads="1"/>
            </p:cNvSpPr>
            <p:nvPr/>
          </p:nvSpPr>
          <p:spPr bwMode="auto">
            <a:xfrm>
              <a:off x="1245" y="1209"/>
              <a:ext cx="1519" cy="477"/>
            </a:xfrm>
            <a:prstGeom prst="rect">
              <a:avLst/>
            </a:prstGeom>
            <a:solidFill>
              <a:srgbClr val="CCFFCC"/>
            </a:solidFill>
            <a:ln w="9525">
              <a:solidFill>
                <a:srgbClr val="000000"/>
              </a:solidFill>
              <a:miter lim="800000"/>
              <a:headEnd/>
              <a:tailEnd/>
            </a:ln>
          </p:spPr>
          <p:txBody>
            <a:bodyPr lIns="18000" tIns="10800" rIns="18000" bIns="10800"/>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Times New Roman" panose="02020603050405020304" pitchFamily="18" charset="0"/>
                </a:rPr>
                <a:t>制订标准成本</a:t>
              </a:r>
            </a:p>
            <a:p>
              <a:pPr eaLnBrk="1" hangingPunct="1"/>
              <a:r>
                <a:rPr lang="zh-CN" altLang="en-US" sz="1800" b="1">
                  <a:latin typeface="Times New Roman" panose="02020603050405020304" pitchFamily="18" charset="0"/>
                </a:rPr>
                <a:t>编制成本预算</a:t>
              </a:r>
              <a:endParaRPr lang="zh-CN" altLang="en-US" sz="5400" b="1"/>
            </a:p>
          </p:txBody>
        </p:sp>
        <p:sp>
          <p:nvSpPr>
            <p:cNvPr id="139275" name="Text Box 12"/>
            <p:cNvSpPr txBox="1">
              <a:spLocks noChangeArrowheads="1"/>
            </p:cNvSpPr>
            <p:nvPr/>
          </p:nvSpPr>
          <p:spPr bwMode="auto">
            <a:xfrm>
              <a:off x="1296" y="1872"/>
              <a:ext cx="602" cy="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Times New Roman" panose="02020603050405020304" pitchFamily="18" charset="0"/>
                </a:rPr>
                <a:t>修订标准成本或预算</a:t>
              </a:r>
              <a:endParaRPr lang="zh-CN" altLang="en-US" sz="5400" b="1"/>
            </a:p>
          </p:txBody>
        </p:sp>
        <p:sp>
          <p:nvSpPr>
            <p:cNvPr id="139276" name="Text Box 13"/>
            <p:cNvSpPr txBox="1">
              <a:spLocks noChangeArrowheads="1"/>
            </p:cNvSpPr>
            <p:nvPr/>
          </p:nvSpPr>
          <p:spPr bwMode="auto">
            <a:xfrm>
              <a:off x="6424" y="1866"/>
              <a:ext cx="602" cy="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1800" b="1">
                  <a:latin typeface="Times New Roman" panose="02020603050405020304" pitchFamily="18" charset="0"/>
                </a:rPr>
                <a:t>提出控制对策或建议</a:t>
              </a:r>
            </a:p>
            <a:p>
              <a:pPr algn="l" eaLnBrk="1" hangingPunct="1"/>
              <a:endParaRPr lang="en-US" altLang="zh-CN" sz="5400" b="1"/>
            </a:p>
          </p:txBody>
        </p:sp>
        <p:cxnSp>
          <p:nvCxnSpPr>
            <p:cNvPr id="139277" name="AutoShape 14"/>
            <p:cNvCxnSpPr>
              <a:cxnSpLocks noChangeShapeType="1"/>
              <a:stCxn id="139270" idx="2"/>
              <a:endCxn id="139272" idx="0"/>
            </p:cNvCxnSpPr>
            <p:nvPr/>
          </p:nvCxnSpPr>
          <p:spPr bwMode="auto">
            <a:xfrm>
              <a:off x="4198" y="1686"/>
              <a:ext cx="1" cy="231"/>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39278" name="AutoShape 15"/>
            <p:cNvCxnSpPr>
              <a:cxnSpLocks noChangeShapeType="1"/>
              <a:stCxn id="139272" idx="2"/>
              <a:endCxn id="139271" idx="0"/>
            </p:cNvCxnSpPr>
            <p:nvPr/>
          </p:nvCxnSpPr>
          <p:spPr bwMode="auto">
            <a:xfrm>
              <a:off x="4198" y="2394"/>
              <a:ext cx="1" cy="240"/>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139279" name="AutoShape 16"/>
            <p:cNvCxnSpPr>
              <a:cxnSpLocks noChangeShapeType="1"/>
              <a:stCxn id="139271" idx="3"/>
              <a:endCxn id="139273" idx="2"/>
            </p:cNvCxnSpPr>
            <p:nvPr/>
          </p:nvCxnSpPr>
          <p:spPr bwMode="auto">
            <a:xfrm flipV="1">
              <a:off x="4957" y="1683"/>
              <a:ext cx="1353" cy="1190"/>
            </a:xfrm>
            <a:prstGeom prst="bentConnector2">
              <a:avLst/>
            </a:prstGeom>
            <a:noFill/>
            <a:ln w="28575">
              <a:solidFill>
                <a:srgbClr val="FF0000"/>
              </a:solidFill>
              <a:miter lim="800000"/>
              <a:headEnd/>
              <a:tailEnd type="triangle" w="sm" len="sm"/>
            </a:ln>
            <a:extLst>
              <a:ext uri="{909E8E84-426E-40DD-AFC4-6F175D3DCCD1}">
                <a14:hiddenFill xmlns:a14="http://schemas.microsoft.com/office/drawing/2010/main">
                  <a:noFill/>
                </a14:hiddenFill>
              </a:ext>
            </a:extLst>
          </p:spPr>
        </p:cxnSp>
        <p:cxnSp>
          <p:nvCxnSpPr>
            <p:cNvPr id="139280" name="AutoShape 17"/>
            <p:cNvCxnSpPr>
              <a:cxnSpLocks noChangeShapeType="1"/>
              <a:stCxn id="139271" idx="1"/>
              <a:endCxn id="139274" idx="2"/>
            </p:cNvCxnSpPr>
            <p:nvPr/>
          </p:nvCxnSpPr>
          <p:spPr bwMode="auto">
            <a:xfrm rot="10800000">
              <a:off x="2005" y="1686"/>
              <a:ext cx="1433" cy="1187"/>
            </a:xfrm>
            <a:prstGeom prst="bentConnector2">
              <a:avLst/>
            </a:prstGeom>
            <a:noFill/>
            <a:ln w="28575">
              <a:solidFill>
                <a:srgbClr val="FF0000"/>
              </a:solidFill>
              <a:miter lim="800000"/>
              <a:headEnd/>
              <a:tailEnd type="triangle" w="sm" len="sm"/>
            </a:ln>
            <a:extLst>
              <a:ext uri="{909E8E84-426E-40DD-AFC4-6F175D3DCCD1}">
                <a14:hiddenFill xmlns:a14="http://schemas.microsoft.com/office/drawing/2010/main">
                  <a:noFill/>
                </a14:hiddenFill>
              </a:ext>
            </a:extLst>
          </p:spPr>
        </p:cxnSp>
        <p:cxnSp>
          <p:nvCxnSpPr>
            <p:cNvPr id="139281" name="AutoShape 18"/>
            <p:cNvCxnSpPr>
              <a:cxnSpLocks noChangeShapeType="1"/>
              <a:stCxn id="139274" idx="3"/>
              <a:endCxn id="139270" idx="1"/>
            </p:cNvCxnSpPr>
            <p:nvPr/>
          </p:nvCxnSpPr>
          <p:spPr bwMode="auto">
            <a:xfrm>
              <a:off x="2764" y="1448"/>
              <a:ext cx="674" cy="1"/>
            </a:xfrm>
            <a:prstGeom prst="straightConnector1">
              <a:avLst/>
            </a:prstGeom>
            <a:noFill/>
            <a:ln w="28575">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139282" name="AutoShape 19"/>
            <p:cNvCxnSpPr>
              <a:cxnSpLocks noChangeShapeType="1"/>
              <a:stCxn id="139273" idx="1"/>
              <a:endCxn id="139270" idx="3"/>
            </p:cNvCxnSpPr>
            <p:nvPr/>
          </p:nvCxnSpPr>
          <p:spPr bwMode="auto">
            <a:xfrm flipH="1">
              <a:off x="4957" y="1445"/>
              <a:ext cx="593" cy="3"/>
            </a:xfrm>
            <a:prstGeom prst="straightConnector1">
              <a:avLst/>
            </a:prstGeom>
            <a:noFill/>
            <a:ln w="28575">
              <a:solidFill>
                <a:srgbClr val="FF0000"/>
              </a:solidFill>
              <a:round/>
              <a:headEnd/>
              <a:tailEnd type="triangle" w="med" len="lg"/>
            </a:ln>
            <a:extLst>
              <a:ext uri="{909E8E84-426E-40DD-AFC4-6F175D3DCCD1}">
                <a14:hiddenFill xmlns:a14="http://schemas.microsoft.com/office/drawing/2010/main">
                  <a:noFill/>
                </a14:hiddenFill>
              </a:ext>
            </a:extLst>
          </p:spPr>
        </p:cxnSp>
        <p:cxnSp>
          <p:nvCxnSpPr>
            <p:cNvPr id="139283" name="AutoShape 20"/>
            <p:cNvCxnSpPr>
              <a:cxnSpLocks noChangeShapeType="1"/>
              <a:stCxn id="139272" idx="1"/>
              <a:endCxn id="139274" idx="2"/>
            </p:cNvCxnSpPr>
            <p:nvPr/>
          </p:nvCxnSpPr>
          <p:spPr bwMode="auto">
            <a:xfrm rot="10800000">
              <a:off x="2005" y="1686"/>
              <a:ext cx="1433" cy="470"/>
            </a:xfrm>
            <a:prstGeom prst="bentConnector2">
              <a:avLst/>
            </a:prstGeom>
            <a:noFill/>
            <a:ln w="28575">
              <a:solidFill>
                <a:srgbClr val="FF0000"/>
              </a:solidFill>
              <a:miter lim="800000"/>
              <a:headEnd/>
              <a:tailEnd type="triangle" w="med" len="lg"/>
            </a:ln>
            <a:extLst>
              <a:ext uri="{909E8E84-426E-40DD-AFC4-6F175D3DCCD1}">
                <a14:hiddenFill xmlns:a14="http://schemas.microsoft.com/office/drawing/2010/main">
                  <a:noFill/>
                </a14:hiddenFill>
              </a:ext>
            </a:extLst>
          </p:spPr>
        </p:cxnSp>
        <p:cxnSp>
          <p:nvCxnSpPr>
            <p:cNvPr id="139284" name="AutoShape 21"/>
            <p:cNvCxnSpPr>
              <a:cxnSpLocks noChangeShapeType="1"/>
              <a:stCxn id="139272" idx="3"/>
              <a:endCxn id="139273" idx="2"/>
            </p:cNvCxnSpPr>
            <p:nvPr/>
          </p:nvCxnSpPr>
          <p:spPr bwMode="auto">
            <a:xfrm flipV="1">
              <a:off x="4957" y="1683"/>
              <a:ext cx="1353" cy="473"/>
            </a:xfrm>
            <a:prstGeom prst="bentConnector2">
              <a:avLst/>
            </a:prstGeom>
            <a:noFill/>
            <a:ln w="28575">
              <a:solidFill>
                <a:srgbClr val="FF0000"/>
              </a:solidFill>
              <a:miter lim="800000"/>
              <a:headEnd/>
              <a:tailEnd type="triangle" w="med" len="lg"/>
            </a:ln>
            <a:extLst>
              <a:ext uri="{909E8E84-426E-40DD-AFC4-6F175D3DCCD1}">
                <a14:hiddenFill xmlns:a14="http://schemas.microsoft.com/office/drawing/2010/main">
                  <a:noFill/>
                </a14:hiddenFill>
              </a:ext>
            </a:extLst>
          </p:spPr>
        </p:cxnSp>
      </p:grpSp>
      <p:sp>
        <p:nvSpPr>
          <p:cNvPr id="139267" name="Rectangle 49"/>
          <p:cNvSpPr>
            <a:spLocks noChangeArrowheads="1"/>
          </p:cNvSpPr>
          <p:nvPr/>
        </p:nvSpPr>
        <p:spPr bwMode="auto">
          <a:xfrm>
            <a:off x="1626668" y="1235750"/>
            <a:ext cx="89386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l" eaLnBrk="1" hangingPunct="1"/>
            <a:r>
              <a:rPr lang="zh-CN" altLang="en-US" b="1" dirty="0"/>
              <a:t>图</a:t>
            </a:r>
            <a:r>
              <a:rPr lang="en-US" altLang="zh-CN" b="1" dirty="0"/>
              <a:t>3-2  </a:t>
            </a:r>
            <a:r>
              <a:rPr lang="zh-CN" altLang="en-US" b="1" dirty="0"/>
              <a:t>变动成本差异的计算与分析在成本控制中的作用 </a:t>
            </a:r>
          </a:p>
        </p:txBody>
      </p:sp>
      <p:sp>
        <p:nvSpPr>
          <p:cNvPr id="24" name="文本框 3"/>
          <p:cNvSpPr txBox="1">
            <a:spLocks noChangeAspect="1"/>
          </p:cNvSpPr>
          <p:nvPr/>
        </p:nvSpPr>
        <p:spPr>
          <a:xfrm>
            <a:off x="47328" y="116632"/>
            <a:ext cx="7111242"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变动成本差异的计算与分析</a:t>
            </a:r>
            <a:endParaRPr lang="zh-CN" altLang="en-US" sz="2000" b="1" dirty="0">
              <a:solidFill>
                <a:schemeClr val="bg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Grp="1" noChangeAspect="1" noChangeArrowheads="1"/>
          </p:cNvPicPr>
          <p:nvPr>
            <p:ph/>
          </p:nvPr>
        </p:nvPicPr>
        <p:blipFill>
          <a:blip r:embed="rId2" cstate="print"/>
          <a:srcRect/>
          <a:stretch>
            <a:fillRect/>
          </a:stretch>
        </p:blipFill>
        <p:spPr bwMode="auto">
          <a:xfrm>
            <a:off x="774609" y="1081328"/>
            <a:ext cx="10642783" cy="4695345"/>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dirty="0" smtClean="0">
                <a:latin typeface="Times New Roman" pitchFamily="18" charset="0"/>
                <a:cs typeface="Times New Roman" pitchFamily="18" charset="0"/>
              </a:rPr>
              <a:t>二、变动成本差异计算的基本原理</a:t>
            </a:r>
          </a:p>
          <a:p>
            <a:pPr indent="828000"/>
            <a:r>
              <a:rPr lang="zh-CN" altLang="zh-CN" dirty="0" smtClean="0">
                <a:latin typeface="Times New Roman" pitchFamily="18" charset="0"/>
                <a:cs typeface="Times New Roman" pitchFamily="18" charset="0"/>
              </a:rPr>
              <a:t>由于产品的标准变动成本可分解为直接材料、直接人工和变动制造费用三个成本项目，而直接材料、直接人工和变动制造费用这三个成本项目都具有单独的价格标准和用量标准，因此，这三大成本项目的成本差异，都可概括为“实际价格</a:t>
            </a:r>
            <a:r>
              <a:rPr lang="en-US" altLang="zh-CN" dirty="0" smtClean="0">
                <a:latin typeface="Times New Roman" pitchFamily="18" charset="0"/>
                <a:cs typeface="Times New Roman" pitchFamily="18" charset="0"/>
                <a:sym typeface="Symbol"/>
              </a:rPr>
              <a:t></a:t>
            </a:r>
            <a:r>
              <a:rPr lang="zh-CN" altLang="zh-CN" dirty="0" smtClean="0">
                <a:latin typeface="Times New Roman" pitchFamily="18" charset="0"/>
                <a:cs typeface="Times New Roman" pitchFamily="18" charset="0"/>
              </a:rPr>
              <a:t>实际数量”与“价格标准</a:t>
            </a:r>
            <a:r>
              <a:rPr lang="en-US" altLang="zh-CN" dirty="0" smtClean="0">
                <a:latin typeface="Times New Roman" pitchFamily="18" charset="0"/>
                <a:cs typeface="Times New Roman" pitchFamily="18" charset="0"/>
                <a:sym typeface="Symbol"/>
              </a:rPr>
              <a:t></a:t>
            </a:r>
            <a:r>
              <a:rPr lang="zh-CN" altLang="zh-CN" dirty="0" smtClean="0">
                <a:latin typeface="Times New Roman" pitchFamily="18" charset="0"/>
                <a:cs typeface="Times New Roman" pitchFamily="18" charset="0"/>
              </a:rPr>
              <a:t>用量标准”之差。其基本原理如图</a:t>
            </a:r>
            <a:r>
              <a:rPr lang="en-US" altLang="zh-CN" dirty="0" smtClean="0">
                <a:latin typeface="Times New Roman" pitchFamily="18" charset="0"/>
                <a:cs typeface="Times New Roman" pitchFamily="18" charset="0"/>
              </a:rPr>
              <a:t>3-3</a:t>
            </a:r>
            <a:r>
              <a:rPr lang="zh-CN" altLang="zh-CN" dirty="0" smtClean="0">
                <a:latin typeface="Times New Roman" pitchFamily="18" charset="0"/>
                <a:cs typeface="Times New Roman" pitchFamily="18" charset="0"/>
              </a:rPr>
              <a:t>和图</a:t>
            </a:r>
            <a:r>
              <a:rPr lang="en-US" altLang="zh-CN" dirty="0" smtClean="0">
                <a:latin typeface="Times New Roman" pitchFamily="18" charset="0"/>
                <a:cs typeface="Times New Roman" pitchFamily="18" charset="0"/>
              </a:rPr>
              <a:t>3-4</a:t>
            </a:r>
            <a:r>
              <a:rPr lang="zh-CN" altLang="zh-CN" dirty="0" smtClean="0">
                <a:latin typeface="Times New Roman" pitchFamily="18" charset="0"/>
                <a:cs typeface="Times New Roman" pitchFamily="18" charset="0"/>
              </a:rPr>
              <a:t>所示。</a:t>
            </a:r>
            <a:endParaRPr lang="zh-CN" altLang="en-US" dirty="0">
              <a:latin typeface="Times New Roman" pitchFamily="18" charset="0"/>
              <a:cs typeface="Times New Roman" pitchFamily="18" charset="0"/>
            </a:endParaRPr>
          </a:p>
        </p:txBody>
      </p:sp>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7"/>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bwMode="auto">
          <a:xfrm>
            <a:off x="1163452" y="1227163"/>
            <a:ext cx="9865096" cy="44036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3" name="Rectangle 1"/>
          <p:cNvSpPr>
            <a:spLocks noChangeArrowheads="1"/>
          </p:cNvSpPr>
          <p:nvPr/>
        </p:nvSpPr>
        <p:spPr bwMode="auto">
          <a:xfrm>
            <a:off x="3529434" y="5731025"/>
            <a:ext cx="513313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图</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a:t>
            </a:r>
            <a:r>
              <a:rPr kumimoji="0" lang="en-US" altLang="zh-CN" sz="2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3  </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变动成本差异计算的基本原理</a:t>
            </a:r>
            <a:endParaRPr kumimoji="0" lang="zh-CN" altLang="en-US" sz="5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p:cNvPicPr>
            <a:picLocks noGrp="1" noChangeAspect="1" noChangeArrowheads="1"/>
          </p:cNvPicPr>
          <p:nvPr>
            <p:ph/>
          </p:nvPr>
        </p:nvPicPr>
        <p:blipFill>
          <a:blip r:embed="rId2" cstate="print"/>
          <a:srcRect/>
          <a:stretch>
            <a:fillRect/>
          </a:stretch>
        </p:blipFill>
        <p:spPr bwMode="auto">
          <a:xfrm>
            <a:off x="996697" y="1124744"/>
            <a:ext cx="10198606" cy="4788532"/>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99456" y="1088740"/>
            <a:ext cx="9793088" cy="4680520"/>
          </a:xfrm>
          <a:prstGeom prst="rect">
            <a:avLst/>
          </a:prstGeom>
          <a:solidFill>
            <a:schemeClr val="bg1"/>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5"/>
          <p:cNvSpPr>
            <a:spLocks noChangeArrowheads="1"/>
          </p:cNvSpPr>
          <p:nvPr/>
        </p:nvSpPr>
        <p:spPr bwMode="auto">
          <a:xfrm>
            <a:off x="2615720" y="4941168"/>
            <a:ext cx="6960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l" eaLnBrk="1" hangingPunct="1"/>
            <a:r>
              <a:rPr lang="zh-CN" altLang="en-US" sz="2000" b="1" dirty="0"/>
              <a:t>图</a:t>
            </a:r>
            <a:r>
              <a:rPr lang="en-US" altLang="zh-CN" sz="2000" b="1" dirty="0"/>
              <a:t>3-4  </a:t>
            </a:r>
            <a:r>
              <a:rPr lang="zh-CN" altLang="en-US" sz="2000" b="1" dirty="0"/>
              <a:t>价格差异与用量差异均为有利差异时的成本差异图解 </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3707" y="1340768"/>
            <a:ext cx="7164586" cy="3437775"/>
          </a:xfrm>
          <a:prstGeom prst="rect">
            <a:avLst/>
          </a:prstGeom>
          <a:ln>
            <a:solidFill>
              <a:schemeClr val="bg1">
                <a:lumMod val="95000"/>
              </a:schemeClr>
            </a:solidFill>
          </a:ln>
          <a:effectLst>
            <a:softEdge rad="112500"/>
          </a:effectLst>
          <a:extLst>
            <a:ext uri="{909E8E84-426E-40DD-AFC4-6F175D3DCCD1}">
              <a14:hiddenFill xmlns:a14="http://schemas.microsoft.com/office/drawing/2010/main">
                <a:solidFill>
                  <a:srgbClr val="FFFFFF"/>
                </a:solidFill>
              </a14:hiddenFill>
            </a:ext>
          </a:extLst>
        </p:spPr>
      </p:pic>
      <p:sp>
        <p:nvSpPr>
          <p:cNvPr id="5"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p:cNvPicPr>
            <a:picLocks noGrp="1" noChangeAspect="1" noChangeArrowheads="1"/>
          </p:cNvPicPr>
          <p:nvPr>
            <p:ph/>
          </p:nvPr>
        </p:nvPicPr>
        <p:blipFill>
          <a:blip r:embed="rId2" cstate="print"/>
          <a:srcRect/>
          <a:stretch>
            <a:fillRect/>
          </a:stretch>
        </p:blipFill>
        <p:spPr bwMode="auto">
          <a:xfrm>
            <a:off x="1595500" y="1015688"/>
            <a:ext cx="9001000" cy="4826624"/>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p:txBody>
          <a:bodyPr>
            <a:normAutofit/>
          </a:bodyPr>
          <a:lstStyle/>
          <a:p>
            <a:pPr indent="828000"/>
            <a:r>
              <a:rPr lang="en-US" altLang="zh-CN" sz="3200" dirty="0" smtClean="0">
                <a:latin typeface="+mn-ea"/>
              </a:rPr>
              <a:t>1</a:t>
            </a:r>
            <a:r>
              <a:rPr lang="zh-CN" altLang="zh-CN" sz="3200" dirty="0" smtClean="0">
                <a:latin typeface="+mn-ea"/>
              </a:rPr>
              <a:t>．业务量计量单位的选取</a:t>
            </a:r>
            <a:br>
              <a:rPr lang="zh-CN" altLang="zh-CN" sz="3200" dirty="0" smtClean="0">
                <a:latin typeface="+mn-ea"/>
              </a:rPr>
            </a:br>
            <a:r>
              <a:rPr lang="en-US" altLang="zh-CN" sz="3200" dirty="0" smtClean="0">
                <a:latin typeface="+mn-ea"/>
              </a:rPr>
              <a:t>    </a:t>
            </a:r>
            <a:r>
              <a:rPr lang="zh-CN" altLang="zh-CN" sz="3200" dirty="0" smtClean="0">
                <a:latin typeface="+mn-ea"/>
              </a:rPr>
              <a:t>业务量计量单位的选取，应以代表性强、直观性好为原则。就装卸部门来讲，其装卸费用预算的业务量计量单位通常为千操作吨，符号为</a:t>
            </a:r>
            <a:r>
              <a:rPr lang="en-US" altLang="zh-CN" sz="3200" dirty="0" smtClean="0">
                <a:latin typeface="+mn-ea"/>
              </a:rPr>
              <a:t>10</a:t>
            </a:r>
            <a:r>
              <a:rPr lang="en-US" altLang="zh-CN" sz="3200" baseline="30000" dirty="0" smtClean="0">
                <a:latin typeface="+mn-ea"/>
              </a:rPr>
              <a:t>3</a:t>
            </a:r>
            <a:r>
              <a:rPr lang="en-US" altLang="zh-CN" sz="3200" dirty="0" smtClean="0">
                <a:latin typeface="+mn-ea"/>
              </a:rPr>
              <a:t>t</a:t>
            </a:r>
            <a:r>
              <a:rPr lang="zh-CN" altLang="zh-CN" sz="3200" dirty="0" smtClean="0">
                <a:latin typeface="+mn-ea"/>
              </a:rPr>
              <a:t>，取千操作吨作为业务量计量单位的代表性与直观性较强</a:t>
            </a:r>
            <a:endParaRPr lang="zh-CN" altLang="en-US" sz="3200" dirty="0">
              <a:latin typeface="+mn-ea"/>
            </a:endParaRPr>
          </a:p>
        </p:txBody>
      </p:sp>
      <p:sp>
        <p:nvSpPr>
          <p:cNvPr id="4" name="文本框 3"/>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normAutofit/>
          </a:bodyPr>
          <a:lstStyle/>
          <a:p>
            <a:r>
              <a:rPr lang="zh-CN" altLang="zh-CN" sz="2400" dirty="0" smtClean="0"/>
              <a:t>三、变动成本差异的计算</a:t>
            </a:r>
          </a:p>
          <a:p>
            <a:r>
              <a:rPr lang="zh-CN" altLang="zh-CN" sz="2400" dirty="0" smtClean="0"/>
              <a:t>（一）价格差异的计算</a:t>
            </a:r>
            <a:endParaRPr lang="en-US" altLang="zh-CN" sz="2400" dirty="0" smtClean="0"/>
          </a:p>
          <a:p>
            <a:pPr lvl="8">
              <a:buNone/>
            </a:pPr>
            <a:r>
              <a:rPr lang="en-US" altLang="zh-CN" b="1" kern="100" dirty="0" smtClean="0">
                <a:latin typeface="楷体" pitchFamily="49" charset="-122"/>
                <a:ea typeface="楷体" pitchFamily="49" charset="-122"/>
                <a:cs typeface="Times New Roman"/>
              </a:rPr>
              <a:t>1</a:t>
            </a:r>
            <a:r>
              <a:rPr lang="zh-CN" altLang="zh-CN" b="1" kern="100" dirty="0" smtClean="0">
                <a:latin typeface="楷体" pitchFamily="49" charset="-122"/>
                <a:ea typeface="楷体" pitchFamily="49" charset="-122"/>
                <a:cs typeface="Times New Roman"/>
              </a:rPr>
              <a:t>．材料价格差异的计算</a:t>
            </a:r>
          </a:p>
          <a:p>
            <a:pPr lvl="8">
              <a:buNone/>
            </a:pPr>
            <a:r>
              <a:rPr lang="en-US" altLang="zh-CN" b="1" kern="100" dirty="0" smtClean="0">
                <a:latin typeface="楷体" pitchFamily="49" charset="-122"/>
                <a:ea typeface="楷体" pitchFamily="49" charset="-122"/>
                <a:cs typeface="Times New Roman"/>
              </a:rPr>
              <a:t>2</a:t>
            </a:r>
            <a:r>
              <a:rPr lang="zh-CN" altLang="zh-CN" b="1" kern="100" dirty="0" smtClean="0">
                <a:latin typeface="楷体" pitchFamily="49" charset="-122"/>
                <a:ea typeface="楷体" pitchFamily="49" charset="-122"/>
                <a:cs typeface="Times New Roman"/>
              </a:rPr>
              <a:t>．工资率差异的计算</a:t>
            </a:r>
          </a:p>
          <a:p>
            <a:pPr lvl="8">
              <a:buNone/>
            </a:pPr>
            <a:r>
              <a:rPr lang="en-US" altLang="zh-CN" b="1" kern="100" dirty="0" smtClean="0">
                <a:latin typeface="楷体" pitchFamily="49" charset="-122"/>
                <a:ea typeface="楷体" pitchFamily="49" charset="-122"/>
                <a:cs typeface="Times New Roman"/>
              </a:rPr>
              <a:t>3</a:t>
            </a:r>
            <a:r>
              <a:rPr lang="zh-CN" altLang="zh-CN" b="1" kern="100" dirty="0" smtClean="0">
                <a:latin typeface="楷体" pitchFamily="49" charset="-122"/>
                <a:ea typeface="楷体" pitchFamily="49" charset="-122"/>
                <a:cs typeface="Times New Roman"/>
              </a:rPr>
              <a:t>．变动制造费用支出差异的计算</a:t>
            </a:r>
          </a:p>
          <a:p>
            <a:r>
              <a:rPr lang="zh-CN" altLang="zh-CN" sz="2400" kern="100" dirty="0" smtClean="0">
                <a:latin typeface="方正大标宋_GBK"/>
                <a:cs typeface="Times New Roman"/>
              </a:rPr>
              <a:t>（二）用量差异的计算</a:t>
            </a:r>
          </a:p>
          <a:p>
            <a:pPr lvl="8">
              <a:buNone/>
            </a:pPr>
            <a:r>
              <a:rPr lang="en-US" altLang="zh-CN" b="1" kern="100" dirty="0" smtClean="0">
                <a:latin typeface="楷体" pitchFamily="49" charset="-122"/>
                <a:ea typeface="楷体" pitchFamily="49" charset="-122"/>
                <a:cs typeface="Times New Roman"/>
              </a:rPr>
              <a:t>1</a:t>
            </a:r>
            <a:r>
              <a:rPr lang="zh-CN" altLang="zh-CN" b="1" kern="100" dirty="0" smtClean="0">
                <a:latin typeface="楷体" pitchFamily="49" charset="-122"/>
                <a:ea typeface="楷体" pitchFamily="49" charset="-122"/>
                <a:cs typeface="Times New Roman"/>
              </a:rPr>
              <a:t>．材料用量差异的计算</a:t>
            </a:r>
          </a:p>
          <a:p>
            <a:pPr lvl="8">
              <a:buNone/>
            </a:pPr>
            <a:r>
              <a:rPr lang="en-US" altLang="zh-CN" b="1" kern="100" dirty="0" smtClean="0">
                <a:latin typeface="楷体" pitchFamily="49" charset="-122"/>
                <a:ea typeface="楷体" pitchFamily="49" charset="-122"/>
                <a:cs typeface="Times New Roman"/>
              </a:rPr>
              <a:t>2</a:t>
            </a:r>
            <a:r>
              <a:rPr lang="zh-CN" altLang="zh-CN" b="1" kern="100" dirty="0" smtClean="0">
                <a:latin typeface="楷体" pitchFamily="49" charset="-122"/>
                <a:ea typeface="楷体" pitchFamily="49" charset="-122"/>
                <a:cs typeface="Times New Roman"/>
              </a:rPr>
              <a:t>．人工效率差异的计算</a:t>
            </a:r>
            <a:endParaRPr lang="en-US" altLang="zh-CN" b="1" kern="100" dirty="0" smtClean="0">
              <a:latin typeface="楷体" pitchFamily="49" charset="-122"/>
              <a:ea typeface="楷体" pitchFamily="49" charset="-122"/>
              <a:cs typeface="Times New Roman"/>
            </a:endParaRPr>
          </a:p>
          <a:p>
            <a:pPr lvl="8">
              <a:buNone/>
            </a:pPr>
            <a:r>
              <a:rPr lang="en-US" altLang="zh-CN" b="1" kern="100" dirty="0" smtClean="0">
                <a:latin typeface="楷体" pitchFamily="49" charset="-122"/>
                <a:ea typeface="楷体" pitchFamily="49" charset="-122"/>
                <a:cs typeface="Times New Roman"/>
              </a:rPr>
              <a:t>3</a:t>
            </a:r>
            <a:r>
              <a:rPr lang="zh-CN" altLang="zh-CN" b="1" kern="100" dirty="0" smtClean="0">
                <a:latin typeface="楷体" pitchFamily="49" charset="-122"/>
                <a:ea typeface="楷体" pitchFamily="49" charset="-122"/>
                <a:cs typeface="Times New Roman"/>
              </a:rPr>
              <a:t>．变动制造费用效率差异的计算</a:t>
            </a:r>
          </a:p>
          <a:p>
            <a:r>
              <a:rPr lang="zh-CN" altLang="zh-CN" sz="2400" kern="100" dirty="0" smtClean="0">
                <a:latin typeface="方正大标宋_GBK"/>
                <a:cs typeface="Times New Roman"/>
              </a:rPr>
              <a:t>（三）变动成本差异的汇总</a:t>
            </a:r>
            <a:endParaRPr lang="zh-CN" altLang="en-US" sz="2400" dirty="0"/>
          </a:p>
        </p:txBody>
      </p:sp>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dirty="0" smtClean="0"/>
              <a:t>（一）价格差异的计算</a:t>
            </a:r>
          </a:p>
          <a:p>
            <a:r>
              <a:rPr lang="zh-CN" altLang="zh-CN" dirty="0" smtClean="0"/>
              <a:t>现以百汇物流公司的某流通加工车间甲工位的甲产品成本数据为例（见表</a:t>
            </a:r>
            <a:r>
              <a:rPr lang="en-US" altLang="zh-CN" dirty="0" smtClean="0"/>
              <a:t>3-14</a:t>
            </a:r>
            <a:r>
              <a:rPr lang="zh-CN" altLang="zh-CN" dirty="0" smtClean="0"/>
              <a:t>和表</a:t>
            </a:r>
            <a:r>
              <a:rPr lang="en-US" altLang="zh-CN" dirty="0" smtClean="0"/>
              <a:t>3-15</a:t>
            </a:r>
            <a:r>
              <a:rPr lang="zh-CN" altLang="zh-CN" dirty="0" smtClean="0"/>
              <a:t>），说明变动成本差异的计算方法。</a:t>
            </a:r>
          </a:p>
        </p:txBody>
      </p:sp>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Grp="1" noChangeAspect="1" noChangeArrowheads="1"/>
          </p:cNvPicPr>
          <p:nvPr>
            <p:ph/>
          </p:nvPr>
        </p:nvPicPr>
        <p:blipFill>
          <a:blip r:embed="rId2" cstate="print"/>
          <a:srcRect/>
          <a:stretch>
            <a:fillRect/>
          </a:stretch>
        </p:blipFill>
        <p:spPr bwMode="auto">
          <a:xfrm>
            <a:off x="378565" y="1311432"/>
            <a:ext cx="11434870" cy="4235137"/>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p:cNvPicPr>
            <a:picLocks noGrp="1" noChangeAspect="1" noChangeArrowheads="1"/>
          </p:cNvPicPr>
          <p:nvPr>
            <p:ph/>
          </p:nvPr>
        </p:nvPicPr>
        <p:blipFill>
          <a:blip r:embed="rId2" cstate="print"/>
          <a:srcRect/>
          <a:stretch>
            <a:fillRect/>
          </a:stretch>
        </p:blipFill>
        <p:spPr bwMode="auto">
          <a:xfrm>
            <a:off x="438229" y="1448780"/>
            <a:ext cx="11315543" cy="3960440"/>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p:cNvPicPr>
            <a:picLocks noGrp="1" noChangeAspect="1" noChangeArrowheads="1"/>
          </p:cNvPicPr>
          <p:nvPr>
            <p:ph/>
          </p:nvPr>
        </p:nvPicPr>
        <p:blipFill>
          <a:blip r:embed="rId2" cstate="print"/>
          <a:srcRect/>
          <a:stretch>
            <a:fillRect/>
          </a:stretch>
        </p:blipFill>
        <p:spPr bwMode="auto">
          <a:xfrm>
            <a:off x="601326" y="1376772"/>
            <a:ext cx="10989349" cy="4104456"/>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p:cNvPicPr>
            <a:picLocks noGrp="1" noChangeAspect="1" noChangeArrowheads="1"/>
          </p:cNvPicPr>
          <p:nvPr>
            <p:ph/>
          </p:nvPr>
        </p:nvPicPr>
        <p:blipFill>
          <a:blip r:embed="rId2" cstate="print"/>
          <a:srcRect/>
          <a:stretch>
            <a:fillRect/>
          </a:stretch>
        </p:blipFill>
        <p:spPr bwMode="auto">
          <a:xfrm>
            <a:off x="388166" y="1340768"/>
            <a:ext cx="11415668" cy="4176464"/>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p:cNvPicPr>
            <a:picLocks noGrp="1" noChangeAspect="1" noChangeArrowheads="1"/>
          </p:cNvPicPr>
          <p:nvPr>
            <p:ph/>
          </p:nvPr>
        </p:nvPicPr>
        <p:blipFill>
          <a:blip r:embed="rId2" cstate="print"/>
          <a:srcRect/>
          <a:stretch>
            <a:fillRect/>
          </a:stretch>
        </p:blipFill>
        <p:spPr bwMode="auto">
          <a:xfrm>
            <a:off x="662670" y="1268760"/>
            <a:ext cx="10866661" cy="4320480"/>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Grp="1" noChangeAspect="1" noChangeArrowheads="1"/>
          </p:cNvPicPr>
          <p:nvPr>
            <p:ph/>
          </p:nvPr>
        </p:nvPicPr>
        <p:blipFill>
          <a:blip r:embed="rId2" cstate="print"/>
          <a:srcRect/>
          <a:stretch>
            <a:fillRect/>
          </a:stretch>
        </p:blipFill>
        <p:spPr bwMode="auto">
          <a:xfrm>
            <a:off x="371364" y="1520788"/>
            <a:ext cx="11449272" cy="3816424"/>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p:cNvPicPr>
            <a:picLocks noGrp="1" noChangeAspect="1" noChangeArrowheads="1"/>
          </p:cNvPicPr>
          <p:nvPr>
            <p:ph/>
          </p:nvPr>
        </p:nvPicPr>
        <p:blipFill>
          <a:blip r:embed="rId2" cstate="print"/>
          <a:srcRect/>
          <a:stretch>
            <a:fillRect/>
          </a:stretch>
        </p:blipFill>
        <p:spPr bwMode="auto">
          <a:xfrm>
            <a:off x="460860" y="1052736"/>
            <a:ext cx="11270281" cy="4752528"/>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剪去单角的矩形 5"/>
          <p:cNvSpPr/>
          <p:nvPr/>
        </p:nvSpPr>
        <p:spPr>
          <a:xfrm>
            <a:off x="1091444" y="2348880"/>
            <a:ext cx="10009112" cy="3096344"/>
          </a:xfrm>
          <a:prstGeom prst="snip1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578" name="Rectangle 7"/>
          <p:cNvSpPr>
            <a:spLocks noGrp="1" noChangeArrowheads="1"/>
          </p:cNvSpPr>
          <p:nvPr>
            <p:ph type="title" idx="4294967295"/>
          </p:nvPr>
        </p:nvSpPr>
        <p:spPr>
          <a:xfrm>
            <a:off x="0" y="1628775"/>
            <a:ext cx="8229600" cy="504825"/>
          </a:xfrm>
        </p:spPr>
        <p:txBody>
          <a:bodyPr>
            <a:normAutofit fontScale="90000"/>
          </a:bodyPr>
          <a:lstStyle/>
          <a:p>
            <a:pPr algn="ctr" eaLnBrk="1" hangingPunct="1"/>
            <a:r>
              <a:rPr lang="zh-CN" altLang="en-US" sz="4000" b="1" dirty="0">
                <a:solidFill>
                  <a:schemeClr val="tx1"/>
                </a:solidFill>
                <a:latin typeface="宋体" panose="02010600030101010101" pitchFamily="2" charset="-122"/>
              </a:rPr>
              <a:t>表</a:t>
            </a:r>
            <a:r>
              <a:rPr lang="en-US" altLang="zh-CN" sz="4000" b="1" dirty="0">
                <a:solidFill>
                  <a:schemeClr val="tx1"/>
                </a:solidFill>
                <a:latin typeface="宋体" panose="02010600030101010101" pitchFamily="2" charset="-122"/>
              </a:rPr>
              <a:t>3-17  </a:t>
            </a:r>
            <a:r>
              <a:rPr lang="zh-CN" altLang="en-US" sz="4000" b="1" dirty="0">
                <a:solidFill>
                  <a:schemeClr val="tx1"/>
                </a:solidFill>
                <a:latin typeface="宋体" panose="02010600030101010101" pitchFamily="2" charset="-122"/>
              </a:rPr>
              <a:t>工资率差异计算表</a:t>
            </a:r>
          </a:p>
        </p:txBody>
      </p:sp>
      <p:pic>
        <p:nvPicPr>
          <p:cNvPr id="15257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238" y="2889672"/>
            <a:ext cx="8645525" cy="2195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spect="1"/>
          </p:cNvSpPr>
          <p:nvPr/>
        </p:nvSpPr>
        <p:spPr>
          <a:xfrm>
            <a:off x="47328" y="116632"/>
            <a:ext cx="7111242"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变动成本差异的计算与分析</a:t>
            </a:r>
            <a:endParaRPr lang="zh-CN" altLang="en-US" sz="2000" b="1" dirty="0">
              <a:solidFill>
                <a:schemeClr val="bg1"/>
              </a:solidFill>
              <a:effectLst/>
            </a:endParaRPr>
          </a:p>
        </p:txBody>
      </p:sp>
      <p:sp>
        <p:nvSpPr>
          <p:cNvPr id="7"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p:txBody>
          <a:bodyPr>
            <a:normAutofit/>
          </a:bodyPr>
          <a:lstStyle/>
          <a:p>
            <a:pPr indent="828000"/>
            <a:r>
              <a:rPr lang="en-US" altLang="zh-CN" dirty="0" smtClean="0"/>
              <a:t>2</a:t>
            </a:r>
            <a:r>
              <a:rPr lang="zh-CN" altLang="en-US" dirty="0" smtClean="0"/>
              <a:t>．确定业务量变动范围</a:t>
            </a:r>
            <a:br>
              <a:rPr lang="zh-CN" altLang="en-US" dirty="0" smtClean="0"/>
            </a:br>
            <a:r>
              <a:rPr lang="zh-CN" altLang="en-US" dirty="0" smtClean="0"/>
              <a:t>         确定业务量变动范围应满足其业务量实际变动的需要。确定的方法有以下几种：</a:t>
            </a:r>
            <a:br>
              <a:rPr lang="zh-CN" altLang="en-US" dirty="0" smtClean="0"/>
            </a:b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1</a:t>
            </a:r>
            <a:r>
              <a:rPr lang="zh-CN" altLang="en-US" dirty="0" smtClean="0">
                <a:latin typeface="楷体" pitchFamily="49" charset="-122"/>
                <a:ea typeface="楷体" pitchFamily="49" charset="-122"/>
              </a:rPr>
              <a:t>）把业务量范围确定在正常业务量的</a:t>
            </a:r>
            <a:r>
              <a:rPr lang="en-US" altLang="zh-CN" dirty="0" smtClean="0">
                <a:latin typeface="楷体" pitchFamily="49" charset="-122"/>
                <a:ea typeface="楷体" pitchFamily="49" charset="-122"/>
              </a:rPr>
              <a:t>80%</a:t>
            </a:r>
            <a:r>
              <a:rPr lang="zh-CN" altLang="en-US" dirty="0" smtClean="0">
                <a:latin typeface="楷体" pitchFamily="49" charset="-122"/>
                <a:ea typeface="楷体" pitchFamily="49" charset="-122"/>
              </a:rPr>
              <a:t>至</a:t>
            </a:r>
            <a:r>
              <a:rPr lang="en-US" altLang="zh-CN" dirty="0" smtClean="0">
                <a:latin typeface="楷体" pitchFamily="49" charset="-122"/>
                <a:ea typeface="楷体" pitchFamily="49" charset="-122"/>
              </a:rPr>
              <a:t>120%</a:t>
            </a:r>
            <a:r>
              <a:rPr lang="zh-CN" altLang="en-US" dirty="0" smtClean="0">
                <a:latin typeface="楷体" pitchFamily="49" charset="-122"/>
                <a:ea typeface="楷体" pitchFamily="49" charset="-122"/>
              </a:rPr>
              <a:t>之间。</a:t>
            </a:r>
            <a:br>
              <a:rPr lang="zh-CN" altLang="en-US" dirty="0" smtClean="0">
                <a:latin typeface="楷体" pitchFamily="49" charset="-122"/>
                <a:ea typeface="楷体" pitchFamily="49" charset="-122"/>
              </a:rPr>
            </a:b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2</a:t>
            </a:r>
            <a:r>
              <a:rPr lang="zh-CN" altLang="en-US" dirty="0" smtClean="0">
                <a:latin typeface="楷体" pitchFamily="49" charset="-122"/>
                <a:ea typeface="楷体" pitchFamily="49" charset="-122"/>
              </a:rPr>
              <a:t>）把历史上的最低业务量和最高业务量分别作为业务量范围的下限和上限。</a:t>
            </a:r>
            <a:br>
              <a:rPr lang="zh-CN" altLang="en-US" dirty="0" smtClean="0">
                <a:latin typeface="楷体" pitchFamily="49" charset="-122"/>
                <a:ea typeface="楷体" pitchFamily="49" charset="-122"/>
              </a:rPr>
            </a:b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3</a:t>
            </a:r>
            <a:r>
              <a:rPr lang="zh-CN" altLang="en-US" dirty="0" smtClean="0">
                <a:latin typeface="楷体" pitchFamily="49" charset="-122"/>
                <a:ea typeface="楷体" pitchFamily="49" charset="-122"/>
              </a:rPr>
              <a:t>）对预算期的业务量做出悲观预测和乐观预测，分别作为业务量的上限和下限</a:t>
            </a:r>
            <a:endParaRPr lang="zh-CN" altLang="en-US" dirty="0">
              <a:latin typeface="楷体" pitchFamily="49" charset="-122"/>
              <a:ea typeface="楷体" pitchFamily="49" charset="-122"/>
            </a:endParaRPr>
          </a:p>
        </p:txBody>
      </p:sp>
      <p:sp>
        <p:nvSpPr>
          <p:cNvPr id="2" name="标题 1"/>
          <p:cNvSpPr>
            <a:spLocks noGrp="1"/>
          </p:cNvSpPr>
          <p:nvPr>
            <p:ph type="title" idx="4294967295"/>
          </p:nvPr>
        </p:nvSpPr>
        <p:spPr>
          <a:xfrm>
            <a:off x="0" y="908050"/>
            <a:ext cx="10515600" cy="649288"/>
          </a:xfrm>
        </p:spPr>
        <p:txBody>
          <a:bodyPr>
            <a:noAutofit/>
          </a:bodyPr>
          <a:lstStyle/>
          <a:p>
            <a:pPr>
              <a:lnSpc>
                <a:spcPct val="120000"/>
              </a:lnSpc>
            </a:pPr>
            <a:r>
              <a:rPr lang="zh-CN" altLang="en-US" sz="2800" dirty="0" smtClean="0"/>
              <a:t>。</a:t>
            </a:r>
            <a:br>
              <a:rPr lang="zh-CN" altLang="en-US" sz="2800" dirty="0" smtClean="0"/>
            </a:br>
            <a:endParaRPr lang="zh-CN" altLang="en-US" sz="2800" dirty="0"/>
          </a:p>
        </p:txBody>
      </p:sp>
      <p:sp>
        <p:nvSpPr>
          <p:cNvPr id="4" name="文本框 3"/>
          <p:cNvSpPr txBox="1"/>
          <p:nvPr/>
        </p:nvSpPr>
        <p:spPr>
          <a:xfrm>
            <a:off x="30248" y="116632"/>
            <a:ext cx="6785832" cy="400110"/>
          </a:xfrm>
          <a:prstGeom prst="rect">
            <a:avLst/>
          </a:prstGeom>
          <a:noFill/>
        </p:spPr>
        <p:txBody>
          <a:bodyPr wrap="none" rtlCol="0">
            <a:spAutoFit/>
          </a:bodyPr>
          <a:lstStyle/>
          <a:p>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effectLst/>
              </a:rPr>
              <a:t>弹性预算法与零基预算法</a:t>
            </a:r>
            <a:endParaRPr lang="zh-CN" altLang="en-US" sz="2000" b="1" dirty="0">
              <a:solidFill>
                <a:schemeClr val="bg1"/>
              </a:solidFill>
              <a:effectLs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p:cNvPicPr>
            <a:picLocks noGrp="1" noChangeAspect="1" noChangeArrowheads="1"/>
          </p:cNvPicPr>
          <p:nvPr>
            <p:ph/>
          </p:nvPr>
        </p:nvPicPr>
        <p:blipFill>
          <a:blip r:embed="rId2" cstate="print"/>
          <a:srcRect/>
          <a:stretch>
            <a:fillRect/>
          </a:stretch>
        </p:blipFill>
        <p:spPr bwMode="auto">
          <a:xfrm>
            <a:off x="477053" y="1304764"/>
            <a:ext cx="11237894" cy="4248472"/>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r>
              <a:rPr lang="zh-CN" altLang="zh-CN" kern="100" dirty="0" smtClean="0">
                <a:latin typeface="方正大标宋_GBK"/>
                <a:cs typeface="Times New Roman"/>
              </a:rPr>
              <a:t>（二）用量差异的计算</a:t>
            </a:r>
            <a:endParaRPr lang="en-US" altLang="zh-CN" kern="100" dirty="0" smtClean="0">
              <a:latin typeface="方正大标宋_GBK"/>
              <a:cs typeface="Times New Roman"/>
            </a:endParaRPr>
          </a:p>
          <a:p>
            <a:pPr lvl="8">
              <a:buNone/>
            </a:pPr>
            <a:r>
              <a:rPr lang="en-US" altLang="zh-CN" sz="2800" b="1" kern="100" dirty="0" smtClean="0">
                <a:latin typeface="楷体" pitchFamily="49" charset="-122"/>
                <a:ea typeface="楷体" pitchFamily="49" charset="-122"/>
                <a:cs typeface="Times New Roman"/>
              </a:rPr>
              <a:t>1</a:t>
            </a:r>
            <a:r>
              <a:rPr lang="zh-CN" altLang="zh-CN" sz="2800" b="1" kern="100" dirty="0" smtClean="0">
                <a:latin typeface="楷体" pitchFamily="49" charset="-122"/>
                <a:ea typeface="楷体" pitchFamily="49" charset="-122"/>
                <a:cs typeface="Times New Roman"/>
              </a:rPr>
              <a:t>．材料用量差异的计算</a:t>
            </a:r>
          </a:p>
          <a:p>
            <a:pPr lvl="8">
              <a:buNone/>
            </a:pPr>
            <a:r>
              <a:rPr lang="en-US" altLang="zh-CN" sz="2800" b="1" kern="100" dirty="0" smtClean="0">
                <a:latin typeface="楷体" pitchFamily="49" charset="-122"/>
                <a:ea typeface="楷体" pitchFamily="49" charset="-122"/>
                <a:cs typeface="Times New Roman"/>
              </a:rPr>
              <a:t>2</a:t>
            </a:r>
            <a:r>
              <a:rPr lang="zh-CN" altLang="zh-CN" sz="2800" b="1" kern="100" dirty="0" smtClean="0">
                <a:latin typeface="楷体" pitchFamily="49" charset="-122"/>
                <a:ea typeface="楷体" pitchFamily="49" charset="-122"/>
                <a:cs typeface="Times New Roman"/>
              </a:rPr>
              <a:t>．人工效率差异的计算</a:t>
            </a:r>
          </a:p>
          <a:p>
            <a:pPr lvl="8">
              <a:buNone/>
            </a:pPr>
            <a:r>
              <a:rPr lang="en-US" altLang="zh-CN" sz="2800" b="1" kern="100" dirty="0" smtClean="0">
                <a:latin typeface="楷体" pitchFamily="49" charset="-122"/>
                <a:ea typeface="楷体" pitchFamily="49" charset="-122"/>
                <a:cs typeface="Times New Roman"/>
              </a:rPr>
              <a:t>3</a:t>
            </a:r>
            <a:r>
              <a:rPr lang="zh-CN" altLang="zh-CN" sz="2800" b="1" kern="100" dirty="0" smtClean="0">
                <a:latin typeface="楷体" pitchFamily="49" charset="-122"/>
                <a:ea typeface="楷体" pitchFamily="49" charset="-122"/>
                <a:cs typeface="Times New Roman"/>
              </a:rPr>
              <a:t>．变动制造费用效率差异的计算</a:t>
            </a:r>
            <a:endParaRPr lang="zh-CN" altLang="en-US" sz="2800" b="1" dirty="0">
              <a:latin typeface="楷体" pitchFamily="49" charset="-122"/>
              <a:ea typeface="楷体" pitchFamily="49" charset="-122"/>
            </a:endParaRPr>
          </a:p>
        </p:txBody>
      </p:sp>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p:cNvPicPr>
            <a:picLocks noGrp="1" noChangeAspect="1" noChangeArrowheads="1"/>
          </p:cNvPicPr>
          <p:nvPr>
            <p:ph/>
          </p:nvPr>
        </p:nvPicPr>
        <p:blipFill>
          <a:blip r:embed="rId2" cstate="print"/>
          <a:srcRect/>
          <a:stretch>
            <a:fillRect/>
          </a:stretch>
        </p:blipFill>
        <p:spPr bwMode="auto">
          <a:xfrm>
            <a:off x="419369" y="1664804"/>
            <a:ext cx="11353262" cy="3405979"/>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p:cNvPicPr>
            <a:picLocks noGrp="1" noChangeAspect="1" noChangeArrowheads="1"/>
          </p:cNvPicPr>
          <p:nvPr>
            <p:ph/>
          </p:nvPr>
        </p:nvPicPr>
        <p:blipFill>
          <a:blip r:embed="rId2" cstate="print"/>
          <a:srcRect/>
          <a:stretch>
            <a:fillRect/>
          </a:stretch>
        </p:blipFill>
        <p:spPr bwMode="auto">
          <a:xfrm>
            <a:off x="479376" y="1196752"/>
            <a:ext cx="11233248" cy="4464496"/>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Grp="1" noChangeAspect="1" noChangeArrowheads="1"/>
          </p:cNvPicPr>
          <p:nvPr>
            <p:ph/>
          </p:nvPr>
        </p:nvPicPr>
        <p:blipFill>
          <a:blip r:embed="rId2" cstate="print"/>
          <a:srcRect/>
          <a:stretch>
            <a:fillRect/>
          </a:stretch>
        </p:blipFill>
        <p:spPr bwMode="auto">
          <a:xfrm>
            <a:off x="579751" y="1124744"/>
            <a:ext cx="11032499" cy="4608512"/>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p:cNvPicPr>
            <a:picLocks noGrp="1" noChangeAspect="1" noChangeArrowheads="1"/>
          </p:cNvPicPr>
          <p:nvPr>
            <p:ph/>
          </p:nvPr>
        </p:nvPicPr>
        <p:blipFill>
          <a:blip r:embed="rId2" cstate="print"/>
          <a:srcRect/>
          <a:stretch>
            <a:fillRect/>
          </a:stretch>
        </p:blipFill>
        <p:spPr bwMode="auto">
          <a:xfrm>
            <a:off x="458974" y="1196752"/>
            <a:ext cx="11274053" cy="4392488"/>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p:cNvPicPr>
            <a:picLocks noGrp="1" noChangeAspect="1" noChangeArrowheads="1"/>
          </p:cNvPicPr>
          <p:nvPr>
            <p:ph/>
          </p:nvPr>
        </p:nvPicPr>
        <p:blipFill>
          <a:blip r:embed="rId2" cstate="print"/>
          <a:srcRect/>
          <a:stretch>
            <a:fillRect/>
          </a:stretch>
        </p:blipFill>
        <p:spPr bwMode="auto">
          <a:xfrm>
            <a:off x="479375" y="1196752"/>
            <a:ext cx="11512279" cy="4722986"/>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Grp="1" noChangeAspect="1" noChangeArrowheads="1"/>
          </p:cNvPicPr>
          <p:nvPr>
            <p:ph/>
          </p:nvPr>
        </p:nvPicPr>
        <p:blipFill>
          <a:blip r:embed="rId2" cstate="print"/>
          <a:srcRect/>
          <a:stretch>
            <a:fillRect/>
          </a:stretch>
        </p:blipFill>
        <p:spPr bwMode="auto">
          <a:xfrm>
            <a:off x="604670" y="1622641"/>
            <a:ext cx="10982661" cy="3612718"/>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p:nvPr>
        </p:nvSpPr>
        <p:spPr/>
        <p:txBody>
          <a:bodyPr/>
          <a:lstStyle/>
          <a:p>
            <a:pPr>
              <a:lnSpc>
                <a:spcPct val="150000"/>
              </a:lnSpc>
            </a:pPr>
            <a:r>
              <a:rPr lang="zh-CN" altLang="zh-CN" dirty="0" smtClean="0">
                <a:latin typeface="+mn-ea"/>
              </a:rPr>
              <a:t>（三）变动成本差异的汇总</a:t>
            </a:r>
          </a:p>
          <a:p>
            <a:pPr>
              <a:lnSpc>
                <a:spcPct val="150000"/>
              </a:lnSpc>
            </a:pPr>
            <a:r>
              <a:rPr lang="zh-CN" altLang="zh-CN" dirty="0" smtClean="0">
                <a:latin typeface="+mn-ea"/>
              </a:rPr>
              <a:t>上述各项差异的计算，应通过汇总表的形式加以综合反映。本例变动成本差异汇总表见表</a:t>
            </a:r>
            <a:r>
              <a:rPr lang="en-US" altLang="zh-CN" dirty="0" smtClean="0">
                <a:latin typeface="+mn-ea"/>
              </a:rPr>
              <a:t>3-22</a:t>
            </a:r>
            <a:r>
              <a:rPr lang="zh-CN" altLang="zh-CN" dirty="0" smtClean="0">
                <a:latin typeface="+mn-ea"/>
              </a:rPr>
              <a:t>。</a:t>
            </a:r>
            <a:endParaRPr lang="zh-CN" altLang="en-US" dirty="0">
              <a:latin typeface="+mn-ea"/>
            </a:endParaRPr>
          </a:p>
        </p:txBody>
      </p:sp>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p:cNvPicPr>
            <a:picLocks noGrp="1" noChangeAspect="1" noChangeArrowheads="1"/>
          </p:cNvPicPr>
          <p:nvPr>
            <p:ph/>
          </p:nvPr>
        </p:nvPicPr>
        <p:blipFill>
          <a:blip r:embed="rId2" cstate="print"/>
          <a:srcRect/>
          <a:stretch>
            <a:fillRect/>
          </a:stretch>
        </p:blipFill>
        <p:spPr bwMode="auto">
          <a:xfrm>
            <a:off x="767408" y="933331"/>
            <a:ext cx="10657184" cy="4991339"/>
          </a:xfrm>
          <a:prstGeom prst="rect">
            <a:avLst/>
          </a:prstGeom>
          <a:noFill/>
          <a:ln w="9525">
            <a:noFill/>
            <a:miter lim="800000"/>
            <a:headEnd/>
            <a:tailEnd/>
          </a:ln>
        </p:spPr>
      </p:pic>
      <p:sp>
        <p:nvSpPr>
          <p:cNvPr id="3" name="文本框 3"/>
          <p:cNvSpPr txBox="1">
            <a:spLocks noChangeAspect="1"/>
          </p:cNvSpPr>
          <p:nvPr/>
        </p:nvSpPr>
        <p:spPr>
          <a:xfrm>
            <a:off x="47328" y="116632"/>
            <a:ext cx="7043916" cy="400110"/>
          </a:xfrm>
          <a:prstGeom prst="rect">
            <a:avLst/>
          </a:prstGeom>
          <a:noFill/>
        </p:spPr>
        <p:txBody>
          <a:bodyPr wrap="none" rtlCol="0">
            <a:spAutoFit/>
          </a:bodyPr>
          <a:lstStyle/>
          <a:p>
            <a:pPr algn="l"/>
            <a:r>
              <a:rPr lang="zh-CN" altLang="en-US" sz="2000" b="1" dirty="0" smtClean="0">
                <a:solidFill>
                  <a:schemeClr val="bg1"/>
                </a:solidFill>
                <a:effectLst/>
              </a:rPr>
              <a:t>第三章物流成本控制的基本方法</a:t>
            </a:r>
            <a:r>
              <a:rPr lang="en-US" altLang="zh-CN" sz="2000" b="1" dirty="0" smtClean="0">
                <a:solidFill>
                  <a:schemeClr val="bg1"/>
                </a:solidFill>
                <a:effectLst/>
              </a:rPr>
              <a:t>&gt;</a:t>
            </a:r>
            <a:r>
              <a:rPr lang="zh-CN" altLang="en-US" sz="2000" b="1" dirty="0" smtClean="0">
                <a:solidFill>
                  <a:schemeClr val="bg1"/>
                </a:solidFill>
              </a:rPr>
              <a:t>变动成本差异的计算与分析</a:t>
            </a:r>
            <a:endParaRPr lang="zh-CN" altLang="en-US" sz="2000" b="1" dirty="0">
              <a:solidFill>
                <a:schemeClr val="bg1"/>
              </a:solidFill>
            </a:endParaRPr>
          </a:p>
        </p:txBody>
      </p:sp>
    </p:spTree>
  </p:cSld>
  <p:clrMapOvr>
    <a:masterClrMapping/>
  </p:clrMapOvr>
</p:sld>
</file>

<file path=ppt/theme/theme1.xml><?xml version="1.0" encoding="utf-8"?>
<a:theme xmlns:a="http://schemas.openxmlformats.org/drawingml/2006/main" name="rainsdrops_II">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4218</TotalTime>
  <Words>8253</Words>
  <Application>Microsoft Office PowerPoint</Application>
  <PresentationFormat>宽屏</PresentationFormat>
  <Paragraphs>648</Paragraphs>
  <Slides>117</Slides>
  <Notes>31</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117</vt:i4>
      </vt:variant>
    </vt:vector>
  </HeadingPairs>
  <TitlesOfParts>
    <vt:vector size="137" baseType="lpstr">
      <vt:lpstr>Gill Sans</vt:lpstr>
      <vt:lpstr>Lato Regular</vt:lpstr>
      <vt:lpstr>ＭＳ Ｐゴシック</vt:lpstr>
      <vt:lpstr>Open Sans Light</vt:lpstr>
      <vt:lpstr>方正大标宋_GBK</vt:lpstr>
      <vt:lpstr>方正细黑一简体</vt:lpstr>
      <vt:lpstr>黑体</vt:lpstr>
      <vt:lpstr>楷体</vt:lpstr>
      <vt:lpstr>宋体</vt:lpstr>
      <vt:lpstr>幼圆</vt:lpstr>
      <vt:lpstr>Arial</vt:lpstr>
      <vt:lpstr>Calibri</vt:lpstr>
      <vt:lpstr>Calibri Light</vt:lpstr>
      <vt:lpstr>Symbol</vt:lpstr>
      <vt:lpstr>Times New Roman</vt:lpstr>
      <vt:lpstr>Trebuchet MS</vt:lpstr>
      <vt:lpstr>Webdings</vt:lpstr>
      <vt:lpstr>Wingdings</vt:lpstr>
      <vt:lpstr>rainsdrops_II</vt:lpstr>
      <vt:lpstr>Equation</vt:lpstr>
      <vt:lpstr>第三章  物流成本控制的基本方法</vt:lpstr>
      <vt:lpstr>学习目的</vt:lpstr>
      <vt:lpstr>第一节 弹性预算法与零基预算法</vt:lpstr>
      <vt:lpstr>一、弹性预算法</vt:lpstr>
      <vt:lpstr>（一）弹性预算基本原理</vt:lpstr>
      <vt:lpstr>（二）弹性预算的特点</vt:lpstr>
      <vt:lpstr>（三）弹性预算的编制</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目标成本法</vt:lpstr>
      <vt:lpstr>PowerPoint 演示文稿</vt:lpstr>
      <vt:lpstr>PowerPoint 演示文稿</vt:lpstr>
      <vt:lpstr>PowerPoint 演示文稿</vt:lpstr>
      <vt:lpstr>（一）倒扣测算法</vt:lpstr>
      <vt:lpstr>例【3-3】某新产品预计单位产品售价为2 000元/件，单位产品目标利润为300元/件，国家规定该产品税率为10%，预计单位产品期间费用为200元/件。据倒扣测算法计算式，可求得该产品的目标成本。</vt:lpstr>
      <vt:lpstr>该产品单位产品目标成本为 2000300200010%2001300元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2．提高价值的途径</vt:lpstr>
      <vt:lpstr>PowerPoint 演示文稿</vt:lpstr>
      <vt:lpstr>PowerPoint 演示文稿</vt:lpstr>
      <vt:lpstr>例3-6：甲产品由8个零件组装而成，各零件的功能分数由8位专家进行评价（即强制打分）。若以A、B、C、D、E、F、G、H分别表示这8个零件的名称，在此给出其中的一位专家（专家甲）对这8个零件功能的评价结果（见表3-4），以及这8位专家的功能评价汇总结果（见表3-5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标准成本法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因素分析法</vt:lpstr>
      <vt:lpstr>一、连环替代法</vt:lpstr>
      <vt:lpstr>PowerPoint 演示文稿</vt:lpstr>
      <vt:lpstr>（一）乘积关系的连环替代分析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第五节  变动成本差异的计算与分析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表3-17  工资率差异计算表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【复习思考题】</vt:lpstr>
      <vt:lpstr>复习思考题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zws</dc:creator>
  <cp:lastModifiedBy>Windows User</cp:lastModifiedBy>
  <cp:revision>159</cp:revision>
  <dcterms:created xsi:type="dcterms:W3CDTF">2015-06-09T02:45:46Z</dcterms:created>
  <dcterms:modified xsi:type="dcterms:W3CDTF">2025-02-22T09:11:34Z</dcterms:modified>
</cp:coreProperties>
</file>