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85" r:id="rId5"/>
    <p:sldId id="258" r:id="rId6"/>
    <p:sldId id="260" r:id="rId7"/>
    <p:sldId id="261" r:id="rId8"/>
    <p:sldId id="264" r:id="rId9"/>
    <p:sldId id="262" r:id="rId10"/>
    <p:sldId id="263" r:id="rId11"/>
    <p:sldId id="266" r:id="rId12"/>
    <p:sldId id="268" r:id="rId13"/>
    <p:sldId id="279" r:id="rId14"/>
    <p:sldId id="281" r:id="rId15"/>
    <p:sldId id="286" r:id="rId16"/>
    <p:sldId id="287" r:id="rId17"/>
    <p:sldId id="269" r:id="rId18"/>
    <p:sldId id="288" r:id="rId19"/>
    <p:sldId id="283" r:id="rId20"/>
    <p:sldId id="276" r:id="rId21"/>
    <p:sldId id="277" r:id="rId22"/>
    <p:sldId id="289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22" autoAdjust="0"/>
  </p:normalViewPr>
  <p:slideViewPr>
    <p:cSldViewPr snapToGrid="0">
      <p:cViewPr varScale="1">
        <p:scale>
          <a:sx n="71" d="100"/>
          <a:sy n="71" d="100"/>
        </p:scale>
        <p:origin x="-54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框 6"/>
          <p:cNvSpPr txBox="1"/>
          <p:nvPr userDrawn="1"/>
        </p:nvSpPr>
        <p:spPr>
          <a:xfrm>
            <a:off x="463550" y="279400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22" name="矩形 21"/>
          <p:cNvSpPr/>
          <p:nvPr userDrawn="1"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23" name="图片 2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zh-CN" sz="5400" dirty="0">
                <a:effectLst/>
              </a:rPr>
              <a:t>案例一 文字型文档的编辑排版</a:t>
            </a:r>
            <a:endParaRPr lang="zh-CN" altLang="zh-CN" sz="54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321576"/>
            <a:ext cx="4762248" cy="4525963"/>
          </a:xfrm>
        </p:spPr>
        <p:txBody>
          <a:bodyPr>
            <a:normAutofit lnSpcReduction="10000"/>
          </a:bodyPr>
          <a:lstStyle/>
          <a:p>
            <a:r>
              <a:rPr lang="zh-CN" altLang="zh-CN" sz="2400" dirty="0"/>
              <a:t>操作方法与“将软回车更改为硬回车相似”，只要在查找内容文本框中通过特殊格式下拉菜单输入两个“段落标记”，在替换为文本框中通过特殊格式下拉菜单输入一个“段落标记”</a:t>
            </a:r>
            <a:r>
              <a:rPr lang="zh-CN" altLang="zh-CN" sz="2400" dirty="0" smtClean="0"/>
              <a:t>。</a:t>
            </a:r>
            <a:endParaRPr lang="en-US" altLang="zh-CN" sz="2400" dirty="0" smtClean="0"/>
          </a:p>
          <a:p>
            <a:r>
              <a:rPr lang="zh-CN" altLang="zh-CN" sz="2400" dirty="0" smtClean="0"/>
              <a:t>它</a:t>
            </a:r>
            <a:r>
              <a:rPr lang="zh-CN" altLang="zh-CN" sz="2400" dirty="0"/>
              <a:t>的含义是将两个连续出现的回车符替换为一个回车符，相当于删除了一个回车</a:t>
            </a:r>
            <a:r>
              <a:rPr lang="zh-CN" altLang="zh-CN" sz="2400" dirty="0" smtClean="0"/>
              <a:t>符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zh-CN" sz="2400" dirty="0"/>
              <a:t>请多按几次【全部替换】按钮，一直到没有两个连续的回车符出现为止。</a:t>
            </a:r>
            <a:endParaRPr lang="zh-CN" altLang="zh-CN" sz="2400" dirty="0"/>
          </a:p>
          <a:p>
            <a:endParaRPr lang="zh-CN" altLang="en-US" sz="24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246004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b="1" dirty="0"/>
              <a:t>3</a:t>
            </a:r>
            <a:r>
              <a:rPr lang="zh-CN" altLang="zh-CN" b="1" dirty="0"/>
              <a:t>删除多余的回车符</a:t>
            </a:r>
            <a:endParaRPr lang="zh-CN" altLang="zh-CN" b="1" dirty="0"/>
          </a:p>
        </p:txBody>
      </p:sp>
      <p:grpSp>
        <p:nvGrpSpPr>
          <p:cNvPr id="13" name="画布 700"/>
          <p:cNvGrpSpPr/>
          <p:nvPr/>
        </p:nvGrpSpPr>
        <p:grpSpPr>
          <a:xfrm>
            <a:off x="5409969" y="1533463"/>
            <a:ext cx="5853776" cy="4440829"/>
            <a:chOff x="0" y="-160963"/>
            <a:chExt cx="3865880" cy="3758104"/>
          </a:xfrm>
        </p:grpSpPr>
        <p:sp>
          <p:nvSpPr>
            <p:cNvPr id="14" name="矩形 13"/>
            <p:cNvSpPr/>
            <p:nvPr/>
          </p:nvSpPr>
          <p:spPr>
            <a:xfrm>
              <a:off x="0" y="0"/>
              <a:ext cx="3865880" cy="3596640"/>
            </a:xfrm>
            <a:prstGeom prst="rect">
              <a:avLst/>
            </a:prstGeom>
            <a:ln>
              <a:noFill/>
            </a:ln>
          </p:spPr>
        </p:sp>
        <p:sp>
          <p:nvSpPr>
            <p:cNvPr id="15" name="文本框 702"/>
            <p:cNvSpPr txBox="1"/>
            <p:nvPr/>
          </p:nvSpPr>
          <p:spPr>
            <a:xfrm>
              <a:off x="1036145" y="3308851"/>
              <a:ext cx="1634490" cy="28829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en-US" sz="16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删除多余回车符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322867" y="-160963"/>
              <a:ext cx="3351417" cy="3200400"/>
              <a:chOff x="362623" y="-160978"/>
              <a:chExt cx="3351417" cy="3200400"/>
            </a:xfrm>
          </p:grpSpPr>
          <p:pic>
            <p:nvPicPr>
              <p:cNvPr id="17" name="图片 16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362623" y="-160978"/>
                <a:ext cx="3351417" cy="3200400"/>
              </a:xfrm>
              <a:prstGeom prst="rect">
                <a:avLst/>
              </a:prstGeom>
            </p:spPr>
          </p:pic>
          <p:sp>
            <p:nvSpPr>
              <p:cNvPr id="18" name="文本框 702"/>
              <p:cNvSpPr txBox="1"/>
              <p:nvPr/>
            </p:nvSpPr>
            <p:spPr>
              <a:xfrm>
                <a:off x="1411433" y="390174"/>
                <a:ext cx="1023620" cy="26416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none" lIns="91440" tIns="0" rIns="91440" bIns="0" numCol="1" spcCol="0" rtlCol="0" fromWordArt="0" anchor="ctr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两个段落标记</a:t>
                </a:r>
                <a:endPara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文本框 702"/>
              <p:cNvSpPr txBox="1"/>
              <p:nvPr/>
            </p:nvSpPr>
            <p:spPr>
              <a:xfrm>
                <a:off x="1446189" y="810257"/>
                <a:ext cx="1023620" cy="25527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none" lIns="91440" tIns="0" rIns="91440" bIns="0" numCol="1" spcCol="0" rtlCol="0" fromWordArt="0" anchor="ctr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一个段落标记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椭圆 24"/>
              <p:cNvSpPr/>
              <p:nvPr/>
            </p:nvSpPr>
            <p:spPr>
              <a:xfrm>
                <a:off x="918987" y="390222"/>
                <a:ext cx="354227" cy="263613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6" name="椭圆 25"/>
              <p:cNvSpPr/>
              <p:nvPr/>
            </p:nvSpPr>
            <p:spPr>
              <a:xfrm>
                <a:off x="861324" y="792648"/>
                <a:ext cx="353695" cy="2635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212338"/>
            <a:ext cx="10972800" cy="870297"/>
          </a:xfrm>
        </p:spPr>
        <p:txBody>
          <a:bodyPr/>
          <a:lstStyle/>
          <a:p>
            <a:r>
              <a:rPr lang="en-US" altLang="zh-CN" b="1" dirty="0"/>
              <a:t>1.5.3 </a:t>
            </a:r>
            <a:r>
              <a:rPr lang="zh-CN" altLang="zh-CN" b="1" dirty="0"/>
              <a:t>页面设置</a:t>
            </a:r>
            <a:endParaRPr lang="zh-CN" altLang="zh-CN" b="1" dirty="0"/>
          </a:p>
        </p:txBody>
      </p:sp>
      <p:sp>
        <p:nvSpPr>
          <p:cNvPr id="4" name="矩形 3"/>
          <p:cNvSpPr/>
          <p:nvPr/>
        </p:nvSpPr>
        <p:spPr>
          <a:xfrm>
            <a:off x="876300" y="1090783"/>
            <a:ext cx="8330046" cy="455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要求：纸张大小为</a:t>
            </a:r>
            <a:r>
              <a:rPr lang="en-US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A4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，上、下边距为</a:t>
            </a:r>
            <a:r>
              <a:rPr lang="en-US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厘米，左、右边距为</a:t>
            </a:r>
            <a:r>
              <a:rPr lang="en-US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厘米。</a:t>
            </a:r>
            <a:endParaRPr lang="zh-CN" altLang="zh-CN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画布 9"/>
          <p:cNvGrpSpPr/>
          <p:nvPr/>
        </p:nvGrpSpPr>
        <p:grpSpPr>
          <a:xfrm>
            <a:off x="2532467" y="1554184"/>
            <a:ext cx="6154333" cy="4703033"/>
            <a:chOff x="0" y="0"/>
            <a:chExt cx="4591685" cy="3571875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4591685" cy="3571875"/>
            </a:xfrm>
            <a:prstGeom prst="rect">
              <a:avLst/>
            </a:prstGeom>
            <a:ln>
              <a:noFill/>
            </a:ln>
          </p:spPr>
        </p:sp>
        <p:sp>
          <p:nvSpPr>
            <p:cNvPr id="14" name="文本框 702"/>
            <p:cNvSpPr txBox="1"/>
            <p:nvPr/>
          </p:nvSpPr>
          <p:spPr>
            <a:xfrm>
              <a:off x="1411587" y="3235610"/>
              <a:ext cx="1634490" cy="27813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1-14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页面设置对话框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49427" y="140813"/>
              <a:ext cx="4373485" cy="2980494"/>
              <a:chOff x="49427" y="140813"/>
              <a:chExt cx="4373485" cy="2980494"/>
            </a:xfrm>
          </p:grpSpPr>
          <p:pic>
            <p:nvPicPr>
              <p:cNvPr id="16" name="图片 15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49427" y="144135"/>
                <a:ext cx="2117303" cy="2977172"/>
              </a:xfrm>
              <a:prstGeom prst="rect">
                <a:avLst/>
              </a:prstGeom>
            </p:spPr>
          </p:pic>
          <p:pic>
            <p:nvPicPr>
              <p:cNvPr id="17" name="图片 1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305568" y="140813"/>
                <a:ext cx="2117344" cy="2977171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49310" y="1855196"/>
            <a:ext cx="9877777" cy="2757145"/>
          </a:xfrm>
        </p:spPr>
        <p:txBody>
          <a:bodyPr/>
          <a:lstStyle/>
          <a:p>
            <a:r>
              <a:rPr lang="zh-CN" altLang="en-US" b="1" dirty="0"/>
              <a:t>常用的字体格式包括中文字体、西文字体、字号（字的大小）、字体颜色、字形（加粗、倾斜、正常）等。</a:t>
            </a:r>
            <a:endParaRPr lang="zh-CN" altLang="en-US" b="1" dirty="0"/>
          </a:p>
          <a:p>
            <a:r>
              <a:rPr lang="zh-CN" altLang="en-US" b="1" dirty="0"/>
              <a:t>常用的段落格式包括对齐方式（左对齐、右对齐、居中对齐和两端对齐）、行间距、首行缩进、段落间距、段落左右缩进、项目符合、段落自动编号等。</a:t>
            </a:r>
            <a:endParaRPr lang="zh-CN" altLang="en-US" b="1" dirty="0"/>
          </a:p>
          <a:p>
            <a:r>
              <a:rPr lang="zh-CN" altLang="en-US" b="1" dirty="0"/>
              <a:t>这些功能位于</a:t>
            </a:r>
            <a:r>
              <a:rPr lang="en-US" altLang="zh-CN" b="1" dirty="0"/>
              <a:t>【</a:t>
            </a:r>
            <a:r>
              <a:rPr lang="zh-CN" altLang="en-US" b="1" dirty="0"/>
              <a:t>开始</a:t>
            </a:r>
            <a:r>
              <a:rPr lang="en-US" altLang="zh-CN" b="1" dirty="0"/>
              <a:t>】</a:t>
            </a:r>
            <a:r>
              <a:rPr lang="zh-CN" altLang="en-US" b="1" dirty="0"/>
              <a:t>选项卡的</a:t>
            </a:r>
            <a:r>
              <a:rPr lang="en-US" altLang="zh-CN" b="1" dirty="0"/>
              <a:t>【</a:t>
            </a:r>
            <a:r>
              <a:rPr lang="zh-CN" altLang="en-US" b="1" dirty="0"/>
              <a:t>字体</a:t>
            </a:r>
            <a:r>
              <a:rPr lang="en-US" altLang="zh-CN" b="1" dirty="0"/>
              <a:t>】</a:t>
            </a:r>
            <a:r>
              <a:rPr lang="zh-CN" altLang="en-US" b="1" dirty="0"/>
              <a:t>分组和</a:t>
            </a:r>
            <a:r>
              <a:rPr lang="en-US" altLang="zh-CN" b="1" dirty="0"/>
              <a:t>【</a:t>
            </a:r>
            <a:r>
              <a:rPr lang="zh-CN" altLang="en-US" b="1" dirty="0"/>
              <a:t>段落</a:t>
            </a:r>
            <a:r>
              <a:rPr lang="en-US" altLang="zh-CN" b="1" dirty="0"/>
              <a:t>】</a:t>
            </a:r>
            <a:r>
              <a:rPr lang="zh-CN" altLang="en-US" b="1" dirty="0"/>
              <a:t>分组。</a:t>
            </a:r>
            <a:endParaRPr lang="zh-CN" altLang="en-US" b="1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5315" y="338328"/>
            <a:ext cx="10972800" cy="1252728"/>
          </a:xfrm>
        </p:spPr>
        <p:txBody>
          <a:bodyPr/>
          <a:lstStyle/>
          <a:p>
            <a:r>
              <a:rPr lang="en-US" altLang="zh-CN" b="1" dirty="0"/>
              <a:t>1.5.4 </a:t>
            </a:r>
            <a:r>
              <a:rPr lang="zh-CN" altLang="zh-CN" b="1" dirty="0"/>
              <a:t>字体格式和段落格式设置</a:t>
            </a:r>
            <a:endParaRPr lang="zh-CN" altLang="zh-C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02214"/>
            <a:ext cx="10972800" cy="924478"/>
          </a:xfrm>
        </p:spPr>
        <p:txBody>
          <a:bodyPr/>
          <a:lstStyle/>
          <a:p>
            <a:r>
              <a:rPr lang="zh-CN" altLang="en-US" b="1" dirty="0" smtClean="0"/>
              <a:t>相关知识</a:t>
            </a:r>
            <a:endParaRPr lang="zh-CN" altLang="zh-CN" b="1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14"/>
          </p:nvPr>
        </p:nvSpPr>
        <p:spPr>
          <a:xfrm>
            <a:off x="777146" y="1832740"/>
            <a:ext cx="4410364" cy="3953484"/>
          </a:xfrm>
        </p:spPr>
        <p:txBody>
          <a:bodyPr>
            <a:normAutofit/>
          </a:bodyPr>
          <a:lstStyle/>
          <a:p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）同一个段落中同时设置中文字体和西文字体，该如何操作？</a:t>
            </a:r>
            <a:endParaRPr lang="zh-CN" altLang="zh-CN" b="1" dirty="0"/>
          </a:p>
          <a:p>
            <a:pPr lvl="1"/>
            <a:r>
              <a:rPr lang="zh-CN" altLang="zh-CN" dirty="0"/>
              <a:t>比如将段落中的中文字体设置为“仿宋”，同时西文字体设置为“</a:t>
            </a:r>
            <a:r>
              <a:rPr lang="en-US" altLang="zh-CN" dirty="0"/>
              <a:t>Times New Roman</a:t>
            </a:r>
            <a:r>
              <a:rPr lang="zh-CN" altLang="zh-CN" dirty="0"/>
              <a:t>”。</a:t>
            </a:r>
            <a:endParaRPr lang="zh-CN" altLang="zh-CN" dirty="0"/>
          </a:p>
          <a:p>
            <a:pPr lvl="1"/>
            <a:r>
              <a:rPr lang="zh-CN" altLang="zh-CN" dirty="0"/>
              <a:t>同时设置中文字体和西文字体，可以在【字体】对话框中</a:t>
            </a:r>
            <a:r>
              <a:rPr lang="zh-CN" altLang="zh-CN" dirty="0" smtClean="0"/>
              <a:t>进行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grpSp>
        <p:nvGrpSpPr>
          <p:cNvPr id="5" name="画布 183"/>
          <p:cNvGrpSpPr/>
          <p:nvPr/>
        </p:nvGrpSpPr>
        <p:grpSpPr>
          <a:xfrm>
            <a:off x="5685118" y="1911019"/>
            <a:ext cx="5083320" cy="3796925"/>
            <a:chOff x="0" y="0"/>
            <a:chExt cx="3800475" cy="1713036"/>
          </a:xfrm>
        </p:grpSpPr>
        <p:sp>
          <p:nvSpPr>
            <p:cNvPr id="6" name="矩形 5"/>
            <p:cNvSpPr/>
            <p:nvPr/>
          </p:nvSpPr>
          <p:spPr>
            <a:xfrm>
              <a:off x="0" y="0"/>
              <a:ext cx="3800475" cy="1712595"/>
            </a:xfrm>
            <a:prstGeom prst="rect">
              <a:avLst/>
            </a:prstGeom>
            <a:ln>
              <a:noFill/>
            </a:ln>
          </p:spPr>
        </p:sp>
        <p:sp>
          <p:nvSpPr>
            <p:cNvPr id="7" name="文本框 347"/>
            <p:cNvSpPr txBox="1"/>
            <p:nvPr/>
          </p:nvSpPr>
          <p:spPr>
            <a:xfrm>
              <a:off x="350660" y="1358706"/>
              <a:ext cx="3123565" cy="35433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 smtClean="0">
                  <a:effectLst/>
                  <a:latin typeface="Times New Roman" panose="02020603050405020304" pitchFamily="18" charset="0"/>
                  <a:ea typeface="仿宋" panose="02010609060101010101" pitchFamily="49" charset="-122"/>
                  <a:cs typeface="Times New Roman" panose="02020603050405020304" pitchFamily="18" charset="0"/>
                </a:rPr>
                <a:t>同时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仿宋" panose="02010609060101010101" pitchFamily="49" charset="-122"/>
                  <a:cs typeface="Times New Roman" panose="02020603050405020304" pitchFamily="18" charset="0"/>
                </a:rPr>
                <a:t>设置中文字体和西文字体方法示意图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241057" y="35999"/>
              <a:ext cx="3437792" cy="1240866"/>
              <a:chOff x="517281" y="153866"/>
              <a:chExt cx="3437792" cy="1437997"/>
            </a:xfrm>
          </p:grpSpPr>
          <p:pic>
            <p:nvPicPr>
              <p:cNvPr id="9" name="图片 8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517281" y="153866"/>
                <a:ext cx="3437792" cy="1437997"/>
              </a:xfrm>
              <a:prstGeom prst="rect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</p:pic>
          <p:sp>
            <p:nvSpPr>
              <p:cNvPr id="10" name="椭圆 9"/>
              <p:cNvSpPr/>
              <p:nvPr/>
            </p:nvSpPr>
            <p:spPr>
              <a:xfrm>
                <a:off x="622006" y="980893"/>
                <a:ext cx="854370" cy="190681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626884" y="1313976"/>
                <a:ext cx="1087616" cy="2369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02214"/>
            <a:ext cx="10972800" cy="924478"/>
          </a:xfrm>
        </p:spPr>
        <p:txBody>
          <a:bodyPr/>
          <a:lstStyle/>
          <a:p>
            <a:r>
              <a:rPr lang="zh-CN" altLang="en-US" b="1" dirty="0" smtClean="0"/>
              <a:t>相关知识</a:t>
            </a:r>
            <a:endParaRPr lang="zh-CN" altLang="zh-CN" b="1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14"/>
          </p:nvPr>
        </p:nvSpPr>
        <p:spPr>
          <a:xfrm>
            <a:off x="430306" y="1637680"/>
            <a:ext cx="10698358" cy="3203261"/>
          </a:xfrm>
        </p:spPr>
        <p:txBody>
          <a:bodyPr>
            <a:normAutofit/>
          </a:bodyPr>
          <a:lstStyle/>
          <a:p>
            <a:r>
              <a:rPr lang="zh-CN" altLang="zh-CN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zh-CN" sz="3200" b="1" dirty="0"/>
              <a:t>）左对齐和两端对齐的区别？</a:t>
            </a:r>
            <a:endParaRPr lang="zh-CN" altLang="zh-CN" sz="3200" b="1" dirty="0"/>
          </a:p>
          <a:p>
            <a:pPr lvl="1"/>
            <a:r>
              <a:rPr lang="zh-CN" altLang="zh-CN" sz="2800" dirty="0"/>
              <a:t>左对齐只保证段落各行的左边平整对齐，两端对齐将尽量使得段落各行的左右两端平整对齐。一个段落，如果只有中文字体，那么左对齐与两端对齐效果相同；如果一个段落中既有中文字体又包含英文字体，或者全部是英文字体，应该设置为两端对齐，从而保证段落两端尽量平整。</a:t>
            </a:r>
            <a:endParaRPr lang="zh-CN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02214"/>
            <a:ext cx="10972800" cy="924478"/>
          </a:xfrm>
        </p:spPr>
        <p:txBody>
          <a:bodyPr/>
          <a:lstStyle/>
          <a:p>
            <a:r>
              <a:rPr lang="zh-CN" altLang="en-US" b="1" dirty="0" smtClean="0"/>
              <a:t>相关知识</a:t>
            </a:r>
            <a:endParaRPr lang="zh-CN" altLang="zh-CN" b="1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14"/>
          </p:nvPr>
        </p:nvSpPr>
        <p:spPr>
          <a:xfrm>
            <a:off x="605117" y="1422527"/>
            <a:ext cx="10590781" cy="4141499"/>
          </a:xfrm>
        </p:spPr>
        <p:txBody>
          <a:bodyPr>
            <a:normAutofit/>
          </a:bodyPr>
          <a:lstStyle/>
          <a:p>
            <a:r>
              <a:rPr lang="zh-CN" altLang="zh-CN" sz="3200" b="1" dirty="0" smtClean="0"/>
              <a:t>（</a:t>
            </a:r>
            <a:r>
              <a:rPr lang="en-US" altLang="zh-CN" sz="3200" b="1" dirty="0" smtClean="0"/>
              <a:t>3</a:t>
            </a:r>
            <a:r>
              <a:rPr lang="zh-CN" altLang="zh-CN" sz="3200" b="1" dirty="0" smtClean="0"/>
              <a:t>）</a:t>
            </a:r>
            <a:r>
              <a:rPr lang="zh-CN" altLang="zh-CN" sz="3200" b="1" dirty="0"/>
              <a:t>格式刷的</a:t>
            </a:r>
            <a:r>
              <a:rPr lang="zh-CN" altLang="zh-CN" sz="3200" b="1" dirty="0" smtClean="0"/>
              <a:t>使用</a:t>
            </a:r>
            <a:endParaRPr lang="en-US" altLang="zh-CN" sz="3200" b="1" dirty="0" smtClean="0"/>
          </a:p>
          <a:p>
            <a:pPr lvl="1"/>
            <a:r>
              <a:rPr lang="zh-CN" altLang="zh-CN" dirty="0"/>
              <a:t>格式刷的功能就是把选定的文本对象（我们称为源对象）的格式（例如，颜色、字体样式、字体大小、居中对齐、行间距等）复制下来，当用格式刷去刷某部本文本对象（我们称为目标对象）时，目标对象的格式就与源对象的格式一样了，可以将格式刷功能理解为格式的复制和粘贴。</a:t>
            </a:r>
            <a:endParaRPr lang="zh-CN" altLang="zh-CN" dirty="0"/>
          </a:p>
          <a:p>
            <a:r>
              <a:rPr lang="zh-CN" altLang="en-US" sz="3200" b="1" dirty="0" smtClean="0"/>
              <a:t>（</a:t>
            </a:r>
            <a:r>
              <a:rPr lang="en-US" altLang="zh-CN" sz="3200" b="1" dirty="0" smtClean="0"/>
              <a:t>4</a:t>
            </a:r>
            <a:r>
              <a:rPr lang="zh-CN" altLang="en-US" sz="3200" b="1" dirty="0" smtClean="0"/>
              <a:t>）</a:t>
            </a:r>
            <a:r>
              <a:rPr lang="en-US" altLang="zh-CN" sz="3200" b="1" dirty="0" smtClean="0"/>
              <a:t> </a:t>
            </a:r>
            <a:r>
              <a:rPr lang="zh-CN" altLang="zh-CN" sz="3200" b="1" dirty="0"/>
              <a:t>单击或双击格式刷</a:t>
            </a:r>
            <a:endParaRPr lang="zh-CN" altLang="zh-CN" sz="3200" b="1" dirty="0"/>
          </a:p>
          <a:p>
            <a:pPr lvl="1"/>
            <a:r>
              <a:rPr lang="zh-CN" altLang="zh-CN" dirty="0"/>
              <a:t>选定源对象之后，单击“格式刷”，则格式刷使用一次后就自动停止；双击“格式刷”，则格式刷可以使用多次，最后，通过再次单击“格式刷”或敲键盘的“</a:t>
            </a:r>
            <a:r>
              <a:rPr lang="en-US" altLang="zh-CN" dirty="0"/>
              <a:t>Esc</a:t>
            </a:r>
            <a:r>
              <a:rPr lang="zh-CN" altLang="zh-CN" dirty="0"/>
              <a:t>”键，可取消“格式刷”功能。</a:t>
            </a:r>
            <a:endParaRPr lang="zh-CN" altLang="zh-CN" dirty="0"/>
          </a:p>
          <a:p>
            <a:endParaRPr lang="zh-CN" altLang="zh-C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1.5.5 </a:t>
            </a:r>
            <a:r>
              <a:rPr lang="zh-CN" altLang="zh-CN" b="1" dirty="0"/>
              <a:t>项目符号和自动编号的设置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770965" y="1882590"/>
            <a:ext cx="3536374" cy="2689410"/>
          </a:xfrm>
        </p:spPr>
        <p:txBody>
          <a:bodyPr/>
          <a:lstStyle/>
          <a:p>
            <a:r>
              <a:rPr lang="en-US" altLang="zh-CN" dirty="0"/>
              <a:t>1 </a:t>
            </a:r>
            <a:r>
              <a:rPr lang="zh-CN" altLang="en-US" dirty="0"/>
              <a:t>项目符合的设置</a:t>
            </a:r>
            <a:endParaRPr lang="zh-CN" altLang="en-US" dirty="0"/>
          </a:p>
          <a:p>
            <a:pPr lvl="1"/>
            <a:r>
              <a:rPr lang="zh-CN" altLang="en-US" dirty="0"/>
              <a:t>项目符号适用于没有顺序要求的段落。使用项目符号，可以达到醒目的效果而且文档的排版更加美观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grpSp>
        <p:nvGrpSpPr>
          <p:cNvPr id="17" name="画布 2907"/>
          <p:cNvGrpSpPr/>
          <p:nvPr/>
        </p:nvGrpSpPr>
        <p:grpSpPr>
          <a:xfrm>
            <a:off x="4581120" y="1417638"/>
            <a:ext cx="5498061" cy="4416136"/>
            <a:chOff x="0" y="0"/>
            <a:chExt cx="3279140" cy="2877820"/>
          </a:xfrm>
        </p:grpSpPr>
        <p:sp>
          <p:nvSpPr>
            <p:cNvPr id="18" name="矩形 17"/>
            <p:cNvSpPr/>
            <p:nvPr/>
          </p:nvSpPr>
          <p:spPr>
            <a:xfrm>
              <a:off x="0" y="0"/>
              <a:ext cx="3279140" cy="2877820"/>
            </a:xfrm>
            <a:prstGeom prst="rect">
              <a:avLst/>
            </a:prstGeom>
          </p:spPr>
        </p:sp>
        <p:pic>
          <p:nvPicPr>
            <p:cNvPr id="19" name="图片 18"/>
            <p:cNvPicPr preferRelativeResize="0">
              <a:picLocks noChangeAspect="1"/>
            </p:cNvPicPr>
            <p:nvPr/>
          </p:nvPicPr>
          <p:blipFill rotWithShape="1">
            <a:blip r:embed="rId1"/>
            <a:srcRect b="1172"/>
            <a:stretch>
              <a:fillRect/>
            </a:stretch>
          </p:blipFill>
          <p:spPr>
            <a:xfrm>
              <a:off x="129208" y="9"/>
              <a:ext cx="3024000" cy="2504294"/>
            </a:xfrm>
            <a:prstGeom prst="rect">
              <a:avLst/>
            </a:prstGeom>
          </p:spPr>
        </p:pic>
        <p:sp>
          <p:nvSpPr>
            <p:cNvPr id="20" name="文本框 688"/>
            <p:cNvSpPr txBox="1"/>
            <p:nvPr/>
          </p:nvSpPr>
          <p:spPr>
            <a:xfrm>
              <a:off x="560091" y="2504287"/>
              <a:ext cx="1767840" cy="339928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ctr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段落项目符号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1.5.5 </a:t>
            </a:r>
            <a:r>
              <a:rPr lang="zh-CN" altLang="zh-CN" b="1" dirty="0"/>
              <a:t>项目符号和自动编号的设置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609600" y="1600202"/>
            <a:ext cx="3536374" cy="3377044"/>
          </a:xfrm>
        </p:spPr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自动编号的设置</a:t>
            </a:r>
            <a:endParaRPr lang="zh-CN" altLang="zh-CN" b="1" dirty="0"/>
          </a:p>
          <a:p>
            <a:pPr lvl="1"/>
            <a:r>
              <a:rPr lang="zh-CN" altLang="zh-CN" dirty="0"/>
              <a:t>编号用于给若干个段落添加编号，使得页面更加美观，更有条理。其操作方法与添加项目符号类似</a:t>
            </a:r>
            <a:r>
              <a:rPr lang="zh-CN" altLang="zh-CN" dirty="0" smtClean="0"/>
              <a:t>。</a:t>
            </a:r>
            <a:endParaRPr lang="zh-CN" altLang="en-US" dirty="0"/>
          </a:p>
        </p:txBody>
      </p:sp>
      <p:grpSp>
        <p:nvGrpSpPr>
          <p:cNvPr id="8" name="画布 396"/>
          <p:cNvGrpSpPr/>
          <p:nvPr/>
        </p:nvGrpSpPr>
        <p:grpSpPr>
          <a:xfrm>
            <a:off x="4664420" y="1600202"/>
            <a:ext cx="6152515" cy="4043209"/>
            <a:chOff x="0" y="0"/>
            <a:chExt cx="4151630" cy="3285654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4151630" cy="3285490"/>
            </a:xfrm>
            <a:prstGeom prst="rect">
              <a:avLst/>
            </a:prstGeom>
          </p:spPr>
        </p:sp>
        <p:pic>
          <p:nvPicPr>
            <p:cNvPr id="10" name="图片 9"/>
            <p:cNvPicPr preferRelativeResize="0">
              <a:picLocks noChangeAspect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479" y="35996"/>
              <a:ext cx="3492000" cy="2937864"/>
            </a:xfrm>
            <a:prstGeom prst="rect">
              <a:avLst/>
            </a:prstGeom>
            <a:noFill/>
          </p:spPr>
        </p:pic>
        <p:sp>
          <p:nvSpPr>
            <p:cNvPr id="11" name="文本框 688"/>
            <p:cNvSpPr txBox="1"/>
            <p:nvPr/>
          </p:nvSpPr>
          <p:spPr>
            <a:xfrm>
              <a:off x="863089" y="2973869"/>
              <a:ext cx="1767840" cy="31178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ctr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段落自动编号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91085" y="149501"/>
            <a:ext cx="10972800" cy="924478"/>
          </a:xfrm>
        </p:spPr>
        <p:txBody>
          <a:bodyPr>
            <a:normAutofit/>
          </a:bodyPr>
          <a:lstStyle/>
          <a:p>
            <a:r>
              <a:rPr lang="en-US" altLang="zh-CN" b="1" dirty="0"/>
              <a:t>1.5.6</a:t>
            </a:r>
            <a:r>
              <a:rPr lang="zh-CN" altLang="zh-CN" b="1" dirty="0"/>
              <a:t>水印效果设置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>
          <a:xfrm>
            <a:off x="321876" y="1232568"/>
            <a:ext cx="11242009" cy="1167731"/>
          </a:xfrm>
        </p:spPr>
        <p:txBody>
          <a:bodyPr>
            <a:normAutofit/>
          </a:bodyPr>
          <a:lstStyle/>
          <a:p>
            <a:r>
              <a:rPr lang="zh-CN" altLang="zh-CN" sz="2200" dirty="0"/>
              <a:t>水印分为“图片”水印和“文字”水印两种，水印对象的透明度低，看起来是暗淡的，它作为页面的背景，起到装饰的作用。</a:t>
            </a:r>
            <a:endParaRPr lang="zh-CN" altLang="zh-CN" sz="2200" dirty="0"/>
          </a:p>
          <a:p>
            <a:r>
              <a:rPr lang="zh-CN" altLang="zh-CN" sz="2200" dirty="0"/>
              <a:t>本案例制作的是文字水印，水印文字内容是“大学生沉迷网络案例分析</a:t>
            </a:r>
            <a:r>
              <a:rPr lang="zh-CN" altLang="zh-CN" sz="2200" dirty="0" smtClean="0"/>
              <a:t>”</a:t>
            </a:r>
            <a:r>
              <a:rPr lang="zh-CN" altLang="en-US" sz="2200" dirty="0" smtClean="0"/>
              <a:t>。</a:t>
            </a:r>
            <a:endParaRPr lang="zh-CN" altLang="en-US" dirty="0"/>
          </a:p>
        </p:txBody>
      </p:sp>
      <p:grpSp>
        <p:nvGrpSpPr>
          <p:cNvPr id="44" name="画布 723"/>
          <p:cNvGrpSpPr/>
          <p:nvPr/>
        </p:nvGrpSpPr>
        <p:grpSpPr>
          <a:xfrm>
            <a:off x="321875" y="2941695"/>
            <a:ext cx="5112569" cy="1973205"/>
            <a:chOff x="0" y="0"/>
            <a:chExt cx="4211320" cy="1722755"/>
          </a:xfrm>
        </p:grpSpPr>
        <p:sp>
          <p:nvSpPr>
            <p:cNvPr id="45" name="矩形 44"/>
            <p:cNvSpPr/>
            <p:nvPr/>
          </p:nvSpPr>
          <p:spPr>
            <a:xfrm>
              <a:off x="0" y="0"/>
              <a:ext cx="4211320" cy="1722755"/>
            </a:xfrm>
            <a:prstGeom prst="rect">
              <a:avLst/>
            </a:prstGeom>
            <a:ln>
              <a:noFill/>
            </a:ln>
          </p:spPr>
        </p:sp>
        <p:sp>
          <p:nvSpPr>
            <p:cNvPr id="46" name="文本框 712"/>
            <p:cNvSpPr txBox="1"/>
            <p:nvPr/>
          </p:nvSpPr>
          <p:spPr>
            <a:xfrm>
              <a:off x="1108171" y="1370319"/>
              <a:ext cx="2123440" cy="2635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定义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水印操作示意图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(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一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)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47" name="组合 46"/>
            <p:cNvGrpSpPr/>
            <p:nvPr/>
          </p:nvGrpSpPr>
          <p:grpSpPr>
            <a:xfrm>
              <a:off x="194592" y="115686"/>
              <a:ext cx="3732672" cy="1106445"/>
              <a:chOff x="159424" y="115687"/>
              <a:chExt cx="3732672" cy="1327710"/>
            </a:xfrm>
          </p:grpSpPr>
          <p:pic>
            <p:nvPicPr>
              <p:cNvPr id="48" name="图片 47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0000" y="180000"/>
                <a:ext cx="1542857" cy="914286"/>
              </a:xfrm>
              <a:prstGeom prst="rect">
                <a:avLst/>
              </a:prstGeom>
            </p:spPr>
          </p:pic>
          <p:pic>
            <p:nvPicPr>
              <p:cNvPr id="49" name="图片 48"/>
              <p:cNvPicPr>
                <a:picLocks noChangeAspect="1"/>
              </p:cNvPicPr>
              <p:nvPr/>
            </p:nvPicPr>
            <p:blipFill rotWithShape="1">
              <a:blip r:embed="rId2"/>
              <a:srcRect t="51119" b="17"/>
              <a:stretch>
                <a:fillRect/>
              </a:stretch>
            </p:blipFill>
            <p:spPr>
              <a:xfrm>
                <a:off x="1912096" y="115687"/>
                <a:ext cx="1980000" cy="1327710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</p:pic>
          <p:sp>
            <p:nvSpPr>
              <p:cNvPr id="50" name="文本框 723"/>
              <p:cNvSpPr txBox="1"/>
              <p:nvPr/>
            </p:nvSpPr>
            <p:spPr>
              <a:xfrm>
                <a:off x="159424" y="1103581"/>
                <a:ext cx="721995" cy="339357"/>
              </a:xfrm>
              <a:prstGeom prst="rect">
                <a:avLst/>
              </a:prstGeom>
              <a:solidFill>
                <a:schemeClr val="bg1"/>
              </a:solidFill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文本框 723"/>
              <p:cNvSpPr txBox="1"/>
              <p:nvPr/>
            </p:nvSpPr>
            <p:spPr>
              <a:xfrm>
                <a:off x="3094905" y="758144"/>
                <a:ext cx="668997" cy="314415"/>
              </a:xfrm>
              <a:prstGeom prst="rect">
                <a:avLst/>
              </a:prstGeom>
              <a:solidFill>
                <a:schemeClr val="bg1"/>
              </a:solidFill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52" name="直接箭头连接符 51"/>
              <p:cNvCxnSpPr/>
              <p:nvPr/>
            </p:nvCxnSpPr>
            <p:spPr>
              <a:xfrm flipV="1">
                <a:off x="485731" y="846636"/>
                <a:ext cx="0" cy="24765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椭圆 52"/>
              <p:cNvSpPr/>
              <p:nvPr/>
            </p:nvSpPr>
            <p:spPr>
              <a:xfrm>
                <a:off x="228600" y="180000"/>
                <a:ext cx="419100" cy="6677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54" name="椭圆 53"/>
              <p:cNvSpPr/>
              <p:nvPr/>
            </p:nvSpPr>
            <p:spPr>
              <a:xfrm>
                <a:off x="1911948" y="758144"/>
                <a:ext cx="1182946" cy="24765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55" name="画布 398"/>
          <p:cNvGrpSpPr/>
          <p:nvPr/>
        </p:nvGrpSpPr>
        <p:grpSpPr>
          <a:xfrm>
            <a:off x="6572352" y="2613094"/>
            <a:ext cx="4161457" cy="3372069"/>
            <a:chOff x="0" y="0"/>
            <a:chExt cx="3129915" cy="2553970"/>
          </a:xfrm>
        </p:grpSpPr>
        <p:sp>
          <p:nvSpPr>
            <p:cNvPr id="56" name="矩形 55"/>
            <p:cNvSpPr/>
            <p:nvPr/>
          </p:nvSpPr>
          <p:spPr>
            <a:xfrm>
              <a:off x="0" y="0"/>
              <a:ext cx="3129915" cy="2553970"/>
            </a:xfrm>
            <a:prstGeom prst="rect">
              <a:avLst/>
            </a:prstGeom>
          </p:spPr>
        </p:sp>
        <p:pic>
          <p:nvPicPr>
            <p:cNvPr id="57" name="图片 5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464" y="180000"/>
              <a:ext cx="2231390" cy="1903095"/>
            </a:xfrm>
            <a:prstGeom prst="rect">
              <a:avLst/>
            </a:prstGeom>
            <a:noFill/>
          </p:spPr>
        </p:pic>
        <p:sp>
          <p:nvSpPr>
            <p:cNvPr id="58" name="文本框 712"/>
            <p:cNvSpPr txBox="1"/>
            <p:nvPr/>
          </p:nvSpPr>
          <p:spPr>
            <a:xfrm>
              <a:off x="408600" y="2187704"/>
              <a:ext cx="2301240" cy="26289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ctr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en-US" sz="14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定义水印操作示意图（二）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右箭头 6"/>
          <p:cNvSpPr/>
          <p:nvPr/>
        </p:nvSpPr>
        <p:spPr>
          <a:xfrm>
            <a:off x="5548745" y="3687423"/>
            <a:ext cx="1153391" cy="5312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4379" y="1128581"/>
            <a:ext cx="5676648" cy="5230655"/>
          </a:xfrm>
        </p:spPr>
        <p:txBody>
          <a:bodyPr>
            <a:normAutofit/>
          </a:bodyPr>
          <a:lstStyle/>
          <a:p>
            <a:r>
              <a:rPr lang="en-US" altLang="zh-CN" b="1" dirty="0"/>
              <a:t>1.6.1 </a:t>
            </a:r>
            <a:r>
              <a:rPr lang="zh-CN" altLang="zh-CN" b="1" dirty="0"/>
              <a:t>实训</a:t>
            </a:r>
            <a:r>
              <a:rPr lang="en-US" altLang="zh-CN" b="1" dirty="0"/>
              <a:t>1</a:t>
            </a:r>
            <a:r>
              <a:rPr lang="zh-CN" altLang="zh-CN" b="1" dirty="0"/>
              <a:t>：制作宣传</a:t>
            </a:r>
            <a:r>
              <a:rPr lang="zh-CN" altLang="zh-CN" b="1" dirty="0" smtClean="0"/>
              <a:t>海报</a:t>
            </a:r>
            <a:endParaRPr lang="en-US" altLang="zh-CN" b="1" dirty="0" smtClean="0"/>
          </a:p>
          <a:p>
            <a:r>
              <a:rPr lang="zh-CN" altLang="zh-CN" b="1" dirty="0"/>
              <a:t>操作要求：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）打开“素材</a:t>
            </a:r>
            <a:r>
              <a:rPr lang="en-US" altLang="zh-CN" dirty="0"/>
              <a:t>/</a:t>
            </a:r>
            <a:r>
              <a:rPr lang="zh-CN" altLang="zh-CN" dirty="0"/>
              <a:t>案例一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1/</a:t>
            </a:r>
            <a:r>
              <a:rPr lang="zh-CN" altLang="zh-CN" dirty="0"/>
              <a:t>制作宣传海报（素材）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zh-CN" altLang="zh-CN" dirty="0"/>
              <a:t>”，将其另存为到“我的作品</a:t>
            </a:r>
            <a:r>
              <a:rPr lang="en-US" altLang="zh-CN" dirty="0"/>
              <a:t>/</a:t>
            </a:r>
            <a:r>
              <a:rPr lang="zh-CN" altLang="zh-CN" dirty="0"/>
              <a:t>案例一”，文件名更改为“制作宣传海报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zh-CN" altLang="zh-CN" dirty="0"/>
              <a:t>”；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）插入图片“</a:t>
            </a:r>
            <a:r>
              <a:rPr lang="en-US" altLang="zh-CN" dirty="0"/>
              <a:t>Word-</a:t>
            </a:r>
            <a:r>
              <a:rPr lang="zh-CN" altLang="zh-CN" dirty="0"/>
              <a:t>海报背景图片</a:t>
            </a:r>
            <a:r>
              <a:rPr lang="en-US" altLang="zh-CN" dirty="0"/>
              <a:t>.jpg</a:t>
            </a:r>
            <a:r>
              <a:rPr lang="zh-CN" altLang="zh-CN" dirty="0"/>
              <a:t>”作为海报背景；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）文档中的字体格式和段落格式可自行设置，但要美观大方，所有内容要在一页纸完成；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提示：可参考成品文档进行设置，使用“格式刷”工具可提高工作效率。</a:t>
            </a:r>
            <a:endParaRPr lang="zh-CN" altLang="zh-CN" dirty="0"/>
          </a:p>
          <a:p>
            <a:endParaRPr lang="zh-CN" altLang="zh-CN" dirty="0"/>
          </a:p>
          <a:p>
            <a:endParaRPr lang="zh-CN" altLang="zh-CN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0773" y="152485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b="1" dirty="0"/>
              <a:t>1.6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  <p:grpSp>
        <p:nvGrpSpPr>
          <p:cNvPr id="4" name="画布 400"/>
          <p:cNvGrpSpPr/>
          <p:nvPr/>
        </p:nvGrpSpPr>
        <p:grpSpPr>
          <a:xfrm>
            <a:off x="6219363" y="1506132"/>
            <a:ext cx="4649527" cy="4624504"/>
            <a:chOff x="0" y="0"/>
            <a:chExt cx="3826510" cy="3180715"/>
          </a:xfrm>
        </p:grpSpPr>
        <p:sp>
          <p:nvSpPr>
            <p:cNvPr id="5" name="矩形 4"/>
            <p:cNvSpPr/>
            <p:nvPr/>
          </p:nvSpPr>
          <p:spPr>
            <a:xfrm>
              <a:off x="0" y="0"/>
              <a:ext cx="3826510" cy="3180715"/>
            </a:xfrm>
            <a:prstGeom prst="rect">
              <a:avLst/>
            </a:prstGeom>
          </p:spPr>
        </p:sp>
        <p:pic>
          <p:nvPicPr>
            <p:cNvPr id="6" name="图片 5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549402" y="0"/>
              <a:ext cx="2544240" cy="2772222"/>
            </a:xfrm>
            <a:prstGeom prst="rect">
              <a:avLst/>
            </a:prstGeom>
          </p:spPr>
        </p:pic>
        <p:sp>
          <p:nvSpPr>
            <p:cNvPr id="7" name="文本框 712"/>
            <p:cNvSpPr txBox="1"/>
            <p:nvPr/>
          </p:nvSpPr>
          <p:spPr>
            <a:xfrm>
              <a:off x="1035543" y="2772022"/>
              <a:ext cx="1501140" cy="26225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ctr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实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训</a:t>
              </a:r>
              <a:r>
                <a:rPr lang="en-US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效果图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8627" y="2124137"/>
            <a:ext cx="9877777" cy="3450696"/>
          </a:xfrm>
        </p:spPr>
        <p:txBody>
          <a:bodyPr/>
          <a:lstStyle/>
          <a:p>
            <a:r>
              <a:rPr lang="zh-CN" altLang="zh-CN" b="1" dirty="0"/>
              <a:t>知识目标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）掌握字体格式与段落格式的设置方法；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）掌握页面设置的设置方法；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）掌握利用替换对话框删除或更改特殊符号的操作方法；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）掌握文档的打印设置方法。</a:t>
            </a:r>
            <a:endParaRPr lang="zh-CN" altLang="zh-CN" dirty="0"/>
          </a:p>
          <a:p>
            <a:r>
              <a:rPr lang="zh-CN" altLang="zh-CN" b="1" dirty="0"/>
              <a:t>能力目标</a:t>
            </a:r>
            <a:endParaRPr lang="zh-CN" altLang="zh-CN" b="1" dirty="0"/>
          </a:p>
          <a:p>
            <a:pPr lvl="1"/>
            <a:r>
              <a:rPr lang="zh-CN" altLang="zh-CN" dirty="0"/>
              <a:t>能够利用所学的知识快速准确的对文档进行编辑排版。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5315" y="338328"/>
            <a:ext cx="10972800" cy="1252728"/>
          </a:xfrm>
        </p:spPr>
        <p:txBody>
          <a:bodyPr>
            <a:normAutofit/>
          </a:bodyPr>
          <a:lstStyle/>
          <a:p>
            <a:r>
              <a:rPr lang="zh-CN" altLang="en-US" b="1" dirty="0" smtClean="0"/>
              <a:t>教学目标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6177" y="1492125"/>
            <a:ext cx="11564470" cy="4841439"/>
          </a:xfrm>
        </p:spPr>
        <p:txBody>
          <a:bodyPr>
            <a:normAutofit fontScale="62500" lnSpcReduction="20000"/>
          </a:bodyPr>
          <a:lstStyle/>
          <a:p>
            <a:r>
              <a:rPr lang="zh-CN" altLang="en-US" sz="3600" b="1" dirty="0"/>
              <a:t>操作要求：</a:t>
            </a:r>
            <a:endParaRPr lang="zh-CN" altLang="en-US" sz="3600" b="1" dirty="0"/>
          </a:p>
          <a:p>
            <a:pPr lvl="1"/>
            <a:r>
              <a:rPr lang="zh-CN" altLang="en-US" sz="3200" dirty="0"/>
              <a:t>（</a:t>
            </a:r>
            <a:r>
              <a:rPr lang="en-US" altLang="zh-CN" sz="3200" dirty="0"/>
              <a:t>1</a:t>
            </a:r>
            <a:r>
              <a:rPr lang="zh-CN" altLang="en-US" sz="3200" dirty="0"/>
              <a:t>）打开“素材</a:t>
            </a:r>
            <a:r>
              <a:rPr lang="en-US" altLang="zh-CN" sz="3200" dirty="0"/>
              <a:t>/</a:t>
            </a:r>
            <a:r>
              <a:rPr lang="zh-CN" altLang="en-US" sz="3200" dirty="0"/>
              <a:t>案例一</a:t>
            </a:r>
            <a:r>
              <a:rPr lang="en-US" altLang="zh-CN" sz="3200" dirty="0"/>
              <a:t>/</a:t>
            </a:r>
            <a:r>
              <a:rPr lang="zh-CN" altLang="en-US" sz="3200" dirty="0"/>
              <a:t>实训</a:t>
            </a:r>
            <a:r>
              <a:rPr lang="en-US" altLang="zh-CN" sz="3200" dirty="0"/>
              <a:t>2/</a:t>
            </a:r>
            <a:r>
              <a:rPr lang="zh-CN" altLang="en-US" sz="3200" dirty="0"/>
              <a:t>健康知识（素材）</a:t>
            </a:r>
            <a:r>
              <a:rPr lang="en-US" altLang="zh-CN" sz="3200" dirty="0"/>
              <a:t>.</a:t>
            </a:r>
            <a:r>
              <a:rPr lang="en-US" altLang="zh-CN" sz="3200" dirty="0" err="1"/>
              <a:t>docx</a:t>
            </a:r>
            <a:r>
              <a:rPr lang="en-US" altLang="zh-CN" sz="3200" dirty="0"/>
              <a:t>”</a:t>
            </a:r>
            <a:r>
              <a:rPr lang="zh-CN" altLang="en-US" sz="3200" dirty="0"/>
              <a:t>，将其另存为到“我的作品</a:t>
            </a:r>
            <a:r>
              <a:rPr lang="en-US" altLang="zh-CN" sz="3200" dirty="0"/>
              <a:t>/</a:t>
            </a:r>
            <a:r>
              <a:rPr lang="zh-CN" altLang="en-US" sz="3200" dirty="0"/>
              <a:t>案例一”，文件名更改为“健康知识”；</a:t>
            </a:r>
            <a:endParaRPr lang="zh-CN" altLang="en-US" sz="3200" dirty="0"/>
          </a:p>
          <a:p>
            <a:pPr lvl="1"/>
            <a:r>
              <a:rPr lang="zh-CN" altLang="en-US" sz="3200" dirty="0"/>
              <a:t>（</a:t>
            </a:r>
            <a:r>
              <a:rPr lang="en-US" altLang="zh-CN" sz="3200" dirty="0"/>
              <a:t>2</a:t>
            </a:r>
            <a:r>
              <a:rPr lang="zh-CN" altLang="en-US" sz="3200" dirty="0"/>
              <a:t>）页面设置。将页边距中的左右边距设置为</a:t>
            </a:r>
            <a:r>
              <a:rPr lang="en-US" altLang="zh-CN" sz="3200" dirty="0"/>
              <a:t>2</a:t>
            </a:r>
            <a:r>
              <a:rPr lang="zh-CN" altLang="en-US" sz="3200" dirty="0"/>
              <a:t>厘米，其余数据采取默认数据（就是不用更改）；</a:t>
            </a:r>
            <a:endParaRPr lang="zh-CN" altLang="en-US" sz="3200" dirty="0"/>
          </a:p>
          <a:p>
            <a:pPr lvl="1"/>
            <a:r>
              <a:rPr lang="zh-CN" altLang="en-US" sz="3200" dirty="0"/>
              <a:t>（</a:t>
            </a:r>
            <a:r>
              <a:rPr lang="en-US" altLang="zh-CN" sz="3200" dirty="0"/>
              <a:t>3</a:t>
            </a:r>
            <a:r>
              <a:rPr lang="zh-CN" altLang="en-US" sz="3200" dirty="0"/>
              <a:t>）将文档中的多余回车符删除；</a:t>
            </a:r>
            <a:endParaRPr lang="zh-CN" altLang="en-US" sz="3200" dirty="0"/>
          </a:p>
          <a:p>
            <a:pPr lvl="1"/>
            <a:r>
              <a:rPr lang="zh-CN" altLang="en-US" sz="3200" dirty="0"/>
              <a:t>（</a:t>
            </a:r>
            <a:r>
              <a:rPr lang="en-US" altLang="zh-CN" sz="3200" dirty="0"/>
              <a:t>4</a:t>
            </a:r>
            <a:r>
              <a:rPr lang="zh-CN" altLang="en-US" sz="3200" dirty="0"/>
              <a:t>）在文档的第一行的前面插入一行，写上文字“高血脂患者的饮食原则是四低一高”作为文档标题；</a:t>
            </a:r>
            <a:endParaRPr lang="zh-CN" altLang="en-US" sz="3200" dirty="0"/>
          </a:p>
          <a:p>
            <a:pPr lvl="1"/>
            <a:r>
              <a:rPr lang="zh-CN" altLang="en-US" sz="3200" dirty="0"/>
              <a:t>（</a:t>
            </a:r>
            <a:r>
              <a:rPr lang="en-US" altLang="zh-CN" sz="3200" dirty="0"/>
              <a:t>5</a:t>
            </a:r>
            <a:r>
              <a:rPr lang="zh-CN" altLang="en-US" sz="3200" dirty="0"/>
              <a:t>）将文档正文部分设置为楷体，小四号字，首行缩进</a:t>
            </a:r>
            <a:r>
              <a:rPr lang="en-US" altLang="zh-CN" sz="3200" dirty="0"/>
              <a:t>2</a:t>
            </a:r>
            <a:r>
              <a:rPr lang="zh-CN" altLang="en-US" sz="3200" dirty="0"/>
              <a:t>字符，行间距为</a:t>
            </a:r>
            <a:r>
              <a:rPr lang="en-US" altLang="zh-CN" sz="3200" dirty="0"/>
              <a:t>1.25</a:t>
            </a:r>
            <a:r>
              <a:rPr lang="zh-CN" altLang="en-US" sz="3200" dirty="0"/>
              <a:t>倍行距；</a:t>
            </a:r>
            <a:endParaRPr lang="zh-CN" altLang="en-US" sz="3200" dirty="0"/>
          </a:p>
          <a:p>
            <a:pPr lvl="1"/>
            <a:r>
              <a:rPr lang="zh-CN" altLang="en-US" sz="3200" dirty="0"/>
              <a:t>（</a:t>
            </a:r>
            <a:r>
              <a:rPr lang="en-US" altLang="zh-CN" sz="3200" dirty="0"/>
              <a:t>6</a:t>
            </a:r>
            <a:r>
              <a:rPr lang="zh-CN" altLang="en-US" sz="3200" dirty="0"/>
              <a:t>）将标题“高血脂患者的饮食原则是四低一高”设置为幼圆，小一号字，居中对齐，段后间距</a:t>
            </a:r>
            <a:r>
              <a:rPr lang="en-US" altLang="zh-CN" sz="3200" dirty="0"/>
              <a:t>1</a:t>
            </a:r>
            <a:r>
              <a:rPr lang="zh-CN" altLang="en-US" sz="3200" dirty="0"/>
              <a:t>行，给标题文字设置文字效果为“填充</a:t>
            </a:r>
            <a:r>
              <a:rPr lang="en-US" altLang="zh-CN" sz="3200" dirty="0"/>
              <a:t>-</a:t>
            </a:r>
            <a:r>
              <a:rPr lang="zh-CN" altLang="en-US" sz="3200" dirty="0"/>
              <a:t>紫色，着色</a:t>
            </a:r>
            <a:r>
              <a:rPr lang="en-US" altLang="zh-CN" sz="3200" dirty="0"/>
              <a:t>4</a:t>
            </a:r>
            <a:r>
              <a:rPr lang="zh-CN" altLang="en-US" sz="3200" dirty="0"/>
              <a:t>，软棱台”并设置一种映像效果；</a:t>
            </a:r>
            <a:endParaRPr lang="zh-CN" altLang="en-US" sz="3200" dirty="0"/>
          </a:p>
          <a:p>
            <a:pPr lvl="1"/>
            <a:r>
              <a:rPr lang="zh-CN" altLang="en-US" sz="3200" dirty="0"/>
              <a:t>（</a:t>
            </a:r>
            <a:r>
              <a:rPr lang="en-US" altLang="zh-CN" sz="3200" dirty="0"/>
              <a:t>7</a:t>
            </a:r>
            <a:r>
              <a:rPr lang="zh-CN" altLang="en-US" sz="3200" dirty="0"/>
              <a:t>）给正文的第一段设置首字下沉效果，下沉行数为</a:t>
            </a:r>
            <a:r>
              <a:rPr lang="en-US" altLang="zh-CN" sz="3200" dirty="0"/>
              <a:t>2</a:t>
            </a:r>
            <a:r>
              <a:rPr lang="zh-CN" altLang="en-US" sz="3200" dirty="0"/>
              <a:t>行；</a:t>
            </a:r>
            <a:endParaRPr lang="zh-CN" altLang="en-US" sz="3200" dirty="0"/>
          </a:p>
          <a:p>
            <a:pPr lvl="1"/>
            <a:r>
              <a:rPr lang="zh-CN" altLang="en-US" sz="3200" dirty="0"/>
              <a:t>（</a:t>
            </a:r>
            <a:r>
              <a:rPr lang="en-US" altLang="zh-CN" sz="3200" dirty="0"/>
              <a:t>8</a:t>
            </a:r>
            <a:r>
              <a:rPr lang="zh-CN" altLang="en-US" sz="3200" dirty="0"/>
              <a:t>）给</a:t>
            </a:r>
            <a:r>
              <a:rPr lang="en-US" altLang="zh-CN" sz="3200" dirty="0"/>
              <a:t>10</a:t>
            </a:r>
            <a:r>
              <a:rPr lang="zh-CN" altLang="en-US" sz="3200" dirty="0"/>
              <a:t>个小标题“</a:t>
            </a:r>
            <a:r>
              <a:rPr lang="en-US" altLang="zh-CN" sz="3200" dirty="0"/>
              <a:t>1.</a:t>
            </a:r>
            <a:r>
              <a:rPr lang="zh-CN" altLang="en-US" sz="3200" dirty="0"/>
              <a:t>绿豆芽”、“</a:t>
            </a:r>
            <a:r>
              <a:rPr lang="en-US" altLang="zh-CN" sz="3200" dirty="0"/>
              <a:t>2.</a:t>
            </a:r>
            <a:r>
              <a:rPr lang="zh-CN" altLang="en-US" sz="3200" dirty="0"/>
              <a:t>芹菜”、</a:t>
            </a:r>
            <a:r>
              <a:rPr lang="en-US" altLang="zh-CN" sz="3200" dirty="0"/>
              <a:t>……</a:t>
            </a:r>
            <a:r>
              <a:rPr lang="zh-CN" altLang="en-US" sz="3200" dirty="0"/>
              <a:t>等设置格式为添加绿色底纹（应用于文字），字体颜色改为白色，段前间距为</a:t>
            </a:r>
            <a:r>
              <a:rPr lang="en-US" altLang="zh-CN" sz="3200" dirty="0"/>
              <a:t>8</a:t>
            </a:r>
            <a:r>
              <a:rPr lang="zh-CN" altLang="en-US" sz="3200" dirty="0"/>
              <a:t>磅；</a:t>
            </a:r>
            <a:endParaRPr lang="zh-CN" altLang="en-US" sz="3200" dirty="0"/>
          </a:p>
          <a:p>
            <a:pPr lvl="1"/>
            <a:r>
              <a:rPr lang="zh-CN" altLang="en-US" sz="3200" dirty="0"/>
              <a:t>（</a:t>
            </a:r>
            <a:r>
              <a:rPr lang="en-US" altLang="zh-CN" sz="3200" dirty="0"/>
              <a:t>9</a:t>
            </a:r>
            <a:r>
              <a:rPr lang="zh-CN" altLang="en-US" sz="3200" dirty="0"/>
              <a:t>）从“</a:t>
            </a:r>
            <a:r>
              <a:rPr lang="en-US" altLang="zh-CN" sz="3200" dirty="0"/>
              <a:t>1.</a:t>
            </a:r>
            <a:r>
              <a:rPr lang="zh-CN" altLang="en-US" sz="3200" dirty="0"/>
              <a:t>绿豆芽”起到文档末尾，设置为两栏格式；</a:t>
            </a:r>
            <a:endParaRPr lang="zh-CN" altLang="en-US" sz="3200" dirty="0"/>
          </a:p>
          <a:p>
            <a:pPr lvl="1"/>
            <a:r>
              <a:rPr lang="zh-CN" altLang="en-US" sz="3200" dirty="0"/>
              <a:t>（</a:t>
            </a:r>
            <a:r>
              <a:rPr lang="en-US" altLang="zh-CN" sz="3200" dirty="0"/>
              <a:t>10</a:t>
            </a:r>
            <a:r>
              <a:rPr lang="zh-CN" altLang="en-US" sz="3200" dirty="0"/>
              <a:t>）可参考效果文档进行排版编辑。</a:t>
            </a:r>
            <a:endParaRPr lang="zh-CN" altLang="en-US" sz="3200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5315" y="338328"/>
            <a:ext cx="10972800" cy="1252728"/>
          </a:xfrm>
        </p:spPr>
        <p:txBody>
          <a:bodyPr/>
          <a:lstStyle/>
          <a:p>
            <a:r>
              <a:rPr lang="en-US" altLang="zh-CN" b="1" dirty="0"/>
              <a:t>1.6.2 </a:t>
            </a:r>
            <a:r>
              <a:rPr lang="zh-CN" altLang="zh-CN" b="1" dirty="0"/>
              <a:t>实训</a:t>
            </a:r>
            <a:r>
              <a:rPr lang="en-US" altLang="zh-CN" b="1" dirty="0"/>
              <a:t>2</a:t>
            </a:r>
            <a:r>
              <a:rPr lang="zh-CN" altLang="zh-CN" b="1" dirty="0"/>
              <a:t>：编辑从网上下载的文档</a:t>
            </a:r>
            <a:endParaRPr lang="zh-CN" altLang="zh-C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5315" y="338328"/>
            <a:ext cx="10972800" cy="1252728"/>
          </a:xfrm>
        </p:spPr>
        <p:txBody>
          <a:bodyPr/>
          <a:lstStyle/>
          <a:p>
            <a:r>
              <a:rPr lang="zh-CN" altLang="en-US" dirty="0" smtClean="0"/>
              <a:t>实训二 部分效果图</a:t>
            </a:r>
            <a:endParaRPr lang="zh-CN" altLang="en-US" dirty="0"/>
          </a:p>
        </p:txBody>
      </p:sp>
      <p:grpSp>
        <p:nvGrpSpPr>
          <p:cNvPr id="4" name="画布 2906"/>
          <p:cNvGrpSpPr/>
          <p:nvPr/>
        </p:nvGrpSpPr>
        <p:grpSpPr>
          <a:xfrm>
            <a:off x="2568342" y="1578439"/>
            <a:ext cx="7199113" cy="4518402"/>
            <a:chOff x="0" y="0"/>
            <a:chExt cx="4748530" cy="3489104"/>
          </a:xfrm>
        </p:grpSpPr>
        <p:sp>
          <p:nvSpPr>
            <p:cNvPr id="5" name="矩形 4"/>
            <p:cNvSpPr/>
            <p:nvPr/>
          </p:nvSpPr>
          <p:spPr>
            <a:xfrm>
              <a:off x="0" y="0"/>
              <a:ext cx="4748530" cy="3488055"/>
            </a:xfrm>
            <a:prstGeom prst="rect">
              <a:avLst/>
            </a:prstGeom>
          </p:spPr>
        </p:sp>
        <p:pic>
          <p:nvPicPr>
            <p:cNvPr id="6" name="图片 5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180000" y="40267"/>
              <a:ext cx="4314825" cy="2990850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" name="文本框 792"/>
            <p:cNvSpPr txBox="1"/>
            <p:nvPr/>
          </p:nvSpPr>
          <p:spPr>
            <a:xfrm>
              <a:off x="1225028" y="3212244"/>
              <a:ext cx="1767840" cy="27686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ctr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实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训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部分效果图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22416" y="2137584"/>
            <a:ext cx="9877777" cy="3450696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打开“素材</a:t>
            </a:r>
            <a:r>
              <a:rPr lang="en-US" altLang="zh-CN" dirty="0"/>
              <a:t>/</a:t>
            </a:r>
            <a:r>
              <a:rPr lang="zh-CN" altLang="en-US" dirty="0"/>
              <a:t>案例一”文件夹的“大学生沉迷网络案例分析（素材）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en-US" altLang="zh-CN" dirty="0"/>
              <a:t>”</a:t>
            </a:r>
            <a:r>
              <a:rPr lang="zh-CN" altLang="en-US" dirty="0"/>
              <a:t>文件，然后将文件另存为“大学生沉迷网络案例分析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en-US" altLang="zh-CN" dirty="0"/>
              <a:t>”</a:t>
            </a:r>
            <a:r>
              <a:rPr lang="zh-CN" altLang="en-US" dirty="0"/>
              <a:t>。保存位置在“我的作品</a:t>
            </a:r>
            <a:r>
              <a:rPr lang="en-US" altLang="zh-CN" dirty="0"/>
              <a:t>/</a:t>
            </a:r>
            <a:r>
              <a:rPr lang="zh-CN" altLang="en-US" dirty="0"/>
              <a:t>案例一”文件夹中。</a:t>
            </a:r>
            <a:endParaRPr lang="zh-CN" altLang="en-US" dirty="0"/>
          </a:p>
          <a:p>
            <a:r>
              <a:rPr lang="en-US" altLang="zh-CN" dirty="0"/>
              <a:t>2.</a:t>
            </a:r>
            <a:r>
              <a:rPr lang="zh-CN" altLang="en-US" dirty="0"/>
              <a:t>将文中的所有西文空格删除，将文中的所有软回车（又称手动换行符）更改为硬回车（又称段落标记），删除多余的回车符。</a:t>
            </a:r>
            <a:endParaRPr lang="zh-CN" altLang="en-US" dirty="0"/>
          </a:p>
          <a:p>
            <a:r>
              <a:rPr lang="en-US" altLang="zh-CN" dirty="0"/>
              <a:t>3.</a:t>
            </a:r>
            <a:r>
              <a:rPr lang="zh-CN" altLang="en-US" dirty="0"/>
              <a:t>页面设置：纸张大小为</a:t>
            </a:r>
            <a:r>
              <a:rPr lang="en-US" altLang="zh-CN" dirty="0"/>
              <a:t>A4</a:t>
            </a:r>
            <a:r>
              <a:rPr lang="zh-CN" altLang="en-US" dirty="0"/>
              <a:t>，上、下边距为</a:t>
            </a:r>
            <a:r>
              <a:rPr lang="en-US" altLang="zh-CN" dirty="0"/>
              <a:t>2.5</a:t>
            </a:r>
            <a:r>
              <a:rPr lang="zh-CN" altLang="en-US" dirty="0"/>
              <a:t>厘米，左、右边距为</a:t>
            </a:r>
            <a:r>
              <a:rPr lang="en-US" altLang="zh-CN" dirty="0"/>
              <a:t>2.5</a:t>
            </a:r>
            <a:r>
              <a:rPr lang="zh-CN" altLang="en-US" dirty="0"/>
              <a:t>厘米。</a:t>
            </a:r>
            <a:endParaRPr lang="zh-CN" altLang="en-US" dirty="0"/>
          </a:p>
          <a:p>
            <a:r>
              <a:rPr lang="en-US" altLang="zh-CN" dirty="0"/>
              <a:t>4.</a:t>
            </a:r>
            <a:r>
              <a:rPr lang="zh-CN" altLang="en-US" dirty="0"/>
              <a:t>将标题“大学生沉迷网络案例分析”设置为华文中宋，一号字，居中对齐，标题与下段的距离为</a:t>
            </a:r>
            <a:r>
              <a:rPr lang="en-US" altLang="zh-CN" dirty="0"/>
              <a:t>0.5</a:t>
            </a:r>
            <a:r>
              <a:rPr lang="zh-CN" altLang="en-US" dirty="0"/>
              <a:t>行；将作者姓名设置为华文中宋，四号字，居中对齐，姓名与下一段的距离为</a:t>
            </a:r>
            <a:r>
              <a:rPr lang="en-US" altLang="zh-CN" dirty="0"/>
              <a:t>1</a:t>
            </a:r>
            <a:r>
              <a:rPr lang="zh-CN" altLang="en-US" dirty="0"/>
              <a:t>行。</a:t>
            </a:r>
            <a:endParaRPr lang="zh-CN" altLang="en-US" dirty="0"/>
          </a:p>
          <a:p>
            <a:r>
              <a:rPr lang="en-US" altLang="zh-CN" dirty="0"/>
              <a:t>5.</a:t>
            </a:r>
            <a:r>
              <a:rPr lang="zh-CN" altLang="en-US" dirty="0"/>
              <a:t>一、二、三、</a:t>
            </a:r>
            <a:r>
              <a:rPr lang="en-US" altLang="zh-CN" dirty="0"/>
              <a:t>……</a:t>
            </a:r>
            <a:r>
              <a:rPr lang="zh-CN" altLang="en-US" dirty="0"/>
              <a:t>等所有标题段落设置为华文中宋，小二号字，标题与前后段落的段间距为</a:t>
            </a:r>
            <a:r>
              <a:rPr lang="en-US" altLang="zh-CN" dirty="0"/>
              <a:t>15</a:t>
            </a:r>
            <a:r>
              <a:rPr lang="zh-CN" altLang="en-US" dirty="0"/>
              <a:t>磅，为了操作方便可使用格式刷完成。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5315" y="338328"/>
            <a:ext cx="10972800" cy="1252728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1.3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要求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95521" y="1828302"/>
            <a:ext cx="9877777" cy="3450696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6</a:t>
            </a:r>
            <a:r>
              <a:rPr lang="en-US" altLang="zh-CN" dirty="0"/>
              <a:t>.</a:t>
            </a:r>
            <a:r>
              <a:rPr lang="zh-CN" altLang="en-US" dirty="0"/>
              <a:t>正文各段设置为仿宋，四号字，首行缩进</a:t>
            </a:r>
            <a:r>
              <a:rPr lang="en-US" altLang="zh-CN" dirty="0"/>
              <a:t>2</a:t>
            </a:r>
            <a:r>
              <a:rPr lang="zh-CN" altLang="en-US" dirty="0"/>
              <a:t>个字符，行间距为</a:t>
            </a:r>
            <a:r>
              <a:rPr lang="en-US" altLang="zh-CN" dirty="0"/>
              <a:t>1.5</a:t>
            </a:r>
            <a:r>
              <a:rPr lang="zh-CN" altLang="en-US" dirty="0"/>
              <a:t>倍行距。</a:t>
            </a:r>
            <a:endParaRPr lang="zh-CN" altLang="en-US" dirty="0"/>
          </a:p>
          <a:p>
            <a:r>
              <a:rPr lang="en-US" altLang="zh-CN" dirty="0"/>
              <a:t>7.</a:t>
            </a:r>
            <a:r>
              <a:rPr lang="zh-CN" altLang="en-US" dirty="0"/>
              <a:t>为位于标题“二、关于“网络成瘾”的含义及其划分”部分的“网络成瘾类型的划分，根据文献研究，认为存在</a:t>
            </a:r>
            <a:r>
              <a:rPr lang="en-US" altLang="zh-CN" dirty="0"/>
              <a:t>5</a:t>
            </a:r>
            <a:r>
              <a:rPr lang="zh-CN" altLang="en-US" dirty="0"/>
              <a:t>中类型：”下方的五段设置项目符号，项目符号样式为</a:t>
            </a:r>
            <a:r>
              <a:rPr lang="zh-CN" altLang="en-US" dirty="0" smtClean="0"/>
              <a:t>“</a:t>
            </a:r>
            <a:r>
              <a:rPr lang="en-US" altLang="zh-CN" dirty="0">
                <a:sym typeface="Wingdings" panose="05000000000000000000" pitchFamily="2" charset="2"/>
              </a:rPr>
              <a:t></a:t>
            </a:r>
            <a:r>
              <a:rPr lang="zh-CN" altLang="en-US" dirty="0" smtClean="0"/>
              <a:t> </a:t>
            </a:r>
            <a:r>
              <a:rPr lang="zh-CN" altLang="en-US" dirty="0"/>
              <a:t>”。</a:t>
            </a:r>
            <a:endParaRPr lang="zh-CN" altLang="en-US" dirty="0"/>
          </a:p>
          <a:p>
            <a:r>
              <a:rPr lang="en-US" altLang="zh-CN" dirty="0"/>
              <a:t>8.</a:t>
            </a:r>
            <a:r>
              <a:rPr lang="zh-CN" altLang="en-US" dirty="0"/>
              <a:t>为位于标题“三、大学生网络成瘾的原因分析”部分的“</a:t>
            </a:r>
            <a:r>
              <a:rPr lang="en-US" altLang="zh-CN" dirty="0"/>
              <a:t>(</a:t>
            </a:r>
            <a:r>
              <a:rPr lang="zh-CN" altLang="en-US" dirty="0"/>
              <a:t>一</a:t>
            </a:r>
            <a:r>
              <a:rPr lang="en-US" altLang="zh-CN" dirty="0"/>
              <a:t>)</a:t>
            </a:r>
            <a:r>
              <a:rPr lang="zh-CN" altLang="en-US" dirty="0"/>
              <a:t>大学生沉迷网络主观原因”下方</a:t>
            </a:r>
            <a:r>
              <a:rPr lang="en-US" altLang="zh-CN" dirty="0"/>
              <a:t>5</a:t>
            </a:r>
            <a:r>
              <a:rPr lang="zh-CN" altLang="en-US" dirty="0"/>
              <a:t>个段落设置自动编号，自动编号的格式为“</a:t>
            </a:r>
            <a:r>
              <a:rPr lang="en-US" altLang="zh-CN" dirty="0"/>
              <a:t>1.</a:t>
            </a:r>
            <a:r>
              <a:rPr lang="zh-CN" altLang="en-US" dirty="0"/>
              <a:t>、</a:t>
            </a:r>
            <a:r>
              <a:rPr lang="en-US" altLang="zh-CN" dirty="0"/>
              <a:t>2.</a:t>
            </a:r>
            <a:r>
              <a:rPr lang="zh-CN" altLang="en-US" dirty="0"/>
              <a:t>、</a:t>
            </a:r>
            <a:r>
              <a:rPr lang="en-US" altLang="zh-CN" dirty="0"/>
              <a:t>3.</a:t>
            </a:r>
            <a:r>
              <a:rPr lang="zh-CN" altLang="en-US" dirty="0"/>
              <a:t>、</a:t>
            </a:r>
            <a:r>
              <a:rPr lang="en-US" altLang="zh-CN" dirty="0"/>
              <a:t>……”</a:t>
            </a:r>
            <a:r>
              <a:rPr lang="zh-CN" altLang="en-US" dirty="0"/>
              <a:t>。</a:t>
            </a:r>
            <a:endParaRPr lang="zh-CN" altLang="en-US" dirty="0"/>
          </a:p>
          <a:p>
            <a:r>
              <a:rPr lang="en-US" altLang="zh-CN" dirty="0"/>
              <a:t>9.</a:t>
            </a:r>
            <a:r>
              <a:rPr lang="zh-CN" altLang="en-US" dirty="0"/>
              <a:t>给文章添加水印，水印文字为“大学生沉迷网络的案例分析”。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5315" y="338328"/>
            <a:ext cx="10972800" cy="1252728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1.3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要求</a:t>
            </a:r>
            <a:r>
              <a:rPr lang="zh-CN" altLang="en-US" b="1" dirty="0" smtClean="0"/>
              <a:t>（续）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案例一</a:t>
            </a:r>
            <a:r>
              <a:rPr lang="en-US" altLang="zh-CN" dirty="0" smtClean="0"/>
              <a:t>  </a:t>
            </a:r>
            <a:r>
              <a:rPr lang="zh-CN" altLang="en-US" dirty="0" smtClean="0"/>
              <a:t>部分</a:t>
            </a:r>
            <a:r>
              <a:rPr lang="zh-CN" altLang="zh-CN" dirty="0" smtClean="0"/>
              <a:t>效果</a:t>
            </a:r>
            <a:r>
              <a:rPr lang="zh-CN" altLang="en-US" dirty="0" smtClean="0"/>
              <a:t>图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280" y="1539154"/>
            <a:ext cx="5354986" cy="3552392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3009" y="1539154"/>
            <a:ext cx="5494646" cy="3552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1135863" y="1720726"/>
            <a:ext cx="9877777" cy="1654486"/>
          </a:xfrm>
        </p:spPr>
        <p:txBody>
          <a:bodyPr/>
          <a:lstStyle/>
          <a:p>
            <a:r>
              <a:rPr lang="en-US" altLang="zh-CN" b="1" dirty="0"/>
              <a:t>1.5.2 </a:t>
            </a:r>
            <a:r>
              <a:rPr lang="zh-CN" altLang="zh-CN" b="1" dirty="0"/>
              <a:t>用替换命令进行批处理</a:t>
            </a:r>
            <a:r>
              <a:rPr lang="zh-CN" altLang="zh-CN" b="1" dirty="0" smtClean="0"/>
              <a:t>操作</a:t>
            </a:r>
            <a:endParaRPr lang="en-US" altLang="zh-CN" b="1" dirty="0" smtClean="0"/>
          </a:p>
          <a:p>
            <a:pPr marL="457200" lvl="1" indent="0">
              <a:buNone/>
            </a:pPr>
            <a:r>
              <a:rPr lang="zh-CN" altLang="zh-CN" b="1" dirty="0"/>
              <a:t>要求：</a:t>
            </a:r>
            <a:r>
              <a:rPr lang="zh-CN" altLang="zh-CN" dirty="0"/>
              <a:t>将文中的所有西文空格删除；将文中的所有软回车（又称手动换行符）更改为硬回车（又称段落标记）；批量删除多余的回车符。</a:t>
            </a:r>
            <a:endParaRPr lang="zh-CN" altLang="zh-CN" dirty="0"/>
          </a:p>
          <a:p>
            <a:endParaRPr lang="zh-CN" altLang="zh-CN" b="1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5315" y="338328"/>
            <a:ext cx="10972800" cy="1252728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1.5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过程</a:t>
            </a:r>
            <a:r>
              <a:rPr lang="zh-CN" altLang="en-US" b="1" dirty="0" smtClean="0"/>
              <a:t>要点讲解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删除所有西文空格</a:t>
            </a:r>
            <a:endParaRPr lang="zh-CN" altLang="zh-CN" b="1" dirty="0"/>
          </a:p>
        </p:txBody>
      </p:sp>
      <p:grpSp>
        <p:nvGrpSpPr>
          <p:cNvPr id="28" name="画布 3"/>
          <p:cNvGrpSpPr/>
          <p:nvPr/>
        </p:nvGrpSpPr>
        <p:grpSpPr>
          <a:xfrm>
            <a:off x="2379906" y="2014383"/>
            <a:ext cx="7144126" cy="3181264"/>
            <a:chOff x="0" y="0"/>
            <a:chExt cx="4472305" cy="2227011"/>
          </a:xfrm>
        </p:grpSpPr>
        <p:sp>
          <p:nvSpPr>
            <p:cNvPr id="29" name="矩形 28"/>
            <p:cNvSpPr/>
            <p:nvPr/>
          </p:nvSpPr>
          <p:spPr>
            <a:xfrm>
              <a:off x="0" y="0"/>
              <a:ext cx="4472305" cy="2226945"/>
            </a:xfrm>
            <a:prstGeom prst="rect">
              <a:avLst/>
            </a:prstGeom>
            <a:ln>
              <a:noFill/>
            </a:ln>
          </p:spPr>
        </p:sp>
        <p:sp>
          <p:nvSpPr>
            <p:cNvPr id="30" name="文本框 608"/>
            <p:cNvSpPr txBox="1"/>
            <p:nvPr/>
          </p:nvSpPr>
          <p:spPr>
            <a:xfrm>
              <a:off x="1291620" y="1947611"/>
              <a:ext cx="2067560" cy="27940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sz="14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删除</a:t>
              </a:r>
              <a:r>
                <a:rPr lang="zh-CN" sz="14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西文空格操作示意图</a:t>
              </a:r>
              <a:endParaRPr lang="zh-CN" sz="14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pSp>
          <p:nvGrpSpPr>
            <p:cNvPr id="31" name="组合 30"/>
            <p:cNvGrpSpPr>
              <a:grpSpLocks noChangeAspect="1"/>
            </p:cNvGrpSpPr>
            <p:nvPr/>
          </p:nvGrpSpPr>
          <p:grpSpPr>
            <a:xfrm>
              <a:off x="180000" y="136046"/>
              <a:ext cx="3960000" cy="1672550"/>
              <a:chOff x="180000" y="180000"/>
              <a:chExt cx="4742815" cy="1931035"/>
            </a:xfrm>
          </p:grpSpPr>
          <p:grpSp>
            <p:nvGrpSpPr>
              <p:cNvPr id="32" name="组合 31"/>
              <p:cNvGrpSpPr/>
              <p:nvPr/>
            </p:nvGrpSpPr>
            <p:grpSpPr>
              <a:xfrm>
                <a:off x="180000" y="180000"/>
                <a:ext cx="4742815" cy="1931035"/>
                <a:chOff x="0" y="0"/>
                <a:chExt cx="4743450" cy="1931611"/>
              </a:xfrm>
            </p:grpSpPr>
            <p:grpSp>
              <p:nvGrpSpPr>
                <p:cNvPr id="34" name="组合 33"/>
                <p:cNvGrpSpPr/>
                <p:nvPr/>
              </p:nvGrpSpPr>
              <p:grpSpPr>
                <a:xfrm>
                  <a:off x="0" y="0"/>
                  <a:ext cx="4743450" cy="1931611"/>
                  <a:chOff x="0" y="0"/>
                  <a:chExt cx="4743450" cy="1931611"/>
                </a:xfrm>
              </p:grpSpPr>
              <p:pic>
                <p:nvPicPr>
                  <p:cNvPr id="47" name="图片 46"/>
                  <p:cNvPicPr>
                    <a:picLocks noChangeAspect="1"/>
                  </p:cNvPicPr>
                  <p:nvPr/>
                </p:nvPicPr>
                <p:blipFill>
                  <a:blip r:embed="rId1"/>
                  <a:stretch>
                    <a:fillRect/>
                  </a:stretch>
                </p:blipFill>
                <p:spPr>
                  <a:xfrm>
                    <a:off x="0" y="0"/>
                    <a:ext cx="4743450" cy="1931611"/>
                  </a:xfrm>
                  <a:prstGeom prst="rect">
                    <a:avLst/>
                  </a:prstGeom>
                </p:spPr>
              </p:pic>
              <p:sp>
                <p:nvSpPr>
                  <p:cNvPr id="48" name="文本框 608"/>
                  <p:cNvSpPr txBox="1"/>
                  <p:nvPr/>
                </p:nvSpPr>
                <p:spPr>
                  <a:xfrm>
                    <a:off x="1470733" y="528575"/>
                    <a:ext cx="1705330" cy="326607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chemeClr val="bg1">
                        <a:lumMod val="85000"/>
                      </a:schemeClr>
                    </a:solidFill>
                  </a:ln>
                  <a:effectLst/>
                </p:spPr>
                <p:txBody>
                  <a:bodyPr rot="0" spcFirstLastPara="0" vert="horz" wrap="none" lIns="91440" tIns="45720" rIns="91440" bIns="45720" numCol="1" spcCol="0" rtlCol="0" fromWordArt="0" anchor="t" anchorCtr="0" forceAA="0" compatLnSpc="1">
                    <a:noAutofit/>
                  </a:bodyPr>
                  <a:lstStyle/>
                  <a:p>
                    <a:pPr marL="33655" algn="just">
                      <a:lnSpc>
                        <a:spcPct val="150000"/>
                      </a:lnSpc>
                      <a:spcBef>
                        <a:spcPts val="100"/>
                      </a:spcBef>
                      <a:spcAft>
                        <a:spcPts val="300"/>
                      </a:spcAft>
                    </a:pPr>
                    <a:r>
                      <a:rPr lang="zh-CN" sz="12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a:t>①输入一个西文空格</a:t>
                    </a:r>
                    <a:endParaRPr lang="zh-CN" sz="1200" kern="100" dirty="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9" name="文本框 608"/>
                  <p:cNvSpPr txBox="1"/>
                  <p:nvPr/>
                </p:nvSpPr>
                <p:spPr>
                  <a:xfrm>
                    <a:off x="2372051" y="950910"/>
                    <a:ext cx="746938" cy="333677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chemeClr val="bg1">
                        <a:lumMod val="85000"/>
                      </a:schemeClr>
                    </a:solidFill>
                  </a:ln>
                  <a:effectLst/>
                </p:spPr>
                <p:txBody>
                  <a:bodyPr rot="0" spcFirstLastPara="0" vert="horz" wrap="none" lIns="91440" tIns="45720" rIns="91440" bIns="45720" numCol="1" spcCol="0" rtlCol="0" fromWordArt="0" anchor="t" anchorCtr="0" forceAA="0" compatLnSpc="1">
                    <a:noAutofit/>
                  </a:bodyPr>
                  <a:lstStyle/>
                  <a:p>
                    <a:pPr marL="33655" algn="just">
                      <a:lnSpc>
                        <a:spcPct val="150000"/>
                      </a:lnSpc>
                      <a:spcBef>
                        <a:spcPts val="100"/>
                      </a:spcBef>
                      <a:spcAft>
                        <a:spcPts val="300"/>
                      </a:spcAft>
                    </a:pPr>
                    <a:r>
                      <a: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a:t>②单击</a:t>
                    </a:r>
                    <a:endParaRPr lang="zh-CN" sz="1400" kern="100" dirty="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0" name="椭圆 49"/>
                  <p:cNvSpPr/>
                  <p:nvPr/>
                </p:nvSpPr>
                <p:spPr>
                  <a:xfrm>
                    <a:off x="781470" y="570172"/>
                    <a:ext cx="367030" cy="249568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noAutofit/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51" name="椭圆 50"/>
                  <p:cNvSpPr/>
                  <p:nvPr/>
                </p:nvSpPr>
                <p:spPr>
                  <a:xfrm>
                    <a:off x="1943099" y="1361480"/>
                    <a:ext cx="1076325" cy="34167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noAutofit/>
                  </a:bodyPr>
                  <a:lstStyle/>
                  <a:p>
                    <a:endParaRPr lang="zh-CN" altLang="en-US"/>
                  </a:p>
                </p:txBody>
              </p:sp>
            </p:grpSp>
            <p:cxnSp>
              <p:nvCxnSpPr>
                <p:cNvPr id="35" name="直接箭头连接符 34"/>
                <p:cNvCxnSpPr/>
                <p:nvPr/>
              </p:nvCxnSpPr>
              <p:spPr>
                <a:xfrm flipH="1">
                  <a:off x="2438400" y="1284493"/>
                  <a:ext cx="104775" cy="20960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直接箭头连接符 32"/>
              <p:cNvCxnSpPr/>
              <p:nvPr/>
            </p:nvCxnSpPr>
            <p:spPr>
              <a:xfrm flipH="1">
                <a:off x="1151197" y="873907"/>
                <a:ext cx="478820" cy="238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2299"/>
          <p:cNvSpPr txBox="1">
            <a:spLocks noGrp="1"/>
          </p:cNvSpPr>
          <p:nvPr>
            <p:ph idx="1"/>
          </p:nvPr>
        </p:nvSpPr>
        <p:spPr>
          <a:xfrm>
            <a:off x="368646" y="453298"/>
            <a:ext cx="10794858" cy="513701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kern="100" dirty="0" err="1" smtClean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相关知识</a:t>
            </a:r>
            <a:endParaRPr lang="en-US" sz="2800" b="1" kern="100" dirty="0" smtClean="0">
              <a:effectLst/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1800" dirty="0"/>
              <a:t>西文空格：西文空格属于西文编码表的字符，中文空格属于国标码表的字符，在全角状态下输入的空格是中文空格，在半角状态下输入的空格是西文空格，简单的说中文空格可以看作是一个中文字，西文空格可以看作一个英文字符，从宽度上看，一个中文空格等于两个西文空格的宽度。</a:t>
            </a:r>
            <a:endParaRPr lang="zh-CN" altLang="zh-CN" sz="1800" b="1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2800" b="1" kern="100" dirty="0" smtClean="0">
              <a:effectLst/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20" name="画布 611"/>
          <p:cNvGrpSpPr/>
          <p:nvPr/>
        </p:nvGrpSpPr>
        <p:grpSpPr>
          <a:xfrm>
            <a:off x="2722476" y="3021803"/>
            <a:ext cx="7013806" cy="1841141"/>
            <a:chOff x="0" y="0"/>
            <a:chExt cx="3567430" cy="1061720"/>
          </a:xfrm>
        </p:grpSpPr>
        <p:sp>
          <p:nvSpPr>
            <p:cNvPr id="21" name="矩形 20"/>
            <p:cNvSpPr/>
            <p:nvPr/>
          </p:nvSpPr>
          <p:spPr>
            <a:xfrm>
              <a:off x="0" y="0"/>
              <a:ext cx="3567430" cy="1061720"/>
            </a:xfrm>
            <a:prstGeom prst="rect">
              <a:avLst/>
            </a:prstGeom>
            <a:ln>
              <a:noFill/>
            </a:ln>
          </p:spPr>
        </p:sp>
        <p:pic>
          <p:nvPicPr>
            <p:cNvPr id="22" name="图片 21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250825" y="115084"/>
              <a:ext cx="3162300" cy="609600"/>
            </a:xfrm>
            <a:prstGeom prst="rect">
              <a:avLst/>
            </a:prstGeom>
          </p:spPr>
        </p:pic>
        <p:sp>
          <p:nvSpPr>
            <p:cNvPr id="23" name="文本框 608"/>
            <p:cNvSpPr txBox="1"/>
            <p:nvPr/>
          </p:nvSpPr>
          <p:spPr>
            <a:xfrm>
              <a:off x="933901" y="681395"/>
              <a:ext cx="1723390" cy="35433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2000" kern="100" dirty="0" smtClean="0">
                  <a:effectLst/>
                  <a:latin typeface="Times New Roman" panose="02020603050405020304" pitchFamily="18" charset="0"/>
                  <a:ea typeface="仿宋" panose="02010609060101010101" pitchFamily="49" charset="-122"/>
                  <a:cs typeface="Times New Roman" panose="02020603050405020304" pitchFamily="18" charset="0"/>
                </a:rPr>
                <a:t>中文</a:t>
              </a:r>
              <a:r>
                <a:rPr lang="zh-CN" sz="2000" kern="100" dirty="0">
                  <a:effectLst/>
                  <a:latin typeface="Times New Roman" panose="02020603050405020304" pitchFamily="18" charset="0"/>
                  <a:ea typeface="仿宋" panose="02010609060101010101" pitchFamily="49" charset="-122"/>
                  <a:cs typeface="Times New Roman" panose="02020603050405020304" pitchFamily="18" charset="0"/>
                </a:rPr>
                <a:t>输入法工具栏</a:t>
              </a:r>
              <a:endParaRPr lang="zh-CN" sz="20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423942" y="1707872"/>
            <a:ext cx="5347245" cy="4525963"/>
          </a:xfrm>
        </p:spPr>
        <p:txBody>
          <a:bodyPr/>
          <a:lstStyle/>
          <a:p>
            <a:r>
              <a:rPr lang="zh-CN" altLang="en-US" dirty="0"/>
              <a:t>什么是软回车？</a:t>
            </a:r>
            <a:endParaRPr lang="zh-CN" altLang="en-US" dirty="0"/>
          </a:p>
          <a:p>
            <a:pPr lvl="1"/>
            <a:r>
              <a:rPr lang="zh-CN" altLang="en-US" sz="2400" dirty="0"/>
              <a:t>软回车也称为手动换行符，符号形状为 。在某一段文本内插入一个软回车，则软回车后面的文本会分到下一行，但是下一行的文本不是新的一段。</a:t>
            </a:r>
            <a:endParaRPr lang="zh-CN" altLang="en-US" sz="2400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5315" y="338328"/>
            <a:ext cx="10972800" cy="1252728"/>
          </a:xfrm>
        </p:spPr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将软回车替换为硬回车</a:t>
            </a:r>
            <a:endParaRPr lang="zh-CN" altLang="zh-CN" b="1" dirty="0"/>
          </a:p>
        </p:txBody>
      </p:sp>
      <p:grpSp>
        <p:nvGrpSpPr>
          <p:cNvPr id="40" name="画布 476"/>
          <p:cNvGrpSpPr/>
          <p:nvPr/>
        </p:nvGrpSpPr>
        <p:grpSpPr>
          <a:xfrm>
            <a:off x="5894750" y="1417637"/>
            <a:ext cx="5687649" cy="4744172"/>
            <a:chOff x="0" y="0"/>
            <a:chExt cx="4133850" cy="4015105"/>
          </a:xfrm>
        </p:grpSpPr>
        <p:sp>
          <p:nvSpPr>
            <p:cNvPr id="41" name="矩形 40"/>
            <p:cNvSpPr/>
            <p:nvPr/>
          </p:nvSpPr>
          <p:spPr>
            <a:xfrm>
              <a:off x="0" y="0"/>
              <a:ext cx="4133850" cy="4015105"/>
            </a:xfrm>
            <a:prstGeom prst="rect">
              <a:avLst/>
            </a:prstGeom>
          </p:spPr>
        </p:sp>
        <p:grpSp>
          <p:nvGrpSpPr>
            <p:cNvPr id="42" name="组合 41"/>
            <p:cNvGrpSpPr/>
            <p:nvPr/>
          </p:nvGrpSpPr>
          <p:grpSpPr>
            <a:xfrm>
              <a:off x="392215" y="189015"/>
              <a:ext cx="3488634" cy="3279741"/>
              <a:chOff x="327993" y="198954"/>
              <a:chExt cx="3488634" cy="3279741"/>
            </a:xfrm>
          </p:grpSpPr>
          <p:grpSp>
            <p:nvGrpSpPr>
              <p:cNvPr id="45" name="组合 44"/>
              <p:cNvGrpSpPr/>
              <p:nvPr/>
            </p:nvGrpSpPr>
            <p:grpSpPr>
              <a:xfrm>
                <a:off x="327993" y="208708"/>
                <a:ext cx="3488634" cy="3269987"/>
                <a:chOff x="308115" y="198769"/>
                <a:chExt cx="3488634" cy="3269987"/>
              </a:xfrm>
            </p:grpSpPr>
            <p:pic>
              <p:nvPicPr>
                <p:cNvPr id="55" name="图片 54"/>
                <p:cNvPicPr/>
                <p:nvPr/>
              </p:nvPicPr>
              <p:blipFill>
                <a:blip r:embed="rId1"/>
                <a:stretch>
                  <a:fillRect/>
                </a:stretch>
              </p:blipFill>
              <p:spPr>
                <a:xfrm>
                  <a:off x="308115" y="198769"/>
                  <a:ext cx="3488634" cy="3269987"/>
                </a:xfrm>
                <a:prstGeom prst="rect">
                  <a:avLst/>
                </a:prstGeom>
              </p:spPr>
            </p:pic>
            <p:pic>
              <p:nvPicPr>
                <p:cNvPr id="56" name="图片 55"/>
                <p:cNvPicPr>
                  <a:picLocks noChangeAspect="1"/>
                </p:cNvPicPr>
                <p:nvPr/>
              </p:nvPicPr>
              <p:blipFill rotWithShape="1">
                <a:blip r:embed="rId2"/>
                <a:srcRect l="9671" r="15018" b="16"/>
                <a:stretch>
                  <a:fillRect/>
                </a:stretch>
              </p:blipFill>
              <p:spPr>
                <a:xfrm>
                  <a:off x="2634577" y="248437"/>
                  <a:ext cx="1003143" cy="3125188"/>
                </a:xfrm>
                <a:prstGeom prst="rect">
                  <a:avLst/>
                </a:prstGeom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</p:grpSp>
          <p:sp>
            <p:nvSpPr>
              <p:cNvPr id="46" name="文本框 1448"/>
              <p:cNvSpPr txBox="1"/>
              <p:nvPr/>
            </p:nvSpPr>
            <p:spPr>
              <a:xfrm>
                <a:off x="1273498" y="1033664"/>
                <a:ext cx="1162685" cy="252954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②输入段落标记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文本框 1448"/>
              <p:cNvSpPr txBox="1"/>
              <p:nvPr/>
            </p:nvSpPr>
            <p:spPr>
              <a:xfrm>
                <a:off x="1801368" y="1684908"/>
                <a:ext cx="634815" cy="252954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③单击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8" name="组合 47"/>
              <p:cNvGrpSpPr/>
              <p:nvPr/>
            </p:nvGrpSpPr>
            <p:grpSpPr>
              <a:xfrm>
                <a:off x="806167" y="198954"/>
                <a:ext cx="2603303" cy="2683176"/>
                <a:chOff x="806167" y="198954"/>
                <a:chExt cx="2603303" cy="2683176"/>
              </a:xfrm>
            </p:grpSpPr>
            <p:sp>
              <p:nvSpPr>
                <p:cNvPr id="49" name="椭圆 48"/>
                <p:cNvSpPr/>
                <p:nvPr/>
              </p:nvSpPr>
              <p:spPr>
                <a:xfrm>
                  <a:off x="2615085" y="2643809"/>
                  <a:ext cx="794385" cy="238321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0" name="椭圆 49"/>
                <p:cNvSpPr/>
                <p:nvPr/>
              </p:nvSpPr>
              <p:spPr>
                <a:xfrm>
                  <a:off x="2575329" y="198954"/>
                  <a:ext cx="794385" cy="238321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1" name="椭圆 50"/>
                <p:cNvSpPr/>
                <p:nvPr/>
              </p:nvSpPr>
              <p:spPr>
                <a:xfrm>
                  <a:off x="904026" y="616132"/>
                  <a:ext cx="416347" cy="178797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2" name="椭圆 51"/>
                <p:cNvSpPr/>
                <p:nvPr/>
              </p:nvSpPr>
              <p:spPr>
                <a:xfrm>
                  <a:off x="806167" y="1033669"/>
                  <a:ext cx="426286" cy="178767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3" name="文本框 1448"/>
                <p:cNvSpPr txBox="1"/>
                <p:nvPr/>
              </p:nvSpPr>
              <p:spPr>
                <a:xfrm>
                  <a:off x="1342685" y="601811"/>
                  <a:ext cx="1162685" cy="252954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75000"/>
                    </a:schemeClr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①输入手动换行符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4" name="椭圆 53"/>
                <p:cNvSpPr/>
                <p:nvPr/>
              </p:nvSpPr>
              <p:spPr>
                <a:xfrm>
                  <a:off x="1710985" y="1381711"/>
                  <a:ext cx="794385" cy="238321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43" name="文本框 1448"/>
            <p:cNvSpPr txBox="1"/>
            <p:nvPr/>
          </p:nvSpPr>
          <p:spPr>
            <a:xfrm>
              <a:off x="934392" y="3637029"/>
              <a:ext cx="2722225" cy="307557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将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手动换行符替换为段落标记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1073424" y="3080896"/>
              <a:ext cx="596348" cy="225365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2958</Words>
  <Application>WPS 演示</Application>
  <PresentationFormat>自定义</PresentationFormat>
  <Paragraphs>188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4" baseType="lpstr">
      <vt:lpstr>Arial</vt:lpstr>
      <vt:lpstr>宋体</vt:lpstr>
      <vt:lpstr>Wingdings</vt:lpstr>
      <vt:lpstr>Symbol</vt:lpstr>
      <vt:lpstr>Times New Roman</vt:lpstr>
      <vt:lpstr>仿宋</vt:lpstr>
      <vt:lpstr>Candara</vt:lpstr>
      <vt:lpstr>华文新魏</vt:lpstr>
      <vt:lpstr>微软雅黑</vt:lpstr>
      <vt:lpstr>Arial Unicode MS</vt:lpstr>
      <vt:lpstr>华文楷体</vt:lpstr>
      <vt:lpstr>Calibri</vt:lpstr>
      <vt:lpstr>波形</vt:lpstr>
      <vt:lpstr>案例一 文字型文档的编辑排版</vt:lpstr>
      <vt:lpstr>教学目标</vt:lpstr>
      <vt:lpstr>1.3 操作要求</vt:lpstr>
      <vt:lpstr>1.3 操作要求（续）</vt:lpstr>
      <vt:lpstr>案例一  部分效果图</vt:lpstr>
      <vt:lpstr>1.5 操作过程要点讲解</vt:lpstr>
      <vt:lpstr>1 删除所有西文空格</vt:lpstr>
      <vt:lpstr>PowerPoint 演示文稿</vt:lpstr>
      <vt:lpstr>2 将软回车替换为硬回车</vt:lpstr>
      <vt:lpstr>3删除多余的回车符</vt:lpstr>
      <vt:lpstr>1.5.3 页面设置</vt:lpstr>
      <vt:lpstr>1.5.4 字体格式和段落格式设置</vt:lpstr>
      <vt:lpstr>相关知识</vt:lpstr>
      <vt:lpstr>相关知识</vt:lpstr>
      <vt:lpstr>相关知识</vt:lpstr>
      <vt:lpstr>1.5.5 项目符号和自动编号的设置</vt:lpstr>
      <vt:lpstr>1.5.5 项目符号和自动编号的设置</vt:lpstr>
      <vt:lpstr>1.5.6水印效果设置</vt:lpstr>
      <vt:lpstr>1.6 实训操作</vt:lpstr>
      <vt:lpstr>1.6.2 实训2：编辑从网上下载的文档</vt:lpstr>
      <vt:lpstr>实训二 部分效果图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办公自动化案例教材</dc:title>
  <dc:creator>Windows</dc:creator>
  <cp:lastModifiedBy>lenovo</cp:lastModifiedBy>
  <cp:revision>43</cp:revision>
  <dcterms:created xsi:type="dcterms:W3CDTF">2019-02-09T02:31:00Z</dcterms:created>
  <dcterms:modified xsi:type="dcterms:W3CDTF">2022-04-21T03:02:02Z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mondata">
    <vt:lpwstr>eyJoZGlkIjoiMmZmMGQ2ZDUwY2MxMjJjNTExYTdjNjg4NDQ0OWVkNGEifQ==</vt:lpwstr>
  </property>
  <property fmtid="{D5CDD505-2E9C-101B-9397-08002B2CF9AE}" pid="3" name="ICV">
    <vt:lpwstr>A14D3B9DB85742D7ABBC18D81CD9A70F</vt:lpwstr>
  </property>
  <property fmtid="{D5CDD505-2E9C-101B-9397-08002B2CF9AE}" pid="4" name="KSOProductBuildVer">
    <vt:lpwstr>2052-11.1.0.11636</vt:lpwstr>
  </property>
</Properties>
</file>