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85" r:id="rId6"/>
    <p:sldId id="286" r:id="rId7"/>
    <p:sldId id="261" r:id="rId8"/>
    <p:sldId id="287" r:id="rId9"/>
    <p:sldId id="288" r:id="rId10"/>
    <p:sldId id="264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276" r:id="rId29"/>
    <p:sldId id="27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22" autoAdjust="0"/>
  </p:normalViewPr>
  <p:slideViewPr>
    <p:cSldViewPr snapToGrid="0">
      <p:cViewPr varScale="1">
        <p:scale>
          <a:sx n="71" d="100"/>
          <a:sy n="71" d="100"/>
        </p:scale>
        <p:origin x="-54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0FA-B074-46F2-A20F-76CAD18AC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9A67-50A3-42D0-B5E2-2BEE26484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0FA-B074-46F2-A20F-76CAD18AC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9A67-50A3-42D0-B5E2-2BEE26484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0FA-B074-46F2-A20F-76CAD18AC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9A67-50A3-42D0-B5E2-2BEE26484B1C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0FA-B074-46F2-A20F-76CAD18AC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9A67-50A3-42D0-B5E2-2BEE26484B1C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0FA-B074-46F2-A20F-76CAD18AC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9A67-50A3-42D0-B5E2-2BEE26484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0FA-B074-46F2-A20F-76CAD18AC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9A67-50A3-42D0-B5E2-2BEE26484B1C}" type="slidenum">
              <a:rPr lang="zh-CN" altLang="en-US" smtClean="0"/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0FA-B074-46F2-A20F-76CAD18AC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9A67-50A3-42D0-B5E2-2BEE26484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0FA-B074-46F2-A20F-76CAD18AC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9A67-50A3-42D0-B5E2-2BEE26484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0FA-B074-46F2-A20F-76CAD18AC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9A67-50A3-42D0-B5E2-2BEE26484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0FA-B074-46F2-A20F-76CAD18AC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9A67-50A3-42D0-B5E2-2BEE26484B1C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50FA-B074-46F2-A20F-76CAD18AC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9A67-50A3-42D0-B5E2-2BEE26484B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E7F50FA-B074-46F2-A20F-76CAD18AC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7169A67-50A3-42D0-B5E2-2BEE26484B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2" name="矩形 21"/>
          <p:cNvSpPr/>
          <p:nvPr userDrawn="1"/>
        </p:nvSpPr>
        <p:spPr>
          <a:xfrm>
            <a:off x="0" y="6438126"/>
            <a:ext cx="12192000" cy="419874"/>
          </a:xfrm>
          <a:prstGeom prst="rect">
            <a:avLst/>
          </a:prstGeom>
          <a:solidFill>
            <a:srgbClr val="942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11" y="6561376"/>
            <a:ext cx="2639996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zh-CN" sz="5400" dirty="0">
                <a:effectLst/>
              </a:rPr>
              <a:t>案例十一 演示文稿的高级编辑</a:t>
            </a:r>
            <a:endParaRPr lang="zh-CN" altLang="zh-CN" sz="5400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11.4.2 </a:t>
            </a:r>
            <a:r>
              <a:rPr lang="zh-CN" altLang="zh-CN" b="1" dirty="0"/>
              <a:t>第</a:t>
            </a:r>
            <a:r>
              <a:rPr lang="en-US" altLang="zh-CN" b="1" dirty="0"/>
              <a:t>2</a:t>
            </a:r>
            <a:r>
              <a:rPr lang="zh-CN" altLang="zh-CN" b="1" dirty="0"/>
              <a:t>张幻灯片对象动画设置</a:t>
            </a:r>
            <a:endParaRPr lang="zh-CN" altLang="zh-CN" b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zh-CN" altLang="zh-CN" b="1" dirty="0"/>
          </a:p>
          <a:p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>
          <a:xfrm>
            <a:off x="690282" y="2017061"/>
            <a:ext cx="9791700" cy="1869140"/>
          </a:xfrm>
        </p:spPr>
        <p:txBody>
          <a:bodyPr>
            <a:normAutofit/>
          </a:bodyPr>
          <a:lstStyle/>
          <a:p>
            <a:r>
              <a:rPr lang="en-US" altLang="zh-CN" b="1" dirty="0"/>
              <a:t>2 </a:t>
            </a:r>
            <a:r>
              <a:rPr lang="zh-CN" altLang="zh-CN" b="1" dirty="0"/>
              <a:t>内容文本框动画设置</a:t>
            </a:r>
            <a:endParaRPr lang="zh-CN" altLang="zh-CN" b="1" dirty="0"/>
          </a:p>
          <a:p>
            <a:r>
              <a:rPr lang="zh-CN" altLang="zh-CN" dirty="0"/>
              <a:t>内容框的动画设置也是进入类，飞入效果，设置方法与主标题对象的设置方法类似，在此不再赘述了。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11.4.2 </a:t>
            </a:r>
            <a:r>
              <a:rPr lang="zh-CN" altLang="zh-CN" b="1" dirty="0"/>
              <a:t>第</a:t>
            </a:r>
            <a:r>
              <a:rPr lang="en-US" altLang="zh-CN" b="1" dirty="0"/>
              <a:t>2</a:t>
            </a:r>
            <a:r>
              <a:rPr lang="zh-CN" altLang="zh-CN" b="1" dirty="0"/>
              <a:t>张幻灯片对象动画设置</a:t>
            </a:r>
            <a:endParaRPr lang="zh-CN" altLang="zh-CN" b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341983" y="1417639"/>
            <a:ext cx="5384800" cy="3619214"/>
          </a:xfrm>
        </p:spPr>
        <p:txBody>
          <a:bodyPr>
            <a:normAutofit/>
          </a:bodyPr>
          <a:lstStyle/>
          <a:p>
            <a:endParaRPr lang="zh-CN" altLang="zh-CN" b="1" dirty="0"/>
          </a:p>
          <a:p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>
          <a:xfrm>
            <a:off x="555812" y="2005151"/>
            <a:ext cx="5199529" cy="3391933"/>
          </a:xfrm>
        </p:spPr>
        <p:txBody>
          <a:bodyPr>
            <a:normAutofit/>
          </a:bodyPr>
          <a:lstStyle/>
          <a:p>
            <a:r>
              <a:rPr lang="en-US" altLang="zh-CN" b="1" dirty="0"/>
              <a:t>3 </a:t>
            </a:r>
            <a:r>
              <a:rPr lang="zh-CN" altLang="zh-CN" b="1" dirty="0"/>
              <a:t>图形对象的动画设置</a:t>
            </a:r>
            <a:endParaRPr lang="zh-CN" altLang="zh-CN" b="1" dirty="0"/>
          </a:p>
          <a:p>
            <a:pPr lvl="1"/>
            <a:r>
              <a:rPr lang="zh-CN" altLang="zh-CN" dirty="0"/>
              <a:t>设置方法与主标题对象设置方法类似，在选择动画类型时，因为进入类的“弹跳”方式不常用，要单击样式库菜单中的“更多进入效果……”进入【更改进</a:t>
            </a:r>
            <a:r>
              <a:rPr lang="zh-CN" altLang="en-US" dirty="0"/>
              <a:t>入</a:t>
            </a:r>
            <a:r>
              <a:rPr lang="zh-CN" altLang="zh-CN" dirty="0"/>
              <a:t>效果】对话框中进行选择。如图</a:t>
            </a:r>
            <a:r>
              <a:rPr lang="en-US" altLang="zh-CN" dirty="0"/>
              <a:t>11-5</a:t>
            </a:r>
            <a:endParaRPr lang="zh-CN" altLang="en-US" dirty="0"/>
          </a:p>
        </p:txBody>
      </p:sp>
      <p:grpSp>
        <p:nvGrpSpPr>
          <p:cNvPr id="28" name="画布 434"/>
          <p:cNvGrpSpPr/>
          <p:nvPr/>
        </p:nvGrpSpPr>
        <p:grpSpPr>
          <a:xfrm>
            <a:off x="6723527" y="2043954"/>
            <a:ext cx="4241165" cy="3741420"/>
            <a:chOff x="0" y="0"/>
            <a:chExt cx="4241165" cy="3741420"/>
          </a:xfrm>
        </p:grpSpPr>
        <p:sp>
          <p:nvSpPr>
            <p:cNvPr id="29" name="矩形 28"/>
            <p:cNvSpPr/>
            <p:nvPr/>
          </p:nvSpPr>
          <p:spPr>
            <a:xfrm>
              <a:off x="0" y="0"/>
              <a:ext cx="4241165" cy="3741420"/>
            </a:xfrm>
            <a:prstGeom prst="rect">
              <a:avLst/>
            </a:prstGeom>
            <a:ln>
              <a:noFill/>
            </a:ln>
          </p:spPr>
        </p:sp>
        <p:sp>
          <p:nvSpPr>
            <p:cNvPr id="30" name="文本框 1448"/>
            <p:cNvSpPr txBox="1"/>
            <p:nvPr/>
          </p:nvSpPr>
          <p:spPr>
            <a:xfrm>
              <a:off x="899036" y="3353131"/>
              <a:ext cx="2981325" cy="35306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11-5 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设置图形对象的动画效果（一）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22362" y="109357"/>
              <a:ext cx="3670557" cy="3156349"/>
              <a:chOff x="322362" y="109357"/>
              <a:chExt cx="3670557" cy="3156349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22362" y="109357"/>
                <a:ext cx="3670557" cy="3156349"/>
              </a:xfrm>
              <a:prstGeom prst="rect">
                <a:avLst/>
              </a:prstGeom>
            </p:spPr>
          </p:pic>
          <p:sp>
            <p:nvSpPr>
              <p:cNvPr id="33" name="文本框 1448"/>
              <p:cNvSpPr txBox="1"/>
              <p:nvPr/>
            </p:nvSpPr>
            <p:spPr>
              <a:xfrm>
                <a:off x="1254845" y="2703338"/>
                <a:ext cx="568960" cy="28956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①选定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1448"/>
              <p:cNvSpPr txBox="1"/>
              <p:nvPr/>
            </p:nvSpPr>
            <p:spPr>
              <a:xfrm>
                <a:off x="2824486" y="735362"/>
                <a:ext cx="568960" cy="28956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②单击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960132" y="2462944"/>
                <a:ext cx="787871" cy="661766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484709" y="735353"/>
                <a:ext cx="291830" cy="189505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26248" y="1139134"/>
                <a:ext cx="1466667" cy="1323810"/>
              </a:xfrm>
              <a:prstGeom prst="rect">
                <a:avLst/>
              </a:prstGeom>
            </p:spPr>
          </p:pic>
          <p:sp>
            <p:nvSpPr>
              <p:cNvPr id="38" name="文本框 1448"/>
              <p:cNvSpPr txBox="1"/>
              <p:nvPr/>
            </p:nvSpPr>
            <p:spPr>
              <a:xfrm>
                <a:off x="1762004" y="1185308"/>
                <a:ext cx="714496" cy="28892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indent="12636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③选择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526181" y="1170772"/>
                <a:ext cx="1259205" cy="259080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11.4.2 </a:t>
            </a:r>
            <a:r>
              <a:rPr lang="zh-CN" altLang="zh-CN" b="1" dirty="0"/>
              <a:t>第</a:t>
            </a:r>
            <a:r>
              <a:rPr lang="en-US" altLang="zh-CN" b="1" dirty="0"/>
              <a:t>2</a:t>
            </a:r>
            <a:r>
              <a:rPr lang="zh-CN" altLang="zh-CN" b="1" dirty="0"/>
              <a:t>张幻灯片对象动画设置</a:t>
            </a:r>
            <a:endParaRPr lang="zh-CN" altLang="zh-CN" b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341983" y="1417638"/>
            <a:ext cx="5384800" cy="4525963"/>
          </a:xfrm>
        </p:spPr>
        <p:txBody>
          <a:bodyPr>
            <a:normAutofit/>
          </a:bodyPr>
          <a:lstStyle/>
          <a:p>
            <a:endParaRPr lang="zh-CN" altLang="zh-CN" b="1" dirty="0"/>
          </a:p>
          <a:p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>
          <a:xfrm>
            <a:off x="569258" y="1976719"/>
            <a:ext cx="5105400" cy="3685077"/>
          </a:xfrm>
        </p:spPr>
        <p:txBody>
          <a:bodyPr>
            <a:normAutofit/>
          </a:bodyPr>
          <a:lstStyle/>
          <a:p>
            <a:r>
              <a:rPr lang="en-US" altLang="zh-CN" b="1" dirty="0"/>
              <a:t>3 </a:t>
            </a:r>
            <a:r>
              <a:rPr lang="zh-CN" altLang="zh-CN" b="1" dirty="0"/>
              <a:t>图形对象的动画设置</a:t>
            </a:r>
            <a:endParaRPr lang="zh-CN" altLang="zh-CN" b="1" dirty="0"/>
          </a:p>
          <a:p>
            <a:pPr lvl="1"/>
            <a:r>
              <a:rPr lang="en-US" altLang="zh-CN" dirty="0"/>
              <a:t>1</a:t>
            </a:r>
            <a:r>
              <a:rPr lang="zh-CN" altLang="en-US" dirty="0"/>
              <a:t>）选定图片对象；</a:t>
            </a:r>
            <a:endParaRPr lang="zh-CN" altLang="en-US" dirty="0"/>
          </a:p>
          <a:p>
            <a:pPr lvl="1"/>
            <a:r>
              <a:rPr lang="en-US" altLang="zh-CN" dirty="0"/>
              <a:t>2</a:t>
            </a:r>
            <a:r>
              <a:rPr lang="zh-CN" altLang="en-US" dirty="0"/>
              <a:t>）单击动画样式库右下角的更多按钮 ，打开样式库菜单；</a:t>
            </a:r>
            <a:endParaRPr lang="zh-CN" altLang="en-US" dirty="0"/>
          </a:p>
          <a:p>
            <a:pPr lvl="1"/>
            <a:r>
              <a:rPr lang="en-US" altLang="zh-CN" dirty="0"/>
              <a:t>3</a:t>
            </a:r>
            <a:r>
              <a:rPr lang="zh-CN" altLang="en-US" dirty="0"/>
              <a:t>）单击</a:t>
            </a:r>
            <a:r>
              <a:rPr lang="en-US" altLang="zh-CN" dirty="0"/>
              <a:t>【</a:t>
            </a:r>
            <a:r>
              <a:rPr lang="zh-CN" altLang="en-US" dirty="0"/>
              <a:t>更多进入效果</a:t>
            </a:r>
            <a:r>
              <a:rPr lang="en-US" altLang="zh-CN" dirty="0"/>
              <a:t>……】</a:t>
            </a:r>
            <a:r>
              <a:rPr lang="zh-CN" altLang="en-US" dirty="0"/>
              <a:t>菜单项，打开</a:t>
            </a:r>
            <a:r>
              <a:rPr lang="en-US" altLang="zh-CN" dirty="0"/>
              <a:t>【</a:t>
            </a:r>
            <a:r>
              <a:rPr lang="zh-CN" altLang="en-US" dirty="0"/>
              <a:t>更改进入效果</a:t>
            </a:r>
            <a:r>
              <a:rPr lang="en-US" altLang="zh-CN" dirty="0"/>
              <a:t>】</a:t>
            </a:r>
            <a:r>
              <a:rPr lang="zh-CN" altLang="en-US" dirty="0"/>
              <a:t>对话框；</a:t>
            </a:r>
            <a:endParaRPr lang="zh-CN" altLang="en-US" dirty="0"/>
          </a:p>
          <a:p>
            <a:pPr lvl="1"/>
            <a:r>
              <a:rPr lang="en-US" altLang="zh-CN" dirty="0"/>
              <a:t>4</a:t>
            </a:r>
            <a:r>
              <a:rPr lang="zh-CN" altLang="en-US" dirty="0"/>
              <a:t>）在</a:t>
            </a:r>
            <a:r>
              <a:rPr lang="en-US" altLang="zh-CN" dirty="0"/>
              <a:t>【</a:t>
            </a:r>
            <a:r>
              <a:rPr lang="zh-CN" altLang="en-US" dirty="0"/>
              <a:t>更改进入效果</a:t>
            </a:r>
            <a:r>
              <a:rPr lang="en-US" altLang="zh-CN" dirty="0"/>
              <a:t>】</a:t>
            </a:r>
            <a:r>
              <a:rPr lang="zh-CN" altLang="en-US" dirty="0"/>
              <a:t>对话框中选择所需的动画效果。</a:t>
            </a:r>
            <a:endParaRPr lang="en-US" altLang="zh-CN" dirty="0"/>
          </a:p>
          <a:p>
            <a:pPr lvl="1"/>
            <a:r>
              <a:rPr lang="zh-CN" altLang="en-US" dirty="0"/>
              <a:t>如图</a:t>
            </a:r>
            <a:r>
              <a:rPr lang="en-US" altLang="zh-CN" dirty="0"/>
              <a:t>11-6</a:t>
            </a:r>
            <a:r>
              <a:rPr lang="zh-CN" altLang="en-US" dirty="0"/>
              <a:t>所示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grpSp>
        <p:nvGrpSpPr>
          <p:cNvPr id="28" name="画布 2129"/>
          <p:cNvGrpSpPr/>
          <p:nvPr/>
        </p:nvGrpSpPr>
        <p:grpSpPr>
          <a:xfrm>
            <a:off x="6205104" y="2250571"/>
            <a:ext cx="4000500" cy="3525520"/>
            <a:chOff x="0" y="0"/>
            <a:chExt cx="4000500" cy="3525520"/>
          </a:xfrm>
        </p:grpSpPr>
        <p:sp>
          <p:nvSpPr>
            <p:cNvPr id="29" name="矩形 28"/>
            <p:cNvSpPr/>
            <p:nvPr/>
          </p:nvSpPr>
          <p:spPr>
            <a:xfrm>
              <a:off x="0" y="0"/>
              <a:ext cx="4000500" cy="3525520"/>
            </a:xfrm>
            <a:prstGeom prst="rect">
              <a:avLst/>
            </a:prstGeom>
            <a:ln>
              <a:noFill/>
            </a:ln>
          </p:spPr>
        </p:sp>
        <p:grpSp>
          <p:nvGrpSpPr>
            <p:cNvPr id="30" name="组合 29"/>
            <p:cNvGrpSpPr/>
            <p:nvPr/>
          </p:nvGrpSpPr>
          <p:grpSpPr>
            <a:xfrm>
              <a:off x="967741" y="114296"/>
              <a:ext cx="2340000" cy="2847972"/>
              <a:chOff x="202021" y="36003"/>
              <a:chExt cx="2340000" cy="2847972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02021" y="36003"/>
                <a:ext cx="2340000" cy="2847972"/>
              </a:xfrm>
              <a:prstGeom prst="rect">
                <a:avLst/>
              </a:prstGeom>
            </p:spPr>
          </p:pic>
          <p:sp>
            <p:nvSpPr>
              <p:cNvPr id="33" name="文本框 1448"/>
              <p:cNvSpPr txBox="1"/>
              <p:nvPr/>
            </p:nvSpPr>
            <p:spPr>
              <a:xfrm>
                <a:off x="1461039" y="1409596"/>
                <a:ext cx="568960" cy="25908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①选定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02021" y="1409595"/>
                <a:ext cx="1259205" cy="259080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1" name="文本框 1448"/>
            <p:cNvSpPr txBox="1"/>
            <p:nvPr/>
          </p:nvSpPr>
          <p:spPr>
            <a:xfrm>
              <a:off x="885826" y="3001204"/>
              <a:ext cx="2802058" cy="35242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11-6 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设置图形对象的动画效果（二）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11.4.3 </a:t>
            </a:r>
            <a:r>
              <a:rPr lang="zh-CN" altLang="zh-CN" b="1" dirty="0"/>
              <a:t>第</a:t>
            </a:r>
            <a:r>
              <a:rPr lang="en-US" altLang="zh-CN" b="1" dirty="0"/>
              <a:t>3</a:t>
            </a:r>
            <a:r>
              <a:rPr lang="zh-CN" altLang="zh-CN" b="1" dirty="0"/>
              <a:t>张幻灯片对象动画设置</a:t>
            </a:r>
            <a:endParaRPr lang="zh-CN" altLang="zh-CN" b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341983" y="1417638"/>
            <a:ext cx="5384800" cy="4525963"/>
          </a:xfrm>
        </p:spPr>
        <p:txBody>
          <a:bodyPr>
            <a:normAutofit/>
          </a:bodyPr>
          <a:lstStyle/>
          <a:p>
            <a:endParaRPr lang="zh-CN" altLang="zh-CN" b="1" dirty="0"/>
          </a:p>
          <a:p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>
          <a:xfrm>
            <a:off x="703730" y="2380130"/>
            <a:ext cx="9864436" cy="1089211"/>
          </a:xfrm>
        </p:spPr>
        <p:txBody>
          <a:bodyPr>
            <a:normAutofit/>
          </a:bodyPr>
          <a:lstStyle/>
          <a:p>
            <a:pPr marL="514350" indent="-457200"/>
            <a:r>
              <a:rPr lang="zh-CN" altLang="zh-CN" dirty="0"/>
              <a:t>第</a:t>
            </a:r>
            <a:r>
              <a:rPr lang="en-US" altLang="zh-CN" dirty="0"/>
              <a:t>3</a:t>
            </a:r>
            <a:r>
              <a:rPr lang="zh-CN" altLang="zh-CN" dirty="0"/>
              <a:t>张幻灯片的设置方法与第</a:t>
            </a:r>
            <a:r>
              <a:rPr lang="en-US" altLang="zh-CN" dirty="0"/>
              <a:t>2</a:t>
            </a:r>
            <a:r>
              <a:rPr lang="zh-CN" altLang="zh-CN" dirty="0"/>
              <a:t>张幻灯片类似，但设置效果有更多的要求。</a:t>
            </a:r>
            <a:endParaRPr lang="zh-CN" altLang="zh-CN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11.4.3 </a:t>
            </a:r>
            <a:r>
              <a:rPr lang="zh-CN" altLang="zh-CN" b="1" dirty="0"/>
              <a:t>第</a:t>
            </a:r>
            <a:r>
              <a:rPr lang="en-US" altLang="zh-CN" b="1" dirty="0"/>
              <a:t>3</a:t>
            </a:r>
            <a:r>
              <a:rPr lang="zh-CN" altLang="zh-CN" b="1" dirty="0"/>
              <a:t>张幻灯片对象动画设置</a:t>
            </a:r>
            <a:endParaRPr lang="zh-CN" altLang="zh-CN" b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341983" y="1417638"/>
            <a:ext cx="5384800" cy="4525963"/>
          </a:xfrm>
        </p:spPr>
        <p:txBody>
          <a:bodyPr>
            <a:normAutofit/>
          </a:bodyPr>
          <a:lstStyle/>
          <a:p>
            <a:endParaRPr lang="zh-CN" altLang="zh-CN" b="1" dirty="0"/>
          </a:p>
          <a:p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>
          <a:xfrm>
            <a:off x="690281" y="1949825"/>
            <a:ext cx="4809566" cy="2124633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1. </a:t>
            </a:r>
            <a:r>
              <a:rPr lang="zh-CN" altLang="zh-CN" b="1" dirty="0"/>
              <a:t>主标题对象的动画设置</a:t>
            </a:r>
            <a:endParaRPr lang="zh-CN" altLang="zh-CN" b="1" dirty="0"/>
          </a:p>
          <a:p>
            <a:pPr lvl="1"/>
            <a:r>
              <a:rPr lang="zh-CN" altLang="zh-CN" b="1" dirty="0"/>
              <a:t>（</a:t>
            </a:r>
            <a:r>
              <a:rPr lang="en-US" altLang="zh-CN" b="1" dirty="0"/>
              <a:t>1</a:t>
            </a:r>
            <a:r>
              <a:rPr lang="zh-CN" altLang="zh-CN" b="1" dirty="0"/>
              <a:t>）选择动画类型</a:t>
            </a:r>
            <a:endParaRPr lang="zh-CN" altLang="zh-CN" b="1" dirty="0"/>
          </a:p>
          <a:p>
            <a:pPr lvl="1"/>
            <a:r>
              <a:rPr lang="zh-CN" altLang="zh-CN" dirty="0"/>
              <a:t>将主标题设置为进入类，弹跳效果（操作方法与上面介绍的相同）。</a:t>
            </a:r>
            <a:endParaRPr lang="zh-CN" altLang="zh-CN" dirty="0"/>
          </a:p>
          <a:p>
            <a:pPr marL="457200" lvl="1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2590" y="12869"/>
            <a:ext cx="10972800" cy="924478"/>
          </a:xfrm>
        </p:spPr>
        <p:txBody>
          <a:bodyPr>
            <a:normAutofit/>
          </a:bodyPr>
          <a:lstStyle/>
          <a:p>
            <a:r>
              <a:rPr lang="en-US" altLang="zh-CN" b="1" dirty="0"/>
              <a:t>11.4.3 </a:t>
            </a:r>
            <a:r>
              <a:rPr lang="zh-CN" altLang="zh-CN" b="1" dirty="0"/>
              <a:t>第</a:t>
            </a:r>
            <a:r>
              <a:rPr lang="en-US" altLang="zh-CN" b="1" dirty="0"/>
              <a:t>3</a:t>
            </a:r>
            <a:r>
              <a:rPr lang="zh-CN" altLang="zh-CN" b="1" dirty="0"/>
              <a:t>张幻灯片对象动画设置</a:t>
            </a:r>
            <a:endParaRPr lang="zh-CN" altLang="zh-CN" b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341983" y="1417639"/>
            <a:ext cx="4931766" cy="3416298"/>
          </a:xfrm>
        </p:spPr>
        <p:txBody>
          <a:bodyPr>
            <a:normAutofit/>
          </a:bodyPr>
          <a:lstStyle/>
          <a:p>
            <a:endParaRPr lang="zh-CN" altLang="zh-CN" b="1" dirty="0"/>
          </a:p>
          <a:p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>
          <a:xfrm>
            <a:off x="260940" y="1819216"/>
            <a:ext cx="4471555" cy="389658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/>
              <a:t>1. </a:t>
            </a:r>
            <a:r>
              <a:rPr lang="zh-CN" altLang="zh-CN" b="1" dirty="0"/>
              <a:t>主标题对象的动画设置</a:t>
            </a:r>
            <a:endParaRPr lang="zh-CN" altLang="zh-CN" b="1" dirty="0"/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）设置动画效果和开始动画条件</a:t>
            </a:r>
            <a:endParaRPr lang="zh-CN" altLang="en-US" dirty="0"/>
          </a:p>
          <a:p>
            <a:pPr lvl="1"/>
            <a:r>
              <a:rPr lang="en-US" altLang="zh-CN" dirty="0"/>
              <a:t>1</a:t>
            </a:r>
            <a:r>
              <a:rPr lang="zh-CN" altLang="en-US" dirty="0"/>
              <a:t>）切换到</a:t>
            </a:r>
            <a:r>
              <a:rPr lang="en-US" altLang="zh-CN" dirty="0"/>
              <a:t>【</a:t>
            </a:r>
            <a:r>
              <a:rPr lang="zh-CN" altLang="en-US" dirty="0"/>
              <a:t>动画</a:t>
            </a:r>
            <a:r>
              <a:rPr lang="en-US" altLang="zh-CN" dirty="0"/>
              <a:t>】</a:t>
            </a:r>
            <a:r>
              <a:rPr lang="zh-CN" altLang="en-US" dirty="0"/>
              <a:t>选项卡，单击</a:t>
            </a:r>
            <a:r>
              <a:rPr lang="en-US" altLang="zh-CN" dirty="0"/>
              <a:t>【</a:t>
            </a:r>
            <a:r>
              <a:rPr lang="zh-CN" altLang="en-US" dirty="0"/>
              <a:t>动画</a:t>
            </a:r>
            <a:r>
              <a:rPr lang="en-US" altLang="zh-CN" dirty="0"/>
              <a:t>】</a:t>
            </a:r>
            <a:r>
              <a:rPr lang="zh-CN" altLang="en-US" dirty="0"/>
              <a:t>分组右下角的功能扩展按钮    ，打开</a:t>
            </a:r>
            <a:r>
              <a:rPr lang="en-US" altLang="zh-CN" dirty="0"/>
              <a:t>【</a:t>
            </a:r>
            <a:r>
              <a:rPr lang="zh-CN" altLang="en-US" dirty="0"/>
              <a:t>弹跳</a:t>
            </a:r>
            <a:r>
              <a:rPr lang="en-US" altLang="zh-CN" dirty="0"/>
              <a:t>】</a:t>
            </a:r>
            <a:r>
              <a:rPr lang="zh-CN" altLang="en-US" dirty="0"/>
              <a:t>对话框，如图</a:t>
            </a:r>
            <a:r>
              <a:rPr lang="en-US" altLang="zh-CN" dirty="0"/>
              <a:t>11-7</a:t>
            </a:r>
            <a:r>
              <a:rPr lang="zh-CN" altLang="en-US" dirty="0"/>
              <a:t>所示；</a:t>
            </a:r>
            <a:endParaRPr lang="zh-CN" altLang="en-US" dirty="0"/>
          </a:p>
          <a:p>
            <a:pPr lvl="1"/>
            <a:r>
              <a:rPr lang="en-US" altLang="zh-CN" dirty="0"/>
              <a:t>2</a:t>
            </a:r>
            <a:r>
              <a:rPr lang="zh-CN" altLang="en-US" dirty="0"/>
              <a:t>）在</a:t>
            </a:r>
            <a:r>
              <a:rPr lang="en-US" altLang="zh-CN" dirty="0"/>
              <a:t>【</a:t>
            </a:r>
            <a:r>
              <a:rPr lang="zh-CN" altLang="en-US" dirty="0"/>
              <a:t>弹跳</a:t>
            </a:r>
            <a:r>
              <a:rPr lang="en-US" altLang="zh-CN" dirty="0"/>
              <a:t>】</a:t>
            </a:r>
            <a:r>
              <a:rPr lang="zh-CN" altLang="en-US" dirty="0"/>
              <a:t>对话框的</a:t>
            </a:r>
            <a:r>
              <a:rPr lang="en-US" altLang="zh-CN" dirty="0"/>
              <a:t>【</a:t>
            </a:r>
            <a:r>
              <a:rPr lang="zh-CN" altLang="en-US" dirty="0"/>
              <a:t>效果</a:t>
            </a:r>
            <a:r>
              <a:rPr lang="en-US" altLang="zh-CN" dirty="0"/>
              <a:t>】</a:t>
            </a:r>
            <a:r>
              <a:rPr lang="zh-CN" altLang="en-US" dirty="0"/>
              <a:t>选项卡中，动画文本设置为“按字</a:t>
            </a:r>
            <a:r>
              <a:rPr lang="en-US" altLang="zh-CN" dirty="0"/>
              <a:t>/</a:t>
            </a:r>
            <a:r>
              <a:rPr lang="zh-CN" altLang="en-US" dirty="0"/>
              <a:t>词”，在</a:t>
            </a:r>
            <a:r>
              <a:rPr lang="en-US" altLang="zh-CN" dirty="0"/>
              <a:t>【</a:t>
            </a:r>
            <a:r>
              <a:rPr lang="zh-CN" altLang="en-US" dirty="0"/>
              <a:t>计时</a:t>
            </a:r>
            <a:r>
              <a:rPr lang="en-US" altLang="zh-CN" dirty="0"/>
              <a:t>】</a:t>
            </a:r>
            <a:r>
              <a:rPr lang="zh-CN" altLang="en-US" dirty="0"/>
              <a:t>选项卡中</a:t>
            </a:r>
            <a:r>
              <a:rPr lang="en-US" altLang="zh-CN" dirty="0"/>
              <a:t>【</a:t>
            </a:r>
            <a:r>
              <a:rPr lang="zh-CN" altLang="en-US" dirty="0"/>
              <a:t>开始</a:t>
            </a:r>
            <a:r>
              <a:rPr lang="en-US" altLang="zh-CN" dirty="0"/>
              <a:t>】</a:t>
            </a:r>
            <a:r>
              <a:rPr lang="zh-CN" altLang="en-US" dirty="0"/>
              <a:t>列表框设置为“上一个动画之后”，如图</a:t>
            </a:r>
            <a:r>
              <a:rPr lang="en-US" altLang="zh-CN" dirty="0"/>
              <a:t>11-8</a:t>
            </a:r>
            <a:r>
              <a:rPr lang="zh-CN" altLang="en-US" dirty="0"/>
              <a:t>所示。</a:t>
            </a:r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2466281" y="3176328"/>
            <a:ext cx="193791" cy="138372"/>
          </a:xfrm>
          <a:prstGeom prst="rect">
            <a:avLst/>
          </a:prstGeom>
        </p:spPr>
      </p:pic>
      <p:grpSp>
        <p:nvGrpSpPr>
          <p:cNvPr id="22" name="画布 33823"/>
          <p:cNvGrpSpPr/>
          <p:nvPr/>
        </p:nvGrpSpPr>
        <p:grpSpPr>
          <a:xfrm>
            <a:off x="4688511" y="797671"/>
            <a:ext cx="4791075" cy="3895498"/>
            <a:chOff x="0" y="0"/>
            <a:chExt cx="4791075" cy="3895498"/>
          </a:xfrm>
        </p:grpSpPr>
        <p:sp>
          <p:nvSpPr>
            <p:cNvPr id="23" name="矩形 22"/>
            <p:cNvSpPr/>
            <p:nvPr/>
          </p:nvSpPr>
          <p:spPr>
            <a:xfrm>
              <a:off x="0" y="0"/>
              <a:ext cx="4791075" cy="3894455"/>
            </a:xfrm>
            <a:prstGeom prst="rect">
              <a:avLst/>
            </a:prstGeom>
            <a:ln>
              <a:noFill/>
            </a:ln>
          </p:spPr>
        </p:sp>
        <p:sp>
          <p:nvSpPr>
            <p:cNvPr id="24" name="文本框 1448"/>
            <p:cNvSpPr txBox="1"/>
            <p:nvPr/>
          </p:nvSpPr>
          <p:spPr>
            <a:xfrm>
              <a:off x="1163779" y="3543708"/>
              <a:ext cx="2981325" cy="35179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11-7 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第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张幻灯片标题动画设置（一）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80975" y="219074"/>
              <a:ext cx="4610100" cy="3228975"/>
              <a:chOff x="0" y="0"/>
              <a:chExt cx="4610100" cy="3228975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4610100" cy="32289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27" name="文本框 1448"/>
              <p:cNvSpPr txBox="1"/>
              <p:nvPr/>
            </p:nvSpPr>
            <p:spPr>
              <a:xfrm>
                <a:off x="3395221" y="941275"/>
                <a:ext cx="568908" cy="28827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683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①单击</a:t>
                </a:r>
                <a:endParaRPr lang="zh-CN" sz="105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014154" y="789155"/>
                <a:ext cx="320984" cy="258429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画布 943"/>
          <p:cNvGrpSpPr/>
          <p:nvPr/>
        </p:nvGrpSpPr>
        <p:grpSpPr>
          <a:xfrm>
            <a:off x="8264707" y="2345117"/>
            <a:ext cx="3866677" cy="3985237"/>
            <a:chOff x="0" y="0"/>
            <a:chExt cx="4541520" cy="3985237"/>
          </a:xfrm>
        </p:grpSpPr>
        <p:sp>
          <p:nvSpPr>
            <p:cNvPr id="16" name="矩形 15"/>
            <p:cNvSpPr/>
            <p:nvPr/>
          </p:nvSpPr>
          <p:spPr>
            <a:xfrm>
              <a:off x="0" y="0"/>
              <a:ext cx="4541520" cy="3984625"/>
            </a:xfrm>
            <a:prstGeom prst="rect">
              <a:avLst/>
            </a:prstGeom>
          </p:spPr>
        </p:sp>
        <p:grpSp>
          <p:nvGrpSpPr>
            <p:cNvPr id="17" name="组合 16"/>
            <p:cNvGrpSpPr/>
            <p:nvPr/>
          </p:nvGrpSpPr>
          <p:grpSpPr>
            <a:xfrm>
              <a:off x="251831" y="36471"/>
              <a:ext cx="3744567" cy="3484183"/>
              <a:chOff x="251831" y="36471"/>
              <a:chExt cx="3744567" cy="3484183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831" y="36471"/>
                <a:ext cx="3744567" cy="267931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 preferRelativeResize="0"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831" y="997054"/>
                <a:ext cx="3744000" cy="2523600"/>
              </a:xfrm>
              <a:prstGeom prst="rect">
                <a:avLst/>
              </a:prstGeom>
            </p:spPr>
          </p:pic>
        </p:grpSp>
        <p:sp>
          <p:nvSpPr>
            <p:cNvPr id="18" name="文本框 1448"/>
            <p:cNvSpPr txBox="1"/>
            <p:nvPr/>
          </p:nvSpPr>
          <p:spPr>
            <a:xfrm>
              <a:off x="746531" y="3634082"/>
              <a:ext cx="3060156" cy="35115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11-8 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第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张幻灯片标题动画设置（二）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画布 435"/>
          <p:cNvGrpSpPr/>
          <p:nvPr/>
        </p:nvGrpSpPr>
        <p:grpSpPr>
          <a:xfrm>
            <a:off x="5039709" y="1107884"/>
            <a:ext cx="4581525" cy="3600450"/>
            <a:chOff x="0" y="0"/>
            <a:chExt cx="4581525" cy="3600450"/>
          </a:xfrm>
        </p:grpSpPr>
        <p:sp>
          <p:nvSpPr>
            <p:cNvPr id="39" name="矩形 38"/>
            <p:cNvSpPr/>
            <p:nvPr/>
          </p:nvSpPr>
          <p:spPr>
            <a:xfrm>
              <a:off x="0" y="0"/>
              <a:ext cx="4581525" cy="3600450"/>
            </a:xfrm>
            <a:prstGeom prst="rect">
              <a:avLst/>
            </a:prstGeom>
            <a:ln>
              <a:noFill/>
            </a:ln>
          </p:spPr>
        </p:sp>
        <p:grpSp>
          <p:nvGrpSpPr>
            <p:cNvPr id="40" name="组合 39"/>
            <p:cNvGrpSpPr/>
            <p:nvPr/>
          </p:nvGrpSpPr>
          <p:grpSpPr>
            <a:xfrm>
              <a:off x="409576" y="66676"/>
              <a:ext cx="3876676" cy="2905586"/>
              <a:chOff x="409576" y="66676"/>
              <a:chExt cx="3876676" cy="2905586"/>
            </a:xfrm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9576" y="66676"/>
                <a:ext cx="3876676" cy="2905586"/>
              </a:xfrm>
              <a:prstGeom prst="rect">
                <a:avLst/>
              </a:prstGeom>
            </p:spPr>
          </p:pic>
          <p:sp>
            <p:nvSpPr>
              <p:cNvPr id="43" name="文本框 1448"/>
              <p:cNvSpPr txBox="1"/>
              <p:nvPr/>
            </p:nvSpPr>
            <p:spPr>
              <a:xfrm>
                <a:off x="3121906" y="868271"/>
                <a:ext cx="545666" cy="23102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①单击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771281" y="857870"/>
                <a:ext cx="281816" cy="230766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1" name="文本框 1448"/>
            <p:cNvSpPr txBox="1"/>
            <p:nvPr/>
          </p:nvSpPr>
          <p:spPr>
            <a:xfrm>
              <a:off x="779111" y="3086562"/>
              <a:ext cx="3399778" cy="35115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11-9 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第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张幻灯片内容框动画设置（一）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2590" y="12869"/>
            <a:ext cx="10972800" cy="924478"/>
          </a:xfrm>
        </p:spPr>
        <p:txBody>
          <a:bodyPr>
            <a:normAutofit/>
          </a:bodyPr>
          <a:lstStyle/>
          <a:p>
            <a:r>
              <a:rPr lang="en-US" altLang="zh-CN" b="1" dirty="0"/>
              <a:t>11.4.3 </a:t>
            </a:r>
            <a:r>
              <a:rPr lang="zh-CN" altLang="zh-CN" b="1" dirty="0"/>
              <a:t>第</a:t>
            </a:r>
            <a:r>
              <a:rPr lang="en-US" altLang="zh-CN" b="1" dirty="0"/>
              <a:t>3</a:t>
            </a:r>
            <a:r>
              <a:rPr lang="zh-CN" altLang="zh-CN" b="1" dirty="0"/>
              <a:t>张幻灯片对象动画设置</a:t>
            </a:r>
            <a:endParaRPr lang="zh-CN" altLang="zh-CN" b="1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393858" y="1816890"/>
            <a:ext cx="4810154" cy="42849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sz="3100" b="1" dirty="0"/>
              <a:t>2 </a:t>
            </a:r>
            <a:r>
              <a:rPr lang="en-US" altLang="zh-CN" sz="3100" b="1" dirty="0" smtClean="0"/>
              <a:t>.</a:t>
            </a:r>
            <a:r>
              <a:rPr lang="zh-CN" altLang="zh-CN" sz="3100" b="1" dirty="0" smtClean="0"/>
              <a:t>内容</a:t>
            </a:r>
            <a:r>
              <a:rPr lang="zh-CN" altLang="zh-CN" sz="3100" b="1" dirty="0"/>
              <a:t>文本框的动画设置</a:t>
            </a:r>
            <a:endParaRPr lang="zh-CN" altLang="zh-CN" sz="3100" b="1" dirty="0"/>
          </a:p>
          <a:p>
            <a:pPr marL="0" indent="0"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1</a:t>
            </a:r>
            <a:r>
              <a:rPr lang="zh-CN" altLang="en-US" sz="2600" dirty="0"/>
              <a:t>）选择动画类型</a:t>
            </a:r>
            <a:endParaRPr lang="zh-CN" altLang="en-US" sz="2600" dirty="0"/>
          </a:p>
          <a:p>
            <a:pPr marL="457200" lvl="1" indent="0">
              <a:buNone/>
            </a:pPr>
            <a:r>
              <a:rPr lang="zh-CN" altLang="en-US" sz="2600" dirty="0"/>
              <a:t>将内容文本框对象设置为进入类的飞入效果，方向为自底部。</a:t>
            </a:r>
            <a:endParaRPr lang="zh-CN" altLang="en-US" sz="2600" dirty="0"/>
          </a:p>
          <a:p>
            <a:pPr marL="57150" indent="0"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2</a:t>
            </a:r>
            <a:r>
              <a:rPr lang="zh-CN" altLang="en-US" sz="2600" dirty="0"/>
              <a:t>）设置动画效果和动画开始条件</a:t>
            </a:r>
            <a:endParaRPr lang="zh-CN" altLang="en-US" sz="2600" dirty="0"/>
          </a:p>
          <a:p>
            <a:pPr marL="457200" lvl="1" indent="0">
              <a:buNone/>
            </a:pPr>
            <a:r>
              <a:rPr lang="en-US" altLang="zh-CN" sz="2600" dirty="0"/>
              <a:t>1</a:t>
            </a:r>
            <a:r>
              <a:rPr lang="zh-CN" altLang="en-US" sz="2600" dirty="0"/>
              <a:t>）切换到</a:t>
            </a:r>
            <a:r>
              <a:rPr lang="en-US" altLang="zh-CN" sz="2600" dirty="0"/>
              <a:t>【</a:t>
            </a:r>
            <a:r>
              <a:rPr lang="zh-CN" altLang="en-US" sz="2600" dirty="0"/>
              <a:t>动画</a:t>
            </a:r>
            <a:r>
              <a:rPr lang="en-US" altLang="zh-CN" sz="2600" dirty="0"/>
              <a:t>】</a:t>
            </a:r>
            <a:r>
              <a:rPr lang="zh-CN" altLang="en-US" sz="2600" dirty="0"/>
              <a:t>选项卡，单击</a:t>
            </a:r>
            <a:r>
              <a:rPr lang="en-US" altLang="zh-CN" sz="2600" dirty="0"/>
              <a:t>【</a:t>
            </a:r>
            <a:r>
              <a:rPr lang="zh-CN" altLang="en-US" sz="2600" dirty="0"/>
              <a:t>动画</a:t>
            </a:r>
            <a:r>
              <a:rPr lang="en-US" altLang="zh-CN" sz="2600" dirty="0"/>
              <a:t>】</a:t>
            </a:r>
            <a:r>
              <a:rPr lang="zh-CN" altLang="en-US" sz="2600" dirty="0"/>
              <a:t>分组右下角的功能扩展按钮 ，打开</a:t>
            </a:r>
            <a:r>
              <a:rPr lang="en-US" altLang="zh-CN" sz="2600" dirty="0"/>
              <a:t>【</a:t>
            </a:r>
            <a:r>
              <a:rPr lang="zh-CN" altLang="en-US" sz="2600" dirty="0"/>
              <a:t>飞入</a:t>
            </a:r>
            <a:r>
              <a:rPr lang="en-US" altLang="zh-CN" sz="2600" dirty="0"/>
              <a:t>】</a:t>
            </a:r>
            <a:r>
              <a:rPr lang="zh-CN" altLang="en-US" sz="2600" dirty="0"/>
              <a:t>对话框，如图</a:t>
            </a:r>
            <a:r>
              <a:rPr lang="en-US" altLang="zh-CN" sz="2600" dirty="0"/>
              <a:t>11-9</a:t>
            </a:r>
            <a:r>
              <a:rPr lang="zh-CN" altLang="en-US" sz="2600" dirty="0"/>
              <a:t>所示；</a:t>
            </a:r>
            <a:endParaRPr lang="zh-CN" altLang="en-US" sz="2600" dirty="0"/>
          </a:p>
          <a:p>
            <a:pPr marL="457200" lvl="1" indent="0">
              <a:buNone/>
            </a:pPr>
            <a:r>
              <a:rPr lang="en-US" altLang="zh-CN" sz="2600" dirty="0"/>
              <a:t>2</a:t>
            </a:r>
            <a:r>
              <a:rPr lang="zh-CN" altLang="en-US" sz="2600" dirty="0"/>
              <a:t>）在</a:t>
            </a:r>
            <a:r>
              <a:rPr lang="en-US" altLang="zh-CN" sz="2600" dirty="0"/>
              <a:t>【</a:t>
            </a:r>
            <a:r>
              <a:rPr lang="zh-CN" altLang="en-US" sz="2600" dirty="0"/>
              <a:t>飞入</a:t>
            </a:r>
            <a:r>
              <a:rPr lang="en-US" altLang="zh-CN" sz="2600" dirty="0"/>
              <a:t>】</a:t>
            </a:r>
            <a:r>
              <a:rPr lang="zh-CN" altLang="en-US" sz="2600" dirty="0"/>
              <a:t>对话框的</a:t>
            </a:r>
            <a:r>
              <a:rPr lang="en-US" altLang="zh-CN" sz="2600" dirty="0"/>
              <a:t>【</a:t>
            </a:r>
            <a:r>
              <a:rPr lang="zh-CN" altLang="en-US" sz="2600" dirty="0"/>
              <a:t>计时</a:t>
            </a:r>
            <a:r>
              <a:rPr lang="en-US" altLang="zh-CN" sz="2600" dirty="0"/>
              <a:t>】</a:t>
            </a:r>
            <a:r>
              <a:rPr lang="zh-CN" altLang="en-US" sz="2600" dirty="0"/>
              <a:t>选项卡中，开始文本框设置为“上一动画之后”</a:t>
            </a:r>
            <a:endParaRPr lang="zh-CN" altLang="en-US" sz="2600" dirty="0"/>
          </a:p>
          <a:p>
            <a:pPr marL="457200" lvl="1" indent="0">
              <a:buNone/>
            </a:pPr>
            <a:r>
              <a:rPr lang="en-US" altLang="zh-CN" sz="2600" dirty="0"/>
              <a:t>3</a:t>
            </a:r>
            <a:r>
              <a:rPr lang="zh-CN" altLang="en-US" sz="2600" dirty="0"/>
              <a:t>）在</a:t>
            </a:r>
            <a:r>
              <a:rPr lang="en-US" altLang="zh-CN" sz="2600" dirty="0"/>
              <a:t>【</a:t>
            </a:r>
            <a:r>
              <a:rPr lang="zh-CN" altLang="en-US" sz="2600" dirty="0"/>
              <a:t>飞入</a:t>
            </a:r>
            <a:r>
              <a:rPr lang="en-US" altLang="zh-CN" sz="2600" dirty="0"/>
              <a:t>】</a:t>
            </a:r>
            <a:r>
              <a:rPr lang="zh-CN" altLang="en-US" sz="2600" dirty="0"/>
              <a:t>对话框的</a:t>
            </a:r>
            <a:r>
              <a:rPr lang="en-US" altLang="zh-CN" sz="2600" dirty="0"/>
              <a:t>【</a:t>
            </a:r>
            <a:r>
              <a:rPr lang="zh-CN" altLang="en-US" sz="2600" dirty="0"/>
              <a:t>正文文本动画</a:t>
            </a:r>
            <a:r>
              <a:rPr lang="en-US" altLang="zh-CN" sz="2600" dirty="0"/>
              <a:t>】</a:t>
            </a:r>
            <a:r>
              <a:rPr lang="zh-CN" altLang="en-US" sz="2600" dirty="0"/>
              <a:t>选项卡中的组合文本下拉菜单中选择“按第二级段落”如图</a:t>
            </a:r>
            <a:r>
              <a:rPr lang="en-US" altLang="zh-CN" sz="2600" dirty="0"/>
              <a:t>11-10</a:t>
            </a:r>
            <a:r>
              <a:rPr lang="zh-CN" altLang="en-US" sz="2600" dirty="0"/>
              <a:t>所示。</a:t>
            </a:r>
            <a:endParaRPr lang="zh-CN" altLang="en-US" sz="2600" dirty="0"/>
          </a:p>
          <a:p>
            <a:endParaRPr lang="zh-CN" altLang="en-US" dirty="0"/>
          </a:p>
        </p:txBody>
      </p:sp>
      <p:grpSp>
        <p:nvGrpSpPr>
          <p:cNvPr id="29" name="画布 2291"/>
          <p:cNvGrpSpPr/>
          <p:nvPr/>
        </p:nvGrpSpPr>
        <p:grpSpPr>
          <a:xfrm>
            <a:off x="8077896" y="2779385"/>
            <a:ext cx="4018252" cy="3522430"/>
            <a:chOff x="0" y="0"/>
            <a:chExt cx="4600575" cy="3522430"/>
          </a:xfrm>
        </p:grpSpPr>
        <p:sp>
          <p:nvSpPr>
            <p:cNvPr id="30" name="矩形 29"/>
            <p:cNvSpPr/>
            <p:nvPr/>
          </p:nvSpPr>
          <p:spPr>
            <a:xfrm>
              <a:off x="0" y="0"/>
              <a:ext cx="4600575" cy="3521710"/>
            </a:xfrm>
            <a:prstGeom prst="rect">
              <a:avLst/>
            </a:prstGeom>
            <a:ln>
              <a:noFill/>
            </a:ln>
          </p:spPr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165097" y="36012"/>
              <a:ext cx="3888000" cy="3008973"/>
              <a:chOff x="131361" y="35999"/>
              <a:chExt cx="4311765" cy="3350721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1361" y="35999"/>
                <a:ext cx="4238095" cy="2819048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602" y="977196"/>
                <a:ext cx="3409524" cy="2409524"/>
              </a:xfrm>
              <a:prstGeom prst="rect">
                <a:avLst/>
              </a:prstGeom>
            </p:spPr>
          </p:pic>
          <p:sp>
            <p:nvSpPr>
              <p:cNvPr id="35" name="文本框 1448"/>
              <p:cNvSpPr txBox="1"/>
              <p:nvPr/>
            </p:nvSpPr>
            <p:spPr>
              <a:xfrm>
                <a:off x="2349268" y="675551"/>
                <a:ext cx="568960" cy="28702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设置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1448"/>
              <p:cNvSpPr txBox="1"/>
              <p:nvPr/>
            </p:nvSpPr>
            <p:spPr>
              <a:xfrm>
                <a:off x="3201248" y="1616313"/>
                <a:ext cx="568960" cy="28702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设置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812298" y="690051"/>
                <a:ext cx="1454246" cy="287020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909145" y="1616316"/>
                <a:ext cx="1205529" cy="287020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2" name="文本框 1448"/>
            <p:cNvSpPr txBox="1"/>
            <p:nvPr/>
          </p:nvSpPr>
          <p:spPr>
            <a:xfrm>
              <a:off x="869246" y="3171910"/>
              <a:ext cx="3007430" cy="35052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11-10 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第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张幻灯片内容框动画设置（二）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96378" y="456622"/>
            <a:ext cx="10972800" cy="924478"/>
          </a:xfrm>
        </p:spPr>
        <p:txBody>
          <a:bodyPr>
            <a:normAutofit/>
          </a:bodyPr>
          <a:lstStyle/>
          <a:p>
            <a:r>
              <a:rPr lang="en-US" altLang="zh-CN" b="1" dirty="0"/>
              <a:t>11.4.3 </a:t>
            </a:r>
            <a:r>
              <a:rPr lang="zh-CN" altLang="zh-CN" b="1" dirty="0"/>
              <a:t>第</a:t>
            </a:r>
            <a:r>
              <a:rPr lang="en-US" altLang="zh-CN" b="1" dirty="0"/>
              <a:t>3</a:t>
            </a:r>
            <a:r>
              <a:rPr lang="zh-CN" altLang="zh-CN" b="1" dirty="0"/>
              <a:t>张幻灯片对象动画设置</a:t>
            </a:r>
            <a:endParaRPr lang="zh-CN" altLang="zh-CN" b="1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514881" y="1936979"/>
            <a:ext cx="5038754" cy="3858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3 </a:t>
            </a:r>
            <a:r>
              <a:rPr lang="en-US" altLang="zh-CN" b="1" dirty="0" smtClean="0"/>
              <a:t>.</a:t>
            </a:r>
            <a:r>
              <a:rPr lang="zh-CN" altLang="zh-CN" b="1" dirty="0" smtClean="0"/>
              <a:t>图形</a:t>
            </a:r>
            <a:r>
              <a:rPr lang="zh-CN" altLang="zh-CN" b="1" dirty="0"/>
              <a:t>对象的动画设置</a:t>
            </a:r>
            <a:endParaRPr lang="zh-CN" altLang="zh-CN" b="1" dirty="0"/>
          </a:p>
          <a:p>
            <a:pPr marL="0" indent="0">
              <a:buNone/>
            </a:pPr>
            <a:r>
              <a:rPr lang="zh-CN" altLang="zh-CN" b="1" dirty="0"/>
              <a:t>（</a:t>
            </a:r>
            <a:r>
              <a:rPr lang="en-US" altLang="zh-CN" b="1" dirty="0"/>
              <a:t>1</a:t>
            </a:r>
            <a:r>
              <a:rPr lang="zh-CN" altLang="zh-CN" b="1" dirty="0"/>
              <a:t>）动画类型的选择</a:t>
            </a:r>
            <a:endParaRPr lang="zh-CN" altLang="zh-CN" b="1" dirty="0"/>
          </a:p>
          <a:p>
            <a:pPr marL="457200" lvl="1" indent="0">
              <a:buNone/>
            </a:pPr>
            <a:r>
              <a:rPr lang="zh-CN" altLang="zh-CN" dirty="0"/>
              <a:t>将图形对象设置为“进入”类的螺旋飞入效果。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b="1" dirty="0"/>
              <a:t>（</a:t>
            </a:r>
            <a:r>
              <a:rPr lang="en-US" altLang="zh-CN" b="1" dirty="0"/>
              <a:t>2</a:t>
            </a:r>
            <a:r>
              <a:rPr lang="zh-CN" altLang="zh-CN" b="1" dirty="0"/>
              <a:t>）设置动画开始条件</a:t>
            </a:r>
            <a:endParaRPr lang="zh-CN" altLang="zh-CN" b="1" dirty="0"/>
          </a:p>
          <a:p>
            <a:pPr marL="457200" lvl="1" indent="0">
              <a:buNone/>
            </a:pPr>
            <a:r>
              <a:rPr lang="en-US" altLang="zh-CN" dirty="0"/>
              <a:t>1</a:t>
            </a:r>
            <a:r>
              <a:rPr lang="zh-CN" altLang="zh-CN" dirty="0"/>
              <a:t>）选定图形对象；</a:t>
            </a:r>
            <a:endParaRPr lang="zh-CN" altLang="zh-CN" dirty="0"/>
          </a:p>
          <a:p>
            <a:pPr marL="457200" lvl="1" indent="0">
              <a:buNone/>
            </a:pPr>
            <a:r>
              <a:rPr lang="en-US" altLang="zh-CN" dirty="0"/>
              <a:t>2</a:t>
            </a:r>
            <a:r>
              <a:rPr lang="zh-CN" altLang="zh-CN" dirty="0"/>
              <a:t>）切换到【动画】选项卡，在【计时】分组中的【开始】列表框中选择“上一个动画之后”。</a:t>
            </a:r>
            <a:endParaRPr lang="zh-CN" altLang="zh-CN" dirty="0"/>
          </a:p>
          <a:p>
            <a:endParaRPr lang="zh-CN" altLang="en-US" dirty="0"/>
          </a:p>
        </p:txBody>
      </p:sp>
      <p:grpSp>
        <p:nvGrpSpPr>
          <p:cNvPr id="28" name="画布 31747"/>
          <p:cNvGrpSpPr/>
          <p:nvPr/>
        </p:nvGrpSpPr>
        <p:grpSpPr>
          <a:xfrm>
            <a:off x="6453496" y="2600993"/>
            <a:ext cx="3752937" cy="2284355"/>
            <a:chOff x="0" y="0"/>
            <a:chExt cx="2802255" cy="1431235"/>
          </a:xfrm>
        </p:grpSpPr>
        <p:sp>
          <p:nvSpPr>
            <p:cNvPr id="39" name="矩形 38"/>
            <p:cNvSpPr/>
            <p:nvPr/>
          </p:nvSpPr>
          <p:spPr>
            <a:xfrm>
              <a:off x="0" y="0"/>
              <a:ext cx="2802255" cy="1430655"/>
            </a:xfrm>
            <a:prstGeom prst="rect">
              <a:avLst/>
            </a:prstGeom>
          </p:spPr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0000" y="37347"/>
              <a:ext cx="2476190" cy="952381"/>
            </a:xfrm>
            <a:prstGeom prst="rect">
              <a:avLst/>
            </a:prstGeom>
          </p:spPr>
        </p:pic>
        <p:sp>
          <p:nvSpPr>
            <p:cNvPr id="41" name="文本框 1448"/>
            <p:cNvSpPr txBox="1"/>
            <p:nvPr/>
          </p:nvSpPr>
          <p:spPr>
            <a:xfrm>
              <a:off x="179983" y="1080715"/>
              <a:ext cx="2374373" cy="35052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6830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11-11 </a:t>
              </a:r>
              <a:r>
                <a:rPr lang="zh-CN" sz="105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设置动画开始条件</a:t>
              </a:r>
              <a:endParaRPr lang="zh-CN" sz="105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69484" y="375940"/>
            <a:ext cx="10972800" cy="924478"/>
          </a:xfrm>
        </p:spPr>
        <p:txBody>
          <a:bodyPr>
            <a:normAutofit/>
          </a:bodyPr>
          <a:lstStyle/>
          <a:p>
            <a:r>
              <a:rPr lang="en-US" altLang="zh-CN" b="1" dirty="0"/>
              <a:t>11.4.3 </a:t>
            </a:r>
            <a:r>
              <a:rPr lang="zh-CN" altLang="zh-CN" b="1" dirty="0"/>
              <a:t>第</a:t>
            </a:r>
            <a:r>
              <a:rPr lang="en-US" altLang="zh-CN" b="1" dirty="0"/>
              <a:t>3</a:t>
            </a:r>
            <a:r>
              <a:rPr lang="zh-CN" altLang="zh-CN" b="1" dirty="0"/>
              <a:t>张幻灯片对象动画设置</a:t>
            </a:r>
            <a:endParaRPr lang="zh-CN" altLang="zh-CN" b="1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609011" y="2308947"/>
            <a:ext cx="10390683" cy="1598035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4. </a:t>
            </a:r>
            <a:r>
              <a:rPr lang="zh-CN" altLang="zh-CN" b="1" dirty="0"/>
              <a:t>对象出场顺序的设置</a:t>
            </a:r>
            <a:endParaRPr lang="zh-CN" altLang="zh-CN" b="1" dirty="0"/>
          </a:p>
          <a:p>
            <a:r>
              <a:rPr lang="zh-CN" altLang="zh-CN" dirty="0"/>
              <a:t>本幻灯片共有三个对象，将出场顺序设置为主标题</a:t>
            </a:r>
            <a:r>
              <a:rPr lang="en-US" altLang="zh-CN" dirty="0"/>
              <a:t>→</a:t>
            </a:r>
            <a:r>
              <a:rPr lang="zh-CN" altLang="zh-CN" dirty="0"/>
              <a:t>图片</a:t>
            </a:r>
            <a:r>
              <a:rPr lang="en-US" altLang="zh-CN" dirty="0"/>
              <a:t>→</a:t>
            </a:r>
            <a:r>
              <a:rPr lang="zh-CN" altLang="zh-CN" dirty="0"/>
              <a:t>内容文本框。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2590" y="402834"/>
            <a:ext cx="10972800" cy="924478"/>
          </a:xfrm>
        </p:spPr>
        <p:txBody>
          <a:bodyPr>
            <a:normAutofit/>
          </a:bodyPr>
          <a:lstStyle/>
          <a:p>
            <a:r>
              <a:rPr lang="en-US" altLang="zh-CN" b="1" dirty="0"/>
              <a:t>11.4.3 </a:t>
            </a:r>
            <a:r>
              <a:rPr lang="zh-CN" altLang="zh-CN" b="1" dirty="0"/>
              <a:t>第</a:t>
            </a:r>
            <a:r>
              <a:rPr lang="en-US" altLang="zh-CN" b="1" dirty="0"/>
              <a:t>3</a:t>
            </a:r>
            <a:r>
              <a:rPr lang="zh-CN" altLang="zh-CN" b="1" dirty="0"/>
              <a:t>张幻灯片对象动画设置</a:t>
            </a:r>
            <a:endParaRPr lang="zh-CN" altLang="zh-CN" b="1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30034" y="1795959"/>
            <a:ext cx="10578942" cy="4443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4 </a:t>
            </a:r>
            <a:r>
              <a:rPr lang="en-US" altLang="zh-CN" b="1" dirty="0" smtClean="0"/>
              <a:t>.</a:t>
            </a:r>
            <a:r>
              <a:rPr lang="zh-CN" altLang="zh-CN" b="1" dirty="0" smtClean="0"/>
              <a:t>对象</a:t>
            </a:r>
            <a:r>
              <a:rPr lang="zh-CN" altLang="zh-CN" b="1" dirty="0"/>
              <a:t>出场顺序的设置</a:t>
            </a:r>
            <a:endParaRPr lang="zh-CN" altLang="zh-CN" b="1" dirty="0"/>
          </a:p>
          <a:p>
            <a:pPr marL="0" indent="0">
              <a:buNone/>
            </a:pPr>
            <a:r>
              <a:rPr lang="en-US" altLang="zh-CN" b="1" dirty="0"/>
              <a:t>(1)</a:t>
            </a:r>
            <a:r>
              <a:rPr lang="zh-CN" altLang="zh-CN" b="1" dirty="0"/>
              <a:t>打开动画窗格</a:t>
            </a:r>
            <a:endParaRPr lang="zh-CN" altLang="zh-CN" b="1" dirty="0"/>
          </a:p>
          <a:p>
            <a:pPr marL="457200" lvl="1" indent="0">
              <a:buNone/>
            </a:pPr>
            <a:r>
              <a:rPr lang="zh-CN" altLang="zh-CN" dirty="0"/>
              <a:t>切换到【动画】选项卡，在【高级动画】分组中，单击【动画窗格】命令，打开【动画窗格】侧边栏（右侧）。</a:t>
            </a:r>
            <a:endParaRPr lang="zh-CN" altLang="zh-CN" dirty="0"/>
          </a:p>
          <a:p>
            <a:pPr marL="457200" lvl="1" indent="0">
              <a:buNone/>
            </a:pPr>
            <a:r>
              <a:rPr lang="zh-CN" altLang="zh-CN" dirty="0"/>
              <a:t>【动画窗格】中列举了所有设置了动画效果的对象，对象从上到下的顺序就是目前幻灯片对象出场的顺序。</a:t>
            </a:r>
            <a:endParaRPr lang="en-US" altLang="zh-CN" dirty="0"/>
          </a:p>
          <a:p>
            <a:pPr marL="57150" indent="0">
              <a:buNone/>
            </a:pPr>
            <a:r>
              <a:rPr lang="zh-CN" altLang="en-US" b="1" dirty="0"/>
              <a:t>（</a:t>
            </a:r>
            <a:r>
              <a:rPr lang="en-US" altLang="zh-CN" b="1" dirty="0"/>
              <a:t>2</a:t>
            </a:r>
            <a:r>
              <a:rPr lang="zh-CN" altLang="en-US" b="1" dirty="0"/>
              <a:t>）调整出场顺序</a:t>
            </a:r>
            <a:endParaRPr lang="zh-CN" altLang="en-US" b="1" dirty="0"/>
          </a:p>
          <a:p>
            <a:pPr marL="457200" lvl="1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动画窗格</a:t>
            </a:r>
            <a:r>
              <a:rPr lang="en-US" altLang="zh-CN" dirty="0"/>
              <a:t>】</a:t>
            </a:r>
            <a:r>
              <a:rPr lang="zh-CN" altLang="en-US" dirty="0"/>
              <a:t>上方的 </a:t>
            </a:r>
            <a:r>
              <a:rPr lang="zh-CN" altLang="en-US" dirty="0" smtClean="0"/>
              <a:t>按钮</a:t>
            </a:r>
            <a:r>
              <a:rPr lang="zh-CN" altLang="en-US" dirty="0"/>
              <a:t>就是用来调整出场顺序的。</a:t>
            </a:r>
            <a:endParaRPr lang="zh-CN" altLang="en-US" dirty="0"/>
          </a:p>
          <a:p>
            <a:pPr marL="457200" lvl="1" indent="0">
              <a:buNone/>
            </a:pPr>
            <a:r>
              <a:rPr lang="zh-CN" altLang="en-US" dirty="0"/>
              <a:t>在</a:t>
            </a:r>
            <a:r>
              <a:rPr lang="en-US" altLang="zh-CN" dirty="0"/>
              <a:t>【</a:t>
            </a:r>
            <a:r>
              <a:rPr lang="zh-CN" altLang="en-US" dirty="0"/>
              <a:t>动画窗格</a:t>
            </a:r>
            <a:r>
              <a:rPr lang="en-US" altLang="zh-CN" dirty="0"/>
              <a:t>】</a:t>
            </a:r>
            <a:r>
              <a:rPr lang="zh-CN" altLang="en-US" dirty="0"/>
              <a:t>中选择“</a:t>
            </a:r>
            <a:r>
              <a:rPr lang="en-US" altLang="zh-CN" dirty="0"/>
              <a:t>Picture 3”</a:t>
            </a:r>
            <a:r>
              <a:rPr lang="zh-CN" altLang="en-US" dirty="0"/>
              <a:t>对象，单击</a:t>
            </a:r>
            <a:r>
              <a:rPr lang="en-US" altLang="zh-CN" dirty="0"/>
              <a:t>【</a:t>
            </a:r>
            <a:r>
              <a:rPr lang="zh-CN" altLang="en-US" dirty="0"/>
              <a:t>动画窗格</a:t>
            </a:r>
            <a:r>
              <a:rPr lang="en-US" altLang="zh-CN" dirty="0"/>
              <a:t>】</a:t>
            </a:r>
            <a:r>
              <a:rPr lang="zh-CN" altLang="en-US" dirty="0"/>
              <a:t>上方的三角向上按钮 ，使“</a:t>
            </a:r>
            <a:r>
              <a:rPr lang="en-US" altLang="zh-CN" dirty="0"/>
              <a:t>Picture 3”</a:t>
            </a:r>
            <a:r>
              <a:rPr lang="zh-CN" altLang="en-US" dirty="0"/>
              <a:t>对象往前移动。一直单击三角向上按钮，直到“</a:t>
            </a:r>
            <a:r>
              <a:rPr lang="en-US" altLang="zh-CN" dirty="0"/>
              <a:t>Picture 3”</a:t>
            </a:r>
            <a:r>
              <a:rPr lang="zh-CN" altLang="en-US" dirty="0"/>
              <a:t>位于“标题</a:t>
            </a:r>
            <a:r>
              <a:rPr lang="en-US" altLang="zh-CN" dirty="0"/>
              <a:t>1</a:t>
            </a:r>
            <a:r>
              <a:rPr lang="zh-CN" altLang="en-US" dirty="0"/>
              <a:t>：一、物态变化、温度”的下方为止，如图</a:t>
            </a:r>
            <a:r>
              <a:rPr lang="en-US" altLang="zh-CN" dirty="0"/>
              <a:t>11-12</a:t>
            </a:r>
            <a:r>
              <a:rPr lang="zh-CN" altLang="en-US" dirty="0"/>
              <a:t>和图</a:t>
            </a:r>
            <a:r>
              <a:rPr lang="en-US" altLang="zh-CN" dirty="0"/>
              <a:t>11-13</a:t>
            </a:r>
            <a:r>
              <a:rPr lang="zh-CN" altLang="en-US" dirty="0"/>
              <a:t>所示。</a:t>
            </a:r>
            <a:endParaRPr lang="zh-CN" altLang="en-US" dirty="0"/>
          </a:p>
          <a:p>
            <a:pPr marL="457200" lvl="1" indent="0">
              <a:buNone/>
            </a:pPr>
            <a:endParaRPr lang="zh-CN" altLang="zh-CN" dirty="0"/>
          </a:p>
          <a:p>
            <a:endParaRPr lang="zh-CN" altLang="en-US" dirty="0"/>
          </a:p>
        </p:txBody>
      </p:sp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3521219" y="3647064"/>
            <a:ext cx="988435" cy="2079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6239" y="2003114"/>
            <a:ext cx="9877777" cy="3450696"/>
          </a:xfrm>
        </p:spPr>
        <p:txBody>
          <a:bodyPr>
            <a:normAutofit lnSpcReduction="10000"/>
          </a:bodyPr>
          <a:lstStyle/>
          <a:p>
            <a:r>
              <a:rPr lang="zh-CN" altLang="zh-CN" b="1" dirty="0"/>
              <a:t>知识目标：</a:t>
            </a:r>
            <a:endParaRPr lang="zh-CN" altLang="zh-CN" b="1" dirty="0"/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）掌握幻灯片切换方式的设置方法；</a:t>
            </a:r>
            <a:endParaRPr lang="zh-CN" altLang="zh-CN" dirty="0"/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）掌握幻灯片对象动画效果的设置方法；</a:t>
            </a:r>
            <a:endParaRPr lang="zh-CN" altLang="zh-CN" dirty="0"/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）掌握超级链接的设置方法；</a:t>
            </a:r>
            <a:endParaRPr lang="zh-CN" altLang="zh-CN" dirty="0"/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）掌握幻灯片母版的设置方法；</a:t>
            </a:r>
            <a:endParaRPr lang="zh-CN" altLang="zh-CN" dirty="0"/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5</a:t>
            </a:r>
            <a:r>
              <a:rPr lang="zh-CN" altLang="zh-CN" dirty="0"/>
              <a:t>）掌握将演示文稿导出为视频的方法；</a:t>
            </a:r>
            <a:endParaRPr lang="zh-CN" altLang="zh-CN" dirty="0"/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6</a:t>
            </a:r>
            <a:r>
              <a:rPr lang="zh-CN" altLang="zh-CN" dirty="0"/>
              <a:t>）掌握演示文稿的打印设置方式。</a:t>
            </a:r>
            <a:endParaRPr lang="zh-CN" altLang="zh-CN" dirty="0"/>
          </a:p>
          <a:p>
            <a:r>
              <a:rPr lang="zh-CN" altLang="zh-CN" b="1" dirty="0"/>
              <a:t>能力目标：</a:t>
            </a:r>
            <a:endParaRPr lang="zh-CN" altLang="zh-CN" b="1" dirty="0"/>
          </a:p>
          <a:p>
            <a:pPr lvl="1"/>
            <a:r>
              <a:rPr lang="zh-CN" altLang="zh-CN" dirty="0"/>
              <a:t>能根据演示文稿的主题和特点设置生动的动画效果。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11.1 </a:t>
            </a:r>
            <a:r>
              <a:rPr lang="zh-CN" altLang="en-US" b="1" dirty="0"/>
              <a:t>教学目标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2115" y="523857"/>
            <a:ext cx="10972800" cy="924478"/>
          </a:xfrm>
        </p:spPr>
        <p:txBody>
          <a:bodyPr>
            <a:normAutofit/>
          </a:bodyPr>
          <a:lstStyle/>
          <a:p>
            <a:r>
              <a:rPr lang="en-US" altLang="zh-CN" b="1" dirty="0"/>
              <a:t>11.4.3 </a:t>
            </a:r>
            <a:r>
              <a:rPr lang="zh-CN" altLang="zh-CN" b="1" dirty="0"/>
              <a:t>第</a:t>
            </a:r>
            <a:r>
              <a:rPr lang="en-US" altLang="zh-CN" b="1" dirty="0"/>
              <a:t>3</a:t>
            </a:r>
            <a:r>
              <a:rPr lang="zh-CN" altLang="zh-CN" b="1" dirty="0"/>
              <a:t>张幻灯片对象动画设置</a:t>
            </a:r>
            <a:endParaRPr lang="zh-CN" altLang="zh-CN" b="1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900257" y="2137811"/>
            <a:ext cx="3978451" cy="3822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sz="2600" b="1" dirty="0" smtClean="0"/>
              <a:t>4. </a:t>
            </a:r>
            <a:r>
              <a:rPr lang="zh-CN" altLang="zh-CN" sz="2600" b="1" dirty="0"/>
              <a:t>对象出场顺序的设置</a:t>
            </a:r>
            <a:endParaRPr lang="zh-CN" altLang="zh-CN" sz="2600" b="1" dirty="0"/>
          </a:p>
          <a:p>
            <a:pPr marL="457200" lvl="1" indent="0">
              <a:buNone/>
            </a:pPr>
            <a:endParaRPr lang="zh-CN" altLang="zh-CN" dirty="0"/>
          </a:p>
          <a:p>
            <a:endParaRPr lang="zh-CN" altLang="en-US" dirty="0"/>
          </a:p>
        </p:txBody>
      </p:sp>
      <p:grpSp>
        <p:nvGrpSpPr>
          <p:cNvPr id="18" name="画布 2300"/>
          <p:cNvGrpSpPr/>
          <p:nvPr/>
        </p:nvGrpSpPr>
        <p:grpSpPr>
          <a:xfrm>
            <a:off x="407768" y="3776237"/>
            <a:ext cx="4963430" cy="2005354"/>
            <a:chOff x="0" y="0"/>
            <a:chExt cx="4447540" cy="1895475"/>
          </a:xfrm>
        </p:grpSpPr>
        <p:sp>
          <p:nvSpPr>
            <p:cNvPr id="19" name="矩形 18"/>
            <p:cNvSpPr/>
            <p:nvPr/>
          </p:nvSpPr>
          <p:spPr>
            <a:xfrm>
              <a:off x="0" y="0"/>
              <a:ext cx="4447540" cy="1895475"/>
            </a:xfrm>
            <a:prstGeom prst="rect">
              <a:avLst/>
            </a:prstGeom>
            <a:ln>
              <a:noFill/>
            </a:ln>
          </p:spPr>
        </p:sp>
        <p:sp>
          <p:nvSpPr>
            <p:cNvPr id="20" name="文本框 1448"/>
            <p:cNvSpPr txBox="1"/>
            <p:nvPr/>
          </p:nvSpPr>
          <p:spPr>
            <a:xfrm>
              <a:off x="1091591" y="1411066"/>
              <a:ext cx="2684780" cy="34925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11-13 </a:t>
              </a:r>
              <a:r>
                <a:rPr lang="zh-CN" sz="105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调整后对象出场顺序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41164" y="98151"/>
              <a:ext cx="3749810" cy="1160515"/>
              <a:chOff x="184826" y="35986"/>
              <a:chExt cx="3749810" cy="1160515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84826" y="35986"/>
                <a:ext cx="1872000" cy="1160515"/>
              </a:xfrm>
              <a:prstGeom prst="rect">
                <a:avLst/>
              </a:prstGeom>
            </p:spPr>
          </p:pic>
          <p:sp>
            <p:nvSpPr>
              <p:cNvPr id="23" name="文本框 1448"/>
              <p:cNvSpPr txBox="1"/>
              <p:nvPr/>
            </p:nvSpPr>
            <p:spPr>
              <a:xfrm>
                <a:off x="2245033" y="119227"/>
                <a:ext cx="1689603" cy="1074538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9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调整后，对象的出场顺序为：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en-US" sz="9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sz="9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标题</a:t>
                </a:r>
                <a:r>
                  <a:rPr lang="en-US" sz="9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sz="9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；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en-US" sz="9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zh-CN" sz="9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图片（</a:t>
                </a:r>
                <a:r>
                  <a:rPr lang="en-US" sz="9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picture3</a:t>
                </a:r>
                <a:r>
                  <a:rPr lang="zh-CN" sz="9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）；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en-US" sz="9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 </a:t>
                </a:r>
                <a:r>
                  <a:rPr lang="zh-CN" sz="9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内容文本框。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画布 2276"/>
          <p:cNvGrpSpPr/>
          <p:nvPr/>
        </p:nvGrpSpPr>
        <p:grpSpPr>
          <a:xfrm>
            <a:off x="5477950" y="2310560"/>
            <a:ext cx="4657725" cy="3790950"/>
            <a:chOff x="0" y="0"/>
            <a:chExt cx="4657725" cy="3790950"/>
          </a:xfrm>
        </p:grpSpPr>
        <p:sp>
          <p:nvSpPr>
            <p:cNvPr id="25" name="矩形 24"/>
            <p:cNvSpPr/>
            <p:nvPr/>
          </p:nvSpPr>
          <p:spPr>
            <a:xfrm>
              <a:off x="0" y="0"/>
              <a:ext cx="4657725" cy="3790950"/>
            </a:xfrm>
            <a:prstGeom prst="rect">
              <a:avLst/>
            </a:prstGeom>
            <a:ln>
              <a:noFill/>
            </a:ln>
          </p:spPr>
        </p:sp>
        <p:grpSp>
          <p:nvGrpSpPr>
            <p:cNvPr id="26" name="组合 25"/>
            <p:cNvGrpSpPr/>
            <p:nvPr/>
          </p:nvGrpSpPr>
          <p:grpSpPr>
            <a:xfrm>
              <a:off x="339027" y="209550"/>
              <a:ext cx="4170769" cy="2822575"/>
              <a:chOff x="339027" y="0"/>
              <a:chExt cx="4170769" cy="2822575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9027" y="0"/>
                <a:ext cx="4170769" cy="2822575"/>
              </a:xfrm>
              <a:prstGeom prst="rect">
                <a:avLst/>
              </a:prstGeom>
            </p:spPr>
          </p:pic>
          <p:sp>
            <p:nvSpPr>
              <p:cNvPr id="29" name="文本框 1448"/>
              <p:cNvSpPr txBox="1"/>
              <p:nvPr/>
            </p:nvSpPr>
            <p:spPr>
              <a:xfrm>
                <a:off x="1544204" y="210903"/>
                <a:ext cx="568960" cy="251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①单击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文本框 1448"/>
              <p:cNvSpPr txBox="1"/>
              <p:nvPr/>
            </p:nvSpPr>
            <p:spPr>
              <a:xfrm>
                <a:off x="3668652" y="2083147"/>
                <a:ext cx="568960" cy="251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②选定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文本框 1448"/>
              <p:cNvSpPr txBox="1"/>
              <p:nvPr/>
            </p:nvSpPr>
            <p:spPr>
              <a:xfrm>
                <a:off x="3365676" y="1120959"/>
                <a:ext cx="568960" cy="251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③单击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60565" y="210903"/>
                <a:ext cx="758660" cy="251665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023248" y="1763182"/>
                <a:ext cx="1454150" cy="256118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62399" y="1149534"/>
                <a:ext cx="313313" cy="251665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文本框 1448"/>
            <p:cNvSpPr txBox="1"/>
            <p:nvPr/>
          </p:nvSpPr>
          <p:spPr>
            <a:xfrm>
              <a:off x="879230" y="3240645"/>
              <a:ext cx="2711601" cy="34988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11-12 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调整对象出场顺序操作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96378" y="349045"/>
            <a:ext cx="10972800" cy="924478"/>
          </a:xfrm>
        </p:spPr>
        <p:txBody>
          <a:bodyPr>
            <a:normAutofit/>
          </a:bodyPr>
          <a:lstStyle/>
          <a:p>
            <a:r>
              <a:rPr lang="en-US" altLang="zh-CN" b="1" dirty="0"/>
              <a:t>11.4.4 </a:t>
            </a:r>
            <a:r>
              <a:rPr lang="zh-CN" altLang="zh-CN" b="1" dirty="0"/>
              <a:t>超级链接的设置</a:t>
            </a:r>
            <a:endParaRPr lang="zh-CN" altLang="zh-CN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29143" y="1625868"/>
            <a:ext cx="538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/>
              <a:t>1. </a:t>
            </a:r>
            <a:r>
              <a:rPr lang="zh-CN" altLang="zh-CN" b="1" dirty="0"/>
              <a:t>选定超级链接文本对象</a:t>
            </a:r>
            <a:endParaRPr lang="zh-CN" altLang="zh-CN" b="1" dirty="0"/>
          </a:p>
          <a:p>
            <a:pPr lvl="1"/>
            <a:r>
              <a:rPr lang="zh-CN" altLang="zh-CN" dirty="0"/>
              <a:t>在第</a:t>
            </a:r>
            <a:r>
              <a:rPr lang="en-US" altLang="zh-CN" dirty="0"/>
              <a:t>2</a:t>
            </a:r>
            <a:r>
              <a:rPr lang="zh-CN" altLang="zh-CN" dirty="0"/>
              <a:t>张幻灯片中选择“一、物态变化 、温度”文本。</a:t>
            </a:r>
            <a:endParaRPr lang="zh-CN" altLang="zh-CN" dirty="0"/>
          </a:p>
          <a:p>
            <a:r>
              <a:rPr lang="en-US" altLang="zh-CN" b="1" dirty="0" smtClean="0"/>
              <a:t>2. </a:t>
            </a:r>
            <a:r>
              <a:rPr lang="zh-CN" altLang="zh-CN" b="1" dirty="0"/>
              <a:t>设置超级链接</a:t>
            </a:r>
            <a:endParaRPr lang="zh-CN" altLang="zh-CN" b="1" dirty="0"/>
          </a:p>
          <a:p>
            <a:pPr lvl="1"/>
            <a:r>
              <a:rPr lang="en-US" altLang="zh-CN" dirty="0"/>
              <a:t>1</a:t>
            </a:r>
            <a:r>
              <a:rPr lang="zh-CN" altLang="zh-CN" dirty="0"/>
              <a:t>）切换到【插入】选项卡，在【链接】分组中，单击【超链接】命令，弹出【插入超级链接】对话框；</a:t>
            </a:r>
            <a:endParaRPr lang="zh-CN" altLang="zh-CN" dirty="0"/>
          </a:p>
          <a:p>
            <a:pPr lvl="1"/>
            <a:r>
              <a:rPr lang="en-US" altLang="zh-CN" dirty="0"/>
              <a:t>2</a:t>
            </a:r>
            <a:r>
              <a:rPr lang="zh-CN" altLang="zh-CN" dirty="0"/>
              <a:t>）在【插入超级链接】对话框中，左侧“链接到：”选择“本文档中的位置”，在中间栏“请选择文档中的位置”选择“</a:t>
            </a:r>
            <a:r>
              <a:rPr lang="en-US" altLang="zh-CN" dirty="0"/>
              <a:t>3 </a:t>
            </a:r>
            <a:r>
              <a:rPr lang="zh-CN" altLang="zh-CN" dirty="0"/>
              <a:t>一、物态变化、温度”文本；</a:t>
            </a:r>
            <a:endParaRPr lang="zh-CN" altLang="zh-CN" dirty="0"/>
          </a:p>
          <a:p>
            <a:pPr lvl="1"/>
            <a:r>
              <a:rPr lang="en-US" altLang="zh-CN" dirty="0"/>
              <a:t>3</a:t>
            </a:r>
            <a:r>
              <a:rPr lang="zh-CN" altLang="zh-CN" dirty="0"/>
              <a:t>）单击【确定】命令。</a:t>
            </a:r>
            <a:endParaRPr lang="zh-CN" altLang="zh-CN" dirty="0"/>
          </a:p>
          <a:p>
            <a:pPr lvl="1"/>
            <a:r>
              <a:rPr lang="zh-CN" altLang="zh-CN" dirty="0"/>
              <a:t>如图</a:t>
            </a:r>
            <a:r>
              <a:rPr lang="en-US" altLang="zh-CN" dirty="0"/>
              <a:t>11-14</a:t>
            </a:r>
            <a:r>
              <a:rPr lang="zh-CN" altLang="zh-CN" dirty="0"/>
              <a:t>所示。其他的超级链接也类似操作。</a:t>
            </a:r>
            <a:endParaRPr lang="zh-CN" altLang="zh-CN" dirty="0"/>
          </a:p>
          <a:p>
            <a:endParaRPr lang="zh-CN" altLang="en-US" dirty="0"/>
          </a:p>
        </p:txBody>
      </p:sp>
      <p:grpSp>
        <p:nvGrpSpPr>
          <p:cNvPr id="16" name="画布 468"/>
          <p:cNvGrpSpPr/>
          <p:nvPr/>
        </p:nvGrpSpPr>
        <p:grpSpPr>
          <a:xfrm>
            <a:off x="6253045" y="1685399"/>
            <a:ext cx="4765040" cy="4121785"/>
            <a:chOff x="0" y="0"/>
            <a:chExt cx="4765040" cy="4121785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4765040" cy="4121785"/>
            </a:xfrm>
            <a:prstGeom prst="rect">
              <a:avLst/>
            </a:prstGeom>
            <a:ln>
              <a:noFill/>
            </a:ln>
          </p:spPr>
        </p:sp>
        <p:sp>
          <p:nvSpPr>
            <p:cNvPr id="18" name="文本框 1448"/>
            <p:cNvSpPr txBox="1"/>
            <p:nvPr/>
          </p:nvSpPr>
          <p:spPr>
            <a:xfrm>
              <a:off x="1420374" y="3766099"/>
              <a:ext cx="2241550" cy="34861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11-14 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设置超级链接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5869" y="94276"/>
              <a:ext cx="4602331" cy="3591899"/>
              <a:chOff x="45869" y="94276"/>
              <a:chExt cx="4602331" cy="3591899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5242" y="1123950"/>
                <a:ext cx="4552958" cy="2562225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869" y="94276"/>
                <a:ext cx="4495238" cy="1029674"/>
              </a:xfrm>
              <a:prstGeom prst="rect">
                <a:avLst/>
              </a:prstGeom>
            </p:spPr>
          </p:pic>
          <p:sp>
            <p:nvSpPr>
              <p:cNvPr id="22" name="文本框 1448"/>
              <p:cNvSpPr txBox="1"/>
              <p:nvPr/>
            </p:nvSpPr>
            <p:spPr>
              <a:xfrm>
                <a:off x="2086473" y="2471125"/>
                <a:ext cx="568960" cy="28511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③选择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1448"/>
              <p:cNvSpPr txBox="1"/>
              <p:nvPr/>
            </p:nvSpPr>
            <p:spPr>
              <a:xfrm>
                <a:off x="3531672" y="532766"/>
                <a:ext cx="568960" cy="28511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①单击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035564" y="252439"/>
                <a:ext cx="496098" cy="784517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文本框 1448"/>
              <p:cNvSpPr txBox="1"/>
              <p:nvPr/>
            </p:nvSpPr>
            <p:spPr>
              <a:xfrm>
                <a:off x="798245" y="2094364"/>
                <a:ext cx="568960" cy="28511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②选择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69713" y="2009578"/>
                <a:ext cx="628543" cy="522301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798265" y="2501507"/>
                <a:ext cx="1288222" cy="172086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96378" y="470069"/>
            <a:ext cx="10972800" cy="924478"/>
          </a:xfrm>
        </p:spPr>
        <p:txBody>
          <a:bodyPr>
            <a:normAutofit/>
          </a:bodyPr>
          <a:lstStyle/>
          <a:p>
            <a:r>
              <a:rPr lang="en-US" altLang="zh-CN" b="1" dirty="0"/>
              <a:t>11.4.5 </a:t>
            </a:r>
            <a:r>
              <a:rPr lang="zh-CN" altLang="zh-CN" b="1" dirty="0"/>
              <a:t>幻灯片母版</a:t>
            </a:r>
            <a:endParaRPr lang="zh-CN" altLang="zh-CN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69484" y="1966329"/>
            <a:ext cx="10972800" cy="2578778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11.4.5 </a:t>
            </a:r>
            <a:r>
              <a:rPr lang="zh-CN" altLang="zh-CN" sz="2800" b="1" dirty="0"/>
              <a:t>幻灯片母版</a:t>
            </a:r>
            <a:endParaRPr lang="zh-CN" altLang="zh-CN" sz="2800" b="1" dirty="0"/>
          </a:p>
          <a:p>
            <a:pPr lvl="1"/>
            <a:r>
              <a:rPr lang="zh-CN" altLang="zh-CN" sz="2400" dirty="0"/>
              <a:t>在编辑演示文稿时，插入新的幻灯片的操作，本质上是从各种版式的幻灯片中复制出来的。修改某种版式的布局结构将影响所有应用这种版式的幻灯片的结构。修改幻灯片母版可以修改版式结构。</a:t>
            </a:r>
            <a:endParaRPr lang="zh-CN" altLang="zh-CN" sz="2400" dirty="0"/>
          </a:p>
          <a:p>
            <a:pPr lvl="1"/>
            <a:r>
              <a:rPr lang="zh-CN" altLang="zh-CN" sz="2400" dirty="0"/>
              <a:t>我们以在所有幻灯片的左上角插入“</a:t>
            </a:r>
            <a:r>
              <a:rPr lang="zh-CN" altLang="en-US" sz="2400" dirty="0"/>
              <a:t>初二物理</a:t>
            </a:r>
            <a:r>
              <a:rPr lang="zh-CN" altLang="zh-CN" sz="2400" dirty="0"/>
              <a:t>”图片为例，讲解编辑母版的方法。</a:t>
            </a:r>
            <a:endParaRPr lang="zh-CN" altLang="zh-CN" sz="2400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56038" y="160787"/>
            <a:ext cx="10972800" cy="924478"/>
          </a:xfrm>
        </p:spPr>
        <p:txBody>
          <a:bodyPr>
            <a:normAutofit/>
          </a:bodyPr>
          <a:lstStyle/>
          <a:p>
            <a:r>
              <a:rPr lang="en-US" altLang="zh-CN" b="1" dirty="0"/>
              <a:t>11.4.5 </a:t>
            </a:r>
            <a:r>
              <a:rPr lang="zh-CN" altLang="zh-CN" b="1" dirty="0"/>
              <a:t>幻灯片母版</a:t>
            </a:r>
            <a:endParaRPr lang="zh-CN" altLang="zh-CN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69484" y="1620377"/>
            <a:ext cx="4974983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 smtClean="0"/>
              <a:t>1. </a:t>
            </a:r>
            <a:r>
              <a:rPr lang="zh-CN" altLang="zh-CN" b="1" dirty="0"/>
              <a:t>进入幻灯片母版视图方式</a:t>
            </a:r>
            <a:endParaRPr lang="zh-CN" altLang="zh-CN" b="1" dirty="0"/>
          </a:p>
          <a:p>
            <a:pPr marL="457200" lvl="1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）切换到【视图】选项卡，在【母版视图】分组中，单击【幻灯片母版】命令，</a:t>
            </a:r>
            <a:endParaRPr lang="zh-CN" altLang="zh-CN" dirty="0"/>
          </a:p>
          <a:p>
            <a:pPr marL="457200" lvl="1" indent="0">
              <a:buNone/>
            </a:pPr>
            <a:r>
              <a:rPr lang="zh-CN" altLang="zh-CN" dirty="0"/>
              <a:t>进入幻灯片母版编辑界面，如图</a:t>
            </a:r>
            <a:r>
              <a:rPr lang="en-US" altLang="zh-CN" dirty="0"/>
              <a:t>11-15</a:t>
            </a:r>
            <a:r>
              <a:rPr lang="zh-CN" altLang="zh-CN" dirty="0"/>
              <a:t>所示；</a:t>
            </a:r>
            <a:endParaRPr lang="zh-CN" altLang="zh-CN" dirty="0"/>
          </a:p>
          <a:p>
            <a:pPr marL="457200" lvl="1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）在工作区左侧栏的母版缩列图中单击选定第一张幻灯片；</a:t>
            </a:r>
            <a:endParaRPr lang="zh-CN" altLang="zh-CN" dirty="0"/>
          </a:p>
          <a:p>
            <a:pPr marL="457200" lvl="1" indent="0">
              <a:buNone/>
            </a:pPr>
            <a:r>
              <a:rPr lang="zh-CN" altLang="zh-CN" dirty="0"/>
              <a:t>注：第一张幻灯片（图形较大）称为幻灯片母版，其余幻灯片称为版式母版，修改幻灯片母版可以影响所有幻灯片，修改版式母版只影响使用该版式的幻灯片。</a:t>
            </a:r>
            <a:endParaRPr lang="zh-CN" altLang="zh-CN" dirty="0"/>
          </a:p>
          <a:p>
            <a:endParaRPr lang="zh-CN" altLang="en-US" dirty="0"/>
          </a:p>
        </p:txBody>
      </p:sp>
      <p:grpSp>
        <p:nvGrpSpPr>
          <p:cNvPr id="22" name="画布 832"/>
          <p:cNvGrpSpPr/>
          <p:nvPr/>
        </p:nvGrpSpPr>
        <p:grpSpPr>
          <a:xfrm>
            <a:off x="5813496" y="1257078"/>
            <a:ext cx="4765040" cy="1723390"/>
            <a:chOff x="0" y="0"/>
            <a:chExt cx="4765040" cy="1723390"/>
          </a:xfrm>
        </p:grpSpPr>
        <p:sp>
          <p:nvSpPr>
            <p:cNvPr id="23" name="矩形 22"/>
            <p:cNvSpPr/>
            <p:nvPr/>
          </p:nvSpPr>
          <p:spPr>
            <a:xfrm>
              <a:off x="0" y="0"/>
              <a:ext cx="4765040" cy="1723390"/>
            </a:xfrm>
            <a:prstGeom prst="rect">
              <a:avLst/>
            </a:prstGeom>
            <a:ln>
              <a:noFill/>
            </a:ln>
          </p:spPr>
        </p:sp>
        <p:sp>
          <p:nvSpPr>
            <p:cNvPr id="24" name="文本框 1448"/>
            <p:cNvSpPr txBox="1"/>
            <p:nvPr/>
          </p:nvSpPr>
          <p:spPr>
            <a:xfrm>
              <a:off x="1230884" y="1232878"/>
              <a:ext cx="2239645" cy="34861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11-15 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幻灯片视图选项卡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0" y="0"/>
              <a:ext cx="4765040" cy="1139661"/>
              <a:chOff x="0" y="0"/>
              <a:chExt cx="4765040" cy="1139661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4765040" cy="1139661"/>
              </a:xfrm>
              <a:prstGeom prst="rect">
                <a:avLst/>
              </a:prstGeom>
            </p:spPr>
          </p:pic>
          <p:sp>
            <p:nvSpPr>
              <p:cNvPr id="27" name="椭圆 26"/>
              <p:cNvSpPr/>
              <p:nvPr/>
            </p:nvSpPr>
            <p:spPr>
              <a:xfrm>
                <a:off x="2427751" y="328979"/>
                <a:ext cx="652312" cy="53633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画布 2343"/>
          <p:cNvGrpSpPr/>
          <p:nvPr/>
        </p:nvGrpSpPr>
        <p:grpSpPr>
          <a:xfrm>
            <a:off x="6339340" y="2760038"/>
            <a:ext cx="4668520" cy="3666490"/>
            <a:chOff x="0" y="0"/>
            <a:chExt cx="4668520" cy="3666490"/>
          </a:xfrm>
        </p:grpSpPr>
        <p:sp>
          <p:nvSpPr>
            <p:cNvPr id="29" name="矩形 28"/>
            <p:cNvSpPr/>
            <p:nvPr/>
          </p:nvSpPr>
          <p:spPr>
            <a:xfrm>
              <a:off x="0" y="0"/>
              <a:ext cx="4668520" cy="3666490"/>
            </a:xfrm>
            <a:prstGeom prst="rect">
              <a:avLst/>
            </a:prstGeom>
            <a:ln>
              <a:noFill/>
            </a:ln>
          </p:spPr>
        </p:sp>
        <p:sp>
          <p:nvSpPr>
            <p:cNvPr id="30" name="文本框 1448"/>
            <p:cNvSpPr txBox="1"/>
            <p:nvPr/>
          </p:nvSpPr>
          <p:spPr>
            <a:xfrm>
              <a:off x="1056897" y="3199378"/>
              <a:ext cx="2240280" cy="34861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11-16 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幻灯片母版视图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14325" y="95250"/>
              <a:ext cx="4076700" cy="2865756"/>
              <a:chOff x="314325" y="95250"/>
              <a:chExt cx="4076700" cy="2865756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4325" y="95250"/>
                <a:ext cx="4076700" cy="2865756"/>
              </a:xfrm>
              <a:prstGeom prst="rect">
                <a:avLst/>
              </a:prstGeom>
            </p:spPr>
          </p:pic>
          <p:sp>
            <p:nvSpPr>
              <p:cNvPr id="33" name="文本框 1448"/>
              <p:cNvSpPr txBox="1"/>
              <p:nvPr/>
            </p:nvSpPr>
            <p:spPr>
              <a:xfrm>
                <a:off x="1586904" y="1071352"/>
                <a:ext cx="1165821" cy="30226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幻灯片背景母版</a:t>
                </a:r>
                <a:endParaRPr lang="zh-CN" sz="105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1448"/>
              <p:cNvSpPr txBox="1"/>
              <p:nvPr/>
            </p:nvSpPr>
            <p:spPr>
              <a:xfrm>
                <a:off x="1967904" y="2151218"/>
                <a:ext cx="727702" cy="30215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版式母版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 flipH="1">
                <a:off x="1331874" y="1175520"/>
                <a:ext cx="25503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/>
              <p:nvPr/>
            </p:nvCxnSpPr>
            <p:spPr>
              <a:xfrm flipH="1">
                <a:off x="1586904" y="2272454"/>
                <a:ext cx="25667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右大括号 36"/>
              <p:cNvSpPr/>
              <p:nvPr/>
            </p:nvSpPr>
            <p:spPr>
              <a:xfrm>
                <a:off x="1464197" y="1908664"/>
                <a:ext cx="108000" cy="684000"/>
              </a:xfrm>
              <a:prstGeom prst="rightBrace">
                <a:avLst>
                  <a:gd name="adj1" fmla="val 92598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2590" y="12869"/>
            <a:ext cx="10972800" cy="924478"/>
          </a:xfrm>
        </p:spPr>
        <p:txBody>
          <a:bodyPr>
            <a:normAutofit/>
          </a:bodyPr>
          <a:lstStyle/>
          <a:p>
            <a:r>
              <a:rPr lang="en-US" altLang="zh-CN" b="1" dirty="0"/>
              <a:t>11.4.5 </a:t>
            </a:r>
            <a:r>
              <a:rPr lang="zh-CN" altLang="zh-CN" b="1" dirty="0"/>
              <a:t>幻灯片母版</a:t>
            </a:r>
            <a:endParaRPr lang="zh-CN" altLang="zh-CN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42590" y="1132610"/>
            <a:ext cx="4997598" cy="4622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2 </a:t>
            </a:r>
            <a:r>
              <a:rPr lang="en-US" altLang="zh-CN" b="1" dirty="0" smtClean="0"/>
              <a:t>.</a:t>
            </a:r>
            <a:r>
              <a:rPr lang="zh-CN" altLang="zh-CN" b="1" dirty="0" smtClean="0"/>
              <a:t>插入</a:t>
            </a:r>
            <a:r>
              <a:rPr lang="en-US" altLang="zh-CN" b="1" dirty="0"/>
              <a:t>“</a:t>
            </a:r>
            <a:r>
              <a:rPr lang="zh-CN" altLang="en-US" b="1" dirty="0"/>
              <a:t>初二物理</a:t>
            </a:r>
            <a:r>
              <a:rPr lang="en-US" altLang="zh-CN" b="1" dirty="0"/>
              <a:t>”</a:t>
            </a:r>
            <a:r>
              <a:rPr lang="zh-CN" altLang="zh-CN" b="1" dirty="0"/>
              <a:t>图片文件</a:t>
            </a:r>
            <a:endParaRPr lang="zh-CN" altLang="zh-CN" b="1" dirty="0"/>
          </a:p>
          <a:p>
            <a:pPr marL="457200" lvl="1" indent="0">
              <a:buNone/>
            </a:pPr>
            <a:r>
              <a:rPr lang="zh-CN" altLang="zh-CN" dirty="0"/>
              <a:t>如图</a:t>
            </a:r>
            <a:r>
              <a:rPr lang="en-US" altLang="zh-CN" dirty="0"/>
              <a:t>11-17</a:t>
            </a:r>
            <a:r>
              <a:rPr lang="zh-CN" altLang="zh-CN" dirty="0"/>
              <a:t>所示。</a:t>
            </a:r>
            <a:endParaRPr lang="zh-CN" altLang="zh-CN" dirty="0"/>
          </a:p>
          <a:p>
            <a:pPr marL="457200" lvl="1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）单击幻灯片母版，使其成为活动幻灯片；</a:t>
            </a:r>
            <a:endParaRPr lang="zh-CN" altLang="zh-CN" dirty="0"/>
          </a:p>
          <a:p>
            <a:pPr marL="457200" lvl="1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）切换到【插入】选项卡，在【图像】分组中单击【图片】命令，打开【插入图片】对话框；</a:t>
            </a:r>
            <a:endParaRPr lang="zh-CN" altLang="zh-CN" dirty="0"/>
          </a:p>
          <a:p>
            <a:pPr marL="457200" lvl="1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）在【插入图片】对话框中选择我们所需的图片（素材</a:t>
            </a:r>
            <a:r>
              <a:rPr lang="en-US" altLang="zh-CN" dirty="0"/>
              <a:t>/</a:t>
            </a:r>
            <a:r>
              <a:rPr lang="zh-CN" altLang="zh-CN" dirty="0"/>
              <a:t>案例十一</a:t>
            </a:r>
            <a:r>
              <a:rPr lang="en-US" altLang="zh-CN" dirty="0"/>
              <a:t>/</a:t>
            </a:r>
            <a:r>
              <a:rPr lang="zh-CN" altLang="zh-CN" dirty="0"/>
              <a:t>素材图片</a:t>
            </a:r>
            <a:r>
              <a:rPr lang="en-US" altLang="zh-CN" dirty="0"/>
              <a:t>/</a:t>
            </a:r>
            <a:r>
              <a:rPr lang="zh-CN" altLang="en-US" dirty="0"/>
              <a:t>初二物理</a:t>
            </a:r>
            <a:r>
              <a:rPr lang="en-US" altLang="zh-CN" dirty="0"/>
              <a:t>.</a:t>
            </a:r>
            <a:r>
              <a:rPr lang="en-US" altLang="zh-CN" dirty="0" err="1"/>
              <a:t>png</a:t>
            </a:r>
            <a:r>
              <a:rPr lang="zh-CN" altLang="zh-CN" dirty="0"/>
              <a:t>）；</a:t>
            </a:r>
            <a:endParaRPr lang="zh-CN" altLang="zh-CN" dirty="0"/>
          </a:p>
          <a:p>
            <a:pPr marL="457200" lvl="1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）单击【插入】命令。</a:t>
            </a:r>
            <a:endParaRPr lang="zh-CN" altLang="zh-CN" dirty="0"/>
          </a:p>
          <a:p>
            <a:endParaRPr lang="zh-CN" altLang="en-US" dirty="0"/>
          </a:p>
        </p:txBody>
      </p:sp>
      <p:grpSp>
        <p:nvGrpSpPr>
          <p:cNvPr id="11" name="画布 421"/>
          <p:cNvGrpSpPr/>
          <p:nvPr/>
        </p:nvGrpSpPr>
        <p:grpSpPr>
          <a:xfrm>
            <a:off x="5945224" y="1807330"/>
            <a:ext cx="4727575" cy="3518581"/>
            <a:chOff x="0" y="0"/>
            <a:chExt cx="4727575" cy="3518581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4727575" cy="3518535"/>
            </a:xfrm>
            <a:prstGeom prst="rect">
              <a:avLst/>
            </a:prstGeom>
            <a:ln>
              <a:noFill/>
            </a:ln>
          </p:spPr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6199" y="151553"/>
              <a:ext cx="4172925" cy="3019048"/>
            </a:xfrm>
            <a:prstGeom prst="rect">
              <a:avLst/>
            </a:prstGeom>
          </p:spPr>
        </p:pic>
        <p:sp>
          <p:nvSpPr>
            <p:cNvPr id="14" name="文本框 1448"/>
            <p:cNvSpPr txBox="1"/>
            <p:nvPr/>
          </p:nvSpPr>
          <p:spPr>
            <a:xfrm>
              <a:off x="911339" y="3170601"/>
              <a:ext cx="2991218" cy="34798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11-17 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母版中插入“初二物理”图片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48"/>
            <p:cNvSpPr txBox="1"/>
            <p:nvPr/>
          </p:nvSpPr>
          <p:spPr>
            <a:xfrm>
              <a:off x="2987936" y="1430287"/>
              <a:ext cx="974463" cy="32021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初二物理图片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255970" y="1436181"/>
              <a:ext cx="617669" cy="38238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56037" y="416281"/>
            <a:ext cx="10972800" cy="924478"/>
          </a:xfrm>
        </p:spPr>
        <p:txBody>
          <a:bodyPr>
            <a:normAutofit/>
          </a:bodyPr>
          <a:lstStyle/>
          <a:p>
            <a:r>
              <a:rPr lang="en-US" altLang="zh-CN" b="1" dirty="0"/>
              <a:t>11.4.6 </a:t>
            </a:r>
            <a:r>
              <a:rPr lang="zh-CN" altLang="zh-CN" b="1" dirty="0"/>
              <a:t>演示文稿的导出</a:t>
            </a:r>
            <a:endParaRPr lang="zh-CN" altLang="zh-CN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56037" y="1921866"/>
            <a:ext cx="5158963" cy="3887263"/>
          </a:xfrm>
        </p:spPr>
        <p:txBody>
          <a:bodyPr>
            <a:normAutofit/>
          </a:bodyPr>
          <a:lstStyle/>
          <a:p>
            <a:r>
              <a:rPr lang="zh-CN" altLang="zh-CN" dirty="0"/>
              <a:t>演示文稿有</a:t>
            </a:r>
            <a:r>
              <a:rPr lang="en-US" altLang="zh-CN" dirty="0"/>
              <a:t>5</a:t>
            </a:r>
            <a:r>
              <a:rPr lang="zh-CN" altLang="zh-CN" dirty="0"/>
              <a:t>中导出结果，我们以导出为视频文件为例进行讲解。</a:t>
            </a:r>
            <a:endParaRPr lang="zh-CN" altLang="zh-CN" dirty="0"/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）切换到【文件】选项卡；</a:t>
            </a:r>
            <a:endParaRPr lang="zh-CN" altLang="zh-CN" dirty="0"/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）在左侧栏中单击【导出】，在中间栏中单击【创建视频】，在右侧栏中设置好放映每张幻灯片的秒数为</a:t>
            </a:r>
            <a:r>
              <a:rPr lang="en-US" altLang="zh-CN" dirty="0"/>
              <a:t>5</a:t>
            </a:r>
            <a:r>
              <a:rPr lang="zh-CN" altLang="zh-CN" dirty="0"/>
              <a:t>秒；</a:t>
            </a:r>
            <a:endParaRPr lang="zh-CN" altLang="zh-CN" dirty="0"/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）单击【创建视频】按钮。</a:t>
            </a:r>
            <a:endParaRPr lang="zh-CN" altLang="zh-CN" dirty="0"/>
          </a:p>
          <a:p>
            <a:pPr lvl="1"/>
            <a:r>
              <a:rPr lang="zh-CN" altLang="zh-CN" dirty="0"/>
              <a:t>如图</a:t>
            </a:r>
            <a:r>
              <a:rPr lang="en-US" altLang="zh-CN" dirty="0"/>
              <a:t>11-18</a:t>
            </a:r>
            <a:r>
              <a:rPr lang="zh-CN" altLang="zh-CN" dirty="0"/>
              <a:t>所示。</a:t>
            </a:r>
            <a:endParaRPr lang="zh-CN" altLang="zh-CN" dirty="0"/>
          </a:p>
          <a:p>
            <a:endParaRPr lang="zh-CN" altLang="en-US" dirty="0"/>
          </a:p>
        </p:txBody>
      </p:sp>
      <p:grpSp>
        <p:nvGrpSpPr>
          <p:cNvPr id="19" name="画布 24578"/>
          <p:cNvGrpSpPr/>
          <p:nvPr/>
        </p:nvGrpSpPr>
        <p:grpSpPr>
          <a:xfrm>
            <a:off x="6443909" y="1973295"/>
            <a:ext cx="4924425" cy="3549015"/>
            <a:chOff x="0" y="0"/>
            <a:chExt cx="4924425" cy="3549015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4924425" cy="3549015"/>
            </a:xfrm>
            <a:prstGeom prst="rect">
              <a:avLst/>
            </a:prstGeom>
            <a:ln>
              <a:noFill/>
            </a:ln>
          </p:spPr>
        </p:sp>
        <p:sp>
          <p:nvSpPr>
            <p:cNvPr id="21" name="文本框 1448"/>
            <p:cNvSpPr txBox="1"/>
            <p:nvPr/>
          </p:nvSpPr>
          <p:spPr>
            <a:xfrm>
              <a:off x="1351305" y="3140618"/>
              <a:ext cx="1959949" cy="34798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11-18 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演示文稿的导出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0" y="109036"/>
              <a:ext cx="4655029" cy="2853239"/>
              <a:chOff x="0" y="109036"/>
              <a:chExt cx="4655029" cy="2853239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109036"/>
                <a:ext cx="4655029" cy="2853239"/>
              </a:xfrm>
              <a:prstGeom prst="rect">
                <a:avLst/>
              </a:prstGeom>
            </p:spPr>
          </p:pic>
          <p:sp>
            <p:nvSpPr>
              <p:cNvPr id="24" name="椭圆 23"/>
              <p:cNvSpPr/>
              <p:nvPr/>
            </p:nvSpPr>
            <p:spPr>
              <a:xfrm>
                <a:off x="0" y="2406684"/>
                <a:ext cx="1003738" cy="485179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68479" y="1581479"/>
                <a:ext cx="603114" cy="454239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222814" y="780192"/>
                <a:ext cx="1050585" cy="333497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149329" y="1886279"/>
                <a:ext cx="603114" cy="454239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文本框 464"/>
              <p:cNvSpPr txBox="1"/>
              <p:nvPr/>
            </p:nvSpPr>
            <p:spPr>
              <a:xfrm>
                <a:off x="1079938" y="2454818"/>
                <a:ext cx="567887" cy="31432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indent="127000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sz="1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①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本框 2460"/>
              <p:cNvSpPr txBox="1"/>
              <p:nvPr/>
            </p:nvSpPr>
            <p:spPr>
              <a:xfrm>
                <a:off x="2273399" y="770053"/>
                <a:ext cx="567887" cy="31432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indent="127000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sz="1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②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文本框 2543"/>
              <p:cNvSpPr txBox="1"/>
              <p:nvPr/>
            </p:nvSpPr>
            <p:spPr>
              <a:xfrm>
                <a:off x="4003706" y="2036047"/>
                <a:ext cx="567887" cy="31432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indent="127000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sz="1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③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文本框 2612"/>
              <p:cNvSpPr txBox="1"/>
              <p:nvPr/>
            </p:nvSpPr>
            <p:spPr>
              <a:xfrm>
                <a:off x="3187306" y="2406684"/>
                <a:ext cx="567887" cy="31432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indent="127000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sz="1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④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69484" y="443175"/>
            <a:ext cx="10972800" cy="924478"/>
          </a:xfrm>
        </p:spPr>
        <p:txBody>
          <a:bodyPr>
            <a:normAutofit/>
          </a:bodyPr>
          <a:lstStyle/>
          <a:p>
            <a:r>
              <a:rPr lang="en-US" altLang="zh-CN" b="1" dirty="0"/>
              <a:t>11.4.7</a:t>
            </a:r>
            <a:r>
              <a:rPr lang="zh-CN" altLang="zh-CN" b="1" dirty="0"/>
              <a:t>演示文稿的打印</a:t>
            </a:r>
            <a:endParaRPr lang="zh-CN" altLang="zh-CN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56037" y="1845304"/>
            <a:ext cx="4974983" cy="3963825"/>
          </a:xfrm>
        </p:spPr>
        <p:txBody>
          <a:bodyPr>
            <a:normAutofit/>
          </a:bodyPr>
          <a:lstStyle/>
          <a:p>
            <a:r>
              <a:rPr lang="zh-CN" altLang="zh-CN" dirty="0"/>
              <a:t>我们可以将幻灯片打印到纸张材料中，如何设置打印效果呢？</a:t>
            </a:r>
            <a:endParaRPr lang="zh-CN" altLang="zh-CN" dirty="0"/>
          </a:p>
          <a:p>
            <a:r>
              <a:rPr lang="zh-CN" altLang="zh-CN" dirty="0"/>
              <a:t>我们以一张</a:t>
            </a:r>
            <a:r>
              <a:rPr lang="en-US" altLang="zh-CN" dirty="0"/>
              <a:t>A4</a:t>
            </a:r>
            <a:r>
              <a:rPr lang="zh-CN" altLang="zh-CN" dirty="0"/>
              <a:t>纸打印</a:t>
            </a:r>
            <a:r>
              <a:rPr lang="en-US" altLang="zh-CN" dirty="0"/>
              <a:t>4</a:t>
            </a:r>
            <a:r>
              <a:rPr lang="zh-CN" altLang="zh-CN" dirty="0"/>
              <a:t>张幻灯片为例进行讲解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）切换到【文件】选项卡；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）单击左侧栏的【打印】命令，在中间栏的打印设置中选择“四张水平放置幻灯片”；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）单击【打印】命令。</a:t>
            </a:r>
            <a:endParaRPr lang="zh-CN" altLang="zh-CN" dirty="0"/>
          </a:p>
          <a:p>
            <a:endParaRPr lang="zh-CN" altLang="en-US" dirty="0"/>
          </a:p>
        </p:txBody>
      </p:sp>
      <p:grpSp>
        <p:nvGrpSpPr>
          <p:cNvPr id="19" name="画布 3049"/>
          <p:cNvGrpSpPr/>
          <p:nvPr/>
        </p:nvGrpSpPr>
        <p:grpSpPr>
          <a:xfrm>
            <a:off x="6174512" y="2448760"/>
            <a:ext cx="4717415" cy="3158490"/>
            <a:chOff x="0" y="0"/>
            <a:chExt cx="4717415" cy="315849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4717415" cy="3158490"/>
            </a:xfrm>
            <a:prstGeom prst="rect">
              <a:avLst/>
            </a:prstGeom>
            <a:ln>
              <a:noFill/>
            </a:ln>
          </p:spPr>
        </p:sp>
        <p:sp>
          <p:nvSpPr>
            <p:cNvPr id="21" name="文本框 1448"/>
            <p:cNvSpPr txBox="1"/>
            <p:nvPr/>
          </p:nvSpPr>
          <p:spPr>
            <a:xfrm>
              <a:off x="1502962" y="2775662"/>
              <a:ext cx="1706880" cy="34734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11-19 </a:t>
              </a: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打印设置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16732" y="0"/>
              <a:ext cx="4536000" cy="2628000"/>
              <a:chOff x="0" y="0"/>
              <a:chExt cx="4717415" cy="2678386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4717415" cy="2678386"/>
              </a:xfrm>
              <a:prstGeom prst="rect">
                <a:avLst/>
              </a:prstGeom>
            </p:spPr>
          </p:pic>
          <p:sp>
            <p:nvSpPr>
              <p:cNvPr id="24" name="椭圆 23"/>
              <p:cNvSpPr/>
              <p:nvPr/>
            </p:nvSpPr>
            <p:spPr>
              <a:xfrm>
                <a:off x="0" y="1493234"/>
                <a:ext cx="797560" cy="262255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953311" y="1823818"/>
                <a:ext cx="1410510" cy="355177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3133" y="1841748"/>
            <a:ext cx="10979938" cy="45321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CN" altLang="zh-CN" sz="3400" b="1" dirty="0"/>
              <a:t>实训</a:t>
            </a:r>
            <a:r>
              <a:rPr lang="en-US" altLang="zh-CN" sz="3400" b="1" dirty="0"/>
              <a:t>1 </a:t>
            </a:r>
            <a:r>
              <a:rPr lang="zh-CN" altLang="zh-CN" sz="3400" b="1" dirty="0"/>
              <a:t>制作相册演示文稿</a:t>
            </a:r>
            <a:endParaRPr lang="zh-CN" altLang="zh-CN" sz="3400" b="1" dirty="0"/>
          </a:p>
          <a:p>
            <a:pPr marL="0" indent="0">
              <a:buNone/>
            </a:pPr>
            <a:r>
              <a:rPr lang="zh-CN" altLang="zh-CN" sz="3200" b="1" dirty="0"/>
              <a:t>（</a:t>
            </a:r>
            <a:r>
              <a:rPr lang="en-US" altLang="zh-CN" sz="3200" b="1" dirty="0"/>
              <a:t>1</a:t>
            </a:r>
            <a:r>
              <a:rPr lang="zh-CN" altLang="zh-CN" sz="3200" b="1" dirty="0"/>
              <a:t>）启动</a:t>
            </a:r>
            <a:r>
              <a:rPr lang="en-US" altLang="zh-CN" sz="3200" b="1" dirty="0"/>
              <a:t>PowerPoint</a:t>
            </a:r>
            <a:endParaRPr lang="zh-CN" altLang="zh-CN" sz="3200" b="1" dirty="0"/>
          </a:p>
          <a:p>
            <a:pPr marL="457200" lvl="1" indent="0">
              <a:buNone/>
            </a:pPr>
            <a:r>
              <a:rPr lang="zh-CN" altLang="zh-CN" sz="2900" dirty="0"/>
              <a:t>启动</a:t>
            </a:r>
            <a:r>
              <a:rPr lang="en-US" altLang="zh-CN" sz="2900" dirty="0"/>
              <a:t>PowerPoint</a:t>
            </a:r>
            <a:r>
              <a:rPr lang="zh-CN" altLang="zh-CN" sz="2900" dirty="0"/>
              <a:t>，新建空白的演示文稿。</a:t>
            </a:r>
            <a:endParaRPr lang="zh-CN" altLang="zh-CN" sz="2900" dirty="0"/>
          </a:p>
          <a:p>
            <a:pPr marL="0" indent="0">
              <a:buNone/>
            </a:pPr>
            <a:r>
              <a:rPr lang="zh-CN" altLang="zh-CN" sz="2900" b="1" dirty="0"/>
              <a:t>（</a:t>
            </a:r>
            <a:r>
              <a:rPr lang="en-US" altLang="zh-CN" sz="2900" b="1" dirty="0"/>
              <a:t>2</a:t>
            </a:r>
            <a:r>
              <a:rPr lang="zh-CN" altLang="zh-CN" sz="2900" b="1" dirty="0"/>
              <a:t>）创建相册</a:t>
            </a:r>
            <a:endParaRPr lang="zh-CN" altLang="zh-CN" sz="2900" b="1" dirty="0"/>
          </a:p>
          <a:p>
            <a:pPr marL="457200" lvl="1" indent="0">
              <a:buNone/>
            </a:pPr>
            <a:r>
              <a:rPr lang="en-US" altLang="zh-CN" sz="2900" dirty="0"/>
              <a:t>1</a:t>
            </a:r>
            <a:r>
              <a:rPr lang="zh-CN" altLang="zh-CN" sz="2900" dirty="0"/>
              <a:t>）利用</a:t>
            </a:r>
            <a:r>
              <a:rPr lang="en-US" altLang="zh-CN" sz="2900" dirty="0"/>
              <a:t>PowerPoint</a:t>
            </a:r>
            <a:r>
              <a:rPr lang="zh-CN" altLang="zh-CN" sz="2900" dirty="0"/>
              <a:t>创建一个相册，相册包含摄影作品共</a:t>
            </a:r>
            <a:r>
              <a:rPr lang="en-US" altLang="zh-CN" sz="2900" dirty="0"/>
              <a:t>12</a:t>
            </a:r>
            <a:r>
              <a:rPr lang="zh-CN" altLang="zh-CN" sz="2900" dirty="0"/>
              <a:t>张图片，每张幻灯片包含</a:t>
            </a:r>
            <a:r>
              <a:rPr lang="en-US" altLang="zh-CN" sz="2900" dirty="0"/>
              <a:t>4</a:t>
            </a:r>
            <a:r>
              <a:rPr lang="zh-CN" altLang="zh-CN" sz="2900" dirty="0"/>
              <a:t>张相片，并将每幅图片设置为“居中矩形阴影”相框形状；</a:t>
            </a:r>
            <a:endParaRPr lang="zh-CN" altLang="zh-CN" sz="2900" dirty="0"/>
          </a:p>
          <a:p>
            <a:pPr marL="457200" lvl="1" indent="0">
              <a:buNone/>
            </a:pPr>
            <a:r>
              <a:rPr lang="en-US" altLang="zh-CN" sz="2900" dirty="0"/>
              <a:t>2</a:t>
            </a:r>
            <a:r>
              <a:rPr lang="zh-CN" altLang="zh-CN" sz="2900" dirty="0"/>
              <a:t>）相册使用外部主题“相册主题</a:t>
            </a:r>
            <a:r>
              <a:rPr lang="en-US" altLang="zh-CN" sz="2900" dirty="0"/>
              <a:t>.</a:t>
            </a:r>
            <a:r>
              <a:rPr lang="en-US" altLang="zh-CN" sz="2900" dirty="0" err="1"/>
              <a:t>pptx</a:t>
            </a:r>
            <a:r>
              <a:rPr lang="zh-CN" altLang="zh-CN" sz="2900" dirty="0"/>
              <a:t>”；</a:t>
            </a:r>
            <a:endParaRPr lang="zh-CN" altLang="zh-CN" sz="2900" dirty="0"/>
          </a:p>
          <a:p>
            <a:pPr marL="457200" lvl="1" indent="0">
              <a:buNone/>
            </a:pPr>
            <a:r>
              <a:rPr lang="en-US" altLang="zh-CN" sz="2900" dirty="0"/>
              <a:t>3</a:t>
            </a:r>
            <a:r>
              <a:rPr lang="zh-CN" altLang="zh-CN" sz="2900" dirty="0"/>
              <a:t>）在标题幻灯片之后插入一张幻灯片，版式为“标题和内容”。在标题文本框中输入“摄影社团优秀作品赏析”。在内容框中插入</a:t>
            </a:r>
            <a:r>
              <a:rPr lang="en-US" altLang="zh-CN" sz="2900" dirty="0"/>
              <a:t>SmartArt</a:t>
            </a:r>
            <a:r>
              <a:rPr lang="zh-CN" altLang="zh-CN" sz="2900" dirty="0"/>
              <a:t>对象，对象类型为“蛇形图片题注列表”，并将</a:t>
            </a:r>
            <a:r>
              <a:rPr lang="en-US" altLang="zh-CN" sz="2900" dirty="0"/>
              <a:t>Photo</a:t>
            </a:r>
            <a:r>
              <a:rPr lang="zh-CN" altLang="zh-CN" sz="2900" dirty="0"/>
              <a:t>（</a:t>
            </a:r>
            <a:r>
              <a:rPr lang="en-US" altLang="zh-CN" sz="2900" dirty="0"/>
              <a:t>1</a:t>
            </a:r>
            <a:r>
              <a:rPr lang="zh-CN" altLang="zh-CN" sz="2900" dirty="0"/>
              <a:t>）、</a:t>
            </a:r>
            <a:r>
              <a:rPr lang="en-US" altLang="zh-CN" sz="2900" dirty="0"/>
              <a:t>Photo</a:t>
            </a:r>
            <a:r>
              <a:rPr lang="zh-CN" altLang="zh-CN" sz="2900" dirty="0"/>
              <a:t>（</a:t>
            </a:r>
            <a:r>
              <a:rPr lang="en-US" altLang="zh-CN" sz="2900" dirty="0"/>
              <a:t>6</a:t>
            </a:r>
            <a:r>
              <a:rPr lang="zh-CN" altLang="zh-CN" sz="2900" dirty="0"/>
              <a:t>）和</a:t>
            </a:r>
            <a:r>
              <a:rPr lang="en-US" altLang="zh-CN" sz="2900" dirty="0"/>
              <a:t>Photo</a:t>
            </a:r>
            <a:r>
              <a:rPr lang="zh-CN" altLang="zh-CN" sz="2900" dirty="0"/>
              <a:t>（</a:t>
            </a:r>
            <a:r>
              <a:rPr lang="en-US" altLang="zh-CN" sz="2900" dirty="0"/>
              <a:t>9</a:t>
            </a:r>
            <a:r>
              <a:rPr lang="zh-CN" altLang="zh-CN" sz="2900" dirty="0"/>
              <a:t>）三张图片定义为该</a:t>
            </a:r>
            <a:r>
              <a:rPr lang="en-US" altLang="zh-CN" sz="2900" dirty="0"/>
              <a:t>SmartArt</a:t>
            </a:r>
            <a:r>
              <a:rPr lang="zh-CN" altLang="zh-CN" sz="2900" dirty="0"/>
              <a:t>对象的显示图片。图片</a:t>
            </a:r>
            <a:r>
              <a:rPr lang="en-US" altLang="zh-CN" sz="2900" dirty="0"/>
              <a:t>Photo</a:t>
            </a:r>
            <a:r>
              <a:rPr lang="zh-CN" altLang="zh-CN" sz="2900" dirty="0"/>
              <a:t>（</a:t>
            </a:r>
            <a:r>
              <a:rPr lang="en-US" altLang="zh-CN" sz="2900" dirty="0"/>
              <a:t>1</a:t>
            </a:r>
            <a:r>
              <a:rPr lang="zh-CN" altLang="zh-CN" sz="2900" dirty="0"/>
              <a:t>）下方的文本框输入“湖光春色”，</a:t>
            </a:r>
            <a:r>
              <a:rPr lang="en-US" altLang="zh-CN" sz="2900" dirty="0"/>
              <a:t>Photo</a:t>
            </a:r>
            <a:r>
              <a:rPr lang="zh-CN" altLang="zh-CN" sz="2900" dirty="0"/>
              <a:t>（</a:t>
            </a:r>
            <a:r>
              <a:rPr lang="en-US" altLang="zh-CN" sz="2900" dirty="0"/>
              <a:t>6</a:t>
            </a:r>
            <a:r>
              <a:rPr lang="zh-CN" altLang="zh-CN" sz="2900" dirty="0"/>
              <a:t>）下方的文本框输入“冰雪消融”，</a:t>
            </a:r>
            <a:r>
              <a:rPr lang="en-US" altLang="zh-CN" sz="2900" dirty="0"/>
              <a:t>Photo</a:t>
            </a:r>
            <a:r>
              <a:rPr lang="zh-CN" altLang="zh-CN" sz="2900" dirty="0"/>
              <a:t>（</a:t>
            </a:r>
            <a:r>
              <a:rPr lang="en-US" altLang="zh-CN" sz="2900" dirty="0"/>
              <a:t>9</a:t>
            </a:r>
            <a:r>
              <a:rPr lang="zh-CN" altLang="zh-CN" sz="2900" dirty="0"/>
              <a:t>）图片下方的文本框输入“田园风光”；</a:t>
            </a:r>
            <a:endParaRPr lang="zh-CN" altLang="zh-CN" sz="2900" dirty="0"/>
          </a:p>
          <a:p>
            <a:pPr marL="457200" lvl="1" indent="0">
              <a:buNone/>
            </a:pPr>
            <a:r>
              <a:rPr lang="en-US" altLang="zh-CN" sz="2900" dirty="0"/>
              <a:t>4</a:t>
            </a:r>
            <a:r>
              <a:rPr lang="zh-CN" altLang="zh-CN" sz="2900" dirty="0"/>
              <a:t>）设置超级链接。使得单击“湖光春色”标注形状，跳转到第</a:t>
            </a:r>
            <a:r>
              <a:rPr lang="en-US" altLang="zh-CN" sz="2900" dirty="0"/>
              <a:t>3</a:t>
            </a:r>
            <a:r>
              <a:rPr lang="zh-CN" altLang="zh-CN" sz="2900" dirty="0"/>
              <a:t>张幻灯片，单击“冰雪消融”标注形状，跳转到第</a:t>
            </a:r>
            <a:r>
              <a:rPr lang="en-US" altLang="zh-CN" sz="2900" dirty="0"/>
              <a:t>4</a:t>
            </a:r>
            <a:r>
              <a:rPr lang="zh-CN" altLang="zh-CN" sz="2900" dirty="0"/>
              <a:t>张幻灯片，单击“田园风光”，跳转到第</a:t>
            </a:r>
            <a:r>
              <a:rPr lang="en-US" altLang="zh-CN" sz="2900" dirty="0"/>
              <a:t>5</a:t>
            </a:r>
            <a:r>
              <a:rPr lang="zh-CN" altLang="zh-CN" sz="2900" dirty="0"/>
              <a:t>张幻灯片；</a:t>
            </a:r>
            <a:endParaRPr lang="zh-CN" altLang="zh-CN" sz="2900" dirty="0"/>
          </a:p>
          <a:p>
            <a:pPr marL="457200" lvl="1" indent="0">
              <a:buNone/>
            </a:pPr>
            <a:r>
              <a:rPr lang="en-US" altLang="zh-CN" sz="2900" dirty="0"/>
              <a:t>5</a:t>
            </a:r>
            <a:r>
              <a:rPr lang="zh-CN" altLang="zh-CN" sz="2900" dirty="0"/>
              <a:t>）设置一种幻灯片切换方式；</a:t>
            </a:r>
            <a:endParaRPr lang="zh-CN" altLang="zh-CN" sz="2900" dirty="0"/>
          </a:p>
          <a:p>
            <a:pPr marL="457200" lvl="1" indent="0">
              <a:buNone/>
            </a:pPr>
            <a:r>
              <a:rPr lang="en-US" altLang="zh-CN" sz="2900" dirty="0"/>
              <a:t>6</a:t>
            </a:r>
            <a:r>
              <a:rPr lang="zh-CN" altLang="zh-CN" sz="2900" dirty="0"/>
              <a:t>）将“</a:t>
            </a:r>
            <a:r>
              <a:rPr lang="zh-CN" altLang="en-US" sz="2900" dirty="0"/>
              <a:t>钢琴背景音乐</a:t>
            </a:r>
            <a:r>
              <a:rPr lang="en-US" altLang="zh-CN" sz="2900" dirty="0"/>
              <a:t>.mp3</a:t>
            </a:r>
            <a:r>
              <a:rPr lang="zh-CN" altLang="zh-CN" sz="2900" dirty="0"/>
              <a:t>”声音文件作为该相册的背景音乐，并在放映时开始播放。</a:t>
            </a:r>
            <a:endParaRPr lang="zh-CN" altLang="zh-CN" sz="29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11.5 </a:t>
            </a:r>
            <a:r>
              <a:rPr lang="zh-CN" altLang="zh-CN" b="1" dirty="0"/>
              <a:t>实训操作</a:t>
            </a:r>
            <a:endParaRPr lang="zh-CN" altLang="zh-CN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</a:t>
            </a:r>
            <a:r>
              <a:rPr lang="zh-CN" altLang="zh-CN" b="1" dirty="0"/>
              <a:t>实训</a:t>
            </a:r>
            <a:r>
              <a:rPr lang="en-US" altLang="zh-CN" b="1" dirty="0"/>
              <a:t>1 </a:t>
            </a:r>
            <a:r>
              <a:rPr lang="zh-CN" altLang="en-US" b="1" dirty="0"/>
              <a:t>幻灯片缩略图</a:t>
            </a:r>
            <a:endParaRPr lang="en-US" altLang="zh-CN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1869497"/>
            <a:ext cx="10210800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0710" y="1967319"/>
            <a:ext cx="10038643" cy="3814915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1 </a:t>
            </a:r>
            <a:r>
              <a:rPr lang="zh-CN" altLang="zh-CN" sz="2000" dirty="0"/>
              <a:t>打开“素材</a:t>
            </a:r>
            <a:r>
              <a:rPr lang="en-US" altLang="zh-CN" sz="2000" dirty="0"/>
              <a:t>/</a:t>
            </a:r>
            <a:r>
              <a:rPr lang="zh-CN" altLang="zh-CN" sz="2000" dirty="0"/>
              <a:t>案例十一</a:t>
            </a:r>
            <a:r>
              <a:rPr lang="en-US" altLang="zh-CN" sz="2000" dirty="0"/>
              <a:t>/</a:t>
            </a:r>
            <a:r>
              <a:rPr lang="zh-CN" altLang="zh-CN" sz="2000" dirty="0"/>
              <a:t>物理课件（素材）</a:t>
            </a:r>
            <a:r>
              <a:rPr lang="en-US" altLang="zh-CN" sz="2000" dirty="0"/>
              <a:t>.</a:t>
            </a:r>
            <a:r>
              <a:rPr lang="en-US" altLang="zh-CN" sz="2000" dirty="0" err="1"/>
              <a:t>pptx</a:t>
            </a:r>
            <a:r>
              <a:rPr lang="zh-CN" altLang="zh-CN" sz="2000" dirty="0"/>
              <a:t>”文件，然后将文件保存到“我的作品</a:t>
            </a:r>
            <a:r>
              <a:rPr lang="en-US" altLang="zh-CN" sz="2000" dirty="0"/>
              <a:t>/</a:t>
            </a:r>
            <a:r>
              <a:rPr lang="zh-CN" altLang="zh-CN" sz="2000" dirty="0"/>
              <a:t>案例十一</a:t>
            </a:r>
            <a:r>
              <a:rPr lang="en-US" altLang="zh-CN" sz="2000" dirty="0"/>
              <a:t>/</a:t>
            </a:r>
            <a:r>
              <a:rPr lang="zh-CN" altLang="zh-CN" sz="2000" dirty="0"/>
              <a:t>物理课件</a:t>
            </a:r>
            <a:r>
              <a:rPr lang="en-US" altLang="zh-CN" sz="2000" dirty="0"/>
              <a:t>.</a:t>
            </a:r>
            <a:r>
              <a:rPr lang="en-US" altLang="zh-CN" sz="2000" dirty="0" err="1"/>
              <a:t>pptx</a:t>
            </a:r>
            <a:r>
              <a:rPr lang="zh-CN" altLang="zh-CN" sz="2000" dirty="0"/>
              <a:t>”；</a:t>
            </a:r>
            <a:endParaRPr lang="zh-CN" altLang="zh-CN" sz="2000" dirty="0"/>
          </a:p>
          <a:p>
            <a:r>
              <a:rPr lang="en-US" altLang="zh-CN" sz="2000" dirty="0"/>
              <a:t>2 </a:t>
            </a:r>
            <a:r>
              <a:rPr lang="zh-CN" altLang="zh-CN" sz="2000" dirty="0"/>
              <a:t>将所有幻灯片的切换方式设置为“时钟”方式，换片方式设置为单击鼠标时和自动换片时间为</a:t>
            </a:r>
            <a:r>
              <a:rPr lang="en-US" altLang="zh-CN" sz="2000" dirty="0"/>
              <a:t>5</a:t>
            </a:r>
            <a:r>
              <a:rPr lang="zh-CN" altLang="zh-CN" sz="2000" dirty="0"/>
              <a:t>秒；</a:t>
            </a:r>
            <a:endParaRPr lang="zh-CN" altLang="zh-CN" sz="2000" dirty="0"/>
          </a:p>
          <a:p>
            <a:r>
              <a:rPr lang="en-US" altLang="zh-CN" sz="2000" dirty="0"/>
              <a:t>3 </a:t>
            </a:r>
            <a:r>
              <a:rPr lang="zh-CN" altLang="zh-CN" sz="2000" dirty="0"/>
              <a:t>为第</a:t>
            </a:r>
            <a:r>
              <a:rPr lang="en-US" altLang="zh-CN" sz="2000" dirty="0"/>
              <a:t>2</a:t>
            </a:r>
            <a:r>
              <a:rPr lang="zh-CN" altLang="zh-CN" sz="2000" dirty="0"/>
              <a:t>张幻灯片对象设置动画效果，设置要求如表</a:t>
            </a:r>
            <a:r>
              <a:rPr lang="en-US" altLang="zh-CN" sz="2000" dirty="0"/>
              <a:t>11-1</a:t>
            </a:r>
            <a:r>
              <a:rPr lang="zh-CN" altLang="zh-CN" sz="2000" dirty="0"/>
              <a:t>所示；</a:t>
            </a:r>
            <a:endParaRPr lang="zh-CN" altLang="zh-CN" sz="2000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11.3 </a:t>
            </a:r>
            <a:r>
              <a:rPr lang="zh-CN" altLang="zh-CN" b="1" dirty="0"/>
              <a:t>操作要求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3541" y="3813692"/>
            <a:ext cx="6287691" cy="17417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3752" y="1922929"/>
            <a:ext cx="4424083" cy="941294"/>
          </a:xfrm>
        </p:spPr>
        <p:txBody>
          <a:bodyPr>
            <a:normAutofit/>
          </a:bodyPr>
          <a:lstStyle/>
          <a:p>
            <a:r>
              <a:rPr lang="en-US" altLang="zh-CN" dirty="0"/>
              <a:t>4 </a:t>
            </a:r>
            <a:r>
              <a:rPr lang="zh-CN" altLang="zh-CN" dirty="0"/>
              <a:t>为第</a:t>
            </a:r>
            <a:r>
              <a:rPr lang="en-US" altLang="zh-CN" dirty="0"/>
              <a:t>3</a:t>
            </a:r>
            <a:r>
              <a:rPr lang="zh-CN" altLang="zh-CN" dirty="0"/>
              <a:t>张幻灯片设置动画效果，设置要求如表</a:t>
            </a:r>
            <a:r>
              <a:rPr lang="en-US" altLang="zh-CN" dirty="0"/>
              <a:t>11-2</a:t>
            </a:r>
            <a:r>
              <a:rPr lang="zh-CN" altLang="zh-CN" dirty="0"/>
              <a:t>所示；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11.3 </a:t>
            </a:r>
            <a:r>
              <a:rPr lang="zh-CN" altLang="zh-CN" b="1" dirty="0"/>
              <a:t>操作要求</a:t>
            </a:r>
            <a:r>
              <a:rPr lang="zh-CN" altLang="en-US" b="1" dirty="0"/>
              <a:t>（续）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8451" y="2547403"/>
            <a:ext cx="5904119" cy="3167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875" y="1909481"/>
            <a:ext cx="5022890" cy="3872753"/>
          </a:xfrm>
        </p:spPr>
        <p:txBody>
          <a:bodyPr>
            <a:normAutofit/>
          </a:bodyPr>
          <a:lstStyle/>
          <a:p>
            <a:r>
              <a:rPr lang="en-US" altLang="zh-CN" dirty="0"/>
              <a:t>5 </a:t>
            </a:r>
            <a:r>
              <a:rPr lang="zh-CN" altLang="zh-CN" dirty="0"/>
              <a:t>为第</a:t>
            </a:r>
            <a:r>
              <a:rPr lang="en-US" altLang="zh-CN" dirty="0"/>
              <a:t>2</a:t>
            </a:r>
            <a:r>
              <a:rPr lang="zh-CN" altLang="zh-CN" dirty="0"/>
              <a:t>张幻灯片的内容对象设置超级链接设置，如表</a:t>
            </a:r>
            <a:r>
              <a:rPr lang="en-US" altLang="zh-CN" dirty="0"/>
              <a:t>11-3</a:t>
            </a:r>
            <a:r>
              <a:rPr lang="zh-CN" altLang="zh-CN" dirty="0"/>
              <a:t>所示；</a:t>
            </a:r>
            <a:endParaRPr lang="en-US" altLang="zh-CN" dirty="0"/>
          </a:p>
          <a:p>
            <a:r>
              <a:rPr lang="en-US" altLang="zh-CN" dirty="0" smtClean="0"/>
              <a:t>6 </a:t>
            </a:r>
            <a:r>
              <a:rPr lang="zh-CN" altLang="zh-CN" dirty="0"/>
              <a:t>幻灯片母版的设置，在幻灯片母版或版式母版的左上角添加“</a:t>
            </a:r>
            <a:r>
              <a:rPr lang="zh-CN" altLang="en-US" dirty="0"/>
              <a:t>初二物理</a:t>
            </a:r>
            <a:r>
              <a:rPr lang="zh-CN" altLang="zh-CN" dirty="0"/>
              <a:t>”图片；</a:t>
            </a:r>
            <a:endParaRPr lang="zh-CN" altLang="zh-CN" dirty="0"/>
          </a:p>
          <a:p>
            <a:r>
              <a:rPr lang="en-US" altLang="zh-CN" dirty="0"/>
              <a:t>7 </a:t>
            </a:r>
            <a:r>
              <a:rPr lang="zh-CN" altLang="zh-CN" dirty="0"/>
              <a:t>将演示文稿导出为视频文件；</a:t>
            </a:r>
            <a:endParaRPr lang="zh-CN" altLang="zh-CN" dirty="0"/>
          </a:p>
          <a:p>
            <a:r>
              <a:rPr lang="en-US" altLang="zh-CN" dirty="0"/>
              <a:t>8 </a:t>
            </a:r>
            <a:r>
              <a:rPr lang="zh-CN" altLang="zh-CN" dirty="0"/>
              <a:t>打印方式设置。将演示文稿按每页打印四张幻灯片的方式进行打印。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11.3 </a:t>
            </a:r>
            <a:r>
              <a:rPr lang="zh-CN" altLang="zh-CN" b="1" dirty="0"/>
              <a:t>操作要求</a:t>
            </a:r>
            <a:r>
              <a:rPr lang="zh-CN" altLang="en-US" b="1" dirty="0"/>
              <a:t>（续）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5011" y="2612320"/>
            <a:ext cx="4771592" cy="2267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20613" y="1980080"/>
            <a:ext cx="4866157" cy="3607228"/>
          </a:xfrm>
        </p:spPr>
        <p:txBody>
          <a:bodyPr>
            <a:normAutofit/>
          </a:bodyPr>
          <a:lstStyle/>
          <a:p>
            <a:r>
              <a:rPr lang="en-US" altLang="zh-CN" b="1" dirty="0"/>
              <a:t>11.4.1</a:t>
            </a:r>
            <a:r>
              <a:rPr lang="zh-CN" altLang="zh-CN" b="1" dirty="0"/>
              <a:t>幻灯片切换方式的设置</a:t>
            </a:r>
            <a:endParaRPr lang="zh-CN" altLang="zh-CN" b="1" dirty="0"/>
          </a:p>
          <a:p>
            <a:pPr marL="457200" lvl="1" indent="0">
              <a:buNone/>
            </a:pPr>
            <a:r>
              <a:rPr lang="zh-CN" altLang="zh-CN" sz="2400" b="1" dirty="0"/>
              <a:t>（</a:t>
            </a:r>
            <a:r>
              <a:rPr lang="en-US" altLang="zh-CN" sz="2400" b="1" dirty="0"/>
              <a:t>1</a:t>
            </a:r>
            <a:r>
              <a:rPr lang="zh-CN" altLang="zh-CN" sz="2400" b="1" dirty="0"/>
              <a:t>）选择切换样式</a:t>
            </a:r>
            <a:endParaRPr lang="zh-CN" altLang="zh-CN" sz="2400" b="1" dirty="0"/>
          </a:p>
          <a:p>
            <a:pPr marL="457200" lvl="1" indent="0">
              <a:buNone/>
            </a:pPr>
            <a:r>
              <a:rPr lang="en-US" altLang="zh-CN" sz="2400" dirty="0"/>
              <a:t>1</a:t>
            </a:r>
            <a:r>
              <a:rPr lang="zh-CN" altLang="zh-CN" sz="2400" dirty="0"/>
              <a:t>）选定一张幻灯片；</a:t>
            </a:r>
            <a:endParaRPr lang="zh-CN" altLang="zh-CN" sz="2400" dirty="0"/>
          </a:p>
          <a:p>
            <a:pPr marL="457200" lvl="1" indent="0">
              <a:buNone/>
            </a:pPr>
            <a:r>
              <a:rPr lang="en-US" altLang="zh-CN" sz="2400" dirty="0"/>
              <a:t>2</a:t>
            </a:r>
            <a:r>
              <a:rPr lang="zh-CN" altLang="zh-CN" sz="2400" dirty="0"/>
              <a:t>）切换到【切换】选项卡，在【切换到此幻灯片】分组的切换样式库中选择一种切换样式，这里选择“时钟”样式，如图</a:t>
            </a:r>
            <a:r>
              <a:rPr lang="en-US" altLang="zh-CN" sz="2400" dirty="0"/>
              <a:t>11-1</a:t>
            </a:r>
            <a:r>
              <a:rPr lang="zh-CN" altLang="zh-CN" sz="2400" dirty="0"/>
              <a:t>所示。</a:t>
            </a:r>
            <a:endParaRPr lang="zh-CN" altLang="zh-CN" sz="2400" dirty="0"/>
          </a:p>
          <a:p>
            <a:endParaRPr lang="zh-CN" altLang="zh-CN" b="1" dirty="0"/>
          </a:p>
          <a:p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11.4 </a:t>
            </a:r>
            <a:r>
              <a:rPr lang="zh-CN" altLang="zh-CN" b="1" dirty="0"/>
              <a:t>操作过程</a:t>
            </a:r>
            <a:r>
              <a:rPr lang="zh-CN" altLang="en-US" b="1" dirty="0"/>
              <a:t>要点讲解</a:t>
            </a:r>
            <a:endParaRPr lang="zh-CN" altLang="en-US" dirty="0"/>
          </a:p>
        </p:txBody>
      </p:sp>
      <p:grpSp>
        <p:nvGrpSpPr>
          <p:cNvPr id="17" name="画布 124"/>
          <p:cNvGrpSpPr/>
          <p:nvPr/>
        </p:nvGrpSpPr>
        <p:grpSpPr>
          <a:xfrm>
            <a:off x="5887806" y="1731254"/>
            <a:ext cx="5438285" cy="4305864"/>
            <a:chOff x="0" y="0"/>
            <a:chExt cx="4510405" cy="3784600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4510405" cy="3784600"/>
            </a:xfrm>
            <a:prstGeom prst="rect">
              <a:avLst/>
            </a:prstGeom>
            <a:ln>
              <a:noFill/>
            </a:ln>
          </p:spPr>
        </p:sp>
        <p:sp>
          <p:nvSpPr>
            <p:cNvPr id="20" name="文本框 1448"/>
            <p:cNvSpPr txBox="1"/>
            <p:nvPr/>
          </p:nvSpPr>
          <p:spPr>
            <a:xfrm>
              <a:off x="861669" y="3211444"/>
              <a:ext cx="2666595" cy="35560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11-1 </a:t>
              </a:r>
              <a:r>
                <a:rPr lang="zh-CN" sz="1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设置幻灯片切换操作（一）</a:t>
              </a:r>
              <a:endParaRPr 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11435" y="2249581"/>
            <a:ext cx="4391025" cy="2819400"/>
            <a:chOff x="85725" y="76200"/>
            <a:chExt cx="4391025" cy="281974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725" y="76200"/>
              <a:ext cx="4391025" cy="281974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7648" y="1115238"/>
              <a:ext cx="1949554" cy="1707317"/>
            </a:xfrm>
            <a:prstGeom prst="rect">
              <a:avLst/>
            </a:prstGeom>
          </p:spPr>
        </p:pic>
        <p:sp>
          <p:nvSpPr>
            <p:cNvPr id="27" name="文本框 1448"/>
            <p:cNvSpPr txBox="1"/>
            <p:nvPr/>
          </p:nvSpPr>
          <p:spPr>
            <a:xfrm>
              <a:off x="3781495" y="935599"/>
              <a:ext cx="635227" cy="22491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①单击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1448"/>
            <p:cNvSpPr txBox="1"/>
            <p:nvPr/>
          </p:nvSpPr>
          <p:spPr>
            <a:xfrm>
              <a:off x="3425508" y="2479316"/>
              <a:ext cx="691694" cy="2678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②选择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05320" y="706999"/>
              <a:ext cx="335707" cy="22491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2812182" y="2312709"/>
              <a:ext cx="525269" cy="46706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47507" y="1731254"/>
            <a:ext cx="5651587" cy="4481287"/>
          </a:xfrm>
        </p:spPr>
        <p:txBody>
          <a:bodyPr>
            <a:normAutofit lnSpcReduction="10000"/>
          </a:bodyPr>
          <a:lstStyle/>
          <a:p>
            <a:r>
              <a:rPr lang="en-US" altLang="zh-CN" b="1" dirty="0"/>
              <a:t>11.4.1</a:t>
            </a:r>
            <a:r>
              <a:rPr lang="zh-CN" altLang="zh-CN" b="1" dirty="0"/>
              <a:t>幻灯片切换方式的设置</a:t>
            </a:r>
            <a:endParaRPr lang="zh-CN" altLang="zh-CN" b="1" dirty="0"/>
          </a:p>
          <a:p>
            <a:r>
              <a:rPr lang="zh-CN" altLang="en-US" b="1" dirty="0"/>
              <a:t>（</a:t>
            </a:r>
            <a:r>
              <a:rPr lang="en-US" altLang="zh-CN" b="1" dirty="0"/>
              <a:t>2</a:t>
            </a:r>
            <a:r>
              <a:rPr lang="zh-CN" altLang="en-US" b="1" dirty="0"/>
              <a:t>）</a:t>
            </a:r>
            <a:r>
              <a:rPr lang="zh-CN" altLang="zh-CN" b="1" dirty="0"/>
              <a:t>切换效果设置</a:t>
            </a:r>
            <a:endParaRPr lang="zh-CN" altLang="zh-CN" b="1" dirty="0"/>
          </a:p>
          <a:p>
            <a:pPr lvl="1"/>
            <a:r>
              <a:rPr lang="en-US" altLang="zh-CN" dirty="0"/>
              <a:t>1</a:t>
            </a:r>
            <a:r>
              <a:rPr lang="zh-CN" altLang="zh-CN" dirty="0"/>
              <a:t>）效果选项设置。单击【切换到此幻灯片】分组的【效果选项】命令，在下拉菜单中选择“逆时针”；</a:t>
            </a:r>
            <a:endParaRPr lang="zh-CN" altLang="zh-CN" dirty="0"/>
          </a:p>
          <a:p>
            <a:pPr lvl="1"/>
            <a:r>
              <a:rPr lang="en-US" altLang="zh-CN" dirty="0"/>
              <a:t>2</a:t>
            </a:r>
            <a:r>
              <a:rPr lang="zh-CN" altLang="zh-CN" dirty="0"/>
              <a:t>）换片方式设置。在【计时】分组，换片方式栏中勾选单击鼠标时，勾选设置自动换片时间，并设置时间为</a:t>
            </a:r>
            <a:r>
              <a:rPr lang="en-US" altLang="zh-CN" dirty="0"/>
              <a:t>5</a:t>
            </a:r>
            <a:r>
              <a:rPr lang="zh-CN" altLang="zh-CN" dirty="0"/>
              <a:t>秒；</a:t>
            </a:r>
            <a:endParaRPr lang="zh-CN" altLang="zh-CN" dirty="0"/>
          </a:p>
          <a:p>
            <a:pPr lvl="1"/>
            <a:r>
              <a:rPr lang="en-US" altLang="zh-CN" dirty="0"/>
              <a:t>3</a:t>
            </a:r>
            <a:r>
              <a:rPr lang="zh-CN" altLang="zh-CN" dirty="0"/>
              <a:t>）应用范围设置</a:t>
            </a:r>
            <a:endParaRPr lang="zh-CN" altLang="zh-CN" dirty="0"/>
          </a:p>
          <a:p>
            <a:pPr lvl="1"/>
            <a:r>
              <a:rPr lang="zh-CN" altLang="zh-CN" dirty="0"/>
              <a:t>单击【计时】分组的【全部应用】按钮，则本设置适用所有幻灯片。如果不单击【全部应用】按钮，则本设置只对当前幻灯片有效，如图</a:t>
            </a:r>
            <a:r>
              <a:rPr lang="en-US" altLang="zh-CN" dirty="0"/>
              <a:t>11-2</a:t>
            </a:r>
            <a:r>
              <a:rPr lang="zh-CN" altLang="zh-CN" dirty="0"/>
              <a:t>所示。</a:t>
            </a:r>
            <a:endParaRPr lang="zh-CN" altLang="zh-CN" dirty="0"/>
          </a:p>
          <a:p>
            <a:endParaRPr lang="zh-CN" altLang="zh-CN" b="1" dirty="0"/>
          </a:p>
          <a:p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11.4 </a:t>
            </a:r>
            <a:r>
              <a:rPr lang="zh-CN" altLang="zh-CN" b="1" dirty="0"/>
              <a:t>操作过程</a:t>
            </a:r>
            <a:r>
              <a:rPr lang="zh-CN" altLang="en-US" b="1" dirty="0"/>
              <a:t>要点讲解</a:t>
            </a:r>
            <a:endParaRPr lang="zh-CN" altLang="en-US" dirty="0"/>
          </a:p>
        </p:txBody>
      </p:sp>
      <p:grpSp>
        <p:nvGrpSpPr>
          <p:cNvPr id="14" name="画布 33822"/>
          <p:cNvGrpSpPr/>
          <p:nvPr/>
        </p:nvGrpSpPr>
        <p:grpSpPr>
          <a:xfrm>
            <a:off x="6454588" y="1731254"/>
            <a:ext cx="5082988" cy="3921401"/>
            <a:chOff x="0" y="0"/>
            <a:chExt cx="4600575" cy="2459355"/>
          </a:xfrm>
        </p:grpSpPr>
        <p:sp>
          <p:nvSpPr>
            <p:cNvPr id="15" name="矩形 14"/>
            <p:cNvSpPr/>
            <p:nvPr/>
          </p:nvSpPr>
          <p:spPr>
            <a:xfrm>
              <a:off x="0" y="0"/>
              <a:ext cx="4600575" cy="2459355"/>
            </a:xfrm>
            <a:prstGeom prst="rect">
              <a:avLst/>
            </a:prstGeom>
            <a:ln>
              <a:noFill/>
            </a:ln>
          </p:spPr>
        </p:sp>
        <p:sp>
          <p:nvSpPr>
            <p:cNvPr id="16" name="文本框 1448"/>
            <p:cNvSpPr txBox="1"/>
            <p:nvPr/>
          </p:nvSpPr>
          <p:spPr>
            <a:xfrm>
              <a:off x="1647190" y="2068741"/>
              <a:ext cx="2721693" cy="35496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11-2 </a:t>
              </a:r>
              <a:r>
                <a:rPr lang="zh-CN" sz="1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设置幻灯片切换操作（二）</a:t>
              </a:r>
              <a:endParaRPr 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14194" y="2994626"/>
            <a:ext cx="4495165" cy="1671955"/>
            <a:chOff x="0" y="32608"/>
            <a:chExt cx="4562473" cy="167236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2608"/>
              <a:ext cx="4562473" cy="167236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0" name="椭圆 9"/>
            <p:cNvSpPr/>
            <p:nvPr/>
          </p:nvSpPr>
          <p:spPr>
            <a:xfrm>
              <a:off x="1637326" y="256200"/>
              <a:ext cx="448650" cy="49627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742102" y="971549"/>
              <a:ext cx="791548" cy="37147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143250" y="342900"/>
              <a:ext cx="1419223" cy="47625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11.4.2 </a:t>
            </a:r>
            <a:r>
              <a:rPr lang="zh-CN" altLang="zh-CN" b="1" dirty="0"/>
              <a:t>第</a:t>
            </a:r>
            <a:r>
              <a:rPr lang="en-US" altLang="zh-CN" b="1" dirty="0"/>
              <a:t>2</a:t>
            </a:r>
            <a:r>
              <a:rPr lang="zh-CN" altLang="zh-CN" b="1" dirty="0"/>
              <a:t>张幻灯片对象动画设置</a:t>
            </a:r>
            <a:endParaRPr lang="zh-CN" altLang="zh-CN" b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zh-CN" altLang="zh-CN" b="1" dirty="0"/>
          </a:p>
          <a:p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>
          <a:xfrm>
            <a:off x="515470" y="1971357"/>
            <a:ext cx="5347447" cy="3286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1 </a:t>
            </a:r>
            <a:r>
              <a:rPr lang="zh-CN" altLang="zh-CN" b="1" dirty="0"/>
              <a:t>主标题对象动画设置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zh-CN" b="1" dirty="0"/>
              <a:t>（</a:t>
            </a:r>
            <a:r>
              <a:rPr lang="en-US" altLang="zh-CN" b="1" dirty="0"/>
              <a:t>1</a:t>
            </a:r>
            <a:r>
              <a:rPr lang="zh-CN" altLang="zh-CN" b="1" dirty="0"/>
              <a:t>）选择动画类型</a:t>
            </a:r>
            <a:endParaRPr lang="zh-CN" altLang="zh-CN" b="1" dirty="0"/>
          </a:p>
          <a:p>
            <a:pPr marL="0" indent="0">
              <a:buNone/>
            </a:pPr>
            <a:r>
              <a:rPr lang="zh-CN" altLang="en-US" dirty="0"/>
              <a:t>如图</a:t>
            </a:r>
            <a:r>
              <a:rPr lang="en-US" altLang="zh-CN" dirty="0"/>
              <a:t>13-3</a:t>
            </a:r>
            <a:r>
              <a:rPr lang="zh-CN" altLang="en-US" dirty="0"/>
              <a:t>所示。</a:t>
            </a:r>
            <a:endParaRPr lang="zh-CN" altLang="en-US" dirty="0"/>
          </a:p>
          <a:p>
            <a:pPr marL="457200" lvl="1" indent="0">
              <a:buNone/>
            </a:pPr>
            <a:r>
              <a:rPr lang="en-US" altLang="zh-CN" dirty="0"/>
              <a:t>1</a:t>
            </a:r>
            <a:r>
              <a:rPr lang="zh-CN" altLang="en-US" dirty="0"/>
              <a:t>）选定第</a:t>
            </a:r>
            <a:r>
              <a:rPr lang="en-US" altLang="zh-CN" dirty="0"/>
              <a:t>2</a:t>
            </a:r>
            <a:r>
              <a:rPr lang="zh-CN" altLang="en-US" dirty="0"/>
              <a:t>张幻灯片主标题文本框；</a:t>
            </a:r>
            <a:endParaRPr lang="zh-CN" altLang="en-US" dirty="0"/>
          </a:p>
          <a:p>
            <a:pPr marL="457200" lvl="1" indent="0">
              <a:buNone/>
            </a:pPr>
            <a:r>
              <a:rPr lang="en-US" altLang="zh-CN" dirty="0"/>
              <a:t>2</a:t>
            </a:r>
            <a:r>
              <a:rPr lang="zh-CN" altLang="en-US" dirty="0"/>
              <a:t>）切换到</a:t>
            </a:r>
            <a:r>
              <a:rPr lang="en-US" altLang="zh-CN" dirty="0"/>
              <a:t>【</a:t>
            </a:r>
            <a:r>
              <a:rPr lang="zh-CN" altLang="en-US" dirty="0"/>
              <a:t>动画</a:t>
            </a:r>
            <a:r>
              <a:rPr lang="en-US" altLang="zh-CN" dirty="0"/>
              <a:t>】</a:t>
            </a:r>
            <a:r>
              <a:rPr lang="zh-CN" altLang="en-US" dirty="0"/>
              <a:t>选项卡，在</a:t>
            </a:r>
            <a:r>
              <a:rPr lang="en-US" altLang="zh-CN" dirty="0"/>
              <a:t>【</a:t>
            </a:r>
            <a:r>
              <a:rPr lang="zh-CN" altLang="en-US" dirty="0"/>
              <a:t>动画</a:t>
            </a:r>
            <a:r>
              <a:rPr lang="en-US" altLang="zh-CN" dirty="0"/>
              <a:t>】</a:t>
            </a:r>
            <a:r>
              <a:rPr lang="zh-CN" altLang="en-US" dirty="0"/>
              <a:t>分组的动画样式库中选择“进入”类的“飞入”效果。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31" name="画布 418"/>
          <p:cNvGrpSpPr/>
          <p:nvPr/>
        </p:nvGrpSpPr>
        <p:grpSpPr>
          <a:xfrm>
            <a:off x="6355773" y="1798898"/>
            <a:ext cx="4970318" cy="4071308"/>
            <a:chOff x="0" y="0"/>
            <a:chExt cx="4179570" cy="3426460"/>
          </a:xfrm>
        </p:grpSpPr>
        <p:sp>
          <p:nvSpPr>
            <p:cNvPr id="32" name="矩形 31"/>
            <p:cNvSpPr/>
            <p:nvPr/>
          </p:nvSpPr>
          <p:spPr>
            <a:xfrm>
              <a:off x="0" y="0"/>
              <a:ext cx="4179570" cy="3426460"/>
            </a:xfrm>
            <a:prstGeom prst="rect">
              <a:avLst/>
            </a:prstGeom>
            <a:ln>
              <a:noFill/>
            </a:ln>
          </p:spPr>
        </p:sp>
        <p:sp>
          <p:nvSpPr>
            <p:cNvPr id="34" name="文本框 1448"/>
            <p:cNvSpPr txBox="1"/>
            <p:nvPr/>
          </p:nvSpPr>
          <p:spPr>
            <a:xfrm>
              <a:off x="1022178" y="2830718"/>
              <a:ext cx="2459559" cy="35433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11-3 </a:t>
              </a:r>
              <a:r>
                <a:rPr lang="zh-CN" sz="105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设置主标题对象的动画效果（一）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35003" y="1971357"/>
            <a:ext cx="4131945" cy="2915285"/>
            <a:chOff x="47624" y="0"/>
            <a:chExt cx="4131945" cy="291528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624" y="0"/>
              <a:ext cx="4131945" cy="29152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7" name="文本框 1448"/>
            <p:cNvSpPr txBox="1"/>
            <p:nvPr/>
          </p:nvSpPr>
          <p:spPr>
            <a:xfrm>
              <a:off x="2446407" y="810809"/>
              <a:ext cx="538545" cy="2752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②单击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448"/>
            <p:cNvSpPr txBox="1"/>
            <p:nvPr/>
          </p:nvSpPr>
          <p:spPr>
            <a:xfrm>
              <a:off x="2446407" y="1826514"/>
              <a:ext cx="538545" cy="2752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①选择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305012" y="319176"/>
              <a:ext cx="584690" cy="40905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2984952" y="1942860"/>
              <a:ext cx="2485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11.4.2 </a:t>
            </a:r>
            <a:r>
              <a:rPr lang="zh-CN" altLang="zh-CN" b="1" dirty="0"/>
              <a:t>第</a:t>
            </a:r>
            <a:r>
              <a:rPr lang="en-US" altLang="zh-CN" b="1" dirty="0"/>
              <a:t>2</a:t>
            </a:r>
            <a:r>
              <a:rPr lang="zh-CN" altLang="zh-CN" b="1" dirty="0"/>
              <a:t>张幻灯片对象动画设置</a:t>
            </a:r>
            <a:endParaRPr lang="zh-CN" altLang="zh-CN" b="1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>
          <a:xfrm>
            <a:off x="488577" y="2107396"/>
            <a:ext cx="5302827" cy="3117321"/>
          </a:xfrm>
        </p:spPr>
        <p:txBody>
          <a:bodyPr>
            <a:normAutofit/>
          </a:bodyPr>
          <a:lstStyle/>
          <a:p>
            <a:r>
              <a:rPr lang="en-US" altLang="zh-CN" b="1" dirty="0"/>
              <a:t>1 </a:t>
            </a:r>
            <a:r>
              <a:rPr lang="zh-CN" altLang="zh-CN" b="1" dirty="0"/>
              <a:t>主标题对象动画设置</a:t>
            </a:r>
            <a:endParaRPr lang="zh-CN" altLang="zh-CN" b="1" dirty="0"/>
          </a:p>
          <a:p>
            <a:pPr marL="0" indent="0">
              <a:buNone/>
            </a:pPr>
            <a:r>
              <a:rPr lang="zh-CN" altLang="zh-CN" b="1" dirty="0"/>
              <a:t>（</a:t>
            </a:r>
            <a:r>
              <a:rPr lang="en-US" altLang="zh-CN" b="1" dirty="0"/>
              <a:t>2</a:t>
            </a:r>
            <a:r>
              <a:rPr lang="zh-CN" altLang="zh-CN" b="1" dirty="0"/>
              <a:t>）设置动画效果</a:t>
            </a:r>
            <a:endParaRPr lang="zh-CN" altLang="zh-CN" b="1" dirty="0"/>
          </a:p>
          <a:p>
            <a:pPr marL="400050" lvl="1" indent="0">
              <a:buNone/>
            </a:pPr>
            <a:r>
              <a:rPr lang="zh-CN" altLang="zh-CN" dirty="0"/>
              <a:t>如图</a:t>
            </a:r>
            <a:r>
              <a:rPr lang="en-US" altLang="zh-CN" dirty="0"/>
              <a:t>11-4</a:t>
            </a:r>
            <a:r>
              <a:rPr lang="zh-CN" altLang="zh-CN" dirty="0"/>
              <a:t>所示。</a:t>
            </a:r>
            <a:endParaRPr lang="zh-CN" altLang="zh-CN" dirty="0"/>
          </a:p>
          <a:p>
            <a:pPr marL="400050" lvl="1" indent="0">
              <a:buNone/>
            </a:pPr>
            <a:r>
              <a:rPr lang="en-US" altLang="zh-CN" dirty="0"/>
              <a:t>1</a:t>
            </a:r>
            <a:r>
              <a:rPr lang="zh-CN" altLang="zh-CN" dirty="0"/>
              <a:t>）单击【动画】分组的【效果选项】命令，选择方向为“自右侧”；</a:t>
            </a:r>
            <a:endParaRPr lang="zh-CN" altLang="zh-CN" dirty="0"/>
          </a:p>
          <a:p>
            <a:pPr marL="400050" lvl="1" indent="0">
              <a:buNone/>
            </a:pPr>
            <a:r>
              <a:rPr lang="en-US" altLang="zh-CN" dirty="0"/>
              <a:t>2</a:t>
            </a:r>
            <a:r>
              <a:rPr lang="zh-CN" altLang="zh-CN" dirty="0"/>
              <a:t>）在【计时】分组，【开始】下拉菜单中选择“单击时”。</a:t>
            </a:r>
            <a:endParaRPr lang="zh-CN" altLang="zh-CN" dirty="0"/>
          </a:p>
          <a:p>
            <a:endParaRPr lang="zh-CN" altLang="en-US" dirty="0"/>
          </a:p>
        </p:txBody>
      </p:sp>
      <p:grpSp>
        <p:nvGrpSpPr>
          <p:cNvPr id="17" name="画布 428"/>
          <p:cNvGrpSpPr/>
          <p:nvPr/>
        </p:nvGrpSpPr>
        <p:grpSpPr>
          <a:xfrm>
            <a:off x="6721786" y="1904452"/>
            <a:ext cx="4581525" cy="3829177"/>
            <a:chOff x="0" y="0"/>
            <a:chExt cx="4581525" cy="3829177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4581525" cy="3829050"/>
            </a:xfrm>
            <a:prstGeom prst="rect">
              <a:avLst/>
            </a:prstGeom>
            <a:ln>
              <a:noFill/>
            </a:ln>
          </p:spPr>
        </p:sp>
        <p:sp>
          <p:nvSpPr>
            <p:cNvPr id="19" name="文本框 1448"/>
            <p:cNvSpPr txBox="1"/>
            <p:nvPr/>
          </p:nvSpPr>
          <p:spPr>
            <a:xfrm>
              <a:off x="744369" y="3475482"/>
              <a:ext cx="2981325" cy="35369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33655" algn="just">
                <a:lnSpc>
                  <a:spcPct val="150000"/>
                </a:lnSpc>
                <a:spcBef>
                  <a:spcPts val="100"/>
                </a:spcBef>
                <a:spcAft>
                  <a:spcPts val="300"/>
                </a:spcAft>
              </a:pPr>
              <a:r>
                <a:rPr lang="zh-CN" sz="105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11-4 </a:t>
              </a:r>
              <a:r>
                <a:rPr lang="zh-CN" sz="105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设置主标题对象的动画效果（二）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23851" y="123825"/>
              <a:ext cx="3867150" cy="3285960"/>
              <a:chOff x="323851" y="66675"/>
              <a:chExt cx="3867150" cy="3285960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23851" y="66675"/>
                <a:ext cx="3867150" cy="3285960"/>
              </a:xfrm>
              <a:prstGeom prst="rect">
                <a:avLst/>
              </a:prstGeom>
            </p:spPr>
          </p:pic>
          <p:sp>
            <p:nvSpPr>
              <p:cNvPr id="22" name="文本框 1448"/>
              <p:cNvSpPr txBox="1"/>
              <p:nvPr/>
            </p:nvSpPr>
            <p:spPr>
              <a:xfrm>
                <a:off x="1854192" y="451647"/>
                <a:ext cx="568960" cy="28027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①单击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1448"/>
              <p:cNvSpPr txBox="1"/>
              <p:nvPr/>
            </p:nvSpPr>
            <p:spPr>
              <a:xfrm>
                <a:off x="2530467" y="3018633"/>
                <a:ext cx="568960" cy="28027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②选择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1448"/>
              <p:cNvSpPr txBox="1"/>
              <p:nvPr/>
            </p:nvSpPr>
            <p:spPr>
              <a:xfrm>
                <a:off x="3371850" y="515263"/>
                <a:ext cx="691831" cy="28027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marL="33655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③设置为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383081" y="2997419"/>
                <a:ext cx="1087696" cy="297084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287831" y="286267"/>
                <a:ext cx="518736" cy="590033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245023" y="286268"/>
                <a:ext cx="869777" cy="218558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4305</Words>
  <Application>WPS 演示</Application>
  <PresentationFormat>自定义</PresentationFormat>
  <Paragraphs>341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Arial</vt:lpstr>
      <vt:lpstr>宋体</vt:lpstr>
      <vt:lpstr>Wingdings</vt:lpstr>
      <vt:lpstr>Symbol</vt:lpstr>
      <vt:lpstr>Times New Roman</vt:lpstr>
      <vt:lpstr>Candara</vt:lpstr>
      <vt:lpstr>华文新魏</vt:lpstr>
      <vt:lpstr>微软雅黑</vt:lpstr>
      <vt:lpstr>Arial Unicode MS</vt:lpstr>
      <vt:lpstr>华文楷体</vt:lpstr>
      <vt:lpstr>Calibri</vt:lpstr>
      <vt:lpstr>波形</vt:lpstr>
      <vt:lpstr>案例十一 演示文稿的高级编辑</vt:lpstr>
      <vt:lpstr>11.1 教学目标</vt:lpstr>
      <vt:lpstr>11.3 操作要求</vt:lpstr>
      <vt:lpstr>11.3 操作要求（续）</vt:lpstr>
      <vt:lpstr>11.3 操作要求（续）</vt:lpstr>
      <vt:lpstr>11.4 操作过程要点讲解</vt:lpstr>
      <vt:lpstr>11.4 操作过程要点讲解</vt:lpstr>
      <vt:lpstr>11.4.2 第2张幻灯片对象动画设置</vt:lpstr>
      <vt:lpstr>11.4.2 第2张幻灯片对象动画设置</vt:lpstr>
      <vt:lpstr>11.4.2 第2张幻灯片对象动画设置</vt:lpstr>
      <vt:lpstr>11.4.2 第2张幻灯片对象动画设置</vt:lpstr>
      <vt:lpstr>11.4.2 第2张幻灯片对象动画设置</vt:lpstr>
      <vt:lpstr>11.4.3 第3张幻灯片对象动画设置</vt:lpstr>
      <vt:lpstr>11.4.3 第3张幻灯片对象动画设置</vt:lpstr>
      <vt:lpstr>11.4.3 第3张幻灯片对象动画设置</vt:lpstr>
      <vt:lpstr>11.4.3 第3张幻灯片对象动画设置</vt:lpstr>
      <vt:lpstr>11.4.3 第3张幻灯片对象动画设置</vt:lpstr>
      <vt:lpstr>11.4.3 第3张幻灯片对象动画设置</vt:lpstr>
      <vt:lpstr>11.4.3 第3张幻灯片对象动画设置</vt:lpstr>
      <vt:lpstr>11.4.3 第3张幻灯片对象动画设置</vt:lpstr>
      <vt:lpstr>11.4.4 超级链接的设置</vt:lpstr>
      <vt:lpstr>11.4.5 幻灯片母版</vt:lpstr>
      <vt:lpstr>11.4.5 幻灯片母版</vt:lpstr>
      <vt:lpstr>11.4.5 幻灯片母版</vt:lpstr>
      <vt:lpstr>11.4.6 演示文稿的导出</vt:lpstr>
      <vt:lpstr>11.4.7演示文稿的打印</vt:lpstr>
      <vt:lpstr>11.5 实训操作</vt:lpstr>
      <vt:lpstr> 实训1 幻灯片缩略图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办公自动化案例教材</dc:title>
  <dc:creator>Windows</dc:creator>
  <cp:lastModifiedBy>lenovo</cp:lastModifiedBy>
  <cp:revision>49</cp:revision>
  <dcterms:created xsi:type="dcterms:W3CDTF">2019-02-09T02:31:00Z</dcterms:created>
  <dcterms:modified xsi:type="dcterms:W3CDTF">2022-04-21T03:24:50Z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mondata">
    <vt:lpwstr>eyJoZGlkIjoiMmZmMGQ2ZDUwY2MxMjJjNTExYTdjNjg4NDQ0OWVkNGEifQ==</vt:lpwstr>
  </property>
  <property fmtid="{D5CDD505-2E9C-101B-9397-08002B2CF9AE}" pid="3" name="ICV">
    <vt:lpwstr>F659E09AEDBB4F4EB4EB8A691FC03A2A</vt:lpwstr>
  </property>
  <property fmtid="{D5CDD505-2E9C-101B-9397-08002B2CF9AE}" pid="4" name="KSOProductBuildVer">
    <vt:lpwstr>2052-11.1.0.11636</vt:lpwstr>
  </property>
</Properties>
</file>