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85" r:id="rId6"/>
    <p:sldId id="260" r:id="rId7"/>
    <p:sldId id="261" r:id="rId8"/>
    <p:sldId id="264" r:id="rId9"/>
    <p:sldId id="286" r:id="rId10"/>
    <p:sldId id="287" r:id="rId11"/>
    <p:sldId id="288" r:id="rId12"/>
    <p:sldId id="289" r:id="rId13"/>
    <p:sldId id="263" r:id="rId14"/>
    <p:sldId id="290" r:id="rId15"/>
    <p:sldId id="291" r:id="rId16"/>
    <p:sldId id="292" r:id="rId17"/>
    <p:sldId id="293" r:id="rId18"/>
    <p:sldId id="294" r:id="rId19"/>
    <p:sldId id="276" r:id="rId20"/>
    <p:sldId id="277" r:id="rId21"/>
    <p:sldId id="278" r:id="rId22"/>
    <p:sldId id="295" r:id="rId2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9" autoAdjust="0"/>
    <p:restoredTop sz="94622" autoAdjust="0"/>
  </p:normalViewPr>
  <p:slideViewPr>
    <p:cSldViewPr snapToGrid="0">
      <p:cViewPr varScale="1">
        <p:scale>
          <a:sx n="71" d="100"/>
          <a:sy n="71" d="100"/>
        </p:scale>
        <p:origin x="-540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22" name="矩形 21"/>
          <p:cNvSpPr/>
          <p:nvPr userDrawn="1"/>
        </p:nvSpPr>
        <p:spPr>
          <a:xfrm>
            <a:off x="0" y="6438126"/>
            <a:ext cx="12192000" cy="419874"/>
          </a:xfrm>
          <a:prstGeom prst="rect">
            <a:avLst/>
          </a:prstGeom>
          <a:solidFill>
            <a:srgbClr val="942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pic>
        <p:nvPicPr>
          <p:cNvPr id="23" name="图片 22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0311" y="6561376"/>
            <a:ext cx="2639996" cy="2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4.png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zh-CN" sz="5400" dirty="0">
                <a:effectLst/>
              </a:rPr>
              <a:t>案例七 制作一份新生基本情况表</a:t>
            </a:r>
            <a:endParaRPr lang="zh-CN" altLang="zh-CN" sz="5400" dirty="0">
              <a:effectLst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7.5.4</a:t>
            </a:r>
            <a:r>
              <a:rPr lang="zh-CN" altLang="zh-CN" b="1" dirty="0"/>
              <a:t>性别、出生日期和年龄的输入</a:t>
            </a:r>
            <a:endParaRPr lang="zh-CN" altLang="zh-CN" b="1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4"/>
          </p:nvPr>
        </p:nvSpPr>
        <p:spPr>
          <a:xfrm>
            <a:off x="609601" y="1777182"/>
            <a:ext cx="5099354" cy="42358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b="1" dirty="0"/>
              <a:t>3 </a:t>
            </a:r>
            <a:r>
              <a:rPr lang="zh-CN" altLang="zh-CN" b="1" dirty="0"/>
              <a:t>输入年龄列数据</a:t>
            </a:r>
            <a:endParaRPr lang="zh-CN" altLang="zh-CN" b="1" dirty="0"/>
          </a:p>
          <a:p>
            <a:pPr lvl="1"/>
            <a:r>
              <a:rPr lang="zh-CN" altLang="zh-CN" dirty="0"/>
              <a:t>用当前日期（就是今天的日期）减去出生日期可以得到从出生日期到现在间隔的天数，再除以</a:t>
            </a:r>
            <a:r>
              <a:rPr lang="en-US" altLang="zh-CN" dirty="0"/>
              <a:t>365</a:t>
            </a:r>
            <a:r>
              <a:rPr lang="zh-CN" altLang="zh-CN" dirty="0"/>
              <a:t>可以得到年龄，因为年龄按周岁计算，满</a:t>
            </a:r>
            <a:r>
              <a:rPr lang="en-US" altLang="zh-CN" dirty="0"/>
              <a:t>1</a:t>
            </a:r>
            <a:r>
              <a:rPr lang="zh-CN" altLang="zh-CN" dirty="0"/>
              <a:t>年才计</a:t>
            </a:r>
            <a:r>
              <a:rPr lang="en-US" altLang="zh-CN" dirty="0"/>
              <a:t>1</a:t>
            </a:r>
            <a:r>
              <a:rPr lang="zh-CN" altLang="zh-CN" dirty="0"/>
              <a:t>岁，所有还要对所得的年龄截取整数部分。</a:t>
            </a:r>
            <a:endParaRPr lang="en-US" altLang="zh-CN" dirty="0"/>
          </a:p>
          <a:p>
            <a:pPr lvl="1"/>
            <a:r>
              <a:rPr lang="zh-CN" altLang="zh-CN" dirty="0"/>
              <a:t>在编辑栏中输入公式“</a:t>
            </a:r>
            <a:r>
              <a:rPr lang="en-US" altLang="zh-CN" dirty="0"/>
              <a:t>=INT</a:t>
            </a:r>
            <a:r>
              <a:rPr lang="zh-CN" altLang="zh-CN" dirty="0"/>
              <a:t>（（</a:t>
            </a:r>
            <a:r>
              <a:rPr lang="en-US" altLang="zh-CN" dirty="0"/>
              <a:t>TODAY</a:t>
            </a:r>
            <a:r>
              <a:rPr lang="zh-CN" altLang="zh-CN" dirty="0"/>
              <a:t>（）－</a:t>
            </a:r>
            <a:r>
              <a:rPr lang="en-US" altLang="zh-CN" dirty="0"/>
              <a:t>G2</a:t>
            </a:r>
            <a:r>
              <a:rPr lang="zh-CN" altLang="zh-CN" dirty="0"/>
              <a:t>）</a:t>
            </a:r>
            <a:r>
              <a:rPr lang="en-US" altLang="zh-CN" dirty="0"/>
              <a:t>/365</a:t>
            </a:r>
            <a:r>
              <a:rPr lang="zh-CN" altLang="zh-CN" dirty="0"/>
              <a:t>）”，单击回车键或单击编辑栏的对勾✔，如图</a:t>
            </a:r>
            <a:r>
              <a:rPr lang="en-US" altLang="zh-CN" dirty="0"/>
              <a:t>7-14</a:t>
            </a:r>
            <a:r>
              <a:rPr lang="zh-CN" altLang="zh-CN" dirty="0"/>
              <a:t>所示；</a:t>
            </a:r>
            <a:endParaRPr lang="zh-CN" altLang="zh-CN" dirty="0"/>
          </a:p>
          <a:p>
            <a:pPr lvl="1"/>
            <a:endParaRPr lang="zh-CN" altLang="zh-CN" dirty="0"/>
          </a:p>
          <a:p>
            <a:endParaRPr lang="zh-CN" altLang="en-US" dirty="0"/>
          </a:p>
        </p:txBody>
      </p:sp>
      <p:grpSp>
        <p:nvGrpSpPr>
          <p:cNvPr id="9" name="画布 925"/>
          <p:cNvGrpSpPr/>
          <p:nvPr/>
        </p:nvGrpSpPr>
        <p:grpSpPr>
          <a:xfrm>
            <a:off x="6182590" y="2400248"/>
            <a:ext cx="5268191" cy="2602057"/>
            <a:chOff x="0" y="0"/>
            <a:chExt cx="4419600" cy="1504950"/>
          </a:xfrm>
        </p:grpSpPr>
        <p:sp>
          <p:nvSpPr>
            <p:cNvPr id="10" name="矩形 9"/>
            <p:cNvSpPr/>
            <p:nvPr/>
          </p:nvSpPr>
          <p:spPr>
            <a:xfrm>
              <a:off x="0" y="0"/>
              <a:ext cx="4419600" cy="1504950"/>
            </a:xfrm>
            <a:prstGeom prst="rect">
              <a:avLst/>
            </a:prstGeom>
          </p:spPr>
        </p:sp>
        <p:pic>
          <p:nvPicPr>
            <p:cNvPr id="14" name="图片 13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0" y="0"/>
              <a:ext cx="4320000" cy="795175"/>
            </a:xfrm>
            <a:prstGeom prst="rect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</p:pic>
        <p:sp>
          <p:nvSpPr>
            <p:cNvPr id="15" name="文本框 1448"/>
            <p:cNvSpPr txBox="1"/>
            <p:nvPr/>
          </p:nvSpPr>
          <p:spPr>
            <a:xfrm>
              <a:off x="741975" y="941999"/>
              <a:ext cx="2877525" cy="34290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7-14 </a:t>
              </a: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在编辑栏中输入计算年龄的公式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7.5.5 </a:t>
            </a:r>
            <a:r>
              <a:rPr lang="zh-CN" altLang="zh-CN" b="1" dirty="0"/>
              <a:t>美化表格</a:t>
            </a:r>
            <a:endParaRPr lang="zh-CN" altLang="zh-CN" b="1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3"/>
          </p:nvPr>
        </p:nvSpPr>
        <p:spPr>
          <a:xfrm>
            <a:off x="487075" y="1724892"/>
            <a:ext cx="4066308" cy="22688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1 </a:t>
            </a:r>
            <a:r>
              <a:rPr lang="en-US" altLang="zh-CN" dirty="0" smtClean="0"/>
              <a:t>.</a:t>
            </a:r>
            <a:r>
              <a:rPr lang="zh-CN" altLang="zh-CN" dirty="0" smtClean="0"/>
              <a:t>插入</a:t>
            </a:r>
            <a:r>
              <a:rPr lang="zh-CN" altLang="zh-CN" dirty="0"/>
              <a:t>标题行</a:t>
            </a:r>
            <a:r>
              <a:rPr lang="zh-CN" altLang="en-US" dirty="0"/>
              <a:t>；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/>
              <a:t>2 </a:t>
            </a:r>
            <a:r>
              <a:rPr lang="en-US" altLang="zh-CN" dirty="0" smtClean="0"/>
              <a:t>.</a:t>
            </a:r>
            <a:r>
              <a:rPr lang="zh-CN" altLang="zh-CN" dirty="0" smtClean="0"/>
              <a:t>合并</a:t>
            </a:r>
            <a:r>
              <a:rPr lang="zh-CN" altLang="en-US" dirty="0"/>
              <a:t>标题行</a:t>
            </a:r>
            <a:r>
              <a:rPr lang="zh-CN" altLang="zh-CN" dirty="0"/>
              <a:t>单元格并设置单元格格式</a:t>
            </a:r>
            <a:r>
              <a:rPr lang="zh-CN" altLang="en-US" dirty="0"/>
              <a:t>；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3. </a:t>
            </a:r>
            <a:r>
              <a:rPr lang="zh-CN" altLang="zh-CN" dirty="0"/>
              <a:t>给表格添加框线并设置单元格的对齐方式</a:t>
            </a:r>
            <a:r>
              <a:rPr lang="zh-CN" altLang="en-US" dirty="0"/>
              <a:t>。</a:t>
            </a:r>
            <a:endParaRPr lang="zh-CN" altLang="zh-CN" dirty="0"/>
          </a:p>
          <a:p>
            <a:endParaRPr lang="zh-CN" altLang="zh-CN" b="1" dirty="0"/>
          </a:p>
          <a:p>
            <a:endParaRPr lang="zh-CN" altLang="zh-CN" dirty="0"/>
          </a:p>
          <a:p>
            <a:endParaRPr lang="zh-CN" altLang="en-US" dirty="0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07616" y="1942073"/>
            <a:ext cx="6372225" cy="406717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547507" y="1876509"/>
            <a:ext cx="5105148" cy="36454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sz="2800" dirty="0"/>
              <a:t>将</a:t>
            </a:r>
            <a:r>
              <a:rPr lang="en-US" altLang="zh-CN" sz="2800" dirty="0"/>
              <a:t>Sheet2</a:t>
            </a:r>
            <a:r>
              <a:rPr lang="zh-CN" altLang="zh-CN" sz="2800" dirty="0"/>
              <a:t>工作表更名为“学生情况表”，如图</a:t>
            </a:r>
            <a:r>
              <a:rPr lang="en-US" altLang="zh-CN" sz="2800" dirty="0"/>
              <a:t>7-19</a:t>
            </a:r>
            <a:r>
              <a:rPr lang="zh-CN" altLang="zh-CN" sz="2800" dirty="0"/>
              <a:t>所示。</a:t>
            </a:r>
            <a:endParaRPr lang="zh-CN" altLang="zh-CN" sz="2800" dirty="0"/>
          </a:p>
          <a:p>
            <a:pPr marL="400050" lvl="1" indent="0">
              <a:buNone/>
            </a:pPr>
            <a:r>
              <a:rPr lang="zh-CN" altLang="zh-CN" sz="2400" dirty="0"/>
              <a:t>（</a:t>
            </a:r>
            <a:r>
              <a:rPr lang="en-US" altLang="zh-CN" sz="2400" dirty="0"/>
              <a:t>1</a:t>
            </a:r>
            <a:r>
              <a:rPr lang="zh-CN" altLang="zh-CN" sz="2400" dirty="0"/>
              <a:t>）右击工作表</a:t>
            </a:r>
            <a:r>
              <a:rPr lang="en-US" altLang="zh-CN" sz="2400" dirty="0"/>
              <a:t>Sheet2</a:t>
            </a:r>
            <a:r>
              <a:rPr lang="zh-CN" altLang="zh-CN" sz="2400" dirty="0"/>
              <a:t>的标签，弹出一个快捷菜单；</a:t>
            </a:r>
            <a:endParaRPr lang="zh-CN" altLang="zh-CN" sz="2400" dirty="0"/>
          </a:p>
          <a:p>
            <a:pPr marL="400050" lvl="1" indent="0">
              <a:buNone/>
            </a:pPr>
            <a:r>
              <a:rPr lang="zh-CN" altLang="zh-CN" sz="2400" dirty="0"/>
              <a:t>（</a:t>
            </a:r>
            <a:r>
              <a:rPr lang="en-US" altLang="zh-CN" sz="2400" dirty="0"/>
              <a:t>2</a:t>
            </a:r>
            <a:r>
              <a:rPr lang="zh-CN" altLang="zh-CN" sz="2400" dirty="0"/>
              <a:t>）在快捷菜单中单击【重命名】选项；</a:t>
            </a:r>
            <a:endParaRPr lang="zh-CN" altLang="zh-CN" sz="2400" dirty="0"/>
          </a:p>
          <a:p>
            <a:pPr marL="400050" lvl="1" indent="0">
              <a:buNone/>
            </a:pPr>
            <a:r>
              <a:rPr lang="zh-CN" altLang="zh-CN" sz="2400" dirty="0"/>
              <a:t>（</a:t>
            </a:r>
            <a:r>
              <a:rPr lang="en-US" altLang="zh-CN" sz="2400" dirty="0"/>
              <a:t>3</a:t>
            </a:r>
            <a:r>
              <a:rPr lang="zh-CN" altLang="zh-CN" sz="2400" dirty="0"/>
              <a:t>）在工作表标签处输入“学生情况表”。</a:t>
            </a:r>
            <a:endParaRPr lang="zh-CN" altLang="zh-CN" sz="2400" dirty="0"/>
          </a:p>
          <a:p>
            <a:endParaRPr lang="zh-CN" altLang="en-US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7.4.7</a:t>
            </a:r>
            <a:r>
              <a:rPr lang="zh-CN" altLang="zh-CN" b="1" dirty="0"/>
              <a:t>工作表标签更名</a:t>
            </a:r>
            <a:endParaRPr lang="zh-CN" altLang="zh-CN" b="1" dirty="0"/>
          </a:p>
        </p:txBody>
      </p:sp>
      <p:grpSp>
        <p:nvGrpSpPr>
          <p:cNvPr id="40" name="画布 189"/>
          <p:cNvGrpSpPr/>
          <p:nvPr/>
        </p:nvGrpSpPr>
        <p:grpSpPr>
          <a:xfrm>
            <a:off x="6437167" y="1731254"/>
            <a:ext cx="4473287" cy="4305864"/>
            <a:chOff x="0" y="0"/>
            <a:chExt cx="3390900" cy="3457575"/>
          </a:xfrm>
        </p:grpSpPr>
        <p:sp>
          <p:nvSpPr>
            <p:cNvPr id="41" name="矩形 40"/>
            <p:cNvSpPr/>
            <p:nvPr/>
          </p:nvSpPr>
          <p:spPr>
            <a:xfrm>
              <a:off x="0" y="0"/>
              <a:ext cx="3390900" cy="3457575"/>
            </a:xfrm>
            <a:prstGeom prst="rect">
              <a:avLst/>
            </a:prstGeom>
            <a:ln>
              <a:noFill/>
            </a:ln>
          </p:spPr>
        </p:sp>
        <p:grpSp>
          <p:nvGrpSpPr>
            <p:cNvPr id="42" name="组合 41"/>
            <p:cNvGrpSpPr/>
            <p:nvPr/>
          </p:nvGrpSpPr>
          <p:grpSpPr>
            <a:xfrm>
              <a:off x="404205" y="40961"/>
              <a:ext cx="2192306" cy="2886268"/>
              <a:chOff x="385155" y="180000"/>
              <a:chExt cx="2192306" cy="2886268"/>
            </a:xfrm>
            <a:effectLst/>
          </p:grpSpPr>
          <p:pic>
            <p:nvPicPr>
              <p:cNvPr id="44" name="图片 43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406032" y="180000"/>
                <a:ext cx="2171429" cy="2514286"/>
              </a:xfrm>
              <a:prstGeom prst="rect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</p:pic>
          <p:sp>
            <p:nvSpPr>
              <p:cNvPr id="45" name="椭圆 44"/>
              <p:cNvSpPr/>
              <p:nvPr/>
            </p:nvSpPr>
            <p:spPr>
              <a:xfrm>
                <a:off x="1135382" y="750014"/>
                <a:ext cx="794385" cy="246579"/>
              </a:xfrm>
              <a:prstGeom prst="ellips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46" name="文本框 1448"/>
              <p:cNvSpPr txBox="1"/>
              <p:nvPr/>
            </p:nvSpPr>
            <p:spPr>
              <a:xfrm>
                <a:off x="405998" y="2769088"/>
                <a:ext cx="1523671" cy="29718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6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2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①右击</a:t>
                </a:r>
                <a:r>
                  <a:rPr lang="en-US" sz="12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Sheet2</a:t>
                </a:r>
                <a:r>
                  <a:rPr lang="zh-CN" sz="12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标签</a:t>
                </a:r>
                <a:endParaRPr lang="zh-CN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7" name="文本框 1448"/>
              <p:cNvSpPr txBox="1"/>
              <p:nvPr/>
            </p:nvSpPr>
            <p:spPr>
              <a:xfrm>
                <a:off x="1685771" y="452834"/>
                <a:ext cx="713994" cy="29718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6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2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②选择</a:t>
                </a:r>
                <a:endParaRPr lang="zh-CN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8" name="椭圆 47"/>
              <p:cNvSpPr/>
              <p:nvPr/>
            </p:nvSpPr>
            <p:spPr>
              <a:xfrm>
                <a:off x="385155" y="2447707"/>
                <a:ext cx="794385" cy="246579"/>
              </a:xfrm>
              <a:prstGeom prst="ellips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43" name="文本框 1448"/>
            <p:cNvSpPr txBox="1"/>
            <p:nvPr/>
          </p:nvSpPr>
          <p:spPr>
            <a:xfrm>
              <a:off x="560144" y="3035813"/>
              <a:ext cx="1959319" cy="324485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7-19 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更改工作表标签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547507" y="1731254"/>
            <a:ext cx="5105148" cy="2544911"/>
          </a:xfrm>
        </p:spPr>
        <p:txBody>
          <a:bodyPr/>
          <a:lstStyle/>
          <a:p>
            <a:pPr marL="0" indent="0">
              <a:buNone/>
            </a:pPr>
            <a:r>
              <a:rPr lang="en-US" altLang="zh-CN" b="1" dirty="0"/>
              <a:t>1 </a:t>
            </a:r>
            <a:r>
              <a:rPr lang="zh-CN" altLang="zh-CN" b="1" dirty="0"/>
              <a:t>打印预览</a:t>
            </a:r>
            <a:endParaRPr lang="zh-CN" altLang="zh-CN" b="1" dirty="0"/>
          </a:p>
          <a:p>
            <a:pPr lvl="1"/>
            <a:r>
              <a:rPr lang="zh-CN" altLang="zh-CN" dirty="0"/>
              <a:t>切换到【文件】选项卡，在左侧菜单栏中单击【打印】选项；可以看到窗口界面分为三栏，左侧是菜单栏，中间是打印机设置栏，右侧是文档打印预览栏，如图</a:t>
            </a:r>
            <a:r>
              <a:rPr lang="en-US" altLang="zh-CN" dirty="0"/>
              <a:t>7-20</a:t>
            </a:r>
            <a:r>
              <a:rPr lang="zh-CN" altLang="zh-CN" dirty="0"/>
              <a:t>所示。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7.4.8 </a:t>
            </a:r>
            <a:r>
              <a:rPr lang="zh-CN" altLang="zh-CN" b="1" dirty="0"/>
              <a:t>打印设置</a:t>
            </a:r>
            <a:endParaRPr lang="zh-CN" altLang="zh-CN" b="1" dirty="0"/>
          </a:p>
        </p:txBody>
      </p:sp>
      <p:grpSp>
        <p:nvGrpSpPr>
          <p:cNvPr id="40" name="画布 1804"/>
          <p:cNvGrpSpPr/>
          <p:nvPr/>
        </p:nvGrpSpPr>
        <p:grpSpPr>
          <a:xfrm>
            <a:off x="5860471" y="1731253"/>
            <a:ext cx="5829301" cy="4430555"/>
            <a:chOff x="0" y="0"/>
            <a:chExt cx="4648200" cy="3886200"/>
          </a:xfrm>
        </p:grpSpPr>
        <p:sp>
          <p:nvSpPr>
            <p:cNvPr id="41" name="矩形 40"/>
            <p:cNvSpPr/>
            <p:nvPr/>
          </p:nvSpPr>
          <p:spPr>
            <a:xfrm>
              <a:off x="0" y="0"/>
              <a:ext cx="4648200" cy="3886200"/>
            </a:xfrm>
            <a:prstGeom prst="rect">
              <a:avLst/>
            </a:prstGeom>
            <a:ln>
              <a:noFill/>
            </a:ln>
          </p:spPr>
        </p:sp>
        <p:sp>
          <p:nvSpPr>
            <p:cNvPr id="42" name="文本框 1448"/>
            <p:cNvSpPr txBox="1"/>
            <p:nvPr/>
          </p:nvSpPr>
          <p:spPr>
            <a:xfrm>
              <a:off x="1266130" y="3504439"/>
              <a:ext cx="2172395" cy="324485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7-20 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打印预览界面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pic>
          <p:nvPicPr>
            <p:cNvPr id="43" name="图片 42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85725" y="66679"/>
              <a:ext cx="4428000" cy="330044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547507" y="1731254"/>
            <a:ext cx="1114226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b="1" dirty="0"/>
              <a:t>2</a:t>
            </a:r>
            <a:r>
              <a:rPr lang="zh-CN" altLang="zh-CN" b="1" dirty="0"/>
              <a:t>分析打印页面</a:t>
            </a:r>
            <a:endParaRPr lang="zh-CN" altLang="zh-CN" b="1" dirty="0"/>
          </a:p>
          <a:p>
            <a:pPr marL="400050" lvl="1" indent="0">
              <a:buNone/>
            </a:pPr>
            <a:r>
              <a:rPr lang="en-US" altLang="zh-CN" dirty="0"/>
              <a:t>         </a:t>
            </a:r>
            <a:r>
              <a:rPr lang="zh-CN" altLang="zh-CN" dirty="0"/>
              <a:t>通过打印预览可以了解当前页面情况。可以看到，用</a:t>
            </a:r>
            <a:r>
              <a:rPr lang="en-US" altLang="zh-CN" dirty="0"/>
              <a:t>A4</a:t>
            </a:r>
            <a:r>
              <a:rPr lang="zh-CN" altLang="zh-CN" dirty="0"/>
              <a:t>纸打印本文档共需要</a:t>
            </a:r>
            <a:r>
              <a:rPr lang="en-US" altLang="zh-CN" dirty="0"/>
              <a:t>4</a:t>
            </a:r>
            <a:r>
              <a:rPr lang="zh-CN" altLang="zh-CN" dirty="0"/>
              <a:t>页纸，目前每张纸不可打印所有列，翻看第</a:t>
            </a:r>
            <a:r>
              <a:rPr lang="en-US" altLang="zh-CN" dirty="0"/>
              <a:t>2</a:t>
            </a:r>
            <a:r>
              <a:rPr lang="zh-CN" altLang="zh-CN" dirty="0"/>
              <a:t>页，可以看到，没有打印标题行，没有设置页码。</a:t>
            </a:r>
            <a:endParaRPr lang="zh-CN" altLang="zh-CN" dirty="0"/>
          </a:p>
          <a:p>
            <a:pPr marL="0" indent="0">
              <a:buNone/>
            </a:pPr>
            <a:r>
              <a:rPr lang="zh-CN" altLang="zh-CN" b="1" dirty="0"/>
              <a:t>我们修改的方案是：</a:t>
            </a:r>
            <a:endParaRPr lang="zh-CN" altLang="zh-CN" b="1" dirty="0"/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zh-CN" altLang="zh-CN" dirty="0"/>
              <a:t>调整各列的列宽，尽量使得一个版面可以打印所有各列；</a:t>
            </a:r>
            <a:endParaRPr lang="zh-CN" altLang="zh-CN" dirty="0"/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zh-CN" altLang="zh-CN" dirty="0"/>
              <a:t>重新设置页边距，使可以打印更多的列；</a:t>
            </a:r>
            <a:endParaRPr lang="zh-CN" altLang="zh-CN" dirty="0"/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zh-CN" altLang="zh-CN" dirty="0"/>
              <a:t>如果调整列宽和重新设置页边距后一张纸仍然不能打印所有列，可以考虑将页面横向打印；</a:t>
            </a:r>
            <a:endParaRPr lang="zh-CN" altLang="zh-CN" dirty="0"/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zh-CN" altLang="zh-CN" dirty="0"/>
              <a:t>设置打印标题，使得每一页都有标题行；</a:t>
            </a:r>
            <a:endParaRPr lang="zh-CN" altLang="zh-CN" dirty="0"/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zh-CN" altLang="zh-CN" dirty="0"/>
              <a:t>设置页码，更好的理顺装订顺序。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7.4.8 </a:t>
            </a:r>
            <a:r>
              <a:rPr lang="zh-CN" altLang="zh-CN" b="1" dirty="0"/>
              <a:t>打印设置</a:t>
            </a:r>
            <a:endParaRPr lang="zh-CN" altLang="zh-CN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547507" y="1731255"/>
            <a:ext cx="4824593" cy="3929958"/>
          </a:xfrm>
        </p:spPr>
        <p:txBody>
          <a:bodyPr>
            <a:normAutofit/>
          </a:bodyPr>
          <a:lstStyle/>
          <a:p>
            <a:r>
              <a:rPr lang="en-US" altLang="zh-CN" b="1" dirty="0"/>
              <a:t>3 </a:t>
            </a:r>
            <a:r>
              <a:rPr lang="zh-CN" altLang="zh-CN" b="1" dirty="0"/>
              <a:t>页面设置</a:t>
            </a:r>
            <a:endParaRPr lang="en-US" altLang="zh-CN" b="1" dirty="0"/>
          </a:p>
          <a:p>
            <a:pPr marL="457200" lvl="1" indent="0">
              <a:buNone/>
            </a:pPr>
            <a:r>
              <a:rPr lang="zh-CN" altLang="zh-CN" b="1" dirty="0"/>
              <a:t>（</a:t>
            </a:r>
            <a:r>
              <a:rPr lang="en-US" altLang="zh-CN" b="1" dirty="0"/>
              <a:t>1</a:t>
            </a:r>
            <a:r>
              <a:rPr lang="zh-CN" altLang="zh-CN" b="1" dirty="0"/>
              <a:t>）在【页边距】选项卡中设置</a:t>
            </a:r>
            <a:endParaRPr lang="en-US" altLang="zh-CN" b="1" dirty="0"/>
          </a:p>
          <a:p>
            <a:pPr marL="457200" lvl="1" indent="0">
              <a:buNone/>
            </a:pPr>
            <a:r>
              <a:rPr lang="zh-CN" altLang="zh-CN" dirty="0"/>
              <a:t>首先适当调整各列的列宽，看一看一页纸能不能打印所有的列，如果不能请进入</a:t>
            </a:r>
            <a:r>
              <a:rPr lang="zh-CN" altLang="en-US" dirty="0"/>
              <a:t>页面设置对话框中设置。</a:t>
            </a:r>
            <a:endParaRPr lang="en-US" altLang="zh-CN" dirty="0"/>
          </a:p>
          <a:p>
            <a:pPr marL="457200" lvl="1" indent="0">
              <a:buNone/>
            </a:pPr>
            <a:r>
              <a:rPr lang="zh-CN" altLang="en-US" b="1" dirty="0"/>
              <a:t>要点是将左右边距设置小一些。</a:t>
            </a:r>
            <a:endParaRPr lang="en-US" altLang="zh-CN" b="1" dirty="0"/>
          </a:p>
          <a:p>
            <a:pPr marL="457200" lvl="1" indent="0">
              <a:buNone/>
            </a:pPr>
            <a:r>
              <a:rPr lang="zh-CN" altLang="en-US" b="1" dirty="0"/>
              <a:t>如果列数比较多可切换到</a:t>
            </a:r>
            <a:r>
              <a:rPr lang="en-US" altLang="zh-CN" b="1" dirty="0"/>
              <a:t>【</a:t>
            </a:r>
            <a:r>
              <a:rPr lang="zh-CN" altLang="en-US" b="1" dirty="0"/>
              <a:t>页面</a:t>
            </a:r>
            <a:r>
              <a:rPr lang="en-US" altLang="zh-CN" b="1" dirty="0"/>
              <a:t>】</a:t>
            </a:r>
            <a:r>
              <a:rPr lang="zh-CN" altLang="en-US" b="1" dirty="0"/>
              <a:t>选项卡，将纸张方向设置为横向</a:t>
            </a:r>
            <a:endParaRPr lang="zh-CN" altLang="zh-CN" b="1" dirty="0"/>
          </a:p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7.4.8 </a:t>
            </a:r>
            <a:r>
              <a:rPr lang="zh-CN" altLang="zh-CN" b="1" dirty="0"/>
              <a:t>打印设置</a:t>
            </a:r>
            <a:endParaRPr lang="zh-CN" altLang="zh-CN" b="1" dirty="0"/>
          </a:p>
        </p:txBody>
      </p:sp>
      <p:grpSp>
        <p:nvGrpSpPr>
          <p:cNvPr id="6" name="组合 5"/>
          <p:cNvGrpSpPr/>
          <p:nvPr/>
        </p:nvGrpSpPr>
        <p:grpSpPr>
          <a:xfrm>
            <a:off x="6257177" y="1649090"/>
            <a:ext cx="4314045" cy="4191564"/>
            <a:chOff x="740489" y="174661"/>
            <a:chExt cx="2573965" cy="3200400"/>
          </a:xfrm>
        </p:grpSpPr>
        <p:pic>
          <p:nvPicPr>
            <p:cNvPr id="7" name="图片 6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740489" y="174661"/>
              <a:ext cx="2573965" cy="3200400"/>
            </a:xfrm>
            <a:prstGeom prst="rect">
              <a:avLst/>
            </a:prstGeom>
          </p:spPr>
        </p:pic>
        <p:sp>
          <p:nvSpPr>
            <p:cNvPr id="8" name="椭圆 7"/>
            <p:cNvSpPr/>
            <p:nvPr/>
          </p:nvSpPr>
          <p:spPr>
            <a:xfrm>
              <a:off x="1109609" y="1197141"/>
              <a:ext cx="523878" cy="514985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zh-CN" altLang="en-US"/>
            </a:p>
          </p:txBody>
        </p:sp>
        <p:sp>
          <p:nvSpPr>
            <p:cNvPr id="9" name="椭圆 8"/>
            <p:cNvSpPr/>
            <p:nvPr/>
          </p:nvSpPr>
          <p:spPr>
            <a:xfrm>
              <a:off x="2414427" y="1197141"/>
              <a:ext cx="523878" cy="514985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zh-CN" altLang="en-US"/>
            </a:p>
          </p:txBody>
        </p:sp>
        <p:sp>
          <p:nvSpPr>
            <p:cNvPr id="10" name="椭圆 9"/>
            <p:cNvSpPr/>
            <p:nvPr/>
          </p:nvSpPr>
          <p:spPr>
            <a:xfrm>
              <a:off x="821908" y="2352782"/>
              <a:ext cx="523878" cy="232647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zh-CN" altLang="en-US"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547507" y="1731255"/>
            <a:ext cx="4025335" cy="1774694"/>
          </a:xfrm>
        </p:spPr>
        <p:txBody>
          <a:bodyPr>
            <a:normAutofit/>
          </a:bodyPr>
          <a:lstStyle/>
          <a:p>
            <a:r>
              <a:rPr lang="en-US" altLang="zh-CN" b="1" dirty="0"/>
              <a:t>3 </a:t>
            </a:r>
            <a:r>
              <a:rPr lang="zh-CN" altLang="zh-CN" b="1" dirty="0"/>
              <a:t>页面设置</a:t>
            </a:r>
            <a:endParaRPr lang="en-US" altLang="zh-CN" b="1" dirty="0"/>
          </a:p>
          <a:p>
            <a:pPr marL="457200" lvl="1" indent="0">
              <a:buNone/>
            </a:pPr>
            <a:r>
              <a:rPr lang="zh-CN" altLang="zh-CN" b="1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）在【页眉</a:t>
            </a:r>
            <a:r>
              <a:rPr lang="en-US" altLang="zh-CN" dirty="0"/>
              <a:t>/</a:t>
            </a:r>
            <a:r>
              <a:rPr lang="zh-CN" altLang="zh-CN" dirty="0"/>
              <a:t>页脚】选项卡中设置</a:t>
            </a:r>
            <a:r>
              <a:rPr lang="zh-CN" altLang="en-US" dirty="0"/>
              <a:t>页码</a:t>
            </a:r>
            <a:endParaRPr lang="zh-CN" altLang="zh-CN" dirty="0"/>
          </a:p>
          <a:p>
            <a:pPr marL="0" indent="0">
              <a:buNone/>
            </a:pPr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82337" y="112143"/>
            <a:ext cx="10972800" cy="803575"/>
          </a:xfrm>
        </p:spPr>
        <p:txBody>
          <a:bodyPr>
            <a:normAutofit/>
          </a:bodyPr>
          <a:lstStyle/>
          <a:p>
            <a:r>
              <a:rPr lang="en-US" altLang="zh-CN" sz="3200" b="1" dirty="0"/>
              <a:t>7.4.8 </a:t>
            </a:r>
            <a:r>
              <a:rPr lang="zh-CN" altLang="zh-CN" sz="3200" b="1" dirty="0"/>
              <a:t>打印设置</a:t>
            </a:r>
            <a:endParaRPr lang="zh-CN" altLang="zh-CN" sz="3200" b="1" dirty="0"/>
          </a:p>
        </p:txBody>
      </p:sp>
      <p:grpSp>
        <p:nvGrpSpPr>
          <p:cNvPr id="11" name="画布 149"/>
          <p:cNvGrpSpPr/>
          <p:nvPr/>
        </p:nvGrpSpPr>
        <p:grpSpPr>
          <a:xfrm>
            <a:off x="5070764" y="1339628"/>
            <a:ext cx="5559136" cy="5180461"/>
            <a:chOff x="0" y="0"/>
            <a:chExt cx="4105275" cy="4961255"/>
          </a:xfrm>
        </p:grpSpPr>
        <p:sp>
          <p:nvSpPr>
            <p:cNvPr id="12" name="矩形 11"/>
            <p:cNvSpPr/>
            <p:nvPr/>
          </p:nvSpPr>
          <p:spPr>
            <a:xfrm>
              <a:off x="0" y="0"/>
              <a:ext cx="4105275" cy="4961255"/>
            </a:xfrm>
            <a:prstGeom prst="rect">
              <a:avLst/>
            </a:prstGeom>
            <a:ln>
              <a:noFill/>
            </a:ln>
          </p:spPr>
        </p:sp>
        <p:grpSp>
          <p:nvGrpSpPr>
            <p:cNvPr id="13" name="组合 12"/>
            <p:cNvGrpSpPr/>
            <p:nvPr/>
          </p:nvGrpSpPr>
          <p:grpSpPr>
            <a:xfrm>
              <a:off x="257175" y="35999"/>
              <a:ext cx="3514928" cy="4292460"/>
              <a:chOff x="257175" y="35999"/>
              <a:chExt cx="3514928" cy="4292460"/>
            </a:xfrm>
          </p:grpSpPr>
          <p:pic>
            <p:nvPicPr>
              <p:cNvPr id="15" name="图片 14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380720" y="35999"/>
                <a:ext cx="3263931" cy="4058285"/>
              </a:xfrm>
              <a:prstGeom prst="rect">
                <a:avLst/>
              </a:prstGeom>
            </p:spPr>
          </p:pic>
          <p:pic>
            <p:nvPicPr>
              <p:cNvPr id="16" name="图片 15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57175" y="2214074"/>
                <a:ext cx="3514928" cy="2114385"/>
              </a:xfrm>
              <a:prstGeom prst="rect">
                <a:avLst/>
              </a:prstGeom>
            </p:spPr>
          </p:pic>
          <p:sp>
            <p:nvSpPr>
              <p:cNvPr id="17" name="椭圆 16"/>
              <p:cNvSpPr/>
              <p:nvPr/>
            </p:nvSpPr>
            <p:spPr>
              <a:xfrm>
                <a:off x="1993185" y="1369758"/>
                <a:ext cx="981165" cy="400597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8" name="文本框 1448"/>
              <p:cNvSpPr txBox="1"/>
              <p:nvPr/>
            </p:nvSpPr>
            <p:spPr>
              <a:xfrm>
                <a:off x="2060505" y="980915"/>
                <a:ext cx="786092" cy="297815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文本框 1448"/>
              <p:cNvSpPr txBox="1"/>
              <p:nvPr/>
            </p:nvSpPr>
            <p:spPr>
              <a:xfrm>
                <a:off x="1212780" y="3702824"/>
                <a:ext cx="1012454" cy="297815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②定位光标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" name="文本框 1448"/>
              <p:cNvSpPr txBox="1"/>
              <p:nvPr/>
            </p:nvSpPr>
            <p:spPr>
              <a:xfrm>
                <a:off x="960410" y="2737693"/>
                <a:ext cx="786092" cy="297815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③单击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椭圆 20"/>
              <p:cNvSpPr/>
              <p:nvPr/>
            </p:nvSpPr>
            <p:spPr>
              <a:xfrm>
                <a:off x="1322954" y="3126084"/>
                <a:ext cx="199485" cy="241588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cxnSp>
            <p:nvCxnSpPr>
              <p:cNvPr id="22" name="直接箭头连接符 21"/>
              <p:cNvCxnSpPr>
                <a:stCxn id="20" idx="2"/>
                <a:endCxn id="21" idx="0"/>
              </p:cNvCxnSpPr>
              <p:nvPr/>
            </p:nvCxnSpPr>
            <p:spPr>
              <a:xfrm>
                <a:off x="1353456" y="3035508"/>
                <a:ext cx="69241" cy="9057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接箭头连接符 22"/>
              <p:cNvCxnSpPr>
                <a:stCxn id="19" idx="0"/>
              </p:cNvCxnSpPr>
              <p:nvPr/>
            </p:nvCxnSpPr>
            <p:spPr>
              <a:xfrm flipV="1">
                <a:off x="1719007" y="3516189"/>
                <a:ext cx="27495" cy="186542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文本框 1448"/>
            <p:cNvSpPr txBox="1"/>
            <p:nvPr/>
          </p:nvSpPr>
          <p:spPr>
            <a:xfrm>
              <a:off x="1042439" y="4377209"/>
              <a:ext cx="2202180" cy="39497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7-22 </a:t>
              </a:r>
              <a:r>
                <a:rPr lang="zh-CN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页码设置</a:t>
              </a:r>
              <a:endParaRPr lang="zh-CN" sz="1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547507" y="1731254"/>
            <a:ext cx="4824593" cy="2222181"/>
          </a:xfrm>
        </p:spPr>
        <p:txBody>
          <a:bodyPr>
            <a:normAutofit/>
          </a:bodyPr>
          <a:lstStyle/>
          <a:p>
            <a:r>
              <a:rPr lang="en-US" altLang="zh-CN" b="1" dirty="0"/>
              <a:t>3 </a:t>
            </a:r>
            <a:r>
              <a:rPr lang="zh-CN" altLang="zh-CN" b="1" dirty="0"/>
              <a:t>页面设置</a:t>
            </a:r>
            <a:endParaRPr lang="en-US" altLang="zh-CN" b="1" dirty="0"/>
          </a:p>
          <a:p>
            <a:pPr marL="457200" lvl="1" indent="0">
              <a:buNone/>
            </a:pPr>
            <a:r>
              <a:rPr lang="zh-CN" altLang="zh-CN" b="1" dirty="0"/>
              <a:t>（</a:t>
            </a:r>
            <a:r>
              <a:rPr lang="en-US" altLang="zh-CN" b="1" dirty="0"/>
              <a:t>3</a:t>
            </a:r>
            <a:r>
              <a:rPr lang="zh-CN" altLang="zh-CN" b="1" dirty="0"/>
              <a:t>）在【工作表】选项卡中设置</a:t>
            </a:r>
            <a:endParaRPr lang="en-US" altLang="zh-CN" b="1" dirty="0"/>
          </a:p>
          <a:p>
            <a:pPr marL="457200" lvl="1" indent="0">
              <a:buNone/>
            </a:pPr>
            <a:r>
              <a:rPr lang="zh-CN" altLang="zh-CN" dirty="0"/>
              <a:t>在【工作表】选项卡中，设置顶端标题行，如图</a:t>
            </a:r>
            <a:r>
              <a:rPr lang="en-US" altLang="zh-CN" dirty="0"/>
              <a:t>7-23</a:t>
            </a:r>
            <a:r>
              <a:rPr lang="zh-CN" altLang="zh-CN" dirty="0"/>
              <a:t>所示。</a:t>
            </a:r>
            <a:endParaRPr lang="zh-CN" altLang="zh-CN" dirty="0"/>
          </a:p>
          <a:p>
            <a:pPr marL="457200" lvl="1" indent="0">
              <a:buNone/>
            </a:pPr>
            <a:endParaRPr lang="zh-CN" altLang="zh-CN" b="1" dirty="0"/>
          </a:p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7.4.8 </a:t>
            </a:r>
            <a:r>
              <a:rPr lang="zh-CN" altLang="zh-CN" b="1" dirty="0"/>
              <a:t>打印设置</a:t>
            </a:r>
            <a:endParaRPr lang="zh-CN" altLang="zh-CN" b="1" dirty="0"/>
          </a:p>
        </p:txBody>
      </p:sp>
      <p:grpSp>
        <p:nvGrpSpPr>
          <p:cNvPr id="11" name="画布 243"/>
          <p:cNvGrpSpPr/>
          <p:nvPr/>
        </p:nvGrpSpPr>
        <p:grpSpPr>
          <a:xfrm>
            <a:off x="5364022" y="1646237"/>
            <a:ext cx="5309755" cy="4629872"/>
            <a:chOff x="0" y="0"/>
            <a:chExt cx="3724275" cy="3723640"/>
          </a:xfrm>
        </p:grpSpPr>
        <p:sp>
          <p:nvSpPr>
            <p:cNvPr id="12" name="矩形 11"/>
            <p:cNvSpPr/>
            <p:nvPr/>
          </p:nvSpPr>
          <p:spPr>
            <a:xfrm>
              <a:off x="0" y="0"/>
              <a:ext cx="3724275" cy="3723640"/>
            </a:xfrm>
            <a:prstGeom prst="rect">
              <a:avLst/>
            </a:prstGeom>
            <a:ln>
              <a:noFill/>
            </a:ln>
          </p:spPr>
        </p:sp>
        <p:sp>
          <p:nvSpPr>
            <p:cNvPr id="13" name="文本框 1448"/>
            <p:cNvSpPr txBox="1"/>
            <p:nvPr/>
          </p:nvSpPr>
          <p:spPr>
            <a:xfrm>
              <a:off x="998508" y="3293070"/>
              <a:ext cx="2202180" cy="39497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7-23 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打印标题设置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4" name="组合 13"/>
            <p:cNvGrpSpPr/>
            <p:nvPr/>
          </p:nvGrpSpPr>
          <p:grpSpPr>
            <a:xfrm>
              <a:off x="626723" y="0"/>
              <a:ext cx="2573965" cy="3200400"/>
              <a:chOff x="626723" y="0"/>
              <a:chExt cx="2573965" cy="3200400"/>
            </a:xfrm>
          </p:grpSpPr>
          <p:pic>
            <p:nvPicPr>
              <p:cNvPr id="15" name="图片 14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626723" y="0"/>
                <a:ext cx="2573965" cy="3200400"/>
              </a:xfrm>
              <a:prstGeom prst="rect">
                <a:avLst/>
              </a:prstGeom>
            </p:spPr>
          </p:pic>
          <p:sp>
            <p:nvSpPr>
              <p:cNvPr id="16" name="椭圆 15"/>
              <p:cNvSpPr/>
              <p:nvPr/>
            </p:nvSpPr>
            <p:spPr>
              <a:xfrm>
                <a:off x="1279333" y="673156"/>
                <a:ext cx="508369" cy="241300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9004" y="1828301"/>
            <a:ext cx="10724443" cy="375222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zh-CN" altLang="zh-CN" b="1" dirty="0"/>
              <a:t>实训</a:t>
            </a:r>
            <a:r>
              <a:rPr lang="en-US" altLang="zh-CN" b="1" dirty="0"/>
              <a:t>1</a:t>
            </a:r>
            <a:r>
              <a:rPr lang="zh-CN" altLang="zh-CN" b="1" dirty="0"/>
              <a:t>： 制作销售订单明细表</a:t>
            </a:r>
            <a:endParaRPr lang="en-US" altLang="zh-CN" b="1" dirty="0"/>
          </a:p>
          <a:p>
            <a:pPr marL="457200" lvl="1" indent="0">
              <a:buNone/>
            </a:pPr>
            <a:r>
              <a:rPr lang="zh-CN" altLang="zh-CN" b="1" dirty="0"/>
              <a:t>操作要求：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sz="2400" dirty="0"/>
              <a:t>1</a:t>
            </a:r>
            <a:r>
              <a:rPr lang="zh-CN" altLang="zh-CN" sz="2400" dirty="0"/>
              <a:t>）打开“素材</a:t>
            </a:r>
            <a:r>
              <a:rPr lang="en-US" altLang="zh-CN" sz="2400" dirty="0"/>
              <a:t>/</a:t>
            </a:r>
            <a:r>
              <a:rPr lang="zh-CN" altLang="zh-CN" sz="2400" dirty="0"/>
              <a:t>案例七</a:t>
            </a:r>
            <a:r>
              <a:rPr lang="en-US" altLang="zh-CN" sz="2400" dirty="0"/>
              <a:t>/</a:t>
            </a:r>
            <a:r>
              <a:rPr lang="zh-CN" altLang="zh-CN" sz="2400" dirty="0"/>
              <a:t>实训</a:t>
            </a:r>
            <a:r>
              <a:rPr lang="en-US" altLang="zh-CN" sz="2400" dirty="0"/>
              <a:t>1/</a:t>
            </a:r>
            <a:r>
              <a:rPr lang="zh-CN" altLang="zh-CN" sz="2400" dirty="0"/>
              <a:t>订单明细（素材）</a:t>
            </a:r>
            <a:r>
              <a:rPr lang="en-US" altLang="zh-CN" sz="2400" dirty="0"/>
              <a:t>.</a:t>
            </a:r>
            <a:r>
              <a:rPr lang="en-US" altLang="zh-CN" sz="2400" dirty="0" err="1"/>
              <a:t>xlsx</a:t>
            </a:r>
            <a:r>
              <a:rPr lang="zh-CN" altLang="zh-CN" sz="2400" dirty="0"/>
              <a:t>”，将文档另存到“我的作品</a:t>
            </a:r>
            <a:r>
              <a:rPr lang="en-US" altLang="zh-CN" sz="2400" dirty="0"/>
              <a:t>/</a:t>
            </a:r>
            <a:r>
              <a:rPr lang="zh-CN" altLang="zh-CN" sz="2400" dirty="0"/>
              <a:t>案例七</a:t>
            </a:r>
            <a:r>
              <a:rPr lang="en-US" altLang="zh-CN" sz="2400" dirty="0"/>
              <a:t>/</a:t>
            </a:r>
            <a:r>
              <a:rPr lang="zh-CN" altLang="zh-CN" sz="2400" dirty="0"/>
              <a:t>实训</a:t>
            </a:r>
            <a:r>
              <a:rPr lang="en-US" altLang="zh-CN" sz="2400" dirty="0"/>
              <a:t>1</a:t>
            </a:r>
            <a:r>
              <a:rPr lang="zh-CN" altLang="zh-CN" sz="2400" dirty="0"/>
              <a:t>”中，将文件名改为“订单明细</a:t>
            </a:r>
            <a:r>
              <a:rPr lang="en-US" altLang="zh-CN" sz="2400" dirty="0"/>
              <a:t>.</a:t>
            </a:r>
            <a:r>
              <a:rPr lang="en-US" altLang="zh-CN" sz="2400" dirty="0" err="1"/>
              <a:t>xlsx</a:t>
            </a:r>
            <a:r>
              <a:rPr lang="zh-CN" altLang="zh-CN" sz="2400" dirty="0"/>
              <a:t>”。</a:t>
            </a:r>
            <a:endParaRPr lang="zh-CN" altLang="zh-CN" sz="2400" dirty="0"/>
          </a:p>
          <a:p>
            <a:pPr marL="457200" lvl="1" indent="0">
              <a:buNone/>
            </a:pPr>
            <a:r>
              <a:rPr lang="zh-CN" altLang="zh-CN" sz="2400" dirty="0"/>
              <a:t>（</a:t>
            </a:r>
            <a:r>
              <a:rPr lang="en-US" altLang="zh-CN" sz="2400" dirty="0"/>
              <a:t>2</a:t>
            </a:r>
            <a:r>
              <a:rPr lang="zh-CN" altLang="zh-CN" sz="2400" dirty="0"/>
              <a:t>）合并单元格</a:t>
            </a:r>
            <a:r>
              <a:rPr lang="en-US" altLang="zh-CN" sz="2400" dirty="0"/>
              <a:t>A1</a:t>
            </a:r>
            <a:r>
              <a:rPr lang="zh-CN" altLang="zh-CN" sz="2400" dirty="0"/>
              <a:t>：</a:t>
            </a:r>
            <a:r>
              <a:rPr lang="en-US" altLang="zh-CN" sz="2400" dirty="0"/>
              <a:t>H1</a:t>
            </a:r>
            <a:r>
              <a:rPr lang="zh-CN" altLang="zh-CN" sz="2400" dirty="0"/>
              <a:t>，将标题文字设置为宋体，</a:t>
            </a:r>
            <a:r>
              <a:rPr lang="en-US" altLang="zh-CN" sz="2400" dirty="0"/>
              <a:t>16</a:t>
            </a:r>
            <a:r>
              <a:rPr lang="zh-CN" altLang="zh-CN" sz="2400" dirty="0"/>
              <a:t>磅，居中；</a:t>
            </a:r>
            <a:endParaRPr lang="zh-CN" altLang="zh-CN" sz="2400" dirty="0"/>
          </a:p>
          <a:p>
            <a:pPr marL="457200" lvl="1" indent="0">
              <a:buNone/>
            </a:pPr>
            <a:r>
              <a:rPr lang="zh-CN" altLang="zh-CN" sz="2400" dirty="0"/>
              <a:t>（</a:t>
            </a:r>
            <a:r>
              <a:rPr lang="en-US" altLang="zh-CN" sz="2400" dirty="0"/>
              <a:t>3</a:t>
            </a:r>
            <a:r>
              <a:rPr lang="zh-CN" altLang="zh-CN" sz="2400" dirty="0"/>
              <a:t>）列标题字体为宋体，</a:t>
            </a:r>
            <a:r>
              <a:rPr lang="en-US" altLang="zh-CN" sz="2400" dirty="0"/>
              <a:t>11</a:t>
            </a:r>
            <a:r>
              <a:rPr lang="zh-CN" altLang="zh-CN" sz="2400" dirty="0"/>
              <a:t>磅，加粗；</a:t>
            </a:r>
            <a:endParaRPr lang="zh-CN" altLang="zh-CN" sz="2400" dirty="0"/>
          </a:p>
          <a:p>
            <a:pPr marL="457200" lvl="1" indent="0">
              <a:buNone/>
            </a:pPr>
            <a:r>
              <a:rPr lang="zh-CN" altLang="zh-CN" sz="2400" dirty="0"/>
              <a:t>（</a:t>
            </a:r>
            <a:r>
              <a:rPr lang="en-US" altLang="zh-CN" sz="2400" dirty="0"/>
              <a:t>4</a:t>
            </a:r>
            <a:r>
              <a:rPr lang="zh-CN" altLang="zh-CN" sz="2400" dirty="0"/>
              <a:t>）订单编号列数据，输入第一个数据后采用填充柄序列填充方式完成输入；</a:t>
            </a:r>
            <a:endParaRPr lang="zh-CN" altLang="zh-CN" sz="2400" dirty="0"/>
          </a:p>
          <a:p>
            <a:pPr marL="457200" lvl="1" indent="0">
              <a:buNone/>
            </a:pPr>
            <a:r>
              <a:rPr lang="zh-CN" altLang="zh-CN" sz="2400" dirty="0"/>
              <a:t>（</a:t>
            </a:r>
            <a:r>
              <a:rPr lang="en-US" altLang="zh-CN" sz="2400" dirty="0"/>
              <a:t>5</a:t>
            </a:r>
            <a:r>
              <a:rPr lang="zh-CN" altLang="zh-CN" sz="2400" dirty="0"/>
              <a:t>）书店名称列数据采用数据验证功能操作。事先定义图书名称序列，采用下拉列表框的值进行选择输入，书店名称有三种分别是隆华书店、博达书店和鼎盛书店；</a:t>
            </a:r>
            <a:endParaRPr lang="zh-CN" altLang="zh-CN" sz="2400" dirty="0"/>
          </a:p>
          <a:p>
            <a:pPr marL="457200" lvl="1" indent="0">
              <a:buNone/>
            </a:pPr>
            <a:r>
              <a:rPr lang="zh-CN" altLang="zh-CN" sz="2400" dirty="0"/>
              <a:t>（</a:t>
            </a:r>
            <a:r>
              <a:rPr lang="en-US" altLang="zh-CN" sz="2400" dirty="0"/>
              <a:t>6</a:t>
            </a:r>
            <a:r>
              <a:rPr lang="zh-CN" altLang="zh-CN" sz="2400" dirty="0"/>
              <a:t>）小计数据通过公式计算完成；</a:t>
            </a:r>
            <a:endParaRPr lang="zh-CN" altLang="zh-CN" sz="2400" dirty="0"/>
          </a:p>
          <a:p>
            <a:pPr marL="457200" lvl="1" indent="0">
              <a:buNone/>
            </a:pPr>
            <a:r>
              <a:rPr lang="zh-CN" altLang="zh-CN" sz="2400" dirty="0"/>
              <a:t>（</a:t>
            </a:r>
            <a:r>
              <a:rPr lang="en-US" altLang="zh-CN" sz="2400" dirty="0"/>
              <a:t>7</a:t>
            </a:r>
            <a:r>
              <a:rPr lang="zh-CN" altLang="zh-CN" sz="2400" dirty="0"/>
              <a:t>）单价和小计列数据格式设置为会计专业</a:t>
            </a:r>
            <a:r>
              <a:rPr lang="zh-CN" altLang="zh-CN" sz="2400" dirty="0" smtClean="0"/>
              <a:t>格式</a:t>
            </a:r>
            <a:r>
              <a:rPr lang="zh-CN" altLang="en-US" sz="2400" dirty="0" smtClean="0"/>
              <a:t>；</a:t>
            </a:r>
            <a:endParaRPr lang="zh-CN" altLang="zh-CN" sz="2400" dirty="0"/>
          </a:p>
          <a:p>
            <a:pPr marL="457200" lvl="1" indent="0">
              <a:buNone/>
            </a:pPr>
            <a:r>
              <a:rPr lang="zh-CN" altLang="zh-CN" sz="2400" dirty="0"/>
              <a:t>（</a:t>
            </a:r>
            <a:r>
              <a:rPr lang="en-US" altLang="zh-CN" sz="2400" dirty="0"/>
              <a:t>8</a:t>
            </a:r>
            <a:r>
              <a:rPr lang="zh-CN" altLang="zh-CN" sz="2400" dirty="0"/>
              <a:t>）为表格套用“表样式浅色</a:t>
            </a:r>
            <a:r>
              <a:rPr lang="en-US" altLang="zh-CN" sz="2400" dirty="0"/>
              <a:t>16</a:t>
            </a:r>
            <a:r>
              <a:rPr lang="zh-CN" altLang="zh-CN" sz="2400" dirty="0"/>
              <a:t>”</a:t>
            </a:r>
            <a:r>
              <a:rPr lang="zh-CN" altLang="zh-CN" sz="2400" dirty="0" smtClean="0"/>
              <a:t>样式</a:t>
            </a:r>
            <a:r>
              <a:rPr lang="zh-CN" altLang="en-US" sz="2400" dirty="0" smtClean="0"/>
              <a:t>。</a:t>
            </a:r>
            <a:endParaRPr lang="zh-CN" altLang="zh-CN" sz="2400" dirty="0"/>
          </a:p>
          <a:p>
            <a:endParaRPr lang="zh-CN" altLang="zh-CN" b="1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7.6 </a:t>
            </a:r>
            <a:r>
              <a:rPr lang="zh-CN" altLang="zh-CN" b="1" dirty="0"/>
              <a:t>实训操作</a:t>
            </a:r>
            <a:endParaRPr lang="zh-CN" altLang="zh-CN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3.5.1 </a:t>
            </a:r>
            <a:r>
              <a:rPr lang="zh-CN" altLang="zh-CN" b="1" dirty="0"/>
              <a:t>实训</a:t>
            </a:r>
            <a:r>
              <a:rPr lang="en-US" altLang="zh-CN" b="1" dirty="0"/>
              <a:t>1 </a:t>
            </a:r>
            <a:r>
              <a:rPr lang="zh-CN" altLang="en-US" b="1" dirty="0"/>
              <a:t>效果缩略图</a:t>
            </a:r>
            <a:endParaRPr lang="en-US" altLang="zh-CN" b="1" dirty="0"/>
          </a:p>
        </p:txBody>
      </p:sp>
      <p:grpSp>
        <p:nvGrpSpPr>
          <p:cNvPr id="7" name="画布 2542"/>
          <p:cNvGrpSpPr/>
          <p:nvPr/>
        </p:nvGrpSpPr>
        <p:grpSpPr>
          <a:xfrm>
            <a:off x="1682866" y="1896644"/>
            <a:ext cx="8645698" cy="3821711"/>
            <a:chOff x="0" y="0"/>
            <a:chExt cx="4607560" cy="2691796"/>
          </a:xfrm>
        </p:grpSpPr>
        <p:sp>
          <p:nvSpPr>
            <p:cNvPr id="8" name="矩形 7"/>
            <p:cNvSpPr/>
            <p:nvPr/>
          </p:nvSpPr>
          <p:spPr>
            <a:xfrm>
              <a:off x="0" y="0"/>
              <a:ext cx="4607560" cy="2645410"/>
            </a:xfrm>
            <a:prstGeom prst="rect">
              <a:avLst/>
            </a:prstGeom>
            <a:ln>
              <a:noFill/>
            </a:ln>
          </p:spPr>
        </p:sp>
        <p:sp>
          <p:nvSpPr>
            <p:cNvPr id="14" name="文本框 1448"/>
            <p:cNvSpPr txBox="1"/>
            <p:nvPr/>
          </p:nvSpPr>
          <p:spPr>
            <a:xfrm>
              <a:off x="1702718" y="2319686"/>
              <a:ext cx="1942876" cy="37211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7-26 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实训</a:t>
              </a:r>
              <a:r>
                <a:rPr lang="en-US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效果</a:t>
              </a:r>
              <a:r>
                <a:rPr lang="zh-CN" altLang="en-US" sz="1600" kern="100" dirty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缩略图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18014" y="1856911"/>
            <a:ext cx="8210550" cy="310196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38322" y="1841749"/>
            <a:ext cx="9877777" cy="345069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zh-CN" b="1" dirty="0"/>
              <a:t>知识要点：</a:t>
            </a:r>
            <a:endParaRPr lang="zh-CN" altLang="zh-CN" b="1" dirty="0"/>
          </a:p>
          <a:p>
            <a:pPr marL="40005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）掌握工作表的基本操作方法；</a:t>
            </a:r>
            <a:endParaRPr lang="zh-CN" altLang="zh-CN" dirty="0"/>
          </a:p>
          <a:p>
            <a:pPr marL="40005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）掌握各种数据类型数据的输入与编辑方法；</a:t>
            </a:r>
            <a:endParaRPr lang="zh-CN" altLang="zh-CN" dirty="0"/>
          </a:p>
          <a:p>
            <a:pPr marL="40005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3</a:t>
            </a:r>
            <a:r>
              <a:rPr lang="zh-CN" altLang="zh-CN" dirty="0"/>
              <a:t>）掌握自动填充功能的使用方法；</a:t>
            </a:r>
            <a:endParaRPr lang="zh-CN" altLang="zh-CN" dirty="0"/>
          </a:p>
          <a:p>
            <a:pPr marL="40005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4</a:t>
            </a:r>
            <a:r>
              <a:rPr lang="zh-CN" altLang="zh-CN" dirty="0"/>
              <a:t>）掌握</a:t>
            </a:r>
            <a:r>
              <a:rPr lang="en-US" altLang="zh-CN" dirty="0"/>
              <a:t>IF</a:t>
            </a:r>
            <a:r>
              <a:rPr lang="zh-CN" altLang="zh-CN" dirty="0"/>
              <a:t>（）、</a:t>
            </a:r>
            <a:r>
              <a:rPr lang="en-US" altLang="zh-CN" dirty="0"/>
              <a:t>MID</a:t>
            </a:r>
            <a:r>
              <a:rPr lang="zh-CN" altLang="zh-CN" dirty="0"/>
              <a:t>（）、</a:t>
            </a:r>
            <a:r>
              <a:rPr lang="en-US" altLang="zh-CN" dirty="0"/>
              <a:t>DATE</a:t>
            </a:r>
            <a:r>
              <a:rPr lang="zh-CN" altLang="zh-CN" dirty="0"/>
              <a:t>（）、</a:t>
            </a:r>
            <a:r>
              <a:rPr lang="en-US" altLang="zh-CN" dirty="0"/>
              <a:t>INT</a:t>
            </a:r>
            <a:r>
              <a:rPr lang="zh-CN" altLang="zh-CN" dirty="0"/>
              <a:t>（）和</a:t>
            </a:r>
            <a:r>
              <a:rPr lang="en-US" altLang="zh-CN" dirty="0"/>
              <a:t>TODAY</a:t>
            </a:r>
            <a:r>
              <a:rPr lang="zh-CN" altLang="zh-CN" dirty="0"/>
              <a:t>（）等函数的使用方法；</a:t>
            </a:r>
            <a:endParaRPr lang="zh-CN" altLang="zh-CN" dirty="0"/>
          </a:p>
          <a:p>
            <a:pPr marL="40005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4</a:t>
            </a:r>
            <a:r>
              <a:rPr lang="zh-CN" altLang="zh-CN" dirty="0"/>
              <a:t>）掌握单元格格式设置的方法；</a:t>
            </a:r>
            <a:endParaRPr lang="zh-CN" altLang="zh-CN" dirty="0"/>
          </a:p>
          <a:p>
            <a:pPr marL="40005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5</a:t>
            </a:r>
            <a:r>
              <a:rPr lang="zh-CN" altLang="zh-CN" dirty="0"/>
              <a:t>）掌握工作表打印设置方法；</a:t>
            </a:r>
            <a:endParaRPr lang="zh-CN" altLang="zh-CN" dirty="0"/>
          </a:p>
          <a:p>
            <a:pPr marL="0" indent="0">
              <a:buNone/>
            </a:pPr>
            <a:r>
              <a:rPr lang="zh-CN" altLang="zh-CN" b="1" dirty="0"/>
              <a:t>能力目标</a:t>
            </a:r>
            <a:endParaRPr lang="zh-CN" altLang="zh-CN" b="1" dirty="0"/>
          </a:p>
          <a:p>
            <a:pPr marL="400050" lvl="1" indent="0">
              <a:buNone/>
            </a:pPr>
            <a:r>
              <a:rPr lang="zh-CN" altLang="zh-CN" dirty="0"/>
              <a:t>能够设计出符合要求的工作表，并能够高效的录入数据，提高工作效率。</a:t>
            </a:r>
            <a:endParaRPr lang="zh-CN" altLang="zh-CN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7.1 </a:t>
            </a:r>
            <a:r>
              <a:rPr lang="zh-CN" altLang="en-US" b="1" dirty="0"/>
              <a:t>教学目标</a:t>
            </a:r>
            <a:endParaRPr lang="zh-CN" altLang="en-US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20613" y="1689636"/>
            <a:ext cx="10972800" cy="3985024"/>
          </a:xfrm>
        </p:spPr>
        <p:txBody>
          <a:bodyPr>
            <a:normAutofit/>
          </a:bodyPr>
          <a:lstStyle/>
          <a:p>
            <a:r>
              <a:rPr lang="zh-CN" altLang="zh-CN" b="1" dirty="0"/>
              <a:t>操作要求：</a:t>
            </a:r>
            <a:endParaRPr lang="zh-CN" altLang="zh-CN" b="1" dirty="0"/>
          </a:p>
          <a:p>
            <a:pPr marL="40005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）打开“素材</a:t>
            </a:r>
            <a:r>
              <a:rPr lang="en-US" altLang="zh-CN" dirty="0"/>
              <a:t>/</a:t>
            </a:r>
            <a:r>
              <a:rPr lang="zh-CN" altLang="zh-CN" dirty="0"/>
              <a:t>案例七</a:t>
            </a:r>
            <a:r>
              <a:rPr lang="en-US" altLang="zh-CN" dirty="0"/>
              <a:t>/</a:t>
            </a:r>
            <a:r>
              <a:rPr lang="zh-CN" altLang="zh-CN" dirty="0"/>
              <a:t>实训</a:t>
            </a:r>
            <a:r>
              <a:rPr lang="en-US" altLang="zh-CN" dirty="0"/>
              <a:t>2/2012</a:t>
            </a:r>
            <a:r>
              <a:rPr lang="zh-CN" altLang="zh-CN" dirty="0"/>
              <a:t>级法律专业成绩表（素材）</a:t>
            </a:r>
            <a:r>
              <a:rPr lang="en-US" altLang="zh-CN" dirty="0"/>
              <a:t>.</a:t>
            </a:r>
            <a:r>
              <a:rPr lang="en-US" altLang="zh-CN" dirty="0" err="1"/>
              <a:t>xlsx</a:t>
            </a:r>
            <a:r>
              <a:rPr lang="zh-CN" altLang="zh-CN" dirty="0"/>
              <a:t>”，然后将文件另存到“我的作品</a:t>
            </a:r>
            <a:r>
              <a:rPr lang="en-US" altLang="zh-CN" dirty="0"/>
              <a:t>/</a:t>
            </a:r>
            <a:r>
              <a:rPr lang="zh-CN" altLang="zh-CN" dirty="0"/>
              <a:t>案例七</a:t>
            </a:r>
            <a:r>
              <a:rPr lang="en-US" altLang="zh-CN" dirty="0"/>
              <a:t>/</a:t>
            </a:r>
            <a:r>
              <a:rPr lang="zh-CN" altLang="zh-CN" dirty="0"/>
              <a:t>实训</a:t>
            </a:r>
            <a:r>
              <a:rPr lang="en-US" altLang="zh-CN" dirty="0"/>
              <a:t>2</a:t>
            </a:r>
            <a:r>
              <a:rPr lang="zh-CN" altLang="zh-CN" dirty="0"/>
              <a:t>”文件夹中，并将文件名改为“</a:t>
            </a:r>
            <a:r>
              <a:rPr lang="en-US" altLang="zh-CN" dirty="0"/>
              <a:t>2012</a:t>
            </a:r>
            <a:r>
              <a:rPr lang="zh-CN" altLang="zh-CN" dirty="0"/>
              <a:t>级法律专业成绩表</a:t>
            </a:r>
            <a:r>
              <a:rPr lang="en-US" altLang="zh-CN" dirty="0"/>
              <a:t>.</a:t>
            </a:r>
            <a:r>
              <a:rPr lang="en-US" altLang="zh-CN" dirty="0" err="1"/>
              <a:t>xlsx</a:t>
            </a:r>
            <a:r>
              <a:rPr lang="zh-CN" altLang="zh-CN" dirty="0"/>
              <a:t>”；</a:t>
            </a:r>
            <a:endParaRPr lang="zh-CN" altLang="zh-CN" dirty="0"/>
          </a:p>
          <a:p>
            <a:pPr marL="40005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）本工作表的列数比较多，将纸张方向设置为横向；</a:t>
            </a:r>
            <a:endParaRPr lang="zh-CN" altLang="zh-CN" dirty="0"/>
          </a:p>
          <a:p>
            <a:pPr marL="40005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3</a:t>
            </a:r>
            <a:r>
              <a:rPr lang="zh-CN" altLang="zh-CN" dirty="0"/>
              <a:t>）适当调整各列的列宽，缩小左右边距，必要时将列标题行设置为自动换行方式，这样可以更好的缩小列宽。如图</a:t>
            </a:r>
            <a:r>
              <a:rPr lang="en-US" altLang="zh-CN" dirty="0"/>
              <a:t>5-30</a:t>
            </a:r>
            <a:r>
              <a:rPr lang="zh-CN" altLang="zh-CN" dirty="0"/>
              <a:t>所示的“法律英语”和“年级排名”；</a:t>
            </a:r>
            <a:endParaRPr lang="zh-CN" altLang="zh-CN" dirty="0"/>
          </a:p>
          <a:p>
            <a:pPr marL="40005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4</a:t>
            </a:r>
            <a:r>
              <a:rPr lang="zh-CN" altLang="zh-CN" dirty="0"/>
              <a:t>）由于本工作表记录比较多，需要几张纸打印，为此要设置打印标题行，使得每一张纸的第一行都是列标题，在页脚的中间设置页码。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7507" y="308350"/>
            <a:ext cx="10972800" cy="870297"/>
          </a:xfrm>
        </p:spPr>
        <p:txBody>
          <a:bodyPr>
            <a:normAutofit/>
          </a:bodyPr>
          <a:lstStyle/>
          <a:p>
            <a:r>
              <a:rPr lang="zh-CN" altLang="zh-CN" b="1" dirty="0"/>
              <a:t>实训</a:t>
            </a:r>
            <a:r>
              <a:rPr lang="en-US" altLang="zh-CN" b="1" dirty="0"/>
              <a:t>2 </a:t>
            </a:r>
            <a:r>
              <a:rPr lang="zh-CN" altLang="en-US" b="1"/>
              <a:t>工作表的</a:t>
            </a:r>
            <a:r>
              <a:rPr lang="zh-CN" altLang="zh-CN" b="1"/>
              <a:t>打印</a:t>
            </a:r>
            <a:r>
              <a:rPr lang="zh-CN" altLang="zh-CN" b="1" dirty="0"/>
              <a:t>设置</a:t>
            </a:r>
            <a:endParaRPr lang="zh-CN" altLang="zh-CN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7507" y="308350"/>
            <a:ext cx="10972800" cy="870297"/>
          </a:xfrm>
        </p:spPr>
        <p:txBody>
          <a:bodyPr>
            <a:normAutofit/>
          </a:bodyPr>
          <a:lstStyle/>
          <a:p>
            <a:r>
              <a:rPr lang="zh-CN" altLang="zh-CN" b="1" dirty="0"/>
              <a:t>实训</a:t>
            </a:r>
            <a:r>
              <a:rPr lang="en-US" altLang="zh-CN" b="1" dirty="0"/>
              <a:t>2 </a:t>
            </a:r>
            <a:r>
              <a:rPr lang="zh-CN" altLang="en-US" b="1" dirty="0"/>
              <a:t>效果截图</a:t>
            </a:r>
            <a:endParaRPr lang="zh-CN" altLang="zh-CN" b="1" dirty="0"/>
          </a:p>
        </p:txBody>
      </p:sp>
      <p:grpSp>
        <p:nvGrpSpPr>
          <p:cNvPr id="4" name="画布 138"/>
          <p:cNvGrpSpPr/>
          <p:nvPr/>
        </p:nvGrpSpPr>
        <p:grpSpPr>
          <a:xfrm>
            <a:off x="2062768" y="1433946"/>
            <a:ext cx="6852631" cy="4073236"/>
            <a:chOff x="0" y="0"/>
            <a:chExt cx="4720590" cy="2822593"/>
          </a:xfrm>
        </p:grpSpPr>
        <p:sp>
          <p:nvSpPr>
            <p:cNvPr id="5" name="矩形 4"/>
            <p:cNvSpPr/>
            <p:nvPr/>
          </p:nvSpPr>
          <p:spPr>
            <a:xfrm>
              <a:off x="0" y="0"/>
              <a:ext cx="4720590" cy="2822575"/>
            </a:xfrm>
            <a:prstGeom prst="rect">
              <a:avLst/>
            </a:prstGeom>
            <a:ln>
              <a:noFill/>
            </a:ln>
          </p:spPr>
        </p:sp>
        <p:sp>
          <p:nvSpPr>
            <p:cNvPr id="7" name="文本框 1448"/>
            <p:cNvSpPr txBox="1"/>
            <p:nvPr/>
          </p:nvSpPr>
          <p:spPr>
            <a:xfrm>
              <a:off x="1285053" y="2450483"/>
              <a:ext cx="2481877" cy="37211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20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20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5-30 </a:t>
              </a:r>
              <a:r>
                <a:rPr lang="zh-CN" sz="20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实训</a:t>
              </a:r>
              <a:r>
                <a:rPr lang="en-US" sz="20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2</a:t>
              </a:r>
              <a:r>
                <a:rPr lang="zh-CN" sz="20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效果截图</a:t>
              </a:r>
              <a:endParaRPr lang="zh-CN" sz="20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83791" y="1986127"/>
            <a:ext cx="6852631" cy="298406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86240" y="1962773"/>
            <a:ext cx="9877777" cy="3450696"/>
          </a:xfrm>
        </p:spPr>
        <p:txBody>
          <a:bodyPr>
            <a:normAutofit/>
          </a:bodyPr>
          <a:lstStyle/>
          <a:p>
            <a:r>
              <a:rPr lang="en-US" altLang="zh-CN" dirty="0"/>
              <a:t>1 </a:t>
            </a:r>
            <a:r>
              <a:rPr lang="zh-CN" altLang="zh-CN" dirty="0"/>
              <a:t>打开“素材</a:t>
            </a:r>
            <a:r>
              <a:rPr lang="en-US" altLang="zh-CN" dirty="0"/>
              <a:t>/</a:t>
            </a:r>
            <a:r>
              <a:rPr lang="zh-CN" altLang="zh-CN" dirty="0"/>
              <a:t>案例七</a:t>
            </a:r>
            <a:r>
              <a:rPr lang="en-US" altLang="zh-CN" dirty="0"/>
              <a:t>/</a:t>
            </a:r>
            <a:r>
              <a:rPr lang="zh-CN" altLang="zh-CN" dirty="0"/>
              <a:t>学生基本情况（素材）</a:t>
            </a:r>
            <a:r>
              <a:rPr lang="en-US" altLang="zh-CN" dirty="0"/>
              <a:t>.</a:t>
            </a:r>
            <a:r>
              <a:rPr lang="en-US" altLang="zh-CN" dirty="0" err="1"/>
              <a:t>xlsx</a:t>
            </a:r>
            <a:r>
              <a:rPr lang="zh-CN" altLang="zh-CN" dirty="0"/>
              <a:t>”文件，并以“学生基本情况</a:t>
            </a:r>
            <a:r>
              <a:rPr lang="en-US" altLang="zh-CN" dirty="0"/>
              <a:t>.</a:t>
            </a:r>
            <a:r>
              <a:rPr lang="en-US" altLang="zh-CN" dirty="0" err="1"/>
              <a:t>xlsx</a:t>
            </a:r>
            <a:r>
              <a:rPr lang="zh-CN" altLang="zh-CN" dirty="0"/>
              <a:t>”为名另外保存到“我的作品</a:t>
            </a:r>
            <a:r>
              <a:rPr lang="en-US" altLang="zh-CN" dirty="0"/>
              <a:t>/</a:t>
            </a:r>
            <a:r>
              <a:rPr lang="zh-CN" altLang="zh-CN" dirty="0"/>
              <a:t>案例七”文件夹中。</a:t>
            </a:r>
            <a:endParaRPr lang="zh-CN" altLang="zh-CN" dirty="0"/>
          </a:p>
          <a:p>
            <a:r>
              <a:rPr lang="en-US" altLang="zh-CN" dirty="0"/>
              <a:t>2 </a:t>
            </a:r>
            <a:r>
              <a:rPr lang="zh-CN" altLang="zh-CN" dirty="0"/>
              <a:t>在</a:t>
            </a:r>
            <a:r>
              <a:rPr lang="en-US" altLang="zh-CN" dirty="0"/>
              <a:t>sheet1</a:t>
            </a:r>
            <a:r>
              <a:rPr lang="zh-CN" altLang="zh-CN" dirty="0"/>
              <a:t>工作表中输入如下数据，只要求输入前</a:t>
            </a:r>
            <a:r>
              <a:rPr lang="en-US" altLang="zh-CN" dirty="0"/>
              <a:t>3</a:t>
            </a:r>
            <a:r>
              <a:rPr lang="zh-CN" altLang="zh-CN" dirty="0"/>
              <a:t>条记录的部分内容。目的是掌握数字数据的录入方法。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7.3 </a:t>
            </a:r>
            <a:r>
              <a:rPr lang="zh-CN" altLang="zh-CN" b="1" dirty="0"/>
              <a:t>操作要求</a:t>
            </a:r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34182" y="3794592"/>
            <a:ext cx="4505325" cy="15144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3816" y="1989667"/>
            <a:ext cx="10146219" cy="345069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zh-CN" dirty="0"/>
              <a:t>3 </a:t>
            </a:r>
            <a:r>
              <a:rPr lang="zh-CN" altLang="zh-CN" dirty="0"/>
              <a:t>在</a:t>
            </a:r>
            <a:r>
              <a:rPr lang="en-US" altLang="zh-CN" dirty="0"/>
              <a:t>sheet2</a:t>
            </a:r>
            <a:r>
              <a:rPr lang="zh-CN" altLang="zh-CN" dirty="0"/>
              <a:t>工作表中，利用</a:t>
            </a:r>
            <a:r>
              <a:rPr lang="en-US" altLang="zh-CN" dirty="0"/>
              <a:t>Excel</a:t>
            </a:r>
            <a:r>
              <a:rPr lang="zh-CN" altLang="zh-CN" dirty="0"/>
              <a:t>的序列填充功能完成序号和学号列数据的录入，序号的序列为“</a:t>
            </a:r>
            <a:r>
              <a:rPr lang="en-US" altLang="zh-CN" dirty="0"/>
              <a:t>001</a:t>
            </a:r>
            <a:r>
              <a:rPr lang="zh-CN" altLang="zh-CN" dirty="0"/>
              <a:t>，</a:t>
            </a:r>
            <a:r>
              <a:rPr lang="en-US" altLang="zh-CN" dirty="0"/>
              <a:t>002</a:t>
            </a:r>
            <a:r>
              <a:rPr lang="zh-CN" altLang="zh-CN" dirty="0"/>
              <a:t>，……”，学号的序列为是“</a:t>
            </a:r>
            <a:r>
              <a:rPr lang="en-US" altLang="zh-CN" dirty="0"/>
              <a:t>160310601001</a:t>
            </a:r>
            <a:r>
              <a:rPr lang="zh-CN" altLang="zh-CN" dirty="0"/>
              <a:t>，</a:t>
            </a:r>
            <a:r>
              <a:rPr lang="en-US" altLang="zh-CN" dirty="0"/>
              <a:t>160310601002</a:t>
            </a:r>
            <a:r>
              <a:rPr lang="zh-CN" altLang="zh-CN" dirty="0"/>
              <a:t>，</a:t>
            </a:r>
            <a:r>
              <a:rPr lang="en-US" altLang="zh-CN" dirty="0"/>
              <a:t>160310601003</a:t>
            </a:r>
            <a:r>
              <a:rPr lang="zh-CN" altLang="zh-CN" dirty="0"/>
              <a:t>，……”。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/>
              <a:t>4 </a:t>
            </a:r>
            <a:r>
              <a:rPr lang="zh-CN" altLang="zh-CN" dirty="0"/>
              <a:t>用公式或函数完成性别，出生日期，年龄的输入，年龄满</a:t>
            </a:r>
            <a:r>
              <a:rPr lang="en-US" altLang="zh-CN" dirty="0"/>
              <a:t>12</a:t>
            </a:r>
            <a:r>
              <a:rPr lang="zh-CN" altLang="zh-CN" dirty="0"/>
              <a:t>个月，才计为</a:t>
            </a:r>
            <a:r>
              <a:rPr lang="en-US" altLang="zh-CN" dirty="0"/>
              <a:t>1</a:t>
            </a:r>
            <a:r>
              <a:rPr lang="zh-CN" altLang="zh-CN" dirty="0"/>
              <a:t>岁。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/>
              <a:t>5 </a:t>
            </a:r>
            <a:r>
              <a:rPr lang="zh-CN" altLang="zh-CN" dirty="0"/>
              <a:t>在</a:t>
            </a:r>
            <a:r>
              <a:rPr lang="en-US" altLang="zh-CN" dirty="0"/>
              <a:t>sheet2</a:t>
            </a:r>
            <a:r>
              <a:rPr lang="zh-CN" altLang="zh-CN" dirty="0"/>
              <a:t>工作表的第一行前面插入一行，并在</a:t>
            </a:r>
            <a:r>
              <a:rPr lang="en-US" altLang="zh-CN" dirty="0"/>
              <a:t>A1</a:t>
            </a:r>
            <a:r>
              <a:rPr lang="zh-CN" altLang="zh-CN" dirty="0"/>
              <a:t>单元格中输入“学生基本情况表”。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/>
              <a:t>6 </a:t>
            </a:r>
            <a:r>
              <a:rPr lang="zh-CN" altLang="zh-CN" dirty="0"/>
              <a:t>将</a:t>
            </a:r>
            <a:r>
              <a:rPr lang="en-US" altLang="zh-CN" dirty="0"/>
              <a:t>sheet2</a:t>
            </a:r>
            <a:r>
              <a:rPr lang="zh-CN" altLang="zh-CN" dirty="0"/>
              <a:t>工作表更名为“学生情况表”。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/>
              <a:t>7 </a:t>
            </a:r>
            <a:r>
              <a:rPr lang="zh-CN" altLang="zh-CN" dirty="0"/>
              <a:t>将“学生情况表”中的</a:t>
            </a:r>
            <a:r>
              <a:rPr lang="en-US" altLang="zh-CN" dirty="0"/>
              <a:t>A1</a:t>
            </a:r>
            <a:r>
              <a:rPr lang="zh-CN" altLang="zh-CN" dirty="0"/>
              <a:t>：</a:t>
            </a:r>
            <a:r>
              <a:rPr lang="en-US" altLang="zh-CN" dirty="0"/>
              <a:t>K1</a:t>
            </a:r>
            <a:r>
              <a:rPr lang="zh-CN" altLang="zh-CN" dirty="0"/>
              <a:t>单元格合并并居中，并将字体设置为宋体、</a:t>
            </a:r>
            <a:r>
              <a:rPr lang="en-US" altLang="zh-CN" dirty="0"/>
              <a:t>17</a:t>
            </a:r>
            <a:r>
              <a:rPr lang="zh-CN" altLang="zh-CN" dirty="0"/>
              <a:t>磅，填充色为</a:t>
            </a:r>
            <a:r>
              <a:rPr lang="zh-CN" altLang="en-US" dirty="0"/>
              <a:t>“红色，个性色</a:t>
            </a:r>
            <a:r>
              <a:rPr lang="en-US" altLang="zh-CN" dirty="0"/>
              <a:t>2</a:t>
            </a:r>
            <a:r>
              <a:rPr lang="zh-CN" altLang="en-US" dirty="0"/>
              <a:t>，淡色</a:t>
            </a:r>
            <a:r>
              <a:rPr lang="en-US" altLang="zh-CN" dirty="0"/>
              <a:t>80%</a:t>
            </a:r>
            <a:r>
              <a:rPr lang="zh-CN" altLang="en-US" dirty="0"/>
              <a:t>”</a:t>
            </a:r>
            <a:r>
              <a:rPr lang="zh-CN" altLang="zh-CN" dirty="0"/>
              <a:t>。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/>
              <a:t>8 </a:t>
            </a:r>
            <a:r>
              <a:rPr lang="zh-CN" altLang="zh-CN" dirty="0"/>
              <a:t>给表格添加框线，设置所有单元格的对齐方式为居中对齐。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/>
              <a:t>9 </a:t>
            </a:r>
            <a:r>
              <a:rPr lang="zh-CN" altLang="zh-CN" dirty="0"/>
              <a:t>进行打印页面设置，设置打印标题为第二行（字段名）并插入打印页码，表格水平居中。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7.3 </a:t>
            </a:r>
            <a:r>
              <a:rPr lang="zh-CN" altLang="zh-CN" b="1" dirty="0"/>
              <a:t>操作要求</a:t>
            </a:r>
            <a:r>
              <a:rPr lang="zh-CN" altLang="en-US" b="1" dirty="0"/>
              <a:t>（续）</a:t>
            </a:r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案例</a:t>
            </a:r>
            <a:r>
              <a:rPr lang="zh-CN" altLang="en-US" dirty="0"/>
              <a:t>七</a:t>
            </a:r>
            <a:r>
              <a:rPr lang="en-US" altLang="zh-CN" dirty="0"/>
              <a:t>  </a:t>
            </a:r>
            <a:r>
              <a:rPr lang="zh-CN" altLang="zh-CN" dirty="0"/>
              <a:t>效果</a:t>
            </a:r>
            <a:r>
              <a:rPr lang="zh-CN" altLang="en-US" dirty="0"/>
              <a:t>截图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0" y="6438126"/>
            <a:ext cx="12192000" cy="419874"/>
          </a:xfrm>
          <a:prstGeom prst="rect">
            <a:avLst/>
          </a:prstGeom>
          <a:solidFill>
            <a:srgbClr val="942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0311" y="6561376"/>
            <a:ext cx="2639996" cy="252000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0911" y="1771930"/>
            <a:ext cx="6372225" cy="4067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880369" y="1819250"/>
            <a:ext cx="9877777" cy="3450696"/>
          </a:xfrm>
        </p:spPr>
        <p:txBody>
          <a:bodyPr/>
          <a:lstStyle/>
          <a:p>
            <a:r>
              <a:rPr lang="en-US" altLang="zh-CN" b="1" dirty="0"/>
              <a:t>7.5.2 </a:t>
            </a:r>
            <a:r>
              <a:rPr lang="zh-CN" altLang="zh-CN" b="1" dirty="0"/>
              <a:t>数字数据的输入</a:t>
            </a:r>
            <a:endParaRPr lang="zh-CN" altLang="zh-CN" b="1" dirty="0"/>
          </a:p>
          <a:p>
            <a:pPr lvl="1"/>
            <a:r>
              <a:rPr lang="zh-CN" altLang="zh-CN" dirty="0"/>
              <a:t>在</a:t>
            </a:r>
            <a:r>
              <a:rPr lang="en-US" altLang="zh-CN" dirty="0"/>
              <a:t>Sheet1</a:t>
            </a:r>
            <a:r>
              <a:rPr lang="zh-CN" altLang="zh-CN" dirty="0"/>
              <a:t>工作表中输入如下数据，只要求输入前</a:t>
            </a:r>
            <a:r>
              <a:rPr lang="en-US" altLang="zh-CN" dirty="0"/>
              <a:t>3</a:t>
            </a:r>
            <a:r>
              <a:rPr lang="zh-CN" altLang="zh-CN" dirty="0"/>
              <a:t>条记录。具体参考图</a:t>
            </a:r>
            <a:r>
              <a:rPr lang="en-US" altLang="zh-CN" dirty="0"/>
              <a:t>7-2</a:t>
            </a:r>
            <a:r>
              <a:rPr lang="zh-CN" altLang="zh-CN" dirty="0"/>
              <a:t>所示。这里主要是学习数字类型的录入方法。</a:t>
            </a:r>
            <a:endParaRPr lang="zh-CN" altLang="zh-CN" dirty="0"/>
          </a:p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7.5 </a:t>
            </a:r>
            <a:r>
              <a:rPr lang="zh-CN" altLang="zh-CN" b="1" dirty="0"/>
              <a:t>操作过程</a:t>
            </a:r>
            <a:r>
              <a:rPr lang="zh-CN" altLang="en-US" b="1" dirty="0"/>
              <a:t>要点讲解</a:t>
            </a:r>
            <a:endParaRPr lang="zh-CN" altLang="en-US" dirty="0"/>
          </a:p>
        </p:txBody>
      </p:sp>
      <p:pic>
        <p:nvPicPr>
          <p:cNvPr id="17" name="图片 1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9163" y="3248762"/>
            <a:ext cx="5714732" cy="192102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7.5.3 </a:t>
            </a:r>
            <a:r>
              <a:rPr lang="zh-CN" altLang="zh-CN" b="1" dirty="0"/>
              <a:t>序列填充操作 </a:t>
            </a:r>
            <a:endParaRPr lang="zh-CN" altLang="zh-CN" b="1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4"/>
          </p:nvPr>
        </p:nvSpPr>
        <p:spPr>
          <a:xfrm>
            <a:off x="663388" y="2041838"/>
            <a:ext cx="5282045" cy="3025587"/>
          </a:xfrm>
        </p:spPr>
        <p:txBody>
          <a:bodyPr/>
          <a:lstStyle/>
          <a:p>
            <a:pPr lvl="1"/>
            <a:r>
              <a:rPr lang="zh-CN" altLang="zh-CN" dirty="0"/>
              <a:t>在</a:t>
            </a:r>
            <a:r>
              <a:rPr lang="en-US" altLang="zh-CN" dirty="0"/>
              <a:t>Sheet2</a:t>
            </a:r>
            <a:r>
              <a:rPr lang="zh-CN" altLang="zh-CN" dirty="0"/>
              <a:t>工作表中，利用</a:t>
            </a:r>
            <a:r>
              <a:rPr lang="en-US" altLang="zh-CN" dirty="0"/>
              <a:t>Excel</a:t>
            </a:r>
            <a:r>
              <a:rPr lang="zh-CN" altLang="zh-CN" dirty="0"/>
              <a:t>的序列填充功能完成序号和学号列数据的录入，序号的序列为“</a:t>
            </a:r>
            <a:r>
              <a:rPr lang="en-US" altLang="zh-CN" dirty="0"/>
              <a:t>001</a:t>
            </a:r>
            <a:r>
              <a:rPr lang="zh-CN" altLang="zh-CN" dirty="0"/>
              <a:t>，</a:t>
            </a:r>
            <a:r>
              <a:rPr lang="en-US" altLang="zh-CN" dirty="0"/>
              <a:t>002</a:t>
            </a:r>
            <a:r>
              <a:rPr lang="zh-CN" altLang="zh-CN" dirty="0"/>
              <a:t>，……”。</a:t>
            </a:r>
            <a:endParaRPr lang="en-US" altLang="zh-CN" dirty="0"/>
          </a:p>
          <a:p>
            <a:pPr lvl="1"/>
            <a:r>
              <a:rPr lang="zh-CN" altLang="zh-CN" dirty="0"/>
              <a:t>学号的序列为是</a:t>
            </a:r>
            <a:endParaRPr lang="en-US" altLang="zh-CN" dirty="0"/>
          </a:p>
          <a:p>
            <a:pPr lvl="1"/>
            <a:r>
              <a:rPr lang="zh-CN" altLang="zh-CN" dirty="0"/>
              <a:t>“</a:t>
            </a:r>
            <a:r>
              <a:rPr lang="en-US" altLang="zh-CN" dirty="0"/>
              <a:t>160310601001</a:t>
            </a:r>
            <a:r>
              <a:rPr lang="zh-CN" altLang="zh-CN" dirty="0"/>
              <a:t>，</a:t>
            </a:r>
            <a:r>
              <a:rPr lang="en-US" altLang="zh-CN" dirty="0"/>
              <a:t>160310601002</a:t>
            </a:r>
            <a:r>
              <a:rPr lang="zh-CN" altLang="zh-CN" dirty="0"/>
              <a:t>，</a:t>
            </a:r>
            <a:r>
              <a:rPr lang="en-US" altLang="zh-CN" dirty="0"/>
              <a:t>160310601003</a:t>
            </a:r>
            <a:r>
              <a:rPr lang="zh-CN" altLang="zh-CN" dirty="0"/>
              <a:t>，……”。</a:t>
            </a:r>
            <a:endParaRPr lang="zh-CN" altLang="zh-CN" dirty="0"/>
          </a:p>
          <a:p>
            <a:endParaRPr lang="zh-CN" altLang="en-US" dirty="0"/>
          </a:p>
        </p:txBody>
      </p:sp>
      <p:grpSp>
        <p:nvGrpSpPr>
          <p:cNvPr id="28" name="画布 1762"/>
          <p:cNvGrpSpPr/>
          <p:nvPr/>
        </p:nvGrpSpPr>
        <p:grpSpPr>
          <a:xfrm>
            <a:off x="6411623" y="1937653"/>
            <a:ext cx="4904077" cy="3622212"/>
            <a:chOff x="0" y="0"/>
            <a:chExt cx="3629025" cy="1799940"/>
          </a:xfrm>
        </p:grpSpPr>
        <p:sp>
          <p:nvSpPr>
            <p:cNvPr id="29" name="矩形 28"/>
            <p:cNvSpPr/>
            <p:nvPr/>
          </p:nvSpPr>
          <p:spPr>
            <a:xfrm>
              <a:off x="0" y="0"/>
              <a:ext cx="3629025" cy="1799590"/>
            </a:xfrm>
            <a:prstGeom prst="rect">
              <a:avLst/>
            </a:prstGeom>
            <a:ln>
              <a:noFill/>
            </a:ln>
          </p:spPr>
        </p:sp>
        <p:grpSp>
          <p:nvGrpSpPr>
            <p:cNvPr id="30" name="组合 29"/>
            <p:cNvGrpSpPr/>
            <p:nvPr/>
          </p:nvGrpSpPr>
          <p:grpSpPr>
            <a:xfrm>
              <a:off x="218100" y="35999"/>
              <a:ext cx="2800350" cy="1270580"/>
              <a:chOff x="180000" y="180000"/>
              <a:chExt cx="2800350" cy="1270580"/>
            </a:xfrm>
          </p:grpSpPr>
          <p:sp>
            <p:nvSpPr>
              <p:cNvPr id="33" name="文本框 1448"/>
              <p:cNvSpPr txBox="1"/>
              <p:nvPr/>
            </p:nvSpPr>
            <p:spPr>
              <a:xfrm>
                <a:off x="953311" y="1152765"/>
                <a:ext cx="856034" cy="297815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6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填充柄</a:t>
                </a:r>
                <a:endPara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34" name="组合 33"/>
              <p:cNvGrpSpPr/>
              <p:nvPr/>
            </p:nvGrpSpPr>
            <p:grpSpPr>
              <a:xfrm>
                <a:off x="180000" y="180000"/>
                <a:ext cx="2800350" cy="876300"/>
                <a:chOff x="180000" y="180000"/>
                <a:chExt cx="2800350" cy="876300"/>
              </a:xfrm>
            </p:grpSpPr>
            <p:pic>
              <p:nvPicPr>
                <p:cNvPr id="35" name="图片 34"/>
                <p:cNvPicPr/>
                <p:nvPr/>
              </p:nvPicPr>
              <p:blipFill>
                <a:blip r:embed="rId1"/>
                <a:stretch>
                  <a:fillRect/>
                </a:stretch>
              </p:blipFill>
              <p:spPr>
                <a:xfrm>
                  <a:off x="180000" y="180000"/>
                  <a:ext cx="2800350" cy="876300"/>
                </a:xfrm>
                <a:prstGeom prst="rect">
                  <a:avLst/>
                </a:prstGeom>
              </p:spPr>
            </p:pic>
            <p:sp>
              <p:nvSpPr>
                <p:cNvPr id="47" name="椭圆 46"/>
                <p:cNvSpPr/>
                <p:nvPr/>
              </p:nvSpPr>
              <p:spPr>
                <a:xfrm>
                  <a:off x="953310" y="604003"/>
                  <a:ext cx="238366" cy="183937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noAutofit/>
                </a:bodyPr>
                <a:lstStyle/>
                <a:p>
                  <a:endParaRPr lang="zh-CN" altLang="en-US"/>
                </a:p>
              </p:txBody>
            </p:sp>
          </p:grpSp>
        </p:grpSp>
        <p:cxnSp>
          <p:nvCxnSpPr>
            <p:cNvPr id="31" name="直接箭头连接符 30"/>
            <p:cNvCxnSpPr>
              <a:stCxn id="33" idx="0"/>
            </p:cNvCxnSpPr>
            <p:nvPr/>
          </p:nvCxnSpPr>
          <p:spPr>
            <a:xfrm flipH="1" flipV="1">
              <a:off x="1156782" y="585574"/>
              <a:ext cx="262646" cy="42319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文本框 1448"/>
            <p:cNvSpPr txBox="1"/>
            <p:nvPr/>
          </p:nvSpPr>
          <p:spPr>
            <a:xfrm>
              <a:off x="953311" y="1378300"/>
              <a:ext cx="2027040" cy="42164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7-8 </a:t>
              </a:r>
              <a:r>
                <a:rPr lang="zh-CN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填充柄示意图</a:t>
              </a:r>
              <a:endParaRPr lang="zh-CN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7.5.4</a:t>
            </a:r>
            <a:r>
              <a:rPr lang="zh-CN" altLang="zh-CN" b="1" dirty="0"/>
              <a:t>性别、出生日期和年龄的输入</a:t>
            </a:r>
            <a:endParaRPr lang="zh-CN" altLang="zh-CN" b="1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103043"/>
          </a:xfrm>
        </p:spPr>
        <p:txBody>
          <a:bodyPr>
            <a:normAutofit/>
          </a:bodyPr>
          <a:lstStyle/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4"/>
          </p:nvPr>
        </p:nvSpPr>
        <p:spPr>
          <a:xfrm>
            <a:off x="623048" y="1892981"/>
            <a:ext cx="5099354" cy="40072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b="1" dirty="0"/>
              <a:t>1 </a:t>
            </a:r>
            <a:r>
              <a:rPr lang="zh-CN" altLang="zh-CN" b="1" dirty="0"/>
              <a:t>性别列数据的输入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en-US" sz="2000" dirty="0"/>
              <a:t>（</a:t>
            </a:r>
            <a:r>
              <a:rPr lang="en-US" altLang="zh-CN" sz="2000" dirty="0"/>
              <a:t>1</a:t>
            </a:r>
            <a:r>
              <a:rPr lang="zh-CN" altLang="en-US" sz="2000" dirty="0"/>
              <a:t>）选定</a:t>
            </a:r>
            <a:r>
              <a:rPr lang="en-US" altLang="zh-CN" sz="2000" dirty="0"/>
              <a:t>F2</a:t>
            </a:r>
            <a:r>
              <a:rPr lang="zh-CN" altLang="en-US" sz="2000" dirty="0"/>
              <a:t>单元格，在编辑栏中输入公式：</a:t>
            </a:r>
            <a:r>
              <a:rPr lang="en-US" altLang="zh-CN" sz="2000" dirty="0"/>
              <a:t>=IF(ISODD(MID(D2,17,1)),”</a:t>
            </a:r>
            <a:r>
              <a:rPr lang="zh-CN" altLang="en-US" sz="2000" dirty="0"/>
              <a:t>男”</a:t>
            </a:r>
            <a:r>
              <a:rPr lang="en-US" altLang="zh-CN" sz="2000" dirty="0"/>
              <a:t>,”</a:t>
            </a:r>
            <a:r>
              <a:rPr lang="zh-CN" altLang="en-US" sz="2000" dirty="0"/>
              <a:t>女”</a:t>
            </a:r>
            <a:r>
              <a:rPr lang="en-US" altLang="zh-CN" sz="2000" dirty="0"/>
              <a:t>)</a:t>
            </a:r>
            <a:r>
              <a:rPr lang="zh-CN" altLang="en-US" sz="2000" dirty="0"/>
              <a:t>，如图</a:t>
            </a:r>
            <a:r>
              <a:rPr lang="en-US" altLang="zh-CN" sz="2000" dirty="0"/>
              <a:t>7-10</a:t>
            </a:r>
            <a:r>
              <a:rPr lang="zh-CN" altLang="en-US" sz="2000" dirty="0"/>
              <a:t>所示；</a:t>
            </a:r>
            <a:endParaRPr lang="zh-CN" altLang="en-US" sz="2000" dirty="0"/>
          </a:p>
          <a:p>
            <a:pPr marL="457200" lvl="1" indent="0">
              <a:buNone/>
            </a:pPr>
            <a:r>
              <a:rPr lang="zh-CN" altLang="en-US" sz="2000" dirty="0"/>
              <a:t>（</a:t>
            </a:r>
            <a:r>
              <a:rPr lang="en-US" altLang="zh-CN" sz="2000" dirty="0"/>
              <a:t>2</a:t>
            </a:r>
            <a:r>
              <a:rPr lang="zh-CN" altLang="en-US" sz="2000" dirty="0"/>
              <a:t>）公式编辑正确后，敲“</a:t>
            </a:r>
            <a:r>
              <a:rPr lang="en-US" altLang="zh-CN" sz="2000" dirty="0"/>
              <a:t>Enter”</a:t>
            </a:r>
            <a:r>
              <a:rPr lang="zh-CN" altLang="en-US" sz="2000" dirty="0"/>
              <a:t>键或单击编辑栏左侧的对勾命令✔；</a:t>
            </a:r>
            <a:endParaRPr lang="en-US" altLang="zh-CN" sz="2000" dirty="0"/>
          </a:p>
          <a:p>
            <a:pPr marL="457200" lvl="1" indent="0">
              <a:buNone/>
            </a:pPr>
            <a:r>
              <a:rPr lang="zh-CN" altLang="en-US" sz="2000" dirty="0"/>
              <a:t>（</a:t>
            </a:r>
            <a:r>
              <a:rPr lang="en-US" altLang="zh-CN" sz="2000" dirty="0"/>
              <a:t>3</a:t>
            </a:r>
            <a:r>
              <a:rPr lang="zh-CN" altLang="en-US" sz="2000" dirty="0"/>
              <a:t>）选定</a:t>
            </a:r>
            <a:r>
              <a:rPr lang="en-US" altLang="zh-CN" sz="2000" dirty="0"/>
              <a:t>F2</a:t>
            </a:r>
            <a:r>
              <a:rPr lang="zh-CN" altLang="en-US" sz="2000" dirty="0"/>
              <a:t>单元格，将鼠标指针指到</a:t>
            </a:r>
            <a:r>
              <a:rPr lang="en-US" altLang="zh-CN" sz="2000" dirty="0"/>
              <a:t>F2</a:t>
            </a:r>
            <a:r>
              <a:rPr lang="zh-CN" altLang="en-US" sz="2000" dirty="0"/>
              <a:t>单元格右下角的填充柄上，鼠标指针由空心“ ”字变成实心“＋”时，按住鼠标左键向下拖动填充柄至最后一行，则每个学生的性别将复制填充完成。</a:t>
            </a:r>
            <a:endParaRPr lang="zh-CN" altLang="en-US" sz="2000" dirty="0"/>
          </a:p>
          <a:p>
            <a:endParaRPr lang="zh-CN" altLang="en-US" dirty="0"/>
          </a:p>
        </p:txBody>
      </p:sp>
      <p:grpSp>
        <p:nvGrpSpPr>
          <p:cNvPr id="14" name="画布 137"/>
          <p:cNvGrpSpPr/>
          <p:nvPr/>
        </p:nvGrpSpPr>
        <p:grpSpPr>
          <a:xfrm>
            <a:off x="5994399" y="2452045"/>
            <a:ext cx="5196609" cy="2803815"/>
            <a:chOff x="0" y="0"/>
            <a:chExt cx="4479290" cy="1409700"/>
          </a:xfrm>
        </p:grpSpPr>
        <p:sp>
          <p:nvSpPr>
            <p:cNvPr id="15" name="矩形 14"/>
            <p:cNvSpPr/>
            <p:nvPr/>
          </p:nvSpPr>
          <p:spPr>
            <a:xfrm>
              <a:off x="0" y="0"/>
              <a:ext cx="4479290" cy="1409700"/>
            </a:xfrm>
            <a:prstGeom prst="rect">
              <a:avLst/>
            </a:prstGeom>
            <a:ln>
              <a:noFill/>
            </a:ln>
          </p:spPr>
        </p:sp>
        <p:sp>
          <p:nvSpPr>
            <p:cNvPr id="16" name="文本框 1448"/>
            <p:cNvSpPr txBox="1"/>
            <p:nvPr/>
          </p:nvSpPr>
          <p:spPr>
            <a:xfrm>
              <a:off x="1116895" y="993236"/>
              <a:ext cx="2750255" cy="359314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7-10 </a:t>
              </a: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在编辑栏中输入计算性别的公式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7" name="组合 16"/>
            <p:cNvGrpSpPr/>
            <p:nvPr/>
          </p:nvGrpSpPr>
          <p:grpSpPr>
            <a:xfrm>
              <a:off x="123290" y="46657"/>
              <a:ext cx="4356000" cy="845835"/>
              <a:chOff x="123825" y="18082"/>
              <a:chExt cx="4356000" cy="845835"/>
            </a:xfrm>
          </p:grpSpPr>
          <p:pic>
            <p:nvPicPr>
              <p:cNvPr id="18" name="图片 17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123825" y="38107"/>
                <a:ext cx="4356000" cy="825810"/>
              </a:xfrm>
              <a:prstGeom prst="rect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</p:pic>
          <p:sp>
            <p:nvSpPr>
              <p:cNvPr id="19" name="椭圆 18"/>
              <p:cNvSpPr/>
              <p:nvPr/>
            </p:nvSpPr>
            <p:spPr>
              <a:xfrm>
                <a:off x="1427775" y="18082"/>
                <a:ext cx="2317373" cy="239093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7.5.4</a:t>
            </a:r>
            <a:r>
              <a:rPr lang="zh-CN" altLang="zh-CN" b="1" dirty="0"/>
              <a:t>性别、出生日期和年龄的输入</a:t>
            </a:r>
            <a:endParaRPr lang="zh-CN" altLang="zh-CN" b="1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4"/>
          </p:nvPr>
        </p:nvSpPr>
        <p:spPr>
          <a:xfrm>
            <a:off x="609601" y="1600201"/>
            <a:ext cx="5099354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b="1" dirty="0"/>
              <a:t>2 </a:t>
            </a:r>
            <a:r>
              <a:rPr lang="zh-CN" altLang="zh-CN" b="1" dirty="0"/>
              <a:t>出生日期列的输入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dirty="0"/>
              <a:t>公民身份证号码中从第</a:t>
            </a:r>
            <a:r>
              <a:rPr lang="en-US" altLang="zh-CN" dirty="0"/>
              <a:t>7</a:t>
            </a:r>
            <a:r>
              <a:rPr lang="zh-CN" altLang="zh-CN" dirty="0"/>
              <a:t>位到</a:t>
            </a:r>
            <a:r>
              <a:rPr lang="en-US" altLang="zh-CN" dirty="0"/>
              <a:t>14</a:t>
            </a:r>
            <a:r>
              <a:rPr lang="zh-CN" altLang="zh-CN" dirty="0"/>
              <a:t>位是出生年月的信息，可以使用</a:t>
            </a:r>
            <a:r>
              <a:rPr lang="en-US" altLang="zh-CN" dirty="0"/>
              <a:t>MID</a:t>
            </a:r>
            <a:r>
              <a:rPr lang="zh-CN" altLang="zh-CN" dirty="0"/>
              <a:t>（）分别截取年，月，日的数字信息。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操作如下：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）选定</a:t>
            </a:r>
            <a:r>
              <a:rPr lang="en-US" altLang="zh-CN" dirty="0"/>
              <a:t>G2</a:t>
            </a:r>
            <a:r>
              <a:rPr lang="zh-CN" altLang="zh-CN" dirty="0"/>
              <a:t>单元格；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）在编辑栏中输入“</a:t>
            </a:r>
            <a:r>
              <a:rPr lang="en-US" altLang="zh-CN" dirty="0"/>
              <a:t>=DATE</a:t>
            </a:r>
            <a:r>
              <a:rPr lang="zh-CN" altLang="zh-CN" dirty="0"/>
              <a:t>（</a:t>
            </a:r>
            <a:r>
              <a:rPr lang="en-US" altLang="zh-CN" dirty="0"/>
              <a:t>MID</a:t>
            </a:r>
            <a:r>
              <a:rPr lang="zh-CN" altLang="zh-CN" dirty="0"/>
              <a:t>（</a:t>
            </a:r>
            <a:r>
              <a:rPr lang="en-US" altLang="zh-CN" dirty="0"/>
              <a:t>D2,7,4</a:t>
            </a:r>
            <a:r>
              <a:rPr lang="zh-CN" altLang="zh-CN" dirty="0"/>
              <a:t>）</a:t>
            </a:r>
            <a:r>
              <a:rPr lang="en-US" altLang="zh-CN" dirty="0"/>
              <a:t>,MID</a:t>
            </a:r>
            <a:r>
              <a:rPr lang="zh-CN" altLang="zh-CN" dirty="0"/>
              <a:t>（</a:t>
            </a:r>
            <a:r>
              <a:rPr lang="en-US" altLang="zh-CN" dirty="0"/>
              <a:t>D2,11,2</a:t>
            </a:r>
            <a:r>
              <a:rPr lang="zh-CN" altLang="zh-CN" dirty="0"/>
              <a:t>）</a:t>
            </a:r>
            <a:r>
              <a:rPr lang="en-US" altLang="zh-CN" dirty="0"/>
              <a:t>,MID</a:t>
            </a:r>
            <a:r>
              <a:rPr lang="zh-CN" altLang="zh-CN" dirty="0"/>
              <a:t>（</a:t>
            </a:r>
            <a:r>
              <a:rPr lang="en-US" altLang="zh-CN" dirty="0"/>
              <a:t>D2,13,2</a:t>
            </a:r>
            <a:r>
              <a:rPr lang="zh-CN" altLang="zh-CN" dirty="0"/>
              <a:t>））”，敲回车键或单击编辑栏的对勾✔，如图</a:t>
            </a:r>
            <a:r>
              <a:rPr lang="en-US" altLang="zh-CN" dirty="0"/>
              <a:t>7-13</a:t>
            </a:r>
            <a:r>
              <a:rPr lang="zh-CN" altLang="zh-CN" dirty="0"/>
              <a:t>所示；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3</a:t>
            </a:r>
            <a:r>
              <a:rPr lang="zh-CN" altLang="zh-CN" dirty="0"/>
              <a:t>）向下拖动单元格</a:t>
            </a:r>
            <a:r>
              <a:rPr lang="en-US" altLang="zh-CN" dirty="0"/>
              <a:t>G2</a:t>
            </a:r>
            <a:r>
              <a:rPr lang="zh-CN" altLang="zh-CN" dirty="0"/>
              <a:t>右下角的填充柄可以到其他学生的出生日期。</a:t>
            </a:r>
            <a:endParaRPr lang="zh-CN" altLang="zh-CN" dirty="0"/>
          </a:p>
          <a:p>
            <a:endParaRPr lang="zh-CN" altLang="en-US" dirty="0"/>
          </a:p>
        </p:txBody>
      </p:sp>
      <p:grpSp>
        <p:nvGrpSpPr>
          <p:cNvPr id="11" name="画布 918"/>
          <p:cNvGrpSpPr/>
          <p:nvPr/>
        </p:nvGrpSpPr>
        <p:grpSpPr>
          <a:xfrm>
            <a:off x="5826268" y="2013671"/>
            <a:ext cx="5853114" cy="2464811"/>
            <a:chOff x="0" y="0"/>
            <a:chExt cx="4467225" cy="1438275"/>
          </a:xfrm>
        </p:grpSpPr>
        <p:sp>
          <p:nvSpPr>
            <p:cNvPr id="12" name="矩形 11"/>
            <p:cNvSpPr/>
            <p:nvPr/>
          </p:nvSpPr>
          <p:spPr>
            <a:xfrm>
              <a:off x="0" y="0"/>
              <a:ext cx="4467225" cy="1438275"/>
            </a:xfrm>
            <a:prstGeom prst="rect">
              <a:avLst/>
            </a:prstGeom>
          </p:spPr>
        </p:sp>
        <p:pic>
          <p:nvPicPr>
            <p:cNvPr id="13" name="图片 12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0" y="0"/>
              <a:ext cx="4356000" cy="890523"/>
            </a:xfrm>
            <a:prstGeom prst="rect">
              <a:avLst/>
            </a:prstGeom>
          </p:spPr>
        </p:pic>
        <p:sp>
          <p:nvSpPr>
            <p:cNvPr id="20" name="文本框 1448"/>
            <p:cNvSpPr txBox="1"/>
            <p:nvPr/>
          </p:nvSpPr>
          <p:spPr>
            <a:xfrm>
              <a:off x="884851" y="990600"/>
              <a:ext cx="3195539" cy="34290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7-13 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在编辑栏中输入计算出生日期的公式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2976</Words>
  <Application>WPS 演示</Application>
  <PresentationFormat>自定义</PresentationFormat>
  <Paragraphs>201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3" baseType="lpstr">
      <vt:lpstr>Arial</vt:lpstr>
      <vt:lpstr>宋体</vt:lpstr>
      <vt:lpstr>Wingdings</vt:lpstr>
      <vt:lpstr>Symbol</vt:lpstr>
      <vt:lpstr>Times New Roman</vt:lpstr>
      <vt:lpstr>Candara</vt:lpstr>
      <vt:lpstr>华文新魏</vt:lpstr>
      <vt:lpstr>微软雅黑</vt:lpstr>
      <vt:lpstr>Arial Unicode MS</vt:lpstr>
      <vt:lpstr>华文楷体</vt:lpstr>
      <vt:lpstr>Calibri</vt:lpstr>
      <vt:lpstr>波形</vt:lpstr>
      <vt:lpstr>案例七 制作一份新生基本情况表</vt:lpstr>
      <vt:lpstr>7.1 教学目标</vt:lpstr>
      <vt:lpstr>7.3 操作要求</vt:lpstr>
      <vt:lpstr>7.3 操作要求（续）</vt:lpstr>
      <vt:lpstr>案例七  效果截图</vt:lpstr>
      <vt:lpstr>7.5 操作过程要点讲解</vt:lpstr>
      <vt:lpstr>7.5.3 序列填充操作 </vt:lpstr>
      <vt:lpstr>7.5.4性别、出生日期和年龄的输入</vt:lpstr>
      <vt:lpstr>7.5.4性别、出生日期和年龄的输入</vt:lpstr>
      <vt:lpstr>7.5.4性别、出生日期和年龄的输入</vt:lpstr>
      <vt:lpstr>7.5.5 美化表格</vt:lpstr>
      <vt:lpstr>7.4.7工作表标签更名</vt:lpstr>
      <vt:lpstr>7.4.8 打印设置</vt:lpstr>
      <vt:lpstr>7.4.8 打印设置</vt:lpstr>
      <vt:lpstr>7.4.8 打印设置</vt:lpstr>
      <vt:lpstr>7.4.8 打印设置</vt:lpstr>
      <vt:lpstr>7.4.8 打印设置</vt:lpstr>
      <vt:lpstr>7.6 实训操作</vt:lpstr>
      <vt:lpstr>3.5.1 实训1 效果缩略图</vt:lpstr>
      <vt:lpstr>实训2 工作表的打印设置</vt:lpstr>
      <vt:lpstr>实训2 效果截图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办公自动化案例教材</dc:title>
  <dc:creator>Windows</dc:creator>
  <cp:lastModifiedBy>lenovo</cp:lastModifiedBy>
  <cp:revision>48</cp:revision>
  <dcterms:created xsi:type="dcterms:W3CDTF">2019-02-09T02:31:00Z</dcterms:created>
  <dcterms:modified xsi:type="dcterms:W3CDTF">2022-04-21T03:17:26Z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mmondata">
    <vt:lpwstr>eyJoZGlkIjoiMmZmMGQ2ZDUwY2MxMjJjNTExYTdjNjg4NDQ0OWVkNGEifQ==</vt:lpwstr>
  </property>
  <property fmtid="{D5CDD505-2E9C-101B-9397-08002B2CF9AE}" pid="3" name="ICV">
    <vt:lpwstr>2B91FCC71BB24A04A9AD74E502E7C5D1</vt:lpwstr>
  </property>
  <property fmtid="{D5CDD505-2E9C-101B-9397-08002B2CF9AE}" pid="4" name="KSOProductBuildVer">
    <vt:lpwstr>2052-11.1.0.11636</vt:lpwstr>
  </property>
</Properties>
</file>