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3">
  <p:sldMasterIdLst>
    <p:sldMasterId id="2147483648" r:id="rId1"/>
  </p:sldMasterIdLst>
  <p:sldIdLst>
    <p:sldId id="256" r:id="rId3"/>
    <p:sldId id="257" r:id="rId4"/>
    <p:sldId id="258" r:id="rId5"/>
    <p:sldId id="260" r:id="rId6"/>
    <p:sldId id="261" r:id="rId7"/>
    <p:sldId id="264" r:id="rId8"/>
    <p:sldId id="263" r:id="rId9"/>
    <p:sldId id="265" r:id="rId10"/>
    <p:sldId id="285" r:id="rId11"/>
    <p:sldId id="286" r:id="rId12"/>
    <p:sldId id="266" r:id="rId13"/>
    <p:sldId id="287" r:id="rId14"/>
    <p:sldId id="281" r:id="rId15"/>
    <p:sldId id="282" r:id="rId16"/>
    <p:sldId id="269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76" r:id="rId26"/>
    <p:sldId id="277" r:id="rId27"/>
    <p:sldId id="278" r:id="rId28"/>
    <p:sldId id="284" r:id="rId2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9" autoAdjust="0"/>
    <p:restoredTop sz="94622" autoAdjust="0"/>
  </p:normalViewPr>
  <p:slideViewPr>
    <p:cSldViewPr snapToGrid="0">
      <p:cViewPr varScale="1">
        <p:scale>
          <a:sx n="71" d="100"/>
          <a:sy n="71" d="100"/>
        </p:scale>
        <p:origin x="-540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22" name="矩形 21"/>
          <p:cNvSpPr/>
          <p:nvPr userDrawn="1"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23" name="图片 22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zh-CN" sz="5400" dirty="0">
                <a:effectLst/>
              </a:rPr>
              <a:t>案例八 制作期考试卷数据分析表</a:t>
            </a:r>
            <a:endParaRPr lang="zh-CN" altLang="zh-CN" sz="5400" dirty="0"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55180" y="1707278"/>
            <a:ext cx="10347925" cy="4505262"/>
          </a:xfrm>
        </p:spPr>
        <p:txBody>
          <a:bodyPr>
            <a:normAutofit fontScale="77500" lnSpcReduction="20000"/>
          </a:bodyPr>
          <a:lstStyle/>
          <a:p>
            <a:r>
              <a:rPr lang="zh-CN" altLang="zh-CN" b="1" dirty="0"/>
              <a:t>引用的种类</a:t>
            </a:r>
            <a:endParaRPr lang="zh-CN" altLang="zh-CN" b="1" dirty="0"/>
          </a:p>
          <a:p>
            <a:r>
              <a:rPr lang="en-US" altLang="zh-CN" b="1" dirty="0"/>
              <a:t>1</a:t>
            </a:r>
            <a:r>
              <a:rPr lang="zh-CN" altLang="zh-CN" b="1" dirty="0"/>
              <a:t>）跨表引用</a:t>
            </a:r>
            <a:endParaRPr lang="zh-CN" altLang="zh-CN" b="1" dirty="0"/>
          </a:p>
          <a:p>
            <a:r>
              <a:rPr lang="zh-CN" altLang="zh-CN" dirty="0"/>
              <a:t>你可以引用其他工作表的单元格的值，比如公式“</a:t>
            </a:r>
            <a:r>
              <a:rPr lang="en-US" altLang="zh-CN" dirty="0"/>
              <a:t>=</a:t>
            </a:r>
            <a:r>
              <a:rPr lang="zh-CN" altLang="zh-CN" dirty="0"/>
              <a:t>语文！</a:t>
            </a:r>
            <a:r>
              <a:rPr lang="en-US" altLang="zh-CN" dirty="0"/>
              <a:t>A1+5</a:t>
            </a:r>
            <a:r>
              <a:rPr lang="zh-CN" altLang="zh-CN" dirty="0"/>
              <a:t>”，其中引用的是语文工作表的</a:t>
            </a:r>
            <a:r>
              <a:rPr lang="en-US" altLang="zh-CN" dirty="0"/>
              <a:t>A1</a:t>
            </a:r>
            <a:r>
              <a:rPr lang="zh-CN" altLang="zh-CN" dirty="0"/>
              <a:t>。要引用其他工作表的单元格或单元格区域，需要在单元格或单元格区域的前面加上“工作表名称”和“！”号。</a:t>
            </a:r>
            <a:endParaRPr lang="zh-CN" altLang="zh-CN" dirty="0"/>
          </a:p>
          <a:p>
            <a:r>
              <a:rPr lang="en-US" altLang="zh-CN" b="1" dirty="0"/>
              <a:t>2</a:t>
            </a:r>
            <a:r>
              <a:rPr lang="zh-CN" altLang="zh-CN" b="1" dirty="0"/>
              <a:t>）相对引用</a:t>
            </a:r>
            <a:endParaRPr lang="zh-CN" altLang="zh-CN" b="1" dirty="0"/>
          </a:p>
          <a:p>
            <a:r>
              <a:rPr lang="zh-CN" altLang="zh-CN" dirty="0"/>
              <a:t>公式中的相对引用，在公式的复制中会发生改变。</a:t>
            </a:r>
            <a:endParaRPr lang="en-US" altLang="zh-CN" dirty="0"/>
          </a:p>
          <a:p>
            <a:r>
              <a:rPr lang="en-US" altLang="zh-CN" b="1" dirty="0"/>
              <a:t>3</a:t>
            </a:r>
            <a:r>
              <a:rPr lang="zh-CN" altLang="zh-CN" b="1" dirty="0"/>
              <a:t>）绝对引用</a:t>
            </a:r>
            <a:endParaRPr lang="zh-CN" altLang="zh-CN" b="1" dirty="0"/>
          </a:p>
          <a:p>
            <a:r>
              <a:rPr lang="zh-CN" altLang="zh-CN" dirty="0"/>
              <a:t>公式中的绝对引用是指在公式复制粘贴中，引用保持不变。</a:t>
            </a:r>
            <a:endParaRPr lang="zh-CN" altLang="zh-CN" dirty="0"/>
          </a:p>
          <a:p>
            <a:r>
              <a:rPr lang="zh-CN" altLang="zh-CN" dirty="0"/>
              <a:t>绝对引用标识为分别在行标和列标的前面加上一个“</a:t>
            </a:r>
            <a:r>
              <a:rPr lang="en-US" altLang="zh-CN" dirty="0"/>
              <a:t>$</a:t>
            </a:r>
            <a:r>
              <a:rPr lang="zh-CN" altLang="zh-CN" dirty="0"/>
              <a:t>”，比如公式中的“</a:t>
            </a:r>
            <a:r>
              <a:rPr lang="en-US" altLang="zh-CN" dirty="0"/>
              <a:t>$A$1</a:t>
            </a:r>
            <a:r>
              <a:rPr lang="zh-CN" altLang="zh-CN" dirty="0"/>
              <a:t>”就是表示绝对引用</a:t>
            </a:r>
            <a:r>
              <a:rPr lang="en-US" altLang="zh-CN" dirty="0"/>
              <a:t>A1</a:t>
            </a:r>
            <a:r>
              <a:rPr lang="zh-CN" altLang="zh-CN" dirty="0"/>
              <a:t>单元格的值。</a:t>
            </a:r>
            <a:endParaRPr lang="zh-CN" altLang="zh-CN" dirty="0"/>
          </a:p>
          <a:p>
            <a:r>
              <a:rPr lang="zh-CN" altLang="zh-CN" dirty="0"/>
              <a:t>比如，</a:t>
            </a:r>
            <a:r>
              <a:rPr lang="en-US" altLang="zh-CN" dirty="0"/>
              <a:t>C2</a:t>
            </a:r>
            <a:r>
              <a:rPr lang="zh-CN" altLang="zh-CN" dirty="0"/>
              <a:t>单元格的公式为“</a:t>
            </a:r>
            <a:r>
              <a:rPr lang="en-US" altLang="zh-CN" dirty="0"/>
              <a:t>=$A$1+5</a:t>
            </a:r>
            <a:r>
              <a:rPr lang="zh-CN" altLang="zh-CN" dirty="0"/>
              <a:t>”，第一个加数就是绝对引用，选定</a:t>
            </a:r>
            <a:r>
              <a:rPr lang="en-US" altLang="zh-CN" dirty="0"/>
              <a:t>C2</a:t>
            </a:r>
            <a:r>
              <a:rPr lang="zh-CN" altLang="zh-CN" dirty="0"/>
              <a:t>单元格，然后单击“复制”命令，将公式粘贴到任何位置，公式永远是“</a:t>
            </a:r>
            <a:r>
              <a:rPr lang="en-US" altLang="zh-CN" dirty="0"/>
              <a:t>=$A$1+5</a:t>
            </a:r>
            <a:r>
              <a:rPr lang="zh-CN" altLang="zh-CN" dirty="0"/>
              <a:t>”。</a:t>
            </a:r>
            <a:endParaRPr lang="zh-CN" altLang="zh-CN" dirty="0"/>
          </a:p>
          <a:p>
            <a:r>
              <a:rPr lang="en-US" altLang="zh-CN" b="1" dirty="0"/>
              <a:t>4</a:t>
            </a:r>
            <a:r>
              <a:rPr lang="zh-CN" altLang="zh-CN" b="1" dirty="0"/>
              <a:t>）混合引用</a:t>
            </a:r>
            <a:endParaRPr lang="zh-CN" altLang="zh-CN" b="1" dirty="0"/>
          </a:p>
          <a:p>
            <a:r>
              <a:rPr lang="zh-CN" altLang="zh-CN" dirty="0"/>
              <a:t>公式的引用中如果行标和列标前面都加上“</a:t>
            </a:r>
            <a:r>
              <a:rPr lang="en-US" altLang="zh-CN" dirty="0"/>
              <a:t>$</a:t>
            </a:r>
            <a:r>
              <a:rPr lang="zh-CN" altLang="zh-CN" dirty="0"/>
              <a:t>”这个符号，表示绝对引用，如果行标和列标只有一个加上“</a:t>
            </a:r>
            <a:r>
              <a:rPr lang="en-US" altLang="zh-CN" dirty="0"/>
              <a:t>$</a:t>
            </a:r>
            <a:r>
              <a:rPr lang="zh-CN" altLang="zh-CN" dirty="0"/>
              <a:t>”称为混合引用，比如“</a:t>
            </a:r>
            <a:r>
              <a:rPr lang="en-US" altLang="zh-CN" dirty="0"/>
              <a:t>A$1</a:t>
            </a:r>
            <a:r>
              <a:rPr lang="zh-CN" altLang="zh-CN" dirty="0"/>
              <a:t>”或“</a:t>
            </a:r>
            <a:r>
              <a:rPr lang="en-US" altLang="zh-CN" dirty="0"/>
              <a:t>$A1</a:t>
            </a:r>
            <a:r>
              <a:rPr lang="zh-CN" altLang="zh-CN" dirty="0"/>
              <a:t>”。</a:t>
            </a:r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/>
              <a:t>相关知识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47604" y="2487208"/>
            <a:ext cx="9877777" cy="1950321"/>
          </a:xfrm>
        </p:spPr>
        <p:txBody>
          <a:bodyPr/>
          <a:lstStyle/>
          <a:p>
            <a:r>
              <a:rPr lang="zh-CN" altLang="zh-CN" dirty="0"/>
              <a:t>班级的命名格式为“专业简称</a:t>
            </a:r>
            <a:r>
              <a:rPr lang="en-US" altLang="zh-CN" dirty="0"/>
              <a:t>+17+</a:t>
            </a:r>
            <a:r>
              <a:rPr lang="zh-CN" altLang="zh-CN" dirty="0"/>
              <a:t>班别序号</a:t>
            </a:r>
            <a:r>
              <a:rPr lang="en-US" altLang="zh-CN" dirty="0"/>
              <a:t>+</a:t>
            </a:r>
            <a:r>
              <a:rPr lang="zh-CN" altLang="zh-CN" dirty="0"/>
              <a:t>班”，学号中第</a:t>
            </a:r>
            <a:r>
              <a:rPr lang="en-US" altLang="zh-CN" dirty="0"/>
              <a:t>9</a:t>
            </a:r>
            <a:r>
              <a:rPr lang="zh-CN" altLang="zh-CN" dirty="0"/>
              <a:t>位是班别的序号。比如学号</a:t>
            </a:r>
            <a:r>
              <a:rPr lang="en-US" altLang="zh-CN" dirty="0"/>
              <a:t>170400101001</a:t>
            </a:r>
            <a:r>
              <a:rPr lang="zh-CN" altLang="zh-CN" dirty="0"/>
              <a:t>的第</a:t>
            </a:r>
            <a:r>
              <a:rPr lang="en-US" altLang="zh-CN" dirty="0"/>
              <a:t>9</a:t>
            </a:r>
            <a:r>
              <a:rPr lang="zh-CN" altLang="zh-CN" dirty="0"/>
              <a:t>位是</a:t>
            </a:r>
            <a:r>
              <a:rPr lang="en-US" altLang="zh-CN" dirty="0"/>
              <a:t>1</a:t>
            </a:r>
            <a:r>
              <a:rPr lang="zh-CN" altLang="zh-CN" dirty="0"/>
              <a:t>，故该学号的班别序号是</a:t>
            </a:r>
            <a:r>
              <a:rPr lang="en-US" altLang="zh-CN" dirty="0"/>
              <a:t>1</a:t>
            </a:r>
            <a:r>
              <a:rPr lang="zh-CN" altLang="zh-CN" dirty="0"/>
              <a:t>，该学号的专业简称为“数教（专）”，则该生的班级命名为“数教（专）</a:t>
            </a:r>
            <a:r>
              <a:rPr lang="en-US" altLang="zh-CN" dirty="0"/>
              <a:t>171</a:t>
            </a:r>
            <a:r>
              <a:rPr lang="zh-CN" altLang="zh-CN" dirty="0"/>
              <a:t>班”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2 </a:t>
            </a:r>
            <a:r>
              <a:rPr lang="zh-CN" altLang="zh-CN" b="1" dirty="0"/>
              <a:t>班别列数据的录入</a:t>
            </a:r>
            <a:endParaRPr lang="zh-CN" altLang="zh-CN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5"/>
            <a:ext cx="5427266" cy="3634122"/>
          </a:xfrm>
        </p:spPr>
        <p:txBody>
          <a:bodyPr>
            <a:normAutofit/>
          </a:bodyPr>
          <a:lstStyle/>
          <a:p>
            <a:r>
              <a:rPr lang="zh-CN" altLang="en-US" dirty="0"/>
              <a:t>操作步骤如下：</a:t>
            </a:r>
            <a:endParaRPr lang="zh-CN" altLang="en-US" dirty="0"/>
          </a:p>
          <a:p>
            <a:r>
              <a:rPr lang="zh-CN" altLang="en-US" sz="2000" dirty="0"/>
              <a:t>如图</a:t>
            </a:r>
            <a:r>
              <a:rPr lang="en-US" altLang="zh-CN" sz="2000" dirty="0"/>
              <a:t>8-9</a:t>
            </a:r>
            <a:r>
              <a:rPr lang="zh-CN" altLang="en-US" sz="2000" dirty="0"/>
              <a:t>所示。</a:t>
            </a:r>
            <a:endParaRPr lang="zh-CN" altLang="en-US" sz="2000" dirty="0"/>
          </a:p>
          <a:p>
            <a:r>
              <a:rPr lang="zh-CN" altLang="en-US" sz="2000" dirty="0"/>
              <a:t>（</a:t>
            </a:r>
            <a:r>
              <a:rPr lang="en-US" altLang="zh-CN" sz="2000" dirty="0"/>
              <a:t>1</a:t>
            </a:r>
            <a:r>
              <a:rPr lang="zh-CN" altLang="en-US" sz="2000" dirty="0"/>
              <a:t>）选定单元格</a:t>
            </a:r>
            <a:r>
              <a:rPr lang="en-US" altLang="zh-CN" sz="2000" dirty="0"/>
              <a:t>D3</a:t>
            </a:r>
            <a:r>
              <a:rPr lang="zh-CN" altLang="en-US" sz="2000" dirty="0"/>
              <a:t>；</a:t>
            </a:r>
            <a:endParaRPr lang="zh-CN" altLang="en-US" sz="2000" dirty="0"/>
          </a:p>
          <a:p>
            <a:r>
              <a:rPr lang="zh-CN" altLang="en-US" sz="2000" dirty="0"/>
              <a:t>（</a:t>
            </a:r>
            <a:r>
              <a:rPr lang="en-US" altLang="zh-CN" sz="2000" dirty="0"/>
              <a:t>2</a:t>
            </a:r>
            <a:r>
              <a:rPr lang="zh-CN" altLang="en-US" sz="2000" dirty="0"/>
              <a:t>）在编辑栏中输入如下公式</a:t>
            </a:r>
            <a:endParaRPr lang="zh-CN" altLang="en-US" sz="2000" dirty="0"/>
          </a:p>
          <a:p>
            <a:r>
              <a:rPr lang="zh-CN" altLang="en-US" sz="2000" dirty="0"/>
              <a:t>“</a:t>
            </a:r>
            <a:r>
              <a:rPr lang="en-US" altLang="zh-CN" sz="2000" dirty="0"/>
              <a:t>=VLOOKUP(MID(B3,5,3),</a:t>
            </a:r>
            <a:r>
              <a:rPr lang="zh-CN" altLang="en-US" sz="2000" dirty="0"/>
              <a:t>专业对照表</a:t>
            </a:r>
            <a:r>
              <a:rPr lang="en-US" altLang="zh-CN" sz="2000" dirty="0"/>
              <a:t>!$A$1:$C$6,3,0)&amp;"17"&amp;MID(B3,9,1)&amp;"</a:t>
            </a:r>
            <a:r>
              <a:rPr lang="zh-CN" altLang="en-US" sz="2000" dirty="0"/>
              <a:t>班</a:t>
            </a:r>
            <a:r>
              <a:rPr lang="en-US" altLang="zh-CN" sz="2000" dirty="0"/>
              <a:t>"”</a:t>
            </a:r>
            <a:r>
              <a:rPr lang="zh-CN" altLang="en-US" sz="2000" dirty="0"/>
              <a:t>；</a:t>
            </a:r>
            <a:endParaRPr lang="zh-CN" altLang="en-US" sz="2000" dirty="0"/>
          </a:p>
          <a:p>
            <a:r>
              <a:rPr lang="zh-CN" altLang="en-US" sz="2000" dirty="0"/>
              <a:t>（</a:t>
            </a:r>
            <a:r>
              <a:rPr lang="en-US" altLang="zh-CN" sz="2000" dirty="0"/>
              <a:t>3</a:t>
            </a:r>
            <a:r>
              <a:rPr lang="zh-CN" altLang="en-US" sz="2000" dirty="0"/>
              <a:t>）按敲回车键</a:t>
            </a:r>
            <a:r>
              <a:rPr lang="en-US" altLang="zh-CN" sz="2000" dirty="0"/>
              <a:t>Enter</a:t>
            </a:r>
            <a:r>
              <a:rPr lang="zh-CN" altLang="en-US" sz="2000" dirty="0"/>
              <a:t>或单击编辑栏的对勾 命令；</a:t>
            </a:r>
            <a:endParaRPr lang="zh-CN" altLang="en-US" sz="2000" dirty="0"/>
          </a:p>
          <a:p>
            <a:r>
              <a:rPr lang="zh-CN" altLang="en-US" sz="2000" dirty="0"/>
              <a:t>（</a:t>
            </a:r>
            <a:r>
              <a:rPr lang="en-US" altLang="zh-CN" sz="2000" dirty="0"/>
              <a:t>4</a:t>
            </a:r>
            <a:r>
              <a:rPr lang="zh-CN" altLang="en-US" sz="2000" dirty="0"/>
              <a:t>）将</a:t>
            </a:r>
            <a:r>
              <a:rPr lang="en-US" altLang="zh-CN" sz="2000" dirty="0"/>
              <a:t>D3</a:t>
            </a:r>
            <a:r>
              <a:rPr lang="zh-CN" altLang="en-US" sz="2000" dirty="0"/>
              <a:t>单元格的公式向下复制。</a:t>
            </a:r>
            <a:endParaRPr lang="zh-CN" altLang="en-US" sz="2000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2 </a:t>
            </a:r>
            <a:r>
              <a:rPr lang="zh-CN" altLang="zh-CN" b="1" dirty="0"/>
              <a:t>班别列数据的录入</a:t>
            </a:r>
            <a:endParaRPr lang="zh-CN" altLang="zh-CN" b="1" dirty="0"/>
          </a:p>
        </p:txBody>
      </p:sp>
      <p:grpSp>
        <p:nvGrpSpPr>
          <p:cNvPr id="7" name="画布 162"/>
          <p:cNvGrpSpPr/>
          <p:nvPr/>
        </p:nvGrpSpPr>
        <p:grpSpPr>
          <a:xfrm>
            <a:off x="5974773" y="2500180"/>
            <a:ext cx="5607627" cy="2560191"/>
            <a:chOff x="0" y="0"/>
            <a:chExt cx="4653915" cy="1696720"/>
          </a:xfrm>
        </p:grpSpPr>
        <p:sp>
          <p:nvSpPr>
            <p:cNvPr id="8" name="矩形 7"/>
            <p:cNvSpPr/>
            <p:nvPr/>
          </p:nvSpPr>
          <p:spPr>
            <a:xfrm>
              <a:off x="0" y="0"/>
              <a:ext cx="4653915" cy="1696720"/>
            </a:xfrm>
            <a:prstGeom prst="rect">
              <a:avLst/>
            </a:prstGeom>
            <a:ln>
              <a:noFill/>
            </a:ln>
          </p:spPr>
        </p:sp>
        <p:sp>
          <p:nvSpPr>
            <p:cNvPr id="10" name="文本框 1448"/>
            <p:cNvSpPr txBox="1"/>
            <p:nvPr/>
          </p:nvSpPr>
          <p:spPr>
            <a:xfrm>
              <a:off x="1176543" y="1230239"/>
              <a:ext cx="2983565" cy="29210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8-9 </a:t>
              </a: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用</a:t>
              </a: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VLOOKUP</a:t>
              </a: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（）函数求班别名称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11" name="图片 10"/>
          <p:cNvPicPr/>
          <p:nvPr/>
        </p:nvPicPr>
        <p:blipFill>
          <a:blip r:embed="rId1"/>
          <a:stretch>
            <a:fillRect/>
          </a:stretch>
        </p:blipFill>
        <p:spPr>
          <a:xfrm>
            <a:off x="6619163" y="2500180"/>
            <a:ext cx="4763069" cy="159319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02214"/>
            <a:ext cx="10972800" cy="924478"/>
          </a:xfrm>
        </p:spPr>
        <p:txBody>
          <a:bodyPr/>
          <a:lstStyle/>
          <a:p>
            <a:r>
              <a:rPr lang="zh-CN" altLang="en-US" b="1" dirty="0"/>
              <a:t>相关知识</a:t>
            </a:r>
            <a:endParaRPr lang="zh-CN" altLang="zh-CN" b="1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quarter" idx="14"/>
          </p:nvPr>
        </p:nvSpPr>
        <p:spPr>
          <a:xfrm>
            <a:off x="400627" y="1852833"/>
            <a:ext cx="11187545" cy="2140943"/>
          </a:xfrm>
        </p:spPr>
        <p:txBody>
          <a:bodyPr>
            <a:normAutofit/>
          </a:bodyPr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文本连接运算符</a:t>
            </a:r>
            <a:endParaRPr lang="zh-CN" altLang="zh-CN" b="1" dirty="0"/>
          </a:p>
          <a:p>
            <a:pPr lvl="1"/>
            <a:r>
              <a:rPr lang="zh-CN" altLang="zh-CN" dirty="0"/>
              <a:t>公式中符合“</a:t>
            </a:r>
            <a:r>
              <a:rPr lang="en-US" altLang="zh-CN" dirty="0"/>
              <a:t>&amp;</a:t>
            </a:r>
            <a:r>
              <a:rPr lang="zh-CN" altLang="zh-CN" dirty="0"/>
              <a:t>”是文本连接运算符，是将两个字符串连接成一个字符串的意思。</a:t>
            </a:r>
            <a:endParaRPr lang="zh-CN" altLang="zh-CN" dirty="0"/>
          </a:p>
          <a:p>
            <a:pPr lvl="1"/>
            <a:r>
              <a:rPr lang="zh-CN" altLang="zh-CN" dirty="0"/>
              <a:t>例</a:t>
            </a:r>
            <a:r>
              <a:rPr lang="en-US" altLang="zh-CN" dirty="0"/>
              <a:t>1 </a:t>
            </a:r>
            <a:r>
              <a:rPr lang="zh-CN" altLang="zh-CN" dirty="0"/>
              <a:t>公式</a:t>
            </a:r>
            <a:r>
              <a:rPr lang="en-US" altLang="zh-CN" dirty="0"/>
              <a:t>=”</a:t>
            </a:r>
            <a:r>
              <a:rPr lang="zh-CN" altLang="zh-CN" dirty="0"/>
              <a:t>中国</a:t>
            </a:r>
            <a:r>
              <a:rPr lang="en-US" altLang="zh-CN" dirty="0"/>
              <a:t>”&amp;”</a:t>
            </a:r>
            <a:r>
              <a:rPr lang="zh-CN" altLang="zh-CN" dirty="0"/>
              <a:t>人民</a:t>
            </a:r>
            <a:r>
              <a:rPr lang="en-US" altLang="zh-CN" dirty="0"/>
              <a:t>”</a:t>
            </a:r>
            <a:r>
              <a:rPr lang="zh-CN" altLang="zh-CN" dirty="0"/>
              <a:t>运算结果为“中国人民”。</a:t>
            </a:r>
            <a:endParaRPr lang="zh-CN" altLang="zh-CN" dirty="0"/>
          </a:p>
          <a:p>
            <a:pPr lvl="1"/>
            <a:r>
              <a:rPr lang="zh-CN" altLang="zh-CN" dirty="0"/>
              <a:t>注意：公式中需要输入的标点符号都必须是英文半角标点。</a:t>
            </a:r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02214"/>
            <a:ext cx="10972800" cy="924478"/>
          </a:xfrm>
        </p:spPr>
        <p:txBody>
          <a:bodyPr/>
          <a:lstStyle/>
          <a:p>
            <a:r>
              <a:rPr lang="zh-CN" altLang="en-US" b="1" dirty="0"/>
              <a:t>相关知识</a:t>
            </a:r>
            <a:endParaRPr lang="zh-CN" altLang="zh-CN" b="1" dirty="0"/>
          </a:p>
        </p:txBody>
      </p:sp>
      <p:sp>
        <p:nvSpPr>
          <p:cNvPr id="4" name="内容占位符 3"/>
          <p:cNvSpPr>
            <a:spLocks noGrp="1"/>
          </p:cNvSpPr>
          <p:nvPr>
            <p:ph sz="quarter" idx="13"/>
          </p:nvPr>
        </p:nvSpPr>
        <p:spPr>
          <a:xfrm>
            <a:off x="400627" y="1879728"/>
            <a:ext cx="11187545" cy="4198344"/>
          </a:xfrm>
        </p:spPr>
        <p:txBody>
          <a:bodyPr>
            <a:normAutofit/>
          </a:bodyPr>
          <a:lstStyle/>
          <a:p>
            <a:r>
              <a:rPr lang="en-US" altLang="zh-CN" b="1" dirty="0"/>
              <a:t>2 D3</a:t>
            </a:r>
            <a:r>
              <a:rPr lang="zh-CN" altLang="zh-CN" b="1" dirty="0"/>
              <a:t>单元格公式解释</a:t>
            </a:r>
            <a:endParaRPr lang="zh-CN" altLang="zh-CN" b="1" dirty="0"/>
          </a:p>
          <a:p>
            <a:r>
              <a:rPr lang="zh-CN" altLang="zh-CN" dirty="0"/>
              <a:t>本公式用三个文本连接运算符将四个字符串连接成班别名称。</a:t>
            </a:r>
            <a:endParaRPr lang="zh-CN" altLang="zh-CN" dirty="0"/>
          </a:p>
          <a:p>
            <a:r>
              <a:rPr lang="zh-CN" altLang="zh-CN" dirty="0"/>
              <a:t>“</a:t>
            </a:r>
            <a:r>
              <a:rPr lang="en-US" altLang="zh-CN" dirty="0"/>
              <a:t>=VLOOKUP(MID(B3,5,3),</a:t>
            </a:r>
            <a:r>
              <a:rPr lang="zh-CN" altLang="zh-CN" dirty="0"/>
              <a:t>专业对照表</a:t>
            </a:r>
            <a:r>
              <a:rPr lang="en-US" altLang="zh-CN" dirty="0"/>
              <a:t>!$A$1:$C$6,3,0)&amp;"17"&amp;MID(B3,9,1)&amp;"</a:t>
            </a:r>
            <a:r>
              <a:rPr lang="zh-CN" altLang="zh-CN" dirty="0"/>
              <a:t>班</a:t>
            </a:r>
            <a:r>
              <a:rPr lang="en-US" altLang="zh-CN" dirty="0"/>
              <a:t>"</a:t>
            </a:r>
            <a:r>
              <a:rPr lang="zh-CN" altLang="zh-CN" dirty="0"/>
              <a:t>”。</a:t>
            </a:r>
            <a:endParaRPr lang="zh-CN" altLang="zh-CN" dirty="0"/>
          </a:p>
          <a:p>
            <a:r>
              <a:rPr lang="zh-CN" altLang="zh-CN" b="1" dirty="0"/>
              <a:t>（</a:t>
            </a:r>
            <a:r>
              <a:rPr lang="en-US" altLang="zh-CN" b="1" dirty="0"/>
              <a:t>1</a:t>
            </a:r>
            <a:r>
              <a:rPr lang="zh-CN" altLang="zh-CN" b="1" dirty="0"/>
              <a:t>）公式</a:t>
            </a:r>
            <a:r>
              <a:rPr lang="en-US" altLang="zh-CN" b="1" dirty="0"/>
              <a:t>VLOOKUP</a:t>
            </a:r>
            <a:r>
              <a:rPr lang="zh-CN" altLang="zh-CN" b="1" dirty="0"/>
              <a:t>（</a:t>
            </a:r>
            <a:r>
              <a:rPr lang="en-US" altLang="zh-CN" b="1" dirty="0"/>
              <a:t>MID</a:t>
            </a:r>
            <a:r>
              <a:rPr lang="zh-CN" altLang="zh-CN" b="1" dirty="0"/>
              <a:t>（</a:t>
            </a:r>
            <a:r>
              <a:rPr lang="en-US" altLang="zh-CN" b="1" dirty="0"/>
              <a:t>B3</a:t>
            </a:r>
            <a:r>
              <a:rPr lang="zh-CN" altLang="zh-CN" b="1" dirty="0"/>
              <a:t>，</a:t>
            </a:r>
            <a:r>
              <a:rPr lang="en-US" altLang="zh-CN" b="1" dirty="0"/>
              <a:t>5,3</a:t>
            </a:r>
            <a:r>
              <a:rPr lang="zh-CN" altLang="zh-CN" b="1" dirty="0"/>
              <a:t>），专业对照表</a:t>
            </a:r>
            <a:r>
              <a:rPr lang="en-US" altLang="zh-CN" b="1" dirty="0"/>
              <a:t>!$A1:$C6,3,0</a:t>
            </a:r>
            <a:r>
              <a:rPr lang="zh-CN" altLang="zh-CN" b="1" dirty="0"/>
              <a:t>）的值</a:t>
            </a:r>
            <a:endParaRPr lang="zh-CN" altLang="zh-CN" b="1" dirty="0"/>
          </a:p>
          <a:p>
            <a:pPr lvl="1"/>
            <a:r>
              <a:rPr lang="en-US" altLang="zh-CN" dirty="0"/>
              <a:t>B3</a:t>
            </a:r>
            <a:r>
              <a:rPr lang="zh-CN" altLang="zh-CN" dirty="0"/>
              <a:t>的值是“</a:t>
            </a:r>
            <a:r>
              <a:rPr lang="en-US" altLang="zh-CN" dirty="0"/>
              <a:t>170400101001</a:t>
            </a:r>
            <a:r>
              <a:rPr lang="zh-CN" altLang="zh-CN" dirty="0"/>
              <a:t>”故公式的值是“数教（专）”。</a:t>
            </a:r>
            <a:endParaRPr lang="zh-CN" altLang="zh-CN" dirty="0"/>
          </a:p>
          <a:p>
            <a:r>
              <a:rPr lang="zh-CN" altLang="zh-CN" b="1" dirty="0"/>
              <a:t>（</a:t>
            </a:r>
            <a:r>
              <a:rPr lang="en-US" altLang="zh-CN" b="1" dirty="0"/>
              <a:t>2</a:t>
            </a:r>
            <a:r>
              <a:rPr lang="zh-CN" altLang="zh-CN" b="1" dirty="0"/>
              <a:t>）</a:t>
            </a:r>
            <a:r>
              <a:rPr lang="en-US" altLang="zh-CN" b="1" dirty="0"/>
              <a:t>MID</a:t>
            </a:r>
            <a:r>
              <a:rPr lang="zh-CN" altLang="zh-CN" b="1" dirty="0"/>
              <a:t>（</a:t>
            </a:r>
            <a:r>
              <a:rPr lang="en-US" altLang="zh-CN" b="1" dirty="0"/>
              <a:t>B3,9,1</a:t>
            </a:r>
            <a:r>
              <a:rPr lang="zh-CN" altLang="zh-CN" b="1" dirty="0"/>
              <a:t>）的值</a:t>
            </a:r>
            <a:endParaRPr lang="zh-CN" altLang="zh-CN" b="1" dirty="0"/>
          </a:p>
          <a:p>
            <a:pPr lvl="1"/>
            <a:r>
              <a:rPr lang="zh-CN" altLang="zh-CN" dirty="0"/>
              <a:t>显然</a:t>
            </a:r>
            <a:r>
              <a:rPr lang="en-US" altLang="zh-CN" dirty="0"/>
              <a:t>MID</a:t>
            </a:r>
            <a:r>
              <a:rPr lang="zh-CN" altLang="zh-CN" dirty="0"/>
              <a:t>（</a:t>
            </a:r>
            <a:r>
              <a:rPr lang="en-US" altLang="zh-CN" dirty="0"/>
              <a:t>B3,9,1</a:t>
            </a:r>
            <a:r>
              <a:rPr lang="zh-CN" altLang="zh-CN" dirty="0"/>
              <a:t>）的值是</a:t>
            </a:r>
            <a:r>
              <a:rPr lang="en-US" altLang="zh-CN" dirty="0"/>
              <a:t>1</a:t>
            </a:r>
            <a:r>
              <a:rPr lang="zh-CN" altLang="zh-CN" dirty="0"/>
              <a:t>。</a:t>
            </a:r>
            <a:endParaRPr lang="zh-CN" altLang="zh-CN" dirty="0"/>
          </a:p>
          <a:p>
            <a:r>
              <a:rPr lang="zh-CN" altLang="zh-CN" b="1" dirty="0"/>
              <a:t>（</a:t>
            </a:r>
            <a:r>
              <a:rPr lang="en-US" altLang="zh-CN" b="1" dirty="0"/>
              <a:t>3</a:t>
            </a:r>
            <a:r>
              <a:rPr lang="zh-CN" altLang="zh-CN" b="1" dirty="0"/>
              <a:t>）</a:t>
            </a:r>
            <a:r>
              <a:rPr lang="en-US" altLang="zh-CN" b="1" dirty="0"/>
              <a:t>D3</a:t>
            </a:r>
            <a:r>
              <a:rPr lang="zh-CN" altLang="zh-CN" b="1" dirty="0"/>
              <a:t>单元格公式的值</a:t>
            </a:r>
            <a:endParaRPr lang="zh-CN" altLang="zh-CN" b="1" dirty="0"/>
          </a:p>
          <a:p>
            <a:pPr lvl="1"/>
            <a:r>
              <a:rPr lang="zh-CN" altLang="zh-CN" dirty="0"/>
              <a:t>原式</a:t>
            </a:r>
            <a:r>
              <a:rPr lang="en-US" altLang="zh-CN" dirty="0"/>
              <a:t>=“</a:t>
            </a:r>
            <a:r>
              <a:rPr lang="zh-CN" altLang="zh-CN" dirty="0"/>
              <a:t>数教（专）</a:t>
            </a:r>
            <a:r>
              <a:rPr lang="en-US" altLang="zh-CN" dirty="0"/>
              <a:t>”&amp;“17”&amp;“1”&amp;“</a:t>
            </a:r>
            <a:r>
              <a:rPr lang="zh-CN" altLang="zh-CN" dirty="0"/>
              <a:t>班</a:t>
            </a:r>
            <a:r>
              <a:rPr lang="en-US" altLang="zh-CN" dirty="0"/>
              <a:t>”=“</a:t>
            </a:r>
            <a:r>
              <a:rPr lang="zh-CN" altLang="zh-CN" dirty="0"/>
              <a:t>数教（专）</a:t>
            </a:r>
            <a:r>
              <a:rPr lang="en-US" altLang="zh-CN" dirty="0"/>
              <a:t>171</a:t>
            </a:r>
            <a:r>
              <a:rPr lang="zh-CN" altLang="zh-CN" dirty="0"/>
              <a:t>班</a:t>
            </a:r>
            <a:r>
              <a:rPr lang="en-US" altLang="zh-CN" dirty="0"/>
              <a:t>”</a:t>
            </a:r>
            <a:r>
              <a:rPr lang="zh-CN" altLang="zh-CN" dirty="0"/>
              <a:t>。</a:t>
            </a:r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3 </a:t>
            </a:r>
            <a:r>
              <a:rPr lang="zh-CN" altLang="zh-CN" b="1" dirty="0"/>
              <a:t>计算</a:t>
            </a:r>
            <a:r>
              <a:rPr lang="zh-CN" altLang="en-US" b="1" dirty="0"/>
              <a:t>期末成绩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569259" y="1994044"/>
            <a:ext cx="4897582" cy="3402104"/>
          </a:xfrm>
        </p:spPr>
        <p:txBody>
          <a:bodyPr>
            <a:normAutofit/>
          </a:bodyPr>
          <a:lstStyle/>
          <a:p>
            <a:r>
              <a:rPr lang="zh-CN" altLang="en-US" dirty="0"/>
              <a:t>操作如下：</a:t>
            </a:r>
            <a:endParaRPr lang="zh-CN" altLang="en-US" dirty="0"/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）选定单元格</a:t>
            </a:r>
            <a:r>
              <a:rPr lang="en-US" altLang="zh-CN" dirty="0"/>
              <a:t>L3</a:t>
            </a:r>
            <a:r>
              <a:rPr lang="zh-CN" altLang="en-US" dirty="0"/>
              <a:t>；</a:t>
            </a:r>
            <a:endParaRPr lang="zh-CN" altLang="en-US" dirty="0"/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）在编辑栏中输入“</a:t>
            </a:r>
            <a:r>
              <a:rPr lang="en-US" altLang="zh-CN" dirty="0"/>
              <a:t>=SUM(E3:K3)”</a:t>
            </a:r>
            <a:r>
              <a:rPr lang="zh-CN" altLang="en-US" dirty="0"/>
              <a:t>，如图</a:t>
            </a:r>
            <a:r>
              <a:rPr lang="en-US" altLang="zh-CN" dirty="0"/>
              <a:t>8-10</a:t>
            </a:r>
            <a:r>
              <a:rPr lang="zh-CN" altLang="en-US" dirty="0"/>
              <a:t>所示；</a:t>
            </a:r>
            <a:endParaRPr lang="zh-CN" altLang="en-US" dirty="0"/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）按键盘的回车键或者单击编辑栏的 命令；</a:t>
            </a:r>
            <a:endParaRPr lang="zh-CN" altLang="en-US" dirty="0"/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）选定</a:t>
            </a:r>
            <a:r>
              <a:rPr lang="en-US" altLang="zh-CN" dirty="0"/>
              <a:t>L3</a:t>
            </a:r>
            <a:r>
              <a:rPr lang="zh-CN" altLang="en-US" dirty="0"/>
              <a:t>单元格，将</a:t>
            </a:r>
            <a:r>
              <a:rPr lang="en-US" altLang="zh-CN" dirty="0"/>
              <a:t>L3</a:t>
            </a:r>
            <a:r>
              <a:rPr lang="zh-CN" altLang="en-US" dirty="0"/>
              <a:t>的公式往下复制。</a:t>
            </a:r>
            <a:endParaRPr lang="zh-CN" altLang="en-US" dirty="0"/>
          </a:p>
          <a:p>
            <a:endParaRPr lang="zh-CN" altLang="en-US" dirty="0"/>
          </a:p>
        </p:txBody>
      </p:sp>
      <p:grpSp>
        <p:nvGrpSpPr>
          <p:cNvPr id="17" name="画布 2684"/>
          <p:cNvGrpSpPr/>
          <p:nvPr/>
        </p:nvGrpSpPr>
        <p:grpSpPr>
          <a:xfrm>
            <a:off x="6286153" y="2367799"/>
            <a:ext cx="5175020" cy="2837719"/>
            <a:chOff x="0" y="0"/>
            <a:chExt cx="4274820" cy="1768475"/>
          </a:xfrm>
        </p:grpSpPr>
        <p:sp>
          <p:nvSpPr>
            <p:cNvPr id="18" name="矩形 17"/>
            <p:cNvSpPr/>
            <p:nvPr/>
          </p:nvSpPr>
          <p:spPr>
            <a:xfrm>
              <a:off x="0" y="0"/>
              <a:ext cx="4274820" cy="1768475"/>
            </a:xfrm>
            <a:prstGeom prst="rect">
              <a:avLst/>
            </a:prstGeom>
            <a:ln>
              <a:noFill/>
            </a:ln>
          </p:spPr>
        </p:sp>
        <p:sp>
          <p:nvSpPr>
            <p:cNvPr id="20" name="文本框 1448"/>
            <p:cNvSpPr txBox="1"/>
            <p:nvPr/>
          </p:nvSpPr>
          <p:spPr>
            <a:xfrm>
              <a:off x="782002" y="1458140"/>
              <a:ext cx="2710815" cy="29210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8-10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用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SUM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（）函数求</a:t>
              </a:r>
              <a:r>
                <a:rPr lang="zh-CN" alt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期末成绩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8" name="图片 7"/>
          <p:cNvPicPr/>
          <p:nvPr/>
        </p:nvPicPr>
        <p:blipFill>
          <a:blip r:embed="rId1"/>
          <a:stretch>
            <a:fillRect/>
          </a:stretch>
        </p:blipFill>
        <p:spPr>
          <a:xfrm>
            <a:off x="5905848" y="2593267"/>
            <a:ext cx="5555325" cy="190608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4 </a:t>
            </a:r>
            <a:r>
              <a:rPr lang="zh-CN" altLang="zh-CN" b="1" dirty="0"/>
              <a:t>计算年级排名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475129" y="1948782"/>
            <a:ext cx="4897582" cy="36887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dirty="0"/>
              <a:t>年级排名的格式为“第</a:t>
            </a:r>
            <a:r>
              <a:rPr lang="en-US" altLang="zh-CN" dirty="0"/>
              <a:t>1</a:t>
            </a:r>
            <a:r>
              <a:rPr lang="zh-CN" altLang="zh-CN" dirty="0"/>
              <a:t>名，第</a:t>
            </a:r>
            <a:r>
              <a:rPr lang="en-US" altLang="zh-CN" dirty="0"/>
              <a:t>2</a:t>
            </a:r>
            <a:r>
              <a:rPr lang="zh-CN" altLang="zh-CN" dirty="0"/>
              <a:t>名，……”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lang="zh-CN" altLang="zh-CN" dirty="0"/>
              <a:t>操作如下。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）选定单元格</a:t>
            </a:r>
            <a:r>
              <a:rPr lang="en-US" altLang="zh-CN" dirty="0"/>
              <a:t>M3</a:t>
            </a:r>
            <a:r>
              <a:rPr lang="zh-CN" altLang="zh-CN" dirty="0"/>
              <a:t>；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）在编辑栏中输入</a:t>
            </a:r>
            <a:r>
              <a:rPr lang="en-US" altLang="zh-CN" dirty="0"/>
              <a:t>="</a:t>
            </a:r>
            <a:r>
              <a:rPr lang="zh-CN" altLang="zh-CN" dirty="0"/>
              <a:t>第</a:t>
            </a:r>
            <a:r>
              <a:rPr lang="en-US" altLang="zh-CN" dirty="0"/>
              <a:t>"&amp;RANK(L3,$L$3:$L$369,0)&amp;"</a:t>
            </a:r>
            <a:r>
              <a:rPr lang="zh-CN" altLang="zh-CN" dirty="0"/>
              <a:t>名</a:t>
            </a:r>
            <a:r>
              <a:rPr lang="en-US" altLang="zh-CN" dirty="0"/>
              <a:t>"</a:t>
            </a:r>
            <a:r>
              <a:rPr lang="zh-CN" altLang="zh-CN" dirty="0"/>
              <a:t>；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）选定</a:t>
            </a:r>
            <a:r>
              <a:rPr lang="en-US" altLang="zh-CN" dirty="0"/>
              <a:t>M3</a:t>
            </a:r>
            <a:r>
              <a:rPr lang="zh-CN" altLang="zh-CN" dirty="0"/>
              <a:t>单元格，通过</a:t>
            </a:r>
            <a:r>
              <a:rPr lang="en-US" altLang="zh-CN" dirty="0"/>
              <a:t>M3</a:t>
            </a:r>
            <a:r>
              <a:rPr lang="zh-CN" altLang="zh-CN" dirty="0"/>
              <a:t>单元格右下角的填充柄，将公式向下复制直到最后一个同学。</a:t>
            </a:r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8" name="画布 2694"/>
          <p:cNvGrpSpPr/>
          <p:nvPr/>
        </p:nvGrpSpPr>
        <p:grpSpPr>
          <a:xfrm>
            <a:off x="5687244" y="2122027"/>
            <a:ext cx="5881302" cy="3100562"/>
            <a:chOff x="0" y="0"/>
            <a:chExt cx="4415155" cy="1743233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4415155" cy="1487170"/>
            </a:xfrm>
            <a:prstGeom prst="rect">
              <a:avLst/>
            </a:prstGeom>
          </p:spPr>
        </p:sp>
        <p:sp>
          <p:nvSpPr>
            <p:cNvPr id="11" name="文本框 1448"/>
            <p:cNvSpPr txBox="1"/>
            <p:nvPr/>
          </p:nvSpPr>
          <p:spPr>
            <a:xfrm>
              <a:off x="1044973" y="1451768"/>
              <a:ext cx="2710815" cy="29146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8-11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计算年级排名公式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12" name="图片 11"/>
          <p:cNvPicPr/>
          <p:nvPr/>
        </p:nvPicPr>
        <p:blipFill>
          <a:blip r:embed="rId1"/>
          <a:stretch>
            <a:fillRect/>
          </a:stretch>
        </p:blipFill>
        <p:spPr>
          <a:xfrm>
            <a:off x="5687243" y="2515626"/>
            <a:ext cx="5608869" cy="1857922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5 </a:t>
            </a:r>
            <a:r>
              <a:rPr lang="zh-CN" altLang="en-US" b="1" dirty="0"/>
              <a:t>计算总评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609600" y="1938932"/>
            <a:ext cx="4897582" cy="2754092"/>
          </a:xfrm>
        </p:spPr>
        <p:txBody>
          <a:bodyPr>
            <a:normAutofit/>
          </a:bodyPr>
          <a:lstStyle/>
          <a:p>
            <a:r>
              <a:rPr lang="zh-CN" altLang="zh-CN" sz="2000" dirty="0"/>
              <a:t>根据期考</a:t>
            </a:r>
            <a:r>
              <a:rPr lang="zh-CN" altLang="en-US" sz="2000" dirty="0"/>
              <a:t>期末成绩</a:t>
            </a:r>
            <a:r>
              <a:rPr lang="zh-CN" altLang="zh-CN" sz="2000" dirty="0"/>
              <a:t>，将总评分为四个等级，分别是优秀，良好，及格和不及格。</a:t>
            </a:r>
            <a:endParaRPr lang="zh-CN" altLang="zh-CN" sz="2000" dirty="0"/>
          </a:p>
          <a:p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72453" y="2738327"/>
            <a:ext cx="3038475" cy="1619250"/>
          </a:xfrm>
          <a:prstGeom prst="rect">
            <a:avLst/>
          </a:prstGeom>
        </p:spPr>
      </p:pic>
      <p:grpSp>
        <p:nvGrpSpPr>
          <p:cNvPr id="12" name="画布 2702"/>
          <p:cNvGrpSpPr/>
          <p:nvPr/>
        </p:nvGrpSpPr>
        <p:grpSpPr>
          <a:xfrm>
            <a:off x="5533920" y="2043954"/>
            <a:ext cx="5988165" cy="2879304"/>
            <a:chOff x="0" y="0"/>
            <a:chExt cx="4612640" cy="1709420"/>
          </a:xfrm>
        </p:grpSpPr>
        <p:sp>
          <p:nvSpPr>
            <p:cNvPr id="13" name="矩形 12"/>
            <p:cNvSpPr/>
            <p:nvPr/>
          </p:nvSpPr>
          <p:spPr>
            <a:xfrm>
              <a:off x="0" y="0"/>
              <a:ext cx="4612640" cy="1709420"/>
            </a:xfrm>
            <a:prstGeom prst="rect">
              <a:avLst/>
            </a:prstGeom>
          </p:spPr>
        </p:sp>
        <p:sp>
          <p:nvSpPr>
            <p:cNvPr id="15" name="文本框 1448"/>
            <p:cNvSpPr txBox="1"/>
            <p:nvPr/>
          </p:nvSpPr>
          <p:spPr>
            <a:xfrm>
              <a:off x="1703210" y="1347451"/>
              <a:ext cx="1450382" cy="29083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8-12 </a:t>
              </a: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计算总评等级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9" name="图片 8"/>
          <p:cNvPicPr/>
          <p:nvPr/>
        </p:nvPicPr>
        <p:blipFill>
          <a:blip r:embed="rId2"/>
          <a:stretch>
            <a:fillRect/>
          </a:stretch>
        </p:blipFill>
        <p:spPr>
          <a:xfrm>
            <a:off x="6109720" y="2279793"/>
            <a:ext cx="5412365" cy="1885487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8.4.3 </a:t>
            </a:r>
            <a:r>
              <a:rPr lang="zh-CN" altLang="en-US" b="1" dirty="0"/>
              <a:t>计算质量分析表的各项指标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851647" y="2501155"/>
            <a:ext cx="9407236" cy="2111186"/>
          </a:xfrm>
        </p:spPr>
        <p:txBody>
          <a:bodyPr>
            <a:normAutofit/>
          </a:bodyPr>
          <a:lstStyle/>
          <a:p>
            <a:pPr algn="just"/>
            <a:r>
              <a:rPr lang="zh-CN" altLang="zh-CN" sz="2400" dirty="0"/>
              <a:t>在“数计学院全院计算机基础质量分析”工作表中需要计算的指标有“实考人数”，“平均分”、各分数段的人数和人数占比。</a:t>
            </a:r>
            <a:endParaRPr lang="zh-CN" altLang="zh-CN" sz="2400" dirty="0"/>
          </a:p>
          <a:p>
            <a:pPr algn="just"/>
            <a:r>
              <a:rPr lang="zh-CN" altLang="zh-CN" sz="2400" dirty="0"/>
              <a:t>本操作用到三个函数，分别是</a:t>
            </a:r>
            <a:r>
              <a:rPr lang="en-US" altLang="zh-CN" sz="2400" dirty="0"/>
              <a:t>COUNT</a:t>
            </a:r>
            <a:r>
              <a:rPr lang="zh-CN" altLang="zh-CN" sz="2400" dirty="0"/>
              <a:t>（）函数、</a:t>
            </a:r>
            <a:r>
              <a:rPr lang="en-US" altLang="zh-CN" sz="2400" dirty="0"/>
              <a:t>COUNTIFS</a:t>
            </a:r>
            <a:r>
              <a:rPr lang="zh-CN" altLang="zh-CN" sz="2400" dirty="0"/>
              <a:t>（）函数和</a:t>
            </a:r>
            <a:r>
              <a:rPr lang="en-US" altLang="zh-CN" sz="2400" dirty="0"/>
              <a:t>AVERAGE</a:t>
            </a:r>
            <a:r>
              <a:rPr lang="zh-CN" altLang="zh-CN" sz="2400" dirty="0"/>
              <a:t>（）函数</a:t>
            </a:r>
            <a:r>
              <a:rPr lang="zh-CN" altLang="zh-CN" dirty="0"/>
              <a:t>。</a:t>
            </a:r>
            <a:endParaRPr lang="zh-CN" altLang="zh-CN" dirty="0"/>
          </a:p>
          <a:p>
            <a:pPr marL="0" indent="0"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8.4.3 </a:t>
            </a:r>
            <a:r>
              <a:rPr lang="zh-CN" altLang="en-US" b="1" dirty="0"/>
              <a:t>计算质量分析表的各项指标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516514" y="1869143"/>
            <a:ext cx="4648200" cy="3688772"/>
          </a:xfrm>
        </p:spPr>
        <p:txBody>
          <a:bodyPr>
            <a:normAutofit/>
          </a:bodyPr>
          <a:lstStyle/>
          <a:p>
            <a:r>
              <a:rPr lang="en-US" altLang="zh-CN" dirty="0"/>
              <a:t>1 </a:t>
            </a:r>
            <a:r>
              <a:rPr lang="zh-CN" altLang="en-US" dirty="0"/>
              <a:t>使用</a:t>
            </a:r>
            <a:r>
              <a:rPr lang="en-US" altLang="zh-CN" dirty="0"/>
              <a:t>COUNT</a:t>
            </a:r>
            <a:r>
              <a:rPr lang="zh-CN" altLang="en-US" dirty="0"/>
              <a:t>（）函数来计算实考人数。</a:t>
            </a:r>
            <a:endParaRPr lang="en-US" altLang="zh-CN" dirty="0"/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）选定单元格</a:t>
            </a:r>
            <a:r>
              <a:rPr lang="en-US" altLang="zh-CN" dirty="0"/>
              <a:t>B7</a:t>
            </a:r>
            <a:r>
              <a:rPr lang="zh-CN" altLang="en-US" dirty="0"/>
              <a:t>；</a:t>
            </a:r>
            <a:endParaRPr lang="zh-CN" altLang="en-US" dirty="0"/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）在编辑栏中输入公式：“</a:t>
            </a:r>
            <a:r>
              <a:rPr lang="en-US" altLang="zh-CN" dirty="0"/>
              <a:t>=COUNT('17</a:t>
            </a:r>
            <a:r>
              <a:rPr lang="zh-CN" altLang="en-US" dirty="0"/>
              <a:t>级计算机期考成绩</a:t>
            </a:r>
            <a:r>
              <a:rPr lang="en-US" altLang="zh-CN" dirty="0"/>
              <a:t>’!L3:L369)”</a:t>
            </a:r>
            <a:r>
              <a:rPr lang="zh-CN" altLang="en-US" dirty="0"/>
              <a:t>；</a:t>
            </a:r>
            <a:endParaRPr lang="zh-CN" altLang="en-US" dirty="0"/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）按回车键或单击编辑栏的对勾   命令。</a:t>
            </a:r>
            <a:endParaRPr lang="zh-CN" altLang="en-US" dirty="0"/>
          </a:p>
          <a:p>
            <a:endParaRPr lang="zh-CN" altLang="en-US" dirty="0"/>
          </a:p>
        </p:txBody>
      </p:sp>
      <p:grpSp>
        <p:nvGrpSpPr>
          <p:cNvPr id="4" name="画布 2715"/>
          <p:cNvGrpSpPr/>
          <p:nvPr/>
        </p:nvGrpSpPr>
        <p:grpSpPr>
          <a:xfrm>
            <a:off x="5466051" y="1600202"/>
            <a:ext cx="5527531" cy="3808664"/>
            <a:chOff x="0" y="0"/>
            <a:chExt cx="4543425" cy="3070925"/>
          </a:xfrm>
        </p:grpSpPr>
        <p:sp>
          <p:nvSpPr>
            <p:cNvPr id="6" name="矩形 5"/>
            <p:cNvSpPr/>
            <p:nvPr/>
          </p:nvSpPr>
          <p:spPr>
            <a:xfrm>
              <a:off x="0" y="0"/>
              <a:ext cx="4543425" cy="3066415"/>
            </a:xfrm>
            <a:prstGeom prst="rect">
              <a:avLst/>
            </a:prstGeom>
            <a:ln>
              <a:noFill/>
            </a:ln>
          </p:spPr>
        </p:sp>
        <p:sp>
          <p:nvSpPr>
            <p:cNvPr id="7" name="文本框 1448"/>
            <p:cNvSpPr txBox="1"/>
            <p:nvPr/>
          </p:nvSpPr>
          <p:spPr>
            <a:xfrm>
              <a:off x="1246800" y="2782000"/>
              <a:ext cx="2240915" cy="28892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8-15 </a:t>
              </a: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计算实考人数操作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14" name="图片 13"/>
          <p:cNvPicPr/>
          <p:nvPr/>
        </p:nvPicPr>
        <p:blipFill>
          <a:blip r:embed="rId1"/>
          <a:stretch>
            <a:fillRect/>
          </a:stretch>
        </p:blipFill>
        <p:spPr>
          <a:xfrm>
            <a:off x="2659639" y="4613647"/>
            <a:ext cx="180975" cy="161925"/>
          </a:xfrm>
          <a:prstGeom prst="rect">
            <a:avLst/>
          </a:prstGeom>
        </p:spPr>
      </p:pic>
      <p:pic>
        <p:nvPicPr>
          <p:cNvPr id="15" name="图片 14"/>
          <p:cNvPicPr/>
          <p:nvPr/>
        </p:nvPicPr>
        <p:blipFill>
          <a:blip r:embed="rId2"/>
          <a:stretch>
            <a:fillRect/>
          </a:stretch>
        </p:blipFill>
        <p:spPr>
          <a:xfrm>
            <a:off x="6027953" y="1968847"/>
            <a:ext cx="4403725" cy="30657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2110" y="1801408"/>
            <a:ext cx="9877777" cy="34506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zh-CN" b="1" dirty="0"/>
              <a:t>知识要点：</a:t>
            </a:r>
            <a:endParaRPr lang="zh-CN" altLang="zh-CN" b="1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）掌握</a:t>
            </a:r>
            <a:r>
              <a:rPr lang="en-US" altLang="zh-CN" dirty="0"/>
              <a:t>VLOOKUP</a:t>
            </a:r>
            <a:r>
              <a:rPr lang="zh-CN" altLang="zh-CN" dirty="0"/>
              <a:t>（）函数的功能和使用方法；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）掌握</a:t>
            </a:r>
            <a:r>
              <a:rPr lang="en-US" altLang="zh-CN" dirty="0"/>
              <a:t>SUM</a:t>
            </a:r>
            <a:r>
              <a:rPr lang="zh-CN" altLang="zh-CN" dirty="0"/>
              <a:t>（）函数的功能和使用方法；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）掌握</a:t>
            </a:r>
            <a:r>
              <a:rPr lang="en-US" altLang="zh-CN" dirty="0"/>
              <a:t>AVERAGEIFS</a:t>
            </a:r>
            <a:r>
              <a:rPr lang="zh-CN" altLang="zh-CN" dirty="0"/>
              <a:t>（）函数的功能和使用方法；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4</a:t>
            </a:r>
            <a:r>
              <a:rPr lang="zh-CN" altLang="zh-CN" dirty="0"/>
              <a:t>）掌握</a:t>
            </a:r>
            <a:r>
              <a:rPr lang="en-US" altLang="zh-CN" dirty="0"/>
              <a:t>COUNTIFS</a:t>
            </a:r>
            <a:r>
              <a:rPr lang="zh-CN" altLang="zh-CN" dirty="0"/>
              <a:t>（）函数的功能和使用方法；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5</a:t>
            </a:r>
            <a:r>
              <a:rPr lang="zh-CN" altLang="zh-CN" dirty="0"/>
              <a:t>）掌握</a:t>
            </a:r>
            <a:r>
              <a:rPr lang="en-US" altLang="zh-CN" dirty="0"/>
              <a:t>RANK</a:t>
            </a:r>
            <a:r>
              <a:rPr lang="zh-CN" altLang="zh-CN" dirty="0"/>
              <a:t>（）函数的功能和使用方法；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5</a:t>
            </a:r>
            <a:r>
              <a:rPr lang="zh-CN" altLang="zh-CN" dirty="0"/>
              <a:t>）掌握文本连接运算符“</a:t>
            </a:r>
            <a:r>
              <a:rPr lang="en-US" altLang="zh-CN" dirty="0"/>
              <a:t>&amp;</a:t>
            </a:r>
            <a:r>
              <a:rPr lang="zh-CN" altLang="zh-CN" dirty="0"/>
              <a:t>”的使用</a:t>
            </a:r>
            <a:r>
              <a:rPr lang="zh-CN" altLang="zh-CN" dirty="0" smtClean="0"/>
              <a:t>方法</a:t>
            </a:r>
            <a:r>
              <a:rPr lang="en-US" altLang="zh-CN" dirty="0" smtClean="0"/>
              <a:t>;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6</a:t>
            </a:r>
            <a:r>
              <a:rPr lang="zh-CN" altLang="zh-CN" dirty="0"/>
              <a:t>）掌握相对引用，绝对引用，混合引用的概念和使用方法。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b="1" dirty="0"/>
              <a:t>能力目标</a:t>
            </a:r>
            <a:endParaRPr lang="zh-CN" altLang="zh-CN" b="1" dirty="0"/>
          </a:p>
          <a:p>
            <a:pPr marL="400050" lvl="1" indent="0">
              <a:buNone/>
            </a:pPr>
            <a:r>
              <a:rPr lang="zh-CN" altLang="zh-CN" dirty="0"/>
              <a:t>能够利用函数对学生成绩表作质量分析。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8.1 </a:t>
            </a:r>
            <a:r>
              <a:rPr lang="zh-CN" altLang="en-US" b="1" dirty="0"/>
              <a:t>教学目标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8.4.3 </a:t>
            </a:r>
            <a:r>
              <a:rPr lang="zh-CN" altLang="en-US" b="1" dirty="0"/>
              <a:t>计算质量分析表的各项指标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649940" y="2111190"/>
            <a:ext cx="8409709" cy="2097739"/>
          </a:xfrm>
        </p:spPr>
        <p:txBody>
          <a:bodyPr>
            <a:normAutofit/>
          </a:bodyPr>
          <a:lstStyle/>
          <a:p>
            <a:r>
              <a:rPr lang="en-US" altLang="zh-CN" dirty="0"/>
              <a:t>2 </a:t>
            </a:r>
            <a:r>
              <a:rPr lang="zh-CN" altLang="en-US" dirty="0"/>
              <a:t>计算平均分</a:t>
            </a:r>
            <a:endParaRPr lang="zh-CN" altLang="en-US" dirty="0"/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）选定单元格</a:t>
            </a:r>
            <a:r>
              <a:rPr lang="en-US" altLang="zh-CN" dirty="0"/>
              <a:t>C7</a:t>
            </a:r>
            <a:r>
              <a:rPr lang="zh-CN" altLang="en-US" dirty="0"/>
              <a:t>；</a:t>
            </a:r>
            <a:endParaRPr lang="zh-CN" altLang="en-US" dirty="0"/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）在编辑栏中输入公式：“</a:t>
            </a:r>
            <a:r>
              <a:rPr lang="en-US" altLang="zh-CN" dirty="0"/>
              <a:t>=AVERAGE('17</a:t>
            </a:r>
            <a:r>
              <a:rPr lang="zh-CN" altLang="en-US" dirty="0"/>
              <a:t>级计算机期考成绩</a:t>
            </a:r>
            <a:r>
              <a:rPr lang="en-US" altLang="zh-CN" dirty="0"/>
              <a:t>’!L3:L369)”</a:t>
            </a:r>
            <a:r>
              <a:rPr lang="zh-CN" altLang="en-US" dirty="0"/>
              <a:t>，单击编辑栏的对勾 按钮。</a:t>
            </a:r>
            <a:endParaRPr lang="zh-CN" altLang="en-US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8.4.3 </a:t>
            </a:r>
            <a:r>
              <a:rPr lang="zh-CN" altLang="en-US" b="1" dirty="0"/>
              <a:t>计算质量分析表的各项指标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609599" y="1600202"/>
            <a:ext cx="8409709" cy="3688772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b="1" dirty="0"/>
              <a:t>3 </a:t>
            </a:r>
            <a:r>
              <a:rPr lang="zh-CN" altLang="zh-CN" b="1" dirty="0"/>
              <a:t>计算各分数段的人数</a:t>
            </a:r>
            <a:endParaRPr lang="zh-CN" altLang="zh-CN" b="1" dirty="0"/>
          </a:p>
          <a:p>
            <a:pPr lvl="1"/>
            <a:r>
              <a:rPr lang="zh-CN" altLang="zh-CN" dirty="0"/>
              <a:t>计算各分数段的人数可以利用</a:t>
            </a:r>
            <a:r>
              <a:rPr lang="en-US" altLang="zh-CN" dirty="0"/>
              <a:t>COUNTIFS</a:t>
            </a:r>
            <a:r>
              <a:rPr lang="zh-CN" altLang="zh-CN" dirty="0"/>
              <a:t>（），这个函数称为多条件统计函数。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）计算分数在</a:t>
            </a:r>
            <a:r>
              <a:rPr lang="en-US" altLang="zh-CN" dirty="0"/>
              <a:t>90</a:t>
            </a:r>
            <a:r>
              <a:rPr lang="zh-CN" altLang="en-US" dirty="0"/>
              <a:t>分以上的人数</a:t>
            </a:r>
            <a:endParaRPr lang="zh-CN" altLang="en-US" dirty="0"/>
          </a:p>
          <a:p>
            <a:pPr marL="457200" lvl="1" indent="0">
              <a:buNone/>
            </a:pPr>
            <a:r>
              <a:rPr lang="en-US" altLang="zh-CN" dirty="0"/>
              <a:t>1</a:t>
            </a:r>
            <a:r>
              <a:rPr lang="zh-CN" altLang="en-US" dirty="0"/>
              <a:t>）选定单元格</a:t>
            </a:r>
            <a:r>
              <a:rPr lang="en-US" altLang="zh-CN" dirty="0"/>
              <a:t>D8</a:t>
            </a:r>
            <a:r>
              <a:rPr lang="zh-CN" altLang="en-US" dirty="0"/>
              <a:t>；</a:t>
            </a:r>
            <a:endParaRPr lang="zh-CN" altLang="en-US" dirty="0"/>
          </a:p>
          <a:p>
            <a:pPr marL="457200" lvl="1" indent="0">
              <a:buNone/>
            </a:pPr>
            <a:r>
              <a:rPr lang="en-US" altLang="zh-CN" dirty="0"/>
              <a:t>2</a:t>
            </a:r>
            <a:r>
              <a:rPr lang="zh-CN" altLang="en-US" dirty="0"/>
              <a:t>）在编辑栏中输入公式“</a:t>
            </a:r>
            <a:r>
              <a:rPr lang="en-US" altLang="zh-CN" dirty="0"/>
              <a:t>=COUNTIFS('17</a:t>
            </a:r>
            <a:r>
              <a:rPr lang="zh-CN" altLang="en-US" dirty="0"/>
              <a:t>级计算机期考成绩</a:t>
            </a:r>
            <a:r>
              <a:rPr lang="en-US" altLang="zh-CN" dirty="0"/>
              <a:t>’!L3:L369,"&gt;=90")”</a:t>
            </a:r>
            <a:r>
              <a:rPr lang="zh-CN" altLang="en-US" dirty="0"/>
              <a:t>，然后按回车键或单击编辑栏的 对勾命令。</a:t>
            </a:r>
            <a:endParaRPr lang="zh-CN" altLang="en-US" dirty="0"/>
          </a:p>
          <a:p>
            <a:pPr marL="457200" lvl="1" indent="0">
              <a:buNone/>
            </a:pPr>
            <a:r>
              <a:rPr lang="zh-CN" altLang="en-US" dirty="0"/>
              <a:t>公式的含义是求</a:t>
            </a:r>
            <a:r>
              <a:rPr lang="en-US" altLang="zh-CN" dirty="0"/>
              <a:t>17</a:t>
            </a:r>
            <a:r>
              <a:rPr lang="zh-CN" altLang="en-US" dirty="0"/>
              <a:t>级计算机期考成绩的期末成绩区域</a:t>
            </a:r>
            <a:r>
              <a:rPr lang="en-US" altLang="zh-CN" dirty="0"/>
              <a:t>L3:L369</a:t>
            </a:r>
            <a:r>
              <a:rPr lang="zh-CN" altLang="en-US" dirty="0"/>
              <a:t>中，满足“</a:t>
            </a:r>
            <a:r>
              <a:rPr lang="en-US" altLang="zh-CN" dirty="0"/>
              <a:t>&gt;=90”</a:t>
            </a:r>
            <a:r>
              <a:rPr lang="zh-CN" altLang="en-US" dirty="0"/>
              <a:t>的数值个数。</a:t>
            </a:r>
            <a:endParaRPr lang="zh-CN" altLang="en-US" dirty="0"/>
          </a:p>
          <a:p>
            <a:pPr marL="457200" lvl="1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）计算分数在</a:t>
            </a:r>
            <a:r>
              <a:rPr lang="en-US" altLang="zh-CN" dirty="0"/>
              <a:t>80-90</a:t>
            </a:r>
            <a:r>
              <a:rPr lang="zh-CN" altLang="en-US" dirty="0"/>
              <a:t>分之间的人数</a:t>
            </a:r>
            <a:endParaRPr lang="zh-CN" altLang="en-US" dirty="0"/>
          </a:p>
          <a:p>
            <a:pPr marL="457200" lvl="1" indent="0">
              <a:buNone/>
            </a:pPr>
            <a:r>
              <a:rPr lang="en-US" altLang="zh-CN" dirty="0"/>
              <a:t>1</a:t>
            </a:r>
            <a:r>
              <a:rPr lang="zh-CN" altLang="en-US" dirty="0"/>
              <a:t>）选定单元格</a:t>
            </a:r>
            <a:r>
              <a:rPr lang="en-US" altLang="zh-CN" dirty="0"/>
              <a:t>F8</a:t>
            </a:r>
            <a:r>
              <a:rPr lang="zh-CN" altLang="en-US" dirty="0"/>
              <a:t>；</a:t>
            </a:r>
            <a:endParaRPr lang="zh-CN" altLang="en-US" dirty="0"/>
          </a:p>
          <a:p>
            <a:pPr marL="457200" lvl="1" indent="0">
              <a:buNone/>
            </a:pPr>
            <a:r>
              <a:rPr lang="en-US" altLang="zh-CN" dirty="0"/>
              <a:t>2</a:t>
            </a:r>
            <a:r>
              <a:rPr lang="zh-CN" altLang="en-US" dirty="0"/>
              <a:t>）在编辑栏中输入：</a:t>
            </a:r>
            <a:endParaRPr lang="zh-CN" altLang="en-US" dirty="0"/>
          </a:p>
          <a:p>
            <a:pPr marL="457200" lvl="1" indent="0">
              <a:buNone/>
            </a:pPr>
            <a:r>
              <a:rPr lang="en-US" altLang="zh-CN" dirty="0"/>
              <a:t>=COUNTIFS('17</a:t>
            </a:r>
            <a:r>
              <a:rPr lang="zh-CN" altLang="en-US" dirty="0"/>
              <a:t>级计算机期考成绩</a:t>
            </a:r>
            <a:r>
              <a:rPr lang="en-US" altLang="zh-CN" dirty="0"/>
              <a:t>'!$L$3:$L$369,"&gt;=80",'17</a:t>
            </a:r>
            <a:r>
              <a:rPr lang="zh-CN" altLang="en-US" dirty="0"/>
              <a:t>级计算机期考成绩</a:t>
            </a:r>
            <a:r>
              <a:rPr lang="en-US" altLang="zh-CN" dirty="0"/>
              <a:t>'!$L$3:$L$369,"&lt;90")</a:t>
            </a:r>
            <a:r>
              <a:rPr lang="zh-CN" altLang="en-US" dirty="0"/>
              <a:t>；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/>
              <a:t>3</a:t>
            </a:r>
            <a:r>
              <a:rPr lang="zh-CN" altLang="en-US" dirty="0"/>
              <a:t>）敲回车键或单击编辑栏的 对勾命令。</a:t>
            </a:r>
            <a:endParaRPr lang="zh-CN" altLang="en-US" dirty="0"/>
          </a:p>
          <a:p>
            <a:pPr lvl="1"/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8.4.3 </a:t>
            </a:r>
            <a:r>
              <a:rPr lang="zh-CN" altLang="en-US" b="1" dirty="0"/>
              <a:t>计算质量分析表的各项指标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663388" y="1721224"/>
            <a:ext cx="10833847" cy="4571999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b="1" dirty="0"/>
              <a:t>3 </a:t>
            </a:r>
            <a:r>
              <a:rPr lang="zh-CN" altLang="zh-CN" b="1" dirty="0"/>
              <a:t>计算各分数段的人数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b="1" dirty="0"/>
              <a:t>（</a:t>
            </a:r>
            <a:r>
              <a:rPr lang="en-US" altLang="zh-CN" b="1" dirty="0"/>
              <a:t>3</a:t>
            </a:r>
            <a:r>
              <a:rPr lang="zh-CN" altLang="zh-CN" b="1" dirty="0"/>
              <a:t>）计算分数在</a:t>
            </a:r>
            <a:r>
              <a:rPr lang="en-US" altLang="zh-CN" b="1" dirty="0"/>
              <a:t>70-80</a:t>
            </a:r>
            <a:r>
              <a:rPr lang="zh-CN" altLang="zh-CN" b="1" dirty="0"/>
              <a:t>分之间的人数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在单元格</a:t>
            </a:r>
            <a:r>
              <a:rPr lang="en-US" altLang="zh-CN" dirty="0"/>
              <a:t>H8</a:t>
            </a:r>
            <a:r>
              <a:rPr lang="zh-CN" altLang="zh-CN" dirty="0"/>
              <a:t>中输入：</a:t>
            </a:r>
            <a:endParaRPr lang="zh-CN" altLang="zh-CN" dirty="0"/>
          </a:p>
          <a:p>
            <a:pPr marL="457200" lvl="1" indent="0">
              <a:buNone/>
            </a:pPr>
            <a:r>
              <a:rPr lang="en-US" altLang="zh-CN" dirty="0"/>
              <a:t>=COUNTIFS('17</a:t>
            </a:r>
            <a:r>
              <a:rPr lang="zh-CN" altLang="zh-CN" dirty="0"/>
              <a:t>级计算机期考成绩</a:t>
            </a:r>
            <a:r>
              <a:rPr lang="en-US" altLang="zh-CN" dirty="0"/>
              <a:t>'!$L$3:$L$369,"&gt;=70",'17</a:t>
            </a:r>
            <a:r>
              <a:rPr lang="zh-CN" altLang="zh-CN" dirty="0"/>
              <a:t>级计算机期考成绩</a:t>
            </a:r>
            <a:r>
              <a:rPr lang="en-US" altLang="zh-CN" dirty="0"/>
              <a:t>'!$L$3:$L$369,"&lt;80")</a:t>
            </a:r>
            <a:r>
              <a:rPr lang="zh-CN" altLang="zh-CN" dirty="0"/>
              <a:t>。</a:t>
            </a:r>
            <a:endParaRPr lang="en-US" altLang="zh-CN" dirty="0"/>
          </a:p>
          <a:p>
            <a:pPr marL="400050" lvl="1" indent="0">
              <a:buNone/>
            </a:pPr>
            <a:r>
              <a:rPr lang="zh-CN" altLang="zh-CN" b="1" dirty="0"/>
              <a:t>（</a:t>
            </a:r>
            <a:r>
              <a:rPr lang="en-US" altLang="zh-CN" b="1" dirty="0"/>
              <a:t>4</a:t>
            </a:r>
            <a:r>
              <a:rPr lang="zh-CN" altLang="zh-CN" b="1" dirty="0"/>
              <a:t>）计算分数在</a:t>
            </a:r>
            <a:r>
              <a:rPr lang="en-US" altLang="zh-CN" b="1" dirty="0"/>
              <a:t>60-70</a:t>
            </a:r>
            <a:r>
              <a:rPr lang="zh-CN" altLang="zh-CN" b="1" dirty="0"/>
              <a:t>分之间的人数</a:t>
            </a:r>
            <a:endParaRPr lang="zh-CN" altLang="zh-CN" b="1" dirty="0"/>
          </a:p>
          <a:p>
            <a:pPr marL="400050" lvl="1" indent="0">
              <a:buNone/>
            </a:pPr>
            <a:r>
              <a:rPr lang="zh-CN" altLang="zh-CN" dirty="0"/>
              <a:t>在单元格</a:t>
            </a:r>
            <a:r>
              <a:rPr lang="en-US" altLang="zh-CN" dirty="0"/>
              <a:t>J8</a:t>
            </a:r>
            <a:r>
              <a:rPr lang="zh-CN" altLang="zh-CN" dirty="0"/>
              <a:t>中输入</a:t>
            </a:r>
            <a:endParaRPr lang="zh-CN" altLang="zh-CN" dirty="0"/>
          </a:p>
          <a:p>
            <a:pPr marL="400050" lvl="1" indent="0">
              <a:buNone/>
            </a:pPr>
            <a:r>
              <a:rPr lang="en-US" altLang="zh-CN" dirty="0"/>
              <a:t>=COUNTIFS('17</a:t>
            </a:r>
            <a:r>
              <a:rPr lang="zh-CN" altLang="zh-CN" dirty="0"/>
              <a:t>级计算机期考成绩</a:t>
            </a:r>
            <a:r>
              <a:rPr lang="en-US" altLang="zh-CN" dirty="0"/>
              <a:t>'!$L$3:$L$369,"&gt;=60",'17</a:t>
            </a:r>
            <a:r>
              <a:rPr lang="zh-CN" altLang="zh-CN" dirty="0"/>
              <a:t>级计算机期考成绩</a:t>
            </a:r>
            <a:r>
              <a:rPr lang="en-US" altLang="zh-CN" dirty="0"/>
              <a:t>'!$L$3:$L$369,"&lt;70")</a:t>
            </a:r>
            <a:r>
              <a:rPr lang="zh-CN" altLang="zh-CN" dirty="0"/>
              <a:t>。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dirty="0"/>
              <a:t>可以将单元格</a:t>
            </a:r>
            <a:r>
              <a:rPr lang="en-US" altLang="zh-CN" dirty="0"/>
              <a:t>F8</a:t>
            </a:r>
            <a:r>
              <a:rPr lang="zh-CN" altLang="zh-CN" dirty="0"/>
              <a:t>的公式复制过来，再做相应的修改。</a:t>
            </a:r>
            <a:endParaRPr lang="zh-CN" altLang="zh-CN" dirty="0"/>
          </a:p>
          <a:p>
            <a:pPr marL="400050" lvl="1" indent="0">
              <a:buNone/>
            </a:pPr>
            <a:r>
              <a:rPr lang="zh-CN" altLang="zh-CN" b="1" dirty="0"/>
              <a:t>（</a:t>
            </a:r>
            <a:r>
              <a:rPr lang="en-US" altLang="zh-CN" b="1" dirty="0"/>
              <a:t>5</a:t>
            </a:r>
            <a:r>
              <a:rPr lang="zh-CN" altLang="zh-CN" b="1" dirty="0"/>
              <a:t>）计算分数在</a:t>
            </a:r>
            <a:r>
              <a:rPr lang="en-US" altLang="zh-CN" b="1" dirty="0"/>
              <a:t>60</a:t>
            </a:r>
            <a:r>
              <a:rPr lang="zh-CN" altLang="zh-CN" b="1" dirty="0"/>
              <a:t>分以下的人数</a:t>
            </a:r>
            <a:endParaRPr lang="zh-CN" altLang="zh-CN" b="1" dirty="0"/>
          </a:p>
          <a:p>
            <a:pPr marL="400050" lvl="1" indent="0">
              <a:buNone/>
            </a:pPr>
            <a:r>
              <a:rPr lang="zh-CN" altLang="zh-CN" dirty="0"/>
              <a:t>在单元格</a:t>
            </a:r>
            <a:r>
              <a:rPr lang="en-US" altLang="zh-CN" dirty="0"/>
              <a:t>L8</a:t>
            </a:r>
            <a:r>
              <a:rPr lang="zh-CN" altLang="zh-CN" dirty="0"/>
              <a:t>中输入：</a:t>
            </a:r>
            <a:endParaRPr lang="zh-CN" altLang="zh-CN" dirty="0"/>
          </a:p>
          <a:p>
            <a:pPr marL="400050" lvl="1" indent="0">
              <a:buNone/>
            </a:pPr>
            <a:r>
              <a:rPr lang="en-US" altLang="zh-CN" dirty="0"/>
              <a:t>=COUNTIFS('17</a:t>
            </a:r>
            <a:r>
              <a:rPr lang="zh-CN" altLang="zh-CN" dirty="0"/>
              <a:t>级计算机期考成绩</a:t>
            </a:r>
            <a:r>
              <a:rPr lang="en-US" altLang="zh-CN" dirty="0"/>
              <a:t>'!$L$3:$L$369,"&lt;60")</a:t>
            </a:r>
            <a:r>
              <a:rPr lang="zh-CN" altLang="zh-CN" dirty="0"/>
              <a:t>。</a:t>
            </a:r>
            <a:endParaRPr lang="zh-CN" altLang="zh-CN" dirty="0"/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endParaRPr lang="zh-CN" altLang="zh-CN" dirty="0"/>
          </a:p>
          <a:p>
            <a:pPr lvl="1"/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8.4.4 </a:t>
            </a:r>
            <a:r>
              <a:rPr lang="zh-CN" altLang="zh-CN" b="1" dirty="0"/>
              <a:t>美化表格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461682" y="1966657"/>
            <a:ext cx="4741719" cy="190948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zh-CN" altLang="zh-CN" dirty="0"/>
              <a:t>这里指美化“</a:t>
            </a:r>
            <a:r>
              <a:rPr lang="en-US" altLang="zh-CN" dirty="0"/>
              <a:t>17</a:t>
            </a:r>
            <a:r>
              <a:rPr lang="zh-CN" altLang="zh-CN" dirty="0"/>
              <a:t>级计算机期考成绩”工作表。</a:t>
            </a:r>
            <a:endParaRPr lang="zh-CN" altLang="zh-CN" dirty="0"/>
          </a:p>
          <a:p>
            <a:pPr marL="457200" lvl="1" indent="0">
              <a:buNone/>
            </a:pPr>
            <a:r>
              <a:rPr lang="en-US" altLang="zh-CN" b="1" dirty="0"/>
              <a:t>1 </a:t>
            </a:r>
            <a:r>
              <a:rPr lang="zh-CN" altLang="zh-CN" b="1" dirty="0"/>
              <a:t>添加表格标题</a:t>
            </a:r>
            <a:r>
              <a:rPr lang="zh-CN" altLang="en-US" b="1" dirty="0"/>
              <a:t>行</a:t>
            </a:r>
            <a:endParaRPr lang="en-US" altLang="zh-CN" b="1" dirty="0"/>
          </a:p>
          <a:p>
            <a:pPr marL="457200" lvl="1" indent="0">
              <a:buNone/>
            </a:pPr>
            <a:r>
              <a:rPr lang="en-US" altLang="zh-CN" b="1" dirty="0"/>
              <a:t>2 </a:t>
            </a:r>
            <a:r>
              <a:rPr lang="zh-CN" altLang="zh-CN" b="1" dirty="0"/>
              <a:t>为表格套用一种样式</a:t>
            </a:r>
            <a:endParaRPr lang="zh-CN" altLang="zh-CN" b="1" dirty="0"/>
          </a:p>
          <a:p>
            <a:pPr marL="457200" lvl="1" indent="0">
              <a:buNone/>
            </a:pPr>
            <a:endParaRPr lang="zh-CN" altLang="zh-CN" b="1" dirty="0"/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endParaRPr lang="zh-CN" altLang="zh-CN" dirty="0"/>
          </a:p>
          <a:p>
            <a:pPr lvl="1"/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4" name="画布 1974"/>
          <p:cNvGrpSpPr/>
          <p:nvPr/>
        </p:nvGrpSpPr>
        <p:grpSpPr>
          <a:xfrm>
            <a:off x="5351318" y="1730172"/>
            <a:ext cx="5953991" cy="4428581"/>
            <a:chOff x="0" y="0"/>
            <a:chExt cx="4791075" cy="2836983"/>
          </a:xfrm>
        </p:grpSpPr>
        <p:sp>
          <p:nvSpPr>
            <p:cNvPr id="6" name="矩形 5"/>
            <p:cNvSpPr/>
            <p:nvPr/>
          </p:nvSpPr>
          <p:spPr>
            <a:xfrm>
              <a:off x="0" y="0"/>
              <a:ext cx="4791075" cy="2836545"/>
            </a:xfrm>
            <a:prstGeom prst="rect">
              <a:avLst/>
            </a:prstGeom>
            <a:ln>
              <a:noFill/>
            </a:ln>
          </p:spPr>
        </p:sp>
        <p:sp>
          <p:nvSpPr>
            <p:cNvPr id="7" name="文本框 1448"/>
            <p:cNvSpPr txBox="1"/>
            <p:nvPr/>
          </p:nvSpPr>
          <p:spPr>
            <a:xfrm>
              <a:off x="1170600" y="2464873"/>
              <a:ext cx="2896575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8-19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套用表格格式操作示意图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8" name="组合 7"/>
            <p:cNvGrpSpPr/>
            <p:nvPr/>
          </p:nvGrpSpPr>
          <p:grpSpPr>
            <a:xfrm>
              <a:off x="147075" y="35999"/>
              <a:ext cx="4644000" cy="2315587"/>
              <a:chOff x="147075" y="94276"/>
              <a:chExt cx="4644000" cy="2315587"/>
            </a:xfrm>
          </p:grpSpPr>
          <p:grpSp>
            <p:nvGrpSpPr>
              <p:cNvPr id="9" name="组合 8"/>
              <p:cNvGrpSpPr/>
              <p:nvPr/>
            </p:nvGrpSpPr>
            <p:grpSpPr>
              <a:xfrm>
                <a:off x="147075" y="94276"/>
                <a:ext cx="4644000" cy="2315587"/>
                <a:chOff x="57150" y="95251"/>
                <a:chExt cx="4644000" cy="2315587"/>
              </a:xfrm>
            </p:grpSpPr>
            <p:pic>
              <p:nvPicPr>
                <p:cNvPr id="14" name="图片 13"/>
                <p:cNvPicPr>
                  <a:picLocks noChangeAspect="1"/>
                </p:cNvPicPr>
                <p:nvPr/>
              </p:nvPicPr>
              <p:blipFill>
                <a:blip r:embed="rId1"/>
                <a:stretch>
                  <a:fillRect/>
                </a:stretch>
              </p:blipFill>
              <p:spPr>
                <a:xfrm>
                  <a:off x="57150" y="95251"/>
                  <a:ext cx="4644000" cy="2315587"/>
                </a:xfrm>
                <a:prstGeom prst="rect">
                  <a:avLst/>
                </a:prstGeom>
              </p:spPr>
            </p:pic>
            <p:pic>
              <p:nvPicPr>
                <p:cNvPr id="15" name="图片 14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2720198" y="884852"/>
                  <a:ext cx="1584000" cy="1431694"/>
                </a:xfrm>
                <a:prstGeom prst="rect">
                  <a:avLst/>
                </a:prstGeom>
              </p:spPr>
            </p:pic>
          </p:grpSp>
          <p:sp>
            <p:nvSpPr>
              <p:cNvPr id="10" name="文本框 1448"/>
              <p:cNvSpPr txBox="1"/>
              <p:nvPr/>
            </p:nvSpPr>
            <p:spPr>
              <a:xfrm>
                <a:off x="3265338" y="370500"/>
                <a:ext cx="716111" cy="3153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文本框 1448"/>
              <p:cNvSpPr txBox="1"/>
              <p:nvPr/>
            </p:nvSpPr>
            <p:spPr>
              <a:xfrm>
                <a:off x="3884464" y="1981221"/>
                <a:ext cx="697062" cy="3153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②选择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2810123" y="230229"/>
                <a:ext cx="455215" cy="653648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3" name="椭圆 12"/>
              <p:cNvSpPr/>
              <p:nvPr/>
            </p:nvSpPr>
            <p:spPr>
              <a:xfrm>
                <a:off x="3362573" y="1838325"/>
                <a:ext cx="455215" cy="458196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5216" y="2056902"/>
            <a:ext cx="10495843" cy="3684992"/>
          </a:xfrm>
        </p:spPr>
        <p:txBody>
          <a:bodyPr>
            <a:normAutofit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1 </a:t>
            </a:r>
            <a:r>
              <a:rPr lang="zh-CN" altLang="zh-CN" b="1" dirty="0"/>
              <a:t>计算家庭开支明细</a:t>
            </a:r>
            <a:endParaRPr lang="zh-CN" altLang="zh-CN" b="1" dirty="0"/>
          </a:p>
          <a:p>
            <a:pPr lvl="1"/>
            <a:r>
              <a:rPr lang="zh-CN" altLang="zh-CN" b="1" dirty="0"/>
              <a:t>操作要求：</a:t>
            </a:r>
            <a:endParaRPr lang="zh-CN" altLang="zh-CN" b="1" dirty="0"/>
          </a:p>
          <a:p>
            <a:pPr lvl="1"/>
            <a:r>
              <a:rPr lang="zh-CN" altLang="zh-CN" dirty="0"/>
              <a:t>打开“素材</a:t>
            </a:r>
            <a:r>
              <a:rPr lang="en-US" altLang="zh-CN" dirty="0"/>
              <a:t>/</a:t>
            </a:r>
            <a:r>
              <a:rPr lang="zh-CN" altLang="zh-CN" dirty="0"/>
              <a:t>案例八</a:t>
            </a:r>
            <a:r>
              <a:rPr lang="en-US" altLang="zh-CN" dirty="0"/>
              <a:t>/</a:t>
            </a:r>
            <a:r>
              <a:rPr lang="zh-CN" altLang="zh-CN" dirty="0"/>
              <a:t>实训</a:t>
            </a:r>
            <a:r>
              <a:rPr lang="en-US" altLang="zh-CN" dirty="0"/>
              <a:t>1/5</a:t>
            </a:r>
            <a:r>
              <a:rPr lang="zh-CN" altLang="zh-CN" dirty="0"/>
              <a:t>月份家庭开支明细表（素材）</a:t>
            </a:r>
            <a:r>
              <a:rPr lang="en-US" altLang="zh-CN" dirty="0"/>
              <a:t>.</a:t>
            </a:r>
            <a:r>
              <a:rPr lang="en-US" altLang="zh-CN" dirty="0" err="1"/>
              <a:t>xlsx</a:t>
            </a:r>
            <a:r>
              <a:rPr lang="zh-CN" altLang="zh-CN" dirty="0"/>
              <a:t>”，并将文件另存为到“我的作品</a:t>
            </a:r>
            <a:r>
              <a:rPr lang="en-US" altLang="zh-CN" dirty="0"/>
              <a:t>/</a:t>
            </a:r>
            <a:r>
              <a:rPr lang="zh-CN" altLang="zh-CN" dirty="0"/>
              <a:t>案例八</a:t>
            </a:r>
            <a:r>
              <a:rPr lang="en-US" altLang="zh-CN" dirty="0"/>
              <a:t>/</a:t>
            </a:r>
            <a:r>
              <a:rPr lang="zh-CN" altLang="zh-CN" dirty="0"/>
              <a:t>实训</a:t>
            </a:r>
            <a:r>
              <a:rPr lang="en-US" altLang="zh-CN" dirty="0"/>
              <a:t>1</a:t>
            </a:r>
            <a:r>
              <a:rPr lang="zh-CN" altLang="zh-CN" dirty="0"/>
              <a:t>”文件夹中，文件名改为“</a:t>
            </a:r>
            <a:r>
              <a:rPr lang="en-US" altLang="zh-CN" dirty="0"/>
              <a:t>5</a:t>
            </a:r>
            <a:r>
              <a:rPr lang="zh-CN" altLang="zh-CN" dirty="0"/>
              <a:t>月份家庭开支明细表</a:t>
            </a:r>
            <a:r>
              <a:rPr lang="en-US" altLang="zh-CN" dirty="0"/>
              <a:t>.</a:t>
            </a:r>
            <a:r>
              <a:rPr lang="en-US" altLang="zh-CN" dirty="0" err="1"/>
              <a:t>xlsx</a:t>
            </a:r>
            <a:r>
              <a:rPr lang="zh-CN" altLang="zh-CN" dirty="0"/>
              <a:t>”。</a:t>
            </a:r>
            <a:endParaRPr lang="zh-CN" altLang="zh-CN" dirty="0"/>
          </a:p>
          <a:p>
            <a:pPr lvl="1"/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）将</a:t>
            </a:r>
            <a:r>
              <a:rPr lang="en-US" altLang="zh-CN" dirty="0"/>
              <a:t>A1:E1</a:t>
            </a:r>
            <a:r>
              <a:rPr lang="zh-CN" altLang="zh-CN" dirty="0"/>
              <a:t>单元格区域合并后居中，将标题文字设置为宋体</a:t>
            </a:r>
            <a:r>
              <a:rPr lang="en-US" altLang="zh-CN" dirty="0"/>
              <a:t>18</a:t>
            </a:r>
            <a:r>
              <a:rPr lang="zh-CN" altLang="zh-CN" dirty="0"/>
              <a:t>磅；</a:t>
            </a:r>
            <a:endParaRPr lang="zh-CN" altLang="zh-CN" dirty="0"/>
          </a:p>
          <a:p>
            <a:pPr lvl="1"/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）给表格区域</a:t>
            </a:r>
            <a:r>
              <a:rPr lang="en-US" altLang="zh-CN" dirty="0"/>
              <a:t>A2:E12</a:t>
            </a:r>
            <a:r>
              <a:rPr lang="zh-CN" altLang="zh-CN" dirty="0"/>
              <a:t>添加表格框线。其中，区域的上框线和下框线为细双线，其余为细实线；</a:t>
            </a:r>
            <a:endParaRPr lang="zh-CN" altLang="zh-CN" dirty="0"/>
          </a:p>
          <a:p>
            <a:pPr lvl="1"/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）计算本月收入支出小计，计算每日余额。</a:t>
            </a:r>
            <a:endParaRPr lang="zh-CN" altLang="zh-CN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8.5 </a:t>
            </a:r>
            <a:r>
              <a:rPr lang="zh-CN" altLang="zh-CN" b="1" dirty="0"/>
              <a:t>实训操作</a:t>
            </a:r>
            <a:endParaRPr lang="zh-CN" altLang="zh-CN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3.5.1 </a:t>
            </a:r>
            <a:r>
              <a:rPr lang="zh-CN" altLang="zh-CN" b="1" dirty="0"/>
              <a:t>实训</a:t>
            </a:r>
            <a:r>
              <a:rPr lang="en-US" altLang="zh-CN" b="1" dirty="0"/>
              <a:t>1 </a:t>
            </a:r>
            <a:r>
              <a:rPr lang="zh-CN" altLang="en-US" b="1" dirty="0"/>
              <a:t>数据表</a:t>
            </a:r>
            <a:endParaRPr lang="en-US" altLang="zh-CN" b="1" dirty="0"/>
          </a:p>
        </p:txBody>
      </p:sp>
      <p:grpSp>
        <p:nvGrpSpPr>
          <p:cNvPr id="7" name="画布 455"/>
          <p:cNvGrpSpPr/>
          <p:nvPr/>
        </p:nvGrpSpPr>
        <p:grpSpPr>
          <a:xfrm>
            <a:off x="3498196" y="2152944"/>
            <a:ext cx="5667808" cy="3622861"/>
            <a:chOff x="0" y="0"/>
            <a:chExt cx="4657725" cy="2609850"/>
          </a:xfrm>
        </p:grpSpPr>
        <p:sp>
          <p:nvSpPr>
            <p:cNvPr id="8" name="矩形 7"/>
            <p:cNvSpPr/>
            <p:nvPr/>
          </p:nvSpPr>
          <p:spPr>
            <a:xfrm>
              <a:off x="0" y="0"/>
              <a:ext cx="4657725" cy="2609850"/>
            </a:xfrm>
            <a:prstGeom prst="rect">
              <a:avLst/>
            </a:prstGeom>
            <a:ln>
              <a:noFill/>
            </a:ln>
          </p:spPr>
        </p:sp>
        <p:sp>
          <p:nvSpPr>
            <p:cNvPr id="14" name="文本框 1448"/>
            <p:cNvSpPr txBox="1"/>
            <p:nvPr/>
          </p:nvSpPr>
          <p:spPr>
            <a:xfrm>
              <a:off x="1323517" y="2239010"/>
              <a:ext cx="2896235" cy="37084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8-21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实训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原始数据表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2062" y="2427901"/>
            <a:ext cx="4359929" cy="2640679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7166" y="1851000"/>
            <a:ext cx="10972800" cy="38774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2400" dirty="0"/>
              <a:t>进入小区的车辆拟按如下标准收费：</a:t>
            </a:r>
            <a:endParaRPr lang="zh-CN" altLang="zh-CN" sz="2400" dirty="0"/>
          </a:p>
          <a:p>
            <a:pPr marL="0" indent="0">
              <a:buNone/>
            </a:pPr>
            <a:r>
              <a:rPr lang="en-US" altLang="zh-CN" sz="2400" dirty="0"/>
              <a:t>1.</a:t>
            </a:r>
            <a:r>
              <a:rPr lang="zh-CN" altLang="zh-CN" sz="2400" dirty="0"/>
              <a:t>进入小区不满</a:t>
            </a:r>
            <a:r>
              <a:rPr lang="en-US" altLang="zh-CN" sz="2400" dirty="0"/>
              <a:t>3</a:t>
            </a:r>
            <a:r>
              <a:rPr lang="zh-CN" altLang="zh-CN" sz="2400" dirty="0"/>
              <a:t>小时的不收费；</a:t>
            </a:r>
            <a:endParaRPr lang="zh-CN" altLang="zh-CN" sz="2400" dirty="0"/>
          </a:p>
          <a:p>
            <a:pPr marL="0" indent="0">
              <a:buNone/>
            </a:pPr>
            <a:r>
              <a:rPr lang="en-US" altLang="zh-CN" sz="2400" dirty="0"/>
              <a:t>2.</a:t>
            </a:r>
            <a:r>
              <a:rPr lang="zh-CN" altLang="zh-CN" sz="2400" dirty="0"/>
              <a:t>进入小区</a:t>
            </a:r>
            <a:r>
              <a:rPr lang="en-US" altLang="zh-CN" sz="2400" dirty="0"/>
              <a:t>3</a:t>
            </a:r>
            <a:r>
              <a:rPr lang="zh-CN" altLang="zh-CN" sz="2400" dirty="0"/>
              <a:t>小时以上，</a:t>
            </a:r>
            <a:r>
              <a:rPr lang="en-US" altLang="zh-CN" sz="2400" dirty="0"/>
              <a:t>6</a:t>
            </a:r>
            <a:r>
              <a:rPr lang="zh-CN" altLang="zh-CN" sz="2400" dirty="0"/>
              <a:t>小时以下（含</a:t>
            </a:r>
            <a:r>
              <a:rPr lang="en-US" altLang="zh-CN" sz="2400" dirty="0"/>
              <a:t>6</a:t>
            </a:r>
            <a:r>
              <a:rPr lang="zh-CN" altLang="zh-CN" sz="2400" dirty="0"/>
              <a:t>小时）的按每小时</a:t>
            </a:r>
            <a:r>
              <a:rPr lang="en-US" altLang="zh-CN" sz="2400" dirty="0"/>
              <a:t>3</a:t>
            </a:r>
            <a:r>
              <a:rPr lang="zh-CN" altLang="zh-CN" sz="2400" dirty="0"/>
              <a:t>元收费；</a:t>
            </a:r>
            <a:endParaRPr lang="zh-CN" altLang="zh-CN" sz="2400" dirty="0"/>
          </a:p>
          <a:p>
            <a:pPr marL="0" indent="0">
              <a:buNone/>
            </a:pPr>
            <a:r>
              <a:rPr lang="en-US" altLang="zh-CN" sz="2400" dirty="0"/>
              <a:t>3.</a:t>
            </a:r>
            <a:r>
              <a:rPr lang="zh-CN" altLang="zh-CN" sz="2400" dirty="0"/>
              <a:t>进入小区超过</a:t>
            </a:r>
            <a:r>
              <a:rPr lang="en-US" altLang="zh-CN" sz="2400" dirty="0"/>
              <a:t>6</a:t>
            </a:r>
            <a:r>
              <a:rPr lang="zh-CN" altLang="zh-CN" sz="2400" dirty="0"/>
              <a:t>小时的，按每小时</a:t>
            </a:r>
            <a:r>
              <a:rPr lang="en-US" altLang="zh-CN" sz="2400" dirty="0"/>
              <a:t>5</a:t>
            </a:r>
            <a:r>
              <a:rPr lang="zh-CN" altLang="zh-CN" sz="2400" dirty="0"/>
              <a:t>元收费。</a:t>
            </a:r>
            <a:endParaRPr lang="zh-CN" altLang="zh-CN" sz="2400" dirty="0"/>
          </a:p>
          <a:p>
            <a:pPr marL="457200" lvl="1" indent="0">
              <a:buNone/>
            </a:pPr>
            <a:r>
              <a:rPr lang="zh-CN" altLang="zh-CN" b="1" dirty="0"/>
              <a:t>操作要求：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）打开“素材</a:t>
            </a:r>
            <a:r>
              <a:rPr lang="en-US" altLang="zh-CN" dirty="0"/>
              <a:t>/</a:t>
            </a:r>
            <a:r>
              <a:rPr lang="zh-CN" altLang="zh-CN" dirty="0"/>
              <a:t>案例八</a:t>
            </a:r>
            <a:r>
              <a:rPr lang="en-US" altLang="zh-CN" dirty="0"/>
              <a:t>/</a:t>
            </a:r>
            <a:r>
              <a:rPr lang="zh-CN" altLang="zh-CN" dirty="0"/>
              <a:t>实训</a:t>
            </a:r>
            <a:r>
              <a:rPr lang="en-US" altLang="zh-CN" dirty="0"/>
              <a:t>2/</a:t>
            </a:r>
            <a:r>
              <a:rPr lang="zh-CN" altLang="zh-CN" dirty="0"/>
              <a:t>小区停车收费（素材）</a:t>
            </a:r>
            <a:r>
              <a:rPr lang="en-US" altLang="zh-CN" dirty="0"/>
              <a:t>.</a:t>
            </a:r>
            <a:r>
              <a:rPr lang="en-US" altLang="zh-CN" dirty="0" err="1"/>
              <a:t>xlsx</a:t>
            </a:r>
            <a:r>
              <a:rPr lang="zh-CN" altLang="zh-CN" dirty="0"/>
              <a:t>”文件，然后将文件另存为到“我的作品</a:t>
            </a:r>
            <a:r>
              <a:rPr lang="en-US" altLang="zh-CN" dirty="0"/>
              <a:t>/</a:t>
            </a:r>
            <a:r>
              <a:rPr lang="zh-CN" altLang="zh-CN" dirty="0"/>
              <a:t>案例八</a:t>
            </a:r>
            <a:r>
              <a:rPr lang="en-US" altLang="zh-CN" dirty="0"/>
              <a:t>/</a:t>
            </a:r>
            <a:r>
              <a:rPr lang="zh-CN" altLang="zh-CN" dirty="0"/>
              <a:t>实训</a:t>
            </a:r>
            <a:r>
              <a:rPr lang="en-US" altLang="zh-CN" dirty="0"/>
              <a:t>2</a:t>
            </a:r>
            <a:r>
              <a:rPr lang="zh-CN" altLang="zh-CN" dirty="0"/>
              <a:t>”文件夹中，文件名为“小区停车收费</a:t>
            </a:r>
            <a:r>
              <a:rPr lang="en-US" altLang="zh-CN" dirty="0"/>
              <a:t>.</a:t>
            </a:r>
            <a:r>
              <a:rPr lang="en-US" altLang="zh-CN" dirty="0" err="1"/>
              <a:t>xlsx</a:t>
            </a:r>
            <a:r>
              <a:rPr lang="zh-CN" altLang="zh-CN" dirty="0"/>
              <a:t>”；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）计算收费金额；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）计算收费金额汇总。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08350"/>
            <a:ext cx="10972800" cy="870297"/>
          </a:xfrm>
        </p:spPr>
        <p:txBody>
          <a:bodyPr>
            <a:normAutofit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2 </a:t>
            </a:r>
            <a:r>
              <a:rPr lang="zh-CN" altLang="en-US" b="1" dirty="0"/>
              <a:t>计算</a:t>
            </a:r>
            <a:r>
              <a:rPr lang="zh-CN" altLang="zh-CN" b="1" dirty="0"/>
              <a:t>进出小区车辆收费</a:t>
            </a:r>
            <a:r>
              <a:rPr lang="zh-CN" altLang="en-US" b="1" dirty="0"/>
              <a:t>金额</a:t>
            </a:r>
            <a:endParaRPr lang="zh-CN" altLang="zh-CN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08350"/>
            <a:ext cx="10972800" cy="870297"/>
          </a:xfrm>
        </p:spPr>
        <p:txBody>
          <a:bodyPr>
            <a:normAutofit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2 </a:t>
            </a:r>
            <a:r>
              <a:rPr lang="zh-CN" altLang="en-US" b="1" dirty="0"/>
              <a:t>效果图</a:t>
            </a:r>
            <a:endParaRPr lang="zh-CN" altLang="zh-CN" b="1" dirty="0"/>
          </a:p>
        </p:txBody>
      </p:sp>
      <p:grpSp>
        <p:nvGrpSpPr>
          <p:cNvPr id="6" name="画布 948"/>
          <p:cNvGrpSpPr/>
          <p:nvPr/>
        </p:nvGrpSpPr>
        <p:grpSpPr>
          <a:xfrm>
            <a:off x="2914680" y="2426908"/>
            <a:ext cx="5511973" cy="2651177"/>
            <a:chOff x="0" y="0"/>
            <a:chExt cx="4284000" cy="1950720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4283710" cy="1765935"/>
            </a:xfrm>
            <a:prstGeom prst="rect">
              <a:avLst/>
            </a:prstGeom>
            <a:ln>
              <a:noFill/>
            </a:ln>
          </p:spPr>
        </p:sp>
        <p:sp>
          <p:nvSpPr>
            <p:cNvPr id="8" name="文本框 1448"/>
            <p:cNvSpPr txBox="1"/>
            <p:nvPr/>
          </p:nvSpPr>
          <p:spPr>
            <a:xfrm>
              <a:off x="1528604" y="1581150"/>
              <a:ext cx="1406792" cy="36957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8-23 </a:t>
              </a: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实训</a:t>
              </a: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效果截图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80000" y="36012"/>
              <a:ext cx="4104000" cy="123911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9345" y="1841749"/>
            <a:ext cx="9877777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）打开“素材</a:t>
            </a:r>
            <a:r>
              <a:rPr lang="en-US" altLang="zh-CN" dirty="0"/>
              <a:t>/</a:t>
            </a:r>
            <a:r>
              <a:rPr lang="zh-CN" altLang="en-US" dirty="0"/>
              <a:t>案例八</a:t>
            </a:r>
            <a:r>
              <a:rPr lang="en-US" altLang="zh-CN" dirty="0"/>
              <a:t>/17</a:t>
            </a:r>
            <a:r>
              <a:rPr lang="zh-CN" altLang="en-US" dirty="0"/>
              <a:t>级学生计算机基础期考成绩（素材）”文件，并将文件另存为“</a:t>
            </a:r>
            <a:r>
              <a:rPr lang="en-US" altLang="zh-CN" dirty="0"/>
              <a:t>17</a:t>
            </a:r>
            <a:r>
              <a:rPr lang="zh-CN" altLang="en-US" dirty="0"/>
              <a:t>级学生计算机基础期考成绩</a:t>
            </a:r>
            <a:r>
              <a:rPr lang="en-US" altLang="zh-CN" dirty="0"/>
              <a:t>.xlsx”</a:t>
            </a:r>
            <a:r>
              <a:rPr lang="zh-CN" altLang="en-US" dirty="0"/>
              <a:t>保存在“我的作品</a:t>
            </a:r>
            <a:r>
              <a:rPr lang="en-US" altLang="zh-CN" dirty="0"/>
              <a:t>/</a:t>
            </a:r>
            <a:r>
              <a:rPr lang="zh-CN" altLang="en-US" dirty="0"/>
              <a:t>案例八”文件夹中；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）将“</a:t>
            </a:r>
            <a:r>
              <a:rPr lang="en-US" altLang="zh-CN" dirty="0"/>
              <a:t>17</a:t>
            </a:r>
            <a:r>
              <a:rPr lang="zh-CN" altLang="en-US" dirty="0"/>
              <a:t>级计算机期考成绩”表中各大题与期末成绩数据设置为数值型保留</a:t>
            </a:r>
            <a:r>
              <a:rPr lang="en-US" altLang="zh-CN" dirty="0"/>
              <a:t>1</a:t>
            </a:r>
            <a:r>
              <a:rPr lang="zh-CN" altLang="en-US" dirty="0"/>
              <a:t>位小数格式；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）完成“专业名称”、“班别”、“期末成绩”、“年级排名”和“总评”列数据的填写；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）计算工作表“数计学院全院计算机基础质量分析”中的各项指标。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8.3 </a:t>
            </a:r>
            <a:r>
              <a:rPr lang="zh-CN" altLang="zh-CN" b="1" dirty="0"/>
              <a:t>操作要求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案例</a:t>
            </a:r>
            <a:r>
              <a:rPr lang="zh-CN" altLang="en-US" dirty="0"/>
              <a:t>八</a:t>
            </a:r>
            <a:r>
              <a:rPr lang="en-US" altLang="zh-CN" dirty="0"/>
              <a:t>  </a:t>
            </a:r>
            <a:r>
              <a:rPr lang="zh-CN" altLang="zh-CN" dirty="0"/>
              <a:t>效果</a:t>
            </a:r>
            <a:r>
              <a:rPr lang="zh-CN" altLang="en-US" dirty="0"/>
              <a:t>图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  <p:grpSp>
        <p:nvGrpSpPr>
          <p:cNvPr id="7" name="画布 53"/>
          <p:cNvGrpSpPr/>
          <p:nvPr/>
        </p:nvGrpSpPr>
        <p:grpSpPr>
          <a:xfrm>
            <a:off x="303502" y="1613736"/>
            <a:ext cx="5548450" cy="2677709"/>
            <a:chOff x="0" y="0"/>
            <a:chExt cx="4810125" cy="1906161"/>
          </a:xfrm>
        </p:grpSpPr>
        <p:sp>
          <p:nvSpPr>
            <p:cNvPr id="8" name="矩形 7"/>
            <p:cNvSpPr/>
            <p:nvPr/>
          </p:nvSpPr>
          <p:spPr>
            <a:xfrm>
              <a:off x="0" y="0"/>
              <a:ext cx="4810125" cy="1905635"/>
            </a:xfrm>
            <a:prstGeom prst="rect">
              <a:avLst/>
            </a:prstGeom>
            <a:ln>
              <a:noFill/>
            </a:ln>
          </p:spPr>
        </p:sp>
        <p:sp>
          <p:nvSpPr>
            <p:cNvPr id="11" name="文本框 1448"/>
            <p:cNvSpPr txBox="1"/>
            <p:nvPr/>
          </p:nvSpPr>
          <p:spPr>
            <a:xfrm>
              <a:off x="1316822" y="1534051"/>
              <a:ext cx="2291352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8-1 </a:t>
              </a: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案例八效果</a:t>
              </a:r>
              <a:r>
                <a:rPr lang="zh-CN" alt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缩略图</a:t>
              </a: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（一）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" name="画布 2588"/>
          <p:cNvGrpSpPr/>
          <p:nvPr/>
        </p:nvGrpSpPr>
        <p:grpSpPr>
          <a:xfrm>
            <a:off x="5851952" y="1747384"/>
            <a:ext cx="5162412" cy="4266189"/>
            <a:chOff x="0" y="0"/>
            <a:chExt cx="4076700" cy="3723005"/>
          </a:xfrm>
        </p:grpSpPr>
        <p:sp>
          <p:nvSpPr>
            <p:cNvPr id="13" name="矩形 12"/>
            <p:cNvSpPr/>
            <p:nvPr/>
          </p:nvSpPr>
          <p:spPr>
            <a:xfrm>
              <a:off x="0" y="0"/>
              <a:ext cx="4076700" cy="3723005"/>
            </a:xfrm>
            <a:prstGeom prst="rect">
              <a:avLst/>
            </a:prstGeom>
            <a:ln>
              <a:noFill/>
            </a:ln>
          </p:spPr>
        </p:sp>
        <p:pic>
          <p:nvPicPr>
            <p:cNvPr id="14" name="图片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3374" y="36001"/>
              <a:ext cx="3600000" cy="3188731"/>
            </a:xfrm>
            <a:prstGeom prst="rect">
              <a:avLst/>
            </a:prstGeom>
          </p:spPr>
        </p:pic>
        <p:sp>
          <p:nvSpPr>
            <p:cNvPr id="15" name="文本框 1448"/>
            <p:cNvSpPr txBox="1"/>
            <p:nvPr/>
          </p:nvSpPr>
          <p:spPr>
            <a:xfrm>
              <a:off x="1051882" y="3258185"/>
              <a:ext cx="2381968" cy="372156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8-2 </a:t>
              </a: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案例八效果</a:t>
              </a:r>
              <a:r>
                <a:rPr lang="zh-CN" alt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缩略图</a:t>
              </a: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（二）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16" name="图片 15"/>
          <p:cNvPicPr/>
          <p:nvPr/>
        </p:nvPicPr>
        <p:blipFill>
          <a:blip r:embed="rId3"/>
          <a:stretch>
            <a:fillRect/>
          </a:stretch>
        </p:blipFill>
        <p:spPr>
          <a:xfrm>
            <a:off x="787802" y="1747384"/>
            <a:ext cx="4885949" cy="18033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547507" y="1838151"/>
            <a:ext cx="5302575" cy="1916337"/>
          </a:xfrm>
        </p:spPr>
        <p:txBody>
          <a:bodyPr/>
          <a:lstStyle/>
          <a:p>
            <a:r>
              <a:rPr lang="en-US" altLang="zh-CN" b="1" dirty="0"/>
              <a:t>8.4.1 </a:t>
            </a:r>
            <a:r>
              <a:rPr lang="zh-CN" altLang="en-US" b="1" dirty="0"/>
              <a:t>设置单元格格式</a:t>
            </a:r>
            <a:endParaRPr lang="zh-CN" altLang="en-US" b="1" dirty="0"/>
          </a:p>
          <a:p>
            <a:pPr lvl="1"/>
            <a:r>
              <a:rPr lang="zh-CN" altLang="en-US" dirty="0"/>
              <a:t>这里主要设置工作表“</a:t>
            </a:r>
            <a:r>
              <a:rPr lang="en-US" altLang="zh-CN" dirty="0"/>
              <a:t>17</a:t>
            </a:r>
            <a:r>
              <a:rPr lang="zh-CN" altLang="en-US" dirty="0"/>
              <a:t>级计算机期考成绩”中的各大题与期末成绩为数值型数据保留</a:t>
            </a:r>
            <a:r>
              <a:rPr lang="en-US" altLang="zh-CN" dirty="0"/>
              <a:t>1</a:t>
            </a:r>
            <a:r>
              <a:rPr lang="zh-CN" altLang="en-US" dirty="0"/>
              <a:t>位小数，如图</a:t>
            </a:r>
            <a:r>
              <a:rPr lang="en-US" altLang="zh-CN" dirty="0"/>
              <a:t>8-3</a:t>
            </a:r>
            <a:r>
              <a:rPr lang="zh-CN" altLang="en-US" dirty="0"/>
              <a:t>所示。</a:t>
            </a:r>
            <a:endParaRPr lang="zh-CN" altLang="en-US" dirty="0"/>
          </a:p>
          <a:p>
            <a:pPr marL="0" indent="0">
              <a:buNone/>
            </a:pPr>
            <a:endParaRPr lang="zh-CN" altLang="zh-CN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8.4 </a:t>
            </a:r>
            <a:r>
              <a:rPr lang="zh-CN" altLang="zh-CN" b="1" dirty="0"/>
              <a:t>操作过程</a:t>
            </a:r>
            <a:r>
              <a:rPr lang="zh-CN" altLang="en-US" b="1" dirty="0"/>
              <a:t>要点讲解</a:t>
            </a:r>
            <a:endParaRPr lang="zh-CN" altLang="en-US" dirty="0"/>
          </a:p>
        </p:txBody>
      </p:sp>
      <p:pic>
        <p:nvPicPr>
          <p:cNvPr id="37" name="图片 3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97986" y="1838151"/>
            <a:ext cx="3922757" cy="36188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8.4.2 </a:t>
            </a:r>
            <a:r>
              <a:rPr lang="zh-CN" altLang="zh-CN" b="1" dirty="0"/>
              <a:t>完成工作表中数据的录入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4"/>
          </p:nvPr>
        </p:nvSpPr>
        <p:spPr>
          <a:xfrm>
            <a:off x="623047" y="2353236"/>
            <a:ext cx="9906000" cy="1425387"/>
          </a:xfrm>
        </p:spPr>
        <p:txBody>
          <a:bodyPr/>
          <a:lstStyle/>
          <a:p>
            <a:r>
              <a:rPr lang="zh-CN" altLang="en-US" dirty="0"/>
              <a:t>素材文件中已经录入了姓名，学号以及各大题的分数，请利用函数完成专业名称，班别，期末成绩，年级排名和总评的录入。</a:t>
            </a: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667646" y="1806945"/>
            <a:ext cx="5105148" cy="4131664"/>
          </a:xfrm>
        </p:spPr>
        <p:txBody>
          <a:bodyPr/>
          <a:lstStyle/>
          <a:p>
            <a:r>
              <a:rPr lang="zh-CN" altLang="zh-CN" sz="2000" dirty="0"/>
              <a:t>学号中包含有专业信息。</a:t>
            </a:r>
            <a:endParaRPr lang="en-US" altLang="zh-CN" sz="2000" dirty="0"/>
          </a:p>
          <a:p>
            <a:r>
              <a:rPr lang="zh-CN" altLang="zh-CN" sz="2000" dirty="0"/>
              <a:t>学号中第</a:t>
            </a:r>
            <a:r>
              <a:rPr lang="en-US" altLang="zh-CN" sz="2000" dirty="0"/>
              <a:t>5</a:t>
            </a:r>
            <a:r>
              <a:rPr lang="zh-CN" altLang="zh-CN" sz="2000" dirty="0"/>
              <a:t>到第</a:t>
            </a:r>
            <a:r>
              <a:rPr lang="en-US" altLang="zh-CN" sz="2000" dirty="0"/>
              <a:t>7</a:t>
            </a:r>
            <a:r>
              <a:rPr lang="zh-CN" altLang="zh-CN" sz="2000" dirty="0"/>
              <a:t>位是专业的代码，比如学号的第</a:t>
            </a:r>
            <a:r>
              <a:rPr lang="en-US" altLang="zh-CN" sz="2000" dirty="0"/>
              <a:t>5</a:t>
            </a:r>
            <a:r>
              <a:rPr lang="zh-CN" altLang="zh-CN" sz="2000" dirty="0"/>
              <a:t>到第</a:t>
            </a:r>
            <a:r>
              <a:rPr lang="en-US" altLang="zh-CN" sz="2000" dirty="0"/>
              <a:t>7</a:t>
            </a:r>
            <a:r>
              <a:rPr lang="zh-CN" altLang="zh-CN" sz="2000" dirty="0"/>
              <a:t>位是“</a:t>
            </a:r>
            <a:r>
              <a:rPr lang="en-US" altLang="zh-CN" sz="2000" dirty="0"/>
              <a:t>001</a:t>
            </a:r>
            <a:r>
              <a:rPr lang="zh-CN" altLang="zh-CN" sz="2000" dirty="0"/>
              <a:t>”表示“数学教育（专）”，“</a:t>
            </a:r>
            <a:r>
              <a:rPr lang="en-US" altLang="zh-CN" sz="2000" dirty="0"/>
              <a:t>101</a:t>
            </a:r>
            <a:r>
              <a:rPr lang="zh-CN" altLang="zh-CN" sz="2000" dirty="0"/>
              <a:t>”表示“数学教育（本）”。</a:t>
            </a:r>
            <a:endParaRPr lang="zh-CN" altLang="zh-CN" sz="2000" dirty="0"/>
          </a:p>
          <a:p>
            <a:r>
              <a:rPr lang="zh-CN" altLang="en-US" sz="2000" dirty="0"/>
              <a:t>编号是指学号的第</a:t>
            </a:r>
            <a:r>
              <a:rPr lang="en-US" altLang="zh-CN" sz="2000" dirty="0"/>
              <a:t>5</a:t>
            </a:r>
            <a:r>
              <a:rPr lang="zh-CN" altLang="en-US" sz="2000" dirty="0"/>
              <a:t>到第</a:t>
            </a:r>
            <a:r>
              <a:rPr lang="en-US" altLang="zh-CN" sz="2000" dirty="0"/>
              <a:t>7</a:t>
            </a:r>
            <a:r>
              <a:rPr lang="zh-CN" altLang="en-US" sz="2000" dirty="0"/>
              <a:t>位</a:t>
            </a:r>
            <a:endParaRPr lang="zh-CN" altLang="en-US" sz="2000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专业名称列数据的录入</a:t>
            </a:r>
            <a:endParaRPr lang="zh-CN" altLang="zh-CN" b="1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7503" y="3872777"/>
            <a:ext cx="3676650" cy="1419225"/>
          </a:xfrm>
          <a:prstGeom prst="rect">
            <a:avLst/>
          </a:prstGeom>
        </p:spPr>
      </p:pic>
      <p:grpSp>
        <p:nvGrpSpPr>
          <p:cNvPr id="40" name="画布 121"/>
          <p:cNvGrpSpPr/>
          <p:nvPr/>
        </p:nvGrpSpPr>
        <p:grpSpPr>
          <a:xfrm>
            <a:off x="5789959" y="2031508"/>
            <a:ext cx="4871114" cy="2581018"/>
            <a:chOff x="0" y="0"/>
            <a:chExt cx="4415155" cy="1465201"/>
          </a:xfrm>
        </p:grpSpPr>
        <p:sp>
          <p:nvSpPr>
            <p:cNvPr id="41" name="矩形 40"/>
            <p:cNvSpPr/>
            <p:nvPr/>
          </p:nvSpPr>
          <p:spPr>
            <a:xfrm>
              <a:off x="0" y="0"/>
              <a:ext cx="4415155" cy="1464945"/>
            </a:xfrm>
            <a:prstGeom prst="rect">
              <a:avLst/>
            </a:prstGeom>
            <a:ln>
              <a:noFill/>
            </a:ln>
          </p:spPr>
        </p:sp>
        <p:sp>
          <p:nvSpPr>
            <p:cNvPr id="43" name="文本框 1448"/>
            <p:cNvSpPr txBox="1"/>
            <p:nvPr/>
          </p:nvSpPr>
          <p:spPr>
            <a:xfrm>
              <a:off x="1202399" y="1204800"/>
              <a:ext cx="3212756" cy="260401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8-5 </a:t>
              </a: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用</a:t>
              </a: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VLOOKUP</a:t>
              </a: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（）函数完成专业名称的录入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9" name="图片 8"/>
          <p:cNvPicPr/>
          <p:nvPr/>
        </p:nvPicPr>
        <p:blipFill>
          <a:blip r:embed="rId2"/>
          <a:stretch>
            <a:fillRect/>
          </a:stretch>
        </p:blipFill>
        <p:spPr>
          <a:xfrm>
            <a:off x="6498582" y="2494008"/>
            <a:ext cx="4780439" cy="137876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84534" y="1976220"/>
            <a:ext cx="9877777" cy="2810933"/>
          </a:xfrm>
        </p:spPr>
        <p:txBody>
          <a:bodyPr/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函数</a:t>
            </a:r>
            <a:r>
              <a:rPr lang="en-US" altLang="zh-CN" b="1" dirty="0"/>
              <a:t>VLOOKUP</a:t>
            </a:r>
            <a:r>
              <a:rPr lang="zh-CN" altLang="zh-CN" b="1" dirty="0"/>
              <a:t>（）的语法和功能</a:t>
            </a:r>
            <a:endParaRPr lang="zh-CN" altLang="zh-CN" b="1" dirty="0"/>
          </a:p>
          <a:p>
            <a:pPr lvl="1"/>
            <a:r>
              <a:rPr lang="zh-CN" altLang="zh-CN" dirty="0"/>
              <a:t>语法：</a:t>
            </a:r>
            <a:r>
              <a:rPr lang="en-US" altLang="zh-CN" dirty="0"/>
              <a:t>=VLOOKUP</a:t>
            </a:r>
            <a:r>
              <a:rPr lang="zh-CN" altLang="zh-CN" dirty="0"/>
              <a:t>（要查找的值，要在其中查找值的区域，区域中包含返回值的列号，精确匹配或近似匹配）。</a:t>
            </a:r>
            <a:endParaRPr lang="zh-CN" altLang="zh-CN" dirty="0"/>
          </a:p>
          <a:p>
            <a:pPr lvl="1"/>
            <a:r>
              <a:rPr lang="zh-CN" altLang="zh-CN" dirty="0"/>
              <a:t>本函数共有</a:t>
            </a:r>
            <a:r>
              <a:rPr lang="en-US" altLang="zh-CN" dirty="0"/>
              <a:t>4</a:t>
            </a:r>
            <a:r>
              <a:rPr lang="zh-CN" altLang="zh-CN" dirty="0"/>
              <a:t>个参数。</a:t>
            </a:r>
            <a:endParaRPr lang="zh-CN" altLang="zh-CN" dirty="0"/>
          </a:p>
          <a:p>
            <a:pPr lvl="1"/>
            <a:r>
              <a:rPr lang="zh-CN" altLang="zh-CN" dirty="0"/>
              <a:t>功能：如果在“要在其中查找的区域”第一列中找到“要查找的值”，将返回“区域中包含返回值的列号”对应的值。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/>
              <a:t>相关知识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086" y="2083796"/>
            <a:ext cx="9877777" cy="2326839"/>
          </a:xfrm>
        </p:spPr>
        <p:txBody>
          <a:bodyPr>
            <a:normAutofit/>
          </a:bodyPr>
          <a:lstStyle/>
          <a:p>
            <a:r>
              <a:rPr lang="en-US" altLang="zh-CN" b="1" dirty="0"/>
              <a:t>2 </a:t>
            </a:r>
            <a:r>
              <a:rPr lang="zh-CN" altLang="zh-CN" b="1" dirty="0"/>
              <a:t>公式中相对引用和绝对引用</a:t>
            </a:r>
            <a:endParaRPr lang="zh-CN" altLang="zh-CN" b="1" dirty="0"/>
          </a:p>
          <a:p>
            <a:pPr lvl="1"/>
            <a:r>
              <a:rPr lang="zh-CN" altLang="zh-CN" dirty="0"/>
              <a:t>引用的作用在于标识工作表上的单元格或单元格区域，并告知</a:t>
            </a:r>
            <a:r>
              <a:rPr lang="en-US" altLang="zh-CN" dirty="0"/>
              <a:t>Excel</a:t>
            </a:r>
            <a:r>
              <a:rPr lang="zh-CN" altLang="zh-CN" dirty="0"/>
              <a:t>在何处查找要在公式中使用的值或数据。</a:t>
            </a:r>
            <a:endParaRPr lang="zh-CN" altLang="zh-CN" dirty="0"/>
          </a:p>
          <a:p>
            <a:pPr lvl="1"/>
            <a:r>
              <a:rPr lang="zh-CN" altLang="zh-CN" dirty="0"/>
              <a:t>比如公式“</a:t>
            </a:r>
            <a:r>
              <a:rPr lang="en-US" altLang="zh-CN" dirty="0"/>
              <a:t>=A1+5</a:t>
            </a:r>
            <a:r>
              <a:rPr lang="zh-CN" altLang="zh-CN" dirty="0"/>
              <a:t>” 公式中的</a:t>
            </a:r>
            <a:r>
              <a:rPr lang="en-US" altLang="zh-CN" dirty="0"/>
              <a:t>A1</a:t>
            </a:r>
            <a:r>
              <a:rPr lang="zh-CN" altLang="zh-CN" dirty="0"/>
              <a:t>就是引用，告诉</a:t>
            </a:r>
            <a:r>
              <a:rPr lang="en-US" altLang="zh-CN" dirty="0"/>
              <a:t>Excel</a:t>
            </a:r>
            <a:r>
              <a:rPr lang="zh-CN" altLang="zh-CN" dirty="0"/>
              <a:t>在</a:t>
            </a:r>
            <a:r>
              <a:rPr lang="en-US" altLang="zh-CN" dirty="0"/>
              <a:t>A1</a:t>
            </a:r>
            <a:r>
              <a:rPr lang="zh-CN" altLang="zh-CN" dirty="0"/>
              <a:t>单元格中找到加数的值。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/>
              <a:t>相关知识</a:t>
            </a:r>
            <a:endParaRPr lang="zh-CN" altLang="en-US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3915</Words>
  <Application>WPS 演示</Application>
  <PresentationFormat>自定义</PresentationFormat>
  <Paragraphs>256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9" baseType="lpstr">
      <vt:lpstr>Arial</vt:lpstr>
      <vt:lpstr>宋体</vt:lpstr>
      <vt:lpstr>Wingdings</vt:lpstr>
      <vt:lpstr>Symbol</vt:lpstr>
      <vt:lpstr>Times New Roman</vt:lpstr>
      <vt:lpstr>Candara</vt:lpstr>
      <vt:lpstr>华文新魏</vt:lpstr>
      <vt:lpstr>微软雅黑</vt:lpstr>
      <vt:lpstr>Arial Unicode MS</vt:lpstr>
      <vt:lpstr>华文楷体</vt:lpstr>
      <vt:lpstr>Calibri</vt:lpstr>
      <vt:lpstr>波形</vt:lpstr>
      <vt:lpstr>案例八 制作期考试卷数据分析表</vt:lpstr>
      <vt:lpstr>8.1 教学目标</vt:lpstr>
      <vt:lpstr>8.3 操作要求</vt:lpstr>
      <vt:lpstr>案例八  效果图</vt:lpstr>
      <vt:lpstr>8.4 操作过程要点讲解</vt:lpstr>
      <vt:lpstr>8.4.2 完成工作表中数据的录入</vt:lpstr>
      <vt:lpstr>1 专业名称列数据的录入</vt:lpstr>
      <vt:lpstr>相关知识</vt:lpstr>
      <vt:lpstr>相关知识</vt:lpstr>
      <vt:lpstr>相关知识</vt:lpstr>
      <vt:lpstr>2 班别列数据的录入</vt:lpstr>
      <vt:lpstr>2 班别列数据的录入</vt:lpstr>
      <vt:lpstr>相关知识</vt:lpstr>
      <vt:lpstr>相关知识</vt:lpstr>
      <vt:lpstr>3 计算期末成绩</vt:lpstr>
      <vt:lpstr>4 计算年级排名</vt:lpstr>
      <vt:lpstr>5 计算总评</vt:lpstr>
      <vt:lpstr>8.4.3 计算质量分析表的各项指标</vt:lpstr>
      <vt:lpstr>8.4.3 计算质量分析表的各项指标</vt:lpstr>
      <vt:lpstr>8.4.3 计算质量分析表的各项指标</vt:lpstr>
      <vt:lpstr>8.4.3 计算质量分析表的各项指标</vt:lpstr>
      <vt:lpstr>8.4.3 计算质量分析表的各项指标</vt:lpstr>
      <vt:lpstr>8.4.4 美化表格</vt:lpstr>
      <vt:lpstr>8.5 实训操作</vt:lpstr>
      <vt:lpstr>3.5.1 实训1 数据表</vt:lpstr>
      <vt:lpstr>实训2 计算进出小区车辆收费金额</vt:lpstr>
      <vt:lpstr>实训2 效果图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办公自动化案例教材</dc:title>
  <dc:creator>Windows</dc:creator>
  <cp:lastModifiedBy>lenovo</cp:lastModifiedBy>
  <cp:revision>49</cp:revision>
  <dcterms:created xsi:type="dcterms:W3CDTF">2019-02-09T02:31:00Z</dcterms:created>
  <dcterms:modified xsi:type="dcterms:W3CDTF">2022-04-21T03:21:12Z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mondata">
    <vt:lpwstr>eyJoZGlkIjoiMmZmMGQ2ZDUwY2MxMjJjNTExYTdjNjg4NDQ0OWVkNGEifQ==</vt:lpwstr>
  </property>
  <property fmtid="{D5CDD505-2E9C-101B-9397-08002B2CF9AE}" pid="3" name="ICV">
    <vt:lpwstr>3791999A9FF9428EA9C1FDCEDE6C9EBA</vt:lpwstr>
  </property>
  <property fmtid="{D5CDD505-2E9C-101B-9397-08002B2CF9AE}" pid="4" name="KSOProductBuildVer">
    <vt:lpwstr>2052-11.1.0.11636</vt:lpwstr>
  </property>
</Properties>
</file>