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85" r:id="rId6"/>
    <p:sldId id="261" r:id="rId7"/>
    <p:sldId id="286" r:id="rId8"/>
    <p:sldId id="287" r:id="rId9"/>
    <p:sldId id="288" r:id="rId10"/>
    <p:sldId id="264" r:id="rId11"/>
    <p:sldId id="289" r:id="rId12"/>
    <p:sldId id="290" r:id="rId13"/>
    <p:sldId id="291" r:id="rId14"/>
    <p:sldId id="292" r:id="rId15"/>
    <p:sldId id="263" r:id="rId16"/>
    <p:sldId id="293" r:id="rId17"/>
    <p:sldId id="294" r:id="rId18"/>
    <p:sldId id="295" r:id="rId19"/>
    <p:sldId id="296" r:id="rId20"/>
    <p:sldId id="276" r:id="rId21"/>
    <p:sldId id="297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G:\&#21150;&#20844;&#33258;&#21160;&#21270;&#25945;&#26448;\&#26368;&#32456;&#25928;&#26524;\&#26696;&#20363;&#20061;\17&#32423;&#23398;&#29983;&#35745;&#31639;&#26426;&#22522;&#30784;&#26399;&#32771;&#25104;&#324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zh-CN"/>
              <a:t>前</a:t>
            </a:r>
            <a:r>
              <a:rPr lang="en-US"/>
              <a:t>10</a:t>
            </a:r>
            <a:r>
              <a:rPr lang="zh-CN"/>
              <a:t>名同学的字处理与电子表格成绩</a:t>
            </a:r>
            <a:endParaRPr lang="zh-CN"/>
          </a:p>
        </c:rich>
      </c:tx>
      <c:layout>
        <c:manualLayout>
          <c:xMode val="edge"/>
          <c:yMode val="edge"/>
          <c:x val="0.245511653014334"/>
          <c:y val="0.0488888888888889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719490148618454"/>
          <c:y val="0.153479108273771"/>
          <c:w val="0.737060457330762"/>
          <c:h val="0.7301052016268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图表!$I$1</c:f>
              <c:strCache>
                <c:ptCount val="1"/>
                <c:pt idx="0">
                  <c:v>字处理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elete val="1"/>
          </c:dLbls>
          <c:cat>
            <c:strRef>
              <c:f>图表!$A$2:$A$11</c:f>
              <c:strCache>
                <c:ptCount val="10"/>
                <c:pt idx="0">
                  <c:v>蒋添合</c:v>
                </c:pt>
                <c:pt idx="1">
                  <c:v>胡春妹</c:v>
                </c:pt>
                <c:pt idx="2">
                  <c:v>严健源</c:v>
                </c:pt>
                <c:pt idx="3">
                  <c:v>刘冬娴</c:v>
                </c:pt>
                <c:pt idx="4">
                  <c:v>覃泓智</c:v>
                </c:pt>
                <c:pt idx="5">
                  <c:v>赵慧媛</c:v>
                </c:pt>
                <c:pt idx="6">
                  <c:v>罗云</c:v>
                </c:pt>
                <c:pt idx="7">
                  <c:v>莫德才</c:v>
                </c:pt>
                <c:pt idx="8">
                  <c:v>路程</c:v>
                </c:pt>
                <c:pt idx="9">
                  <c:v>陆幼绵</c:v>
                </c:pt>
              </c:strCache>
            </c:strRef>
          </c:cat>
          <c:val>
            <c:numRef>
              <c:f>图表!$I$2:$I$11</c:f>
              <c:numCache>
                <c:formatCode>0.0_ </c:formatCode>
                <c:ptCount val="10"/>
                <c:pt idx="0">
                  <c:v>16.7</c:v>
                </c:pt>
                <c:pt idx="1">
                  <c:v>20</c:v>
                </c:pt>
                <c:pt idx="2">
                  <c:v>18.7</c:v>
                </c:pt>
                <c:pt idx="3">
                  <c:v>20</c:v>
                </c:pt>
                <c:pt idx="4">
                  <c:v>18.3</c:v>
                </c:pt>
                <c:pt idx="5">
                  <c:v>18.1</c:v>
                </c:pt>
                <c:pt idx="6">
                  <c:v>19.2</c:v>
                </c:pt>
                <c:pt idx="7">
                  <c:v>20</c:v>
                </c:pt>
                <c:pt idx="8">
                  <c:v>18.3</c:v>
                </c:pt>
                <c:pt idx="9">
                  <c:v>12.9</c:v>
                </c:pt>
              </c:numCache>
            </c:numRef>
          </c:val>
        </c:ser>
        <c:ser>
          <c:idx val="1"/>
          <c:order val="1"/>
          <c:tx>
            <c:strRef>
              <c:f>图表!$J$1</c:f>
              <c:strCache>
                <c:ptCount val="1"/>
                <c:pt idx="0">
                  <c:v>电子表格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elete val="1"/>
          </c:dLbls>
          <c:cat>
            <c:strRef>
              <c:f>图表!$A$2:$A$11</c:f>
              <c:strCache>
                <c:ptCount val="10"/>
                <c:pt idx="0">
                  <c:v>蒋添合</c:v>
                </c:pt>
                <c:pt idx="1">
                  <c:v>胡春妹</c:v>
                </c:pt>
                <c:pt idx="2">
                  <c:v>严健源</c:v>
                </c:pt>
                <c:pt idx="3">
                  <c:v>刘冬娴</c:v>
                </c:pt>
                <c:pt idx="4">
                  <c:v>覃泓智</c:v>
                </c:pt>
                <c:pt idx="5">
                  <c:v>赵慧媛</c:v>
                </c:pt>
                <c:pt idx="6">
                  <c:v>罗云</c:v>
                </c:pt>
                <c:pt idx="7">
                  <c:v>莫德才</c:v>
                </c:pt>
                <c:pt idx="8">
                  <c:v>路程</c:v>
                </c:pt>
                <c:pt idx="9">
                  <c:v>陆幼绵</c:v>
                </c:pt>
              </c:strCache>
            </c:strRef>
          </c:cat>
          <c:val>
            <c:numRef>
              <c:f>图表!$J$2:$J$11</c:f>
              <c:numCache>
                <c:formatCode>0.0_ </c:formatCode>
                <c:ptCount val="10"/>
                <c:pt idx="0">
                  <c:v>19.2</c:v>
                </c:pt>
                <c:pt idx="1">
                  <c:v>20</c:v>
                </c:pt>
                <c:pt idx="2">
                  <c:v>17.8</c:v>
                </c:pt>
                <c:pt idx="3">
                  <c:v>20</c:v>
                </c:pt>
                <c:pt idx="4">
                  <c:v>15.4</c:v>
                </c:pt>
                <c:pt idx="5">
                  <c:v>18.9</c:v>
                </c:pt>
                <c:pt idx="6">
                  <c:v>20</c:v>
                </c:pt>
                <c:pt idx="7">
                  <c:v>10</c:v>
                </c:pt>
                <c:pt idx="8">
                  <c:v>15.4</c:v>
                </c:pt>
                <c:pt idx="9">
                  <c:v>17.8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00935552"/>
        <c:axId val="100936704"/>
      </c:barChart>
      <c:catAx>
        <c:axId val="10093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00936704"/>
        <c:crosses val="autoZero"/>
        <c:auto val="1"/>
        <c:lblAlgn val="ctr"/>
        <c:lblOffset val="100"/>
        <c:noMultiLvlLbl val="0"/>
      </c:catAx>
      <c:valAx>
        <c:axId val="100936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00935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zh-CN" sz="5400" dirty="0">
                <a:effectLst/>
              </a:rPr>
              <a:t>案例九 期考</a:t>
            </a:r>
            <a:r>
              <a:rPr lang="zh-CN" altLang="en-US" sz="5400" dirty="0">
                <a:effectLst/>
              </a:rPr>
              <a:t>数据处理</a:t>
            </a:r>
            <a:r>
              <a:rPr lang="zh-CN" altLang="zh-CN" sz="5400" dirty="0">
                <a:effectLst/>
              </a:rPr>
              <a:t>与统计</a:t>
            </a:r>
            <a:endParaRPr lang="zh-CN" altLang="zh-CN" sz="5400" dirty="0"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9.4.3 </a:t>
            </a:r>
            <a:r>
              <a:rPr lang="zh-CN" altLang="zh-CN" b="1" dirty="0"/>
              <a:t>创建数据透视表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432344" y="1880378"/>
            <a:ext cx="4772891" cy="3262744"/>
          </a:xfrm>
        </p:spPr>
        <p:txBody>
          <a:bodyPr>
            <a:normAutofit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创建数据透视表</a:t>
            </a:r>
            <a:endParaRPr lang="zh-CN" altLang="zh-CN" b="1" dirty="0"/>
          </a:p>
          <a:p>
            <a:pPr lvl="1"/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）单击工作表“</a:t>
            </a:r>
            <a:r>
              <a:rPr lang="en-US" altLang="zh-CN" dirty="0"/>
              <a:t>17</a:t>
            </a:r>
            <a:r>
              <a:rPr lang="zh-CN" altLang="zh-CN" dirty="0"/>
              <a:t>级计算机期考成绩”的标签，使其为活动工作表；</a:t>
            </a:r>
            <a:endParaRPr lang="zh-CN" altLang="zh-CN" dirty="0"/>
          </a:p>
          <a:p>
            <a:pPr lvl="1"/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）切换到【插入】选项卡，在【表格】分组中单击【数据透视表】命令，打开【创建数据透视表】对话框，如图</a:t>
            </a:r>
            <a:r>
              <a:rPr lang="en-US" altLang="zh-CN" dirty="0"/>
              <a:t>9-9</a:t>
            </a:r>
            <a:r>
              <a:rPr lang="zh-CN" altLang="zh-CN" dirty="0"/>
              <a:t>所示；</a:t>
            </a:r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7" name="画布 2002"/>
          <p:cNvGrpSpPr/>
          <p:nvPr/>
        </p:nvGrpSpPr>
        <p:grpSpPr>
          <a:xfrm>
            <a:off x="6426319" y="2310525"/>
            <a:ext cx="4155065" cy="2930613"/>
            <a:chOff x="0" y="0"/>
            <a:chExt cx="3190875" cy="1767205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3190875" cy="176720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9" name="组合 8"/>
            <p:cNvGrpSpPr/>
            <p:nvPr/>
          </p:nvGrpSpPr>
          <p:grpSpPr>
            <a:xfrm>
              <a:off x="182363" y="180000"/>
              <a:ext cx="2131942" cy="1133333"/>
              <a:chOff x="112027" y="180000"/>
              <a:chExt cx="2131942" cy="1133333"/>
            </a:xfrm>
          </p:grpSpPr>
          <p:pic>
            <p:nvPicPr>
              <p:cNvPr id="11" name="图片 10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1112" y="180000"/>
                <a:ext cx="1542857" cy="1133333"/>
              </a:xfrm>
              <a:prstGeom prst="rect">
                <a:avLst/>
              </a:prstGeom>
            </p:spPr>
          </p:pic>
          <p:sp>
            <p:nvSpPr>
              <p:cNvPr id="12" name="文本框 1448"/>
              <p:cNvSpPr txBox="1"/>
              <p:nvPr/>
            </p:nvSpPr>
            <p:spPr>
              <a:xfrm>
                <a:off x="112027" y="610823"/>
                <a:ext cx="493395" cy="21463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701111" y="423175"/>
                <a:ext cx="470631" cy="719813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0" name="文本框 1448"/>
            <p:cNvSpPr txBox="1"/>
            <p:nvPr/>
          </p:nvSpPr>
          <p:spPr>
            <a:xfrm>
              <a:off x="266701" y="1385591"/>
              <a:ext cx="2626854" cy="37020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9-9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插入选项卡的表格分组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9.4.3 </a:t>
            </a:r>
            <a:r>
              <a:rPr lang="zh-CN" altLang="zh-CN" b="1" dirty="0"/>
              <a:t>创建数据透视表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526473" y="1683329"/>
            <a:ext cx="4772891" cy="3262744"/>
          </a:xfrm>
        </p:spPr>
        <p:txBody>
          <a:bodyPr>
            <a:normAutofit fontScale="92500"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创建数据透视表</a:t>
            </a:r>
            <a:endParaRPr lang="zh-CN" altLang="zh-CN" b="1" dirty="0"/>
          </a:p>
          <a:p>
            <a:pPr lvl="1"/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）在【创建数据透视表】对话框中，在【请选择要分析的数据】栏中选择“选择一个表或区域”，并在表</a:t>
            </a:r>
            <a:r>
              <a:rPr lang="en-US" altLang="zh-CN" dirty="0"/>
              <a:t>/</a:t>
            </a:r>
            <a:r>
              <a:rPr lang="zh-CN" altLang="zh-CN" dirty="0"/>
              <a:t>区域文本框中输入“</a:t>
            </a:r>
            <a:r>
              <a:rPr lang="en-US" altLang="zh-CN" dirty="0"/>
              <a:t>17</a:t>
            </a:r>
            <a:r>
              <a:rPr lang="zh-CN" altLang="zh-CN" dirty="0"/>
              <a:t>级计算机期考成绩</a:t>
            </a:r>
            <a:r>
              <a:rPr lang="en-US" altLang="zh-CN" dirty="0"/>
              <a:t>!$A$2:$N$369</a:t>
            </a:r>
            <a:r>
              <a:rPr lang="zh-CN" altLang="zh-CN" dirty="0"/>
              <a:t>”（只要将插入点定位在文本框中，然后用鼠标拖动选定</a:t>
            </a:r>
            <a:r>
              <a:rPr lang="en-US" altLang="zh-CN" dirty="0"/>
              <a:t>A2:N369</a:t>
            </a:r>
            <a:r>
              <a:rPr lang="zh-CN" altLang="zh-CN" dirty="0"/>
              <a:t>即可输入），在【选择放置数据透视表的位置】栏中选择“新工作表”；</a:t>
            </a:r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14" name="画布 169"/>
          <p:cNvGrpSpPr/>
          <p:nvPr/>
        </p:nvGrpSpPr>
        <p:grpSpPr>
          <a:xfrm>
            <a:off x="5906424" y="1683329"/>
            <a:ext cx="4993640" cy="4301835"/>
            <a:chOff x="0" y="0"/>
            <a:chExt cx="3205927" cy="3568065"/>
          </a:xfrm>
        </p:grpSpPr>
        <p:sp>
          <p:nvSpPr>
            <p:cNvPr id="15" name="矩形 14"/>
            <p:cNvSpPr/>
            <p:nvPr/>
          </p:nvSpPr>
          <p:spPr>
            <a:xfrm>
              <a:off x="0" y="0"/>
              <a:ext cx="3205480" cy="3568065"/>
            </a:xfrm>
            <a:prstGeom prst="rect">
              <a:avLst/>
            </a:prstGeom>
            <a:ln>
              <a:noFill/>
            </a:ln>
          </p:spPr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6056" y="35999"/>
              <a:ext cx="3081946" cy="2973642"/>
            </a:xfrm>
            <a:prstGeom prst="rect">
              <a:avLst/>
            </a:prstGeom>
          </p:spPr>
        </p:pic>
        <p:sp>
          <p:nvSpPr>
            <p:cNvPr id="17" name="文本框 1448"/>
            <p:cNvSpPr txBox="1"/>
            <p:nvPr/>
          </p:nvSpPr>
          <p:spPr>
            <a:xfrm>
              <a:off x="546011" y="3074772"/>
              <a:ext cx="2659916" cy="37020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9-10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创建数据透视表对话框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9.4.3 </a:t>
            </a:r>
            <a:r>
              <a:rPr lang="zh-CN" altLang="zh-CN" b="1" dirty="0"/>
              <a:t>创建数据透视表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526473" y="1953227"/>
            <a:ext cx="4919586" cy="3579846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编辑数据透视表</a:t>
            </a:r>
            <a:endParaRPr lang="zh-CN" altLang="zh-CN" b="1" dirty="0"/>
          </a:p>
          <a:p>
            <a:pPr lvl="1" algn="just"/>
            <a:r>
              <a:rPr lang="zh-CN" altLang="zh-CN" sz="2600" dirty="0"/>
              <a:t>在编辑数据透视表的工作窗口中进行如下编辑操作，如图</a:t>
            </a:r>
            <a:r>
              <a:rPr lang="en-US" altLang="zh-CN" sz="2600" dirty="0"/>
              <a:t>9-11</a:t>
            </a:r>
            <a:r>
              <a:rPr lang="zh-CN" altLang="zh-CN" sz="2600" dirty="0"/>
              <a:t>和图</a:t>
            </a:r>
            <a:r>
              <a:rPr lang="en-US" altLang="zh-CN" sz="2600" dirty="0"/>
              <a:t>9-12</a:t>
            </a:r>
            <a:r>
              <a:rPr lang="zh-CN" altLang="zh-CN" sz="2600" dirty="0"/>
              <a:t>所示。</a:t>
            </a:r>
            <a:endParaRPr lang="en-US" altLang="zh-CN" sz="2600" dirty="0"/>
          </a:p>
          <a:p>
            <a:pPr lvl="1" algn="just"/>
            <a:r>
              <a:rPr lang="en-US" altLang="zh-CN" sz="2600" dirty="0"/>
              <a:t>1</a:t>
            </a:r>
            <a:r>
              <a:rPr lang="zh-CN" altLang="en-US" sz="2600" dirty="0"/>
              <a:t>）在编辑窗口的右侧侧边栏中，在</a:t>
            </a:r>
            <a:r>
              <a:rPr lang="en-US" altLang="zh-CN" sz="2600" dirty="0"/>
              <a:t>【</a:t>
            </a:r>
            <a:r>
              <a:rPr lang="zh-CN" altLang="en-US" sz="2600" dirty="0"/>
              <a:t>选择要添加到报表的字段</a:t>
            </a:r>
            <a:r>
              <a:rPr lang="en-US" altLang="zh-CN" sz="2600" dirty="0"/>
              <a:t>】</a:t>
            </a:r>
            <a:r>
              <a:rPr lang="zh-CN" altLang="en-US" sz="2600" dirty="0"/>
              <a:t>栏中勾选“专业名称”、“班别”和“期末成绩”字段；</a:t>
            </a:r>
            <a:endParaRPr lang="zh-CN" altLang="en-US" sz="2600" dirty="0"/>
          </a:p>
          <a:p>
            <a:pPr lvl="1" algn="just"/>
            <a:r>
              <a:rPr lang="zh-CN" altLang="en-US" sz="2600" dirty="0"/>
              <a:t>确保“专业名称”字段落入</a:t>
            </a:r>
            <a:r>
              <a:rPr lang="en-US" altLang="zh-CN" sz="2600" dirty="0"/>
              <a:t>【  </a:t>
            </a:r>
            <a:r>
              <a:rPr lang="zh-CN" altLang="en-US" sz="2600" dirty="0"/>
              <a:t>筛选器</a:t>
            </a:r>
            <a:r>
              <a:rPr lang="en-US" altLang="zh-CN" sz="2600" dirty="0"/>
              <a:t>】</a:t>
            </a:r>
            <a:r>
              <a:rPr lang="zh-CN" altLang="en-US" sz="2600" dirty="0"/>
              <a:t>区、“班别”字段落入</a:t>
            </a:r>
            <a:r>
              <a:rPr lang="en-US" altLang="zh-CN" sz="2600" dirty="0"/>
              <a:t>【</a:t>
            </a:r>
            <a:r>
              <a:rPr lang="zh-CN" altLang="en-US" sz="2600" dirty="0"/>
              <a:t>行标签</a:t>
            </a:r>
            <a:r>
              <a:rPr lang="en-US" altLang="zh-CN" sz="2600" dirty="0"/>
              <a:t>】</a:t>
            </a:r>
            <a:r>
              <a:rPr lang="zh-CN" altLang="en-US" sz="2600" dirty="0"/>
              <a:t>区，“期末成绩”字段落入</a:t>
            </a:r>
            <a:r>
              <a:rPr lang="en-US" altLang="zh-CN" sz="2600" dirty="0"/>
              <a:t>【∑</a:t>
            </a:r>
            <a:r>
              <a:rPr lang="zh-CN" altLang="en-US" sz="2600" dirty="0"/>
              <a:t>值</a:t>
            </a:r>
            <a:r>
              <a:rPr lang="en-US" altLang="zh-CN" sz="2600" dirty="0"/>
              <a:t>】</a:t>
            </a:r>
            <a:r>
              <a:rPr lang="zh-CN" altLang="en-US" sz="2600" dirty="0"/>
              <a:t>区中。如果落入区域不正确，可以用鼠标拖动，使其正确</a:t>
            </a:r>
            <a:r>
              <a:rPr lang="zh-CN" altLang="en-US" sz="2600" dirty="0" smtClean="0"/>
              <a:t>；</a:t>
            </a:r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8" name="画布 2001"/>
          <p:cNvGrpSpPr/>
          <p:nvPr/>
        </p:nvGrpSpPr>
        <p:grpSpPr>
          <a:xfrm>
            <a:off x="5800926" y="1683330"/>
            <a:ext cx="5286174" cy="4499262"/>
            <a:chOff x="0" y="0"/>
            <a:chExt cx="4580255" cy="4811395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4580255" cy="4811395"/>
            </a:xfrm>
            <a:prstGeom prst="rect">
              <a:avLst/>
            </a:prstGeom>
            <a:ln>
              <a:noFill/>
            </a:ln>
          </p:spPr>
        </p:sp>
        <p:sp>
          <p:nvSpPr>
            <p:cNvPr id="10" name="文本框 1448"/>
            <p:cNvSpPr txBox="1"/>
            <p:nvPr/>
          </p:nvSpPr>
          <p:spPr>
            <a:xfrm>
              <a:off x="1138362" y="4405436"/>
              <a:ext cx="2790190" cy="37020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9-11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设置数据透视表操作（一）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8" name="图片 17"/>
          <p:cNvPicPr/>
          <p:nvPr/>
        </p:nvPicPr>
        <p:blipFill>
          <a:blip r:embed="rId1"/>
          <a:stretch>
            <a:fillRect/>
          </a:stretch>
        </p:blipFill>
        <p:spPr>
          <a:xfrm>
            <a:off x="4132551" y="3170528"/>
            <a:ext cx="123825" cy="123825"/>
          </a:xfrm>
          <a:prstGeom prst="rect">
            <a:avLst/>
          </a:prstGeom>
        </p:spPr>
      </p:pic>
      <p:grpSp>
        <p:nvGrpSpPr>
          <p:cNvPr id="12" name="组合 11"/>
          <p:cNvGrpSpPr/>
          <p:nvPr/>
        </p:nvGrpSpPr>
        <p:grpSpPr>
          <a:xfrm>
            <a:off x="6300469" y="1472845"/>
            <a:ext cx="4480560" cy="4208145"/>
            <a:chOff x="34034" y="35752"/>
            <a:chExt cx="4536000" cy="4208358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4034" y="35752"/>
              <a:ext cx="4536000" cy="4208358"/>
            </a:xfrm>
            <a:prstGeom prst="rect">
              <a:avLst/>
            </a:prstGeom>
          </p:spPr>
        </p:pic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4034" y="1569121"/>
              <a:ext cx="1839300" cy="1790778"/>
            </a:xfrm>
            <a:prstGeom prst="rect">
              <a:avLst/>
            </a:prstGeom>
          </p:spPr>
        </p:pic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48075" y="3907227"/>
              <a:ext cx="855284" cy="15894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9.4.3 </a:t>
            </a:r>
            <a:r>
              <a:rPr lang="zh-CN" altLang="zh-CN" b="1" dirty="0"/>
              <a:t>创建数据透视表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405448" y="2019506"/>
            <a:ext cx="5080951" cy="4119640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编辑数据透视表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）修改“</a:t>
            </a:r>
            <a:r>
              <a:rPr lang="zh-CN" altLang="en-US" b="1" dirty="0"/>
              <a:t>期末成绩</a:t>
            </a:r>
            <a:r>
              <a:rPr lang="en-US" altLang="zh-CN" b="1" dirty="0"/>
              <a:t>”</a:t>
            </a:r>
            <a:r>
              <a:rPr lang="zh-CN" altLang="zh-CN" b="1" dirty="0"/>
              <a:t>字段的汇总方式。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默认的汇总方式为求和方式，将其更改为求平均值方式。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dirty="0"/>
              <a:t>1</a:t>
            </a:r>
            <a:r>
              <a:rPr lang="zh-CN" altLang="zh-CN" dirty="0"/>
              <a:t>）在工作表中选择【求和项</a:t>
            </a:r>
            <a:r>
              <a:rPr lang="en-US" altLang="zh-CN" dirty="0"/>
              <a:t>:</a:t>
            </a:r>
            <a:r>
              <a:rPr lang="zh-CN" altLang="en-US" dirty="0"/>
              <a:t>期末成绩</a:t>
            </a:r>
            <a:r>
              <a:rPr lang="zh-CN" altLang="zh-CN" dirty="0"/>
              <a:t>】单元格（</a:t>
            </a:r>
            <a:r>
              <a:rPr lang="en-US" altLang="zh-CN" dirty="0"/>
              <a:t>B3</a:t>
            </a:r>
            <a:r>
              <a:rPr lang="zh-CN" altLang="zh-CN" dirty="0"/>
              <a:t>单元格）；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dirty="0"/>
              <a:t>2</a:t>
            </a:r>
            <a:r>
              <a:rPr lang="zh-CN" altLang="zh-CN" dirty="0"/>
              <a:t>）切换到【数据透视表工具】</a:t>
            </a:r>
            <a:r>
              <a:rPr lang="en-US" altLang="zh-CN" dirty="0"/>
              <a:t>/</a:t>
            </a:r>
            <a:r>
              <a:rPr lang="zh-CN" altLang="zh-CN" dirty="0"/>
              <a:t>【分析】子选项卡，在【活动字段】分组中单击【字段设置】命令，弹出一个【字段设置】对话框；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dirty="0"/>
              <a:t>3</a:t>
            </a:r>
            <a:r>
              <a:rPr lang="zh-CN" altLang="zh-CN" dirty="0"/>
              <a:t>）在【字段设置】对话框中，计算类型选择“平均值”，自定义名称文本框中更改为“班级平均分”；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dirty="0"/>
              <a:t>4</a:t>
            </a:r>
            <a:r>
              <a:rPr lang="zh-CN" altLang="zh-CN" dirty="0"/>
              <a:t>）单击【确定】命令；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dirty="0"/>
              <a:t>5</a:t>
            </a:r>
            <a:r>
              <a:rPr lang="zh-CN" altLang="zh-CN" dirty="0"/>
              <a:t>）修改班级平均分单元格的数据为保留</a:t>
            </a:r>
            <a:r>
              <a:rPr lang="en-US" altLang="zh-CN" dirty="0"/>
              <a:t>1</a:t>
            </a:r>
            <a:r>
              <a:rPr lang="zh-CN" altLang="zh-CN" dirty="0"/>
              <a:t>位小数。</a:t>
            </a:r>
            <a:endParaRPr lang="zh-CN" altLang="zh-CN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12" name="画布 171"/>
          <p:cNvGrpSpPr/>
          <p:nvPr/>
        </p:nvGrpSpPr>
        <p:grpSpPr>
          <a:xfrm>
            <a:off x="5740111" y="1417638"/>
            <a:ext cx="5565197" cy="4675725"/>
            <a:chOff x="0" y="0"/>
            <a:chExt cx="4743450" cy="4349652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4743450" cy="4191000"/>
            </a:xfrm>
            <a:prstGeom prst="rect">
              <a:avLst/>
            </a:prstGeom>
            <a:ln>
              <a:noFill/>
            </a:ln>
          </p:spPr>
        </p:sp>
        <p:sp>
          <p:nvSpPr>
            <p:cNvPr id="14" name="文本框 1448"/>
            <p:cNvSpPr txBox="1"/>
            <p:nvPr/>
          </p:nvSpPr>
          <p:spPr>
            <a:xfrm>
              <a:off x="1173531" y="3980082"/>
              <a:ext cx="2790190" cy="36957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9-12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设置数据透视表操作（二）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918400" y="1914703"/>
            <a:ext cx="4516755" cy="3675380"/>
            <a:chOff x="173700" y="149880"/>
            <a:chExt cx="4517086" cy="3676378"/>
          </a:xfrm>
        </p:grpSpPr>
        <p:grpSp>
          <p:nvGrpSpPr>
            <p:cNvPr id="27" name="组合 26"/>
            <p:cNvGrpSpPr/>
            <p:nvPr/>
          </p:nvGrpSpPr>
          <p:grpSpPr>
            <a:xfrm>
              <a:off x="173700" y="149880"/>
              <a:ext cx="4517086" cy="3671054"/>
              <a:chOff x="40239" y="162394"/>
              <a:chExt cx="4517086" cy="3671054"/>
            </a:xfrm>
          </p:grpSpPr>
          <p:pic>
            <p:nvPicPr>
              <p:cNvPr id="35" name="图片 34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0239" y="162394"/>
                <a:ext cx="4517086" cy="3671054"/>
              </a:xfrm>
              <a:prstGeom prst="rect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</p:pic>
          <p:sp>
            <p:nvSpPr>
              <p:cNvPr id="36" name="文本框 1448"/>
              <p:cNvSpPr txBox="1"/>
              <p:nvPr/>
            </p:nvSpPr>
            <p:spPr>
              <a:xfrm>
                <a:off x="1445380" y="2277878"/>
                <a:ext cx="662185" cy="282028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①选择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文本框 1448"/>
              <p:cNvSpPr txBox="1"/>
              <p:nvPr/>
            </p:nvSpPr>
            <p:spPr>
              <a:xfrm>
                <a:off x="1098599" y="1141894"/>
                <a:ext cx="558639" cy="21463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椭圆 37"/>
              <p:cNvSpPr/>
              <p:nvPr/>
            </p:nvSpPr>
            <p:spPr>
              <a:xfrm>
                <a:off x="887603" y="892509"/>
                <a:ext cx="703758" cy="24320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pic>
          <p:nvPicPr>
            <p:cNvPr id="28" name="图片 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9481" y="2059456"/>
              <a:ext cx="1070955" cy="135755"/>
            </a:xfrm>
            <a:prstGeom prst="rect">
              <a:avLst/>
            </a:prstGeom>
          </p:spPr>
        </p:pic>
        <p:pic>
          <p:nvPicPr>
            <p:cNvPr id="29" name="图片 28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387006" y="1184023"/>
              <a:ext cx="2303780" cy="2642235"/>
            </a:xfrm>
            <a:prstGeom prst="rect">
              <a:avLst/>
            </a:prstGeom>
          </p:spPr>
        </p:pic>
        <p:sp>
          <p:nvSpPr>
            <p:cNvPr id="30" name="椭圆 29"/>
            <p:cNvSpPr/>
            <p:nvPr/>
          </p:nvSpPr>
          <p:spPr>
            <a:xfrm>
              <a:off x="2946060" y="1636645"/>
              <a:ext cx="703580" cy="163195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2476901" y="2742225"/>
              <a:ext cx="703580" cy="243205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32" name="文本框 1448"/>
            <p:cNvSpPr txBox="1"/>
            <p:nvPr/>
          </p:nvSpPr>
          <p:spPr>
            <a:xfrm>
              <a:off x="3649640" y="1623015"/>
              <a:ext cx="731860" cy="21463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noAutofit/>
            </a:bodyPr>
            <a:lstStyle/>
            <a:p>
              <a:pPr indent="12636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④输入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3" name="文本框 1448"/>
            <p:cNvSpPr txBox="1"/>
            <p:nvPr/>
          </p:nvSpPr>
          <p:spPr>
            <a:xfrm>
              <a:off x="3253511" y="2770800"/>
              <a:ext cx="978424" cy="21463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noAutofit/>
            </a:bodyPr>
            <a:lstStyle/>
            <a:p>
              <a:pPr marL="36830" indent="266700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③选择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4" name="椭圆 33"/>
            <p:cNvSpPr/>
            <p:nvPr/>
          </p:nvSpPr>
          <p:spPr>
            <a:xfrm>
              <a:off x="1529481" y="2000864"/>
              <a:ext cx="947420" cy="225425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762659" y="2322925"/>
            <a:ext cx="9268846" cy="1738087"/>
          </a:xfrm>
        </p:spPr>
        <p:txBody>
          <a:bodyPr/>
          <a:lstStyle/>
          <a:p>
            <a:r>
              <a:rPr lang="zh-CN" altLang="zh-CN" dirty="0"/>
              <a:t>我们以制作“数教（本）</a:t>
            </a:r>
            <a:r>
              <a:rPr lang="en-US" altLang="zh-CN" dirty="0"/>
              <a:t>173</a:t>
            </a:r>
            <a:r>
              <a:rPr lang="zh-CN" altLang="zh-CN" dirty="0"/>
              <a:t>班”期考成绩前</a:t>
            </a:r>
            <a:r>
              <a:rPr lang="en-US" altLang="zh-CN" dirty="0"/>
              <a:t>10</a:t>
            </a:r>
            <a:r>
              <a:rPr lang="zh-CN" altLang="zh-CN" dirty="0"/>
              <a:t>名同学的字处理和电子表格两列数据的“簇状柱形图”为例讲解图表的制作过程。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9.4.4 </a:t>
            </a:r>
            <a:r>
              <a:rPr lang="zh-CN" altLang="zh-CN" b="1" dirty="0"/>
              <a:t>创建图表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81977" y="2255691"/>
            <a:ext cx="4606384" cy="3230710"/>
          </a:xfrm>
        </p:spPr>
        <p:txBody>
          <a:bodyPr>
            <a:normAutofit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准备工作</a:t>
            </a:r>
            <a:endParaRPr lang="zh-CN" altLang="zh-CN" b="1" dirty="0"/>
          </a:p>
          <a:p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）新建一张工作表，将工作表命名为</a:t>
            </a:r>
            <a:r>
              <a:rPr lang="en-US" altLang="zh-CN" dirty="0"/>
              <a:t>“</a:t>
            </a:r>
            <a:r>
              <a:rPr lang="zh-CN" altLang="zh-CN" dirty="0"/>
              <a:t>图表</a:t>
            </a:r>
            <a:r>
              <a:rPr lang="en-US" altLang="zh-CN" dirty="0"/>
              <a:t>”</a:t>
            </a:r>
            <a:endParaRPr lang="en-US" altLang="zh-CN" dirty="0"/>
          </a:p>
          <a:p>
            <a:pPr lvl="1"/>
            <a:r>
              <a:rPr lang="en-US" altLang="zh-CN" dirty="0"/>
              <a:t>1</a:t>
            </a:r>
            <a:r>
              <a:rPr lang="zh-CN" altLang="en-US" dirty="0"/>
              <a:t>）单击</a:t>
            </a:r>
            <a:r>
              <a:rPr lang="en-US" altLang="zh-CN" dirty="0"/>
              <a:t>Excel</a:t>
            </a:r>
            <a:r>
              <a:rPr lang="zh-CN" altLang="en-US" dirty="0"/>
              <a:t>工作表标签区的新建工作表按钮    ；</a:t>
            </a:r>
            <a:endParaRPr lang="zh-CN" altLang="en-US" dirty="0"/>
          </a:p>
          <a:p>
            <a:pPr lvl="1"/>
            <a:r>
              <a:rPr lang="en-US" altLang="zh-CN" dirty="0"/>
              <a:t>2</a:t>
            </a:r>
            <a:r>
              <a:rPr lang="zh-CN" altLang="en-US" dirty="0"/>
              <a:t>）将新建的工作表重命名为“图表”，如图</a:t>
            </a:r>
            <a:r>
              <a:rPr lang="en-US" altLang="zh-CN" dirty="0"/>
              <a:t>9-13</a:t>
            </a:r>
            <a:r>
              <a:rPr lang="zh-CN" altLang="en-US" dirty="0"/>
              <a:t>所示。</a:t>
            </a:r>
            <a:endParaRPr lang="zh-CN" altLang="en-US" dirty="0"/>
          </a:p>
          <a:p>
            <a:pPr marL="0" indent="0">
              <a:buNone/>
            </a:pPr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9.4.4 </a:t>
            </a:r>
            <a:r>
              <a:rPr lang="zh-CN" altLang="zh-CN" b="1" dirty="0"/>
              <a:t>创建图表</a:t>
            </a:r>
            <a:endParaRPr lang="zh-CN" altLang="zh-CN" b="1" dirty="0"/>
          </a:p>
        </p:txBody>
      </p:sp>
      <p:grpSp>
        <p:nvGrpSpPr>
          <p:cNvPr id="6" name="组合 5"/>
          <p:cNvGrpSpPr/>
          <p:nvPr/>
        </p:nvGrpSpPr>
        <p:grpSpPr>
          <a:xfrm>
            <a:off x="6041008" y="3023638"/>
            <a:ext cx="4261226" cy="1330152"/>
            <a:chOff x="35995" y="36000"/>
            <a:chExt cx="3735905" cy="790476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 rotWithShape="1">
            <a:blip r:embed="rId1"/>
            <a:srcRect r="28418"/>
            <a:stretch>
              <a:fillRect/>
            </a:stretch>
          </p:blipFill>
          <p:spPr>
            <a:xfrm>
              <a:off x="35995" y="36000"/>
              <a:ext cx="3735905" cy="7904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文本框 1448"/>
            <p:cNvSpPr txBox="1"/>
            <p:nvPr/>
          </p:nvSpPr>
          <p:spPr>
            <a:xfrm>
              <a:off x="3010212" y="619466"/>
              <a:ext cx="629285" cy="20701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单击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9" name="直接箭头连接符 8"/>
            <p:cNvCxnSpPr/>
            <p:nvPr/>
          </p:nvCxnSpPr>
          <p:spPr>
            <a:xfrm flipH="1" flipV="1">
              <a:off x="2961123" y="472719"/>
              <a:ext cx="363732" cy="1467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图片 10"/>
          <p:cNvPicPr/>
          <p:nvPr/>
        </p:nvPicPr>
        <p:blipFill>
          <a:blip r:embed="rId2"/>
          <a:stretch>
            <a:fillRect/>
          </a:stretch>
        </p:blipFill>
        <p:spPr>
          <a:xfrm>
            <a:off x="1717964" y="4111336"/>
            <a:ext cx="308263" cy="24245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53377" y="1948013"/>
            <a:ext cx="4606384" cy="4077263"/>
          </a:xfrm>
        </p:spPr>
        <p:txBody>
          <a:bodyPr>
            <a:normAutofit lnSpcReduction="10000"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准备工作</a:t>
            </a:r>
            <a:endParaRPr lang="zh-CN" altLang="zh-CN" b="1" dirty="0"/>
          </a:p>
          <a:p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）复制数据到</a:t>
            </a:r>
            <a:r>
              <a:rPr lang="en-US" altLang="zh-CN" b="1" dirty="0"/>
              <a:t>“</a:t>
            </a:r>
            <a:r>
              <a:rPr lang="zh-CN" altLang="zh-CN" b="1" dirty="0"/>
              <a:t>图表</a:t>
            </a:r>
            <a:r>
              <a:rPr lang="en-US" altLang="zh-CN" b="1" dirty="0"/>
              <a:t>”</a:t>
            </a:r>
            <a:r>
              <a:rPr lang="zh-CN" altLang="zh-CN" b="1" dirty="0"/>
              <a:t>工作表</a:t>
            </a:r>
            <a:endParaRPr lang="en-US" altLang="zh-CN" b="1" dirty="0"/>
          </a:p>
          <a:p>
            <a:pPr lvl="1"/>
            <a:r>
              <a:rPr lang="en-US" altLang="zh-CN" dirty="0"/>
              <a:t>1</a:t>
            </a:r>
            <a:r>
              <a:rPr lang="zh-CN" altLang="zh-CN" dirty="0"/>
              <a:t>）单击“自动筛选”工作表标签，进入“自动筛选”工作表界面；</a:t>
            </a:r>
            <a:endParaRPr lang="zh-CN" altLang="zh-CN" dirty="0"/>
          </a:p>
          <a:p>
            <a:pPr lvl="1"/>
            <a:r>
              <a:rPr lang="en-US" altLang="zh-CN" dirty="0"/>
              <a:t>2</a:t>
            </a:r>
            <a:r>
              <a:rPr lang="zh-CN" altLang="zh-CN" dirty="0"/>
              <a:t>）筛选出班别是“数教（本）</a:t>
            </a:r>
            <a:r>
              <a:rPr lang="en-US" altLang="zh-CN" dirty="0"/>
              <a:t>173</a:t>
            </a:r>
            <a:r>
              <a:rPr lang="zh-CN" altLang="zh-CN" dirty="0"/>
              <a:t>班”的记录；</a:t>
            </a:r>
            <a:endParaRPr lang="zh-CN" altLang="zh-CN" dirty="0"/>
          </a:p>
          <a:p>
            <a:pPr lvl="1"/>
            <a:r>
              <a:rPr lang="en-US" altLang="zh-CN" dirty="0"/>
              <a:t>3</a:t>
            </a:r>
            <a:r>
              <a:rPr lang="zh-CN" altLang="zh-CN" dirty="0"/>
              <a:t>）按</a:t>
            </a:r>
            <a:r>
              <a:rPr lang="zh-CN" altLang="en-US" dirty="0"/>
              <a:t>期末成绩</a:t>
            </a:r>
            <a:r>
              <a:rPr lang="zh-CN" altLang="zh-CN" dirty="0"/>
              <a:t>降序排序；</a:t>
            </a:r>
            <a:endParaRPr lang="zh-CN" altLang="zh-CN" dirty="0"/>
          </a:p>
          <a:p>
            <a:pPr lvl="1"/>
            <a:r>
              <a:rPr lang="en-US" altLang="zh-CN" dirty="0"/>
              <a:t>4</a:t>
            </a:r>
            <a:r>
              <a:rPr lang="zh-CN" altLang="zh-CN" dirty="0"/>
              <a:t>）选择前</a:t>
            </a:r>
            <a:r>
              <a:rPr lang="en-US" altLang="zh-CN" dirty="0"/>
              <a:t>10</a:t>
            </a:r>
            <a:r>
              <a:rPr lang="zh-CN" altLang="zh-CN" dirty="0"/>
              <a:t>名同学的记录，包括标题行，复制到“图表”工作表中。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9.4.4 </a:t>
            </a:r>
            <a:r>
              <a:rPr lang="zh-CN" altLang="zh-CN" b="1" dirty="0"/>
              <a:t>创建图表</a:t>
            </a:r>
            <a:endParaRPr lang="zh-CN" altLang="zh-CN" b="1" dirty="0"/>
          </a:p>
        </p:txBody>
      </p:sp>
      <p:grpSp>
        <p:nvGrpSpPr>
          <p:cNvPr id="10" name="画布 380"/>
          <p:cNvGrpSpPr/>
          <p:nvPr/>
        </p:nvGrpSpPr>
        <p:grpSpPr>
          <a:xfrm>
            <a:off x="5579485" y="1948013"/>
            <a:ext cx="5788170" cy="3897342"/>
            <a:chOff x="0" y="0"/>
            <a:chExt cx="4524375" cy="2282094"/>
          </a:xfrm>
        </p:grpSpPr>
        <p:sp>
          <p:nvSpPr>
            <p:cNvPr id="12" name="矩形 11"/>
            <p:cNvSpPr/>
            <p:nvPr/>
          </p:nvSpPr>
          <p:spPr>
            <a:xfrm>
              <a:off x="0" y="0"/>
              <a:ext cx="4524375" cy="2133600"/>
            </a:xfrm>
            <a:prstGeom prst="rect">
              <a:avLst/>
            </a:prstGeom>
            <a:ln>
              <a:noFill/>
            </a:ln>
          </p:spPr>
        </p:sp>
        <p:sp>
          <p:nvSpPr>
            <p:cNvPr id="13" name="文本框 1448"/>
            <p:cNvSpPr txBox="1"/>
            <p:nvPr/>
          </p:nvSpPr>
          <p:spPr>
            <a:xfrm>
              <a:off x="593066" y="1913159"/>
              <a:ext cx="3169868" cy="36893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9-14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“图表”工作表的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10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名同学记录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2426" y="141737"/>
              <a:ext cx="4356000" cy="164781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01296" y="1894657"/>
            <a:ext cx="4606384" cy="948498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插入图表</a:t>
            </a:r>
            <a:endParaRPr lang="zh-CN" altLang="zh-CN" b="1" dirty="0"/>
          </a:p>
          <a:p>
            <a:pPr lvl="1"/>
            <a:r>
              <a:rPr lang="zh-CN" altLang="zh-CN" dirty="0"/>
              <a:t>如图</a:t>
            </a:r>
            <a:r>
              <a:rPr lang="en-US" altLang="zh-CN" dirty="0"/>
              <a:t>9-15</a:t>
            </a:r>
            <a:r>
              <a:rPr lang="zh-CN" altLang="zh-CN" dirty="0"/>
              <a:t>和图</a:t>
            </a:r>
            <a:r>
              <a:rPr lang="en-US" altLang="zh-CN" dirty="0"/>
              <a:t>9-16</a:t>
            </a:r>
            <a:r>
              <a:rPr lang="zh-CN" altLang="zh-CN" dirty="0"/>
              <a:t>所示。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9.4.4 </a:t>
            </a:r>
            <a:r>
              <a:rPr lang="zh-CN" altLang="zh-CN" b="1" dirty="0"/>
              <a:t>创建图表</a:t>
            </a:r>
            <a:endParaRPr lang="zh-CN" altLang="zh-CN" b="1" dirty="0"/>
          </a:p>
        </p:txBody>
      </p:sp>
      <p:grpSp>
        <p:nvGrpSpPr>
          <p:cNvPr id="8" name="画布 389"/>
          <p:cNvGrpSpPr/>
          <p:nvPr/>
        </p:nvGrpSpPr>
        <p:grpSpPr>
          <a:xfrm>
            <a:off x="6063904" y="2643752"/>
            <a:ext cx="4434840" cy="3360090"/>
            <a:chOff x="0" y="0"/>
            <a:chExt cx="4434840" cy="3360090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4434840" cy="3359785"/>
            </a:xfrm>
            <a:prstGeom prst="rect">
              <a:avLst/>
            </a:prstGeom>
            <a:ln>
              <a:noFill/>
            </a:ln>
          </p:spPr>
        </p:sp>
        <p:sp>
          <p:nvSpPr>
            <p:cNvPr id="11" name="文本框 1448"/>
            <p:cNvSpPr txBox="1"/>
            <p:nvPr/>
          </p:nvSpPr>
          <p:spPr>
            <a:xfrm>
              <a:off x="684852" y="2991790"/>
              <a:ext cx="2471588" cy="36830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sz="105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图</a:t>
              </a:r>
              <a:r>
                <a:rPr lang="en-US" sz="105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9-15 </a:t>
              </a:r>
              <a:r>
                <a:rPr lang="zh-CN" sz="105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插入图表操作示意图（一）</a:t>
              </a:r>
              <a:endParaRPr lang="zh-CN" sz="105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pSp>
          <p:nvGrpSpPr>
            <p:cNvPr id="15" name="组合 14"/>
            <p:cNvGrpSpPr>
              <a:grpSpLocks noChangeAspect="1"/>
            </p:cNvGrpSpPr>
            <p:nvPr/>
          </p:nvGrpSpPr>
          <p:grpSpPr>
            <a:xfrm>
              <a:off x="71177" y="36001"/>
              <a:ext cx="3636000" cy="2869865"/>
              <a:chOff x="36009" y="141166"/>
              <a:chExt cx="3887584" cy="3068437"/>
            </a:xfrm>
          </p:grpSpPr>
          <p:pic>
            <p:nvPicPr>
              <p:cNvPr id="16" name="图片 15"/>
              <p:cNvPicPr>
                <a:picLocks noChangeAspect="1"/>
              </p:cNvPicPr>
              <p:nvPr/>
            </p:nvPicPr>
            <p:blipFill rotWithShape="1">
              <a:blip r:embed="rId1"/>
              <a:srcRect r="23958" b="3"/>
              <a:stretch>
                <a:fillRect/>
              </a:stretch>
            </p:blipFill>
            <p:spPr>
              <a:xfrm>
                <a:off x="36009" y="141166"/>
                <a:ext cx="3887584" cy="3068437"/>
              </a:xfrm>
              <a:prstGeom prst="rect">
                <a:avLst/>
              </a:prstGeom>
            </p:spPr>
          </p:pic>
          <p:sp>
            <p:nvSpPr>
              <p:cNvPr id="17" name="文本框 1448"/>
              <p:cNvSpPr txBox="1"/>
              <p:nvPr/>
            </p:nvSpPr>
            <p:spPr>
              <a:xfrm>
                <a:off x="1591192" y="2663325"/>
                <a:ext cx="629285" cy="20701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①选定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文本框 1448"/>
              <p:cNvSpPr txBox="1"/>
              <p:nvPr/>
            </p:nvSpPr>
            <p:spPr>
              <a:xfrm>
                <a:off x="1981797" y="315874"/>
                <a:ext cx="629285" cy="20701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162683" y="1419608"/>
                <a:ext cx="395608" cy="1243786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0" name="椭圆 19"/>
              <p:cNvSpPr/>
              <p:nvPr/>
            </p:nvSpPr>
            <p:spPr>
              <a:xfrm>
                <a:off x="2870556" y="1366748"/>
                <a:ext cx="791109" cy="1296577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cxnSp>
            <p:nvCxnSpPr>
              <p:cNvPr id="21" name="直接箭头连接符 20"/>
              <p:cNvCxnSpPr>
                <a:stCxn id="17" idx="1"/>
                <a:endCxn id="19" idx="5"/>
              </p:cNvCxnSpPr>
              <p:nvPr/>
            </p:nvCxnSpPr>
            <p:spPr>
              <a:xfrm flipH="1" flipV="1">
                <a:off x="500321" y="2481182"/>
                <a:ext cx="1090780" cy="28557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箭头连接符 21"/>
              <p:cNvCxnSpPr>
                <a:stCxn id="17" idx="3"/>
                <a:endCxn id="20" idx="3"/>
              </p:cNvCxnSpPr>
              <p:nvPr/>
            </p:nvCxnSpPr>
            <p:spPr>
              <a:xfrm flipV="1">
                <a:off x="2220353" y="2473383"/>
                <a:ext cx="765895" cy="29337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椭圆 22"/>
              <p:cNvSpPr/>
              <p:nvPr/>
            </p:nvSpPr>
            <p:spPr>
              <a:xfrm>
                <a:off x="1710033" y="522874"/>
                <a:ext cx="316620" cy="51498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24" name="画布 381"/>
          <p:cNvGrpSpPr/>
          <p:nvPr/>
        </p:nvGrpSpPr>
        <p:grpSpPr>
          <a:xfrm>
            <a:off x="1081391" y="2896592"/>
            <a:ext cx="4380742" cy="3004070"/>
            <a:chOff x="0" y="0"/>
            <a:chExt cx="3606800" cy="2888100"/>
          </a:xfrm>
        </p:grpSpPr>
        <p:sp>
          <p:nvSpPr>
            <p:cNvPr id="25" name="矩形 24"/>
            <p:cNvSpPr/>
            <p:nvPr/>
          </p:nvSpPr>
          <p:spPr>
            <a:xfrm>
              <a:off x="0" y="0"/>
              <a:ext cx="3606800" cy="2887980"/>
            </a:xfrm>
            <a:prstGeom prst="rect">
              <a:avLst/>
            </a:prstGeom>
            <a:ln>
              <a:noFill/>
            </a:ln>
          </p:spPr>
        </p:sp>
        <p:sp>
          <p:nvSpPr>
            <p:cNvPr id="26" name="文本框 1448"/>
            <p:cNvSpPr txBox="1"/>
            <p:nvPr/>
          </p:nvSpPr>
          <p:spPr>
            <a:xfrm>
              <a:off x="542493" y="2520435"/>
              <a:ext cx="2609359" cy="36766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9-16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插入图表操作示意图（二）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7" name="组合 26"/>
            <p:cNvGrpSpPr>
              <a:grpSpLocks noChangeAspect="1"/>
            </p:cNvGrpSpPr>
            <p:nvPr/>
          </p:nvGrpSpPr>
          <p:grpSpPr>
            <a:xfrm>
              <a:off x="137826" y="36009"/>
              <a:ext cx="3132000" cy="2418818"/>
              <a:chOff x="340049" y="35999"/>
              <a:chExt cx="3938141" cy="3002680"/>
            </a:xfrm>
          </p:grpSpPr>
          <p:pic>
            <p:nvPicPr>
              <p:cNvPr id="28" name="图片 2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40049" y="35999"/>
                <a:ext cx="3938141" cy="3002680"/>
              </a:xfrm>
              <a:prstGeom prst="rect">
                <a:avLst/>
              </a:prstGeom>
            </p:spPr>
          </p:pic>
          <p:sp>
            <p:nvSpPr>
              <p:cNvPr id="29" name="文本框 1448"/>
              <p:cNvSpPr txBox="1"/>
              <p:nvPr/>
            </p:nvSpPr>
            <p:spPr>
              <a:xfrm>
                <a:off x="1640499" y="671732"/>
                <a:ext cx="628650" cy="20637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①选定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椭圆 29"/>
              <p:cNvSpPr/>
              <p:nvPr/>
            </p:nvSpPr>
            <p:spPr>
              <a:xfrm>
                <a:off x="422327" y="442880"/>
                <a:ext cx="1218172" cy="743359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31" name="文本框 1448"/>
              <p:cNvSpPr txBox="1"/>
              <p:nvPr/>
            </p:nvSpPr>
            <p:spPr>
              <a:xfrm>
                <a:off x="2543175" y="2753197"/>
                <a:ext cx="566348" cy="20637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椭圆 31"/>
              <p:cNvSpPr/>
              <p:nvPr/>
            </p:nvSpPr>
            <p:spPr>
              <a:xfrm>
                <a:off x="3214322" y="2707570"/>
                <a:ext cx="456896" cy="254563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66824" y="2013644"/>
            <a:ext cx="4866157" cy="2809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dirty="0"/>
              <a:t>下面我们对图表进行编辑，编辑要求如下。</a:t>
            </a:r>
            <a:endParaRPr lang="zh-CN" altLang="zh-CN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zh-CN" dirty="0"/>
              <a:t>选择一个美观的样式</a:t>
            </a:r>
            <a:r>
              <a:rPr lang="zh-CN" altLang="en-US" dirty="0"/>
              <a:t>。</a:t>
            </a:r>
            <a:endParaRPr lang="zh-CN" altLang="zh-CN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zh-CN" dirty="0"/>
              <a:t>将图表标题更改为“前</a:t>
            </a:r>
            <a:r>
              <a:rPr lang="en-US" altLang="zh-CN" dirty="0"/>
              <a:t>10</a:t>
            </a:r>
            <a:r>
              <a:rPr lang="zh-CN" altLang="zh-CN" dirty="0"/>
              <a:t>名同学的字处理与电子表格成绩”</a:t>
            </a:r>
            <a:r>
              <a:rPr lang="zh-CN" altLang="en-US" dirty="0"/>
              <a:t>。</a:t>
            </a:r>
            <a:endParaRPr lang="zh-CN" altLang="zh-CN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zh-CN" dirty="0"/>
              <a:t>将图例置于右侧</a:t>
            </a:r>
            <a:r>
              <a:rPr lang="zh-CN" altLang="en-US" dirty="0"/>
              <a:t>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9.4.5</a:t>
            </a:r>
            <a:r>
              <a:rPr lang="zh-CN" altLang="zh-CN" b="1" dirty="0"/>
              <a:t>编辑图表</a:t>
            </a:r>
            <a:endParaRPr lang="zh-CN" altLang="zh-CN" b="1" dirty="0"/>
          </a:p>
        </p:txBody>
      </p:sp>
      <p:graphicFrame>
        <p:nvGraphicFramePr>
          <p:cNvPr id="33" name="图表 32"/>
          <p:cNvGraphicFramePr/>
          <p:nvPr/>
        </p:nvGraphicFramePr>
        <p:xfrm>
          <a:off x="5738838" y="2091090"/>
          <a:ext cx="5392882" cy="347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9004" y="2003114"/>
            <a:ext cx="9877777" cy="2770592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按自定义序列排序</a:t>
            </a:r>
            <a:endParaRPr lang="en-US" altLang="zh-CN" b="1" dirty="0"/>
          </a:p>
          <a:p>
            <a:r>
              <a:rPr lang="zh-CN" altLang="zh-CN" b="1" dirty="0"/>
              <a:t>操作要求：</a:t>
            </a:r>
            <a:endParaRPr lang="zh-CN" altLang="zh-CN" b="1" dirty="0"/>
          </a:p>
          <a:p>
            <a:pPr lvl="1"/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）打开“素材</a:t>
            </a:r>
            <a:r>
              <a:rPr lang="en-US" altLang="zh-CN" dirty="0"/>
              <a:t>/</a:t>
            </a:r>
            <a:r>
              <a:rPr lang="zh-CN" altLang="zh-CN" dirty="0"/>
              <a:t>案例九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1/</a:t>
            </a:r>
            <a:r>
              <a:rPr lang="zh-CN" altLang="zh-CN" dirty="0"/>
              <a:t>职工基本情况表（素材）</a:t>
            </a:r>
            <a:r>
              <a:rPr lang="en-US" altLang="zh-CN" dirty="0"/>
              <a:t>.</a:t>
            </a:r>
            <a:r>
              <a:rPr lang="en-US" altLang="zh-CN" dirty="0" err="1"/>
              <a:t>xlsx</a:t>
            </a:r>
            <a:r>
              <a:rPr lang="zh-CN" altLang="zh-CN" dirty="0"/>
              <a:t>”，将文件另存到“我的作品</a:t>
            </a:r>
            <a:r>
              <a:rPr lang="en-US" altLang="zh-CN" dirty="0"/>
              <a:t>/</a:t>
            </a:r>
            <a:r>
              <a:rPr lang="zh-CN" altLang="zh-CN" dirty="0"/>
              <a:t>案例九”中，将文件名更改为“职工基本情况表”；</a:t>
            </a:r>
            <a:endParaRPr lang="zh-CN" altLang="zh-CN" dirty="0"/>
          </a:p>
          <a:p>
            <a:pPr lvl="1"/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）在工作表“</a:t>
            </a:r>
            <a:r>
              <a:rPr lang="en-US" altLang="zh-CN" dirty="0"/>
              <a:t>Sheet1</a:t>
            </a:r>
            <a:r>
              <a:rPr lang="zh-CN" altLang="zh-CN" dirty="0"/>
              <a:t>”中按“职称”排序，排序顺序按“教授，副教授，讲师，助教”序列进行。</a:t>
            </a:r>
            <a:endParaRPr lang="zh-CN" altLang="zh-CN" dirty="0"/>
          </a:p>
          <a:p>
            <a:endParaRPr lang="zh-CN" altLang="zh-CN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9.5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84534" y="1801409"/>
            <a:ext cx="9877777" cy="3450696"/>
          </a:xfrm>
        </p:spPr>
        <p:txBody>
          <a:bodyPr>
            <a:normAutofit/>
          </a:bodyPr>
          <a:lstStyle/>
          <a:p>
            <a:r>
              <a:rPr lang="zh-CN" altLang="zh-CN" b="1" dirty="0"/>
              <a:t>知识要点：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）掌握数据排序的操作方法；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）掌握数据筛选的操作方法；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）掌握数据透视表的操作方法；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）掌握图表的插入和编辑。</a:t>
            </a:r>
            <a:endParaRPr lang="zh-CN" altLang="zh-CN" dirty="0"/>
          </a:p>
          <a:p>
            <a:r>
              <a:rPr lang="zh-CN" altLang="zh-CN" b="1" dirty="0"/>
              <a:t>能力目标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）能够通过对数据的排序和筛选找到所需要的数据；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）能够正确插入图表，直观的表示数据。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9.1 </a:t>
            </a:r>
            <a:r>
              <a:rPr lang="zh-CN" altLang="en-US" b="1" dirty="0"/>
              <a:t>教学目标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593349" y="2020508"/>
            <a:ext cx="6705348" cy="3289301"/>
          </a:xfrm>
        </p:spPr>
        <p:txBody>
          <a:bodyPr/>
          <a:lstStyle/>
          <a:p>
            <a:r>
              <a:rPr lang="zh-CN" altLang="zh-CN" b="1" dirty="0"/>
              <a:t>操作要求：</a:t>
            </a:r>
            <a:endParaRPr lang="zh-CN" altLang="zh-CN" b="1" dirty="0"/>
          </a:p>
          <a:p>
            <a:pPr lvl="1" algn="just"/>
            <a:r>
              <a:rPr lang="en-US" altLang="zh-CN" sz="2400" dirty="0"/>
              <a:t>1</a:t>
            </a:r>
            <a:r>
              <a:rPr lang="zh-CN" altLang="zh-CN" sz="2400" dirty="0"/>
              <a:t>）打开“素材</a:t>
            </a:r>
            <a:r>
              <a:rPr lang="en-US" altLang="zh-CN" sz="2400" dirty="0"/>
              <a:t>/</a:t>
            </a:r>
            <a:r>
              <a:rPr lang="zh-CN" altLang="zh-CN" sz="2400" dirty="0"/>
              <a:t>案例九</a:t>
            </a:r>
            <a:r>
              <a:rPr lang="en-US" altLang="zh-CN" sz="2400" dirty="0"/>
              <a:t>/</a:t>
            </a:r>
            <a:r>
              <a:rPr lang="zh-CN" altLang="zh-CN" sz="2400" dirty="0"/>
              <a:t>实训</a:t>
            </a:r>
            <a:r>
              <a:rPr lang="en-US" altLang="zh-CN" sz="2400" dirty="0"/>
              <a:t>2/</a:t>
            </a:r>
            <a:r>
              <a:rPr lang="zh-CN" altLang="zh-CN" sz="2400" dirty="0"/>
              <a:t>信息咨询（素材）</a:t>
            </a:r>
            <a:r>
              <a:rPr lang="en-US" altLang="zh-CN" sz="2400" dirty="0"/>
              <a:t>.</a:t>
            </a:r>
            <a:r>
              <a:rPr lang="en-US" altLang="zh-CN" sz="2400" dirty="0" err="1"/>
              <a:t>xlsx</a:t>
            </a:r>
            <a:r>
              <a:rPr lang="zh-CN" altLang="zh-CN" sz="2400" dirty="0"/>
              <a:t>”，将文件另存到“我的作品</a:t>
            </a:r>
            <a:r>
              <a:rPr lang="en-US" altLang="zh-CN" sz="2400" dirty="0"/>
              <a:t>/</a:t>
            </a:r>
            <a:r>
              <a:rPr lang="zh-CN" altLang="zh-CN" sz="2400" dirty="0"/>
              <a:t>案例九”中，将文件名更改为“信息咨询</a:t>
            </a:r>
            <a:r>
              <a:rPr lang="en-US" altLang="zh-CN" sz="2400" dirty="0"/>
              <a:t>.</a:t>
            </a:r>
            <a:r>
              <a:rPr lang="en-US" altLang="zh-CN" sz="2400" dirty="0" err="1"/>
              <a:t>xlsx</a:t>
            </a:r>
            <a:r>
              <a:rPr lang="zh-CN" altLang="zh-CN" sz="2400" dirty="0"/>
              <a:t>”；</a:t>
            </a:r>
            <a:endParaRPr lang="zh-CN" altLang="zh-CN" sz="2400" dirty="0"/>
          </a:p>
          <a:p>
            <a:pPr lvl="1" algn="just"/>
            <a:r>
              <a:rPr lang="en-US" altLang="zh-CN" sz="2400" dirty="0"/>
              <a:t>2</a:t>
            </a:r>
            <a:r>
              <a:rPr lang="zh-CN" altLang="zh-CN" sz="2400" dirty="0"/>
              <a:t>）制作如图</a:t>
            </a:r>
            <a:r>
              <a:rPr lang="en-US" altLang="zh-CN" sz="2400" dirty="0"/>
              <a:t>9-22</a:t>
            </a:r>
            <a:r>
              <a:rPr lang="zh-CN" altLang="zh-CN" sz="2400" dirty="0"/>
              <a:t>所示的饼图，并将图表移动到新的工作表，将饼图所在的工作表的标签更名为信息咨询图表。</a:t>
            </a:r>
            <a:endParaRPr lang="zh-CN" altLang="zh-CN" sz="2400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08350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2  </a:t>
            </a:r>
            <a:r>
              <a:rPr lang="zh-CN" altLang="zh-CN" b="1" dirty="0"/>
              <a:t>制作饼图图表</a:t>
            </a:r>
            <a:endParaRPr lang="zh-CN" altLang="zh-CN" b="1" dirty="0"/>
          </a:p>
        </p:txBody>
      </p:sp>
      <p:grpSp>
        <p:nvGrpSpPr>
          <p:cNvPr id="4" name="画布 2131"/>
          <p:cNvGrpSpPr/>
          <p:nvPr/>
        </p:nvGrpSpPr>
        <p:grpSpPr>
          <a:xfrm>
            <a:off x="7458499" y="2625178"/>
            <a:ext cx="4000500" cy="2779217"/>
            <a:chOff x="0" y="0"/>
            <a:chExt cx="4000500" cy="2779217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4000500" cy="2778760"/>
            </a:xfrm>
            <a:prstGeom prst="rect">
              <a:avLst/>
            </a:prstGeom>
            <a:ln>
              <a:noFill/>
            </a:ln>
          </p:spPr>
        </p:sp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7659" y="35999"/>
              <a:ext cx="3708000" cy="216185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8" name="文本框 1448"/>
            <p:cNvSpPr txBox="1"/>
            <p:nvPr/>
          </p:nvSpPr>
          <p:spPr>
            <a:xfrm>
              <a:off x="880745" y="2414092"/>
              <a:ext cx="1900555" cy="36512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9-22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实训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图表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10394120" cy="4525963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（</a:t>
            </a:r>
            <a:r>
              <a:rPr lang="en-US" altLang="zh-CN" sz="2400" dirty="0"/>
              <a:t>1</a:t>
            </a:r>
            <a:r>
              <a:rPr lang="zh-CN" altLang="en-US" sz="2400" dirty="0"/>
              <a:t>）打开“素材</a:t>
            </a:r>
            <a:r>
              <a:rPr lang="en-US" altLang="zh-CN" sz="2400" dirty="0"/>
              <a:t>/</a:t>
            </a:r>
            <a:r>
              <a:rPr lang="zh-CN" altLang="en-US" sz="2400" dirty="0"/>
              <a:t>案例九</a:t>
            </a:r>
            <a:r>
              <a:rPr lang="en-US" altLang="zh-CN" sz="2400" dirty="0"/>
              <a:t>/17</a:t>
            </a:r>
            <a:r>
              <a:rPr lang="zh-CN" altLang="en-US" sz="2400" dirty="0"/>
              <a:t>级学生计算机期考成绩（素材）</a:t>
            </a:r>
            <a:r>
              <a:rPr lang="en-US" altLang="zh-CN" sz="2400" dirty="0"/>
              <a:t>.</a:t>
            </a:r>
            <a:r>
              <a:rPr lang="en-US" altLang="zh-CN" sz="2400" dirty="0" err="1"/>
              <a:t>xlsx</a:t>
            </a:r>
            <a:r>
              <a:rPr lang="en-US" altLang="zh-CN" sz="2400" dirty="0"/>
              <a:t>”</a:t>
            </a:r>
            <a:r>
              <a:rPr lang="zh-CN" altLang="en-US" sz="2400" dirty="0"/>
              <a:t>文件，然后将其另存为“</a:t>
            </a:r>
            <a:r>
              <a:rPr lang="en-US" altLang="zh-CN" sz="2400" dirty="0"/>
              <a:t>17</a:t>
            </a:r>
            <a:r>
              <a:rPr lang="zh-CN" altLang="en-US" sz="2400" dirty="0"/>
              <a:t>级学生计算机期考成绩</a:t>
            </a:r>
            <a:r>
              <a:rPr lang="en-US" altLang="zh-CN" sz="2400" dirty="0"/>
              <a:t>.</a:t>
            </a:r>
            <a:r>
              <a:rPr lang="en-US" altLang="zh-CN" sz="2400" dirty="0" err="1"/>
              <a:t>xlsx</a:t>
            </a:r>
            <a:r>
              <a:rPr lang="en-US" altLang="zh-CN" sz="2400" dirty="0"/>
              <a:t>”</a:t>
            </a:r>
            <a:r>
              <a:rPr lang="zh-CN" altLang="en-US" sz="2400" dirty="0"/>
              <a:t>，保存到“我的作品”文件夹中；</a:t>
            </a:r>
            <a:endParaRPr lang="zh-CN" altLang="en-US" sz="2400" dirty="0"/>
          </a:p>
          <a:p>
            <a:r>
              <a:rPr lang="zh-CN" altLang="en-US" sz="2400" dirty="0"/>
              <a:t>（</a:t>
            </a:r>
            <a:r>
              <a:rPr lang="en-US" altLang="zh-CN" sz="2400" dirty="0"/>
              <a:t>2</a:t>
            </a:r>
            <a:r>
              <a:rPr lang="zh-CN" altLang="en-US" sz="2400" dirty="0"/>
              <a:t>）给“</a:t>
            </a:r>
            <a:r>
              <a:rPr lang="en-US" altLang="zh-CN" sz="2400" dirty="0"/>
              <a:t>17</a:t>
            </a:r>
            <a:r>
              <a:rPr lang="zh-CN" altLang="en-US" sz="2400" dirty="0"/>
              <a:t>级计算机期考成绩”工作表建立两个副本工作表，并将其中一个副本命名为“排序一”，另一个副本命名为“排序二”。在“排序一”中，按期末成绩进行降序排序，在“排序二”工作表中，以“班别”为主要关键字，升序排序，以“期末成绩”为次要关键字，降序排序；</a:t>
            </a:r>
            <a:endParaRPr lang="zh-CN" altLang="en-US" sz="2400" dirty="0"/>
          </a:p>
          <a:p>
            <a:r>
              <a:rPr lang="zh-CN" altLang="en-US" sz="2400" dirty="0"/>
              <a:t>（</a:t>
            </a:r>
            <a:r>
              <a:rPr lang="en-US" altLang="zh-CN" sz="2400" dirty="0"/>
              <a:t>3</a:t>
            </a:r>
            <a:r>
              <a:rPr lang="zh-CN" altLang="en-US" sz="2400" dirty="0"/>
              <a:t>）给“</a:t>
            </a:r>
            <a:r>
              <a:rPr lang="en-US" altLang="zh-CN" sz="2400" dirty="0"/>
              <a:t>17</a:t>
            </a:r>
            <a:r>
              <a:rPr lang="zh-CN" altLang="en-US" sz="2400" dirty="0"/>
              <a:t>级计算机期考成绩”工作表建立两个副本工作表，并将其中一个副本命名为“自动筛选”，另一个副本命名为“高级筛选”。在自动筛选中，筛选出“数教本</a:t>
            </a:r>
            <a:r>
              <a:rPr lang="en-US" altLang="zh-CN" sz="2400" dirty="0"/>
              <a:t>173</a:t>
            </a:r>
            <a:r>
              <a:rPr lang="zh-CN" altLang="en-US" sz="2400" dirty="0"/>
              <a:t>班”的学生记录，在高级筛选中，筛选出数教本</a:t>
            </a:r>
            <a:r>
              <a:rPr lang="en-US" altLang="zh-CN" sz="2400" dirty="0"/>
              <a:t>173</a:t>
            </a:r>
            <a:r>
              <a:rPr lang="zh-CN" altLang="en-US" sz="2400" dirty="0"/>
              <a:t>班，字处理成绩</a:t>
            </a:r>
            <a:r>
              <a:rPr lang="en-US" altLang="zh-CN" sz="2400" dirty="0"/>
              <a:t>&lt;=10</a:t>
            </a:r>
            <a:r>
              <a:rPr lang="zh-CN" altLang="en-US" sz="2400" dirty="0"/>
              <a:t>，或者电子表格成绩</a:t>
            </a:r>
            <a:r>
              <a:rPr lang="en-US" altLang="zh-CN" sz="2400" dirty="0"/>
              <a:t>&lt;=10</a:t>
            </a:r>
            <a:r>
              <a:rPr lang="zh-CN" altLang="en-US" sz="2400" dirty="0"/>
              <a:t>的记录；</a:t>
            </a:r>
            <a:endParaRPr lang="zh-CN" altLang="en-US" sz="2400" dirty="0"/>
          </a:p>
          <a:p>
            <a:endParaRPr lang="zh-CN" altLang="en-US" sz="20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9.3 </a:t>
            </a:r>
            <a:r>
              <a:rPr lang="zh-CN" altLang="zh-CN" b="1" dirty="0"/>
              <a:t>操作要求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6239" y="1855196"/>
            <a:ext cx="9877777" cy="2784039"/>
          </a:xfrm>
        </p:spPr>
        <p:txBody>
          <a:bodyPr>
            <a:normAutofit/>
          </a:bodyPr>
          <a:lstStyle/>
          <a:p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）为“</a:t>
            </a:r>
            <a:r>
              <a:rPr lang="en-US" altLang="zh-CN" dirty="0"/>
              <a:t>17</a:t>
            </a:r>
            <a:r>
              <a:rPr lang="zh-CN" altLang="en-US" dirty="0"/>
              <a:t>级计算机期考成绩”建立数据透视表，数据透视表放在一个新的工作表中，工作表命名为“各班平均分透视表”。透视表的行标签为“班别”，报表筛选为“专业名称”，数值区域为“期末成绩”，并将列标签更名为“班级平均分”；</a:t>
            </a:r>
            <a:endParaRPr lang="zh-CN" altLang="en-US" dirty="0"/>
          </a:p>
          <a:p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）为数教本</a:t>
            </a:r>
            <a:r>
              <a:rPr lang="en-US" altLang="zh-CN" dirty="0"/>
              <a:t>173</a:t>
            </a:r>
            <a:r>
              <a:rPr lang="zh-CN" altLang="en-US" dirty="0"/>
              <a:t>班期末成绩前十名同学的字处理和电子表格两题建立簇状柱形图。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9.3 </a:t>
            </a:r>
            <a:r>
              <a:rPr lang="zh-CN" altLang="zh-CN" b="1" dirty="0"/>
              <a:t>操作要求</a:t>
            </a:r>
            <a:r>
              <a:rPr lang="zh-CN" altLang="en-US" b="1" dirty="0"/>
              <a:t>（续）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681977" y="1959855"/>
            <a:ext cx="9178385" cy="3042451"/>
          </a:xfrm>
        </p:spPr>
        <p:txBody>
          <a:bodyPr>
            <a:normAutofit/>
          </a:bodyPr>
          <a:lstStyle/>
          <a:p>
            <a:r>
              <a:rPr lang="en-US" altLang="zh-CN" b="1" dirty="0"/>
              <a:t>9.4.2 </a:t>
            </a:r>
            <a:r>
              <a:rPr lang="zh-CN" altLang="zh-CN" b="1" dirty="0"/>
              <a:t>排序操作</a:t>
            </a:r>
            <a:endParaRPr lang="en-US" altLang="zh-CN" b="1" dirty="0"/>
          </a:p>
          <a:p>
            <a:pPr lvl="1"/>
            <a:r>
              <a:rPr lang="zh-CN" altLang="en-US" dirty="0"/>
              <a:t>为</a:t>
            </a:r>
            <a:r>
              <a:rPr lang="zh-CN" altLang="zh-CN" dirty="0"/>
              <a:t>“</a:t>
            </a:r>
            <a:r>
              <a:rPr lang="en-US" altLang="zh-CN" dirty="0"/>
              <a:t>17</a:t>
            </a:r>
            <a:r>
              <a:rPr lang="zh-CN" altLang="zh-CN" dirty="0"/>
              <a:t>级计算机期考成绩”工作表建立两个副本工作表，并将其中一个副本命名为“排序一”，另一个副本命名为“排序二”。</a:t>
            </a:r>
            <a:endParaRPr lang="en-US" altLang="zh-CN" dirty="0"/>
          </a:p>
          <a:p>
            <a:pPr lvl="1"/>
            <a:r>
              <a:rPr lang="zh-CN" altLang="zh-CN" dirty="0"/>
              <a:t>在“排序一”中，按</a:t>
            </a:r>
            <a:r>
              <a:rPr lang="zh-CN" altLang="en-US" dirty="0"/>
              <a:t>期末成绩</a:t>
            </a:r>
            <a:r>
              <a:rPr lang="zh-CN" altLang="zh-CN" dirty="0"/>
              <a:t>进行降序排序</a:t>
            </a:r>
            <a:r>
              <a:rPr lang="zh-CN" altLang="en-US" dirty="0"/>
              <a:t>。</a:t>
            </a:r>
            <a:endParaRPr lang="en-US" altLang="zh-CN" dirty="0"/>
          </a:p>
          <a:p>
            <a:pPr lvl="1"/>
            <a:r>
              <a:rPr lang="zh-CN" altLang="zh-CN" dirty="0"/>
              <a:t>在“排序二”工作表中，以“班别”为主要关键字，升序，以“</a:t>
            </a:r>
            <a:r>
              <a:rPr lang="zh-CN" altLang="en-US" dirty="0"/>
              <a:t>期末成绩</a:t>
            </a:r>
            <a:r>
              <a:rPr lang="zh-CN" altLang="zh-CN" dirty="0"/>
              <a:t>”为次要关键字，降序进行排序。</a:t>
            </a:r>
            <a:endParaRPr lang="zh-CN" altLang="zh-CN" dirty="0"/>
          </a:p>
          <a:p>
            <a:endParaRPr lang="zh-CN" altLang="zh-CN" b="1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 </a:t>
            </a:r>
            <a:r>
              <a:rPr lang="zh-CN" altLang="zh-CN" b="1" dirty="0"/>
              <a:t>操作过程</a:t>
            </a:r>
            <a:r>
              <a:rPr lang="zh-CN" altLang="en-US" b="1" dirty="0"/>
              <a:t>要点讲解</a:t>
            </a: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614742" y="2013643"/>
            <a:ext cx="9178385" cy="2773510"/>
          </a:xfrm>
        </p:spPr>
        <p:txBody>
          <a:bodyPr>
            <a:normAutofit/>
          </a:bodyPr>
          <a:lstStyle/>
          <a:p>
            <a:r>
              <a:rPr lang="en-US" altLang="zh-CN" b="1" dirty="0"/>
              <a:t>9.4.2 </a:t>
            </a:r>
            <a:r>
              <a:rPr lang="zh-CN" altLang="zh-CN" b="1" dirty="0"/>
              <a:t>筛选操作</a:t>
            </a:r>
            <a:endParaRPr lang="zh-CN" altLang="zh-CN" b="1" dirty="0"/>
          </a:p>
          <a:p>
            <a:pPr lvl="1"/>
            <a:r>
              <a:rPr lang="zh-CN" altLang="en-US" dirty="0"/>
              <a:t>为</a:t>
            </a:r>
            <a:r>
              <a:rPr lang="zh-CN" altLang="zh-CN" dirty="0"/>
              <a:t>“</a:t>
            </a:r>
            <a:r>
              <a:rPr lang="en-US" altLang="zh-CN" dirty="0"/>
              <a:t>17</a:t>
            </a:r>
            <a:r>
              <a:rPr lang="zh-CN" altLang="zh-CN" dirty="0"/>
              <a:t>级计算机期考成绩”工作表建立两个副本工作表，并将其中一个副本命名为“自动筛选”，另一个副本命名为“高级筛选”。</a:t>
            </a:r>
            <a:endParaRPr lang="en-US" altLang="zh-CN" dirty="0"/>
          </a:p>
          <a:p>
            <a:pPr lvl="1"/>
            <a:r>
              <a:rPr lang="zh-CN" altLang="zh-CN" dirty="0"/>
              <a:t>在自动筛选中，筛选出“数教本</a:t>
            </a:r>
            <a:r>
              <a:rPr lang="en-US" altLang="zh-CN" dirty="0"/>
              <a:t>173</a:t>
            </a:r>
            <a:r>
              <a:rPr lang="zh-CN" altLang="zh-CN" dirty="0"/>
              <a:t>班”的学生记录，</a:t>
            </a:r>
            <a:endParaRPr lang="en-US" altLang="zh-CN" dirty="0"/>
          </a:p>
          <a:p>
            <a:pPr lvl="1"/>
            <a:r>
              <a:rPr lang="zh-CN" altLang="zh-CN" dirty="0"/>
              <a:t>在高级筛选中，筛选出数教本</a:t>
            </a:r>
            <a:r>
              <a:rPr lang="en-US" altLang="zh-CN" dirty="0"/>
              <a:t>173</a:t>
            </a:r>
            <a:r>
              <a:rPr lang="zh-CN" altLang="zh-CN" dirty="0"/>
              <a:t>班，字处理成绩</a:t>
            </a:r>
            <a:r>
              <a:rPr lang="en-US" altLang="zh-CN" dirty="0"/>
              <a:t>&lt;=10</a:t>
            </a:r>
            <a:r>
              <a:rPr lang="zh-CN" altLang="zh-CN" dirty="0"/>
              <a:t>，或者电子表格成绩</a:t>
            </a:r>
            <a:r>
              <a:rPr lang="en-US" altLang="zh-CN" dirty="0"/>
              <a:t>&lt;=10</a:t>
            </a:r>
            <a:r>
              <a:rPr lang="zh-CN" altLang="zh-CN" dirty="0"/>
              <a:t>的记录。</a:t>
            </a:r>
            <a:endParaRPr lang="zh-CN" altLang="zh-CN" dirty="0"/>
          </a:p>
          <a:p>
            <a:endParaRPr lang="zh-CN" altLang="zh-CN" b="1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 </a:t>
            </a:r>
            <a:r>
              <a:rPr lang="zh-CN" altLang="zh-CN" b="1" dirty="0"/>
              <a:t>操作过程</a:t>
            </a:r>
            <a:r>
              <a:rPr lang="zh-CN" altLang="en-US" b="1" dirty="0"/>
              <a:t>要点讲解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574400" y="1928963"/>
            <a:ext cx="5905249" cy="3391463"/>
          </a:xfrm>
        </p:spPr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高级筛选</a:t>
            </a:r>
            <a:endParaRPr lang="zh-CN" altLang="zh-CN" b="1" dirty="0"/>
          </a:p>
          <a:p>
            <a:pPr lvl="1"/>
            <a:r>
              <a:rPr lang="zh-CN" altLang="zh-CN" dirty="0"/>
              <a:t>在高级筛选中，选出数教本</a:t>
            </a:r>
            <a:r>
              <a:rPr lang="en-US" altLang="zh-CN" dirty="0"/>
              <a:t>173</a:t>
            </a:r>
            <a:r>
              <a:rPr lang="zh-CN" altLang="zh-CN" dirty="0"/>
              <a:t>班，字处理</a:t>
            </a:r>
            <a:r>
              <a:rPr lang="en-US" altLang="zh-CN" dirty="0"/>
              <a:t>&lt;=10</a:t>
            </a:r>
            <a:r>
              <a:rPr lang="zh-CN" altLang="zh-CN" dirty="0"/>
              <a:t>，或者电子表格</a:t>
            </a:r>
            <a:r>
              <a:rPr lang="en-US" altLang="zh-CN" dirty="0"/>
              <a:t>&lt;=10</a:t>
            </a:r>
            <a:r>
              <a:rPr lang="zh-CN" altLang="zh-CN" dirty="0"/>
              <a:t>的记录。目的是找出这两个模块低分的学生。</a:t>
            </a:r>
            <a:endParaRPr lang="en-US" altLang="zh-CN" dirty="0"/>
          </a:p>
          <a:p>
            <a:pPr lvl="1"/>
            <a:r>
              <a:rPr lang="zh-CN" altLang="en-US" dirty="0"/>
              <a:t>操作方法</a:t>
            </a:r>
            <a:endParaRPr lang="en-US" altLang="zh-CN" dirty="0"/>
          </a:p>
          <a:p>
            <a:pPr lvl="1"/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）输入筛选条件</a:t>
            </a:r>
            <a:endParaRPr lang="en-US" altLang="zh-CN" b="1" dirty="0"/>
          </a:p>
          <a:p>
            <a:pPr lvl="1"/>
            <a:r>
              <a:rPr lang="en-US" altLang="zh-CN" dirty="0"/>
              <a:t>1</a:t>
            </a:r>
            <a:r>
              <a:rPr lang="zh-CN" altLang="zh-CN" dirty="0"/>
              <a:t>）在</a:t>
            </a:r>
            <a:r>
              <a:rPr lang="en-US" altLang="zh-CN" dirty="0"/>
              <a:t>P1</a:t>
            </a:r>
            <a:r>
              <a:rPr lang="zh-CN" altLang="zh-CN" dirty="0"/>
              <a:t>：</a:t>
            </a:r>
            <a:r>
              <a:rPr lang="en-US" altLang="zh-CN" dirty="0"/>
              <a:t>R3</a:t>
            </a:r>
            <a:r>
              <a:rPr lang="zh-CN" altLang="zh-CN" dirty="0"/>
              <a:t>区域中输入条件，如图</a:t>
            </a:r>
            <a:r>
              <a:rPr lang="en-US" altLang="zh-CN" dirty="0"/>
              <a:t>9-7</a:t>
            </a:r>
            <a:r>
              <a:rPr lang="zh-CN" altLang="zh-CN" dirty="0"/>
              <a:t>所示；</a:t>
            </a:r>
            <a:endParaRPr lang="zh-CN" altLang="zh-CN" dirty="0"/>
          </a:p>
          <a:p>
            <a:pPr lvl="1"/>
            <a:endParaRPr lang="en-US" altLang="zh-CN" b="1" dirty="0"/>
          </a:p>
          <a:p>
            <a:pPr lvl="1"/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b="1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 </a:t>
            </a:r>
            <a:r>
              <a:rPr lang="zh-CN" altLang="zh-CN" b="1" dirty="0"/>
              <a:t>操作过程</a:t>
            </a:r>
            <a:r>
              <a:rPr lang="zh-CN" altLang="en-US" b="1" dirty="0"/>
              <a:t>要点讲解</a:t>
            </a:r>
            <a:endParaRPr lang="zh-CN" altLang="en-US" dirty="0"/>
          </a:p>
        </p:txBody>
      </p:sp>
      <p:grpSp>
        <p:nvGrpSpPr>
          <p:cNvPr id="4" name="画布 1986"/>
          <p:cNvGrpSpPr/>
          <p:nvPr/>
        </p:nvGrpSpPr>
        <p:grpSpPr>
          <a:xfrm>
            <a:off x="6905191" y="2288037"/>
            <a:ext cx="4677209" cy="2996044"/>
            <a:chOff x="0" y="0"/>
            <a:chExt cx="3971925" cy="1752600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3971925" cy="1752600"/>
            </a:xfrm>
            <a:prstGeom prst="rect">
              <a:avLst/>
            </a:prstGeom>
            <a:ln>
              <a:noFill/>
            </a:ln>
          </p:spPr>
        </p: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0000" y="36536"/>
              <a:ext cx="2857143" cy="1228571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  <p:sp>
          <p:nvSpPr>
            <p:cNvPr id="9" name="文本框 1448"/>
            <p:cNvSpPr txBox="1"/>
            <p:nvPr/>
          </p:nvSpPr>
          <p:spPr>
            <a:xfrm>
              <a:off x="575653" y="1381760"/>
              <a:ext cx="2534457" cy="37084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9-7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高级筛选操作示意图（一）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556703" y="1894000"/>
            <a:ext cx="6545512" cy="3807553"/>
          </a:xfrm>
        </p:spPr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高级筛选</a:t>
            </a:r>
            <a:endParaRPr lang="zh-CN" altLang="zh-CN" b="1" dirty="0"/>
          </a:p>
          <a:p>
            <a:pPr lvl="1"/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）高级筛选的设置</a:t>
            </a:r>
            <a:endParaRPr lang="en-US" altLang="zh-CN" b="1" dirty="0"/>
          </a:p>
          <a:p>
            <a:pPr lvl="2"/>
            <a:r>
              <a:rPr lang="en-US" altLang="zh-CN" dirty="0"/>
              <a:t>1</a:t>
            </a:r>
            <a:r>
              <a:rPr lang="zh-CN" altLang="en-US" dirty="0"/>
              <a:t>）切换到</a:t>
            </a:r>
            <a:r>
              <a:rPr lang="en-US" altLang="zh-CN" dirty="0"/>
              <a:t>【</a:t>
            </a:r>
            <a:r>
              <a:rPr lang="zh-CN" altLang="en-US" dirty="0"/>
              <a:t>数据</a:t>
            </a:r>
            <a:r>
              <a:rPr lang="en-US" altLang="zh-CN" dirty="0"/>
              <a:t>】</a:t>
            </a:r>
            <a:r>
              <a:rPr lang="zh-CN" altLang="en-US" dirty="0"/>
              <a:t>选项卡，在</a:t>
            </a:r>
            <a:r>
              <a:rPr lang="en-US" altLang="zh-CN" dirty="0"/>
              <a:t>【</a:t>
            </a:r>
            <a:r>
              <a:rPr lang="zh-CN" altLang="en-US" dirty="0"/>
              <a:t>排序和筛选</a:t>
            </a:r>
            <a:r>
              <a:rPr lang="en-US" altLang="zh-CN" dirty="0"/>
              <a:t>】</a:t>
            </a:r>
            <a:r>
              <a:rPr lang="zh-CN" altLang="en-US" dirty="0"/>
              <a:t>分组中单击</a:t>
            </a:r>
            <a:r>
              <a:rPr lang="en-US" altLang="zh-CN" dirty="0"/>
              <a:t>【</a:t>
            </a:r>
            <a:r>
              <a:rPr lang="zh-CN" altLang="en-US" dirty="0"/>
              <a:t>高级</a:t>
            </a:r>
            <a:r>
              <a:rPr lang="en-US" altLang="zh-CN" dirty="0"/>
              <a:t>】</a:t>
            </a:r>
            <a:r>
              <a:rPr lang="zh-CN" altLang="en-US" dirty="0"/>
              <a:t>命令         ，弹出</a:t>
            </a:r>
            <a:r>
              <a:rPr lang="en-US" altLang="zh-CN" dirty="0"/>
              <a:t>【</a:t>
            </a:r>
            <a:r>
              <a:rPr lang="zh-CN" altLang="en-US" dirty="0"/>
              <a:t>高级筛选</a:t>
            </a:r>
            <a:r>
              <a:rPr lang="en-US" altLang="zh-CN" dirty="0"/>
              <a:t>】</a:t>
            </a:r>
            <a:r>
              <a:rPr lang="zh-CN" altLang="en-US" dirty="0"/>
              <a:t>对话框；</a:t>
            </a:r>
            <a:endParaRPr lang="zh-CN" altLang="en-US" dirty="0"/>
          </a:p>
          <a:p>
            <a:pPr lvl="2"/>
            <a:r>
              <a:rPr lang="en-US" altLang="zh-CN" dirty="0"/>
              <a:t>2</a:t>
            </a:r>
            <a:r>
              <a:rPr lang="zh-CN" altLang="en-US" dirty="0"/>
              <a:t>）在</a:t>
            </a:r>
            <a:r>
              <a:rPr lang="en-US" altLang="zh-CN" dirty="0"/>
              <a:t>【</a:t>
            </a:r>
            <a:r>
              <a:rPr lang="zh-CN" altLang="en-US" dirty="0"/>
              <a:t>高级筛选</a:t>
            </a:r>
            <a:r>
              <a:rPr lang="en-US" altLang="zh-CN" dirty="0"/>
              <a:t>】</a:t>
            </a:r>
            <a:r>
              <a:rPr lang="zh-CN" altLang="en-US" dirty="0"/>
              <a:t>对话框中，方式选择“将筛选结果复制到其他位置”，列表区域选定高级筛选</a:t>
            </a:r>
            <a:r>
              <a:rPr lang="en-US" altLang="zh-CN" dirty="0"/>
              <a:t>!$A$2:$N$369</a:t>
            </a:r>
            <a:r>
              <a:rPr lang="zh-CN" altLang="en-US" dirty="0"/>
              <a:t>，条件区域选择高级筛选</a:t>
            </a:r>
            <a:r>
              <a:rPr lang="en-US" altLang="zh-CN" dirty="0"/>
              <a:t>!$P$1:$R$3</a:t>
            </a:r>
            <a:r>
              <a:rPr lang="zh-CN" altLang="en-US" dirty="0"/>
              <a:t>；复制到可以选定原有区域外的任一个单元格，比如高级筛选</a:t>
            </a:r>
            <a:r>
              <a:rPr lang="en-US" altLang="zh-CN" dirty="0"/>
              <a:t>!$P$8</a:t>
            </a:r>
            <a:r>
              <a:rPr lang="zh-CN" altLang="en-US" dirty="0"/>
              <a:t>；</a:t>
            </a:r>
            <a:endParaRPr lang="zh-CN" altLang="en-US" dirty="0"/>
          </a:p>
          <a:p>
            <a:pPr lvl="1"/>
            <a:endParaRPr lang="zh-CN" altLang="zh-CN" b="1" dirty="0"/>
          </a:p>
          <a:p>
            <a:pPr lvl="1"/>
            <a:endParaRPr lang="en-US" altLang="zh-CN" b="1" dirty="0"/>
          </a:p>
          <a:p>
            <a:pPr lvl="1"/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b="1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 </a:t>
            </a:r>
            <a:r>
              <a:rPr lang="zh-CN" altLang="zh-CN" b="1" dirty="0"/>
              <a:t>操作过程</a:t>
            </a:r>
            <a:r>
              <a:rPr lang="zh-CN" altLang="en-US" b="1" dirty="0"/>
              <a:t>要点讲解</a:t>
            </a:r>
            <a:endParaRPr lang="zh-CN" altLang="en-US" dirty="0"/>
          </a:p>
        </p:txBody>
      </p:sp>
      <p:pic>
        <p:nvPicPr>
          <p:cNvPr id="11" name="图片 10"/>
          <p:cNvPicPr/>
          <p:nvPr/>
        </p:nvPicPr>
        <p:blipFill>
          <a:blip r:embed="rId1"/>
          <a:stretch>
            <a:fillRect/>
          </a:stretch>
        </p:blipFill>
        <p:spPr>
          <a:xfrm>
            <a:off x="4559877" y="2938029"/>
            <a:ext cx="495300" cy="171450"/>
          </a:xfrm>
          <a:prstGeom prst="rect">
            <a:avLst/>
          </a:prstGeom>
        </p:spPr>
      </p:pic>
      <p:grpSp>
        <p:nvGrpSpPr>
          <p:cNvPr id="12" name="画布 168"/>
          <p:cNvGrpSpPr/>
          <p:nvPr/>
        </p:nvGrpSpPr>
        <p:grpSpPr>
          <a:xfrm>
            <a:off x="6921585" y="2494641"/>
            <a:ext cx="4523105" cy="3065875"/>
            <a:chOff x="0" y="0"/>
            <a:chExt cx="4523105" cy="3065875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4523105" cy="306578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4" name="组合 13"/>
            <p:cNvGrpSpPr/>
            <p:nvPr/>
          </p:nvGrpSpPr>
          <p:grpSpPr>
            <a:xfrm>
              <a:off x="202449" y="35999"/>
              <a:ext cx="4176214" cy="2542857"/>
              <a:chOff x="202449" y="165767"/>
              <a:chExt cx="4176214" cy="2542857"/>
            </a:xfrm>
          </p:grpSpPr>
          <p:pic>
            <p:nvPicPr>
              <p:cNvPr id="16" name="图片 15"/>
              <p:cNvPicPr/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2449" y="207549"/>
                <a:ext cx="1961515" cy="922655"/>
              </a:xfrm>
              <a:prstGeom prst="rect">
                <a:avLst/>
              </a:prstGeom>
            </p:spPr>
          </p:pic>
          <p:pic>
            <p:nvPicPr>
              <p:cNvPr id="17" name="图片 1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63964" y="165767"/>
                <a:ext cx="2214699" cy="2542857"/>
              </a:xfrm>
              <a:prstGeom prst="rect">
                <a:avLst/>
              </a:prstGeom>
            </p:spPr>
          </p:pic>
          <p:sp>
            <p:nvSpPr>
              <p:cNvPr id="18" name="文本框 1448"/>
              <p:cNvSpPr txBox="1"/>
              <p:nvPr/>
            </p:nvSpPr>
            <p:spPr>
              <a:xfrm>
                <a:off x="1351821" y="459935"/>
                <a:ext cx="494004" cy="21526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文本框 1448"/>
              <p:cNvSpPr txBox="1"/>
              <p:nvPr/>
            </p:nvSpPr>
            <p:spPr>
              <a:xfrm>
                <a:off x="1757137" y="919040"/>
                <a:ext cx="492947" cy="21526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文本框 1448"/>
              <p:cNvSpPr txBox="1"/>
              <p:nvPr/>
            </p:nvSpPr>
            <p:spPr>
              <a:xfrm>
                <a:off x="1611049" y="1346091"/>
                <a:ext cx="589232" cy="21526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③设置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1314208" y="675200"/>
                <a:ext cx="531599" cy="24384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2257898" y="888657"/>
                <a:ext cx="312147" cy="24384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3" name="椭圆 22"/>
              <p:cNvSpPr/>
              <p:nvPr/>
            </p:nvSpPr>
            <p:spPr>
              <a:xfrm>
                <a:off x="2900119" y="1116719"/>
                <a:ext cx="1156430" cy="855827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5" name="文本框 1448"/>
            <p:cNvSpPr txBox="1"/>
            <p:nvPr/>
          </p:nvSpPr>
          <p:spPr>
            <a:xfrm>
              <a:off x="830631" y="2695035"/>
              <a:ext cx="2790825" cy="37084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9-8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高级筛选操作示意图（二）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9.4.3 </a:t>
            </a:r>
            <a:r>
              <a:rPr lang="zh-CN" altLang="zh-CN" b="1" dirty="0"/>
              <a:t>创建数据透视表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865095" y="2299448"/>
            <a:ext cx="10443881" cy="224565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zh-CN" dirty="0"/>
              <a:t>为“</a:t>
            </a:r>
            <a:r>
              <a:rPr lang="en-US" altLang="zh-CN" dirty="0"/>
              <a:t>17</a:t>
            </a:r>
            <a:r>
              <a:rPr lang="zh-CN" altLang="zh-CN" dirty="0"/>
              <a:t>级计算机期考成绩”建立数据透视表，数据透视表放在一个新的工作表中，工作表命名为“班级平均分透视表”。透视表的行标签为“班级”，报表筛选为“专业名称”，数值区域为“</a:t>
            </a:r>
            <a:r>
              <a:rPr lang="zh-CN" altLang="en-US" dirty="0"/>
              <a:t>期末成绩</a:t>
            </a:r>
            <a:r>
              <a:rPr lang="zh-CN" altLang="zh-CN" dirty="0"/>
              <a:t>”，汇总方式为求平均值，并将列标签更名为“班级平均分”。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2950</Words>
  <Application>WPS 演示</Application>
  <PresentationFormat>自定义</PresentationFormat>
  <Paragraphs>210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2" baseType="lpstr">
      <vt:lpstr>Arial</vt:lpstr>
      <vt:lpstr>宋体</vt:lpstr>
      <vt:lpstr>Wingdings</vt:lpstr>
      <vt:lpstr>Symbol</vt:lpstr>
      <vt:lpstr>Times New Roman</vt:lpstr>
      <vt:lpstr>Candara</vt:lpstr>
      <vt:lpstr>华文新魏</vt:lpstr>
      <vt:lpstr>微软雅黑</vt:lpstr>
      <vt:lpstr>Arial Unicode MS</vt:lpstr>
      <vt:lpstr>华文楷体</vt:lpstr>
      <vt:lpstr>Calibri</vt:lpstr>
      <vt:lpstr>波形</vt:lpstr>
      <vt:lpstr>案例九 期考数据处理与统计</vt:lpstr>
      <vt:lpstr>9.1 教学目标</vt:lpstr>
      <vt:lpstr>9.3 操作要求</vt:lpstr>
      <vt:lpstr>9.3 操作要求（续）</vt:lpstr>
      <vt:lpstr>9.4 操作过程要点讲解</vt:lpstr>
      <vt:lpstr>9.4 操作过程要点讲解</vt:lpstr>
      <vt:lpstr>9.4 操作过程要点讲解</vt:lpstr>
      <vt:lpstr>9.4 操作过程要点讲解</vt:lpstr>
      <vt:lpstr>9.4.3 创建数据透视表</vt:lpstr>
      <vt:lpstr>9.4.3 创建数据透视表</vt:lpstr>
      <vt:lpstr>9.4.3 创建数据透视表</vt:lpstr>
      <vt:lpstr>9.4.3 创建数据透视表</vt:lpstr>
      <vt:lpstr>9.4.3 创建数据透视表</vt:lpstr>
      <vt:lpstr>9.4.4 创建图表</vt:lpstr>
      <vt:lpstr>9.4.4 创建图表</vt:lpstr>
      <vt:lpstr>9.4.4 创建图表</vt:lpstr>
      <vt:lpstr>9.4.4 创建图表</vt:lpstr>
      <vt:lpstr>9.4.5编辑图表</vt:lpstr>
      <vt:lpstr>9.5 实训操作</vt:lpstr>
      <vt:lpstr>实训2  制作饼图图表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45</cp:revision>
  <dcterms:created xsi:type="dcterms:W3CDTF">2019-02-09T02:31:00Z</dcterms:created>
  <dcterms:modified xsi:type="dcterms:W3CDTF">2022-04-21T03:22:58Z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BFA253589EB546638CF8B4CA1B841B9B</vt:lpwstr>
  </property>
  <property fmtid="{D5CDD505-2E9C-101B-9397-08002B2CF9AE}" pid="4" name="KSOProductBuildVer">
    <vt:lpwstr>2052-11.1.0.11636</vt:lpwstr>
  </property>
</Properties>
</file>