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79" r:id="rId9"/>
    <p:sldId id="280" r:id="rId10"/>
    <p:sldId id="282" r:id="rId11"/>
    <p:sldId id="283" r:id="rId12"/>
    <p:sldId id="284" r:id="rId13"/>
    <p:sldId id="281" r:id="rId14"/>
    <p:sldId id="285" r:id="rId15"/>
    <p:sldId id="286" r:id="rId16"/>
    <p:sldId id="287" r:id="rId17"/>
    <p:sldId id="288" r:id="rId18"/>
    <p:sldId id="289" r:id="rId19"/>
    <p:sldId id="290" r:id="rId20"/>
    <p:sldId id="298" r:id="rId21"/>
    <p:sldId id="299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22" autoAdjust="0"/>
  </p:normalViewPr>
  <p:slideViewPr>
    <p:cSldViewPr snapToGrid="0">
      <p:cViewPr varScale="1">
        <p:scale>
          <a:sx n="90" d="100"/>
          <a:sy n="90" d="100"/>
        </p:scale>
        <p:origin x="3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E7F50FA-B074-46F2-A20F-76CAD18ACAF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69A67-50A3-42D0-B5E2-2BEE26484B1C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22" name="矩形 21"/>
          <p:cNvSpPr/>
          <p:nvPr userDrawn="1"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23" name="图片 2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5400" dirty="0">
                <a:effectLst/>
              </a:rPr>
              <a:t>案例二 制作一份邀请函</a:t>
            </a:r>
            <a:endParaRPr lang="zh-CN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198666" cy="3890227"/>
          </a:xfrm>
        </p:spPr>
        <p:txBody>
          <a:bodyPr/>
          <a:lstStyle/>
          <a:p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）在【插入图片】对话框中选择所需的目标图片文件，单击【插入】</a:t>
            </a:r>
            <a:r>
              <a:rPr lang="zh-CN" altLang="zh-CN" dirty="0" smtClean="0"/>
              <a:t>命令。</a:t>
            </a:r>
            <a:endParaRPr lang="zh-CN" altLang="zh-CN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2.4.4 </a:t>
            </a:r>
            <a:r>
              <a:rPr lang="zh-CN" altLang="zh-CN" b="1" dirty="0"/>
              <a:t>设置文档</a:t>
            </a:r>
            <a:r>
              <a:rPr lang="zh-CN" altLang="zh-CN" b="1" dirty="0" smtClean="0"/>
              <a:t>背景</a:t>
            </a:r>
            <a:endParaRPr lang="zh-CN" altLang="en-US" dirty="0"/>
          </a:p>
        </p:txBody>
      </p:sp>
      <p:pic>
        <p:nvPicPr>
          <p:cNvPr id="7" name="图片 6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68907"/>
            <a:ext cx="5349731" cy="40149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198666" cy="389022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 </a:t>
            </a:r>
            <a:r>
              <a:rPr lang="zh-CN" altLang="zh-CN" b="1" dirty="0"/>
              <a:t>编辑</a:t>
            </a:r>
            <a:r>
              <a:rPr lang="zh-CN" altLang="zh-CN" b="1" dirty="0" smtClean="0"/>
              <a:t>图片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首先将图片的换行方式设置为“浮于文字上方”，拖到图片控制点和图片，使图片刚好覆盖主文档的页面大小。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其次将图片的换行方式设置为“衬于文字下方”。</a:t>
            </a:r>
            <a:endParaRPr lang="en-US" altLang="zh-CN" b="1" dirty="0" smtClean="0"/>
          </a:p>
          <a:p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2.4.4 </a:t>
            </a:r>
            <a:r>
              <a:rPr lang="zh-CN" altLang="zh-CN" b="1" dirty="0"/>
              <a:t>设置文档</a:t>
            </a:r>
            <a:r>
              <a:rPr lang="zh-CN" altLang="zh-CN" b="1" dirty="0" smtClean="0"/>
              <a:t>背景</a:t>
            </a:r>
            <a:endParaRPr lang="zh-CN" altLang="en-US" dirty="0"/>
          </a:p>
        </p:txBody>
      </p:sp>
      <p:pic>
        <p:nvPicPr>
          <p:cNvPr id="5" name="图片 4"/>
          <p:cNvPicPr/>
          <p:nvPr/>
        </p:nvPicPr>
        <p:blipFill>
          <a:blip r:embed="rId1"/>
          <a:stretch>
            <a:fillRect/>
          </a:stretch>
        </p:blipFill>
        <p:spPr>
          <a:xfrm>
            <a:off x="5893203" y="2382828"/>
            <a:ext cx="4882169" cy="3313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6029938" cy="3703191"/>
          </a:xfrm>
        </p:spPr>
        <p:txBody>
          <a:bodyPr>
            <a:normAutofit/>
          </a:bodyPr>
          <a:lstStyle/>
          <a:p>
            <a:r>
              <a:rPr lang="zh-CN" altLang="en-US" b="1" dirty="0" smtClean="0"/>
              <a:t>操作步骤如下：</a:t>
            </a:r>
            <a:endParaRPr lang="en-US" altLang="zh-CN" b="1" dirty="0" smtClean="0"/>
          </a:p>
          <a:p>
            <a:pPr marL="457200" lvl="1" indent="0">
              <a:buNone/>
            </a:pPr>
            <a:r>
              <a:rPr lang="en-US" altLang="zh-CN" b="1" dirty="0" smtClean="0"/>
              <a:t>1 </a:t>
            </a:r>
            <a:r>
              <a:rPr lang="zh-CN" altLang="zh-CN" b="1" dirty="0" smtClean="0"/>
              <a:t>开始</a:t>
            </a:r>
            <a:r>
              <a:rPr lang="zh-CN" altLang="zh-CN" b="1" dirty="0"/>
              <a:t>邮件</a:t>
            </a:r>
            <a:r>
              <a:rPr lang="zh-CN" altLang="zh-CN" b="1" dirty="0" smtClean="0"/>
              <a:t>合并</a:t>
            </a:r>
            <a:endParaRPr lang="en-US" altLang="zh-CN" b="1" dirty="0" smtClean="0"/>
          </a:p>
          <a:p>
            <a:pPr marL="457200" lvl="1" indent="0">
              <a:buNone/>
            </a:pPr>
            <a:r>
              <a:rPr lang="zh-CN" altLang="zh-CN" dirty="0"/>
              <a:t>切换到【邮件】选项卡，单击【开始邮件合并】分组的【开始邮件合并】命令的三角按钮，弹出一个下拉菜单，选择【信函】</a:t>
            </a:r>
            <a:r>
              <a:rPr lang="zh-CN" altLang="zh-CN" dirty="0" smtClean="0"/>
              <a:t>选项</a:t>
            </a:r>
            <a:r>
              <a:rPr lang="zh-CN" altLang="en-US" dirty="0" smtClean="0"/>
              <a:t>。</a:t>
            </a:r>
            <a:endParaRPr lang="zh-CN" altLang="zh-CN" dirty="0"/>
          </a:p>
          <a:p>
            <a:pPr marL="457200" lvl="1" indent="0">
              <a:buNone/>
            </a:pPr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6909955" y="1658518"/>
            <a:ext cx="4509654" cy="2477064"/>
            <a:chOff x="160949" y="65701"/>
            <a:chExt cx="3676436" cy="1723819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180000"/>
              <a:ext cx="1790476" cy="914286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13575" y="151425"/>
              <a:ext cx="1723810" cy="163809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4"/>
            <p:cNvSpPr txBox="1"/>
            <p:nvPr/>
          </p:nvSpPr>
          <p:spPr>
            <a:xfrm>
              <a:off x="180000" y="1190624"/>
              <a:ext cx="695325" cy="3201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9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815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①单击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文本框 874"/>
            <p:cNvSpPr txBox="1"/>
            <p:nvPr/>
          </p:nvSpPr>
          <p:spPr>
            <a:xfrm>
              <a:off x="2961300" y="65701"/>
              <a:ext cx="695325" cy="2762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9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815"/>
                </a:spcBef>
                <a:spcAft>
                  <a:spcPts val="300"/>
                </a:spcAft>
              </a:pP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②选择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60949" y="180000"/>
              <a:ext cx="695325" cy="8010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2113575" y="65701"/>
              <a:ext cx="772500" cy="35047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5853291" cy="3703191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2 </a:t>
            </a:r>
            <a:r>
              <a:rPr lang="zh-CN" altLang="zh-CN" b="1" dirty="0"/>
              <a:t>选择数据源文件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en-US" b="1" dirty="0" smtClean="0"/>
              <a:t>本案例数据源为“通讯录</a:t>
            </a:r>
            <a:r>
              <a:rPr lang="en-US" altLang="zh-CN" b="1" dirty="0" smtClean="0"/>
              <a:t>.</a:t>
            </a:r>
            <a:r>
              <a:rPr lang="en-US" altLang="zh-CN" b="1" dirty="0" err="1" smtClean="0"/>
              <a:t>xls</a:t>
            </a:r>
            <a:r>
              <a:rPr lang="zh-CN" altLang="en-US" b="1" dirty="0" smtClean="0"/>
              <a:t>”</a:t>
            </a:r>
            <a:endParaRPr lang="zh-CN" altLang="zh-CN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11" name="组合 10"/>
          <p:cNvGrpSpPr/>
          <p:nvPr/>
        </p:nvGrpSpPr>
        <p:grpSpPr>
          <a:xfrm>
            <a:off x="1025553" y="3711285"/>
            <a:ext cx="5375246" cy="1723160"/>
            <a:chOff x="180000" y="140630"/>
            <a:chExt cx="4114168" cy="952500"/>
          </a:xfrm>
        </p:grpSpPr>
        <p:pic>
          <p:nvPicPr>
            <p:cNvPr id="12" name="图片 11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180000"/>
              <a:ext cx="1790065" cy="91313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图片 12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189778" y="256200"/>
              <a:ext cx="2104390" cy="685165"/>
            </a:xfrm>
            <a:prstGeom prst="rect">
              <a:avLst/>
            </a:prstGeom>
          </p:spPr>
        </p:pic>
        <p:sp>
          <p:nvSpPr>
            <p:cNvPr id="14" name="椭圆 13"/>
            <p:cNvSpPr/>
            <p:nvPr/>
          </p:nvSpPr>
          <p:spPr>
            <a:xfrm>
              <a:off x="752475" y="140630"/>
              <a:ext cx="599100" cy="80073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>
              <a:off x="2231190" y="447676"/>
              <a:ext cx="1524975" cy="2857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629400" y="1527963"/>
            <a:ext cx="4696689" cy="2676381"/>
            <a:chOff x="141900" y="122572"/>
            <a:chExt cx="3852000" cy="2203184"/>
          </a:xfrm>
        </p:grpSpPr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1900" y="122572"/>
              <a:ext cx="3852000" cy="2203184"/>
            </a:xfrm>
            <a:prstGeom prst="rect">
              <a:avLst/>
            </a:prstGeom>
          </p:spPr>
        </p:pic>
        <p:sp>
          <p:nvSpPr>
            <p:cNvPr id="18" name="椭圆 17"/>
            <p:cNvSpPr/>
            <p:nvPr/>
          </p:nvSpPr>
          <p:spPr>
            <a:xfrm>
              <a:off x="1878495" y="697108"/>
              <a:ext cx="496957" cy="47567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  <p:sp>
        <p:nvSpPr>
          <p:cNvPr id="19" name="文本框 874"/>
          <p:cNvSpPr txBox="1"/>
          <p:nvPr/>
        </p:nvSpPr>
        <p:spPr>
          <a:xfrm>
            <a:off x="1549463" y="5664934"/>
            <a:ext cx="2980974" cy="455311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noAutofit/>
          </a:bodyPr>
          <a:lstStyle/>
          <a:p>
            <a:pPr>
              <a:lnSpc>
                <a:spcPct val="150000"/>
              </a:lnSpc>
            </a:pP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选择</a:t>
            </a:r>
            <a:r>
              <a:rPr 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数据源操作（一）</a:t>
            </a:r>
            <a:endParaRPr lang="zh-CN" sz="16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文本框 874"/>
          <p:cNvSpPr txBox="1"/>
          <p:nvPr/>
        </p:nvSpPr>
        <p:spPr>
          <a:xfrm>
            <a:off x="7766203" y="4206064"/>
            <a:ext cx="2980974" cy="455311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noAutofit/>
          </a:bodyPr>
          <a:lstStyle/>
          <a:p>
            <a:pPr>
              <a:lnSpc>
                <a:spcPct val="150000"/>
              </a:lnSpc>
            </a:pP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选择</a:t>
            </a:r>
            <a:r>
              <a:rPr 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数据源操作</a:t>
            </a: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en-US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二</a:t>
            </a: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sz="16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2060" y="1195725"/>
            <a:ext cx="8845875" cy="1780873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2 </a:t>
            </a:r>
            <a:r>
              <a:rPr lang="zh-CN" altLang="zh-CN" b="1" dirty="0"/>
              <a:t>选择数据源文件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en-US" b="1" dirty="0" smtClean="0"/>
              <a:t>本案例数据源为“通讯录</a:t>
            </a:r>
            <a:r>
              <a:rPr lang="en-US" altLang="zh-CN" b="1" dirty="0" smtClean="0"/>
              <a:t>.</a:t>
            </a:r>
            <a:r>
              <a:rPr lang="en-US" altLang="zh-CN" b="1" dirty="0" err="1" smtClean="0"/>
              <a:t>xls</a:t>
            </a:r>
            <a:r>
              <a:rPr lang="zh-CN" altLang="en-US" b="1" dirty="0" smtClean="0"/>
              <a:t>”</a:t>
            </a:r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sp>
        <p:nvSpPr>
          <p:cNvPr id="20" name="文本框 874"/>
          <p:cNvSpPr txBox="1"/>
          <p:nvPr/>
        </p:nvSpPr>
        <p:spPr>
          <a:xfrm>
            <a:off x="2229991" y="4818755"/>
            <a:ext cx="3052587" cy="455311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noAutofit/>
          </a:bodyPr>
          <a:lstStyle/>
          <a:p>
            <a:pPr>
              <a:lnSpc>
                <a:spcPct val="150000"/>
              </a:lnSpc>
            </a:pP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选择</a:t>
            </a:r>
            <a:r>
              <a:rPr 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数据源操作</a:t>
            </a: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zh-CN" altLang="en-US" sz="1600" dirty="0"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三</a:t>
            </a:r>
            <a:r>
              <a:rPr lang="zh-CN" sz="16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sz="16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329979" y="2976829"/>
            <a:ext cx="4852612" cy="1740132"/>
            <a:chOff x="350162" y="99395"/>
            <a:chExt cx="3672000" cy="1501857"/>
          </a:xfrm>
        </p:grpSpPr>
        <p:pic>
          <p:nvPicPr>
            <p:cNvPr id="22" name="图片 21"/>
            <p:cNvPicPr preferRelativeResize="0"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50162" y="99395"/>
              <a:ext cx="3672000" cy="1501857"/>
            </a:xfrm>
            <a:prstGeom prst="rect">
              <a:avLst/>
            </a:prstGeom>
          </p:spPr>
        </p:pic>
        <p:sp>
          <p:nvSpPr>
            <p:cNvPr id="23" name="椭圆 22"/>
            <p:cNvSpPr/>
            <p:nvPr/>
          </p:nvSpPr>
          <p:spPr>
            <a:xfrm>
              <a:off x="410257" y="804804"/>
              <a:ext cx="726384" cy="22777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6681355" y="2976598"/>
            <a:ext cx="36160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“通讯录</a:t>
            </a:r>
            <a:r>
              <a:rPr lang="en-US" altLang="zh-CN" sz="2000" dirty="0" smtClean="0"/>
              <a:t>.</a:t>
            </a:r>
            <a:r>
              <a:rPr lang="en-US" altLang="zh-CN" sz="2000" dirty="0" err="1" smtClean="0"/>
              <a:t>xls</a:t>
            </a:r>
            <a:r>
              <a:rPr lang="zh-CN" altLang="en-US" sz="2000" dirty="0" smtClean="0"/>
              <a:t>”文件有三张工作表，分别使“通讯录”、</a:t>
            </a:r>
            <a:r>
              <a:rPr lang="en-US" altLang="zh-CN" sz="2000" dirty="0" smtClean="0"/>
              <a:t>Sheet2</a:t>
            </a:r>
            <a:r>
              <a:rPr lang="zh-CN" altLang="en-US" sz="2000" dirty="0" smtClean="0"/>
              <a:t>和</a:t>
            </a:r>
            <a:r>
              <a:rPr lang="en-US" altLang="zh-CN" sz="2000" dirty="0" smtClean="0"/>
              <a:t>Sheet3</a:t>
            </a:r>
            <a:r>
              <a:rPr lang="zh-CN" altLang="en-US" sz="2000" dirty="0" smtClean="0"/>
              <a:t>，其中我们的数据源在“通讯录”工作表中。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665" y="1251423"/>
            <a:ext cx="4912264" cy="3688002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3 </a:t>
            </a:r>
            <a:r>
              <a:rPr lang="zh-CN" altLang="zh-CN" b="1" dirty="0"/>
              <a:t>插入合并域</a:t>
            </a:r>
            <a:endParaRPr lang="zh-CN" altLang="zh-CN" b="1" dirty="0"/>
          </a:p>
          <a:p>
            <a:r>
              <a:rPr lang="zh-CN" altLang="zh-CN" b="1" dirty="0"/>
              <a:t>（</a:t>
            </a:r>
            <a:r>
              <a:rPr lang="en-US" altLang="zh-CN" b="1" dirty="0"/>
              <a:t>1</a:t>
            </a:r>
            <a:r>
              <a:rPr lang="zh-CN" altLang="zh-CN" b="1" dirty="0"/>
              <a:t>）插入姓名域</a:t>
            </a:r>
            <a:endParaRPr lang="zh-CN" altLang="zh-CN" b="1" dirty="0"/>
          </a:p>
          <a:p>
            <a:pPr marL="857250" lvl="2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）将插入点定位在主文档的“尊敬的”后面；</a:t>
            </a:r>
            <a:endParaRPr lang="zh-CN" altLang="en-US" dirty="0"/>
          </a:p>
          <a:p>
            <a:pPr marL="857250" lvl="2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）单击</a:t>
            </a:r>
            <a:r>
              <a:rPr lang="en-US" altLang="zh-CN" dirty="0"/>
              <a:t>【</a:t>
            </a:r>
            <a:r>
              <a:rPr lang="zh-CN" altLang="en-US" dirty="0"/>
              <a:t>编写和插入域</a:t>
            </a:r>
            <a:r>
              <a:rPr lang="en-US" altLang="zh-CN" dirty="0"/>
              <a:t>】</a:t>
            </a:r>
            <a:r>
              <a:rPr lang="zh-CN" altLang="en-US" dirty="0"/>
              <a:t>分组的</a:t>
            </a:r>
            <a:r>
              <a:rPr lang="en-US" altLang="zh-CN" dirty="0"/>
              <a:t>【</a:t>
            </a:r>
            <a:r>
              <a:rPr lang="zh-CN" altLang="en-US" dirty="0"/>
              <a:t>插入合并域</a:t>
            </a:r>
            <a:r>
              <a:rPr lang="en-US" altLang="zh-CN" dirty="0"/>
              <a:t>】</a:t>
            </a:r>
            <a:r>
              <a:rPr lang="zh-CN" altLang="en-US" dirty="0"/>
              <a:t>命令按钮，弹出域名菜单，单击选择</a:t>
            </a:r>
            <a:r>
              <a:rPr lang="en-US" altLang="zh-CN" dirty="0"/>
              <a:t>【</a:t>
            </a:r>
            <a:r>
              <a:rPr lang="zh-CN" altLang="en-US" dirty="0"/>
              <a:t>姓名</a:t>
            </a:r>
            <a:r>
              <a:rPr lang="en-US" altLang="zh-CN" dirty="0"/>
              <a:t>】</a:t>
            </a:r>
            <a:r>
              <a:rPr lang="zh-CN" altLang="en-US" dirty="0"/>
              <a:t>域，此时，主文档插入点处出现的是姓名域符号 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12" name="组合 11"/>
          <p:cNvGrpSpPr>
            <a:grpSpLocks noChangeAspect="1"/>
          </p:cNvGrpSpPr>
          <p:nvPr/>
        </p:nvGrpSpPr>
        <p:grpSpPr>
          <a:xfrm>
            <a:off x="5406989" y="1521585"/>
            <a:ext cx="6113318" cy="3773286"/>
            <a:chOff x="240682" y="180006"/>
            <a:chExt cx="4768027" cy="2943536"/>
          </a:xfrm>
        </p:grpSpPr>
        <p:sp>
          <p:nvSpPr>
            <p:cNvPr id="13" name="下弧形箭头 12"/>
            <p:cNvSpPr/>
            <p:nvPr/>
          </p:nvSpPr>
          <p:spPr>
            <a:xfrm>
              <a:off x="2113017" y="2938951"/>
              <a:ext cx="819027" cy="184591"/>
            </a:xfrm>
            <a:prstGeom prst="curvedUpArrow">
              <a:avLst>
                <a:gd name="adj1" fmla="val 3725"/>
                <a:gd name="adj2" fmla="val 50000"/>
                <a:gd name="adj3" fmla="val 195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240682" y="180006"/>
              <a:ext cx="4768027" cy="2766687"/>
              <a:chOff x="300318" y="180006"/>
              <a:chExt cx="4768027" cy="2766687"/>
            </a:xfrm>
          </p:grpSpPr>
          <p:grpSp>
            <p:nvGrpSpPr>
              <p:cNvPr id="15" name="组合 14"/>
              <p:cNvGrpSpPr/>
              <p:nvPr/>
            </p:nvGrpSpPr>
            <p:grpSpPr>
              <a:xfrm>
                <a:off x="300318" y="180006"/>
                <a:ext cx="4768027" cy="2766687"/>
                <a:chOff x="220806" y="180006"/>
                <a:chExt cx="4768027" cy="2766687"/>
              </a:xfrm>
            </p:grpSpPr>
            <p:pic>
              <p:nvPicPr>
                <p:cNvPr id="17" name="图片 16"/>
                <p:cNvPicPr>
                  <a:picLocks noChangeAspect="1"/>
                </p:cNvPicPr>
                <p:nvPr/>
              </p:nvPicPr>
              <p:blipFill>
                <a:blip r:embed="rId1"/>
                <a:stretch>
                  <a:fillRect/>
                </a:stretch>
              </p:blipFill>
              <p:spPr>
                <a:xfrm>
                  <a:off x="220806" y="180006"/>
                  <a:ext cx="2124000" cy="2766687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</p:spPr>
            </p:pic>
            <p:pic>
              <p:nvPicPr>
                <p:cNvPr id="18" name="图片 17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828833" y="189139"/>
                  <a:ext cx="2160000" cy="2749819"/>
                </a:xfrm>
                <a:prstGeom prst="rect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</a:ln>
              </p:spPr>
            </p:pic>
            <p:pic>
              <p:nvPicPr>
                <p:cNvPr id="19" name="图片 18"/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92571" y="1134156"/>
                  <a:ext cx="999490" cy="1628140"/>
                </a:xfrm>
                <a:prstGeom prst="rect">
                  <a:avLst/>
                </a:prstGeom>
              </p:spPr>
            </p:pic>
            <p:sp>
              <p:nvSpPr>
                <p:cNvPr id="24" name="文本框 930"/>
                <p:cNvSpPr txBox="1"/>
                <p:nvPr/>
              </p:nvSpPr>
              <p:spPr>
                <a:xfrm>
                  <a:off x="449111" y="2207440"/>
                  <a:ext cx="943458" cy="248920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①定位插入点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文本框 930"/>
                <p:cNvSpPr txBox="1"/>
                <p:nvPr/>
              </p:nvSpPr>
              <p:spPr>
                <a:xfrm>
                  <a:off x="1750723" y="617293"/>
                  <a:ext cx="594083" cy="248920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②单击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文本框 930"/>
                <p:cNvSpPr txBox="1"/>
                <p:nvPr/>
              </p:nvSpPr>
              <p:spPr>
                <a:xfrm>
                  <a:off x="896372" y="1362696"/>
                  <a:ext cx="638935" cy="248920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③选择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椭圆 26"/>
                <p:cNvSpPr/>
                <p:nvPr/>
              </p:nvSpPr>
              <p:spPr>
                <a:xfrm>
                  <a:off x="567626" y="2456259"/>
                  <a:ext cx="657225" cy="30607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8" name="椭圆 27"/>
                <p:cNvSpPr/>
                <p:nvPr/>
              </p:nvSpPr>
              <p:spPr>
                <a:xfrm>
                  <a:off x="1224851" y="357809"/>
                  <a:ext cx="462730" cy="69711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9" name="椭圆 28"/>
                <p:cNvSpPr/>
                <p:nvPr/>
              </p:nvSpPr>
              <p:spPr>
                <a:xfrm>
                  <a:off x="1535307" y="1305571"/>
                  <a:ext cx="657225" cy="306070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" name="文本框 930"/>
                <p:cNvSpPr txBox="1"/>
                <p:nvPr/>
              </p:nvSpPr>
              <p:spPr>
                <a:xfrm>
                  <a:off x="4104861" y="2456833"/>
                  <a:ext cx="556591" cy="248920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bg1">
                      <a:lumMod val="75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noAutofit/>
                </a:bodyPr>
                <a:lstStyle/>
                <a:p>
                  <a:pPr marL="33655" algn="just">
                    <a:lnSpc>
                      <a:spcPct val="150000"/>
                    </a:lnSpc>
                    <a:spcBef>
                      <a:spcPts val="100"/>
                    </a:spcBef>
                    <a:spcAft>
                      <a:spcPts val="300"/>
                    </a:spcAft>
                  </a:pPr>
                  <a:r>
                    <a:rPr lang="zh-CN" sz="1050" kern="100"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姓名域</a:t>
                  </a:r>
                  <a:endPara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6" name="椭圆 15"/>
              <p:cNvSpPr/>
              <p:nvPr/>
            </p:nvSpPr>
            <p:spPr>
              <a:xfrm>
                <a:off x="3637723" y="2515215"/>
                <a:ext cx="427381" cy="24673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665" y="1251422"/>
            <a:ext cx="4912264" cy="4951951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3 </a:t>
            </a:r>
            <a:r>
              <a:rPr lang="zh-CN" altLang="zh-CN" b="1" dirty="0"/>
              <a:t>插入合并域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b="1" dirty="0"/>
              <a:t>（</a:t>
            </a:r>
            <a:r>
              <a:rPr lang="en-US" altLang="zh-CN" b="1" dirty="0"/>
              <a:t>2</a:t>
            </a:r>
            <a:r>
              <a:rPr lang="zh-CN" altLang="zh-CN" b="1" dirty="0"/>
              <a:t>）插入规则</a:t>
            </a:r>
            <a:endParaRPr lang="zh-CN" altLang="zh-CN" b="1" dirty="0"/>
          </a:p>
          <a:p>
            <a:pPr marL="914400" lvl="2" indent="0">
              <a:buNone/>
            </a:pPr>
            <a:r>
              <a:rPr lang="en-US" altLang="zh-CN" dirty="0"/>
              <a:t>1</a:t>
            </a:r>
            <a:r>
              <a:rPr lang="zh-CN" altLang="zh-CN" dirty="0"/>
              <a:t>）将光标定位在姓名域后面，单击【编写和插入域】分组的【规则】命令右侧的三角按钮，在下拉菜单中选择【如果…那么…否则（</a:t>
            </a:r>
            <a:r>
              <a:rPr lang="en-US" altLang="zh-CN" dirty="0"/>
              <a:t>I</a:t>
            </a:r>
            <a:r>
              <a:rPr lang="zh-CN" altLang="zh-CN" dirty="0"/>
              <a:t>）…】菜单项，打开【插入</a:t>
            </a:r>
            <a:r>
              <a:rPr lang="en-US" altLang="zh-CN" dirty="0"/>
              <a:t>Word</a:t>
            </a:r>
            <a:r>
              <a:rPr lang="zh-CN" altLang="zh-CN" dirty="0"/>
              <a:t>域：</a:t>
            </a:r>
            <a:r>
              <a:rPr lang="en-US" altLang="zh-CN" dirty="0"/>
              <a:t>IF</a:t>
            </a:r>
            <a:r>
              <a:rPr lang="zh-CN" altLang="zh-CN" dirty="0"/>
              <a:t>】对话框</a:t>
            </a:r>
            <a:r>
              <a:rPr lang="zh-CN" altLang="zh-CN" dirty="0" smtClean="0"/>
              <a:t>；</a:t>
            </a:r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/>
              <a:t>2</a:t>
            </a:r>
            <a:r>
              <a:rPr lang="zh-CN" altLang="zh-CN" dirty="0"/>
              <a:t>）填写或选择【插入</a:t>
            </a:r>
            <a:r>
              <a:rPr lang="en-US" altLang="zh-CN" dirty="0"/>
              <a:t>Word</a:t>
            </a:r>
            <a:r>
              <a:rPr lang="zh-CN" altLang="zh-CN" dirty="0"/>
              <a:t>域：</a:t>
            </a:r>
            <a:r>
              <a:rPr lang="en-US" altLang="zh-CN" dirty="0"/>
              <a:t>IF</a:t>
            </a:r>
            <a:r>
              <a:rPr lang="zh-CN" altLang="zh-CN" dirty="0"/>
              <a:t>】对话框的相应内容：</a:t>
            </a:r>
            <a:endParaRPr lang="zh-CN" altLang="zh-CN" dirty="0"/>
          </a:p>
          <a:p>
            <a:pPr marL="914400" lvl="2" indent="0">
              <a:buNone/>
            </a:pP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20" name="组合 19"/>
          <p:cNvGrpSpPr/>
          <p:nvPr/>
        </p:nvGrpSpPr>
        <p:grpSpPr>
          <a:xfrm>
            <a:off x="5577666" y="1556502"/>
            <a:ext cx="5301615" cy="4646871"/>
            <a:chOff x="180000" y="100787"/>
            <a:chExt cx="3365031" cy="3077923"/>
          </a:xfrm>
        </p:grpSpPr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180005"/>
              <a:ext cx="1980000" cy="898673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 rotWithShape="1">
            <a:blip r:embed="rId2"/>
            <a:srcRect l="-9" r="15" b="33767"/>
            <a:stretch>
              <a:fillRect/>
            </a:stretch>
          </p:blipFill>
          <p:spPr>
            <a:xfrm>
              <a:off x="2159919" y="145098"/>
              <a:ext cx="1331922" cy="1156928"/>
            </a:xfrm>
            <a:prstGeom prst="rect">
              <a:avLst/>
            </a:prstGeom>
          </p:spPr>
        </p:pic>
        <p:pic>
          <p:nvPicPr>
            <p:cNvPr id="23" name="图片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0033" y="1220241"/>
              <a:ext cx="2772000" cy="1958469"/>
            </a:xfrm>
            <a:prstGeom prst="rect">
              <a:avLst/>
            </a:prstGeom>
          </p:spPr>
        </p:pic>
        <p:sp>
          <p:nvSpPr>
            <p:cNvPr id="31" name="文本框 930"/>
            <p:cNvSpPr txBox="1"/>
            <p:nvPr/>
          </p:nvSpPr>
          <p:spPr>
            <a:xfrm>
              <a:off x="1510782" y="100787"/>
              <a:ext cx="734060" cy="24892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①单击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文本框 930"/>
            <p:cNvSpPr txBox="1"/>
            <p:nvPr/>
          </p:nvSpPr>
          <p:spPr>
            <a:xfrm>
              <a:off x="2810971" y="235880"/>
              <a:ext cx="734060" cy="24892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②选择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1510748" y="358948"/>
              <a:ext cx="546418" cy="21554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  <p:sp>
          <p:nvSpPr>
            <p:cNvPr id="34" name="椭圆 33"/>
            <p:cNvSpPr/>
            <p:nvPr/>
          </p:nvSpPr>
          <p:spPr>
            <a:xfrm>
              <a:off x="2244627" y="505842"/>
              <a:ext cx="1184373" cy="24775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665" y="1251422"/>
            <a:ext cx="10744308" cy="1832363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4 </a:t>
            </a:r>
            <a:r>
              <a:rPr lang="zh-CN" altLang="zh-CN" b="1" dirty="0"/>
              <a:t>预览</a:t>
            </a:r>
            <a:r>
              <a:rPr lang="zh-CN" altLang="zh-CN" b="1" dirty="0" smtClean="0"/>
              <a:t>结果</a:t>
            </a:r>
            <a:endParaRPr lang="en-US" altLang="zh-CN" b="1" dirty="0" smtClean="0"/>
          </a:p>
          <a:p>
            <a:pPr lvl="1"/>
            <a:r>
              <a:rPr lang="zh-CN" altLang="zh-CN" sz="2400" dirty="0"/>
              <a:t>单击【预览结果】分组的【预览结果】按钮，可以预览信函的邮件合并结果，此时，姓名域显示为相应记录的姓名值，称呼由相应记录的性别值确定，当性别为男，则显示“先生”，当性别为“女”则显示“女士”。</a:t>
            </a:r>
            <a:endParaRPr lang="zh-CN" altLang="zh-CN" sz="2400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12" name="画布 988"/>
          <p:cNvGrpSpPr/>
          <p:nvPr/>
        </p:nvGrpSpPr>
        <p:grpSpPr>
          <a:xfrm>
            <a:off x="2836948" y="3297814"/>
            <a:ext cx="6535651" cy="2593831"/>
            <a:chOff x="0" y="0"/>
            <a:chExt cx="4668520" cy="2257425"/>
          </a:xfrm>
        </p:grpSpPr>
        <p:sp>
          <p:nvSpPr>
            <p:cNvPr id="13" name="矩形 12"/>
            <p:cNvSpPr/>
            <p:nvPr/>
          </p:nvSpPr>
          <p:spPr>
            <a:xfrm>
              <a:off x="0" y="0"/>
              <a:ext cx="4668520" cy="2257425"/>
            </a:xfrm>
            <a:prstGeom prst="rect">
              <a:avLst/>
            </a:prstGeom>
            <a:ln>
              <a:noFill/>
            </a:ln>
          </p:spPr>
        </p:sp>
        <p:sp>
          <p:nvSpPr>
            <p:cNvPr id="14" name="文本框 930"/>
            <p:cNvSpPr txBox="1"/>
            <p:nvPr/>
          </p:nvSpPr>
          <p:spPr>
            <a:xfrm>
              <a:off x="1456267" y="1787047"/>
              <a:ext cx="2306025" cy="2504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4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预</a:t>
              </a:r>
              <a:r>
                <a:rPr lang="zh-CN" sz="14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览结果操作示意图</a:t>
              </a:r>
              <a:endParaRPr 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79974" y="81704"/>
              <a:ext cx="4365951" cy="1556256"/>
              <a:chOff x="179974" y="81704"/>
              <a:chExt cx="4365951" cy="1556256"/>
            </a:xfrm>
          </p:grpSpPr>
          <p:pic>
            <p:nvPicPr>
              <p:cNvPr id="16" name="图片 15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80000" y="351450"/>
                <a:ext cx="2180952" cy="952381"/>
              </a:xfrm>
              <a:prstGeom prst="rect">
                <a:avLst/>
              </a:prstGeom>
            </p:spPr>
          </p:pic>
          <p:sp>
            <p:nvSpPr>
              <p:cNvPr id="17" name="文本框 930"/>
              <p:cNvSpPr txBox="1"/>
              <p:nvPr/>
            </p:nvSpPr>
            <p:spPr>
              <a:xfrm>
                <a:off x="180000" y="1389675"/>
                <a:ext cx="555495" cy="24828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文本框 930"/>
              <p:cNvSpPr txBox="1"/>
              <p:nvPr/>
            </p:nvSpPr>
            <p:spPr>
              <a:xfrm>
                <a:off x="1456349" y="81704"/>
                <a:ext cx="1315425" cy="24828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下一个记录按钮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直接箭头连接符 18"/>
              <p:cNvCxnSpPr>
                <a:stCxn id="17" idx="0"/>
              </p:cNvCxnSpPr>
              <p:nvPr/>
            </p:nvCxnSpPr>
            <p:spPr>
              <a:xfrm flipV="1">
                <a:off x="457748" y="1066801"/>
                <a:ext cx="47078" cy="32287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箭头连接符 23"/>
              <p:cNvCxnSpPr/>
              <p:nvPr/>
            </p:nvCxnSpPr>
            <p:spPr>
              <a:xfrm flipH="1">
                <a:off x="1981200" y="256835"/>
                <a:ext cx="95250" cy="20989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5" name="图片 24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656500" y="379050"/>
                <a:ext cx="1889425" cy="687751"/>
              </a:xfrm>
              <a:prstGeom prst="rect">
                <a:avLst/>
              </a:prstGeom>
            </p:spPr>
          </p:pic>
          <p:sp>
            <p:nvSpPr>
              <p:cNvPr id="26" name="下弧形箭头 25"/>
              <p:cNvSpPr/>
              <p:nvPr/>
            </p:nvSpPr>
            <p:spPr>
              <a:xfrm>
                <a:off x="2113264" y="1066802"/>
                <a:ext cx="1067102" cy="322873"/>
              </a:xfrm>
              <a:prstGeom prst="curvedUpArrow">
                <a:avLst>
                  <a:gd name="adj1" fmla="val 0"/>
                  <a:gd name="adj2" fmla="val 34938"/>
                  <a:gd name="adj3" fmla="val 39752"/>
                </a:avLst>
              </a:prstGeom>
              <a:ln>
                <a:solidFill>
                  <a:schemeClr val="tx1"/>
                </a:solidFill>
                <a:headEnd type="none"/>
                <a:tailEnd type="non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179974" y="370206"/>
                <a:ext cx="605146" cy="772793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665" y="1251422"/>
            <a:ext cx="9902644" cy="1832363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sz="3400" b="1" dirty="0" smtClean="0"/>
              <a:t>5 </a:t>
            </a:r>
            <a:r>
              <a:rPr lang="zh-CN" altLang="zh-CN" sz="3400" b="1" dirty="0"/>
              <a:t>生成嘉宾信函文档</a:t>
            </a:r>
            <a:endParaRPr lang="zh-CN" altLang="zh-CN" sz="3400" b="1" dirty="0"/>
          </a:p>
          <a:p>
            <a:pPr marL="457200" lvl="1" indent="0">
              <a:buNone/>
            </a:pPr>
            <a:r>
              <a:rPr lang="zh-CN" altLang="en-US" sz="2900" b="1" dirty="0"/>
              <a:t>（</a:t>
            </a:r>
            <a:r>
              <a:rPr lang="en-US" altLang="zh-CN" sz="2900" b="1" dirty="0"/>
              <a:t>1</a:t>
            </a:r>
            <a:r>
              <a:rPr lang="zh-CN" altLang="en-US" sz="2900" b="1" dirty="0"/>
              <a:t>）邮件合并完成后操作。单击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邮件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选项卡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完成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分组的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完成并合并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按钮下方的三角按钮，弹出一个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完成并合并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菜单；</a:t>
            </a:r>
            <a:endParaRPr lang="zh-CN" altLang="en-US" sz="2900" b="1" dirty="0"/>
          </a:p>
          <a:p>
            <a:pPr marL="457200" lvl="1" indent="0">
              <a:buNone/>
            </a:pPr>
            <a:r>
              <a:rPr lang="zh-CN" altLang="en-US" sz="2900" b="1" dirty="0"/>
              <a:t>（</a:t>
            </a:r>
            <a:r>
              <a:rPr lang="en-US" altLang="zh-CN" sz="2900" b="1" dirty="0"/>
              <a:t>2</a:t>
            </a:r>
            <a:r>
              <a:rPr lang="zh-CN" altLang="en-US" sz="2900" b="1" dirty="0"/>
              <a:t>）选择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编辑单个文档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，弹出一个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合并到新文档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对话框，选择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全部</a:t>
            </a:r>
            <a:r>
              <a:rPr lang="en-US" altLang="zh-CN" sz="2900" b="1" dirty="0"/>
              <a:t>】</a:t>
            </a:r>
            <a:r>
              <a:rPr lang="zh-CN" altLang="en-US" sz="2900" b="1" dirty="0"/>
              <a:t>单选按钮</a:t>
            </a:r>
            <a:r>
              <a:rPr lang="zh-CN" altLang="en-US" sz="2900" b="1" dirty="0" smtClean="0"/>
              <a:t>。</a:t>
            </a:r>
            <a:endParaRPr lang="en-US" altLang="zh-CN" sz="2900" b="1" dirty="0" smtClean="0"/>
          </a:p>
          <a:p>
            <a:pPr marL="457200" lvl="1" indent="0">
              <a:buNone/>
            </a:pPr>
            <a:r>
              <a:rPr lang="zh-CN" altLang="en-US" sz="2900" b="1" dirty="0" smtClean="0"/>
              <a:t>（</a:t>
            </a:r>
            <a:r>
              <a:rPr lang="en-US" altLang="zh-CN" sz="2900" b="1" dirty="0"/>
              <a:t>3</a:t>
            </a:r>
            <a:r>
              <a:rPr lang="zh-CN" altLang="en-US" sz="2900" b="1" dirty="0"/>
              <a:t>）单击</a:t>
            </a:r>
            <a:r>
              <a:rPr lang="en-US" altLang="zh-CN" sz="2900" b="1" dirty="0"/>
              <a:t>【</a:t>
            </a:r>
            <a:r>
              <a:rPr lang="zh-CN" altLang="en-US" sz="2900" b="1" dirty="0"/>
              <a:t>确定</a:t>
            </a:r>
            <a:r>
              <a:rPr lang="en-US" altLang="zh-CN" sz="2900" b="1" dirty="0" smtClean="0"/>
              <a:t>】</a:t>
            </a:r>
            <a:endParaRPr lang="zh-CN" altLang="zh-CN" sz="2900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7507" y="325428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2.4.5 </a:t>
            </a:r>
            <a:r>
              <a:rPr lang="zh-CN" altLang="zh-CN" b="1" dirty="0"/>
              <a:t>邮件合并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grpSp>
        <p:nvGrpSpPr>
          <p:cNvPr id="20" name="画布 18"/>
          <p:cNvGrpSpPr/>
          <p:nvPr/>
        </p:nvGrpSpPr>
        <p:grpSpPr>
          <a:xfrm>
            <a:off x="1534016" y="3265139"/>
            <a:ext cx="7381384" cy="2709633"/>
            <a:chOff x="0" y="0"/>
            <a:chExt cx="4739005" cy="2011431"/>
          </a:xfrm>
        </p:grpSpPr>
        <p:sp>
          <p:nvSpPr>
            <p:cNvPr id="21" name="矩形 20"/>
            <p:cNvSpPr/>
            <p:nvPr/>
          </p:nvSpPr>
          <p:spPr>
            <a:xfrm>
              <a:off x="0" y="0"/>
              <a:ext cx="4739005" cy="2011045"/>
            </a:xfrm>
            <a:prstGeom prst="rect">
              <a:avLst/>
            </a:prstGeom>
            <a:ln>
              <a:noFill/>
            </a:ln>
          </p:spPr>
        </p:sp>
        <p:grpSp>
          <p:nvGrpSpPr>
            <p:cNvPr id="22" name="组合 21"/>
            <p:cNvGrpSpPr/>
            <p:nvPr/>
          </p:nvGrpSpPr>
          <p:grpSpPr>
            <a:xfrm>
              <a:off x="123096" y="124272"/>
              <a:ext cx="4472299" cy="1401638"/>
              <a:chOff x="228600" y="64638"/>
              <a:chExt cx="4472299" cy="1401638"/>
            </a:xfrm>
          </p:grpSpPr>
          <p:pic>
            <p:nvPicPr>
              <p:cNvPr id="28" name="图片 2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228600" y="170475"/>
                <a:ext cx="771429" cy="914286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189650" y="265725"/>
                <a:ext cx="1409524" cy="695238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84899" y="64638"/>
                <a:ext cx="2016000" cy="1400198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31" name="文本框 930"/>
              <p:cNvSpPr txBox="1"/>
              <p:nvPr/>
            </p:nvSpPr>
            <p:spPr>
              <a:xfrm>
                <a:off x="314325" y="1217991"/>
                <a:ext cx="629892" cy="24828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①单击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文本框 930"/>
              <p:cNvSpPr txBox="1"/>
              <p:nvPr/>
            </p:nvSpPr>
            <p:spPr>
              <a:xfrm>
                <a:off x="1598414" y="1208700"/>
                <a:ext cx="734060" cy="248285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noAutofit/>
              </a:bodyPr>
              <a:lstStyle/>
              <a:p>
                <a:pPr marL="33655" algn="just">
                  <a:lnSpc>
                    <a:spcPct val="150000"/>
                  </a:lnSpc>
                  <a:spcBef>
                    <a:spcPts val="100"/>
                  </a:spcBef>
                  <a:spcAft>
                    <a:spcPts val="300"/>
                  </a:spcAft>
                </a:pPr>
                <a:r>
                  <a:rPr lang="zh-CN" sz="1050" kern="100"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②单击</a:t>
                </a:r>
                <a:endPara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1189650" y="170475"/>
                <a:ext cx="1409524" cy="32385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cxnSp>
            <p:nvCxnSpPr>
              <p:cNvPr id="34" name="直接箭头连接符 33"/>
              <p:cNvCxnSpPr/>
              <p:nvPr/>
            </p:nvCxnSpPr>
            <p:spPr>
              <a:xfrm flipV="1">
                <a:off x="609600" y="809625"/>
                <a:ext cx="0" cy="4086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直接箭头连接符 34"/>
              <p:cNvCxnSpPr>
                <a:endCxn id="33" idx="4"/>
              </p:cNvCxnSpPr>
              <p:nvPr/>
            </p:nvCxnSpPr>
            <p:spPr>
              <a:xfrm flipV="1">
                <a:off x="1894412" y="494325"/>
                <a:ext cx="0" cy="71437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文本框 930"/>
            <p:cNvSpPr txBox="1"/>
            <p:nvPr/>
          </p:nvSpPr>
          <p:spPr>
            <a:xfrm>
              <a:off x="1113448" y="1706631"/>
              <a:ext cx="2829902" cy="304800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600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生成</a:t>
              </a:r>
              <a:r>
                <a:rPr lang="zh-CN" sz="1600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嘉宾信函文档操作示意图</a:t>
              </a:r>
              <a:endParaRPr lang="zh-CN" sz="16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6154" y="1821048"/>
            <a:ext cx="5074226" cy="3140917"/>
          </a:xfrm>
        </p:spPr>
        <p:txBody>
          <a:bodyPr>
            <a:normAutofit/>
          </a:bodyPr>
          <a:lstStyle/>
          <a:p>
            <a:r>
              <a:rPr lang="zh-CN" altLang="zh-CN" b="1" dirty="0"/>
              <a:t>实训</a:t>
            </a:r>
            <a:r>
              <a:rPr lang="en-US" altLang="zh-CN" b="1" dirty="0"/>
              <a:t>1 </a:t>
            </a:r>
            <a:r>
              <a:rPr lang="zh-CN" altLang="zh-CN" b="1" dirty="0"/>
              <a:t>用制作标签的方法制作</a:t>
            </a:r>
            <a:r>
              <a:rPr lang="zh-CN" altLang="zh-CN" b="1" dirty="0" smtClean="0"/>
              <a:t>准考证</a:t>
            </a:r>
            <a:endParaRPr lang="en-US" altLang="zh-CN" b="1" dirty="0" smtClean="0"/>
          </a:p>
          <a:p>
            <a:pPr lvl="1"/>
            <a:r>
              <a:rPr lang="zh-CN" altLang="zh-CN" b="1" dirty="0"/>
              <a:t>操作提示：</a:t>
            </a:r>
            <a:endParaRPr lang="zh-CN" altLang="zh-CN" b="1" dirty="0"/>
          </a:p>
          <a:p>
            <a:pPr lvl="1"/>
            <a:r>
              <a:rPr lang="zh-CN" altLang="zh-CN" dirty="0"/>
              <a:t>用邮件合并的方法制作标签与制作信函，有些区别，区别在页面布局上，因为标签要打印在</a:t>
            </a:r>
            <a:r>
              <a:rPr lang="en-US" altLang="zh-CN" dirty="0"/>
              <a:t>A4</a:t>
            </a:r>
            <a:r>
              <a:rPr lang="zh-CN" altLang="zh-CN" dirty="0"/>
              <a:t>纸上，一张</a:t>
            </a:r>
            <a:r>
              <a:rPr lang="en-US" altLang="zh-CN" dirty="0"/>
              <a:t>A4</a:t>
            </a:r>
            <a:r>
              <a:rPr lang="zh-CN" altLang="zh-CN" dirty="0"/>
              <a:t>纸可以打印若干张标签</a:t>
            </a:r>
            <a:r>
              <a:rPr lang="zh-CN" altLang="zh-CN" dirty="0" smtClean="0"/>
              <a:t>。</a:t>
            </a:r>
            <a:endParaRPr lang="en-US" altLang="zh-CN" b="1" dirty="0" smtClean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390531"/>
            <a:ext cx="10972800" cy="870297"/>
          </a:xfrm>
        </p:spPr>
        <p:txBody>
          <a:bodyPr>
            <a:normAutofit/>
          </a:bodyPr>
          <a:lstStyle/>
          <a:p>
            <a:r>
              <a:rPr lang="en-US" altLang="zh-CN" b="1" dirty="0"/>
              <a:t>2.5 </a:t>
            </a:r>
            <a:r>
              <a:rPr lang="zh-CN" altLang="zh-CN" b="1" dirty="0"/>
              <a:t>实训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1"/>
          <a:stretch>
            <a:fillRect/>
          </a:stretch>
        </p:blipFill>
        <p:spPr>
          <a:xfrm>
            <a:off x="6096000" y="1565554"/>
            <a:ext cx="5207578" cy="41617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08968" y="1908984"/>
            <a:ext cx="9877777" cy="3174004"/>
          </a:xfrm>
        </p:spPr>
        <p:txBody>
          <a:bodyPr/>
          <a:lstStyle/>
          <a:p>
            <a:r>
              <a:rPr lang="zh-CN" altLang="zh-CN" b="1" dirty="0"/>
              <a:t>知识目标：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）掌握使用邮件合并功能制作批量邀请函的方法；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/>
              <a:t>2</a:t>
            </a:r>
            <a:r>
              <a:rPr lang="zh-CN" altLang="zh-CN" smtClean="0"/>
              <a:t>）</a:t>
            </a:r>
            <a:r>
              <a:rPr lang="zh-CN" altLang="en-US"/>
              <a:t>掌</a:t>
            </a:r>
            <a:r>
              <a:rPr lang="zh-CN" altLang="en-US" smtClean="0"/>
              <a:t>握制作标签的方法</a:t>
            </a:r>
            <a:endParaRPr lang="zh-CN" altLang="zh-CN" dirty="0"/>
          </a:p>
          <a:p>
            <a:r>
              <a:rPr lang="zh-CN" altLang="zh-CN" b="1" dirty="0"/>
              <a:t>能力目标：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）能够利用邮件合并功能编辑和制作精美实用的邀请函；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1.1 </a:t>
            </a:r>
            <a:r>
              <a:rPr lang="zh-CN" altLang="en-US" b="1" dirty="0" smtClean="0"/>
              <a:t>教学目标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507" y="1731254"/>
            <a:ext cx="10072002" cy="2907981"/>
          </a:xfrm>
        </p:spPr>
        <p:txBody>
          <a:bodyPr>
            <a:normAutofit/>
          </a:bodyPr>
          <a:lstStyle/>
          <a:p>
            <a:r>
              <a:rPr lang="zh-CN" altLang="zh-CN" b="1" dirty="0"/>
              <a:t>操作要求：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）在一张</a:t>
            </a:r>
            <a:r>
              <a:rPr lang="en-US" altLang="zh-CN" dirty="0"/>
              <a:t>A4</a:t>
            </a:r>
            <a:r>
              <a:rPr lang="zh-CN" altLang="zh-CN" dirty="0"/>
              <a:t>的纸上制作</a:t>
            </a:r>
            <a:r>
              <a:rPr lang="en-US" altLang="zh-CN" dirty="0"/>
              <a:t>4</a:t>
            </a:r>
            <a:r>
              <a:rPr lang="zh-CN" altLang="zh-CN" dirty="0"/>
              <a:t>份</a:t>
            </a:r>
            <a:r>
              <a:rPr lang="zh-CN" altLang="zh-CN" dirty="0" smtClean="0"/>
              <a:t>准考证</a:t>
            </a:r>
            <a:r>
              <a:rPr lang="zh-CN" altLang="en-US" dirty="0" smtClean="0"/>
              <a:t>标签</a:t>
            </a:r>
            <a:r>
              <a:rPr lang="zh-CN" altLang="zh-CN" dirty="0" smtClean="0"/>
              <a:t>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）准考证的规格为长</a:t>
            </a:r>
            <a:r>
              <a:rPr lang="en-US" altLang="zh-CN" dirty="0"/>
              <a:t>13</a:t>
            </a:r>
            <a:r>
              <a:rPr lang="zh-CN" altLang="zh-CN" dirty="0"/>
              <a:t>厘米，高为</a:t>
            </a:r>
            <a:r>
              <a:rPr lang="en-US" altLang="zh-CN" dirty="0"/>
              <a:t>9</a:t>
            </a:r>
            <a:r>
              <a:rPr lang="zh-CN" altLang="zh-CN" dirty="0"/>
              <a:t>厘米；</a:t>
            </a:r>
            <a:endParaRPr lang="zh-CN" altLang="zh-CN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）将制作好的准考证主文档命名为“准考证主文档”保存到“我的作品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案例二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</a:t>
            </a:r>
            <a:r>
              <a:rPr lang="zh-CN" altLang="zh-CN" dirty="0"/>
              <a:t>”中，并由准考证主文档生成一个每个学生一张准考证的文档，文档名为“学生准考证”也保存到“我的作品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案例二</a:t>
            </a:r>
            <a:r>
              <a:rPr lang="en-US" altLang="zh-CN" dirty="0"/>
              <a:t>/</a:t>
            </a:r>
            <a:r>
              <a:rPr lang="zh-CN" altLang="zh-CN" dirty="0"/>
              <a:t>实训</a:t>
            </a:r>
            <a:r>
              <a:rPr lang="en-US" altLang="zh-CN" dirty="0"/>
              <a:t>1</a:t>
            </a:r>
            <a:r>
              <a:rPr lang="zh-CN" altLang="zh-CN" dirty="0"/>
              <a:t>中”。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2.5 </a:t>
            </a:r>
            <a:r>
              <a:rPr lang="zh-CN" altLang="zh-CN" b="1" dirty="0"/>
              <a:t>实训</a:t>
            </a:r>
            <a:r>
              <a:rPr lang="zh-CN" altLang="zh-CN" b="1" dirty="0" smtClean="0"/>
              <a:t>操作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22416" y="2016561"/>
            <a:ext cx="9877777" cy="3093321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zh-CN" dirty="0"/>
              <a:t>打开“素材</a:t>
            </a:r>
            <a:r>
              <a:rPr lang="en-US" altLang="zh-CN" dirty="0"/>
              <a:t>/</a:t>
            </a:r>
            <a:r>
              <a:rPr lang="zh-CN" altLang="zh-CN" dirty="0"/>
              <a:t>案例二</a:t>
            </a:r>
            <a:r>
              <a:rPr lang="en-US" altLang="zh-CN" dirty="0"/>
              <a:t>/</a:t>
            </a:r>
            <a:r>
              <a:rPr lang="zh-CN" altLang="zh-CN" dirty="0"/>
              <a:t>邀请函主文档（素材）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”，然后将文档另存为“邀请函主文档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”，保存到“我的作品</a:t>
            </a:r>
            <a:r>
              <a:rPr lang="en-US" altLang="zh-CN" dirty="0"/>
              <a:t>/</a:t>
            </a:r>
            <a:r>
              <a:rPr lang="zh-CN" altLang="zh-CN" dirty="0"/>
              <a:t>案例二”中；</a:t>
            </a:r>
            <a:endParaRPr lang="zh-CN" altLang="zh-CN" dirty="0"/>
          </a:p>
          <a:p>
            <a:r>
              <a:rPr lang="en-US" altLang="zh-CN" dirty="0"/>
              <a:t>2.</a:t>
            </a:r>
            <a:r>
              <a:rPr lang="zh-CN" altLang="zh-CN" dirty="0"/>
              <a:t>页面设置：将主文档设置为高</a:t>
            </a:r>
            <a:r>
              <a:rPr lang="en-US" altLang="zh-CN" dirty="0"/>
              <a:t>18</a:t>
            </a:r>
            <a:r>
              <a:rPr lang="zh-CN" altLang="zh-CN" dirty="0"/>
              <a:t>厘米，宽</a:t>
            </a:r>
            <a:r>
              <a:rPr lang="en-US" altLang="zh-CN" dirty="0"/>
              <a:t>30</a:t>
            </a:r>
            <a:r>
              <a:rPr lang="zh-CN" altLang="zh-CN" dirty="0"/>
              <a:t>厘米，使用普通页边距；</a:t>
            </a:r>
            <a:endParaRPr lang="zh-CN" altLang="zh-CN" dirty="0"/>
          </a:p>
          <a:p>
            <a:r>
              <a:rPr lang="en-US" altLang="zh-CN" dirty="0"/>
              <a:t>3.</a:t>
            </a:r>
            <a:r>
              <a:rPr lang="zh-CN" altLang="zh-CN" dirty="0"/>
              <a:t>将图片文件“主文档背景</a:t>
            </a:r>
            <a:r>
              <a:rPr lang="en-US" altLang="zh-CN" dirty="0"/>
              <a:t>.</a:t>
            </a:r>
            <a:r>
              <a:rPr lang="en-US" altLang="zh-CN" dirty="0" err="1"/>
              <a:t>png</a:t>
            </a:r>
            <a:r>
              <a:rPr lang="zh-CN" altLang="zh-CN" dirty="0"/>
              <a:t>”设置为邀请函背景；</a:t>
            </a:r>
            <a:endParaRPr lang="zh-CN" altLang="zh-CN" dirty="0"/>
          </a:p>
          <a:p>
            <a:r>
              <a:rPr lang="en-US" altLang="zh-CN" dirty="0"/>
              <a:t>4.</a:t>
            </a:r>
            <a:r>
              <a:rPr lang="zh-CN" altLang="zh-CN" dirty="0"/>
              <a:t>适当调整邀请函内容的字体、字号和字体颜色，调整邀请函内容的段落对齐方式和行距；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1.3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9310" y="2177925"/>
            <a:ext cx="9877777" cy="3052981"/>
          </a:xfrm>
        </p:spPr>
        <p:txBody>
          <a:bodyPr>
            <a:normAutofit/>
          </a:bodyPr>
          <a:lstStyle/>
          <a:p>
            <a:r>
              <a:rPr lang="en-US" altLang="zh-CN" dirty="0"/>
              <a:t>5.</a:t>
            </a:r>
            <a:r>
              <a:rPr lang="zh-CN" altLang="zh-CN" dirty="0"/>
              <a:t>使用邮件合并功能在尊敬的后面插入拟邀请的嘉宾的姓名和称呼（嘉宾为男性的称为先生，嘉宾是女性的称呼为女士），邀请的嘉宾收录在“通信录</a:t>
            </a:r>
            <a:r>
              <a:rPr lang="en-US" altLang="zh-CN" dirty="0"/>
              <a:t>.</a:t>
            </a:r>
            <a:r>
              <a:rPr lang="en-US" altLang="zh-CN" dirty="0" err="1"/>
              <a:t>xls</a:t>
            </a:r>
            <a:r>
              <a:rPr lang="zh-CN" altLang="zh-CN" dirty="0"/>
              <a:t>”文件中；</a:t>
            </a:r>
            <a:endParaRPr lang="zh-CN" altLang="zh-CN" dirty="0"/>
          </a:p>
          <a:p>
            <a:r>
              <a:rPr lang="en-US" altLang="zh-CN" dirty="0"/>
              <a:t>6.</a:t>
            </a:r>
            <a:r>
              <a:rPr lang="zh-CN" altLang="zh-CN" dirty="0"/>
              <a:t>邀请函编辑好之后，最后生成一个每页只包含一名嘉宾的信函文件，文件名为“邀请函</a:t>
            </a:r>
            <a:r>
              <a:rPr lang="en-US" altLang="zh-CN" dirty="0"/>
              <a:t>.</a:t>
            </a:r>
            <a:r>
              <a:rPr lang="en-US" altLang="zh-CN" dirty="0" err="1"/>
              <a:t>docx</a:t>
            </a:r>
            <a:r>
              <a:rPr lang="zh-CN" altLang="zh-CN" dirty="0"/>
              <a:t>”；</a:t>
            </a:r>
            <a:endParaRPr lang="zh-CN" altLang="zh-CN" dirty="0"/>
          </a:p>
          <a:p>
            <a:r>
              <a:rPr lang="en-US" altLang="zh-CN" dirty="0"/>
              <a:t>7.</a:t>
            </a:r>
            <a:r>
              <a:rPr lang="zh-CN" altLang="zh-CN" dirty="0"/>
              <a:t>制作批量中文信封。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1.3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要求</a:t>
            </a:r>
            <a:r>
              <a:rPr lang="zh-CN" altLang="en-US" b="1" dirty="0" smtClean="0"/>
              <a:t>（续）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案例</a:t>
            </a:r>
            <a:r>
              <a:rPr lang="zh-CN" altLang="en-US" dirty="0" smtClean="0"/>
              <a:t>二 </a:t>
            </a:r>
            <a:r>
              <a:rPr lang="zh-CN" altLang="zh-CN" dirty="0" smtClean="0"/>
              <a:t>部分效果</a:t>
            </a:r>
            <a:r>
              <a:rPr lang="zh-CN" altLang="en-US" dirty="0"/>
              <a:t>截</a:t>
            </a:r>
            <a:r>
              <a:rPr lang="zh-CN" altLang="en-US" dirty="0" smtClean="0"/>
              <a:t>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6438126"/>
            <a:ext cx="12192000" cy="419874"/>
          </a:xfrm>
          <a:prstGeom prst="rect">
            <a:avLst/>
          </a:prstGeom>
          <a:solidFill>
            <a:srgbClr val="942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311" y="6561376"/>
            <a:ext cx="2639996" cy="252000"/>
          </a:xfrm>
          <a:prstGeom prst="rect">
            <a:avLst/>
          </a:prstGeom>
        </p:spPr>
      </p:pic>
      <p:grpSp>
        <p:nvGrpSpPr>
          <p:cNvPr id="9" name="画布 25"/>
          <p:cNvGrpSpPr/>
          <p:nvPr/>
        </p:nvGrpSpPr>
        <p:grpSpPr>
          <a:xfrm>
            <a:off x="524540" y="2526367"/>
            <a:ext cx="4817110" cy="2672954"/>
            <a:chOff x="0" y="0"/>
            <a:chExt cx="4817110" cy="1536065"/>
          </a:xfrm>
        </p:grpSpPr>
        <p:sp>
          <p:nvSpPr>
            <p:cNvPr id="10" name="矩形 9"/>
            <p:cNvSpPr/>
            <p:nvPr/>
          </p:nvSpPr>
          <p:spPr>
            <a:xfrm>
              <a:off x="0" y="0"/>
              <a:ext cx="4817110" cy="1536065"/>
            </a:xfrm>
            <a:prstGeom prst="rect">
              <a:avLst/>
            </a:prstGeom>
          </p:spPr>
        </p:sp>
        <p:pic>
          <p:nvPicPr>
            <p:cNvPr id="11" name="图片 1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6213" y="36000"/>
              <a:ext cx="4726305" cy="1133475"/>
            </a:xfrm>
            <a:prstGeom prst="rect">
              <a:avLst/>
            </a:prstGeom>
          </p:spPr>
        </p:pic>
        <p:sp>
          <p:nvSpPr>
            <p:cNvPr id="12" name="文本框 891"/>
            <p:cNvSpPr txBox="1"/>
            <p:nvPr/>
          </p:nvSpPr>
          <p:spPr>
            <a:xfrm>
              <a:off x="1727222" y="1177141"/>
              <a:ext cx="1301115" cy="32004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2-1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数据源截图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画布 104"/>
          <p:cNvGrpSpPr/>
          <p:nvPr/>
        </p:nvGrpSpPr>
        <p:grpSpPr>
          <a:xfrm>
            <a:off x="6051827" y="2526367"/>
            <a:ext cx="4810760" cy="3131951"/>
            <a:chOff x="0" y="0"/>
            <a:chExt cx="4810760" cy="3131951"/>
          </a:xfrm>
        </p:grpSpPr>
        <p:sp>
          <p:nvSpPr>
            <p:cNvPr id="14" name="矩形 13"/>
            <p:cNvSpPr/>
            <p:nvPr/>
          </p:nvSpPr>
          <p:spPr>
            <a:xfrm>
              <a:off x="0" y="0"/>
              <a:ext cx="4810760" cy="3131820"/>
            </a:xfrm>
            <a:prstGeom prst="rect">
              <a:avLst/>
            </a:prstGeom>
          </p:spPr>
        </p:sp>
        <p:pic>
          <p:nvPicPr>
            <p:cNvPr id="15" name="图片 14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80000" y="35999"/>
              <a:ext cx="4499610" cy="2736850"/>
            </a:xfrm>
            <a:prstGeom prst="rect">
              <a:avLst/>
            </a:prstGeom>
          </p:spPr>
        </p:pic>
        <p:sp>
          <p:nvSpPr>
            <p:cNvPr id="16" name="文本框 891"/>
            <p:cNvSpPr txBox="1"/>
            <p:nvPr/>
          </p:nvSpPr>
          <p:spPr>
            <a:xfrm>
              <a:off x="1763140" y="2812546"/>
              <a:ext cx="1301115" cy="31940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2-2 </a:t>
              </a:r>
              <a:r>
                <a:rPr lang="zh-CN" sz="1050" kern="1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主文档样例</a:t>
              </a:r>
              <a:endParaRPr lang="zh-CN" sz="1050" kern="10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36830" algn="ctr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en-US" sz="120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宋体" panose="02010600030101010101" pitchFamily="2" charset="-122"/>
                </a:rPr>
                <a:t> </a:t>
              </a:r>
              <a:endParaRPr lang="zh-CN" sz="105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2.4.2 </a:t>
            </a:r>
            <a:r>
              <a:rPr lang="zh-CN" altLang="zh-CN" b="1" dirty="0" smtClean="0"/>
              <a:t>页面设置</a:t>
            </a:r>
            <a:endParaRPr lang="en-US" altLang="zh-CN" b="1" dirty="0" smtClean="0"/>
          </a:p>
          <a:p>
            <a:pPr lvl="1"/>
            <a:r>
              <a:rPr lang="zh-CN" altLang="zh-CN" dirty="0"/>
              <a:t>“普通页边距”是属于</a:t>
            </a:r>
            <a:r>
              <a:rPr lang="en-US" altLang="zh-CN" dirty="0"/>
              <a:t>Word2013</a:t>
            </a:r>
            <a:r>
              <a:rPr lang="zh-CN" altLang="zh-CN" dirty="0"/>
              <a:t>的内置格式。</a:t>
            </a:r>
            <a:endParaRPr lang="zh-CN" altLang="zh-CN" dirty="0"/>
          </a:p>
          <a:p>
            <a:pPr lvl="1"/>
            <a:r>
              <a:rPr lang="zh-CN" altLang="zh-CN" dirty="0"/>
              <a:t>切换到【页面布局】选项卡，在【页面设置】分组中单击【页边距】命令下方的三角按钮在弹出的菜单中选择【普通】</a:t>
            </a:r>
            <a:r>
              <a:rPr lang="zh-CN" altLang="zh-CN" dirty="0" smtClean="0"/>
              <a:t>。</a:t>
            </a:r>
            <a:endParaRPr lang="zh-CN" altLang="zh-CN" dirty="0"/>
          </a:p>
          <a:p>
            <a:endParaRPr lang="zh-CN" altLang="zh-CN" b="1" dirty="0"/>
          </a:p>
          <a:p>
            <a:endParaRPr lang="zh-CN" altLang="zh-CN" b="1" dirty="0"/>
          </a:p>
          <a:p>
            <a:endParaRPr lang="zh-CN" altLang="en-US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1.5 </a:t>
            </a:r>
            <a:r>
              <a:rPr lang="zh-CN" altLang="zh-CN" b="1" dirty="0"/>
              <a:t>操作</a:t>
            </a:r>
            <a:r>
              <a:rPr lang="zh-CN" altLang="zh-CN" b="1" dirty="0" smtClean="0"/>
              <a:t>过程</a:t>
            </a:r>
            <a:r>
              <a:rPr lang="zh-CN" altLang="en-US" b="1" dirty="0" smtClean="0"/>
              <a:t>要点讲解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画布 12"/>
          <p:cNvGrpSpPr/>
          <p:nvPr/>
        </p:nvGrpSpPr>
        <p:grpSpPr>
          <a:xfrm>
            <a:off x="1676398" y="835437"/>
            <a:ext cx="8278093" cy="4995329"/>
            <a:chOff x="0" y="0"/>
            <a:chExt cx="4724400" cy="3385820"/>
          </a:xfrm>
        </p:grpSpPr>
        <p:sp>
          <p:nvSpPr>
            <p:cNvPr id="5" name="矩形 4"/>
            <p:cNvSpPr/>
            <p:nvPr/>
          </p:nvSpPr>
          <p:spPr>
            <a:xfrm>
              <a:off x="0" y="0"/>
              <a:ext cx="4724400" cy="3385820"/>
            </a:xfrm>
            <a:prstGeom prst="rect">
              <a:avLst/>
            </a:prstGeom>
            <a:ln>
              <a:noFill/>
            </a:ln>
          </p:spPr>
        </p:sp>
        <p:sp>
          <p:nvSpPr>
            <p:cNvPr id="6" name="文本框 185"/>
            <p:cNvSpPr txBox="1"/>
            <p:nvPr/>
          </p:nvSpPr>
          <p:spPr>
            <a:xfrm>
              <a:off x="552383" y="2997219"/>
              <a:ext cx="1466917" cy="26592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页边距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文本框 193"/>
            <p:cNvSpPr txBox="1"/>
            <p:nvPr/>
          </p:nvSpPr>
          <p:spPr>
            <a:xfrm>
              <a:off x="2818964" y="2984586"/>
              <a:ext cx="1404000" cy="278722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marL="33655" algn="just">
                <a:lnSpc>
                  <a:spcPct val="150000"/>
                </a:lnSpc>
                <a:spcBef>
                  <a:spcPts val="100"/>
                </a:spcBef>
                <a:spcAft>
                  <a:spcPts val="300"/>
                </a:spcAft>
              </a:pPr>
              <a:r>
                <a:rPr lang="zh-CN" kern="100" dirty="0" smtClean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设置</a:t>
              </a:r>
              <a:r>
                <a:rPr lang="zh-CN" kern="1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纸张大小</a:t>
              </a:r>
              <a:endParaRPr lang="zh-CN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" name="组合 7"/>
            <p:cNvGrpSpPr/>
            <p:nvPr/>
          </p:nvGrpSpPr>
          <p:grpSpPr>
            <a:xfrm>
              <a:off x="125925" y="38110"/>
              <a:ext cx="4438948" cy="2819959"/>
              <a:chOff x="125925" y="38110"/>
              <a:chExt cx="4438948" cy="2819959"/>
            </a:xfrm>
          </p:grpSpPr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125925" y="50294"/>
                <a:ext cx="2196000" cy="654134"/>
              </a:xfrm>
              <a:prstGeom prst="rect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pic>
            <p:nvPicPr>
              <p:cNvPr id="10" name="图片 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476873" y="38110"/>
                <a:ext cx="2088000" cy="2819959"/>
              </a:xfrm>
              <a:prstGeom prst="rect">
                <a:avLst/>
              </a:prstGeom>
            </p:spPr>
          </p:pic>
          <p:pic>
            <p:nvPicPr>
              <p:cNvPr id="11" name="图片 10"/>
              <p:cNvPicPr>
                <a:picLocks noChangeAspect="1"/>
              </p:cNvPicPr>
              <p:nvPr/>
            </p:nvPicPr>
            <p:blipFill rotWithShape="1">
              <a:blip r:embed="rId3"/>
              <a:srcRect t="-7" r="7063" b="22"/>
              <a:stretch>
                <a:fillRect/>
              </a:stretch>
            </p:blipFill>
            <p:spPr>
              <a:xfrm>
                <a:off x="161925" y="981056"/>
                <a:ext cx="2160000" cy="1816135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12" name="椭圆 11"/>
              <p:cNvSpPr/>
              <p:nvPr/>
            </p:nvSpPr>
            <p:spPr>
              <a:xfrm>
                <a:off x="162000" y="1114310"/>
                <a:ext cx="2095426" cy="47636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476225" y="38111"/>
                <a:ext cx="323807" cy="55244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2914215" y="675853"/>
                <a:ext cx="580822" cy="343207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757" y="2473761"/>
            <a:ext cx="9877777" cy="2057898"/>
          </a:xfrm>
        </p:spPr>
        <p:txBody>
          <a:bodyPr/>
          <a:lstStyle/>
          <a:p>
            <a:r>
              <a:rPr lang="zh-CN" altLang="zh-CN" dirty="0"/>
              <a:t>设置背景图片可以采用案例一的实训</a:t>
            </a:r>
            <a:r>
              <a:rPr lang="en-US" altLang="zh-CN" dirty="0"/>
              <a:t>1</a:t>
            </a:r>
            <a:r>
              <a:rPr lang="zh-CN" altLang="zh-CN" dirty="0"/>
              <a:t>介绍的方法完成，但是本案例提供的背景图片尺寸较小，用这种方法效果不理想，下面我们采用另一种操作方法。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2.4.4 </a:t>
            </a:r>
            <a:r>
              <a:rPr lang="zh-CN" altLang="zh-CN" b="1" dirty="0"/>
              <a:t>设置文档</a:t>
            </a:r>
            <a:r>
              <a:rPr lang="zh-CN" altLang="zh-CN" b="1" dirty="0" smtClean="0"/>
              <a:t>背景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6545" y="2004531"/>
            <a:ext cx="9877777" cy="3450696"/>
          </a:xfrm>
        </p:spPr>
        <p:txBody>
          <a:bodyPr/>
          <a:lstStyle/>
          <a:p>
            <a:r>
              <a:rPr lang="en-US" altLang="zh-CN" b="1" dirty="0"/>
              <a:t>1 </a:t>
            </a:r>
            <a:r>
              <a:rPr lang="zh-CN" altLang="zh-CN" b="1" dirty="0"/>
              <a:t>插入图片</a:t>
            </a:r>
            <a:endParaRPr lang="zh-CN" altLang="zh-CN" b="1" dirty="0"/>
          </a:p>
          <a:p>
            <a:pPr marL="457200" lvl="1" indent="0">
              <a:buNone/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）切换到【插入】选项卡，在【插图】分组中单击【图片】命令，弹出【插入图片】</a:t>
            </a:r>
            <a:r>
              <a:rPr lang="zh-CN" altLang="zh-CN" dirty="0" smtClean="0"/>
              <a:t>对话框</a:t>
            </a:r>
            <a:r>
              <a:rPr lang="zh-CN" altLang="en-US" dirty="0"/>
              <a:t>。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2.4.4 </a:t>
            </a:r>
            <a:r>
              <a:rPr lang="zh-CN" altLang="zh-CN" b="1" dirty="0"/>
              <a:t>设置文档</a:t>
            </a:r>
            <a:r>
              <a:rPr lang="zh-CN" altLang="zh-CN" b="1" dirty="0" smtClean="0"/>
              <a:t>背景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1584931" y="3690821"/>
            <a:ext cx="5584796" cy="1764406"/>
            <a:chOff x="180000" y="180000"/>
            <a:chExt cx="2933333" cy="1180952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0000" y="180000"/>
              <a:ext cx="2933333" cy="1180952"/>
            </a:xfrm>
            <a:prstGeom prst="rect">
              <a:avLst/>
            </a:prstGeom>
          </p:spPr>
        </p:pic>
        <p:sp>
          <p:nvSpPr>
            <p:cNvPr id="6" name="椭圆 5"/>
            <p:cNvSpPr/>
            <p:nvPr/>
          </p:nvSpPr>
          <p:spPr>
            <a:xfrm>
              <a:off x="295275" y="408342"/>
              <a:ext cx="486750" cy="6105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1886</Words>
  <Application>WPS 演示</Application>
  <PresentationFormat>宽屏</PresentationFormat>
  <Paragraphs>171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宋体</vt:lpstr>
      <vt:lpstr>Wingdings</vt:lpstr>
      <vt:lpstr>Symbol</vt:lpstr>
      <vt:lpstr>Times New Roman</vt:lpstr>
      <vt:lpstr>Candara</vt:lpstr>
      <vt:lpstr>华文新魏</vt:lpstr>
      <vt:lpstr>微软雅黑</vt:lpstr>
      <vt:lpstr>Arial Unicode MS</vt:lpstr>
      <vt:lpstr>华文楷体</vt:lpstr>
      <vt:lpstr>Calibri</vt:lpstr>
      <vt:lpstr>波形</vt:lpstr>
      <vt:lpstr>案例二 制作一份邀请函</vt:lpstr>
      <vt:lpstr>1.1 教学目标</vt:lpstr>
      <vt:lpstr>1.3 操作要求</vt:lpstr>
      <vt:lpstr>1.3 操作要求（续）</vt:lpstr>
      <vt:lpstr>案例二 部分效果截图</vt:lpstr>
      <vt:lpstr>1.5 操作过程要点讲解</vt:lpstr>
      <vt:lpstr>PowerPoint 演示文稿</vt:lpstr>
      <vt:lpstr>2.4.4 设置文档背景</vt:lpstr>
      <vt:lpstr>2.4.4 设置文档背景</vt:lpstr>
      <vt:lpstr>2.4.4 设置文档背景</vt:lpstr>
      <vt:lpstr>2.4.4 设置文档背景</vt:lpstr>
      <vt:lpstr>2.4.5 邮件合并操作</vt:lpstr>
      <vt:lpstr>2.4.5 邮件合并操作</vt:lpstr>
      <vt:lpstr>2.4.5 邮件合并操作</vt:lpstr>
      <vt:lpstr>2.4.5 邮件合并操作</vt:lpstr>
      <vt:lpstr>2.4.5 邮件合并操作</vt:lpstr>
      <vt:lpstr>2.4.5 邮件合并操作</vt:lpstr>
      <vt:lpstr>2.4.5 邮件合并操作</vt:lpstr>
      <vt:lpstr>2.5 实训操作</vt:lpstr>
      <vt:lpstr>2.5 实训操作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办公自动化案例教材</dc:title>
  <dc:creator>Windows</dc:creator>
  <cp:lastModifiedBy>lenovo</cp:lastModifiedBy>
  <cp:revision>33</cp:revision>
  <dcterms:created xsi:type="dcterms:W3CDTF">2019-02-09T02:31:00Z</dcterms:created>
  <dcterms:modified xsi:type="dcterms:W3CDTF">2022-04-21T03:03:53Z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mondata">
    <vt:lpwstr>eyJoZGlkIjoiMmZmMGQ2ZDUwY2MxMjJjNTExYTdjNjg4NDQ0OWVkNGEifQ==</vt:lpwstr>
  </property>
  <property fmtid="{D5CDD505-2E9C-101B-9397-08002B2CF9AE}" pid="3" name="ICV">
    <vt:lpwstr>04455F5478104DD7858DF3FB62A0E384</vt:lpwstr>
  </property>
  <property fmtid="{D5CDD505-2E9C-101B-9397-08002B2CF9AE}" pid="4" name="KSOProductBuildVer">
    <vt:lpwstr>2052-11.1.0.11636</vt:lpwstr>
  </property>
</Properties>
</file>