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sldIdLst>
    <p:sldId id="668" r:id="rId4"/>
    <p:sldId id="601" r:id="rId5"/>
    <p:sldId id="650" r:id="rId7"/>
    <p:sldId id="667" r:id="rId8"/>
    <p:sldId id="608" r:id="rId9"/>
    <p:sldId id="651" r:id="rId10"/>
    <p:sldId id="652" r:id="rId11"/>
    <p:sldId id="654" r:id="rId12"/>
    <p:sldId id="655" r:id="rId13"/>
    <p:sldId id="658" r:id="rId14"/>
    <p:sldId id="659" r:id="rId15"/>
    <p:sldId id="660" r:id="rId16"/>
    <p:sldId id="51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C27"/>
    <a:srgbClr val="2395A3"/>
    <a:srgbClr val="FFCC66"/>
    <a:srgbClr val="E06A5A"/>
    <a:srgbClr val="BFBFBF"/>
    <a:srgbClr val="FFC000"/>
    <a:srgbClr val="4D4D4D"/>
    <a:srgbClr val="C000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44" autoAdjust="0"/>
  </p:normalViewPr>
  <p:slideViewPr>
    <p:cSldViewPr snapToGrid="0">
      <p:cViewPr varScale="1">
        <p:scale>
          <a:sx n="107" d="100"/>
          <a:sy n="107" d="100"/>
        </p:scale>
        <p:origin x="954" y="10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5695C-912A-4589-80ED-26B704255EC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5F4C5-BE9B-4AF2-AB34-40F7687453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75F4C5-BE9B-4AF2-AB34-40F7687453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26046" b="1394"/>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26046" b="1394"/>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26046" b="1394"/>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Ref idx="1001">
        <a:schemeClr val="bg1"/>
      </p:bgRef>
    </p:bg>
    <p:spTree>
      <p:nvGrpSpPr>
        <p:cNvPr id="1" name=""/>
        <p:cNvGrpSpPr/>
        <p:nvPr/>
      </p:nvGrpSpPr>
      <p:grpSpPr>
        <a:xfrm>
          <a:off x="0" y="0"/>
          <a:ext cx="0" cy="0"/>
          <a:chOff x="0" y="0"/>
          <a:chExt cx="0" cy="0"/>
        </a:xfrm>
      </p:grpSpPr>
      <p:pic>
        <p:nvPicPr>
          <p:cNvPr id="9" name="图片 8" descr="C:/Users/WPS/Desktop/堆友AI_20241126_72.jpg堆友AI_20241126_72"/>
          <p:cNvPicPr/>
          <p:nvPr userDrawn="1">
            <p:custDataLst>
              <p:tags r:id="rId2"/>
            </p:custDataLst>
          </p:nvPr>
        </p:nvPicPr>
        <p:blipFill>
          <a:blip r:embed="rId3">
            <a:alphaModFix amt="85000"/>
          </a:blip>
          <a:srcRect t="55" r="4177" b="3939"/>
          <a:stretch>
            <a:fillRect/>
          </a:stretch>
        </p:blipFill>
        <p:spPr>
          <a:xfrm>
            <a:off x="0" y="857250"/>
            <a:ext cx="9144000" cy="5143500"/>
          </a:xfrm>
          <a:prstGeom prst="rect">
            <a:avLst/>
          </a:prstGeom>
        </p:spPr>
      </p:pic>
      <p:sp>
        <p:nvSpPr>
          <p:cNvPr id="13" name="矩形 12"/>
          <p:cNvSpPr/>
          <p:nvPr userDrawn="1">
            <p:custDataLst>
              <p:tags r:id="rId4"/>
            </p:custDataLst>
          </p:nvPr>
        </p:nvSpPr>
        <p:spPr>
          <a:xfrm flipH="1">
            <a:off x="0" y="857250"/>
            <a:ext cx="9143524" cy="5143500"/>
          </a:xfrm>
          <a:prstGeom prst="rect">
            <a:avLst/>
          </a:prstGeom>
          <a:solidFill>
            <a:schemeClr val="bg2">
              <a:alpha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buClrTx/>
              <a:buSzTx/>
              <a:buFontTx/>
            </a:pPr>
            <a:endParaRPr lang="zh-CN" altLang="en-US" sz="1350">
              <a:sym typeface="+mn-ea"/>
            </a:endParaRPr>
          </a:p>
        </p:txBody>
      </p:sp>
      <p:sp>
        <p:nvSpPr>
          <p:cNvPr id="11" name="五边形 320"/>
          <p:cNvSpPr/>
          <p:nvPr userDrawn="1">
            <p:custDataLst>
              <p:tags r:id="rId5"/>
            </p:custDataLst>
          </p:nvPr>
        </p:nvSpPr>
        <p:spPr>
          <a:xfrm flipH="1">
            <a:off x="5612879" y="857250"/>
            <a:ext cx="3531121" cy="5143500"/>
          </a:xfrm>
          <a:prstGeom prst="homePlate">
            <a:avLst>
              <a:gd name="adj" fmla="val 57274"/>
            </a:avLst>
          </a:prstGeom>
          <a:gradFill flip="none" rotWithShape="1">
            <a:gsLst>
              <a:gs pos="0">
                <a:schemeClr val="accent1"/>
              </a:gs>
              <a:gs pos="100000">
                <a:schemeClr val="accent2">
                  <a:lumMod val="91000"/>
                </a:schemeClr>
              </a:gs>
            </a:gsLst>
            <a:lin ang="8400000" scaled="0"/>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endParaRPr lang="zh-CN" altLang="en-US" sz="1350"/>
          </a:p>
        </p:txBody>
      </p:sp>
      <p:sp>
        <p:nvSpPr>
          <p:cNvPr id="27" name="任意多边形: 形状 26"/>
          <p:cNvSpPr/>
          <p:nvPr userDrawn="1">
            <p:custDataLst>
              <p:tags r:id="rId6"/>
            </p:custDataLst>
          </p:nvPr>
        </p:nvSpPr>
        <p:spPr>
          <a:xfrm>
            <a:off x="0" y="857250"/>
            <a:ext cx="1362075" cy="1744504"/>
          </a:xfrm>
          <a:custGeom>
            <a:avLst/>
            <a:gdLst>
              <a:gd name="connsiteX0" fmla="*/ 0 w 2599862"/>
              <a:gd name="connsiteY0" fmla="*/ 0 h 3327672"/>
              <a:gd name="connsiteX1" fmla="*/ 2599862 w 2599862"/>
              <a:gd name="connsiteY1" fmla="*/ 0 h 3327672"/>
              <a:gd name="connsiteX2" fmla="*/ 0 w 2599862"/>
              <a:gd name="connsiteY2" fmla="*/ 3327672 h 3327672"/>
              <a:gd name="connsiteX3" fmla="*/ 0 w 2599862"/>
              <a:gd name="connsiteY3" fmla="*/ 0 h 3327672"/>
            </a:gdLst>
            <a:ahLst/>
            <a:cxnLst>
              <a:cxn ang="0">
                <a:pos x="connsiteX0" y="connsiteY0"/>
              </a:cxn>
              <a:cxn ang="0">
                <a:pos x="connsiteX1" y="connsiteY1"/>
              </a:cxn>
              <a:cxn ang="0">
                <a:pos x="connsiteX2" y="connsiteY2"/>
              </a:cxn>
              <a:cxn ang="0">
                <a:pos x="connsiteX3" y="connsiteY3"/>
              </a:cxn>
            </a:cxnLst>
            <a:rect l="l" t="t" r="r" b="b"/>
            <a:pathLst>
              <a:path w="2599862" h="3327672">
                <a:moveTo>
                  <a:pt x="0" y="0"/>
                </a:moveTo>
                <a:lnTo>
                  <a:pt x="2599862" y="0"/>
                </a:lnTo>
                <a:lnTo>
                  <a:pt x="0" y="3327672"/>
                </a:lnTo>
                <a:lnTo>
                  <a:pt x="0" y="0"/>
                </a:lnTo>
                <a:close/>
              </a:path>
            </a:pathLst>
          </a:custGeom>
          <a:gradFill flip="none" rotWithShape="1">
            <a:gsLst>
              <a:gs pos="0">
                <a:schemeClr val="accent1"/>
              </a:gs>
              <a:gs pos="100000">
                <a:schemeClr val="accent2">
                  <a:lumMod val="91000"/>
                </a:schemeClr>
              </a:gs>
            </a:gsLst>
            <a:lin ang="7200000" scaled="0"/>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lvl="0" algn="ctr" defTabSz="914400"/>
            <a:endParaRPr lang="zh-CN" altLang="en-US" sz="1350"/>
          </a:p>
        </p:txBody>
      </p:sp>
      <p:sp>
        <p:nvSpPr>
          <p:cNvPr id="2" name="标题 1"/>
          <p:cNvSpPr>
            <a:spLocks noGrp="1"/>
          </p:cNvSpPr>
          <p:nvPr>
            <p:ph type="ctrTitle"/>
            <p:custDataLst>
              <p:tags r:id="rId7"/>
            </p:custDataLst>
          </p:nvPr>
        </p:nvSpPr>
        <p:spPr>
          <a:xfrm>
            <a:off x="507771" y="2601450"/>
            <a:ext cx="4041900" cy="1593000"/>
          </a:xfrm>
        </p:spPr>
        <p:txBody>
          <a:bodyPr wrap="square" anchor="t">
            <a:normAutofit/>
          </a:bodyPr>
          <a:lstStyle>
            <a:lvl1pPr algn="l">
              <a:lnSpc>
                <a:spcPct val="100000"/>
              </a:lnSpc>
              <a:defRPr sz="6000">
                <a:solidFill>
                  <a:schemeClr val="tx1"/>
                </a:solidFill>
                <a:effectLst/>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8"/>
            </p:custDataLst>
          </p:nvPr>
        </p:nvSpPr>
        <p:spPr>
          <a:xfrm>
            <a:off x="507771" y="2043195"/>
            <a:ext cx="3744900" cy="488700"/>
          </a:xfrm>
        </p:spPr>
        <p:txBody>
          <a:bodyPr wrap="square" anchor="b">
            <a:norm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2"/>
            </p:custDataLst>
          </p:nvPr>
        </p:nvSpPr>
        <p:spPr>
          <a:xfrm>
            <a:off x="507771" y="4548150"/>
            <a:ext cx="2581200" cy="432000"/>
          </a:xfrm>
          <a:prstGeom prst="homePlate">
            <a:avLst/>
          </a:prstGeom>
          <a:gradFill>
            <a:gsLst>
              <a:gs pos="0">
                <a:schemeClr val="accent2"/>
              </a:gs>
              <a:gs pos="66000">
                <a:schemeClr val="accent2">
                  <a:lumMod val="91000"/>
                </a:schemeClr>
              </a:gs>
            </a:gsLst>
            <a:lin ang="7800000" scaled="0"/>
          </a:gradFill>
        </p:spPr>
        <p:txBody>
          <a:bodyPr wrap="square" anchor="ctr">
            <a:normAutofit/>
          </a:bodyPr>
          <a:lstStyle>
            <a:lvl1pPr marL="0" indent="0" algn="ctr">
              <a:lnSpc>
                <a:spcPct val="100000"/>
              </a:lnSpc>
              <a:buNone/>
              <a:defRPr sz="2000" b="1">
                <a:solidFill>
                  <a:srgbClr val="FFFFFF"/>
                </a:solidFill>
              </a:defRPr>
            </a:lvl1pPr>
          </a:lstStyle>
          <a:p>
            <a:pPr lvl="0"/>
            <a:r>
              <a:rPr lang="zh-CN" altLang="en-US" dirty="0"/>
              <a:t>署名</a:t>
            </a:r>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jpeg"/><Relationship Id="rId2" Type="http://schemas.openxmlformats.org/officeDocument/2006/relationships/tags" Target="../tags/tag11.xml"/><Relationship Id="rId13" Type="http://schemas.openxmlformats.org/officeDocument/2006/relationships/theme" Target="../theme/theme2.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图片 7" descr="C:/Users/WPS/Desktop/堆友AI_20241126_72.jpg堆友AI_20241126_72"/>
          <p:cNvPicPr/>
          <p:nvPr userDrawn="1">
            <p:custDataLst>
              <p:tags r:id="rId2"/>
            </p:custDataLst>
          </p:nvPr>
        </p:nvPicPr>
        <p:blipFill>
          <a:blip r:embed="rId3">
            <a:alphaModFix amt="40000"/>
          </a:blip>
          <a:srcRect t="55" r="4177" b="3939"/>
          <a:stretch>
            <a:fillRect/>
          </a:stretch>
        </p:blipFill>
        <p:spPr>
          <a:xfrm>
            <a:off x="0" y="857250"/>
            <a:ext cx="9144000" cy="5143500"/>
          </a:xfrm>
          <a:prstGeom prst="rect">
            <a:avLst/>
          </a:prstGeom>
        </p:spPr>
      </p:pic>
      <p:sp>
        <p:nvSpPr>
          <p:cNvPr id="10" name="矩形 9"/>
          <p:cNvSpPr/>
          <p:nvPr userDrawn="1">
            <p:custDataLst>
              <p:tags r:id="rId4"/>
            </p:custDataLst>
          </p:nvPr>
        </p:nvSpPr>
        <p:spPr>
          <a:xfrm>
            <a:off x="-450" y="857250"/>
            <a:ext cx="9144900" cy="5143500"/>
          </a:xfrm>
          <a:prstGeom prst="rect">
            <a:avLst/>
          </a:prstGeom>
          <a:solidFill>
            <a:schemeClr val="bg2">
              <a:alpha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endParaRPr lang="zh-CN" altLang="en-US" sz="1350"/>
          </a:p>
        </p:txBody>
      </p:sp>
      <p:sp>
        <p:nvSpPr>
          <p:cNvPr id="21" name="任意多边形: 形状 20"/>
          <p:cNvSpPr/>
          <p:nvPr userDrawn="1">
            <p:custDataLst>
              <p:tags r:id="rId5"/>
            </p:custDataLst>
          </p:nvPr>
        </p:nvSpPr>
        <p:spPr>
          <a:xfrm>
            <a:off x="0" y="857250"/>
            <a:ext cx="814352" cy="1005640"/>
          </a:xfrm>
          <a:custGeom>
            <a:avLst/>
            <a:gdLst>
              <a:gd name="connsiteX0" fmla="*/ 1 w 1085802"/>
              <a:gd name="connsiteY0" fmla="*/ 0 h 1340853"/>
              <a:gd name="connsiteX1" fmla="*/ 1085802 w 1085802"/>
              <a:gd name="connsiteY1" fmla="*/ 0 h 1340853"/>
              <a:gd name="connsiteX2" fmla="*/ 0 w 1085802"/>
              <a:gd name="connsiteY2" fmla="*/ 1340853 h 1340853"/>
              <a:gd name="connsiteX3" fmla="*/ 1 w 1085802"/>
              <a:gd name="connsiteY3" fmla="*/ 0 h 1340853"/>
            </a:gdLst>
            <a:ahLst/>
            <a:cxnLst>
              <a:cxn ang="0">
                <a:pos x="connsiteX0" y="connsiteY0"/>
              </a:cxn>
              <a:cxn ang="0">
                <a:pos x="connsiteX1" y="connsiteY1"/>
              </a:cxn>
              <a:cxn ang="0">
                <a:pos x="connsiteX2" y="connsiteY2"/>
              </a:cxn>
              <a:cxn ang="0">
                <a:pos x="connsiteX3" y="connsiteY3"/>
              </a:cxn>
            </a:cxnLst>
            <a:rect l="l" t="t" r="r" b="b"/>
            <a:pathLst>
              <a:path w="1085802" h="1340853">
                <a:moveTo>
                  <a:pt x="1" y="0"/>
                </a:moveTo>
                <a:lnTo>
                  <a:pt x="1085802" y="0"/>
                </a:lnTo>
                <a:lnTo>
                  <a:pt x="0" y="1340853"/>
                </a:lnTo>
                <a:lnTo>
                  <a:pt x="1" y="0"/>
                </a:lnTo>
                <a:close/>
              </a:path>
            </a:pathLst>
          </a:custGeom>
          <a:gradFill flip="none" rotWithShape="1">
            <a:gsLst>
              <a:gs pos="0">
                <a:schemeClr val="accent1"/>
              </a:gs>
              <a:gs pos="100000">
                <a:schemeClr val="accent2">
                  <a:lumMod val="91000"/>
                </a:schemeClr>
              </a:gs>
            </a:gsLst>
            <a:lin ang="7800000" scaled="0"/>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lvl="0" algn="ctr" defTabSz="914400"/>
            <a:endParaRPr lang="zh-CN" altLang="en-US" sz="1350"/>
          </a:p>
        </p:txBody>
      </p:sp>
      <p:sp>
        <p:nvSpPr>
          <p:cNvPr id="27" name="任意多边形: 形状 26"/>
          <p:cNvSpPr/>
          <p:nvPr userDrawn="1">
            <p:custDataLst>
              <p:tags r:id="rId6"/>
            </p:custDataLst>
          </p:nvPr>
        </p:nvSpPr>
        <p:spPr>
          <a:xfrm>
            <a:off x="7747486" y="4276199"/>
            <a:ext cx="1396514" cy="1724552"/>
          </a:xfrm>
          <a:custGeom>
            <a:avLst/>
            <a:gdLst>
              <a:gd name="connsiteX0" fmla="*/ 1862019 w 1862019"/>
              <a:gd name="connsiteY0" fmla="*/ 0 h 2299402"/>
              <a:gd name="connsiteX1" fmla="*/ 1862018 w 1862019"/>
              <a:gd name="connsiteY1" fmla="*/ 2299402 h 2299402"/>
              <a:gd name="connsiteX2" fmla="*/ 0 w 1862019"/>
              <a:gd name="connsiteY2" fmla="*/ 2299402 h 2299402"/>
              <a:gd name="connsiteX3" fmla="*/ 1862019 w 1862019"/>
              <a:gd name="connsiteY3" fmla="*/ 0 h 2299402"/>
            </a:gdLst>
            <a:ahLst/>
            <a:cxnLst>
              <a:cxn ang="0">
                <a:pos x="connsiteX0" y="connsiteY0"/>
              </a:cxn>
              <a:cxn ang="0">
                <a:pos x="connsiteX1" y="connsiteY1"/>
              </a:cxn>
              <a:cxn ang="0">
                <a:pos x="connsiteX2" y="connsiteY2"/>
              </a:cxn>
              <a:cxn ang="0">
                <a:pos x="connsiteX3" y="connsiteY3"/>
              </a:cxn>
            </a:cxnLst>
            <a:rect l="l" t="t" r="r" b="b"/>
            <a:pathLst>
              <a:path w="1862019" h="2299402">
                <a:moveTo>
                  <a:pt x="1862019" y="0"/>
                </a:moveTo>
                <a:lnTo>
                  <a:pt x="1862018" y="2299402"/>
                </a:lnTo>
                <a:lnTo>
                  <a:pt x="0" y="2299402"/>
                </a:lnTo>
                <a:lnTo>
                  <a:pt x="1862019" y="0"/>
                </a:lnTo>
                <a:close/>
              </a:path>
            </a:pathLst>
          </a:custGeom>
          <a:gradFill flip="none" rotWithShape="1">
            <a:gsLst>
              <a:gs pos="0">
                <a:schemeClr val="accent1"/>
              </a:gs>
              <a:gs pos="100000">
                <a:schemeClr val="accent2">
                  <a:lumMod val="91000"/>
                </a:schemeClr>
              </a:gs>
            </a:gsLst>
            <a:lin ang="7800000" scaled="0"/>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lvl="0" algn="ctr" defTabSz="914400"/>
            <a:endParaRPr lang="zh-CN" altLang="en-US" sz="1350"/>
          </a:p>
        </p:txBody>
      </p:sp>
      <p:sp>
        <p:nvSpPr>
          <p:cNvPr id="2" name="标题占位符 1"/>
          <p:cNvSpPr>
            <a:spLocks noGrp="1"/>
          </p:cNvSpPr>
          <p:nvPr>
            <p:ph type="title"/>
            <p:custDataLst>
              <p:tags r:id="rId7"/>
            </p:custDataLst>
          </p:nvPr>
        </p:nvSpPr>
        <p:spPr>
          <a:xfrm>
            <a:off x="521970" y="1127250"/>
            <a:ext cx="8100000" cy="54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8"/>
            </p:custDataLst>
          </p:nvPr>
        </p:nvSpPr>
        <p:spPr>
          <a:xfrm>
            <a:off x="521970" y="1833562"/>
            <a:ext cx="8100000" cy="3655219"/>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9"/>
            </p:custDataLst>
          </p:nvPr>
        </p:nvSpPr>
        <p:spPr>
          <a:xfrm>
            <a:off x="521970" y="5624513"/>
            <a:ext cx="2057400" cy="273844"/>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0"/>
            </p:custDataLst>
          </p:nvPr>
        </p:nvSpPr>
        <p:spPr>
          <a:xfrm>
            <a:off x="3028950" y="5624513"/>
            <a:ext cx="3086100" cy="273844"/>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1"/>
            </p:custDataLst>
          </p:nvPr>
        </p:nvSpPr>
        <p:spPr>
          <a:xfrm>
            <a:off x="6565487" y="5624513"/>
            <a:ext cx="2057400" cy="273844"/>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2"/>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p>
        </p:txBody>
      </p:sp>
    </p:spTree>
  </p:cSld>
  <p:clrMap bg1="dk1" tx1="lt1" bg2="dk2" tx2="lt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6.jpe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5.png"/><Relationship Id="rId4" Type="http://schemas.openxmlformats.org/officeDocument/2006/relationships/tags" Target="../tags/tag22.xml"/><Relationship Id="rId3" Type="http://schemas.microsoft.com/office/2007/relationships/hdphoto" Target="../media/image4.wdp"/><Relationship Id="rId2" Type="http://schemas.openxmlformats.org/officeDocument/2006/relationships/image" Target="../media/image3.png"/><Relationship Id="rId10" Type="http://schemas.openxmlformats.org/officeDocument/2006/relationships/slideLayout" Target="../slideLayouts/slideLayout4.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notesSlide" Target="../notesSlides/notesSlide5.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文本占位符 9"/>
          <p:cNvSpPr>
            <a:spLocks noGrp="1"/>
          </p:cNvSpPr>
          <p:nvPr/>
        </p:nvSpPr>
        <p:spPr>
          <a:xfrm>
            <a:off x="4410916" y="2548255"/>
            <a:ext cx="1512158" cy="502285"/>
          </a:xfrm>
          <a:prstGeom prst="rect">
            <a:avLst/>
          </a:prstGeom>
        </p:spPr>
        <p:txBody>
          <a:bodyPr/>
          <a:lstStyle>
            <a:lvl1pPr marL="0" indent="0" algn="r">
              <a:buNone/>
              <a:defRPr>
                <a:solidFill>
                  <a:schemeClr val="accent1"/>
                </a:solidFill>
              </a:defRPr>
            </a:lvl1pPr>
            <a:lvl2pPr algn="r">
              <a:defRPr/>
            </a:lvl2pPr>
            <a:lvl3pPr algn="r">
              <a:defRPr/>
            </a:lvl3pPr>
            <a:lvl4pPr algn="r">
              <a:defRPr/>
            </a:lvl4pPr>
            <a:lvl5pPr algn="r">
              <a:defRPr/>
            </a:lvl5pPr>
          </a:lstStyle>
          <a:p>
            <a:pPr lvl="0" defTabSz="457200"/>
            <a:r>
              <a:rPr lang="zh-CN" sz="3200" dirty="0">
                <a:solidFill>
                  <a:schemeClr val="accent1"/>
                </a:solidFill>
              </a:rPr>
              <a:t>第</a:t>
            </a:r>
            <a:r>
              <a:rPr lang="zh-CN" altLang="en-US" sz="3200" dirty="0">
                <a:solidFill>
                  <a:schemeClr val="accent1"/>
                </a:solidFill>
              </a:rPr>
              <a:t>五</a:t>
            </a:r>
            <a:r>
              <a:rPr lang="zh-CN" sz="3200" dirty="0">
                <a:solidFill>
                  <a:schemeClr val="accent1"/>
                </a:solidFill>
              </a:rPr>
              <a:t>章</a:t>
            </a:r>
            <a:endParaRPr lang="zh-CN" sz="3200" dirty="0">
              <a:solidFill>
                <a:schemeClr val="accent1"/>
              </a:solidFill>
            </a:endParaRPr>
          </a:p>
        </p:txBody>
      </p:sp>
      <p:sp useBgFill="1">
        <p:nvSpPr>
          <p:cNvPr id="8" name="文本占位符 3"/>
          <p:cNvSpPr>
            <a:spLocks noGrp="1"/>
          </p:cNvSpPr>
          <p:nvPr/>
        </p:nvSpPr>
        <p:spPr>
          <a:xfrm>
            <a:off x="230505" y="337820"/>
            <a:ext cx="3589020" cy="268605"/>
          </a:xfrm>
          <a:prstGeom prst="rect">
            <a:avLst/>
          </a:prstGeom>
        </p:spPr>
        <p:txBody>
          <a:bodyPr/>
          <a:lstStyle>
            <a:lvl1pPr marL="0" indent="0" algn="l">
              <a:buNone/>
              <a:defRPr sz="1800" b="0" i="0" u="none"/>
            </a:lvl1pPr>
          </a:lstStyle>
          <a:p>
            <a:pPr defTabSz="457200"/>
            <a:r>
              <a:rPr lang="zh-CN" altLang="en-US" dirty="0">
                <a:solidFill>
                  <a:schemeClr val="tx1"/>
                </a:solidFill>
                <a:latin typeface="+mn-lt"/>
                <a:cs typeface="+mn-ea"/>
                <a:sym typeface="+mn-lt"/>
              </a:rPr>
              <a:t>短视频制作实战技能</a:t>
            </a:r>
            <a:endParaRPr lang="zh-CN" altLang="en-US" dirty="0">
              <a:solidFill>
                <a:schemeClr val="tx1"/>
              </a:solidFill>
              <a:latin typeface="+mn-lt"/>
              <a:cs typeface="+mn-ea"/>
              <a:sym typeface="+mn-lt"/>
            </a:endParaRPr>
          </a:p>
        </p:txBody>
      </p:sp>
      <p:pic>
        <p:nvPicPr>
          <p:cNvPr id="13" name="图片 12" descr="border"/>
          <p:cNvPicPr>
            <a:picLocks noChangeAspect="1"/>
          </p:cNvPicPr>
          <p:nvPr>
            <p:custDataLst>
              <p:tags r:id="rId1"/>
            </p:custDataLst>
          </p:nvPr>
        </p:nvPicPr>
        <p:blipFill>
          <a:blip r:embed="rId2" cstate="email">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4424839" y="2328386"/>
            <a:ext cx="4695349" cy="2493645"/>
          </a:xfrm>
          <a:prstGeom prst="rect">
            <a:avLst/>
          </a:prstGeom>
        </p:spPr>
      </p:pic>
      <p:pic>
        <p:nvPicPr>
          <p:cNvPr id="15" name="图片 14" descr="C:/Users/WPS/Downloads/tu/tu/7o82iscg.png7o82iscg"/>
          <p:cNvPicPr>
            <a:picLocks noChangeAspect="1"/>
          </p:cNvPicPr>
          <p:nvPr>
            <p:custDataLst>
              <p:tags r:id="rId4"/>
            </p:custDataLst>
          </p:nvPr>
        </p:nvPicPr>
        <p:blipFill>
          <a:blip r:embed="rId5"/>
          <a:srcRect l="8520" t="308" r="2385" b="5004"/>
          <a:stretch>
            <a:fillRect/>
          </a:stretch>
        </p:blipFill>
        <p:spPr>
          <a:xfrm>
            <a:off x="4968240" y="2436495"/>
            <a:ext cx="3608546" cy="2170271"/>
          </a:xfrm>
          <a:custGeom>
            <a:avLst/>
            <a:gdLst/>
            <a:ahLst/>
            <a:cxnLst>
              <a:cxn ang="3">
                <a:pos x="hc" y="t"/>
              </a:cxn>
              <a:cxn ang="cd2">
                <a:pos x="l" y="vc"/>
              </a:cxn>
              <a:cxn ang="cd4">
                <a:pos x="hc" y="b"/>
              </a:cxn>
              <a:cxn ang="0">
                <a:pos x="r" y="vc"/>
              </a:cxn>
            </a:cxnLst>
            <a:rect l="l" t="t" r="r" b="b"/>
            <a:pathLst>
              <a:path w="11775" h="7200">
                <a:moveTo>
                  <a:pt x="0" y="0"/>
                </a:moveTo>
                <a:lnTo>
                  <a:pt x="11775" y="0"/>
                </a:lnTo>
                <a:lnTo>
                  <a:pt x="11775" y="7200"/>
                </a:lnTo>
                <a:lnTo>
                  <a:pt x="0" y="7200"/>
                </a:lnTo>
                <a:lnTo>
                  <a:pt x="0" y="0"/>
                </a:lnTo>
                <a:close/>
              </a:path>
            </a:pathLst>
          </a:custGeom>
          <a:ln w="6350">
            <a:noFill/>
          </a:ln>
        </p:spPr>
      </p:pic>
      <p:sp>
        <p:nvSpPr>
          <p:cNvPr id="4" name="标题"/>
          <p:cNvSpPr>
            <a:spLocks noGrp="1"/>
          </p:cNvSpPr>
          <p:nvPr>
            <p:ph type="ctrTitle"/>
            <p:custDataLst>
              <p:tags r:id="rId6"/>
            </p:custDataLst>
          </p:nvPr>
        </p:nvSpPr>
        <p:spPr/>
        <p:txBody>
          <a:bodyPr>
            <a:normAutofit/>
          </a:bodyPr>
          <a:lstStyle/>
          <a:p>
            <a:r>
              <a:rPr lang="zh-CN" altLang="zh-CN"/>
              <a:t>编写</a:t>
            </a:r>
            <a:r>
              <a:rPr lang="zh-CN" altLang="zh-CN"/>
              <a:t>脚本</a:t>
            </a:r>
            <a:endParaRPr lang="zh-CN" altLang="zh-CN"/>
          </a:p>
        </p:txBody>
      </p:sp>
      <p:sp>
        <p:nvSpPr>
          <p:cNvPr id="10" name="署名"/>
          <p:cNvSpPr>
            <a:spLocks noGrp="1"/>
          </p:cNvSpPr>
          <p:nvPr>
            <p:ph type="body" sz="quarter" idx="17"/>
            <p:custDataLst>
              <p:tags r:id="rId7"/>
            </p:custDataLst>
          </p:nvPr>
        </p:nvSpPr>
        <p:spPr/>
        <p:txBody>
          <a:bodyPr>
            <a:normAutofit/>
          </a:bodyPr>
          <a:lstStyle/>
          <a:p>
            <a:r>
              <a:rPr lang="zh-CN" altLang="en-US"/>
              <a:t>汇报人：</a:t>
            </a:r>
            <a:r>
              <a:rPr lang="zh-CN" altLang="en-US"/>
              <a:t>王翠平</a:t>
            </a:r>
            <a:endParaRPr lang="zh-CN" altLang="en-US"/>
          </a:p>
        </p:txBody>
      </p:sp>
      <p:pic>
        <p:nvPicPr>
          <p:cNvPr id="48" name="图片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8240" y="2436495"/>
            <a:ext cx="3608070" cy="2272665"/>
          </a:xfrm>
          <a:prstGeom prst="rect">
            <a:avLst/>
          </a:prstGeom>
        </p:spPr>
      </p:pic>
    </p:spTree>
    <p:custDataLst>
      <p:tags r:id="rId9"/>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2.3</a:t>
            </a:r>
            <a:r>
              <a:rPr lang="zh-CN" altLang="en-US" sz="2300" b="1" dirty="0">
                <a:solidFill>
                  <a:srgbClr val="2395A3"/>
                </a:solidFill>
                <a:latin typeface="+mj-ea"/>
                <a:ea typeface="+mj-ea"/>
              </a:rPr>
              <a:t>案例脚本演示</a:t>
            </a:r>
            <a:endParaRPr lang="zh-CN" altLang="en-US" sz="2300" b="1" dirty="0">
              <a:solidFill>
                <a:srgbClr val="2395A3"/>
              </a:solidFill>
              <a:latin typeface="+mj-ea"/>
              <a:ea typeface="+mj-ea"/>
            </a:endParaRPr>
          </a:p>
        </p:txBody>
      </p:sp>
      <p:sp>
        <p:nvSpPr>
          <p:cNvPr id="17" name="MH_SubTitle_1"/>
          <p:cNvSpPr txBox="1">
            <a:spLocks noChangeArrowheads="1"/>
          </p:cNvSpPr>
          <p:nvPr>
            <p:custDataLst>
              <p:tags r:id="rId1"/>
            </p:custDataLst>
          </p:nvPr>
        </p:nvSpPr>
        <p:spPr bwMode="auto">
          <a:xfrm>
            <a:off x="1816942" y="1225859"/>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、萃取故事，形成场景</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PA-任意多边形 137-43956"/>
          <p:cNvSpPr>
            <a:spLocks noChangeAspect="1" noEditPoints="1"/>
          </p:cNvSpPr>
          <p:nvPr>
            <p:custDataLst>
              <p:tags r:id="rId2"/>
            </p:custDataLst>
          </p:nvPr>
        </p:nvSpPr>
        <p:spPr bwMode="auto">
          <a:xfrm>
            <a:off x="1065690" y="1225859"/>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aphicFrame>
        <p:nvGraphicFramePr>
          <p:cNvPr id="2" name="表格 1"/>
          <p:cNvGraphicFramePr>
            <a:graphicFrameLocks noGrp="1"/>
          </p:cNvGraphicFramePr>
          <p:nvPr/>
        </p:nvGraphicFramePr>
        <p:xfrm>
          <a:off x="972912" y="1877565"/>
          <a:ext cx="6755907" cy="3786276"/>
        </p:xfrm>
        <a:graphic>
          <a:graphicData uri="http://schemas.openxmlformats.org/drawingml/2006/table">
            <a:tbl>
              <a:tblPr>
                <a:tableStyleId>{5C22544A-7EE6-4342-B048-85BDC9FD1C3A}</a:tableStyleId>
              </a:tblPr>
              <a:tblGrid>
                <a:gridCol w="1544207"/>
                <a:gridCol w="5211700"/>
              </a:tblGrid>
              <a:tr h="230300">
                <a:tc>
                  <a:txBody>
                    <a:bodyPr/>
                    <a:lstStyle/>
                    <a:p>
                      <a:pPr marL="0" marR="0" indent="304800" algn="just">
                        <a:lnSpc>
                          <a:spcPct val="150000"/>
                        </a:lnSpc>
                        <a:spcBef>
                          <a:spcPts val="0"/>
                        </a:spcBef>
                        <a:spcAft>
                          <a:spcPts val="0"/>
                        </a:spcAft>
                      </a:pPr>
                      <a:r>
                        <a:rPr lang="zh-CN" altLang="en-US" sz="1200" kern="0" dirty="0">
                          <a:effectLst/>
                        </a:rPr>
                        <a:t>场景</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a:effectLst/>
                        </a:rPr>
                        <a:t>场景描述</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677660">
                <a:tc>
                  <a:txBody>
                    <a:bodyPr/>
                    <a:lstStyle/>
                    <a:p>
                      <a:pPr marL="0" marR="0" indent="304800" algn="just">
                        <a:lnSpc>
                          <a:spcPct val="150000"/>
                        </a:lnSpc>
                        <a:spcBef>
                          <a:spcPts val="0"/>
                        </a:spcBef>
                        <a:spcAft>
                          <a:spcPts val="0"/>
                        </a:spcAft>
                      </a:pPr>
                      <a:r>
                        <a:rPr lang="zh-CN" altLang="en-US" sz="1200" kern="0" dirty="0">
                          <a:effectLst/>
                        </a:rPr>
                        <a:t>第六个场景</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dirty="0">
                          <a:effectLst/>
                        </a:rPr>
                        <a:t>实训课程，老师（电商的老师学叉车或者化妆比赛，或者别的专业的老师学我们电商的摄影课程）详细，待讨论</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677660">
                <a:tc>
                  <a:txBody>
                    <a:bodyPr/>
                    <a:lstStyle/>
                    <a:p>
                      <a:pPr marL="0" marR="0" indent="304800" algn="just">
                        <a:lnSpc>
                          <a:spcPct val="150000"/>
                        </a:lnSpc>
                        <a:spcBef>
                          <a:spcPts val="0"/>
                        </a:spcBef>
                        <a:spcAft>
                          <a:spcPts val="0"/>
                        </a:spcAft>
                      </a:pPr>
                      <a:r>
                        <a:rPr lang="zh-CN" altLang="en-US" sz="1200" kern="0">
                          <a:effectLst/>
                        </a:rPr>
                        <a:t>第七个场景</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dirty="0">
                          <a:effectLst/>
                        </a:rPr>
                        <a:t>学生指导其他同学打扫卫生，自己等所有学生都走完，关灯关电脑，结束后去餐厅吃饭，饭菜只剩盆底。</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453773">
                <a:tc>
                  <a:txBody>
                    <a:bodyPr/>
                    <a:lstStyle/>
                    <a:p>
                      <a:pPr marL="0" marR="0" indent="304800" algn="just">
                        <a:lnSpc>
                          <a:spcPct val="150000"/>
                        </a:lnSpc>
                        <a:spcBef>
                          <a:spcPts val="0"/>
                        </a:spcBef>
                        <a:spcAft>
                          <a:spcPts val="0"/>
                        </a:spcAft>
                      </a:pPr>
                      <a:r>
                        <a:rPr lang="zh-CN" altLang="en-US" sz="1200" kern="0">
                          <a:effectLst/>
                        </a:rPr>
                        <a:t>第八个场景</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dirty="0">
                          <a:effectLst/>
                        </a:rPr>
                        <a:t>学生解决冲突，可以是迟到、早退。</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491011">
                <a:tc>
                  <a:txBody>
                    <a:bodyPr/>
                    <a:lstStyle/>
                    <a:p>
                      <a:pPr marL="0" marR="0" indent="304800" algn="just">
                        <a:lnSpc>
                          <a:spcPct val="150000"/>
                        </a:lnSpc>
                        <a:spcBef>
                          <a:spcPts val="0"/>
                        </a:spcBef>
                        <a:spcAft>
                          <a:spcPts val="0"/>
                        </a:spcAft>
                      </a:pPr>
                      <a:r>
                        <a:rPr lang="zh-CN" altLang="en-US" sz="1200" kern="0">
                          <a:effectLst/>
                        </a:rPr>
                        <a:t>第九个场景：</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dirty="0">
                          <a:effectLst/>
                        </a:rPr>
                        <a:t>学生代替老师值晚自习，几秒钟的镜头。</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491312">
                <a:tc>
                  <a:txBody>
                    <a:bodyPr/>
                    <a:lstStyle/>
                    <a:p>
                      <a:pPr marL="0" marR="0" indent="304800" algn="just">
                        <a:lnSpc>
                          <a:spcPct val="150000"/>
                        </a:lnSpc>
                        <a:spcBef>
                          <a:spcPts val="0"/>
                        </a:spcBef>
                        <a:spcAft>
                          <a:spcPts val="0"/>
                        </a:spcAft>
                      </a:pPr>
                      <a:r>
                        <a:rPr lang="zh-CN" altLang="en-US" sz="1200" kern="0">
                          <a:effectLst/>
                        </a:rPr>
                        <a:t>第十个场景：</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dirty="0">
                          <a:effectLst/>
                        </a:rPr>
                        <a:t>片尾有：在图书馆门口，你好，牛同学。你好，李老师。然后镜头从近到远一直拉到俯瞰图。</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7" grpId="0" animBg="1"/>
      <p:bldP spid="1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2.3</a:t>
            </a:r>
            <a:r>
              <a:rPr lang="zh-CN" altLang="en-US" sz="2300" b="1" dirty="0">
                <a:solidFill>
                  <a:srgbClr val="2395A3"/>
                </a:solidFill>
                <a:latin typeface="+mj-ea"/>
                <a:ea typeface="+mj-ea"/>
              </a:rPr>
              <a:t>案例脚本演示</a:t>
            </a:r>
            <a:endParaRPr lang="zh-CN" altLang="en-US" sz="2300" b="1" dirty="0">
              <a:solidFill>
                <a:srgbClr val="2395A3"/>
              </a:solidFill>
              <a:latin typeface="+mj-ea"/>
              <a:ea typeface="+mj-ea"/>
            </a:endParaRPr>
          </a:p>
        </p:txBody>
      </p:sp>
      <p:sp>
        <p:nvSpPr>
          <p:cNvPr id="17" name="MH_SubTitle_1"/>
          <p:cNvSpPr txBox="1">
            <a:spLocks noChangeArrowheads="1"/>
          </p:cNvSpPr>
          <p:nvPr>
            <p:custDataLst>
              <p:tags r:id="rId1"/>
            </p:custDataLst>
          </p:nvPr>
        </p:nvSpPr>
        <p:spPr bwMode="auto">
          <a:xfrm>
            <a:off x="1816942" y="1225859"/>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、场景转换成具体的画面</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PA-任意多边形 137-43956"/>
          <p:cNvSpPr>
            <a:spLocks noChangeAspect="1" noEditPoints="1"/>
          </p:cNvSpPr>
          <p:nvPr>
            <p:custDataLst>
              <p:tags r:id="rId2"/>
            </p:custDataLst>
          </p:nvPr>
        </p:nvSpPr>
        <p:spPr bwMode="auto">
          <a:xfrm>
            <a:off x="1065690" y="1225859"/>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aphicFrame>
        <p:nvGraphicFramePr>
          <p:cNvPr id="3" name="表格 2"/>
          <p:cNvGraphicFramePr>
            <a:graphicFrameLocks noGrp="1"/>
          </p:cNvGraphicFramePr>
          <p:nvPr/>
        </p:nvGraphicFramePr>
        <p:xfrm>
          <a:off x="1311261" y="1914402"/>
          <a:ext cx="5968428" cy="4373102"/>
        </p:xfrm>
        <a:graphic>
          <a:graphicData uri="http://schemas.openxmlformats.org/drawingml/2006/table">
            <a:tbl>
              <a:tblPr>
                <a:tableStyleId>{5C22544A-7EE6-4342-B048-85BDC9FD1C3A}</a:tableStyleId>
              </a:tblPr>
              <a:tblGrid>
                <a:gridCol w="2812322"/>
                <a:gridCol w="3156106"/>
              </a:tblGrid>
              <a:tr h="284562">
                <a:tc>
                  <a:txBody>
                    <a:bodyPr/>
                    <a:lstStyle/>
                    <a:p>
                      <a:pPr marL="0" marR="0" indent="304800" algn="just">
                        <a:lnSpc>
                          <a:spcPct val="150000"/>
                        </a:lnSpc>
                        <a:spcBef>
                          <a:spcPts val="0"/>
                        </a:spcBef>
                        <a:spcAft>
                          <a:spcPts val="0"/>
                        </a:spcAft>
                      </a:pPr>
                      <a:r>
                        <a:rPr lang="zh-CN" altLang="en-US" sz="1000" kern="0">
                          <a:effectLst/>
                        </a:rPr>
                        <a:t>画面内容</a:t>
                      </a:r>
                      <a:endParaRPr lang="zh-CN" altLang="en-US" sz="900" kern="100">
                        <a:effectLst/>
                        <a:latin typeface="等线" panose="02010600030101010101" pitchFamily="2" charset="-122"/>
                        <a:ea typeface="等线" panose="02010600030101010101" pitchFamily="2" charset="-122"/>
                        <a:cs typeface="Times New Roman" panose="02020603050405020304" pitchFamily="18" charset="0"/>
                      </a:endParaRPr>
                    </a:p>
                  </a:txBody>
                  <a:tcPr marL="58294" marR="58294" marT="38863" marB="38863"/>
                </a:tc>
                <a:tc>
                  <a:txBody>
                    <a:bodyPr/>
                    <a:lstStyle/>
                    <a:p>
                      <a:pPr marL="0" marR="0" indent="304800" algn="just">
                        <a:lnSpc>
                          <a:spcPct val="150000"/>
                        </a:lnSpc>
                        <a:spcBef>
                          <a:spcPts val="0"/>
                        </a:spcBef>
                        <a:spcAft>
                          <a:spcPts val="0"/>
                        </a:spcAft>
                      </a:pPr>
                      <a:r>
                        <a:rPr lang="zh-CN" altLang="en-US" sz="1000" kern="0">
                          <a:effectLst/>
                        </a:rPr>
                        <a:t>配音</a:t>
                      </a:r>
                      <a:endParaRPr lang="zh-CN" altLang="en-US" sz="900" kern="100">
                        <a:effectLst/>
                        <a:latin typeface="等线" panose="02010600030101010101" pitchFamily="2" charset="-122"/>
                        <a:ea typeface="等线" panose="02010600030101010101" pitchFamily="2" charset="-122"/>
                        <a:cs typeface="Times New Roman" panose="02020603050405020304" pitchFamily="18" charset="0"/>
                      </a:endParaRPr>
                    </a:p>
                  </a:txBody>
                  <a:tcPr marL="58294" marR="58294" marT="38863" marB="38863"/>
                </a:tc>
              </a:tr>
              <a:tr h="2616330">
                <a:tc>
                  <a:txBody>
                    <a:bodyPr/>
                    <a:lstStyle/>
                    <a:p>
                      <a:pPr marL="0" marR="0" indent="304800" algn="just">
                        <a:lnSpc>
                          <a:spcPct val="150000"/>
                        </a:lnSpc>
                        <a:spcBef>
                          <a:spcPts val="0"/>
                        </a:spcBef>
                        <a:spcAft>
                          <a:spcPts val="0"/>
                        </a:spcAft>
                      </a:pPr>
                      <a:r>
                        <a:rPr lang="zh-CN" altLang="en-US" sz="1000" kern="0">
                          <a:effectLst/>
                        </a:rPr>
                        <a:t>画面一：“滴滴滴</a:t>
                      </a:r>
                      <a:r>
                        <a:rPr lang="en-US" altLang="zh-CN" sz="1000" kern="0">
                          <a:effectLst/>
                        </a:rPr>
                        <a:t>——”</a:t>
                      </a:r>
                      <a:endParaRPr lang="zh-CN" altLang="en-US" sz="900" kern="100">
                        <a:effectLst/>
                      </a:endParaRPr>
                    </a:p>
                    <a:p>
                      <a:pPr marL="0" marR="0" indent="304800" algn="just">
                        <a:lnSpc>
                          <a:spcPct val="150000"/>
                        </a:lnSpc>
                        <a:spcBef>
                          <a:spcPts val="0"/>
                        </a:spcBef>
                        <a:spcAft>
                          <a:spcPts val="0"/>
                        </a:spcAft>
                      </a:pPr>
                      <a:r>
                        <a:rPr lang="zh-CN" altLang="en-US" sz="1000" kern="0">
                          <a:effectLst/>
                        </a:rPr>
                        <a:t>闹钟突然响起来，一只手拿起手机按掉闹钟，手机上显示“</a:t>
                      </a:r>
                      <a:r>
                        <a:rPr lang="en-US" altLang="zh-CN" sz="1000" kern="0">
                          <a:effectLst/>
                        </a:rPr>
                        <a:t>6:30</a:t>
                      </a:r>
                      <a:r>
                        <a:rPr lang="zh-CN" altLang="en-US" sz="1000" kern="0">
                          <a:effectLst/>
                        </a:rPr>
                        <a:t>”</a:t>
                      </a:r>
                      <a:endParaRPr lang="zh-CN" altLang="en-US" sz="900" kern="100">
                        <a:effectLst/>
                      </a:endParaRPr>
                    </a:p>
                    <a:p>
                      <a:pPr marL="0" marR="0" indent="304800" algn="just">
                        <a:lnSpc>
                          <a:spcPct val="150000"/>
                        </a:lnSpc>
                        <a:spcBef>
                          <a:spcPts val="0"/>
                        </a:spcBef>
                        <a:spcAft>
                          <a:spcPts val="0"/>
                        </a:spcAft>
                      </a:pPr>
                      <a:r>
                        <a:rPr lang="zh-CN" altLang="en-US" sz="1000" kern="0">
                          <a:effectLst/>
                        </a:rPr>
                        <a:t>画面二：床上的人一下子坐起来开始迅速的起床、穿衣、洗漱、吃早饭，急匆匆的出门，拿出手机看时间，此时时间才刚过七点。</a:t>
                      </a:r>
                      <a:endParaRPr lang="zh-CN" altLang="en-US" sz="900" kern="100">
                        <a:effectLst/>
                      </a:endParaRPr>
                    </a:p>
                    <a:p>
                      <a:pPr marL="0" marR="0" indent="304800" algn="just">
                        <a:lnSpc>
                          <a:spcPct val="150000"/>
                        </a:lnSpc>
                        <a:spcBef>
                          <a:spcPts val="0"/>
                        </a:spcBef>
                        <a:spcAft>
                          <a:spcPts val="0"/>
                        </a:spcAft>
                      </a:pPr>
                      <a:r>
                        <a:rPr lang="zh-CN" altLang="en-US" sz="1000" kern="0">
                          <a:effectLst/>
                        </a:rPr>
                        <a:t>画面三：老师一路赶到学校，到办公室时连坐下休息的时间都没有，就拿着课本教案向教室走去。墙上的钟表显示此时是</a:t>
                      </a:r>
                      <a:r>
                        <a:rPr lang="en-US" altLang="zh-CN" sz="1000" kern="0">
                          <a:effectLst/>
                        </a:rPr>
                        <a:t>7:30</a:t>
                      </a:r>
                      <a:r>
                        <a:rPr lang="zh-CN" altLang="en-US" sz="1000" kern="0">
                          <a:effectLst/>
                        </a:rPr>
                        <a:t>（特写）</a:t>
                      </a:r>
                      <a:endParaRPr lang="zh-CN" altLang="en-US" sz="900" kern="100">
                        <a:effectLst/>
                        <a:latin typeface="等线" panose="02010600030101010101" pitchFamily="2" charset="-122"/>
                        <a:ea typeface="等线" panose="02010600030101010101" pitchFamily="2" charset="-122"/>
                        <a:cs typeface="Times New Roman" panose="02020603050405020304" pitchFamily="18" charset="0"/>
                      </a:endParaRPr>
                    </a:p>
                  </a:txBody>
                  <a:tcPr marL="58294" marR="58294" marT="38863" marB="38863"/>
                </a:tc>
                <a:tc>
                  <a:txBody>
                    <a:bodyPr/>
                    <a:lstStyle/>
                    <a:p>
                      <a:pPr marL="0" marR="0" indent="304800" algn="just">
                        <a:lnSpc>
                          <a:spcPct val="150000"/>
                        </a:lnSpc>
                        <a:spcBef>
                          <a:spcPts val="0"/>
                        </a:spcBef>
                        <a:spcAft>
                          <a:spcPts val="0"/>
                        </a:spcAft>
                      </a:pPr>
                      <a:r>
                        <a:rPr lang="zh-CN" altLang="en-US" sz="1000" kern="0">
                          <a:effectLst/>
                        </a:rPr>
                        <a:t>我一直以为来到职业学校之后，我的理想就被大雨淋湿了，于是我也放弃了打伞，在风雨里自暴自弃，但是我的老师扶起了我，给我撑起一小片朗朗天空，让我不再彷徨不再迷惘，让我对未来重新有了期待。我的学校给了我重新出发的起点，我的老师给了我重新出发的力量，所以我想让大家知道他们有多好。</a:t>
                      </a:r>
                      <a:endParaRPr lang="zh-CN" altLang="en-US" sz="900" kern="100">
                        <a:effectLst/>
                        <a:latin typeface="等线" panose="02010600030101010101" pitchFamily="2" charset="-122"/>
                        <a:ea typeface="等线" panose="02010600030101010101" pitchFamily="2" charset="-122"/>
                        <a:cs typeface="Times New Roman" panose="02020603050405020304" pitchFamily="18" charset="0"/>
                      </a:endParaRPr>
                    </a:p>
                  </a:txBody>
                  <a:tcPr marL="58294" marR="58294" marT="38863" marB="38863"/>
                </a:tc>
              </a:tr>
              <a:tr h="1450446">
                <a:tc>
                  <a:txBody>
                    <a:bodyPr/>
                    <a:lstStyle/>
                    <a:p>
                      <a:pPr marL="0" marR="0" indent="304800" algn="just">
                        <a:lnSpc>
                          <a:spcPct val="150000"/>
                        </a:lnSpc>
                        <a:spcBef>
                          <a:spcPts val="0"/>
                        </a:spcBef>
                        <a:spcAft>
                          <a:spcPts val="0"/>
                        </a:spcAft>
                      </a:pPr>
                      <a:r>
                        <a:rPr lang="zh-CN" altLang="en-US" sz="1000" kern="0">
                          <a:effectLst/>
                        </a:rPr>
                        <a:t>画面一：还没进班，老师已经先开始在走廊楼道检查卫生，顺手捡起地上未打扫干净的垃圾。</a:t>
                      </a:r>
                      <a:endParaRPr lang="zh-CN" altLang="en-US" sz="900" kern="100">
                        <a:effectLst/>
                      </a:endParaRPr>
                    </a:p>
                    <a:p>
                      <a:pPr marL="0" marR="0" indent="304800" algn="just">
                        <a:lnSpc>
                          <a:spcPct val="150000"/>
                        </a:lnSpc>
                        <a:spcBef>
                          <a:spcPts val="0"/>
                        </a:spcBef>
                        <a:spcAft>
                          <a:spcPts val="0"/>
                        </a:spcAft>
                      </a:pPr>
                      <a:r>
                        <a:rPr lang="zh-CN" altLang="en-US" sz="1000" kern="0">
                          <a:effectLst/>
                        </a:rPr>
                        <a:t>画面二：老师在班上带领学生早读。一边在教室转维护早读纪律，一边简单复习自己的备课。</a:t>
                      </a:r>
                      <a:endParaRPr lang="zh-CN" altLang="en-US" sz="900" kern="100">
                        <a:effectLst/>
                        <a:latin typeface="等线" panose="02010600030101010101" pitchFamily="2" charset="-122"/>
                        <a:ea typeface="等线" panose="02010600030101010101" pitchFamily="2" charset="-122"/>
                        <a:cs typeface="Times New Roman" panose="02020603050405020304" pitchFamily="18" charset="0"/>
                      </a:endParaRPr>
                    </a:p>
                  </a:txBody>
                  <a:tcPr marL="58294" marR="58294" marT="38863" marB="38863"/>
                </a:tc>
                <a:tc>
                  <a:txBody>
                    <a:bodyPr/>
                    <a:lstStyle/>
                    <a:p>
                      <a:pPr marL="0" marR="0" indent="304800" algn="just">
                        <a:lnSpc>
                          <a:spcPct val="150000"/>
                        </a:lnSpc>
                        <a:spcBef>
                          <a:spcPts val="0"/>
                        </a:spcBef>
                        <a:spcAft>
                          <a:spcPts val="0"/>
                        </a:spcAft>
                      </a:pPr>
                      <a:endParaRPr lang="zh-CN" altLang="en-US" sz="1000" kern="0" dirty="0">
                        <a:effectLst/>
                        <a:latin typeface="等线" panose="02010600030101010101" pitchFamily="2" charset="-122"/>
                        <a:ea typeface="等线" panose="02010600030101010101" pitchFamily="2" charset="-122"/>
                        <a:cs typeface="Times New Roman" panose="02020603050405020304" pitchFamily="18" charset="0"/>
                      </a:endParaRPr>
                    </a:p>
                  </a:txBody>
                  <a:tcPr marL="58294" marR="58294" marT="38863" marB="38863"/>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7" grpId="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2.3</a:t>
            </a:r>
            <a:r>
              <a:rPr lang="zh-CN" altLang="en-US" sz="2300" b="1" dirty="0">
                <a:solidFill>
                  <a:srgbClr val="2395A3"/>
                </a:solidFill>
                <a:latin typeface="+mj-ea"/>
                <a:ea typeface="+mj-ea"/>
              </a:rPr>
              <a:t>案例脚本演示</a:t>
            </a:r>
            <a:endParaRPr lang="zh-CN" altLang="en-US" sz="2300" b="1" dirty="0">
              <a:solidFill>
                <a:srgbClr val="2395A3"/>
              </a:solidFill>
              <a:latin typeface="+mj-ea"/>
              <a:ea typeface="+mj-ea"/>
            </a:endParaRPr>
          </a:p>
        </p:txBody>
      </p:sp>
      <p:sp>
        <p:nvSpPr>
          <p:cNvPr id="17" name="MH_SubTitle_1"/>
          <p:cNvSpPr txBox="1">
            <a:spLocks noChangeArrowheads="1"/>
          </p:cNvSpPr>
          <p:nvPr>
            <p:custDataLst>
              <p:tags r:id="rId1"/>
            </p:custDataLst>
          </p:nvPr>
        </p:nvSpPr>
        <p:spPr bwMode="auto">
          <a:xfrm>
            <a:off x="1816942" y="1225859"/>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、将画面场景转换成分镜头脚本。</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PA-任意多边形 137-43956"/>
          <p:cNvSpPr>
            <a:spLocks noChangeAspect="1" noEditPoints="1"/>
          </p:cNvSpPr>
          <p:nvPr>
            <p:custDataLst>
              <p:tags r:id="rId2"/>
            </p:custDataLst>
          </p:nvPr>
        </p:nvSpPr>
        <p:spPr bwMode="auto">
          <a:xfrm>
            <a:off x="1065690" y="1225859"/>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文本框 1"/>
          <p:cNvSpPr txBox="1"/>
          <p:nvPr/>
        </p:nvSpPr>
        <p:spPr>
          <a:xfrm>
            <a:off x="667283" y="2352583"/>
            <a:ext cx="2954805" cy="2400657"/>
          </a:xfrm>
          <a:prstGeom prst="rect">
            <a:avLst/>
          </a:prstGeom>
          <a:noFill/>
        </p:spPr>
        <p:txBody>
          <a:bodyPr wrap="square" rtlCol="0">
            <a:spAutoFit/>
          </a:bodyPr>
          <a:lstStyle/>
          <a:p>
            <a:r>
              <a:rPr lang="zh-CN" altLang="en-US" dirty="0"/>
              <a:t>分镜头脚本是前期拍摄的需要也是后期剪辑的</a:t>
            </a:r>
            <a:r>
              <a:rPr lang="zh-CN" altLang="en-US" sz="2400" dirty="0">
                <a:solidFill>
                  <a:srgbClr val="FF0000"/>
                </a:solidFill>
              </a:rPr>
              <a:t>依据</a:t>
            </a:r>
            <a:r>
              <a:rPr lang="zh-CN" altLang="en-US" dirty="0"/>
              <a:t>，可以根据经费和视频长短进行创作。我们要做的是把这段剧情分解，并应用在拍摄中，从而让镜头更容易拍摄，至于怎么分解，这就需要一定的经验与想象力。</a:t>
            </a:r>
            <a:endParaRPr lang="zh-CN" altLang="en-US" dirty="0"/>
          </a:p>
        </p:txBody>
      </p:sp>
      <p:pic>
        <p:nvPicPr>
          <p:cNvPr id="10" name="图片 9"/>
          <p:cNvPicPr>
            <a:picLocks noChangeAspect="1"/>
          </p:cNvPicPr>
          <p:nvPr/>
        </p:nvPicPr>
        <p:blipFill>
          <a:blip r:embed="rId3"/>
          <a:stretch>
            <a:fillRect/>
          </a:stretch>
        </p:blipFill>
        <p:spPr>
          <a:xfrm>
            <a:off x="4136509" y="1855794"/>
            <a:ext cx="4448199" cy="4652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7" grpId="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2"/>
          <p:cNvSpPr txBox="1"/>
          <p:nvPr/>
        </p:nvSpPr>
        <p:spPr>
          <a:xfrm>
            <a:off x="3037344" y="3"/>
            <a:ext cx="3069314" cy="616686"/>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scene3d>
              <a:camera prst="orthographicFront"/>
              <a:lightRig rig="threePt" dir="t"/>
            </a:scene3d>
          </a:bodyPr>
          <a:lstStyle>
            <a:lvl1pPr marL="0" indent="0" algn="ctr" defTabSz="685165" rtl="0" eaLnBrk="1" latinLnBrk="0" hangingPunct="1">
              <a:lnSpc>
                <a:spcPct val="130000"/>
              </a:lnSpc>
              <a:spcBef>
                <a:spcPts val="750"/>
              </a:spcBef>
              <a:buFont typeface="Arial" panose="020B0604020202020204" pitchFamily="34" charset="0"/>
              <a:buNone/>
              <a:defRPr sz="2400" b="1" kern="120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defRPr>
            </a:lvl1pPr>
            <a:lvl2pPr marL="342900" indent="0" algn="l" defTabSz="685165"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zh-CN" altLang="en-US" dirty="0">
                <a:solidFill>
                  <a:schemeClr val="tx1"/>
                </a:solidFill>
                <a:effectLst>
                  <a:outerShdw blurRad="38100" dist="19050" dir="2700000" algn="tl" rotWithShape="0">
                    <a:schemeClr val="dk1">
                      <a:alpha val="40000"/>
                    </a:schemeClr>
                  </a:outerShdw>
                </a:effectLst>
              </a:rPr>
              <a:t>课后习题</a:t>
            </a:r>
            <a:endParaRPr kumimoji="1" lang="zh-CN" altLang="en-US" dirty="0">
              <a:solidFill>
                <a:schemeClr val="tx1"/>
              </a:solidFill>
              <a:effectLst>
                <a:outerShdw blurRad="38100" dist="19050" dir="2700000" algn="tl" rotWithShape="0">
                  <a:schemeClr val="dk1">
                    <a:alpha val="40000"/>
                  </a:schemeClr>
                </a:outerShdw>
              </a:effectLst>
            </a:endParaRPr>
          </a:p>
        </p:txBody>
      </p:sp>
      <p:sp>
        <p:nvSpPr>
          <p:cNvPr id="2" name="矩形 1"/>
          <p:cNvSpPr/>
          <p:nvPr/>
        </p:nvSpPr>
        <p:spPr>
          <a:xfrm>
            <a:off x="1672624" y="1420427"/>
            <a:ext cx="4405994" cy="39408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noAutofit/>
          </a:bodyPr>
          <a:lstStyle/>
          <a:p>
            <a:r>
              <a:rPr kumimoji="1" lang="en-US" altLang="zh-CN" b="1" dirty="0">
                <a:solidFill>
                  <a:schemeClr val="tx1">
                    <a:lumMod val="85000"/>
                    <a:lumOff val="15000"/>
                  </a:schemeClr>
                </a:solidFill>
                <a:latin typeface="+mj-ea"/>
                <a:ea typeface="+mj-ea"/>
                <a:cs typeface="Times New Roman" panose="02020603050405020304" pitchFamily="18" charset="0"/>
              </a:rPr>
              <a:t>1.</a:t>
            </a:r>
            <a:r>
              <a:rPr kumimoji="1" lang="zh-CN" altLang="en-US" b="1" dirty="0">
                <a:solidFill>
                  <a:schemeClr val="tx1">
                    <a:lumMod val="85000"/>
                    <a:lumOff val="15000"/>
                  </a:schemeClr>
                </a:solidFill>
                <a:latin typeface="+mj-ea"/>
                <a:ea typeface="+mj-ea"/>
                <a:cs typeface="Times New Roman" panose="02020603050405020304" pitchFamily="18" charset="0"/>
              </a:rPr>
              <a:t>请观察和体验萃取出厨师的一天，并抽象出相应的场景吗？</a:t>
            </a:r>
            <a:endParaRPr kumimoji="1" lang="zh-CN" altLang="en-US" b="1" dirty="0">
              <a:solidFill>
                <a:schemeClr val="tx1">
                  <a:lumMod val="85000"/>
                  <a:lumOff val="15000"/>
                </a:schemeClr>
              </a:solidFill>
              <a:latin typeface="+mj-ea"/>
              <a:ea typeface="+mj-ea"/>
              <a:cs typeface="Times New Roman" panose="02020603050405020304" pitchFamily="18" charset="0"/>
            </a:endParaRPr>
          </a:p>
          <a:p>
            <a:r>
              <a:rPr kumimoji="1" lang="en-US" altLang="zh-CN" b="1" dirty="0">
                <a:solidFill>
                  <a:schemeClr val="tx1">
                    <a:lumMod val="85000"/>
                    <a:lumOff val="15000"/>
                  </a:schemeClr>
                </a:solidFill>
                <a:latin typeface="+mj-ea"/>
                <a:ea typeface="+mj-ea"/>
                <a:cs typeface="Times New Roman" panose="02020603050405020304" pitchFamily="18" charset="0"/>
              </a:rPr>
              <a:t>	</a:t>
            </a:r>
            <a:endParaRPr kumimoji="1" lang="zh-CN" altLang="en-US" b="1" dirty="0">
              <a:solidFill>
                <a:schemeClr val="tx1">
                  <a:lumMod val="85000"/>
                  <a:lumOff val="15000"/>
                </a:schemeClr>
              </a:solidFill>
              <a:latin typeface="+mj-ea"/>
              <a:ea typeface="+mj-ea"/>
              <a:cs typeface="Times New Roman" panose="02020603050405020304" pitchFamily="18" charset="0"/>
            </a:endParaRPr>
          </a:p>
          <a:p>
            <a:endParaRPr kumimoji="1" lang="en-US" altLang="zh-CN" b="1" dirty="0">
              <a:solidFill>
                <a:schemeClr val="tx1">
                  <a:lumMod val="85000"/>
                  <a:lumOff val="15000"/>
                </a:schemeClr>
              </a:solidFill>
              <a:latin typeface="+mj-ea"/>
              <a:ea typeface="+mj-ea"/>
              <a:cs typeface="Times New Roman" panose="02020603050405020304" pitchFamily="18" charset="0"/>
            </a:endParaRPr>
          </a:p>
          <a:p>
            <a:endParaRPr kumimoji="1" lang="en-US" altLang="zh-CN" b="1" dirty="0">
              <a:solidFill>
                <a:schemeClr val="tx1">
                  <a:lumMod val="85000"/>
                  <a:lumOff val="15000"/>
                </a:schemeClr>
              </a:solidFill>
              <a:latin typeface="+mj-ea"/>
              <a:ea typeface="+mj-ea"/>
              <a:cs typeface="Times New Roman" panose="02020603050405020304" pitchFamily="18" charset="0"/>
            </a:endParaRPr>
          </a:p>
          <a:p>
            <a:endParaRPr kumimoji="1" lang="en-US" altLang="zh-CN" b="1" dirty="0">
              <a:solidFill>
                <a:schemeClr val="tx1">
                  <a:lumMod val="85000"/>
                  <a:lumOff val="15000"/>
                </a:schemeClr>
              </a:solidFill>
              <a:latin typeface="+mj-ea"/>
              <a:ea typeface="+mj-ea"/>
              <a:cs typeface="Times New Roman" panose="02020603050405020304" pitchFamily="18" charset="0"/>
            </a:endParaRPr>
          </a:p>
          <a:p>
            <a:endParaRPr kumimoji="1" lang="en-US" altLang="zh-CN" b="1" dirty="0">
              <a:solidFill>
                <a:schemeClr val="tx1">
                  <a:lumMod val="85000"/>
                  <a:lumOff val="15000"/>
                </a:schemeClr>
              </a:solidFill>
              <a:latin typeface="+mj-ea"/>
              <a:ea typeface="+mj-ea"/>
              <a:cs typeface="Times New Roman" panose="02020603050405020304" pitchFamily="18" charset="0"/>
            </a:endParaRPr>
          </a:p>
          <a:p>
            <a:endParaRPr kumimoji="1" lang="en-US" altLang="zh-CN" b="1" dirty="0">
              <a:solidFill>
                <a:schemeClr val="tx1">
                  <a:lumMod val="85000"/>
                  <a:lumOff val="15000"/>
                </a:schemeClr>
              </a:solidFill>
              <a:latin typeface="+mj-ea"/>
              <a:ea typeface="+mj-ea"/>
              <a:cs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1046970" y="2667000"/>
            <a:ext cx="457200" cy="457200"/>
          </a:xfrm>
          <a:prstGeom prst="rect">
            <a:avLst/>
          </a:prstGeom>
          <a:ln>
            <a:solidFill>
              <a:schemeClr val="accent1"/>
            </a:solidFill>
          </a:ln>
        </p:spPr>
      </p:pic>
      <p:pic>
        <p:nvPicPr>
          <p:cNvPr id="13" name="图片 12"/>
          <p:cNvPicPr>
            <a:picLocks noChangeAspect="1"/>
          </p:cNvPicPr>
          <p:nvPr/>
        </p:nvPicPr>
        <p:blipFill>
          <a:blip r:embed="rId1"/>
          <a:stretch>
            <a:fillRect/>
          </a:stretch>
        </p:blipFill>
        <p:spPr>
          <a:xfrm>
            <a:off x="1075010" y="1357702"/>
            <a:ext cx="457200" cy="457200"/>
          </a:xfrm>
          <a:prstGeom prst="rect">
            <a:avLst/>
          </a:prstGeom>
          <a:ln>
            <a:solidFill>
              <a:schemeClr val="accent1"/>
            </a:solidFill>
          </a:ln>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336" y="2667000"/>
            <a:ext cx="2369705" cy="4192215"/>
          </a:xfrm>
          <a:prstGeom prst="rect">
            <a:avLst/>
          </a:prstGeom>
        </p:spPr>
      </p:pic>
      <p:sp>
        <p:nvSpPr>
          <p:cNvPr id="8" name="文本框 7"/>
          <p:cNvSpPr txBox="1"/>
          <p:nvPr/>
        </p:nvSpPr>
        <p:spPr>
          <a:xfrm>
            <a:off x="1683724" y="2667000"/>
            <a:ext cx="4572000" cy="369332"/>
          </a:xfrm>
          <a:prstGeom prst="rect">
            <a:avLst/>
          </a:prstGeom>
          <a:noFill/>
        </p:spPr>
        <p:txBody>
          <a:bodyPr wrap="square">
            <a:spAutoFit/>
          </a:bodyPr>
          <a:lstStyle/>
          <a:p>
            <a:r>
              <a:rPr kumimoji="1" lang="en-US" altLang="zh-CN" b="1" dirty="0">
                <a:solidFill>
                  <a:schemeClr val="tx1">
                    <a:lumMod val="85000"/>
                    <a:lumOff val="15000"/>
                  </a:schemeClr>
                </a:solidFill>
                <a:latin typeface="+mj-ea"/>
                <a:ea typeface="+mj-ea"/>
                <a:cs typeface="Times New Roman" panose="02020603050405020304" pitchFamily="18" charset="0"/>
              </a:rPr>
              <a:t>2.</a:t>
            </a:r>
            <a:r>
              <a:rPr kumimoji="1" lang="zh-CN" altLang="en-US" b="1" dirty="0">
                <a:solidFill>
                  <a:schemeClr val="tx1">
                    <a:lumMod val="85000"/>
                    <a:lumOff val="15000"/>
                  </a:schemeClr>
                </a:solidFill>
                <a:latin typeface="+mj-ea"/>
                <a:ea typeface="+mj-ea"/>
                <a:cs typeface="Times New Roman" panose="02020603050405020304" pitchFamily="18" charset="0"/>
              </a:rPr>
              <a:t>将题目</a:t>
            </a:r>
            <a:r>
              <a:rPr kumimoji="1" lang="en-US" altLang="zh-CN" b="1" dirty="0">
                <a:solidFill>
                  <a:schemeClr val="tx1">
                    <a:lumMod val="85000"/>
                    <a:lumOff val="15000"/>
                  </a:schemeClr>
                </a:solidFill>
                <a:latin typeface="+mj-ea"/>
                <a:ea typeface="+mj-ea"/>
                <a:cs typeface="Times New Roman" panose="02020603050405020304" pitchFamily="18" charset="0"/>
              </a:rPr>
              <a:t>1</a:t>
            </a:r>
            <a:r>
              <a:rPr kumimoji="1" lang="zh-CN" altLang="en-US" b="1" dirty="0">
                <a:solidFill>
                  <a:schemeClr val="tx1">
                    <a:lumMod val="85000"/>
                    <a:lumOff val="15000"/>
                  </a:schemeClr>
                </a:solidFill>
                <a:latin typeface="+mj-ea"/>
                <a:ea typeface="+mj-ea"/>
                <a:cs typeface="Times New Roman" panose="02020603050405020304" pitchFamily="18" charset="0"/>
              </a:rPr>
              <a:t>中的场景换成相应的画面和配音。</a:t>
            </a:r>
            <a:endParaRPr lang="zh-CN" altLang="en-US" dirty="0"/>
          </a:p>
        </p:txBody>
      </p:sp>
      <p:sp>
        <p:nvSpPr>
          <p:cNvPr id="10" name="文本框 9"/>
          <p:cNvSpPr txBox="1"/>
          <p:nvPr/>
        </p:nvSpPr>
        <p:spPr>
          <a:xfrm>
            <a:off x="1675072" y="3769881"/>
            <a:ext cx="4572000" cy="369332"/>
          </a:xfrm>
          <a:prstGeom prst="rect">
            <a:avLst/>
          </a:prstGeom>
          <a:noFill/>
        </p:spPr>
        <p:txBody>
          <a:bodyPr wrap="square">
            <a:spAutoFit/>
          </a:bodyPr>
          <a:lstStyle/>
          <a:p>
            <a:r>
              <a:rPr kumimoji="1" lang="en-US" altLang="zh-CN" b="1" dirty="0">
                <a:solidFill>
                  <a:schemeClr val="tx1">
                    <a:lumMod val="85000"/>
                    <a:lumOff val="15000"/>
                  </a:schemeClr>
                </a:solidFill>
                <a:latin typeface="+mj-ea"/>
                <a:ea typeface="+mj-ea"/>
                <a:cs typeface="Times New Roman" panose="02020603050405020304" pitchFamily="18" charset="0"/>
              </a:rPr>
              <a:t>3.</a:t>
            </a:r>
            <a:r>
              <a:rPr kumimoji="1" lang="zh-CN" altLang="en-US" b="1" dirty="0">
                <a:solidFill>
                  <a:schemeClr val="tx1">
                    <a:lumMod val="85000"/>
                    <a:lumOff val="15000"/>
                  </a:schemeClr>
                </a:solidFill>
                <a:latin typeface="+mj-ea"/>
                <a:ea typeface="+mj-ea"/>
                <a:cs typeface="Times New Roman" panose="02020603050405020304" pitchFamily="18" charset="0"/>
              </a:rPr>
              <a:t>为一段短视频写出一个分镜头脚本。</a:t>
            </a:r>
            <a:endParaRPr kumimoji="1" lang="zh-CN" altLang="en-US" b="1" dirty="0">
              <a:solidFill>
                <a:schemeClr val="tx1">
                  <a:lumMod val="85000"/>
                  <a:lumOff val="15000"/>
                </a:schemeClr>
              </a:solidFill>
              <a:latin typeface="+mj-ea"/>
              <a:ea typeface="+mj-ea"/>
              <a:cs typeface="Times New Roman" panose="02020603050405020304" pitchFamily="18" charset="0"/>
            </a:endParaRPr>
          </a:p>
        </p:txBody>
      </p:sp>
      <p:sp>
        <p:nvSpPr>
          <p:cNvPr id="12" name="文本框 11"/>
          <p:cNvSpPr txBox="1"/>
          <p:nvPr/>
        </p:nvSpPr>
        <p:spPr>
          <a:xfrm>
            <a:off x="1683724" y="4652066"/>
            <a:ext cx="4572000" cy="646331"/>
          </a:xfrm>
          <a:prstGeom prst="rect">
            <a:avLst/>
          </a:prstGeom>
          <a:noFill/>
        </p:spPr>
        <p:txBody>
          <a:bodyPr wrap="square">
            <a:spAutoFit/>
          </a:bodyPr>
          <a:lstStyle/>
          <a:p>
            <a:r>
              <a:rPr kumimoji="1" lang="en-US" altLang="zh-CN" b="1" dirty="0">
                <a:solidFill>
                  <a:schemeClr val="tx1">
                    <a:lumMod val="85000"/>
                    <a:lumOff val="15000"/>
                  </a:schemeClr>
                </a:solidFill>
                <a:latin typeface="+mj-ea"/>
                <a:ea typeface="+mj-ea"/>
                <a:cs typeface="Times New Roman" panose="02020603050405020304" pitchFamily="18" charset="0"/>
              </a:rPr>
              <a:t>4.</a:t>
            </a:r>
            <a:r>
              <a:rPr kumimoji="1" lang="zh-CN" altLang="en-US" b="1" dirty="0">
                <a:solidFill>
                  <a:schemeClr val="tx1">
                    <a:lumMod val="85000"/>
                    <a:lumOff val="15000"/>
                  </a:schemeClr>
                </a:solidFill>
                <a:latin typeface="+mj-ea"/>
                <a:ea typeface="+mj-ea"/>
                <a:cs typeface="Times New Roman" panose="02020603050405020304" pitchFamily="18" charset="0"/>
              </a:rPr>
              <a:t>运用本章学习的内容拍摄以“店长的一天”为主题的短视频。</a:t>
            </a:r>
            <a:endParaRPr kumimoji="1" lang="zh-CN" altLang="en-US" b="1" dirty="0">
              <a:solidFill>
                <a:schemeClr val="tx1">
                  <a:lumMod val="85000"/>
                  <a:lumOff val="15000"/>
                </a:schemeClr>
              </a:solidFill>
              <a:latin typeface="+mj-ea"/>
              <a:ea typeface="+mj-ea"/>
              <a:cs typeface="Times New Roman" panose="02020603050405020304" pitchFamily="18" charset="0"/>
            </a:endParaRPr>
          </a:p>
        </p:txBody>
      </p:sp>
      <p:pic>
        <p:nvPicPr>
          <p:cNvPr id="14" name="图片 13"/>
          <p:cNvPicPr>
            <a:picLocks noChangeAspect="1"/>
          </p:cNvPicPr>
          <p:nvPr/>
        </p:nvPicPr>
        <p:blipFill>
          <a:blip r:embed="rId1"/>
          <a:stretch>
            <a:fillRect/>
          </a:stretch>
        </p:blipFill>
        <p:spPr>
          <a:xfrm>
            <a:off x="1046970" y="3725947"/>
            <a:ext cx="457200" cy="457200"/>
          </a:xfrm>
          <a:prstGeom prst="rect">
            <a:avLst/>
          </a:prstGeom>
          <a:ln>
            <a:solidFill>
              <a:schemeClr val="accent1"/>
            </a:solidFill>
          </a:ln>
        </p:spPr>
      </p:pic>
      <p:pic>
        <p:nvPicPr>
          <p:cNvPr id="15" name="图片 14"/>
          <p:cNvPicPr>
            <a:picLocks noChangeAspect="1"/>
          </p:cNvPicPr>
          <p:nvPr/>
        </p:nvPicPr>
        <p:blipFill>
          <a:blip r:embed="rId1"/>
          <a:stretch>
            <a:fillRect/>
          </a:stretch>
        </p:blipFill>
        <p:spPr>
          <a:xfrm>
            <a:off x="1035870" y="4746632"/>
            <a:ext cx="457200" cy="45720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par>
                                <p:cTn id="14" presetID="10" presetClass="entr" presetSubtype="0" fill="hold" nodeType="withEffect">
                                  <p:stCondLst>
                                    <p:cond delay="2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10" presetClass="entr" presetSubtype="0" fill="hold" nodeType="withEffect">
                                  <p:stCondLst>
                                    <p:cond delay="2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矩形 707"/>
          <p:cNvSpPr/>
          <p:nvPr/>
        </p:nvSpPr>
        <p:spPr>
          <a:xfrm>
            <a:off x="-23" y="0"/>
            <a:ext cx="914211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2400">
              <a:solidFill>
                <a:prstClr val="white"/>
              </a:solidFill>
              <a:latin typeface="Calibri" panose="020F0502020204030204"/>
              <a:ea typeface="等线" panose="02010600030101010101" pitchFamily="2" charset="-122"/>
            </a:endParaRPr>
          </a:p>
        </p:txBody>
      </p:sp>
      <p:cxnSp>
        <p:nvCxnSpPr>
          <p:cNvPr id="5" name="直接连接符 4"/>
          <p:cNvCxnSpPr/>
          <p:nvPr/>
        </p:nvCxnSpPr>
        <p:spPr>
          <a:xfrm>
            <a:off x="564726" y="2380967"/>
            <a:ext cx="7827434" cy="0"/>
          </a:xfrm>
          <a:prstGeom prst="line">
            <a:avLst/>
          </a:prstGeom>
          <a:ln w="19050">
            <a:solidFill>
              <a:srgbClr val="CF3C27"/>
            </a:solidFill>
          </a:ln>
        </p:spPr>
        <p:style>
          <a:lnRef idx="1">
            <a:schemeClr val="accent1"/>
          </a:lnRef>
          <a:fillRef idx="0">
            <a:schemeClr val="accent1"/>
          </a:fillRef>
          <a:effectRef idx="0">
            <a:schemeClr val="accent1"/>
          </a:effectRef>
          <a:fontRef idx="minor">
            <a:schemeClr val="tx1"/>
          </a:fontRef>
        </p:style>
      </p:cxnSp>
      <p:sp>
        <p:nvSpPr>
          <p:cNvPr id="713" name="矩形 712"/>
          <p:cNvSpPr/>
          <p:nvPr/>
        </p:nvSpPr>
        <p:spPr>
          <a:xfrm>
            <a:off x="564515" y="842118"/>
            <a:ext cx="7635240" cy="1723549"/>
          </a:xfrm>
          <a:prstGeom prst="rect">
            <a:avLst/>
          </a:prstGeom>
        </p:spPr>
        <p:txBody>
          <a:bodyPr wrap="square">
            <a:spAutoFit/>
          </a:bodyPr>
          <a:lstStyle/>
          <a:p>
            <a:r>
              <a:rPr lang="zh-CN" altLang="zh-CN" dirty="0"/>
              <a:t>某中专学校想拍摄一项公益活动，采用学生与教师互换角色的形式来反应职业学校师生生活的真实面貌，让学生</a:t>
            </a:r>
            <a:r>
              <a:rPr lang="en-US" altLang="zh-CN" dirty="0"/>
              <a:t>“</a:t>
            </a:r>
            <a:r>
              <a:rPr lang="zh-CN" altLang="zh-CN" dirty="0"/>
              <a:t>享受权利的时候感受义务，品味艰辛的时候体会幸福</a:t>
            </a:r>
            <a:r>
              <a:rPr lang="en-US" altLang="zh-CN" dirty="0"/>
              <a:t>”</a:t>
            </a:r>
            <a:r>
              <a:rPr lang="zh-CN" altLang="zh-CN" dirty="0"/>
              <a:t>，达到改善关系、解决矛盾、收获教益的目的。作为短视频制作团队，应该怎么完成相关任务呢？第一步我们需要进行哪些前期准备工作呢？</a:t>
            </a:r>
            <a:endParaRPr lang="zh-CN" altLang="zh-CN" dirty="0"/>
          </a:p>
          <a:p>
            <a:endParaRPr lang="zh-CN" altLang="en-US" sz="1600" dirty="0">
              <a:solidFill>
                <a:schemeClr val="accent6">
                  <a:lumMod val="50000"/>
                </a:schemeClr>
              </a:solidFill>
              <a:latin typeface="+mn-ea"/>
            </a:endParaRPr>
          </a:p>
        </p:txBody>
      </p:sp>
      <p:sp>
        <p:nvSpPr>
          <p:cNvPr id="1429" name="圆角矩形 1428"/>
          <p:cNvSpPr/>
          <p:nvPr/>
        </p:nvSpPr>
        <p:spPr>
          <a:xfrm>
            <a:off x="401320" y="2612390"/>
            <a:ext cx="2306955" cy="498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CN" altLang="en-US" b="1" dirty="0"/>
              <a:t>学习目标</a:t>
            </a:r>
            <a:endParaRPr lang="zh-CN" altLang="en-US" b="1" dirty="0"/>
          </a:p>
        </p:txBody>
      </p:sp>
      <p:sp>
        <p:nvSpPr>
          <p:cNvPr id="9" name="矩形 8"/>
          <p:cNvSpPr/>
          <p:nvPr/>
        </p:nvSpPr>
        <p:spPr>
          <a:xfrm>
            <a:off x="935355" y="3258820"/>
            <a:ext cx="7085965" cy="2725746"/>
          </a:xfrm>
          <a:prstGeom prst="rect">
            <a:avLst/>
          </a:prstGeom>
        </p:spPr>
        <p:txBody>
          <a:bodyPr wrap="square">
            <a:spAutoFit/>
          </a:bodyPr>
          <a:lstStyle/>
          <a:p>
            <a:pPr indent="0" algn="just">
              <a:lnSpc>
                <a:spcPct val="150000"/>
              </a:lnSpc>
              <a:buFont typeface="Wingdings" panose="05000000000000000000" pitchFamily="2" charset="2"/>
              <a:buNone/>
            </a:pPr>
            <a:r>
              <a:rPr lang="zh-CN" altLang="en-US"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知识目标：</a:t>
            </a:r>
            <a:endParaRPr lang="zh-CN" altLang="en-US"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rPr>
              <a:t>了解短视频制作有哪些前期准备工作；</a:t>
            </a:r>
            <a:endParaRPr lang="zh-CN" altLang="en-US"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rPr>
              <a:t>理解短视频制作的拍摄工具以及案例中模特的选择。</a:t>
            </a:r>
            <a:endPar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pPr>
            <a:endParaRPr lang="zh-CN" altLang="en-US"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indent="0" algn="just">
              <a:lnSpc>
                <a:spcPct val="150000"/>
              </a:lnSpc>
              <a:buFont typeface="Wingdings" panose="05000000000000000000" pitchFamily="2" charset="2"/>
              <a:buNone/>
            </a:pPr>
            <a:r>
              <a:rPr lang="zh-CN" altLang="en-US"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技能目标：</a:t>
            </a:r>
            <a:endParaRPr lang="en-US" altLang="zh-CN"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rPr>
              <a:t>掌握在实际案例中短视频的拍摄工具选择和模特的选择。</a:t>
            </a:r>
            <a:endPar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endParaRPr lang="zh-CN" altLang="en-US"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圆角矩形 2"/>
          <p:cNvSpPr/>
          <p:nvPr/>
        </p:nvSpPr>
        <p:spPr>
          <a:xfrm>
            <a:off x="401320" y="227330"/>
            <a:ext cx="2306955" cy="498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CN" altLang="en-US" b="1" dirty="0"/>
              <a:t>学习导入</a:t>
            </a:r>
            <a:endParaRPr lang="zh-CN" altLang="en-US" b="1"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3"/>
                                        </p:tgtEl>
                                        <p:attrNameLst>
                                          <p:attrName>style.visibility</p:attrName>
                                        </p:attrNameLst>
                                      </p:cBhvr>
                                      <p:to>
                                        <p:strVal val="visible"/>
                                      </p:to>
                                    </p:set>
                                    <p:animEffect transition="in" filter="dissolve">
                                      <p:cBhvr>
                                        <p:cTn id="11" dur="750"/>
                                        <p:tgtEl>
                                          <p:spTgt spid="71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429"/>
                                        </p:tgtEl>
                                        <p:attrNameLst>
                                          <p:attrName>style.visibility</p:attrName>
                                        </p:attrNameLst>
                                      </p:cBhvr>
                                      <p:to>
                                        <p:strVal val="visible"/>
                                      </p:to>
                                    </p:set>
                                    <p:anim calcmode="lin" valueType="num">
                                      <p:cBhvr>
                                        <p:cTn id="15" dur="500" fill="hold"/>
                                        <p:tgtEl>
                                          <p:spTgt spid="1429"/>
                                        </p:tgtEl>
                                        <p:attrNameLst>
                                          <p:attrName>ppt_w</p:attrName>
                                        </p:attrNameLst>
                                      </p:cBhvr>
                                      <p:tavLst>
                                        <p:tav tm="0">
                                          <p:val>
                                            <p:fltVal val="0"/>
                                          </p:val>
                                        </p:tav>
                                        <p:tav tm="100000">
                                          <p:val>
                                            <p:strVal val="#ppt_w"/>
                                          </p:val>
                                        </p:tav>
                                      </p:tavLst>
                                    </p:anim>
                                    <p:anim calcmode="lin" valueType="num">
                                      <p:cBhvr>
                                        <p:cTn id="16" dur="500" fill="hold"/>
                                        <p:tgtEl>
                                          <p:spTgt spid="1429"/>
                                        </p:tgtEl>
                                        <p:attrNameLst>
                                          <p:attrName>ppt_h</p:attrName>
                                        </p:attrNameLst>
                                      </p:cBhvr>
                                      <p:tavLst>
                                        <p:tav tm="0">
                                          <p:val>
                                            <p:fltVal val="0"/>
                                          </p:val>
                                        </p:tav>
                                        <p:tav tm="100000">
                                          <p:val>
                                            <p:strVal val="#ppt_h"/>
                                          </p:val>
                                        </p:tav>
                                      </p:tavLst>
                                    </p:anim>
                                    <p:animEffect transition="in" filter="fade">
                                      <p:cBhvr>
                                        <p:cTn id="17" dur="500"/>
                                        <p:tgtEl>
                                          <p:spTgt spid="142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anim calcmode="lin" valueType="num">
                                      <p:cBhvr>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anim calcmode="lin" valueType="num">
                                      <p:cBhvr>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anim calcmode="lin" valueType="num">
                                      <p:cBhvr>
                                        <p:cTn id="3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anim calcmode="lin" valueType="num">
                                      <p:cBhvr>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500"/>
                                        <p:tgtEl>
                                          <p:spTgt spid="9">
                                            <p:txEl>
                                              <p:pRg st="5" end="5"/>
                                            </p:txEl>
                                          </p:spTgt>
                                        </p:tgtEl>
                                      </p:cBhvr>
                                    </p:animEffect>
                                    <p:anim calcmode="lin" valueType="num">
                                      <p:cBhvr>
                                        <p:cTn id="5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 grpId="0"/>
      <p:bldP spid="1429" grpId="0" bldLvl="0" animBg="1"/>
      <p:bldP spid="9" grpId="0" build="p"/>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5184" y="1861369"/>
            <a:ext cx="7153632" cy="845999"/>
            <a:chOff x="1075968" y="2029320"/>
            <a:chExt cx="7153632" cy="845999"/>
          </a:xfrm>
        </p:grpSpPr>
        <p:grpSp>
          <p:nvGrpSpPr>
            <p:cNvPr id="36" name="组合 233"/>
            <p:cNvGrpSpPr/>
            <p:nvPr/>
          </p:nvGrpSpPr>
          <p:grpSpPr bwMode="auto">
            <a:xfrm>
              <a:off x="1293118" y="2029320"/>
              <a:ext cx="6718943" cy="553998"/>
              <a:chOff x="6267736" y="1075816"/>
              <a:chExt cx="6717773" cy="553639"/>
            </a:xfrm>
          </p:grpSpPr>
          <p:sp>
            <p:nvSpPr>
              <p:cNvPr id="38" name="文本框 214"/>
              <p:cNvSpPr txBox="1">
                <a:spLocks noChangeArrowheads="1"/>
              </p:cNvSpPr>
              <p:nvPr/>
            </p:nvSpPr>
            <p:spPr bwMode="auto">
              <a:xfrm>
                <a:off x="7239039" y="1075816"/>
                <a:ext cx="5746470" cy="5536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3000" b="1" dirty="0">
                    <a:solidFill>
                      <a:schemeClr val="bg1">
                        <a:lumMod val="50000"/>
                      </a:schemeClr>
                    </a:solidFill>
                    <a:latin typeface="+mj-ea"/>
                    <a:ea typeface="+mj-ea"/>
                  </a:rPr>
                  <a:t>编写脚本</a:t>
                </a:r>
                <a:endParaRPr lang="zh-CN" altLang="en-US" sz="5000" b="1" dirty="0">
                  <a:solidFill>
                    <a:srgbClr val="CF3C27"/>
                  </a:solidFill>
                  <a:latin typeface="+mj-ea"/>
                  <a:ea typeface="+mj-ea"/>
                  <a:cs typeface="方正综艺简体" panose="03000509000000000000" charset="-122"/>
                </a:endParaRPr>
              </a:p>
            </p:txBody>
          </p:sp>
          <p:sp>
            <p:nvSpPr>
              <p:cNvPr id="39" name="矩形 38"/>
              <p:cNvSpPr/>
              <p:nvPr/>
            </p:nvSpPr>
            <p:spPr>
              <a:xfrm>
                <a:off x="6268126" y="1082811"/>
                <a:ext cx="792963" cy="53964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sz="2700" b="1" dirty="0">
                  <a:latin typeface="+mj-ea"/>
                  <a:ea typeface="+mj-ea"/>
                </a:endParaRPr>
              </a:p>
            </p:txBody>
          </p:sp>
          <p:sp>
            <p:nvSpPr>
              <p:cNvPr id="48" name="矩形 47"/>
              <p:cNvSpPr>
                <a:spLocks noChangeAspect="1"/>
              </p:cNvSpPr>
              <p:nvPr/>
            </p:nvSpPr>
            <p:spPr>
              <a:xfrm>
                <a:off x="6267736" y="1160629"/>
                <a:ext cx="792963" cy="42710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zh-CN" sz="3000" b="1" dirty="0">
                    <a:latin typeface="+mj-ea"/>
                    <a:ea typeface="+mj-ea"/>
                  </a:rPr>
                  <a:t>5.2</a:t>
                </a:r>
                <a:endParaRPr lang="zh-CN" altLang="en-US" sz="3000" b="1" dirty="0">
                  <a:latin typeface="+mj-ea"/>
                  <a:ea typeface="+mj-ea"/>
                </a:endParaRPr>
              </a:p>
            </p:txBody>
          </p:sp>
        </p:grpSp>
        <p:cxnSp>
          <p:nvCxnSpPr>
            <p:cNvPr id="17" name="直接连接符 8"/>
            <p:cNvCxnSpPr/>
            <p:nvPr/>
          </p:nvCxnSpPr>
          <p:spPr>
            <a:xfrm>
              <a:off x="1075968" y="2875319"/>
              <a:ext cx="7153632" cy="0"/>
            </a:xfrm>
            <a:prstGeom prst="lin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矩形 707"/>
          <p:cNvSpPr/>
          <p:nvPr/>
        </p:nvSpPr>
        <p:spPr>
          <a:xfrm>
            <a:off x="-23" y="0"/>
            <a:ext cx="914211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2400">
              <a:solidFill>
                <a:prstClr val="white"/>
              </a:solidFill>
              <a:latin typeface="Calibri" panose="020F0502020204030204"/>
              <a:ea typeface="等线" panose="02010600030101010101" pitchFamily="2" charset="-122"/>
            </a:endParaRPr>
          </a:p>
        </p:txBody>
      </p:sp>
      <p:cxnSp>
        <p:nvCxnSpPr>
          <p:cNvPr id="8" name="直接连接符 7"/>
          <p:cNvCxnSpPr/>
          <p:nvPr/>
        </p:nvCxnSpPr>
        <p:spPr>
          <a:xfrm>
            <a:off x="564726" y="2380967"/>
            <a:ext cx="7827434" cy="0"/>
          </a:xfrm>
          <a:prstGeom prst="line">
            <a:avLst/>
          </a:prstGeom>
          <a:ln w="19050">
            <a:solidFill>
              <a:srgbClr val="CF3C27"/>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64515" y="842118"/>
            <a:ext cx="7635240" cy="892552"/>
          </a:xfrm>
          <a:prstGeom prst="rect">
            <a:avLst/>
          </a:prstGeom>
        </p:spPr>
        <p:txBody>
          <a:bodyPr wrap="square">
            <a:spAutoFit/>
          </a:bodyPr>
          <a:lstStyle/>
          <a:p>
            <a:r>
              <a:rPr lang="zh-CN" altLang="zh-CN" dirty="0"/>
              <a:t>前一节我们已讲需要进行哪些前期准备工作，包括拍摄工具的选择和案例中模特的选择，接下来我们就需要进行脚本策划。</a:t>
            </a:r>
            <a:endParaRPr lang="zh-CN" altLang="zh-CN" dirty="0"/>
          </a:p>
          <a:p>
            <a:endParaRPr lang="zh-CN" altLang="en-US" sz="1600" dirty="0">
              <a:solidFill>
                <a:schemeClr val="accent6">
                  <a:lumMod val="50000"/>
                </a:schemeClr>
              </a:solidFill>
              <a:latin typeface="+mn-ea"/>
            </a:endParaRPr>
          </a:p>
        </p:txBody>
      </p:sp>
      <p:sp>
        <p:nvSpPr>
          <p:cNvPr id="11" name="圆角矩形 1428"/>
          <p:cNvSpPr/>
          <p:nvPr/>
        </p:nvSpPr>
        <p:spPr>
          <a:xfrm>
            <a:off x="401320" y="2612390"/>
            <a:ext cx="2306955" cy="498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CN" altLang="en-US" b="1" dirty="0"/>
              <a:t>学习目标</a:t>
            </a:r>
            <a:endParaRPr lang="zh-CN" altLang="en-US" b="1" dirty="0"/>
          </a:p>
        </p:txBody>
      </p:sp>
      <p:sp>
        <p:nvSpPr>
          <p:cNvPr id="12" name="矩形 11"/>
          <p:cNvSpPr/>
          <p:nvPr/>
        </p:nvSpPr>
        <p:spPr>
          <a:xfrm>
            <a:off x="935355" y="3258820"/>
            <a:ext cx="7085965" cy="2725746"/>
          </a:xfrm>
          <a:prstGeom prst="rect">
            <a:avLst/>
          </a:prstGeom>
        </p:spPr>
        <p:txBody>
          <a:bodyPr wrap="square">
            <a:spAutoFit/>
          </a:bodyPr>
          <a:lstStyle/>
          <a:p>
            <a:pPr indent="0" algn="just">
              <a:lnSpc>
                <a:spcPct val="150000"/>
              </a:lnSpc>
              <a:buFont typeface="Wingdings" panose="05000000000000000000" pitchFamily="2" charset="2"/>
              <a:buNone/>
            </a:pPr>
            <a:r>
              <a:rPr lang="zh-CN" altLang="en-US"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知识目标：</a:t>
            </a:r>
            <a:endParaRPr lang="zh-CN" altLang="en-US"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rPr>
              <a:t>了解短视频制作脚本编写的顺序；</a:t>
            </a:r>
            <a:endPar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rPr>
              <a:t>理解短视频脚本构成要素。</a:t>
            </a:r>
            <a:endParaRPr lang="zh-CN" altLang="en-US"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indent="0" algn="just">
              <a:lnSpc>
                <a:spcPct val="150000"/>
              </a:lnSpc>
              <a:buFont typeface="Wingdings" panose="05000000000000000000" pitchFamily="2" charset="2"/>
              <a:buNone/>
            </a:pPr>
            <a:r>
              <a:rPr lang="zh-CN" altLang="en-US"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技能目标：</a:t>
            </a:r>
            <a:endParaRPr lang="en-US" altLang="zh-CN"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rPr>
              <a:t>理解并掌握短视频制作脚本撰写的方法。</a:t>
            </a:r>
            <a:endPar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endParaRPr lang="zh-CN" altLang="zh-CN"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ü"/>
            </a:pPr>
            <a:endParaRPr lang="zh-CN" altLang="en-US" sz="1600" dirty="0">
              <a:solidFill>
                <a:srgbClr val="221E1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圆角矩形 2"/>
          <p:cNvSpPr/>
          <p:nvPr/>
        </p:nvSpPr>
        <p:spPr>
          <a:xfrm>
            <a:off x="401320" y="227330"/>
            <a:ext cx="2306955" cy="498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CN" altLang="en-US" b="1" dirty="0"/>
              <a:t>学习导入</a:t>
            </a:r>
            <a:endParaRPr lang="zh-CN" altLang="en-US" b="1" dirty="0"/>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2.1</a:t>
            </a:r>
            <a:r>
              <a:rPr lang="zh-CN" altLang="en-US" sz="2300" b="1" dirty="0">
                <a:solidFill>
                  <a:srgbClr val="2395A3"/>
                </a:solidFill>
                <a:latin typeface="+mj-ea"/>
                <a:ea typeface="+mj-ea"/>
              </a:rPr>
              <a:t>编写脚本顺序</a:t>
            </a:r>
            <a:endParaRPr lang="zh-CN" altLang="en-US" sz="2300" b="1" dirty="0">
              <a:solidFill>
                <a:srgbClr val="2395A3"/>
              </a:solidFill>
              <a:latin typeface="+mj-ea"/>
              <a:ea typeface="+mj-ea"/>
            </a:endParaRPr>
          </a:p>
        </p:txBody>
      </p:sp>
      <p:sp>
        <p:nvSpPr>
          <p:cNvPr id="20" name="矩形 19"/>
          <p:cNvSpPr/>
          <p:nvPr/>
        </p:nvSpPr>
        <p:spPr>
          <a:xfrm>
            <a:off x="955516" y="1929136"/>
            <a:ext cx="6918052" cy="2581861"/>
          </a:xfrm>
          <a:prstGeom prst="rect">
            <a:avLst/>
          </a:prstGeom>
        </p:spPr>
        <p:txBody>
          <a:bodyPr wrap="square">
            <a:spAutoFit/>
          </a:bodyPr>
          <a:lstStyle/>
          <a:p>
            <a:pPr indent="304800" algn="ctr">
              <a:lnSpc>
                <a:spcPct val="150000"/>
              </a:lnSpc>
              <a:spcAft>
                <a:spcPts val="0"/>
              </a:spcAft>
            </a:pPr>
            <a:r>
              <a:rPr lang="zh-CN" altLang="en-US" sz="2000" dirty="0">
                <a:solidFill>
                  <a:srgbClr val="FF0000"/>
                </a:solidFill>
              </a:rPr>
              <a:t>脚本是我们拍摄视频的依据</a:t>
            </a:r>
            <a:r>
              <a:rPr lang="zh-CN" altLang="en-US" dirty="0"/>
              <a:t>，脚本的创作是为了提前统筹安排好每个人每一步所要做、该做、怎么做的事情，它是为效率和结果服务的。一切参与视频拍摄、剪辑的人员，包括摄影师、演员、服化道准备、剪辑师等，他们的一切行为和动作都要服从于脚本。</a:t>
            </a:r>
            <a:endParaRPr lang="zh-CN" altLang="en-US" dirty="0"/>
          </a:p>
          <a:p>
            <a:pPr indent="304800" algn="ctr">
              <a:lnSpc>
                <a:spcPct val="150000"/>
              </a:lnSpc>
              <a:spcAft>
                <a:spcPts val="0"/>
              </a:spcAft>
            </a:pPr>
            <a:r>
              <a:rPr lang="zh-CN" altLang="en-US" dirty="0"/>
              <a:t>什么时间、地点、画面中出现什么，镜头应该怎么运用，景别是什么样的，服装道具，都是根据脚本来创作的。</a:t>
            </a:r>
            <a:endParaRPr lang="zh-CN"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2.1</a:t>
            </a:r>
            <a:r>
              <a:rPr lang="zh-CN" altLang="en-US" sz="2300" b="1" dirty="0">
                <a:solidFill>
                  <a:srgbClr val="2395A3"/>
                </a:solidFill>
                <a:latin typeface="+mj-ea"/>
                <a:ea typeface="+mj-ea"/>
              </a:rPr>
              <a:t>编写脚本顺序</a:t>
            </a:r>
            <a:endParaRPr lang="zh-CN" altLang="en-US" sz="2300" b="1" dirty="0">
              <a:solidFill>
                <a:srgbClr val="2395A3"/>
              </a:solidFill>
              <a:latin typeface="+mj-ea"/>
              <a:ea typeface="+mj-ea"/>
            </a:endParaRPr>
          </a:p>
        </p:txBody>
      </p:sp>
      <p:pic>
        <p:nvPicPr>
          <p:cNvPr id="7" name="图片 6" descr="f25399617a31521c382040a0e743039"/>
          <p:cNvPicPr>
            <a:picLocks noChangeAspect="1"/>
          </p:cNvPicPr>
          <p:nvPr/>
        </p:nvPicPr>
        <p:blipFill>
          <a:blip r:embed="rId1"/>
          <a:stretch>
            <a:fillRect/>
          </a:stretch>
        </p:blipFill>
        <p:spPr>
          <a:xfrm>
            <a:off x="1764714" y="2050551"/>
            <a:ext cx="5514975" cy="2561590"/>
          </a:xfrm>
          <a:prstGeom prst="rect">
            <a:avLst/>
          </a:prstGeom>
        </p:spPr>
      </p:pic>
      <p:sp>
        <p:nvSpPr>
          <p:cNvPr id="9" name="文本框 8"/>
          <p:cNvSpPr txBox="1"/>
          <p:nvPr/>
        </p:nvSpPr>
        <p:spPr>
          <a:xfrm>
            <a:off x="1036469" y="1218678"/>
            <a:ext cx="4576438" cy="465640"/>
          </a:xfrm>
          <a:prstGeom prst="rect">
            <a:avLst/>
          </a:prstGeom>
          <a:noFill/>
        </p:spPr>
        <p:txBody>
          <a:bodyPr wrap="square">
            <a:spAutoFit/>
          </a:bodyPr>
          <a:lstStyle/>
          <a:p>
            <a:pPr marL="0" marR="0" indent="304800" algn="just">
              <a:lnSpc>
                <a:spcPct val="150000"/>
              </a:lnSpc>
              <a:spcBef>
                <a:spcPts val="0"/>
              </a:spcBef>
              <a:spcAft>
                <a:spcPts val="0"/>
              </a:spcAft>
            </a:pPr>
            <a:r>
              <a:rPr lang="zh-CN" altLang="en-US" dirty="0"/>
              <a:t>编写脚本顺序流程：</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2.2  </a:t>
            </a:r>
            <a:r>
              <a:rPr lang="zh-CN" altLang="en-US" sz="2300" b="1" dirty="0">
                <a:solidFill>
                  <a:srgbClr val="2395A3"/>
                </a:solidFill>
                <a:latin typeface="+mj-ea"/>
                <a:ea typeface="+mj-ea"/>
              </a:rPr>
              <a:t>脚本构成要素</a:t>
            </a:r>
            <a:endParaRPr lang="zh-CN" altLang="en-US" sz="2300" b="1" dirty="0">
              <a:solidFill>
                <a:srgbClr val="2395A3"/>
              </a:solidFill>
              <a:latin typeface="+mj-ea"/>
              <a:ea typeface="+mj-ea"/>
            </a:endParaRPr>
          </a:p>
        </p:txBody>
      </p:sp>
      <p:sp>
        <p:nvSpPr>
          <p:cNvPr id="8" name="MH_SubTitle_1"/>
          <p:cNvSpPr txBox="1">
            <a:spLocks noChangeArrowheads="1"/>
          </p:cNvSpPr>
          <p:nvPr>
            <p:custDataLst>
              <p:tags r:id="rId1"/>
            </p:custDataLst>
          </p:nvPr>
        </p:nvSpPr>
        <p:spPr bwMode="auto">
          <a:xfrm>
            <a:off x="2154294" y="2293281"/>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镜头景别</a:t>
            </a:r>
            <a:endPar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indent="269875">
              <a:lnSpc>
                <a:spcPct val="110000"/>
              </a:lnSpc>
            </a:pP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PA-任意多边形 137-43956"/>
          <p:cNvSpPr>
            <a:spLocks noChangeAspect="1" noEditPoints="1"/>
          </p:cNvSpPr>
          <p:nvPr>
            <p:custDataLst>
              <p:tags r:id="rId2"/>
            </p:custDataLst>
          </p:nvPr>
        </p:nvSpPr>
        <p:spPr bwMode="auto">
          <a:xfrm>
            <a:off x="1403042" y="2293281"/>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MH_SubTitle_1"/>
          <p:cNvSpPr txBox="1">
            <a:spLocks noChangeArrowheads="1"/>
          </p:cNvSpPr>
          <p:nvPr>
            <p:custDataLst>
              <p:tags r:id="rId3"/>
            </p:custDataLst>
          </p:nvPr>
        </p:nvSpPr>
        <p:spPr bwMode="auto">
          <a:xfrm>
            <a:off x="2186814" y="2909285"/>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画面内容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PA-任意多边形 137-43956"/>
          <p:cNvSpPr>
            <a:spLocks noChangeAspect="1" noEditPoints="1"/>
          </p:cNvSpPr>
          <p:nvPr>
            <p:custDataLst>
              <p:tags r:id="rId4"/>
            </p:custDataLst>
          </p:nvPr>
        </p:nvSpPr>
        <p:spPr bwMode="auto">
          <a:xfrm>
            <a:off x="1403042" y="2909285"/>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MH_SubTitle_1"/>
          <p:cNvSpPr txBox="1">
            <a:spLocks noChangeArrowheads="1"/>
          </p:cNvSpPr>
          <p:nvPr>
            <p:custDataLst>
              <p:tags r:id="rId5"/>
            </p:custDataLst>
          </p:nvPr>
        </p:nvSpPr>
        <p:spPr bwMode="auto">
          <a:xfrm>
            <a:off x="2186814" y="3525289"/>
            <a:ext cx="4959701"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   3.</a:t>
            </a:r>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台词</a:t>
            </a:r>
            <a:endPar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PA-任意多边形 137-43956"/>
          <p:cNvSpPr>
            <a:spLocks noChangeAspect="1" noEditPoints="1"/>
          </p:cNvSpPr>
          <p:nvPr>
            <p:custDataLst>
              <p:tags r:id="rId6"/>
            </p:custDataLst>
          </p:nvPr>
        </p:nvSpPr>
        <p:spPr bwMode="auto">
          <a:xfrm>
            <a:off x="1403042" y="3525289"/>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MH_SubTitle_1"/>
          <p:cNvSpPr txBox="1">
            <a:spLocks noChangeArrowheads="1"/>
          </p:cNvSpPr>
          <p:nvPr>
            <p:custDataLst>
              <p:tags r:id="rId7"/>
            </p:custDataLst>
          </p:nvPr>
        </p:nvSpPr>
        <p:spPr bwMode="auto">
          <a:xfrm>
            <a:off x="2186814" y="4141293"/>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时长</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PA-任意多边形 137-43956"/>
          <p:cNvSpPr>
            <a:spLocks noChangeAspect="1" noEditPoints="1"/>
          </p:cNvSpPr>
          <p:nvPr>
            <p:custDataLst>
              <p:tags r:id="rId8"/>
            </p:custDataLst>
          </p:nvPr>
        </p:nvSpPr>
        <p:spPr bwMode="auto">
          <a:xfrm>
            <a:off x="1403042" y="4141293"/>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8" grpId="0" animBg="1"/>
      <p:bldP spid="10" grpId="0" bldLvl="0" animBg="1"/>
      <p:bldP spid="11" grpId="0" animBg="1"/>
      <p:bldP spid="12" grpId="0" bldLvl="0" animBg="1"/>
      <p:bldP spid="13" grpId="0" animBg="1"/>
      <p:bldP spid="14" grpId="0" bldLvl="0" animBg="1"/>
      <p:bldP spid="15" grpId="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2.2  </a:t>
            </a:r>
            <a:r>
              <a:rPr lang="zh-CN" altLang="en-US" sz="2300" b="1" dirty="0">
                <a:solidFill>
                  <a:srgbClr val="2395A3"/>
                </a:solidFill>
                <a:latin typeface="+mj-ea"/>
                <a:ea typeface="+mj-ea"/>
              </a:rPr>
              <a:t>脚本构成要素</a:t>
            </a:r>
            <a:endParaRPr lang="zh-CN" altLang="en-US" sz="2300" b="1" dirty="0">
              <a:solidFill>
                <a:srgbClr val="2395A3"/>
              </a:solidFill>
              <a:latin typeface="+mj-ea"/>
              <a:ea typeface="+mj-ea"/>
            </a:endParaRPr>
          </a:p>
        </p:txBody>
      </p:sp>
      <p:sp>
        <p:nvSpPr>
          <p:cNvPr id="17" name="文本框 16"/>
          <p:cNvSpPr txBox="1"/>
          <p:nvPr/>
        </p:nvSpPr>
        <p:spPr>
          <a:xfrm>
            <a:off x="-756821" y="1247146"/>
            <a:ext cx="4576438" cy="375809"/>
          </a:xfrm>
          <a:prstGeom prst="rect">
            <a:avLst/>
          </a:prstGeom>
          <a:noFill/>
        </p:spPr>
        <p:txBody>
          <a:bodyPr wrap="square">
            <a:spAutoFit/>
          </a:bodyPr>
          <a:lstStyle/>
          <a:p>
            <a:pPr marL="513080" indent="-6350" algn="ctr">
              <a:lnSpc>
                <a:spcPct val="110000"/>
              </a:lnSpc>
              <a:spcAft>
                <a:spcPts val="680"/>
              </a:spcAft>
            </a:pPr>
            <a:r>
              <a:rPr lang="zh-CN" altLang="zh-CN" sz="1800" kern="100" dirty="0">
                <a:solidFill>
                  <a:srgbClr val="7F5F99"/>
                </a:solidFill>
                <a:effectLst/>
                <a:latin typeface="微软雅黑" panose="020B0503020204020204" pitchFamily="34" charset="-122"/>
                <a:ea typeface="微软雅黑" panose="020B0503020204020204" pitchFamily="34" charset="-122"/>
                <a:cs typeface="微软雅黑" panose="020B0503020204020204" pitchFamily="34" charset="-122"/>
              </a:rPr>
              <a:t>脚本案例展示</a:t>
            </a:r>
            <a:endParaRPr lang="zh-CN" altLang="zh-CN" sz="2000" kern="100" dirty="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nvGraphicFramePr>
        <p:xfrm>
          <a:off x="1007615" y="1961967"/>
          <a:ext cx="7128769" cy="3801850"/>
        </p:xfrm>
        <a:graphic>
          <a:graphicData uri="http://schemas.openxmlformats.org/drawingml/2006/table">
            <a:tbl>
              <a:tblPr firstRow="1" firstCol="1" bandRow="1">
                <a:tableStyleId>{5C22544A-7EE6-4342-B048-85BDC9FD1C3A}</a:tableStyleId>
              </a:tblPr>
              <a:tblGrid>
                <a:gridCol w="773541"/>
                <a:gridCol w="766681"/>
                <a:gridCol w="2402168"/>
                <a:gridCol w="1771142"/>
                <a:gridCol w="633312"/>
                <a:gridCol w="781925"/>
              </a:tblGrid>
              <a:tr h="266064">
                <a:tc>
                  <a:txBody>
                    <a:bodyPr/>
                    <a:lstStyle/>
                    <a:p>
                      <a:pPr marL="121920" indent="-6350">
                        <a:lnSpc>
                          <a:spcPct val="107000"/>
                        </a:lnSpc>
                        <a:spcAft>
                          <a:spcPts val="680"/>
                        </a:spcAft>
                      </a:pPr>
                      <a:r>
                        <a:rPr lang="zh-CN" sz="900" kern="100">
                          <a:effectLst/>
                        </a:rPr>
                        <a:t>场景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118745" indent="-6350">
                        <a:lnSpc>
                          <a:spcPct val="107000"/>
                        </a:lnSpc>
                        <a:spcAft>
                          <a:spcPts val="680"/>
                        </a:spcAft>
                      </a:pPr>
                      <a:r>
                        <a:rPr lang="zh-CN" sz="900" kern="100">
                          <a:effectLst/>
                        </a:rPr>
                        <a:t>景别</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zh-CN" sz="900" kern="100">
                          <a:effectLst/>
                        </a:rPr>
                        <a:t>画面内容</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zh-CN" sz="900" kern="100">
                          <a:effectLst/>
                        </a:rPr>
                        <a:t>字幕</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25400" indent="-6350">
                        <a:lnSpc>
                          <a:spcPct val="107000"/>
                        </a:lnSpc>
                        <a:spcAft>
                          <a:spcPts val="680"/>
                        </a:spcAft>
                      </a:pPr>
                      <a:r>
                        <a:rPr lang="zh-CN" sz="900" kern="100">
                          <a:effectLst/>
                        </a:rPr>
                        <a:t>时长</a:t>
                      </a:r>
                      <a:r>
                        <a:rPr lang="en-US" sz="900" kern="100">
                          <a:effectLst/>
                        </a:rPr>
                        <a:t>/s</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125095" indent="-6350">
                        <a:lnSpc>
                          <a:spcPct val="107000"/>
                        </a:lnSpc>
                        <a:spcAft>
                          <a:spcPts val="680"/>
                        </a:spcAft>
                      </a:pPr>
                      <a:r>
                        <a:rPr lang="zh-CN" sz="900" kern="100">
                          <a:effectLst/>
                        </a:rPr>
                        <a:t>地点</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r>
              <a:tr h="479686">
                <a:tc>
                  <a:txBody>
                    <a:bodyPr/>
                    <a:lstStyle/>
                    <a:p>
                      <a:pPr marL="64770" indent="-6350">
                        <a:lnSpc>
                          <a:spcPct val="107000"/>
                        </a:lnSpc>
                        <a:spcAft>
                          <a:spcPts val="680"/>
                        </a:spcAft>
                      </a:pPr>
                      <a:r>
                        <a:rPr lang="zh-CN" sz="900" kern="100">
                          <a:effectLst/>
                        </a:rPr>
                        <a:t>场景一</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18745" indent="-6350">
                        <a:lnSpc>
                          <a:spcPct val="107000"/>
                        </a:lnSpc>
                        <a:spcAft>
                          <a:spcPts val="680"/>
                        </a:spcAft>
                      </a:pPr>
                      <a:r>
                        <a:rPr lang="zh-CN" sz="900" kern="100">
                          <a:effectLst/>
                        </a:rPr>
                        <a:t>全景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小辉把香烟丢进垃圾桶</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不抽烟</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en-US" sz="900" kern="100">
                          <a:effectLst/>
                        </a:rPr>
                        <a:t>1</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25095" indent="-6350">
                        <a:lnSpc>
                          <a:spcPct val="107000"/>
                        </a:lnSpc>
                        <a:spcAft>
                          <a:spcPts val="680"/>
                        </a:spcAft>
                      </a:pPr>
                      <a:r>
                        <a:rPr lang="zh-CN" sz="900" kern="100">
                          <a:effectLst/>
                        </a:rPr>
                        <a:t>大厅</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r>
              <a:tr h="479686">
                <a:tc>
                  <a:txBody>
                    <a:bodyPr/>
                    <a:lstStyle/>
                    <a:p>
                      <a:pPr marL="64770" indent="-6350">
                        <a:lnSpc>
                          <a:spcPct val="107000"/>
                        </a:lnSpc>
                        <a:spcAft>
                          <a:spcPts val="680"/>
                        </a:spcAft>
                      </a:pPr>
                      <a:r>
                        <a:rPr lang="zh-CN" sz="900" kern="100">
                          <a:effectLst/>
                        </a:rPr>
                        <a:t>场景二</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18745" indent="-6350">
                        <a:lnSpc>
                          <a:spcPct val="107000"/>
                        </a:lnSpc>
                        <a:spcAft>
                          <a:spcPts val="680"/>
                        </a:spcAft>
                      </a:pPr>
                      <a:r>
                        <a:rPr lang="zh-CN" sz="900" kern="100">
                          <a:effectLst/>
                        </a:rPr>
                        <a:t>全景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7150" indent="-6350">
                        <a:lnSpc>
                          <a:spcPct val="107000"/>
                        </a:lnSpc>
                        <a:spcAft>
                          <a:spcPts val="680"/>
                        </a:spcAft>
                      </a:pPr>
                      <a:r>
                        <a:rPr lang="zh-CN" sz="900" kern="100">
                          <a:effectLst/>
                        </a:rPr>
                        <a:t>同事把酒递给小辉，小辉摇头拒绝</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滴酒不沾</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en-US" sz="900" kern="100">
                          <a:effectLst/>
                        </a:rPr>
                        <a:t>2</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67945" indent="-6350">
                        <a:lnSpc>
                          <a:spcPct val="107000"/>
                        </a:lnSpc>
                        <a:spcAft>
                          <a:spcPts val="680"/>
                        </a:spcAft>
                      </a:pPr>
                      <a:r>
                        <a:rPr lang="zh-CN" sz="900" kern="100">
                          <a:effectLst/>
                        </a:rPr>
                        <a:t>会议室</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r>
              <a:tr h="592056">
                <a:tc>
                  <a:txBody>
                    <a:bodyPr/>
                    <a:lstStyle/>
                    <a:p>
                      <a:pPr marL="64770" indent="-6350">
                        <a:lnSpc>
                          <a:spcPct val="107000"/>
                        </a:lnSpc>
                        <a:spcAft>
                          <a:spcPts val="680"/>
                        </a:spcAft>
                      </a:pPr>
                      <a:r>
                        <a:rPr lang="zh-CN" sz="900" kern="100">
                          <a:effectLst/>
                        </a:rPr>
                        <a:t>场景三</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118745" indent="-6350">
                        <a:lnSpc>
                          <a:spcPct val="107000"/>
                        </a:lnSpc>
                        <a:spcAft>
                          <a:spcPts val="680"/>
                        </a:spcAft>
                      </a:pPr>
                      <a:r>
                        <a:rPr lang="zh-CN" sz="900" kern="100">
                          <a:effectLst/>
                        </a:rPr>
                        <a:t>全景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zh-CN" sz="900" kern="100">
                          <a:effectLst/>
                        </a:rPr>
                        <a:t>女同事邀请小辉出去玩，小辉摇头拒绝，转头就走</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难耐寂寞</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en-US" sz="900" kern="100">
                          <a:effectLst/>
                        </a:rPr>
                        <a:t>2</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125095" indent="-6350">
                        <a:lnSpc>
                          <a:spcPct val="107000"/>
                        </a:lnSpc>
                        <a:spcAft>
                          <a:spcPts val="680"/>
                        </a:spcAft>
                      </a:pPr>
                      <a:r>
                        <a:rPr lang="zh-CN" sz="900" kern="100">
                          <a:effectLst/>
                        </a:rPr>
                        <a:t>大厅</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r>
              <a:tr h="545298">
                <a:tc>
                  <a:txBody>
                    <a:bodyPr/>
                    <a:lstStyle/>
                    <a:p>
                      <a:pPr marL="64770" indent="-6350">
                        <a:lnSpc>
                          <a:spcPct val="107000"/>
                        </a:lnSpc>
                        <a:spcAft>
                          <a:spcPts val="680"/>
                        </a:spcAft>
                      </a:pPr>
                      <a:r>
                        <a:rPr lang="zh-CN" sz="900" kern="100">
                          <a:effectLst/>
                        </a:rPr>
                        <a:t>场景四</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18745" indent="-6350">
                        <a:lnSpc>
                          <a:spcPct val="107000"/>
                        </a:lnSpc>
                        <a:spcAft>
                          <a:spcPts val="680"/>
                        </a:spcAft>
                      </a:pPr>
                      <a:r>
                        <a:rPr lang="zh-CN" sz="900" kern="100">
                          <a:effectLst/>
                        </a:rPr>
                        <a:t>全景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小辉在公司门口认真锻炼身体</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每天锻炼</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en-US" sz="900" kern="100">
                          <a:effectLst/>
                        </a:rPr>
                        <a:t>3</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0795" indent="-6350" algn="just">
                        <a:lnSpc>
                          <a:spcPct val="107000"/>
                        </a:lnSpc>
                        <a:spcAft>
                          <a:spcPts val="680"/>
                        </a:spcAft>
                      </a:pPr>
                      <a:r>
                        <a:rPr lang="zh-CN" sz="900" kern="100">
                          <a:effectLst/>
                        </a:rPr>
                        <a:t>公司门口</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r>
              <a:tr h="479686">
                <a:tc>
                  <a:txBody>
                    <a:bodyPr/>
                    <a:lstStyle/>
                    <a:p>
                      <a:pPr marL="64770" indent="-6350">
                        <a:lnSpc>
                          <a:spcPct val="107000"/>
                        </a:lnSpc>
                        <a:spcAft>
                          <a:spcPts val="680"/>
                        </a:spcAft>
                      </a:pPr>
                      <a:r>
                        <a:rPr lang="zh-CN" sz="900" kern="100">
                          <a:effectLst/>
                        </a:rPr>
                        <a:t>场景五</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18745" indent="-6350">
                        <a:lnSpc>
                          <a:spcPct val="107000"/>
                        </a:lnSpc>
                        <a:spcAft>
                          <a:spcPts val="680"/>
                        </a:spcAft>
                      </a:pPr>
                      <a:r>
                        <a:rPr lang="zh-CN" sz="900" kern="100">
                          <a:effectLst/>
                        </a:rPr>
                        <a:t>全景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zh-CN" sz="900" kern="100">
                          <a:effectLst/>
                        </a:rPr>
                        <a:t>小辉在做俯卧撑</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80010" indent="-6350">
                        <a:lnSpc>
                          <a:spcPct val="107000"/>
                        </a:lnSpc>
                        <a:spcAft>
                          <a:spcPts val="680"/>
                        </a:spcAft>
                      </a:pPr>
                      <a:r>
                        <a:rPr lang="zh-CN" sz="900" kern="100">
                          <a:effectLst/>
                        </a:rPr>
                        <a:t>坚持就是胜利一个月后</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513715" indent="-6350" algn="ctr">
                        <a:lnSpc>
                          <a:spcPct val="107000"/>
                        </a:lnSpc>
                        <a:spcAft>
                          <a:spcPts val="680"/>
                        </a:spcAft>
                      </a:pPr>
                      <a:r>
                        <a:rPr lang="en-US" sz="900" kern="100">
                          <a:effectLst/>
                        </a:rPr>
                        <a:t>2</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c>
                  <a:txBody>
                    <a:bodyPr/>
                    <a:lstStyle/>
                    <a:p>
                      <a:pPr marL="125095" indent="-6350">
                        <a:lnSpc>
                          <a:spcPct val="107000"/>
                        </a:lnSpc>
                        <a:spcAft>
                          <a:spcPts val="680"/>
                        </a:spcAft>
                      </a:pPr>
                      <a:r>
                        <a:rPr lang="zh-CN" sz="900" kern="100">
                          <a:effectLst/>
                        </a:rPr>
                        <a:t>大厅</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tc>
              </a:tr>
              <a:tr h="959374">
                <a:tc>
                  <a:txBody>
                    <a:bodyPr/>
                    <a:lstStyle/>
                    <a:p>
                      <a:pPr marL="64770" indent="-6350">
                        <a:lnSpc>
                          <a:spcPct val="107000"/>
                        </a:lnSpc>
                        <a:spcAft>
                          <a:spcPts val="680"/>
                        </a:spcAft>
                      </a:pPr>
                      <a:r>
                        <a:rPr lang="zh-CN" sz="900" kern="100">
                          <a:effectLst/>
                        </a:rPr>
                        <a:t>场景六</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118745" indent="-6350">
                        <a:lnSpc>
                          <a:spcPct val="107000"/>
                        </a:lnSpc>
                        <a:spcAft>
                          <a:spcPts val="680"/>
                        </a:spcAft>
                      </a:pPr>
                      <a:r>
                        <a:rPr lang="zh-CN" sz="900" kern="100">
                          <a:effectLst/>
                        </a:rPr>
                        <a:t>全景</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zh-CN" sz="900" kern="100">
                          <a:effectLst/>
                        </a:rPr>
                        <a:t>小辉蹲坐在垃圾桶旁边（灰色），神情暗淡</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zh-CN" sz="900" kern="100">
                          <a:effectLst/>
                        </a:rPr>
                        <a:t>抑郁症确诊</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513715" indent="-6350" algn="ctr">
                        <a:lnSpc>
                          <a:spcPct val="107000"/>
                        </a:lnSpc>
                        <a:spcAft>
                          <a:spcPts val="680"/>
                        </a:spcAft>
                      </a:pPr>
                      <a:r>
                        <a:rPr lang="en-US" sz="900" kern="100">
                          <a:effectLst/>
                        </a:rPr>
                        <a:t>2</a:t>
                      </a:r>
                      <a:endParaRPr lang="zh-CN" sz="1000" kern="10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c>
                  <a:txBody>
                    <a:bodyPr/>
                    <a:lstStyle/>
                    <a:p>
                      <a:pPr marL="67945" indent="-6350">
                        <a:lnSpc>
                          <a:spcPct val="107000"/>
                        </a:lnSpc>
                        <a:spcAft>
                          <a:spcPts val="680"/>
                        </a:spcAft>
                      </a:pPr>
                      <a:r>
                        <a:rPr lang="zh-CN" sz="900" kern="100" dirty="0">
                          <a:effectLst/>
                        </a:rPr>
                        <a:t>楼梯间</a:t>
                      </a:r>
                      <a:endParaRPr lang="zh-CN" sz="1000" kern="100" dirty="0">
                        <a:solidFill>
                          <a:srgbClr val="181717"/>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360" marR="86360" marT="254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10"/>
          <p:cNvSpPr/>
          <p:nvPr/>
        </p:nvSpPr>
        <p:spPr>
          <a:xfrm>
            <a:off x="302278"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sp>
        <p:nvSpPr>
          <p:cNvPr id="32" name="燕尾形 11"/>
          <p:cNvSpPr/>
          <p:nvPr/>
        </p:nvSpPr>
        <p:spPr>
          <a:xfrm>
            <a:off x="553802" y="268729"/>
            <a:ext cx="308130" cy="332348"/>
          </a:xfrm>
          <a:prstGeom prst="chevron">
            <a:avLst/>
          </a:prstGeom>
        </p:spPr>
        <p:style>
          <a:lnRef idx="2">
            <a:schemeClr val="accent1"/>
          </a:lnRef>
          <a:fillRef idx="1">
            <a:schemeClr val="lt1"/>
          </a:fillRef>
          <a:effectRef idx="0">
            <a:schemeClr val="accent1"/>
          </a:effectRef>
          <a:fontRef idx="minor">
            <a:schemeClr val="dk1"/>
          </a:fontRef>
        </p:style>
        <p:txBody>
          <a:bodyPr lIns="91412" tIns="45706" rIns="91412" bIns="45706" rtlCol="0" anchor="ctr"/>
          <a:lstStyle/>
          <a:p>
            <a:pPr algn="ctr" fontAlgn="base">
              <a:spcBef>
                <a:spcPct val="0"/>
              </a:spcBef>
              <a:spcAft>
                <a:spcPct val="0"/>
              </a:spcAft>
            </a:pPr>
            <a:endParaRPr lang="zh-CN" altLang="en-US" sz="2400">
              <a:solidFill>
                <a:prstClr val="black"/>
              </a:solidFill>
            </a:endParaRPr>
          </a:p>
        </p:txBody>
      </p:sp>
      <p:cxnSp>
        <p:nvCxnSpPr>
          <p:cNvPr id="33" name="直接连接符 32"/>
          <p:cNvCxnSpPr/>
          <p:nvPr/>
        </p:nvCxnSpPr>
        <p:spPr>
          <a:xfrm>
            <a:off x="0" y="712433"/>
            <a:ext cx="9144000" cy="0"/>
          </a:xfrm>
          <a:prstGeom prst="line">
            <a:avLst/>
          </a:prstGeom>
        </p:spPr>
        <p:style>
          <a:lnRef idx="2">
            <a:schemeClr val="accent1"/>
          </a:lnRef>
          <a:fillRef idx="1">
            <a:schemeClr val="lt1"/>
          </a:fillRef>
          <a:effectRef idx="0">
            <a:schemeClr val="accent1"/>
          </a:effectRef>
          <a:fontRef idx="minor">
            <a:schemeClr val="dk1"/>
          </a:fontRef>
        </p:style>
      </p:cxnSp>
      <p:sp>
        <p:nvSpPr>
          <p:cNvPr id="28" name="文本框 27"/>
          <p:cNvSpPr txBox="1"/>
          <p:nvPr/>
        </p:nvSpPr>
        <p:spPr bwMode="auto">
          <a:xfrm>
            <a:off x="955516" y="268729"/>
            <a:ext cx="6324173" cy="348693"/>
          </a:xfrm>
          <a:prstGeom prst="rect">
            <a:avLst/>
          </a:prstGeom>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algn="just">
              <a:defRPr/>
            </a:pPr>
            <a:r>
              <a:rPr lang="en-US" altLang="zh-CN" sz="2300" b="1" dirty="0">
                <a:solidFill>
                  <a:srgbClr val="2395A3"/>
                </a:solidFill>
                <a:latin typeface="+mj-ea"/>
                <a:ea typeface="+mj-ea"/>
              </a:rPr>
              <a:t>5</a:t>
            </a:r>
            <a:r>
              <a:rPr lang="en-US" altLang="zh-CN" sz="2300" b="1" dirty="0">
                <a:solidFill>
                  <a:srgbClr val="2395A3"/>
                </a:solidFill>
              </a:rPr>
              <a:t>.</a:t>
            </a:r>
            <a:r>
              <a:rPr lang="en-US" altLang="zh-CN" sz="2300" b="1" dirty="0">
                <a:solidFill>
                  <a:srgbClr val="2395A3"/>
                </a:solidFill>
                <a:latin typeface="+mj-ea"/>
                <a:ea typeface="+mj-ea"/>
              </a:rPr>
              <a:t>2.3</a:t>
            </a:r>
            <a:r>
              <a:rPr lang="zh-CN" altLang="en-US" sz="2300" b="1" dirty="0">
                <a:solidFill>
                  <a:srgbClr val="2395A3"/>
                </a:solidFill>
                <a:latin typeface="+mj-ea"/>
                <a:ea typeface="+mj-ea"/>
              </a:rPr>
              <a:t>案例脚本演示</a:t>
            </a:r>
            <a:endParaRPr lang="zh-CN" altLang="en-US" sz="2300" b="1" dirty="0">
              <a:solidFill>
                <a:srgbClr val="2395A3"/>
              </a:solidFill>
              <a:latin typeface="+mj-ea"/>
              <a:ea typeface="+mj-ea"/>
            </a:endParaRPr>
          </a:p>
        </p:txBody>
      </p:sp>
      <p:sp>
        <p:nvSpPr>
          <p:cNvPr id="17" name="MH_SubTitle_1"/>
          <p:cNvSpPr txBox="1">
            <a:spLocks noChangeArrowheads="1"/>
          </p:cNvSpPr>
          <p:nvPr>
            <p:custDataLst>
              <p:tags r:id="rId1"/>
            </p:custDataLst>
          </p:nvPr>
        </p:nvSpPr>
        <p:spPr bwMode="auto">
          <a:xfrm>
            <a:off x="1816942" y="1225859"/>
            <a:ext cx="4959700" cy="378000"/>
          </a:xfrm>
          <a:prstGeom prst="roundRect">
            <a:avLst/>
          </a:prstGeom>
          <a:solidFill>
            <a:schemeClr val="bg1">
              <a:lumMod val="8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269875">
              <a:lnSpc>
                <a:spcPct val="110000"/>
              </a:lnSpc>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、萃取故事，形成场景</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PA-任意多边形 137-43956"/>
          <p:cNvSpPr>
            <a:spLocks noChangeAspect="1" noEditPoints="1"/>
          </p:cNvSpPr>
          <p:nvPr>
            <p:custDataLst>
              <p:tags r:id="rId2"/>
            </p:custDataLst>
          </p:nvPr>
        </p:nvSpPr>
        <p:spPr bwMode="auto">
          <a:xfrm>
            <a:off x="1065690" y="1225859"/>
            <a:ext cx="585567" cy="414000"/>
          </a:xfrm>
          <a:custGeom>
            <a:avLst/>
            <a:gdLst>
              <a:gd name="T0" fmla="*/ 1740 w 2910"/>
              <a:gd name="T1" fmla="*/ 1017 h 2059"/>
              <a:gd name="T2" fmla="*/ 1094 w 2910"/>
              <a:gd name="T3" fmla="*/ 373 h 2059"/>
              <a:gd name="T4" fmla="*/ 448 w 2910"/>
              <a:gd name="T5" fmla="*/ 1017 h 2059"/>
              <a:gd name="T6" fmla="*/ 1094 w 2910"/>
              <a:gd name="T7" fmla="*/ 1661 h 2059"/>
              <a:gd name="T8" fmla="*/ 1740 w 2910"/>
              <a:gd name="T9" fmla="*/ 1017 h 2059"/>
              <a:gd name="T10" fmla="*/ 2910 w 2910"/>
              <a:gd name="T11" fmla="*/ 269 h 2059"/>
              <a:gd name="T12" fmla="*/ 2910 w 2910"/>
              <a:gd name="T13" fmla="*/ 1774 h 2059"/>
              <a:gd name="T14" fmla="*/ 2850 w 2910"/>
              <a:gd name="T15" fmla="*/ 1903 h 2059"/>
              <a:gd name="T16" fmla="*/ 2727 w 2910"/>
              <a:gd name="T17" fmla="*/ 1946 h 2059"/>
              <a:gd name="T18" fmla="*/ 2614 w 2910"/>
              <a:gd name="T19" fmla="*/ 1907 h 2059"/>
              <a:gd name="T20" fmla="*/ 2164 w 2910"/>
              <a:gd name="T21" fmla="*/ 1561 h 2059"/>
              <a:gd name="T22" fmla="*/ 2164 w 2910"/>
              <a:gd name="T23" fmla="*/ 1681 h 2059"/>
              <a:gd name="T24" fmla="*/ 2053 w 2910"/>
              <a:gd name="T25" fmla="*/ 1948 h 2059"/>
              <a:gd name="T26" fmla="*/ 1785 w 2910"/>
              <a:gd name="T27" fmla="*/ 2059 h 2059"/>
              <a:gd name="T28" fmla="*/ 380 w 2910"/>
              <a:gd name="T29" fmla="*/ 2059 h 2059"/>
              <a:gd name="T30" fmla="*/ 112 w 2910"/>
              <a:gd name="T31" fmla="*/ 1948 h 2059"/>
              <a:gd name="T32" fmla="*/ 0 w 2910"/>
              <a:gd name="T33" fmla="*/ 1681 h 2059"/>
              <a:gd name="T34" fmla="*/ 0 w 2910"/>
              <a:gd name="T35" fmla="*/ 379 h 2059"/>
              <a:gd name="T36" fmla="*/ 112 w 2910"/>
              <a:gd name="T37" fmla="*/ 112 h 2059"/>
              <a:gd name="T38" fmla="*/ 380 w 2910"/>
              <a:gd name="T39" fmla="*/ 0 h 2059"/>
              <a:gd name="T40" fmla="*/ 1785 w 2910"/>
              <a:gd name="T41" fmla="*/ 0 h 2059"/>
              <a:gd name="T42" fmla="*/ 2053 w 2910"/>
              <a:gd name="T43" fmla="*/ 112 h 2059"/>
              <a:gd name="T44" fmla="*/ 2164 w 2910"/>
              <a:gd name="T45" fmla="*/ 379 h 2059"/>
              <a:gd name="T46" fmla="*/ 2164 w 2910"/>
              <a:gd name="T47" fmla="*/ 482 h 2059"/>
              <a:gd name="T48" fmla="*/ 2614 w 2910"/>
              <a:gd name="T49" fmla="*/ 136 h 2059"/>
              <a:gd name="T50" fmla="*/ 2727 w 2910"/>
              <a:gd name="T51" fmla="*/ 97 h 2059"/>
              <a:gd name="T52" fmla="*/ 2857 w 2910"/>
              <a:gd name="T53" fmla="*/ 148 h 2059"/>
              <a:gd name="T54" fmla="*/ 2910 w 2910"/>
              <a:gd name="T55" fmla="*/ 269 h 2059"/>
              <a:gd name="T56" fmla="*/ 913 w 2910"/>
              <a:gd name="T57" fmla="*/ 605 h 2059"/>
              <a:gd name="T58" fmla="*/ 1453 w 2910"/>
              <a:gd name="T59" fmla="*/ 1009 h 2059"/>
              <a:gd name="T60" fmla="*/ 913 w 2910"/>
              <a:gd name="T61" fmla="*/ 1414 h 2059"/>
              <a:gd name="T62" fmla="*/ 913 w 2910"/>
              <a:gd name="T63" fmla="*/ 60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0" h="2059">
                <a:moveTo>
                  <a:pt x="1740" y="1017"/>
                </a:moveTo>
                <a:cubicBezTo>
                  <a:pt x="1740" y="661"/>
                  <a:pt x="1451" y="373"/>
                  <a:pt x="1094" y="373"/>
                </a:cubicBezTo>
                <a:cubicBezTo>
                  <a:pt x="737" y="373"/>
                  <a:pt x="448" y="661"/>
                  <a:pt x="448" y="1017"/>
                </a:cubicBezTo>
                <a:cubicBezTo>
                  <a:pt x="448" y="1373"/>
                  <a:pt x="737" y="1661"/>
                  <a:pt x="1094" y="1661"/>
                </a:cubicBezTo>
                <a:cubicBezTo>
                  <a:pt x="1451" y="1661"/>
                  <a:pt x="1740" y="1373"/>
                  <a:pt x="1740" y="1017"/>
                </a:cubicBezTo>
                <a:close/>
                <a:moveTo>
                  <a:pt x="2910" y="269"/>
                </a:moveTo>
                <a:lnTo>
                  <a:pt x="2910" y="1774"/>
                </a:lnTo>
                <a:cubicBezTo>
                  <a:pt x="2910" y="1825"/>
                  <a:pt x="2890" y="1868"/>
                  <a:pt x="2850" y="1903"/>
                </a:cubicBezTo>
                <a:cubicBezTo>
                  <a:pt x="2815" y="1932"/>
                  <a:pt x="2774" y="1946"/>
                  <a:pt x="2727" y="1946"/>
                </a:cubicBezTo>
                <a:cubicBezTo>
                  <a:pt x="2685" y="1946"/>
                  <a:pt x="2647" y="1933"/>
                  <a:pt x="2614" y="1907"/>
                </a:cubicBezTo>
                <a:lnTo>
                  <a:pt x="2164" y="1561"/>
                </a:lnTo>
                <a:lnTo>
                  <a:pt x="2164" y="1681"/>
                </a:lnTo>
                <a:cubicBezTo>
                  <a:pt x="2164" y="1785"/>
                  <a:pt x="2127" y="1874"/>
                  <a:pt x="2053" y="1948"/>
                </a:cubicBezTo>
                <a:cubicBezTo>
                  <a:pt x="1978" y="2022"/>
                  <a:pt x="1889" y="2059"/>
                  <a:pt x="1785" y="2059"/>
                </a:cubicBezTo>
                <a:lnTo>
                  <a:pt x="380" y="2059"/>
                </a:lnTo>
                <a:cubicBezTo>
                  <a:pt x="276" y="2059"/>
                  <a:pt x="186" y="2022"/>
                  <a:pt x="112" y="1948"/>
                </a:cubicBezTo>
                <a:cubicBezTo>
                  <a:pt x="38" y="1874"/>
                  <a:pt x="0" y="1785"/>
                  <a:pt x="0" y="1681"/>
                </a:cubicBezTo>
                <a:lnTo>
                  <a:pt x="0" y="379"/>
                </a:lnTo>
                <a:cubicBezTo>
                  <a:pt x="0" y="275"/>
                  <a:pt x="38" y="186"/>
                  <a:pt x="112" y="112"/>
                </a:cubicBezTo>
                <a:cubicBezTo>
                  <a:pt x="186" y="37"/>
                  <a:pt x="276" y="0"/>
                  <a:pt x="380" y="0"/>
                </a:cubicBezTo>
                <a:lnTo>
                  <a:pt x="1785" y="0"/>
                </a:lnTo>
                <a:cubicBezTo>
                  <a:pt x="1889" y="0"/>
                  <a:pt x="1978" y="37"/>
                  <a:pt x="2053" y="112"/>
                </a:cubicBezTo>
                <a:cubicBezTo>
                  <a:pt x="2127" y="186"/>
                  <a:pt x="2164" y="275"/>
                  <a:pt x="2164" y="379"/>
                </a:cubicBezTo>
                <a:lnTo>
                  <a:pt x="2164" y="482"/>
                </a:lnTo>
                <a:lnTo>
                  <a:pt x="2614" y="136"/>
                </a:lnTo>
                <a:cubicBezTo>
                  <a:pt x="2647" y="110"/>
                  <a:pt x="2685" y="97"/>
                  <a:pt x="2727" y="97"/>
                </a:cubicBezTo>
                <a:cubicBezTo>
                  <a:pt x="2778" y="97"/>
                  <a:pt x="2821" y="114"/>
                  <a:pt x="2857" y="148"/>
                </a:cubicBezTo>
                <a:cubicBezTo>
                  <a:pt x="2892" y="182"/>
                  <a:pt x="2910" y="223"/>
                  <a:pt x="2910" y="269"/>
                </a:cubicBezTo>
                <a:close/>
                <a:moveTo>
                  <a:pt x="913" y="605"/>
                </a:moveTo>
                <a:lnTo>
                  <a:pt x="1453" y="1009"/>
                </a:lnTo>
                <a:lnTo>
                  <a:pt x="913" y="1414"/>
                </a:lnTo>
                <a:lnTo>
                  <a:pt x="913" y="605"/>
                </a:ln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aphicFrame>
        <p:nvGraphicFramePr>
          <p:cNvPr id="2" name="表格 1"/>
          <p:cNvGraphicFramePr>
            <a:graphicFrameLocks noGrp="1"/>
          </p:cNvGraphicFramePr>
          <p:nvPr/>
        </p:nvGraphicFramePr>
        <p:xfrm>
          <a:off x="972912" y="1877565"/>
          <a:ext cx="6755907" cy="4152930"/>
        </p:xfrm>
        <a:graphic>
          <a:graphicData uri="http://schemas.openxmlformats.org/drawingml/2006/table">
            <a:tbl>
              <a:tblPr>
                <a:tableStyleId>{5C22544A-7EE6-4342-B048-85BDC9FD1C3A}</a:tableStyleId>
              </a:tblPr>
              <a:tblGrid>
                <a:gridCol w="1544207"/>
                <a:gridCol w="5211700"/>
              </a:tblGrid>
              <a:tr h="230300">
                <a:tc>
                  <a:txBody>
                    <a:bodyPr/>
                    <a:lstStyle/>
                    <a:p>
                      <a:pPr marL="0" marR="0" indent="304800" algn="just">
                        <a:lnSpc>
                          <a:spcPct val="150000"/>
                        </a:lnSpc>
                        <a:spcBef>
                          <a:spcPts val="0"/>
                        </a:spcBef>
                        <a:spcAft>
                          <a:spcPts val="0"/>
                        </a:spcAft>
                      </a:pPr>
                      <a:r>
                        <a:rPr lang="zh-CN" altLang="en-US" sz="1200" kern="0" dirty="0">
                          <a:effectLst/>
                        </a:rPr>
                        <a:t>场景</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a:effectLst/>
                        </a:rPr>
                        <a:t>场景描述</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677660">
                <a:tc>
                  <a:txBody>
                    <a:bodyPr/>
                    <a:lstStyle/>
                    <a:p>
                      <a:pPr marL="0" marR="0" indent="304800" algn="just">
                        <a:lnSpc>
                          <a:spcPct val="150000"/>
                        </a:lnSpc>
                        <a:spcBef>
                          <a:spcPts val="0"/>
                        </a:spcBef>
                        <a:spcAft>
                          <a:spcPts val="0"/>
                        </a:spcAft>
                      </a:pPr>
                      <a:r>
                        <a:rPr lang="zh-CN" altLang="en-US" sz="1200" kern="0" dirty="0">
                          <a:effectLst/>
                        </a:rPr>
                        <a:t>第一个场景：</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a:effectLst/>
                        </a:rPr>
                        <a:t>晚上，学生在备课，说在备明天早上的课程，各种查资料。写教案，写实训室课程记录本。</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677660">
                <a:tc>
                  <a:txBody>
                    <a:bodyPr/>
                    <a:lstStyle/>
                    <a:p>
                      <a:pPr marL="0" marR="0" indent="304800" algn="just">
                        <a:lnSpc>
                          <a:spcPct val="150000"/>
                        </a:lnSpc>
                        <a:spcBef>
                          <a:spcPts val="0"/>
                        </a:spcBef>
                        <a:spcAft>
                          <a:spcPts val="0"/>
                        </a:spcAft>
                      </a:pPr>
                      <a:r>
                        <a:rPr lang="zh-CN" altLang="en-US" sz="1200" kern="0" dirty="0">
                          <a:effectLst/>
                        </a:rPr>
                        <a:t>第二个场景：</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a:effectLst/>
                        </a:rPr>
                        <a:t>早上</a:t>
                      </a:r>
                      <a:r>
                        <a:rPr lang="en-US" altLang="zh-CN" sz="1200" kern="0">
                          <a:effectLst/>
                        </a:rPr>
                        <a:t>6:00</a:t>
                      </a:r>
                      <a:r>
                        <a:rPr lang="zh-CN" altLang="en-US" sz="1200" kern="0">
                          <a:effectLst/>
                        </a:rPr>
                        <a:t>学生起床画面，老师在学生宿舍睡觉画面。屏幕内加时间点。</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453773">
                <a:tc>
                  <a:txBody>
                    <a:bodyPr/>
                    <a:lstStyle/>
                    <a:p>
                      <a:pPr marL="0" marR="0" indent="304800" algn="just">
                        <a:lnSpc>
                          <a:spcPct val="150000"/>
                        </a:lnSpc>
                        <a:spcBef>
                          <a:spcPts val="0"/>
                        </a:spcBef>
                        <a:spcAft>
                          <a:spcPts val="0"/>
                        </a:spcAft>
                      </a:pPr>
                      <a:r>
                        <a:rPr lang="zh-CN" altLang="en-US" sz="1200" kern="0" dirty="0">
                          <a:effectLst/>
                        </a:rPr>
                        <a:t>第三个场景：</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zh-CN" altLang="en-US" sz="1200" kern="0" dirty="0">
                          <a:effectLst/>
                        </a:rPr>
                        <a:t>学生坐班车</a:t>
                      </a:r>
                      <a:r>
                        <a:rPr lang="en-US" altLang="zh-CN" sz="1200" kern="0" dirty="0">
                          <a:effectLst/>
                        </a:rPr>
                        <a:t>6:50</a:t>
                      </a:r>
                      <a:r>
                        <a:rPr lang="zh-CN" altLang="en-US" sz="1200" kern="0" dirty="0">
                          <a:effectLst/>
                        </a:rPr>
                        <a:t>，老师在宿舍睡觉</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491011">
                <a:tc>
                  <a:txBody>
                    <a:bodyPr/>
                    <a:lstStyle/>
                    <a:p>
                      <a:pPr marL="0" marR="0" indent="304800" algn="just">
                        <a:lnSpc>
                          <a:spcPct val="150000"/>
                        </a:lnSpc>
                        <a:spcBef>
                          <a:spcPts val="0"/>
                        </a:spcBef>
                        <a:spcAft>
                          <a:spcPts val="0"/>
                        </a:spcAft>
                      </a:pPr>
                      <a:r>
                        <a:rPr lang="zh-CN" altLang="en-US" sz="1200" kern="0">
                          <a:effectLst/>
                        </a:rPr>
                        <a:t>第四个场景</a:t>
                      </a:r>
                      <a:endParaRPr lang="zh-CN" altLang="en-US" sz="1100" kern="100">
                        <a:effectLst/>
                      </a:endParaRPr>
                    </a:p>
                    <a:p>
                      <a:pPr marL="0" marR="0" indent="304800" algn="just">
                        <a:lnSpc>
                          <a:spcPct val="150000"/>
                        </a:lnSpc>
                        <a:spcBef>
                          <a:spcPts val="0"/>
                        </a:spcBef>
                        <a:spcAft>
                          <a:spcPts val="0"/>
                        </a:spcAft>
                      </a:pPr>
                      <a:r>
                        <a:rPr lang="zh-CN" altLang="en-US" sz="1200" kern="0">
                          <a:effectLst/>
                        </a:rPr>
                        <a:t> </a:t>
                      </a:r>
                      <a:endParaRPr lang="zh-CN" altLang="en-US"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en-US" altLang="zh-CN" sz="1200" kern="0" dirty="0">
                          <a:effectLst/>
                        </a:rPr>
                        <a:t>7:55</a:t>
                      </a:r>
                      <a:r>
                        <a:rPr lang="zh-CN" altLang="en-US" sz="1200" kern="0" dirty="0">
                          <a:effectLst/>
                        </a:rPr>
                        <a:t>学生到餐厅吃早饭，学生匆忙起床，拿着早饭边走边吃</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r h="901547">
                <a:tc>
                  <a:txBody>
                    <a:bodyPr/>
                    <a:lstStyle/>
                    <a:p>
                      <a:pPr marL="0" marR="0" indent="304800" algn="just">
                        <a:lnSpc>
                          <a:spcPct val="150000"/>
                        </a:lnSpc>
                        <a:spcBef>
                          <a:spcPts val="0"/>
                        </a:spcBef>
                        <a:spcAft>
                          <a:spcPts val="0"/>
                        </a:spcAft>
                      </a:pPr>
                      <a:r>
                        <a:rPr lang="zh-CN" altLang="en-US" sz="1200" kern="0" dirty="0">
                          <a:effectLst/>
                        </a:rPr>
                        <a:t>第五个场景</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c>
                  <a:txBody>
                    <a:bodyPr/>
                    <a:lstStyle/>
                    <a:p>
                      <a:pPr marL="0" marR="0" indent="304800" algn="just">
                        <a:lnSpc>
                          <a:spcPct val="150000"/>
                        </a:lnSpc>
                        <a:spcBef>
                          <a:spcPts val="0"/>
                        </a:spcBef>
                        <a:spcAft>
                          <a:spcPts val="0"/>
                        </a:spcAft>
                      </a:pPr>
                      <a:r>
                        <a:rPr lang="en-US" altLang="zh-CN" sz="1200" kern="0" dirty="0">
                          <a:effectLst/>
                        </a:rPr>
                        <a:t>8:00</a:t>
                      </a:r>
                      <a:r>
                        <a:rPr lang="zh-CN" altLang="en-US" sz="1200" kern="0" dirty="0">
                          <a:effectLst/>
                        </a:rPr>
                        <a:t>教师和学生在校园相遇早上</a:t>
                      </a:r>
                      <a:r>
                        <a:rPr lang="en-US" altLang="zh-CN" sz="1200" kern="0" dirty="0">
                          <a:effectLst/>
                        </a:rPr>
                        <a:t>6:00</a:t>
                      </a:r>
                      <a:r>
                        <a:rPr lang="zh-CN" altLang="en-US" sz="1200" kern="0" dirty="0">
                          <a:effectLst/>
                        </a:rPr>
                        <a:t>学生起床画面，老师在学生宿舍睡觉画面。屏幕内加时间点。</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endParaRPr>
                    </a:p>
                    <a:p>
                      <a:pPr marL="0" marR="0" indent="304800" algn="just">
                        <a:lnSpc>
                          <a:spcPct val="150000"/>
                        </a:lnSpc>
                        <a:spcBef>
                          <a:spcPts val="0"/>
                        </a:spcBef>
                        <a:spcAft>
                          <a:spcPts val="0"/>
                        </a:spcAft>
                      </a:pPr>
                      <a:r>
                        <a:rPr lang="zh-CN" altLang="en-US" sz="1200" kern="0" dirty="0">
                          <a:effectLst/>
                        </a:rPr>
                        <a:t> </a:t>
                      </a:r>
                      <a:endParaRPr lang="zh-CN" altLang="en-US"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7514" marR="27514" marT="18343" marB="18343"/>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7" grpId="0" animBg="1"/>
      <p:bldP spid="18" grpId="0" bldLvl="0" animBg="1"/>
    </p:bld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8625"/>
</p:tagLst>
</file>

<file path=ppt/tags/tag1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50"/>
  <p:tag name="KSO_WM_TEMPLATE_CATEGORY" val="custom"/>
  <p:tag name="KSO_WM_TEMPLATE_INDEX" val="20238625"/>
</p:tagLst>
</file>

<file path=ppt/tags/tag1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25"/>
  <p:tag name="KSO_WM_TEMPLATE_CATEGORY" val="custom"/>
  <p:tag name="KSO_WM_TEMPLATE_MASTER_TYPE" val="0"/>
</p:tagLst>
</file>

<file path=ppt/tags/tag21.xml><?xml version="1.0" encoding="utf-8"?>
<p:tagLst xmlns:p="http://schemas.openxmlformats.org/presentationml/2006/main">
  <p:tag name="KSO_WM_UNIT_TYPE" val="i"/>
  <p:tag name="KSO_WM_UNIT_INDEX" val="1"/>
  <p:tag name="KSO_WM_BEAUTIFY_FLAG" val="#wm#"/>
  <p:tag name="KSO_WM_TAG_VERSION" val="3.0"/>
  <p:tag name="KSO_WM_UNIT_ID" val="custom20238625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5"/>
  <p:tag name="KSO_WM_TEMPLATE_CATEGORY" val="custom"/>
</p:tagLst>
</file>

<file path=ppt/tags/tag22.xml><?xml version="1.0" encoding="utf-8"?>
<p:tagLst xmlns:p="http://schemas.openxmlformats.org/presentationml/2006/main">
  <p:tag name="KSO_WM_UNIT_TYPE" val="i"/>
  <p:tag name="KSO_WM_UNIT_INDEX" val="2"/>
  <p:tag name="KSO_WM_BEAUTIFY_FLAG" val="#wm#"/>
  <p:tag name="KSO_WM_TAG_VERSION" val="3.0"/>
  <p:tag name="KSO_WM_UNIT_ID" val="custom20238625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5"/>
  <p:tag name="KSO_WM_TEMPLATE_CATEGORY" val="custom"/>
</p:tagLst>
</file>

<file path=ppt/tags/tag23.xml><?xml version="1.0" encoding="utf-8"?>
<p:tagLst xmlns:p="http://schemas.openxmlformats.org/presentationml/2006/main">
  <p:tag name="KSO_WM_UNIT_TYPE" val="a"/>
  <p:tag name="KSO_WM_UNIT_INDEX" val="1"/>
  <p:tag name="KSO_WM_BEAUTIFY_FLAG" val="#wm#"/>
  <p:tag name="KSO_WM_TAG_VERSION" val="3.0"/>
  <p:tag name="KSO_WM_UNIT_ID" val="custom20238625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5"/>
  <p:tag name="KSO_WM_TEMPLATE_CATEGORY" val="custom"/>
  <p:tag name="KSO_WM_UNIT_ISCONTENTSTITLE" val="0"/>
  <p:tag name="KSO_WM_UNIT_VALUE" val="14"/>
  <p:tag name="KSO_WM_UNIT_TEXT_TYPE" val="1"/>
  <p:tag name="KSO_WM_UNIT_PRESET_TEXT" val="单击此处添加文档标题"/>
</p:tagLst>
</file>

<file path=ppt/tags/tag24.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8625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5"/>
  <p:tag name="KSO_WM_TEMPLATE_CATEGORY" val="custom"/>
  <p:tag name="KSO_WM_UNIT_TEXT_LAYER_COUNT" val="1"/>
  <p:tag name="KSO_WM_UNIT_VALUE" val="12"/>
  <p:tag name="KSO_WM_UNIT_PRESET_TEXT_INDEX" val="-1"/>
  <p:tag name="KSO_WM_UNIT_PRESET_TEXT_LEN" val="0"/>
</p:tagLst>
</file>

<file path=ppt/tags/tag25.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25"/>
  <p:tag name="KSO_WM_TEMPLATE_CATEGORY" val="custom"/>
  <p:tag name="KSO_WM_SLIDE_INDEX" val="1"/>
  <p:tag name="KSO_WM_SLIDE_ID" val="custom20238625_1"/>
  <p:tag name="KSO_WM_TEMPLATE_MASTER_TYPE" val="0"/>
  <p:tag name="KSO_WM_SLIDE_LAYOUT" val="a_b_f"/>
  <p:tag name="KSO_WM_SLIDE_LAYOUT_CNT" val="1_1_1"/>
</p:tagLst>
</file>

<file path=ppt/tags/tag26.xml><?xml version="1.0" encoding="utf-8"?>
<p:tagLst xmlns:p="http://schemas.openxmlformats.org/presentationml/2006/main">
  <p:tag name="MH" val="20180925173515"/>
  <p:tag name="MH_LIBRARY" val="GRAPHIC"/>
  <p:tag name="MH_TYPE" val="SubTitle"/>
  <p:tag name="MH_ORDER" val="1"/>
</p:tagLst>
</file>

<file path=ppt/tags/tag27.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28.xml><?xml version="1.0" encoding="utf-8"?>
<p:tagLst xmlns:p="http://schemas.openxmlformats.org/presentationml/2006/main">
  <p:tag name="MH" val="20180925173515"/>
  <p:tag name="MH_LIBRARY" val="GRAPHIC"/>
  <p:tag name="MH_TYPE" val="SubTitle"/>
  <p:tag name="MH_ORDER" val="1"/>
</p:tagLst>
</file>

<file path=ppt/tags/tag29.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MH" val="20180925173515"/>
  <p:tag name="MH_LIBRARY" val="GRAPHIC"/>
  <p:tag name="MH_TYPE" val="SubTitle"/>
  <p:tag name="MH_ORDER" val="1"/>
</p:tagLst>
</file>

<file path=ppt/tags/tag31.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32.xml><?xml version="1.0" encoding="utf-8"?>
<p:tagLst xmlns:p="http://schemas.openxmlformats.org/presentationml/2006/main">
  <p:tag name="MH" val="20180925173515"/>
  <p:tag name="MH_LIBRARY" val="GRAPHIC"/>
  <p:tag name="MH_TYPE" val="SubTitle"/>
  <p:tag name="MH_ORDER" val="1"/>
</p:tagLst>
</file>

<file path=ppt/tags/tag33.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34.xml><?xml version="1.0" encoding="utf-8"?>
<p:tagLst xmlns:p="http://schemas.openxmlformats.org/presentationml/2006/main">
  <p:tag name="MH" val="20180925173515"/>
  <p:tag name="MH_LIBRARY" val="GRAPHIC"/>
  <p:tag name="MH_TYPE" val="SubTitle"/>
  <p:tag name="MH_ORDER" val="1"/>
</p:tagLst>
</file>

<file path=ppt/tags/tag35.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36.xml><?xml version="1.0" encoding="utf-8"?>
<p:tagLst xmlns:p="http://schemas.openxmlformats.org/presentationml/2006/main">
  <p:tag name="MH" val="20180925173515"/>
  <p:tag name="MH_LIBRARY" val="GRAPHIC"/>
  <p:tag name="MH_TYPE" val="SubTitle"/>
  <p:tag name="MH_ORDER" val="1"/>
</p:tagLst>
</file>

<file path=ppt/tags/tag37.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38.xml><?xml version="1.0" encoding="utf-8"?>
<p:tagLst xmlns:p="http://schemas.openxmlformats.org/presentationml/2006/main">
  <p:tag name="MH" val="20180925173515"/>
  <p:tag name="MH_LIBRARY" val="GRAPHIC"/>
  <p:tag name="MH_TYPE" val="SubTitle"/>
  <p:tag name="MH_ORDER" val="1"/>
</p:tagLst>
</file>

<file path=ppt/tags/tag39.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MH" val="20180925173515"/>
  <p:tag name="MH_LIBRARY" val="GRAPHIC"/>
  <p:tag name="MH_TYPE" val="SubTitle"/>
  <p:tag name="MH_ORDER" val="1"/>
</p:tagLst>
</file>

<file path=ppt/tags/tag41.xml><?xml version="1.0" encoding="utf-8"?>
<p:tagLst xmlns:p="http://schemas.openxmlformats.org/presentationml/2006/main">
  <p:tag name="PA" val="v5.2.7"/>
  <p:tag name="PAMAINTYPE" val="4"/>
  <p:tag name="PATYPE" val="176"/>
  <p:tag name="PASUBTYPE" val="285"/>
  <p:tag name="RESOURCELIBID_SHAPE" val="43956"/>
  <p:tag name="RESOURCELIB_SHAPETYPE" val="4"/>
</p:tagLst>
</file>

<file path=ppt/tags/tag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商务风笔记本电脑职场办公">
  <a:themeElements>
    <a:clrScheme name="商务风笔记本电脑">
      <a:dk1>
        <a:srgbClr val="000000"/>
      </a:dk1>
      <a:lt1>
        <a:srgbClr val="FFFFFF"/>
      </a:lt1>
      <a:dk2>
        <a:srgbClr val="030545"/>
      </a:dk2>
      <a:lt2>
        <a:srgbClr val="FEF1DA"/>
      </a:lt2>
      <a:accent1>
        <a:srgbClr val="FD676B"/>
      </a:accent1>
      <a:accent2>
        <a:srgbClr val="A74EC6"/>
      </a:accent2>
      <a:accent3>
        <a:srgbClr val="E56866"/>
      </a:accent3>
      <a:accent4>
        <a:srgbClr val="EC00AC"/>
      </a:accent4>
      <a:accent5>
        <a:srgbClr val="F84949"/>
      </a:accent5>
      <a:accent6>
        <a:srgbClr val="FFC00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1893</Words>
  <Application>WPS 演示</Application>
  <PresentationFormat>全屏显示(4:3)</PresentationFormat>
  <Paragraphs>266</Paragraphs>
  <Slides>13</Slides>
  <Notes>11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13</vt:i4>
      </vt:variant>
    </vt:vector>
  </HeadingPairs>
  <TitlesOfParts>
    <vt:vector size="30" baseType="lpstr">
      <vt:lpstr>Arial</vt:lpstr>
      <vt:lpstr>宋体</vt:lpstr>
      <vt:lpstr>Wingdings</vt:lpstr>
      <vt:lpstr>Calibri</vt:lpstr>
      <vt:lpstr>等线</vt:lpstr>
      <vt:lpstr>Times New Roman</vt:lpstr>
      <vt:lpstr>楷体</vt:lpstr>
      <vt:lpstr>Calibri</vt:lpstr>
      <vt:lpstr>方正综艺简体</vt:lpstr>
      <vt:lpstr>Arial Unicode MS</vt:lpstr>
      <vt:lpstr>微软雅黑</vt:lpstr>
      <vt:lpstr>Century Gothic</vt:lpstr>
      <vt:lpstr>Wingdings</vt:lpstr>
      <vt:lpstr>方正综艺简体</vt:lpstr>
      <vt:lpstr>方正小标宋简体</vt:lpstr>
      <vt:lpstr>8_Office 主题</vt:lpstr>
      <vt:lpstr>商务风笔记本电脑职场办公</vt:lpstr>
      <vt:lpstr>案例详解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笑脸</dc:creator>
  <cp:lastModifiedBy>只为惊鸿一瞥</cp:lastModifiedBy>
  <cp:revision>2980</cp:revision>
  <dcterms:created xsi:type="dcterms:W3CDTF">2018-08-04T02:28:00Z</dcterms:created>
  <dcterms:modified xsi:type="dcterms:W3CDTF">2026-03-05T03:07:14Z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B063D6256928436CA407E89DAF0485C7_12</vt:lpwstr>
  </property>
</Properties>
</file>