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8" Type="http://schemas.openxmlformats.org/officeDocument/2006/relationships/tableStyles" Target="tableStyles.xml"/><Relationship Id="rId27" Type="http://schemas.openxmlformats.org/officeDocument/2006/relationships/viewProps" Target="viewProps.xml"/><Relationship Id="rId26" Type="http://schemas.openxmlformats.org/officeDocument/2006/relationships/presProps" Target="presProps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63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72.xml"/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73.xml"/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74.xml"/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75.xml"/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76.xml"/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77.xml"/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78.xml"/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79.xml"/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80.xml"/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81.xml"/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64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82.xml"/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89.xml"/><Relationship Id="rId8" Type="http://schemas.openxmlformats.org/officeDocument/2006/relationships/tags" Target="../tags/tag88.xml"/><Relationship Id="rId7" Type="http://schemas.openxmlformats.org/officeDocument/2006/relationships/tags" Target="../tags/tag87.xml"/><Relationship Id="rId6" Type="http://schemas.openxmlformats.org/officeDocument/2006/relationships/tags" Target="../tags/tag86.xml"/><Relationship Id="rId5" Type="http://schemas.openxmlformats.org/officeDocument/2006/relationships/tags" Target="../tags/tag85.xml"/><Relationship Id="rId4" Type="http://schemas.openxmlformats.org/officeDocument/2006/relationships/tags" Target="../tags/tag84.xml"/><Relationship Id="rId3" Type="http://schemas.openxmlformats.org/officeDocument/2006/relationships/tags" Target="../tags/tag83.xml"/><Relationship Id="rId2" Type="http://schemas.openxmlformats.org/officeDocument/2006/relationships/image" Target="../media/image3.png"/><Relationship Id="rId18" Type="http://schemas.openxmlformats.org/officeDocument/2006/relationships/slideLayout" Target="../slideLayouts/slideLayout7.xml"/><Relationship Id="rId17" Type="http://schemas.openxmlformats.org/officeDocument/2006/relationships/tags" Target="../tags/tag97.xml"/><Relationship Id="rId16" Type="http://schemas.openxmlformats.org/officeDocument/2006/relationships/tags" Target="../tags/tag96.xml"/><Relationship Id="rId15" Type="http://schemas.openxmlformats.org/officeDocument/2006/relationships/tags" Target="../tags/tag95.xml"/><Relationship Id="rId14" Type="http://schemas.openxmlformats.org/officeDocument/2006/relationships/tags" Target="../tags/tag94.xml"/><Relationship Id="rId13" Type="http://schemas.openxmlformats.org/officeDocument/2006/relationships/tags" Target="../tags/tag93.xml"/><Relationship Id="rId12" Type="http://schemas.openxmlformats.org/officeDocument/2006/relationships/tags" Target="../tags/tag92.xml"/><Relationship Id="rId11" Type="http://schemas.openxmlformats.org/officeDocument/2006/relationships/tags" Target="../tags/tag91.xml"/><Relationship Id="rId10" Type="http://schemas.openxmlformats.org/officeDocument/2006/relationships/tags" Target="../tags/tag90.xml"/><Relationship Id="rId1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tags" Target="../tags/tag104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tags" Target="../tags/tag100.xml"/><Relationship Id="rId4" Type="http://schemas.openxmlformats.org/officeDocument/2006/relationships/tags" Target="../tags/tag99.xml"/><Relationship Id="rId3" Type="http://schemas.openxmlformats.org/officeDocument/2006/relationships/tags" Target="../tags/tag98.xml"/><Relationship Id="rId2" Type="http://schemas.openxmlformats.org/officeDocument/2006/relationships/image" Target="../media/image3.png"/><Relationship Id="rId11" Type="http://schemas.openxmlformats.org/officeDocument/2006/relationships/slideLayout" Target="../slideLayouts/slideLayout7.xml"/><Relationship Id="rId10" Type="http://schemas.openxmlformats.org/officeDocument/2006/relationships/tags" Target="../tags/tag105.xml"/><Relationship Id="rId1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106.xml"/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65.xml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66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67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68.xml"/><Relationship Id="rId1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69.xml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70.xml"/><Relationship Id="rId4" Type="http://schemas.openxmlformats.org/officeDocument/2006/relationships/image" Target="../media/image6.jpeg"/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71.xml"/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任意多边形 17"/>
          <p:cNvSpPr/>
          <p:nvPr/>
        </p:nvSpPr>
        <p:spPr>
          <a:xfrm>
            <a:off x="3990975" y="-14287"/>
            <a:ext cx="6508115" cy="4183987"/>
          </a:xfrm>
          <a:custGeom>
            <a:avLst/>
            <a:gdLst>
              <a:gd name="connsiteX0" fmla="*/ 3 w 10249"/>
              <a:gd name="connsiteY0" fmla="*/ 6556 h 6588"/>
              <a:gd name="connsiteX1" fmla="*/ 10249 w 10249"/>
              <a:gd name="connsiteY1" fmla="*/ 14 h 6588"/>
              <a:gd name="connsiteX2" fmla="*/ 10249 w 10249"/>
              <a:gd name="connsiteY2" fmla="*/ 6589 h 6588"/>
              <a:gd name="connsiteX3" fmla="*/ 0 w 10249"/>
              <a:gd name="connsiteY3" fmla="*/ 6589 h 6588"/>
              <a:gd name="connsiteX4" fmla="*/ 3 w 10249"/>
              <a:gd name="connsiteY4" fmla="*/ 6556 h 6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9" h="6589">
                <a:moveTo>
                  <a:pt x="3" y="6556"/>
                </a:moveTo>
                <a:cubicBezTo>
                  <a:pt x="2671" y="-88"/>
                  <a:pt x="8830" y="-59"/>
                  <a:pt x="10249" y="14"/>
                </a:cubicBezTo>
                <a:lnTo>
                  <a:pt x="10249" y="6589"/>
                </a:lnTo>
                <a:lnTo>
                  <a:pt x="0" y="6589"/>
                </a:lnTo>
                <a:lnTo>
                  <a:pt x="3" y="655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/>
        </p:nvSpPr>
        <p:spPr>
          <a:xfrm>
            <a:off x="5683885" y="-285432"/>
            <a:ext cx="6508115" cy="4183987"/>
          </a:xfrm>
          <a:custGeom>
            <a:avLst/>
            <a:gdLst>
              <a:gd name="connsiteX0" fmla="*/ 3 w 10249"/>
              <a:gd name="connsiteY0" fmla="*/ 6556 h 6588"/>
              <a:gd name="connsiteX1" fmla="*/ 10249 w 10249"/>
              <a:gd name="connsiteY1" fmla="*/ 14 h 6588"/>
              <a:gd name="connsiteX2" fmla="*/ 10249 w 10249"/>
              <a:gd name="connsiteY2" fmla="*/ 6589 h 6588"/>
              <a:gd name="connsiteX3" fmla="*/ 0 w 10249"/>
              <a:gd name="connsiteY3" fmla="*/ 6589 h 6588"/>
              <a:gd name="connsiteX4" fmla="*/ 3 w 10249"/>
              <a:gd name="connsiteY4" fmla="*/ 6556 h 6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9" h="6589">
                <a:moveTo>
                  <a:pt x="3" y="6556"/>
                </a:moveTo>
                <a:cubicBezTo>
                  <a:pt x="2671" y="-88"/>
                  <a:pt x="8830" y="-59"/>
                  <a:pt x="10249" y="14"/>
                </a:cubicBezTo>
                <a:lnTo>
                  <a:pt x="10249" y="6589"/>
                </a:lnTo>
                <a:lnTo>
                  <a:pt x="0" y="6589"/>
                </a:lnTo>
                <a:lnTo>
                  <a:pt x="3" y="6556"/>
                </a:lnTo>
                <a:close/>
              </a:path>
            </a:pathLst>
          </a:custGeom>
          <a:solidFill>
            <a:srgbClr val="317B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任意多边形 1"/>
          <p:cNvSpPr/>
          <p:nvPr/>
        </p:nvSpPr>
        <p:spPr>
          <a:xfrm>
            <a:off x="2743200" y="3238500"/>
            <a:ext cx="9453245" cy="3778250"/>
          </a:xfrm>
          <a:custGeom>
            <a:avLst/>
            <a:gdLst>
              <a:gd name="connsiteX0" fmla="*/ 4 w 14887"/>
              <a:gd name="connsiteY0" fmla="*/ 5920 h 5950"/>
              <a:gd name="connsiteX1" fmla="*/ 14887 w 14887"/>
              <a:gd name="connsiteY1" fmla="*/ 0 h 5950"/>
              <a:gd name="connsiteX2" fmla="*/ 14887 w 14887"/>
              <a:gd name="connsiteY2" fmla="*/ 5950 h 5950"/>
              <a:gd name="connsiteX3" fmla="*/ 0 w 14887"/>
              <a:gd name="connsiteY3" fmla="*/ 5950 h 5950"/>
              <a:gd name="connsiteX4" fmla="*/ 4 w 14887"/>
              <a:gd name="connsiteY4" fmla="*/ 5920 h 5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87" h="5950">
                <a:moveTo>
                  <a:pt x="4" y="5920"/>
                </a:moveTo>
                <a:cubicBezTo>
                  <a:pt x="3879" y="-92"/>
                  <a:pt x="9926" y="1973"/>
                  <a:pt x="14887" y="0"/>
                </a:cubicBezTo>
                <a:lnTo>
                  <a:pt x="14887" y="5950"/>
                </a:lnTo>
                <a:lnTo>
                  <a:pt x="0" y="5950"/>
                </a:lnTo>
                <a:lnTo>
                  <a:pt x="4" y="5920"/>
                </a:lnTo>
                <a:close/>
              </a:path>
            </a:pathLst>
          </a:custGeom>
          <a:solidFill>
            <a:srgbClr val="5C91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对角圆角矩形 10"/>
          <p:cNvSpPr/>
          <p:nvPr/>
        </p:nvSpPr>
        <p:spPr>
          <a:xfrm>
            <a:off x="612140" y="458470"/>
            <a:ext cx="10967720" cy="5925820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215900" dist="88900" dir="2700000" sx="101000" sy="101000" algn="tl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802640" y="2494915"/>
            <a:ext cx="589216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6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  <a:cs typeface="仓耳渔阳体 W05" panose="02020400000000000000" charset="-122"/>
                <a:sym typeface="+mn-ea"/>
              </a:rPr>
              <a:t>直播电商运营</a:t>
            </a:r>
            <a:endParaRPr lang="zh-CN" sz="6000" b="1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  <a:cs typeface="仓耳渔阳体 W05" panose="02020400000000000000" charset="-122"/>
              <a:sym typeface="+mn-ea"/>
            </a:endParaRPr>
          </a:p>
        </p:txBody>
      </p:sp>
      <p:sp>
        <p:nvSpPr>
          <p:cNvPr id="28" name="椭圆 27"/>
          <p:cNvSpPr/>
          <p:nvPr/>
        </p:nvSpPr>
        <p:spPr>
          <a:xfrm>
            <a:off x="1208405" y="683260"/>
            <a:ext cx="238125" cy="237600"/>
          </a:xfrm>
          <a:prstGeom prst="ellipse">
            <a:avLst/>
          </a:prstGeom>
          <a:solidFill>
            <a:srgbClr val="E5EF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11229340" y="793115"/>
            <a:ext cx="126000" cy="127635"/>
          </a:xfrm>
          <a:prstGeom prst="ellipse">
            <a:avLst/>
          </a:prstGeom>
          <a:solidFill>
            <a:srgbClr val="CBDF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56c81a5c-d62f-4444-baa3-22a4b6a409f7(2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29985" y="2023110"/>
            <a:ext cx="4756150" cy="2775585"/>
          </a:xfrm>
          <a:prstGeom prst="round2DiagRect">
            <a:avLst/>
          </a:prstGeom>
        </p:spPr>
      </p:pic>
      <p:sp>
        <p:nvSpPr>
          <p:cNvPr id="10" name="椭圆 9"/>
          <p:cNvSpPr/>
          <p:nvPr/>
        </p:nvSpPr>
        <p:spPr>
          <a:xfrm>
            <a:off x="8234680" y="1372870"/>
            <a:ext cx="238125" cy="237600"/>
          </a:xfrm>
          <a:prstGeom prst="ellipse">
            <a:avLst/>
          </a:prstGeom>
          <a:solidFill>
            <a:srgbClr val="E5EF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5991860" y="5538470"/>
            <a:ext cx="238125" cy="237600"/>
          </a:xfrm>
          <a:prstGeom prst="ellipse">
            <a:avLst/>
          </a:prstGeom>
          <a:solidFill>
            <a:srgbClr val="E5EF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: 圆角 160"/>
          <p:cNvSpPr/>
          <p:nvPr/>
        </p:nvSpPr>
        <p:spPr>
          <a:xfrm>
            <a:off x="4094480" y="1129030"/>
            <a:ext cx="310515" cy="310515"/>
          </a:xfrm>
          <a:prstGeom prst="roundRect">
            <a:avLst>
              <a:gd name="adj" fmla="val 50000"/>
            </a:avLst>
          </a:prstGeom>
          <a:solidFill>
            <a:srgbClr val="FDB6E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5" name="矩形: 圆角 160"/>
          <p:cNvSpPr/>
          <p:nvPr/>
        </p:nvSpPr>
        <p:spPr>
          <a:xfrm>
            <a:off x="6685915" y="4169410"/>
            <a:ext cx="310515" cy="310515"/>
          </a:xfrm>
          <a:prstGeom prst="roundRect">
            <a:avLst>
              <a:gd name="adj" fmla="val 50000"/>
            </a:avLst>
          </a:prstGeom>
          <a:solidFill>
            <a:srgbClr val="FDB6E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2810510" y="4169410"/>
            <a:ext cx="126000" cy="127635"/>
          </a:xfrm>
          <a:prstGeom prst="ellipse">
            <a:avLst/>
          </a:prstGeom>
          <a:solidFill>
            <a:srgbClr val="CBDF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9535795" y="5211445"/>
            <a:ext cx="126000" cy="127635"/>
          </a:xfrm>
          <a:prstGeom prst="ellipse">
            <a:avLst/>
          </a:prstGeom>
          <a:solidFill>
            <a:srgbClr val="CBDF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160"/>
          <p:cNvSpPr/>
          <p:nvPr/>
        </p:nvSpPr>
        <p:spPr>
          <a:xfrm>
            <a:off x="1136015" y="5583555"/>
            <a:ext cx="310515" cy="310515"/>
          </a:xfrm>
          <a:prstGeom prst="roundRect">
            <a:avLst>
              <a:gd name="adj" fmla="val 50000"/>
            </a:avLst>
          </a:prstGeom>
          <a:solidFill>
            <a:srgbClr val="FDB6E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  <p:transition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5"/>
          <p:cNvSpPr/>
          <p:nvPr/>
        </p:nvSpPr>
        <p:spPr>
          <a:xfrm>
            <a:off x="3990975" y="-317"/>
            <a:ext cx="6508115" cy="4183987"/>
          </a:xfrm>
          <a:custGeom>
            <a:avLst/>
            <a:gdLst>
              <a:gd name="connsiteX0" fmla="*/ 3 w 10249"/>
              <a:gd name="connsiteY0" fmla="*/ 6556 h 6588"/>
              <a:gd name="connsiteX1" fmla="*/ 10249 w 10249"/>
              <a:gd name="connsiteY1" fmla="*/ 14 h 6588"/>
              <a:gd name="connsiteX2" fmla="*/ 10249 w 10249"/>
              <a:gd name="connsiteY2" fmla="*/ 6589 h 6588"/>
              <a:gd name="connsiteX3" fmla="*/ 0 w 10249"/>
              <a:gd name="connsiteY3" fmla="*/ 6589 h 6588"/>
              <a:gd name="connsiteX4" fmla="*/ 3 w 10249"/>
              <a:gd name="connsiteY4" fmla="*/ 6556 h 6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9" h="6589">
                <a:moveTo>
                  <a:pt x="3" y="6556"/>
                </a:moveTo>
                <a:cubicBezTo>
                  <a:pt x="2671" y="-88"/>
                  <a:pt x="8830" y="-59"/>
                  <a:pt x="10249" y="14"/>
                </a:cubicBezTo>
                <a:lnTo>
                  <a:pt x="10249" y="6589"/>
                </a:lnTo>
                <a:lnTo>
                  <a:pt x="0" y="6589"/>
                </a:lnTo>
                <a:lnTo>
                  <a:pt x="3" y="655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4" name="任意多边形 3"/>
          <p:cNvSpPr/>
          <p:nvPr/>
        </p:nvSpPr>
        <p:spPr>
          <a:xfrm>
            <a:off x="5683885" y="-300037"/>
            <a:ext cx="6508115" cy="4183987"/>
          </a:xfrm>
          <a:custGeom>
            <a:avLst/>
            <a:gdLst>
              <a:gd name="connsiteX0" fmla="*/ 3 w 10249"/>
              <a:gd name="connsiteY0" fmla="*/ 6556 h 6588"/>
              <a:gd name="connsiteX1" fmla="*/ 10249 w 10249"/>
              <a:gd name="connsiteY1" fmla="*/ 14 h 6588"/>
              <a:gd name="connsiteX2" fmla="*/ 10249 w 10249"/>
              <a:gd name="connsiteY2" fmla="*/ 6589 h 6588"/>
              <a:gd name="connsiteX3" fmla="*/ 0 w 10249"/>
              <a:gd name="connsiteY3" fmla="*/ 6589 h 6588"/>
              <a:gd name="connsiteX4" fmla="*/ 3 w 10249"/>
              <a:gd name="connsiteY4" fmla="*/ 6556 h 6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9" h="6589">
                <a:moveTo>
                  <a:pt x="3" y="6556"/>
                </a:moveTo>
                <a:cubicBezTo>
                  <a:pt x="2671" y="-88"/>
                  <a:pt x="8830" y="-59"/>
                  <a:pt x="10249" y="14"/>
                </a:cubicBezTo>
                <a:lnTo>
                  <a:pt x="10249" y="6589"/>
                </a:lnTo>
                <a:lnTo>
                  <a:pt x="0" y="6589"/>
                </a:lnTo>
                <a:lnTo>
                  <a:pt x="3" y="6556"/>
                </a:lnTo>
                <a:close/>
              </a:path>
            </a:pathLst>
          </a:custGeom>
          <a:solidFill>
            <a:srgbClr val="BFD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-21590" y="1120775"/>
            <a:ext cx="12202795" cy="5737225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  知识目标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1．了解直播选品的逻辑；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2．掌握直播电商的选品路径；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3．掌握直播电商的组品方法；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4．理解直播电商供应链经营模式；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  技能目标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1．能够结合企业实际进行直播选品；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2．能够科学管理直播商品供应链。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  素养目标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1．树立严谨的直播选品质量监控意识，维护良好的直播消费环境；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2．树立义利并重的价值观，提升社会责任感与社会参与意识。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-12065" y="6649720"/>
            <a:ext cx="12193270" cy="222250"/>
          </a:xfrm>
          <a:prstGeom prst="rect">
            <a:avLst/>
          </a:prstGeom>
          <a:solidFill>
            <a:srgbClr val="5C91E1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17760" y="5370195"/>
            <a:ext cx="1940560" cy="1197610"/>
          </a:xfrm>
          <a:prstGeom prst="round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044575" y="210820"/>
            <a:ext cx="56140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j-ea"/>
              </a:rPr>
              <a:t>活动一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j-ea"/>
              </a:rPr>
              <a:t> 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j-ea"/>
                <a:sym typeface="+mn-ea"/>
              </a:rPr>
              <a:t>采集直播数据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j-ea"/>
            </a:endParaRPr>
          </a:p>
        </p:txBody>
      </p:sp>
      <p:pic>
        <p:nvPicPr>
          <p:cNvPr id="1126" name="图片 11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235" y="-48260"/>
            <a:ext cx="1271905" cy="1271905"/>
          </a:xfrm>
          <a:prstGeom prst="rect">
            <a:avLst/>
          </a:prstGeom>
        </p:spPr>
      </p:pic>
      <p:sp>
        <p:nvSpPr>
          <p:cNvPr id="35" name="TextBox 28"/>
          <p:cNvSpPr txBox="1">
            <a:spLocks noChangeArrowheads="1"/>
          </p:cNvSpPr>
          <p:nvPr/>
        </p:nvSpPr>
        <p:spPr bwMode="auto">
          <a:xfrm>
            <a:off x="43993" y="1366520"/>
            <a:ext cx="3726180" cy="461637"/>
          </a:xfrm>
          <a:prstGeom prst="rect">
            <a:avLst/>
          </a:prstGeom>
          <a:solidFill>
            <a:schemeClr val="accent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2" tIns="45706" rIns="91412" bIns="4570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096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Arial" panose="020B0604020202020204" pitchFamily="34" charset="0"/>
              </a:rPr>
              <a:t>1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Arial" panose="020B0604020202020204" pitchFamily="34" charset="0"/>
              </a:rPr>
              <a:t>．通过账号后台采集数据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7531735" y="4183670"/>
            <a:ext cx="345630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j-ea"/>
              </a:rPr>
              <a:t>图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j-ea"/>
              </a:rPr>
              <a:t>7-4 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j-ea"/>
              </a:rPr>
              <a:t>罗盘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j-ea"/>
              </a:rPr>
              <a:t>-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j-ea"/>
              </a:rPr>
              <a:t>经营数据页面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j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95527" y="1924685"/>
            <a:ext cx="10326589" cy="87580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（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2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）从抖店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PC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端采集数据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从抖店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PC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端首页顶部导航栏点击“电商罗盘”，即可进入到抖店罗盘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-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经营数据页面，如图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7-4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所示。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3074" name="图片 84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678" y="2800491"/>
            <a:ext cx="5392490" cy="373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4"/>
    </p:custData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bldLvl="0" animBg="1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5"/>
          <p:cNvSpPr/>
          <p:nvPr/>
        </p:nvSpPr>
        <p:spPr>
          <a:xfrm>
            <a:off x="3990975" y="-317"/>
            <a:ext cx="6508115" cy="4183987"/>
          </a:xfrm>
          <a:custGeom>
            <a:avLst/>
            <a:gdLst>
              <a:gd name="connsiteX0" fmla="*/ 3 w 10249"/>
              <a:gd name="connsiteY0" fmla="*/ 6556 h 6588"/>
              <a:gd name="connsiteX1" fmla="*/ 10249 w 10249"/>
              <a:gd name="connsiteY1" fmla="*/ 14 h 6588"/>
              <a:gd name="connsiteX2" fmla="*/ 10249 w 10249"/>
              <a:gd name="connsiteY2" fmla="*/ 6589 h 6588"/>
              <a:gd name="connsiteX3" fmla="*/ 0 w 10249"/>
              <a:gd name="connsiteY3" fmla="*/ 6589 h 6588"/>
              <a:gd name="connsiteX4" fmla="*/ 3 w 10249"/>
              <a:gd name="connsiteY4" fmla="*/ 6556 h 6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9" h="6589">
                <a:moveTo>
                  <a:pt x="3" y="6556"/>
                </a:moveTo>
                <a:cubicBezTo>
                  <a:pt x="2671" y="-88"/>
                  <a:pt x="8830" y="-59"/>
                  <a:pt x="10249" y="14"/>
                </a:cubicBezTo>
                <a:lnTo>
                  <a:pt x="10249" y="6589"/>
                </a:lnTo>
                <a:lnTo>
                  <a:pt x="0" y="6589"/>
                </a:lnTo>
                <a:lnTo>
                  <a:pt x="3" y="655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4" name="任意多边形 3"/>
          <p:cNvSpPr/>
          <p:nvPr/>
        </p:nvSpPr>
        <p:spPr>
          <a:xfrm>
            <a:off x="5683885" y="-300037"/>
            <a:ext cx="6508115" cy="4183987"/>
          </a:xfrm>
          <a:custGeom>
            <a:avLst/>
            <a:gdLst>
              <a:gd name="connsiteX0" fmla="*/ 3 w 10249"/>
              <a:gd name="connsiteY0" fmla="*/ 6556 h 6588"/>
              <a:gd name="connsiteX1" fmla="*/ 10249 w 10249"/>
              <a:gd name="connsiteY1" fmla="*/ 14 h 6588"/>
              <a:gd name="connsiteX2" fmla="*/ 10249 w 10249"/>
              <a:gd name="connsiteY2" fmla="*/ 6589 h 6588"/>
              <a:gd name="connsiteX3" fmla="*/ 0 w 10249"/>
              <a:gd name="connsiteY3" fmla="*/ 6589 h 6588"/>
              <a:gd name="connsiteX4" fmla="*/ 3 w 10249"/>
              <a:gd name="connsiteY4" fmla="*/ 6556 h 6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9" h="6589">
                <a:moveTo>
                  <a:pt x="3" y="6556"/>
                </a:moveTo>
                <a:cubicBezTo>
                  <a:pt x="2671" y="-88"/>
                  <a:pt x="8830" y="-59"/>
                  <a:pt x="10249" y="14"/>
                </a:cubicBezTo>
                <a:lnTo>
                  <a:pt x="10249" y="6589"/>
                </a:lnTo>
                <a:lnTo>
                  <a:pt x="0" y="6589"/>
                </a:lnTo>
                <a:lnTo>
                  <a:pt x="3" y="6556"/>
                </a:lnTo>
                <a:close/>
              </a:path>
            </a:pathLst>
          </a:custGeom>
          <a:solidFill>
            <a:srgbClr val="BFD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-21590" y="1120775"/>
            <a:ext cx="12202795" cy="5737225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  知识目标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1．了解直播选品的逻辑；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2．掌握直播电商的选品路径；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3．掌握直播电商的组品方法；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4．理解直播电商供应链经营模式；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  技能目标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1．能够结合企业实际进行直播选品；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2．能够科学管理直播商品供应链。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  素养目标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1．树立严谨的直播选品质量监控意识，维护良好的直播消费环境；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2．树立义利并重的价值观，提升社会责任感与社会参与意识。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-12065" y="6649720"/>
            <a:ext cx="12193270" cy="222250"/>
          </a:xfrm>
          <a:prstGeom prst="rect">
            <a:avLst/>
          </a:prstGeom>
          <a:solidFill>
            <a:srgbClr val="5C91E1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17760" y="5370195"/>
            <a:ext cx="1940560" cy="1197610"/>
          </a:xfrm>
          <a:prstGeom prst="round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044575" y="210820"/>
            <a:ext cx="56140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j-ea"/>
              </a:rPr>
              <a:t>活动一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j-ea"/>
              </a:rPr>
              <a:t> 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j-ea"/>
                <a:sym typeface="+mn-ea"/>
              </a:rPr>
              <a:t>采集直播数据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j-ea"/>
            </a:endParaRPr>
          </a:p>
        </p:txBody>
      </p:sp>
      <p:pic>
        <p:nvPicPr>
          <p:cNvPr id="1126" name="图片 11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235" y="-48260"/>
            <a:ext cx="1271905" cy="1271905"/>
          </a:xfrm>
          <a:prstGeom prst="rect">
            <a:avLst/>
          </a:prstGeom>
        </p:spPr>
      </p:pic>
      <p:sp>
        <p:nvSpPr>
          <p:cNvPr id="35" name="TextBox 28"/>
          <p:cNvSpPr txBox="1">
            <a:spLocks noChangeArrowheads="1"/>
          </p:cNvSpPr>
          <p:nvPr/>
        </p:nvSpPr>
        <p:spPr bwMode="auto">
          <a:xfrm>
            <a:off x="43993" y="1366520"/>
            <a:ext cx="3726180" cy="461637"/>
          </a:xfrm>
          <a:prstGeom prst="rect">
            <a:avLst/>
          </a:prstGeom>
          <a:solidFill>
            <a:schemeClr val="accent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2" tIns="45706" rIns="91412" bIns="4570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096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Arial" panose="020B0604020202020204" pitchFamily="34" charset="0"/>
              </a:rPr>
              <a:t>1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Arial" panose="020B0604020202020204" pitchFamily="34" charset="0"/>
              </a:rPr>
              <a:t>．通过账号后台采集数据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7999889" y="4167015"/>
            <a:ext cx="345630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j-ea"/>
              </a:rPr>
              <a:t>图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j-ea"/>
              </a:rPr>
              <a:t>7-5 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j-ea"/>
              </a:rPr>
              <a:t>罗盘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j-ea"/>
              </a:rPr>
              <a:t>-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j-ea"/>
              </a:rPr>
              <a:t>经营直播页面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j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95527" y="1924685"/>
            <a:ext cx="10326589" cy="116685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（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2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）从抖店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PC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端采集数据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从罗盘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-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经营数据页面点击上方的“直播”，即可进入罗盘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-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经营直播页面。此页面展现了直播的概览数据，包括直播间成交金额、直播间数、直播间观看次数、千次观看成交金额等，如图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7-5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所示。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4098" name="图片 84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175" y="3266233"/>
            <a:ext cx="6964752" cy="3094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4"/>
    </p:custData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bldLvl="0" animBg="1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5"/>
          <p:cNvSpPr/>
          <p:nvPr/>
        </p:nvSpPr>
        <p:spPr>
          <a:xfrm>
            <a:off x="3990975" y="-317"/>
            <a:ext cx="6508115" cy="4183987"/>
          </a:xfrm>
          <a:custGeom>
            <a:avLst/>
            <a:gdLst>
              <a:gd name="connsiteX0" fmla="*/ 3 w 10249"/>
              <a:gd name="connsiteY0" fmla="*/ 6556 h 6588"/>
              <a:gd name="connsiteX1" fmla="*/ 10249 w 10249"/>
              <a:gd name="connsiteY1" fmla="*/ 14 h 6588"/>
              <a:gd name="connsiteX2" fmla="*/ 10249 w 10249"/>
              <a:gd name="connsiteY2" fmla="*/ 6589 h 6588"/>
              <a:gd name="connsiteX3" fmla="*/ 0 w 10249"/>
              <a:gd name="connsiteY3" fmla="*/ 6589 h 6588"/>
              <a:gd name="connsiteX4" fmla="*/ 3 w 10249"/>
              <a:gd name="connsiteY4" fmla="*/ 6556 h 6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9" h="6589">
                <a:moveTo>
                  <a:pt x="3" y="6556"/>
                </a:moveTo>
                <a:cubicBezTo>
                  <a:pt x="2671" y="-88"/>
                  <a:pt x="8830" y="-59"/>
                  <a:pt x="10249" y="14"/>
                </a:cubicBezTo>
                <a:lnTo>
                  <a:pt x="10249" y="6589"/>
                </a:lnTo>
                <a:lnTo>
                  <a:pt x="0" y="6589"/>
                </a:lnTo>
                <a:lnTo>
                  <a:pt x="3" y="655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4" name="任意多边形 3"/>
          <p:cNvSpPr/>
          <p:nvPr/>
        </p:nvSpPr>
        <p:spPr>
          <a:xfrm>
            <a:off x="5683885" y="-300037"/>
            <a:ext cx="6508115" cy="4183987"/>
          </a:xfrm>
          <a:custGeom>
            <a:avLst/>
            <a:gdLst>
              <a:gd name="connsiteX0" fmla="*/ 3 w 10249"/>
              <a:gd name="connsiteY0" fmla="*/ 6556 h 6588"/>
              <a:gd name="connsiteX1" fmla="*/ 10249 w 10249"/>
              <a:gd name="connsiteY1" fmla="*/ 14 h 6588"/>
              <a:gd name="connsiteX2" fmla="*/ 10249 w 10249"/>
              <a:gd name="connsiteY2" fmla="*/ 6589 h 6588"/>
              <a:gd name="connsiteX3" fmla="*/ 0 w 10249"/>
              <a:gd name="connsiteY3" fmla="*/ 6589 h 6588"/>
              <a:gd name="connsiteX4" fmla="*/ 3 w 10249"/>
              <a:gd name="connsiteY4" fmla="*/ 6556 h 6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9" h="6589">
                <a:moveTo>
                  <a:pt x="3" y="6556"/>
                </a:moveTo>
                <a:cubicBezTo>
                  <a:pt x="2671" y="-88"/>
                  <a:pt x="8830" y="-59"/>
                  <a:pt x="10249" y="14"/>
                </a:cubicBezTo>
                <a:lnTo>
                  <a:pt x="10249" y="6589"/>
                </a:lnTo>
                <a:lnTo>
                  <a:pt x="0" y="6589"/>
                </a:lnTo>
                <a:lnTo>
                  <a:pt x="3" y="6556"/>
                </a:lnTo>
                <a:close/>
              </a:path>
            </a:pathLst>
          </a:custGeom>
          <a:solidFill>
            <a:srgbClr val="BFD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-21590" y="1120775"/>
            <a:ext cx="12202795" cy="5737225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  知识目标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1．了解直播选品的逻辑；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2．掌握直播电商的选品路径；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3．掌握直播电商的组品方法；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4．理解直播电商供应链经营模式；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  技能目标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1．能够结合企业实际进行直播选品；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2．能够科学管理直播商品供应链。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  素养目标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1．树立严谨的直播选品质量监控意识，维护良好的直播消费环境；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2．树立义利并重的价值观，提升社会责任感与社会参与意识。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-12065" y="6649720"/>
            <a:ext cx="12193270" cy="222250"/>
          </a:xfrm>
          <a:prstGeom prst="rect">
            <a:avLst/>
          </a:prstGeom>
          <a:solidFill>
            <a:srgbClr val="5C91E1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17760" y="5370195"/>
            <a:ext cx="1940560" cy="1197610"/>
          </a:xfrm>
          <a:prstGeom prst="round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044575" y="210820"/>
            <a:ext cx="56140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j-ea"/>
              </a:rPr>
              <a:t>活动一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j-ea"/>
              </a:rPr>
              <a:t> 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j-ea"/>
                <a:sym typeface="+mn-ea"/>
              </a:rPr>
              <a:t>采集直播数据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j-ea"/>
            </a:endParaRPr>
          </a:p>
        </p:txBody>
      </p:sp>
      <p:pic>
        <p:nvPicPr>
          <p:cNvPr id="1126" name="图片 11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235" y="-48260"/>
            <a:ext cx="1271905" cy="1271905"/>
          </a:xfrm>
          <a:prstGeom prst="rect">
            <a:avLst/>
          </a:prstGeom>
        </p:spPr>
      </p:pic>
      <p:sp>
        <p:nvSpPr>
          <p:cNvPr id="35" name="TextBox 28"/>
          <p:cNvSpPr txBox="1">
            <a:spLocks noChangeArrowheads="1"/>
          </p:cNvSpPr>
          <p:nvPr/>
        </p:nvSpPr>
        <p:spPr bwMode="auto">
          <a:xfrm>
            <a:off x="43993" y="1366520"/>
            <a:ext cx="3726180" cy="461637"/>
          </a:xfrm>
          <a:prstGeom prst="rect">
            <a:avLst/>
          </a:prstGeom>
          <a:solidFill>
            <a:schemeClr val="accent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2" tIns="45706" rIns="91412" bIns="4570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096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Arial" panose="020B0604020202020204" pitchFamily="34" charset="0"/>
              </a:rPr>
              <a:t>1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Arial" panose="020B0604020202020204" pitchFamily="34" charset="0"/>
              </a:rPr>
              <a:t>．通过账号后台采集数据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8368927" y="4176685"/>
            <a:ext cx="345630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j-ea"/>
              </a:rPr>
              <a:t>图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j-ea"/>
              </a:rPr>
              <a:t>7-6 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j-ea"/>
              </a:rPr>
              <a:t>罗盘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j-ea"/>
              </a:rPr>
              <a:t>-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j-ea"/>
              </a:rPr>
              <a:t>经营直播核心数据页面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j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95527" y="1924685"/>
            <a:ext cx="10326589" cy="116685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（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2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）从抖店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PC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端采集数据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solidFill>
                  <a:srgbClr val="000000"/>
                </a:solidFill>
                <a:latin typeface="Arial" panose="020B0604020202020204"/>
                <a:ea typeface="微软雅黑" panose="020B0503020204020204" charset="-122"/>
              </a:rPr>
              <a:t>任意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选择一场直播，点击“详情”，即可查看本场直播的数据详情，此页面展现的数据基本和抖店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APP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的直播详情页面相似，如图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7-6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所示。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5122" name="图片 84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602" y="3241502"/>
            <a:ext cx="6253440" cy="3219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4"/>
    </p:custData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bldLvl="0" animBg="1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5"/>
          <p:cNvSpPr/>
          <p:nvPr/>
        </p:nvSpPr>
        <p:spPr>
          <a:xfrm>
            <a:off x="3990975" y="-317"/>
            <a:ext cx="6508115" cy="4183987"/>
          </a:xfrm>
          <a:custGeom>
            <a:avLst/>
            <a:gdLst>
              <a:gd name="connsiteX0" fmla="*/ 3 w 10249"/>
              <a:gd name="connsiteY0" fmla="*/ 6556 h 6588"/>
              <a:gd name="connsiteX1" fmla="*/ 10249 w 10249"/>
              <a:gd name="connsiteY1" fmla="*/ 14 h 6588"/>
              <a:gd name="connsiteX2" fmla="*/ 10249 w 10249"/>
              <a:gd name="connsiteY2" fmla="*/ 6589 h 6588"/>
              <a:gd name="connsiteX3" fmla="*/ 0 w 10249"/>
              <a:gd name="connsiteY3" fmla="*/ 6589 h 6588"/>
              <a:gd name="connsiteX4" fmla="*/ 3 w 10249"/>
              <a:gd name="connsiteY4" fmla="*/ 6556 h 6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9" h="6589">
                <a:moveTo>
                  <a:pt x="3" y="6556"/>
                </a:moveTo>
                <a:cubicBezTo>
                  <a:pt x="2671" y="-88"/>
                  <a:pt x="8830" y="-59"/>
                  <a:pt x="10249" y="14"/>
                </a:cubicBezTo>
                <a:lnTo>
                  <a:pt x="10249" y="6589"/>
                </a:lnTo>
                <a:lnTo>
                  <a:pt x="0" y="6589"/>
                </a:lnTo>
                <a:lnTo>
                  <a:pt x="3" y="655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4" name="任意多边形 3"/>
          <p:cNvSpPr/>
          <p:nvPr/>
        </p:nvSpPr>
        <p:spPr>
          <a:xfrm>
            <a:off x="5683885" y="-300037"/>
            <a:ext cx="6508115" cy="4183987"/>
          </a:xfrm>
          <a:custGeom>
            <a:avLst/>
            <a:gdLst>
              <a:gd name="connsiteX0" fmla="*/ 3 w 10249"/>
              <a:gd name="connsiteY0" fmla="*/ 6556 h 6588"/>
              <a:gd name="connsiteX1" fmla="*/ 10249 w 10249"/>
              <a:gd name="connsiteY1" fmla="*/ 14 h 6588"/>
              <a:gd name="connsiteX2" fmla="*/ 10249 w 10249"/>
              <a:gd name="connsiteY2" fmla="*/ 6589 h 6588"/>
              <a:gd name="connsiteX3" fmla="*/ 0 w 10249"/>
              <a:gd name="connsiteY3" fmla="*/ 6589 h 6588"/>
              <a:gd name="connsiteX4" fmla="*/ 3 w 10249"/>
              <a:gd name="connsiteY4" fmla="*/ 6556 h 6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9" h="6589">
                <a:moveTo>
                  <a:pt x="3" y="6556"/>
                </a:moveTo>
                <a:cubicBezTo>
                  <a:pt x="2671" y="-88"/>
                  <a:pt x="8830" y="-59"/>
                  <a:pt x="10249" y="14"/>
                </a:cubicBezTo>
                <a:lnTo>
                  <a:pt x="10249" y="6589"/>
                </a:lnTo>
                <a:lnTo>
                  <a:pt x="0" y="6589"/>
                </a:lnTo>
                <a:lnTo>
                  <a:pt x="3" y="6556"/>
                </a:lnTo>
                <a:close/>
              </a:path>
            </a:pathLst>
          </a:custGeom>
          <a:solidFill>
            <a:srgbClr val="BFD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-21590" y="1120775"/>
            <a:ext cx="12202795" cy="5737225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  知识目标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1．了解直播选品的逻辑；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2．掌握直播电商的选品路径；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3．掌握直播电商的组品方法；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4．理解直播电商供应链经营模式；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  技能目标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1．能够结合企业实际进行直播选品；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2．能够科学管理直播商品供应链。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  素养目标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1．树立严谨的直播选品质量监控意识，维护良好的直播消费环境；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2．树立义利并重的价值观，提升社会责任感与社会参与意识。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-12065" y="6649720"/>
            <a:ext cx="12193270" cy="222250"/>
          </a:xfrm>
          <a:prstGeom prst="rect">
            <a:avLst/>
          </a:prstGeom>
          <a:solidFill>
            <a:srgbClr val="5C91E1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17760" y="5370195"/>
            <a:ext cx="1940560" cy="1197610"/>
          </a:xfrm>
          <a:prstGeom prst="round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044575" y="210820"/>
            <a:ext cx="56140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j-ea"/>
              </a:rPr>
              <a:t>活动一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j-ea"/>
              </a:rPr>
              <a:t> 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j-ea"/>
                <a:sym typeface="+mn-ea"/>
              </a:rPr>
              <a:t>采集直播数据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j-ea"/>
            </a:endParaRPr>
          </a:p>
        </p:txBody>
      </p:sp>
      <p:pic>
        <p:nvPicPr>
          <p:cNvPr id="1126" name="图片 11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235" y="-48260"/>
            <a:ext cx="1271905" cy="1271905"/>
          </a:xfrm>
          <a:prstGeom prst="rect">
            <a:avLst/>
          </a:prstGeom>
        </p:spPr>
      </p:pic>
      <p:sp>
        <p:nvSpPr>
          <p:cNvPr id="35" name="TextBox 28"/>
          <p:cNvSpPr txBox="1">
            <a:spLocks noChangeArrowheads="1"/>
          </p:cNvSpPr>
          <p:nvPr/>
        </p:nvSpPr>
        <p:spPr bwMode="auto">
          <a:xfrm>
            <a:off x="43993" y="1366520"/>
            <a:ext cx="5159378" cy="461637"/>
          </a:xfrm>
          <a:prstGeom prst="rect">
            <a:avLst/>
          </a:prstGeom>
          <a:solidFill>
            <a:schemeClr val="accent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2" tIns="45706" rIns="91412" bIns="4570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096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Arial" panose="020B0604020202020204" pitchFamily="34" charset="0"/>
              </a:rPr>
              <a:t>2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Arial" panose="020B0604020202020204" pitchFamily="34" charset="0"/>
              </a:rPr>
              <a:t>．借助第三方数据平台采集数据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8368927" y="4176685"/>
            <a:ext cx="345630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j-ea"/>
              </a:rPr>
              <a:t>图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j-ea"/>
              </a:rPr>
              <a:t>7-7 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j-ea"/>
              </a:rPr>
              <a:t>流量大盘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j-ea"/>
              </a:rPr>
              <a:t>-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j-ea"/>
              </a:rPr>
              <a:t>推流大盘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j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95527" y="1924685"/>
            <a:ext cx="10326589" cy="116685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以灰豚数据为例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CN" altLang="en-US" dirty="0">
                <a:solidFill>
                  <a:srgbClr val="000000"/>
                </a:solidFill>
                <a:latin typeface="Arial" panose="020B0604020202020204"/>
                <a:ea typeface="微软雅黑" panose="020B0503020204020204" charset="-122"/>
              </a:rPr>
              <a:t>直播流量大盘数据。在灰豚数据左侧菜单栏的“行业”中选择“流量大盘”可以查看全网流量数据，了解近期抖音直播的情况。此页面通过带货黑马、推流大盘和留存大盘三个板块将数据进行可视化呈现，如图</a:t>
            </a:r>
            <a:r>
              <a:rPr lang="en-US" altLang="zh-CN" dirty="0">
                <a:solidFill>
                  <a:srgbClr val="000000"/>
                </a:solidFill>
                <a:latin typeface="Arial" panose="020B0604020202020204"/>
                <a:ea typeface="微软雅黑" panose="020B0503020204020204" charset="-122"/>
              </a:rPr>
              <a:t>7-7</a:t>
            </a:r>
            <a:r>
              <a:rPr lang="zh-CN" altLang="en-US" dirty="0">
                <a:solidFill>
                  <a:srgbClr val="000000"/>
                </a:solidFill>
                <a:latin typeface="Arial" panose="020B0604020202020204"/>
                <a:ea typeface="微软雅黑" panose="020B0503020204020204" charset="-122"/>
              </a:rPr>
              <a:t>所示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。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pic>
        <p:nvPicPr>
          <p:cNvPr id="6145" name="图片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331" y="3278692"/>
            <a:ext cx="6811925" cy="3055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4"/>
    </p:custData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bldLvl="0" animBg="1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5"/>
          <p:cNvSpPr/>
          <p:nvPr/>
        </p:nvSpPr>
        <p:spPr>
          <a:xfrm>
            <a:off x="3990975" y="-317"/>
            <a:ext cx="6508115" cy="4183987"/>
          </a:xfrm>
          <a:custGeom>
            <a:avLst/>
            <a:gdLst>
              <a:gd name="connsiteX0" fmla="*/ 3 w 10249"/>
              <a:gd name="connsiteY0" fmla="*/ 6556 h 6588"/>
              <a:gd name="connsiteX1" fmla="*/ 10249 w 10249"/>
              <a:gd name="connsiteY1" fmla="*/ 14 h 6588"/>
              <a:gd name="connsiteX2" fmla="*/ 10249 w 10249"/>
              <a:gd name="connsiteY2" fmla="*/ 6589 h 6588"/>
              <a:gd name="connsiteX3" fmla="*/ 0 w 10249"/>
              <a:gd name="connsiteY3" fmla="*/ 6589 h 6588"/>
              <a:gd name="connsiteX4" fmla="*/ 3 w 10249"/>
              <a:gd name="connsiteY4" fmla="*/ 6556 h 6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9" h="6589">
                <a:moveTo>
                  <a:pt x="3" y="6556"/>
                </a:moveTo>
                <a:cubicBezTo>
                  <a:pt x="2671" y="-88"/>
                  <a:pt x="8830" y="-59"/>
                  <a:pt x="10249" y="14"/>
                </a:cubicBezTo>
                <a:lnTo>
                  <a:pt x="10249" y="6589"/>
                </a:lnTo>
                <a:lnTo>
                  <a:pt x="0" y="6589"/>
                </a:lnTo>
                <a:lnTo>
                  <a:pt x="3" y="655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4" name="任意多边形 3"/>
          <p:cNvSpPr/>
          <p:nvPr/>
        </p:nvSpPr>
        <p:spPr>
          <a:xfrm>
            <a:off x="5683885" y="-300037"/>
            <a:ext cx="6508115" cy="4183987"/>
          </a:xfrm>
          <a:custGeom>
            <a:avLst/>
            <a:gdLst>
              <a:gd name="connsiteX0" fmla="*/ 3 w 10249"/>
              <a:gd name="connsiteY0" fmla="*/ 6556 h 6588"/>
              <a:gd name="connsiteX1" fmla="*/ 10249 w 10249"/>
              <a:gd name="connsiteY1" fmla="*/ 14 h 6588"/>
              <a:gd name="connsiteX2" fmla="*/ 10249 w 10249"/>
              <a:gd name="connsiteY2" fmla="*/ 6589 h 6588"/>
              <a:gd name="connsiteX3" fmla="*/ 0 w 10249"/>
              <a:gd name="connsiteY3" fmla="*/ 6589 h 6588"/>
              <a:gd name="connsiteX4" fmla="*/ 3 w 10249"/>
              <a:gd name="connsiteY4" fmla="*/ 6556 h 6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9" h="6589">
                <a:moveTo>
                  <a:pt x="3" y="6556"/>
                </a:moveTo>
                <a:cubicBezTo>
                  <a:pt x="2671" y="-88"/>
                  <a:pt x="8830" y="-59"/>
                  <a:pt x="10249" y="14"/>
                </a:cubicBezTo>
                <a:lnTo>
                  <a:pt x="10249" y="6589"/>
                </a:lnTo>
                <a:lnTo>
                  <a:pt x="0" y="6589"/>
                </a:lnTo>
                <a:lnTo>
                  <a:pt x="3" y="6556"/>
                </a:lnTo>
                <a:close/>
              </a:path>
            </a:pathLst>
          </a:custGeom>
          <a:solidFill>
            <a:srgbClr val="BFD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-21590" y="1120775"/>
            <a:ext cx="12202795" cy="5737225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  知识目标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1．了解直播选品的逻辑；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2．掌握直播电商的选品路径；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3．掌握直播电商的组品方法；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4．理解直播电商供应链经营模式；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  技能目标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1．能够结合企业实际进行直播选品；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2．能够科学管理直播商品供应链。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  素养目标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1．树立严谨的直播选品质量监控意识，维护良好的直播消费环境；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2．树立义利并重的价值观，提升社会责任感与社会参与意识。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-12065" y="6649720"/>
            <a:ext cx="12193270" cy="222250"/>
          </a:xfrm>
          <a:prstGeom prst="rect">
            <a:avLst/>
          </a:prstGeom>
          <a:solidFill>
            <a:srgbClr val="5C91E1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17760" y="5370195"/>
            <a:ext cx="1940560" cy="1197610"/>
          </a:xfrm>
          <a:prstGeom prst="round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044575" y="210820"/>
            <a:ext cx="56140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j-ea"/>
              </a:rPr>
              <a:t>活动一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j-ea"/>
              </a:rPr>
              <a:t> 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j-ea"/>
                <a:sym typeface="+mn-ea"/>
              </a:rPr>
              <a:t>采集直播数据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j-ea"/>
            </a:endParaRPr>
          </a:p>
        </p:txBody>
      </p:sp>
      <p:pic>
        <p:nvPicPr>
          <p:cNvPr id="1126" name="图片 11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235" y="-48260"/>
            <a:ext cx="1271905" cy="1271905"/>
          </a:xfrm>
          <a:prstGeom prst="rect">
            <a:avLst/>
          </a:prstGeom>
        </p:spPr>
      </p:pic>
      <p:sp>
        <p:nvSpPr>
          <p:cNvPr id="35" name="TextBox 28"/>
          <p:cNvSpPr txBox="1">
            <a:spLocks noChangeArrowheads="1"/>
          </p:cNvSpPr>
          <p:nvPr/>
        </p:nvSpPr>
        <p:spPr bwMode="auto">
          <a:xfrm>
            <a:off x="43993" y="1366520"/>
            <a:ext cx="5159378" cy="461637"/>
          </a:xfrm>
          <a:prstGeom prst="rect">
            <a:avLst/>
          </a:prstGeom>
          <a:solidFill>
            <a:schemeClr val="accent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2" tIns="45706" rIns="91412" bIns="4570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096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Arial" panose="020B0604020202020204" pitchFamily="34" charset="0"/>
              </a:rPr>
              <a:t>2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Arial" panose="020B0604020202020204" pitchFamily="34" charset="0"/>
              </a:rPr>
              <a:t>．借助第三方数据平台采集数据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8368927" y="4176685"/>
            <a:ext cx="345630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j-ea"/>
              </a:rPr>
              <a:t>图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j-ea"/>
              </a:rPr>
              <a:t>7-</a:t>
            </a:r>
            <a:r>
              <a:rPr lang="en-US" altLang="zh-CN" sz="1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+mj-ea"/>
              </a:rPr>
              <a:t>9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j-ea"/>
              </a:rPr>
              <a:t> 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j-ea"/>
              </a:rPr>
              <a:t>某直播间单场直播数据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j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95527" y="1924685"/>
            <a:ext cx="10326589" cy="116685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以灰豚数据为例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直播间流量、等级和留存数据。通过“流量大盘”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-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“直播销量榜”选择任意一个主播账号，可查看该直播间的整体流量、等级和留存状况。某直播间单场直播的数据如图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7-9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所示。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7170" name="图片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496" y="3502698"/>
            <a:ext cx="7595869" cy="2370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4"/>
    </p:custData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bldLvl="0" animBg="1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5"/>
          <p:cNvSpPr/>
          <p:nvPr/>
        </p:nvSpPr>
        <p:spPr>
          <a:xfrm>
            <a:off x="3990975" y="-317"/>
            <a:ext cx="6508115" cy="4183987"/>
          </a:xfrm>
          <a:custGeom>
            <a:avLst/>
            <a:gdLst>
              <a:gd name="connsiteX0" fmla="*/ 3 w 10249"/>
              <a:gd name="connsiteY0" fmla="*/ 6556 h 6588"/>
              <a:gd name="connsiteX1" fmla="*/ 10249 w 10249"/>
              <a:gd name="connsiteY1" fmla="*/ 14 h 6588"/>
              <a:gd name="connsiteX2" fmla="*/ 10249 w 10249"/>
              <a:gd name="connsiteY2" fmla="*/ 6589 h 6588"/>
              <a:gd name="connsiteX3" fmla="*/ 0 w 10249"/>
              <a:gd name="connsiteY3" fmla="*/ 6589 h 6588"/>
              <a:gd name="connsiteX4" fmla="*/ 3 w 10249"/>
              <a:gd name="connsiteY4" fmla="*/ 6556 h 6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9" h="6589">
                <a:moveTo>
                  <a:pt x="3" y="6556"/>
                </a:moveTo>
                <a:cubicBezTo>
                  <a:pt x="2671" y="-88"/>
                  <a:pt x="8830" y="-59"/>
                  <a:pt x="10249" y="14"/>
                </a:cubicBezTo>
                <a:lnTo>
                  <a:pt x="10249" y="6589"/>
                </a:lnTo>
                <a:lnTo>
                  <a:pt x="0" y="6589"/>
                </a:lnTo>
                <a:lnTo>
                  <a:pt x="3" y="655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4" name="任意多边形 3"/>
          <p:cNvSpPr/>
          <p:nvPr/>
        </p:nvSpPr>
        <p:spPr>
          <a:xfrm>
            <a:off x="5683885" y="-300037"/>
            <a:ext cx="6508115" cy="4183987"/>
          </a:xfrm>
          <a:custGeom>
            <a:avLst/>
            <a:gdLst>
              <a:gd name="connsiteX0" fmla="*/ 3 w 10249"/>
              <a:gd name="connsiteY0" fmla="*/ 6556 h 6588"/>
              <a:gd name="connsiteX1" fmla="*/ 10249 w 10249"/>
              <a:gd name="connsiteY1" fmla="*/ 14 h 6588"/>
              <a:gd name="connsiteX2" fmla="*/ 10249 w 10249"/>
              <a:gd name="connsiteY2" fmla="*/ 6589 h 6588"/>
              <a:gd name="connsiteX3" fmla="*/ 0 w 10249"/>
              <a:gd name="connsiteY3" fmla="*/ 6589 h 6588"/>
              <a:gd name="connsiteX4" fmla="*/ 3 w 10249"/>
              <a:gd name="connsiteY4" fmla="*/ 6556 h 6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9" h="6589">
                <a:moveTo>
                  <a:pt x="3" y="6556"/>
                </a:moveTo>
                <a:cubicBezTo>
                  <a:pt x="2671" y="-88"/>
                  <a:pt x="8830" y="-59"/>
                  <a:pt x="10249" y="14"/>
                </a:cubicBezTo>
                <a:lnTo>
                  <a:pt x="10249" y="6589"/>
                </a:lnTo>
                <a:lnTo>
                  <a:pt x="0" y="6589"/>
                </a:lnTo>
                <a:lnTo>
                  <a:pt x="3" y="6556"/>
                </a:lnTo>
                <a:close/>
              </a:path>
            </a:pathLst>
          </a:custGeom>
          <a:solidFill>
            <a:srgbClr val="BFD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-21590" y="1120775"/>
            <a:ext cx="12202795" cy="5737225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  知识目标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1．了解直播选品的逻辑；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2．掌握直播电商的选品路径；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3．掌握直播电商的组品方法；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4．理解直播电商供应链经营模式；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  技能目标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1．能够结合企业实际进行直播选品；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2．能够科学管理直播商品供应链。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  素养目标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1．树立严谨的直播选品质量监控意识，维护良好的直播消费环境；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2．树立义利并重的价值观，提升社会责任感与社会参与意识。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-12065" y="6649720"/>
            <a:ext cx="12193270" cy="222250"/>
          </a:xfrm>
          <a:prstGeom prst="rect">
            <a:avLst/>
          </a:prstGeom>
          <a:solidFill>
            <a:srgbClr val="5C91E1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17760" y="5370195"/>
            <a:ext cx="1940560" cy="1197610"/>
          </a:xfrm>
          <a:prstGeom prst="round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044575" y="210820"/>
            <a:ext cx="56140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j-ea"/>
              </a:rPr>
              <a:t>活动一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j-ea"/>
              </a:rPr>
              <a:t> 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j-ea"/>
                <a:sym typeface="+mn-ea"/>
              </a:rPr>
              <a:t>采集直播数据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j-ea"/>
            </a:endParaRPr>
          </a:p>
        </p:txBody>
      </p:sp>
      <p:pic>
        <p:nvPicPr>
          <p:cNvPr id="1126" name="图片 11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235" y="-48260"/>
            <a:ext cx="1271905" cy="1271905"/>
          </a:xfrm>
          <a:prstGeom prst="rect">
            <a:avLst/>
          </a:prstGeom>
        </p:spPr>
      </p:pic>
      <p:sp>
        <p:nvSpPr>
          <p:cNvPr id="35" name="TextBox 28"/>
          <p:cNvSpPr txBox="1">
            <a:spLocks noChangeArrowheads="1"/>
          </p:cNvSpPr>
          <p:nvPr/>
        </p:nvSpPr>
        <p:spPr bwMode="auto">
          <a:xfrm>
            <a:off x="43993" y="1366520"/>
            <a:ext cx="5159378" cy="461637"/>
          </a:xfrm>
          <a:prstGeom prst="rect">
            <a:avLst/>
          </a:prstGeom>
          <a:solidFill>
            <a:schemeClr val="accent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2" tIns="45706" rIns="91412" bIns="4570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096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Arial" panose="020B0604020202020204" pitchFamily="34" charset="0"/>
              </a:rPr>
              <a:t>2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Arial" panose="020B0604020202020204" pitchFamily="34" charset="0"/>
              </a:rPr>
              <a:t>．借助第三方数据平台采集数据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8251371" y="4176685"/>
            <a:ext cx="39406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j-ea"/>
              </a:rPr>
              <a:t>图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j-ea"/>
              </a:rPr>
              <a:t>7-</a:t>
            </a:r>
            <a:r>
              <a:rPr lang="en-US" altLang="zh-CN" sz="1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+mj-ea"/>
              </a:rPr>
              <a:t>11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j-ea"/>
              </a:rPr>
              <a:t>达人排行榜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j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95527" y="1924685"/>
            <a:ext cx="10663073" cy="116685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以灰豚数据为例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直播账号数据。在灰豚数据左侧菜单栏“达人”中可以查看达人排行榜，在“直播”中可以查看实时直播榜、黑马直播榜等，如图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7-11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和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7-12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所示。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8195" name="图片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41"/>
          <a:stretch>
            <a:fillRect/>
          </a:stretch>
        </p:blipFill>
        <p:spPr bwMode="auto">
          <a:xfrm>
            <a:off x="891056" y="3388903"/>
            <a:ext cx="8195863" cy="2504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4"/>
    </p:custData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bldLvl="0" animBg="1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5"/>
          <p:cNvSpPr/>
          <p:nvPr/>
        </p:nvSpPr>
        <p:spPr>
          <a:xfrm>
            <a:off x="3990975" y="-317"/>
            <a:ext cx="6508115" cy="4183987"/>
          </a:xfrm>
          <a:custGeom>
            <a:avLst/>
            <a:gdLst>
              <a:gd name="connsiteX0" fmla="*/ 3 w 10249"/>
              <a:gd name="connsiteY0" fmla="*/ 6556 h 6588"/>
              <a:gd name="connsiteX1" fmla="*/ 10249 w 10249"/>
              <a:gd name="connsiteY1" fmla="*/ 14 h 6588"/>
              <a:gd name="connsiteX2" fmla="*/ 10249 w 10249"/>
              <a:gd name="connsiteY2" fmla="*/ 6589 h 6588"/>
              <a:gd name="connsiteX3" fmla="*/ 0 w 10249"/>
              <a:gd name="connsiteY3" fmla="*/ 6589 h 6588"/>
              <a:gd name="connsiteX4" fmla="*/ 3 w 10249"/>
              <a:gd name="connsiteY4" fmla="*/ 6556 h 6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9" h="6589">
                <a:moveTo>
                  <a:pt x="3" y="6556"/>
                </a:moveTo>
                <a:cubicBezTo>
                  <a:pt x="2671" y="-88"/>
                  <a:pt x="8830" y="-59"/>
                  <a:pt x="10249" y="14"/>
                </a:cubicBezTo>
                <a:lnTo>
                  <a:pt x="10249" y="6589"/>
                </a:lnTo>
                <a:lnTo>
                  <a:pt x="0" y="6589"/>
                </a:lnTo>
                <a:lnTo>
                  <a:pt x="3" y="655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4" name="任意多边形 3"/>
          <p:cNvSpPr/>
          <p:nvPr/>
        </p:nvSpPr>
        <p:spPr>
          <a:xfrm>
            <a:off x="5683885" y="-300037"/>
            <a:ext cx="6508115" cy="4183987"/>
          </a:xfrm>
          <a:custGeom>
            <a:avLst/>
            <a:gdLst>
              <a:gd name="connsiteX0" fmla="*/ 3 w 10249"/>
              <a:gd name="connsiteY0" fmla="*/ 6556 h 6588"/>
              <a:gd name="connsiteX1" fmla="*/ 10249 w 10249"/>
              <a:gd name="connsiteY1" fmla="*/ 14 h 6588"/>
              <a:gd name="connsiteX2" fmla="*/ 10249 w 10249"/>
              <a:gd name="connsiteY2" fmla="*/ 6589 h 6588"/>
              <a:gd name="connsiteX3" fmla="*/ 0 w 10249"/>
              <a:gd name="connsiteY3" fmla="*/ 6589 h 6588"/>
              <a:gd name="connsiteX4" fmla="*/ 3 w 10249"/>
              <a:gd name="connsiteY4" fmla="*/ 6556 h 6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9" h="6589">
                <a:moveTo>
                  <a:pt x="3" y="6556"/>
                </a:moveTo>
                <a:cubicBezTo>
                  <a:pt x="2671" y="-88"/>
                  <a:pt x="8830" y="-59"/>
                  <a:pt x="10249" y="14"/>
                </a:cubicBezTo>
                <a:lnTo>
                  <a:pt x="10249" y="6589"/>
                </a:lnTo>
                <a:lnTo>
                  <a:pt x="0" y="6589"/>
                </a:lnTo>
                <a:lnTo>
                  <a:pt x="3" y="6556"/>
                </a:lnTo>
                <a:close/>
              </a:path>
            </a:pathLst>
          </a:custGeom>
          <a:solidFill>
            <a:srgbClr val="BFD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-21590" y="1120775"/>
            <a:ext cx="12202795" cy="5737225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  知识目标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1．了解直播选品的逻辑；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2．掌握直播电商的选品路径；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3．掌握直播电商的组品方法；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4．理解直播电商供应链经营模式；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  技能目标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1．能够结合企业实际进行直播选品；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2．能够科学管理直播商品供应链。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  素养目标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1．树立严谨的直播选品质量监控意识，维护良好的直播消费环境；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2．树立义利并重的价值观，提升社会责任感与社会参与意识。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-12065" y="6649720"/>
            <a:ext cx="12193270" cy="222250"/>
          </a:xfrm>
          <a:prstGeom prst="rect">
            <a:avLst/>
          </a:prstGeom>
          <a:solidFill>
            <a:srgbClr val="5C91E1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17760" y="5370195"/>
            <a:ext cx="1940560" cy="1197610"/>
          </a:xfrm>
          <a:prstGeom prst="round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044575" y="210820"/>
            <a:ext cx="56140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j-ea"/>
              </a:rPr>
              <a:t>活动一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j-ea"/>
              </a:rPr>
              <a:t> 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j-ea"/>
                <a:sym typeface="+mn-ea"/>
              </a:rPr>
              <a:t>采集直播数据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j-ea"/>
            </a:endParaRPr>
          </a:p>
        </p:txBody>
      </p:sp>
      <p:pic>
        <p:nvPicPr>
          <p:cNvPr id="1126" name="图片 11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235" y="-48260"/>
            <a:ext cx="1271905" cy="1271905"/>
          </a:xfrm>
          <a:prstGeom prst="rect">
            <a:avLst/>
          </a:prstGeom>
        </p:spPr>
      </p:pic>
      <p:sp>
        <p:nvSpPr>
          <p:cNvPr id="35" name="TextBox 28"/>
          <p:cNvSpPr txBox="1">
            <a:spLocks noChangeArrowheads="1"/>
          </p:cNvSpPr>
          <p:nvPr/>
        </p:nvSpPr>
        <p:spPr bwMode="auto">
          <a:xfrm>
            <a:off x="43993" y="1366520"/>
            <a:ext cx="5159378" cy="461637"/>
          </a:xfrm>
          <a:prstGeom prst="rect">
            <a:avLst/>
          </a:prstGeom>
          <a:solidFill>
            <a:schemeClr val="accent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2" tIns="45706" rIns="91412" bIns="4570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096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Arial" panose="020B0604020202020204" pitchFamily="34" charset="0"/>
              </a:rPr>
              <a:t>2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Arial" panose="020B0604020202020204" pitchFamily="34" charset="0"/>
              </a:rPr>
              <a:t>．借助第三方数据平台采集数据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8251371" y="4285545"/>
            <a:ext cx="39406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j-ea"/>
              </a:rPr>
              <a:t>图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j-ea"/>
              </a:rPr>
              <a:t>7-12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j-ea"/>
              </a:rPr>
              <a:t>实时直播榜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j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95527" y="1924685"/>
            <a:ext cx="10663073" cy="116685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以灰豚数据为例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直播账号数据。在灰豚数据左侧菜单栏“达人”中可以查看达人排行榜，在“直播”中可以查看实时直播榜、黑马直播榜等，如图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7-11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和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7-12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所示。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9218" name="图片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42"/>
          <a:stretch>
            <a:fillRect/>
          </a:stretch>
        </p:blipFill>
        <p:spPr bwMode="auto">
          <a:xfrm>
            <a:off x="506513" y="3410321"/>
            <a:ext cx="8670242" cy="2427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4"/>
    </p:custData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bldLvl="0" animBg="1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5"/>
          <p:cNvSpPr/>
          <p:nvPr/>
        </p:nvSpPr>
        <p:spPr>
          <a:xfrm>
            <a:off x="3990975" y="-317"/>
            <a:ext cx="6508115" cy="4183987"/>
          </a:xfrm>
          <a:custGeom>
            <a:avLst/>
            <a:gdLst>
              <a:gd name="connsiteX0" fmla="*/ 3 w 10249"/>
              <a:gd name="connsiteY0" fmla="*/ 6556 h 6588"/>
              <a:gd name="connsiteX1" fmla="*/ 10249 w 10249"/>
              <a:gd name="connsiteY1" fmla="*/ 14 h 6588"/>
              <a:gd name="connsiteX2" fmla="*/ 10249 w 10249"/>
              <a:gd name="connsiteY2" fmla="*/ 6589 h 6588"/>
              <a:gd name="connsiteX3" fmla="*/ 0 w 10249"/>
              <a:gd name="connsiteY3" fmla="*/ 6589 h 6588"/>
              <a:gd name="connsiteX4" fmla="*/ 3 w 10249"/>
              <a:gd name="connsiteY4" fmla="*/ 6556 h 6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9" h="6589">
                <a:moveTo>
                  <a:pt x="3" y="6556"/>
                </a:moveTo>
                <a:cubicBezTo>
                  <a:pt x="2671" y="-88"/>
                  <a:pt x="8830" y="-59"/>
                  <a:pt x="10249" y="14"/>
                </a:cubicBezTo>
                <a:lnTo>
                  <a:pt x="10249" y="6589"/>
                </a:lnTo>
                <a:lnTo>
                  <a:pt x="0" y="6589"/>
                </a:lnTo>
                <a:lnTo>
                  <a:pt x="3" y="655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4" name="任意多边形 3"/>
          <p:cNvSpPr/>
          <p:nvPr/>
        </p:nvSpPr>
        <p:spPr>
          <a:xfrm>
            <a:off x="5683885" y="-300037"/>
            <a:ext cx="6508115" cy="4183987"/>
          </a:xfrm>
          <a:custGeom>
            <a:avLst/>
            <a:gdLst>
              <a:gd name="connsiteX0" fmla="*/ 3 w 10249"/>
              <a:gd name="connsiteY0" fmla="*/ 6556 h 6588"/>
              <a:gd name="connsiteX1" fmla="*/ 10249 w 10249"/>
              <a:gd name="connsiteY1" fmla="*/ 14 h 6588"/>
              <a:gd name="connsiteX2" fmla="*/ 10249 w 10249"/>
              <a:gd name="connsiteY2" fmla="*/ 6589 h 6588"/>
              <a:gd name="connsiteX3" fmla="*/ 0 w 10249"/>
              <a:gd name="connsiteY3" fmla="*/ 6589 h 6588"/>
              <a:gd name="connsiteX4" fmla="*/ 3 w 10249"/>
              <a:gd name="connsiteY4" fmla="*/ 6556 h 6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9" h="6589">
                <a:moveTo>
                  <a:pt x="3" y="6556"/>
                </a:moveTo>
                <a:cubicBezTo>
                  <a:pt x="2671" y="-88"/>
                  <a:pt x="8830" y="-59"/>
                  <a:pt x="10249" y="14"/>
                </a:cubicBezTo>
                <a:lnTo>
                  <a:pt x="10249" y="6589"/>
                </a:lnTo>
                <a:lnTo>
                  <a:pt x="0" y="6589"/>
                </a:lnTo>
                <a:lnTo>
                  <a:pt x="3" y="6556"/>
                </a:lnTo>
                <a:close/>
              </a:path>
            </a:pathLst>
          </a:custGeom>
          <a:solidFill>
            <a:srgbClr val="BFD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-21590" y="1120775"/>
            <a:ext cx="12202795" cy="5737225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  知识目标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1．了解直播选品的逻辑；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2．掌握直播电商的选品路径；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3．掌握直播电商的组品方法；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4．理解直播电商供应链经营模式；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  技能目标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1．能够结合企业实际进行直播选品；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2．能够科学管理直播商品供应链。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  素养目标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1．树立严谨的直播选品质量监控意识，维护良好的直播消费环境；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2．树立义利并重的价值观，提升社会责任感与社会参与意识。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-12065" y="6649720"/>
            <a:ext cx="12193270" cy="222250"/>
          </a:xfrm>
          <a:prstGeom prst="rect">
            <a:avLst/>
          </a:prstGeom>
          <a:solidFill>
            <a:srgbClr val="5C91E1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17760" y="5370195"/>
            <a:ext cx="1940560" cy="1197610"/>
          </a:xfrm>
          <a:prstGeom prst="round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044575" y="210820"/>
            <a:ext cx="56140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j-ea"/>
              </a:rPr>
              <a:t>活动一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j-ea"/>
              </a:rPr>
              <a:t> 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j-ea"/>
                <a:sym typeface="+mn-ea"/>
              </a:rPr>
              <a:t>采集直播数据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j-ea"/>
            </a:endParaRPr>
          </a:p>
        </p:txBody>
      </p:sp>
      <p:pic>
        <p:nvPicPr>
          <p:cNvPr id="1126" name="图片 11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235" y="-48260"/>
            <a:ext cx="1271905" cy="1271905"/>
          </a:xfrm>
          <a:prstGeom prst="rect">
            <a:avLst/>
          </a:prstGeom>
        </p:spPr>
      </p:pic>
      <p:sp>
        <p:nvSpPr>
          <p:cNvPr id="35" name="TextBox 28"/>
          <p:cNvSpPr txBox="1">
            <a:spLocks noChangeArrowheads="1"/>
          </p:cNvSpPr>
          <p:nvPr/>
        </p:nvSpPr>
        <p:spPr bwMode="auto">
          <a:xfrm>
            <a:off x="43993" y="1366520"/>
            <a:ext cx="5159378" cy="461637"/>
          </a:xfrm>
          <a:prstGeom prst="rect">
            <a:avLst/>
          </a:prstGeom>
          <a:solidFill>
            <a:schemeClr val="accent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2" tIns="45706" rIns="91412" bIns="4570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096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Arial" panose="020B0604020202020204" pitchFamily="34" charset="0"/>
              </a:rPr>
              <a:t>2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Arial" panose="020B0604020202020204" pitchFamily="34" charset="0"/>
              </a:rPr>
              <a:t>．借助第三方数据平台采集数据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7917678" y="4311919"/>
            <a:ext cx="34181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j-ea"/>
              </a:rPr>
              <a:t>图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j-ea"/>
              </a:rPr>
              <a:t>7-13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j-ea"/>
              </a:rPr>
              <a:t>账号详细数据概览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j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98410" y="1917073"/>
            <a:ext cx="10962793" cy="116685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以灰豚数据为例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直播账号数据。在灰豚数据左侧菜单栏“达人”中选择“抖音号搜索”，可以在“抖音号”中单击某个直播账号进入直播账号详情页，查看直播账号的具体数据，包括数据概览、粉丝分析等。如图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7-13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和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7-14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所示。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10242" name="图片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708" y="3078480"/>
            <a:ext cx="5267325" cy="356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4"/>
    </p:custData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bldLvl="0" animBg="1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5"/>
          <p:cNvSpPr/>
          <p:nvPr/>
        </p:nvSpPr>
        <p:spPr>
          <a:xfrm>
            <a:off x="3990975" y="-317"/>
            <a:ext cx="6508115" cy="4183987"/>
          </a:xfrm>
          <a:custGeom>
            <a:avLst/>
            <a:gdLst>
              <a:gd name="connsiteX0" fmla="*/ 3 w 10249"/>
              <a:gd name="connsiteY0" fmla="*/ 6556 h 6588"/>
              <a:gd name="connsiteX1" fmla="*/ 10249 w 10249"/>
              <a:gd name="connsiteY1" fmla="*/ 14 h 6588"/>
              <a:gd name="connsiteX2" fmla="*/ 10249 w 10249"/>
              <a:gd name="connsiteY2" fmla="*/ 6589 h 6588"/>
              <a:gd name="connsiteX3" fmla="*/ 0 w 10249"/>
              <a:gd name="connsiteY3" fmla="*/ 6589 h 6588"/>
              <a:gd name="connsiteX4" fmla="*/ 3 w 10249"/>
              <a:gd name="connsiteY4" fmla="*/ 6556 h 6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9" h="6589">
                <a:moveTo>
                  <a:pt x="3" y="6556"/>
                </a:moveTo>
                <a:cubicBezTo>
                  <a:pt x="2671" y="-88"/>
                  <a:pt x="8830" y="-59"/>
                  <a:pt x="10249" y="14"/>
                </a:cubicBezTo>
                <a:lnTo>
                  <a:pt x="10249" y="6589"/>
                </a:lnTo>
                <a:lnTo>
                  <a:pt x="0" y="6589"/>
                </a:lnTo>
                <a:lnTo>
                  <a:pt x="3" y="655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4" name="任意多边形 3"/>
          <p:cNvSpPr/>
          <p:nvPr/>
        </p:nvSpPr>
        <p:spPr>
          <a:xfrm>
            <a:off x="5683885" y="-300037"/>
            <a:ext cx="6508115" cy="4183987"/>
          </a:xfrm>
          <a:custGeom>
            <a:avLst/>
            <a:gdLst>
              <a:gd name="connsiteX0" fmla="*/ 3 w 10249"/>
              <a:gd name="connsiteY0" fmla="*/ 6556 h 6588"/>
              <a:gd name="connsiteX1" fmla="*/ 10249 w 10249"/>
              <a:gd name="connsiteY1" fmla="*/ 14 h 6588"/>
              <a:gd name="connsiteX2" fmla="*/ 10249 w 10249"/>
              <a:gd name="connsiteY2" fmla="*/ 6589 h 6588"/>
              <a:gd name="connsiteX3" fmla="*/ 0 w 10249"/>
              <a:gd name="connsiteY3" fmla="*/ 6589 h 6588"/>
              <a:gd name="connsiteX4" fmla="*/ 3 w 10249"/>
              <a:gd name="connsiteY4" fmla="*/ 6556 h 6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9" h="6589">
                <a:moveTo>
                  <a:pt x="3" y="6556"/>
                </a:moveTo>
                <a:cubicBezTo>
                  <a:pt x="2671" y="-88"/>
                  <a:pt x="8830" y="-59"/>
                  <a:pt x="10249" y="14"/>
                </a:cubicBezTo>
                <a:lnTo>
                  <a:pt x="10249" y="6589"/>
                </a:lnTo>
                <a:lnTo>
                  <a:pt x="0" y="6589"/>
                </a:lnTo>
                <a:lnTo>
                  <a:pt x="3" y="6556"/>
                </a:lnTo>
                <a:close/>
              </a:path>
            </a:pathLst>
          </a:custGeom>
          <a:solidFill>
            <a:srgbClr val="BFD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-21590" y="1120775"/>
            <a:ext cx="12202795" cy="5737225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  知识目标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1．了解直播选品的逻辑；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2．掌握直播电商的选品路径；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3．掌握直播电商的组品方法；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4．理解直播电商供应链经营模式；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  技能目标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1．能够结合企业实际进行直播选品；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2．能够科学管理直播商品供应链。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  素养目标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1．树立严谨的直播选品质量监控意识，维护良好的直播消费环境；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2．树立义利并重的价值观，提升社会责任感与社会参与意识。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-12065" y="6649720"/>
            <a:ext cx="12193270" cy="222250"/>
          </a:xfrm>
          <a:prstGeom prst="rect">
            <a:avLst/>
          </a:prstGeom>
          <a:solidFill>
            <a:srgbClr val="5C91E1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17760" y="5370195"/>
            <a:ext cx="1940560" cy="1197610"/>
          </a:xfrm>
          <a:prstGeom prst="round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044575" y="210820"/>
            <a:ext cx="56140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j-ea"/>
              </a:rPr>
              <a:t>活动一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j-ea"/>
              </a:rPr>
              <a:t> 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j-ea"/>
                <a:sym typeface="+mn-ea"/>
              </a:rPr>
              <a:t>采集直播数据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j-ea"/>
            </a:endParaRPr>
          </a:p>
        </p:txBody>
      </p:sp>
      <p:pic>
        <p:nvPicPr>
          <p:cNvPr id="1126" name="图片 11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235" y="-48260"/>
            <a:ext cx="1271905" cy="1271905"/>
          </a:xfrm>
          <a:prstGeom prst="rect">
            <a:avLst/>
          </a:prstGeom>
        </p:spPr>
      </p:pic>
      <p:sp>
        <p:nvSpPr>
          <p:cNvPr id="35" name="TextBox 28"/>
          <p:cNvSpPr txBox="1">
            <a:spLocks noChangeArrowheads="1"/>
          </p:cNvSpPr>
          <p:nvPr/>
        </p:nvSpPr>
        <p:spPr bwMode="auto">
          <a:xfrm>
            <a:off x="43993" y="1366520"/>
            <a:ext cx="5159378" cy="461637"/>
          </a:xfrm>
          <a:prstGeom prst="rect">
            <a:avLst/>
          </a:prstGeom>
          <a:solidFill>
            <a:schemeClr val="accent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2" tIns="45706" rIns="91412" bIns="4570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096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Arial" panose="020B0604020202020204" pitchFamily="34" charset="0"/>
              </a:rPr>
              <a:t>2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Arial" panose="020B0604020202020204" pitchFamily="34" charset="0"/>
              </a:rPr>
              <a:t>．借助第三方数据平台采集数据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7917678" y="4311919"/>
            <a:ext cx="34181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j-ea"/>
              </a:rPr>
              <a:t>图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j-ea"/>
              </a:rPr>
              <a:t>7-14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j-ea"/>
              </a:rPr>
              <a:t>粉丝列表画像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j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98410" y="1917073"/>
            <a:ext cx="10962793" cy="116685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以灰豚数据为例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直播账号数据。在灰豚数据左侧菜单栏“达人”中选择“抖音号搜索”，可以在“抖音号”中单击某个直播账号进入直播账号详情页，查看直播账号的具体数据，包括数据概览、粉丝分析等。如图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7-13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和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7-14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所示。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11266" name="图片 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104" y="3083931"/>
            <a:ext cx="5267325" cy="350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4"/>
    </p:custData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bldLvl="0" animBg="1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5"/>
          <p:cNvSpPr/>
          <p:nvPr/>
        </p:nvSpPr>
        <p:spPr>
          <a:xfrm>
            <a:off x="3990975" y="-317"/>
            <a:ext cx="6508115" cy="4183987"/>
          </a:xfrm>
          <a:custGeom>
            <a:avLst/>
            <a:gdLst>
              <a:gd name="connsiteX0" fmla="*/ 3 w 10249"/>
              <a:gd name="connsiteY0" fmla="*/ 6556 h 6588"/>
              <a:gd name="connsiteX1" fmla="*/ 10249 w 10249"/>
              <a:gd name="connsiteY1" fmla="*/ 14 h 6588"/>
              <a:gd name="connsiteX2" fmla="*/ 10249 w 10249"/>
              <a:gd name="connsiteY2" fmla="*/ 6589 h 6588"/>
              <a:gd name="connsiteX3" fmla="*/ 0 w 10249"/>
              <a:gd name="connsiteY3" fmla="*/ 6589 h 6588"/>
              <a:gd name="connsiteX4" fmla="*/ 3 w 10249"/>
              <a:gd name="connsiteY4" fmla="*/ 6556 h 6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9" h="6589">
                <a:moveTo>
                  <a:pt x="3" y="6556"/>
                </a:moveTo>
                <a:cubicBezTo>
                  <a:pt x="2671" y="-88"/>
                  <a:pt x="8830" y="-59"/>
                  <a:pt x="10249" y="14"/>
                </a:cubicBezTo>
                <a:lnTo>
                  <a:pt x="10249" y="6589"/>
                </a:lnTo>
                <a:lnTo>
                  <a:pt x="0" y="6589"/>
                </a:lnTo>
                <a:lnTo>
                  <a:pt x="3" y="655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4" name="任意多边形 3"/>
          <p:cNvSpPr/>
          <p:nvPr/>
        </p:nvSpPr>
        <p:spPr>
          <a:xfrm>
            <a:off x="5683885" y="-300037"/>
            <a:ext cx="6508115" cy="4183987"/>
          </a:xfrm>
          <a:custGeom>
            <a:avLst/>
            <a:gdLst>
              <a:gd name="connsiteX0" fmla="*/ 3 w 10249"/>
              <a:gd name="connsiteY0" fmla="*/ 6556 h 6588"/>
              <a:gd name="connsiteX1" fmla="*/ 10249 w 10249"/>
              <a:gd name="connsiteY1" fmla="*/ 14 h 6588"/>
              <a:gd name="connsiteX2" fmla="*/ 10249 w 10249"/>
              <a:gd name="connsiteY2" fmla="*/ 6589 h 6588"/>
              <a:gd name="connsiteX3" fmla="*/ 0 w 10249"/>
              <a:gd name="connsiteY3" fmla="*/ 6589 h 6588"/>
              <a:gd name="connsiteX4" fmla="*/ 3 w 10249"/>
              <a:gd name="connsiteY4" fmla="*/ 6556 h 6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9" h="6589">
                <a:moveTo>
                  <a:pt x="3" y="6556"/>
                </a:moveTo>
                <a:cubicBezTo>
                  <a:pt x="2671" y="-88"/>
                  <a:pt x="8830" y="-59"/>
                  <a:pt x="10249" y="14"/>
                </a:cubicBezTo>
                <a:lnTo>
                  <a:pt x="10249" y="6589"/>
                </a:lnTo>
                <a:lnTo>
                  <a:pt x="0" y="6589"/>
                </a:lnTo>
                <a:lnTo>
                  <a:pt x="3" y="6556"/>
                </a:lnTo>
                <a:close/>
              </a:path>
            </a:pathLst>
          </a:custGeom>
          <a:solidFill>
            <a:srgbClr val="BFD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-21590" y="1120775"/>
            <a:ext cx="12202795" cy="5737225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  知识目标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1．了解直播选品的逻辑；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2．掌握直播电商的选品路径；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3．掌握直播电商的组品方法；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4．理解直播电商供应链经营模式；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  技能目标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1．能够结合企业实际进行直播选品；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2．能够科学管理直播商品供应链。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  素养目标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1．树立严谨的直播选品质量监控意识，维护良好的直播消费环境；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2．树立义利并重的价值观，提升社会责任感与社会参与意识。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-12065" y="6649720"/>
            <a:ext cx="12193270" cy="222250"/>
          </a:xfrm>
          <a:prstGeom prst="rect">
            <a:avLst/>
          </a:prstGeom>
          <a:solidFill>
            <a:srgbClr val="5C91E1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17760" y="5370195"/>
            <a:ext cx="1940560" cy="1197610"/>
          </a:xfrm>
          <a:prstGeom prst="round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044575" y="210820"/>
            <a:ext cx="56140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j-ea"/>
              </a:rPr>
              <a:t>活动一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j-ea"/>
              </a:rPr>
              <a:t> 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j-ea"/>
                <a:sym typeface="+mn-ea"/>
              </a:rPr>
              <a:t>采集直播数据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j-ea"/>
            </a:endParaRPr>
          </a:p>
        </p:txBody>
      </p:sp>
      <p:pic>
        <p:nvPicPr>
          <p:cNvPr id="1126" name="图片 11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235" y="-48260"/>
            <a:ext cx="1271905" cy="1271905"/>
          </a:xfrm>
          <a:prstGeom prst="rect">
            <a:avLst/>
          </a:prstGeom>
        </p:spPr>
      </p:pic>
      <p:sp>
        <p:nvSpPr>
          <p:cNvPr id="35" name="TextBox 28"/>
          <p:cNvSpPr txBox="1">
            <a:spLocks noChangeArrowheads="1"/>
          </p:cNvSpPr>
          <p:nvPr/>
        </p:nvSpPr>
        <p:spPr bwMode="auto">
          <a:xfrm>
            <a:off x="43993" y="1366520"/>
            <a:ext cx="5159378" cy="461637"/>
          </a:xfrm>
          <a:prstGeom prst="rect">
            <a:avLst/>
          </a:prstGeom>
          <a:solidFill>
            <a:schemeClr val="accent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2" tIns="45706" rIns="91412" bIns="4570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096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Arial" panose="020B0604020202020204" pitchFamily="34" charset="0"/>
              </a:rPr>
              <a:t>2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Arial" panose="020B0604020202020204" pitchFamily="34" charset="0"/>
              </a:rPr>
              <a:t>．借助第三方数据平台采集数据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7917678" y="4311919"/>
            <a:ext cx="34181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j-ea"/>
              </a:rPr>
              <a:t>图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j-ea"/>
              </a:rPr>
              <a:t>7-15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j-ea"/>
              </a:rPr>
              <a:t>直播商品榜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j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33717" y="1901194"/>
            <a:ext cx="11052762" cy="151192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以灰豚数据为例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商品数据。在灰豚数据左侧菜单栏“商品”中选择“直播商品榜”，可查看每日、每周的各行业爆款商品，并且可以按照销售额、销量、价格、佣金比例等指标进行排序，方便商家选品以及观察竞品数据变化，如图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7-15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所示。在直播商品榜单中任意选择一款商品，打开商品详情页，可以查看商品详细数据，如图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7-16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所示。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12290" name="图片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351" y="3334085"/>
            <a:ext cx="7083453" cy="3110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4"/>
    </p:custData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bldLvl="0" animBg="1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任意多边形 17"/>
          <p:cNvSpPr/>
          <p:nvPr/>
        </p:nvSpPr>
        <p:spPr>
          <a:xfrm>
            <a:off x="3990975" y="-14287"/>
            <a:ext cx="6508115" cy="4183987"/>
          </a:xfrm>
          <a:custGeom>
            <a:avLst/>
            <a:gdLst>
              <a:gd name="connsiteX0" fmla="*/ 3 w 10249"/>
              <a:gd name="connsiteY0" fmla="*/ 6556 h 6588"/>
              <a:gd name="connsiteX1" fmla="*/ 10249 w 10249"/>
              <a:gd name="connsiteY1" fmla="*/ 14 h 6588"/>
              <a:gd name="connsiteX2" fmla="*/ 10249 w 10249"/>
              <a:gd name="connsiteY2" fmla="*/ 6589 h 6588"/>
              <a:gd name="connsiteX3" fmla="*/ 0 w 10249"/>
              <a:gd name="connsiteY3" fmla="*/ 6589 h 6588"/>
              <a:gd name="connsiteX4" fmla="*/ 3 w 10249"/>
              <a:gd name="connsiteY4" fmla="*/ 6556 h 6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9" h="6589">
                <a:moveTo>
                  <a:pt x="3" y="6556"/>
                </a:moveTo>
                <a:cubicBezTo>
                  <a:pt x="2671" y="-88"/>
                  <a:pt x="8830" y="-59"/>
                  <a:pt x="10249" y="14"/>
                </a:cubicBezTo>
                <a:lnTo>
                  <a:pt x="10249" y="6589"/>
                </a:lnTo>
                <a:lnTo>
                  <a:pt x="0" y="6589"/>
                </a:lnTo>
                <a:lnTo>
                  <a:pt x="3" y="655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/>
        </p:nvSpPr>
        <p:spPr>
          <a:xfrm>
            <a:off x="5683885" y="-285432"/>
            <a:ext cx="6508115" cy="4183987"/>
          </a:xfrm>
          <a:custGeom>
            <a:avLst/>
            <a:gdLst>
              <a:gd name="connsiteX0" fmla="*/ 3 w 10249"/>
              <a:gd name="connsiteY0" fmla="*/ 6556 h 6588"/>
              <a:gd name="connsiteX1" fmla="*/ 10249 w 10249"/>
              <a:gd name="connsiteY1" fmla="*/ 14 h 6588"/>
              <a:gd name="connsiteX2" fmla="*/ 10249 w 10249"/>
              <a:gd name="connsiteY2" fmla="*/ 6589 h 6588"/>
              <a:gd name="connsiteX3" fmla="*/ 0 w 10249"/>
              <a:gd name="connsiteY3" fmla="*/ 6589 h 6588"/>
              <a:gd name="connsiteX4" fmla="*/ 3 w 10249"/>
              <a:gd name="connsiteY4" fmla="*/ 6556 h 6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9" h="6589">
                <a:moveTo>
                  <a:pt x="3" y="6556"/>
                </a:moveTo>
                <a:cubicBezTo>
                  <a:pt x="2671" y="-88"/>
                  <a:pt x="8830" y="-59"/>
                  <a:pt x="10249" y="14"/>
                </a:cubicBezTo>
                <a:lnTo>
                  <a:pt x="10249" y="6589"/>
                </a:lnTo>
                <a:lnTo>
                  <a:pt x="0" y="6589"/>
                </a:lnTo>
                <a:lnTo>
                  <a:pt x="3" y="6556"/>
                </a:lnTo>
                <a:close/>
              </a:path>
            </a:pathLst>
          </a:custGeom>
          <a:solidFill>
            <a:srgbClr val="317B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任意多边形 1"/>
          <p:cNvSpPr/>
          <p:nvPr/>
        </p:nvSpPr>
        <p:spPr>
          <a:xfrm>
            <a:off x="2743200" y="3238500"/>
            <a:ext cx="9453245" cy="3778250"/>
          </a:xfrm>
          <a:custGeom>
            <a:avLst/>
            <a:gdLst>
              <a:gd name="connsiteX0" fmla="*/ 4 w 14887"/>
              <a:gd name="connsiteY0" fmla="*/ 5920 h 5950"/>
              <a:gd name="connsiteX1" fmla="*/ 14887 w 14887"/>
              <a:gd name="connsiteY1" fmla="*/ 0 h 5950"/>
              <a:gd name="connsiteX2" fmla="*/ 14887 w 14887"/>
              <a:gd name="connsiteY2" fmla="*/ 5950 h 5950"/>
              <a:gd name="connsiteX3" fmla="*/ 0 w 14887"/>
              <a:gd name="connsiteY3" fmla="*/ 5950 h 5950"/>
              <a:gd name="connsiteX4" fmla="*/ 4 w 14887"/>
              <a:gd name="connsiteY4" fmla="*/ 5920 h 5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87" h="5950">
                <a:moveTo>
                  <a:pt x="4" y="5920"/>
                </a:moveTo>
                <a:cubicBezTo>
                  <a:pt x="3879" y="-92"/>
                  <a:pt x="9926" y="1973"/>
                  <a:pt x="14887" y="0"/>
                </a:cubicBezTo>
                <a:lnTo>
                  <a:pt x="14887" y="5950"/>
                </a:lnTo>
                <a:lnTo>
                  <a:pt x="0" y="5950"/>
                </a:lnTo>
                <a:lnTo>
                  <a:pt x="4" y="5920"/>
                </a:lnTo>
                <a:close/>
              </a:path>
            </a:pathLst>
          </a:custGeom>
          <a:solidFill>
            <a:srgbClr val="5C91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对角圆角矩形 10"/>
          <p:cNvSpPr/>
          <p:nvPr/>
        </p:nvSpPr>
        <p:spPr>
          <a:xfrm>
            <a:off x="560070" y="458470"/>
            <a:ext cx="10967720" cy="5925820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215900" dist="88900" dir="2700000" sx="101000" sy="101000" algn="tl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/>
          <p:cNvSpPr/>
          <p:nvPr/>
        </p:nvSpPr>
        <p:spPr>
          <a:xfrm>
            <a:off x="6174105" y="1017270"/>
            <a:ext cx="238125" cy="237600"/>
          </a:xfrm>
          <a:prstGeom prst="ellipse">
            <a:avLst/>
          </a:prstGeom>
          <a:solidFill>
            <a:srgbClr val="E5EF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10154285" y="1254760"/>
            <a:ext cx="126000" cy="127635"/>
          </a:xfrm>
          <a:prstGeom prst="ellipse">
            <a:avLst/>
          </a:prstGeom>
          <a:solidFill>
            <a:srgbClr val="CBDF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47740" y="2030095"/>
            <a:ext cx="4533265" cy="2798445"/>
          </a:xfrm>
          <a:prstGeom prst="round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042670" y="1676400"/>
            <a:ext cx="5369560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3600" b="1" dirty="0">
                <a:latin typeface="+mj-ea"/>
                <a:ea typeface="+mj-ea"/>
                <a:cs typeface="+mj-ea"/>
              </a:rPr>
              <a:t>      </a:t>
            </a:r>
            <a:r>
              <a:rPr lang="zh-CN" altLang="en-US" sz="3600" b="1" dirty="0">
                <a:latin typeface="+mj-ea"/>
                <a:ea typeface="+mj-ea"/>
                <a:cs typeface="+mj-ea"/>
              </a:rPr>
              <a:t>模块七</a:t>
            </a:r>
            <a:endParaRPr lang="zh-CN" altLang="en-US" sz="3600" b="1" dirty="0">
              <a:latin typeface="+mj-ea"/>
              <a:ea typeface="+mj-ea"/>
              <a:cs typeface="+mj-ea"/>
            </a:endParaRPr>
          </a:p>
          <a:p>
            <a:pPr algn="l"/>
            <a:r>
              <a:rPr lang="en-US" altLang="zh-CN" sz="3600" b="1" dirty="0">
                <a:latin typeface="+mj-ea"/>
                <a:ea typeface="+mj-ea"/>
                <a:cs typeface="+mj-ea"/>
              </a:rPr>
              <a:t>          </a:t>
            </a:r>
            <a:endParaRPr lang="en-US" altLang="zh-CN" sz="3600" b="1" dirty="0">
              <a:latin typeface="+mj-ea"/>
              <a:ea typeface="+mj-ea"/>
              <a:cs typeface="+mj-ea"/>
            </a:endParaRPr>
          </a:p>
          <a:p>
            <a:pPr algn="l"/>
            <a:r>
              <a:rPr lang="en-US" altLang="zh-CN" sz="3600" b="1" dirty="0">
                <a:latin typeface="+mj-ea"/>
                <a:ea typeface="+mj-ea"/>
                <a:cs typeface="+mj-ea"/>
              </a:rPr>
              <a:t>     </a:t>
            </a:r>
            <a:r>
              <a:rPr lang="zh-CN" altLang="en-US" sz="3600" b="1" dirty="0">
                <a:latin typeface="+mj-ea"/>
                <a:ea typeface="+mj-ea"/>
                <a:cs typeface="+mj-ea"/>
              </a:rPr>
              <a:t>直播数据分析</a:t>
            </a:r>
            <a:endParaRPr lang="zh-CN" altLang="en-US" sz="3600" b="1" dirty="0">
              <a:latin typeface="+mj-ea"/>
              <a:ea typeface="+mj-ea"/>
              <a:cs typeface="+mj-ea"/>
            </a:endParaRPr>
          </a:p>
          <a:p>
            <a:pPr algn="l"/>
            <a:r>
              <a:rPr lang="en-US" altLang="zh-CN" sz="3600" b="1" dirty="0">
                <a:latin typeface="+mj-ea"/>
                <a:ea typeface="+mj-ea"/>
                <a:cs typeface="+mj-ea"/>
              </a:rPr>
              <a:t>     </a:t>
            </a:r>
            <a:r>
              <a:rPr lang="zh-CN" altLang="en-US" sz="3600" b="1" dirty="0">
                <a:latin typeface="+mj-ea"/>
                <a:ea typeface="+mj-ea"/>
                <a:cs typeface="+mj-ea"/>
              </a:rPr>
              <a:t>及复盘诊断</a:t>
            </a:r>
            <a:endParaRPr lang="zh-CN" altLang="en-US" sz="3600" b="1" dirty="0">
              <a:latin typeface="+mj-ea"/>
              <a:ea typeface="+mj-ea"/>
              <a:cs typeface="+mj-ea"/>
            </a:endParaRPr>
          </a:p>
        </p:txBody>
      </p:sp>
      <p:sp>
        <p:nvSpPr>
          <p:cNvPr id="7" name="流程图: 终止 6"/>
          <p:cNvSpPr/>
          <p:nvPr/>
        </p:nvSpPr>
        <p:spPr>
          <a:xfrm>
            <a:off x="1583690" y="4598035"/>
            <a:ext cx="2890520" cy="565785"/>
          </a:xfrm>
          <a:prstGeom prst="flowChartTerminator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>
                <a:solidFill>
                  <a:schemeClr val="bg1"/>
                </a:solidFill>
              </a:rPr>
              <a:t>直播电商运营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sp>
        <p:nvSpPr>
          <p:cNvPr id="14" name="矩形: 圆角 160"/>
          <p:cNvSpPr/>
          <p:nvPr/>
        </p:nvSpPr>
        <p:spPr>
          <a:xfrm>
            <a:off x="5175250" y="2674620"/>
            <a:ext cx="310515" cy="310515"/>
          </a:xfrm>
          <a:prstGeom prst="roundRect">
            <a:avLst>
              <a:gd name="adj" fmla="val 50000"/>
            </a:avLst>
          </a:prstGeom>
          <a:solidFill>
            <a:srgbClr val="FDB6E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8501380" y="5603875"/>
            <a:ext cx="126000" cy="127635"/>
          </a:xfrm>
          <a:prstGeom prst="ellipse">
            <a:avLst/>
          </a:prstGeom>
          <a:solidFill>
            <a:srgbClr val="CBDF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  <p:transition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5"/>
          <p:cNvSpPr/>
          <p:nvPr/>
        </p:nvSpPr>
        <p:spPr>
          <a:xfrm>
            <a:off x="3990975" y="-317"/>
            <a:ext cx="6508115" cy="4183987"/>
          </a:xfrm>
          <a:custGeom>
            <a:avLst/>
            <a:gdLst>
              <a:gd name="connsiteX0" fmla="*/ 3 w 10249"/>
              <a:gd name="connsiteY0" fmla="*/ 6556 h 6588"/>
              <a:gd name="connsiteX1" fmla="*/ 10249 w 10249"/>
              <a:gd name="connsiteY1" fmla="*/ 14 h 6588"/>
              <a:gd name="connsiteX2" fmla="*/ 10249 w 10249"/>
              <a:gd name="connsiteY2" fmla="*/ 6589 h 6588"/>
              <a:gd name="connsiteX3" fmla="*/ 0 w 10249"/>
              <a:gd name="connsiteY3" fmla="*/ 6589 h 6588"/>
              <a:gd name="connsiteX4" fmla="*/ 3 w 10249"/>
              <a:gd name="connsiteY4" fmla="*/ 6556 h 6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9" h="6589">
                <a:moveTo>
                  <a:pt x="3" y="6556"/>
                </a:moveTo>
                <a:cubicBezTo>
                  <a:pt x="2671" y="-88"/>
                  <a:pt x="8830" y="-59"/>
                  <a:pt x="10249" y="14"/>
                </a:cubicBezTo>
                <a:lnTo>
                  <a:pt x="10249" y="6589"/>
                </a:lnTo>
                <a:lnTo>
                  <a:pt x="0" y="6589"/>
                </a:lnTo>
                <a:lnTo>
                  <a:pt x="3" y="655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4" name="任意多边形 3"/>
          <p:cNvSpPr/>
          <p:nvPr/>
        </p:nvSpPr>
        <p:spPr>
          <a:xfrm>
            <a:off x="5683885" y="-300037"/>
            <a:ext cx="6508115" cy="4183987"/>
          </a:xfrm>
          <a:custGeom>
            <a:avLst/>
            <a:gdLst>
              <a:gd name="connsiteX0" fmla="*/ 3 w 10249"/>
              <a:gd name="connsiteY0" fmla="*/ 6556 h 6588"/>
              <a:gd name="connsiteX1" fmla="*/ 10249 w 10249"/>
              <a:gd name="connsiteY1" fmla="*/ 14 h 6588"/>
              <a:gd name="connsiteX2" fmla="*/ 10249 w 10249"/>
              <a:gd name="connsiteY2" fmla="*/ 6589 h 6588"/>
              <a:gd name="connsiteX3" fmla="*/ 0 w 10249"/>
              <a:gd name="connsiteY3" fmla="*/ 6589 h 6588"/>
              <a:gd name="connsiteX4" fmla="*/ 3 w 10249"/>
              <a:gd name="connsiteY4" fmla="*/ 6556 h 6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9" h="6589">
                <a:moveTo>
                  <a:pt x="3" y="6556"/>
                </a:moveTo>
                <a:cubicBezTo>
                  <a:pt x="2671" y="-88"/>
                  <a:pt x="8830" y="-59"/>
                  <a:pt x="10249" y="14"/>
                </a:cubicBezTo>
                <a:lnTo>
                  <a:pt x="10249" y="6589"/>
                </a:lnTo>
                <a:lnTo>
                  <a:pt x="0" y="6589"/>
                </a:lnTo>
                <a:lnTo>
                  <a:pt x="3" y="6556"/>
                </a:lnTo>
                <a:close/>
              </a:path>
            </a:pathLst>
          </a:custGeom>
          <a:solidFill>
            <a:srgbClr val="BFD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-21590" y="1120775"/>
            <a:ext cx="12202795" cy="5737225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  知识目标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1．了解直播选品的逻辑；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2．掌握直播电商的选品路径；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3．掌握直播电商的组品方法；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4．理解直播电商供应链经营模式；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  技能目标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1．能够结合企业实际进行直播选品；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2．能够科学管理直播商品供应链。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  素养目标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1．树立严谨的直播选品质量监控意识，维护良好的直播消费环境；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2．树立义利并重的价值观，提升社会责任感与社会参与意识。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-12065" y="6649720"/>
            <a:ext cx="12193270" cy="222250"/>
          </a:xfrm>
          <a:prstGeom prst="rect">
            <a:avLst/>
          </a:prstGeom>
          <a:solidFill>
            <a:srgbClr val="5C91E1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17760" y="5370195"/>
            <a:ext cx="1940560" cy="1197610"/>
          </a:xfrm>
          <a:prstGeom prst="round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044575" y="210820"/>
            <a:ext cx="56140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j-ea"/>
              </a:rPr>
              <a:t>活动一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j-ea"/>
              </a:rPr>
              <a:t> 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j-ea"/>
                <a:sym typeface="+mn-ea"/>
              </a:rPr>
              <a:t>采集直播数据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j-ea"/>
            </a:endParaRPr>
          </a:p>
        </p:txBody>
      </p:sp>
      <p:pic>
        <p:nvPicPr>
          <p:cNvPr id="1126" name="图片 11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235" y="-48260"/>
            <a:ext cx="1271905" cy="1271905"/>
          </a:xfrm>
          <a:prstGeom prst="rect">
            <a:avLst/>
          </a:prstGeom>
        </p:spPr>
      </p:pic>
      <p:sp>
        <p:nvSpPr>
          <p:cNvPr id="35" name="TextBox 28"/>
          <p:cNvSpPr txBox="1">
            <a:spLocks noChangeArrowheads="1"/>
          </p:cNvSpPr>
          <p:nvPr/>
        </p:nvSpPr>
        <p:spPr bwMode="auto">
          <a:xfrm>
            <a:off x="43993" y="1366520"/>
            <a:ext cx="5159378" cy="461637"/>
          </a:xfrm>
          <a:prstGeom prst="rect">
            <a:avLst/>
          </a:prstGeom>
          <a:solidFill>
            <a:schemeClr val="accent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2" tIns="45706" rIns="91412" bIns="4570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096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Arial" panose="020B0604020202020204" pitchFamily="34" charset="0"/>
              </a:rPr>
              <a:t>2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Arial" panose="020B0604020202020204" pitchFamily="34" charset="0"/>
              </a:rPr>
              <a:t>．借助第三方数据平台采集数据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7917678" y="4311919"/>
            <a:ext cx="34181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j-ea"/>
              </a:rPr>
              <a:t>图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j-ea"/>
              </a:rPr>
              <a:t>7-16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j-ea"/>
              </a:rPr>
              <a:t>商品详情页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j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33717" y="1901194"/>
            <a:ext cx="11052762" cy="151192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以灰豚数据为例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商品数据。在灰豚数据左侧菜单栏“商品”中选择“直播商品榜”，可查看每日、每周的各行业爆款商品，并且可以按照销售额、销量、价格、佣金比例等指标进行排序，方便商家选品以及观察竞品数据变化，如图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7-15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所示。在直播商品榜单中任意选择一款商品，打开商品详情页，可以查看商品详细数据，如图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7-16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所示。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3993" y="12373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13314" name="图片 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0285" y="3298209"/>
            <a:ext cx="6905934" cy="3188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4"/>
    </p:custData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bldLvl="0" animBg="1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5"/>
          <p:cNvSpPr/>
          <p:nvPr/>
        </p:nvSpPr>
        <p:spPr>
          <a:xfrm>
            <a:off x="3990975" y="-317"/>
            <a:ext cx="6508115" cy="4183987"/>
          </a:xfrm>
          <a:custGeom>
            <a:avLst/>
            <a:gdLst>
              <a:gd name="connsiteX0" fmla="*/ 3 w 10249"/>
              <a:gd name="connsiteY0" fmla="*/ 6556 h 6588"/>
              <a:gd name="connsiteX1" fmla="*/ 10249 w 10249"/>
              <a:gd name="connsiteY1" fmla="*/ 14 h 6588"/>
              <a:gd name="connsiteX2" fmla="*/ 10249 w 10249"/>
              <a:gd name="connsiteY2" fmla="*/ 6589 h 6588"/>
              <a:gd name="connsiteX3" fmla="*/ 0 w 10249"/>
              <a:gd name="connsiteY3" fmla="*/ 6589 h 6588"/>
              <a:gd name="connsiteX4" fmla="*/ 3 w 10249"/>
              <a:gd name="connsiteY4" fmla="*/ 6556 h 6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9" h="6589">
                <a:moveTo>
                  <a:pt x="3" y="6556"/>
                </a:moveTo>
                <a:cubicBezTo>
                  <a:pt x="2671" y="-88"/>
                  <a:pt x="8830" y="-59"/>
                  <a:pt x="10249" y="14"/>
                </a:cubicBezTo>
                <a:lnTo>
                  <a:pt x="10249" y="6589"/>
                </a:lnTo>
                <a:lnTo>
                  <a:pt x="0" y="6589"/>
                </a:lnTo>
                <a:lnTo>
                  <a:pt x="3" y="655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/>
        </p:nvSpPr>
        <p:spPr>
          <a:xfrm>
            <a:off x="5683885" y="-300037"/>
            <a:ext cx="6508115" cy="4183987"/>
          </a:xfrm>
          <a:custGeom>
            <a:avLst/>
            <a:gdLst>
              <a:gd name="connsiteX0" fmla="*/ 3 w 10249"/>
              <a:gd name="connsiteY0" fmla="*/ 6556 h 6588"/>
              <a:gd name="connsiteX1" fmla="*/ 10249 w 10249"/>
              <a:gd name="connsiteY1" fmla="*/ 14 h 6588"/>
              <a:gd name="connsiteX2" fmla="*/ 10249 w 10249"/>
              <a:gd name="connsiteY2" fmla="*/ 6589 h 6588"/>
              <a:gd name="connsiteX3" fmla="*/ 0 w 10249"/>
              <a:gd name="connsiteY3" fmla="*/ 6589 h 6588"/>
              <a:gd name="connsiteX4" fmla="*/ 3 w 10249"/>
              <a:gd name="connsiteY4" fmla="*/ 6556 h 6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9" h="6589">
                <a:moveTo>
                  <a:pt x="3" y="6556"/>
                </a:moveTo>
                <a:cubicBezTo>
                  <a:pt x="2671" y="-88"/>
                  <a:pt x="8830" y="-59"/>
                  <a:pt x="10249" y="14"/>
                </a:cubicBezTo>
                <a:lnTo>
                  <a:pt x="10249" y="6589"/>
                </a:lnTo>
                <a:lnTo>
                  <a:pt x="0" y="6589"/>
                </a:lnTo>
                <a:lnTo>
                  <a:pt x="3" y="6556"/>
                </a:lnTo>
                <a:close/>
              </a:path>
            </a:pathLst>
          </a:custGeom>
          <a:solidFill>
            <a:srgbClr val="BFD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3815" y="1160353"/>
            <a:ext cx="12202795" cy="5737225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  知识目标</a:t>
            </a:r>
            <a:endParaRPr lang="zh-CN" altLang="en-US" dirty="0"/>
          </a:p>
          <a:p>
            <a:pPr algn="ctr"/>
            <a:r>
              <a:rPr lang="zh-CN" altLang="en-US" dirty="0"/>
              <a:t>1．了解直播选品的逻辑；</a:t>
            </a:r>
            <a:endParaRPr lang="zh-CN" altLang="en-US" dirty="0"/>
          </a:p>
          <a:p>
            <a:pPr algn="ctr"/>
            <a:r>
              <a:rPr lang="zh-CN" altLang="en-US" dirty="0"/>
              <a:t>2．掌握直播电商的选品路径；</a:t>
            </a:r>
            <a:endParaRPr lang="zh-CN" altLang="en-US" dirty="0"/>
          </a:p>
          <a:p>
            <a:pPr algn="ctr"/>
            <a:r>
              <a:rPr lang="zh-CN" altLang="en-US" dirty="0"/>
              <a:t>3．掌握直播电商的组品方法；</a:t>
            </a:r>
            <a:endParaRPr lang="zh-CN" altLang="en-US" dirty="0"/>
          </a:p>
          <a:p>
            <a:pPr algn="ctr"/>
            <a:r>
              <a:rPr lang="zh-CN" altLang="en-US" dirty="0"/>
              <a:t>4．理解直播电商供应链经营模式；</a:t>
            </a:r>
            <a:endParaRPr lang="zh-CN" altLang="en-US" dirty="0"/>
          </a:p>
          <a:p>
            <a:pPr algn="ctr"/>
            <a:r>
              <a:rPr lang="zh-CN" altLang="en-US" dirty="0"/>
              <a:t>  技能目标</a:t>
            </a:r>
            <a:endParaRPr lang="zh-CN" altLang="en-US" dirty="0"/>
          </a:p>
          <a:p>
            <a:pPr algn="ctr"/>
            <a:r>
              <a:rPr lang="zh-CN" altLang="en-US" dirty="0"/>
              <a:t>1．能够结合企业实际进行直播选品；</a:t>
            </a:r>
            <a:endParaRPr lang="zh-CN" altLang="en-US" dirty="0"/>
          </a:p>
          <a:p>
            <a:pPr algn="ctr"/>
            <a:r>
              <a:rPr lang="zh-CN" altLang="en-US" dirty="0"/>
              <a:t>2．能够科学管理直播商品供应链。</a:t>
            </a:r>
            <a:endParaRPr lang="zh-CN" altLang="en-US" dirty="0"/>
          </a:p>
          <a:p>
            <a:pPr algn="ctr"/>
            <a:endParaRPr lang="zh-CN" altLang="en-US" dirty="0"/>
          </a:p>
          <a:p>
            <a:pPr algn="ctr"/>
            <a:r>
              <a:rPr lang="zh-CN" altLang="en-US" dirty="0"/>
              <a:t>  素养目标</a:t>
            </a:r>
            <a:endParaRPr lang="zh-CN" altLang="en-US" dirty="0"/>
          </a:p>
          <a:p>
            <a:pPr algn="ctr"/>
            <a:r>
              <a:rPr lang="zh-CN" altLang="en-US" dirty="0"/>
              <a:t>1．树立严谨的直播选品质量监控意识，维护良好的直播消费环境；</a:t>
            </a:r>
            <a:endParaRPr lang="zh-CN" altLang="en-US" dirty="0"/>
          </a:p>
          <a:p>
            <a:pPr algn="ctr"/>
            <a:r>
              <a:rPr lang="zh-CN" altLang="en-US" dirty="0"/>
              <a:t>2．树立义利并重的价值观，提升社会责任感与社会参与意识。</a:t>
            </a:r>
            <a:endParaRPr lang="zh-CN" altLang="en-US" dirty="0"/>
          </a:p>
        </p:txBody>
      </p:sp>
      <p:sp>
        <p:nvSpPr>
          <p:cNvPr id="10" name="矩形 9"/>
          <p:cNvSpPr/>
          <p:nvPr/>
        </p:nvSpPr>
        <p:spPr>
          <a:xfrm>
            <a:off x="9434" y="6791006"/>
            <a:ext cx="12193270" cy="222250"/>
          </a:xfrm>
          <a:prstGeom prst="rect">
            <a:avLst/>
          </a:prstGeom>
          <a:solidFill>
            <a:srgbClr val="5C91E1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17760" y="5370195"/>
            <a:ext cx="1940560" cy="1197610"/>
          </a:xfrm>
          <a:prstGeom prst="round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044575" y="210820"/>
            <a:ext cx="56140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latin typeface="+mj-ea"/>
                <a:ea typeface="+mj-ea"/>
                <a:cs typeface="+mj-ea"/>
              </a:rPr>
              <a:t>活动二</a:t>
            </a:r>
            <a:r>
              <a:rPr lang="en-US" altLang="zh-CN" sz="3200" b="1" dirty="0">
                <a:latin typeface="+mj-ea"/>
                <a:ea typeface="+mj-ea"/>
                <a:cs typeface="+mj-ea"/>
              </a:rPr>
              <a:t> </a:t>
            </a:r>
            <a:r>
              <a:rPr lang="zh-CN" altLang="en-US" sz="3200" b="1" dirty="0">
                <a:latin typeface="+mj-ea"/>
                <a:ea typeface="+mj-ea"/>
                <a:cs typeface="+mj-ea"/>
              </a:rPr>
              <a:t>分析直播数据</a:t>
            </a:r>
            <a:endParaRPr lang="zh-CN" altLang="en-US" sz="3200" b="1" dirty="0">
              <a:latin typeface="+mj-ea"/>
              <a:ea typeface="+mj-ea"/>
              <a:cs typeface="+mj-ea"/>
            </a:endParaRPr>
          </a:p>
        </p:txBody>
      </p:sp>
      <p:pic>
        <p:nvPicPr>
          <p:cNvPr id="1126" name="图片 11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235" y="-48260"/>
            <a:ext cx="1271905" cy="1271905"/>
          </a:xfrm>
          <a:prstGeom prst="rect">
            <a:avLst/>
          </a:prstGeom>
        </p:spPr>
      </p:pic>
      <p:sp>
        <p:nvSpPr>
          <p:cNvPr id="35" name="TextBox 28"/>
          <p:cNvSpPr txBox="1">
            <a:spLocks noChangeArrowheads="1"/>
          </p:cNvSpPr>
          <p:nvPr/>
        </p:nvSpPr>
        <p:spPr bwMode="auto">
          <a:xfrm>
            <a:off x="239394" y="1366520"/>
            <a:ext cx="3228023" cy="461637"/>
          </a:xfrm>
          <a:prstGeom prst="rect">
            <a:avLst/>
          </a:prstGeom>
          <a:solidFill>
            <a:schemeClr val="accent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2" tIns="45706" rIns="91412" bIns="4570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609600">
              <a:spcBef>
                <a:spcPct val="50000"/>
              </a:spcBef>
            </a:pPr>
            <a:r>
              <a:rPr lang="en-US" altLang="zh-CN" sz="2400" dirty="0"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1</a:t>
            </a:r>
            <a:r>
              <a:rPr lang="zh-CN" altLang="en-US" sz="2400" dirty="0"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．流量指标分析</a:t>
            </a:r>
            <a:endParaRPr lang="zh-CN" altLang="en-US" sz="2400" dirty="0"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84" name="圆角矩形 83"/>
          <p:cNvSpPr/>
          <p:nvPr>
            <p:custDataLst>
              <p:tags r:id="rId3"/>
            </p:custDataLst>
          </p:nvPr>
        </p:nvSpPr>
        <p:spPr>
          <a:xfrm>
            <a:off x="4550410" y="4388149"/>
            <a:ext cx="1749425" cy="481330"/>
          </a:xfrm>
          <a:prstGeom prst="roundRect">
            <a:avLst>
              <a:gd name="adj" fmla="val 50000"/>
            </a:avLst>
          </a:prstGeom>
          <a:gradFill>
            <a:gsLst>
              <a:gs pos="99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264795" tIns="111760" rIns="264160" bIns="123825" numCol="1" spcCol="0" rtlCol="0" fromWordArt="0" anchor="ctr" anchorCtr="0" forceAA="0" compatLnSpc="1">
            <a:noAutofit/>
          </a:bodyPr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600" b="1" dirty="0">
                <a:solidFill>
                  <a:srgbClr val="FFFF00"/>
                </a:solidFill>
                <a:latin typeface="+mn-ea"/>
              </a:rPr>
              <a:t>直播间进场人数</a:t>
            </a:r>
            <a:endParaRPr lang="zh-CN" altLang="zh-CN" sz="1600" b="1" dirty="0">
              <a:solidFill>
                <a:srgbClr val="FFFF00"/>
              </a:solidFill>
              <a:effectLst/>
              <a:latin typeface="+mn-ea"/>
            </a:endParaRPr>
          </a:p>
        </p:txBody>
      </p:sp>
      <p:sp>
        <p:nvSpPr>
          <p:cNvPr id="85" name="圆角矩形 84"/>
          <p:cNvSpPr/>
          <p:nvPr>
            <p:custDataLst>
              <p:tags r:id="rId4"/>
            </p:custDataLst>
          </p:nvPr>
        </p:nvSpPr>
        <p:spPr>
          <a:xfrm>
            <a:off x="4620895" y="2668753"/>
            <a:ext cx="1760855" cy="481330"/>
          </a:xfrm>
          <a:prstGeom prst="roundRect">
            <a:avLst>
              <a:gd name="adj" fmla="val 50000"/>
            </a:avLst>
          </a:prstGeom>
          <a:gradFill>
            <a:gsLst>
              <a:gs pos="99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264795" tIns="111760" rIns="264160" bIns="123825" numCol="1" spcCol="0" rtlCol="0" fromWordArt="0" anchor="ctr" anchorCtr="0" forceAA="0" compatLnSpc="1">
            <a:noAutofit/>
          </a:bodyPr>
          <a:lstStyle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600" b="1" dirty="0">
                <a:solidFill>
                  <a:srgbClr val="FFFF00"/>
                </a:solidFill>
                <a:effectLst/>
                <a:latin typeface="+mn-ea"/>
              </a:rPr>
              <a:t>实时在线人数</a:t>
            </a:r>
            <a:endParaRPr lang="zh-CN" altLang="zh-CN" sz="1600" b="1" dirty="0">
              <a:solidFill>
                <a:srgbClr val="FFFF00"/>
              </a:solidFill>
              <a:effectLst/>
              <a:latin typeface="+mn-ea"/>
            </a:endParaRPr>
          </a:p>
        </p:txBody>
      </p:sp>
      <p:sp>
        <p:nvSpPr>
          <p:cNvPr id="86" name="右箭头 85"/>
          <p:cNvSpPr/>
          <p:nvPr>
            <p:custDataLst>
              <p:tags r:id="rId5"/>
            </p:custDataLst>
          </p:nvPr>
        </p:nvSpPr>
        <p:spPr>
          <a:xfrm>
            <a:off x="6517323" y="2779878"/>
            <a:ext cx="429895" cy="370205"/>
          </a:xfrm>
          <a:prstGeom prst="rightArrow">
            <a:avLst/>
          </a:prstGeom>
          <a:gradFill>
            <a:gsLst>
              <a:gs pos="3000">
                <a:schemeClr val="accent1">
                  <a:lumMod val="60000"/>
                  <a:lumOff val="40000"/>
                  <a:alpha val="0"/>
                </a:schemeClr>
              </a:gs>
              <a:gs pos="50000">
                <a:schemeClr val="accent1">
                  <a:lumMod val="60000"/>
                  <a:lumOff val="40000"/>
                  <a:alpha val="80000"/>
                </a:schemeClr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87" name="1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7216140" y="2292194"/>
            <a:ext cx="4345940" cy="705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ea"/>
                <a:ea typeface="+mn-ea"/>
                <a:cs typeface="+mn-ea"/>
                <a:sym typeface="+mn-lt"/>
              </a:rPr>
              <a:t>可从在线人数变化曲线（反映直播间内容质量）和在线人数稳定程度（反映用户粘性）两个维度进行分析。</a:t>
            </a:r>
            <a:endParaRPr lang="zh-CN" altLang="en-US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+mn-ea"/>
              <a:sym typeface="+mn-lt"/>
            </a:endParaRPr>
          </a:p>
        </p:txBody>
      </p:sp>
      <p:sp>
        <p:nvSpPr>
          <p:cNvPr id="88" name="右箭头 87"/>
          <p:cNvSpPr/>
          <p:nvPr>
            <p:custDataLst>
              <p:tags r:id="rId7"/>
            </p:custDataLst>
          </p:nvPr>
        </p:nvSpPr>
        <p:spPr>
          <a:xfrm>
            <a:off x="6517323" y="4443394"/>
            <a:ext cx="429895" cy="370205"/>
          </a:xfrm>
          <a:prstGeom prst="rightArrow">
            <a:avLst/>
          </a:prstGeom>
          <a:gradFill>
            <a:gsLst>
              <a:gs pos="3000">
                <a:schemeClr val="accent1">
                  <a:lumMod val="60000"/>
                  <a:lumOff val="40000"/>
                  <a:alpha val="0"/>
                </a:schemeClr>
              </a:gs>
              <a:gs pos="50000">
                <a:schemeClr val="accent1">
                  <a:lumMod val="60000"/>
                  <a:lumOff val="40000"/>
                  <a:alpha val="80000"/>
                </a:schemeClr>
              </a:gs>
              <a:gs pos="100000">
                <a:schemeClr val="accent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90" name="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7165022" y="4288453"/>
            <a:ext cx="4397057" cy="1532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9pPr>
          </a:lstStyle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zh-CN" altLang="en-US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ea"/>
                <a:ea typeface="+mn-ea"/>
                <a:cs typeface="+mn-ea"/>
                <a:sym typeface="+mn-lt"/>
              </a:rPr>
              <a:t>是衡量直播间受欢迎程度和吸引力的一个重要指标。可以从时间维度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cs typeface="+mn-ea"/>
                <a:sym typeface="+mn-lt"/>
              </a:rPr>
              <a:t>、来源维度、互动维度、转化维度这几个维度进行分析。</a:t>
            </a:r>
            <a:endParaRPr lang="en-US" altLang="zh-CN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n-ea"/>
              <a:ea typeface="+mn-ea"/>
              <a:cs typeface="+mn-ea"/>
              <a:sym typeface="+mn-lt"/>
            </a:endParaRPr>
          </a:p>
        </p:txBody>
      </p:sp>
      <p:sp>
        <p:nvSpPr>
          <p:cNvPr id="93" name="椭圆 92"/>
          <p:cNvSpPr/>
          <p:nvPr>
            <p:custDataLst>
              <p:tags r:id="rId9"/>
            </p:custDataLst>
          </p:nvPr>
        </p:nvSpPr>
        <p:spPr>
          <a:xfrm>
            <a:off x="974408" y="2185035"/>
            <a:ext cx="3279140" cy="3279140"/>
          </a:xfrm>
          <a:prstGeom prst="ellipse">
            <a:avLst/>
          </a:prstGeom>
          <a:noFill/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17000">
                  <a:schemeClr val="accent1">
                    <a:alpha val="0"/>
                  </a:schemeClr>
                </a:gs>
              </a:gsLst>
              <a:lin ang="108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sz="1600">
              <a:solidFill>
                <a:schemeClr val="lt1"/>
              </a:solidFill>
              <a:cs typeface="江城圆体 400W" panose="020B0500000000000000" charset="-122"/>
              <a:sym typeface="+mn-ea"/>
            </a:endParaRPr>
          </a:p>
        </p:txBody>
      </p:sp>
      <p:sp>
        <p:nvSpPr>
          <p:cNvPr id="94" name="椭圆 93"/>
          <p:cNvSpPr/>
          <p:nvPr>
            <p:custDataLst>
              <p:tags r:id="rId10"/>
            </p:custDataLst>
          </p:nvPr>
        </p:nvSpPr>
        <p:spPr>
          <a:xfrm>
            <a:off x="3970338" y="4644390"/>
            <a:ext cx="81280" cy="81280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cs typeface="江城圆体 400W" panose="020B0500000000000000" charset="-122"/>
              <a:sym typeface="+mn-ea"/>
            </a:endParaRPr>
          </a:p>
        </p:txBody>
      </p:sp>
      <p:sp>
        <p:nvSpPr>
          <p:cNvPr id="95" name="椭圆 94"/>
          <p:cNvSpPr/>
          <p:nvPr>
            <p:custDataLst>
              <p:tags r:id="rId11"/>
            </p:custDataLst>
          </p:nvPr>
        </p:nvSpPr>
        <p:spPr>
          <a:xfrm>
            <a:off x="3970338" y="2933700"/>
            <a:ext cx="81280" cy="81280"/>
          </a:xfrm>
          <a:prstGeom prst="ellipse">
            <a:avLst/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cs typeface="江城圆体 400W" panose="020B0500000000000000" charset="-122"/>
              <a:sym typeface="+mn-ea"/>
            </a:endParaRPr>
          </a:p>
        </p:txBody>
      </p:sp>
      <p:sp>
        <p:nvSpPr>
          <p:cNvPr id="96" name="椭圆 95"/>
          <p:cNvSpPr/>
          <p:nvPr>
            <p:custDataLst>
              <p:tags r:id="rId12"/>
            </p:custDataLst>
          </p:nvPr>
        </p:nvSpPr>
        <p:spPr>
          <a:xfrm>
            <a:off x="1123633" y="2334260"/>
            <a:ext cx="2980690" cy="2980690"/>
          </a:xfrm>
          <a:prstGeom prst="ellipse">
            <a:avLst/>
          </a:prstGeom>
          <a:gradFill flip="none">
            <a:gsLst>
              <a:gs pos="0">
                <a:schemeClr val="accent1">
                  <a:lumMod val="60000"/>
                  <a:lumOff val="40000"/>
                  <a:alpha val="10000"/>
                </a:schemeClr>
              </a:gs>
              <a:gs pos="100000">
                <a:schemeClr val="accent1">
                  <a:alpha val="1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97" name="椭圆 96"/>
          <p:cNvSpPr/>
          <p:nvPr>
            <p:custDataLst>
              <p:tags r:id="rId13"/>
            </p:custDataLst>
          </p:nvPr>
        </p:nvSpPr>
        <p:spPr>
          <a:xfrm>
            <a:off x="1267143" y="2477770"/>
            <a:ext cx="2693035" cy="2693035"/>
          </a:xfrm>
          <a:prstGeom prst="ellipse">
            <a:avLst/>
          </a:prstGeom>
          <a:gradFill flip="none">
            <a:gsLst>
              <a:gs pos="0">
                <a:schemeClr val="accent1">
                  <a:lumMod val="60000"/>
                  <a:lumOff val="40000"/>
                  <a:alpha val="15000"/>
                </a:schemeClr>
              </a:gs>
              <a:gs pos="100000">
                <a:schemeClr val="accent1">
                  <a:alpha val="15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98" name="椭圆 97"/>
          <p:cNvSpPr/>
          <p:nvPr>
            <p:custDataLst>
              <p:tags r:id="rId14"/>
            </p:custDataLst>
          </p:nvPr>
        </p:nvSpPr>
        <p:spPr>
          <a:xfrm>
            <a:off x="1430338" y="2640965"/>
            <a:ext cx="2367280" cy="2367280"/>
          </a:xfrm>
          <a:prstGeom prst="ellipse">
            <a:avLst/>
          </a:prstGeom>
          <a:gradFill flip="none">
            <a:gsLst>
              <a:gs pos="0">
                <a:schemeClr val="accent1">
                  <a:lumMod val="60000"/>
                  <a:lumOff val="40000"/>
                  <a:alpha val="20000"/>
                </a:schemeClr>
              </a:gs>
              <a:gs pos="100000">
                <a:schemeClr val="accent1">
                  <a:alpha val="2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99" name="椭圆 98"/>
          <p:cNvSpPr/>
          <p:nvPr>
            <p:custDataLst>
              <p:tags r:id="rId15"/>
            </p:custDataLst>
          </p:nvPr>
        </p:nvSpPr>
        <p:spPr>
          <a:xfrm>
            <a:off x="1589723" y="2800350"/>
            <a:ext cx="2047875" cy="2047875"/>
          </a:xfrm>
          <a:prstGeom prst="ellipse">
            <a:avLst/>
          </a:prstGeom>
          <a:gradFill>
            <a:gsLst>
              <a:gs pos="98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cs typeface="微软雅黑" panose="020B0503020204020204" charset="-122"/>
              <a:sym typeface="+mn-ea"/>
            </a:endParaRPr>
          </a:p>
        </p:txBody>
      </p:sp>
      <p:sp>
        <p:nvSpPr>
          <p:cNvPr id="101" name="文本框 100"/>
          <p:cNvSpPr txBox="1"/>
          <p:nvPr>
            <p:custDataLst>
              <p:tags r:id="rId16"/>
            </p:custDataLst>
          </p:nvPr>
        </p:nvSpPr>
        <p:spPr>
          <a:xfrm>
            <a:off x="1655763" y="3604895"/>
            <a:ext cx="1811655" cy="4603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sz="2400" b="1" dirty="0">
                <a:solidFill>
                  <a:srgbClr val="FFFF00"/>
                </a:solidFill>
                <a:latin typeface="+mn-ea"/>
                <a:cs typeface="微软雅黑" panose="020B0503020204020204" charset="-122"/>
              </a:rPr>
              <a:t>人气指标</a:t>
            </a:r>
            <a:endParaRPr lang="zh-CN" altLang="en-US" sz="2400" b="1" dirty="0">
              <a:solidFill>
                <a:srgbClr val="FFFF00"/>
              </a:solidFill>
              <a:latin typeface="+mn-ea"/>
              <a:cs typeface="微软雅黑" panose="020B0503020204020204" charset="-122"/>
            </a:endParaRPr>
          </a:p>
        </p:txBody>
      </p:sp>
    </p:spTree>
    <p:custDataLst>
      <p:tags r:id="rId17"/>
    </p:custData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bldLvl="0" animBg="1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5"/>
          <p:cNvSpPr/>
          <p:nvPr/>
        </p:nvSpPr>
        <p:spPr>
          <a:xfrm>
            <a:off x="3990975" y="-317"/>
            <a:ext cx="6508115" cy="4183987"/>
          </a:xfrm>
          <a:custGeom>
            <a:avLst/>
            <a:gdLst>
              <a:gd name="connsiteX0" fmla="*/ 3 w 10249"/>
              <a:gd name="connsiteY0" fmla="*/ 6556 h 6588"/>
              <a:gd name="connsiteX1" fmla="*/ 10249 w 10249"/>
              <a:gd name="connsiteY1" fmla="*/ 14 h 6588"/>
              <a:gd name="connsiteX2" fmla="*/ 10249 w 10249"/>
              <a:gd name="connsiteY2" fmla="*/ 6589 h 6588"/>
              <a:gd name="connsiteX3" fmla="*/ 0 w 10249"/>
              <a:gd name="connsiteY3" fmla="*/ 6589 h 6588"/>
              <a:gd name="connsiteX4" fmla="*/ 3 w 10249"/>
              <a:gd name="connsiteY4" fmla="*/ 6556 h 6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9" h="6589">
                <a:moveTo>
                  <a:pt x="3" y="6556"/>
                </a:moveTo>
                <a:cubicBezTo>
                  <a:pt x="2671" y="-88"/>
                  <a:pt x="8830" y="-59"/>
                  <a:pt x="10249" y="14"/>
                </a:cubicBezTo>
                <a:lnTo>
                  <a:pt x="10249" y="6589"/>
                </a:lnTo>
                <a:lnTo>
                  <a:pt x="0" y="6589"/>
                </a:lnTo>
                <a:lnTo>
                  <a:pt x="3" y="655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4" name="任意多边形 3"/>
          <p:cNvSpPr/>
          <p:nvPr/>
        </p:nvSpPr>
        <p:spPr>
          <a:xfrm>
            <a:off x="5683885" y="-300037"/>
            <a:ext cx="6508115" cy="4183987"/>
          </a:xfrm>
          <a:custGeom>
            <a:avLst/>
            <a:gdLst>
              <a:gd name="connsiteX0" fmla="*/ 3 w 10249"/>
              <a:gd name="connsiteY0" fmla="*/ 6556 h 6588"/>
              <a:gd name="connsiteX1" fmla="*/ 10249 w 10249"/>
              <a:gd name="connsiteY1" fmla="*/ 14 h 6588"/>
              <a:gd name="connsiteX2" fmla="*/ 10249 w 10249"/>
              <a:gd name="connsiteY2" fmla="*/ 6589 h 6588"/>
              <a:gd name="connsiteX3" fmla="*/ 0 w 10249"/>
              <a:gd name="connsiteY3" fmla="*/ 6589 h 6588"/>
              <a:gd name="connsiteX4" fmla="*/ 3 w 10249"/>
              <a:gd name="connsiteY4" fmla="*/ 6556 h 6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9" h="6589">
                <a:moveTo>
                  <a:pt x="3" y="6556"/>
                </a:moveTo>
                <a:cubicBezTo>
                  <a:pt x="2671" y="-88"/>
                  <a:pt x="8830" y="-59"/>
                  <a:pt x="10249" y="14"/>
                </a:cubicBezTo>
                <a:lnTo>
                  <a:pt x="10249" y="6589"/>
                </a:lnTo>
                <a:lnTo>
                  <a:pt x="0" y="6589"/>
                </a:lnTo>
                <a:lnTo>
                  <a:pt x="3" y="6556"/>
                </a:lnTo>
                <a:close/>
              </a:path>
            </a:pathLst>
          </a:custGeom>
          <a:solidFill>
            <a:srgbClr val="BFD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-21590" y="1120775"/>
            <a:ext cx="12202795" cy="5737225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  知识目标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1．了解直播选品的逻辑；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2．掌握直播电商的选品路径；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借助氛围感餐具3．掌握直播电商的组品方法；4．理解直播电商供应链经营模式；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  技能目标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1．能够结合企业实际进行直播选品；2．能够科学管理直播商品供应链。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主播身后要</a:t>
            </a:r>
            <a:r>
              <a: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借助KT板、礼盒包</a:t>
            </a: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装等道具让助播举起让用户所见即所得，比如面膜、纸巾等产品的正品+赠品全部贴到KT板上展现，价格机制要让用户有视觉上的传达及感知。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  素养目标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1．树立严谨的直播选品质量监控意识，维护良好的直播消费环境；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2．树立义利并重的价值观，提商品展示方商品法举例升社会责任感与社会参与意识。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-12065" y="6649720"/>
            <a:ext cx="12193270" cy="222250"/>
          </a:xfrm>
          <a:prstGeom prst="rect">
            <a:avLst/>
          </a:prstGeom>
          <a:solidFill>
            <a:srgbClr val="5C91E1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21495" y="5001895"/>
            <a:ext cx="2536825" cy="1565910"/>
          </a:xfrm>
          <a:prstGeom prst="round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044575" y="210820"/>
            <a:ext cx="56140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j-ea"/>
              </a:rPr>
              <a:t>活动二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j-ea"/>
              </a:rPr>
              <a:t>  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j-ea"/>
              </a:rPr>
              <a:t>分析直播数据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j-ea"/>
            </a:endParaRPr>
          </a:p>
        </p:txBody>
      </p:sp>
      <p:pic>
        <p:nvPicPr>
          <p:cNvPr id="1126" name="图片 11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235" y="-48260"/>
            <a:ext cx="1271905" cy="1271905"/>
          </a:xfrm>
          <a:prstGeom prst="rect">
            <a:avLst/>
          </a:prstGeom>
        </p:spPr>
      </p:pic>
      <p:sp>
        <p:nvSpPr>
          <p:cNvPr id="35" name="TextBox 28"/>
          <p:cNvSpPr txBox="1">
            <a:spLocks noChangeArrowheads="1"/>
          </p:cNvSpPr>
          <p:nvPr/>
        </p:nvSpPr>
        <p:spPr bwMode="auto">
          <a:xfrm>
            <a:off x="508000" y="1292860"/>
            <a:ext cx="3529965" cy="459105"/>
          </a:xfrm>
          <a:prstGeom prst="rect">
            <a:avLst/>
          </a:prstGeom>
          <a:solidFill>
            <a:schemeClr val="accent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2" tIns="45706" rIns="91412" bIns="4570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096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2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Arial" panose="020B0604020202020204" pitchFamily="34" charset="0"/>
              </a:rPr>
              <a:t>．互动指标分析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3" name="任意多边形 2"/>
          <p:cNvSpPr/>
          <p:nvPr>
            <p:custDataLst>
              <p:tags r:id="rId3"/>
            </p:custDataLst>
          </p:nvPr>
        </p:nvSpPr>
        <p:spPr>
          <a:xfrm flipH="1">
            <a:off x="205517" y="3774042"/>
            <a:ext cx="2562107" cy="853600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925" h="1307">
                <a:moveTo>
                  <a:pt x="525" y="0"/>
                </a:moveTo>
                <a:lnTo>
                  <a:pt x="3400" y="0"/>
                </a:lnTo>
                <a:cubicBezTo>
                  <a:pt x="3690" y="0"/>
                  <a:pt x="3925" y="235"/>
                  <a:pt x="3925" y="525"/>
                </a:cubicBezTo>
                <a:cubicBezTo>
                  <a:pt x="3925" y="815"/>
                  <a:pt x="3690" y="1050"/>
                  <a:pt x="3400" y="1050"/>
                </a:cubicBezTo>
                <a:lnTo>
                  <a:pt x="1039" y="1050"/>
                </a:lnTo>
                <a:lnTo>
                  <a:pt x="782" y="1307"/>
                </a:lnTo>
                <a:lnTo>
                  <a:pt x="782" y="1050"/>
                </a:lnTo>
                <a:lnTo>
                  <a:pt x="525" y="1050"/>
                </a:lnTo>
                <a:cubicBezTo>
                  <a:pt x="235" y="1050"/>
                  <a:pt x="0" y="815"/>
                  <a:pt x="0" y="525"/>
                </a:cubicBezTo>
                <a:cubicBezTo>
                  <a:pt x="0" y="235"/>
                  <a:pt x="235" y="0"/>
                  <a:pt x="525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  <a:gs pos="50000">
                  <a:schemeClr val="accent1">
                    <a:alpha val="90000"/>
                  </a:schemeClr>
                </a:gs>
              </a:gsLst>
              <a:lin ang="0" scaled="0"/>
            </a:gradFill>
          </a:ln>
          <a:effectLst>
            <a:outerShdw blurRad="63500" dist="50800" dir="5400000" algn="t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07950" tIns="144145" rIns="107950" bIns="28829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>
                    <a:alpha val="70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评论数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>
                  <a:alpha val="70000"/>
                </a:srgb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</p:txBody>
      </p:sp>
      <p:sp>
        <p:nvSpPr>
          <p:cNvPr id="15" name="任意多边形 14"/>
          <p:cNvSpPr/>
          <p:nvPr>
            <p:custDataLst>
              <p:tags r:id="rId4"/>
            </p:custDataLst>
          </p:nvPr>
        </p:nvSpPr>
        <p:spPr>
          <a:xfrm flipH="1">
            <a:off x="7008595" y="4952144"/>
            <a:ext cx="2562107" cy="853600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925" h="1307">
                <a:moveTo>
                  <a:pt x="525" y="0"/>
                </a:moveTo>
                <a:lnTo>
                  <a:pt x="3400" y="0"/>
                </a:lnTo>
                <a:cubicBezTo>
                  <a:pt x="3690" y="0"/>
                  <a:pt x="3925" y="235"/>
                  <a:pt x="3925" y="525"/>
                </a:cubicBezTo>
                <a:cubicBezTo>
                  <a:pt x="3925" y="815"/>
                  <a:pt x="3690" y="1050"/>
                  <a:pt x="3400" y="1050"/>
                </a:cubicBezTo>
                <a:lnTo>
                  <a:pt x="1039" y="1050"/>
                </a:lnTo>
                <a:lnTo>
                  <a:pt x="782" y="1307"/>
                </a:lnTo>
                <a:lnTo>
                  <a:pt x="782" y="1050"/>
                </a:lnTo>
                <a:lnTo>
                  <a:pt x="525" y="1050"/>
                </a:lnTo>
                <a:cubicBezTo>
                  <a:pt x="235" y="1050"/>
                  <a:pt x="0" y="815"/>
                  <a:pt x="0" y="525"/>
                </a:cubicBezTo>
                <a:cubicBezTo>
                  <a:pt x="0" y="235"/>
                  <a:pt x="235" y="0"/>
                  <a:pt x="525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  <a:gs pos="50000">
                  <a:schemeClr val="accent1">
                    <a:alpha val="90000"/>
                  </a:schemeClr>
                </a:gs>
              </a:gsLst>
              <a:lin ang="0" scaled="0"/>
            </a:gradFill>
          </a:ln>
          <a:effectLst>
            <a:outerShdw blurRad="63500" dist="50800" dir="5400000" algn="t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07950" tIns="179705" rIns="107950" bIns="28829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>
                    <a:alpha val="80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弹幕热词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>
                  <a:alpha val="80000"/>
                </a:srgb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</p:txBody>
      </p:sp>
      <p:sp>
        <p:nvSpPr>
          <p:cNvPr id="7" name="任意多边形 6"/>
          <p:cNvSpPr/>
          <p:nvPr>
            <p:custDataLst>
              <p:tags r:id="rId5"/>
            </p:custDataLst>
          </p:nvPr>
        </p:nvSpPr>
        <p:spPr>
          <a:xfrm>
            <a:off x="2994730" y="3517776"/>
            <a:ext cx="5730289" cy="1503433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445" h="2302">
                <a:moveTo>
                  <a:pt x="900" y="0"/>
                </a:moveTo>
                <a:lnTo>
                  <a:pt x="7545" y="0"/>
                </a:lnTo>
                <a:cubicBezTo>
                  <a:pt x="8042" y="0"/>
                  <a:pt x="8445" y="403"/>
                  <a:pt x="8445" y="900"/>
                </a:cubicBezTo>
                <a:cubicBezTo>
                  <a:pt x="8445" y="1397"/>
                  <a:pt x="8042" y="1800"/>
                  <a:pt x="7545" y="1800"/>
                </a:cubicBezTo>
                <a:lnTo>
                  <a:pt x="2223" y="1800"/>
                </a:lnTo>
                <a:lnTo>
                  <a:pt x="1721" y="2302"/>
                </a:lnTo>
                <a:lnTo>
                  <a:pt x="1721" y="1800"/>
                </a:lnTo>
                <a:lnTo>
                  <a:pt x="900" y="1800"/>
                </a:lnTo>
                <a:cubicBezTo>
                  <a:pt x="403" y="1800"/>
                  <a:pt x="0" y="1397"/>
                  <a:pt x="0" y="900"/>
                </a:cubicBezTo>
                <a:cubicBezTo>
                  <a:pt x="0" y="403"/>
                  <a:pt x="403" y="0"/>
                  <a:pt x="900" y="0"/>
                </a:cubicBezTo>
                <a:close/>
              </a:path>
            </a:pathLst>
          </a:custGeom>
          <a:gradFill>
            <a:gsLst>
              <a:gs pos="72000">
                <a:schemeClr val="accent1"/>
              </a:gs>
              <a:gs pos="0">
                <a:schemeClr val="accent1">
                  <a:lumMod val="90000"/>
                  <a:lumOff val="1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gradFill>
              <a:gsLst>
                <a:gs pos="0">
                  <a:srgbClr val="FFFFFF"/>
                </a:gs>
                <a:gs pos="100000">
                  <a:srgbClr val="FFFFFF"/>
                </a:gs>
                <a:gs pos="50000">
                  <a:schemeClr val="accent1">
                    <a:lumMod val="30000"/>
                    <a:lumOff val="70000"/>
                  </a:schemeClr>
                </a:gs>
              </a:gsLst>
              <a:lin ang="0" scaled="0"/>
            </a:gradFill>
          </a:ln>
          <a:effectLst>
            <a:outerShdw blurRad="63500" dist="50800" dir="5400000" algn="t" rotWithShape="0">
              <a:schemeClr val="accent1">
                <a:lumMod val="7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360045" tIns="0" rIns="360000" bIns="28829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5400000" algn="t" rotWithShape="0">
                    <a:srgbClr val="6096E6">
                      <a:lumMod val="50000"/>
                      <a:alpha val="40000"/>
                    </a:srgbClr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互动指标数据分析</a:t>
            </a:r>
            <a:endParaRPr kumimoji="0" lang="zh-CN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38100" dir="5400000" algn="t" rotWithShape="0">
                  <a:srgbClr val="6096E6">
                    <a:lumMod val="50000"/>
                    <a:alpha val="40000"/>
                  </a:srgbClr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</p:txBody>
      </p:sp>
      <p:sp>
        <p:nvSpPr>
          <p:cNvPr id="41" name="任意多边形 40"/>
          <p:cNvSpPr/>
          <p:nvPr>
            <p:custDataLst>
              <p:tags r:id="rId6"/>
            </p:custDataLst>
          </p:nvPr>
        </p:nvSpPr>
        <p:spPr>
          <a:xfrm>
            <a:off x="6348392" y="2348730"/>
            <a:ext cx="4006761" cy="1048877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135" h="1606">
                <a:moveTo>
                  <a:pt x="559" y="0"/>
                </a:moveTo>
                <a:lnTo>
                  <a:pt x="5577" y="0"/>
                </a:lnTo>
                <a:cubicBezTo>
                  <a:pt x="5885" y="0"/>
                  <a:pt x="6135" y="250"/>
                  <a:pt x="6135" y="559"/>
                </a:cubicBezTo>
                <a:cubicBezTo>
                  <a:pt x="6135" y="867"/>
                  <a:pt x="5885" y="1117"/>
                  <a:pt x="5577" y="1117"/>
                </a:cubicBezTo>
                <a:lnTo>
                  <a:pt x="1817" y="1117"/>
                </a:lnTo>
                <a:lnTo>
                  <a:pt x="1328" y="1606"/>
                </a:lnTo>
                <a:lnTo>
                  <a:pt x="1328" y="1117"/>
                </a:lnTo>
                <a:lnTo>
                  <a:pt x="559" y="1117"/>
                </a:lnTo>
                <a:cubicBezTo>
                  <a:pt x="250" y="1117"/>
                  <a:pt x="0" y="867"/>
                  <a:pt x="0" y="559"/>
                </a:cubicBezTo>
                <a:cubicBezTo>
                  <a:pt x="0" y="250"/>
                  <a:pt x="250" y="0"/>
                  <a:pt x="559" y="0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  <a:gs pos="50000">
                  <a:schemeClr val="accent1">
                    <a:alpha val="90000"/>
                  </a:schemeClr>
                </a:gs>
              </a:gsLst>
              <a:lin ang="0" scaled="0"/>
            </a:gradFill>
          </a:ln>
          <a:effectLst>
            <a:outerShdw blurRad="63500" dist="50800" dir="5400000" algn="t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07950" tIns="36195" rIns="107950" bIns="32385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>
                    <a:alpha val="80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增粉率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>
                  <a:alpha val="80000"/>
                </a:srgb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</p:txBody>
      </p:sp>
      <p:sp>
        <p:nvSpPr>
          <p:cNvPr id="53" name="任意多边形 52"/>
          <p:cNvSpPr/>
          <p:nvPr>
            <p:custDataLst>
              <p:tags r:id="rId7"/>
            </p:custDataLst>
          </p:nvPr>
        </p:nvSpPr>
        <p:spPr>
          <a:xfrm>
            <a:off x="2776595" y="5354681"/>
            <a:ext cx="3083279" cy="777188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4721" h="1190">
                <a:moveTo>
                  <a:pt x="445" y="0"/>
                </a:moveTo>
                <a:lnTo>
                  <a:pt x="4276" y="0"/>
                </a:lnTo>
                <a:cubicBezTo>
                  <a:pt x="4522" y="0"/>
                  <a:pt x="4721" y="199"/>
                  <a:pt x="4721" y="445"/>
                </a:cubicBezTo>
                <a:cubicBezTo>
                  <a:pt x="4721" y="691"/>
                  <a:pt x="4522" y="890"/>
                  <a:pt x="4276" y="890"/>
                </a:cubicBezTo>
                <a:lnTo>
                  <a:pt x="1213" y="890"/>
                </a:lnTo>
                <a:lnTo>
                  <a:pt x="913" y="1190"/>
                </a:lnTo>
                <a:lnTo>
                  <a:pt x="913" y="890"/>
                </a:lnTo>
                <a:lnTo>
                  <a:pt x="445" y="890"/>
                </a:lnTo>
                <a:cubicBezTo>
                  <a:pt x="199" y="890"/>
                  <a:pt x="0" y="691"/>
                  <a:pt x="0" y="445"/>
                </a:cubicBezTo>
                <a:cubicBezTo>
                  <a:pt x="0" y="199"/>
                  <a:pt x="199" y="0"/>
                  <a:pt x="445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  <a:gs pos="50000">
                  <a:schemeClr val="accent1">
                    <a:alpha val="90000"/>
                  </a:schemeClr>
                </a:gs>
              </a:gsLst>
              <a:lin ang="0" scaled="0"/>
            </a:gradFill>
          </a:ln>
          <a:effectLst>
            <a:outerShdw blurRad="63500" dist="50800" dir="5400000" algn="t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07950" tIns="107950" rIns="107950" bIns="28829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>
                    <a:alpha val="80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新增粉丝数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>
                  <a:alpha val="80000"/>
                </a:srgb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</p:txBody>
      </p:sp>
      <p:sp>
        <p:nvSpPr>
          <p:cNvPr id="14" name="任意多边形 13"/>
          <p:cNvSpPr/>
          <p:nvPr>
            <p:custDataLst>
              <p:tags r:id="rId8"/>
            </p:custDataLst>
          </p:nvPr>
        </p:nvSpPr>
        <p:spPr>
          <a:xfrm flipH="1">
            <a:off x="8948538" y="3562757"/>
            <a:ext cx="2562107" cy="853600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925" h="1307">
                <a:moveTo>
                  <a:pt x="525" y="0"/>
                </a:moveTo>
                <a:lnTo>
                  <a:pt x="3400" y="0"/>
                </a:lnTo>
                <a:cubicBezTo>
                  <a:pt x="3690" y="0"/>
                  <a:pt x="3925" y="235"/>
                  <a:pt x="3925" y="525"/>
                </a:cubicBezTo>
                <a:cubicBezTo>
                  <a:pt x="3925" y="815"/>
                  <a:pt x="3690" y="1050"/>
                  <a:pt x="3400" y="1050"/>
                </a:cubicBezTo>
                <a:lnTo>
                  <a:pt x="1039" y="1050"/>
                </a:lnTo>
                <a:lnTo>
                  <a:pt x="782" y="1307"/>
                </a:lnTo>
                <a:lnTo>
                  <a:pt x="782" y="1050"/>
                </a:lnTo>
                <a:lnTo>
                  <a:pt x="525" y="1050"/>
                </a:lnTo>
                <a:cubicBezTo>
                  <a:pt x="235" y="1050"/>
                  <a:pt x="0" y="815"/>
                  <a:pt x="0" y="525"/>
                </a:cubicBezTo>
                <a:cubicBezTo>
                  <a:pt x="0" y="235"/>
                  <a:pt x="235" y="0"/>
                  <a:pt x="525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  <a:gs pos="50000">
                  <a:schemeClr val="accent1">
                    <a:alpha val="90000"/>
                  </a:schemeClr>
                </a:gs>
              </a:gsLst>
              <a:lin ang="0" scaled="0"/>
            </a:gradFill>
          </a:ln>
          <a:effectLst>
            <a:outerShdw blurRad="63500" dist="50800" dir="5400000" algn="t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07950" tIns="179705" rIns="107950" bIns="28829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>
                    <a:alpha val="80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互动率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>
                  <a:alpha val="80000"/>
                </a:srgb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</p:txBody>
      </p:sp>
      <p:sp>
        <p:nvSpPr>
          <p:cNvPr id="21" name="任意多边形 20"/>
          <p:cNvSpPr/>
          <p:nvPr>
            <p:custDataLst>
              <p:tags r:id="rId9"/>
            </p:custDataLst>
          </p:nvPr>
        </p:nvSpPr>
        <p:spPr>
          <a:xfrm flipH="1">
            <a:off x="2606039" y="2166328"/>
            <a:ext cx="2491105" cy="82994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925" h="1307">
                <a:moveTo>
                  <a:pt x="525" y="0"/>
                </a:moveTo>
                <a:lnTo>
                  <a:pt x="3400" y="0"/>
                </a:lnTo>
                <a:cubicBezTo>
                  <a:pt x="3690" y="0"/>
                  <a:pt x="3925" y="235"/>
                  <a:pt x="3925" y="525"/>
                </a:cubicBezTo>
                <a:cubicBezTo>
                  <a:pt x="3925" y="815"/>
                  <a:pt x="3690" y="1050"/>
                  <a:pt x="3400" y="1050"/>
                </a:cubicBezTo>
                <a:lnTo>
                  <a:pt x="1039" y="1050"/>
                </a:lnTo>
                <a:lnTo>
                  <a:pt x="782" y="1307"/>
                </a:lnTo>
                <a:lnTo>
                  <a:pt x="782" y="1050"/>
                </a:lnTo>
                <a:lnTo>
                  <a:pt x="525" y="1050"/>
                </a:lnTo>
                <a:cubicBezTo>
                  <a:pt x="235" y="1050"/>
                  <a:pt x="0" y="815"/>
                  <a:pt x="0" y="525"/>
                </a:cubicBezTo>
                <a:cubicBezTo>
                  <a:pt x="0" y="235"/>
                  <a:pt x="235" y="0"/>
                  <a:pt x="525" y="0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  <a:gs pos="50000">
                  <a:schemeClr val="accent1">
                    <a:alpha val="90000"/>
                  </a:schemeClr>
                </a:gs>
              </a:gsLst>
              <a:lin ang="0" scaled="0"/>
            </a:gradFill>
          </a:ln>
          <a:effectLst>
            <a:outerShdw blurRad="63500" dist="50800" dir="5400000" algn="t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107950" tIns="179705" rIns="107950" bIns="28829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>
                    <a:alpha val="80000"/>
                  </a:srgb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ea"/>
                <a:sym typeface="+mn-ea"/>
              </a:rPr>
              <a:t>人均观看时长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C00000">
                  <a:alpha val="80000"/>
                </a:srgb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ea"/>
              <a:sym typeface="+mn-ea"/>
            </a:endParaRPr>
          </a:p>
        </p:txBody>
      </p:sp>
    </p:spTree>
    <p:custDataLst>
      <p:tags r:id="rId10"/>
    </p:custData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bldLvl="0" animBg="1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5"/>
          <p:cNvSpPr/>
          <p:nvPr/>
        </p:nvSpPr>
        <p:spPr>
          <a:xfrm>
            <a:off x="3990975" y="-317"/>
            <a:ext cx="6508115" cy="4183987"/>
          </a:xfrm>
          <a:custGeom>
            <a:avLst/>
            <a:gdLst>
              <a:gd name="connsiteX0" fmla="*/ 3 w 10249"/>
              <a:gd name="connsiteY0" fmla="*/ 6556 h 6588"/>
              <a:gd name="connsiteX1" fmla="*/ 10249 w 10249"/>
              <a:gd name="connsiteY1" fmla="*/ 14 h 6588"/>
              <a:gd name="connsiteX2" fmla="*/ 10249 w 10249"/>
              <a:gd name="connsiteY2" fmla="*/ 6589 h 6588"/>
              <a:gd name="connsiteX3" fmla="*/ 0 w 10249"/>
              <a:gd name="connsiteY3" fmla="*/ 6589 h 6588"/>
              <a:gd name="connsiteX4" fmla="*/ 3 w 10249"/>
              <a:gd name="connsiteY4" fmla="*/ 6556 h 6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9" h="6589">
                <a:moveTo>
                  <a:pt x="3" y="6556"/>
                </a:moveTo>
                <a:cubicBezTo>
                  <a:pt x="2671" y="-88"/>
                  <a:pt x="8830" y="-59"/>
                  <a:pt x="10249" y="14"/>
                </a:cubicBezTo>
                <a:lnTo>
                  <a:pt x="10249" y="6589"/>
                </a:lnTo>
                <a:lnTo>
                  <a:pt x="0" y="6589"/>
                </a:lnTo>
                <a:lnTo>
                  <a:pt x="3" y="655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4" name="任意多边形 3"/>
          <p:cNvSpPr/>
          <p:nvPr/>
        </p:nvSpPr>
        <p:spPr>
          <a:xfrm>
            <a:off x="5683885" y="-300037"/>
            <a:ext cx="6508115" cy="4183987"/>
          </a:xfrm>
          <a:custGeom>
            <a:avLst/>
            <a:gdLst>
              <a:gd name="connsiteX0" fmla="*/ 3 w 10249"/>
              <a:gd name="connsiteY0" fmla="*/ 6556 h 6588"/>
              <a:gd name="connsiteX1" fmla="*/ 10249 w 10249"/>
              <a:gd name="connsiteY1" fmla="*/ 14 h 6588"/>
              <a:gd name="connsiteX2" fmla="*/ 10249 w 10249"/>
              <a:gd name="connsiteY2" fmla="*/ 6589 h 6588"/>
              <a:gd name="connsiteX3" fmla="*/ 0 w 10249"/>
              <a:gd name="connsiteY3" fmla="*/ 6589 h 6588"/>
              <a:gd name="connsiteX4" fmla="*/ 3 w 10249"/>
              <a:gd name="connsiteY4" fmla="*/ 6556 h 6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9" h="6589">
                <a:moveTo>
                  <a:pt x="3" y="6556"/>
                </a:moveTo>
                <a:cubicBezTo>
                  <a:pt x="2671" y="-88"/>
                  <a:pt x="8830" y="-59"/>
                  <a:pt x="10249" y="14"/>
                </a:cubicBezTo>
                <a:lnTo>
                  <a:pt x="10249" y="6589"/>
                </a:lnTo>
                <a:lnTo>
                  <a:pt x="0" y="6589"/>
                </a:lnTo>
                <a:lnTo>
                  <a:pt x="3" y="6556"/>
                </a:lnTo>
                <a:close/>
              </a:path>
            </a:pathLst>
          </a:custGeom>
          <a:solidFill>
            <a:srgbClr val="BFD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-21590" y="1120775"/>
            <a:ext cx="12202795" cy="5737225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  知识目标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1．了解直播选品的逻辑；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2．掌握直播电商的选品路径；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3．掌握直播电商的组品方法；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4．理解直播电商供应链经营模式；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  技能目标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1．能够结合企业实际进行直播选品；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2．能够科学管理直播商品供应链。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  素养目标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1．树立严谨的直播选品质量监控意识，维护良好的直播消费环境；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2．树立义利并重的价值观，提升社会责任感与社会参与意识。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-12065" y="6649720"/>
            <a:ext cx="12193270" cy="222250"/>
          </a:xfrm>
          <a:prstGeom prst="rect">
            <a:avLst/>
          </a:prstGeom>
          <a:solidFill>
            <a:srgbClr val="5C91E1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17760" y="5370195"/>
            <a:ext cx="1940560" cy="1197610"/>
          </a:xfrm>
          <a:prstGeom prst="round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044575" y="210820"/>
            <a:ext cx="56140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j-ea"/>
              </a:rPr>
              <a:t>活动二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j-ea"/>
              </a:rPr>
              <a:t> 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j-ea"/>
                <a:sym typeface="+mn-ea"/>
              </a:rPr>
              <a:t>分析直播数据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j-ea"/>
            </a:endParaRPr>
          </a:p>
        </p:txBody>
      </p:sp>
      <p:pic>
        <p:nvPicPr>
          <p:cNvPr id="1126" name="图片 11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235" y="-48260"/>
            <a:ext cx="1271905" cy="1271905"/>
          </a:xfrm>
          <a:prstGeom prst="rect">
            <a:avLst/>
          </a:prstGeom>
        </p:spPr>
      </p:pic>
      <p:sp>
        <p:nvSpPr>
          <p:cNvPr id="35" name="TextBox 28"/>
          <p:cNvSpPr txBox="1">
            <a:spLocks noChangeArrowheads="1"/>
          </p:cNvSpPr>
          <p:nvPr/>
        </p:nvSpPr>
        <p:spPr bwMode="auto">
          <a:xfrm>
            <a:off x="503159" y="1323987"/>
            <a:ext cx="3088991" cy="461637"/>
          </a:xfrm>
          <a:prstGeom prst="rect">
            <a:avLst/>
          </a:prstGeom>
          <a:solidFill>
            <a:schemeClr val="accent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2" tIns="45706" rIns="91412" bIns="4570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096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3.  </a:t>
            </a:r>
            <a:r>
              <a:rPr lang="zh-CN" altLang="en-US" sz="2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转化指标分析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6287764" y="5758497"/>
            <a:ext cx="345630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j-ea"/>
              </a:rPr>
              <a:t>图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j-ea"/>
              </a:rPr>
              <a:t>7-17 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j-ea"/>
              </a:rPr>
              <a:t>转化漏斗模型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j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40125" y="2065945"/>
            <a:ext cx="3235960" cy="45618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直播营销的最终目标是促成交易，因此直播间的转化数据指标也是至关重要的指标之一。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运营人员重点需要关注曝光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-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观看率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(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人数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)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、观看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-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商品曝光率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(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人数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)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、商品曝光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-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点击率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(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人数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)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、商品点击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-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成交转化率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(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人数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)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、曝光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-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观看率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(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人数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)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、观看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-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互动率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(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人数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)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等数据指标，也就是成交转化漏斗及互动转化漏斗，如图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7-17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所示。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14338" name="图片 853" descr="169673009077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608" y="2439973"/>
            <a:ext cx="7056133" cy="2887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4"/>
    </p:custData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bldLvl="0" animBg="1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任意多边形 15"/>
          <p:cNvSpPr/>
          <p:nvPr/>
        </p:nvSpPr>
        <p:spPr>
          <a:xfrm>
            <a:off x="3990975" y="-14287"/>
            <a:ext cx="6508115" cy="4183987"/>
          </a:xfrm>
          <a:custGeom>
            <a:avLst/>
            <a:gdLst>
              <a:gd name="connsiteX0" fmla="*/ 3 w 10249"/>
              <a:gd name="connsiteY0" fmla="*/ 6556 h 6588"/>
              <a:gd name="connsiteX1" fmla="*/ 10249 w 10249"/>
              <a:gd name="connsiteY1" fmla="*/ 14 h 6588"/>
              <a:gd name="connsiteX2" fmla="*/ 10249 w 10249"/>
              <a:gd name="connsiteY2" fmla="*/ 6589 h 6588"/>
              <a:gd name="connsiteX3" fmla="*/ 0 w 10249"/>
              <a:gd name="connsiteY3" fmla="*/ 6589 h 6588"/>
              <a:gd name="connsiteX4" fmla="*/ 3 w 10249"/>
              <a:gd name="connsiteY4" fmla="*/ 6556 h 6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9" h="6589">
                <a:moveTo>
                  <a:pt x="3" y="6556"/>
                </a:moveTo>
                <a:cubicBezTo>
                  <a:pt x="2671" y="-88"/>
                  <a:pt x="8830" y="-59"/>
                  <a:pt x="10249" y="14"/>
                </a:cubicBezTo>
                <a:lnTo>
                  <a:pt x="10249" y="6589"/>
                </a:lnTo>
                <a:lnTo>
                  <a:pt x="0" y="6589"/>
                </a:lnTo>
                <a:lnTo>
                  <a:pt x="3" y="655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任意多边形 33"/>
          <p:cNvSpPr/>
          <p:nvPr/>
        </p:nvSpPr>
        <p:spPr>
          <a:xfrm>
            <a:off x="5688330" y="-310832"/>
            <a:ext cx="6508115" cy="4183987"/>
          </a:xfrm>
          <a:custGeom>
            <a:avLst/>
            <a:gdLst>
              <a:gd name="connsiteX0" fmla="*/ 3 w 10249"/>
              <a:gd name="connsiteY0" fmla="*/ 6556 h 6588"/>
              <a:gd name="connsiteX1" fmla="*/ 10249 w 10249"/>
              <a:gd name="connsiteY1" fmla="*/ 14 h 6588"/>
              <a:gd name="connsiteX2" fmla="*/ 10249 w 10249"/>
              <a:gd name="connsiteY2" fmla="*/ 6589 h 6588"/>
              <a:gd name="connsiteX3" fmla="*/ 0 w 10249"/>
              <a:gd name="connsiteY3" fmla="*/ 6589 h 6588"/>
              <a:gd name="connsiteX4" fmla="*/ 3 w 10249"/>
              <a:gd name="connsiteY4" fmla="*/ 6556 h 6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9" h="6589">
                <a:moveTo>
                  <a:pt x="3" y="6556"/>
                </a:moveTo>
                <a:cubicBezTo>
                  <a:pt x="2671" y="-88"/>
                  <a:pt x="8830" y="-59"/>
                  <a:pt x="10249" y="14"/>
                </a:cubicBezTo>
                <a:lnTo>
                  <a:pt x="10249" y="6589"/>
                </a:lnTo>
                <a:lnTo>
                  <a:pt x="0" y="6589"/>
                </a:lnTo>
                <a:lnTo>
                  <a:pt x="3" y="6556"/>
                </a:lnTo>
                <a:close/>
              </a:path>
            </a:pathLst>
          </a:custGeom>
          <a:solidFill>
            <a:srgbClr val="317B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任意多边形 1"/>
          <p:cNvSpPr/>
          <p:nvPr/>
        </p:nvSpPr>
        <p:spPr>
          <a:xfrm>
            <a:off x="2743200" y="3098800"/>
            <a:ext cx="9453245" cy="3778250"/>
          </a:xfrm>
          <a:custGeom>
            <a:avLst/>
            <a:gdLst>
              <a:gd name="connsiteX0" fmla="*/ 4 w 14887"/>
              <a:gd name="connsiteY0" fmla="*/ 5920 h 5950"/>
              <a:gd name="connsiteX1" fmla="*/ 14887 w 14887"/>
              <a:gd name="connsiteY1" fmla="*/ 0 h 5950"/>
              <a:gd name="connsiteX2" fmla="*/ 14887 w 14887"/>
              <a:gd name="connsiteY2" fmla="*/ 5950 h 5950"/>
              <a:gd name="connsiteX3" fmla="*/ 0 w 14887"/>
              <a:gd name="connsiteY3" fmla="*/ 5950 h 5950"/>
              <a:gd name="connsiteX4" fmla="*/ 4 w 14887"/>
              <a:gd name="connsiteY4" fmla="*/ 5920 h 5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87" h="5950">
                <a:moveTo>
                  <a:pt x="4" y="5920"/>
                </a:moveTo>
                <a:cubicBezTo>
                  <a:pt x="3879" y="-92"/>
                  <a:pt x="9926" y="1973"/>
                  <a:pt x="14887" y="0"/>
                </a:cubicBezTo>
                <a:lnTo>
                  <a:pt x="14887" y="5950"/>
                </a:lnTo>
                <a:lnTo>
                  <a:pt x="0" y="5950"/>
                </a:lnTo>
                <a:lnTo>
                  <a:pt x="4" y="5920"/>
                </a:lnTo>
                <a:close/>
              </a:path>
            </a:pathLst>
          </a:custGeom>
          <a:solidFill>
            <a:srgbClr val="5C91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对角圆角矩形 5"/>
          <p:cNvSpPr/>
          <p:nvPr/>
        </p:nvSpPr>
        <p:spPr>
          <a:xfrm>
            <a:off x="612140" y="458470"/>
            <a:ext cx="10967720" cy="5925820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215900" dist="88900" dir="2700000" sx="101000" sy="101000" algn="tl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52865" y="4974590"/>
            <a:ext cx="2035175" cy="1256030"/>
          </a:xfrm>
          <a:prstGeom prst="round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145540" y="873125"/>
            <a:ext cx="26593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latin typeface="黑体" panose="02010609060101010101" charset="-122"/>
                <a:ea typeface="黑体" panose="02010609060101010101" charset="-122"/>
              </a:rPr>
              <a:t>情境引入</a:t>
            </a:r>
            <a:endParaRPr lang="zh-CN" altLang="en-US" sz="3600" b="1" dirty="0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276956" y="1883410"/>
            <a:ext cx="7976235" cy="3351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400" dirty="0">
                <a:latin typeface="+mn-ea"/>
              </a:rPr>
              <a:t>每场直播结束后，运营小珂都需要采集本场直播的相关数据，然后和总监小冉、主播小凡及团队其他成员一起分析本场的销售数据、粉丝增长数据、互动数据，并对比历史直播数据和对标账户的直播数据，总结本场直播的优点和缺点，对存在的问题进行优化调整，争取下一场直播中有更好的表现。</a:t>
            </a:r>
            <a:endParaRPr lang="zh-CN" altLang="en-US" sz="2400" dirty="0">
              <a:latin typeface="+mn-ea"/>
            </a:endParaRPr>
          </a:p>
        </p:txBody>
      </p:sp>
    </p:spTree>
    <p:custDataLst>
      <p:tags r:id="rId2"/>
    </p:custDataLst>
  </p:cSld>
  <p:clrMapOvr>
    <a:masterClrMapping/>
  </p:clrMapOvr>
  <p:transition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5"/>
          <p:cNvSpPr/>
          <p:nvPr/>
        </p:nvSpPr>
        <p:spPr>
          <a:xfrm>
            <a:off x="3990975" y="-317"/>
            <a:ext cx="6508115" cy="4183987"/>
          </a:xfrm>
          <a:custGeom>
            <a:avLst/>
            <a:gdLst>
              <a:gd name="connsiteX0" fmla="*/ 3 w 10249"/>
              <a:gd name="connsiteY0" fmla="*/ 6556 h 6588"/>
              <a:gd name="connsiteX1" fmla="*/ 10249 w 10249"/>
              <a:gd name="connsiteY1" fmla="*/ 14 h 6588"/>
              <a:gd name="connsiteX2" fmla="*/ 10249 w 10249"/>
              <a:gd name="connsiteY2" fmla="*/ 6589 h 6588"/>
              <a:gd name="connsiteX3" fmla="*/ 0 w 10249"/>
              <a:gd name="connsiteY3" fmla="*/ 6589 h 6588"/>
              <a:gd name="connsiteX4" fmla="*/ 3 w 10249"/>
              <a:gd name="connsiteY4" fmla="*/ 6556 h 6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9" h="6589">
                <a:moveTo>
                  <a:pt x="3" y="6556"/>
                </a:moveTo>
                <a:cubicBezTo>
                  <a:pt x="2671" y="-88"/>
                  <a:pt x="8830" y="-59"/>
                  <a:pt x="10249" y="14"/>
                </a:cubicBezTo>
                <a:lnTo>
                  <a:pt x="10249" y="6589"/>
                </a:lnTo>
                <a:lnTo>
                  <a:pt x="0" y="6589"/>
                </a:lnTo>
                <a:lnTo>
                  <a:pt x="3" y="655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/>
        </p:nvSpPr>
        <p:spPr>
          <a:xfrm>
            <a:off x="5683885" y="-300037"/>
            <a:ext cx="6508115" cy="4183987"/>
          </a:xfrm>
          <a:custGeom>
            <a:avLst/>
            <a:gdLst>
              <a:gd name="connsiteX0" fmla="*/ 3 w 10249"/>
              <a:gd name="connsiteY0" fmla="*/ 6556 h 6588"/>
              <a:gd name="connsiteX1" fmla="*/ 10249 w 10249"/>
              <a:gd name="connsiteY1" fmla="*/ 14 h 6588"/>
              <a:gd name="connsiteX2" fmla="*/ 10249 w 10249"/>
              <a:gd name="connsiteY2" fmla="*/ 6589 h 6588"/>
              <a:gd name="connsiteX3" fmla="*/ 0 w 10249"/>
              <a:gd name="connsiteY3" fmla="*/ 6589 h 6588"/>
              <a:gd name="connsiteX4" fmla="*/ 3 w 10249"/>
              <a:gd name="connsiteY4" fmla="*/ 6556 h 6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9" h="6589">
                <a:moveTo>
                  <a:pt x="3" y="6556"/>
                </a:moveTo>
                <a:cubicBezTo>
                  <a:pt x="2671" y="-88"/>
                  <a:pt x="8830" y="-59"/>
                  <a:pt x="10249" y="14"/>
                </a:cubicBezTo>
                <a:lnTo>
                  <a:pt x="10249" y="6589"/>
                </a:lnTo>
                <a:lnTo>
                  <a:pt x="0" y="6589"/>
                </a:lnTo>
                <a:lnTo>
                  <a:pt x="3" y="6556"/>
                </a:lnTo>
                <a:close/>
              </a:path>
            </a:pathLst>
          </a:custGeom>
          <a:solidFill>
            <a:srgbClr val="BFD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-10160" y="989965"/>
            <a:ext cx="12202795" cy="5737225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  知识目标</a:t>
            </a:r>
            <a:endParaRPr lang="zh-CN" altLang="en-US"/>
          </a:p>
          <a:p>
            <a:pPr algn="ctr"/>
            <a:r>
              <a:rPr lang="zh-CN" altLang="en-US"/>
              <a:t>1．了解直播选品的逻辑；</a:t>
            </a:r>
            <a:endParaRPr lang="zh-CN" altLang="en-US"/>
          </a:p>
          <a:p>
            <a:pPr algn="ctr"/>
            <a:r>
              <a:rPr lang="zh-CN" altLang="en-US"/>
              <a:t>2．掌握直播电商的选品路径；</a:t>
            </a:r>
            <a:endParaRPr lang="zh-CN" altLang="en-US"/>
          </a:p>
          <a:p>
            <a:pPr algn="ctr"/>
            <a:r>
              <a:rPr lang="zh-CN" altLang="en-US"/>
              <a:t>3．掌握直播电商的组品方法；</a:t>
            </a:r>
            <a:endParaRPr lang="zh-CN" altLang="en-US"/>
          </a:p>
          <a:p>
            <a:pPr algn="ctr"/>
            <a:r>
              <a:rPr lang="zh-CN" altLang="en-US"/>
              <a:t>4．理解直播电商供应链经营模式；</a:t>
            </a:r>
            <a:endParaRPr lang="zh-CN" altLang="en-US"/>
          </a:p>
          <a:p>
            <a:pPr algn="ctr"/>
            <a:r>
              <a:rPr lang="zh-CN" altLang="en-US"/>
              <a:t>  技能目标</a:t>
            </a:r>
            <a:endParaRPr lang="zh-CN" altLang="en-US"/>
          </a:p>
          <a:p>
            <a:pPr algn="ctr"/>
            <a:r>
              <a:rPr lang="zh-CN" altLang="en-US"/>
              <a:t>1．能够结合企业实际进行直播选品；</a:t>
            </a:r>
            <a:endParaRPr lang="zh-CN" altLang="en-US"/>
          </a:p>
          <a:p>
            <a:pPr algn="ctr"/>
            <a:r>
              <a:rPr lang="zh-CN" altLang="en-US"/>
              <a:t>2．能够科学管理直播商品供应链。</a:t>
            </a:r>
            <a:endParaRPr lang="zh-CN" altLang="en-US"/>
          </a:p>
          <a:p>
            <a:pPr algn="ctr"/>
            <a:endParaRPr lang="zh-CN" altLang="en-US"/>
          </a:p>
          <a:p>
            <a:pPr algn="ctr"/>
            <a:r>
              <a:rPr lang="zh-CN" altLang="en-US"/>
              <a:t>  素养目标</a:t>
            </a:r>
            <a:endParaRPr lang="zh-CN" altLang="en-US"/>
          </a:p>
          <a:p>
            <a:pPr algn="ctr"/>
            <a:r>
              <a:rPr lang="zh-CN" altLang="en-US"/>
              <a:t>1．树立严谨的直播选品质量监控意识，维护良好的直播消费环境；</a:t>
            </a:r>
            <a:endParaRPr lang="zh-CN" altLang="en-US"/>
          </a:p>
          <a:p>
            <a:pPr algn="ctr"/>
            <a:r>
              <a:rPr lang="zh-CN" altLang="en-US"/>
              <a:t>2．树立义利并重的价值观，提升社会责任感与社会参与意识。</a:t>
            </a:r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-12065" y="6649720"/>
            <a:ext cx="12193270" cy="222250"/>
          </a:xfrm>
          <a:prstGeom prst="rect">
            <a:avLst/>
          </a:prstGeom>
          <a:solidFill>
            <a:srgbClr val="5C91E1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17760" y="5370195"/>
            <a:ext cx="1940560" cy="1197610"/>
          </a:xfrm>
          <a:prstGeom prst="round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044575" y="210820"/>
            <a:ext cx="35674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/>
              <a:t>学习目标</a:t>
            </a:r>
            <a:endParaRPr lang="zh-CN" altLang="en-US" sz="3600" b="1" dirty="0"/>
          </a:p>
        </p:txBody>
      </p:sp>
      <p:sp>
        <p:nvSpPr>
          <p:cNvPr id="7" name="文本框 6"/>
          <p:cNvSpPr txBox="1"/>
          <p:nvPr/>
        </p:nvSpPr>
        <p:spPr>
          <a:xfrm>
            <a:off x="1044575" y="1305560"/>
            <a:ext cx="9153525" cy="4613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/>
              <a:t> </a:t>
            </a:r>
            <a:r>
              <a:rPr lang="zh-CN" altLang="en-US" sz="2400" b="1" dirty="0">
                <a:solidFill>
                  <a:schemeClr val="accent5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知识目标</a:t>
            </a:r>
            <a:endParaRPr lang="zh-CN" altLang="en-US" sz="2400" b="1" dirty="0">
              <a:solidFill>
                <a:schemeClr val="accent5">
                  <a:lumMod val="75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/>
              <a:t>1．掌握直播电商运营各项数据指标的概念和作用；</a:t>
            </a:r>
            <a:endParaRPr lang="zh-CN" altLang="en-US" dirty="0"/>
          </a:p>
          <a:p>
            <a:pPr>
              <a:lnSpc>
                <a:spcPct val="150000"/>
              </a:lnSpc>
            </a:pPr>
            <a:r>
              <a:rPr lang="zh-CN" altLang="en-US" dirty="0"/>
              <a:t>2．掌握利用相关工具对直播运营数据进行采集、分析的方法；</a:t>
            </a:r>
            <a:endParaRPr lang="zh-CN" altLang="en-US" dirty="0"/>
          </a:p>
          <a:p>
            <a:pPr>
              <a:lnSpc>
                <a:spcPct val="150000"/>
              </a:lnSpc>
            </a:pPr>
            <a:r>
              <a:rPr lang="zh-CN" altLang="en-US" dirty="0"/>
              <a:t>3．了解直播复盘诊断和调整直播的方法和技巧。</a:t>
            </a:r>
            <a:endParaRPr lang="zh-CN" altLang="en-US" dirty="0"/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chemeClr val="accent5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技能目标</a:t>
            </a:r>
            <a:endParaRPr lang="zh-CN" altLang="en-US" sz="2400" b="1" dirty="0">
              <a:solidFill>
                <a:schemeClr val="accent5">
                  <a:lumMod val="75000"/>
                </a:schemeClr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dirty="0"/>
              <a:t>1．能够借助各种工具采集并分析直播数据；</a:t>
            </a:r>
            <a:endParaRPr lang="zh-CN" altLang="en-US" dirty="0"/>
          </a:p>
          <a:p>
            <a:pPr>
              <a:lnSpc>
                <a:spcPct val="150000"/>
              </a:lnSpc>
            </a:pPr>
            <a:r>
              <a:rPr lang="zh-CN" altLang="en-US" dirty="0"/>
              <a:t>2．能够对直播进行复盘诊断，及时发现数据异常并改进；</a:t>
            </a:r>
            <a:endParaRPr lang="en-US" altLang="zh-CN" dirty="0"/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chemeClr val="accent5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素养目标</a:t>
            </a:r>
            <a:endParaRPr lang="zh-CN" altLang="en-US" b="1" dirty="0"/>
          </a:p>
          <a:p>
            <a:pPr>
              <a:lnSpc>
                <a:spcPct val="150000"/>
              </a:lnSpc>
            </a:pPr>
            <a:r>
              <a:rPr lang="zh-CN" altLang="en-US" dirty="0"/>
              <a:t>1．培养实事求是、不弄虚作假的职业道德素养；</a:t>
            </a:r>
            <a:endParaRPr lang="zh-CN" altLang="en-US" dirty="0"/>
          </a:p>
          <a:p>
            <a:pPr>
              <a:lnSpc>
                <a:spcPct val="150000"/>
              </a:lnSpc>
            </a:pPr>
            <a:r>
              <a:rPr lang="zh-CN" altLang="en-US" dirty="0"/>
              <a:t>2．培养科学的数据素养，提高数据敏感性，提升大数据信息技术的应用和创新意识。</a:t>
            </a:r>
            <a:endParaRPr lang="zh-CN" altLang="en-US" dirty="0"/>
          </a:p>
        </p:txBody>
      </p:sp>
      <p:pic>
        <p:nvPicPr>
          <p:cNvPr id="1126" name="图片 11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260"/>
            <a:ext cx="1271905" cy="127190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ransition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5"/>
          <p:cNvSpPr/>
          <p:nvPr/>
        </p:nvSpPr>
        <p:spPr>
          <a:xfrm>
            <a:off x="3990975" y="-317"/>
            <a:ext cx="6508115" cy="4183987"/>
          </a:xfrm>
          <a:custGeom>
            <a:avLst/>
            <a:gdLst>
              <a:gd name="connsiteX0" fmla="*/ 3 w 10249"/>
              <a:gd name="connsiteY0" fmla="*/ 6556 h 6588"/>
              <a:gd name="connsiteX1" fmla="*/ 10249 w 10249"/>
              <a:gd name="connsiteY1" fmla="*/ 14 h 6588"/>
              <a:gd name="connsiteX2" fmla="*/ 10249 w 10249"/>
              <a:gd name="connsiteY2" fmla="*/ 6589 h 6588"/>
              <a:gd name="connsiteX3" fmla="*/ 0 w 10249"/>
              <a:gd name="connsiteY3" fmla="*/ 6589 h 6588"/>
              <a:gd name="connsiteX4" fmla="*/ 3 w 10249"/>
              <a:gd name="connsiteY4" fmla="*/ 6556 h 6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9" h="6589">
                <a:moveTo>
                  <a:pt x="3" y="6556"/>
                </a:moveTo>
                <a:cubicBezTo>
                  <a:pt x="2671" y="-88"/>
                  <a:pt x="8830" y="-59"/>
                  <a:pt x="10249" y="14"/>
                </a:cubicBezTo>
                <a:lnTo>
                  <a:pt x="10249" y="6589"/>
                </a:lnTo>
                <a:lnTo>
                  <a:pt x="0" y="6589"/>
                </a:lnTo>
                <a:lnTo>
                  <a:pt x="3" y="655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/>
        </p:nvSpPr>
        <p:spPr>
          <a:xfrm>
            <a:off x="5683885" y="-300037"/>
            <a:ext cx="6508115" cy="4183987"/>
          </a:xfrm>
          <a:custGeom>
            <a:avLst/>
            <a:gdLst>
              <a:gd name="connsiteX0" fmla="*/ 3 w 10249"/>
              <a:gd name="connsiteY0" fmla="*/ 6556 h 6588"/>
              <a:gd name="connsiteX1" fmla="*/ 10249 w 10249"/>
              <a:gd name="connsiteY1" fmla="*/ 14 h 6588"/>
              <a:gd name="connsiteX2" fmla="*/ 10249 w 10249"/>
              <a:gd name="connsiteY2" fmla="*/ 6589 h 6588"/>
              <a:gd name="connsiteX3" fmla="*/ 0 w 10249"/>
              <a:gd name="connsiteY3" fmla="*/ 6589 h 6588"/>
              <a:gd name="connsiteX4" fmla="*/ 3 w 10249"/>
              <a:gd name="connsiteY4" fmla="*/ 6556 h 6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9" h="6589">
                <a:moveTo>
                  <a:pt x="3" y="6556"/>
                </a:moveTo>
                <a:cubicBezTo>
                  <a:pt x="2671" y="-88"/>
                  <a:pt x="8830" y="-59"/>
                  <a:pt x="10249" y="14"/>
                </a:cubicBezTo>
                <a:lnTo>
                  <a:pt x="10249" y="6589"/>
                </a:lnTo>
                <a:lnTo>
                  <a:pt x="0" y="6589"/>
                </a:lnTo>
                <a:lnTo>
                  <a:pt x="3" y="6556"/>
                </a:lnTo>
                <a:close/>
              </a:path>
            </a:pathLst>
          </a:custGeom>
          <a:solidFill>
            <a:srgbClr val="BFD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-10160" y="989965"/>
            <a:ext cx="12202795" cy="5737225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  知识目标</a:t>
            </a:r>
            <a:endParaRPr lang="zh-CN" altLang="en-US" dirty="0"/>
          </a:p>
          <a:p>
            <a:pPr algn="ctr"/>
            <a:r>
              <a:rPr lang="zh-CN" altLang="en-US" dirty="0"/>
              <a:t>1．了解直播选品的逻辑；</a:t>
            </a:r>
            <a:endParaRPr lang="zh-CN" altLang="en-US" dirty="0"/>
          </a:p>
          <a:p>
            <a:pPr algn="ctr"/>
            <a:r>
              <a:rPr lang="zh-CN" altLang="en-US" dirty="0"/>
              <a:t>2．掌握直播电商的选品路径；</a:t>
            </a:r>
            <a:endParaRPr lang="zh-CN" altLang="en-US" dirty="0"/>
          </a:p>
          <a:p>
            <a:pPr algn="ctr"/>
            <a:r>
              <a:rPr lang="zh-CN" altLang="en-US" dirty="0"/>
              <a:t>3．掌握直播电商的组品方法；</a:t>
            </a:r>
            <a:endParaRPr lang="zh-CN" altLang="en-US" dirty="0"/>
          </a:p>
          <a:p>
            <a:pPr algn="ctr"/>
            <a:r>
              <a:rPr lang="zh-CN" altLang="en-US" dirty="0"/>
              <a:t>4．理解直播电商供应链经营模式；</a:t>
            </a:r>
            <a:endParaRPr lang="zh-CN" altLang="en-US" dirty="0"/>
          </a:p>
          <a:p>
            <a:pPr algn="ctr"/>
            <a:r>
              <a:rPr lang="zh-CN" altLang="en-US" dirty="0"/>
              <a:t>  技能目标</a:t>
            </a:r>
            <a:endParaRPr lang="zh-CN" altLang="en-US" dirty="0"/>
          </a:p>
          <a:p>
            <a:pPr algn="ctr"/>
            <a:r>
              <a:rPr lang="zh-CN" altLang="en-US" dirty="0"/>
              <a:t>1．能够结合企业实际进行直播选品；</a:t>
            </a:r>
            <a:endParaRPr lang="zh-CN" altLang="en-US" dirty="0"/>
          </a:p>
          <a:p>
            <a:pPr algn="ctr"/>
            <a:r>
              <a:rPr lang="zh-CN" altLang="en-US" dirty="0"/>
              <a:t>2．能够科学管理直播商品供应链。</a:t>
            </a:r>
            <a:endParaRPr lang="zh-CN" altLang="en-US" dirty="0"/>
          </a:p>
          <a:p>
            <a:pPr algn="ctr"/>
            <a:endParaRPr lang="zh-CN" altLang="en-US" dirty="0"/>
          </a:p>
          <a:p>
            <a:pPr algn="ctr"/>
            <a:r>
              <a:rPr lang="zh-CN" altLang="en-US" dirty="0"/>
              <a:t>  素养目标</a:t>
            </a:r>
            <a:endParaRPr lang="zh-CN" altLang="en-US" dirty="0"/>
          </a:p>
          <a:p>
            <a:pPr algn="ctr"/>
            <a:r>
              <a:rPr lang="zh-CN" altLang="en-US" dirty="0"/>
              <a:t>1．树立严谨的直播选品质量监控意识，维护良好的直播消费环境；</a:t>
            </a:r>
            <a:endParaRPr lang="zh-CN" altLang="en-US" dirty="0"/>
          </a:p>
          <a:p>
            <a:pPr algn="ctr"/>
            <a:r>
              <a:rPr lang="zh-CN" altLang="en-US" dirty="0"/>
              <a:t>2．树立义利并重的价值观，提升社会责任感与社会参与意识。</a:t>
            </a:r>
            <a:endParaRPr lang="zh-CN" altLang="en-US" dirty="0"/>
          </a:p>
        </p:txBody>
      </p:sp>
      <p:sp>
        <p:nvSpPr>
          <p:cNvPr id="10" name="矩形 9"/>
          <p:cNvSpPr/>
          <p:nvPr/>
        </p:nvSpPr>
        <p:spPr>
          <a:xfrm>
            <a:off x="-12065" y="6649720"/>
            <a:ext cx="12193270" cy="222250"/>
          </a:xfrm>
          <a:prstGeom prst="rect">
            <a:avLst/>
          </a:prstGeom>
          <a:solidFill>
            <a:srgbClr val="5C91E1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17760" y="5370195"/>
            <a:ext cx="1940560" cy="1197610"/>
          </a:xfrm>
          <a:prstGeom prst="round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044575" y="210820"/>
            <a:ext cx="35674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/>
              <a:t>学习内容</a:t>
            </a:r>
            <a:endParaRPr lang="en-US" altLang="zh-CN" sz="3600" b="1" dirty="0"/>
          </a:p>
        </p:txBody>
      </p:sp>
      <p:sp>
        <p:nvSpPr>
          <p:cNvPr id="7" name="文本框 6"/>
          <p:cNvSpPr txBox="1"/>
          <p:nvPr/>
        </p:nvSpPr>
        <p:spPr>
          <a:xfrm>
            <a:off x="553085" y="1683569"/>
            <a:ext cx="9153525" cy="71558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任务一</a:t>
            </a:r>
            <a:r>
              <a:rPr lang="en-US" altLang="zh-CN" sz="32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 </a:t>
            </a:r>
            <a:r>
              <a:rPr lang="zh-CN" altLang="en-US" sz="32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直播数据采集与分析</a:t>
            </a:r>
            <a:endParaRPr lang="zh-CN" altLang="en-US" sz="3200" b="1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1126" name="图片 11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235" y="-48260"/>
            <a:ext cx="1271905" cy="127190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53085" y="2923000"/>
            <a:ext cx="7313930" cy="7353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任务二</a:t>
            </a:r>
            <a:r>
              <a:rPr lang="en-US" altLang="zh-CN" sz="32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 </a:t>
            </a:r>
            <a:r>
              <a:rPr lang="zh-CN" altLang="en-US" sz="32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直播复盘诊断</a:t>
            </a:r>
            <a:endParaRPr lang="zh-CN" altLang="en-US" sz="3200" dirty="0"/>
          </a:p>
        </p:txBody>
      </p:sp>
      <p:sp>
        <p:nvSpPr>
          <p:cNvPr id="9" name="文本框 8"/>
          <p:cNvSpPr txBox="1"/>
          <p:nvPr/>
        </p:nvSpPr>
        <p:spPr>
          <a:xfrm>
            <a:off x="533717" y="4300340"/>
            <a:ext cx="7195140" cy="10909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32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任务工单十一</a:t>
            </a:r>
            <a:r>
              <a:rPr lang="en-US" altLang="zh-CN" sz="32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</a:t>
            </a:r>
            <a:r>
              <a:rPr lang="zh-CN" altLang="en-US" sz="32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直播数据分析及复盘</a:t>
            </a:r>
            <a:endParaRPr lang="zh-CN" altLang="en-US" sz="3200" b="1" dirty="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  <p:custDataLst>
      <p:tags r:id="rId3"/>
    </p:custDataLst>
  </p:cSld>
  <p:clrMapOvr>
    <a:masterClrMapping/>
  </p:clrMapOvr>
  <p:transition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任意多边形 15"/>
          <p:cNvSpPr/>
          <p:nvPr/>
        </p:nvSpPr>
        <p:spPr>
          <a:xfrm>
            <a:off x="3990975" y="-14287"/>
            <a:ext cx="6508115" cy="4183987"/>
          </a:xfrm>
          <a:custGeom>
            <a:avLst/>
            <a:gdLst>
              <a:gd name="connsiteX0" fmla="*/ 3 w 10249"/>
              <a:gd name="connsiteY0" fmla="*/ 6556 h 6588"/>
              <a:gd name="connsiteX1" fmla="*/ 10249 w 10249"/>
              <a:gd name="connsiteY1" fmla="*/ 14 h 6588"/>
              <a:gd name="connsiteX2" fmla="*/ 10249 w 10249"/>
              <a:gd name="connsiteY2" fmla="*/ 6589 h 6588"/>
              <a:gd name="connsiteX3" fmla="*/ 0 w 10249"/>
              <a:gd name="connsiteY3" fmla="*/ 6589 h 6588"/>
              <a:gd name="connsiteX4" fmla="*/ 3 w 10249"/>
              <a:gd name="connsiteY4" fmla="*/ 6556 h 6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9" h="6589">
                <a:moveTo>
                  <a:pt x="3" y="6556"/>
                </a:moveTo>
                <a:cubicBezTo>
                  <a:pt x="2671" y="-88"/>
                  <a:pt x="8830" y="-59"/>
                  <a:pt x="10249" y="14"/>
                </a:cubicBezTo>
                <a:lnTo>
                  <a:pt x="10249" y="6589"/>
                </a:lnTo>
                <a:lnTo>
                  <a:pt x="0" y="6589"/>
                </a:lnTo>
                <a:lnTo>
                  <a:pt x="3" y="655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任意多边形 33"/>
          <p:cNvSpPr/>
          <p:nvPr/>
        </p:nvSpPr>
        <p:spPr>
          <a:xfrm>
            <a:off x="5688330" y="-310832"/>
            <a:ext cx="6508115" cy="4183987"/>
          </a:xfrm>
          <a:custGeom>
            <a:avLst/>
            <a:gdLst>
              <a:gd name="connsiteX0" fmla="*/ 3 w 10249"/>
              <a:gd name="connsiteY0" fmla="*/ 6556 h 6588"/>
              <a:gd name="connsiteX1" fmla="*/ 10249 w 10249"/>
              <a:gd name="connsiteY1" fmla="*/ 14 h 6588"/>
              <a:gd name="connsiteX2" fmla="*/ 10249 w 10249"/>
              <a:gd name="connsiteY2" fmla="*/ 6589 h 6588"/>
              <a:gd name="connsiteX3" fmla="*/ 0 w 10249"/>
              <a:gd name="connsiteY3" fmla="*/ 6589 h 6588"/>
              <a:gd name="connsiteX4" fmla="*/ 3 w 10249"/>
              <a:gd name="connsiteY4" fmla="*/ 6556 h 6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9" h="6589">
                <a:moveTo>
                  <a:pt x="3" y="6556"/>
                </a:moveTo>
                <a:cubicBezTo>
                  <a:pt x="2671" y="-88"/>
                  <a:pt x="8830" y="-59"/>
                  <a:pt x="10249" y="14"/>
                </a:cubicBezTo>
                <a:lnTo>
                  <a:pt x="10249" y="6589"/>
                </a:lnTo>
                <a:lnTo>
                  <a:pt x="0" y="6589"/>
                </a:lnTo>
                <a:lnTo>
                  <a:pt x="3" y="6556"/>
                </a:lnTo>
                <a:close/>
              </a:path>
            </a:pathLst>
          </a:custGeom>
          <a:solidFill>
            <a:srgbClr val="317B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任意多边形 1"/>
          <p:cNvSpPr/>
          <p:nvPr/>
        </p:nvSpPr>
        <p:spPr>
          <a:xfrm>
            <a:off x="2743200" y="3098800"/>
            <a:ext cx="9453245" cy="3778250"/>
          </a:xfrm>
          <a:custGeom>
            <a:avLst/>
            <a:gdLst>
              <a:gd name="connsiteX0" fmla="*/ 4 w 14887"/>
              <a:gd name="connsiteY0" fmla="*/ 5920 h 5950"/>
              <a:gd name="connsiteX1" fmla="*/ 14887 w 14887"/>
              <a:gd name="connsiteY1" fmla="*/ 0 h 5950"/>
              <a:gd name="connsiteX2" fmla="*/ 14887 w 14887"/>
              <a:gd name="connsiteY2" fmla="*/ 5950 h 5950"/>
              <a:gd name="connsiteX3" fmla="*/ 0 w 14887"/>
              <a:gd name="connsiteY3" fmla="*/ 5950 h 5950"/>
              <a:gd name="connsiteX4" fmla="*/ 4 w 14887"/>
              <a:gd name="connsiteY4" fmla="*/ 5920 h 5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87" h="5950">
                <a:moveTo>
                  <a:pt x="4" y="5920"/>
                </a:moveTo>
                <a:cubicBezTo>
                  <a:pt x="3879" y="-92"/>
                  <a:pt x="9926" y="1973"/>
                  <a:pt x="14887" y="0"/>
                </a:cubicBezTo>
                <a:lnTo>
                  <a:pt x="14887" y="5950"/>
                </a:lnTo>
                <a:lnTo>
                  <a:pt x="0" y="5950"/>
                </a:lnTo>
                <a:lnTo>
                  <a:pt x="4" y="5920"/>
                </a:lnTo>
                <a:close/>
              </a:path>
            </a:pathLst>
          </a:custGeom>
          <a:solidFill>
            <a:srgbClr val="5C91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对角圆角矩形 5"/>
          <p:cNvSpPr/>
          <p:nvPr/>
        </p:nvSpPr>
        <p:spPr>
          <a:xfrm>
            <a:off x="612140" y="458470"/>
            <a:ext cx="10967720" cy="5925820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215900" dist="88900" dir="2700000" sx="101000" sy="101000" algn="tl" rotWithShape="0">
              <a:schemeClr val="accent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/>
          <p:cNvSpPr/>
          <p:nvPr/>
        </p:nvSpPr>
        <p:spPr>
          <a:xfrm>
            <a:off x="10247630" y="1503680"/>
            <a:ext cx="238125" cy="237600"/>
          </a:xfrm>
          <a:prstGeom prst="ellipse">
            <a:avLst/>
          </a:prstGeom>
          <a:solidFill>
            <a:srgbClr val="E5EF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/>
          <p:cNvSpPr/>
          <p:nvPr/>
        </p:nvSpPr>
        <p:spPr>
          <a:xfrm>
            <a:off x="10601325" y="1824355"/>
            <a:ext cx="126000" cy="127635"/>
          </a:xfrm>
          <a:prstGeom prst="ellipse">
            <a:avLst/>
          </a:prstGeom>
          <a:solidFill>
            <a:srgbClr val="CBDF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51620" y="4890770"/>
            <a:ext cx="1940560" cy="1197610"/>
          </a:xfrm>
          <a:prstGeom prst="round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145540" y="873125"/>
            <a:ext cx="26593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latin typeface="黑体" panose="02010609060101010101" charset="-122"/>
                <a:ea typeface="黑体" panose="02010609060101010101" charset="-122"/>
              </a:rPr>
              <a:t>任务描述</a:t>
            </a:r>
            <a:endParaRPr lang="zh-CN" altLang="en-US" sz="3600" b="1" dirty="0"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5" name="组合 4" descr="7b0a202020202274657874626f78223a2022220a7d0a"/>
          <p:cNvGrpSpPr/>
          <p:nvPr/>
        </p:nvGrpSpPr>
        <p:grpSpPr>
          <a:xfrm>
            <a:off x="1151889" y="1979295"/>
            <a:ext cx="9799139" cy="3779248"/>
            <a:chOff x="5402" y="3594"/>
            <a:chExt cx="8398" cy="3613"/>
          </a:xfrm>
        </p:grpSpPr>
        <p:grpSp>
          <p:nvGrpSpPr>
            <p:cNvPr id="4" name="组合 3"/>
            <p:cNvGrpSpPr/>
            <p:nvPr/>
          </p:nvGrpSpPr>
          <p:grpSpPr>
            <a:xfrm>
              <a:off x="5402" y="3594"/>
              <a:ext cx="8398" cy="3613"/>
              <a:chOff x="5402" y="3594"/>
              <a:chExt cx="8398" cy="3613"/>
            </a:xfrm>
          </p:grpSpPr>
          <p:sp>
            <p:nvSpPr>
              <p:cNvPr id="181" name="Freeform 107"/>
              <p:cNvSpPr>
                <a:spLocks noEditPoints="1"/>
              </p:cNvSpPr>
              <p:nvPr/>
            </p:nvSpPr>
            <p:spPr bwMode="auto">
              <a:xfrm>
                <a:off x="13134" y="6734"/>
                <a:ext cx="124" cy="128"/>
              </a:xfrm>
              <a:custGeom>
                <a:avLst/>
                <a:gdLst>
                  <a:gd name="T0" fmla="*/ 18 w 19"/>
                  <a:gd name="T1" fmla="*/ 15 h 20"/>
                  <a:gd name="T2" fmla="*/ 19 w 19"/>
                  <a:gd name="T3" fmla="*/ 13 h 20"/>
                  <a:gd name="T4" fmla="*/ 17 w 19"/>
                  <a:gd name="T5" fmla="*/ 11 h 20"/>
                  <a:gd name="T6" fmla="*/ 17 w 19"/>
                  <a:gd name="T7" fmla="*/ 9 h 20"/>
                  <a:gd name="T8" fmla="*/ 19 w 19"/>
                  <a:gd name="T9" fmla="*/ 7 h 20"/>
                  <a:gd name="T10" fmla="*/ 18 w 19"/>
                  <a:gd name="T11" fmla="*/ 5 h 20"/>
                  <a:gd name="T12" fmla="*/ 15 w 19"/>
                  <a:gd name="T13" fmla="*/ 5 h 20"/>
                  <a:gd name="T14" fmla="*/ 14 w 19"/>
                  <a:gd name="T15" fmla="*/ 4 h 20"/>
                  <a:gd name="T16" fmla="*/ 14 w 19"/>
                  <a:gd name="T17" fmla="*/ 1 h 20"/>
                  <a:gd name="T18" fmla="*/ 12 w 19"/>
                  <a:gd name="T19" fmla="*/ 0 h 20"/>
                  <a:gd name="T20" fmla="*/ 10 w 19"/>
                  <a:gd name="T21" fmla="*/ 2 h 20"/>
                  <a:gd name="T22" fmla="*/ 8 w 19"/>
                  <a:gd name="T23" fmla="*/ 2 h 20"/>
                  <a:gd name="T24" fmla="*/ 7 w 19"/>
                  <a:gd name="T25" fmla="*/ 0 h 20"/>
                  <a:gd name="T26" fmla="*/ 4 w 19"/>
                  <a:gd name="T27" fmla="*/ 1 h 20"/>
                  <a:gd name="T28" fmla="*/ 5 w 19"/>
                  <a:gd name="T29" fmla="*/ 4 h 20"/>
                  <a:gd name="T30" fmla="*/ 3 w 19"/>
                  <a:gd name="T31" fmla="*/ 5 h 20"/>
                  <a:gd name="T32" fmla="*/ 0 w 19"/>
                  <a:gd name="T33" fmla="*/ 5 h 20"/>
                  <a:gd name="T34" fmla="*/ 0 w 19"/>
                  <a:gd name="T35" fmla="*/ 7 h 20"/>
                  <a:gd name="T36" fmla="*/ 2 w 19"/>
                  <a:gd name="T37" fmla="*/ 9 h 20"/>
                  <a:gd name="T38" fmla="*/ 2 w 19"/>
                  <a:gd name="T39" fmla="*/ 11 h 20"/>
                  <a:gd name="T40" fmla="*/ 0 w 19"/>
                  <a:gd name="T41" fmla="*/ 13 h 20"/>
                  <a:gd name="T42" fmla="*/ 1 w 19"/>
                  <a:gd name="T43" fmla="*/ 15 h 20"/>
                  <a:gd name="T44" fmla="*/ 3 w 19"/>
                  <a:gd name="T45" fmla="*/ 15 h 20"/>
                  <a:gd name="T46" fmla="*/ 5 w 19"/>
                  <a:gd name="T47" fmla="*/ 16 h 20"/>
                  <a:gd name="T48" fmla="*/ 4 w 19"/>
                  <a:gd name="T49" fmla="*/ 19 h 20"/>
                  <a:gd name="T50" fmla="*/ 7 w 19"/>
                  <a:gd name="T51" fmla="*/ 20 h 20"/>
                  <a:gd name="T52" fmla="*/ 9 w 19"/>
                  <a:gd name="T53" fmla="*/ 18 h 20"/>
                  <a:gd name="T54" fmla="*/ 10 w 19"/>
                  <a:gd name="T55" fmla="*/ 18 h 20"/>
                  <a:gd name="T56" fmla="*/ 12 w 19"/>
                  <a:gd name="T57" fmla="*/ 20 h 20"/>
                  <a:gd name="T58" fmla="*/ 14 w 19"/>
                  <a:gd name="T59" fmla="*/ 19 h 20"/>
                  <a:gd name="T60" fmla="*/ 14 w 19"/>
                  <a:gd name="T61" fmla="*/ 16 h 20"/>
                  <a:gd name="T62" fmla="*/ 15 w 19"/>
                  <a:gd name="T63" fmla="*/ 15 h 20"/>
                  <a:gd name="T64" fmla="*/ 18 w 19"/>
                  <a:gd name="T65" fmla="*/ 15 h 20"/>
                  <a:gd name="T66" fmla="*/ 8 w 19"/>
                  <a:gd name="T67" fmla="*/ 13 h 20"/>
                  <a:gd name="T68" fmla="*/ 6 w 19"/>
                  <a:gd name="T69" fmla="*/ 9 h 20"/>
                  <a:gd name="T70" fmla="*/ 11 w 19"/>
                  <a:gd name="T71" fmla="*/ 6 h 20"/>
                  <a:gd name="T72" fmla="*/ 13 w 19"/>
                  <a:gd name="T73" fmla="*/ 11 h 20"/>
                  <a:gd name="T74" fmla="*/ 8 w 19"/>
                  <a:gd name="T75" fmla="*/ 1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9" h="20">
                    <a:moveTo>
                      <a:pt x="18" y="15"/>
                    </a:moveTo>
                    <a:cubicBezTo>
                      <a:pt x="19" y="13"/>
                      <a:pt x="19" y="13"/>
                      <a:pt x="19" y="13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0"/>
                      <a:pt x="17" y="10"/>
                      <a:pt x="17" y="9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5"/>
                      <a:pt x="15" y="4"/>
                      <a:pt x="14" y="4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9" y="2"/>
                      <a:pt x="8" y="2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4"/>
                      <a:pt x="4" y="5"/>
                      <a:pt x="3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2" y="10"/>
                      <a:pt x="2" y="11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4" y="15"/>
                      <a:pt x="4" y="16"/>
                      <a:pt x="5" y="16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9" y="18"/>
                      <a:pt x="10" y="18"/>
                      <a:pt x="10" y="18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5" y="16"/>
                      <a:pt x="15" y="15"/>
                      <a:pt x="15" y="15"/>
                    </a:cubicBezTo>
                    <a:lnTo>
                      <a:pt x="18" y="15"/>
                    </a:lnTo>
                    <a:close/>
                    <a:moveTo>
                      <a:pt x="8" y="13"/>
                    </a:moveTo>
                    <a:cubicBezTo>
                      <a:pt x="6" y="13"/>
                      <a:pt x="5" y="10"/>
                      <a:pt x="6" y="9"/>
                    </a:cubicBezTo>
                    <a:cubicBezTo>
                      <a:pt x="7" y="7"/>
                      <a:pt x="9" y="6"/>
                      <a:pt x="11" y="6"/>
                    </a:cubicBezTo>
                    <a:cubicBezTo>
                      <a:pt x="13" y="7"/>
                      <a:pt x="14" y="9"/>
                      <a:pt x="13" y="11"/>
                    </a:cubicBezTo>
                    <a:cubicBezTo>
                      <a:pt x="12" y="13"/>
                      <a:pt x="10" y="14"/>
                      <a:pt x="8" y="13"/>
                    </a:cubicBezTo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2" name="Freeform 108"/>
              <p:cNvSpPr>
                <a:spLocks noEditPoints="1"/>
              </p:cNvSpPr>
              <p:nvPr/>
            </p:nvSpPr>
            <p:spPr bwMode="auto">
              <a:xfrm>
                <a:off x="5757" y="3807"/>
                <a:ext cx="186" cy="188"/>
              </a:xfrm>
              <a:custGeom>
                <a:avLst/>
                <a:gdLst>
                  <a:gd name="T0" fmla="*/ 23 w 29"/>
                  <a:gd name="T1" fmla="*/ 26 h 29"/>
                  <a:gd name="T2" fmla="*/ 26 w 29"/>
                  <a:gd name="T3" fmla="*/ 24 h 29"/>
                  <a:gd name="T4" fmla="*/ 24 w 29"/>
                  <a:gd name="T5" fmla="*/ 20 h 29"/>
                  <a:gd name="T6" fmla="*/ 25 w 29"/>
                  <a:gd name="T7" fmla="*/ 18 h 29"/>
                  <a:gd name="T8" fmla="*/ 29 w 29"/>
                  <a:gd name="T9" fmla="*/ 17 h 29"/>
                  <a:gd name="T10" fmla="*/ 29 w 29"/>
                  <a:gd name="T11" fmla="*/ 13 h 29"/>
                  <a:gd name="T12" fmla="*/ 25 w 29"/>
                  <a:gd name="T13" fmla="*/ 12 h 29"/>
                  <a:gd name="T14" fmla="*/ 24 w 29"/>
                  <a:gd name="T15" fmla="*/ 10 h 29"/>
                  <a:gd name="T16" fmla="*/ 26 w 29"/>
                  <a:gd name="T17" fmla="*/ 6 h 29"/>
                  <a:gd name="T18" fmla="*/ 24 w 29"/>
                  <a:gd name="T19" fmla="*/ 3 h 29"/>
                  <a:gd name="T20" fmla="*/ 20 w 29"/>
                  <a:gd name="T21" fmla="*/ 5 h 29"/>
                  <a:gd name="T22" fmla="*/ 18 w 29"/>
                  <a:gd name="T23" fmla="*/ 4 h 29"/>
                  <a:gd name="T24" fmla="*/ 17 w 29"/>
                  <a:gd name="T25" fmla="*/ 0 h 29"/>
                  <a:gd name="T26" fmla="*/ 13 w 29"/>
                  <a:gd name="T27" fmla="*/ 0 h 29"/>
                  <a:gd name="T28" fmla="*/ 12 w 29"/>
                  <a:gd name="T29" fmla="*/ 4 h 29"/>
                  <a:gd name="T30" fmla="*/ 10 w 29"/>
                  <a:gd name="T31" fmla="*/ 5 h 29"/>
                  <a:gd name="T32" fmla="*/ 6 w 29"/>
                  <a:gd name="T33" fmla="*/ 3 h 29"/>
                  <a:gd name="T34" fmla="*/ 4 w 29"/>
                  <a:gd name="T35" fmla="*/ 5 h 29"/>
                  <a:gd name="T36" fmla="*/ 5 w 29"/>
                  <a:gd name="T37" fmla="*/ 9 h 29"/>
                  <a:gd name="T38" fmla="*/ 4 w 29"/>
                  <a:gd name="T39" fmla="*/ 11 h 29"/>
                  <a:gd name="T40" fmla="*/ 0 w 29"/>
                  <a:gd name="T41" fmla="*/ 12 h 29"/>
                  <a:gd name="T42" fmla="*/ 0 w 29"/>
                  <a:gd name="T43" fmla="*/ 16 h 29"/>
                  <a:gd name="T44" fmla="*/ 4 w 29"/>
                  <a:gd name="T45" fmla="*/ 17 h 29"/>
                  <a:gd name="T46" fmla="*/ 5 w 29"/>
                  <a:gd name="T47" fmla="*/ 19 h 29"/>
                  <a:gd name="T48" fmla="*/ 3 w 29"/>
                  <a:gd name="T49" fmla="*/ 23 h 29"/>
                  <a:gd name="T50" fmla="*/ 5 w 29"/>
                  <a:gd name="T51" fmla="*/ 25 h 29"/>
                  <a:gd name="T52" fmla="*/ 9 w 29"/>
                  <a:gd name="T53" fmla="*/ 24 h 29"/>
                  <a:gd name="T54" fmla="*/ 11 w 29"/>
                  <a:gd name="T55" fmla="*/ 25 h 29"/>
                  <a:gd name="T56" fmla="*/ 12 w 29"/>
                  <a:gd name="T57" fmla="*/ 29 h 29"/>
                  <a:gd name="T58" fmla="*/ 16 w 29"/>
                  <a:gd name="T59" fmla="*/ 29 h 29"/>
                  <a:gd name="T60" fmla="*/ 17 w 29"/>
                  <a:gd name="T61" fmla="*/ 25 h 29"/>
                  <a:gd name="T62" fmla="*/ 20 w 29"/>
                  <a:gd name="T63" fmla="*/ 24 h 29"/>
                  <a:gd name="T64" fmla="*/ 23 w 29"/>
                  <a:gd name="T65" fmla="*/ 26 h 29"/>
                  <a:gd name="T66" fmla="*/ 11 w 29"/>
                  <a:gd name="T67" fmla="*/ 18 h 29"/>
                  <a:gd name="T68" fmla="*/ 11 w 29"/>
                  <a:gd name="T69" fmla="*/ 11 h 29"/>
                  <a:gd name="T70" fmla="*/ 19 w 29"/>
                  <a:gd name="T71" fmla="*/ 11 h 29"/>
                  <a:gd name="T72" fmla="*/ 18 w 29"/>
                  <a:gd name="T73" fmla="*/ 18 h 29"/>
                  <a:gd name="T74" fmla="*/ 11 w 29"/>
                  <a:gd name="T75" fmla="*/ 18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9" h="29">
                    <a:moveTo>
                      <a:pt x="23" y="26"/>
                    </a:moveTo>
                    <a:cubicBezTo>
                      <a:pt x="26" y="24"/>
                      <a:pt x="26" y="24"/>
                      <a:pt x="26" y="24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19"/>
                      <a:pt x="25" y="19"/>
                      <a:pt x="25" y="18"/>
                    </a:cubicBezTo>
                    <a:cubicBezTo>
                      <a:pt x="29" y="17"/>
                      <a:pt x="29" y="17"/>
                      <a:pt x="29" y="17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25" y="11"/>
                      <a:pt x="25" y="10"/>
                      <a:pt x="24" y="10"/>
                    </a:cubicBezTo>
                    <a:cubicBezTo>
                      <a:pt x="26" y="6"/>
                      <a:pt x="26" y="6"/>
                      <a:pt x="26" y="6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0" y="5"/>
                      <a:pt x="19" y="4"/>
                      <a:pt x="18" y="4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4"/>
                      <a:pt x="11" y="4"/>
                      <a:pt x="10" y="5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10"/>
                      <a:pt x="4" y="1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8"/>
                      <a:pt x="5" y="19"/>
                      <a:pt x="5" y="19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10" y="24"/>
                      <a:pt x="10" y="24"/>
                      <a:pt x="11" y="25"/>
                    </a:cubicBezTo>
                    <a:cubicBezTo>
                      <a:pt x="12" y="29"/>
                      <a:pt x="12" y="29"/>
                      <a:pt x="12" y="29"/>
                    </a:cubicBezTo>
                    <a:cubicBezTo>
                      <a:pt x="16" y="29"/>
                      <a:pt x="16" y="29"/>
                      <a:pt x="16" y="29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8" y="25"/>
                      <a:pt x="19" y="24"/>
                      <a:pt x="20" y="24"/>
                    </a:cubicBezTo>
                    <a:lnTo>
                      <a:pt x="23" y="26"/>
                    </a:lnTo>
                    <a:close/>
                    <a:moveTo>
                      <a:pt x="11" y="18"/>
                    </a:moveTo>
                    <a:cubicBezTo>
                      <a:pt x="9" y="16"/>
                      <a:pt x="9" y="12"/>
                      <a:pt x="11" y="11"/>
                    </a:cubicBezTo>
                    <a:cubicBezTo>
                      <a:pt x="13" y="9"/>
                      <a:pt x="17" y="9"/>
                      <a:pt x="19" y="11"/>
                    </a:cubicBezTo>
                    <a:cubicBezTo>
                      <a:pt x="21" y="13"/>
                      <a:pt x="20" y="16"/>
                      <a:pt x="18" y="18"/>
                    </a:cubicBezTo>
                    <a:cubicBezTo>
                      <a:pt x="16" y="20"/>
                      <a:pt x="13" y="20"/>
                      <a:pt x="11" y="18"/>
                    </a:cubicBezTo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3" name="Freeform 109"/>
              <p:cNvSpPr>
                <a:spLocks noEditPoints="1"/>
              </p:cNvSpPr>
              <p:nvPr/>
            </p:nvSpPr>
            <p:spPr bwMode="auto">
              <a:xfrm>
                <a:off x="5646" y="3969"/>
                <a:ext cx="97" cy="92"/>
              </a:xfrm>
              <a:custGeom>
                <a:avLst/>
                <a:gdLst>
                  <a:gd name="T0" fmla="*/ 12 w 15"/>
                  <a:gd name="T1" fmla="*/ 13 h 14"/>
                  <a:gd name="T2" fmla="*/ 13 w 15"/>
                  <a:gd name="T3" fmla="*/ 12 h 14"/>
                  <a:gd name="T4" fmla="*/ 12 w 15"/>
                  <a:gd name="T5" fmla="*/ 10 h 14"/>
                  <a:gd name="T6" fmla="*/ 13 w 15"/>
                  <a:gd name="T7" fmla="*/ 9 h 14"/>
                  <a:gd name="T8" fmla="*/ 15 w 15"/>
                  <a:gd name="T9" fmla="*/ 8 h 14"/>
                  <a:gd name="T10" fmla="*/ 15 w 15"/>
                  <a:gd name="T11" fmla="*/ 6 h 14"/>
                  <a:gd name="T12" fmla="*/ 13 w 15"/>
                  <a:gd name="T13" fmla="*/ 6 h 14"/>
                  <a:gd name="T14" fmla="*/ 12 w 15"/>
                  <a:gd name="T15" fmla="*/ 5 h 14"/>
                  <a:gd name="T16" fmla="*/ 14 w 15"/>
                  <a:gd name="T17" fmla="*/ 3 h 14"/>
                  <a:gd name="T18" fmla="*/ 12 w 15"/>
                  <a:gd name="T19" fmla="*/ 2 h 14"/>
                  <a:gd name="T20" fmla="*/ 10 w 15"/>
                  <a:gd name="T21" fmla="*/ 2 h 14"/>
                  <a:gd name="T22" fmla="*/ 9 w 15"/>
                  <a:gd name="T23" fmla="*/ 2 h 14"/>
                  <a:gd name="T24" fmla="*/ 9 w 15"/>
                  <a:gd name="T25" fmla="*/ 0 h 14"/>
                  <a:gd name="T26" fmla="*/ 7 w 15"/>
                  <a:gd name="T27" fmla="*/ 0 h 14"/>
                  <a:gd name="T28" fmla="*/ 6 w 15"/>
                  <a:gd name="T29" fmla="*/ 2 h 14"/>
                  <a:gd name="T30" fmla="*/ 5 w 15"/>
                  <a:gd name="T31" fmla="*/ 2 h 14"/>
                  <a:gd name="T32" fmla="*/ 3 w 15"/>
                  <a:gd name="T33" fmla="*/ 1 h 14"/>
                  <a:gd name="T34" fmla="*/ 2 w 15"/>
                  <a:gd name="T35" fmla="*/ 2 h 14"/>
                  <a:gd name="T36" fmla="*/ 3 w 15"/>
                  <a:gd name="T37" fmla="*/ 4 h 14"/>
                  <a:gd name="T38" fmla="*/ 2 w 15"/>
                  <a:gd name="T39" fmla="*/ 5 h 14"/>
                  <a:gd name="T40" fmla="*/ 0 w 15"/>
                  <a:gd name="T41" fmla="*/ 6 h 14"/>
                  <a:gd name="T42" fmla="*/ 0 w 15"/>
                  <a:gd name="T43" fmla="*/ 8 h 14"/>
                  <a:gd name="T44" fmla="*/ 2 w 15"/>
                  <a:gd name="T45" fmla="*/ 8 h 14"/>
                  <a:gd name="T46" fmla="*/ 3 w 15"/>
                  <a:gd name="T47" fmla="*/ 9 h 14"/>
                  <a:gd name="T48" fmla="*/ 2 w 15"/>
                  <a:gd name="T49" fmla="*/ 11 h 14"/>
                  <a:gd name="T50" fmla="*/ 3 w 15"/>
                  <a:gd name="T51" fmla="*/ 13 h 14"/>
                  <a:gd name="T52" fmla="*/ 5 w 15"/>
                  <a:gd name="T53" fmla="*/ 12 h 14"/>
                  <a:gd name="T54" fmla="*/ 6 w 15"/>
                  <a:gd name="T55" fmla="*/ 12 h 14"/>
                  <a:gd name="T56" fmla="*/ 6 w 15"/>
                  <a:gd name="T57" fmla="*/ 14 h 14"/>
                  <a:gd name="T58" fmla="*/ 8 w 15"/>
                  <a:gd name="T59" fmla="*/ 14 h 14"/>
                  <a:gd name="T60" fmla="*/ 9 w 15"/>
                  <a:gd name="T61" fmla="*/ 12 h 14"/>
                  <a:gd name="T62" fmla="*/ 10 w 15"/>
                  <a:gd name="T63" fmla="*/ 12 h 14"/>
                  <a:gd name="T64" fmla="*/ 12 w 15"/>
                  <a:gd name="T65" fmla="*/ 13 h 14"/>
                  <a:gd name="T66" fmla="*/ 6 w 15"/>
                  <a:gd name="T67" fmla="*/ 9 h 14"/>
                  <a:gd name="T68" fmla="*/ 6 w 15"/>
                  <a:gd name="T69" fmla="*/ 5 h 14"/>
                  <a:gd name="T70" fmla="*/ 10 w 15"/>
                  <a:gd name="T71" fmla="*/ 5 h 14"/>
                  <a:gd name="T72" fmla="*/ 9 w 15"/>
                  <a:gd name="T73" fmla="*/ 9 h 14"/>
                  <a:gd name="T74" fmla="*/ 6 w 15"/>
                  <a:gd name="T75" fmla="*/ 9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5" h="14">
                    <a:moveTo>
                      <a:pt x="12" y="13"/>
                    </a:moveTo>
                    <a:cubicBezTo>
                      <a:pt x="13" y="12"/>
                      <a:pt x="13" y="12"/>
                      <a:pt x="13" y="12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2" y="10"/>
                      <a:pt x="13" y="9"/>
                      <a:pt x="13" y="9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5"/>
                      <a:pt x="13" y="5"/>
                      <a:pt x="12" y="5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10" y="2"/>
                      <a:pt x="9" y="2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2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3" y="9"/>
                      <a:pt x="3" y="9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2"/>
                      <a:pt x="6" y="12"/>
                      <a:pt x="6" y="12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2"/>
                      <a:pt x="10" y="12"/>
                      <a:pt x="10" y="12"/>
                    </a:cubicBezTo>
                    <a:lnTo>
                      <a:pt x="12" y="13"/>
                    </a:lnTo>
                    <a:close/>
                    <a:moveTo>
                      <a:pt x="6" y="9"/>
                    </a:moveTo>
                    <a:cubicBezTo>
                      <a:pt x="5" y="8"/>
                      <a:pt x="5" y="6"/>
                      <a:pt x="6" y="5"/>
                    </a:cubicBezTo>
                    <a:cubicBezTo>
                      <a:pt x="7" y="4"/>
                      <a:pt x="9" y="4"/>
                      <a:pt x="10" y="5"/>
                    </a:cubicBezTo>
                    <a:cubicBezTo>
                      <a:pt x="11" y="6"/>
                      <a:pt x="10" y="8"/>
                      <a:pt x="9" y="9"/>
                    </a:cubicBezTo>
                    <a:cubicBezTo>
                      <a:pt x="8" y="10"/>
                      <a:pt x="7" y="10"/>
                      <a:pt x="6" y="9"/>
                    </a:cubicBezTo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4" name="Line 110"/>
              <p:cNvSpPr>
                <a:spLocks noChangeShapeType="1"/>
              </p:cNvSpPr>
              <p:nvPr/>
            </p:nvSpPr>
            <p:spPr bwMode="auto">
              <a:xfrm>
                <a:off x="12651" y="7051"/>
                <a:ext cx="0" cy="0"/>
              </a:xfrm>
              <a:prstGeom prst="line">
                <a:avLst/>
              </a:prstGeom>
              <a:solidFill>
                <a:srgbClr val="4A7CC6"/>
              </a:solidFill>
              <a:ln w="34925" cap="flat">
                <a:solidFill>
                  <a:srgbClr val="172A88"/>
                </a:solidFill>
                <a:prstDash val="solid"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5" name="Freeform 111"/>
              <p:cNvSpPr/>
              <p:nvPr/>
            </p:nvSpPr>
            <p:spPr bwMode="auto">
              <a:xfrm>
                <a:off x="5402" y="3594"/>
                <a:ext cx="8398" cy="3483"/>
              </a:xfrm>
              <a:custGeom>
                <a:avLst/>
                <a:gdLst>
                  <a:gd name="T0" fmla="*/ 1236 w 1302"/>
                  <a:gd name="T1" fmla="*/ 538 h 538"/>
                  <a:gd name="T2" fmla="*/ 1201 w 1302"/>
                  <a:gd name="T3" fmla="*/ 538 h 538"/>
                  <a:gd name="T4" fmla="*/ 1201 w 1302"/>
                  <a:gd name="T5" fmla="*/ 530 h 538"/>
                  <a:gd name="T6" fmla="*/ 1236 w 1302"/>
                  <a:gd name="T7" fmla="*/ 530 h 538"/>
                  <a:gd name="T8" fmla="*/ 1294 w 1302"/>
                  <a:gd name="T9" fmla="*/ 472 h 538"/>
                  <a:gd name="T10" fmla="*/ 1294 w 1302"/>
                  <a:gd name="T11" fmla="*/ 67 h 538"/>
                  <a:gd name="T12" fmla="*/ 1236 w 1302"/>
                  <a:gd name="T13" fmla="*/ 8 h 538"/>
                  <a:gd name="T14" fmla="*/ 66 w 1302"/>
                  <a:gd name="T15" fmla="*/ 8 h 538"/>
                  <a:gd name="T16" fmla="*/ 8 w 1302"/>
                  <a:gd name="T17" fmla="*/ 67 h 538"/>
                  <a:gd name="T18" fmla="*/ 8 w 1302"/>
                  <a:gd name="T19" fmla="*/ 472 h 538"/>
                  <a:gd name="T20" fmla="*/ 66 w 1302"/>
                  <a:gd name="T21" fmla="*/ 530 h 538"/>
                  <a:gd name="T22" fmla="*/ 1124 w 1302"/>
                  <a:gd name="T23" fmla="*/ 530 h 538"/>
                  <a:gd name="T24" fmla="*/ 1124 w 1302"/>
                  <a:gd name="T25" fmla="*/ 538 h 538"/>
                  <a:gd name="T26" fmla="*/ 66 w 1302"/>
                  <a:gd name="T27" fmla="*/ 538 h 538"/>
                  <a:gd name="T28" fmla="*/ 0 w 1302"/>
                  <a:gd name="T29" fmla="*/ 472 h 538"/>
                  <a:gd name="T30" fmla="*/ 0 w 1302"/>
                  <a:gd name="T31" fmla="*/ 67 h 538"/>
                  <a:gd name="T32" fmla="*/ 66 w 1302"/>
                  <a:gd name="T33" fmla="*/ 0 h 538"/>
                  <a:gd name="T34" fmla="*/ 1236 w 1302"/>
                  <a:gd name="T35" fmla="*/ 0 h 538"/>
                  <a:gd name="T36" fmla="*/ 1302 w 1302"/>
                  <a:gd name="T37" fmla="*/ 67 h 538"/>
                  <a:gd name="T38" fmla="*/ 1302 w 1302"/>
                  <a:gd name="T39" fmla="*/ 472 h 538"/>
                  <a:gd name="T40" fmla="*/ 1236 w 1302"/>
                  <a:gd name="T41" fmla="*/ 538 h 5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302" h="538">
                    <a:moveTo>
                      <a:pt x="1236" y="538"/>
                    </a:moveTo>
                    <a:cubicBezTo>
                      <a:pt x="1201" y="538"/>
                      <a:pt x="1201" y="538"/>
                      <a:pt x="1201" y="538"/>
                    </a:cubicBezTo>
                    <a:cubicBezTo>
                      <a:pt x="1201" y="530"/>
                      <a:pt x="1201" y="530"/>
                      <a:pt x="1201" y="530"/>
                    </a:cubicBezTo>
                    <a:cubicBezTo>
                      <a:pt x="1236" y="530"/>
                      <a:pt x="1236" y="530"/>
                      <a:pt x="1236" y="530"/>
                    </a:cubicBezTo>
                    <a:cubicBezTo>
                      <a:pt x="1268" y="530"/>
                      <a:pt x="1294" y="504"/>
                      <a:pt x="1294" y="472"/>
                    </a:cubicBezTo>
                    <a:cubicBezTo>
                      <a:pt x="1294" y="67"/>
                      <a:pt x="1294" y="67"/>
                      <a:pt x="1294" y="67"/>
                    </a:cubicBezTo>
                    <a:cubicBezTo>
                      <a:pt x="1294" y="35"/>
                      <a:pt x="1268" y="8"/>
                      <a:pt x="1236" y="8"/>
                    </a:cubicBezTo>
                    <a:cubicBezTo>
                      <a:pt x="66" y="8"/>
                      <a:pt x="66" y="8"/>
                      <a:pt x="66" y="8"/>
                    </a:cubicBezTo>
                    <a:cubicBezTo>
                      <a:pt x="34" y="8"/>
                      <a:pt x="8" y="35"/>
                      <a:pt x="8" y="67"/>
                    </a:cubicBezTo>
                    <a:cubicBezTo>
                      <a:pt x="8" y="472"/>
                      <a:pt x="8" y="472"/>
                      <a:pt x="8" y="472"/>
                    </a:cubicBezTo>
                    <a:cubicBezTo>
                      <a:pt x="8" y="504"/>
                      <a:pt x="34" y="530"/>
                      <a:pt x="66" y="530"/>
                    </a:cubicBezTo>
                    <a:cubicBezTo>
                      <a:pt x="1124" y="530"/>
                      <a:pt x="1124" y="530"/>
                      <a:pt x="1124" y="530"/>
                    </a:cubicBezTo>
                    <a:cubicBezTo>
                      <a:pt x="1124" y="538"/>
                      <a:pt x="1124" y="538"/>
                      <a:pt x="1124" y="538"/>
                    </a:cubicBezTo>
                    <a:cubicBezTo>
                      <a:pt x="66" y="538"/>
                      <a:pt x="66" y="538"/>
                      <a:pt x="66" y="538"/>
                    </a:cubicBezTo>
                    <a:cubicBezTo>
                      <a:pt x="30" y="538"/>
                      <a:pt x="0" y="508"/>
                      <a:pt x="0" y="472"/>
                    </a:cubicBezTo>
                    <a:cubicBezTo>
                      <a:pt x="0" y="67"/>
                      <a:pt x="0" y="67"/>
                      <a:pt x="0" y="67"/>
                    </a:cubicBezTo>
                    <a:cubicBezTo>
                      <a:pt x="0" y="30"/>
                      <a:pt x="30" y="0"/>
                      <a:pt x="66" y="0"/>
                    </a:cubicBezTo>
                    <a:cubicBezTo>
                      <a:pt x="1236" y="0"/>
                      <a:pt x="1236" y="0"/>
                      <a:pt x="1236" y="0"/>
                    </a:cubicBezTo>
                    <a:cubicBezTo>
                      <a:pt x="1272" y="0"/>
                      <a:pt x="1302" y="30"/>
                      <a:pt x="1302" y="67"/>
                    </a:cubicBezTo>
                    <a:cubicBezTo>
                      <a:pt x="1302" y="472"/>
                      <a:pt x="1302" y="472"/>
                      <a:pt x="1302" y="472"/>
                    </a:cubicBezTo>
                    <a:cubicBezTo>
                      <a:pt x="1302" y="508"/>
                      <a:pt x="1272" y="538"/>
                      <a:pt x="1236" y="538"/>
                    </a:cubicBezTo>
                    <a:close/>
                  </a:path>
                </a:pathLst>
              </a:custGeom>
              <a:solidFill>
                <a:srgbClr val="2F55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6" name="Oval 112"/>
              <p:cNvSpPr>
                <a:spLocks noChangeArrowheads="1"/>
              </p:cNvSpPr>
              <p:nvPr/>
            </p:nvSpPr>
            <p:spPr bwMode="auto">
              <a:xfrm>
                <a:off x="12567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7" name="Oval 113"/>
              <p:cNvSpPr>
                <a:spLocks noChangeArrowheads="1"/>
              </p:cNvSpPr>
              <p:nvPr/>
            </p:nvSpPr>
            <p:spPr bwMode="auto">
              <a:xfrm>
                <a:off x="12465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8" name="Oval 114"/>
              <p:cNvSpPr>
                <a:spLocks noChangeArrowheads="1"/>
              </p:cNvSpPr>
              <p:nvPr/>
            </p:nvSpPr>
            <p:spPr bwMode="auto">
              <a:xfrm>
                <a:off x="12380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9" name="Oval 115"/>
              <p:cNvSpPr>
                <a:spLocks noChangeArrowheads="1"/>
              </p:cNvSpPr>
              <p:nvPr/>
            </p:nvSpPr>
            <p:spPr bwMode="auto">
              <a:xfrm>
                <a:off x="12296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0" name="Oval 116"/>
              <p:cNvSpPr>
                <a:spLocks noChangeArrowheads="1"/>
              </p:cNvSpPr>
              <p:nvPr/>
            </p:nvSpPr>
            <p:spPr bwMode="auto">
              <a:xfrm>
                <a:off x="12211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1" name="Oval 117"/>
              <p:cNvSpPr>
                <a:spLocks noChangeArrowheads="1"/>
              </p:cNvSpPr>
              <p:nvPr/>
            </p:nvSpPr>
            <p:spPr bwMode="auto">
              <a:xfrm>
                <a:off x="12129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2" name="Oval 118"/>
              <p:cNvSpPr>
                <a:spLocks noChangeArrowheads="1"/>
              </p:cNvSpPr>
              <p:nvPr/>
            </p:nvSpPr>
            <p:spPr bwMode="auto">
              <a:xfrm>
                <a:off x="12045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3" name="Oval 119"/>
              <p:cNvSpPr>
                <a:spLocks noChangeArrowheads="1"/>
              </p:cNvSpPr>
              <p:nvPr/>
            </p:nvSpPr>
            <p:spPr bwMode="auto">
              <a:xfrm>
                <a:off x="11960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4" name="Oval 120"/>
              <p:cNvSpPr>
                <a:spLocks noChangeArrowheads="1"/>
              </p:cNvSpPr>
              <p:nvPr/>
            </p:nvSpPr>
            <p:spPr bwMode="auto">
              <a:xfrm>
                <a:off x="11878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5" name="Oval 121"/>
              <p:cNvSpPr>
                <a:spLocks noChangeArrowheads="1"/>
              </p:cNvSpPr>
              <p:nvPr/>
            </p:nvSpPr>
            <p:spPr bwMode="auto">
              <a:xfrm>
                <a:off x="11794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6" name="Oval 122"/>
              <p:cNvSpPr>
                <a:spLocks noChangeArrowheads="1"/>
              </p:cNvSpPr>
              <p:nvPr/>
            </p:nvSpPr>
            <p:spPr bwMode="auto">
              <a:xfrm>
                <a:off x="11709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7" name="Oval 123"/>
              <p:cNvSpPr>
                <a:spLocks noChangeArrowheads="1"/>
              </p:cNvSpPr>
              <p:nvPr/>
            </p:nvSpPr>
            <p:spPr bwMode="auto">
              <a:xfrm>
                <a:off x="11625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8" name="Oval 124"/>
              <p:cNvSpPr>
                <a:spLocks noChangeArrowheads="1"/>
              </p:cNvSpPr>
              <p:nvPr/>
            </p:nvSpPr>
            <p:spPr bwMode="auto">
              <a:xfrm>
                <a:off x="11543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99" name="Oval 125"/>
              <p:cNvSpPr>
                <a:spLocks noChangeArrowheads="1"/>
              </p:cNvSpPr>
              <p:nvPr/>
            </p:nvSpPr>
            <p:spPr bwMode="auto">
              <a:xfrm>
                <a:off x="11458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0" name="Oval 126"/>
              <p:cNvSpPr>
                <a:spLocks noChangeArrowheads="1"/>
              </p:cNvSpPr>
              <p:nvPr/>
            </p:nvSpPr>
            <p:spPr bwMode="auto">
              <a:xfrm>
                <a:off x="11374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1" name="Oval 127"/>
              <p:cNvSpPr>
                <a:spLocks noChangeArrowheads="1"/>
              </p:cNvSpPr>
              <p:nvPr/>
            </p:nvSpPr>
            <p:spPr bwMode="auto">
              <a:xfrm>
                <a:off x="11289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2" name="Oval 128"/>
              <p:cNvSpPr>
                <a:spLocks noChangeArrowheads="1"/>
              </p:cNvSpPr>
              <p:nvPr/>
            </p:nvSpPr>
            <p:spPr bwMode="auto">
              <a:xfrm>
                <a:off x="11207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3" name="Oval 129"/>
              <p:cNvSpPr>
                <a:spLocks noChangeArrowheads="1"/>
              </p:cNvSpPr>
              <p:nvPr/>
            </p:nvSpPr>
            <p:spPr bwMode="auto">
              <a:xfrm>
                <a:off x="11123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4" name="Oval 130"/>
              <p:cNvSpPr>
                <a:spLocks noChangeArrowheads="1"/>
              </p:cNvSpPr>
              <p:nvPr/>
            </p:nvSpPr>
            <p:spPr bwMode="auto">
              <a:xfrm>
                <a:off x="11038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5" name="Oval 131"/>
              <p:cNvSpPr>
                <a:spLocks noChangeArrowheads="1"/>
              </p:cNvSpPr>
              <p:nvPr/>
            </p:nvSpPr>
            <p:spPr bwMode="auto">
              <a:xfrm>
                <a:off x="10956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6" name="Oval 132"/>
              <p:cNvSpPr>
                <a:spLocks noChangeArrowheads="1"/>
              </p:cNvSpPr>
              <p:nvPr/>
            </p:nvSpPr>
            <p:spPr bwMode="auto">
              <a:xfrm>
                <a:off x="10872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7" name="Oval 133"/>
              <p:cNvSpPr>
                <a:spLocks noChangeArrowheads="1"/>
              </p:cNvSpPr>
              <p:nvPr/>
            </p:nvSpPr>
            <p:spPr bwMode="auto">
              <a:xfrm>
                <a:off x="10787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8" name="Oval 134"/>
              <p:cNvSpPr>
                <a:spLocks noChangeArrowheads="1"/>
              </p:cNvSpPr>
              <p:nvPr/>
            </p:nvSpPr>
            <p:spPr bwMode="auto">
              <a:xfrm>
                <a:off x="10703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09" name="Oval 135"/>
              <p:cNvSpPr>
                <a:spLocks noChangeArrowheads="1"/>
              </p:cNvSpPr>
              <p:nvPr/>
            </p:nvSpPr>
            <p:spPr bwMode="auto">
              <a:xfrm>
                <a:off x="10620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0" name="Oval 136"/>
              <p:cNvSpPr>
                <a:spLocks noChangeArrowheads="1"/>
              </p:cNvSpPr>
              <p:nvPr/>
            </p:nvSpPr>
            <p:spPr bwMode="auto">
              <a:xfrm>
                <a:off x="10535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1" name="Oval 137"/>
              <p:cNvSpPr>
                <a:spLocks noChangeArrowheads="1"/>
              </p:cNvSpPr>
              <p:nvPr/>
            </p:nvSpPr>
            <p:spPr bwMode="auto">
              <a:xfrm>
                <a:off x="10451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2" name="Oval 138"/>
              <p:cNvSpPr>
                <a:spLocks noChangeArrowheads="1"/>
              </p:cNvSpPr>
              <p:nvPr/>
            </p:nvSpPr>
            <p:spPr bwMode="auto">
              <a:xfrm>
                <a:off x="10369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3" name="Oval 139"/>
              <p:cNvSpPr>
                <a:spLocks noChangeArrowheads="1"/>
              </p:cNvSpPr>
              <p:nvPr/>
            </p:nvSpPr>
            <p:spPr bwMode="auto">
              <a:xfrm>
                <a:off x="10284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4" name="Oval 140"/>
              <p:cNvSpPr>
                <a:spLocks noChangeArrowheads="1"/>
              </p:cNvSpPr>
              <p:nvPr/>
            </p:nvSpPr>
            <p:spPr bwMode="auto">
              <a:xfrm>
                <a:off x="10200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5" name="Oval 141"/>
              <p:cNvSpPr>
                <a:spLocks noChangeArrowheads="1"/>
              </p:cNvSpPr>
              <p:nvPr/>
            </p:nvSpPr>
            <p:spPr bwMode="auto">
              <a:xfrm>
                <a:off x="10115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6" name="Oval 142"/>
              <p:cNvSpPr>
                <a:spLocks noChangeArrowheads="1"/>
              </p:cNvSpPr>
              <p:nvPr/>
            </p:nvSpPr>
            <p:spPr bwMode="auto">
              <a:xfrm>
                <a:off x="10033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7" name="Oval 143"/>
              <p:cNvSpPr>
                <a:spLocks noChangeArrowheads="1"/>
              </p:cNvSpPr>
              <p:nvPr/>
            </p:nvSpPr>
            <p:spPr bwMode="auto">
              <a:xfrm>
                <a:off x="9949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8" name="Oval 144"/>
              <p:cNvSpPr>
                <a:spLocks noChangeArrowheads="1"/>
              </p:cNvSpPr>
              <p:nvPr/>
            </p:nvSpPr>
            <p:spPr bwMode="auto">
              <a:xfrm>
                <a:off x="9864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19" name="Oval 145"/>
              <p:cNvSpPr>
                <a:spLocks noChangeArrowheads="1"/>
              </p:cNvSpPr>
              <p:nvPr/>
            </p:nvSpPr>
            <p:spPr bwMode="auto">
              <a:xfrm>
                <a:off x="9780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0" name="Oval 146"/>
              <p:cNvSpPr>
                <a:spLocks noChangeArrowheads="1"/>
              </p:cNvSpPr>
              <p:nvPr/>
            </p:nvSpPr>
            <p:spPr bwMode="auto">
              <a:xfrm>
                <a:off x="9698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1" name="Oval 147"/>
              <p:cNvSpPr>
                <a:spLocks noChangeArrowheads="1"/>
              </p:cNvSpPr>
              <p:nvPr/>
            </p:nvSpPr>
            <p:spPr bwMode="auto">
              <a:xfrm>
                <a:off x="9613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2" name="Oval 148"/>
              <p:cNvSpPr>
                <a:spLocks noChangeArrowheads="1"/>
              </p:cNvSpPr>
              <p:nvPr/>
            </p:nvSpPr>
            <p:spPr bwMode="auto">
              <a:xfrm>
                <a:off x="9529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3" name="Oval 149"/>
              <p:cNvSpPr>
                <a:spLocks noChangeArrowheads="1"/>
              </p:cNvSpPr>
              <p:nvPr/>
            </p:nvSpPr>
            <p:spPr bwMode="auto">
              <a:xfrm>
                <a:off x="9447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4" name="Oval 150"/>
              <p:cNvSpPr>
                <a:spLocks noChangeArrowheads="1"/>
              </p:cNvSpPr>
              <p:nvPr/>
            </p:nvSpPr>
            <p:spPr bwMode="auto">
              <a:xfrm>
                <a:off x="9362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5" name="Oval 151"/>
              <p:cNvSpPr>
                <a:spLocks noChangeArrowheads="1"/>
              </p:cNvSpPr>
              <p:nvPr/>
            </p:nvSpPr>
            <p:spPr bwMode="auto">
              <a:xfrm>
                <a:off x="9278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6" name="Oval 152"/>
              <p:cNvSpPr>
                <a:spLocks noChangeArrowheads="1"/>
              </p:cNvSpPr>
              <p:nvPr/>
            </p:nvSpPr>
            <p:spPr bwMode="auto">
              <a:xfrm>
                <a:off x="9193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7" name="Oval 153"/>
              <p:cNvSpPr>
                <a:spLocks noChangeArrowheads="1"/>
              </p:cNvSpPr>
              <p:nvPr/>
            </p:nvSpPr>
            <p:spPr bwMode="auto">
              <a:xfrm>
                <a:off x="9111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8" name="Oval 154"/>
              <p:cNvSpPr>
                <a:spLocks noChangeArrowheads="1"/>
              </p:cNvSpPr>
              <p:nvPr/>
            </p:nvSpPr>
            <p:spPr bwMode="auto">
              <a:xfrm>
                <a:off x="9027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29" name="Oval 155"/>
              <p:cNvSpPr>
                <a:spLocks noChangeArrowheads="1"/>
              </p:cNvSpPr>
              <p:nvPr/>
            </p:nvSpPr>
            <p:spPr bwMode="auto">
              <a:xfrm>
                <a:off x="8942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0" name="Oval 156"/>
              <p:cNvSpPr>
                <a:spLocks noChangeArrowheads="1"/>
              </p:cNvSpPr>
              <p:nvPr/>
            </p:nvSpPr>
            <p:spPr bwMode="auto">
              <a:xfrm>
                <a:off x="8858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1" name="Oval 157"/>
              <p:cNvSpPr>
                <a:spLocks noChangeArrowheads="1"/>
              </p:cNvSpPr>
              <p:nvPr/>
            </p:nvSpPr>
            <p:spPr bwMode="auto">
              <a:xfrm>
                <a:off x="8776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2" name="Oval 158"/>
              <p:cNvSpPr>
                <a:spLocks noChangeArrowheads="1"/>
              </p:cNvSpPr>
              <p:nvPr/>
            </p:nvSpPr>
            <p:spPr bwMode="auto">
              <a:xfrm>
                <a:off x="8691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3" name="Oval 159"/>
              <p:cNvSpPr>
                <a:spLocks noChangeArrowheads="1"/>
              </p:cNvSpPr>
              <p:nvPr/>
            </p:nvSpPr>
            <p:spPr bwMode="auto">
              <a:xfrm>
                <a:off x="8607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4" name="Oval 160"/>
              <p:cNvSpPr>
                <a:spLocks noChangeArrowheads="1"/>
              </p:cNvSpPr>
              <p:nvPr/>
            </p:nvSpPr>
            <p:spPr bwMode="auto">
              <a:xfrm>
                <a:off x="8525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5" name="Oval 161"/>
              <p:cNvSpPr>
                <a:spLocks noChangeArrowheads="1"/>
              </p:cNvSpPr>
              <p:nvPr/>
            </p:nvSpPr>
            <p:spPr bwMode="auto">
              <a:xfrm>
                <a:off x="8440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6" name="Oval 162"/>
              <p:cNvSpPr>
                <a:spLocks noChangeArrowheads="1"/>
              </p:cNvSpPr>
              <p:nvPr/>
            </p:nvSpPr>
            <p:spPr bwMode="auto">
              <a:xfrm>
                <a:off x="8356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7" name="Oval 163"/>
              <p:cNvSpPr>
                <a:spLocks noChangeArrowheads="1"/>
              </p:cNvSpPr>
              <p:nvPr/>
            </p:nvSpPr>
            <p:spPr bwMode="auto">
              <a:xfrm>
                <a:off x="8271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8" name="Oval 164"/>
              <p:cNvSpPr>
                <a:spLocks noChangeArrowheads="1"/>
              </p:cNvSpPr>
              <p:nvPr/>
            </p:nvSpPr>
            <p:spPr bwMode="auto">
              <a:xfrm>
                <a:off x="8188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39" name="Oval 165"/>
              <p:cNvSpPr>
                <a:spLocks noChangeArrowheads="1"/>
              </p:cNvSpPr>
              <p:nvPr/>
            </p:nvSpPr>
            <p:spPr bwMode="auto">
              <a:xfrm>
                <a:off x="8104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0" name="Oval 166"/>
              <p:cNvSpPr>
                <a:spLocks noChangeArrowheads="1"/>
              </p:cNvSpPr>
              <p:nvPr/>
            </p:nvSpPr>
            <p:spPr bwMode="auto">
              <a:xfrm>
                <a:off x="8019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1" name="Oval 167"/>
              <p:cNvSpPr>
                <a:spLocks noChangeArrowheads="1"/>
              </p:cNvSpPr>
              <p:nvPr/>
            </p:nvSpPr>
            <p:spPr bwMode="auto">
              <a:xfrm>
                <a:off x="7935" y="6922"/>
                <a:ext cx="42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2" name="Oval 168"/>
              <p:cNvSpPr>
                <a:spLocks noChangeArrowheads="1"/>
              </p:cNvSpPr>
              <p:nvPr/>
            </p:nvSpPr>
            <p:spPr bwMode="auto">
              <a:xfrm>
                <a:off x="7853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3" name="Oval 169"/>
              <p:cNvSpPr>
                <a:spLocks noChangeArrowheads="1"/>
              </p:cNvSpPr>
              <p:nvPr/>
            </p:nvSpPr>
            <p:spPr bwMode="auto">
              <a:xfrm>
                <a:off x="7768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4" name="Oval 170"/>
              <p:cNvSpPr>
                <a:spLocks noChangeArrowheads="1"/>
              </p:cNvSpPr>
              <p:nvPr/>
            </p:nvSpPr>
            <p:spPr bwMode="auto">
              <a:xfrm>
                <a:off x="7684" y="6922"/>
                <a:ext cx="39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5" name="Oval 171"/>
              <p:cNvSpPr>
                <a:spLocks noChangeArrowheads="1"/>
              </p:cNvSpPr>
              <p:nvPr/>
            </p:nvSpPr>
            <p:spPr bwMode="auto">
              <a:xfrm>
                <a:off x="7594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6" name="Oval 172"/>
              <p:cNvSpPr>
                <a:spLocks noChangeArrowheads="1"/>
              </p:cNvSpPr>
              <p:nvPr/>
            </p:nvSpPr>
            <p:spPr bwMode="auto">
              <a:xfrm>
                <a:off x="7510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7" name="Oval 173"/>
              <p:cNvSpPr>
                <a:spLocks noChangeArrowheads="1"/>
              </p:cNvSpPr>
              <p:nvPr/>
            </p:nvSpPr>
            <p:spPr bwMode="auto">
              <a:xfrm>
                <a:off x="7425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8" name="Oval 174"/>
              <p:cNvSpPr>
                <a:spLocks noChangeArrowheads="1"/>
              </p:cNvSpPr>
              <p:nvPr/>
            </p:nvSpPr>
            <p:spPr bwMode="auto">
              <a:xfrm>
                <a:off x="7343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49" name="Oval 175"/>
              <p:cNvSpPr>
                <a:spLocks noChangeArrowheads="1"/>
              </p:cNvSpPr>
              <p:nvPr/>
            </p:nvSpPr>
            <p:spPr bwMode="auto">
              <a:xfrm>
                <a:off x="7259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0" name="Oval 176"/>
              <p:cNvSpPr>
                <a:spLocks noChangeArrowheads="1"/>
              </p:cNvSpPr>
              <p:nvPr/>
            </p:nvSpPr>
            <p:spPr bwMode="auto">
              <a:xfrm>
                <a:off x="7174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1" name="Oval 177"/>
              <p:cNvSpPr>
                <a:spLocks noChangeArrowheads="1"/>
              </p:cNvSpPr>
              <p:nvPr/>
            </p:nvSpPr>
            <p:spPr bwMode="auto">
              <a:xfrm>
                <a:off x="7092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2" name="Oval 178"/>
              <p:cNvSpPr>
                <a:spLocks noChangeArrowheads="1"/>
              </p:cNvSpPr>
              <p:nvPr/>
            </p:nvSpPr>
            <p:spPr bwMode="auto">
              <a:xfrm>
                <a:off x="7008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3" name="Oval 179"/>
              <p:cNvSpPr>
                <a:spLocks noChangeArrowheads="1"/>
              </p:cNvSpPr>
              <p:nvPr/>
            </p:nvSpPr>
            <p:spPr bwMode="auto">
              <a:xfrm>
                <a:off x="6923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4" name="Oval 180"/>
              <p:cNvSpPr>
                <a:spLocks noChangeArrowheads="1"/>
              </p:cNvSpPr>
              <p:nvPr/>
            </p:nvSpPr>
            <p:spPr bwMode="auto">
              <a:xfrm>
                <a:off x="6839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5" name="Oval 181"/>
              <p:cNvSpPr>
                <a:spLocks noChangeArrowheads="1"/>
              </p:cNvSpPr>
              <p:nvPr/>
            </p:nvSpPr>
            <p:spPr bwMode="auto">
              <a:xfrm>
                <a:off x="6757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6" name="Oval 182"/>
              <p:cNvSpPr>
                <a:spLocks noChangeArrowheads="1"/>
              </p:cNvSpPr>
              <p:nvPr/>
            </p:nvSpPr>
            <p:spPr bwMode="auto">
              <a:xfrm>
                <a:off x="6672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7" name="Oval 183"/>
              <p:cNvSpPr>
                <a:spLocks noChangeArrowheads="1"/>
              </p:cNvSpPr>
              <p:nvPr/>
            </p:nvSpPr>
            <p:spPr bwMode="auto">
              <a:xfrm>
                <a:off x="6588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8" name="Oval 184"/>
              <p:cNvSpPr>
                <a:spLocks noChangeArrowheads="1"/>
              </p:cNvSpPr>
              <p:nvPr/>
            </p:nvSpPr>
            <p:spPr bwMode="auto">
              <a:xfrm>
                <a:off x="6503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59" name="Oval 185"/>
              <p:cNvSpPr>
                <a:spLocks noChangeArrowheads="1"/>
              </p:cNvSpPr>
              <p:nvPr/>
            </p:nvSpPr>
            <p:spPr bwMode="auto">
              <a:xfrm>
                <a:off x="6421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0" name="Oval 186"/>
              <p:cNvSpPr>
                <a:spLocks noChangeArrowheads="1"/>
              </p:cNvSpPr>
              <p:nvPr/>
            </p:nvSpPr>
            <p:spPr bwMode="auto">
              <a:xfrm>
                <a:off x="6337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1" name="Oval 187"/>
              <p:cNvSpPr>
                <a:spLocks noChangeArrowheads="1"/>
              </p:cNvSpPr>
              <p:nvPr/>
            </p:nvSpPr>
            <p:spPr bwMode="auto">
              <a:xfrm>
                <a:off x="6252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2" name="Oval 188"/>
              <p:cNvSpPr>
                <a:spLocks noChangeArrowheads="1"/>
              </p:cNvSpPr>
              <p:nvPr/>
            </p:nvSpPr>
            <p:spPr bwMode="auto">
              <a:xfrm>
                <a:off x="6170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3" name="Oval 189"/>
              <p:cNvSpPr>
                <a:spLocks noChangeArrowheads="1"/>
              </p:cNvSpPr>
              <p:nvPr/>
            </p:nvSpPr>
            <p:spPr bwMode="auto">
              <a:xfrm>
                <a:off x="6086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4" name="Oval 190"/>
              <p:cNvSpPr>
                <a:spLocks noChangeArrowheads="1"/>
              </p:cNvSpPr>
              <p:nvPr/>
            </p:nvSpPr>
            <p:spPr bwMode="auto">
              <a:xfrm>
                <a:off x="6001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5" name="Oval 191"/>
              <p:cNvSpPr>
                <a:spLocks noChangeArrowheads="1"/>
              </p:cNvSpPr>
              <p:nvPr/>
            </p:nvSpPr>
            <p:spPr bwMode="auto">
              <a:xfrm>
                <a:off x="5917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6" name="Oval 192"/>
              <p:cNvSpPr>
                <a:spLocks noChangeArrowheads="1"/>
              </p:cNvSpPr>
              <p:nvPr/>
            </p:nvSpPr>
            <p:spPr bwMode="auto">
              <a:xfrm>
                <a:off x="5835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7" name="Freeform 193"/>
              <p:cNvSpPr/>
              <p:nvPr/>
            </p:nvSpPr>
            <p:spPr bwMode="auto">
              <a:xfrm>
                <a:off x="5750" y="6915"/>
                <a:ext cx="46" cy="46"/>
              </a:xfrm>
              <a:custGeom>
                <a:avLst/>
                <a:gdLst>
                  <a:gd name="T0" fmla="*/ 0 w 7"/>
                  <a:gd name="T1" fmla="*/ 2 h 7"/>
                  <a:gd name="T2" fmla="*/ 4 w 7"/>
                  <a:gd name="T3" fmla="*/ 0 h 7"/>
                  <a:gd name="T4" fmla="*/ 7 w 7"/>
                  <a:gd name="T5" fmla="*/ 4 h 7"/>
                  <a:gd name="T6" fmla="*/ 3 w 7"/>
                  <a:gd name="T7" fmla="*/ 7 h 7"/>
                  <a:gd name="T8" fmla="*/ 0 w 7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2"/>
                    </a:moveTo>
                    <a:cubicBezTo>
                      <a:pt x="1" y="1"/>
                      <a:pt x="3" y="0"/>
                      <a:pt x="4" y="0"/>
                    </a:cubicBezTo>
                    <a:cubicBezTo>
                      <a:pt x="6" y="0"/>
                      <a:pt x="7" y="2"/>
                      <a:pt x="7" y="4"/>
                    </a:cubicBezTo>
                    <a:cubicBezTo>
                      <a:pt x="7" y="6"/>
                      <a:pt x="5" y="7"/>
                      <a:pt x="3" y="7"/>
                    </a:cubicBezTo>
                    <a:cubicBezTo>
                      <a:pt x="1" y="6"/>
                      <a:pt x="0" y="4"/>
                      <a:pt x="0" y="2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8" name="Freeform 194"/>
              <p:cNvSpPr/>
              <p:nvPr/>
            </p:nvSpPr>
            <p:spPr bwMode="auto">
              <a:xfrm>
                <a:off x="5666" y="6881"/>
                <a:ext cx="53" cy="53"/>
              </a:xfrm>
              <a:custGeom>
                <a:avLst/>
                <a:gdLst>
                  <a:gd name="T0" fmla="*/ 1 w 8"/>
                  <a:gd name="T1" fmla="*/ 2 h 8"/>
                  <a:gd name="T2" fmla="*/ 6 w 8"/>
                  <a:gd name="T3" fmla="*/ 1 h 8"/>
                  <a:gd name="T4" fmla="*/ 7 w 8"/>
                  <a:gd name="T5" fmla="*/ 5 h 8"/>
                  <a:gd name="T6" fmla="*/ 3 w 8"/>
                  <a:gd name="T7" fmla="*/ 7 h 8"/>
                  <a:gd name="T8" fmla="*/ 1 w 8"/>
                  <a:gd name="T9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1" y="2"/>
                    </a:moveTo>
                    <a:cubicBezTo>
                      <a:pt x="2" y="1"/>
                      <a:pt x="4" y="0"/>
                      <a:pt x="6" y="1"/>
                    </a:cubicBezTo>
                    <a:cubicBezTo>
                      <a:pt x="8" y="2"/>
                      <a:pt x="8" y="4"/>
                      <a:pt x="7" y="5"/>
                    </a:cubicBezTo>
                    <a:cubicBezTo>
                      <a:pt x="7" y="7"/>
                      <a:pt x="5" y="8"/>
                      <a:pt x="3" y="7"/>
                    </a:cubicBezTo>
                    <a:cubicBezTo>
                      <a:pt x="1" y="6"/>
                      <a:pt x="0" y="4"/>
                      <a:pt x="1" y="2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69" name="Freeform 195"/>
              <p:cNvSpPr/>
              <p:nvPr/>
            </p:nvSpPr>
            <p:spPr bwMode="auto">
              <a:xfrm>
                <a:off x="5603" y="6838"/>
                <a:ext cx="51" cy="43"/>
              </a:xfrm>
              <a:custGeom>
                <a:avLst/>
                <a:gdLst>
                  <a:gd name="T0" fmla="*/ 2 w 8"/>
                  <a:gd name="T1" fmla="*/ 1 h 7"/>
                  <a:gd name="T2" fmla="*/ 6 w 8"/>
                  <a:gd name="T3" fmla="*/ 1 h 7"/>
                  <a:gd name="T4" fmla="*/ 6 w 8"/>
                  <a:gd name="T5" fmla="*/ 6 h 7"/>
                  <a:gd name="T6" fmla="*/ 2 w 8"/>
                  <a:gd name="T7" fmla="*/ 6 h 7"/>
                  <a:gd name="T8" fmla="*/ 2 w 8"/>
                  <a:gd name="T9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2" y="1"/>
                    </a:moveTo>
                    <a:cubicBezTo>
                      <a:pt x="3" y="0"/>
                      <a:pt x="5" y="0"/>
                      <a:pt x="6" y="1"/>
                    </a:cubicBezTo>
                    <a:cubicBezTo>
                      <a:pt x="8" y="2"/>
                      <a:pt x="8" y="4"/>
                      <a:pt x="6" y="6"/>
                    </a:cubicBezTo>
                    <a:cubicBezTo>
                      <a:pt x="5" y="7"/>
                      <a:pt x="3" y="7"/>
                      <a:pt x="2" y="6"/>
                    </a:cubicBezTo>
                    <a:cubicBezTo>
                      <a:pt x="0" y="4"/>
                      <a:pt x="0" y="2"/>
                      <a:pt x="2" y="1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0" name="Freeform 196"/>
              <p:cNvSpPr/>
              <p:nvPr/>
            </p:nvSpPr>
            <p:spPr bwMode="auto">
              <a:xfrm>
                <a:off x="5550" y="6766"/>
                <a:ext cx="53" cy="53"/>
              </a:xfrm>
              <a:custGeom>
                <a:avLst/>
                <a:gdLst>
                  <a:gd name="T0" fmla="*/ 2 w 8"/>
                  <a:gd name="T1" fmla="*/ 1 h 8"/>
                  <a:gd name="T2" fmla="*/ 7 w 8"/>
                  <a:gd name="T3" fmla="*/ 2 h 8"/>
                  <a:gd name="T4" fmla="*/ 6 w 8"/>
                  <a:gd name="T5" fmla="*/ 7 h 8"/>
                  <a:gd name="T6" fmla="*/ 1 w 8"/>
                  <a:gd name="T7" fmla="*/ 6 h 8"/>
                  <a:gd name="T8" fmla="*/ 2 w 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2" y="1"/>
                    </a:moveTo>
                    <a:cubicBezTo>
                      <a:pt x="4" y="0"/>
                      <a:pt x="6" y="1"/>
                      <a:pt x="7" y="2"/>
                    </a:cubicBezTo>
                    <a:cubicBezTo>
                      <a:pt x="8" y="4"/>
                      <a:pt x="7" y="6"/>
                      <a:pt x="6" y="7"/>
                    </a:cubicBezTo>
                    <a:cubicBezTo>
                      <a:pt x="4" y="8"/>
                      <a:pt x="2" y="8"/>
                      <a:pt x="1" y="6"/>
                    </a:cubicBezTo>
                    <a:cubicBezTo>
                      <a:pt x="0" y="4"/>
                      <a:pt x="1" y="2"/>
                      <a:pt x="2" y="1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1" name="Freeform 197"/>
              <p:cNvSpPr/>
              <p:nvPr/>
            </p:nvSpPr>
            <p:spPr bwMode="auto">
              <a:xfrm>
                <a:off x="5518" y="6688"/>
                <a:ext cx="51" cy="53"/>
              </a:xfrm>
              <a:custGeom>
                <a:avLst/>
                <a:gdLst>
                  <a:gd name="T0" fmla="*/ 4 w 8"/>
                  <a:gd name="T1" fmla="*/ 1 h 8"/>
                  <a:gd name="T2" fmla="*/ 8 w 8"/>
                  <a:gd name="T3" fmla="*/ 3 h 8"/>
                  <a:gd name="T4" fmla="*/ 5 w 8"/>
                  <a:gd name="T5" fmla="*/ 7 h 8"/>
                  <a:gd name="T6" fmla="*/ 1 w 8"/>
                  <a:gd name="T7" fmla="*/ 5 h 8"/>
                  <a:gd name="T8" fmla="*/ 4 w 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4" y="1"/>
                    </a:moveTo>
                    <a:cubicBezTo>
                      <a:pt x="6" y="0"/>
                      <a:pt x="7" y="2"/>
                      <a:pt x="8" y="3"/>
                    </a:cubicBezTo>
                    <a:cubicBezTo>
                      <a:pt x="8" y="5"/>
                      <a:pt x="7" y="7"/>
                      <a:pt x="5" y="7"/>
                    </a:cubicBezTo>
                    <a:cubicBezTo>
                      <a:pt x="3" y="8"/>
                      <a:pt x="1" y="7"/>
                      <a:pt x="1" y="5"/>
                    </a:cubicBezTo>
                    <a:cubicBezTo>
                      <a:pt x="0" y="3"/>
                      <a:pt x="2" y="1"/>
                      <a:pt x="4" y="1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2" name="Freeform 198"/>
              <p:cNvSpPr/>
              <p:nvPr/>
            </p:nvSpPr>
            <p:spPr bwMode="auto">
              <a:xfrm>
                <a:off x="5518" y="6611"/>
                <a:ext cx="43" cy="46"/>
              </a:xfrm>
              <a:custGeom>
                <a:avLst/>
                <a:gdLst>
                  <a:gd name="T0" fmla="*/ 3 w 7"/>
                  <a:gd name="T1" fmla="*/ 0 h 7"/>
                  <a:gd name="T2" fmla="*/ 7 w 7"/>
                  <a:gd name="T3" fmla="*/ 3 h 7"/>
                  <a:gd name="T4" fmla="*/ 3 w 7"/>
                  <a:gd name="T5" fmla="*/ 6 h 7"/>
                  <a:gd name="T6" fmla="*/ 0 w 7"/>
                  <a:gd name="T7" fmla="*/ 3 h 7"/>
                  <a:gd name="T8" fmla="*/ 3 w 7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3" y="0"/>
                    </a:moveTo>
                    <a:cubicBezTo>
                      <a:pt x="5" y="0"/>
                      <a:pt x="7" y="1"/>
                      <a:pt x="7" y="3"/>
                    </a:cubicBezTo>
                    <a:cubicBezTo>
                      <a:pt x="7" y="5"/>
                      <a:pt x="5" y="6"/>
                      <a:pt x="3" y="6"/>
                    </a:cubicBezTo>
                    <a:cubicBezTo>
                      <a:pt x="1" y="7"/>
                      <a:pt x="0" y="5"/>
                      <a:pt x="0" y="3"/>
                    </a:cubicBezTo>
                    <a:cubicBezTo>
                      <a:pt x="0" y="1"/>
                      <a:pt x="1" y="0"/>
                      <a:pt x="3" y="0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3" name="Oval 199"/>
              <p:cNvSpPr>
                <a:spLocks noChangeArrowheads="1"/>
              </p:cNvSpPr>
              <p:nvPr/>
            </p:nvSpPr>
            <p:spPr bwMode="auto">
              <a:xfrm>
                <a:off x="5518" y="6526"/>
                <a:ext cx="43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4" name="Oval 200"/>
              <p:cNvSpPr>
                <a:spLocks noChangeArrowheads="1"/>
              </p:cNvSpPr>
              <p:nvPr/>
            </p:nvSpPr>
            <p:spPr bwMode="auto">
              <a:xfrm>
                <a:off x="5518" y="6442"/>
                <a:ext cx="43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5" name="Oval 201"/>
              <p:cNvSpPr>
                <a:spLocks noChangeArrowheads="1"/>
              </p:cNvSpPr>
              <p:nvPr/>
            </p:nvSpPr>
            <p:spPr bwMode="auto">
              <a:xfrm>
                <a:off x="5518" y="6357"/>
                <a:ext cx="43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6" name="Oval 202"/>
              <p:cNvSpPr>
                <a:spLocks noChangeArrowheads="1"/>
              </p:cNvSpPr>
              <p:nvPr/>
            </p:nvSpPr>
            <p:spPr bwMode="auto">
              <a:xfrm>
                <a:off x="5518" y="6275"/>
                <a:ext cx="43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7" name="Oval 203"/>
              <p:cNvSpPr>
                <a:spLocks noChangeArrowheads="1"/>
              </p:cNvSpPr>
              <p:nvPr/>
            </p:nvSpPr>
            <p:spPr bwMode="auto">
              <a:xfrm>
                <a:off x="5518" y="6191"/>
                <a:ext cx="43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8" name="Oval 204"/>
              <p:cNvSpPr>
                <a:spLocks noChangeArrowheads="1"/>
              </p:cNvSpPr>
              <p:nvPr/>
            </p:nvSpPr>
            <p:spPr bwMode="auto">
              <a:xfrm>
                <a:off x="5518" y="6106"/>
                <a:ext cx="43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79" name="Oval 205"/>
              <p:cNvSpPr>
                <a:spLocks noChangeArrowheads="1"/>
              </p:cNvSpPr>
              <p:nvPr/>
            </p:nvSpPr>
            <p:spPr bwMode="auto">
              <a:xfrm>
                <a:off x="5518" y="6022"/>
                <a:ext cx="43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0" name="Oval 206"/>
              <p:cNvSpPr>
                <a:spLocks noChangeArrowheads="1"/>
              </p:cNvSpPr>
              <p:nvPr/>
            </p:nvSpPr>
            <p:spPr bwMode="auto">
              <a:xfrm>
                <a:off x="5518" y="5937"/>
                <a:ext cx="43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1" name="Oval 207"/>
              <p:cNvSpPr>
                <a:spLocks noChangeArrowheads="1"/>
              </p:cNvSpPr>
              <p:nvPr/>
            </p:nvSpPr>
            <p:spPr bwMode="auto">
              <a:xfrm>
                <a:off x="5518" y="5853"/>
                <a:ext cx="43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2" name="Oval 208"/>
              <p:cNvSpPr>
                <a:spLocks noChangeArrowheads="1"/>
              </p:cNvSpPr>
              <p:nvPr/>
            </p:nvSpPr>
            <p:spPr bwMode="auto">
              <a:xfrm>
                <a:off x="5518" y="5768"/>
                <a:ext cx="43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3" name="Oval 209"/>
              <p:cNvSpPr>
                <a:spLocks noChangeArrowheads="1"/>
              </p:cNvSpPr>
              <p:nvPr/>
            </p:nvSpPr>
            <p:spPr bwMode="auto">
              <a:xfrm>
                <a:off x="5518" y="5679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4" name="Oval 210"/>
              <p:cNvSpPr>
                <a:spLocks noChangeArrowheads="1"/>
              </p:cNvSpPr>
              <p:nvPr/>
            </p:nvSpPr>
            <p:spPr bwMode="auto">
              <a:xfrm>
                <a:off x="5518" y="5594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5" name="Oval 211"/>
              <p:cNvSpPr>
                <a:spLocks noChangeArrowheads="1"/>
              </p:cNvSpPr>
              <p:nvPr/>
            </p:nvSpPr>
            <p:spPr bwMode="auto">
              <a:xfrm>
                <a:off x="5518" y="55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6" name="Oval 212"/>
              <p:cNvSpPr>
                <a:spLocks noChangeArrowheads="1"/>
              </p:cNvSpPr>
              <p:nvPr/>
            </p:nvSpPr>
            <p:spPr bwMode="auto">
              <a:xfrm>
                <a:off x="5518" y="5425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7" name="Oval 213"/>
              <p:cNvSpPr>
                <a:spLocks noChangeArrowheads="1"/>
              </p:cNvSpPr>
              <p:nvPr/>
            </p:nvSpPr>
            <p:spPr bwMode="auto">
              <a:xfrm>
                <a:off x="5518" y="5341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8" name="Oval 214"/>
              <p:cNvSpPr>
                <a:spLocks noChangeArrowheads="1"/>
              </p:cNvSpPr>
              <p:nvPr/>
            </p:nvSpPr>
            <p:spPr bwMode="auto">
              <a:xfrm>
                <a:off x="5518" y="5258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89" name="Oval 215"/>
              <p:cNvSpPr>
                <a:spLocks noChangeArrowheads="1"/>
              </p:cNvSpPr>
              <p:nvPr/>
            </p:nvSpPr>
            <p:spPr bwMode="auto">
              <a:xfrm>
                <a:off x="5518" y="5173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0" name="Oval 216"/>
              <p:cNvSpPr>
                <a:spLocks noChangeArrowheads="1"/>
              </p:cNvSpPr>
              <p:nvPr/>
            </p:nvSpPr>
            <p:spPr bwMode="auto">
              <a:xfrm>
                <a:off x="5518" y="5089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1" name="Oval 217"/>
              <p:cNvSpPr>
                <a:spLocks noChangeArrowheads="1"/>
              </p:cNvSpPr>
              <p:nvPr/>
            </p:nvSpPr>
            <p:spPr bwMode="auto">
              <a:xfrm>
                <a:off x="5518" y="5004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2" name="Oval 218"/>
              <p:cNvSpPr>
                <a:spLocks noChangeArrowheads="1"/>
              </p:cNvSpPr>
              <p:nvPr/>
            </p:nvSpPr>
            <p:spPr bwMode="auto">
              <a:xfrm>
                <a:off x="5518" y="492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3" name="Oval 219"/>
              <p:cNvSpPr>
                <a:spLocks noChangeArrowheads="1"/>
              </p:cNvSpPr>
              <p:nvPr/>
            </p:nvSpPr>
            <p:spPr bwMode="auto">
              <a:xfrm>
                <a:off x="5518" y="4835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4" name="Oval 220"/>
              <p:cNvSpPr>
                <a:spLocks noChangeArrowheads="1"/>
              </p:cNvSpPr>
              <p:nvPr/>
            </p:nvSpPr>
            <p:spPr bwMode="auto">
              <a:xfrm>
                <a:off x="5518" y="4753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5" name="Oval 221"/>
              <p:cNvSpPr>
                <a:spLocks noChangeArrowheads="1"/>
              </p:cNvSpPr>
              <p:nvPr/>
            </p:nvSpPr>
            <p:spPr bwMode="auto">
              <a:xfrm>
                <a:off x="5518" y="4669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6" name="Oval 222"/>
              <p:cNvSpPr>
                <a:spLocks noChangeArrowheads="1"/>
              </p:cNvSpPr>
              <p:nvPr/>
            </p:nvSpPr>
            <p:spPr bwMode="auto">
              <a:xfrm>
                <a:off x="5518" y="4584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7" name="Oval 223"/>
              <p:cNvSpPr>
                <a:spLocks noChangeArrowheads="1"/>
              </p:cNvSpPr>
              <p:nvPr/>
            </p:nvSpPr>
            <p:spPr bwMode="auto">
              <a:xfrm>
                <a:off x="5518" y="450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8" name="Oval 224"/>
              <p:cNvSpPr>
                <a:spLocks noChangeArrowheads="1"/>
              </p:cNvSpPr>
              <p:nvPr/>
            </p:nvSpPr>
            <p:spPr bwMode="auto">
              <a:xfrm>
                <a:off x="5518" y="4415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299" name="Oval 225"/>
              <p:cNvSpPr>
                <a:spLocks noChangeArrowheads="1"/>
              </p:cNvSpPr>
              <p:nvPr/>
            </p:nvSpPr>
            <p:spPr bwMode="auto">
              <a:xfrm>
                <a:off x="5518" y="4331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0" name="Oval 226"/>
              <p:cNvSpPr>
                <a:spLocks noChangeArrowheads="1"/>
              </p:cNvSpPr>
              <p:nvPr/>
            </p:nvSpPr>
            <p:spPr bwMode="auto">
              <a:xfrm>
                <a:off x="5518" y="4246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1" name="Oval 227"/>
              <p:cNvSpPr>
                <a:spLocks noChangeArrowheads="1"/>
              </p:cNvSpPr>
              <p:nvPr/>
            </p:nvSpPr>
            <p:spPr bwMode="auto">
              <a:xfrm>
                <a:off x="5518" y="4164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2" name="Oval 228"/>
              <p:cNvSpPr>
                <a:spLocks noChangeArrowheads="1"/>
              </p:cNvSpPr>
              <p:nvPr/>
            </p:nvSpPr>
            <p:spPr bwMode="auto">
              <a:xfrm>
                <a:off x="5518" y="4080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3" name="Freeform 229"/>
              <p:cNvSpPr/>
              <p:nvPr/>
            </p:nvSpPr>
            <p:spPr bwMode="auto">
              <a:xfrm>
                <a:off x="5518" y="3995"/>
                <a:ext cx="43" cy="46"/>
              </a:xfrm>
              <a:custGeom>
                <a:avLst/>
                <a:gdLst>
                  <a:gd name="T0" fmla="*/ 3 w 7"/>
                  <a:gd name="T1" fmla="*/ 0 h 7"/>
                  <a:gd name="T2" fmla="*/ 7 w 7"/>
                  <a:gd name="T3" fmla="*/ 4 h 7"/>
                  <a:gd name="T4" fmla="*/ 3 w 7"/>
                  <a:gd name="T5" fmla="*/ 7 h 7"/>
                  <a:gd name="T6" fmla="*/ 0 w 7"/>
                  <a:gd name="T7" fmla="*/ 4 h 7"/>
                  <a:gd name="T8" fmla="*/ 3 w 7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3" y="0"/>
                    </a:moveTo>
                    <a:cubicBezTo>
                      <a:pt x="5" y="0"/>
                      <a:pt x="7" y="2"/>
                      <a:pt x="7" y="4"/>
                    </a:cubicBezTo>
                    <a:cubicBezTo>
                      <a:pt x="6" y="5"/>
                      <a:pt x="5" y="7"/>
                      <a:pt x="3" y="7"/>
                    </a:cubicBezTo>
                    <a:cubicBezTo>
                      <a:pt x="1" y="7"/>
                      <a:pt x="0" y="6"/>
                      <a:pt x="0" y="4"/>
                    </a:cubicBezTo>
                    <a:cubicBezTo>
                      <a:pt x="0" y="1"/>
                      <a:pt x="1" y="0"/>
                      <a:pt x="3" y="0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4" name="Freeform 230"/>
              <p:cNvSpPr/>
              <p:nvPr/>
            </p:nvSpPr>
            <p:spPr bwMode="auto">
              <a:xfrm>
                <a:off x="5523" y="3911"/>
                <a:ext cx="53" cy="51"/>
              </a:xfrm>
              <a:custGeom>
                <a:avLst/>
                <a:gdLst>
                  <a:gd name="T0" fmla="*/ 5 w 8"/>
                  <a:gd name="T1" fmla="*/ 1 h 8"/>
                  <a:gd name="T2" fmla="*/ 8 w 8"/>
                  <a:gd name="T3" fmla="*/ 5 h 8"/>
                  <a:gd name="T4" fmla="*/ 3 w 8"/>
                  <a:gd name="T5" fmla="*/ 7 h 8"/>
                  <a:gd name="T6" fmla="*/ 1 w 8"/>
                  <a:gd name="T7" fmla="*/ 3 h 8"/>
                  <a:gd name="T8" fmla="*/ 5 w 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5" y="1"/>
                    </a:moveTo>
                    <a:cubicBezTo>
                      <a:pt x="7" y="1"/>
                      <a:pt x="8" y="3"/>
                      <a:pt x="8" y="5"/>
                    </a:cubicBezTo>
                    <a:cubicBezTo>
                      <a:pt x="7" y="7"/>
                      <a:pt x="5" y="8"/>
                      <a:pt x="3" y="7"/>
                    </a:cubicBezTo>
                    <a:cubicBezTo>
                      <a:pt x="2" y="7"/>
                      <a:pt x="0" y="5"/>
                      <a:pt x="1" y="3"/>
                    </a:cubicBezTo>
                    <a:cubicBezTo>
                      <a:pt x="2" y="1"/>
                      <a:pt x="4" y="0"/>
                      <a:pt x="5" y="1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5" name="Freeform 231"/>
              <p:cNvSpPr/>
              <p:nvPr/>
            </p:nvSpPr>
            <p:spPr bwMode="auto">
              <a:xfrm>
                <a:off x="5561" y="3834"/>
                <a:ext cx="53" cy="51"/>
              </a:xfrm>
              <a:custGeom>
                <a:avLst/>
                <a:gdLst>
                  <a:gd name="T0" fmla="*/ 6 w 8"/>
                  <a:gd name="T1" fmla="*/ 1 h 8"/>
                  <a:gd name="T2" fmla="*/ 7 w 8"/>
                  <a:gd name="T3" fmla="*/ 6 h 8"/>
                  <a:gd name="T4" fmla="*/ 2 w 8"/>
                  <a:gd name="T5" fmla="*/ 7 h 8"/>
                  <a:gd name="T6" fmla="*/ 1 w 8"/>
                  <a:gd name="T7" fmla="*/ 2 h 8"/>
                  <a:gd name="T8" fmla="*/ 6 w 8"/>
                  <a:gd name="T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6" y="1"/>
                    </a:moveTo>
                    <a:cubicBezTo>
                      <a:pt x="8" y="3"/>
                      <a:pt x="8" y="5"/>
                      <a:pt x="7" y="6"/>
                    </a:cubicBezTo>
                    <a:cubicBezTo>
                      <a:pt x="6" y="8"/>
                      <a:pt x="4" y="8"/>
                      <a:pt x="2" y="7"/>
                    </a:cubicBezTo>
                    <a:cubicBezTo>
                      <a:pt x="1" y="6"/>
                      <a:pt x="0" y="4"/>
                      <a:pt x="1" y="2"/>
                    </a:cubicBezTo>
                    <a:cubicBezTo>
                      <a:pt x="2" y="1"/>
                      <a:pt x="5" y="0"/>
                      <a:pt x="6" y="1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6" name="Freeform 232"/>
              <p:cNvSpPr/>
              <p:nvPr/>
            </p:nvSpPr>
            <p:spPr bwMode="auto">
              <a:xfrm>
                <a:off x="5510" y="4018"/>
                <a:ext cx="51" cy="43"/>
              </a:xfrm>
              <a:custGeom>
                <a:avLst/>
                <a:gdLst>
                  <a:gd name="T0" fmla="*/ 7 w 8"/>
                  <a:gd name="T1" fmla="*/ 2 h 7"/>
                  <a:gd name="T2" fmla="*/ 6 w 8"/>
                  <a:gd name="T3" fmla="*/ 6 h 7"/>
                  <a:gd name="T4" fmla="*/ 1 w 8"/>
                  <a:gd name="T5" fmla="*/ 6 h 7"/>
                  <a:gd name="T6" fmla="*/ 2 w 8"/>
                  <a:gd name="T7" fmla="*/ 1 h 7"/>
                  <a:gd name="T8" fmla="*/ 7 w 8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7" y="2"/>
                    </a:moveTo>
                    <a:cubicBezTo>
                      <a:pt x="8" y="3"/>
                      <a:pt x="7" y="5"/>
                      <a:pt x="6" y="6"/>
                    </a:cubicBezTo>
                    <a:cubicBezTo>
                      <a:pt x="5" y="7"/>
                      <a:pt x="3" y="7"/>
                      <a:pt x="1" y="6"/>
                    </a:cubicBezTo>
                    <a:cubicBezTo>
                      <a:pt x="0" y="5"/>
                      <a:pt x="0" y="2"/>
                      <a:pt x="2" y="1"/>
                    </a:cubicBezTo>
                    <a:cubicBezTo>
                      <a:pt x="3" y="0"/>
                      <a:pt x="5" y="0"/>
                      <a:pt x="7" y="2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7" name="Freeform 233"/>
              <p:cNvSpPr/>
              <p:nvPr/>
            </p:nvSpPr>
            <p:spPr bwMode="auto">
              <a:xfrm>
                <a:off x="5692" y="3729"/>
                <a:ext cx="51" cy="51"/>
              </a:xfrm>
              <a:custGeom>
                <a:avLst/>
                <a:gdLst>
                  <a:gd name="T0" fmla="*/ 7 w 8"/>
                  <a:gd name="T1" fmla="*/ 3 h 8"/>
                  <a:gd name="T2" fmla="*/ 5 w 8"/>
                  <a:gd name="T3" fmla="*/ 7 h 8"/>
                  <a:gd name="T4" fmla="*/ 1 w 8"/>
                  <a:gd name="T5" fmla="*/ 5 h 8"/>
                  <a:gd name="T6" fmla="*/ 3 w 8"/>
                  <a:gd name="T7" fmla="*/ 1 h 8"/>
                  <a:gd name="T8" fmla="*/ 7 w 8"/>
                  <a:gd name="T9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7" y="3"/>
                    </a:moveTo>
                    <a:cubicBezTo>
                      <a:pt x="8" y="5"/>
                      <a:pt x="7" y="7"/>
                      <a:pt x="5" y="7"/>
                    </a:cubicBezTo>
                    <a:cubicBezTo>
                      <a:pt x="4" y="8"/>
                      <a:pt x="2" y="7"/>
                      <a:pt x="1" y="5"/>
                    </a:cubicBezTo>
                    <a:cubicBezTo>
                      <a:pt x="0" y="4"/>
                      <a:pt x="1" y="2"/>
                      <a:pt x="3" y="1"/>
                    </a:cubicBezTo>
                    <a:cubicBezTo>
                      <a:pt x="5" y="0"/>
                      <a:pt x="7" y="1"/>
                      <a:pt x="7" y="3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8" name="Freeform 234"/>
              <p:cNvSpPr/>
              <p:nvPr/>
            </p:nvSpPr>
            <p:spPr bwMode="auto">
              <a:xfrm>
                <a:off x="5777" y="3710"/>
                <a:ext cx="43" cy="46"/>
              </a:xfrm>
              <a:custGeom>
                <a:avLst/>
                <a:gdLst>
                  <a:gd name="T0" fmla="*/ 7 w 7"/>
                  <a:gd name="T1" fmla="*/ 4 h 7"/>
                  <a:gd name="T2" fmla="*/ 4 w 7"/>
                  <a:gd name="T3" fmla="*/ 7 h 7"/>
                  <a:gd name="T4" fmla="*/ 0 w 7"/>
                  <a:gd name="T5" fmla="*/ 4 h 7"/>
                  <a:gd name="T6" fmla="*/ 3 w 7"/>
                  <a:gd name="T7" fmla="*/ 0 h 7"/>
                  <a:gd name="T8" fmla="*/ 7 w 7"/>
                  <a:gd name="T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cubicBezTo>
                      <a:pt x="7" y="5"/>
                      <a:pt x="6" y="7"/>
                      <a:pt x="4" y="7"/>
                    </a:cubicBezTo>
                    <a:cubicBezTo>
                      <a:pt x="2" y="7"/>
                      <a:pt x="0" y="6"/>
                      <a:pt x="0" y="4"/>
                    </a:cubicBezTo>
                    <a:cubicBezTo>
                      <a:pt x="0" y="2"/>
                      <a:pt x="1" y="1"/>
                      <a:pt x="3" y="0"/>
                    </a:cubicBezTo>
                    <a:cubicBezTo>
                      <a:pt x="5" y="0"/>
                      <a:pt x="7" y="2"/>
                      <a:pt x="7" y="4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09" name="Oval 235"/>
              <p:cNvSpPr>
                <a:spLocks noChangeArrowheads="1"/>
              </p:cNvSpPr>
              <p:nvPr/>
            </p:nvSpPr>
            <p:spPr bwMode="auto">
              <a:xfrm>
                <a:off x="5859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0" name="Oval 236"/>
              <p:cNvSpPr>
                <a:spLocks noChangeArrowheads="1"/>
              </p:cNvSpPr>
              <p:nvPr/>
            </p:nvSpPr>
            <p:spPr bwMode="auto">
              <a:xfrm>
                <a:off x="5917" y="3839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1" name="Oval 237"/>
              <p:cNvSpPr>
                <a:spLocks noChangeArrowheads="1"/>
              </p:cNvSpPr>
              <p:nvPr/>
            </p:nvSpPr>
            <p:spPr bwMode="auto">
              <a:xfrm>
                <a:off x="6028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2" name="Oval 238"/>
              <p:cNvSpPr>
                <a:spLocks noChangeArrowheads="1"/>
              </p:cNvSpPr>
              <p:nvPr/>
            </p:nvSpPr>
            <p:spPr bwMode="auto">
              <a:xfrm>
                <a:off x="6112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3" name="Oval 239"/>
              <p:cNvSpPr>
                <a:spLocks noChangeArrowheads="1"/>
              </p:cNvSpPr>
              <p:nvPr/>
            </p:nvSpPr>
            <p:spPr bwMode="auto">
              <a:xfrm>
                <a:off x="6194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4" name="Oval 240"/>
              <p:cNvSpPr>
                <a:spLocks noChangeArrowheads="1"/>
              </p:cNvSpPr>
              <p:nvPr/>
            </p:nvSpPr>
            <p:spPr bwMode="auto">
              <a:xfrm>
                <a:off x="6279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5" name="Oval 241"/>
              <p:cNvSpPr>
                <a:spLocks noChangeArrowheads="1"/>
              </p:cNvSpPr>
              <p:nvPr/>
            </p:nvSpPr>
            <p:spPr bwMode="auto">
              <a:xfrm>
                <a:off x="6363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6" name="Oval 242"/>
              <p:cNvSpPr>
                <a:spLocks noChangeArrowheads="1"/>
              </p:cNvSpPr>
              <p:nvPr/>
            </p:nvSpPr>
            <p:spPr bwMode="auto">
              <a:xfrm>
                <a:off x="6445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7" name="Oval 243"/>
              <p:cNvSpPr>
                <a:spLocks noChangeArrowheads="1"/>
              </p:cNvSpPr>
              <p:nvPr/>
            </p:nvSpPr>
            <p:spPr bwMode="auto">
              <a:xfrm>
                <a:off x="6530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8" name="Oval 244"/>
              <p:cNvSpPr>
                <a:spLocks noChangeArrowheads="1"/>
              </p:cNvSpPr>
              <p:nvPr/>
            </p:nvSpPr>
            <p:spPr bwMode="auto">
              <a:xfrm>
                <a:off x="6614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19" name="Oval 245"/>
              <p:cNvSpPr>
                <a:spLocks noChangeArrowheads="1"/>
              </p:cNvSpPr>
              <p:nvPr/>
            </p:nvSpPr>
            <p:spPr bwMode="auto">
              <a:xfrm>
                <a:off x="6699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0" name="Oval 246"/>
              <p:cNvSpPr>
                <a:spLocks noChangeArrowheads="1"/>
              </p:cNvSpPr>
              <p:nvPr/>
            </p:nvSpPr>
            <p:spPr bwMode="auto">
              <a:xfrm>
                <a:off x="6781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1" name="Oval 247"/>
              <p:cNvSpPr>
                <a:spLocks noChangeArrowheads="1"/>
              </p:cNvSpPr>
              <p:nvPr/>
            </p:nvSpPr>
            <p:spPr bwMode="auto">
              <a:xfrm>
                <a:off x="6865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2" name="Oval 248"/>
              <p:cNvSpPr>
                <a:spLocks noChangeArrowheads="1"/>
              </p:cNvSpPr>
              <p:nvPr/>
            </p:nvSpPr>
            <p:spPr bwMode="auto">
              <a:xfrm>
                <a:off x="6950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3" name="Oval 249"/>
              <p:cNvSpPr>
                <a:spLocks noChangeArrowheads="1"/>
              </p:cNvSpPr>
              <p:nvPr/>
            </p:nvSpPr>
            <p:spPr bwMode="auto">
              <a:xfrm>
                <a:off x="7034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4" name="Oval 250"/>
              <p:cNvSpPr>
                <a:spLocks noChangeArrowheads="1"/>
              </p:cNvSpPr>
              <p:nvPr/>
            </p:nvSpPr>
            <p:spPr bwMode="auto">
              <a:xfrm>
                <a:off x="7116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5" name="Oval 251"/>
              <p:cNvSpPr>
                <a:spLocks noChangeArrowheads="1"/>
              </p:cNvSpPr>
              <p:nvPr/>
            </p:nvSpPr>
            <p:spPr bwMode="auto">
              <a:xfrm>
                <a:off x="7201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6" name="Oval 252"/>
              <p:cNvSpPr>
                <a:spLocks noChangeArrowheads="1"/>
              </p:cNvSpPr>
              <p:nvPr/>
            </p:nvSpPr>
            <p:spPr bwMode="auto">
              <a:xfrm>
                <a:off x="7285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7" name="Oval 253"/>
              <p:cNvSpPr>
                <a:spLocks noChangeArrowheads="1"/>
              </p:cNvSpPr>
              <p:nvPr/>
            </p:nvSpPr>
            <p:spPr bwMode="auto">
              <a:xfrm>
                <a:off x="7367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8" name="Oval 254"/>
              <p:cNvSpPr>
                <a:spLocks noChangeArrowheads="1"/>
              </p:cNvSpPr>
              <p:nvPr/>
            </p:nvSpPr>
            <p:spPr bwMode="auto">
              <a:xfrm>
                <a:off x="7452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29" name="Oval 255"/>
              <p:cNvSpPr>
                <a:spLocks noChangeArrowheads="1"/>
              </p:cNvSpPr>
              <p:nvPr/>
            </p:nvSpPr>
            <p:spPr bwMode="auto">
              <a:xfrm>
                <a:off x="7537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0" name="Oval 256"/>
              <p:cNvSpPr>
                <a:spLocks noChangeArrowheads="1"/>
              </p:cNvSpPr>
              <p:nvPr/>
            </p:nvSpPr>
            <p:spPr bwMode="auto">
              <a:xfrm>
                <a:off x="7621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1" name="Oval 257"/>
              <p:cNvSpPr>
                <a:spLocks noChangeArrowheads="1"/>
              </p:cNvSpPr>
              <p:nvPr/>
            </p:nvSpPr>
            <p:spPr bwMode="auto">
              <a:xfrm>
                <a:off x="7704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2" name="Oval 258"/>
              <p:cNvSpPr>
                <a:spLocks noChangeArrowheads="1"/>
              </p:cNvSpPr>
              <p:nvPr/>
            </p:nvSpPr>
            <p:spPr bwMode="auto">
              <a:xfrm>
                <a:off x="7788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3" name="Oval 259"/>
              <p:cNvSpPr>
                <a:spLocks noChangeArrowheads="1"/>
              </p:cNvSpPr>
              <p:nvPr/>
            </p:nvSpPr>
            <p:spPr bwMode="auto">
              <a:xfrm>
                <a:off x="7873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4" name="Oval 260"/>
              <p:cNvSpPr>
                <a:spLocks noChangeArrowheads="1"/>
              </p:cNvSpPr>
              <p:nvPr/>
            </p:nvSpPr>
            <p:spPr bwMode="auto">
              <a:xfrm>
                <a:off x="7955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5" name="Oval 261"/>
              <p:cNvSpPr>
                <a:spLocks noChangeArrowheads="1"/>
              </p:cNvSpPr>
              <p:nvPr/>
            </p:nvSpPr>
            <p:spPr bwMode="auto">
              <a:xfrm>
                <a:off x="8039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6" name="Oval 262"/>
              <p:cNvSpPr>
                <a:spLocks noChangeArrowheads="1"/>
              </p:cNvSpPr>
              <p:nvPr/>
            </p:nvSpPr>
            <p:spPr bwMode="auto">
              <a:xfrm>
                <a:off x="8124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7" name="Oval 263"/>
              <p:cNvSpPr>
                <a:spLocks noChangeArrowheads="1"/>
              </p:cNvSpPr>
              <p:nvPr/>
            </p:nvSpPr>
            <p:spPr bwMode="auto">
              <a:xfrm>
                <a:off x="8208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8" name="Oval 264"/>
              <p:cNvSpPr>
                <a:spLocks noChangeArrowheads="1"/>
              </p:cNvSpPr>
              <p:nvPr/>
            </p:nvSpPr>
            <p:spPr bwMode="auto">
              <a:xfrm>
                <a:off x="8290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39" name="Oval 265"/>
              <p:cNvSpPr>
                <a:spLocks noChangeArrowheads="1"/>
              </p:cNvSpPr>
              <p:nvPr/>
            </p:nvSpPr>
            <p:spPr bwMode="auto">
              <a:xfrm>
                <a:off x="8382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40" name="Oval 266"/>
              <p:cNvSpPr>
                <a:spLocks noChangeArrowheads="1"/>
              </p:cNvSpPr>
              <p:nvPr/>
            </p:nvSpPr>
            <p:spPr bwMode="auto">
              <a:xfrm>
                <a:off x="8467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41" name="Oval 267"/>
              <p:cNvSpPr>
                <a:spLocks noChangeArrowheads="1"/>
              </p:cNvSpPr>
              <p:nvPr/>
            </p:nvSpPr>
            <p:spPr bwMode="auto">
              <a:xfrm>
                <a:off x="8549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42" name="Oval 268"/>
              <p:cNvSpPr>
                <a:spLocks noChangeArrowheads="1"/>
              </p:cNvSpPr>
              <p:nvPr/>
            </p:nvSpPr>
            <p:spPr bwMode="auto">
              <a:xfrm>
                <a:off x="8633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43" name="Oval 269"/>
              <p:cNvSpPr>
                <a:spLocks noChangeArrowheads="1"/>
              </p:cNvSpPr>
              <p:nvPr/>
            </p:nvSpPr>
            <p:spPr bwMode="auto">
              <a:xfrm>
                <a:off x="8718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44" name="Oval 270"/>
              <p:cNvSpPr>
                <a:spLocks noChangeArrowheads="1"/>
              </p:cNvSpPr>
              <p:nvPr/>
            </p:nvSpPr>
            <p:spPr bwMode="auto">
              <a:xfrm>
                <a:off x="8800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45" name="Oval 271"/>
              <p:cNvSpPr>
                <a:spLocks noChangeArrowheads="1"/>
              </p:cNvSpPr>
              <p:nvPr/>
            </p:nvSpPr>
            <p:spPr bwMode="auto">
              <a:xfrm>
                <a:off x="8884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46" name="Oval 272"/>
              <p:cNvSpPr>
                <a:spLocks noChangeArrowheads="1"/>
              </p:cNvSpPr>
              <p:nvPr/>
            </p:nvSpPr>
            <p:spPr bwMode="auto">
              <a:xfrm>
                <a:off x="8969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47" name="Oval 273"/>
              <p:cNvSpPr>
                <a:spLocks noChangeArrowheads="1"/>
              </p:cNvSpPr>
              <p:nvPr/>
            </p:nvSpPr>
            <p:spPr bwMode="auto">
              <a:xfrm>
                <a:off x="9053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48" name="Oval 274"/>
              <p:cNvSpPr>
                <a:spLocks noChangeArrowheads="1"/>
              </p:cNvSpPr>
              <p:nvPr/>
            </p:nvSpPr>
            <p:spPr bwMode="auto">
              <a:xfrm>
                <a:off x="9135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49" name="Oval 275"/>
              <p:cNvSpPr>
                <a:spLocks noChangeArrowheads="1"/>
              </p:cNvSpPr>
              <p:nvPr/>
            </p:nvSpPr>
            <p:spPr bwMode="auto">
              <a:xfrm>
                <a:off x="9220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0" name="Oval 276"/>
              <p:cNvSpPr>
                <a:spLocks noChangeArrowheads="1"/>
              </p:cNvSpPr>
              <p:nvPr/>
            </p:nvSpPr>
            <p:spPr bwMode="auto">
              <a:xfrm>
                <a:off x="9304" y="3710"/>
                <a:ext cx="39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1" name="Oval 277"/>
              <p:cNvSpPr>
                <a:spLocks noChangeArrowheads="1"/>
              </p:cNvSpPr>
              <p:nvPr/>
            </p:nvSpPr>
            <p:spPr bwMode="auto">
              <a:xfrm>
                <a:off x="9386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2" name="Oval 278"/>
              <p:cNvSpPr>
                <a:spLocks noChangeArrowheads="1"/>
              </p:cNvSpPr>
              <p:nvPr/>
            </p:nvSpPr>
            <p:spPr bwMode="auto">
              <a:xfrm>
                <a:off x="9471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3" name="Oval 279"/>
              <p:cNvSpPr>
                <a:spLocks noChangeArrowheads="1"/>
              </p:cNvSpPr>
              <p:nvPr/>
            </p:nvSpPr>
            <p:spPr bwMode="auto">
              <a:xfrm>
                <a:off x="9555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4" name="Oval 280"/>
              <p:cNvSpPr>
                <a:spLocks noChangeArrowheads="1"/>
              </p:cNvSpPr>
              <p:nvPr/>
            </p:nvSpPr>
            <p:spPr bwMode="auto">
              <a:xfrm>
                <a:off x="9640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5" name="Oval 281"/>
              <p:cNvSpPr>
                <a:spLocks noChangeArrowheads="1"/>
              </p:cNvSpPr>
              <p:nvPr/>
            </p:nvSpPr>
            <p:spPr bwMode="auto">
              <a:xfrm>
                <a:off x="9722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6" name="Oval 282"/>
              <p:cNvSpPr>
                <a:spLocks noChangeArrowheads="1"/>
              </p:cNvSpPr>
              <p:nvPr/>
            </p:nvSpPr>
            <p:spPr bwMode="auto">
              <a:xfrm>
                <a:off x="9806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7" name="Oval 283"/>
              <p:cNvSpPr>
                <a:spLocks noChangeArrowheads="1"/>
              </p:cNvSpPr>
              <p:nvPr/>
            </p:nvSpPr>
            <p:spPr bwMode="auto">
              <a:xfrm>
                <a:off x="9891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8" name="Oval 284"/>
              <p:cNvSpPr>
                <a:spLocks noChangeArrowheads="1"/>
              </p:cNvSpPr>
              <p:nvPr/>
            </p:nvSpPr>
            <p:spPr bwMode="auto">
              <a:xfrm>
                <a:off x="9975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59" name="Oval 285"/>
              <p:cNvSpPr>
                <a:spLocks noChangeArrowheads="1"/>
              </p:cNvSpPr>
              <p:nvPr/>
            </p:nvSpPr>
            <p:spPr bwMode="auto">
              <a:xfrm>
                <a:off x="10057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0" name="Oval 286"/>
              <p:cNvSpPr>
                <a:spLocks noChangeArrowheads="1"/>
              </p:cNvSpPr>
              <p:nvPr/>
            </p:nvSpPr>
            <p:spPr bwMode="auto">
              <a:xfrm>
                <a:off x="10142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1" name="Oval 287"/>
              <p:cNvSpPr>
                <a:spLocks noChangeArrowheads="1"/>
              </p:cNvSpPr>
              <p:nvPr/>
            </p:nvSpPr>
            <p:spPr bwMode="auto">
              <a:xfrm>
                <a:off x="10226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2" name="Oval 288"/>
              <p:cNvSpPr>
                <a:spLocks noChangeArrowheads="1"/>
              </p:cNvSpPr>
              <p:nvPr/>
            </p:nvSpPr>
            <p:spPr bwMode="auto">
              <a:xfrm>
                <a:off x="10308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3" name="Oval 289"/>
              <p:cNvSpPr>
                <a:spLocks noChangeArrowheads="1"/>
              </p:cNvSpPr>
              <p:nvPr/>
            </p:nvSpPr>
            <p:spPr bwMode="auto">
              <a:xfrm>
                <a:off x="10393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4" name="Oval 290"/>
              <p:cNvSpPr>
                <a:spLocks noChangeArrowheads="1"/>
              </p:cNvSpPr>
              <p:nvPr/>
            </p:nvSpPr>
            <p:spPr bwMode="auto">
              <a:xfrm>
                <a:off x="10477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5" name="Oval 291"/>
              <p:cNvSpPr>
                <a:spLocks noChangeArrowheads="1"/>
              </p:cNvSpPr>
              <p:nvPr/>
            </p:nvSpPr>
            <p:spPr bwMode="auto">
              <a:xfrm>
                <a:off x="10562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6" name="Oval 292"/>
              <p:cNvSpPr>
                <a:spLocks noChangeArrowheads="1"/>
              </p:cNvSpPr>
              <p:nvPr/>
            </p:nvSpPr>
            <p:spPr bwMode="auto">
              <a:xfrm>
                <a:off x="10645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7" name="Oval 293"/>
              <p:cNvSpPr>
                <a:spLocks noChangeArrowheads="1"/>
              </p:cNvSpPr>
              <p:nvPr/>
            </p:nvSpPr>
            <p:spPr bwMode="auto">
              <a:xfrm>
                <a:off x="10729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8" name="Oval 294"/>
              <p:cNvSpPr>
                <a:spLocks noChangeArrowheads="1"/>
              </p:cNvSpPr>
              <p:nvPr/>
            </p:nvSpPr>
            <p:spPr bwMode="auto">
              <a:xfrm>
                <a:off x="10814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69" name="Oval 295"/>
              <p:cNvSpPr>
                <a:spLocks noChangeArrowheads="1"/>
              </p:cNvSpPr>
              <p:nvPr/>
            </p:nvSpPr>
            <p:spPr bwMode="auto">
              <a:xfrm>
                <a:off x="10898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0" name="Oval 296"/>
              <p:cNvSpPr>
                <a:spLocks noChangeArrowheads="1"/>
              </p:cNvSpPr>
              <p:nvPr/>
            </p:nvSpPr>
            <p:spPr bwMode="auto">
              <a:xfrm>
                <a:off x="10980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1" name="Oval 297"/>
              <p:cNvSpPr>
                <a:spLocks noChangeArrowheads="1"/>
              </p:cNvSpPr>
              <p:nvPr/>
            </p:nvSpPr>
            <p:spPr bwMode="auto">
              <a:xfrm>
                <a:off x="11065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2" name="Oval 298"/>
              <p:cNvSpPr>
                <a:spLocks noChangeArrowheads="1"/>
              </p:cNvSpPr>
              <p:nvPr/>
            </p:nvSpPr>
            <p:spPr bwMode="auto">
              <a:xfrm>
                <a:off x="11149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3" name="Oval 299"/>
              <p:cNvSpPr>
                <a:spLocks noChangeArrowheads="1"/>
              </p:cNvSpPr>
              <p:nvPr/>
            </p:nvSpPr>
            <p:spPr bwMode="auto">
              <a:xfrm>
                <a:off x="11231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4" name="Oval 300"/>
              <p:cNvSpPr>
                <a:spLocks noChangeArrowheads="1"/>
              </p:cNvSpPr>
              <p:nvPr/>
            </p:nvSpPr>
            <p:spPr bwMode="auto">
              <a:xfrm>
                <a:off x="11316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5" name="Oval 301"/>
              <p:cNvSpPr>
                <a:spLocks noChangeArrowheads="1"/>
              </p:cNvSpPr>
              <p:nvPr/>
            </p:nvSpPr>
            <p:spPr bwMode="auto">
              <a:xfrm>
                <a:off x="11400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6" name="Oval 302"/>
              <p:cNvSpPr>
                <a:spLocks noChangeArrowheads="1"/>
              </p:cNvSpPr>
              <p:nvPr/>
            </p:nvSpPr>
            <p:spPr bwMode="auto">
              <a:xfrm>
                <a:off x="11485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7" name="Oval 303"/>
              <p:cNvSpPr>
                <a:spLocks noChangeArrowheads="1"/>
              </p:cNvSpPr>
              <p:nvPr/>
            </p:nvSpPr>
            <p:spPr bwMode="auto">
              <a:xfrm>
                <a:off x="11567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8" name="Oval 304"/>
              <p:cNvSpPr>
                <a:spLocks noChangeArrowheads="1"/>
              </p:cNvSpPr>
              <p:nvPr/>
            </p:nvSpPr>
            <p:spPr bwMode="auto">
              <a:xfrm>
                <a:off x="11651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79" name="Oval 305"/>
              <p:cNvSpPr>
                <a:spLocks noChangeArrowheads="1"/>
              </p:cNvSpPr>
              <p:nvPr/>
            </p:nvSpPr>
            <p:spPr bwMode="auto">
              <a:xfrm>
                <a:off x="11736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380" name="Oval 306"/>
              <p:cNvSpPr>
                <a:spLocks noChangeArrowheads="1"/>
              </p:cNvSpPr>
              <p:nvPr/>
            </p:nvSpPr>
            <p:spPr bwMode="auto">
              <a:xfrm>
                <a:off x="11820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5" name="Oval 308"/>
              <p:cNvSpPr>
                <a:spLocks noChangeArrowheads="1"/>
              </p:cNvSpPr>
              <p:nvPr/>
            </p:nvSpPr>
            <p:spPr bwMode="auto">
              <a:xfrm>
                <a:off x="11902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6" name="Oval 309"/>
              <p:cNvSpPr>
                <a:spLocks noChangeArrowheads="1"/>
              </p:cNvSpPr>
              <p:nvPr/>
            </p:nvSpPr>
            <p:spPr bwMode="auto">
              <a:xfrm>
                <a:off x="11986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7" name="Oval 310"/>
              <p:cNvSpPr>
                <a:spLocks noChangeArrowheads="1"/>
              </p:cNvSpPr>
              <p:nvPr/>
            </p:nvSpPr>
            <p:spPr bwMode="auto">
              <a:xfrm>
                <a:off x="12071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8" name="Oval 311"/>
              <p:cNvSpPr>
                <a:spLocks noChangeArrowheads="1"/>
              </p:cNvSpPr>
              <p:nvPr/>
            </p:nvSpPr>
            <p:spPr bwMode="auto">
              <a:xfrm>
                <a:off x="12153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19" name="Oval 312"/>
              <p:cNvSpPr>
                <a:spLocks noChangeArrowheads="1"/>
              </p:cNvSpPr>
              <p:nvPr/>
            </p:nvSpPr>
            <p:spPr bwMode="auto">
              <a:xfrm>
                <a:off x="12237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0" name="Oval 313"/>
              <p:cNvSpPr>
                <a:spLocks noChangeArrowheads="1"/>
              </p:cNvSpPr>
              <p:nvPr/>
            </p:nvSpPr>
            <p:spPr bwMode="auto">
              <a:xfrm>
                <a:off x="12322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1" name="Oval 314"/>
              <p:cNvSpPr>
                <a:spLocks noChangeArrowheads="1"/>
              </p:cNvSpPr>
              <p:nvPr/>
            </p:nvSpPr>
            <p:spPr bwMode="auto">
              <a:xfrm>
                <a:off x="12406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2" name="Oval 315"/>
              <p:cNvSpPr>
                <a:spLocks noChangeArrowheads="1"/>
              </p:cNvSpPr>
              <p:nvPr/>
            </p:nvSpPr>
            <p:spPr bwMode="auto">
              <a:xfrm>
                <a:off x="12488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3" name="Oval 316"/>
              <p:cNvSpPr>
                <a:spLocks noChangeArrowheads="1"/>
              </p:cNvSpPr>
              <p:nvPr/>
            </p:nvSpPr>
            <p:spPr bwMode="auto">
              <a:xfrm>
                <a:off x="12573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4" name="Oval 317"/>
              <p:cNvSpPr>
                <a:spLocks noChangeArrowheads="1"/>
              </p:cNvSpPr>
              <p:nvPr/>
            </p:nvSpPr>
            <p:spPr bwMode="auto">
              <a:xfrm>
                <a:off x="12657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5" name="Oval 318"/>
              <p:cNvSpPr>
                <a:spLocks noChangeArrowheads="1"/>
              </p:cNvSpPr>
              <p:nvPr/>
            </p:nvSpPr>
            <p:spPr bwMode="auto">
              <a:xfrm>
                <a:off x="12742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6" name="Oval 319"/>
              <p:cNvSpPr>
                <a:spLocks noChangeArrowheads="1"/>
              </p:cNvSpPr>
              <p:nvPr/>
            </p:nvSpPr>
            <p:spPr bwMode="auto">
              <a:xfrm>
                <a:off x="12824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7" name="Oval 320"/>
              <p:cNvSpPr>
                <a:spLocks noChangeArrowheads="1"/>
              </p:cNvSpPr>
              <p:nvPr/>
            </p:nvSpPr>
            <p:spPr bwMode="auto">
              <a:xfrm>
                <a:off x="12908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8" name="Oval 321"/>
              <p:cNvSpPr>
                <a:spLocks noChangeArrowheads="1"/>
              </p:cNvSpPr>
              <p:nvPr/>
            </p:nvSpPr>
            <p:spPr bwMode="auto">
              <a:xfrm>
                <a:off x="12993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29" name="Oval 322"/>
              <p:cNvSpPr>
                <a:spLocks noChangeArrowheads="1"/>
              </p:cNvSpPr>
              <p:nvPr/>
            </p:nvSpPr>
            <p:spPr bwMode="auto">
              <a:xfrm>
                <a:off x="13076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0" name="Oval 323"/>
              <p:cNvSpPr>
                <a:spLocks noChangeArrowheads="1"/>
              </p:cNvSpPr>
              <p:nvPr/>
            </p:nvSpPr>
            <p:spPr bwMode="auto">
              <a:xfrm>
                <a:off x="13160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1" name="Oval 324"/>
              <p:cNvSpPr>
                <a:spLocks noChangeArrowheads="1"/>
              </p:cNvSpPr>
              <p:nvPr/>
            </p:nvSpPr>
            <p:spPr bwMode="auto">
              <a:xfrm>
                <a:off x="13245" y="3710"/>
                <a:ext cx="46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2" name="Oval 325"/>
              <p:cNvSpPr>
                <a:spLocks noChangeArrowheads="1"/>
              </p:cNvSpPr>
              <p:nvPr/>
            </p:nvSpPr>
            <p:spPr bwMode="auto">
              <a:xfrm>
                <a:off x="13329" y="3710"/>
                <a:ext cx="43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3" name="Freeform 326"/>
              <p:cNvSpPr/>
              <p:nvPr/>
            </p:nvSpPr>
            <p:spPr bwMode="auto">
              <a:xfrm>
                <a:off x="13411" y="3717"/>
                <a:ext cx="53" cy="43"/>
              </a:xfrm>
              <a:custGeom>
                <a:avLst/>
                <a:gdLst>
                  <a:gd name="T0" fmla="*/ 7 w 8"/>
                  <a:gd name="T1" fmla="*/ 4 h 7"/>
                  <a:gd name="T2" fmla="*/ 3 w 8"/>
                  <a:gd name="T3" fmla="*/ 7 h 7"/>
                  <a:gd name="T4" fmla="*/ 0 w 8"/>
                  <a:gd name="T5" fmla="*/ 3 h 7"/>
                  <a:gd name="T6" fmla="*/ 4 w 8"/>
                  <a:gd name="T7" fmla="*/ 0 h 7"/>
                  <a:gd name="T8" fmla="*/ 7 w 8"/>
                  <a:gd name="T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7" y="4"/>
                    </a:moveTo>
                    <a:cubicBezTo>
                      <a:pt x="6" y="6"/>
                      <a:pt x="5" y="7"/>
                      <a:pt x="3" y="7"/>
                    </a:cubicBezTo>
                    <a:cubicBezTo>
                      <a:pt x="1" y="6"/>
                      <a:pt x="0" y="5"/>
                      <a:pt x="0" y="3"/>
                    </a:cubicBezTo>
                    <a:cubicBezTo>
                      <a:pt x="1" y="1"/>
                      <a:pt x="2" y="0"/>
                      <a:pt x="4" y="0"/>
                    </a:cubicBezTo>
                    <a:cubicBezTo>
                      <a:pt x="6" y="1"/>
                      <a:pt x="8" y="3"/>
                      <a:pt x="7" y="4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4" name="Freeform 327"/>
              <p:cNvSpPr/>
              <p:nvPr/>
            </p:nvSpPr>
            <p:spPr bwMode="auto">
              <a:xfrm>
                <a:off x="13488" y="3741"/>
                <a:ext cx="53" cy="53"/>
              </a:xfrm>
              <a:custGeom>
                <a:avLst/>
                <a:gdLst>
                  <a:gd name="T0" fmla="*/ 7 w 8"/>
                  <a:gd name="T1" fmla="*/ 6 h 8"/>
                  <a:gd name="T2" fmla="*/ 2 w 8"/>
                  <a:gd name="T3" fmla="*/ 7 h 8"/>
                  <a:gd name="T4" fmla="*/ 1 w 8"/>
                  <a:gd name="T5" fmla="*/ 3 h 8"/>
                  <a:gd name="T6" fmla="*/ 5 w 8"/>
                  <a:gd name="T7" fmla="*/ 1 h 8"/>
                  <a:gd name="T8" fmla="*/ 7 w 8"/>
                  <a:gd name="T9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7" y="6"/>
                    </a:moveTo>
                    <a:cubicBezTo>
                      <a:pt x="6" y="8"/>
                      <a:pt x="4" y="8"/>
                      <a:pt x="2" y="7"/>
                    </a:cubicBezTo>
                    <a:cubicBezTo>
                      <a:pt x="1" y="6"/>
                      <a:pt x="0" y="4"/>
                      <a:pt x="1" y="3"/>
                    </a:cubicBezTo>
                    <a:cubicBezTo>
                      <a:pt x="2" y="1"/>
                      <a:pt x="4" y="0"/>
                      <a:pt x="5" y="1"/>
                    </a:cubicBezTo>
                    <a:cubicBezTo>
                      <a:pt x="7" y="2"/>
                      <a:pt x="8" y="4"/>
                      <a:pt x="7" y="6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5" name="Freeform 328"/>
              <p:cNvSpPr/>
              <p:nvPr/>
            </p:nvSpPr>
            <p:spPr bwMode="auto">
              <a:xfrm>
                <a:off x="13554" y="3794"/>
                <a:ext cx="51" cy="51"/>
              </a:xfrm>
              <a:custGeom>
                <a:avLst/>
                <a:gdLst>
                  <a:gd name="T0" fmla="*/ 6 w 8"/>
                  <a:gd name="T1" fmla="*/ 7 h 8"/>
                  <a:gd name="T2" fmla="*/ 2 w 8"/>
                  <a:gd name="T3" fmla="*/ 7 h 8"/>
                  <a:gd name="T4" fmla="*/ 2 w 8"/>
                  <a:gd name="T5" fmla="*/ 2 h 8"/>
                  <a:gd name="T6" fmla="*/ 7 w 8"/>
                  <a:gd name="T7" fmla="*/ 2 h 8"/>
                  <a:gd name="T8" fmla="*/ 6 w 8"/>
                  <a:gd name="T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6" y="7"/>
                    </a:moveTo>
                    <a:cubicBezTo>
                      <a:pt x="5" y="8"/>
                      <a:pt x="3" y="8"/>
                      <a:pt x="2" y="7"/>
                    </a:cubicBezTo>
                    <a:cubicBezTo>
                      <a:pt x="0" y="5"/>
                      <a:pt x="0" y="3"/>
                      <a:pt x="2" y="2"/>
                    </a:cubicBezTo>
                    <a:cubicBezTo>
                      <a:pt x="3" y="0"/>
                      <a:pt x="5" y="0"/>
                      <a:pt x="7" y="2"/>
                    </a:cubicBezTo>
                    <a:cubicBezTo>
                      <a:pt x="8" y="3"/>
                      <a:pt x="8" y="5"/>
                      <a:pt x="6" y="7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6" name="Freeform 329"/>
              <p:cNvSpPr/>
              <p:nvPr/>
            </p:nvSpPr>
            <p:spPr bwMode="auto">
              <a:xfrm>
                <a:off x="13604" y="3864"/>
                <a:ext cx="53" cy="46"/>
              </a:xfrm>
              <a:custGeom>
                <a:avLst/>
                <a:gdLst>
                  <a:gd name="T0" fmla="*/ 5 w 8"/>
                  <a:gd name="T1" fmla="*/ 7 h 7"/>
                  <a:gd name="T2" fmla="*/ 1 w 8"/>
                  <a:gd name="T3" fmla="*/ 5 h 7"/>
                  <a:gd name="T4" fmla="*/ 2 w 8"/>
                  <a:gd name="T5" fmla="*/ 1 h 7"/>
                  <a:gd name="T6" fmla="*/ 7 w 8"/>
                  <a:gd name="T7" fmla="*/ 2 h 7"/>
                  <a:gd name="T8" fmla="*/ 5 w 8"/>
                  <a:gd name="T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5" y="7"/>
                    </a:moveTo>
                    <a:cubicBezTo>
                      <a:pt x="3" y="7"/>
                      <a:pt x="1" y="7"/>
                      <a:pt x="1" y="5"/>
                    </a:cubicBezTo>
                    <a:cubicBezTo>
                      <a:pt x="0" y="4"/>
                      <a:pt x="0" y="2"/>
                      <a:pt x="2" y="1"/>
                    </a:cubicBezTo>
                    <a:cubicBezTo>
                      <a:pt x="4" y="0"/>
                      <a:pt x="6" y="0"/>
                      <a:pt x="7" y="2"/>
                    </a:cubicBezTo>
                    <a:cubicBezTo>
                      <a:pt x="8" y="4"/>
                      <a:pt x="7" y="6"/>
                      <a:pt x="5" y="7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7" name="Freeform 330"/>
              <p:cNvSpPr/>
              <p:nvPr/>
            </p:nvSpPr>
            <p:spPr bwMode="auto">
              <a:xfrm>
                <a:off x="13631" y="3942"/>
                <a:ext cx="53" cy="46"/>
              </a:xfrm>
              <a:custGeom>
                <a:avLst/>
                <a:gdLst>
                  <a:gd name="T0" fmla="*/ 5 w 8"/>
                  <a:gd name="T1" fmla="*/ 7 h 7"/>
                  <a:gd name="T2" fmla="*/ 1 w 8"/>
                  <a:gd name="T3" fmla="*/ 5 h 7"/>
                  <a:gd name="T4" fmla="*/ 3 w 8"/>
                  <a:gd name="T5" fmla="*/ 1 h 7"/>
                  <a:gd name="T6" fmla="*/ 7 w 8"/>
                  <a:gd name="T7" fmla="*/ 3 h 7"/>
                  <a:gd name="T8" fmla="*/ 5 w 8"/>
                  <a:gd name="T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5" y="7"/>
                    </a:moveTo>
                    <a:cubicBezTo>
                      <a:pt x="3" y="7"/>
                      <a:pt x="1" y="6"/>
                      <a:pt x="1" y="5"/>
                    </a:cubicBezTo>
                    <a:cubicBezTo>
                      <a:pt x="0" y="3"/>
                      <a:pt x="1" y="1"/>
                      <a:pt x="3" y="1"/>
                    </a:cubicBezTo>
                    <a:cubicBezTo>
                      <a:pt x="5" y="0"/>
                      <a:pt x="7" y="1"/>
                      <a:pt x="7" y="3"/>
                    </a:cubicBezTo>
                    <a:cubicBezTo>
                      <a:pt x="8" y="5"/>
                      <a:pt x="6" y="7"/>
                      <a:pt x="5" y="7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8" name="Oval 331"/>
              <p:cNvSpPr>
                <a:spLocks noChangeArrowheads="1"/>
              </p:cNvSpPr>
              <p:nvPr/>
            </p:nvSpPr>
            <p:spPr bwMode="auto">
              <a:xfrm>
                <a:off x="13643" y="4026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39" name="Oval 332"/>
              <p:cNvSpPr>
                <a:spLocks noChangeArrowheads="1"/>
              </p:cNvSpPr>
              <p:nvPr/>
            </p:nvSpPr>
            <p:spPr bwMode="auto">
              <a:xfrm>
                <a:off x="13643" y="4111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0" name="Oval 333"/>
              <p:cNvSpPr>
                <a:spLocks noChangeArrowheads="1"/>
              </p:cNvSpPr>
              <p:nvPr/>
            </p:nvSpPr>
            <p:spPr bwMode="auto">
              <a:xfrm>
                <a:off x="13643" y="4195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1" name="Oval 334"/>
              <p:cNvSpPr>
                <a:spLocks noChangeArrowheads="1"/>
              </p:cNvSpPr>
              <p:nvPr/>
            </p:nvSpPr>
            <p:spPr bwMode="auto">
              <a:xfrm>
                <a:off x="13643" y="4280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2" name="Oval 335"/>
              <p:cNvSpPr>
                <a:spLocks noChangeArrowheads="1"/>
              </p:cNvSpPr>
              <p:nvPr/>
            </p:nvSpPr>
            <p:spPr bwMode="auto">
              <a:xfrm>
                <a:off x="13643" y="4364"/>
                <a:ext cx="42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3" name="Oval 336"/>
              <p:cNvSpPr>
                <a:spLocks noChangeArrowheads="1"/>
              </p:cNvSpPr>
              <p:nvPr/>
            </p:nvSpPr>
            <p:spPr bwMode="auto">
              <a:xfrm>
                <a:off x="13643" y="4449"/>
                <a:ext cx="42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4" name="Oval 337"/>
              <p:cNvSpPr>
                <a:spLocks noChangeArrowheads="1"/>
              </p:cNvSpPr>
              <p:nvPr/>
            </p:nvSpPr>
            <p:spPr bwMode="auto">
              <a:xfrm>
                <a:off x="13643" y="4531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5" name="Oval 338"/>
              <p:cNvSpPr>
                <a:spLocks noChangeArrowheads="1"/>
              </p:cNvSpPr>
              <p:nvPr/>
            </p:nvSpPr>
            <p:spPr bwMode="auto">
              <a:xfrm>
                <a:off x="13643" y="4623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6" name="Oval 339"/>
              <p:cNvSpPr>
                <a:spLocks noChangeArrowheads="1"/>
              </p:cNvSpPr>
              <p:nvPr/>
            </p:nvSpPr>
            <p:spPr bwMode="auto">
              <a:xfrm>
                <a:off x="13643" y="4707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7" name="Oval 340"/>
              <p:cNvSpPr>
                <a:spLocks noChangeArrowheads="1"/>
              </p:cNvSpPr>
              <p:nvPr/>
            </p:nvSpPr>
            <p:spPr bwMode="auto">
              <a:xfrm>
                <a:off x="13643" y="4792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8" name="Oval 341"/>
              <p:cNvSpPr>
                <a:spLocks noChangeArrowheads="1"/>
              </p:cNvSpPr>
              <p:nvPr/>
            </p:nvSpPr>
            <p:spPr bwMode="auto">
              <a:xfrm>
                <a:off x="13643" y="4874"/>
                <a:ext cx="42" cy="42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49" name="Oval 342"/>
              <p:cNvSpPr>
                <a:spLocks noChangeArrowheads="1"/>
              </p:cNvSpPr>
              <p:nvPr/>
            </p:nvSpPr>
            <p:spPr bwMode="auto">
              <a:xfrm>
                <a:off x="13643" y="4958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0" name="Oval 343"/>
              <p:cNvSpPr>
                <a:spLocks noChangeArrowheads="1"/>
              </p:cNvSpPr>
              <p:nvPr/>
            </p:nvSpPr>
            <p:spPr bwMode="auto">
              <a:xfrm>
                <a:off x="13643" y="5043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1" name="Oval 344"/>
              <p:cNvSpPr>
                <a:spLocks noChangeArrowheads="1"/>
              </p:cNvSpPr>
              <p:nvPr/>
            </p:nvSpPr>
            <p:spPr bwMode="auto">
              <a:xfrm>
                <a:off x="13643" y="5127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2" name="Oval 345"/>
              <p:cNvSpPr>
                <a:spLocks noChangeArrowheads="1"/>
              </p:cNvSpPr>
              <p:nvPr/>
            </p:nvSpPr>
            <p:spPr bwMode="auto">
              <a:xfrm>
                <a:off x="13643" y="5212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3" name="Oval 346"/>
              <p:cNvSpPr>
                <a:spLocks noChangeArrowheads="1"/>
              </p:cNvSpPr>
              <p:nvPr/>
            </p:nvSpPr>
            <p:spPr bwMode="auto">
              <a:xfrm>
                <a:off x="13643" y="5296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4" name="Oval 347"/>
              <p:cNvSpPr>
                <a:spLocks noChangeArrowheads="1"/>
              </p:cNvSpPr>
              <p:nvPr/>
            </p:nvSpPr>
            <p:spPr bwMode="auto">
              <a:xfrm>
                <a:off x="13643" y="5381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5" name="Oval 348"/>
              <p:cNvSpPr>
                <a:spLocks noChangeArrowheads="1"/>
              </p:cNvSpPr>
              <p:nvPr/>
            </p:nvSpPr>
            <p:spPr bwMode="auto">
              <a:xfrm>
                <a:off x="13643" y="5463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6" name="Oval 349"/>
              <p:cNvSpPr>
                <a:spLocks noChangeArrowheads="1"/>
              </p:cNvSpPr>
              <p:nvPr/>
            </p:nvSpPr>
            <p:spPr bwMode="auto">
              <a:xfrm>
                <a:off x="13643" y="5547"/>
                <a:ext cx="42" cy="39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7" name="Oval 350"/>
              <p:cNvSpPr>
                <a:spLocks noChangeArrowheads="1"/>
              </p:cNvSpPr>
              <p:nvPr/>
            </p:nvSpPr>
            <p:spPr bwMode="auto">
              <a:xfrm>
                <a:off x="13643" y="5632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8" name="Oval 351"/>
              <p:cNvSpPr>
                <a:spLocks noChangeArrowheads="1"/>
              </p:cNvSpPr>
              <p:nvPr/>
            </p:nvSpPr>
            <p:spPr bwMode="auto">
              <a:xfrm>
                <a:off x="13643" y="5716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59" name="Oval 352"/>
              <p:cNvSpPr>
                <a:spLocks noChangeArrowheads="1"/>
              </p:cNvSpPr>
              <p:nvPr/>
            </p:nvSpPr>
            <p:spPr bwMode="auto">
              <a:xfrm>
                <a:off x="13643" y="5801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0" name="Oval 353"/>
              <p:cNvSpPr>
                <a:spLocks noChangeArrowheads="1"/>
              </p:cNvSpPr>
              <p:nvPr/>
            </p:nvSpPr>
            <p:spPr bwMode="auto">
              <a:xfrm>
                <a:off x="13643" y="5885"/>
                <a:ext cx="42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1" name="Oval 354"/>
              <p:cNvSpPr>
                <a:spLocks noChangeArrowheads="1"/>
              </p:cNvSpPr>
              <p:nvPr/>
            </p:nvSpPr>
            <p:spPr bwMode="auto">
              <a:xfrm>
                <a:off x="13643" y="5970"/>
                <a:ext cx="42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2" name="Oval 355"/>
              <p:cNvSpPr>
                <a:spLocks noChangeArrowheads="1"/>
              </p:cNvSpPr>
              <p:nvPr/>
            </p:nvSpPr>
            <p:spPr bwMode="auto">
              <a:xfrm>
                <a:off x="13643" y="6053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3" name="Oval 356"/>
              <p:cNvSpPr>
                <a:spLocks noChangeArrowheads="1"/>
              </p:cNvSpPr>
              <p:nvPr/>
            </p:nvSpPr>
            <p:spPr bwMode="auto">
              <a:xfrm>
                <a:off x="13643" y="6137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4" name="Oval 357"/>
              <p:cNvSpPr>
                <a:spLocks noChangeArrowheads="1"/>
              </p:cNvSpPr>
              <p:nvPr/>
            </p:nvSpPr>
            <p:spPr bwMode="auto">
              <a:xfrm>
                <a:off x="13643" y="6222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5" name="Oval 358"/>
              <p:cNvSpPr>
                <a:spLocks noChangeArrowheads="1"/>
              </p:cNvSpPr>
              <p:nvPr/>
            </p:nvSpPr>
            <p:spPr bwMode="auto">
              <a:xfrm>
                <a:off x="13643" y="6306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6" name="Oval 359"/>
              <p:cNvSpPr>
                <a:spLocks noChangeArrowheads="1"/>
              </p:cNvSpPr>
              <p:nvPr/>
            </p:nvSpPr>
            <p:spPr bwMode="auto">
              <a:xfrm>
                <a:off x="13643" y="6391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7" name="Oval 360"/>
              <p:cNvSpPr>
                <a:spLocks noChangeArrowheads="1"/>
              </p:cNvSpPr>
              <p:nvPr/>
            </p:nvSpPr>
            <p:spPr bwMode="auto">
              <a:xfrm>
                <a:off x="13643" y="6475"/>
                <a:ext cx="42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8" name="Oval 361"/>
              <p:cNvSpPr>
                <a:spLocks noChangeArrowheads="1"/>
              </p:cNvSpPr>
              <p:nvPr/>
            </p:nvSpPr>
            <p:spPr bwMode="auto">
              <a:xfrm>
                <a:off x="13643" y="6557"/>
                <a:ext cx="42" cy="46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69" name="Freeform 362"/>
              <p:cNvSpPr/>
              <p:nvPr/>
            </p:nvSpPr>
            <p:spPr bwMode="auto">
              <a:xfrm>
                <a:off x="13638" y="6642"/>
                <a:ext cx="46" cy="46"/>
              </a:xfrm>
              <a:custGeom>
                <a:avLst/>
                <a:gdLst>
                  <a:gd name="T0" fmla="*/ 4 w 7"/>
                  <a:gd name="T1" fmla="*/ 7 h 7"/>
                  <a:gd name="T2" fmla="*/ 0 w 7"/>
                  <a:gd name="T3" fmla="*/ 3 h 7"/>
                  <a:gd name="T4" fmla="*/ 4 w 7"/>
                  <a:gd name="T5" fmla="*/ 0 h 7"/>
                  <a:gd name="T6" fmla="*/ 7 w 7"/>
                  <a:gd name="T7" fmla="*/ 3 h 7"/>
                  <a:gd name="T8" fmla="*/ 4 w 7"/>
                  <a:gd name="T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4" y="7"/>
                    </a:moveTo>
                    <a:cubicBezTo>
                      <a:pt x="2" y="6"/>
                      <a:pt x="0" y="5"/>
                      <a:pt x="0" y="3"/>
                    </a:cubicBezTo>
                    <a:cubicBezTo>
                      <a:pt x="1" y="1"/>
                      <a:pt x="2" y="0"/>
                      <a:pt x="4" y="0"/>
                    </a:cubicBezTo>
                    <a:cubicBezTo>
                      <a:pt x="6" y="0"/>
                      <a:pt x="7" y="1"/>
                      <a:pt x="7" y="3"/>
                    </a:cubicBezTo>
                    <a:cubicBezTo>
                      <a:pt x="7" y="6"/>
                      <a:pt x="5" y="7"/>
                      <a:pt x="4" y="7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0" name="Freeform 363"/>
              <p:cNvSpPr/>
              <p:nvPr/>
            </p:nvSpPr>
            <p:spPr bwMode="auto">
              <a:xfrm>
                <a:off x="13623" y="6719"/>
                <a:ext cx="46" cy="53"/>
              </a:xfrm>
              <a:custGeom>
                <a:avLst/>
                <a:gdLst>
                  <a:gd name="T0" fmla="*/ 2 w 7"/>
                  <a:gd name="T1" fmla="*/ 7 h 8"/>
                  <a:gd name="T2" fmla="*/ 0 w 7"/>
                  <a:gd name="T3" fmla="*/ 3 h 8"/>
                  <a:gd name="T4" fmla="*/ 4 w 7"/>
                  <a:gd name="T5" fmla="*/ 1 h 8"/>
                  <a:gd name="T6" fmla="*/ 7 w 7"/>
                  <a:gd name="T7" fmla="*/ 5 h 8"/>
                  <a:gd name="T8" fmla="*/ 2 w 7"/>
                  <a:gd name="T9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8">
                    <a:moveTo>
                      <a:pt x="2" y="7"/>
                    </a:moveTo>
                    <a:cubicBezTo>
                      <a:pt x="0" y="6"/>
                      <a:pt x="0" y="4"/>
                      <a:pt x="0" y="3"/>
                    </a:cubicBezTo>
                    <a:cubicBezTo>
                      <a:pt x="1" y="1"/>
                      <a:pt x="2" y="0"/>
                      <a:pt x="4" y="1"/>
                    </a:cubicBezTo>
                    <a:cubicBezTo>
                      <a:pt x="6" y="1"/>
                      <a:pt x="7" y="3"/>
                      <a:pt x="7" y="5"/>
                    </a:cubicBezTo>
                    <a:cubicBezTo>
                      <a:pt x="6" y="7"/>
                      <a:pt x="4" y="8"/>
                      <a:pt x="2" y="7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1" name="Freeform 364"/>
              <p:cNvSpPr/>
              <p:nvPr/>
            </p:nvSpPr>
            <p:spPr bwMode="auto">
              <a:xfrm>
                <a:off x="13580" y="6798"/>
                <a:ext cx="51" cy="43"/>
              </a:xfrm>
              <a:custGeom>
                <a:avLst/>
                <a:gdLst>
                  <a:gd name="T0" fmla="*/ 2 w 8"/>
                  <a:gd name="T1" fmla="*/ 6 h 7"/>
                  <a:gd name="T2" fmla="*/ 1 w 8"/>
                  <a:gd name="T3" fmla="*/ 1 h 7"/>
                  <a:gd name="T4" fmla="*/ 6 w 8"/>
                  <a:gd name="T5" fmla="*/ 1 h 7"/>
                  <a:gd name="T6" fmla="*/ 7 w 8"/>
                  <a:gd name="T7" fmla="*/ 5 h 7"/>
                  <a:gd name="T8" fmla="*/ 2 w 8"/>
                  <a:gd name="T9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7">
                    <a:moveTo>
                      <a:pt x="2" y="6"/>
                    </a:moveTo>
                    <a:cubicBezTo>
                      <a:pt x="1" y="5"/>
                      <a:pt x="0" y="3"/>
                      <a:pt x="1" y="1"/>
                    </a:cubicBezTo>
                    <a:cubicBezTo>
                      <a:pt x="3" y="0"/>
                      <a:pt x="5" y="0"/>
                      <a:pt x="6" y="1"/>
                    </a:cubicBezTo>
                    <a:cubicBezTo>
                      <a:pt x="8" y="2"/>
                      <a:pt x="8" y="4"/>
                      <a:pt x="7" y="5"/>
                    </a:cubicBezTo>
                    <a:cubicBezTo>
                      <a:pt x="6" y="7"/>
                      <a:pt x="4" y="7"/>
                      <a:pt x="2" y="6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2" name="Freeform 365"/>
              <p:cNvSpPr/>
              <p:nvPr/>
            </p:nvSpPr>
            <p:spPr bwMode="auto">
              <a:xfrm>
                <a:off x="13522" y="6856"/>
                <a:ext cx="51" cy="51"/>
              </a:xfrm>
              <a:custGeom>
                <a:avLst/>
                <a:gdLst>
                  <a:gd name="T0" fmla="*/ 1 w 8"/>
                  <a:gd name="T1" fmla="*/ 6 h 8"/>
                  <a:gd name="T2" fmla="*/ 2 w 8"/>
                  <a:gd name="T3" fmla="*/ 1 h 8"/>
                  <a:gd name="T4" fmla="*/ 7 w 8"/>
                  <a:gd name="T5" fmla="*/ 2 h 8"/>
                  <a:gd name="T6" fmla="*/ 6 w 8"/>
                  <a:gd name="T7" fmla="*/ 6 h 8"/>
                  <a:gd name="T8" fmla="*/ 1 w 8"/>
                  <a:gd name="T9" fmla="*/ 6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1" y="6"/>
                    </a:moveTo>
                    <a:cubicBezTo>
                      <a:pt x="0" y="4"/>
                      <a:pt x="1" y="2"/>
                      <a:pt x="2" y="1"/>
                    </a:cubicBezTo>
                    <a:cubicBezTo>
                      <a:pt x="4" y="0"/>
                      <a:pt x="6" y="0"/>
                      <a:pt x="7" y="2"/>
                    </a:cubicBezTo>
                    <a:cubicBezTo>
                      <a:pt x="8" y="3"/>
                      <a:pt x="8" y="5"/>
                      <a:pt x="6" y="6"/>
                    </a:cubicBezTo>
                    <a:cubicBezTo>
                      <a:pt x="5" y="8"/>
                      <a:pt x="2" y="7"/>
                      <a:pt x="1" y="6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3" name="Freeform 366"/>
              <p:cNvSpPr/>
              <p:nvPr/>
            </p:nvSpPr>
            <p:spPr bwMode="auto">
              <a:xfrm>
                <a:off x="13449" y="6895"/>
                <a:ext cx="53" cy="51"/>
              </a:xfrm>
              <a:custGeom>
                <a:avLst/>
                <a:gdLst>
                  <a:gd name="T0" fmla="*/ 1 w 8"/>
                  <a:gd name="T1" fmla="*/ 5 h 8"/>
                  <a:gd name="T2" fmla="*/ 3 w 8"/>
                  <a:gd name="T3" fmla="*/ 1 h 8"/>
                  <a:gd name="T4" fmla="*/ 7 w 8"/>
                  <a:gd name="T5" fmla="*/ 3 h 8"/>
                  <a:gd name="T6" fmla="*/ 5 w 8"/>
                  <a:gd name="T7" fmla="*/ 7 h 8"/>
                  <a:gd name="T8" fmla="*/ 1 w 8"/>
                  <a:gd name="T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1" y="5"/>
                    </a:moveTo>
                    <a:cubicBezTo>
                      <a:pt x="0" y="3"/>
                      <a:pt x="1" y="1"/>
                      <a:pt x="3" y="1"/>
                    </a:cubicBezTo>
                    <a:cubicBezTo>
                      <a:pt x="4" y="0"/>
                      <a:pt x="6" y="1"/>
                      <a:pt x="7" y="3"/>
                    </a:cubicBezTo>
                    <a:cubicBezTo>
                      <a:pt x="8" y="4"/>
                      <a:pt x="7" y="7"/>
                      <a:pt x="5" y="7"/>
                    </a:cubicBezTo>
                    <a:cubicBezTo>
                      <a:pt x="3" y="8"/>
                      <a:pt x="1" y="7"/>
                      <a:pt x="1" y="5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4" name="Freeform 367"/>
              <p:cNvSpPr/>
              <p:nvPr/>
            </p:nvSpPr>
            <p:spPr bwMode="auto">
              <a:xfrm>
                <a:off x="13372" y="6914"/>
                <a:ext cx="46" cy="46"/>
              </a:xfrm>
              <a:custGeom>
                <a:avLst/>
                <a:gdLst>
                  <a:gd name="T0" fmla="*/ 0 w 7"/>
                  <a:gd name="T1" fmla="*/ 4 h 7"/>
                  <a:gd name="T2" fmla="*/ 3 w 7"/>
                  <a:gd name="T3" fmla="*/ 1 h 7"/>
                  <a:gd name="T4" fmla="*/ 7 w 7"/>
                  <a:gd name="T5" fmla="*/ 4 h 7"/>
                  <a:gd name="T6" fmla="*/ 4 w 7"/>
                  <a:gd name="T7" fmla="*/ 7 h 7"/>
                  <a:gd name="T8" fmla="*/ 0 w 7"/>
                  <a:gd name="T9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7">
                    <a:moveTo>
                      <a:pt x="0" y="4"/>
                    </a:moveTo>
                    <a:cubicBezTo>
                      <a:pt x="0" y="2"/>
                      <a:pt x="1" y="1"/>
                      <a:pt x="3" y="1"/>
                    </a:cubicBezTo>
                    <a:cubicBezTo>
                      <a:pt x="5" y="0"/>
                      <a:pt x="6" y="2"/>
                      <a:pt x="7" y="4"/>
                    </a:cubicBezTo>
                    <a:cubicBezTo>
                      <a:pt x="7" y="5"/>
                      <a:pt x="6" y="7"/>
                      <a:pt x="4" y="7"/>
                    </a:cubicBezTo>
                    <a:cubicBezTo>
                      <a:pt x="1" y="7"/>
                      <a:pt x="0" y="6"/>
                      <a:pt x="0" y="4"/>
                    </a:cubicBezTo>
                    <a:close/>
                  </a:path>
                </a:pathLst>
              </a:cu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5" name="Oval 368"/>
              <p:cNvSpPr>
                <a:spLocks noChangeArrowheads="1"/>
              </p:cNvSpPr>
              <p:nvPr/>
            </p:nvSpPr>
            <p:spPr bwMode="auto">
              <a:xfrm>
                <a:off x="13290" y="6922"/>
                <a:ext cx="43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6" name="Oval 369"/>
              <p:cNvSpPr>
                <a:spLocks noChangeArrowheads="1"/>
              </p:cNvSpPr>
              <p:nvPr/>
            </p:nvSpPr>
            <p:spPr bwMode="auto">
              <a:xfrm>
                <a:off x="13206" y="6922"/>
                <a:ext cx="46" cy="43"/>
              </a:xfrm>
              <a:prstGeom prst="ellipse">
                <a:avLst/>
              </a:prstGeom>
              <a:solidFill>
                <a:srgbClr val="4A7C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7" name="Rectangle 370"/>
              <p:cNvSpPr>
                <a:spLocks noChangeArrowheads="1"/>
              </p:cNvSpPr>
              <p:nvPr/>
            </p:nvSpPr>
            <p:spPr bwMode="auto">
              <a:xfrm>
                <a:off x="12781" y="6999"/>
                <a:ext cx="58" cy="66"/>
              </a:xfrm>
              <a:prstGeom prst="rect">
                <a:avLst/>
              </a:prstGeom>
              <a:solidFill>
                <a:srgbClr val="2F55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8" name="Rectangle 371"/>
              <p:cNvSpPr>
                <a:spLocks noChangeArrowheads="1"/>
              </p:cNvSpPr>
              <p:nvPr/>
            </p:nvSpPr>
            <p:spPr bwMode="auto">
              <a:xfrm>
                <a:off x="12870" y="6922"/>
                <a:ext cx="58" cy="143"/>
              </a:xfrm>
              <a:prstGeom prst="rect">
                <a:avLst/>
              </a:prstGeom>
              <a:solidFill>
                <a:srgbClr val="2F55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79" name="Rectangle 372"/>
              <p:cNvSpPr>
                <a:spLocks noChangeArrowheads="1"/>
              </p:cNvSpPr>
              <p:nvPr/>
            </p:nvSpPr>
            <p:spPr bwMode="auto">
              <a:xfrm>
                <a:off x="12960" y="6876"/>
                <a:ext cx="58" cy="188"/>
              </a:xfrm>
              <a:prstGeom prst="rect">
                <a:avLst/>
              </a:prstGeom>
              <a:solidFill>
                <a:srgbClr val="2F55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  <p:sp>
            <p:nvSpPr>
              <p:cNvPr id="180" name="Freeform 373"/>
              <p:cNvSpPr>
                <a:spLocks noEditPoints="1"/>
              </p:cNvSpPr>
              <p:nvPr/>
            </p:nvSpPr>
            <p:spPr bwMode="auto">
              <a:xfrm>
                <a:off x="12677" y="6740"/>
                <a:ext cx="457" cy="467"/>
              </a:xfrm>
              <a:custGeom>
                <a:avLst/>
                <a:gdLst>
                  <a:gd name="T0" fmla="*/ 35 w 69"/>
                  <a:gd name="T1" fmla="*/ 70 h 70"/>
                  <a:gd name="T2" fmla="*/ 0 w 69"/>
                  <a:gd name="T3" fmla="*/ 35 h 70"/>
                  <a:gd name="T4" fmla="*/ 35 w 69"/>
                  <a:gd name="T5" fmla="*/ 0 h 70"/>
                  <a:gd name="T6" fmla="*/ 69 w 69"/>
                  <a:gd name="T7" fmla="*/ 35 h 70"/>
                  <a:gd name="T8" fmla="*/ 35 w 69"/>
                  <a:gd name="T9" fmla="*/ 70 h 70"/>
                  <a:gd name="T10" fmla="*/ 35 w 69"/>
                  <a:gd name="T11" fmla="*/ 6 h 70"/>
                  <a:gd name="T12" fmla="*/ 6 w 69"/>
                  <a:gd name="T13" fmla="*/ 35 h 70"/>
                  <a:gd name="T14" fmla="*/ 35 w 69"/>
                  <a:gd name="T15" fmla="*/ 64 h 70"/>
                  <a:gd name="T16" fmla="*/ 63 w 69"/>
                  <a:gd name="T17" fmla="*/ 35 h 70"/>
                  <a:gd name="T18" fmla="*/ 35 w 69"/>
                  <a:gd name="T19" fmla="*/ 6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9" h="70">
                    <a:moveTo>
                      <a:pt x="35" y="70"/>
                    </a:moveTo>
                    <a:cubicBezTo>
                      <a:pt x="16" y="70"/>
                      <a:pt x="0" y="54"/>
                      <a:pt x="0" y="35"/>
                    </a:cubicBezTo>
                    <a:cubicBezTo>
                      <a:pt x="0" y="16"/>
                      <a:pt x="16" y="0"/>
                      <a:pt x="35" y="0"/>
                    </a:cubicBezTo>
                    <a:cubicBezTo>
                      <a:pt x="54" y="0"/>
                      <a:pt x="69" y="16"/>
                      <a:pt x="69" y="35"/>
                    </a:cubicBezTo>
                    <a:cubicBezTo>
                      <a:pt x="69" y="54"/>
                      <a:pt x="54" y="70"/>
                      <a:pt x="35" y="70"/>
                    </a:cubicBezTo>
                    <a:close/>
                    <a:moveTo>
                      <a:pt x="35" y="6"/>
                    </a:moveTo>
                    <a:cubicBezTo>
                      <a:pt x="19" y="6"/>
                      <a:pt x="6" y="19"/>
                      <a:pt x="6" y="35"/>
                    </a:cubicBezTo>
                    <a:cubicBezTo>
                      <a:pt x="6" y="51"/>
                      <a:pt x="19" y="64"/>
                      <a:pt x="35" y="64"/>
                    </a:cubicBezTo>
                    <a:cubicBezTo>
                      <a:pt x="50" y="64"/>
                      <a:pt x="63" y="51"/>
                      <a:pt x="63" y="35"/>
                    </a:cubicBezTo>
                    <a:cubicBezTo>
                      <a:pt x="63" y="19"/>
                      <a:pt x="50" y="6"/>
                      <a:pt x="35" y="6"/>
                    </a:cubicBezTo>
                    <a:close/>
                  </a:path>
                </a:pathLst>
              </a:custGeom>
              <a:solidFill>
                <a:srgbClr val="2F559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75" name="文本框 74"/>
            <p:cNvSpPr txBox="1"/>
            <p:nvPr/>
          </p:nvSpPr>
          <p:spPr>
            <a:xfrm>
              <a:off x="5919" y="4045"/>
              <a:ext cx="7365" cy="2447"/>
            </a:xfrm>
            <a:prstGeom prst="rect">
              <a:avLst/>
            </a:prstGeom>
            <a:noFill/>
          </p:spPr>
          <p:txBody>
            <a:bodyPr wrap="square" rtlCol="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 fontAlgn="auto">
                <a:lnSpc>
                  <a:spcPts val="3400"/>
                </a:lnSpc>
                <a:spcBef>
                  <a:spcPts val="0"/>
                </a:spcBef>
                <a:spcAft>
                  <a:spcPts val="0"/>
                </a:spcAft>
              </a:pPr>
              <a:endParaRPr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汉仪中黑简" panose="02010600000101010101" charset="-122"/>
                <a:ea typeface="汉仪中黑简" panose="02010600000101010101" charset="-122"/>
                <a:cs typeface="汉仪中黑简" panose="02010600000101010101" charset="-122"/>
                <a:sym typeface="+mn-ea"/>
              </a:endParaRPr>
            </a:p>
          </p:txBody>
        </p:sp>
      </p:grpSp>
      <p:sp>
        <p:nvSpPr>
          <p:cNvPr id="100" name="文本框 99"/>
          <p:cNvSpPr txBox="1"/>
          <p:nvPr/>
        </p:nvSpPr>
        <p:spPr>
          <a:xfrm>
            <a:off x="1386471" y="2373454"/>
            <a:ext cx="9214853" cy="2918437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lstStyle/>
          <a:p>
            <a:pPr indent="269875">
              <a:lnSpc>
                <a:spcPct val="150000"/>
              </a:lnSpc>
            </a:pPr>
            <a:r>
              <a:rPr lang="en-US" altLang="zh-CN" sz="2000" b="0" dirty="0">
                <a:latin typeface="+mn-ea"/>
              </a:rPr>
              <a:t>   </a:t>
            </a:r>
            <a:r>
              <a:rPr lang="zh-CN" altLang="en-US" sz="2000" b="0" dirty="0">
                <a:latin typeface="+mn-ea"/>
              </a:rPr>
              <a:t>习近平总书记强调：“要提高全民全社会数字素养和技能，夯实我国数字经济发展社会基础。”电商具备应用大数据的天然优势，所以数据采集、分析对于直播电商运营来说是一项基础而又重要的工作</a:t>
            </a:r>
            <a:r>
              <a:rPr lang="zh-CN" sz="2000" b="0" dirty="0">
                <a:latin typeface="+mn-ea"/>
              </a:rPr>
              <a:t>。</a:t>
            </a:r>
            <a:endParaRPr lang="zh-CN" sz="2000" b="0" dirty="0">
              <a:latin typeface="+mn-ea"/>
            </a:endParaRPr>
          </a:p>
          <a:p>
            <a:pPr indent="269875">
              <a:lnSpc>
                <a:spcPct val="150000"/>
              </a:lnSpc>
            </a:pPr>
            <a:r>
              <a:rPr lang="en-US" altLang="zh-CN" sz="2000" b="0" dirty="0">
                <a:latin typeface="+mn-ea"/>
              </a:rPr>
              <a:t>   </a:t>
            </a:r>
            <a:r>
              <a:rPr lang="zh-CN" altLang="en-US" sz="2000" b="0" dirty="0">
                <a:latin typeface="+mn-ea"/>
              </a:rPr>
              <a:t>艾特佳电商公司需要通过自身数据后台和第三方数据平台获取数据，然后进行直播效果数据分析，以此为基础优化直播效果，增加直播间的人气并提高直播带货的转化率，提升直播间的核心竞争力</a:t>
            </a:r>
            <a:r>
              <a:rPr lang="zh-CN" sz="2000" b="0" dirty="0">
                <a:latin typeface="+mn-ea"/>
              </a:rPr>
              <a:t>。</a:t>
            </a:r>
            <a:endParaRPr lang="zh-CN" altLang="en-US" sz="2000" b="0" dirty="0">
              <a:latin typeface="+mn-ea"/>
            </a:endParaRPr>
          </a:p>
        </p:txBody>
      </p:sp>
    </p:spTree>
    <p:custDataLst>
      <p:tags r:id="rId2"/>
    </p:custDataLst>
  </p:cSld>
  <p:clrMapOvr>
    <a:masterClrMapping/>
  </p:clrMapOvr>
  <p:transition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5"/>
          <p:cNvSpPr/>
          <p:nvPr/>
        </p:nvSpPr>
        <p:spPr>
          <a:xfrm>
            <a:off x="3990975" y="-317"/>
            <a:ext cx="6508115" cy="4183987"/>
          </a:xfrm>
          <a:custGeom>
            <a:avLst/>
            <a:gdLst>
              <a:gd name="connsiteX0" fmla="*/ 3 w 10249"/>
              <a:gd name="connsiteY0" fmla="*/ 6556 h 6588"/>
              <a:gd name="connsiteX1" fmla="*/ 10249 w 10249"/>
              <a:gd name="connsiteY1" fmla="*/ 14 h 6588"/>
              <a:gd name="connsiteX2" fmla="*/ 10249 w 10249"/>
              <a:gd name="connsiteY2" fmla="*/ 6589 h 6588"/>
              <a:gd name="connsiteX3" fmla="*/ 0 w 10249"/>
              <a:gd name="connsiteY3" fmla="*/ 6589 h 6588"/>
              <a:gd name="connsiteX4" fmla="*/ 3 w 10249"/>
              <a:gd name="connsiteY4" fmla="*/ 6556 h 6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9" h="6589">
                <a:moveTo>
                  <a:pt x="3" y="6556"/>
                </a:moveTo>
                <a:cubicBezTo>
                  <a:pt x="2671" y="-88"/>
                  <a:pt x="8830" y="-59"/>
                  <a:pt x="10249" y="14"/>
                </a:cubicBezTo>
                <a:lnTo>
                  <a:pt x="10249" y="6589"/>
                </a:lnTo>
                <a:lnTo>
                  <a:pt x="0" y="6589"/>
                </a:lnTo>
                <a:lnTo>
                  <a:pt x="3" y="655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/>
        </p:nvSpPr>
        <p:spPr>
          <a:xfrm>
            <a:off x="5683885" y="-300037"/>
            <a:ext cx="6508115" cy="4183987"/>
          </a:xfrm>
          <a:custGeom>
            <a:avLst/>
            <a:gdLst>
              <a:gd name="connsiteX0" fmla="*/ 3 w 10249"/>
              <a:gd name="connsiteY0" fmla="*/ 6556 h 6588"/>
              <a:gd name="connsiteX1" fmla="*/ 10249 w 10249"/>
              <a:gd name="connsiteY1" fmla="*/ 14 h 6588"/>
              <a:gd name="connsiteX2" fmla="*/ 10249 w 10249"/>
              <a:gd name="connsiteY2" fmla="*/ 6589 h 6588"/>
              <a:gd name="connsiteX3" fmla="*/ 0 w 10249"/>
              <a:gd name="connsiteY3" fmla="*/ 6589 h 6588"/>
              <a:gd name="connsiteX4" fmla="*/ 3 w 10249"/>
              <a:gd name="connsiteY4" fmla="*/ 6556 h 6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9" h="6589">
                <a:moveTo>
                  <a:pt x="3" y="6556"/>
                </a:moveTo>
                <a:cubicBezTo>
                  <a:pt x="2671" y="-88"/>
                  <a:pt x="8830" y="-59"/>
                  <a:pt x="10249" y="14"/>
                </a:cubicBezTo>
                <a:lnTo>
                  <a:pt x="10249" y="6589"/>
                </a:lnTo>
                <a:lnTo>
                  <a:pt x="0" y="6589"/>
                </a:lnTo>
                <a:lnTo>
                  <a:pt x="3" y="6556"/>
                </a:lnTo>
                <a:close/>
              </a:path>
            </a:pathLst>
          </a:custGeom>
          <a:solidFill>
            <a:srgbClr val="BFD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/>
        </p:nvSpPr>
        <p:spPr>
          <a:xfrm>
            <a:off x="-10160" y="989965"/>
            <a:ext cx="12202795" cy="5737225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  知识目标</a:t>
            </a:r>
            <a:endParaRPr lang="zh-CN" altLang="en-US"/>
          </a:p>
          <a:p>
            <a:pPr algn="ctr"/>
            <a:r>
              <a:rPr lang="zh-CN" altLang="en-US"/>
              <a:t>1．了解直播选品的逻辑；</a:t>
            </a:r>
            <a:endParaRPr lang="zh-CN" altLang="en-US"/>
          </a:p>
          <a:p>
            <a:pPr algn="ctr"/>
            <a:r>
              <a:rPr lang="zh-CN" altLang="en-US"/>
              <a:t>2．掌握直播电商的选品路径；</a:t>
            </a:r>
            <a:endParaRPr lang="zh-CN" altLang="en-US"/>
          </a:p>
          <a:p>
            <a:pPr algn="ctr"/>
            <a:r>
              <a:rPr lang="zh-CN" altLang="en-US"/>
              <a:t>3．掌握直播电商的组品方法；</a:t>
            </a:r>
            <a:endParaRPr lang="zh-CN" altLang="en-US"/>
          </a:p>
          <a:p>
            <a:pPr algn="ctr"/>
            <a:r>
              <a:rPr lang="zh-CN" altLang="en-US"/>
              <a:t>4．理解直播电商供应链经营模式；</a:t>
            </a:r>
            <a:endParaRPr lang="zh-CN" altLang="en-US"/>
          </a:p>
          <a:p>
            <a:pPr algn="ctr"/>
            <a:r>
              <a:rPr lang="zh-CN" altLang="en-US"/>
              <a:t>  技能目标</a:t>
            </a:r>
            <a:endParaRPr lang="zh-CN" altLang="en-US"/>
          </a:p>
          <a:p>
            <a:pPr algn="ctr"/>
            <a:r>
              <a:rPr lang="zh-CN" altLang="en-US"/>
              <a:t>1．能够结合企业实际进行直播选品；</a:t>
            </a:r>
            <a:endParaRPr lang="zh-CN" altLang="en-US"/>
          </a:p>
          <a:p>
            <a:pPr algn="ctr"/>
            <a:r>
              <a:rPr lang="zh-CN" altLang="en-US"/>
              <a:t>2．能够科学管理直播商品供应链。</a:t>
            </a:r>
            <a:endParaRPr lang="zh-CN" altLang="en-US"/>
          </a:p>
          <a:p>
            <a:pPr algn="ctr"/>
            <a:endParaRPr lang="zh-CN" altLang="en-US"/>
          </a:p>
          <a:p>
            <a:pPr algn="ctr"/>
            <a:r>
              <a:rPr lang="zh-CN" altLang="en-US"/>
              <a:t>  素养目标</a:t>
            </a:r>
            <a:endParaRPr lang="zh-CN" altLang="en-US"/>
          </a:p>
          <a:p>
            <a:pPr algn="ctr"/>
            <a:r>
              <a:rPr lang="zh-CN" altLang="en-US"/>
              <a:t>1．树立严谨的直播选品质量监控意识，维护良好的直播消费环境；</a:t>
            </a:r>
            <a:endParaRPr lang="zh-CN" altLang="en-US"/>
          </a:p>
          <a:p>
            <a:pPr algn="ctr"/>
            <a:r>
              <a:rPr lang="zh-CN" altLang="en-US"/>
              <a:t>2．树立义利并重的价值观，提升社会责任感与社会参与意识。</a:t>
            </a:r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-12065" y="6649720"/>
            <a:ext cx="12193270" cy="222250"/>
          </a:xfrm>
          <a:prstGeom prst="rect">
            <a:avLst/>
          </a:prstGeom>
          <a:solidFill>
            <a:srgbClr val="5C91E1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23755" y="5387975"/>
            <a:ext cx="1940560" cy="1197610"/>
          </a:xfrm>
          <a:prstGeom prst="round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75030" y="210820"/>
            <a:ext cx="5455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latin typeface="+mj-ea"/>
                <a:ea typeface="+mj-ea"/>
                <a:cs typeface="+mj-ea"/>
              </a:rPr>
              <a:t>任务一</a:t>
            </a:r>
            <a:r>
              <a:rPr lang="en-US" altLang="zh-CN" sz="3200" b="1" dirty="0">
                <a:latin typeface="+mj-ea"/>
                <a:ea typeface="+mj-ea"/>
                <a:cs typeface="+mj-ea"/>
              </a:rPr>
              <a:t>  </a:t>
            </a:r>
            <a:r>
              <a:rPr lang="zh-CN" altLang="en-US" sz="3200" b="1" dirty="0">
                <a:latin typeface="+mj-ea"/>
                <a:ea typeface="+mj-ea"/>
                <a:cs typeface="+mj-ea"/>
              </a:rPr>
              <a:t>直播数据采集与分析</a:t>
            </a:r>
            <a:endParaRPr lang="zh-CN" altLang="en-US" sz="3200" b="1" dirty="0">
              <a:latin typeface="+mj-ea"/>
              <a:ea typeface="+mj-ea"/>
              <a:cs typeface="+mj-ea"/>
            </a:endParaRPr>
          </a:p>
        </p:txBody>
      </p:sp>
      <p:pic>
        <p:nvPicPr>
          <p:cNvPr id="1126" name="图片 11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9235" y="-48260"/>
            <a:ext cx="1271905" cy="127190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32740" y="1223645"/>
            <a:ext cx="54229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24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01</a:t>
            </a:r>
            <a:endParaRPr lang="en-US" altLang="zh-CN" sz="24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1919605" y="2487295"/>
            <a:ext cx="8707755" cy="2531745"/>
            <a:chOff x="5726621" y="2602877"/>
            <a:chExt cx="5315238" cy="2464289"/>
          </a:xfrm>
        </p:grpSpPr>
        <p:sp>
          <p:nvSpPr>
            <p:cNvPr id="28" name="圆角矩形 27"/>
            <p:cNvSpPr/>
            <p:nvPr/>
          </p:nvSpPr>
          <p:spPr>
            <a:xfrm>
              <a:off x="5726621" y="2742577"/>
              <a:ext cx="5315238" cy="2324589"/>
            </a:xfrm>
            <a:prstGeom prst="roundRect">
              <a:avLst>
                <a:gd name="adj" fmla="val 7499"/>
              </a:avLst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29" name="圆角矩形 28"/>
            <p:cNvSpPr/>
            <p:nvPr/>
          </p:nvSpPr>
          <p:spPr>
            <a:xfrm>
              <a:off x="5726622" y="2602877"/>
              <a:ext cx="5276126" cy="2357481"/>
            </a:xfrm>
            <a:prstGeom prst="roundRect">
              <a:avLst>
                <a:gd name="adj" fmla="val 12876"/>
              </a:avLst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28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6245860" y="3211830"/>
            <a:ext cx="31870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chemeClr val="bg1"/>
                </a:solidFill>
                <a:sym typeface="+mn-ea"/>
              </a:rPr>
              <a:t>任务实施</a:t>
            </a:r>
            <a:endParaRPr lang="zh-CN" altLang="en-US" sz="4400" b="1" dirty="0">
              <a:solidFill>
                <a:schemeClr val="bg1"/>
              </a:solidFill>
              <a:sym typeface="+mn-ea"/>
            </a:endParaRPr>
          </a:p>
        </p:txBody>
      </p:sp>
      <p:pic>
        <p:nvPicPr>
          <p:cNvPr id="18" name="图片 17" descr="WPS图片-抠图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40690" y="1539240"/>
            <a:ext cx="6169025" cy="4112895"/>
          </a:xfrm>
          <a:prstGeom prst="rect">
            <a:avLst/>
          </a:prstGeom>
        </p:spPr>
      </p:pic>
      <p:sp>
        <p:nvSpPr>
          <p:cNvPr id="22" name="Freeform 24"/>
          <p:cNvSpPr>
            <a:spLocks noEditPoints="1"/>
          </p:cNvSpPr>
          <p:nvPr/>
        </p:nvSpPr>
        <p:spPr bwMode="auto">
          <a:xfrm flipH="1">
            <a:off x="8409305" y="1223645"/>
            <a:ext cx="1202690" cy="1204595"/>
          </a:xfrm>
          <a:custGeom>
            <a:avLst/>
            <a:gdLst>
              <a:gd name="T0" fmla="*/ 101 w 233"/>
              <a:gd name="T1" fmla="*/ 30 h 239"/>
              <a:gd name="T2" fmla="*/ 63 w 233"/>
              <a:gd name="T3" fmla="*/ 16 h 239"/>
              <a:gd name="T4" fmla="*/ 162 w 233"/>
              <a:gd name="T5" fmla="*/ 129 h 239"/>
              <a:gd name="T6" fmla="*/ 184 w 233"/>
              <a:gd name="T7" fmla="*/ 157 h 239"/>
              <a:gd name="T8" fmla="*/ 167 w 233"/>
              <a:gd name="T9" fmla="*/ 119 h 239"/>
              <a:gd name="T10" fmla="*/ 162 w 233"/>
              <a:gd name="T11" fmla="*/ 129 h 239"/>
              <a:gd name="T12" fmla="*/ 205 w 233"/>
              <a:gd name="T13" fmla="*/ 165 h 239"/>
              <a:gd name="T14" fmla="*/ 148 w 233"/>
              <a:gd name="T15" fmla="*/ 159 h 239"/>
              <a:gd name="T16" fmla="*/ 142 w 233"/>
              <a:gd name="T17" fmla="*/ 119 h 239"/>
              <a:gd name="T18" fmla="*/ 156 w 233"/>
              <a:gd name="T19" fmla="*/ 66 h 239"/>
              <a:gd name="T20" fmla="*/ 168 w 233"/>
              <a:gd name="T21" fmla="*/ 107 h 239"/>
              <a:gd name="T22" fmla="*/ 175 w 233"/>
              <a:gd name="T23" fmla="*/ 112 h 239"/>
              <a:gd name="T24" fmla="*/ 171 w 233"/>
              <a:gd name="T25" fmla="*/ 104 h 239"/>
              <a:gd name="T26" fmla="*/ 190 w 233"/>
              <a:gd name="T27" fmla="*/ 92 h 239"/>
              <a:gd name="T28" fmla="*/ 195 w 233"/>
              <a:gd name="T29" fmla="*/ 100 h 239"/>
              <a:gd name="T30" fmla="*/ 195 w 233"/>
              <a:gd name="T31" fmla="*/ 92 h 239"/>
              <a:gd name="T32" fmla="*/ 174 w 233"/>
              <a:gd name="T33" fmla="*/ 50 h 239"/>
              <a:gd name="T34" fmla="*/ 100 w 233"/>
              <a:gd name="T35" fmla="*/ 46 h 239"/>
              <a:gd name="T36" fmla="*/ 93 w 233"/>
              <a:gd name="T37" fmla="*/ 46 h 239"/>
              <a:gd name="T38" fmla="*/ 86 w 233"/>
              <a:gd name="T39" fmla="*/ 51 h 239"/>
              <a:gd name="T40" fmla="*/ 20 w 233"/>
              <a:gd name="T41" fmla="*/ 52 h 239"/>
              <a:gd name="T42" fmla="*/ 5 w 233"/>
              <a:gd name="T43" fmla="*/ 70 h 239"/>
              <a:gd name="T44" fmla="*/ 53 w 233"/>
              <a:gd name="T45" fmla="*/ 99 h 239"/>
              <a:gd name="T46" fmla="*/ 100 w 233"/>
              <a:gd name="T47" fmla="*/ 124 h 239"/>
              <a:gd name="T48" fmla="*/ 68 w 233"/>
              <a:gd name="T49" fmla="*/ 151 h 239"/>
              <a:gd name="T50" fmla="*/ 68 w 233"/>
              <a:gd name="T51" fmla="*/ 152 h 239"/>
              <a:gd name="T52" fmla="*/ 57 w 233"/>
              <a:gd name="T53" fmla="*/ 211 h 239"/>
              <a:gd name="T54" fmla="*/ 67 w 233"/>
              <a:gd name="T55" fmla="*/ 236 h 239"/>
              <a:gd name="T56" fmla="*/ 92 w 233"/>
              <a:gd name="T57" fmla="*/ 219 h 239"/>
              <a:gd name="T58" fmla="*/ 94 w 233"/>
              <a:gd name="T59" fmla="*/ 161 h 239"/>
              <a:gd name="T60" fmla="*/ 126 w 233"/>
              <a:gd name="T61" fmla="*/ 175 h 239"/>
              <a:gd name="T62" fmla="*/ 192 w 233"/>
              <a:gd name="T63" fmla="*/ 190 h 239"/>
              <a:gd name="T64" fmla="*/ 212 w 233"/>
              <a:gd name="T65" fmla="*/ 209 h 239"/>
              <a:gd name="T66" fmla="*/ 214 w 233"/>
              <a:gd name="T67" fmla="*/ 174 h 239"/>
              <a:gd name="T68" fmla="*/ 190 w 233"/>
              <a:gd name="T69" fmla="*/ 154 h 239"/>
              <a:gd name="T70" fmla="*/ 205 w 233"/>
              <a:gd name="T71" fmla="*/ 98 h 239"/>
              <a:gd name="T72" fmla="*/ 232 w 233"/>
              <a:gd name="T73" fmla="*/ 124 h 239"/>
              <a:gd name="T74" fmla="*/ 209 w 233"/>
              <a:gd name="T75" fmla="*/ 96 h 239"/>
              <a:gd name="T76" fmla="*/ 228 w 233"/>
              <a:gd name="T77" fmla="*/ 132 h 239"/>
              <a:gd name="T78" fmla="*/ 232 w 233"/>
              <a:gd name="T79" fmla="*/ 124 h 2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233" h="239">
                <a:moveTo>
                  <a:pt x="75" y="42"/>
                </a:moveTo>
                <a:cubicBezTo>
                  <a:pt x="85" y="46"/>
                  <a:pt x="97" y="40"/>
                  <a:pt x="101" y="30"/>
                </a:cubicBezTo>
                <a:cubicBezTo>
                  <a:pt x="104" y="19"/>
                  <a:pt x="99" y="8"/>
                  <a:pt x="89" y="4"/>
                </a:cubicBezTo>
                <a:cubicBezTo>
                  <a:pt x="78" y="0"/>
                  <a:pt x="66" y="5"/>
                  <a:pt x="63" y="16"/>
                </a:cubicBezTo>
                <a:cubicBezTo>
                  <a:pt x="59" y="26"/>
                  <a:pt x="64" y="38"/>
                  <a:pt x="75" y="42"/>
                </a:cubicBezTo>
                <a:close/>
                <a:moveTo>
                  <a:pt x="162" y="129"/>
                </a:moveTo>
                <a:cubicBezTo>
                  <a:pt x="177" y="155"/>
                  <a:pt x="177" y="155"/>
                  <a:pt x="177" y="155"/>
                </a:cubicBezTo>
                <a:cubicBezTo>
                  <a:pt x="178" y="158"/>
                  <a:pt x="181" y="159"/>
                  <a:pt x="184" y="157"/>
                </a:cubicBezTo>
                <a:cubicBezTo>
                  <a:pt x="188" y="155"/>
                  <a:pt x="188" y="155"/>
                  <a:pt x="188" y="155"/>
                </a:cubicBezTo>
                <a:cubicBezTo>
                  <a:pt x="167" y="119"/>
                  <a:pt x="167" y="119"/>
                  <a:pt x="167" y="119"/>
                </a:cubicBezTo>
                <a:cubicBezTo>
                  <a:pt x="164" y="121"/>
                  <a:pt x="164" y="121"/>
                  <a:pt x="164" y="121"/>
                </a:cubicBezTo>
                <a:cubicBezTo>
                  <a:pt x="161" y="123"/>
                  <a:pt x="160" y="126"/>
                  <a:pt x="162" y="129"/>
                </a:cubicBezTo>
                <a:close/>
                <a:moveTo>
                  <a:pt x="214" y="174"/>
                </a:moveTo>
                <a:cubicBezTo>
                  <a:pt x="213" y="169"/>
                  <a:pt x="209" y="166"/>
                  <a:pt x="205" y="165"/>
                </a:cubicBezTo>
                <a:cubicBezTo>
                  <a:pt x="205" y="165"/>
                  <a:pt x="205" y="165"/>
                  <a:pt x="205" y="165"/>
                </a:cubicBezTo>
                <a:cubicBezTo>
                  <a:pt x="148" y="159"/>
                  <a:pt x="148" y="159"/>
                  <a:pt x="148" y="159"/>
                </a:cubicBezTo>
                <a:cubicBezTo>
                  <a:pt x="141" y="136"/>
                  <a:pt x="141" y="136"/>
                  <a:pt x="141" y="136"/>
                </a:cubicBezTo>
                <a:cubicBezTo>
                  <a:pt x="144" y="131"/>
                  <a:pt x="144" y="125"/>
                  <a:pt x="142" y="119"/>
                </a:cubicBezTo>
                <a:cubicBezTo>
                  <a:pt x="122" y="68"/>
                  <a:pt x="122" y="68"/>
                  <a:pt x="122" y="68"/>
                </a:cubicBezTo>
                <a:cubicBezTo>
                  <a:pt x="156" y="66"/>
                  <a:pt x="156" y="66"/>
                  <a:pt x="156" y="66"/>
                </a:cubicBezTo>
                <a:cubicBezTo>
                  <a:pt x="168" y="99"/>
                  <a:pt x="168" y="99"/>
                  <a:pt x="168" y="99"/>
                </a:cubicBezTo>
                <a:cubicBezTo>
                  <a:pt x="167" y="101"/>
                  <a:pt x="166" y="105"/>
                  <a:pt x="168" y="107"/>
                </a:cubicBezTo>
                <a:cubicBezTo>
                  <a:pt x="172" y="114"/>
                  <a:pt x="172" y="114"/>
                  <a:pt x="172" y="114"/>
                </a:cubicBezTo>
                <a:cubicBezTo>
                  <a:pt x="175" y="112"/>
                  <a:pt x="175" y="112"/>
                  <a:pt x="175" y="112"/>
                </a:cubicBezTo>
                <a:cubicBezTo>
                  <a:pt x="172" y="105"/>
                  <a:pt x="172" y="105"/>
                  <a:pt x="172" y="105"/>
                </a:cubicBezTo>
                <a:cubicBezTo>
                  <a:pt x="171" y="105"/>
                  <a:pt x="171" y="104"/>
                  <a:pt x="171" y="104"/>
                </a:cubicBezTo>
                <a:cubicBezTo>
                  <a:pt x="174" y="107"/>
                  <a:pt x="179" y="108"/>
                  <a:pt x="183" y="106"/>
                </a:cubicBezTo>
                <a:cubicBezTo>
                  <a:pt x="188" y="104"/>
                  <a:pt x="191" y="98"/>
                  <a:pt x="190" y="92"/>
                </a:cubicBezTo>
                <a:cubicBezTo>
                  <a:pt x="191" y="93"/>
                  <a:pt x="191" y="93"/>
                  <a:pt x="191" y="94"/>
                </a:cubicBezTo>
                <a:cubicBezTo>
                  <a:pt x="195" y="100"/>
                  <a:pt x="195" y="100"/>
                  <a:pt x="195" y="100"/>
                </a:cubicBezTo>
                <a:cubicBezTo>
                  <a:pt x="199" y="98"/>
                  <a:pt x="199" y="98"/>
                  <a:pt x="199" y="98"/>
                </a:cubicBezTo>
                <a:cubicBezTo>
                  <a:pt x="195" y="92"/>
                  <a:pt x="195" y="92"/>
                  <a:pt x="195" y="92"/>
                </a:cubicBezTo>
                <a:cubicBezTo>
                  <a:pt x="194" y="89"/>
                  <a:pt x="191" y="88"/>
                  <a:pt x="188" y="88"/>
                </a:cubicBezTo>
                <a:cubicBezTo>
                  <a:pt x="174" y="50"/>
                  <a:pt x="174" y="50"/>
                  <a:pt x="174" y="50"/>
                </a:cubicBezTo>
                <a:cubicBezTo>
                  <a:pt x="172" y="45"/>
                  <a:pt x="167" y="43"/>
                  <a:pt x="162" y="43"/>
                </a:cubicBezTo>
                <a:cubicBezTo>
                  <a:pt x="100" y="46"/>
                  <a:pt x="100" y="46"/>
                  <a:pt x="100" y="46"/>
                </a:cubicBezTo>
                <a:cubicBezTo>
                  <a:pt x="98" y="46"/>
                  <a:pt x="96" y="46"/>
                  <a:pt x="94" y="47"/>
                </a:cubicBezTo>
                <a:cubicBezTo>
                  <a:pt x="93" y="46"/>
                  <a:pt x="93" y="46"/>
                  <a:pt x="93" y="46"/>
                </a:cubicBezTo>
                <a:cubicBezTo>
                  <a:pt x="92" y="47"/>
                  <a:pt x="92" y="47"/>
                  <a:pt x="92" y="47"/>
                </a:cubicBezTo>
                <a:cubicBezTo>
                  <a:pt x="90" y="48"/>
                  <a:pt x="88" y="50"/>
                  <a:pt x="86" y="51"/>
                </a:cubicBezTo>
                <a:cubicBezTo>
                  <a:pt x="47" y="75"/>
                  <a:pt x="47" y="75"/>
                  <a:pt x="47" y="75"/>
                </a:cubicBezTo>
                <a:cubicBezTo>
                  <a:pt x="20" y="52"/>
                  <a:pt x="20" y="52"/>
                  <a:pt x="20" y="52"/>
                </a:cubicBezTo>
                <a:cubicBezTo>
                  <a:pt x="15" y="48"/>
                  <a:pt x="8" y="49"/>
                  <a:pt x="4" y="54"/>
                </a:cubicBezTo>
                <a:cubicBezTo>
                  <a:pt x="0" y="59"/>
                  <a:pt x="0" y="66"/>
                  <a:pt x="5" y="70"/>
                </a:cubicBezTo>
                <a:cubicBezTo>
                  <a:pt x="39" y="98"/>
                  <a:pt x="39" y="98"/>
                  <a:pt x="39" y="98"/>
                </a:cubicBezTo>
                <a:cubicBezTo>
                  <a:pt x="43" y="101"/>
                  <a:pt x="48" y="102"/>
                  <a:pt x="53" y="99"/>
                </a:cubicBezTo>
                <a:cubicBezTo>
                  <a:pt x="83" y="80"/>
                  <a:pt x="83" y="80"/>
                  <a:pt x="83" y="80"/>
                </a:cubicBezTo>
                <a:cubicBezTo>
                  <a:pt x="100" y="124"/>
                  <a:pt x="100" y="124"/>
                  <a:pt x="100" y="124"/>
                </a:cubicBezTo>
                <a:cubicBezTo>
                  <a:pt x="77" y="139"/>
                  <a:pt x="77" y="139"/>
                  <a:pt x="77" y="139"/>
                </a:cubicBezTo>
                <a:cubicBezTo>
                  <a:pt x="72" y="141"/>
                  <a:pt x="68" y="146"/>
                  <a:pt x="68" y="151"/>
                </a:cubicBezTo>
                <a:cubicBezTo>
                  <a:pt x="68" y="151"/>
                  <a:pt x="68" y="151"/>
                  <a:pt x="68" y="151"/>
                </a:cubicBezTo>
                <a:cubicBezTo>
                  <a:pt x="68" y="151"/>
                  <a:pt x="68" y="151"/>
                  <a:pt x="68" y="152"/>
                </a:cubicBezTo>
                <a:cubicBezTo>
                  <a:pt x="66" y="208"/>
                  <a:pt x="66" y="208"/>
                  <a:pt x="66" y="208"/>
                </a:cubicBezTo>
                <a:cubicBezTo>
                  <a:pt x="57" y="211"/>
                  <a:pt x="57" y="211"/>
                  <a:pt x="57" y="211"/>
                </a:cubicBezTo>
                <a:cubicBezTo>
                  <a:pt x="51" y="214"/>
                  <a:pt x="47" y="222"/>
                  <a:pt x="50" y="229"/>
                </a:cubicBezTo>
                <a:cubicBezTo>
                  <a:pt x="53" y="235"/>
                  <a:pt x="60" y="239"/>
                  <a:pt x="67" y="236"/>
                </a:cubicBezTo>
                <a:cubicBezTo>
                  <a:pt x="84" y="229"/>
                  <a:pt x="84" y="229"/>
                  <a:pt x="84" y="229"/>
                </a:cubicBezTo>
                <a:cubicBezTo>
                  <a:pt x="89" y="228"/>
                  <a:pt x="92" y="224"/>
                  <a:pt x="92" y="219"/>
                </a:cubicBezTo>
                <a:cubicBezTo>
                  <a:pt x="93" y="219"/>
                  <a:pt x="93" y="219"/>
                  <a:pt x="93" y="219"/>
                </a:cubicBezTo>
                <a:cubicBezTo>
                  <a:pt x="94" y="161"/>
                  <a:pt x="94" y="161"/>
                  <a:pt x="94" y="161"/>
                </a:cubicBezTo>
                <a:cubicBezTo>
                  <a:pt x="118" y="151"/>
                  <a:pt x="118" y="151"/>
                  <a:pt x="118" y="151"/>
                </a:cubicBezTo>
                <a:cubicBezTo>
                  <a:pt x="126" y="175"/>
                  <a:pt x="126" y="175"/>
                  <a:pt x="126" y="175"/>
                </a:cubicBezTo>
                <a:cubicBezTo>
                  <a:pt x="128" y="181"/>
                  <a:pt x="133" y="184"/>
                  <a:pt x="138" y="184"/>
                </a:cubicBezTo>
                <a:cubicBezTo>
                  <a:pt x="192" y="190"/>
                  <a:pt x="192" y="190"/>
                  <a:pt x="192" y="190"/>
                </a:cubicBezTo>
                <a:cubicBezTo>
                  <a:pt x="196" y="201"/>
                  <a:pt x="196" y="201"/>
                  <a:pt x="196" y="201"/>
                </a:cubicBezTo>
                <a:cubicBezTo>
                  <a:pt x="198" y="208"/>
                  <a:pt x="205" y="211"/>
                  <a:pt x="212" y="209"/>
                </a:cubicBezTo>
                <a:cubicBezTo>
                  <a:pt x="219" y="207"/>
                  <a:pt x="222" y="200"/>
                  <a:pt x="220" y="193"/>
                </a:cubicBezTo>
                <a:lnTo>
                  <a:pt x="214" y="174"/>
                </a:lnTo>
                <a:close/>
                <a:moveTo>
                  <a:pt x="170" y="118"/>
                </a:moveTo>
                <a:cubicBezTo>
                  <a:pt x="190" y="154"/>
                  <a:pt x="190" y="154"/>
                  <a:pt x="190" y="154"/>
                </a:cubicBezTo>
                <a:cubicBezTo>
                  <a:pt x="226" y="134"/>
                  <a:pt x="226" y="134"/>
                  <a:pt x="226" y="134"/>
                </a:cubicBezTo>
                <a:cubicBezTo>
                  <a:pt x="205" y="98"/>
                  <a:pt x="205" y="98"/>
                  <a:pt x="205" y="98"/>
                </a:cubicBezTo>
                <a:lnTo>
                  <a:pt x="170" y="118"/>
                </a:lnTo>
                <a:close/>
                <a:moveTo>
                  <a:pt x="232" y="124"/>
                </a:moveTo>
                <a:cubicBezTo>
                  <a:pt x="217" y="98"/>
                  <a:pt x="217" y="98"/>
                  <a:pt x="217" y="98"/>
                </a:cubicBezTo>
                <a:cubicBezTo>
                  <a:pt x="215" y="95"/>
                  <a:pt x="212" y="94"/>
                  <a:pt x="209" y="96"/>
                </a:cubicBezTo>
                <a:cubicBezTo>
                  <a:pt x="208" y="96"/>
                  <a:pt x="208" y="96"/>
                  <a:pt x="208" y="96"/>
                </a:cubicBezTo>
                <a:cubicBezTo>
                  <a:pt x="228" y="132"/>
                  <a:pt x="228" y="132"/>
                  <a:pt x="228" y="132"/>
                </a:cubicBezTo>
                <a:cubicBezTo>
                  <a:pt x="230" y="131"/>
                  <a:pt x="230" y="131"/>
                  <a:pt x="230" y="131"/>
                </a:cubicBezTo>
                <a:cubicBezTo>
                  <a:pt x="232" y="130"/>
                  <a:pt x="233" y="127"/>
                  <a:pt x="232" y="124"/>
                </a:cubicBezTo>
                <a:close/>
              </a:path>
            </a:pathLst>
          </a:custGeom>
          <a:solidFill>
            <a:schemeClr val="accent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</p:spTree>
    <p:custDataLst>
      <p:tags r:id="rId4"/>
    </p:custDataLst>
  </p:cSld>
  <p:clrMapOvr>
    <a:masterClrMapping/>
  </p:clrMapOvr>
  <p:transition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5"/>
          <p:cNvSpPr/>
          <p:nvPr/>
        </p:nvSpPr>
        <p:spPr>
          <a:xfrm>
            <a:off x="3990975" y="-317"/>
            <a:ext cx="6508115" cy="4183987"/>
          </a:xfrm>
          <a:custGeom>
            <a:avLst/>
            <a:gdLst>
              <a:gd name="connsiteX0" fmla="*/ 3 w 10249"/>
              <a:gd name="connsiteY0" fmla="*/ 6556 h 6588"/>
              <a:gd name="connsiteX1" fmla="*/ 10249 w 10249"/>
              <a:gd name="connsiteY1" fmla="*/ 14 h 6588"/>
              <a:gd name="connsiteX2" fmla="*/ 10249 w 10249"/>
              <a:gd name="connsiteY2" fmla="*/ 6589 h 6588"/>
              <a:gd name="connsiteX3" fmla="*/ 0 w 10249"/>
              <a:gd name="connsiteY3" fmla="*/ 6589 h 6588"/>
              <a:gd name="connsiteX4" fmla="*/ 3 w 10249"/>
              <a:gd name="connsiteY4" fmla="*/ 6556 h 6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9" h="6589">
                <a:moveTo>
                  <a:pt x="3" y="6556"/>
                </a:moveTo>
                <a:cubicBezTo>
                  <a:pt x="2671" y="-88"/>
                  <a:pt x="8830" y="-59"/>
                  <a:pt x="10249" y="14"/>
                </a:cubicBezTo>
                <a:lnTo>
                  <a:pt x="10249" y="6589"/>
                </a:lnTo>
                <a:lnTo>
                  <a:pt x="0" y="6589"/>
                </a:lnTo>
                <a:lnTo>
                  <a:pt x="3" y="655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4" name="任意多边形 3"/>
          <p:cNvSpPr/>
          <p:nvPr/>
        </p:nvSpPr>
        <p:spPr>
          <a:xfrm>
            <a:off x="5683885" y="-300037"/>
            <a:ext cx="6508115" cy="4183987"/>
          </a:xfrm>
          <a:custGeom>
            <a:avLst/>
            <a:gdLst>
              <a:gd name="connsiteX0" fmla="*/ 3 w 10249"/>
              <a:gd name="connsiteY0" fmla="*/ 6556 h 6588"/>
              <a:gd name="connsiteX1" fmla="*/ 10249 w 10249"/>
              <a:gd name="connsiteY1" fmla="*/ 14 h 6588"/>
              <a:gd name="connsiteX2" fmla="*/ 10249 w 10249"/>
              <a:gd name="connsiteY2" fmla="*/ 6589 h 6588"/>
              <a:gd name="connsiteX3" fmla="*/ 0 w 10249"/>
              <a:gd name="connsiteY3" fmla="*/ 6589 h 6588"/>
              <a:gd name="connsiteX4" fmla="*/ 3 w 10249"/>
              <a:gd name="connsiteY4" fmla="*/ 6556 h 6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9" h="6589">
                <a:moveTo>
                  <a:pt x="3" y="6556"/>
                </a:moveTo>
                <a:cubicBezTo>
                  <a:pt x="2671" y="-88"/>
                  <a:pt x="8830" y="-59"/>
                  <a:pt x="10249" y="14"/>
                </a:cubicBezTo>
                <a:lnTo>
                  <a:pt x="10249" y="6589"/>
                </a:lnTo>
                <a:lnTo>
                  <a:pt x="0" y="6589"/>
                </a:lnTo>
                <a:lnTo>
                  <a:pt x="3" y="6556"/>
                </a:lnTo>
                <a:close/>
              </a:path>
            </a:pathLst>
          </a:custGeom>
          <a:solidFill>
            <a:srgbClr val="BFD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-21590" y="1120775"/>
            <a:ext cx="12202795" cy="5737225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  知识目标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1．了解直播选品的逻辑；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2．掌握直播电商的选品路径；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3．掌握直播电商的组品方法；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4．理解直播电商供应链经营模式；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  技能目标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1．能够结合企业实际进行直播选品；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2．能够科学管理直播商品供应链。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  素养目标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1．树立严谨的直播选品质量监控意识，维护良好的直播消费环境；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2．树立义利并重的价值观，提升社会责任感与社会参与意识。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-12065" y="6649720"/>
            <a:ext cx="12193270" cy="222250"/>
          </a:xfrm>
          <a:prstGeom prst="rect">
            <a:avLst/>
          </a:prstGeom>
          <a:solidFill>
            <a:srgbClr val="5C91E1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17760" y="5370195"/>
            <a:ext cx="1940560" cy="1197610"/>
          </a:xfrm>
          <a:prstGeom prst="round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044575" y="210820"/>
            <a:ext cx="56140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j-ea"/>
              </a:rPr>
              <a:t>活动一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j-ea"/>
              </a:rPr>
              <a:t> 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j-ea"/>
                <a:sym typeface="+mn-ea"/>
              </a:rPr>
              <a:t>采集直播数据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j-ea"/>
            </a:endParaRPr>
          </a:p>
        </p:txBody>
      </p:sp>
      <p:pic>
        <p:nvPicPr>
          <p:cNvPr id="1126" name="图片 11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235" y="-48260"/>
            <a:ext cx="1271905" cy="1271905"/>
          </a:xfrm>
          <a:prstGeom prst="rect">
            <a:avLst/>
          </a:prstGeom>
        </p:spPr>
      </p:pic>
      <p:sp>
        <p:nvSpPr>
          <p:cNvPr id="35" name="TextBox 28"/>
          <p:cNvSpPr txBox="1">
            <a:spLocks noChangeArrowheads="1"/>
          </p:cNvSpPr>
          <p:nvPr/>
        </p:nvSpPr>
        <p:spPr bwMode="auto">
          <a:xfrm>
            <a:off x="43993" y="1366520"/>
            <a:ext cx="3726180" cy="461637"/>
          </a:xfrm>
          <a:prstGeom prst="rect">
            <a:avLst/>
          </a:prstGeom>
          <a:solidFill>
            <a:schemeClr val="accent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2" tIns="45706" rIns="91412" bIns="4570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096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Arial" panose="020B0604020202020204" pitchFamily="34" charset="0"/>
              </a:rPr>
              <a:t>1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Arial" panose="020B0604020202020204" pitchFamily="34" charset="0"/>
              </a:rPr>
              <a:t>．通过账号后台采集数据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3817257" y="6239192"/>
            <a:ext cx="345630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j-ea"/>
              </a:rPr>
              <a:t>图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j-ea"/>
              </a:rPr>
              <a:t>7-1  </a:t>
            </a:r>
            <a:r>
              <a:rPr lang="zh-CN" altLang="en-US" sz="14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+mj-ea"/>
              </a:rPr>
              <a:t>“数据罗盘”页面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j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56190" y="2000242"/>
            <a:ext cx="3235960" cy="45618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（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1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）从抖店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App</a:t>
            </a:r>
            <a:r>
              <a:rPr lang="zh-CN" altLang="en-US" b="1" dirty="0">
                <a:solidFill>
                  <a:srgbClr val="000000"/>
                </a:solidFill>
                <a:latin typeface="Arial" panose="020B0604020202020204"/>
                <a:ea typeface="微软雅黑" panose="020B0503020204020204" charset="-122"/>
              </a:rPr>
              <a:t>采集数据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从抖店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APP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首页点击“数据”即可进入“数据罗盘”页面，显示的是整个店铺的交易数据，如图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7-1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所示。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继续点击“直播”，即可进入到“直播数据”页面，展示当日直播概览的数据及当日所有单场直播间的基础数据。直播概览数据主要有直播间成交金额、直播间数量、观看人次等，如图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7-2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所示。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790916" y="6236335"/>
            <a:ext cx="345630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j-ea"/>
              </a:rPr>
              <a:t>图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j-ea"/>
              </a:rPr>
              <a:t>7-2 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j-ea"/>
              </a:rPr>
              <a:t>“直播数据”页面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j-ea"/>
            </a:endParaRPr>
          </a:p>
        </p:txBody>
      </p:sp>
      <p:pic>
        <p:nvPicPr>
          <p:cNvPr id="1026" name="图片 843" descr="830592feca3a5997d0c9a486b7e914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2"/>
          <a:stretch>
            <a:fillRect/>
          </a:stretch>
        </p:blipFill>
        <p:spPr bwMode="auto">
          <a:xfrm>
            <a:off x="4409210" y="1366519"/>
            <a:ext cx="2265503" cy="476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图片 842" descr="2b48901171695f8fb75223547bbac3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/>
          <a:stretch>
            <a:fillRect/>
          </a:stretch>
        </p:blipFill>
        <p:spPr bwMode="auto">
          <a:xfrm>
            <a:off x="7409814" y="1378812"/>
            <a:ext cx="2265503" cy="4763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custDataLst>
      <p:tags r:id="rId5"/>
    </p:custData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bldLvl="0" animBg="1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5"/>
          <p:cNvSpPr/>
          <p:nvPr/>
        </p:nvSpPr>
        <p:spPr>
          <a:xfrm>
            <a:off x="3990975" y="-317"/>
            <a:ext cx="6508115" cy="4183987"/>
          </a:xfrm>
          <a:custGeom>
            <a:avLst/>
            <a:gdLst>
              <a:gd name="connsiteX0" fmla="*/ 3 w 10249"/>
              <a:gd name="connsiteY0" fmla="*/ 6556 h 6588"/>
              <a:gd name="connsiteX1" fmla="*/ 10249 w 10249"/>
              <a:gd name="connsiteY1" fmla="*/ 14 h 6588"/>
              <a:gd name="connsiteX2" fmla="*/ 10249 w 10249"/>
              <a:gd name="connsiteY2" fmla="*/ 6589 h 6588"/>
              <a:gd name="connsiteX3" fmla="*/ 0 w 10249"/>
              <a:gd name="connsiteY3" fmla="*/ 6589 h 6588"/>
              <a:gd name="connsiteX4" fmla="*/ 3 w 10249"/>
              <a:gd name="connsiteY4" fmla="*/ 6556 h 6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9" h="6589">
                <a:moveTo>
                  <a:pt x="3" y="6556"/>
                </a:moveTo>
                <a:cubicBezTo>
                  <a:pt x="2671" y="-88"/>
                  <a:pt x="8830" y="-59"/>
                  <a:pt x="10249" y="14"/>
                </a:cubicBezTo>
                <a:lnTo>
                  <a:pt x="10249" y="6589"/>
                </a:lnTo>
                <a:lnTo>
                  <a:pt x="0" y="6589"/>
                </a:lnTo>
                <a:lnTo>
                  <a:pt x="3" y="655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4" name="任意多边形 3"/>
          <p:cNvSpPr/>
          <p:nvPr/>
        </p:nvSpPr>
        <p:spPr>
          <a:xfrm>
            <a:off x="5683885" y="-300037"/>
            <a:ext cx="6508115" cy="4183987"/>
          </a:xfrm>
          <a:custGeom>
            <a:avLst/>
            <a:gdLst>
              <a:gd name="connsiteX0" fmla="*/ 3 w 10249"/>
              <a:gd name="connsiteY0" fmla="*/ 6556 h 6588"/>
              <a:gd name="connsiteX1" fmla="*/ 10249 w 10249"/>
              <a:gd name="connsiteY1" fmla="*/ 14 h 6588"/>
              <a:gd name="connsiteX2" fmla="*/ 10249 w 10249"/>
              <a:gd name="connsiteY2" fmla="*/ 6589 h 6588"/>
              <a:gd name="connsiteX3" fmla="*/ 0 w 10249"/>
              <a:gd name="connsiteY3" fmla="*/ 6589 h 6588"/>
              <a:gd name="connsiteX4" fmla="*/ 3 w 10249"/>
              <a:gd name="connsiteY4" fmla="*/ 6556 h 6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9" h="6589">
                <a:moveTo>
                  <a:pt x="3" y="6556"/>
                </a:moveTo>
                <a:cubicBezTo>
                  <a:pt x="2671" y="-88"/>
                  <a:pt x="8830" y="-59"/>
                  <a:pt x="10249" y="14"/>
                </a:cubicBezTo>
                <a:lnTo>
                  <a:pt x="10249" y="6589"/>
                </a:lnTo>
                <a:lnTo>
                  <a:pt x="0" y="6589"/>
                </a:lnTo>
                <a:lnTo>
                  <a:pt x="3" y="6556"/>
                </a:lnTo>
                <a:close/>
              </a:path>
            </a:pathLst>
          </a:custGeom>
          <a:solidFill>
            <a:srgbClr val="BFD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-21590" y="1120775"/>
            <a:ext cx="12202795" cy="5737225"/>
          </a:xfrm>
          <a:prstGeom prst="rect">
            <a:avLst/>
          </a:prstGeom>
          <a:solidFill>
            <a:schemeClr val="bg1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  知识目标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1．了解直播选品的逻辑；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2．掌握直播电商的选品路径；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3．掌握直播电商的组品方法；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4．理解直播电商供应链经营模式；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  技能目标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1．能够结合企业实际进行直播选品；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2．能够科学管理直播商品供应链。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  素养目标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1．树立严谨的直播选品质量监控意识，维护良好的直播消费环境；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2．树立义利并重的价值观，提升社会责任感与社会参与意识。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-12065" y="6649720"/>
            <a:ext cx="12193270" cy="222250"/>
          </a:xfrm>
          <a:prstGeom prst="rect">
            <a:avLst/>
          </a:prstGeom>
          <a:solidFill>
            <a:srgbClr val="5C91E1"/>
          </a:solidFill>
          <a:ln w="381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17760" y="5370195"/>
            <a:ext cx="1940560" cy="1197610"/>
          </a:xfrm>
          <a:prstGeom prst="round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044575" y="210820"/>
            <a:ext cx="56140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j-ea"/>
              </a:rPr>
              <a:t>活动一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j-ea"/>
              </a:rPr>
              <a:t> 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j-ea"/>
                <a:sym typeface="+mn-ea"/>
              </a:rPr>
              <a:t>采集直播数据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j-ea"/>
            </a:endParaRPr>
          </a:p>
        </p:txBody>
      </p:sp>
      <p:pic>
        <p:nvPicPr>
          <p:cNvPr id="1126" name="图片 11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235" y="-48260"/>
            <a:ext cx="1271905" cy="1271905"/>
          </a:xfrm>
          <a:prstGeom prst="rect">
            <a:avLst/>
          </a:prstGeom>
        </p:spPr>
      </p:pic>
      <p:sp>
        <p:nvSpPr>
          <p:cNvPr id="35" name="TextBox 28"/>
          <p:cNvSpPr txBox="1">
            <a:spLocks noChangeArrowheads="1"/>
          </p:cNvSpPr>
          <p:nvPr/>
        </p:nvSpPr>
        <p:spPr bwMode="auto">
          <a:xfrm>
            <a:off x="43993" y="1366520"/>
            <a:ext cx="3726180" cy="461637"/>
          </a:xfrm>
          <a:prstGeom prst="rect">
            <a:avLst/>
          </a:prstGeom>
          <a:solidFill>
            <a:schemeClr val="accent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2" tIns="45706" rIns="91412" bIns="4570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096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Arial" panose="020B0604020202020204" pitchFamily="34" charset="0"/>
              </a:rPr>
              <a:t>1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Arial" panose="020B0604020202020204" pitchFamily="34" charset="0"/>
              </a:rPr>
              <a:t>．通过账号后台采集数据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5137799" y="6265817"/>
            <a:ext cx="345630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j-ea"/>
              </a:rPr>
              <a:t>图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j-ea"/>
              </a:rPr>
              <a:t>7-3 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j-ea"/>
              </a:rPr>
              <a:t>“直播详情”页面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j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40125" y="2065945"/>
            <a:ext cx="3235960" cy="456184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（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1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）从抖店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App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采集数据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任意选择一场直播，即可进入到“直播详情”页面。如图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7-3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所示。直播间详情页面中显示有本场直播的成交金额、累计观看人数、平均在线人数、商品点击人数、新增粉丝数、点击成交转化率、评论次数、人均观看时长等具体数据信息，同时还提供了实时在线人数折线图、流量来源柱状图、直播商品列表、用户画像等内容。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2050" name="图片 840" descr="dd3484a0732b3024f6524c6bb0327a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4"/>
          <a:stretch>
            <a:fillRect/>
          </a:stretch>
        </p:blipFill>
        <p:spPr bwMode="auto">
          <a:xfrm>
            <a:off x="5639991" y="1344935"/>
            <a:ext cx="2329928" cy="4889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4"/>
    </p:custData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bldLvl="0" animBg="1" autoUpdateAnimBg="0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2_1*l_h_a*1_1_1"/>
  <p:tag name="KSO_WM_TEMPLATE_CATEGORY" val="diagram"/>
  <p:tag name="KSO_WM_TEMPLATE_INDEX" val="20230932"/>
  <p:tag name="KSO_WM_UNIT_LAYERLEVEL" val="1_1_1"/>
  <p:tag name="KSO_WM_TAG_VERSION" val="3.0"/>
  <p:tag name="KSO_WM_UNIT_ISCONTENTSTITLE" val="0"/>
  <p:tag name="KSO_WM_UNIT_ISNUMDGMTITLE" val="0"/>
  <p:tag name="KSO_WM_UNIT_NOCLEAR" val="0"/>
  <p:tag name="KSO_WM_UNIT_VALUE" val="39"/>
  <p:tag name="KSO_WM_DIAGRAM_GROUP_CODE" val="l1-1"/>
  <p:tag name="KSO_WM_UNIT_TYPE" val="l_h_a"/>
  <p:tag name="KSO_WM_UNIT_INDEX" val="1_1_1"/>
  <p:tag name="KSO_WM_DIAGRAM_VERSION" val="3"/>
  <p:tag name="KSO_WM_DIAGRAM_COLOR_TRICK" val="1"/>
  <p:tag name="KSO_WM_DIAGRAM_COLOR_TEXT_CAN_REMOVE" val="n"/>
  <p:tag name="KSO_WM_DIAGRAM_MAX_ITEMCNT" val="12"/>
  <p:tag name="KSO_WM_DIAGRAM_MIN_ITEMCNT" val="12"/>
  <p:tag name="KSO_WM_DIAGRAM_VIRTUALLY_FRAME" val="{&quot;height&quot;:375.35,&quot;left&quot;:20.9,&quot;top&quot;:138.35,&quot;width&quot;:885.4500000000002}"/>
  <p:tag name="KSO_WM_DIAGRAM_COLOR_MATCH_VALUE" val="{&quot;shape&quot;:{&quot;fill&quot;:{&quot;gradient&quot;:[{&quot;brightness&quot;:0,&quot;colorType&quot;:1,&quot;foreColorIndex&quot;:5,&quot;pos&quot;:0.7200000286102295,&quot;transparency&quot;:0},{&quot;brightness&quot;:0.10000000149011612,&quot;colorType&quot;:1,&quot;foreColorIndex&quot;:5,&quot;pos&quot;:0,&quot;transparency&quot;:0}],&quot;type&quot;:3},&quot;glow&quot;:{&quot;colorType&quot;:0},&quot;line&quot;:{&quot;gradient&quot;:[{&quot;brightness&quot;:0,&quot;colorType&quot;:2,&quot;pos&quot;:0,&quot;rgb&quot;:&quot;#ffffff&quot;,&quot;transparency&quot;:0},{&quot;brightness&quot;:0,&quot;colorType&quot;:2,&quot;pos&quot;:1,&quot;rgb&quot;:&quot;#ffffff&quot;,&quot;transparency&quot;:0},{&quot;brightness&quot;:0.699999988079071,&quot;colorType&quot;:1,&quot;foreColorIndex&quot;:5,&quot;pos&quot;:0.5,&quot;transparency&quot;:0}],&quot;type&quot;:2},&quot;shadow&quot;:{&quot;brightness&quot;:-0.25,&quot;colorType&quot;:1,&quot;foreColorIndex&quot;:5,&quot;transparency&quot;:0.69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brightness&quot;:-0.5,&quot;colorType&quot;:1,&quot;foreColorIndex&quot;:5,&quot;transparency&quot;:0.6000000238418579},&quot;threeD&quot;:{&quot;curvedSurface&quot;:{&quot;brightness&quot;:0,&quot;colorType&quot;:2,&quot;rgb&quot;:&quot;#000000&quot;},&quot;depth&quot;:{&quot;colorType&quot;:0}}}}"/>
  <p:tag name="KSO_WM_UNIT_PRESET_TEXT" val="单击此处添加项标题内容"/>
  <p:tag name="KSO_WM_UNIT_FILL_TYPE" val="3"/>
  <p:tag name="KSO_WM_DIAGRAM_USE_COLOR_VALUE" val="{&quot;color_scheme&quot;:1,&quot;color_type&quot;:1,&quot;theme_color_indexes&quot;:[]}"/>
</p:tagLst>
</file>

<file path=ppt/tags/tag101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2_1*l_h_a*1_2_1"/>
  <p:tag name="KSO_WM_TEMPLATE_CATEGORY" val="diagram"/>
  <p:tag name="KSO_WM_TEMPLATE_INDEX" val="20230932"/>
  <p:tag name="KSO_WM_UNIT_LAYERLEVEL" val="1_1_1"/>
  <p:tag name="KSO_WM_TAG_VERSION" val="3.0"/>
  <p:tag name="KSO_WM_UNIT_ISCONTENTSTITLE" val="0"/>
  <p:tag name="KSO_WM_UNIT_ISNUMDGMTITLE" val="0"/>
  <p:tag name="KSO_WM_UNIT_NOCLEAR" val="0"/>
  <p:tag name="KSO_WM_UNIT_VALUE" val="32"/>
  <p:tag name="KSO_WM_DIAGRAM_GROUP_CODE" val="l1-1"/>
  <p:tag name="KSO_WM_UNIT_TYPE" val="l_h_a"/>
  <p:tag name="KSO_WM_UNIT_INDEX" val="1_2_1"/>
  <p:tag name="KSO_WM_DIAGRAM_VERSION" val="3"/>
  <p:tag name="KSO_WM_DIAGRAM_COLOR_TRICK" val="1"/>
  <p:tag name="KSO_WM_DIAGRAM_COLOR_TEXT_CAN_REMOVE" val="n"/>
  <p:tag name="KSO_WM_DIAGRAM_MAX_ITEMCNT" val="12"/>
  <p:tag name="KSO_WM_DIAGRAM_MIN_ITEMCNT" val="12"/>
  <p:tag name="KSO_WM_DIAGRAM_VIRTUALLY_FRAME" val="{&quot;height&quot;:375.35,&quot;left&quot;:20.9,&quot;top&quot;:138.35,&quot;width&quot;:885.4500000000002}"/>
  <p:tag name="KSO_WM_DIAGRAM_COLOR_MATCH_VALUE" val="{&quot;shape&quot;:{&quot;fill&quot;:{&quot;solid&quot;:{&quot;brightness&quot;:0,&quot;colorType&quot;:2,&quot;rgb&quot;:&quot;#ffffff&quot;,&quot;transparency&quot;:0.30000001192092896},&quot;type&quot;:1},&quot;glow&quot;:{&quot;colorType&quot;:0},&quot;line&quot;:{&quot;gradient&quot;:[{&quot;brightness&quot;:0.800000011920929,&quot;colorType&quot;:1,&quot;foreColorIndex&quot;:5,&quot;pos&quot;:0,&quot;transparency&quot;:0},{&quot;brightness&quot;:0.800000011920929,&quot;colorType&quot;:1,&quot;foreColorIndex&quot;:5,&quot;pos&quot;:1,&quot;transparency&quot;:0},{&quot;brightness&quot;:0,&quot;colorType&quot;:1,&quot;foreColorIndex&quot;:5,&quot;pos&quot;:0.5,&quot;transparency&quot;:0.10000000149011612}],&quot;type&quot;:2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.20000000298023224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添加项标题内容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102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2_1*l_h_a*1_5_1"/>
  <p:tag name="KSO_WM_TEMPLATE_CATEGORY" val="diagram"/>
  <p:tag name="KSO_WM_TEMPLATE_INDEX" val="20230932"/>
  <p:tag name="KSO_WM_UNIT_LAYERLEVEL" val="1_1_1"/>
  <p:tag name="KSO_WM_TAG_VERSION" val="3.0"/>
  <p:tag name="KSO_WM_UNIT_ISCONTENTSTITLE" val="0"/>
  <p:tag name="KSO_WM_UNIT_ISNUMDGMTITLE" val="0"/>
  <p:tag name="KSO_WM_UNIT_NOCLEAR" val="0"/>
  <p:tag name="KSO_WM_UNIT_VALUE" val="12"/>
  <p:tag name="KSO_WM_DIAGRAM_GROUP_CODE" val="l1-1"/>
  <p:tag name="KSO_WM_UNIT_TYPE" val="l_h_a"/>
  <p:tag name="KSO_WM_UNIT_INDEX" val="1_5_1"/>
  <p:tag name="KSO_WM_DIAGRAM_VERSION" val="3"/>
  <p:tag name="KSO_WM_DIAGRAM_COLOR_TRICK" val="1"/>
  <p:tag name="KSO_WM_DIAGRAM_COLOR_TEXT_CAN_REMOVE" val="n"/>
  <p:tag name="KSO_WM_DIAGRAM_MAX_ITEMCNT" val="12"/>
  <p:tag name="KSO_WM_DIAGRAM_MIN_ITEMCNT" val="12"/>
  <p:tag name="KSO_WM_DIAGRAM_VIRTUALLY_FRAME" val="{&quot;height&quot;:375.35,&quot;left&quot;:20.9,&quot;top&quot;:138.35,&quot;width&quot;:885.4500000000002}"/>
  <p:tag name="KSO_WM_DIAGRAM_COLOR_MATCH_VALUE" val="{&quot;shape&quot;:{&quot;fill&quot;:{&quot;solid&quot;:{&quot;brightness&quot;:0,&quot;colorType&quot;:2,&quot;rgb&quot;:&quot;#ffffff&quot;,&quot;transparency&quot;:0.4000000059604645},&quot;type&quot;:1},&quot;glow&quot;:{&quot;colorType&quot;:0},&quot;line&quot;:{&quot;gradient&quot;:[{&quot;brightness&quot;:0.800000011920929,&quot;colorType&quot;:1,&quot;foreColorIndex&quot;:5,&quot;pos&quot;:0,&quot;transparency&quot;:0},{&quot;brightness&quot;:0.800000011920929,&quot;colorType&quot;:1,&quot;foreColorIndex&quot;:5,&quot;pos&quot;:1,&quot;transparency&quot;:0},{&quot;brightness&quot;:0,&quot;colorType&quot;:1,&quot;foreColorIndex&quot;:5,&quot;pos&quot;:0.5,&quot;transparency&quot;:0.10000000149011612}],&quot;type&quot;:2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.20000000298023224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添加项标题内容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103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2_1*l_h_a*1_4_1"/>
  <p:tag name="KSO_WM_TEMPLATE_CATEGORY" val="diagram"/>
  <p:tag name="KSO_WM_TEMPLATE_INDEX" val="20230932"/>
  <p:tag name="KSO_WM_UNIT_LAYERLEVEL" val="1_1_1"/>
  <p:tag name="KSO_WM_TAG_VERSION" val="3.0"/>
  <p:tag name="KSO_WM_UNIT_ISCONTENTSTITLE" val="0"/>
  <p:tag name="KSO_WM_UNIT_ISNUMDGMTITLE" val="0"/>
  <p:tag name="KSO_WM_UNIT_NOCLEAR" val="0"/>
  <p:tag name="KSO_WM_UNIT_VALUE" val="9"/>
  <p:tag name="KSO_WM_DIAGRAM_GROUP_CODE" val="l1-1"/>
  <p:tag name="KSO_WM_UNIT_TYPE" val="l_h_a"/>
  <p:tag name="KSO_WM_UNIT_INDEX" val="1_4_1"/>
  <p:tag name="KSO_WM_DIAGRAM_VERSION" val="3"/>
  <p:tag name="KSO_WM_DIAGRAM_COLOR_TRICK" val="1"/>
  <p:tag name="KSO_WM_DIAGRAM_COLOR_TEXT_CAN_REMOVE" val="n"/>
  <p:tag name="KSO_WM_DIAGRAM_MAX_ITEMCNT" val="12"/>
  <p:tag name="KSO_WM_DIAGRAM_MIN_ITEMCNT" val="12"/>
  <p:tag name="KSO_WM_DIAGRAM_VIRTUALLY_FRAME" val="{&quot;height&quot;:375.35,&quot;left&quot;:20.9,&quot;top&quot;:138.35,&quot;width&quot;:885.4500000000002}"/>
  <p:tag name="KSO_WM_DIAGRAM_COLOR_MATCH_VALUE" val="{&quot;shape&quot;:{&quot;fill&quot;:{&quot;solid&quot;:{&quot;brightness&quot;:0,&quot;colorType&quot;:2,&quot;rgb&quot;:&quot;#ffffff&quot;,&quot;transparency&quot;:0.4000000059604645},&quot;type&quot;:1},&quot;glow&quot;:{&quot;colorType&quot;:0},&quot;line&quot;:{&quot;gradient&quot;:[{&quot;brightness&quot;:0.800000011920929,&quot;colorType&quot;:1,&quot;foreColorIndex&quot;:5,&quot;pos&quot;:0,&quot;transparency&quot;:0},{&quot;brightness&quot;:0.800000011920929,&quot;colorType&quot;:1,&quot;foreColorIndex&quot;:5,&quot;pos&quot;:1,&quot;transparency&quot;:0},{&quot;brightness&quot;:0,&quot;colorType&quot;:1,&quot;foreColorIndex&quot;:5,&quot;pos&quot;:0.5,&quot;transparency&quot;:0.10000000149011612}],&quot;type&quot;:2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.20000000298023224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此处添加项标题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104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2_1*l_h_a*1_4_1"/>
  <p:tag name="KSO_WM_TEMPLATE_CATEGORY" val="diagram"/>
  <p:tag name="KSO_WM_TEMPLATE_INDEX" val="20230932"/>
  <p:tag name="KSO_WM_UNIT_LAYERLEVEL" val="1_1_1"/>
  <p:tag name="KSO_WM_TAG_VERSION" val="3.0"/>
  <p:tag name="KSO_WM_UNIT_ISCONTENTSTITLE" val="0"/>
  <p:tag name="KSO_WM_UNIT_ISNUMDGMTITLE" val="0"/>
  <p:tag name="KSO_WM_UNIT_NOCLEAR" val="0"/>
  <p:tag name="KSO_WM_UNIT_VALUE" val="9"/>
  <p:tag name="KSO_WM_DIAGRAM_GROUP_CODE" val="l1-1"/>
  <p:tag name="KSO_WM_UNIT_TYPE" val="l_h_a"/>
  <p:tag name="KSO_WM_UNIT_INDEX" val="1_4_1"/>
  <p:tag name="KSO_WM_DIAGRAM_VERSION" val="3"/>
  <p:tag name="KSO_WM_DIAGRAM_COLOR_TRICK" val="1"/>
  <p:tag name="KSO_WM_DIAGRAM_COLOR_TEXT_CAN_REMOVE" val="n"/>
  <p:tag name="KSO_WM_DIAGRAM_MAX_ITEMCNT" val="12"/>
  <p:tag name="KSO_WM_DIAGRAM_MIN_ITEMCNT" val="12"/>
  <p:tag name="KSO_WM_DIAGRAM_VIRTUALLY_FRAME" val="{&quot;height&quot;:375.35,&quot;left&quot;:20.9,&quot;top&quot;:138.35,&quot;width&quot;:885.4500000000002}"/>
  <p:tag name="KSO_WM_DIAGRAM_COLOR_MATCH_VALUE" val="{&quot;shape&quot;:{&quot;fill&quot;:{&quot;solid&quot;:{&quot;brightness&quot;:0,&quot;colorType&quot;:2,&quot;rgb&quot;:&quot;#ffffff&quot;,&quot;transparency&quot;:0.4000000059604645},&quot;type&quot;:1},&quot;glow&quot;:{&quot;colorType&quot;:0},&quot;line&quot;:{&quot;gradient&quot;:[{&quot;brightness&quot;:0.800000011920929,&quot;colorType&quot;:1,&quot;foreColorIndex&quot;:5,&quot;pos&quot;:0,&quot;transparency&quot;:0},{&quot;brightness&quot;:0.800000011920929,&quot;colorType&quot;:1,&quot;foreColorIndex&quot;:5,&quot;pos&quot;:1,&quot;transparency&quot;:0},{&quot;brightness&quot;:0,&quot;colorType&quot;:1,&quot;foreColorIndex&quot;:5,&quot;pos&quot;:0.5,&quot;transparency&quot;:0.10000000149011612}],&quot;type&quot;:2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.20000000298023224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此处添加项标题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10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3.xml><?xml version="1.0" encoding="utf-8"?>
<p:tagLst xmlns:p="http://schemas.openxmlformats.org/presentationml/2006/main">
  <p:tag name="KSO_WM_UNIT_COMPATIBLE" val="0"/>
  <p:tag name="KSO_WM_UNIT_DIAGRAM_ISREFERUNIT" val="0"/>
  <p:tag name="KSO_WM_TEMPLATE_INDEX" val="20231496"/>
  <p:tag name="KSO_WM_TAG_VERSION" val="3.0"/>
  <p:tag name="KSO_WM_UNIT_FILL_FORE_SCHEMECOLOR_INDEX_1" val="5"/>
  <p:tag name="KSO_WM_UNIT_FILL_FORE_SCHEMECOLOR_INDEX_1_TRANS" val="0"/>
  <p:tag name="KSO_WM_UNIT_FILL_FORE_SCHEMECOLOR_INDEX_2" val="5"/>
  <p:tag name="KSO_WM_UNIT_FILL_FORE_SCHEMECOLOR_INDEX_2_TRANS" val="0"/>
  <p:tag name="KSO_WM_UNIT_FILL_GRADIENT_ANGLE" val="45"/>
  <p:tag name="KSO_WM_DIAGRAM_VERSION" val="3"/>
  <p:tag name="KSO_WM_DIAGRAM_COLOR_TEXT_CAN_REMOVE" val="n"/>
  <p:tag name="KSO_WM_DIAGRAM_MAX_ITEMCNT" val="6"/>
  <p:tag name="KSO_WM_DIAGRAM_VIRTUALLY_FRAME" val="{&quot;height&quot;:338.1052612304687,&quot;left&quot;:76.72503937007873,&quot;top&quot;:154.0973693847656,&quot;width&quot;:787.5749606299212}"/>
  <p:tag name="KSO_WM_UNIT_ISCONTENTSTITLE" val="0"/>
  <p:tag name="KSO_WM_UNIT_ISNUMDGMTITLE" val="0"/>
  <p:tag name="KSO_WM_UNIT_NOCLEAR" val="0"/>
  <p:tag name="KSO_WM_UNIT_HIGHLIGHT" val="0"/>
  <p:tag name="KSO_WM_UNIT_DIAGRAM_ISNUMVISUAL" val="0"/>
  <p:tag name="KSO_WM_DIAGRAM_GROUP_CODE" val="n1-1"/>
  <p:tag name="KSO_WM_UNIT_TYPE" val="n_h_h_a"/>
  <p:tag name="KSO_WM_UNIT_INDEX" val="1_2_2_1"/>
  <p:tag name="KSO_WM_UNIT_ID" val="diagram20231496_3*n_h_h_a*1_2_2_1"/>
  <p:tag name="KSO_WM_TEMPLATE_CATEGORY" val="diagram"/>
  <p:tag name="KSO_WM_UNIT_LAYERLEVEL" val="1_1_1_1"/>
  <p:tag name="KSO_WM_BEAUTIFY_FLAG" val="#wm#"/>
  <p:tag name="KSO_WM_DIAGRAM_COLOR_TRICK" val="1"/>
  <p:tag name="KSO_WM_DIAGRAM_MIN_ITEMCNT" val="1"/>
  <p:tag name="KSO_WM_DIAGRAM_COLOR_MATCH_VALUE" val="{&quot;shape&quot;:{&quot;fill&quot;:{&quot;gradient&quot;:[{&quot;brightness&quot;:0,&quot;colorType&quot;:1,&quot;foreColorIndex&quot;:5,&quot;pos&quot;:0.9900000095367432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.4"/>
  <p:tag name="KSO_WM_UNIT_VALUE" val="5"/>
  <p:tag name="KSO_WM_UNIT_FILL_TYPE" val="3"/>
  <p:tag name="KSO_WM_UNIT_PRESET_TEXT" val="添加标题"/>
</p:tagLst>
</file>

<file path=ppt/tags/tag84.xml><?xml version="1.0" encoding="utf-8"?>
<p:tagLst xmlns:p="http://schemas.openxmlformats.org/presentationml/2006/main">
  <p:tag name="KSO_WM_UNIT_COMPATIBLE" val="0"/>
  <p:tag name="KSO_WM_UNIT_DIAGRAM_ISREFERUNIT" val="0"/>
  <p:tag name="KSO_WM_TEMPLATE_INDEX" val="20231496"/>
  <p:tag name="KSO_WM_TAG_VERSION" val="3.0"/>
  <p:tag name="KSO_WM_UNIT_FILL_FORE_SCHEMECOLOR_INDEX_1" val="5"/>
  <p:tag name="KSO_WM_UNIT_FILL_FORE_SCHEMECOLOR_INDEX_1_TRANS" val="0"/>
  <p:tag name="KSO_WM_UNIT_FILL_FORE_SCHEMECOLOR_INDEX_2" val="5"/>
  <p:tag name="KSO_WM_UNIT_FILL_FORE_SCHEMECOLOR_INDEX_2_TRANS" val="0"/>
  <p:tag name="KSO_WM_UNIT_FILL_GRADIENT_ANGLE" val="45"/>
  <p:tag name="KSO_WM_DIAGRAM_VERSION" val="3"/>
  <p:tag name="KSO_WM_DIAGRAM_COLOR_TEXT_CAN_REMOVE" val="n"/>
  <p:tag name="KSO_WM_DIAGRAM_MAX_ITEMCNT" val="6"/>
  <p:tag name="KSO_WM_DIAGRAM_VIRTUALLY_FRAME" val="{&quot;height&quot;:338.1052612304687,&quot;left&quot;:76.72503937007873,&quot;top&quot;:154.0973693847656,&quot;width&quot;:787.5749606299212}"/>
  <p:tag name="KSO_WM_UNIT_ISCONTENTSTITLE" val="0"/>
  <p:tag name="KSO_WM_UNIT_ISNUMDGMTITLE" val="0"/>
  <p:tag name="KSO_WM_UNIT_NOCLEAR" val="0"/>
  <p:tag name="KSO_WM_UNIT_HIGHLIGHT" val="0"/>
  <p:tag name="KSO_WM_UNIT_DIAGRAM_ISNUMVISUAL" val="0"/>
  <p:tag name="KSO_WM_DIAGRAM_GROUP_CODE" val="n1-1"/>
  <p:tag name="KSO_WM_UNIT_TYPE" val="n_h_h_a"/>
  <p:tag name="KSO_WM_UNIT_INDEX" val="1_2_1_1"/>
  <p:tag name="KSO_WM_UNIT_ID" val="diagram20231496_3*n_h_h_a*1_2_1_1"/>
  <p:tag name="KSO_WM_TEMPLATE_CATEGORY" val="diagram"/>
  <p:tag name="KSO_WM_UNIT_LAYERLEVEL" val="1_1_1_1"/>
  <p:tag name="KSO_WM_UNIT_VALUE" val="6"/>
  <p:tag name="KSO_WM_BEAUTIFY_FLAG" val="#wm#"/>
  <p:tag name="KSO_WM_DIAGRAM_COLOR_TRICK" val="1"/>
  <p:tag name="KSO_WM_DIAGRAM_MIN_ITEMCNT" val="1"/>
  <p:tag name="KSO_WM_DIAGRAM_COLOR_MATCH_VALUE" val="{&quot;shape&quot;:{&quot;fill&quot;:{&quot;gradient&quot;:[{&quot;brightness&quot;:0,&quot;colorType&quot;:1,&quot;foreColorIndex&quot;:5,&quot;pos&quot;:0.9900000095367432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FORE_SCHEMECOLOR_INDEX_BRIGHTNESS" val="0.4"/>
  <p:tag name="KSO_WM_UNIT_FILL_TYPE" val="3"/>
  <p:tag name="KSO_WM_UNIT_PRESET_TEXT" val="添加标题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1"/>
  <p:tag name="KSO_WM_UNIT_ID" val="diagram20231496_3*n_h_h_i*1_2_1_1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.03"/>
  <p:tag name="KSO_WM_UNIT_FILL_FORE_SCHEMECOLOR_INDEX_1_TRANS" val="1"/>
  <p:tag name="KSO_WM_UNIT_FILL_FORE_SCHEMECOLOR_INDEX_2_BRIGHTNESS" val="0.4"/>
  <p:tag name="KSO_WM_UNIT_FILL_FORE_SCHEMECOLOR_INDEX_2" val="5"/>
  <p:tag name="KSO_WM_UNIT_FILL_FORE_SCHEMECOLOR_INDEX_2_POS" val="0.5"/>
  <p:tag name="KSO_WM_UNIT_FILL_FORE_SCHEMECOLOR_INDEX_2_TRANS" val="0.2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0"/>
  <p:tag name="KSO_WM_UNIT_FILL_GRADIENT_DIRECTION" val="3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38.1052612304687,&quot;left&quot;:76.72503937007873,&quot;top&quot;:154.0973693847656,&quot;width&quot;:787.5749606299212}"/>
  <p:tag name="KSO_WM_DIAGRAM_COLOR_MATCH_VALUE" val="{&quot;shape&quot;:{&quot;fill&quot;:{&quot;gradient&quot;:[{&quot;brightness&quot;:0.4000000059604645,&quot;colorType&quot;:1,&quot;foreColorIndex&quot;:5,&quot;pos&quot;:0.029999999329447746,&quot;transparency&quot;:1},{&quot;brightness&quot;:0.4000000059604645,&quot;colorType&quot;:1,&quot;foreColorIndex&quot;:5,&quot;pos&quot;:0.5,&quot;transparency&quot;:0.20000000298023224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86.xml><?xml version="1.0" encoding="utf-8"?>
<p:tagLst xmlns:p="http://schemas.openxmlformats.org/presentationml/2006/main">
  <p:tag name="KSO_WM_UNIT_TEXT_FILL_FORE_SCHEMECOLOR_INDEX_BRIGHTNESS" val="0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1_1"/>
  <p:tag name="KSO_WM_UNIT_ID" val="diagram20231496_3*n_h_h_f*1_2_1_1"/>
  <p:tag name="KSO_WM_TEMPLATE_CATEGORY" val="diagram"/>
  <p:tag name="KSO_WM_TEMPLATE_INDEX" val="20231496"/>
  <p:tag name="KSO_WM_UNIT_LAYERLEVEL" val="1_1_1_1"/>
  <p:tag name="KSO_WM_TAG_VERSION" val="3.0"/>
  <p:tag name="KSO_WM_UNIT_VALUE" val="34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38.1052612304687,&quot;left&quot;:76.72503937007873,&quot;top&quot;:154.0973693847656,&quot;width&quot;:787.57496062992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点击此处添加正文，文字是您思想的提炼，请言简意赅的阐述您的观点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2"/>
  <p:tag name="KSO_WM_UNIT_ID" val="diagram20231496_3*n_h_h_i*1_2_2_2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.03"/>
  <p:tag name="KSO_WM_UNIT_FILL_FORE_SCHEMECOLOR_INDEX_1_TRANS" val="1"/>
  <p:tag name="KSO_WM_UNIT_FILL_FORE_SCHEMECOLOR_INDEX_2_BRIGHTNESS" val="0.4"/>
  <p:tag name="KSO_WM_UNIT_FILL_FORE_SCHEMECOLOR_INDEX_2" val="5"/>
  <p:tag name="KSO_WM_UNIT_FILL_FORE_SCHEMECOLOR_INDEX_2_POS" val="0.5"/>
  <p:tag name="KSO_WM_UNIT_FILL_FORE_SCHEMECOLOR_INDEX_2_TRANS" val="0.2"/>
  <p:tag name="KSO_WM_UNIT_FILL_FORE_SCHEMECOLOR_INDEX_3_BRIGHTNESS" val="0"/>
  <p:tag name="KSO_WM_UNIT_FILL_FORE_SCHEMECOLOR_INDEX_3" val="5"/>
  <p:tag name="KSO_WM_UNIT_FILL_FORE_SCHEMECOLOR_INDEX_3_POS" val="1"/>
  <p:tag name="KSO_WM_UNIT_FILL_FORE_SCHEMECOLOR_INDEX_3_TRANS" val="0"/>
  <p:tag name="KSO_WM_UNIT_FILL_GRADIENT_TYPE" val="0"/>
  <p:tag name="KSO_WM_UNIT_FILL_GRADIENT_ANGLE" val="0"/>
  <p:tag name="KSO_WM_UNIT_FILL_GRADIENT_DIRECTION" val="3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38.1052612304687,&quot;left&quot;:76.72503937007873,&quot;top&quot;:154.0973693847656,&quot;width&quot;:787.5749606299212}"/>
  <p:tag name="KSO_WM_DIAGRAM_COLOR_MATCH_VALUE" val="{&quot;shape&quot;:{&quot;fill&quot;:{&quot;gradient&quot;:[{&quot;brightness&quot;:0.4000000059604645,&quot;colorType&quot;:1,&quot;foreColorIndex&quot;:5,&quot;pos&quot;:0.029999999329447746,&quot;transparency&quot;:1},{&quot;brightness&quot;:0.4000000059604645,&quot;colorType&quot;:1,&quot;foreColorIndex&quot;:5,&quot;pos&quot;:0.5,&quot;transparency&quot;:0.20000000298023224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88.xml><?xml version="1.0" encoding="utf-8"?>
<p:tagLst xmlns:p="http://schemas.openxmlformats.org/presentationml/2006/main">
  <p:tag name="KSO_WM_UNIT_TEXT_FILL_FORE_SCHEMECOLOR_INDEX_BRIGHTNESS" val="0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2_1"/>
  <p:tag name="KSO_WM_UNIT_ID" val="diagram20231496_3*n_h_h_f*1_2_2_1"/>
  <p:tag name="KSO_WM_TEMPLATE_CATEGORY" val="diagram"/>
  <p:tag name="KSO_WM_TEMPLATE_INDEX" val="20231496"/>
  <p:tag name="KSO_WM_UNIT_LAYERLEVEL" val="1_1_1_1"/>
  <p:tag name="KSO_WM_TAG_VERSION" val="3.0"/>
  <p:tag name="KSO_WM_UNIT_VALUE" val="34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38.1052612304687,&quot;left&quot;:76.72503937007873,&quot;top&quot;:154.0973693847656,&quot;width&quot;:787.57496062992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点击此处添加正文，文字是您思想的提炼，请言简意赅的阐述您的观点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1"/>
  <p:tag name="KSO_WM_UNIT_ID" val="diagram20231496_3*n_h_i*1_1_1"/>
  <p:tag name="KSO_WM_TEMPLATE_CATEGORY" val="diagram"/>
  <p:tag name="KSO_WM_TEMPLATE_INDEX" val="20231496"/>
  <p:tag name="KSO_WM_UNIT_LAYERLEVEL" val="1_1_1"/>
  <p:tag name="KSO_WM_TAG_VERSION" val="3.0"/>
  <p:tag name="KSO_WM_UNIT_LINE_FORE_SCHEMECOLOR_INDEX_1_BRIGHTNESS" val="0.4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5"/>
  <p:tag name="KSO_WM_UNIT_LINE_FORE_SCHEMECOLOR_INDEX_2_POS" val="0.17"/>
  <p:tag name="KSO_WM_UNIT_LINE_FORE_SCHEMECOLOR_INDEX_2_TRANS" val="1"/>
  <p:tag name="KSO_WM_UNIT_LINE_GRADIENT_TYPE" val="0"/>
  <p:tag name="KSO_WM_UNIT_LINE_GRADIENT_ANGLE" val="180"/>
  <p:tag name="KSO_WM_UNIT_LINE_GRADIENT_DIRECTION" val="4"/>
  <p:tag name="KSO_WM_UNIT_LINE_FILL_TYPE" val="5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38.1052612304687,&quot;left&quot;:76.72503937007873,&quot;top&quot;:154.0973693847656,&quot;width&quot;:787.5749606299212}"/>
  <p:tag name="KSO_WM_DIAGRAM_COLOR_MATCH_VALUE" val="{&quot;shape&quot;:{&quot;fill&quot;:{&quot;type&quot;:0},&quot;glow&quot;:{&quot;colorType&quot;:0},&quot;line&quot;:{&quot;gradient&quot;:[{&quot;brightness&quot;:0.6000000238418579,&quot;colorType&quot;:1,&quot;foreColorIndex&quot;:5,&quot;pos&quot;:0,&quot;transparency&quot;:0},{&quot;brightness&quot;:0,&quot;colorType&quot;:1,&quot;foreColorIndex&quot;:5,&quot;pos&quot;:0.17000000178813934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2"/>
  <p:tag name="KSO_WM_UNIT_ID" val="diagram20231496_3*n_h_h_i*1_2_3_2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"/>
  <p:tag name="KSO_WM_UNIT_FILL_GRADIENT_TYPE" val="0"/>
  <p:tag name="KSO_WM_UNIT_FILL_GRADIENT_ANGLE" val="45"/>
  <p:tag name="KSO_WM_UNIT_FILL_GRADIENT_DIRECTION" val="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38.1052612304687,&quot;left&quot;:76.72503937007873,&quot;top&quot;:154.0973693847656,&quot;width&quot;:787.5749606299212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91.xml><?xml version="1.0" encoding="utf-8"?>
<p:tagLst xmlns:p="http://schemas.openxmlformats.org/presentationml/2006/main"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2"/>
  <p:tag name="KSO_WM_UNIT_ID" val="diagram20231496_3*n_h_h_i*1_2_1_2"/>
  <p:tag name="KSO_WM_TEMPLATE_CATEGORY" val="diagram"/>
  <p:tag name="KSO_WM_TEMPLATE_INDEX" val="20231496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"/>
  <p:tag name="KSO_WM_UNIT_FILL_GRADIENT_TYPE" val="0"/>
  <p:tag name="KSO_WM_UNIT_FILL_GRADIENT_ANGLE" val="45"/>
  <p:tag name="KSO_WM_UNIT_FILL_GRADIENT_DIRECTION" val="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38.1052612304687,&quot;left&quot;:76.72503937007873,&quot;top&quot;:154.0973693847656,&quot;width&quot;:787.5749606299212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2"/>
  <p:tag name="KSO_WM_UNIT_ID" val="diagram20231496_3*n_h_i*1_1_2"/>
  <p:tag name="KSO_WM_TEMPLATE_CATEGORY" val="diagram"/>
  <p:tag name="KSO_WM_TEMPLATE_INDEX" val="20231496"/>
  <p:tag name="KSO_WM_UNIT_LAYERLEVEL" val="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.9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.9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38.1052612304687,&quot;left&quot;:76.72503937007873,&quot;top&quot;:154.0973693847656,&quot;width&quot;:787.5749606299212}"/>
  <p:tag name="KSO_WM_DIAGRAM_COLOR_MATCH_VALUE" val="{&quot;shape&quot;:{&quot;fill&quot;:{&quot;gradient&quot;:[{&quot;brightness&quot;:0.4000000059604645,&quot;colorType&quot;:1,&quot;foreColorIndex&quot;:5,&quot;pos&quot;:0,&quot;transparency&quot;:0.8999999761581421},{&quot;brightness&quot;:0,&quot;colorType&quot;:1,&quot;foreColorIndex&quot;:5,&quot;pos&quot;:1,&quot;transparency&quot;:0.8999999761581421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3"/>
  <p:tag name="KSO_WM_UNIT_ID" val="diagram20231496_3*n_h_i*1_1_3"/>
  <p:tag name="KSO_WM_TEMPLATE_CATEGORY" val="diagram"/>
  <p:tag name="KSO_WM_TEMPLATE_INDEX" val="20231496"/>
  <p:tag name="KSO_WM_UNIT_LAYERLEVEL" val="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.85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.85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38.1052612304687,&quot;left&quot;:76.72503937007873,&quot;top&quot;:154.0973693847656,&quot;width&quot;:787.5749606299212}"/>
  <p:tag name="KSO_WM_DIAGRAM_COLOR_MATCH_VALUE" val="{&quot;shape&quot;:{&quot;fill&quot;:{&quot;gradient&quot;:[{&quot;brightness&quot;:0.4000000059604645,&quot;colorType&quot;:1,&quot;foreColorIndex&quot;:5,&quot;pos&quot;:0,&quot;transparency&quot;:0.8500000238418579},{&quot;brightness&quot;:0,&quot;colorType&quot;:1,&quot;foreColorIndex&quot;:5,&quot;pos&quot;:1,&quot;transparency&quot;:0.8500000238418579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4"/>
  <p:tag name="KSO_WM_UNIT_ID" val="diagram20231496_3*n_h_i*1_1_4"/>
  <p:tag name="KSO_WM_TEMPLATE_CATEGORY" val="diagram"/>
  <p:tag name="KSO_WM_TEMPLATE_INDEX" val="20231496"/>
  <p:tag name="KSO_WM_UNIT_LAYERLEVEL" val="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.8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.8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38.1052612304687,&quot;left&quot;:76.72503937007873,&quot;top&quot;:154.0973693847656,&quot;width&quot;:787.5749606299212}"/>
  <p:tag name="KSO_WM_DIAGRAM_COLOR_MATCH_VALUE" val="{&quot;shape&quot;:{&quot;fill&quot;:{&quot;gradient&quot;:[{&quot;brightness&quot;:0.4000000059604645,&quot;colorType&quot;:1,&quot;foreColorIndex&quot;:5,&quot;pos&quot;:0,&quot;transparency&quot;:0.800000011920929},{&quot;brightness&quot;:0,&quot;colorType&quot;:1,&quot;foreColorIndex&quot;:5,&quot;pos&quot;:1,&quot;transparency&quot;:0.800000011920929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5"/>
  <p:tag name="KSO_WM_UNIT_ID" val="diagram20231496_3*n_h_i*1_1_5"/>
  <p:tag name="KSO_WM_TEMPLATE_CATEGORY" val="diagram"/>
  <p:tag name="KSO_WM_TEMPLATE_INDEX" val="20231496"/>
  <p:tag name="KSO_WM_UNIT_LAYERLEVEL" val="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98"/>
  <p:tag name="KSO_WM_UNIT_FILL_FORE_SCHEMECOLOR_INDEX_2_TRANS" val="0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38.1052612304687,&quot;left&quot;:76.72503937007873,&quot;top&quot;:154.0973693847656,&quot;width&quot;:787.5749606299212}"/>
  <p:tag name="KSO_WM_DIAGRAM_COLOR_MATCH_VALUE" val="{&quot;shape&quot;:{&quot;fill&quot;:{&quot;gradient&quot;:[{&quot;brightness&quot;:0,&quot;colorType&quot;:1,&quot;foreColorIndex&quot;:5,&quot;pos&quot;:0.9800000190734863,&quot;transparency&quot;:0},{&quot;brightness&quot;:0.4000000059604645,&quot;colorType&quot;:1,&quot;foreColorIndex&quot;:5,&quot;pos&quot;:0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3"/>
</p:tagLst>
</file>

<file path=ppt/tags/tag9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2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a"/>
  <p:tag name="KSO_WM_UNIT_INDEX" val="1_1_1"/>
  <p:tag name="KSO_WM_UNIT_ID" val="diagram20231496_3*n_h_a*1_1_1"/>
  <p:tag name="KSO_WM_TEMPLATE_CATEGORY" val="diagram"/>
  <p:tag name="KSO_WM_TEMPLATE_INDEX" val="20231496"/>
  <p:tag name="KSO_WM_UNIT_LAYERLEVEL" val="1_1_1"/>
  <p:tag name="KSO_WM_TAG_VERSION" val="3.0"/>
  <p:tag name="KSO_WM_UNIT_TEXT_FILL_FORE_SCHEMECOLOR_INDEX_BRIGHTNESS" val="0"/>
  <p:tag name="KSO_WM_BEAUTIFY_FLAG" val="#wm#"/>
  <p:tag name="KSO_WM_DIAGRAM_VERSION" val="3"/>
  <p:tag name="KSO_WM_DIAGRAM_COLOR_TRICK" val="1"/>
  <p:tag name="KSO_WM_DIAGRAM_COLOR_TEXT_CAN_REMOVE" val="n"/>
  <p:tag name="KSO_WM_DIAGRAM_MAX_ITEMCNT" val="6"/>
  <p:tag name="KSO_WM_DIAGRAM_MIN_ITEMCNT" val="1"/>
  <p:tag name="KSO_WM_DIAGRAM_VIRTUALLY_FRAME" val="{&quot;height&quot;:338.1052612304687,&quot;left&quot;:76.72503937007873,&quot;top&quot;:154.0973693847656,&quot;width&quot;:787.5749606299212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添加标题"/>
</p:tagLst>
</file>

<file path=ppt/tags/tag9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8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2_1*l_h_a*1_3_1"/>
  <p:tag name="KSO_WM_TEMPLATE_CATEGORY" val="diagram"/>
  <p:tag name="KSO_WM_TEMPLATE_INDEX" val="20230932"/>
  <p:tag name="KSO_WM_UNIT_LAYERLEVEL" val="1_1_1"/>
  <p:tag name="KSO_WM_TAG_VERSION" val="3.0"/>
  <p:tag name="KSO_WM_UNIT_ISCONTENTSTITLE" val="0"/>
  <p:tag name="KSO_WM_UNIT_ISNUMDGMTITLE" val="0"/>
  <p:tag name="KSO_WM_UNIT_NOCLEAR" val="0"/>
  <p:tag name="KSO_WM_UNIT_VALUE" val="9"/>
  <p:tag name="KSO_WM_DIAGRAM_GROUP_CODE" val="l1-1"/>
  <p:tag name="KSO_WM_UNIT_TYPE" val="l_h_a"/>
  <p:tag name="KSO_WM_UNIT_INDEX" val="1_3_1"/>
  <p:tag name="KSO_WM_DIAGRAM_VERSION" val="3"/>
  <p:tag name="KSO_WM_DIAGRAM_COLOR_TRICK" val="1"/>
  <p:tag name="KSO_WM_DIAGRAM_COLOR_TEXT_CAN_REMOVE" val="n"/>
  <p:tag name="KSO_WM_DIAGRAM_MAX_ITEMCNT" val="12"/>
  <p:tag name="KSO_WM_DIAGRAM_MIN_ITEMCNT" val="12"/>
  <p:tag name="KSO_WM_DIAGRAM_VIRTUALLY_FRAME" val="{&quot;height&quot;:375.35,&quot;left&quot;:20.9,&quot;top&quot;:138.35,&quot;width&quot;:885.4500000000002}"/>
  <p:tag name="KSO_WM_DIAGRAM_COLOR_MATCH_VALUE" val="{&quot;shape&quot;:{&quot;fill&quot;:{&quot;solid&quot;:{&quot;brightness&quot;:0,&quot;colorType&quot;:2,&quot;rgb&quot;:&quot;#ffffff&quot;,&quot;transparency&quot;:0.4000000059604645},&quot;type&quot;:1},&quot;glow&quot;:{&quot;colorType&quot;:0},&quot;line&quot;:{&quot;gradient&quot;:[{&quot;brightness&quot;:0.800000011920929,&quot;colorType&quot;:1,&quot;foreColorIndex&quot;:5,&quot;pos&quot;:0,&quot;transparency&quot;:0},{&quot;brightness&quot;:0.800000011920929,&quot;colorType&quot;:1,&quot;foreColorIndex&quot;:5,&quot;pos&quot;:1,&quot;transparency&quot;:0},{&quot;brightness&quot;:0,&quot;colorType&quot;:1,&quot;foreColorIndex&quot;:5,&quot;pos&quot;:0.5,&quot;transparency&quot;:0.10000000149011612}],&quot;type&quot;:2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.30000001192092896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此处添加项标题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99.xml><?xml version="1.0" encoding="utf-8"?>
<p:tagLst xmlns:p="http://schemas.openxmlformats.org/presentationml/2006/main"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diagram20230932_1*l_h_a*1_4_1"/>
  <p:tag name="KSO_WM_TEMPLATE_CATEGORY" val="diagram"/>
  <p:tag name="KSO_WM_TEMPLATE_INDEX" val="20230932"/>
  <p:tag name="KSO_WM_UNIT_LAYERLEVEL" val="1_1_1"/>
  <p:tag name="KSO_WM_TAG_VERSION" val="3.0"/>
  <p:tag name="KSO_WM_UNIT_ISCONTENTSTITLE" val="0"/>
  <p:tag name="KSO_WM_UNIT_ISNUMDGMTITLE" val="0"/>
  <p:tag name="KSO_WM_UNIT_NOCLEAR" val="0"/>
  <p:tag name="KSO_WM_UNIT_VALUE" val="9"/>
  <p:tag name="KSO_WM_DIAGRAM_GROUP_CODE" val="l1-1"/>
  <p:tag name="KSO_WM_UNIT_TYPE" val="l_h_a"/>
  <p:tag name="KSO_WM_UNIT_INDEX" val="1_4_1"/>
  <p:tag name="KSO_WM_DIAGRAM_VERSION" val="3"/>
  <p:tag name="KSO_WM_DIAGRAM_COLOR_TRICK" val="1"/>
  <p:tag name="KSO_WM_DIAGRAM_COLOR_TEXT_CAN_REMOVE" val="n"/>
  <p:tag name="KSO_WM_DIAGRAM_MAX_ITEMCNT" val="12"/>
  <p:tag name="KSO_WM_DIAGRAM_MIN_ITEMCNT" val="12"/>
  <p:tag name="KSO_WM_DIAGRAM_VIRTUALLY_FRAME" val="{&quot;height&quot;:375.35,&quot;left&quot;:20.9,&quot;top&quot;:138.35,&quot;width&quot;:885.4500000000002}"/>
  <p:tag name="KSO_WM_DIAGRAM_COLOR_MATCH_VALUE" val="{&quot;shape&quot;:{&quot;fill&quot;:{&quot;solid&quot;:{&quot;brightness&quot;:0,&quot;colorType&quot;:2,&quot;rgb&quot;:&quot;#ffffff&quot;,&quot;transparency&quot;:0.4000000059604645},&quot;type&quot;:1},&quot;glow&quot;:{&quot;colorType&quot;:0},&quot;line&quot;:{&quot;gradient&quot;:[{&quot;brightness&quot;:0.800000011920929,&quot;colorType&quot;:1,&quot;foreColorIndex&quot;:5,&quot;pos&quot;:0,&quot;transparency&quot;:0},{&quot;brightness&quot;:0.800000011920929,&quot;colorType&quot;:1,&quot;foreColorIndex&quot;:5,&quot;pos&quot;:1,&quot;transparency&quot;:0},{&quot;brightness&quot;:0,&quot;colorType&quot;:1,&quot;foreColorIndex&quot;:5,&quot;pos&quot;:0.5,&quot;transparency&quot;:0.10000000149011612}],&quot;type&quot;:2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.20000000298023224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此处添加项标题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6153</Words>
  <Application>WPS 演示</Application>
  <PresentationFormat>宽屏</PresentationFormat>
  <Paragraphs>451</Paragraphs>
  <Slides>23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37" baseType="lpstr">
      <vt:lpstr>Arial</vt:lpstr>
      <vt:lpstr>宋体</vt:lpstr>
      <vt:lpstr>Wingdings</vt:lpstr>
      <vt:lpstr>Wingdings</vt:lpstr>
      <vt:lpstr>仓耳渔阳体 W05</vt:lpstr>
      <vt:lpstr>黑体</vt:lpstr>
      <vt:lpstr>汉仪中黑简</vt:lpstr>
      <vt:lpstr>思源黑体 CN Bold</vt:lpstr>
      <vt:lpstr>Arial</vt:lpstr>
      <vt:lpstr>微软雅黑</vt:lpstr>
      <vt:lpstr>Arial Unicode MS</vt:lpstr>
      <vt:lpstr>Calibri</vt:lpstr>
      <vt:lpstr>江城圆体 400W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张j</cp:lastModifiedBy>
  <cp:revision>158</cp:revision>
  <dcterms:created xsi:type="dcterms:W3CDTF">2019-06-19T02:08:00Z</dcterms:created>
  <dcterms:modified xsi:type="dcterms:W3CDTF">2026-03-05T10:52:55Z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2052-12.1.0.25225</vt:lpwstr>
  </property>
  <property fmtid="{D5CDD505-2E9C-101B-9397-08002B2CF9AE}" pid="3" name="ICV">
    <vt:lpwstr>EAAEB69236E54639B3FE33A0E8EB8949_11</vt:lpwstr>
  </property>
</Properties>
</file>