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docProps\app.xml><?xml version="1.0" encoding="utf-8"?>
<Properties xmlns="http://schemas.openxmlformats.org/officeDocument/2006/extended-properties" xmlns:vt="http://schemas.openxmlformats.org/officeDocument/2006/docPropsVTypes">
  <TotalTime>0</TotalTime>
  <Words>6471</Words>
  <Application>WPS 演示</Application>
  <PresentationFormat>宽屏</PresentationFormat>
  <Paragraphs>478</Paragraphs>
  <Slides>24</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宋体</vt:lpstr>
      <vt:lpstr>Wingdings</vt:lpstr>
      <vt:lpstr>微软雅黑</vt:lpstr>
      <vt:lpstr>Wingdings</vt:lpstr>
      <vt:lpstr>仓耳渔阳体 W05</vt:lpstr>
      <vt:lpstr>黑体</vt:lpstr>
      <vt:lpstr>汉仪中黑简</vt:lpstr>
      <vt:lpstr>思源黑体 CN Bold</vt:lpstr>
      <vt:lpstr>思源黑体 CN Regular</vt:lpstr>
      <vt:lpstr>江城圆体 400W</vt:lpstr>
      <vt:lpstr>Arial Unicode MS</vt:lpstr>
      <vt:lpstr>Calibri</vt:lpstr>
      <vt:lpstr>思源黑体 CN Normal</vt:lpstr>
      <vt:lpstr>江西拙楷2.0</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爱吃火锅的（德国）</cp:lastModifiedBy>
  <cp:revision>1396</cp:revision>
  <dcterms:created xsi:type="dcterms:W3CDTF">2019-06-19T02:08:00Z</dcterms:created>
  <dcterms:modified xsi:type="dcterms:W3CDTF">2024-04-08T09:01:54Z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EC338C12DBEE4E979FD873761A04D3D9_11</vt:lpwstr>
  </property>
  <property fmtid="{D5CDD505-2E9C-101B-9397-08002B2CF9AE}" pid="4" name="KSOTemplateUUID">
    <vt:lpwstr>v1.0_mb_SoJDH4Le5q8kIJjk8snVnQ==</vt:lpwstr>
  </property>
</Properties>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tags" Target="tags/tag269.xml"/><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404040"/>
    <a:srgbClr val="BFD5F5"/>
    <a:srgbClr val="DFEAFA"/>
    <a:srgbClr val="FD6EB1"/>
    <a:srgbClr val="317BDF"/>
    <a:srgbClr val="FDB6E0"/>
    <a:srgbClr val="B2C6CF"/>
    <a:srgbClr val="25A4B1"/>
    <a:srgbClr val="366A77"/>
    <a:srgbClr val="B9D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678" r:id="rId3"/>
    <p:sldId id="655" r:id="rId4"/>
    <p:sldId id="774" r:id="rId5"/>
    <p:sldId id="701" r:id="rId6"/>
    <p:sldId id="722" r:id="rId7"/>
    <p:sldId id="724" r:id="rId8"/>
    <p:sldId id="723" r:id="rId9"/>
    <p:sldId id="747" r:id="rId10"/>
    <p:sldId id="770" r:id="rId11"/>
    <p:sldId id="803" r:id="rId12"/>
    <p:sldId id="805" r:id="rId13"/>
    <p:sldId id="829" r:id="rId14"/>
    <p:sldId id="830" r:id="rId15"/>
    <p:sldId id="831" r:id="rId16"/>
    <p:sldId id="833" r:id="rId17"/>
    <p:sldId id="834" r:id="rId18"/>
    <p:sldId id="835" r:id="rId19"/>
    <p:sldId id="859" r:id="rId20"/>
    <p:sldId id="861" r:id="rId21"/>
    <p:sldId id="863" r:id="rId22"/>
    <p:sldId id="864" r:id="rId23"/>
    <p:sldId id="865" r:id="rId24"/>
    <p:sldId id="866" r:id="rId25"/>
    <p:sldId id="867" r:id="rId26"/>
  </p:sldIdLst>
  <p:sldSz cx="12192000" cy="6858000"/>
  <p:notesSz cx="6858000" cy="9144000"/>
  <p:embeddedFontLst>
    <p:embeddedFont>
      <p:font typeface="微软雅黑" panose="020B0503020204020204" pitchFamily="34" charset="-122"/>
      <p:regular r:id="rId31"/>
    </p:embeddedFont>
    <p:embeddedFont>
      <p:font typeface="仓耳渔阳体 W05" panose="02020400000000000000" charset="-122"/>
      <p:regular r:id="rId32"/>
    </p:embeddedFont>
    <p:embeddedFont>
      <p:font typeface="黑体" panose="02010609060101010101" charset="-122"/>
      <p:regular r:id="rId33"/>
    </p:embeddedFont>
    <p:embeddedFont>
      <p:font typeface="思源黑体 CN Bold" panose="020B0800000000000000" charset="-122"/>
      <p:bold r:id="rId34"/>
    </p:embeddedFont>
    <p:embeddedFont>
      <p:font typeface="Calibri" panose="020F0502020204030204" charset="0"/>
      <p:regular r:id="rId35"/>
      <p:bold r:id="rId36"/>
      <p:italic r:id="rId37"/>
      <p:boldItalic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1" userDrawn="1">
          <p15:clr>
            <a:srgbClr val="A4A3A4"/>
          </p15:clr>
        </p15:guide>
        <p15:guide id="2" pos="3685" userDrawn="1">
          <p15:clr>
            <a:srgbClr val="A4A3A4"/>
          </p15:clr>
        </p15:guide>
      </p15:sldGuideLst>
    </p:ext>
  </p:extLst>
</p:presentation>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2" Type="http://schemas.openxmlformats.org/officeDocument/2006/relationships/slideLayout" Target="../slideLayouts/slideLayout7.xml"/><Relationship Id="rId21" Type="http://schemas.openxmlformats.org/officeDocument/2006/relationships/tags" Target="../tags/tag137.xml"/><Relationship Id="rId20" Type="http://schemas.openxmlformats.org/officeDocument/2006/relationships/tags" Target="../tags/tag136.xml"/><Relationship Id="rId2" Type="http://schemas.openxmlformats.org/officeDocument/2006/relationships/image" Target="../media/image3.png"/><Relationship Id="rId19" Type="http://schemas.openxmlformats.org/officeDocument/2006/relationships/tags" Target="../tags/tag135.xml"/><Relationship Id="rId18" Type="http://schemas.openxmlformats.org/officeDocument/2006/relationships/tags" Target="../tags/tag134.xml"/><Relationship Id="rId17" Type="http://schemas.openxmlformats.org/officeDocument/2006/relationships/tags" Target="../tags/tag133.xml"/><Relationship Id="rId16" Type="http://schemas.openxmlformats.org/officeDocument/2006/relationships/tags" Target="../tags/tag132.xml"/><Relationship Id="rId15" Type="http://schemas.openxmlformats.org/officeDocument/2006/relationships/tags" Target="../tags/tag131.xml"/><Relationship Id="rId14" Type="http://schemas.openxmlformats.org/officeDocument/2006/relationships/tags" Target="../tags/tag130.xml"/><Relationship Id="rId13" Type="http://schemas.openxmlformats.org/officeDocument/2006/relationships/tags" Target="../tags/tag12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6" Type="http://schemas.openxmlformats.org/officeDocument/2006/relationships/slideLayout" Target="../slideLayouts/slideLayout7.xml"/><Relationship Id="rId45" Type="http://schemas.openxmlformats.org/officeDocument/2006/relationships/tags" Target="../tags/tag180.xml"/><Relationship Id="rId44" Type="http://schemas.openxmlformats.org/officeDocument/2006/relationships/tags" Target="../tags/tag179.xml"/><Relationship Id="rId43" Type="http://schemas.openxmlformats.org/officeDocument/2006/relationships/tags" Target="../tags/tag178.xml"/><Relationship Id="rId42" Type="http://schemas.openxmlformats.org/officeDocument/2006/relationships/tags" Target="../tags/tag177.xml"/><Relationship Id="rId41" Type="http://schemas.openxmlformats.org/officeDocument/2006/relationships/tags" Target="../tags/tag176.xml"/><Relationship Id="rId40" Type="http://schemas.openxmlformats.org/officeDocument/2006/relationships/tags" Target="../tags/tag175.xml"/><Relationship Id="rId4" Type="http://schemas.openxmlformats.org/officeDocument/2006/relationships/tags" Target="../tags/tag139.xml"/><Relationship Id="rId39" Type="http://schemas.openxmlformats.org/officeDocument/2006/relationships/tags" Target="../tags/tag174.xml"/><Relationship Id="rId38" Type="http://schemas.openxmlformats.org/officeDocument/2006/relationships/tags" Target="../tags/tag173.xml"/><Relationship Id="rId37" Type="http://schemas.openxmlformats.org/officeDocument/2006/relationships/tags" Target="../tags/tag172.xml"/><Relationship Id="rId36" Type="http://schemas.openxmlformats.org/officeDocument/2006/relationships/tags" Target="../tags/tag171.xml"/><Relationship Id="rId35" Type="http://schemas.openxmlformats.org/officeDocument/2006/relationships/tags" Target="../tags/tag170.xml"/><Relationship Id="rId34" Type="http://schemas.openxmlformats.org/officeDocument/2006/relationships/tags" Target="../tags/tag169.xml"/><Relationship Id="rId33" Type="http://schemas.openxmlformats.org/officeDocument/2006/relationships/tags" Target="../tags/tag168.xml"/><Relationship Id="rId32" Type="http://schemas.openxmlformats.org/officeDocument/2006/relationships/tags" Target="../tags/tag167.xml"/><Relationship Id="rId31" Type="http://schemas.openxmlformats.org/officeDocument/2006/relationships/tags" Target="../tags/tag166.xml"/><Relationship Id="rId30" Type="http://schemas.openxmlformats.org/officeDocument/2006/relationships/tags" Target="../tags/tag165.xml"/><Relationship Id="rId3" Type="http://schemas.openxmlformats.org/officeDocument/2006/relationships/tags" Target="../tags/tag138.xml"/><Relationship Id="rId29" Type="http://schemas.openxmlformats.org/officeDocument/2006/relationships/tags" Target="../tags/tag164.xml"/><Relationship Id="rId28" Type="http://schemas.openxmlformats.org/officeDocument/2006/relationships/tags" Target="../tags/tag163.xml"/><Relationship Id="rId27" Type="http://schemas.openxmlformats.org/officeDocument/2006/relationships/tags" Target="../tags/tag162.xml"/><Relationship Id="rId26" Type="http://schemas.openxmlformats.org/officeDocument/2006/relationships/tags" Target="../tags/tag161.xml"/><Relationship Id="rId25" Type="http://schemas.openxmlformats.org/officeDocument/2006/relationships/tags" Target="../tags/tag160.xml"/><Relationship Id="rId24" Type="http://schemas.openxmlformats.org/officeDocument/2006/relationships/tags" Target="../tags/tag159.xml"/><Relationship Id="rId23" Type="http://schemas.openxmlformats.org/officeDocument/2006/relationships/tags" Target="../tags/tag158.xml"/><Relationship Id="rId22" Type="http://schemas.openxmlformats.org/officeDocument/2006/relationships/tags" Target="../tags/tag157.xml"/><Relationship Id="rId21" Type="http://schemas.openxmlformats.org/officeDocument/2006/relationships/tags" Target="../tags/tag156.xml"/><Relationship Id="rId20" Type="http://schemas.openxmlformats.org/officeDocument/2006/relationships/tags" Target="../tags/tag155.xml"/><Relationship Id="rId2" Type="http://schemas.openxmlformats.org/officeDocument/2006/relationships/image" Target="../media/image3.png"/><Relationship Id="rId19" Type="http://schemas.openxmlformats.org/officeDocument/2006/relationships/tags" Target="../tags/tag154.xml"/><Relationship Id="rId18" Type="http://schemas.openxmlformats.org/officeDocument/2006/relationships/tags" Target="../tags/tag153.xml"/><Relationship Id="rId17" Type="http://schemas.openxmlformats.org/officeDocument/2006/relationships/tags" Target="../tags/tag152.xml"/><Relationship Id="rId16" Type="http://schemas.openxmlformats.org/officeDocument/2006/relationships/tags" Target="../tags/tag151.xml"/><Relationship Id="rId15" Type="http://schemas.openxmlformats.org/officeDocument/2006/relationships/tags" Target="../tags/tag150.xml"/><Relationship Id="rId14" Type="http://schemas.openxmlformats.org/officeDocument/2006/relationships/tags" Target="../tags/tag149.xml"/><Relationship Id="rId13" Type="http://schemas.openxmlformats.org/officeDocument/2006/relationships/tags" Target="../tags/tag14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83.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0" Type="http://schemas.openxmlformats.org/officeDocument/2006/relationships/slideLayout" Target="../slideLayouts/slideLayout7.xml"/><Relationship Id="rId3" Type="http://schemas.openxmlformats.org/officeDocument/2006/relationships/tags" Target="../tags/tag184.xml"/><Relationship Id="rId29" Type="http://schemas.openxmlformats.org/officeDocument/2006/relationships/tags" Target="../tags/tag210.xml"/><Relationship Id="rId28" Type="http://schemas.openxmlformats.org/officeDocument/2006/relationships/tags" Target="../tags/tag209.xml"/><Relationship Id="rId27" Type="http://schemas.openxmlformats.org/officeDocument/2006/relationships/tags" Target="../tags/tag208.xml"/><Relationship Id="rId26" Type="http://schemas.openxmlformats.org/officeDocument/2006/relationships/tags" Target="../tags/tag207.xml"/><Relationship Id="rId25" Type="http://schemas.openxmlformats.org/officeDocument/2006/relationships/tags" Target="../tags/tag206.xml"/><Relationship Id="rId24" Type="http://schemas.openxmlformats.org/officeDocument/2006/relationships/tags" Target="../tags/tag205.xml"/><Relationship Id="rId23" Type="http://schemas.openxmlformats.org/officeDocument/2006/relationships/tags" Target="../tags/tag204.xml"/><Relationship Id="rId22" Type="http://schemas.openxmlformats.org/officeDocument/2006/relationships/tags" Target="../tags/tag203.xml"/><Relationship Id="rId21" Type="http://schemas.openxmlformats.org/officeDocument/2006/relationships/tags" Target="../tags/tag202.xml"/><Relationship Id="rId20" Type="http://schemas.openxmlformats.org/officeDocument/2006/relationships/tags" Target="../tags/tag201.xml"/><Relationship Id="rId2" Type="http://schemas.openxmlformats.org/officeDocument/2006/relationships/image" Target="../media/image3.png"/><Relationship Id="rId19" Type="http://schemas.openxmlformats.org/officeDocument/2006/relationships/tags" Target="../tags/tag200.xml"/><Relationship Id="rId18" Type="http://schemas.openxmlformats.org/officeDocument/2006/relationships/tags" Target="../tags/tag199.xml"/><Relationship Id="rId17" Type="http://schemas.openxmlformats.org/officeDocument/2006/relationships/tags" Target="../tags/tag198.xml"/><Relationship Id="rId16" Type="http://schemas.openxmlformats.org/officeDocument/2006/relationships/tags" Target="../tags/tag197.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11.xml"/><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2.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1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8" Type="http://schemas.openxmlformats.org/officeDocument/2006/relationships/slideLayout" Target="../slideLayouts/slideLayout7.xml"/><Relationship Id="rId27" Type="http://schemas.openxmlformats.org/officeDocument/2006/relationships/tags" Target="../tags/tag238.xml"/><Relationship Id="rId26" Type="http://schemas.openxmlformats.org/officeDocument/2006/relationships/tags" Target="../tags/tag237.xml"/><Relationship Id="rId25" Type="http://schemas.openxmlformats.org/officeDocument/2006/relationships/tags" Target="../tags/tag236.xml"/><Relationship Id="rId24" Type="http://schemas.openxmlformats.org/officeDocument/2006/relationships/tags" Target="../tags/tag235.xml"/><Relationship Id="rId23" Type="http://schemas.openxmlformats.org/officeDocument/2006/relationships/tags" Target="../tags/tag234.xml"/><Relationship Id="rId22" Type="http://schemas.openxmlformats.org/officeDocument/2006/relationships/tags" Target="../tags/tag233.xml"/><Relationship Id="rId21" Type="http://schemas.openxmlformats.org/officeDocument/2006/relationships/tags" Target="../tags/tag232.xml"/><Relationship Id="rId20" Type="http://schemas.openxmlformats.org/officeDocument/2006/relationships/tags" Target="../tags/tag231.xml"/><Relationship Id="rId2" Type="http://schemas.openxmlformats.org/officeDocument/2006/relationships/image" Target="../media/image3.png"/><Relationship Id="rId19" Type="http://schemas.openxmlformats.org/officeDocument/2006/relationships/tags" Target="../tags/tag230.xml"/><Relationship Id="rId18" Type="http://schemas.openxmlformats.org/officeDocument/2006/relationships/tags" Target="../tags/tag229.xml"/><Relationship Id="rId17" Type="http://schemas.openxmlformats.org/officeDocument/2006/relationships/tags" Target="../tags/tag228.xml"/><Relationship Id="rId16" Type="http://schemas.openxmlformats.org/officeDocument/2006/relationships/tags" Target="../tags/tag227.xml"/><Relationship Id="rId15" Type="http://schemas.openxmlformats.org/officeDocument/2006/relationships/tags" Target="../tags/tag226.xml"/><Relationship Id="rId14" Type="http://schemas.openxmlformats.org/officeDocument/2006/relationships/tags" Target="../tags/tag225.xml"/><Relationship Id="rId13" Type="http://schemas.openxmlformats.org/officeDocument/2006/relationships/tags" Target="../tags/tag224.xml"/><Relationship Id="rId12" Type="http://schemas.openxmlformats.org/officeDocument/2006/relationships/tags" Target="../tags/tag223.xml"/><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image" Target="../media/image3.pn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image" Target="../media/image3.pn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image" Target="../media/image3.pn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image" Target="../media/image3.pn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7.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68.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6.xml"/><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8.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9.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3" Type="http://schemas.openxmlformats.org/officeDocument/2006/relationships/slideLayout" Target="../slideLayouts/slideLayout7.xml"/><Relationship Id="rId32" Type="http://schemas.openxmlformats.org/officeDocument/2006/relationships/tags" Target="../tags/tag99.xml"/><Relationship Id="rId31" Type="http://schemas.openxmlformats.org/officeDocument/2006/relationships/tags" Target="../tags/tag98.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image" Target="../media/image3.png"/><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2" Type="http://schemas.openxmlformats.org/officeDocument/2006/relationships/slideLayout" Target="../slideLayouts/slideLayout7.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image" Target="../media/image3.png"/><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8" name="任意多边形 17"/>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2854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2385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对角圆角矩形 10"/>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802640" y="2494915"/>
            <a:ext cx="5892165" cy="1014730"/>
          </a:xfrm>
          <a:prstGeom prst="rect">
            <a:avLst/>
          </a:prstGeom>
          <a:noFill/>
        </p:spPr>
        <p:txBody>
          <a:bodyPr wrap="square" rtlCol="0">
            <a:spAutoFit/>
          </a:bodyPr>
          <a:p>
            <a:r>
              <a:rPr lang="zh-CN" sz="6000" b="1">
                <a:solidFill>
                  <a:schemeClr val="tx1">
                    <a:lumMod val="75000"/>
                    <a:lumOff val="25000"/>
                  </a:schemeClr>
                </a:solidFill>
                <a:latin typeface="+mj-ea"/>
                <a:ea typeface="+mj-ea"/>
                <a:cs typeface="仓耳渔阳体 W05" panose="02020400000000000000" charset="-122"/>
                <a:sym typeface="+mn-ea"/>
              </a:rPr>
              <a:t>直播电商运营</a:t>
            </a:r>
            <a:endParaRPr lang="zh-CN" sz="6000" b="1">
              <a:solidFill>
                <a:schemeClr val="tx1">
                  <a:lumMod val="75000"/>
                  <a:lumOff val="25000"/>
                </a:schemeClr>
              </a:solidFill>
              <a:latin typeface="+mj-ea"/>
              <a:ea typeface="+mj-ea"/>
              <a:cs typeface="仓耳渔阳体 W05" panose="02020400000000000000" charset="-122"/>
              <a:sym typeface="+mn-ea"/>
            </a:endParaRPr>
          </a:p>
        </p:txBody>
      </p:sp>
      <p:sp>
        <p:nvSpPr>
          <p:cNvPr id="28" name="椭圆 27"/>
          <p:cNvSpPr/>
          <p:nvPr/>
        </p:nvSpPr>
        <p:spPr>
          <a:xfrm>
            <a:off x="1208405" y="68326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1229340" y="79311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56c81a5c-d62f-4444-baa3-22a4b6a409f7(2)"/>
          <p:cNvPicPr>
            <a:picLocks noChangeAspect="1"/>
          </p:cNvPicPr>
          <p:nvPr/>
        </p:nvPicPr>
        <p:blipFill>
          <a:blip r:embed="rId1"/>
          <a:stretch>
            <a:fillRect/>
          </a:stretch>
        </p:blipFill>
        <p:spPr>
          <a:xfrm>
            <a:off x="6229985" y="2023110"/>
            <a:ext cx="4756150" cy="2775585"/>
          </a:xfrm>
          <a:prstGeom prst="round2DiagRect">
            <a:avLst/>
          </a:prstGeom>
        </p:spPr>
      </p:pic>
      <p:sp>
        <p:nvSpPr>
          <p:cNvPr id="10" name="椭圆 9"/>
          <p:cNvSpPr/>
          <p:nvPr/>
        </p:nvSpPr>
        <p:spPr>
          <a:xfrm>
            <a:off x="8234680" y="13728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5991860" y="55384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圆角 160"/>
          <p:cNvSpPr/>
          <p:nvPr/>
        </p:nvSpPr>
        <p:spPr>
          <a:xfrm>
            <a:off x="4094480" y="112903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p>
        </p:txBody>
      </p:sp>
      <p:sp>
        <p:nvSpPr>
          <p:cNvPr id="15" name="矩形: 圆角 160"/>
          <p:cNvSpPr/>
          <p:nvPr/>
        </p:nvSpPr>
        <p:spPr>
          <a:xfrm>
            <a:off x="6685915" y="416941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p>
        </p:txBody>
      </p:sp>
      <p:sp>
        <p:nvSpPr>
          <p:cNvPr id="19" name="椭圆 18"/>
          <p:cNvSpPr/>
          <p:nvPr/>
        </p:nvSpPr>
        <p:spPr>
          <a:xfrm>
            <a:off x="2810510" y="4169410"/>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9535795" y="521144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圆角 160"/>
          <p:cNvSpPr/>
          <p:nvPr/>
        </p:nvSpPr>
        <p:spPr>
          <a:xfrm>
            <a:off x="1136015" y="5583555"/>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p>
        </p:txBody>
      </p:sp>
    </p:spTree>
    <p:custDataLst>
      <p:tags r:id="rId2"/>
    </p:custData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直播选品路径选择</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．直播选品渠道</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89" name="圆角矩形 88"/>
          <p:cNvSpPr/>
          <p:nvPr>
            <p:custDataLst>
              <p:tags r:id="rId3"/>
            </p:custDataLst>
          </p:nvPr>
        </p:nvSpPr>
        <p:spPr>
          <a:xfrm>
            <a:off x="4515485" y="4833620"/>
            <a:ext cx="1741170" cy="481330"/>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4795" tIns="111760" rIns="264160" bIns="123825" numCol="1" spcCol="0" rtlCol="0" fromWordArt="0" anchor="ctr" anchorCtr="0" forceAA="0" compatLnSpc="1">
            <a:noAutofit/>
          </a:bodyPr>
          <a:lstStyle/>
          <a:p>
            <a:pPr marL="0" algn="ctr" rtl="0" eaLnBrk="1" latinLnBrk="0" hangingPunct="1">
              <a:spcBef>
                <a:spcPts val="0"/>
              </a:spcBef>
              <a:spcAft>
                <a:spcPts val="0"/>
              </a:spcAft>
            </a:pPr>
            <a:r>
              <a:rPr lang="zh-CN" altLang="zh-CN" sz="1600" b="1">
                <a:solidFill>
                  <a:srgbClr val="FFFF00"/>
                </a:solidFill>
                <a:effectLst/>
                <a:latin typeface="+mn-ea"/>
              </a:rPr>
              <a:t>热门品牌榜</a:t>
            </a:r>
            <a:endParaRPr lang="zh-CN" altLang="zh-CN" sz="1600" b="1">
              <a:solidFill>
                <a:srgbClr val="FFFF00"/>
              </a:solidFill>
              <a:effectLst/>
              <a:latin typeface="+mn-ea"/>
            </a:endParaRPr>
          </a:p>
        </p:txBody>
      </p:sp>
      <p:sp>
        <p:nvSpPr>
          <p:cNvPr id="84" name="圆角矩形 83"/>
          <p:cNvSpPr/>
          <p:nvPr>
            <p:custDataLst>
              <p:tags r:id="rId4"/>
            </p:custDataLst>
          </p:nvPr>
        </p:nvSpPr>
        <p:spPr>
          <a:xfrm>
            <a:off x="4550410" y="3583940"/>
            <a:ext cx="1749425" cy="481330"/>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4795" tIns="111760" rIns="264160" bIns="123825" numCol="1" spcCol="0" rtlCol="0" fromWordArt="0" anchor="ctr" anchorCtr="0" forceAA="0" compatLnSpc="1">
            <a:noAutofit/>
          </a:bodyPr>
          <a:lstStyle/>
          <a:p>
            <a:pPr marL="0" algn="ctr" rtl="0" eaLnBrk="1" latinLnBrk="0" hangingPunct="1">
              <a:spcBef>
                <a:spcPts val="0"/>
              </a:spcBef>
              <a:spcAft>
                <a:spcPts val="0"/>
              </a:spcAft>
            </a:pPr>
            <a:r>
              <a:rPr lang="zh-CN" altLang="zh-CN" sz="1600" b="1" dirty="0">
                <a:solidFill>
                  <a:srgbClr val="FFFF00"/>
                </a:solidFill>
                <a:effectLst/>
                <a:latin typeface="+mn-ea"/>
              </a:rPr>
              <a:t>产品热度榜</a:t>
            </a:r>
            <a:endParaRPr lang="zh-CN" altLang="zh-CN" sz="1600" b="1" dirty="0">
              <a:solidFill>
                <a:srgbClr val="FFFF00"/>
              </a:solidFill>
              <a:effectLst/>
              <a:latin typeface="+mn-ea"/>
            </a:endParaRPr>
          </a:p>
        </p:txBody>
      </p:sp>
      <p:sp>
        <p:nvSpPr>
          <p:cNvPr id="85" name="圆角矩形 84"/>
          <p:cNvSpPr/>
          <p:nvPr>
            <p:custDataLst>
              <p:tags r:id="rId5"/>
            </p:custDataLst>
          </p:nvPr>
        </p:nvSpPr>
        <p:spPr>
          <a:xfrm>
            <a:off x="4620895" y="2452370"/>
            <a:ext cx="1760855" cy="481330"/>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64795" tIns="111760" rIns="264160" bIns="123825" numCol="1" spcCol="0" rtlCol="0" fromWordArt="0" anchor="ctr" anchorCtr="0" forceAA="0" compatLnSpc="1">
            <a:noAutofit/>
          </a:bodyPr>
          <a:lstStyle/>
          <a:p>
            <a:pPr marL="0" algn="ctr" rtl="0" eaLnBrk="1" latinLnBrk="0" hangingPunct="1">
              <a:spcBef>
                <a:spcPts val="0"/>
              </a:spcBef>
              <a:spcAft>
                <a:spcPts val="0"/>
              </a:spcAft>
            </a:pPr>
            <a:r>
              <a:rPr lang="zh-CN" altLang="zh-CN" sz="1600" b="1">
                <a:solidFill>
                  <a:srgbClr val="FFFF00"/>
                </a:solidFill>
                <a:effectLst/>
                <a:latin typeface="+mn-ea"/>
              </a:rPr>
              <a:t>产品搜索</a:t>
            </a:r>
            <a:endParaRPr lang="zh-CN" altLang="zh-CN" sz="1600" b="1">
              <a:solidFill>
                <a:srgbClr val="FFFF00"/>
              </a:solidFill>
              <a:effectLst/>
              <a:latin typeface="+mn-ea"/>
            </a:endParaRPr>
          </a:p>
        </p:txBody>
      </p:sp>
      <p:sp>
        <p:nvSpPr>
          <p:cNvPr id="86" name="右箭头 85"/>
          <p:cNvSpPr/>
          <p:nvPr>
            <p:custDataLst>
              <p:tags r:id="rId6"/>
            </p:custDataLst>
          </p:nvPr>
        </p:nvSpPr>
        <p:spPr>
          <a:xfrm>
            <a:off x="6517323" y="2563495"/>
            <a:ext cx="429895" cy="370205"/>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87" name="1"/>
          <p:cNvSpPr txBox="1">
            <a:spLocks noChangeArrowheads="1"/>
          </p:cNvSpPr>
          <p:nvPr>
            <p:custDataLst>
              <p:tags r:id="rId7"/>
            </p:custDataLst>
          </p:nvPr>
        </p:nvSpPr>
        <p:spPr bwMode="auto">
          <a:xfrm>
            <a:off x="7216140" y="2228215"/>
            <a:ext cx="3760470" cy="70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zh-CN" altLang="en-US" noProof="0" dirty="0">
                <a:ln>
                  <a:noFill/>
                </a:ln>
                <a:solidFill>
                  <a:schemeClr val="tx1"/>
                </a:solidFill>
                <a:effectLst/>
                <a:uLnTx/>
                <a:uFillTx/>
                <a:latin typeface="+mn-ea"/>
                <a:ea typeface="+mn-ea"/>
                <a:cs typeface="+mn-ea"/>
                <a:sym typeface="+mn-lt"/>
              </a:rPr>
              <a:t>具备明确的选品品类方向，通过标签搜索快速找到需要的商品。</a:t>
            </a:r>
            <a:endParaRPr lang="zh-CN" altLang="en-US" noProof="0" dirty="0">
              <a:ln>
                <a:noFill/>
              </a:ln>
              <a:solidFill>
                <a:schemeClr val="tx1"/>
              </a:solidFill>
              <a:effectLst/>
              <a:uLnTx/>
              <a:uFillTx/>
              <a:latin typeface="+mn-ea"/>
              <a:ea typeface="+mn-ea"/>
              <a:cs typeface="+mn-ea"/>
              <a:sym typeface="+mn-lt"/>
            </a:endParaRPr>
          </a:p>
        </p:txBody>
      </p:sp>
      <p:sp>
        <p:nvSpPr>
          <p:cNvPr id="88" name="右箭头 87"/>
          <p:cNvSpPr/>
          <p:nvPr>
            <p:custDataLst>
              <p:tags r:id="rId8"/>
            </p:custDataLst>
          </p:nvPr>
        </p:nvSpPr>
        <p:spPr>
          <a:xfrm>
            <a:off x="6517323" y="3639185"/>
            <a:ext cx="429895" cy="370205"/>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90" name="1"/>
          <p:cNvSpPr txBox="1">
            <a:spLocks noChangeArrowheads="1"/>
          </p:cNvSpPr>
          <p:nvPr>
            <p:custDataLst>
              <p:tags r:id="rId9"/>
            </p:custDataLst>
          </p:nvPr>
        </p:nvSpPr>
        <p:spPr bwMode="auto">
          <a:xfrm>
            <a:off x="7165023" y="3484245"/>
            <a:ext cx="2966720" cy="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zh-CN" altLang="en-US" noProof="0" dirty="0">
                <a:ln>
                  <a:noFill/>
                </a:ln>
                <a:solidFill>
                  <a:schemeClr val="tx1">
                    <a:lumMod val="85000"/>
                    <a:lumOff val="15000"/>
                  </a:schemeClr>
                </a:solidFill>
                <a:effectLst/>
                <a:uLnTx/>
                <a:uFillTx/>
                <a:latin typeface="+mn-ea"/>
                <a:ea typeface="+mn-ea"/>
                <a:cs typeface="+mn-ea"/>
                <a:sym typeface="+mn-lt"/>
              </a:rPr>
              <a:t>对品类没有具体要求和限制，通过数据平台搜索爆款商品。</a:t>
            </a:r>
            <a:endParaRPr lang="en-US" altLang="zh-CN" noProof="0" dirty="0">
              <a:ln>
                <a:noFill/>
              </a:ln>
              <a:solidFill>
                <a:schemeClr val="tx1">
                  <a:lumMod val="85000"/>
                  <a:lumOff val="15000"/>
                </a:schemeClr>
              </a:solidFill>
              <a:effectLst/>
              <a:uLnTx/>
              <a:uFillTx/>
              <a:latin typeface="+mn-ea"/>
              <a:ea typeface="+mn-ea"/>
              <a:cs typeface="+mn-ea"/>
              <a:sym typeface="+mn-lt"/>
            </a:endParaRPr>
          </a:p>
        </p:txBody>
      </p:sp>
      <p:sp>
        <p:nvSpPr>
          <p:cNvPr id="91" name="右箭头 90"/>
          <p:cNvSpPr/>
          <p:nvPr>
            <p:custDataLst>
              <p:tags r:id="rId10"/>
            </p:custDataLst>
          </p:nvPr>
        </p:nvSpPr>
        <p:spPr>
          <a:xfrm>
            <a:off x="6465253" y="4833620"/>
            <a:ext cx="429895" cy="370205"/>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92" name="1"/>
          <p:cNvSpPr txBox="1">
            <a:spLocks noChangeArrowheads="1"/>
          </p:cNvSpPr>
          <p:nvPr>
            <p:custDataLst>
              <p:tags r:id="rId11"/>
            </p:custDataLst>
          </p:nvPr>
        </p:nvSpPr>
        <p:spPr bwMode="auto">
          <a:xfrm>
            <a:off x="7165658" y="4644390"/>
            <a:ext cx="2966085" cy="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zh-CN" altLang="en-US" noProof="0" dirty="0">
                <a:ln>
                  <a:noFill/>
                </a:ln>
                <a:solidFill>
                  <a:schemeClr val="tx1">
                    <a:lumMod val="85000"/>
                    <a:lumOff val="15000"/>
                  </a:schemeClr>
                </a:solidFill>
                <a:effectLst/>
                <a:uLnTx/>
                <a:uFillTx/>
                <a:latin typeface="+mn-ea"/>
                <a:ea typeface="+mn-ea"/>
                <a:cs typeface="+mn-ea"/>
                <a:sym typeface="+mn-lt"/>
              </a:rPr>
              <a:t>追求产品品质，关注平台公布的热门品牌榜。</a:t>
            </a:r>
            <a:endParaRPr lang="zh-CN" altLang="en-US" noProof="0" dirty="0">
              <a:ln>
                <a:noFill/>
              </a:ln>
              <a:solidFill>
                <a:schemeClr val="tx1">
                  <a:lumMod val="85000"/>
                  <a:lumOff val="15000"/>
                </a:schemeClr>
              </a:solidFill>
              <a:effectLst/>
              <a:uLnTx/>
              <a:uFillTx/>
              <a:latin typeface="+mn-ea"/>
              <a:ea typeface="+mn-ea"/>
              <a:cs typeface="+mn-ea"/>
              <a:sym typeface="+mn-lt"/>
            </a:endParaRPr>
          </a:p>
        </p:txBody>
      </p:sp>
      <p:sp>
        <p:nvSpPr>
          <p:cNvPr id="93" name="椭圆 92"/>
          <p:cNvSpPr/>
          <p:nvPr>
            <p:custDataLst>
              <p:tags r:id="rId12"/>
            </p:custDataLst>
          </p:nvPr>
        </p:nvSpPr>
        <p:spPr>
          <a:xfrm>
            <a:off x="974408" y="2185035"/>
            <a:ext cx="3279140" cy="3279140"/>
          </a:xfrm>
          <a:prstGeom prst="ellipse">
            <a:avLst/>
          </a:prstGeom>
          <a:noFill/>
          <a:ln>
            <a:gradFill>
              <a:gsLst>
                <a:gs pos="0">
                  <a:schemeClr val="accent1">
                    <a:lumMod val="40000"/>
                    <a:lumOff val="60000"/>
                  </a:schemeClr>
                </a:gs>
                <a:gs pos="17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1600">
              <a:solidFill>
                <a:schemeClr val="lt1"/>
              </a:solidFill>
              <a:cs typeface="江城圆体 400W" panose="020B0500000000000000" charset="-122"/>
              <a:sym typeface="+mn-ea"/>
            </a:endParaRPr>
          </a:p>
        </p:txBody>
      </p:sp>
      <p:sp>
        <p:nvSpPr>
          <p:cNvPr id="94" name="椭圆 93"/>
          <p:cNvSpPr/>
          <p:nvPr>
            <p:custDataLst>
              <p:tags r:id="rId13"/>
            </p:custDataLst>
          </p:nvPr>
        </p:nvSpPr>
        <p:spPr>
          <a:xfrm>
            <a:off x="3970338" y="4644390"/>
            <a:ext cx="81280" cy="81280"/>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95" name="椭圆 94"/>
          <p:cNvSpPr/>
          <p:nvPr>
            <p:custDataLst>
              <p:tags r:id="rId14"/>
            </p:custDataLst>
          </p:nvPr>
        </p:nvSpPr>
        <p:spPr>
          <a:xfrm>
            <a:off x="3970338" y="2933700"/>
            <a:ext cx="81280" cy="81280"/>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江城圆体 400W" panose="020B0500000000000000" charset="-122"/>
              <a:sym typeface="+mn-ea"/>
            </a:endParaRPr>
          </a:p>
        </p:txBody>
      </p:sp>
      <p:sp>
        <p:nvSpPr>
          <p:cNvPr id="96" name="椭圆 95"/>
          <p:cNvSpPr/>
          <p:nvPr>
            <p:custDataLst>
              <p:tags r:id="rId15"/>
            </p:custDataLst>
          </p:nvPr>
        </p:nvSpPr>
        <p:spPr>
          <a:xfrm>
            <a:off x="1123633" y="2334260"/>
            <a:ext cx="2980690" cy="2980690"/>
          </a:xfrm>
          <a:prstGeom prst="ellipse">
            <a:avLst/>
          </a:prstGeom>
          <a:gradFill flip="none">
            <a:gsLst>
              <a:gs pos="0">
                <a:schemeClr val="accent1">
                  <a:lumMod val="60000"/>
                  <a:lumOff val="40000"/>
                  <a:alpha val="10000"/>
                </a:schemeClr>
              </a:gs>
              <a:gs pos="100000">
                <a:schemeClr val="accent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97" name="椭圆 96"/>
          <p:cNvSpPr/>
          <p:nvPr>
            <p:custDataLst>
              <p:tags r:id="rId16"/>
            </p:custDataLst>
          </p:nvPr>
        </p:nvSpPr>
        <p:spPr>
          <a:xfrm>
            <a:off x="1267143" y="2477770"/>
            <a:ext cx="2693035" cy="2693035"/>
          </a:xfrm>
          <a:prstGeom prst="ellipse">
            <a:avLst/>
          </a:prstGeom>
          <a:gradFill flip="none">
            <a:gsLst>
              <a:gs pos="0">
                <a:schemeClr val="accent1">
                  <a:lumMod val="60000"/>
                  <a:lumOff val="40000"/>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98" name="椭圆 97"/>
          <p:cNvSpPr/>
          <p:nvPr>
            <p:custDataLst>
              <p:tags r:id="rId17"/>
            </p:custDataLst>
          </p:nvPr>
        </p:nvSpPr>
        <p:spPr>
          <a:xfrm>
            <a:off x="1430338" y="2640965"/>
            <a:ext cx="2367280" cy="2367280"/>
          </a:xfrm>
          <a:prstGeom prst="ellipse">
            <a:avLst/>
          </a:prstGeom>
          <a:gradFill flip="none">
            <a:gsLst>
              <a:gs pos="0">
                <a:schemeClr val="accent1">
                  <a:lumMod val="60000"/>
                  <a:lumOff val="40000"/>
                  <a:alpha val="20000"/>
                </a:schemeClr>
              </a:gs>
              <a:gs pos="100000">
                <a:schemeClr val="accent1">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99" name="椭圆 98"/>
          <p:cNvSpPr/>
          <p:nvPr>
            <p:custDataLst>
              <p:tags r:id="rId18"/>
            </p:custDataLst>
          </p:nvPr>
        </p:nvSpPr>
        <p:spPr>
          <a:xfrm>
            <a:off x="1589723" y="2800350"/>
            <a:ext cx="2047875" cy="2047875"/>
          </a:xfrm>
          <a:prstGeom prst="ellipse">
            <a:avLst/>
          </a:prstGeom>
          <a:gradFill>
            <a:gsLst>
              <a:gs pos="98000">
                <a:schemeClr val="accent1"/>
              </a:gs>
              <a:gs pos="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cs typeface="微软雅黑" panose="020B0503020204020204" pitchFamily="34" charset="-122"/>
              <a:sym typeface="+mn-ea"/>
            </a:endParaRPr>
          </a:p>
        </p:txBody>
      </p:sp>
      <p:sp>
        <p:nvSpPr>
          <p:cNvPr id="100" name="椭圆 99"/>
          <p:cNvSpPr/>
          <p:nvPr>
            <p:custDataLst>
              <p:tags r:id="rId19"/>
            </p:custDataLst>
          </p:nvPr>
        </p:nvSpPr>
        <p:spPr>
          <a:xfrm>
            <a:off x="4216083" y="3783965"/>
            <a:ext cx="81280" cy="81280"/>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n-ea"/>
              <a:cs typeface="江城圆体 400W" panose="020B0500000000000000" charset="-122"/>
              <a:sym typeface="+mn-ea"/>
            </a:endParaRPr>
          </a:p>
        </p:txBody>
      </p:sp>
      <p:sp>
        <p:nvSpPr>
          <p:cNvPr id="101" name="文本框 100"/>
          <p:cNvSpPr txBox="1"/>
          <p:nvPr>
            <p:custDataLst>
              <p:tags r:id="rId20"/>
            </p:custDataLst>
          </p:nvPr>
        </p:nvSpPr>
        <p:spPr>
          <a:xfrm>
            <a:off x="1655763" y="3604895"/>
            <a:ext cx="1811655" cy="460375"/>
          </a:xfrm>
          <a:prstGeom prst="rect">
            <a:avLst/>
          </a:prstGeom>
          <a:noFill/>
        </p:spPr>
        <p:txBody>
          <a:bodyPr wrap="square" rtlCol="0">
            <a:noAutofit/>
          </a:bodyPr>
          <a:lstStyle/>
          <a:p>
            <a:pPr algn="ctr"/>
            <a:r>
              <a:rPr lang="zh-CN" altLang="en-US" sz="2400" b="1" dirty="0">
                <a:solidFill>
                  <a:srgbClr val="FFFF00"/>
                </a:solidFill>
                <a:latin typeface="+mn-ea"/>
                <a:cs typeface="微软雅黑" panose="020B0503020204020204" pitchFamily="34" charset="-122"/>
              </a:rPr>
              <a:t>选品渠道</a:t>
            </a:r>
            <a:endParaRPr lang="zh-CN" altLang="en-US" sz="2400" b="1" dirty="0">
              <a:solidFill>
                <a:srgbClr val="FFFF00"/>
              </a:solidFill>
              <a:latin typeface="+mn-ea"/>
              <a:cs typeface="微软雅黑" panose="020B0503020204020204" pitchFamily="34" charset="-122"/>
            </a:endParaRPr>
          </a:p>
        </p:txBody>
      </p:sp>
    </p:spTree>
    <p:custDataLst>
      <p:tags r:id="rId2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直播选品路径选择</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35877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．直播选品步骤</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 name="图形 135" descr="箭头资源 1"/>
          <p:cNvSpPr/>
          <p:nvPr>
            <p:custDataLst>
              <p:tags r:id="rId3"/>
            </p:custDataLst>
          </p:nvPr>
        </p:nvSpPr>
        <p:spPr>
          <a:xfrm>
            <a:off x="9796463" y="2507298"/>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1">
                  <a:lumMod val="60000"/>
                  <a:lumOff val="40000"/>
                </a:schemeClr>
              </a:gs>
              <a:gs pos="63000">
                <a:schemeClr val="accent1"/>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7" name="图形 127" descr="箭头资源 1"/>
          <p:cNvSpPr/>
          <p:nvPr>
            <p:custDataLst>
              <p:tags r:id="rId4"/>
            </p:custDataLst>
          </p:nvPr>
        </p:nvSpPr>
        <p:spPr>
          <a:xfrm>
            <a:off x="7940993" y="2507298"/>
            <a:ext cx="1726565" cy="1162685"/>
          </a:xfrm>
          <a:custGeom>
            <a:avLst/>
            <a:gdLst>
              <a:gd name="connsiteX0" fmla="*/ 0 w 2139848"/>
              <a:gd name="connsiteY0" fmla="*/ 1134815 h 1441441"/>
              <a:gd name="connsiteX1" fmla="*/ 831588 w 2139848"/>
              <a:gd name="connsiteY1" fmla="*/ 303037 h 1441441"/>
              <a:gd name="connsiteX2" fmla="*/ 1363493 w 2139848"/>
              <a:gd name="connsiteY2" fmla="*/ 303037 h 1441441"/>
              <a:gd name="connsiteX3" fmla="*/ 1379702 w 2139848"/>
              <a:gd name="connsiteY3" fmla="*/ 293526 h 1441441"/>
              <a:gd name="connsiteX4" fmla="*/ 1379037 w 2139848"/>
              <a:gd name="connsiteY4" fmla="*/ 274741 h 1441441"/>
              <a:gd name="connsiteX5" fmla="*/ 1349970 w 2139848"/>
              <a:gd name="connsiteY5" fmla="*/ 230120 h 1441441"/>
              <a:gd name="connsiteX6" fmla="*/ 1321836 w 2139848"/>
              <a:gd name="connsiteY6" fmla="*/ 90195 h 1441441"/>
              <a:gd name="connsiteX7" fmla="*/ 1360073 w 2139848"/>
              <a:gd name="connsiteY7" fmla="*/ 22720 h 1441441"/>
              <a:gd name="connsiteX8" fmla="*/ 1422248 w 2139848"/>
              <a:gd name="connsiteY8" fmla="*/ 487 h 1441441"/>
              <a:gd name="connsiteX9" fmla="*/ 1559499 w 2139848"/>
              <a:gd name="connsiteY9" fmla="*/ 53659 h 1441441"/>
              <a:gd name="connsiteX10" fmla="*/ 2098399 w 2139848"/>
              <a:gd name="connsiteY10" fmla="*/ 606208 h 1441441"/>
              <a:gd name="connsiteX11" fmla="*/ 2098399 w 2139848"/>
              <a:gd name="connsiteY11" fmla="*/ 808323 h 1441441"/>
              <a:gd name="connsiteX12" fmla="*/ 1559499 w 2139848"/>
              <a:gd name="connsiteY12" fmla="*/ 1392433 h 1441441"/>
              <a:gd name="connsiteX13" fmla="*/ 1454113 w 2139848"/>
              <a:gd name="connsiteY13" fmla="*/ 1441407 h 1441441"/>
              <a:gd name="connsiteX14" fmla="*/ 1345307 w 2139848"/>
              <a:gd name="connsiteY14" fmla="*/ 1391034 h 1441441"/>
              <a:gd name="connsiteX15" fmla="*/ 1335048 w 2139848"/>
              <a:gd name="connsiteY15" fmla="*/ 1373776 h 1441441"/>
              <a:gd name="connsiteX16" fmla="*/ 1358985 w 2139848"/>
              <a:gd name="connsiteY16" fmla="*/ 1210219 h 1441441"/>
              <a:gd name="connsiteX17" fmla="*/ 1386964 w 2139848"/>
              <a:gd name="connsiteY17" fmla="*/ 1170885 h 1441441"/>
              <a:gd name="connsiteX18" fmla="*/ 1388545 w 2139848"/>
              <a:gd name="connsiteY18" fmla="*/ 1151987 h 1441441"/>
              <a:gd name="connsiteX19" fmla="*/ 1372353 w 2139848"/>
              <a:gd name="connsiteY19" fmla="*/ 1142122 h 1441441"/>
              <a:gd name="connsiteX20" fmla="*/ 0 w 2139848"/>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848" h="1441441">
                <a:moveTo>
                  <a:pt x="0" y="1134815"/>
                </a:moveTo>
                <a:lnTo>
                  <a:pt x="831588" y="303037"/>
                </a:lnTo>
                <a:lnTo>
                  <a:pt x="1363493" y="303037"/>
                </a:lnTo>
                <a:cubicBezTo>
                  <a:pt x="1370233" y="303086"/>
                  <a:pt x="1376457" y="299434"/>
                  <a:pt x="1379702" y="293526"/>
                </a:cubicBezTo>
                <a:cubicBezTo>
                  <a:pt x="1382948" y="287617"/>
                  <a:pt x="1382693" y="280404"/>
                  <a:pt x="1379037" y="274741"/>
                </a:cubicBezTo>
                <a:lnTo>
                  <a:pt x="1349970" y="230120"/>
                </a:lnTo>
                <a:cubicBezTo>
                  <a:pt x="1322420" y="189052"/>
                  <a:pt x="1312301" y="138723"/>
                  <a:pt x="1321836" y="90195"/>
                </a:cubicBezTo>
                <a:cubicBezTo>
                  <a:pt x="1325865" y="63769"/>
                  <a:pt x="1339475" y="39751"/>
                  <a:pt x="1360073" y="22720"/>
                </a:cubicBezTo>
                <a:cubicBezTo>
                  <a:pt x="1378343" y="9698"/>
                  <a:pt x="1399865" y="2002"/>
                  <a:pt x="1422248" y="487"/>
                </a:cubicBezTo>
                <a:cubicBezTo>
                  <a:pt x="1473675" y="-3400"/>
                  <a:pt x="1524108" y="16138"/>
                  <a:pt x="1559499" y="53659"/>
                </a:cubicBezTo>
                <a:lnTo>
                  <a:pt x="2098399" y="606208"/>
                </a:lnTo>
                <a:cubicBezTo>
                  <a:pt x="2098399" y="606208"/>
                  <a:pt x="2191661" y="684722"/>
                  <a:pt x="2098399" y="808323"/>
                </a:cubicBezTo>
                <a:cubicBezTo>
                  <a:pt x="2020680" y="911712"/>
                  <a:pt x="1673279" y="1274740"/>
                  <a:pt x="1559499" y="1392433"/>
                </a:cubicBezTo>
                <a:cubicBezTo>
                  <a:pt x="1531797" y="1421458"/>
                  <a:pt x="1494156" y="1438950"/>
                  <a:pt x="1454113" y="1441407"/>
                </a:cubicBezTo>
                <a:cubicBezTo>
                  <a:pt x="1412008" y="1442351"/>
                  <a:pt x="1371835" y="1423753"/>
                  <a:pt x="1345307" y="1391034"/>
                </a:cubicBezTo>
                <a:cubicBezTo>
                  <a:pt x="1341155" y="1385749"/>
                  <a:pt x="1337708" y="1379949"/>
                  <a:pt x="1335048" y="1373776"/>
                </a:cubicBezTo>
                <a:cubicBezTo>
                  <a:pt x="1315085" y="1318694"/>
                  <a:pt x="1324074" y="1257267"/>
                  <a:pt x="1358985" y="1210219"/>
                </a:cubicBezTo>
                <a:lnTo>
                  <a:pt x="1386964" y="1170885"/>
                </a:lnTo>
                <a:cubicBezTo>
                  <a:pt x="1391027" y="1165393"/>
                  <a:pt x="1391638" y="1158077"/>
                  <a:pt x="1388545" y="1151987"/>
                </a:cubicBezTo>
                <a:cubicBezTo>
                  <a:pt x="1385452" y="1145897"/>
                  <a:pt x="1379183" y="1142077"/>
                  <a:pt x="1372353" y="1142122"/>
                </a:cubicBezTo>
                <a:lnTo>
                  <a:pt x="0" y="1134815"/>
                </a:lnTo>
                <a:close/>
              </a:path>
            </a:pathLst>
          </a:custGeom>
          <a:gradFill>
            <a:gsLst>
              <a:gs pos="0">
                <a:schemeClr val="accent1">
                  <a:lumMod val="60000"/>
                  <a:lumOff val="40000"/>
                  <a:alpha val="90000"/>
                </a:schemeClr>
              </a:gs>
              <a:gs pos="63000">
                <a:schemeClr val="accent1">
                  <a:alpha val="9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8" name="图形 119" descr="箭头资源 1"/>
          <p:cNvSpPr/>
          <p:nvPr>
            <p:custDataLst>
              <p:tags r:id="rId5"/>
            </p:custDataLst>
          </p:nvPr>
        </p:nvSpPr>
        <p:spPr>
          <a:xfrm>
            <a:off x="6154738" y="2507298"/>
            <a:ext cx="1726565" cy="1162685"/>
          </a:xfrm>
          <a:custGeom>
            <a:avLst/>
            <a:gdLst>
              <a:gd name="connsiteX0" fmla="*/ 0 w 2139848"/>
              <a:gd name="connsiteY0" fmla="*/ 1134815 h 1441441"/>
              <a:gd name="connsiteX1" fmla="*/ 831588 w 2139848"/>
              <a:gd name="connsiteY1" fmla="*/ 303037 h 1441441"/>
              <a:gd name="connsiteX2" fmla="*/ 1363493 w 2139848"/>
              <a:gd name="connsiteY2" fmla="*/ 303037 h 1441441"/>
              <a:gd name="connsiteX3" fmla="*/ 1379702 w 2139848"/>
              <a:gd name="connsiteY3" fmla="*/ 293526 h 1441441"/>
              <a:gd name="connsiteX4" fmla="*/ 1379037 w 2139848"/>
              <a:gd name="connsiteY4" fmla="*/ 274741 h 1441441"/>
              <a:gd name="connsiteX5" fmla="*/ 1349970 w 2139848"/>
              <a:gd name="connsiteY5" fmla="*/ 230120 h 1441441"/>
              <a:gd name="connsiteX6" fmla="*/ 1321836 w 2139848"/>
              <a:gd name="connsiteY6" fmla="*/ 90195 h 1441441"/>
              <a:gd name="connsiteX7" fmla="*/ 1360073 w 2139848"/>
              <a:gd name="connsiteY7" fmla="*/ 22720 h 1441441"/>
              <a:gd name="connsiteX8" fmla="*/ 1422248 w 2139848"/>
              <a:gd name="connsiteY8" fmla="*/ 487 h 1441441"/>
              <a:gd name="connsiteX9" fmla="*/ 1559499 w 2139848"/>
              <a:gd name="connsiteY9" fmla="*/ 53659 h 1441441"/>
              <a:gd name="connsiteX10" fmla="*/ 2098399 w 2139848"/>
              <a:gd name="connsiteY10" fmla="*/ 606208 h 1441441"/>
              <a:gd name="connsiteX11" fmla="*/ 2098399 w 2139848"/>
              <a:gd name="connsiteY11" fmla="*/ 808323 h 1441441"/>
              <a:gd name="connsiteX12" fmla="*/ 1559499 w 2139848"/>
              <a:gd name="connsiteY12" fmla="*/ 1392433 h 1441441"/>
              <a:gd name="connsiteX13" fmla="*/ 1454113 w 2139848"/>
              <a:gd name="connsiteY13" fmla="*/ 1441407 h 1441441"/>
              <a:gd name="connsiteX14" fmla="*/ 1345307 w 2139848"/>
              <a:gd name="connsiteY14" fmla="*/ 1391034 h 1441441"/>
              <a:gd name="connsiteX15" fmla="*/ 1335048 w 2139848"/>
              <a:gd name="connsiteY15" fmla="*/ 1373776 h 1441441"/>
              <a:gd name="connsiteX16" fmla="*/ 1358985 w 2139848"/>
              <a:gd name="connsiteY16" fmla="*/ 1210219 h 1441441"/>
              <a:gd name="connsiteX17" fmla="*/ 1386964 w 2139848"/>
              <a:gd name="connsiteY17" fmla="*/ 1170885 h 1441441"/>
              <a:gd name="connsiteX18" fmla="*/ 1388545 w 2139848"/>
              <a:gd name="connsiteY18" fmla="*/ 1151987 h 1441441"/>
              <a:gd name="connsiteX19" fmla="*/ 1372353 w 2139848"/>
              <a:gd name="connsiteY19" fmla="*/ 1142122 h 1441441"/>
              <a:gd name="connsiteX20" fmla="*/ 0 w 2139848"/>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848" h="1441441">
                <a:moveTo>
                  <a:pt x="0" y="1134815"/>
                </a:moveTo>
                <a:lnTo>
                  <a:pt x="831588" y="303037"/>
                </a:lnTo>
                <a:lnTo>
                  <a:pt x="1363493" y="303037"/>
                </a:lnTo>
                <a:cubicBezTo>
                  <a:pt x="1370233" y="303086"/>
                  <a:pt x="1376457" y="299434"/>
                  <a:pt x="1379702" y="293526"/>
                </a:cubicBezTo>
                <a:cubicBezTo>
                  <a:pt x="1382948" y="287617"/>
                  <a:pt x="1382693" y="280404"/>
                  <a:pt x="1379037" y="274741"/>
                </a:cubicBezTo>
                <a:lnTo>
                  <a:pt x="1349970" y="230120"/>
                </a:lnTo>
                <a:cubicBezTo>
                  <a:pt x="1322420" y="189052"/>
                  <a:pt x="1312301" y="138723"/>
                  <a:pt x="1321836" y="90195"/>
                </a:cubicBezTo>
                <a:cubicBezTo>
                  <a:pt x="1325865" y="63769"/>
                  <a:pt x="1339475" y="39751"/>
                  <a:pt x="1360073" y="22720"/>
                </a:cubicBezTo>
                <a:cubicBezTo>
                  <a:pt x="1378343" y="9698"/>
                  <a:pt x="1399865" y="2002"/>
                  <a:pt x="1422248" y="487"/>
                </a:cubicBezTo>
                <a:cubicBezTo>
                  <a:pt x="1473675" y="-3400"/>
                  <a:pt x="1524108" y="16138"/>
                  <a:pt x="1559499" y="53659"/>
                </a:cubicBezTo>
                <a:lnTo>
                  <a:pt x="2098399" y="606208"/>
                </a:lnTo>
                <a:cubicBezTo>
                  <a:pt x="2098399" y="606208"/>
                  <a:pt x="2191661" y="684722"/>
                  <a:pt x="2098399" y="808323"/>
                </a:cubicBezTo>
                <a:cubicBezTo>
                  <a:pt x="2020680" y="911712"/>
                  <a:pt x="1673279" y="1274740"/>
                  <a:pt x="1559499" y="1392433"/>
                </a:cubicBezTo>
                <a:cubicBezTo>
                  <a:pt x="1531797" y="1421458"/>
                  <a:pt x="1494156" y="1438950"/>
                  <a:pt x="1454113" y="1441407"/>
                </a:cubicBezTo>
                <a:cubicBezTo>
                  <a:pt x="1412008" y="1442351"/>
                  <a:pt x="1371835" y="1423753"/>
                  <a:pt x="1345307" y="1391034"/>
                </a:cubicBezTo>
                <a:cubicBezTo>
                  <a:pt x="1341155" y="1385749"/>
                  <a:pt x="1337708" y="1379949"/>
                  <a:pt x="1335048" y="1373776"/>
                </a:cubicBezTo>
                <a:cubicBezTo>
                  <a:pt x="1315085" y="1318694"/>
                  <a:pt x="1324074" y="1257267"/>
                  <a:pt x="1358985" y="1210219"/>
                </a:cubicBezTo>
                <a:lnTo>
                  <a:pt x="1386964" y="1170885"/>
                </a:lnTo>
                <a:cubicBezTo>
                  <a:pt x="1391027" y="1165393"/>
                  <a:pt x="1391638" y="1158077"/>
                  <a:pt x="1388545" y="1151987"/>
                </a:cubicBezTo>
                <a:cubicBezTo>
                  <a:pt x="1385452" y="1145897"/>
                  <a:pt x="1379183" y="1142077"/>
                  <a:pt x="1372353" y="1142122"/>
                </a:cubicBezTo>
                <a:lnTo>
                  <a:pt x="0" y="1134815"/>
                </a:lnTo>
                <a:close/>
              </a:path>
            </a:pathLst>
          </a:custGeom>
          <a:gradFill>
            <a:gsLst>
              <a:gs pos="0">
                <a:schemeClr val="accent1">
                  <a:lumMod val="60000"/>
                  <a:lumOff val="40000"/>
                  <a:alpha val="80000"/>
                </a:schemeClr>
              </a:gs>
              <a:gs pos="63000">
                <a:schemeClr val="accent1">
                  <a:alpha val="8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24" name="图形 111" descr="箭头资源 1"/>
          <p:cNvSpPr/>
          <p:nvPr>
            <p:custDataLst>
              <p:tags r:id="rId6"/>
            </p:custDataLst>
          </p:nvPr>
        </p:nvSpPr>
        <p:spPr>
          <a:xfrm>
            <a:off x="695643" y="2507933"/>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1">
                  <a:lumMod val="60000"/>
                  <a:lumOff val="40000"/>
                  <a:alpha val="50000"/>
                </a:schemeClr>
              </a:gs>
              <a:gs pos="63000">
                <a:schemeClr val="accent1">
                  <a:alpha val="5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30" name="图形 111" descr="箭头资源 1"/>
          <p:cNvSpPr/>
          <p:nvPr>
            <p:custDataLst>
              <p:tags r:id="rId7"/>
            </p:custDataLst>
          </p:nvPr>
        </p:nvSpPr>
        <p:spPr>
          <a:xfrm>
            <a:off x="2587308" y="2507298"/>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1">
                  <a:lumMod val="60000"/>
                  <a:lumOff val="40000"/>
                  <a:alpha val="60000"/>
                </a:schemeClr>
              </a:gs>
              <a:gs pos="63000">
                <a:schemeClr val="accent1">
                  <a:alpha val="6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9" name="直角三角形 8"/>
          <p:cNvSpPr/>
          <p:nvPr>
            <p:custDataLst>
              <p:tags r:id="rId8"/>
            </p:custDataLst>
          </p:nvPr>
        </p:nvSpPr>
        <p:spPr>
          <a:xfrm rot="5400000">
            <a:off x="4372928" y="3421063"/>
            <a:ext cx="205740" cy="205740"/>
          </a:xfrm>
          <a:prstGeom prst="rtTriangle">
            <a:avLst/>
          </a:prstGeom>
          <a:solidFill>
            <a:schemeClr val="accent1">
              <a:alpha val="7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cxnSp>
        <p:nvCxnSpPr>
          <p:cNvPr id="11" name="直接连接符 10"/>
          <p:cNvCxnSpPr/>
          <p:nvPr>
            <p:custDataLst>
              <p:tags r:id="rId9"/>
            </p:custDataLst>
          </p:nvPr>
        </p:nvCxnSpPr>
        <p:spPr>
          <a:xfrm>
            <a:off x="4372928" y="3593148"/>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椭圆 11"/>
          <p:cNvSpPr/>
          <p:nvPr>
            <p:custDataLst>
              <p:tags r:id="rId10"/>
            </p:custDataLst>
          </p:nvPr>
        </p:nvSpPr>
        <p:spPr>
          <a:xfrm>
            <a:off x="4272598" y="4122103"/>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椭圆 16"/>
          <p:cNvSpPr/>
          <p:nvPr>
            <p:custDataLst>
              <p:tags r:id="rId11"/>
            </p:custDataLst>
          </p:nvPr>
        </p:nvSpPr>
        <p:spPr>
          <a:xfrm rot="5400000">
            <a:off x="4334193" y="4183698"/>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矩形 12"/>
          <p:cNvSpPr/>
          <p:nvPr>
            <p:custDataLst>
              <p:tags r:id="rId12"/>
            </p:custDataLst>
          </p:nvPr>
        </p:nvSpPr>
        <p:spPr>
          <a:xfrm>
            <a:off x="4560888" y="3948113"/>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a:solidFill>
                  <a:schemeClr val="tx1"/>
                </a:solidFill>
                <a:latin typeface="+mn-ea"/>
                <a:cs typeface="+mn-ea"/>
                <a:sym typeface="+mn-ea"/>
              </a:rPr>
              <a:t>查看市场数据</a:t>
            </a:r>
            <a:endParaRPr lang="zh-CN" altLang="en-US">
              <a:solidFill>
                <a:schemeClr val="tx1"/>
              </a:solidFill>
              <a:latin typeface="+mn-ea"/>
              <a:cs typeface="+mn-ea"/>
              <a:sym typeface="+mn-ea"/>
            </a:endParaRPr>
          </a:p>
        </p:txBody>
      </p:sp>
      <p:sp>
        <p:nvSpPr>
          <p:cNvPr id="20" name="直角三角形 19"/>
          <p:cNvSpPr/>
          <p:nvPr>
            <p:custDataLst>
              <p:tags r:id="rId13"/>
            </p:custDataLst>
          </p:nvPr>
        </p:nvSpPr>
        <p:spPr>
          <a:xfrm rot="5400000">
            <a:off x="6155373" y="3421063"/>
            <a:ext cx="205740" cy="205740"/>
          </a:xfrm>
          <a:prstGeom prst="rtTriangle">
            <a:avLst/>
          </a:prstGeom>
          <a:solidFill>
            <a:schemeClr val="accent1">
              <a:alpha val="8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cxnSp>
        <p:nvCxnSpPr>
          <p:cNvPr id="21" name="直接连接符 20"/>
          <p:cNvCxnSpPr/>
          <p:nvPr>
            <p:custDataLst>
              <p:tags r:id="rId14"/>
            </p:custDataLst>
          </p:nvPr>
        </p:nvCxnSpPr>
        <p:spPr>
          <a:xfrm>
            <a:off x="6157913" y="3593148"/>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椭圆 21"/>
          <p:cNvSpPr/>
          <p:nvPr>
            <p:custDataLst>
              <p:tags r:id="rId15"/>
            </p:custDataLst>
          </p:nvPr>
        </p:nvSpPr>
        <p:spPr>
          <a:xfrm>
            <a:off x="6057583" y="4122103"/>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椭圆 22"/>
          <p:cNvSpPr/>
          <p:nvPr>
            <p:custDataLst>
              <p:tags r:id="rId16"/>
            </p:custDataLst>
          </p:nvPr>
        </p:nvSpPr>
        <p:spPr>
          <a:xfrm rot="5400000">
            <a:off x="6119178" y="4183698"/>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13"/>
          <p:cNvSpPr/>
          <p:nvPr>
            <p:custDataLst>
              <p:tags r:id="rId17"/>
            </p:custDataLst>
          </p:nvPr>
        </p:nvSpPr>
        <p:spPr>
          <a:xfrm>
            <a:off x="6347143" y="3948113"/>
            <a:ext cx="1464945" cy="1341755"/>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a:solidFill>
                  <a:schemeClr val="tx1">
                    <a:lumMod val="65000"/>
                    <a:lumOff val="35000"/>
                  </a:schemeClr>
                </a:solidFill>
                <a:latin typeface="+mn-ea"/>
                <a:cs typeface="+mn-ea"/>
                <a:sym typeface="+mn-ea"/>
              </a:rPr>
              <a:t>了解</a:t>
            </a:r>
            <a:r>
              <a:rPr lang="zh-CN" altLang="en-US">
                <a:solidFill>
                  <a:schemeClr val="tx1"/>
                </a:solidFill>
                <a:latin typeface="+mn-ea"/>
                <a:cs typeface="+mn-ea"/>
                <a:sym typeface="+mn-ea"/>
              </a:rPr>
              <a:t>商品</a:t>
            </a:r>
            <a:r>
              <a:rPr lang="zh-CN" altLang="en-US">
                <a:solidFill>
                  <a:schemeClr val="tx1">
                    <a:lumMod val="65000"/>
                    <a:lumOff val="35000"/>
                  </a:schemeClr>
                </a:solidFill>
                <a:latin typeface="+mn-ea"/>
                <a:cs typeface="+mn-ea"/>
                <a:sym typeface="+mn-ea"/>
              </a:rPr>
              <a:t>知识</a:t>
            </a:r>
            <a:endParaRPr lang="zh-CN" altLang="en-US">
              <a:solidFill>
                <a:schemeClr val="tx1">
                  <a:lumMod val="65000"/>
                  <a:lumOff val="35000"/>
                </a:schemeClr>
              </a:solidFill>
              <a:latin typeface="+mn-ea"/>
              <a:cs typeface="+mn-ea"/>
              <a:sym typeface="+mn-ea"/>
            </a:endParaRPr>
          </a:p>
        </p:txBody>
      </p:sp>
      <p:sp>
        <p:nvSpPr>
          <p:cNvPr id="28" name="直角三角形 27"/>
          <p:cNvSpPr/>
          <p:nvPr>
            <p:custDataLst>
              <p:tags r:id="rId18"/>
            </p:custDataLst>
          </p:nvPr>
        </p:nvSpPr>
        <p:spPr>
          <a:xfrm rot="5400000">
            <a:off x="7940993" y="3421063"/>
            <a:ext cx="205740" cy="205740"/>
          </a:xfrm>
          <a:prstGeom prst="rtTriangle">
            <a:avLst/>
          </a:prstGeom>
          <a:solidFill>
            <a:schemeClr val="accent1">
              <a:alpha val="9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cxnSp>
        <p:nvCxnSpPr>
          <p:cNvPr id="31" name="直接连接符 30"/>
          <p:cNvCxnSpPr/>
          <p:nvPr>
            <p:custDataLst>
              <p:tags r:id="rId19"/>
            </p:custDataLst>
          </p:nvPr>
        </p:nvCxnSpPr>
        <p:spPr>
          <a:xfrm>
            <a:off x="7942898" y="3593148"/>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20"/>
            </p:custDataLst>
          </p:nvPr>
        </p:nvSpPr>
        <p:spPr>
          <a:xfrm>
            <a:off x="7842568" y="4122103"/>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5" name="椭圆 14"/>
          <p:cNvSpPr/>
          <p:nvPr>
            <p:custDataLst>
              <p:tags r:id="rId21"/>
            </p:custDataLst>
          </p:nvPr>
        </p:nvSpPr>
        <p:spPr>
          <a:xfrm rot="5400000">
            <a:off x="7904163" y="4183698"/>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矩形 15"/>
          <p:cNvSpPr/>
          <p:nvPr>
            <p:custDataLst>
              <p:tags r:id="rId22"/>
            </p:custDataLst>
          </p:nvPr>
        </p:nvSpPr>
        <p:spPr>
          <a:xfrm>
            <a:off x="8132128" y="3948113"/>
            <a:ext cx="1464945" cy="1341755"/>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a:solidFill>
                  <a:schemeClr val="tx1"/>
                </a:solidFill>
                <a:latin typeface="+mn-ea"/>
                <a:cs typeface="+mn-ea"/>
                <a:sym typeface="+mn-ea"/>
              </a:rPr>
              <a:t>反复甄选商品</a:t>
            </a:r>
            <a:endParaRPr lang="zh-CN" altLang="en-US">
              <a:solidFill>
                <a:schemeClr val="tx1"/>
              </a:solidFill>
              <a:latin typeface="+mn-ea"/>
              <a:cs typeface="+mn-ea"/>
              <a:sym typeface="+mn-ea"/>
            </a:endParaRPr>
          </a:p>
        </p:txBody>
      </p:sp>
      <p:cxnSp>
        <p:nvCxnSpPr>
          <p:cNvPr id="43" name="直接连接符 42"/>
          <p:cNvCxnSpPr/>
          <p:nvPr>
            <p:custDataLst>
              <p:tags r:id="rId23"/>
            </p:custDataLst>
          </p:nvPr>
        </p:nvCxnSpPr>
        <p:spPr>
          <a:xfrm>
            <a:off x="9799003" y="3593148"/>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图形 111" descr="箭头资源 1"/>
          <p:cNvSpPr/>
          <p:nvPr>
            <p:custDataLst>
              <p:tags r:id="rId24"/>
            </p:custDataLst>
          </p:nvPr>
        </p:nvSpPr>
        <p:spPr>
          <a:xfrm>
            <a:off x="4374198" y="2507298"/>
            <a:ext cx="1725930" cy="1162685"/>
          </a:xfrm>
          <a:custGeom>
            <a:avLst/>
            <a:gdLst>
              <a:gd name="connsiteX0" fmla="*/ 0 w 2139215"/>
              <a:gd name="connsiteY0" fmla="*/ 1134815 h 1441441"/>
              <a:gd name="connsiteX1" fmla="*/ 831342 w 2139215"/>
              <a:gd name="connsiteY1" fmla="*/ 303037 h 1441441"/>
              <a:gd name="connsiteX2" fmla="*/ 1363089 w 2139215"/>
              <a:gd name="connsiteY2" fmla="*/ 303037 h 1441441"/>
              <a:gd name="connsiteX3" fmla="*/ 1379294 w 2139215"/>
              <a:gd name="connsiteY3" fmla="*/ 293526 h 1441441"/>
              <a:gd name="connsiteX4" fmla="*/ 1378629 w 2139215"/>
              <a:gd name="connsiteY4" fmla="*/ 274741 h 1441441"/>
              <a:gd name="connsiteX5" fmla="*/ 1349570 w 2139215"/>
              <a:gd name="connsiteY5" fmla="*/ 230120 h 1441441"/>
              <a:gd name="connsiteX6" fmla="*/ 1321445 w 2139215"/>
              <a:gd name="connsiteY6" fmla="*/ 90195 h 1441441"/>
              <a:gd name="connsiteX7" fmla="*/ 1359671 w 2139215"/>
              <a:gd name="connsiteY7" fmla="*/ 22720 h 1441441"/>
              <a:gd name="connsiteX8" fmla="*/ 1421827 w 2139215"/>
              <a:gd name="connsiteY8" fmla="*/ 487 h 1441441"/>
              <a:gd name="connsiteX9" fmla="*/ 1559037 w 2139215"/>
              <a:gd name="connsiteY9" fmla="*/ 53659 h 1441441"/>
              <a:gd name="connsiteX10" fmla="*/ 2097778 w 2139215"/>
              <a:gd name="connsiteY10" fmla="*/ 606208 h 1441441"/>
              <a:gd name="connsiteX11" fmla="*/ 2097778 w 2139215"/>
              <a:gd name="connsiteY11" fmla="*/ 808323 h 1441441"/>
              <a:gd name="connsiteX12" fmla="*/ 1559037 w 2139215"/>
              <a:gd name="connsiteY12" fmla="*/ 1392433 h 1441441"/>
              <a:gd name="connsiteX13" fmla="*/ 1453682 w 2139215"/>
              <a:gd name="connsiteY13" fmla="*/ 1441407 h 1441441"/>
              <a:gd name="connsiteX14" fmla="*/ 1344909 w 2139215"/>
              <a:gd name="connsiteY14" fmla="*/ 1391034 h 1441441"/>
              <a:gd name="connsiteX15" fmla="*/ 1334653 w 2139215"/>
              <a:gd name="connsiteY15" fmla="*/ 1373776 h 1441441"/>
              <a:gd name="connsiteX16" fmla="*/ 1358583 w 2139215"/>
              <a:gd name="connsiteY16" fmla="*/ 1210219 h 1441441"/>
              <a:gd name="connsiteX17" fmla="*/ 1386553 w 2139215"/>
              <a:gd name="connsiteY17" fmla="*/ 1170885 h 1441441"/>
              <a:gd name="connsiteX18" fmla="*/ 1388134 w 2139215"/>
              <a:gd name="connsiteY18" fmla="*/ 1151987 h 1441441"/>
              <a:gd name="connsiteX19" fmla="*/ 1371947 w 2139215"/>
              <a:gd name="connsiteY19" fmla="*/ 1142122 h 1441441"/>
              <a:gd name="connsiteX20" fmla="*/ 0 w 2139215"/>
              <a:gd name="connsiteY20" fmla="*/ 1134815 h 14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9215" h="1441441">
                <a:moveTo>
                  <a:pt x="0" y="1134815"/>
                </a:moveTo>
                <a:lnTo>
                  <a:pt x="831342" y="303037"/>
                </a:lnTo>
                <a:lnTo>
                  <a:pt x="1363089" y="303037"/>
                </a:lnTo>
                <a:cubicBezTo>
                  <a:pt x="1369827" y="303086"/>
                  <a:pt x="1376049" y="299434"/>
                  <a:pt x="1379294" y="293526"/>
                </a:cubicBezTo>
                <a:cubicBezTo>
                  <a:pt x="1382538" y="287617"/>
                  <a:pt x="1382283" y="280404"/>
                  <a:pt x="1378629" y="274741"/>
                </a:cubicBezTo>
                <a:lnTo>
                  <a:pt x="1349570" y="230120"/>
                </a:lnTo>
                <a:cubicBezTo>
                  <a:pt x="1322029" y="189052"/>
                  <a:pt x="1311913" y="138723"/>
                  <a:pt x="1321445" y="90195"/>
                </a:cubicBezTo>
                <a:cubicBezTo>
                  <a:pt x="1325472" y="63769"/>
                  <a:pt x="1339078" y="39751"/>
                  <a:pt x="1359671" y="22720"/>
                </a:cubicBezTo>
                <a:cubicBezTo>
                  <a:pt x="1377935" y="9698"/>
                  <a:pt x="1399451" y="2002"/>
                  <a:pt x="1421827" y="487"/>
                </a:cubicBezTo>
                <a:cubicBezTo>
                  <a:pt x="1473238" y="-3400"/>
                  <a:pt x="1523656" y="16138"/>
                  <a:pt x="1559037" y="53659"/>
                </a:cubicBezTo>
                <a:lnTo>
                  <a:pt x="2097778" y="606208"/>
                </a:lnTo>
                <a:cubicBezTo>
                  <a:pt x="2097778" y="606208"/>
                  <a:pt x="2191012" y="684722"/>
                  <a:pt x="2097778" y="808323"/>
                </a:cubicBezTo>
                <a:cubicBezTo>
                  <a:pt x="2020082" y="911712"/>
                  <a:pt x="1672784" y="1274740"/>
                  <a:pt x="1559037" y="1392433"/>
                </a:cubicBezTo>
                <a:cubicBezTo>
                  <a:pt x="1531344" y="1421458"/>
                  <a:pt x="1493714" y="1438950"/>
                  <a:pt x="1453682" y="1441407"/>
                </a:cubicBezTo>
                <a:cubicBezTo>
                  <a:pt x="1411590" y="1442351"/>
                  <a:pt x="1371429" y="1423753"/>
                  <a:pt x="1344909" y="1391034"/>
                </a:cubicBezTo>
                <a:cubicBezTo>
                  <a:pt x="1340758" y="1385749"/>
                  <a:pt x="1337312" y="1379949"/>
                  <a:pt x="1334653" y="1373776"/>
                </a:cubicBezTo>
                <a:cubicBezTo>
                  <a:pt x="1314696" y="1318694"/>
                  <a:pt x="1323682" y="1257267"/>
                  <a:pt x="1358583" y="1210219"/>
                </a:cubicBezTo>
                <a:lnTo>
                  <a:pt x="1386553" y="1170885"/>
                </a:lnTo>
                <a:cubicBezTo>
                  <a:pt x="1390615" y="1165393"/>
                  <a:pt x="1391226" y="1158077"/>
                  <a:pt x="1388134" y="1151987"/>
                </a:cubicBezTo>
                <a:cubicBezTo>
                  <a:pt x="1385041" y="1145897"/>
                  <a:pt x="1378775" y="1142077"/>
                  <a:pt x="1371947" y="1142122"/>
                </a:cubicBezTo>
                <a:lnTo>
                  <a:pt x="0" y="1134815"/>
                </a:lnTo>
                <a:close/>
              </a:path>
            </a:pathLst>
          </a:custGeom>
          <a:gradFill>
            <a:gsLst>
              <a:gs pos="0">
                <a:schemeClr val="accent1">
                  <a:lumMod val="60000"/>
                  <a:lumOff val="40000"/>
                  <a:alpha val="70000"/>
                </a:schemeClr>
              </a:gs>
              <a:gs pos="63000">
                <a:schemeClr val="accent1">
                  <a:alpha val="70000"/>
                </a:schemeClr>
              </a:gs>
            </a:gsLst>
            <a:lin ang="2700000" scaled="1"/>
          </a:gra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42" name="直角三角形 41"/>
          <p:cNvSpPr/>
          <p:nvPr>
            <p:custDataLst>
              <p:tags r:id="rId25"/>
            </p:custDataLst>
          </p:nvPr>
        </p:nvSpPr>
        <p:spPr>
          <a:xfrm rot="5400000">
            <a:off x="9797098" y="3421063"/>
            <a:ext cx="205740" cy="205740"/>
          </a:xfrm>
          <a:prstGeom prst="rtTriangle">
            <a:avLst/>
          </a:prstGeom>
          <a:solidFill>
            <a:schemeClr val="accent1"/>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44" name="椭圆 43"/>
          <p:cNvSpPr/>
          <p:nvPr>
            <p:custDataLst>
              <p:tags r:id="rId26"/>
            </p:custDataLst>
          </p:nvPr>
        </p:nvSpPr>
        <p:spPr>
          <a:xfrm>
            <a:off x="9698673" y="4122103"/>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7" name="椭圆 46"/>
          <p:cNvSpPr/>
          <p:nvPr>
            <p:custDataLst>
              <p:tags r:id="rId27"/>
            </p:custDataLst>
          </p:nvPr>
        </p:nvSpPr>
        <p:spPr>
          <a:xfrm rot="5400000">
            <a:off x="9760268" y="4183698"/>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矩形 24"/>
          <p:cNvSpPr/>
          <p:nvPr>
            <p:custDataLst>
              <p:tags r:id="rId28"/>
            </p:custDataLst>
          </p:nvPr>
        </p:nvSpPr>
        <p:spPr>
          <a:xfrm>
            <a:off x="9990138" y="3948113"/>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a:solidFill>
                  <a:schemeClr val="tx1"/>
                </a:solidFill>
                <a:latin typeface="+mn-ea"/>
                <a:cs typeface="+mn-ea"/>
                <a:sym typeface="+mn-ea"/>
              </a:rPr>
              <a:t>进行品类升级</a:t>
            </a:r>
            <a:endParaRPr lang="zh-CN" altLang="en-US">
              <a:solidFill>
                <a:schemeClr val="tx1"/>
              </a:solidFill>
              <a:latin typeface="+mn-ea"/>
              <a:cs typeface="+mn-ea"/>
              <a:sym typeface="+mn-ea"/>
            </a:endParaRPr>
          </a:p>
        </p:txBody>
      </p:sp>
      <p:sp>
        <p:nvSpPr>
          <p:cNvPr id="32" name="直角三角形 31"/>
          <p:cNvSpPr/>
          <p:nvPr>
            <p:custDataLst>
              <p:tags r:id="rId29"/>
            </p:custDataLst>
          </p:nvPr>
        </p:nvSpPr>
        <p:spPr>
          <a:xfrm rot="5400000">
            <a:off x="2586038" y="3421063"/>
            <a:ext cx="205740" cy="205740"/>
          </a:xfrm>
          <a:prstGeom prst="rtTriangle">
            <a:avLst/>
          </a:prstGeom>
          <a:solidFill>
            <a:schemeClr val="accent1">
              <a:alpha val="6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cxnSp>
        <p:nvCxnSpPr>
          <p:cNvPr id="37" name="直接连接符 36"/>
          <p:cNvCxnSpPr/>
          <p:nvPr>
            <p:custDataLst>
              <p:tags r:id="rId30"/>
            </p:custDataLst>
          </p:nvPr>
        </p:nvCxnSpPr>
        <p:spPr>
          <a:xfrm>
            <a:off x="2587943" y="3593148"/>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椭圆 37"/>
          <p:cNvSpPr/>
          <p:nvPr>
            <p:custDataLst>
              <p:tags r:id="rId31"/>
            </p:custDataLst>
          </p:nvPr>
        </p:nvSpPr>
        <p:spPr>
          <a:xfrm>
            <a:off x="2487613" y="4122103"/>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椭圆 39"/>
          <p:cNvSpPr/>
          <p:nvPr>
            <p:custDataLst>
              <p:tags r:id="rId32"/>
            </p:custDataLst>
          </p:nvPr>
        </p:nvSpPr>
        <p:spPr>
          <a:xfrm rot="5400000">
            <a:off x="2549208" y="4183698"/>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矩形 25"/>
          <p:cNvSpPr/>
          <p:nvPr>
            <p:custDataLst>
              <p:tags r:id="rId33"/>
            </p:custDataLst>
          </p:nvPr>
        </p:nvSpPr>
        <p:spPr>
          <a:xfrm>
            <a:off x="2777808" y="3948113"/>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a:solidFill>
                  <a:schemeClr val="tx1"/>
                </a:solidFill>
                <a:latin typeface="+mn-ea"/>
                <a:cs typeface="+mn-ea"/>
                <a:sym typeface="+mn-ea"/>
              </a:rPr>
              <a:t>规避法律风险</a:t>
            </a:r>
            <a:endParaRPr lang="zh-CN" altLang="en-US">
              <a:solidFill>
                <a:schemeClr val="tx1"/>
              </a:solidFill>
              <a:latin typeface="+mn-ea"/>
              <a:cs typeface="+mn-ea"/>
              <a:sym typeface="+mn-ea"/>
            </a:endParaRPr>
          </a:p>
        </p:txBody>
      </p:sp>
      <p:sp>
        <p:nvSpPr>
          <p:cNvPr id="29" name="直角三角形 28"/>
          <p:cNvSpPr/>
          <p:nvPr>
            <p:custDataLst>
              <p:tags r:id="rId34"/>
            </p:custDataLst>
          </p:nvPr>
        </p:nvSpPr>
        <p:spPr>
          <a:xfrm rot="5400000">
            <a:off x="694373" y="3421698"/>
            <a:ext cx="205740" cy="205740"/>
          </a:xfrm>
          <a:prstGeom prst="rtTriangle">
            <a:avLst/>
          </a:prstGeom>
          <a:solidFill>
            <a:schemeClr val="accent1">
              <a:alpha val="50000"/>
            </a:schemeClr>
          </a:solidFill>
          <a:ln w="15530" cap="flat">
            <a:noFill/>
            <a:prstDash val="solid"/>
            <a:miter/>
          </a:ln>
        </p:spPr>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cxnSp>
        <p:nvCxnSpPr>
          <p:cNvPr id="33" name="直接连接符 32"/>
          <p:cNvCxnSpPr/>
          <p:nvPr>
            <p:custDataLst>
              <p:tags r:id="rId35"/>
            </p:custDataLst>
          </p:nvPr>
        </p:nvCxnSpPr>
        <p:spPr>
          <a:xfrm>
            <a:off x="696278" y="3593783"/>
            <a:ext cx="1270" cy="522605"/>
          </a:xfrm>
          <a:prstGeom prst="line">
            <a:avLst/>
          </a:prstGeom>
          <a:ln w="3175">
            <a:solidFill>
              <a:schemeClr val="accent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椭圆 45"/>
          <p:cNvSpPr/>
          <p:nvPr>
            <p:custDataLst>
              <p:tags r:id="rId36"/>
            </p:custDataLst>
          </p:nvPr>
        </p:nvSpPr>
        <p:spPr>
          <a:xfrm>
            <a:off x="595948" y="4122738"/>
            <a:ext cx="201295" cy="201295"/>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8" name="椭圆 47"/>
          <p:cNvSpPr/>
          <p:nvPr>
            <p:custDataLst>
              <p:tags r:id="rId37"/>
            </p:custDataLst>
          </p:nvPr>
        </p:nvSpPr>
        <p:spPr>
          <a:xfrm rot="5400000">
            <a:off x="657543" y="4184333"/>
            <a:ext cx="78105" cy="78105"/>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矩形 26"/>
          <p:cNvSpPr/>
          <p:nvPr>
            <p:custDataLst>
              <p:tags r:id="rId38"/>
            </p:custDataLst>
          </p:nvPr>
        </p:nvSpPr>
        <p:spPr>
          <a:xfrm>
            <a:off x="886143" y="3948748"/>
            <a:ext cx="1464945" cy="1341120"/>
          </a:xfrm>
          <a:prstGeom prst="rect">
            <a:avLst/>
          </a:prstGeom>
          <a:noFill/>
        </p:spPr>
        <p:txBody>
          <a:bodyPr wrap="square" lIns="0" tIns="0" rIns="0" bIns="0" rtlCol="0" anchor="t" anchorCtr="0">
            <a:noAutofit/>
          </a:bodyPr>
          <a:lstStyle/>
          <a:p>
            <a:pPr defTabSz="457200">
              <a:lnSpc>
                <a:spcPct val="130000"/>
              </a:lnSpc>
              <a:spcBef>
                <a:spcPct val="0"/>
              </a:spcBef>
              <a:spcAft>
                <a:spcPct val="0"/>
              </a:spcAft>
            </a:pPr>
            <a:r>
              <a:rPr lang="zh-CN" altLang="en-US">
                <a:solidFill>
                  <a:schemeClr val="tx1"/>
                </a:solidFill>
                <a:latin typeface="+mn-ea"/>
                <a:cs typeface="+mn-ea"/>
                <a:sym typeface="+mn-ea"/>
              </a:rPr>
              <a:t>确定产品细节</a:t>
            </a:r>
            <a:endParaRPr lang="zh-CN" altLang="en-US">
              <a:solidFill>
                <a:schemeClr val="tx1"/>
              </a:solidFill>
              <a:latin typeface="+mn-ea"/>
              <a:cs typeface="+mn-ea"/>
              <a:sym typeface="+mn-ea"/>
            </a:endParaRPr>
          </a:p>
        </p:txBody>
      </p:sp>
      <p:sp>
        <p:nvSpPr>
          <p:cNvPr id="36" name="任意多边形: 形状 17"/>
          <p:cNvSpPr/>
          <p:nvPr>
            <p:custDataLst>
              <p:tags r:id="rId39"/>
            </p:custDataLst>
          </p:nvPr>
        </p:nvSpPr>
        <p:spPr>
          <a:xfrm>
            <a:off x="1427798" y="2963228"/>
            <a:ext cx="260984" cy="251741"/>
          </a:xfrm>
          <a:custGeom>
            <a:avLst/>
            <a:gdLst>
              <a:gd name="connsiteX0" fmla="*/ 197452 w 260984"/>
              <a:gd name="connsiteY0" fmla="*/ 197087 h 251741"/>
              <a:gd name="connsiteX1" fmla="*/ 142118 w 260984"/>
              <a:gd name="connsiteY1" fmla="*/ 155488 h 251741"/>
              <a:gd name="connsiteX2" fmla="*/ 138841 w 260984"/>
              <a:gd name="connsiteY2" fmla="*/ 146752 h 251741"/>
              <a:gd name="connsiteX3" fmla="*/ 138841 w 260984"/>
              <a:gd name="connsiteY3" fmla="*/ 146621 h 251741"/>
              <a:gd name="connsiteX4" fmla="*/ 139234 w 260984"/>
              <a:gd name="connsiteY4" fmla="*/ 145839 h 251741"/>
              <a:gd name="connsiteX5" fmla="*/ 159951 w 260984"/>
              <a:gd name="connsiteY5" fmla="*/ 90157 h 251741"/>
              <a:gd name="connsiteX6" fmla="*/ 138316 w 260984"/>
              <a:gd name="connsiteY6" fmla="*/ 30694 h 251741"/>
              <a:gd name="connsiteX7" fmla="*/ 137136 w 260984"/>
              <a:gd name="connsiteY7" fmla="*/ 23261 h 251741"/>
              <a:gd name="connsiteX8" fmla="*/ 173063 w 260984"/>
              <a:gd name="connsiteY8" fmla="*/ 180 h 251741"/>
              <a:gd name="connsiteX9" fmla="*/ 220267 w 260984"/>
              <a:gd name="connsiteY9" fmla="*/ 40605 h 251741"/>
              <a:gd name="connsiteX10" fmla="*/ 204533 w 260984"/>
              <a:gd name="connsiteY10" fmla="*/ 100590 h 251741"/>
              <a:gd name="connsiteX11" fmla="*/ 199288 w 260984"/>
              <a:gd name="connsiteY11" fmla="*/ 107110 h 251741"/>
              <a:gd name="connsiteX12" fmla="*/ 198763 w 260984"/>
              <a:gd name="connsiteY12" fmla="*/ 117151 h 251741"/>
              <a:gd name="connsiteX13" fmla="*/ 200730 w 260984"/>
              <a:gd name="connsiteY13" fmla="*/ 120411 h 251741"/>
              <a:gd name="connsiteX14" fmla="*/ 216465 w 260984"/>
              <a:gd name="connsiteY14" fmla="*/ 128104 h 251741"/>
              <a:gd name="connsiteX15" fmla="*/ 233510 w 260984"/>
              <a:gd name="connsiteY15" fmla="*/ 135929 h 251741"/>
              <a:gd name="connsiteX16" fmla="*/ 259735 w 260984"/>
              <a:gd name="connsiteY16" fmla="*/ 159401 h 251741"/>
              <a:gd name="connsiteX17" fmla="*/ 257112 w 260984"/>
              <a:gd name="connsiteY17" fmla="*/ 184177 h 251741"/>
              <a:gd name="connsiteX18" fmla="*/ 203877 w 260984"/>
              <a:gd name="connsiteY18" fmla="*/ 200607 h 251741"/>
              <a:gd name="connsiteX19" fmla="*/ 197452 w 260984"/>
              <a:gd name="connsiteY19" fmla="*/ 197087 h 251741"/>
              <a:gd name="connsiteX20" fmla="*/ 114 w 260984"/>
              <a:gd name="connsiteY20" fmla="*/ 223167 h 251741"/>
              <a:gd name="connsiteX21" fmla="*/ 114 w 260984"/>
              <a:gd name="connsiteY21" fmla="*/ 214039 h 251741"/>
              <a:gd name="connsiteX22" fmla="*/ 2736 w 260984"/>
              <a:gd name="connsiteY22" fmla="*/ 206215 h 251741"/>
              <a:gd name="connsiteX23" fmla="*/ 27256 w 260984"/>
              <a:gd name="connsiteY23" fmla="*/ 183003 h 251741"/>
              <a:gd name="connsiteX24" fmla="*/ 28043 w 260984"/>
              <a:gd name="connsiteY24" fmla="*/ 182482 h 251741"/>
              <a:gd name="connsiteX25" fmla="*/ 52563 w 260984"/>
              <a:gd name="connsiteY25" fmla="*/ 171007 h 251741"/>
              <a:gd name="connsiteX26" fmla="*/ 60430 w 260984"/>
              <a:gd name="connsiteY26" fmla="*/ 167746 h 251741"/>
              <a:gd name="connsiteX27" fmla="*/ 62659 w 260984"/>
              <a:gd name="connsiteY27" fmla="*/ 166051 h 251741"/>
              <a:gd name="connsiteX28" fmla="*/ 66855 w 260984"/>
              <a:gd name="connsiteY28" fmla="*/ 144926 h 251741"/>
              <a:gd name="connsiteX29" fmla="*/ 61741 w 260984"/>
              <a:gd name="connsiteY29" fmla="*/ 138536 h 251741"/>
              <a:gd name="connsiteX30" fmla="*/ 61479 w 260984"/>
              <a:gd name="connsiteY30" fmla="*/ 138276 h 251741"/>
              <a:gd name="connsiteX31" fmla="*/ 41942 w 260984"/>
              <a:gd name="connsiteY31" fmla="*/ 77117 h 251741"/>
              <a:gd name="connsiteX32" fmla="*/ 90457 w 260984"/>
              <a:gd name="connsiteY32" fmla="*/ 32781 h 251741"/>
              <a:gd name="connsiteX33" fmla="*/ 140283 w 260984"/>
              <a:gd name="connsiteY33" fmla="*/ 76857 h 251741"/>
              <a:gd name="connsiteX34" fmla="*/ 140414 w 260984"/>
              <a:gd name="connsiteY34" fmla="*/ 77509 h 251741"/>
              <a:gd name="connsiteX35" fmla="*/ 133858 w 260984"/>
              <a:gd name="connsiteY35" fmla="*/ 116368 h 251741"/>
              <a:gd name="connsiteX36" fmla="*/ 121008 w 260984"/>
              <a:gd name="connsiteY36" fmla="*/ 138145 h 251741"/>
              <a:gd name="connsiteX37" fmla="*/ 120484 w 260984"/>
              <a:gd name="connsiteY37" fmla="*/ 138928 h 251741"/>
              <a:gd name="connsiteX38" fmla="*/ 115763 w 260984"/>
              <a:gd name="connsiteY38" fmla="*/ 144404 h 251741"/>
              <a:gd name="connsiteX39" fmla="*/ 115239 w 260984"/>
              <a:gd name="connsiteY39" fmla="*/ 145709 h 251741"/>
              <a:gd name="connsiteX40" fmla="*/ 118123 w 260984"/>
              <a:gd name="connsiteY40" fmla="*/ 167225 h 251741"/>
              <a:gd name="connsiteX41" fmla="*/ 128351 w 260984"/>
              <a:gd name="connsiteY41" fmla="*/ 171007 h 251741"/>
              <a:gd name="connsiteX42" fmla="*/ 129006 w 260984"/>
              <a:gd name="connsiteY42" fmla="*/ 171267 h 251741"/>
              <a:gd name="connsiteX43" fmla="*/ 171752 w 260984"/>
              <a:gd name="connsiteY43" fmla="*/ 195783 h 251741"/>
              <a:gd name="connsiteX44" fmla="*/ 172145 w 260984"/>
              <a:gd name="connsiteY44" fmla="*/ 196044 h 251741"/>
              <a:gd name="connsiteX45" fmla="*/ 181849 w 260984"/>
              <a:gd name="connsiteY45" fmla="*/ 210258 h 251741"/>
              <a:gd name="connsiteX46" fmla="*/ 182373 w 260984"/>
              <a:gd name="connsiteY46" fmla="*/ 214691 h 251741"/>
              <a:gd name="connsiteX47" fmla="*/ 182373 w 260984"/>
              <a:gd name="connsiteY47" fmla="*/ 224862 h 251741"/>
              <a:gd name="connsiteX48" fmla="*/ 182111 w 260984"/>
              <a:gd name="connsiteY48" fmla="*/ 226688 h 251741"/>
              <a:gd name="connsiteX49" fmla="*/ 143036 w 260984"/>
              <a:gd name="connsiteY49" fmla="*/ 247944 h 251741"/>
              <a:gd name="connsiteX50" fmla="*/ 43384 w 260984"/>
              <a:gd name="connsiteY50" fmla="*/ 247944 h 251741"/>
              <a:gd name="connsiteX51" fmla="*/ 5359 w 260984"/>
              <a:gd name="connsiteY51" fmla="*/ 232295 h 251741"/>
              <a:gd name="connsiteX52" fmla="*/ 114 w 260984"/>
              <a:gd name="connsiteY52" fmla="*/ 223167 h 25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0984" h="251741">
                <a:moveTo>
                  <a:pt x="197452" y="197087"/>
                </a:moveTo>
                <a:cubicBezTo>
                  <a:pt x="186176" y="175832"/>
                  <a:pt x="165458" y="164748"/>
                  <a:pt x="142118" y="155488"/>
                </a:cubicBezTo>
                <a:cubicBezTo>
                  <a:pt x="138578" y="154055"/>
                  <a:pt x="137136" y="150012"/>
                  <a:pt x="138841" y="146752"/>
                </a:cubicBezTo>
                <a:lnTo>
                  <a:pt x="138841" y="146621"/>
                </a:lnTo>
                <a:lnTo>
                  <a:pt x="139234" y="145839"/>
                </a:lnTo>
                <a:cubicBezTo>
                  <a:pt x="149593" y="131495"/>
                  <a:pt x="158639" y="113369"/>
                  <a:pt x="159951" y="90157"/>
                </a:cubicBezTo>
                <a:cubicBezTo>
                  <a:pt x="162442" y="63556"/>
                  <a:pt x="152346" y="44778"/>
                  <a:pt x="138316" y="30694"/>
                </a:cubicBezTo>
                <a:cubicBezTo>
                  <a:pt x="136349" y="28738"/>
                  <a:pt x="135825" y="25739"/>
                  <a:pt x="137136" y="23261"/>
                </a:cubicBezTo>
                <a:cubicBezTo>
                  <a:pt x="143823" y="11004"/>
                  <a:pt x="154182" y="1354"/>
                  <a:pt x="173063" y="180"/>
                </a:cubicBezTo>
                <a:cubicBezTo>
                  <a:pt x="201910" y="-1124"/>
                  <a:pt x="217645" y="17133"/>
                  <a:pt x="220267" y="40605"/>
                </a:cubicBezTo>
                <a:cubicBezTo>
                  <a:pt x="224201" y="66685"/>
                  <a:pt x="215023" y="87549"/>
                  <a:pt x="204533" y="100590"/>
                </a:cubicBezTo>
                <a:cubicBezTo>
                  <a:pt x="203221" y="103198"/>
                  <a:pt x="200599" y="104501"/>
                  <a:pt x="199288" y="107110"/>
                </a:cubicBezTo>
                <a:cubicBezTo>
                  <a:pt x="198238" y="109196"/>
                  <a:pt x="197976" y="114021"/>
                  <a:pt x="198763" y="117151"/>
                </a:cubicBezTo>
                <a:cubicBezTo>
                  <a:pt x="199026" y="118455"/>
                  <a:pt x="199681" y="119498"/>
                  <a:pt x="200730" y="120411"/>
                </a:cubicBezTo>
                <a:cubicBezTo>
                  <a:pt x="204401" y="123540"/>
                  <a:pt x="211875" y="125757"/>
                  <a:pt x="216465" y="128104"/>
                </a:cubicBezTo>
                <a:cubicBezTo>
                  <a:pt x="223020" y="130713"/>
                  <a:pt x="228265" y="133320"/>
                  <a:pt x="233510" y="135929"/>
                </a:cubicBezTo>
                <a:cubicBezTo>
                  <a:pt x="244000" y="141145"/>
                  <a:pt x="255801" y="148968"/>
                  <a:pt x="259735" y="159401"/>
                </a:cubicBezTo>
                <a:cubicBezTo>
                  <a:pt x="262357" y="165921"/>
                  <a:pt x="261046" y="178961"/>
                  <a:pt x="257112" y="184177"/>
                </a:cubicBezTo>
                <a:cubicBezTo>
                  <a:pt x="248589" y="196305"/>
                  <a:pt x="224069" y="198260"/>
                  <a:pt x="203877" y="200607"/>
                </a:cubicBezTo>
                <a:cubicBezTo>
                  <a:pt x="201254" y="200738"/>
                  <a:pt x="198763" y="199434"/>
                  <a:pt x="197452" y="197087"/>
                </a:cubicBezTo>
                <a:moveTo>
                  <a:pt x="114" y="223167"/>
                </a:moveTo>
                <a:lnTo>
                  <a:pt x="114" y="214039"/>
                </a:lnTo>
                <a:cubicBezTo>
                  <a:pt x="114" y="211431"/>
                  <a:pt x="1425" y="208823"/>
                  <a:pt x="2736" y="206215"/>
                </a:cubicBezTo>
                <a:cubicBezTo>
                  <a:pt x="7850" y="195913"/>
                  <a:pt x="18209" y="189394"/>
                  <a:pt x="27256" y="183003"/>
                </a:cubicBezTo>
                <a:cubicBezTo>
                  <a:pt x="27518" y="182873"/>
                  <a:pt x="27781" y="182612"/>
                  <a:pt x="28043" y="182482"/>
                </a:cubicBezTo>
                <a:cubicBezTo>
                  <a:pt x="35779" y="178700"/>
                  <a:pt x="43515" y="174788"/>
                  <a:pt x="52563" y="171007"/>
                </a:cubicBezTo>
                <a:cubicBezTo>
                  <a:pt x="54792" y="169964"/>
                  <a:pt x="57939" y="168790"/>
                  <a:pt x="60430" y="167746"/>
                </a:cubicBezTo>
                <a:cubicBezTo>
                  <a:pt x="61348" y="167355"/>
                  <a:pt x="62134" y="166834"/>
                  <a:pt x="62659" y="166051"/>
                </a:cubicBezTo>
                <a:cubicBezTo>
                  <a:pt x="66461" y="161487"/>
                  <a:pt x="70526" y="152098"/>
                  <a:pt x="66855" y="144926"/>
                </a:cubicBezTo>
                <a:cubicBezTo>
                  <a:pt x="65544" y="142318"/>
                  <a:pt x="64232" y="141014"/>
                  <a:pt x="61741" y="138536"/>
                </a:cubicBezTo>
                <a:lnTo>
                  <a:pt x="61479" y="138276"/>
                </a:lnTo>
                <a:cubicBezTo>
                  <a:pt x="49678" y="125236"/>
                  <a:pt x="39319" y="103067"/>
                  <a:pt x="41942" y="77117"/>
                </a:cubicBezTo>
                <a:cubicBezTo>
                  <a:pt x="44564" y="51037"/>
                  <a:pt x="61610" y="32781"/>
                  <a:pt x="90457" y="32781"/>
                </a:cubicBezTo>
                <a:cubicBezTo>
                  <a:pt x="119172" y="32781"/>
                  <a:pt x="136218" y="50906"/>
                  <a:pt x="140283" y="76857"/>
                </a:cubicBezTo>
                <a:cubicBezTo>
                  <a:pt x="140283" y="77117"/>
                  <a:pt x="140283" y="77248"/>
                  <a:pt x="140414" y="77509"/>
                </a:cubicBezTo>
                <a:cubicBezTo>
                  <a:pt x="141594" y="93026"/>
                  <a:pt x="137791" y="107240"/>
                  <a:pt x="133858" y="116368"/>
                </a:cubicBezTo>
                <a:cubicBezTo>
                  <a:pt x="130056" y="125366"/>
                  <a:pt x="126121" y="131756"/>
                  <a:pt x="121008" y="138145"/>
                </a:cubicBezTo>
                <a:cubicBezTo>
                  <a:pt x="120746" y="138406"/>
                  <a:pt x="120614" y="138667"/>
                  <a:pt x="120484" y="138928"/>
                </a:cubicBezTo>
                <a:cubicBezTo>
                  <a:pt x="119172" y="141014"/>
                  <a:pt x="117074" y="142318"/>
                  <a:pt x="115763" y="144404"/>
                </a:cubicBezTo>
                <a:cubicBezTo>
                  <a:pt x="115501" y="144796"/>
                  <a:pt x="115369" y="145187"/>
                  <a:pt x="115239" y="145709"/>
                </a:cubicBezTo>
                <a:cubicBezTo>
                  <a:pt x="113009" y="153402"/>
                  <a:pt x="115501" y="163443"/>
                  <a:pt x="118123" y="167225"/>
                </a:cubicBezTo>
                <a:cubicBezTo>
                  <a:pt x="119434" y="169702"/>
                  <a:pt x="124417" y="169833"/>
                  <a:pt x="128351" y="171007"/>
                </a:cubicBezTo>
                <a:cubicBezTo>
                  <a:pt x="128613" y="171137"/>
                  <a:pt x="128744" y="171137"/>
                  <a:pt x="129006" y="171267"/>
                </a:cubicBezTo>
                <a:cubicBezTo>
                  <a:pt x="144610" y="177787"/>
                  <a:pt x="160083" y="185481"/>
                  <a:pt x="171752" y="195783"/>
                </a:cubicBezTo>
                <a:cubicBezTo>
                  <a:pt x="171883" y="195913"/>
                  <a:pt x="172014" y="196044"/>
                  <a:pt x="172145" y="196044"/>
                </a:cubicBezTo>
                <a:cubicBezTo>
                  <a:pt x="175554" y="199434"/>
                  <a:pt x="180013" y="203999"/>
                  <a:pt x="181849" y="210258"/>
                </a:cubicBezTo>
                <a:cubicBezTo>
                  <a:pt x="182241" y="211691"/>
                  <a:pt x="182373" y="213257"/>
                  <a:pt x="182373" y="214691"/>
                </a:cubicBezTo>
                <a:lnTo>
                  <a:pt x="182373" y="224862"/>
                </a:lnTo>
                <a:cubicBezTo>
                  <a:pt x="182373" y="225515"/>
                  <a:pt x="182241" y="226167"/>
                  <a:pt x="182111" y="226688"/>
                </a:cubicBezTo>
                <a:cubicBezTo>
                  <a:pt x="177652" y="240250"/>
                  <a:pt x="159689" y="244162"/>
                  <a:pt x="143036" y="247944"/>
                </a:cubicBezTo>
                <a:cubicBezTo>
                  <a:pt x="114189" y="253160"/>
                  <a:pt x="73542" y="253160"/>
                  <a:pt x="43384" y="247944"/>
                </a:cubicBezTo>
                <a:cubicBezTo>
                  <a:pt x="28961" y="245335"/>
                  <a:pt x="13226" y="241424"/>
                  <a:pt x="5359" y="232295"/>
                </a:cubicBezTo>
                <a:cubicBezTo>
                  <a:pt x="2736" y="230992"/>
                  <a:pt x="1425" y="228383"/>
                  <a:pt x="114" y="223167"/>
                </a:cubicBezTo>
              </a:path>
            </a:pathLst>
          </a:custGeom>
          <a:solidFill>
            <a:srgbClr val="FFFFFF"/>
          </a:solidFill>
          <a:ln w="9197" cap="flat">
            <a:noFill/>
            <a:prstDash val="solid"/>
            <a:miter/>
          </a:ln>
        </p:spPr>
        <p:txBody>
          <a:bodyPr rtlCol="0" anchor="ctr"/>
          <a:lstStyle/>
          <a:p>
            <a:endParaRPr lang="zh-CN" altLang="en-US"/>
          </a:p>
        </p:txBody>
      </p:sp>
      <p:sp>
        <p:nvSpPr>
          <p:cNvPr id="39" name="任意多边形: 形状 24"/>
          <p:cNvSpPr/>
          <p:nvPr>
            <p:custDataLst>
              <p:tags r:id="rId40"/>
            </p:custDataLst>
          </p:nvPr>
        </p:nvSpPr>
        <p:spPr>
          <a:xfrm>
            <a:off x="3319463" y="2958148"/>
            <a:ext cx="260984" cy="260984"/>
          </a:xfrm>
          <a:custGeom>
            <a:avLst/>
            <a:gdLst>
              <a:gd name="connsiteX0" fmla="*/ 29122 w 260984"/>
              <a:gd name="connsiteY0" fmla="*/ 115 h 260984"/>
              <a:gd name="connsiteX1" fmla="*/ 232093 w 260984"/>
              <a:gd name="connsiteY1" fmla="*/ 115 h 260984"/>
              <a:gd name="connsiteX2" fmla="*/ 261100 w 260984"/>
              <a:gd name="connsiteY2" fmla="*/ 29122 h 260984"/>
              <a:gd name="connsiteX3" fmla="*/ 261100 w 260984"/>
              <a:gd name="connsiteY3" fmla="*/ 174099 h 260984"/>
              <a:gd name="connsiteX4" fmla="*/ 232093 w 260984"/>
              <a:gd name="connsiteY4" fmla="*/ 203105 h 260984"/>
              <a:gd name="connsiteX5" fmla="*/ 29122 w 260984"/>
              <a:gd name="connsiteY5" fmla="*/ 203105 h 260984"/>
              <a:gd name="connsiteX6" fmla="*/ 115 w 260984"/>
              <a:gd name="connsiteY6" fmla="*/ 174099 h 260984"/>
              <a:gd name="connsiteX7" fmla="*/ 115 w 260984"/>
              <a:gd name="connsiteY7" fmla="*/ 29122 h 260984"/>
              <a:gd name="connsiteX8" fmla="*/ 29122 w 260984"/>
              <a:gd name="connsiteY8" fmla="*/ 115 h 260984"/>
              <a:gd name="connsiteX9" fmla="*/ 14618 w 260984"/>
              <a:gd name="connsiteY9" fmla="*/ 232093 h 260984"/>
              <a:gd name="connsiteX10" fmla="*/ 246596 w 260984"/>
              <a:gd name="connsiteY10" fmla="*/ 232093 h 260984"/>
              <a:gd name="connsiteX11" fmla="*/ 261100 w 260984"/>
              <a:gd name="connsiteY11" fmla="*/ 246596 h 260984"/>
              <a:gd name="connsiteX12" fmla="*/ 246596 w 260984"/>
              <a:gd name="connsiteY12" fmla="*/ 261100 h 260984"/>
              <a:gd name="connsiteX13" fmla="*/ 14618 w 260984"/>
              <a:gd name="connsiteY13" fmla="*/ 261100 h 260984"/>
              <a:gd name="connsiteX14" fmla="*/ 115 w 260984"/>
              <a:gd name="connsiteY14" fmla="*/ 246596 h 260984"/>
              <a:gd name="connsiteX15" fmla="*/ 14618 w 260984"/>
              <a:gd name="connsiteY15" fmla="*/ 232093 h 260984"/>
              <a:gd name="connsiteX16" fmla="*/ 130607 w 260984"/>
              <a:gd name="connsiteY16" fmla="*/ 101601 h 260984"/>
              <a:gd name="connsiteX17" fmla="*/ 116104 w 260984"/>
              <a:gd name="connsiteY17" fmla="*/ 116104 h 260984"/>
              <a:gd name="connsiteX18" fmla="*/ 116104 w 260984"/>
              <a:gd name="connsiteY18" fmla="*/ 130607 h 260984"/>
              <a:gd name="connsiteX19" fmla="*/ 130607 w 260984"/>
              <a:gd name="connsiteY19" fmla="*/ 145111 h 260984"/>
              <a:gd name="connsiteX20" fmla="*/ 145111 w 260984"/>
              <a:gd name="connsiteY20" fmla="*/ 130607 h 260984"/>
              <a:gd name="connsiteX21" fmla="*/ 145111 w 260984"/>
              <a:gd name="connsiteY21" fmla="*/ 116104 h 260984"/>
              <a:gd name="connsiteX22" fmla="*/ 130607 w 260984"/>
              <a:gd name="connsiteY22" fmla="*/ 101601 h 260984"/>
              <a:gd name="connsiteX23" fmla="*/ 188602 w 260984"/>
              <a:gd name="connsiteY23" fmla="*/ 87116 h 260984"/>
              <a:gd name="connsiteX24" fmla="*/ 174099 w 260984"/>
              <a:gd name="connsiteY24" fmla="*/ 101601 h 260984"/>
              <a:gd name="connsiteX25" fmla="*/ 174099 w 260984"/>
              <a:gd name="connsiteY25" fmla="*/ 130607 h 260984"/>
              <a:gd name="connsiteX26" fmla="*/ 188602 w 260984"/>
              <a:gd name="connsiteY26" fmla="*/ 145109 h 260984"/>
              <a:gd name="connsiteX27" fmla="*/ 203105 w 260984"/>
              <a:gd name="connsiteY27" fmla="*/ 130607 h 260984"/>
              <a:gd name="connsiteX28" fmla="*/ 203105 w 260984"/>
              <a:gd name="connsiteY28" fmla="*/ 101601 h 260984"/>
              <a:gd name="connsiteX29" fmla="*/ 188602 w 260984"/>
              <a:gd name="connsiteY29" fmla="*/ 87116 h 260984"/>
              <a:gd name="connsiteX30" fmla="*/ 72632 w 260984"/>
              <a:gd name="connsiteY30" fmla="*/ 58091 h 260984"/>
              <a:gd name="connsiteX31" fmla="*/ 72594 w 260984"/>
              <a:gd name="connsiteY31" fmla="*/ 58110 h 260984"/>
              <a:gd name="connsiteX32" fmla="*/ 58091 w 260984"/>
              <a:gd name="connsiteY32" fmla="*/ 72613 h 260984"/>
              <a:gd name="connsiteX33" fmla="*/ 58091 w 260984"/>
              <a:gd name="connsiteY33" fmla="*/ 130607 h 260984"/>
              <a:gd name="connsiteX34" fmla="*/ 72613 w 260984"/>
              <a:gd name="connsiteY34" fmla="*/ 145129 h 260984"/>
              <a:gd name="connsiteX35" fmla="*/ 87135 w 260984"/>
              <a:gd name="connsiteY35" fmla="*/ 130607 h 260984"/>
              <a:gd name="connsiteX36" fmla="*/ 87135 w 260984"/>
              <a:gd name="connsiteY36" fmla="*/ 72594 h 260984"/>
              <a:gd name="connsiteX37" fmla="*/ 72632 w 260984"/>
              <a:gd name="connsiteY37" fmla="*/ 58091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0984" h="260984">
                <a:moveTo>
                  <a:pt x="29122" y="115"/>
                </a:moveTo>
                <a:lnTo>
                  <a:pt x="232093" y="115"/>
                </a:lnTo>
                <a:cubicBezTo>
                  <a:pt x="248125" y="115"/>
                  <a:pt x="261100" y="13090"/>
                  <a:pt x="261100" y="29122"/>
                </a:cubicBezTo>
                <a:lnTo>
                  <a:pt x="261100" y="174099"/>
                </a:lnTo>
                <a:cubicBezTo>
                  <a:pt x="261100" y="190131"/>
                  <a:pt x="248125" y="203105"/>
                  <a:pt x="232093" y="203105"/>
                </a:cubicBezTo>
                <a:lnTo>
                  <a:pt x="29122" y="203105"/>
                </a:lnTo>
                <a:cubicBezTo>
                  <a:pt x="13090" y="203105"/>
                  <a:pt x="115" y="190112"/>
                  <a:pt x="115" y="174099"/>
                </a:cubicBezTo>
                <a:lnTo>
                  <a:pt x="115" y="29122"/>
                </a:lnTo>
                <a:cubicBezTo>
                  <a:pt x="115" y="13090"/>
                  <a:pt x="13090" y="115"/>
                  <a:pt x="29122" y="115"/>
                </a:cubicBezTo>
                <a:moveTo>
                  <a:pt x="14618" y="232093"/>
                </a:moveTo>
                <a:lnTo>
                  <a:pt x="246596" y="232093"/>
                </a:lnTo>
                <a:cubicBezTo>
                  <a:pt x="254606" y="232093"/>
                  <a:pt x="261100" y="238587"/>
                  <a:pt x="261100" y="246596"/>
                </a:cubicBezTo>
                <a:cubicBezTo>
                  <a:pt x="261100" y="254606"/>
                  <a:pt x="254606" y="261100"/>
                  <a:pt x="246596" y="261100"/>
                </a:cubicBezTo>
                <a:lnTo>
                  <a:pt x="14618" y="261100"/>
                </a:lnTo>
                <a:cubicBezTo>
                  <a:pt x="6608" y="261100"/>
                  <a:pt x="115" y="254606"/>
                  <a:pt x="115" y="246596"/>
                </a:cubicBezTo>
                <a:cubicBezTo>
                  <a:pt x="115" y="238587"/>
                  <a:pt x="6608" y="232093"/>
                  <a:pt x="14618" y="232093"/>
                </a:cubicBezTo>
                <a:moveTo>
                  <a:pt x="130607" y="101601"/>
                </a:moveTo>
                <a:cubicBezTo>
                  <a:pt x="122591" y="101601"/>
                  <a:pt x="116104" y="108088"/>
                  <a:pt x="116104" y="116104"/>
                </a:cubicBezTo>
                <a:lnTo>
                  <a:pt x="116104" y="130607"/>
                </a:lnTo>
                <a:cubicBezTo>
                  <a:pt x="116104" y="138618"/>
                  <a:pt x="122597" y="145111"/>
                  <a:pt x="130607" y="145111"/>
                </a:cubicBezTo>
                <a:cubicBezTo>
                  <a:pt x="138618" y="145111"/>
                  <a:pt x="145111" y="138618"/>
                  <a:pt x="145111" y="130607"/>
                </a:cubicBezTo>
                <a:lnTo>
                  <a:pt x="145111" y="116104"/>
                </a:lnTo>
                <a:cubicBezTo>
                  <a:pt x="145111" y="108107"/>
                  <a:pt x="138624" y="101601"/>
                  <a:pt x="130607" y="101601"/>
                </a:cubicBezTo>
                <a:moveTo>
                  <a:pt x="188602" y="87116"/>
                </a:moveTo>
                <a:cubicBezTo>
                  <a:pt x="180605" y="87116"/>
                  <a:pt x="174099" y="93585"/>
                  <a:pt x="174099" y="101601"/>
                </a:cubicBezTo>
                <a:lnTo>
                  <a:pt x="174099" y="130607"/>
                </a:lnTo>
                <a:cubicBezTo>
                  <a:pt x="174100" y="138617"/>
                  <a:pt x="180593" y="145109"/>
                  <a:pt x="188602" y="145109"/>
                </a:cubicBezTo>
                <a:cubicBezTo>
                  <a:pt x="196612" y="145109"/>
                  <a:pt x="203104" y="138617"/>
                  <a:pt x="203105" y="130607"/>
                </a:cubicBezTo>
                <a:lnTo>
                  <a:pt x="203105" y="101601"/>
                </a:lnTo>
                <a:cubicBezTo>
                  <a:pt x="203105" y="93604"/>
                  <a:pt x="196618" y="87116"/>
                  <a:pt x="188602" y="87116"/>
                </a:cubicBezTo>
                <a:moveTo>
                  <a:pt x="72632" y="58091"/>
                </a:moveTo>
                <a:lnTo>
                  <a:pt x="72594" y="58110"/>
                </a:lnTo>
                <a:cubicBezTo>
                  <a:pt x="64578" y="58110"/>
                  <a:pt x="58091" y="64597"/>
                  <a:pt x="58091" y="72613"/>
                </a:cubicBezTo>
                <a:lnTo>
                  <a:pt x="58091" y="130607"/>
                </a:lnTo>
                <a:cubicBezTo>
                  <a:pt x="58091" y="138628"/>
                  <a:pt x="64593" y="145129"/>
                  <a:pt x="72613" y="145129"/>
                </a:cubicBezTo>
                <a:cubicBezTo>
                  <a:pt x="80633" y="145129"/>
                  <a:pt x="87135" y="138628"/>
                  <a:pt x="87135" y="130607"/>
                </a:cubicBezTo>
                <a:lnTo>
                  <a:pt x="87135" y="72594"/>
                </a:lnTo>
                <a:cubicBezTo>
                  <a:pt x="87135" y="64578"/>
                  <a:pt x="80648" y="58091"/>
                  <a:pt x="72632" y="58091"/>
                </a:cubicBezTo>
              </a:path>
            </a:pathLst>
          </a:custGeom>
          <a:solidFill>
            <a:srgbClr val="FFFFFF"/>
          </a:solidFill>
          <a:ln w="9895" cap="flat">
            <a:noFill/>
            <a:prstDash val="solid"/>
            <a:miter/>
          </a:ln>
        </p:spPr>
        <p:txBody>
          <a:bodyPr rtlCol="0" anchor="ctr"/>
          <a:lstStyle/>
          <a:p>
            <a:endParaRPr lang="zh-CN" altLang="en-US"/>
          </a:p>
        </p:txBody>
      </p:sp>
      <p:sp>
        <p:nvSpPr>
          <p:cNvPr id="51" name="任意多边形: 形状 50"/>
          <p:cNvSpPr/>
          <p:nvPr>
            <p:custDataLst>
              <p:tags r:id="rId41"/>
            </p:custDataLst>
          </p:nvPr>
        </p:nvSpPr>
        <p:spPr>
          <a:xfrm>
            <a:off x="5162868" y="2958148"/>
            <a:ext cx="261043" cy="260553"/>
          </a:xfrm>
          <a:custGeom>
            <a:avLst/>
            <a:gdLst>
              <a:gd name="connsiteX0" fmla="*/ 150676 w 261043"/>
              <a:gd name="connsiteY0" fmla="*/ 147814 h 260553"/>
              <a:gd name="connsiteX1" fmla="*/ 227991 w 261043"/>
              <a:gd name="connsiteY1" fmla="*/ 147814 h 260553"/>
              <a:gd name="connsiteX2" fmla="*/ 246131 w 261043"/>
              <a:gd name="connsiteY2" fmla="*/ 165817 h 260553"/>
              <a:gd name="connsiteX3" fmla="*/ 246131 w 261043"/>
              <a:gd name="connsiteY3" fmla="*/ 242550 h 260553"/>
              <a:gd name="connsiteX4" fmla="*/ 227991 w 261043"/>
              <a:gd name="connsiteY4" fmla="*/ 260553 h 260553"/>
              <a:gd name="connsiteX5" fmla="*/ 150676 w 261043"/>
              <a:gd name="connsiteY5" fmla="*/ 260553 h 260553"/>
              <a:gd name="connsiteX6" fmla="*/ 132535 w 261043"/>
              <a:gd name="connsiteY6" fmla="*/ 242550 h 260553"/>
              <a:gd name="connsiteX7" fmla="*/ 132535 w 261043"/>
              <a:gd name="connsiteY7" fmla="*/ 165817 h 260553"/>
              <a:gd name="connsiteX8" fmla="*/ 150676 w 261043"/>
              <a:gd name="connsiteY8" fmla="*/ 147814 h 260553"/>
              <a:gd name="connsiteX9" fmla="*/ 18140 w 261043"/>
              <a:gd name="connsiteY9" fmla="*/ 147814 h 260553"/>
              <a:gd name="connsiteX10" fmla="*/ 95455 w 261043"/>
              <a:gd name="connsiteY10" fmla="*/ 147814 h 260553"/>
              <a:gd name="connsiteX11" fmla="*/ 113596 w 261043"/>
              <a:gd name="connsiteY11" fmla="*/ 165817 h 260553"/>
              <a:gd name="connsiteX12" fmla="*/ 113596 w 261043"/>
              <a:gd name="connsiteY12" fmla="*/ 242550 h 260553"/>
              <a:gd name="connsiteX13" fmla="*/ 95455 w 261043"/>
              <a:gd name="connsiteY13" fmla="*/ 260553 h 260553"/>
              <a:gd name="connsiteX14" fmla="*/ 18140 w 261043"/>
              <a:gd name="connsiteY14" fmla="*/ 260553 h 260553"/>
              <a:gd name="connsiteX15" fmla="*/ 0 w 261043"/>
              <a:gd name="connsiteY15" fmla="*/ 242550 h 260553"/>
              <a:gd name="connsiteX16" fmla="*/ 0 w 261043"/>
              <a:gd name="connsiteY16" fmla="*/ 165817 h 260553"/>
              <a:gd name="connsiteX17" fmla="*/ 18140 w 261043"/>
              <a:gd name="connsiteY17" fmla="*/ 147814 h 260553"/>
              <a:gd name="connsiteX18" fmla="*/ 191587 w 261043"/>
              <a:gd name="connsiteY18" fmla="*/ 43458 h 260553"/>
              <a:gd name="connsiteX19" fmla="*/ 165937 w 261043"/>
              <a:gd name="connsiteY19" fmla="*/ 68915 h 260553"/>
              <a:gd name="connsiteX20" fmla="*/ 191587 w 261043"/>
              <a:gd name="connsiteY20" fmla="*/ 94373 h 260553"/>
              <a:gd name="connsiteX21" fmla="*/ 217239 w 261043"/>
              <a:gd name="connsiteY21" fmla="*/ 68915 h 260553"/>
              <a:gd name="connsiteX22" fmla="*/ 18140 w 261043"/>
              <a:gd name="connsiteY22" fmla="*/ 16278 h 260553"/>
              <a:gd name="connsiteX23" fmla="*/ 95455 w 261043"/>
              <a:gd name="connsiteY23" fmla="*/ 16278 h 260553"/>
              <a:gd name="connsiteX24" fmla="*/ 113596 w 261043"/>
              <a:gd name="connsiteY24" fmla="*/ 34282 h 260553"/>
              <a:gd name="connsiteX25" fmla="*/ 113596 w 261043"/>
              <a:gd name="connsiteY25" fmla="*/ 111014 h 260553"/>
              <a:gd name="connsiteX26" fmla="*/ 95455 w 261043"/>
              <a:gd name="connsiteY26" fmla="*/ 129018 h 260553"/>
              <a:gd name="connsiteX27" fmla="*/ 18140 w 261043"/>
              <a:gd name="connsiteY27" fmla="*/ 129018 h 260553"/>
              <a:gd name="connsiteX28" fmla="*/ 0 w 261043"/>
              <a:gd name="connsiteY28" fmla="*/ 111014 h 260553"/>
              <a:gd name="connsiteX29" fmla="*/ 0 w 261043"/>
              <a:gd name="connsiteY29" fmla="*/ 34282 h 260553"/>
              <a:gd name="connsiteX30" fmla="*/ 18140 w 261043"/>
              <a:gd name="connsiteY30" fmla="*/ 16278 h 260553"/>
              <a:gd name="connsiteX31" fmla="*/ 191570 w 261043"/>
              <a:gd name="connsiteY31" fmla="*/ 0 h 260553"/>
              <a:gd name="connsiteX32" fmla="*/ 204395 w 261043"/>
              <a:gd name="connsiteY32" fmla="*/ 5272 h 260553"/>
              <a:gd name="connsiteX33" fmla="*/ 204413 w 261043"/>
              <a:gd name="connsiteY33" fmla="*/ 5272 h 260553"/>
              <a:gd name="connsiteX34" fmla="*/ 255733 w 261043"/>
              <a:gd name="connsiteY34" fmla="*/ 56186 h 260553"/>
              <a:gd name="connsiteX35" fmla="*/ 255733 w 261043"/>
              <a:gd name="connsiteY35" fmla="*/ 81644 h 260553"/>
              <a:gd name="connsiteX36" fmla="*/ 204413 w 261043"/>
              <a:gd name="connsiteY36" fmla="*/ 132576 h 260553"/>
              <a:gd name="connsiteX37" fmla="*/ 178762 w 261043"/>
              <a:gd name="connsiteY37" fmla="*/ 132576 h 260553"/>
              <a:gd name="connsiteX38" fmla="*/ 127460 w 261043"/>
              <a:gd name="connsiteY38" fmla="*/ 81644 h 260553"/>
              <a:gd name="connsiteX39" fmla="*/ 127460 w 261043"/>
              <a:gd name="connsiteY39" fmla="*/ 56186 h 260553"/>
              <a:gd name="connsiteX40" fmla="*/ 178744 w 261043"/>
              <a:gd name="connsiteY40" fmla="*/ 5272 h 260553"/>
              <a:gd name="connsiteX41" fmla="*/ 191570 w 261043"/>
              <a:gd name="connsiteY41" fmla="*/ 0 h 26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1043" h="260553">
                <a:moveTo>
                  <a:pt x="150676" y="147814"/>
                </a:moveTo>
                <a:lnTo>
                  <a:pt x="227991" y="147814"/>
                </a:lnTo>
                <a:cubicBezTo>
                  <a:pt x="238010" y="147814"/>
                  <a:pt x="246131" y="155874"/>
                  <a:pt x="246131" y="165817"/>
                </a:cubicBezTo>
                <a:lnTo>
                  <a:pt x="246131" y="242550"/>
                </a:lnTo>
                <a:cubicBezTo>
                  <a:pt x="246131" y="252493"/>
                  <a:pt x="238010" y="260553"/>
                  <a:pt x="227991" y="260553"/>
                </a:cubicBezTo>
                <a:lnTo>
                  <a:pt x="150676" y="260553"/>
                </a:lnTo>
                <a:cubicBezTo>
                  <a:pt x="140657" y="260553"/>
                  <a:pt x="132535" y="252493"/>
                  <a:pt x="132535" y="242550"/>
                </a:cubicBezTo>
                <a:lnTo>
                  <a:pt x="132535" y="165817"/>
                </a:lnTo>
                <a:cubicBezTo>
                  <a:pt x="132535" y="155874"/>
                  <a:pt x="140657" y="147814"/>
                  <a:pt x="150676" y="147814"/>
                </a:cubicBezTo>
                <a:close/>
                <a:moveTo>
                  <a:pt x="18140" y="147814"/>
                </a:moveTo>
                <a:lnTo>
                  <a:pt x="95455" y="147814"/>
                </a:lnTo>
                <a:cubicBezTo>
                  <a:pt x="105474" y="147814"/>
                  <a:pt x="113596" y="155874"/>
                  <a:pt x="113596" y="165817"/>
                </a:cubicBezTo>
                <a:lnTo>
                  <a:pt x="113596" y="242550"/>
                </a:lnTo>
                <a:cubicBezTo>
                  <a:pt x="113596" y="252493"/>
                  <a:pt x="105474" y="260553"/>
                  <a:pt x="95455" y="260553"/>
                </a:cubicBezTo>
                <a:lnTo>
                  <a:pt x="18140" y="260553"/>
                </a:lnTo>
                <a:cubicBezTo>
                  <a:pt x="8121" y="260553"/>
                  <a:pt x="0" y="252493"/>
                  <a:pt x="0" y="242550"/>
                </a:cubicBezTo>
                <a:lnTo>
                  <a:pt x="0" y="165817"/>
                </a:lnTo>
                <a:cubicBezTo>
                  <a:pt x="0" y="155874"/>
                  <a:pt x="8121" y="147814"/>
                  <a:pt x="18140" y="147814"/>
                </a:cubicBezTo>
                <a:close/>
                <a:moveTo>
                  <a:pt x="191587" y="43458"/>
                </a:moveTo>
                <a:lnTo>
                  <a:pt x="165937" y="68915"/>
                </a:lnTo>
                <a:lnTo>
                  <a:pt x="191587" y="94373"/>
                </a:lnTo>
                <a:lnTo>
                  <a:pt x="217239" y="68915"/>
                </a:lnTo>
                <a:close/>
                <a:moveTo>
                  <a:pt x="18140" y="16278"/>
                </a:moveTo>
                <a:lnTo>
                  <a:pt x="95455" y="16278"/>
                </a:lnTo>
                <a:cubicBezTo>
                  <a:pt x="105474" y="16278"/>
                  <a:pt x="113596" y="24339"/>
                  <a:pt x="113596" y="34282"/>
                </a:cubicBezTo>
                <a:lnTo>
                  <a:pt x="113596" y="111014"/>
                </a:lnTo>
                <a:cubicBezTo>
                  <a:pt x="113596" y="120957"/>
                  <a:pt x="105474" y="129018"/>
                  <a:pt x="95455" y="129018"/>
                </a:cubicBezTo>
                <a:lnTo>
                  <a:pt x="18140" y="129018"/>
                </a:lnTo>
                <a:cubicBezTo>
                  <a:pt x="8121" y="129018"/>
                  <a:pt x="0" y="120957"/>
                  <a:pt x="0" y="111014"/>
                </a:cubicBezTo>
                <a:lnTo>
                  <a:pt x="0" y="34282"/>
                </a:lnTo>
                <a:cubicBezTo>
                  <a:pt x="0" y="24339"/>
                  <a:pt x="8121" y="16278"/>
                  <a:pt x="18140" y="16278"/>
                </a:cubicBezTo>
                <a:close/>
                <a:moveTo>
                  <a:pt x="191570" y="0"/>
                </a:moveTo>
                <a:cubicBezTo>
                  <a:pt x="196211" y="0"/>
                  <a:pt x="200853" y="1758"/>
                  <a:pt x="204395" y="5272"/>
                </a:cubicBezTo>
                <a:lnTo>
                  <a:pt x="204413" y="5272"/>
                </a:lnTo>
                <a:lnTo>
                  <a:pt x="255733" y="56186"/>
                </a:lnTo>
                <a:cubicBezTo>
                  <a:pt x="262814" y="63217"/>
                  <a:pt x="262814" y="74613"/>
                  <a:pt x="255733" y="81644"/>
                </a:cubicBezTo>
                <a:lnTo>
                  <a:pt x="204413" y="132576"/>
                </a:lnTo>
                <a:cubicBezTo>
                  <a:pt x="197329" y="139605"/>
                  <a:pt x="185846" y="139605"/>
                  <a:pt x="178762" y="132576"/>
                </a:cubicBezTo>
                <a:lnTo>
                  <a:pt x="127460" y="81644"/>
                </a:lnTo>
                <a:cubicBezTo>
                  <a:pt x="120379" y="74613"/>
                  <a:pt x="120379" y="63217"/>
                  <a:pt x="127460" y="56186"/>
                </a:cubicBezTo>
                <a:lnTo>
                  <a:pt x="178744" y="5272"/>
                </a:lnTo>
                <a:cubicBezTo>
                  <a:pt x="182286" y="1758"/>
                  <a:pt x="186928" y="0"/>
                  <a:pt x="191570" y="0"/>
                </a:cubicBezTo>
                <a:close/>
              </a:path>
            </a:pathLst>
          </a:custGeom>
          <a:solidFill>
            <a:srgbClr val="FFFFFF"/>
          </a:solidFill>
          <a:ln w="9191" cap="flat">
            <a:noFill/>
            <a:prstDash val="solid"/>
            <a:miter/>
          </a:ln>
        </p:spPr>
        <p:txBody>
          <a:bodyPr wrap="square" rtlCol="0" anchor="ctr">
            <a:noAutofit/>
          </a:bodyPr>
          <a:lstStyle/>
          <a:p>
            <a:endParaRPr lang="zh-CN" altLang="en-US"/>
          </a:p>
        </p:txBody>
      </p:sp>
      <p:sp>
        <p:nvSpPr>
          <p:cNvPr id="45" name="任意多边形: 形状 44"/>
          <p:cNvSpPr/>
          <p:nvPr>
            <p:custDataLst>
              <p:tags r:id="rId42"/>
            </p:custDataLst>
          </p:nvPr>
        </p:nvSpPr>
        <p:spPr>
          <a:xfrm>
            <a:off x="6897053" y="2958148"/>
            <a:ext cx="241871" cy="260985"/>
          </a:xfrm>
          <a:custGeom>
            <a:avLst/>
            <a:gdLst>
              <a:gd name="connsiteX0" fmla="*/ 196635 w 241871"/>
              <a:gd name="connsiteY0" fmla="*/ 261099 h 260985"/>
              <a:gd name="connsiteX1" fmla="*/ 45466 w 241871"/>
              <a:gd name="connsiteY1" fmla="*/ 261099 h 260985"/>
              <a:gd name="connsiteX2" fmla="*/ 115 w 241871"/>
              <a:gd name="connsiteY2" fmla="*/ 217601 h 260985"/>
              <a:gd name="connsiteX3" fmla="*/ 115 w 241871"/>
              <a:gd name="connsiteY3" fmla="*/ 43612 h 260985"/>
              <a:gd name="connsiteX4" fmla="*/ 45466 w 241871"/>
              <a:gd name="connsiteY4" fmla="*/ 114 h 260985"/>
              <a:gd name="connsiteX5" fmla="*/ 196635 w 241871"/>
              <a:gd name="connsiteY5" fmla="*/ 114 h 260985"/>
              <a:gd name="connsiteX6" fmla="*/ 241986 w 241871"/>
              <a:gd name="connsiteY6" fmla="*/ 43612 h 260985"/>
              <a:gd name="connsiteX7" fmla="*/ 241986 w 241871"/>
              <a:gd name="connsiteY7" fmla="*/ 217601 h 260985"/>
              <a:gd name="connsiteX8" fmla="*/ 196635 w 241871"/>
              <a:gd name="connsiteY8" fmla="*/ 261099 h 260985"/>
              <a:gd name="connsiteX9" fmla="*/ 121050 w 241871"/>
              <a:gd name="connsiteY9" fmla="*/ 120250 h 260985"/>
              <a:gd name="connsiteX10" fmla="*/ 181518 w 241871"/>
              <a:gd name="connsiteY10" fmla="*/ 60182 h 260985"/>
              <a:gd name="connsiteX11" fmla="*/ 166401 w 241871"/>
              <a:gd name="connsiteY11" fmla="*/ 45165 h 260985"/>
              <a:gd name="connsiteX12" fmla="*/ 151285 w 241871"/>
              <a:gd name="connsiteY12" fmla="*/ 60182 h 260985"/>
              <a:gd name="connsiteX13" fmla="*/ 121050 w 241871"/>
              <a:gd name="connsiteY13" fmla="*/ 90216 h 260985"/>
              <a:gd name="connsiteX14" fmla="*/ 90817 w 241871"/>
              <a:gd name="connsiteY14" fmla="*/ 60182 h 260985"/>
              <a:gd name="connsiteX15" fmla="*/ 75700 w 241871"/>
              <a:gd name="connsiteY15" fmla="*/ 45165 h 260985"/>
              <a:gd name="connsiteX16" fmla="*/ 60583 w 241871"/>
              <a:gd name="connsiteY16" fmla="*/ 60182 h 260985"/>
              <a:gd name="connsiteX17" fmla="*/ 121050 w 241871"/>
              <a:gd name="connsiteY17" fmla="*/ 120250 h 260985"/>
              <a:gd name="connsiteX18" fmla="*/ 151285 w 241871"/>
              <a:gd name="connsiteY18" fmla="*/ 210352 h 260985"/>
              <a:gd name="connsiteX19" fmla="*/ 166401 w 241871"/>
              <a:gd name="connsiteY19" fmla="*/ 195335 h 260985"/>
              <a:gd name="connsiteX20" fmla="*/ 151285 w 241871"/>
              <a:gd name="connsiteY20" fmla="*/ 180318 h 260985"/>
              <a:gd name="connsiteX21" fmla="*/ 90817 w 241871"/>
              <a:gd name="connsiteY21" fmla="*/ 180318 h 260985"/>
              <a:gd name="connsiteX22" fmla="*/ 75700 w 241871"/>
              <a:gd name="connsiteY22" fmla="*/ 195335 h 260985"/>
              <a:gd name="connsiteX23" fmla="*/ 90817 w 241871"/>
              <a:gd name="connsiteY23" fmla="*/ 210352 h 260985"/>
              <a:gd name="connsiteX24" fmla="*/ 151285 w 241871"/>
              <a:gd name="connsiteY24" fmla="*/ 210352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1871" h="260985">
                <a:moveTo>
                  <a:pt x="196635" y="261099"/>
                </a:moveTo>
                <a:lnTo>
                  <a:pt x="45466" y="261099"/>
                </a:lnTo>
                <a:cubicBezTo>
                  <a:pt x="19767" y="261099"/>
                  <a:pt x="115" y="242250"/>
                  <a:pt x="115" y="217601"/>
                </a:cubicBezTo>
                <a:lnTo>
                  <a:pt x="115" y="43612"/>
                </a:lnTo>
                <a:cubicBezTo>
                  <a:pt x="115" y="18963"/>
                  <a:pt x="19767" y="114"/>
                  <a:pt x="45466" y="114"/>
                </a:cubicBezTo>
                <a:lnTo>
                  <a:pt x="196635" y="114"/>
                </a:lnTo>
                <a:cubicBezTo>
                  <a:pt x="222334" y="114"/>
                  <a:pt x="241986" y="18963"/>
                  <a:pt x="241986" y="43612"/>
                </a:cubicBezTo>
                <a:lnTo>
                  <a:pt x="241986" y="217601"/>
                </a:lnTo>
                <a:cubicBezTo>
                  <a:pt x="241986" y="242250"/>
                  <a:pt x="222334" y="261099"/>
                  <a:pt x="196635" y="261099"/>
                </a:cubicBezTo>
                <a:moveTo>
                  <a:pt x="121050" y="120250"/>
                </a:moveTo>
                <a:cubicBezTo>
                  <a:pt x="154307" y="120250"/>
                  <a:pt x="181518" y="93219"/>
                  <a:pt x="181518" y="60182"/>
                </a:cubicBezTo>
                <a:cubicBezTo>
                  <a:pt x="181518" y="51172"/>
                  <a:pt x="175471" y="45165"/>
                  <a:pt x="166401" y="45165"/>
                </a:cubicBezTo>
                <a:cubicBezTo>
                  <a:pt x="157331" y="45165"/>
                  <a:pt x="151285" y="51172"/>
                  <a:pt x="151285" y="60182"/>
                </a:cubicBezTo>
                <a:cubicBezTo>
                  <a:pt x="151285" y="76701"/>
                  <a:pt x="137679" y="90216"/>
                  <a:pt x="121050" y="90216"/>
                </a:cubicBezTo>
                <a:cubicBezTo>
                  <a:pt x="104422" y="90216"/>
                  <a:pt x="90817" y="76701"/>
                  <a:pt x="90817" y="60182"/>
                </a:cubicBezTo>
                <a:cubicBezTo>
                  <a:pt x="90817" y="51172"/>
                  <a:pt x="84770" y="45165"/>
                  <a:pt x="75700" y="45165"/>
                </a:cubicBezTo>
                <a:cubicBezTo>
                  <a:pt x="66629" y="45165"/>
                  <a:pt x="60583" y="51172"/>
                  <a:pt x="60583" y="60182"/>
                </a:cubicBezTo>
                <a:cubicBezTo>
                  <a:pt x="60583" y="93219"/>
                  <a:pt x="87793" y="120250"/>
                  <a:pt x="121050" y="120250"/>
                </a:cubicBezTo>
                <a:moveTo>
                  <a:pt x="151285" y="210352"/>
                </a:moveTo>
                <a:cubicBezTo>
                  <a:pt x="160355" y="210352"/>
                  <a:pt x="166401" y="204345"/>
                  <a:pt x="166401" y="195335"/>
                </a:cubicBezTo>
                <a:cubicBezTo>
                  <a:pt x="166401" y="186325"/>
                  <a:pt x="160355" y="180318"/>
                  <a:pt x="151285" y="180318"/>
                </a:cubicBezTo>
                <a:lnTo>
                  <a:pt x="90817" y="180318"/>
                </a:lnTo>
                <a:cubicBezTo>
                  <a:pt x="81746" y="180318"/>
                  <a:pt x="75700" y="186325"/>
                  <a:pt x="75700" y="195335"/>
                </a:cubicBezTo>
                <a:cubicBezTo>
                  <a:pt x="75700" y="204345"/>
                  <a:pt x="81746" y="210352"/>
                  <a:pt x="90817" y="210352"/>
                </a:cubicBezTo>
                <a:lnTo>
                  <a:pt x="151285" y="210352"/>
                </a:lnTo>
              </a:path>
            </a:pathLst>
          </a:custGeom>
          <a:solidFill>
            <a:srgbClr val="FFFFFF"/>
          </a:solidFill>
          <a:ln w="9189" cap="flat">
            <a:noFill/>
            <a:prstDash val="solid"/>
            <a:miter/>
          </a:ln>
        </p:spPr>
        <p:txBody>
          <a:bodyPr rtlCol="0" anchor="ctr"/>
          <a:lstStyle/>
          <a:p>
            <a:endParaRPr lang="zh-CN" altLang="en-US"/>
          </a:p>
        </p:txBody>
      </p:sp>
      <p:sp>
        <p:nvSpPr>
          <p:cNvPr id="49" name="任意多边形: 形状 48"/>
          <p:cNvSpPr/>
          <p:nvPr>
            <p:custDataLst>
              <p:tags r:id="rId43"/>
            </p:custDataLst>
          </p:nvPr>
        </p:nvSpPr>
        <p:spPr>
          <a:xfrm>
            <a:off x="8673783" y="2958148"/>
            <a:ext cx="260984" cy="260984"/>
          </a:xfrm>
          <a:custGeom>
            <a:avLst/>
            <a:gdLst>
              <a:gd name="connsiteX0" fmla="*/ 48400 w 260984"/>
              <a:gd name="connsiteY0" fmla="*/ 182244 h 260984"/>
              <a:gd name="connsiteX1" fmla="*/ 57201 w 260984"/>
              <a:gd name="connsiteY1" fmla="*/ 195853 h 260984"/>
              <a:gd name="connsiteX2" fmla="*/ 24592 w 260984"/>
              <a:gd name="connsiteY2" fmla="*/ 220331 h 260984"/>
              <a:gd name="connsiteX3" fmla="*/ 130606 w 260984"/>
              <a:gd name="connsiteY3" fmla="*/ 244810 h 260984"/>
              <a:gd name="connsiteX4" fmla="*/ 236620 w 260984"/>
              <a:gd name="connsiteY4" fmla="*/ 220331 h 260984"/>
              <a:gd name="connsiteX5" fmla="*/ 195853 w 260984"/>
              <a:gd name="connsiteY5" fmla="*/ 195853 h 260984"/>
              <a:gd name="connsiteX6" fmla="*/ 208004 w 260984"/>
              <a:gd name="connsiteY6" fmla="*/ 180991 h 260984"/>
              <a:gd name="connsiteX7" fmla="*/ 261099 w 260984"/>
              <a:gd name="connsiteY7" fmla="*/ 220301 h 260984"/>
              <a:gd name="connsiteX8" fmla="*/ 130606 w 260984"/>
              <a:gd name="connsiteY8" fmla="*/ 261099 h 260984"/>
              <a:gd name="connsiteX9" fmla="*/ 114 w 260984"/>
              <a:gd name="connsiteY9" fmla="*/ 220301 h 260984"/>
              <a:gd name="connsiteX10" fmla="*/ 48400 w 260984"/>
              <a:gd name="connsiteY10" fmla="*/ 182244 h 260984"/>
              <a:gd name="connsiteX11" fmla="*/ 130606 w 260984"/>
              <a:gd name="connsiteY11" fmla="*/ 228461 h 260984"/>
              <a:gd name="connsiteX12" fmla="*/ 32752 w 260984"/>
              <a:gd name="connsiteY12" fmla="*/ 98756 h 260984"/>
              <a:gd name="connsiteX13" fmla="*/ 130606 w 260984"/>
              <a:gd name="connsiteY13" fmla="*/ 114 h 260984"/>
              <a:gd name="connsiteX14" fmla="*/ 228461 w 260984"/>
              <a:gd name="connsiteY14" fmla="*/ 98756 h 260984"/>
              <a:gd name="connsiteX15" fmla="*/ 130606 w 260984"/>
              <a:gd name="connsiteY15" fmla="*/ 228461 h 260984"/>
              <a:gd name="connsiteX16" fmla="*/ 130606 w 260984"/>
              <a:gd name="connsiteY16" fmla="*/ 114200 h 260984"/>
              <a:gd name="connsiteX17" fmla="*/ 155085 w 260984"/>
              <a:gd name="connsiteY17" fmla="*/ 89780 h 260984"/>
              <a:gd name="connsiteX18" fmla="*/ 130606 w 260984"/>
              <a:gd name="connsiteY18" fmla="*/ 65360 h 260984"/>
              <a:gd name="connsiteX19" fmla="*/ 106128 w 260984"/>
              <a:gd name="connsiteY19" fmla="*/ 89780 h 260984"/>
              <a:gd name="connsiteX20" fmla="*/ 130606 w 260984"/>
              <a:gd name="connsiteY20" fmla="*/ 114200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0984" h="260984">
                <a:moveTo>
                  <a:pt x="48400" y="182244"/>
                </a:moveTo>
                <a:lnTo>
                  <a:pt x="57201" y="195853"/>
                </a:lnTo>
                <a:cubicBezTo>
                  <a:pt x="36161" y="203138"/>
                  <a:pt x="24592" y="211677"/>
                  <a:pt x="24592" y="220331"/>
                </a:cubicBezTo>
                <a:cubicBezTo>
                  <a:pt x="24592" y="237845"/>
                  <a:pt x="79639" y="244810"/>
                  <a:pt x="130606" y="244810"/>
                </a:cubicBezTo>
                <a:cubicBezTo>
                  <a:pt x="181574" y="244810"/>
                  <a:pt x="236620" y="237874"/>
                  <a:pt x="236620" y="220331"/>
                </a:cubicBezTo>
                <a:cubicBezTo>
                  <a:pt x="236620" y="211035"/>
                  <a:pt x="219457" y="203342"/>
                  <a:pt x="195853" y="195853"/>
                </a:cubicBezTo>
                <a:lnTo>
                  <a:pt x="208004" y="180991"/>
                </a:lnTo>
                <a:cubicBezTo>
                  <a:pt x="240205" y="189063"/>
                  <a:pt x="261099" y="205673"/>
                  <a:pt x="261099" y="220301"/>
                </a:cubicBezTo>
                <a:cubicBezTo>
                  <a:pt x="261099" y="244810"/>
                  <a:pt x="202671" y="261099"/>
                  <a:pt x="130606" y="261099"/>
                </a:cubicBezTo>
                <a:cubicBezTo>
                  <a:pt x="58541" y="261099"/>
                  <a:pt x="114" y="244810"/>
                  <a:pt x="114" y="220301"/>
                </a:cubicBezTo>
                <a:cubicBezTo>
                  <a:pt x="114" y="206401"/>
                  <a:pt x="18939" y="190403"/>
                  <a:pt x="48400" y="182244"/>
                </a:cubicBezTo>
                <a:moveTo>
                  <a:pt x="130606" y="228461"/>
                </a:moveTo>
                <a:cubicBezTo>
                  <a:pt x="130606" y="228461"/>
                  <a:pt x="32752" y="159281"/>
                  <a:pt x="32752" y="98756"/>
                </a:cubicBezTo>
                <a:cubicBezTo>
                  <a:pt x="32752" y="38230"/>
                  <a:pt x="76550" y="114"/>
                  <a:pt x="130606" y="114"/>
                </a:cubicBezTo>
                <a:cubicBezTo>
                  <a:pt x="184663" y="114"/>
                  <a:pt x="228461" y="39338"/>
                  <a:pt x="228461" y="98756"/>
                </a:cubicBezTo>
                <a:cubicBezTo>
                  <a:pt x="228461" y="158203"/>
                  <a:pt x="130606" y="228461"/>
                  <a:pt x="130606" y="228461"/>
                </a:cubicBezTo>
                <a:moveTo>
                  <a:pt x="130606" y="114200"/>
                </a:moveTo>
                <a:cubicBezTo>
                  <a:pt x="144099" y="114200"/>
                  <a:pt x="155085" y="103272"/>
                  <a:pt x="155085" y="89780"/>
                </a:cubicBezTo>
                <a:cubicBezTo>
                  <a:pt x="155085" y="76288"/>
                  <a:pt x="144128" y="65360"/>
                  <a:pt x="130606" y="65360"/>
                </a:cubicBezTo>
                <a:cubicBezTo>
                  <a:pt x="117114" y="65360"/>
                  <a:pt x="106128" y="76288"/>
                  <a:pt x="106128" y="89780"/>
                </a:cubicBezTo>
                <a:cubicBezTo>
                  <a:pt x="106128" y="103272"/>
                  <a:pt x="117114" y="114200"/>
                  <a:pt x="130606" y="114200"/>
                </a:cubicBezTo>
              </a:path>
            </a:pathLst>
          </a:custGeom>
          <a:solidFill>
            <a:srgbClr val="FFFFFF"/>
          </a:solidFill>
          <a:ln w="9193" cap="flat">
            <a:noFill/>
            <a:prstDash val="solid"/>
            <a:miter/>
          </a:ln>
        </p:spPr>
        <p:txBody>
          <a:bodyPr rtlCol="0" anchor="ctr"/>
          <a:lstStyle/>
          <a:p>
            <a:endParaRPr lang="zh-CN" altLang="en-US"/>
          </a:p>
        </p:txBody>
      </p:sp>
      <p:sp>
        <p:nvSpPr>
          <p:cNvPr id="50" name="任意多边形: 形状 49"/>
          <p:cNvSpPr/>
          <p:nvPr>
            <p:custDataLst>
              <p:tags r:id="rId44"/>
            </p:custDataLst>
          </p:nvPr>
        </p:nvSpPr>
        <p:spPr>
          <a:xfrm>
            <a:off x="10529888" y="2958783"/>
            <a:ext cx="259199" cy="259199"/>
          </a:xfrm>
          <a:custGeom>
            <a:avLst/>
            <a:gdLst>
              <a:gd name="connsiteX0" fmla="*/ 129216 w 259199"/>
              <a:gd name="connsiteY0" fmla="*/ 258816 h 259199"/>
              <a:gd name="connsiteX1" fmla="*/ -384 w 259199"/>
              <a:gd name="connsiteY1" fmla="*/ 129216 h 259199"/>
              <a:gd name="connsiteX2" fmla="*/ 129216 w 259199"/>
              <a:gd name="connsiteY2" fmla="*/ -384 h 259199"/>
              <a:gd name="connsiteX3" fmla="*/ 258816 w 259199"/>
              <a:gd name="connsiteY3" fmla="*/ 129216 h 259199"/>
              <a:gd name="connsiteX4" fmla="*/ 129216 w 259199"/>
              <a:gd name="connsiteY4" fmla="*/ 258816 h 259199"/>
              <a:gd name="connsiteX5" fmla="*/ 180656 w 259199"/>
              <a:gd name="connsiteY5" fmla="*/ 65185 h 259199"/>
              <a:gd name="connsiteX6" fmla="*/ 174776 w 259199"/>
              <a:gd name="connsiteY6" fmla="*/ 65185 h 259199"/>
              <a:gd name="connsiteX7" fmla="*/ 57142 w 259199"/>
              <a:gd name="connsiteY7" fmla="*/ 123704 h 259199"/>
              <a:gd name="connsiteX8" fmla="*/ 53616 w 259199"/>
              <a:gd name="connsiteY8" fmla="*/ 128390 h 259199"/>
              <a:gd name="connsiteX9" fmla="*/ 55969 w 259199"/>
              <a:gd name="connsiteY9" fmla="*/ 133076 h 259199"/>
              <a:gd name="connsiteX10" fmla="*/ 84208 w 259199"/>
              <a:gd name="connsiteY10" fmla="*/ 150641 h 259199"/>
              <a:gd name="connsiteX11" fmla="*/ 91268 w 259199"/>
              <a:gd name="connsiteY11" fmla="*/ 149468 h 259199"/>
              <a:gd name="connsiteX12" fmla="*/ 152915 w 259199"/>
              <a:gd name="connsiteY12" fmla="*/ 93916 h 259199"/>
              <a:gd name="connsiteX13" fmla="*/ 154314 w 259199"/>
              <a:gd name="connsiteY13" fmla="*/ 93896 h 259199"/>
              <a:gd name="connsiteX14" fmla="*/ 154629 w 259199"/>
              <a:gd name="connsiteY14" fmla="*/ 94524 h 259199"/>
              <a:gd name="connsiteX15" fmla="*/ 154388 w 259199"/>
              <a:gd name="connsiteY15" fmla="*/ 95184 h 259199"/>
              <a:gd name="connsiteX16" fmla="*/ 99493 w 259199"/>
              <a:gd name="connsiteY16" fmla="*/ 154119 h 259199"/>
              <a:gd name="connsiteX17" fmla="*/ 98327 w 259199"/>
              <a:gd name="connsiteY17" fmla="*/ 157639 h 259199"/>
              <a:gd name="connsiteX18" fmla="*/ 98327 w 259199"/>
              <a:gd name="connsiteY18" fmla="*/ 183389 h 259199"/>
              <a:gd name="connsiteX19" fmla="*/ 101847 w 259199"/>
              <a:gd name="connsiteY19" fmla="*/ 189255 h 259199"/>
              <a:gd name="connsiteX20" fmla="*/ 107727 w 259199"/>
              <a:gd name="connsiteY20" fmla="*/ 188076 h 259199"/>
              <a:gd name="connsiteX21" fmla="*/ 121846 w 259199"/>
              <a:gd name="connsiteY21" fmla="*/ 174024 h 259199"/>
              <a:gd name="connsiteX22" fmla="*/ 150084 w 259199"/>
              <a:gd name="connsiteY22" fmla="*/ 192748 h 259199"/>
              <a:gd name="connsiteX23" fmla="*/ 155964 w 259199"/>
              <a:gd name="connsiteY23" fmla="*/ 193921 h 259199"/>
              <a:gd name="connsiteX24" fmla="*/ 159484 w 259199"/>
              <a:gd name="connsiteY24" fmla="*/ 189235 h 259199"/>
              <a:gd name="connsiteX25" fmla="*/ 183016 w 259199"/>
              <a:gd name="connsiteY25" fmla="*/ 72197 h 259199"/>
              <a:gd name="connsiteX26" fmla="*/ 180656 w 259199"/>
              <a:gd name="connsiteY26" fmla="*/ 65185 h 2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9199" h="259199">
                <a:moveTo>
                  <a:pt x="129216" y="258816"/>
                </a:moveTo>
                <a:cubicBezTo>
                  <a:pt x="57640" y="258816"/>
                  <a:pt x="-384" y="200792"/>
                  <a:pt x="-384" y="129216"/>
                </a:cubicBezTo>
                <a:cubicBezTo>
                  <a:pt x="-384" y="57640"/>
                  <a:pt x="57640" y="-384"/>
                  <a:pt x="129216" y="-384"/>
                </a:cubicBezTo>
                <a:cubicBezTo>
                  <a:pt x="200792" y="-384"/>
                  <a:pt x="258816" y="57640"/>
                  <a:pt x="258816" y="129216"/>
                </a:cubicBezTo>
                <a:cubicBezTo>
                  <a:pt x="258816" y="200792"/>
                  <a:pt x="200792" y="258816"/>
                  <a:pt x="129216" y="258816"/>
                </a:cubicBezTo>
                <a:moveTo>
                  <a:pt x="180656" y="65185"/>
                </a:moveTo>
                <a:cubicBezTo>
                  <a:pt x="178303" y="64012"/>
                  <a:pt x="176666" y="64319"/>
                  <a:pt x="174776" y="65185"/>
                </a:cubicBezTo>
                <a:lnTo>
                  <a:pt x="57142" y="123704"/>
                </a:lnTo>
                <a:cubicBezTo>
                  <a:pt x="55076" y="124884"/>
                  <a:pt x="53616" y="126460"/>
                  <a:pt x="53616" y="128390"/>
                </a:cubicBezTo>
                <a:cubicBezTo>
                  <a:pt x="53616" y="130314"/>
                  <a:pt x="54482" y="132189"/>
                  <a:pt x="55969" y="133076"/>
                </a:cubicBezTo>
                <a:lnTo>
                  <a:pt x="84208" y="150641"/>
                </a:lnTo>
                <a:cubicBezTo>
                  <a:pt x="86554" y="151807"/>
                  <a:pt x="88914" y="151807"/>
                  <a:pt x="91268" y="149468"/>
                </a:cubicBezTo>
                <a:lnTo>
                  <a:pt x="152915" y="93916"/>
                </a:lnTo>
                <a:cubicBezTo>
                  <a:pt x="153311" y="93560"/>
                  <a:pt x="153907" y="93552"/>
                  <a:pt x="154314" y="93896"/>
                </a:cubicBezTo>
                <a:cubicBezTo>
                  <a:pt x="154501" y="94052"/>
                  <a:pt x="154615" y="94280"/>
                  <a:pt x="154629" y="94524"/>
                </a:cubicBezTo>
                <a:cubicBezTo>
                  <a:pt x="154643" y="94768"/>
                  <a:pt x="154556" y="95007"/>
                  <a:pt x="154388" y="95184"/>
                </a:cubicBezTo>
                <a:lnTo>
                  <a:pt x="99493" y="154119"/>
                </a:lnTo>
                <a:cubicBezTo>
                  <a:pt x="98327" y="155293"/>
                  <a:pt x="98327" y="156466"/>
                  <a:pt x="98327" y="157639"/>
                </a:cubicBezTo>
                <a:lnTo>
                  <a:pt x="98327" y="183389"/>
                </a:lnTo>
                <a:cubicBezTo>
                  <a:pt x="98327" y="185736"/>
                  <a:pt x="99493" y="188076"/>
                  <a:pt x="101847" y="189255"/>
                </a:cubicBezTo>
                <a:cubicBezTo>
                  <a:pt x="104207" y="190415"/>
                  <a:pt x="106553" y="189255"/>
                  <a:pt x="107727" y="188076"/>
                </a:cubicBezTo>
                <a:lnTo>
                  <a:pt x="121846" y="174024"/>
                </a:lnTo>
                <a:lnTo>
                  <a:pt x="150084" y="192748"/>
                </a:lnTo>
                <a:cubicBezTo>
                  <a:pt x="151572" y="193921"/>
                  <a:pt x="154948" y="194187"/>
                  <a:pt x="155964" y="193921"/>
                </a:cubicBezTo>
                <a:cubicBezTo>
                  <a:pt x="156980" y="193655"/>
                  <a:pt x="159027" y="191602"/>
                  <a:pt x="159484" y="189235"/>
                </a:cubicBezTo>
                <a:lnTo>
                  <a:pt x="183016" y="72197"/>
                </a:lnTo>
                <a:cubicBezTo>
                  <a:pt x="183575" y="69619"/>
                  <a:pt x="183016" y="66358"/>
                  <a:pt x="180656" y="65185"/>
                </a:cubicBezTo>
              </a:path>
            </a:pathLst>
          </a:custGeom>
          <a:solidFill>
            <a:srgbClr val="FFFFFF"/>
          </a:solidFill>
          <a:ln w="335" cap="flat">
            <a:noFill/>
            <a:prstDash val="solid"/>
            <a:miter/>
          </a:ln>
        </p:spPr>
        <p:txBody>
          <a:bodyPr rtlCol="0" anchor="ctr"/>
          <a:lstStyle/>
          <a:p>
            <a:endParaRPr lang="zh-CN" altLang="en-US"/>
          </a:p>
        </p:txBody>
      </p:sp>
    </p:spTree>
    <p:custDataLst>
      <p:tags r:id="rId45"/>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直播电商组品方法归纳</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50139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．直播电商产品分类</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52" name="表格 51"/>
          <p:cNvGraphicFramePr/>
          <p:nvPr>
            <p:custDataLst>
              <p:tags r:id="rId3"/>
            </p:custDataLst>
          </p:nvPr>
        </p:nvGraphicFramePr>
        <p:xfrm>
          <a:off x="1546225" y="2182495"/>
          <a:ext cx="8749030" cy="3187700"/>
        </p:xfrm>
        <a:graphic>
          <a:graphicData uri="http://schemas.openxmlformats.org/drawingml/2006/table">
            <a:tbl>
              <a:tblPr firstRow="1" bandRow="1">
                <a:tableStyleId>{5C22544A-7EE6-4342-B048-85BDC9FD1C3A}</a:tableStyleId>
              </a:tblPr>
              <a:tblGrid>
                <a:gridCol w="2244725"/>
                <a:gridCol w="6504305"/>
              </a:tblGrid>
              <a:tr h="637540">
                <a:tc>
                  <a:txBody>
                    <a:bodyPr/>
                    <a:p>
                      <a:pPr algn="ctr">
                        <a:buNone/>
                      </a:pPr>
                      <a:r>
                        <a:rPr lang="zh-CN" altLang="en-US">
                          <a:solidFill>
                            <a:schemeClr val="bg1"/>
                          </a:solidFill>
                        </a:rPr>
                        <a:t>品类</a:t>
                      </a:r>
                      <a:endParaRPr lang="zh-CN" altLang="en-US">
                        <a:solidFill>
                          <a:schemeClr val="bg1"/>
                        </a:solidFill>
                      </a:endParaRPr>
                    </a:p>
                  </a:txBody>
                  <a:tcPr/>
                </a:tc>
                <a:tc>
                  <a:txBody>
                    <a:bodyPr/>
                    <a:p>
                      <a:pPr algn="ctr">
                        <a:buNone/>
                      </a:pPr>
                      <a:r>
                        <a:rPr lang="zh-CN" altLang="en-US"/>
                        <a:t>特点</a:t>
                      </a:r>
                      <a:endParaRPr lang="zh-CN" altLang="en-US"/>
                    </a:p>
                  </a:txBody>
                  <a:tcPr/>
                </a:tc>
              </a:tr>
              <a:tr h="637540">
                <a:tc>
                  <a:txBody>
                    <a:bodyPr/>
                    <a:p>
                      <a:pPr algn="ctr">
                        <a:buNone/>
                      </a:pPr>
                      <a:r>
                        <a:rPr lang="zh-CN" altLang="en-US"/>
                        <a:t>引流款</a:t>
                      </a:r>
                      <a:endParaRPr lang="zh-CN" altLang="en-US"/>
                    </a:p>
                  </a:txBody>
                  <a:tcPr/>
                </a:tc>
                <a:tc>
                  <a:txBody>
                    <a:bodyPr/>
                    <a:p>
                      <a:pPr algn="ctr">
                        <a:buNone/>
                      </a:pPr>
                      <a:r>
                        <a:rPr lang="zh-CN" altLang="en-US"/>
                        <a:t>低价商品，为直播间增加热度</a:t>
                      </a:r>
                      <a:endParaRPr lang="zh-CN" altLang="en-US"/>
                    </a:p>
                  </a:txBody>
                  <a:tcPr/>
                </a:tc>
              </a:tr>
              <a:tr h="637540">
                <a:tc>
                  <a:txBody>
                    <a:bodyPr/>
                    <a:p>
                      <a:pPr algn="ctr">
                        <a:buNone/>
                      </a:pPr>
                      <a:r>
                        <a:rPr lang="zh-CN" altLang="en-US"/>
                        <a:t>福利款</a:t>
                      </a:r>
                      <a:endParaRPr lang="zh-CN" altLang="en-US"/>
                    </a:p>
                  </a:txBody>
                  <a:tcPr/>
                </a:tc>
                <a:tc>
                  <a:txBody>
                    <a:bodyPr/>
                    <a:p>
                      <a:pPr algn="ctr">
                        <a:buNone/>
                      </a:pPr>
                      <a:r>
                        <a:rPr lang="zh-CN" altLang="en-US"/>
                        <a:t>回馈粉丝，提高粉丝黏性和复购率</a:t>
                      </a:r>
                      <a:endParaRPr lang="zh-CN" altLang="en-US"/>
                    </a:p>
                  </a:txBody>
                  <a:tcPr/>
                </a:tc>
              </a:tr>
              <a:tr h="637540">
                <a:tc>
                  <a:txBody>
                    <a:bodyPr/>
                    <a:p>
                      <a:pPr algn="ctr">
                        <a:buNone/>
                      </a:pPr>
                      <a:r>
                        <a:rPr lang="zh-CN" altLang="en-US"/>
                        <a:t>利润款</a:t>
                      </a:r>
                      <a:endParaRPr lang="zh-CN" altLang="en-US"/>
                    </a:p>
                  </a:txBody>
                  <a:tcPr/>
                </a:tc>
                <a:tc>
                  <a:txBody>
                    <a:bodyPr/>
                    <a:p>
                      <a:pPr algn="ctr">
                        <a:buNone/>
                      </a:pPr>
                      <a:r>
                        <a:rPr lang="zh-CN" altLang="en-US"/>
                        <a:t>让粉丝感觉超值的同时，拉高店铺利润</a:t>
                      </a:r>
                      <a:endParaRPr lang="zh-CN" altLang="en-US"/>
                    </a:p>
                  </a:txBody>
                  <a:tcPr/>
                </a:tc>
              </a:tr>
              <a:tr h="637540">
                <a:tc>
                  <a:txBody>
                    <a:bodyPr/>
                    <a:p>
                      <a:pPr algn="ctr">
                        <a:buNone/>
                      </a:pPr>
                      <a:r>
                        <a:rPr lang="zh-CN" altLang="en-US"/>
                        <a:t>主推款</a:t>
                      </a:r>
                      <a:endParaRPr lang="zh-CN" altLang="en-US"/>
                    </a:p>
                  </a:txBody>
                  <a:tcPr/>
                </a:tc>
                <a:tc>
                  <a:txBody>
                    <a:bodyPr/>
                    <a:p>
                      <a:pPr algn="ctr">
                        <a:buNone/>
                      </a:pPr>
                      <a:r>
                        <a:rPr lang="zh-CN" altLang="en-US"/>
                        <a:t>品牌主推，当季爆款，承接本场直播</a:t>
                      </a:r>
                      <a:r>
                        <a:rPr lang="en-US" altLang="zh-CN"/>
                        <a:t>80%</a:t>
                      </a:r>
                      <a:r>
                        <a:rPr lang="zh-CN" altLang="en-US"/>
                        <a:t>以上</a:t>
                      </a:r>
                      <a:r>
                        <a:rPr lang="en-US" altLang="zh-CN"/>
                        <a:t>GMV</a:t>
                      </a:r>
                      <a:endParaRPr lang="en-US" altLang="zh-CN"/>
                    </a:p>
                  </a:txBody>
                  <a:tcPr/>
                </a:tc>
              </a:tr>
            </a:tbl>
          </a:graphicData>
        </a:graphic>
      </p:graphicFrame>
      <p:sp>
        <p:nvSpPr>
          <p:cNvPr id="53" name="文本框 52"/>
          <p:cNvSpPr txBox="1"/>
          <p:nvPr/>
        </p:nvSpPr>
        <p:spPr>
          <a:xfrm>
            <a:off x="3735070" y="5603875"/>
            <a:ext cx="3775710" cy="337185"/>
          </a:xfrm>
          <a:prstGeom prst="rect">
            <a:avLst/>
          </a:prstGeom>
          <a:noFill/>
        </p:spPr>
        <p:txBody>
          <a:bodyPr wrap="square" rtlCol="0">
            <a:spAutoFit/>
          </a:bodyPr>
          <a:p>
            <a:pPr algn="ctr"/>
            <a:r>
              <a:rPr lang="zh-CN" altLang="en-US" sz="1600">
                <a:latin typeface="+mj-ea"/>
                <a:ea typeface="+mj-ea"/>
                <a:cs typeface="+mj-ea"/>
              </a:rPr>
              <a:t>表</a:t>
            </a:r>
            <a:r>
              <a:rPr lang="en-US" altLang="zh-CN" sz="1600">
                <a:latin typeface="+mj-ea"/>
                <a:ea typeface="+mj-ea"/>
                <a:cs typeface="+mj-ea"/>
              </a:rPr>
              <a:t>4-1  </a:t>
            </a:r>
            <a:r>
              <a:rPr lang="zh-CN" altLang="en-US" sz="1600">
                <a:latin typeface="+mj-ea"/>
                <a:ea typeface="+mj-ea"/>
                <a:cs typeface="+mj-ea"/>
              </a:rPr>
              <a:t>直播电商产品分类</a:t>
            </a:r>
            <a:endParaRPr lang="zh-CN" altLang="en-US" sz="1600">
              <a:latin typeface="+mj-ea"/>
              <a:ea typeface="+mj-ea"/>
              <a:cs typeface="+mj-ea"/>
            </a:endParaRPr>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直播电商组品方法归纳</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50139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．直播电商产品布局</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147482614" descr="3ee08856b70145fe93a9a4d98dac0ab5_9"/>
          <p:cNvPicPr>
            <a:picLocks noChangeAspect="1"/>
          </p:cNvPicPr>
          <p:nvPr/>
        </p:nvPicPr>
        <p:blipFill>
          <a:blip r:embed="rId3"/>
          <a:srcRect l="9274" t="4297" r="10429" b="9998"/>
          <a:stretch>
            <a:fillRect/>
          </a:stretch>
        </p:blipFill>
        <p:spPr>
          <a:xfrm>
            <a:off x="5683885" y="2512695"/>
            <a:ext cx="5993765" cy="2566670"/>
          </a:xfrm>
          <a:prstGeom prst="rect">
            <a:avLst/>
          </a:prstGeom>
          <a:noFill/>
          <a:ln w="9525">
            <a:noFill/>
          </a:ln>
        </p:spPr>
      </p:pic>
      <p:sp>
        <p:nvSpPr>
          <p:cNvPr id="7" name="文本框 6"/>
          <p:cNvSpPr txBox="1"/>
          <p:nvPr/>
        </p:nvSpPr>
        <p:spPr>
          <a:xfrm>
            <a:off x="607060" y="2446020"/>
            <a:ext cx="4759325" cy="2861310"/>
          </a:xfrm>
          <a:prstGeom prst="rect">
            <a:avLst/>
          </a:prstGeom>
          <a:gradFill>
            <a:gsLst>
              <a:gs pos="100000">
                <a:srgbClr val="FBDFCD"/>
              </a:gs>
              <a:gs pos="0">
                <a:srgbClr val="96CFFA"/>
              </a:gs>
            </a:gsLst>
            <a:lin ang="2700000" scaled="1"/>
          </a:gradFill>
        </p:spPr>
        <p:txBody>
          <a:bodyPr wrap="square" rtlCol="0">
            <a:spAutoFit/>
          </a:bodyPr>
          <a:p>
            <a:pPr>
              <a:lnSpc>
                <a:spcPct val="150000"/>
              </a:lnSpc>
            </a:pPr>
            <a:r>
              <a:rPr lang="en-US" altLang="zh-CN" sz="2000"/>
              <a:t>        </a:t>
            </a:r>
            <a:r>
              <a:rPr lang="zh-CN" altLang="en-US" sz="2000"/>
              <a:t>引流款产品和主打款产品做前端产品进行引流，利润款产品做后端产品进行盈利。引流款产品定位于低价、超值、高频消费，利润款产品定价为高品质、高利润、多卖点，互相搭配才能形成良性的产品组合模式。</a:t>
            </a:r>
            <a:endParaRPr lang="zh-CN" altLang="en-US" sz="2000"/>
          </a:p>
        </p:txBody>
      </p:sp>
    </p:spTree>
    <p:custDataLst>
      <p:tags r:id="rId4"/>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a:t>
            </a:r>
            <a:r>
              <a:rPr lang="zh-CN" altLang="en-US"/>
              <a:t>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活动三</a:t>
            </a:r>
            <a:r>
              <a:rPr lang="en-US" altLang="zh-CN" sz="3200" b="1">
                <a:latin typeface="+mj-ea"/>
                <a:ea typeface="+mj-ea"/>
                <a:cs typeface="+mj-ea"/>
              </a:rPr>
              <a:t> </a:t>
            </a:r>
            <a:r>
              <a:rPr lang="zh-CN" altLang="en-US" sz="3200" b="1">
                <a:latin typeface="+mj-ea"/>
                <a:ea typeface="+mj-ea"/>
                <a:cs typeface="+mj-ea"/>
                <a:sym typeface="+mn-ea"/>
              </a:rPr>
              <a:t>直播电商组品方法归纳</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403225" y="1366520"/>
            <a:ext cx="350139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3</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．直播电商组品策略</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custDataLst>
              <p:tags r:id="rId3"/>
            </p:custDataLst>
          </p:nvPr>
        </p:nvSpPr>
        <p:spPr>
          <a:xfrm>
            <a:off x="700405" y="4471035"/>
            <a:ext cx="1896745" cy="833755"/>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dirty="0">
                <a:solidFill>
                  <a:schemeClr val="tx1"/>
                </a:solidFill>
                <a:latin typeface="+mn-ea"/>
                <a:cs typeface="+mn-ea"/>
              </a:rPr>
              <a:t>单一款式组合</a:t>
            </a:r>
            <a:endParaRPr lang="zh-CN" altLang="en-US" dirty="0">
              <a:solidFill>
                <a:schemeClr val="tx1"/>
              </a:solidFill>
              <a:latin typeface="+mn-ea"/>
              <a:cs typeface="+mn-ea"/>
            </a:endParaRPr>
          </a:p>
        </p:txBody>
      </p:sp>
      <p:sp>
        <p:nvSpPr>
          <p:cNvPr id="30" name="矩形 29"/>
          <p:cNvSpPr/>
          <p:nvPr>
            <p:custDataLst>
              <p:tags r:id="rId4"/>
            </p:custDataLst>
          </p:nvPr>
        </p:nvSpPr>
        <p:spPr>
          <a:xfrm>
            <a:off x="9558020" y="4467225"/>
            <a:ext cx="1934846" cy="84518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dirty="0">
                <a:solidFill>
                  <a:schemeClr val="tx1"/>
                </a:solidFill>
                <a:latin typeface="+mn-ea"/>
                <a:cs typeface="+mn-ea"/>
              </a:rPr>
              <a:t>平台专场组品</a:t>
            </a:r>
            <a:endParaRPr lang="zh-CN" altLang="en-US" dirty="0">
              <a:solidFill>
                <a:schemeClr val="tx1"/>
              </a:solidFill>
              <a:latin typeface="+mn-ea"/>
              <a:cs typeface="+mn-ea"/>
            </a:endParaRPr>
          </a:p>
        </p:txBody>
      </p:sp>
      <p:sp>
        <p:nvSpPr>
          <p:cNvPr id="31" name="任意多边形 9"/>
          <p:cNvSpPr/>
          <p:nvPr>
            <p:custDataLst>
              <p:tags r:id="rId5"/>
            </p:custDataLst>
          </p:nvPr>
        </p:nvSpPr>
        <p:spPr>
          <a:xfrm>
            <a:off x="3199765" y="2295525"/>
            <a:ext cx="5793105" cy="3478530"/>
          </a:xfrm>
          <a:custGeom>
            <a:avLst/>
            <a:gdLst/>
            <a:ahLst/>
            <a:cxnLst>
              <a:cxn ang="3">
                <a:pos x="hc" y="t"/>
              </a:cxn>
              <a:cxn ang="cd2">
                <a:pos x="l" y="vc"/>
              </a:cxn>
              <a:cxn ang="cd4">
                <a:pos x="hc" y="b"/>
              </a:cxn>
              <a:cxn ang="0">
                <a:pos x="r" y="vc"/>
              </a:cxn>
            </a:cxnLst>
            <a:rect l="l" t="t" r="r" b="b"/>
            <a:pathLst>
              <a:path w="9271" h="5567">
                <a:moveTo>
                  <a:pt x="4636" y="0"/>
                </a:moveTo>
                <a:cubicBezTo>
                  <a:pt x="7196" y="0"/>
                  <a:pt x="9271" y="2075"/>
                  <a:pt x="9271" y="4636"/>
                </a:cubicBezTo>
                <a:cubicBezTo>
                  <a:pt x="9271" y="4936"/>
                  <a:pt x="9242" y="5229"/>
                  <a:pt x="9188" y="5513"/>
                </a:cubicBezTo>
                <a:lnTo>
                  <a:pt x="9177" y="5567"/>
                </a:lnTo>
                <a:lnTo>
                  <a:pt x="94" y="5567"/>
                </a:lnTo>
                <a:lnTo>
                  <a:pt x="83" y="5513"/>
                </a:lnTo>
                <a:cubicBezTo>
                  <a:pt x="29" y="5229"/>
                  <a:pt x="0" y="4936"/>
                  <a:pt x="0" y="4636"/>
                </a:cubicBezTo>
                <a:cubicBezTo>
                  <a:pt x="0" y="2075"/>
                  <a:pt x="2075" y="0"/>
                  <a:pt x="4636" y="0"/>
                </a:cubicBezTo>
                <a:close/>
              </a:path>
            </a:pathLst>
          </a:custGeom>
          <a:noFill/>
          <a:ln w="19050" cap="rnd">
            <a:solidFill>
              <a:schemeClr val="accent1">
                <a:alpha val="70000"/>
              </a:schemeClr>
            </a:solidFill>
            <a:prstDash val="sysDash"/>
          </a:ln>
          <a:effectLst>
            <a:outerShdw blurRad="215900" dist="762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ym typeface="+mn-ea"/>
            </a:endParaRPr>
          </a:p>
        </p:txBody>
      </p:sp>
      <p:sp>
        <p:nvSpPr>
          <p:cNvPr id="32" name="任意多边形 16"/>
          <p:cNvSpPr/>
          <p:nvPr>
            <p:custDataLst>
              <p:tags r:id="rId6"/>
            </p:custDataLst>
          </p:nvPr>
        </p:nvSpPr>
        <p:spPr>
          <a:xfrm>
            <a:off x="4779645" y="4189730"/>
            <a:ext cx="2633345" cy="1581150"/>
          </a:xfrm>
          <a:custGeom>
            <a:avLst/>
            <a:gdLst/>
            <a:ahLst/>
            <a:cxnLst>
              <a:cxn ang="3">
                <a:pos x="hc" y="t"/>
              </a:cxn>
              <a:cxn ang="cd2">
                <a:pos x="l" y="vc"/>
              </a:cxn>
              <a:cxn ang="cd4">
                <a:pos x="hc" y="b"/>
              </a:cxn>
              <a:cxn ang="0">
                <a:pos x="r" y="vc"/>
              </a:cxn>
            </a:cxnLst>
            <a:rect l="l" t="t" r="r" b="b"/>
            <a:pathLst>
              <a:path w="9271" h="5567">
                <a:moveTo>
                  <a:pt x="4636" y="0"/>
                </a:moveTo>
                <a:cubicBezTo>
                  <a:pt x="7196" y="0"/>
                  <a:pt x="9271" y="2075"/>
                  <a:pt x="9271" y="4636"/>
                </a:cubicBezTo>
                <a:cubicBezTo>
                  <a:pt x="9271" y="4936"/>
                  <a:pt x="9242" y="5229"/>
                  <a:pt x="9188" y="5513"/>
                </a:cubicBezTo>
                <a:lnTo>
                  <a:pt x="9177" y="5567"/>
                </a:lnTo>
                <a:lnTo>
                  <a:pt x="94" y="5567"/>
                </a:lnTo>
                <a:lnTo>
                  <a:pt x="83" y="5513"/>
                </a:lnTo>
                <a:cubicBezTo>
                  <a:pt x="29" y="5229"/>
                  <a:pt x="0" y="4936"/>
                  <a:pt x="0" y="4636"/>
                </a:cubicBezTo>
                <a:cubicBezTo>
                  <a:pt x="0" y="2075"/>
                  <a:pt x="2075" y="0"/>
                  <a:pt x="4636" y="0"/>
                </a:cubicBezTo>
                <a:close/>
              </a:path>
            </a:pathLst>
          </a:custGeom>
          <a:gradFill>
            <a:gsLst>
              <a:gs pos="44000">
                <a:schemeClr val="accent1"/>
              </a:gs>
              <a:gs pos="0">
                <a:schemeClr val="accent1">
                  <a:lumMod val="40000"/>
                  <a:lumOff val="60000"/>
                </a:schemeClr>
              </a:gs>
              <a:gs pos="66000">
                <a:schemeClr val="accent1"/>
              </a:gs>
              <a:gs pos="100000">
                <a:schemeClr val="accent1"/>
              </a:gs>
            </a:gsLst>
            <a:path path="circle">
              <a:fillToRect r="100000" b="100000"/>
            </a:path>
            <a:tileRect l="-100000" t="-100000"/>
          </a:gradFill>
          <a:ln>
            <a:gradFill>
              <a:gsLst>
                <a:gs pos="37000">
                  <a:schemeClr val="accent1">
                    <a:lumMod val="5000"/>
                    <a:lumOff val="95000"/>
                  </a:schemeClr>
                </a:gs>
                <a:gs pos="0">
                  <a:schemeClr val="accent1">
                    <a:lumMod val="45000"/>
                    <a:lumOff val="55000"/>
                  </a:schemeClr>
                </a:gs>
                <a:gs pos="100000">
                  <a:schemeClr val="bg1"/>
                </a:gs>
                <a:gs pos="71000">
                  <a:schemeClr val="accent1">
                    <a:lumMod val="30000"/>
                    <a:lumOff val="7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sz="2400" b="1" dirty="0">
                <a:solidFill>
                  <a:srgbClr val="FFFFFF"/>
                </a:solidFill>
                <a:latin typeface="+mn-ea"/>
                <a:cs typeface="+mn-ea"/>
                <a:sym typeface="+mn-ea"/>
              </a:rPr>
              <a:t>组品策略</a:t>
            </a:r>
            <a:endParaRPr lang="zh-CN" altLang="en-US" sz="2400" b="1" dirty="0">
              <a:solidFill>
                <a:srgbClr val="FFFFFF"/>
              </a:solidFill>
              <a:latin typeface="+mn-ea"/>
              <a:cs typeface="+mn-ea"/>
              <a:sym typeface="+mn-ea"/>
            </a:endParaRPr>
          </a:p>
        </p:txBody>
      </p:sp>
      <p:cxnSp>
        <p:nvCxnSpPr>
          <p:cNvPr id="33" name="直接连接符 32"/>
          <p:cNvCxnSpPr/>
          <p:nvPr>
            <p:custDataLst>
              <p:tags r:id="rId7"/>
            </p:custDataLst>
          </p:nvPr>
        </p:nvCxnSpPr>
        <p:spPr>
          <a:xfrm>
            <a:off x="1651000" y="5774690"/>
            <a:ext cx="8890000" cy="0"/>
          </a:xfrm>
          <a:prstGeom prst="line">
            <a:avLst/>
          </a:prstGeom>
          <a:ln w="19050">
            <a:solidFill>
              <a:schemeClr val="accent1">
                <a:lumMod val="20000"/>
                <a:lumOff val="80000"/>
                <a:alpha val="70000"/>
              </a:schemeClr>
            </a:solidFill>
          </a:ln>
          <a:effectLst>
            <a:outerShdw blurRad="114300" dist="38100" dir="5400000" algn="t" rotWithShape="0">
              <a:schemeClr val="bg1">
                <a:lumMod val="85000"/>
                <a:alpha val="50000"/>
              </a:schemeClr>
            </a:outerShdw>
          </a:effectLst>
        </p:spPr>
        <p:style>
          <a:lnRef idx="1">
            <a:schemeClr val="accent1"/>
          </a:lnRef>
          <a:fillRef idx="0">
            <a:schemeClr val="accent1"/>
          </a:fillRef>
          <a:effectRef idx="0">
            <a:schemeClr val="accent1"/>
          </a:effectRef>
          <a:fontRef idx="minor">
            <a:schemeClr val="tx1"/>
          </a:fontRef>
        </p:style>
      </p:cxnSp>
      <p:sp>
        <p:nvSpPr>
          <p:cNvPr id="34" name="椭圆 33"/>
          <p:cNvSpPr/>
          <p:nvPr>
            <p:custDataLst>
              <p:tags r:id="rId8"/>
            </p:custDataLst>
          </p:nvPr>
        </p:nvSpPr>
        <p:spPr>
          <a:xfrm>
            <a:off x="3682365" y="2685415"/>
            <a:ext cx="747395" cy="746760"/>
          </a:xfrm>
          <a:prstGeom prst="ellipse">
            <a:avLst/>
          </a:prstGeom>
          <a:noFill/>
          <a:ln>
            <a:gradFill>
              <a:gsLst>
                <a:gs pos="37000">
                  <a:schemeClr val="accent1"/>
                </a:gs>
                <a:gs pos="0">
                  <a:schemeClr val="accent1">
                    <a:lumMod val="45000"/>
                    <a:lumOff val="55000"/>
                  </a:schemeClr>
                </a:gs>
                <a:gs pos="100000">
                  <a:schemeClr val="accent1"/>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0" name="椭圆 39"/>
          <p:cNvSpPr/>
          <p:nvPr>
            <p:custDataLst>
              <p:tags r:id="rId9"/>
            </p:custDataLst>
          </p:nvPr>
        </p:nvSpPr>
        <p:spPr>
          <a:xfrm>
            <a:off x="3766820" y="2769235"/>
            <a:ext cx="579120" cy="579755"/>
          </a:xfrm>
          <a:prstGeom prst="ellipse">
            <a:avLst/>
          </a:prstGeom>
          <a:gradFill>
            <a:gsLst>
              <a:gs pos="44000">
                <a:schemeClr val="accent1"/>
              </a:gs>
              <a:gs pos="0">
                <a:schemeClr val="accent1">
                  <a:lumMod val="40000"/>
                  <a:lumOff val="60000"/>
                </a:schemeClr>
              </a:gs>
              <a:gs pos="66000">
                <a:schemeClr val="accent1"/>
              </a:gs>
              <a:gs pos="100000">
                <a:schemeClr val="accent1"/>
              </a:gs>
            </a:gsLst>
            <a:path path="circle">
              <a:fillToRect r="100000" b="100000"/>
            </a:path>
            <a:tileRect l="-100000" t="-10000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65" name="椭圆 64"/>
          <p:cNvSpPr/>
          <p:nvPr>
            <p:custDataLst>
              <p:tags r:id="rId10"/>
            </p:custDataLst>
          </p:nvPr>
        </p:nvSpPr>
        <p:spPr>
          <a:xfrm>
            <a:off x="7731760" y="2685415"/>
            <a:ext cx="747395" cy="746760"/>
          </a:xfrm>
          <a:prstGeom prst="ellipse">
            <a:avLst/>
          </a:prstGeom>
          <a:noFill/>
          <a:ln>
            <a:gradFill>
              <a:gsLst>
                <a:gs pos="37000">
                  <a:schemeClr val="accent1"/>
                </a:gs>
                <a:gs pos="0">
                  <a:schemeClr val="accent1">
                    <a:lumMod val="45000"/>
                    <a:lumOff val="55000"/>
                  </a:schemeClr>
                </a:gs>
                <a:gs pos="100000">
                  <a:schemeClr val="accent1"/>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64" name="椭圆 63"/>
          <p:cNvSpPr/>
          <p:nvPr>
            <p:custDataLst>
              <p:tags r:id="rId11"/>
            </p:custDataLst>
          </p:nvPr>
        </p:nvSpPr>
        <p:spPr>
          <a:xfrm>
            <a:off x="7816215" y="2769235"/>
            <a:ext cx="579120" cy="579755"/>
          </a:xfrm>
          <a:prstGeom prst="ellipse">
            <a:avLst/>
          </a:prstGeom>
          <a:gradFill>
            <a:gsLst>
              <a:gs pos="44000">
                <a:schemeClr val="accent1"/>
              </a:gs>
              <a:gs pos="0">
                <a:schemeClr val="accent1">
                  <a:lumMod val="40000"/>
                  <a:lumOff val="60000"/>
                </a:schemeClr>
              </a:gs>
              <a:gs pos="66000">
                <a:schemeClr val="accent1"/>
              </a:gs>
              <a:gs pos="100000">
                <a:schemeClr val="accent1"/>
              </a:gs>
            </a:gsLst>
            <a:path path="circle">
              <a:fillToRect r="100000" b="100000"/>
            </a:path>
            <a:tileRect l="-100000" t="-10000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1" name="椭圆 40"/>
          <p:cNvSpPr/>
          <p:nvPr>
            <p:custDataLst>
              <p:tags r:id="rId12"/>
            </p:custDataLst>
          </p:nvPr>
        </p:nvSpPr>
        <p:spPr>
          <a:xfrm>
            <a:off x="5721350" y="1990725"/>
            <a:ext cx="747395" cy="746760"/>
          </a:xfrm>
          <a:prstGeom prst="ellipse">
            <a:avLst/>
          </a:prstGeom>
          <a:noFill/>
          <a:ln>
            <a:gradFill>
              <a:gsLst>
                <a:gs pos="37000">
                  <a:schemeClr val="accent1"/>
                </a:gs>
                <a:gs pos="0">
                  <a:schemeClr val="accent1">
                    <a:lumMod val="45000"/>
                    <a:lumOff val="55000"/>
                  </a:schemeClr>
                </a:gs>
                <a:gs pos="100000">
                  <a:schemeClr val="accent1"/>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2" name="椭圆 41"/>
          <p:cNvSpPr/>
          <p:nvPr>
            <p:custDataLst>
              <p:tags r:id="rId13"/>
            </p:custDataLst>
          </p:nvPr>
        </p:nvSpPr>
        <p:spPr>
          <a:xfrm>
            <a:off x="5805170" y="2074545"/>
            <a:ext cx="579120" cy="579755"/>
          </a:xfrm>
          <a:prstGeom prst="ellipse">
            <a:avLst/>
          </a:prstGeom>
          <a:gradFill>
            <a:gsLst>
              <a:gs pos="44000">
                <a:schemeClr val="accent1"/>
              </a:gs>
              <a:gs pos="0">
                <a:schemeClr val="accent1">
                  <a:lumMod val="40000"/>
                  <a:lumOff val="60000"/>
                </a:schemeClr>
              </a:gs>
              <a:gs pos="66000">
                <a:schemeClr val="accent1"/>
              </a:gs>
              <a:gs pos="100000">
                <a:schemeClr val="accent1"/>
              </a:gs>
            </a:gsLst>
            <a:path path="circle">
              <a:fillToRect r="100000" b="100000"/>
            </a:path>
            <a:tileRect l="-100000" t="-10000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7" name="椭圆 46"/>
          <p:cNvSpPr/>
          <p:nvPr>
            <p:custDataLst>
              <p:tags r:id="rId14"/>
            </p:custDataLst>
          </p:nvPr>
        </p:nvSpPr>
        <p:spPr>
          <a:xfrm>
            <a:off x="2793365" y="4378325"/>
            <a:ext cx="747395" cy="746760"/>
          </a:xfrm>
          <a:prstGeom prst="ellipse">
            <a:avLst/>
          </a:prstGeom>
          <a:noFill/>
          <a:ln>
            <a:gradFill>
              <a:gsLst>
                <a:gs pos="37000">
                  <a:schemeClr val="accent1"/>
                </a:gs>
                <a:gs pos="0">
                  <a:schemeClr val="accent1">
                    <a:lumMod val="45000"/>
                    <a:lumOff val="55000"/>
                  </a:schemeClr>
                </a:gs>
                <a:gs pos="100000">
                  <a:schemeClr val="accent1"/>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8" name="椭圆 47"/>
          <p:cNvSpPr/>
          <p:nvPr>
            <p:custDataLst>
              <p:tags r:id="rId15"/>
            </p:custDataLst>
          </p:nvPr>
        </p:nvSpPr>
        <p:spPr>
          <a:xfrm>
            <a:off x="2877820" y="4462145"/>
            <a:ext cx="579120" cy="579755"/>
          </a:xfrm>
          <a:prstGeom prst="ellipse">
            <a:avLst/>
          </a:prstGeom>
          <a:gradFill>
            <a:gsLst>
              <a:gs pos="44000">
                <a:schemeClr val="accent1"/>
              </a:gs>
              <a:gs pos="0">
                <a:schemeClr val="accent1">
                  <a:lumMod val="40000"/>
                  <a:lumOff val="60000"/>
                </a:schemeClr>
              </a:gs>
              <a:gs pos="66000">
                <a:schemeClr val="accent1"/>
              </a:gs>
              <a:gs pos="100000">
                <a:schemeClr val="accent1"/>
              </a:gs>
            </a:gsLst>
            <a:path path="circle">
              <a:fillToRect r="100000" b="100000"/>
            </a:path>
            <a:tileRect l="-100000" t="-10000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49" name="椭圆 48"/>
          <p:cNvSpPr/>
          <p:nvPr>
            <p:custDataLst>
              <p:tags r:id="rId16"/>
            </p:custDataLst>
          </p:nvPr>
        </p:nvSpPr>
        <p:spPr>
          <a:xfrm>
            <a:off x="8637905" y="4378325"/>
            <a:ext cx="747395" cy="746760"/>
          </a:xfrm>
          <a:prstGeom prst="ellipse">
            <a:avLst/>
          </a:prstGeom>
          <a:noFill/>
          <a:ln>
            <a:gradFill>
              <a:gsLst>
                <a:gs pos="37000">
                  <a:schemeClr val="accent1"/>
                </a:gs>
                <a:gs pos="0">
                  <a:schemeClr val="accent1">
                    <a:lumMod val="45000"/>
                    <a:lumOff val="55000"/>
                  </a:schemeClr>
                </a:gs>
                <a:gs pos="100000">
                  <a:schemeClr val="accent1"/>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50" name="椭圆 49"/>
          <p:cNvSpPr/>
          <p:nvPr>
            <p:custDataLst>
              <p:tags r:id="rId17"/>
            </p:custDataLst>
          </p:nvPr>
        </p:nvSpPr>
        <p:spPr>
          <a:xfrm>
            <a:off x="8722360" y="4462145"/>
            <a:ext cx="579120" cy="579755"/>
          </a:xfrm>
          <a:prstGeom prst="ellipse">
            <a:avLst/>
          </a:prstGeom>
          <a:gradFill>
            <a:gsLst>
              <a:gs pos="44000">
                <a:schemeClr val="accent1"/>
              </a:gs>
              <a:gs pos="0">
                <a:schemeClr val="accent1">
                  <a:lumMod val="40000"/>
                  <a:lumOff val="60000"/>
                </a:schemeClr>
              </a:gs>
              <a:gs pos="66000">
                <a:schemeClr val="accent1"/>
              </a:gs>
              <a:gs pos="100000">
                <a:schemeClr val="accent1"/>
              </a:gs>
            </a:gsLst>
            <a:path path="circle">
              <a:fillToRect r="100000" b="100000"/>
            </a:path>
            <a:tileRect l="-100000" t="-100000"/>
          </a:gradFill>
          <a:ln>
            <a:gradFill>
              <a:gsLst>
                <a:gs pos="37000">
                  <a:srgbClr val="FFFFFF"/>
                </a:gs>
                <a:gs pos="0">
                  <a:schemeClr val="accent1">
                    <a:lumMod val="45000"/>
                    <a:lumOff val="55000"/>
                  </a:schemeClr>
                </a:gs>
                <a:gs pos="100000">
                  <a:srgbClr val="FFFFFF"/>
                </a:gs>
                <a:gs pos="71000">
                  <a:schemeClr val="accent1">
                    <a:lumMod val="30000"/>
                    <a:lumOff val="70000"/>
                  </a:schemeClr>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a:sym typeface="+mn-ea"/>
            </a:endParaRPr>
          </a:p>
        </p:txBody>
      </p:sp>
      <p:sp>
        <p:nvSpPr>
          <p:cNvPr id="55" name="图片 8" descr="343439383331313b343532303032343bb7a2b2bcb9dcc0ed"/>
          <p:cNvSpPr/>
          <p:nvPr>
            <p:custDataLst>
              <p:tags r:id="rId18"/>
            </p:custDataLst>
          </p:nvPr>
        </p:nvSpPr>
        <p:spPr>
          <a:xfrm>
            <a:off x="7958455" y="2965450"/>
            <a:ext cx="294005" cy="186690"/>
          </a:xfrm>
          <a:custGeom>
            <a:avLst/>
            <a:gdLst>
              <a:gd name="connsiteX0" fmla="*/ 771225 w 914399"/>
              <a:gd name="connsiteY0" fmla="*/ 272897 h 620485"/>
              <a:gd name="connsiteX1" fmla="*/ 574406 w 914399"/>
              <a:gd name="connsiteY1" fmla="*/ 1608 h 620485"/>
              <a:gd name="connsiteX2" fmla="*/ 334928 w 914399"/>
              <a:gd name="connsiteY2" fmla="*/ 159792 h 620485"/>
              <a:gd name="connsiteX3" fmla="*/ 204784 w 914399"/>
              <a:gd name="connsiteY3" fmla="*/ 149840 h 620485"/>
              <a:gd name="connsiteX4" fmla="*/ 149363 w 914399"/>
              <a:gd name="connsiteY4" fmla="*/ 272377 h 620485"/>
              <a:gd name="connsiteX5" fmla="*/ 114 w 914399"/>
              <a:gd name="connsiteY5" fmla="*/ 460712 h 620485"/>
              <a:gd name="connsiteX6" fmla="*/ 162122 w 914399"/>
              <a:gd name="connsiteY6" fmla="*/ 620604 h 620485"/>
              <a:gd name="connsiteX7" fmla="*/ 411940 w 914399"/>
              <a:gd name="connsiteY7" fmla="*/ 620604 h 620485"/>
              <a:gd name="connsiteX8" fmla="*/ 411940 w 914399"/>
              <a:gd name="connsiteY8" fmla="*/ 455144 h 620485"/>
              <a:gd name="connsiteX9" fmla="*/ 333423 w 914399"/>
              <a:gd name="connsiteY9" fmla="*/ 455144 h 620485"/>
              <a:gd name="connsiteX10" fmla="*/ 465462 w 914399"/>
              <a:gd name="connsiteY10" fmla="*/ 306836 h 620485"/>
              <a:gd name="connsiteX11" fmla="*/ 597505 w 914399"/>
              <a:gd name="connsiteY11" fmla="*/ 455144 h 620485"/>
              <a:gd name="connsiteX12" fmla="*/ 518984 w 914399"/>
              <a:gd name="connsiteY12" fmla="*/ 455144 h 620485"/>
              <a:gd name="connsiteX13" fmla="*/ 518984 w 914399"/>
              <a:gd name="connsiteY13" fmla="*/ 620604 h 620485"/>
              <a:gd name="connsiteX14" fmla="*/ 745706 w 914399"/>
              <a:gd name="connsiteY14" fmla="*/ 620604 h 620485"/>
              <a:gd name="connsiteX15" fmla="*/ 914060 w 914399"/>
              <a:gd name="connsiteY15" fmla="*/ 470143 h 620485"/>
              <a:gd name="connsiteX16" fmla="*/ 771225 w 914399"/>
              <a:gd name="connsiteY16" fmla="*/ 272897 h 62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4399" h="620485">
                <a:moveTo>
                  <a:pt x="771225" y="272897"/>
                </a:moveTo>
                <a:cubicBezTo>
                  <a:pt x="771225" y="272897"/>
                  <a:pt x="788432" y="29457"/>
                  <a:pt x="574406" y="1608"/>
                </a:cubicBezTo>
                <a:cubicBezTo>
                  <a:pt x="390805" y="-17850"/>
                  <a:pt x="334928" y="159792"/>
                  <a:pt x="334928" y="159792"/>
                </a:cubicBezTo>
                <a:cubicBezTo>
                  <a:pt x="334928" y="159792"/>
                  <a:pt x="279375" y="104093"/>
                  <a:pt x="204784" y="149840"/>
                </a:cubicBezTo>
                <a:cubicBezTo>
                  <a:pt x="137520" y="192691"/>
                  <a:pt x="149363" y="272377"/>
                  <a:pt x="149363" y="272377"/>
                </a:cubicBezTo>
                <a:cubicBezTo>
                  <a:pt x="149363" y="272377"/>
                  <a:pt x="114" y="301934"/>
                  <a:pt x="114" y="460712"/>
                </a:cubicBezTo>
                <a:cubicBezTo>
                  <a:pt x="3582" y="618896"/>
                  <a:pt x="162122" y="620604"/>
                  <a:pt x="162122" y="620604"/>
                </a:cubicBezTo>
                <a:lnTo>
                  <a:pt x="411940" y="620604"/>
                </a:lnTo>
                <a:lnTo>
                  <a:pt x="411940" y="455144"/>
                </a:lnTo>
                <a:lnTo>
                  <a:pt x="333423" y="455144"/>
                </a:lnTo>
                <a:lnTo>
                  <a:pt x="465462" y="306836"/>
                </a:lnTo>
                <a:lnTo>
                  <a:pt x="597505" y="455144"/>
                </a:lnTo>
                <a:lnTo>
                  <a:pt x="518984" y="455144"/>
                </a:lnTo>
                <a:lnTo>
                  <a:pt x="518984" y="620604"/>
                </a:lnTo>
                <a:lnTo>
                  <a:pt x="745706" y="620604"/>
                </a:lnTo>
                <a:cubicBezTo>
                  <a:pt x="745706" y="620604"/>
                  <a:pt x="893450" y="620604"/>
                  <a:pt x="914060" y="470143"/>
                </a:cubicBezTo>
                <a:cubicBezTo>
                  <a:pt x="923874" y="305276"/>
                  <a:pt x="771225" y="272897"/>
                  <a:pt x="771225" y="272897"/>
                </a:cubicBezTo>
                <a:close/>
              </a:path>
            </a:pathLst>
          </a:custGeom>
          <a:solidFill>
            <a:srgbClr val="FFFFFF"/>
          </a:solidFill>
          <a:ln w="32658" cap="flat">
            <a:noFill/>
            <a:prstDash val="solid"/>
            <a:miter/>
          </a:ln>
        </p:spPr>
        <p:txBody>
          <a:bodyPr rtlCol="0" anchor="ctr">
            <a:normAutofit fontScale="35000" lnSpcReduction="20000"/>
          </a:bodyPr>
          <a:lstStyle/>
          <a:p>
            <a:endParaRPr lang="en-US" altLang="zh-CN">
              <a:solidFill>
                <a:srgbClr val="FFFFFF"/>
              </a:solidFill>
            </a:endParaRPr>
          </a:p>
        </p:txBody>
      </p:sp>
      <p:sp>
        <p:nvSpPr>
          <p:cNvPr id="56" name="图片 12" descr="343439383331313b343532303032383bbfcdbba7b9dcc0ed"/>
          <p:cNvSpPr/>
          <p:nvPr>
            <p:custDataLst>
              <p:tags r:id="rId19"/>
            </p:custDataLst>
          </p:nvPr>
        </p:nvSpPr>
        <p:spPr>
          <a:xfrm>
            <a:off x="5953760" y="2228215"/>
            <a:ext cx="281940" cy="272415"/>
          </a:xfrm>
          <a:custGeom>
            <a:avLst/>
            <a:gdLst>
              <a:gd name="connsiteX0" fmla="*/ 691517 w 914399"/>
              <a:gd name="connsiteY0" fmla="*/ 690236 h 882013"/>
              <a:gd name="connsiteX1" fmla="*/ 497647 w 914399"/>
              <a:gd name="connsiteY1" fmla="*/ 544490 h 882013"/>
              <a:gd name="connsiteX2" fmla="*/ 486165 w 914399"/>
              <a:gd name="connsiteY2" fmla="*/ 513880 h 882013"/>
              <a:gd name="connsiteX3" fmla="*/ 486165 w 914399"/>
              <a:gd name="connsiteY3" fmla="*/ 513422 h 882013"/>
              <a:gd name="connsiteX4" fmla="*/ 487541 w 914399"/>
              <a:gd name="connsiteY4" fmla="*/ 510683 h 882013"/>
              <a:gd name="connsiteX5" fmla="*/ 560127 w 914399"/>
              <a:gd name="connsiteY5" fmla="*/ 315594 h 882013"/>
              <a:gd name="connsiteX6" fmla="*/ 484324 w 914399"/>
              <a:gd name="connsiteY6" fmla="*/ 107255 h 882013"/>
              <a:gd name="connsiteX7" fmla="*/ 480189 w 914399"/>
              <a:gd name="connsiteY7" fmla="*/ 81213 h 882013"/>
              <a:gd name="connsiteX8" fmla="*/ 606068 w 914399"/>
              <a:gd name="connsiteY8" fmla="*/ 345 h 882013"/>
              <a:gd name="connsiteX9" fmla="*/ 771454 w 914399"/>
              <a:gd name="connsiteY9" fmla="*/ 141978 h 882013"/>
              <a:gd name="connsiteX10" fmla="*/ 716326 w 914399"/>
              <a:gd name="connsiteY10" fmla="*/ 352144 h 882013"/>
              <a:gd name="connsiteX11" fmla="*/ 697949 w 914399"/>
              <a:gd name="connsiteY11" fmla="*/ 374989 h 882013"/>
              <a:gd name="connsiteX12" fmla="*/ 696109 w 914399"/>
              <a:gd name="connsiteY12" fmla="*/ 410169 h 882013"/>
              <a:gd name="connsiteX13" fmla="*/ 703003 w 914399"/>
              <a:gd name="connsiteY13" fmla="*/ 421590 h 882013"/>
              <a:gd name="connsiteX14" fmla="*/ 758131 w 914399"/>
              <a:gd name="connsiteY14" fmla="*/ 448546 h 882013"/>
              <a:gd name="connsiteX15" fmla="*/ 817853 w 914399"/>
              <a:gd name="connsiteY15" fmla="*/ 475960 h 882013"/>
              <a:gd name="connsiteX16" fmla="*/ 909734 w 914399"/>
              <a:gd name="connsiteY16" fmla="*/ 558199 h 882013"/>
              <a:gd name="connsiteX17" fmla="*/ 900546 w 914399"/>
              <a:gd name="connsiteY17" fmla="*/ 645004 h 882013"/>
              <a:gd name="connsiteX18" fmla="*/ 714028 w 914399"/>
              <a:gd name="connsiteY18" fmla="*/ 702571 h 882013"/>
              <a:gd name="connsiteX19" fmla="*/ 691517 w 914399"/>
              <a:gd name="connsiteY19" fmla="*/ 690236 h 882013"/>
              <a:gd name="connsiteX20" fmla="*/ 114 w 914399"/>
              <a:gd name="connsiteY20" fmla="*/ 781614 h 882013"/>
              <a:gd name="connsiteX21" fmla="*/ 114 w 914399"/>
              <a:gd name="connsiteY21" fmla="*/ 749630 h 882013"/>
              <a:gd name="connsiteX22" fmla="*/ 9302 w 914399"/>
              <a:gd name="connsiteY22" fmla="*/ 722219 h 882013"/>
              <a:gd name="connsiteX23" fmla="*/ 95211 w 914399"/>
              <a:gd name="connsiteY23" fmla="*/ 640892 h 882013"/>
              <a:gd name="connsiteX24" fmla="*/ 97967 w 914399"/>
              <a:gd name="connsiteY24" fmla="*/ 639065 h 882013"/>
              <a:gd name="connsiteX25" fmla="*/ 183875 w 914399"/>
              <a:gd name="connsiteY25" fmla="*/ 598861 h 882013"/>
              <a:gd name="connsiteX26" fmla="*/ 211440 w 914399"/>
              <a:gd name="connsiteY26" fmla="*/ 587437 h 882013"/>
              <a:gd name="connsiteX27" fmla="*/ 219250 w 914399"/>
              <a:gd name="connsiteY27" fmla="*/ 581498 h 882013"/>
              <a:gd name="connsiteX28" fmla="*/ 233951 w 914399"/>
              <a:gd name="connsiteY28" fmla="*/ 507483 h 882013"/>
              <a:gd name="connsiteX29" fmla="*/ 216034 w 914399"/>
              <a:gd name="connsiteY29" fmla="*/ 485096 h 882013"/>
              <a:gd name="connsiteX30" fmla="*/ 215115 w 914399"/>
              <a:gd name="connsiteY30" fmla="*/ 484184 h 882013"/>
              <a:gd name="connsiteX31" fmla="*/ 146664 w 914399"/>
              <a:gd name="connsiteY31" fmla="*/ 269905 h 882013"/>
              <a:gd name="connsiteX32" fmla="*/ 316643 w 914399"/>
              <a:gd name="connsiteY32" fmla="*/ 114565 h 882013"/>
              <a:gd name="connsiteX33" fmla="*/ 491218 w 914399"/>
              <a:gd name="connsiteY33" fmla="*/ 268992 h 882013"/>
              <a:gd name="connsiteX34" fmla="*/ 491675 w 914399"/>
              <a:gd name="connsiteY34" fmla="*/ 271276 h 882013"/>
              <a:gd name="connsiteX35" fmla="*/ 468707 w 914399"/>
              <a:gd name="connsiteY35" fmla="*/ 407427 h 882013"/>
              <a:gd name="connsiteX36" fmla="*/ 423685 w 914399"/>
              <a:gd name="connsiteY36" fmla="*/ 483726 h 882013"/>
              <a:gd name="connsiteX37" fmla="*/ 421848 w 914399"/>
              <a:gd name="connsiteY37" fmla="*/ 486469 h 882013"/>
              <a:gd name="connsiteX38" fmla="*/ 405308 w 914399"/>
              <a:gd name="connsiteY38" fmla="*/ 505656 h 882013"/>
              <a:gd name="connsiteX39" fmla="*/ 403471 w 914399"/>
              <a:gd name="connsiteY39" fmla="*/ 510225 h 882013"/>
              <a:gd name="connsiteX40" fmla="*/ 413578 w 914399"/>
              <a:gd name="connsiteY40" fmla="*/ 585610 h 882013"/>
              <a:gd name="connsiteX41" fmla="*/ 449412 w 914399"/>
              <a:gd name="connsiteY41" fmla="*/ 598861 h 882013"/>
              <a:gd name="connsiteX42" fmla="*/ 451707 w 914399"/>
              <a:gd name="connsiteY42" fmla="*/ 599773 h 882013"/>
              <a:gd name="connsiteX43" fmla="*/ 601472 w 914399"/>
              <a:gd name="connsiteY43" fmla="*/ 685669 h 882013"/>
              <a:gd name="connsiteX44" fmla="*/ 602852 w 914399"/>
              <a:gd name="connsiteY44" fmla="*/ 686581 h 882013"/>
              <a:gd name="connsiteX45" fmla="*/ 636849 w 914399"/>
              <a:gd name="connsiteY45" fmla="*/ 736382 h 882013"/>
              <a:gd name="connsiteX46" fmla="*/ 638686 w 914399"/>
              <a:gd name="connsiteY46" fmla="*/ 751915 h 882013"/>
              <a:gd name="connsiteX47" fmla="*/ 638686 w 914399"/>
              <a:gd name="connsiteY47" fmla="*/ 787553 h 882013"/>
              <a:gd name="connsiteX48" fmla="*/ 637767 w 914399"/>
              <a:gd name="connsiteY48" fmla="*/ 793949 h 882013"/>
              <a:gd name="connsiteX49" fmla="*/ 500864 w 914399"/>
              <a:gd name="connsiteY49" fmla="*/ 868422 h 882013"/>
              <a:gd name="connsiteX50" fmla="*/ 151717 w 914399"/>
              <a:gd name="connsiteY50" fmla="*/ 868422 h 882013"/>
              <a:gd name="connsiteX51" fmla="*/ 18490 w 914399"/>
              <a:gd name="connsiteY51" fmla="*/ 813594 h 882013"/>
              <a:gd name="connsiteX52" fmla="*/ 114 w 914399"/>
              <a:gd name="connsiteY52" fmla="*/ 781614 h 88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4399" h="882013">
                <a:moveTo>
                  <a:pt x="691517" y="690236"/>
                </a:moveTo>
                <a:cubicBezTo>
                  <a:pt x="652009" y="615766"/>
                  <a:pt x="579422" y="576932"/>
                  <a:pt x="497647" y="544490"/>
                </a:cubicBezTo>
                <a:cubicBezTo>
                  <a:pt x="485243" y="539466"/>
                  <a:pt x="480189" y="525303"/>
                  <a:pt x="486165" y="513880"/>
                </a:cubicBezTo>
                <a:lnTo>
                  <a:pt x="486165" y="513422"/>
                </a:lnTo>
                <a:lnTo>
                  <a:pt x="487541" y="510683"/>
                </a:lnTo>
                <a:cubicBezTo>
                  <a:pt x="523836" y="460424"/>
                  <a:pt x="555532" y="396918"/>
                  <a:pt x="560127" y="315594"/>
                </a:cubicBezTo>
                <a:cubicBezTo>
                  <a:pt x="568855" y="222390"/>
                  <a:pt x="533481" y="156599"/>
                  <a:pt x="484324" y="107255"/>
                </a:cubicBezTo>
                <a:cubicBezTo>
                  <a:pt x="477434" y="100402"/>
                  <a:pt x="475597" y="89894"/>
                  <a:pt x="480189" y="81213"/>
                </a:cubicBezTo>
                <a:cubicBezTo>
                  <a:pt x="503619" y="38266"/>
                  <a:pt x="539914" y="4457"/>
                  <a:pt x="606068" y="345"/>
                </a:cubicBezTo>
                <a:cubicBezTo>
                  <a:pt x="707137" y="-4224"/>
                  <a:pt x="762266" y="59740"/>
                  <a:pt x="771454" y="141978"/>
                </a:cubicBezTo>
                <a:cubicBezTo>
                  <a:pt x="785235" y="233355"/>
                  <a:pt x="753078" y="306456"/>
                  <a:pt x="716326" y="352144"/>
                </a:cubicBezTo>
                <a:cubicBezTo>
                  <a:pt x="711730" y="361283"/>
                  <a:pt x="702542" y="365849"/>
                  <a:pt x="697949" y="374989"/>
                </a:cubicBezTo>
                <a:cubicBezTo>
                  <a:pt x="694272" y="382297"/>
                  <a:pt x="693354" y="399203"/>
                  <a:pt x="696109" y="410169"/>
                </a:cubicBezTo>
                <a:cubicBezTo>
                  <a:pt x="697031" y="414738"/>
                  <a:pt x="699325" y="418393"/>
                  <a:pt x="703003" y="421590"/>
                </a:cubicBezTo>
                <a:cubicBezTo>
                  <a:pt x="715865" y="432556"/>
                  <a:pt x="742050" y="440322"/>
                  <a:pt x="758131" y="448546"/>
                </a:cubicBezTo>
                <a:cubicBezTo>
                  <a:pt x="781100" y="457685"/>
                  <a:pt x="799476" y="466821"/>
                  <a:pt x="817853" y="475960"/>
                </a:cubicBezTo>
                <a:cubicBezTo>
                  <a:pt x="854605" y="494235"/>
                  <a:pt x="895950" y="521646"/>
                  <a:pt x="909734" y="558199"/>
                </a:cubicBezTo>
                <a:cubicBezTo>
                  <a:pt x="918922" y="581043"/>
                  <a:pt x="914327" y="626729"/>
                  <a:pt x="900546" y="645004"/>
                </a:cubicBezTo>
                <a:cubicBezTo>
                  <a:pt x="870684" y="687496"/>
                  <a:pt x="784774" y="694348"/>
                  <a:pt x="714028" y="702571"/>
                </a:cubicBezTo>
                <a:cubicBezTo>
                  <a:pt x="704840" y="703029"/>
                  <a:pt x="696109" y="698459"/>
                  <a:pt x="691517" y="690236"/>
                </a:cubicBezTo>
                <a:moveTo>
                  <a:pt x="114" y="781614"/>
                </a:moveTo>
                <a:lnTo>
                  <a:pt x="114" y="749630"/>
                </a:lnTo>
                <a:cubicBezTo>
                  <a:pt x="114" y="740494"/>
                  <a:pt x="4708" y="731355"/>
                  <a:pt x="9302" y="722219"/>
                </a:cubicBezTo>
                <a:cubicBezTo>
                  <a:pt x="27219" y="686124"/>
                  <a:pt x="63512" y="663282"/>
                  <a:pt x="95211" y="640892"/>
                </a:cubicBezTo>
                <a:cubicBezTo>
                  <a:pt x="96129" y="640438"/>
                  <a:pt x="97048" y="639523"/>
                  <a:pt x="97967" y="639065"/>
                </a:cubicBezTo>
                <a:cubicBezTo>
                  <a:pt x="125072" y="625817"/>
                  <a:pt x="152177" y="612109"/>
                  <a:pt x="183875" y="598861"/>
                </a:cubicBezTo>
                <a:cubicBezTo>
                  <a:pt x="191685" y="595207"/>
                  <a:pt x="202711" y="591095"/>
                  <a:pt x="211440" y="587437"/>
                </a:cubicBezTo>
                <a:cubicBezTo>
                  <a:pt x="214655" y="586067"/>
                  <a:pt x="217412" y="584240"/>
                  <a:pt x="219250" y="581498"/>
                </a:cubicBezTo>
                <a:cubicBezTo>
                  <a:pt x="232572" y="565508"/>
                  <a:pt x="246814" y="532612"/>
                  <a:pt x="233951" y="507483"/>
                </a:cubicBezTo>
                <a:cubicBezTo>
                  <a:pt x="229357" y="498347"/>
                  <a:pt x="224762" y="493777"/>
                  <a:pt x="216034" y="485096"/>
                </a:cubicBezTo>
                <a:lnTo>
                  <a:pt x="215115" y="484184"/>
                </a:lnTo>
                <a:cubicBezTo>
                  <a:pt x="173769" y="438495"/>
                  <a:pt x="137476" y="360826"/>
                  <a:pt x="146664" y="269905"/>
                </a:cubicBezTo>
                <a:cubicBezTo>
                  <a:pt x="155852" y="178529"/>
                  <a:pt x="215574" y="114565"/>
                  <a:pt x="316643" y="114565"/>
                </a:cubicBezTo>
                <a:cubicBezTo>
                  <a:pt x="417252" y="114565"/>
                  <a:pt x="476976" y="178072"/>
                  <a:pt x="491218" y="268992"/>
                </a:cubicBezTo>
                <a:cubicBezTo>
                  <a:pt x="491218" y="269905"/>
                  <a:pt x="491218" y="270362"/>
                  <a:pt x="491675" y="271276"/>
                </a:cubicBezTo>
                <a:cubicBezTo>
                  <a:pt x="495810" y="325645"/>
                  <a:pt x="482487" y="375446"/>
                  <a:pt x="468707" y="407427"/>
                </a:cubicBezTo>
                <a:cubicBezTo>
                  <a:pt x="455384" y="438953"/>
                  <a:pt x="441600" y="461339"/>
                  <a:pt x="423685" y="483726"/>
                </a:cubicBezTo>
                <a:cubicBezTo>
                  <a:pt x="422766" y="484638"/>
                  <a:pt x="422305" y="485554"/>
                  <a:pt x="421848" y="486469"/>
                </a:cubicBezTo>
                <a:cubicBezTo>
                  <a:pt x="417252" y="493777"/>
                  <a:pt x="409901" y="498347"/>
                  <a:pt x="405308" y="505656"/>
                </a:cubicBezTo>
                <a:cubicBezTo>
                  <a:pt x="404390" y="507028"/>
                  <a:pt x="403929" y="508398"/>
                  <a:pt x="403471" y="510225"/>
                </a:cubicBezTo>
                <a:cubicBezTo>
                  <a:pt x="395659" y="537182"/>
                  <a:pt x="404390" y="572362"/>
                  <a:pt x="413578" y="585610"/>
                </a:cubicBezTo>
                <a:cubicBezTo>
                  <a:pt x="418170" y="594291"/>
                  <a:pt x="435628" y="594749"/>
                  <a:pt x="449412" y="598861"/>
                </a:cubicBezTo>
                <a:cubicBezTo>
                  <a:pt x="450330" y="599318"/>
                  <a:pt x="450788" y="599318"/>
                  <a:pt x="451707" y="599773"/>
                </a:cubicBezTo>
                <a:cubicBezTo>
                  <a:pt x="506378" y="622617"/>
                  <a:pt x="560588" y="649574"/>
                  <a:pt x="601472" y="685669"/>
                </a:cubicBezTo>
                <a:cubicBezTo>
                  <a:pt x="601933" y="686124"/>
                  <a:pt x="602391" y="686581"/>
                  <a:pt x="602852" y="686581"/>
                </a:cubicBezTo>
                <a:cubicBezTo>
                  <a:pt x="614795" y="698459"/>
                  <a:pt x="630416" y="714453"/>
                  <a:pt x="636849" y="736382"/>
                </a:cubicBezTo>
                <a:cubicBezTo>
                  <a:pt x="638225" y="741406"/>
                  <a:pt x="638686" y="746891"/>
                  <a:pt x="638686" y="751915"/>
                </a:cubicBezTo>
                <a:lnTo>
                  <a:pt x="638686" y="787553"/>
                </a:lnTo>
                <a:cubicBezTo>
                  <a:pt x="638686" y="789838"/>
                  <a:pt x="638225" y="792122"/>
                  <a:pt x="637767" y="793949"/>
                </a:cubicBezTo>
                <a:cubicBezTo>
                  <a:pt x="622146" y="841466"/>
                  <a:pt x="559209" y="855171"/>
                  <a:pt x="500864" y="868422"/>
                </a:cubicBezTo>
                <a:cubicBezTo>
                  <a:pt x="399794" y="886697"/>
                  <a:pt x="257380" y="886697"/>
                  <a:pt x="151717" y="868422"/>
                </a:cubicBezTo>
                <a:cubicBezTo>
                  <a:pt x="101183" y="859283"/>
                  <a:pt x="46054" y="845578"/>
                  <a:pt x="18490" y="813594"/>
                </a:cubicBezTo>
                <a:cubicBezTo>
                  <a:pt x="9302" y="809028"/>
                  <a:pt x="4708" y="799889"/>
                  <a:pt x="114" y="781614"/>
                </a:cubicBezTo>
              </a:path>
            </a:pathLst>
          </a:custGeom>
          <a:solidFill>
            <a:srgbClr val="FFFFFF"/>
          </a:solidFill>
          <a:ln w="32688" cap="flat">
            <a:noFill/>
            <a:prstDash val="solid"/>
            <a:miter/>
          </a:ln>
        </p:spPr>
        <p:txBody>
          <a:bodyPr rtlCol="0" anchor="ctr">
            <a:normAutofit fontScale="60000" lnSpcReduction="20000"/>
          </a:bodyPr>
          <a:lstStyle/>
          <a:p>
            <a:endParaRPr lang="zh-CN" altLang="en-US">
              <a:solidFill>
                <a:srgbClr val="FFFFFF"/>
              </a:solidFill>
            </a:endParaRPr>
          </a:p>
        </p:txBody>
      </p:sp>
      <p:sp>
        <p:nvSpPr>
          <p:cNvPr id="57" name="任意多边形: 形状 58"/>
          <p:cNvSpPr/>
          <p:nvPr>
            <p:custDataLst>
              <p:tags r:id="rId20"/>
            </p:custDataLst>
          </p:nvPr>
        </p:nvSpPr>
        <p:spPr>
          <a:xfrm>
            <a:off x="3925570" y="2907030"/>
            <a:ext cx="260985" cy="304195"/>
          </a:xfrm>
          <a:custGeom>
            <a:avLst/>
            <a:gdLst>
              <a:gd name="connsiteX0" fmla="*/ 451004 w 783551"/>
              <a:gd name="connsiteY0" fmla="*/ 343028 h 800100"/>
              <a:gd name="connsiteX1" fmla="*/ 451004 w 783551"/>
              <a:gd name="connsiteY1" fmla="*/ 228728 h 800100"/>
              <a:gd name="connsiteX2" fmla="*/ 394644 w 783551"/>
              <a:gd name="connsiteY2" fmla="*/ 171578 h 800100"/>
              <a:gd name="connsiteX3" fmla="*/ 338284 w 783551"/>
              <a:gd name="connsiteY3" fmla="*/ 228728 h 800100"/>
              <a:gd name="connsiteX4" fmla="*/ 338284 w 783551"/>
              <a:gd name="connsiteY4" fmla="*/ 400178 h 800100"/>
              <a:gd name="connsiteX5" fmla="*/ 394644 w 783551"/>
              <a:gd name="connsiteY5" fmla="*/ 457328 h 800100"/>
              <a:gd name="connsiteX6" fmla="*/ 563726 w 783551"/>
              <a:gd name="connsiteY6" fmla="*/ 457328 h 800100"/>
              <a:gd name="connsiteX7" fmla="*/ 620089 w 783551"/>
              <a:gd name="connsiteY7" fmla="*/ 400178 h 800100"/>
              <a:gd name="connsiteX8" fmla="*/ 563726 w 783551"/>
              <a:gd name="connsiteY8" fmla="*/ 343028 h 800100"/>
              <a:gd name="connsiteX9" fmla="*/ 451004 w 783551"/>
              <a:gd name="connsiteY9" fmla="*/ 343028 h 800100"/>
              <a:gd name="connsiteX10" fmla="*/ 394644 w 783551"/>
              <a:gd name="connsiteY10" fmla="*/ 800229 h 800100"/>
              <a:gd name="connsiteX11" fmla="*/ 116 w 783551"/>
              <a:gd name="connsiteY11" fmla="*/ 400178 h 800100"/>
              <a:gd name="connsiteX12" fmla="*/ 394644 w 783551"/>
              <a:gd name="connsiteY12" fmla="*/ 128 h 800100"/>
              <a:gd name="connsiteX13" fmla="*/ 569363 w 783551"/>
              <a:gd name="connsiteY13" fmla="*/ 40133 h 800100"/>
              <a:gd name="connsiteX14" fmla="*/ 744082 w 783551"/>
              <a:gd name="connsiteY14" fmla="*/ 217298 h 800100"/>
              <a:gd name="connsiteX15" fmla="*/ 783535 w 783551"/>
              <a:gd name="connsiteY15" fmla="*/ 394463 h 800100"/>
              <a:gd name="connsiteX16" fmla="*/ 394644 w 783551"/>
              <a:gd name="connsiteY16" fmla="*/ 800229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 h="479">
                <a:moveTo>
                  <a:pt x="207" y="150"/>
                </a:moveTo>
                <a:cubicBezTo>
                  <a:pt x="189" y="150"/>
                  <a:pt x="177" y="162"/>
                  <a:pt x="177" y="180"/>
                </a:cubicBezTo>
                <a:lnTo>
                  <a:pt x="177" y="270"/>
                </a:lnTo>
                <a:cubicBezTo>
                  <a:pt x="177" y="288"/>
                  <a:pt x="189" y="299"/>
                  <a:pt x="207" y="299"/>
                </a:cubicBezTo>
                <a:lnTo>
                  <a:pt x="296" y="299"/>
                </a:lnTo>
                <a:cubicBezTo>
                  <a:pt x="313" y="299"/>
                  <a:pt x="325" y="288"/>
                  <a:pt x="325" y="270"/>
                </a:cubicBezTo>
                <a:cubicBezTo>
                  <a:pt x="325" y="252"/>
                  <a:pt x="313" y="240"/>
                  <a:pt x="296" y="240"/>
                </a:cubicBezTo>
                <a:lnTo>
                  <a:pt x="237" y="240"/>
                </a:lnTo>
                <a:lnTo>
                  <a:pt x="237" y="180"/>
                </a:lnTo>
                <a:cubicBezTo>
                  <a:pt x="237" y="162"/>
                  <a:pt x="225" y="150"/>
                  <a:pt x="207" y="150"/>
                </a:cubicBezTo>
                <a:close/>
                <a:moveTo>
                  <a:pt x="177" y="0"/>
                </a:moveTo>
                <a:lnTo>
                  <a:pt x="237" y="0"/>
                </a:lnTo>
                <a:cubicBezTo>
                  <a:pt x="254" y="0"/>
                  <a:pt x="266" y="12"/>
                  <a:pt x="266" y="30"/>
                </a:cubicBezTo>
                <a:lnTo>
                  <a:pt x="266" y="68"/>
                </a:lnTo>
                <a:lnTo>
                  <a:pt x="266" y="68"/>
                </a:lnTo>
                <a:cubicBezTo>
                  <a:pt x="278" y="71"/>
                  <a:pt x="289" y="75"/>
                  <a:pt x="299" y="81"/>
                </a:cubicBezTo>
                <a:cubicBezTo>
                  <a:pt x="308" y="86"/>
                  <a:pt x="318" y="92"/>
                  <a:pt x="327" y="99"/>
                </a:cubicBezTo>
                <a:lnTo>
                  <a:pt x="331" y="102"/>
                </a:lnTo>
                <a:lnTo>
                  <a:pt x="343" y="90"/>
                </a:lnTo>
                <a:cubicBezTo>
                  <a:pt x="355" y="78"/>
                  <a:pt x="372" y="78"/>
                  <a:pt x="384" y="90"/>
                </a:cubicBezTo>
                <a:cubicBezTo>
                  <a:pt x="396" y="102"/>
                  <a:pt x="396" y="120"/>
                  <a:pt x="384" y="132"/>
                </a:cubicBezTo>
                <a:lnTo>
                  <a:pt x="372" y="144"/>
                </a:lnTo>
                <a:lnTo>
                  <a:pt x="374" y="146"/>
                </a:lnTo>
                <a:cubicBezTo>
                  <a:pt x="380" y="155"/>
                  <a:pt x="386" y="164"/>
                  <a:pt x="390" y="174"/>
                </a:cubicBezTo>
                <a:cubicBezTo>
                  <a:pt x="405" y="204"/>
                  <a:pt x="411" y="234"/>
                  <a:pt x="411" y="267"/>
                </a:cubicBezTo>
                <a:cubicBezTo>
                  <a:pt x="414" y="386"/>
                  <a:pt x="322" y="479"/>
                  <a:pt x="207" y="479"/>
                </a:cubicBezTo>
                <a:cubicBezTo>
                  <a:pt x="92" y="479"/>
                  <a:pt x="0" y="386"/>
                  <a:pt x="0" y="270"/>
                </a:cubicBezTo>
                <a:cubicBezTo>
                  <a:pt x="0" y="222"/>
                  <a:pt x="15" y="179"/>
                  <a:pt x="41" y="144"/>
                </a:cubicBezTo>
                <a:lnTo>
                  <a:pt x="41" y="143"/>
                </a:lnTo>
                <a:lnTo>
                  <a:pt x="30" y="132"/>
                </a:lnTo>
                <a:cubicBezTo>
                  <a:pt x="18" y="120"/>
                  <a:pt x="18" y="102"/>
                  <a:pt x="30" y="90"/>
                </a:cubicBezTo>
                <a:cubicBezTo>
                  <a:pt x="42" y="78"/>
                  <a:pt x="59" y="78"/>
                  <a:pt x="71" y="90"/>
                </a:cubicBezTo>
                <a:lnTo>
                  <a:pt x="83" y="102"/>
                </a:lnTo>
                <a:lnTo>
                  <a:pt x="83" y="101"/>
                </a:lnTo>
                <a:cubicBezTo>
                  <a:pt x="101" y="87"/>
                  <a:pt x="122" y="76"/>
                  <a:pt x="145" y="69"/>
                </a:cubicBezTo>
                <a:lnTo>
                  <a:pt x="148" y="69"/>
                </a:lnTo>
                <a:lnTo>
                  <a:pt x="148" y="30"/>
                </a:lnTo>
                <a:cubicBezTo>
                  <a:pt x="148" y="12"/>
                  <a:pt x="160" y="0"/>
                  <a:pt x="177" y="0"/>
                </a:cubicBezTo>
                <a:close/>
              </a:path>
            </a:pathLst>
          </a:custGeom>
          <a:solidFill>
            <a:srgbClr val="FFFFFF"/>
          </a:solidFill>
          <a:ln w="32658" cap="flat">
            <a:noFill/>
            <a:prstDash val="solid"/>
            <a:miter/>
          </a:ln>
        </p:spPr>
        <p:txBody>
          <a:bodyPr wrap="square" rtlCol="0" anchor="ctr">
            <a:normAutofit fontScale="67500"/>
          </a:bodyPr>
          <a:lstStyle/>
          <a:p>
            <a:endParaRPr lang="zh-CN" altLang="en-US">
              <a:solidFill>
                <a:srgbClr val="FFFFFF"/>
              </a:solidFill>
            </a:endParaRPr>
          </a:p>
        </p:txBody>
      </p:sp>
      <p:cxnSp>
        <p:nvCxnSpPr>
          <p:cNvPr id="62" name="直接连接符 61"/>
          <p:cNvCxnSpPr/>
          <p:nvPr>
            <p:custDataLst>
              <p:tags r:id="rId21"/>
            </p:custDataLst>
          </p:nvPr>
        </p:nvCxnSpPr>
        <p:spPr>
          <a:xfrm>
            <a:off x="5375910" y="5442585"/>
            <a:ext cx="1440180" cy="0"/>
          </a:xfrm>
          <a:prstGeom prst="line">
            <a:avLst/>
          </a:prstGeom>
          <a:ln cap="flat">
            <a:gradFill>
              <a:gsLst>
                <a:gs pos="0">
                  <a:srgbClr val="AFC6FF">
                    <a:alpha val="0"/>
                  </a:srgbClr>
                </a:gs>
                <a:gs pos="100000">
                  <a:srgbClr val="376FFF">
                    <a:alpha val="0"/>
                  </a:srgbClr>
                </a:gs>
                <a:gs pos="50000">
                  <a:srgbClr val="FFFFFF"/>
                </a:gs>
              </a:gsLst>
              <a:lin ang="10800000" scaled="1"/>
            </a:gradFill>
            <a:headEnd type="none"/>
          </a:ln>
        </p:spPr>
        <p:style>
          <a:lnRef idx="1">
            <a:schemeClr val="accent1"/>
          </a:lnRef>
          <a:fillRef idx="0">
            <a:schemeClr val="accent1"/>
          </a:fillRef>
          <a:effectRef idx="0">
            <a:schemeClr val="accent1"/>
          </a:effectRef>
          <a:fontRef idx="minor">
            <a:schemeClr val="tx1"/>
          </a:fontRef>
        </p:style>
      </p:cxnSp>
      <p:sp>
        <p:nvSpPr>
          <p:cNvPr id="63" name="图片 11" descr="343435383038363b343532323339353bb6d4bbb0b9b5cda8"/>
          <p:cNvSpPr/>
          <p:nvPr>
            <p:custDataLst>
              <p:tags r:id="rId22"/>
            </p:custDataLst>
          </p:nvPr>
        </p:nvSpPr>
        <p:spPr>
          <a:xfrm>
            <a:off x="8884285" y="4635500"/>
            <a:ext cx="255270" cy="232410"/>
          </a:xfrm>
          <a:custGeom>
            <a:avLst/>
            <a:gdLst>
              <a:gd name="connsiteX0" fmla="*/ 803598 w 914399"/>
              <a:gd name="connsiteY0" fmla="*/ -400 h 831272"/>
              <a:gd name="connsiteX1" fmla="*/ 110034 w 914399"/>
              <a:gd name="connsiteY1" fmla="*/ -400 h 831272"/>
              <a:gd name="connsiteX2" fmla="*/ -384 w 914399"/>
              <a:gd name="connsiteY2" fmla="*/ 112865 h 831272"/>
              <a:gd name="connsiteX3" fmla="*/ -384 w 914399"/>
              <a:gd name="connsiteY3" fmla="*/ 566318 h 831272"/>
              <a:gd name="connsiteX4" fmla="*/ 105936 w 914399"/>
              <a:gd name="connsiteY4" fmla="*/ 677701 h 831272"/>
              <a:gd name="connsiteX5" fmla="*/ 212261 w 914399"/>
              <a:gd name="connsiteY5" fmla="*/ 677701 h 831272"/>
              <a:gd name="connsiteX6" fmla="*/ 199172 w 914399"/>
              <a:gd name="connsiteY6" fmla="*/ 793043 h 831272"/>
              <a:gd name="connsiteX7" fmla="*/ 218609 w 914399"/>
              <a:gd name="connsiteY7" fmla="*/ 826306 h 831272"/>
              <a:gd name="connsiteX8" fmla="*/ 256371 w 914399"/>
              <a:gd name="connsiteY8" fmla="*/ 824458 h 831272"/>
              <a:gd name="connsiteX9" fmla="*/ 467453 w 914399"/>
              <a:gd name="connsiteY9" fmla="*/ 677730 h 831272"/>
              <a:gd name="connsiteX10" fmla="*/ 807694 w 914399"/>
              <a:gd name="connsiteY10" fmla="*/ 677730 h 831272"/>
              <a:gd name="connsiteX11" fmla="*/ 914015 w 914399"/>
              <a:gd name="connsiteY11" fmla="*/ 566347 h 831272"/>
              <a:gd name="connsiteX12" fmla="*/ 914015 w 914399"/>
              <a:gd name="connsiteY12" fmla="*/ 112865 h 831272"/>
              <a:gd name="connsiteX13" fmla="*/ 803598 w 914399"/>
              <a:gd name="connsiteY13" fmla="*/ -400 h 831272"/>
              <a:gd name="connsiteX14" fmla="*/ 244393 w 914399"/>
              <a:gd name="connsiteY14" fmla="*/ 393418 h 831272"/>
              <a:gd name="connsiteX15" fmla="*/ 194783 w 914399"/>
              <a:gd name="connsiteY15" fmla="*/ 359939 h 831272"/>
              <a:gd name="connsiteX16" fmla="*/ 206075 w 914399"/>
              <a:gd name="connsiteY16" fmla="*/ 300262 h 831272"/>
              <a:gd name="connsiteX17" fmla="*/ 270494 w 914399"/>
              <a:gd name="connsiteY17" fmla="*/ 291304 h 831272"/>
              <a:gd name="connsiteX18" fmla="*/ 295703 w 914399"/>
              <a:gd name="connsiteY18" fmla="*/ 352589 h 831272"/>
              <a:gd name="connsiteX19" fmla="*/ 244393 w 914399"/>
              <a:gd name="connsiteY19" fmla="*/ 393418 h 831272"/>
              <a:gd name="connsiteX20" fmla="*/ 456705 w 914399"/>
              <a:gd name="connsiteY20" fmla="*/ 393418 h 831272"/>
              <a:gd name="connsiteX21" fmla="*/ 407416 w 914399"/>
              <a:gd name="connsiteY21" fmla="*/ 359710 h 831272"/>
              <a:gd name="connsiteX22" fmla="*/ 418932 w 914399"/>
              <a:gd name="connsiteY22" fmla="*/ 300226 h 831272"/>
              <a:gd name="connsiteX23" fmla="*/ 477061 w 914399"/>
              <a:gd name="connsiteY23" fmla="*/ 288270 h 831272"/>
              <a:gd name="connsiteX24" fmla="*/ 508926 w 914399"/>
              <a:gd name="connsiteY24" fmla="*/ 349359 h 831272"/>
              <a:gd name="connsiteX25" fmla="*/ 456705 w 914399"/>
              <a:gd name="connsiteY25" fmla="*/ 393418 h 831272"/>
              <a:gd name="connsiteX26" fmla="*/ 669319 w 914399"/>
              <a:gd name="connsiteY26" fmla="*/ 393418 h 831272"/>
              <a:gd name="connsiteX27" fmla="*/ 620032 w 914399"/>
              <a:gd name="connsiteY27" fmla="*/ 359710 h 831272"/>
              <a:gd name="connsiteX28" fmla="*/ 631549 w 914399"/>
              <a:gd name="connsiteY28" fmla="*/ 300226 h 831272"/>
              <a:gd name="connsiteX29" fmla="*/ 689677 w 914399"/>
              <a:gd name="connsiteY29" fmla="*/ 288270 h 831272"/>
              <a:gd name="connsiteX30" fmla="*/ 721638 w 914399"/>
              <a:gd name="connsiteY30" fmla="*/ 328073 h 831272"/>
              <a:gd name="connsiteX31" fmla="*/ 707078 w 914399"/>
              <a:gd name="connsiteY31" fmla="*/ 377383 h 831272"/>
              <a:gd name="connsiteX32" fmla="*/ 669319 w 914399"/>
              <a:gd name="connsiteY32" fmla="*/ 393418 h 83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4399" h="831272">
                <a:moveTo>
                  <a:pt x="803598" y="-400"/>
                </a:moveTo>
                <a:lnTo>
                  <a:pt x="110034" y="-400"/>
                </a:lnTo>
                <a:cubicBezTo>
                  <a:pt x="35762" y="-400"/>
                  <a:pt x="-384" y="37424"/>
                  <a:pt x="-384" y="112865"/>
                </a:cubicBezTo>
                <a:lnTo>
                  <a:pt x="-384" y="566318"/>
                </a:lnTo>
                <a:cubicBezTo>
                  <a:pt x="-384" y="641960"/>
                  <a:pt x="33533" y="677701"/>
                  <a:pt x="105936" y="677701"/>
                </a:cubicBezTo>
                <a:lnTo>
                  <a:pt x="212261" y="677701"/>
                </a:lnTo>
                <a:lnTo>
                  <a:pt x="199172" y="793043"/>
                </a:lnTo>
                <a:cubicBezTo>
                  <a:pt x="199172" y="806940"/>
                  <a:pt x="206631" y="819756"/>
                  <a:pt x="218609" y="826306"/>
                </a:cubicBezTo>
                <a:cubicBezTo>
                  <a:pt x="230528" y="833002"/>
                  <a:pt x="245148" y="832289"/>
                  <a:pt x="256371" y="824458"/>
                </a:cubicBezTo>
                <a:lnTo>
                  <a:pt x="467453" y="677730"/>
                </a:lnTo>
                <a:lnTo>
                  <a:pt x="807694" y="677730"/>
                </a:lnTo>
                <a:cubicBezTo>
                  <a:pt x="881320" y="677730"/>
                  <a:pt x="914015" y="641989"/>
                  <a:pt x="914015" y="566347"/>
                </a:cubicBezTo>
                <a:lnTo>
                  <a:pt x="914015" y="112865"/>
                </a:lnTo>
                <a:cubicBezTo>
                  <a:pt x="914015" y="37424"/>
                  <a:pt x="877227" y="-343"/>
                  <a:pt x="803598" y="-400"/>
                </a:cubicBezTo>
                <a:moveTo>
                  <a:pt x="244393" y="393418"/>
                </a:moveTo>
                <a:cubicBezTo>
                  <a:pt x="222759" y="393553"/>
                  <a:pt x="203172" y="380339"/>
                  <a:pt x="194783" y="359939"/>
                </a:cubicBezTo>
                <a:cubicBezTo>
                  <a:pt x="186394" y="339545"/>
                  <a:pt x="190851" y="315983"/>
                  <a:pt x="206075" y="300262"/>
                </a:cubicBezTo>
                <a:cubicBezTo>
                  <a:pt x="223100" y="282723"/>
                  <a:pt x="249513" y="279054"/>
                  <a:pt x="270494" y="291304"/>
                </a:cubicBezTo>
                <a:cubicBezTo>
                  <a:pt x="291478" y="303555"/>
                  <a:pt x="301812" y="328680"/>
                  <a:pt x="295703" y="352589"/>
                </a:cubicBezTo>
                <a:cubicBezTo>
                  <a:pt x="289590" y="376495"/>
                  <a:pt x="268557" y="393233"/>
                  <a:pt x="244393" y="393418"/>
                </a:cubicBezTo>
                <a:moveTo>
                  <a:pt x="456705" y="393418"/>
                </a:moveTo>
                <a:cubicBezTo>
                  <a:pt x="435127" y="393397"/>
                  <a:pt x="415678" y="380098"/>
                  <a:pt x="407416" y="359710"/>
                </a:cubicBezTo>
                <a:cubicBezTo>
                  <a:pt x="399154" y="339323"/>
                  <a:pt x="403696" y="315852"/>
                  <a:pt x="418932" y="300226"/>
                </a:cubicBezTo>
                <a:cubicBezTo>
                  <a:pt x="434169" y="284596"/>
                  <a:pt x="457103" y="279883"/>
                  <a:pt x="477061" y="288270"/>
                </a:cubicBezTo>
                <a:cubicBezTo>
                  <a:pt x="500539" y="298285"/>
                  <a:pt x="513868" y="323835"/>
                  <a:pt x="508926" y="349359"/>
                </a:cubicBezTo>
                <a:cubicBezTo>
                  <a:pt x="503982" y="374879"/>
                  <a:pt x="482143" y="393306"/>
                  <a:pt x="456705" y="393418"/>
                </a:cubicBezTo>
                <a:moveTo>
                  <a:pt x="669319" y="393418"/>
                </a:moveTo>
                <a:cubicBezTo>
                  <a:pt x="647739" y="393397"/>
                  <a:pt x="628294" y="380098"/>
                  <a:pt x="620032" y="359710"/>
                </a:cubicBezTo>
                <a:cubicBezTo>
                  <a:pt x="611766" y="339323"/>
                  <a:pt x="616312" y="315852"/>
                  <a:pt x="631549" y="300226"/>
                </a:cubicBezTo>
                <a:cubicBezTo>
                  <a:pt x="646782" y="284596"/>
                  <a:pt x="669719" y="279883"/>
                  <a:pt x="689677" y="288270"/>
                </a:cubicBezTo>
                <a:cubicBezTo>
                  <a:pt x="706157" y="295256"/>
                  <a:pt x="718143" y="310183"/>
                  <a:pt x="721638" y="328073"/>
                </a:cubicBezTo>
                <a:cubicBezTo>
                  <a:pt x="725133" y="345964"/>
                  <a:pt x="719674" y="364462"/>
                  <a:pt x="707078" y="377383"/>
                </a:cubicBezTo>
                <a:cubicBezTo>
                  <a:pt x="697057" y="387608"/>
                  <a:pt x="683492" y="393418"/>
                  <a:pt x="669319" y="393418"/>
                </a:cubicBezTo>
              </a:path>
            </a:pathLst>
          </a:custGeom>
          <a:solidFill>
            <a:srgbClr val="FFFFFF"/>
          </a:solidFill>
          <a:ln w="1299" cap="flat">
            <a:noFill/>
            <a:prstDash val="solid"/>
            <a:miter/>
          </a:ln>
        </p:spPr>
        <p:txBody>
          <a:bodyPr rtlCol="0" anchor="ctr">
            <a:normAutofit fontScale="57500" lnSpcReduction="20000"/>
          </a:bodyPr>
          <a:lstStyle/>
          <a:p>
            <a:endParaRPr lang="zh-CN" altLang="en-US">
              <a:solidFill>
                <a:srgbClr val="FFFFFF"/>
              </a:solidFill>
            </a:endParaRPr>
          </a:p>
        </p:txBody>
      </p:sp>
      <p:sp>
        <p:nvSpPr>
          <p:cNvPr id="66" name="矩形 65"/>
          <p:cNvSpPr/>
          <p:nvPr>
            <p:custDataLst>
              <p:tags r:id="rId23"/>
            </p:custDataLst>
          </p:nvPr>
        </p:nvSpPr>
        <p:spPr>
          <a:xfrm>
            <a:off x="1537335" y="2713990"/>
            <a:ext cx="1925320" cy="833755"/>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dirty="0">
                <a:solidFill>
                  <a:schemeClr val="tx1"/>
                </a:solidFill>
                <a:latin typeface="+mn-ea"/>
                <a:cs typeface="+mn-ea"/>
              </a:rPr>
              <a:t>垂直品类组合</a:t>
            </a:r>
            <a:endParaRPr lang="zh-CN" altLang="en-US" dirty="0">
              <a:solidFill>
                <a:schemeClr val="tx1"/>
              </a:solidFill>
              <a:latin typeface="+mn-ea"/>
              <a:cs typeface="+mn-ea"/>
            </a:endParaRPr>
          </a:p>
        </p:txBody>
      </p:sp>
      <p:sp>
        <p:nvSpPr>
          <p:cNvPr id="67" name="矩形 66"/>
          <p:cNvSpPr/>
          <p:nvPr>
            <p:custDataLst>
              <p:tags r:id="rId24"/>
            </p:custDataLst>
          </p:nvPr>
        </p:nvSpPr>
        <p:spPr>
          <a:xfrm>
            <a:off x="8663305" y="2710180"/>
            <a:ext cx="1934846" cy="84518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dirty="0">
                <a:solidFill>
                  <a:schemeClr val="tx1"/>
                </a:solidFill>
                <a:latin typeface="+mn-ea"/>
                <a:cs typeface="+mn-ea"/>
              </a:rPr>
              <a:t>品牌专场组品</a:t>
            </a:r>
            <a:endParaRPr lang="zh-CN" altLang="en-US" dirty="0">
              <a:solidFill>
                <a:schemeClr val="tx1"/>
              </a:solidFill>
              <a:latin typeface="+mn-ea"/>
              <a:cs typeface="+mn-ea"/>
            </a:endParaRPr>
          </a:p>
        </p:txBody>
      </p:sp>
      <p:sp>
        <p:nvSpPr>
          <p:cNvPr id="68" name="矩形 67"/>
          <p:cNvSpPr/>
          <p:nvPr>
            <p:custDataLst>
              <p:tags r:id="rId25"/>
            </p:custDataLst>
          </p:nvPr>
        </p:nvSpPr>
        <p:spPr>
          <a:xfrm>
            <a:off x="5060950" y="1366520"/>
            <a:ext cx="2068195" cy="845185"/>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dirty="0">
                <a:solidFill>
                  <a:schemeClr val="tx1"/>
                </a:solidFill>
                <a:latin typeface="+mn-ea"/>
                <a:cs typeface="+mn-ea"/>
              </a:rPr>
              <a:t>多品类组品</a:t>
            </a:r>
            <a:endParaRPr lang="zh-CN" altLang="en-US" dirty="0">
              <a:solidFill>
                <a:schemeClr val="tx1"/>
              </a:solidFill>
              <a:latin typeface="+mn-ea"/>
              <a:cs typeface="+mn-ea"/>
            </a:endParaRPr>
          </a:p>
        </p:txBody>
      </p:sp>
      <p:sp>
        <p:nvSpPr>
          <p:cNvPr id="69" name="任意多边形: 形状 11"/>
          <p:cNvSpPr/>
          <p:nvPr>
            <p:custDataLst>
              <p:tags r:id="rId26"/>
            </p:custDataLst>
          </p:nvPr>
        </p:nvSpPr>
        <p:spPr>
          <a:xfrm>
            <a:off x="3044190" y="4607560"/>
            <a:ext cx="246854" cy="288289"/>
          </a:xfrm>
          <a:custGeom>
            <a:avLst/>
            <a:gdLst>
              <a:gd name="connsiteX0" fmla="*/ 136794 w 246854"/>
              <a:gd name="connsiteY0" fmla="*/ 114 h 288289"/>
              <a:gd name="connsiteX1" fmla="*/ 28014 w 246854"/>
              <a:gd name="connsiteY1" fmla="*/ 92801 h 288289"/>
              <a:gd name="connsiteX2" fmla="*/ 1642 w 246854"/>
              <a:gd name="connsiteY2" fmla="*/ 139327 h 288289"/>
              <a:gd name="connsiteX3" fmla="*/ 11730 w 246854"/>
              <a:gd name="connsiteY3" fmla="*/ 156641 h 288289"/>
              <a:gd name="connsiteX4" fmla="*/ 29523 w 246854"/>
              <a:gd name="connsiteY4" fmla="*/ 156641 h 288289"/>
              <a:gd name="connsiteX5" fmla="*/ 29523 w 246854"/>
              <a:gd name="connsiteY5" fmla="*/ 214468 h 288289"/>
              <a:gd name="connsiteX6" fmla="*/ 60676 w 246854"/>
              <a:gd name="connsiteY6" fmla="*/ 239023 h 288289"/>
              <a:gd name="connsiteX7" fmla="*/ 80630 w 246854"/>
              <a:gd name="connsiteY7" fmla="*/ 236266 h 288289"/>
              <a:gd name="connsiteX8" fmla="*/ 80630 w 246854"/>
              <a:gd name="connsiteY8" fmla="*/ 269777 h 288289"/>
              <a:gd name="connsiteX9" fmla="*/ 99259 w 246854"/>
              <a:gd name="connsiteY9" fmla="*/ 288404 h 288289"/>
              <a:gd name="connsiteX10" fmla="*/ 159805 w 246854"/>
              <a:gd name="connsiteY10" fmla="*/ 288404 h 288289"/>
              <a:gd name="connsiteX11" fmla="*/ 178437 w 246854"/>
              <a:gd name="connsiteY11" fmla="*/ 269777 h 288289"/>
              <a:gd name="connsiteX12" fmla="*/ 178437 w 246854"/>
              <a:gd name="connsiteY12" fmla="*/ 212242 h 288289"/>
              <a:gd name="connsiteX13" fmla="*/ 246971 w 246854"/>
              <a:gd name="connsiteY13" fmla="*/ 110262 h 288289"/>
              <a:gd name="connsiteX14" fmla="*/ 136794 w 246854"/>
              <a:gd name="connsiteY14" fmla="*/ 114 h 288289"/>
              <a:gd name="connsiteX15" fmla="*/ 176801 w 246854"/>
              <a:gd name="connsiteY15" fmla="*/ 99361 h 288289"/>
              <a:gd name="connsiteX16" fmla="*/ 116738 w 246854"/>
              <a:gd name="connsiteY16" fmla="*/ 162494 h 288289"/>
              <a:gd name="connsiteX17" fmla="*/ 108755 w 246854"/>
              <a:gd name="connsiteY17" fmla="*/ 158609 h 288289"/>
              <a:gd name="connsiteX18" fmla="*/ 115081 w 246854"/>
              <a:gd name="connsiteY18" fmla="*/ 115383 h 288289"/>
              <a:gd name="connsiteX19" fmla="*/ 87619 w 246854"/>
              <a:gd name="connsiteY19" fmla="*/ 115383 h 288289"/>
              <a:gd name="connsiteX20" fmla="*/ 84243 w 246854"/>
              <a:gd name="connsiteY20" fmla="*/ 107519 h 288289"/>
              <a:gd name="connsiteX21" fmla="*/ 144311 w 246854"/>
              <a:gd name="connsiteY21" fmla="*/ 44387 h 288289"/>
              <a:gd name="connsiteX22" fmla="*/ 152294 w 246854"/>
              <a:gd name="connsiteY22" fmla="*/ 48272 h 288289"/>
              <a:gd name="connsiteX23" fmla="*/ 145968 w 246854"/>
              <a:gd name="connsiteY23" fmla="*/ 91498 h 288289"/>
              <a:gd name="connsiteX24" fmla="*/ 173429 w 246854"/>
              <a:gd name="connsiteY24" fmla="*/ 91498 h 288289"/>
              <a:gd name="connsiteX25" fmla="*/ 176801 w 246854"/>
              <a:gd name="connsiteY25" fmla="*/ 99361 h 28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854" h="288289">
                <a:moveTo>
                  <a:pt x="136794" y="114"/>
                </a:moveTo>
                <a:cubicBezTo>
                  <a:pt x="81891" y="114"/>
                  <a:pt x="36383" y="40266"/>
                  <a:pt x="28014" y="92801"/>
                </a:cubicBezTo>
                <a:lnTo>
                  <a:pt x="1642" y="139327"/>
                </a:lnTo>
                <a:cubicBezTo>
                  <a:pt x="-2742" y="147057"/>
                  <a:pt x="2843" y="156641"/>
                  <a:pt x="11730" y="156641"/>
                </a:cubicBezTo>
                <a:lnTo>
                  <a:pt x="29523" y="156641"/>
                </a:lnTo>
                <a:lnTo>
                  <a:pt x="29523" y="214468"/>
                </a:lnTo>
                <a:cubicBezTo>
                  <a:pt x="29523" y="230799"/>
                  <a:pt x="44793" y="242835"/>
                  <a:pt x="60676" y="239023"/>
                </a:cubicBezTo>
                <a:lnTo>
                  <a:pt x="80630" y="236266"/>
                </a:lnTo>
                <a:lnTo>
                  <a:pt x="80630" y="269777"/>
                </a:lnTo>
                <a:cubicBezTo>
                  <a:pt x="80630" y="280065"/>
                  <a:pt x="88971" y="288404"/>
                  <a:pt x="99259" y="288404"/>
                </a:cubicBezTo>
                <a:lnTo>
                  <a:pt x="159805" y="288404"/>
                </a:lnTo>
                <a:cubicBezTo>
                  <a:pt x="170095" y="288404"/>
                  <a:pt x="178437" y="280065"/>
                  <a:pt x="178437" y="269777"/>
                </a:cubicBezTo>
                <a:lnTo>
                  <a:pt x="178437" y="212242"/>
                </a:lnTo>
                <a:cubicBezTo>
                  <a:pt x="218636" y="195820"/>
                  <a:pt x="246971" y="156355"/>
                  <a:pt x="246971" y="110262"/>
                </a:cubicBezTo>
                <a:cubicBezTo>
                  <a:pt x="246967" y="49425"/>
                  <a:pt x="197639" y="114"/>
                  <a:pt x="136794" y="114"/>
                </a:cubicBezTo>
                <a:moveTo>
                  <a:pt x="176801" y="99361"/>
                </a:moveTo>
                <a:lnTo>
                  <a:pt x="116738" y="162494"/>
                </a:lnTo>
                <a:cubicBezTo>
                  <a:pt x="113608" y="165785"/>
                  <a:pt x="108099" y="163103"/>
                  <a:pt x="108755" y="158609"/>
                </a:cubicBezTo>
                <a:lnTo>
                  <a:pt x="115081" y="115383"/>
                </a:lnTo>
                <a:lnTo>
                  <a:pt x="87619" y="115383"/>
                </a:lnTo>
                <a:cubicBezTo>
                  <a:pt x="83526" y="115383"/>
                  <a:pt x="81425" y="110485"/>
                  <a:pt x="84243" y="107519"/>
                </a:cubicBezTo>
                <a:lnTo>
                  <a:pt x="144311" y="44387"/>
                </a:lnTo>
                <a:cubicBezTo>
                  <a:pt x="147441" y="41095"/>
                  <a:pt x="152950" y="43777"/>
                  <a:pt x="152294" y="48272"/>
                </a:cubicBezTo>
                <a:lnTo>
                  <a:pt x="145968" y="91498"/>
                </a:lnTo>
                <a:lnTo>
                  <a:pt x="173429" y="91498"/>
                </a:lnTo>
                <a:cubicBezTo>
                  <a:pt x="177518" y="91498"/>
                  <a:pt x="179624" y="96395"/>
                  <a:pt x="176801" y="99361"/>
                </a:cubicBezTo>
              </a:path>
            </a:pathLst>
          </a:custGeom>
          <a:solidFill>
            <a:srgbClr val="FFFFFF"/>
          </a:solidFill>
          <a:ln w="10213" cap="flat">
            <a:noFill/>
            <a:prstDash val="solid"/>
            <a:miter/>
          </a:ln>
        </p:spPr>
        <p:txBody>
          <a:bodyPr rtlCol="0" anchor="ctr"/>
          <a:lstStyle/>
          <a:p>
            <a:endParaRPr lang="zh-CN" altLang="en-US">
              <a:solidFill>
                <a:srgbClr val="FFFFFF"/>
              </a:solidFill>
            </a:endParaRPr>
          </a:p>
        </p:txBody>
      </p:sp>
      <p:sp>
        <p:nvSpPr>
          <p:cNvPr id="70" name="任意多边形: 形状 29"/>
          <p:cNvSpPr/>
          <p:nvPr>
            <p:custDataLst>
              <p:tags r:id="rId27"/>
            </p:custDataLst>
          </p:nvPr>
        </p:nvSpPr>
        <p:spPr>
          <a:xfrm>
            <a:off x="3986530" y="3244215"/>
            <a:ext cx="4218940" cy="2532380"/>
          </a:xfrm>
          <a:custGeom>
            <a:avLst/>
            <a:gdLst>
              <a:gd name="connsiteX0" fmla="*/ 2108242 w 4218940"/>
              <a:gd name="connsiteY0" fmla="*/ 471170 h 2532380"/>
              <a:gd name="connsiteX1" fmla="*/ 399590 w 4218940"/>
              <a:gd name="connsiteY1" fmla="*/ 2180269 h 2532380"/>
              <a:gd name="connsiteX2" fmla="*/ 430181 w 4218940"/>
              <a:gd name="connsiteY2" fmla="*/ 2503583 h 2532380"/>
              <a:gd name="connsiteX3" fmla="*/ 434235 w 4218940"/>
              <a:gd name="connsiteY3" fmla="*/ 2523490 h 2532380"/>
              <a:gd name="connsiteX4" fmla="*/ 3781880 w 4218940"/>
              <a:gd name="connsiteY4" fmla="*/ 2523490 h 2532380"/>
              <a:gd name="connsiteX5" fmla="*/ 3785935 w 4218940"/>
              <a:gd name="connsiteY5" fmla="*/ 2503583 h 2532380"/>
              <a:gd name="connsiteX6" fmla="*/ 3816525 w 4218940"/>
              <a:gd name="connsiteY6" fmla="*/ 2180269 h 2532380"/>
              <a:gd name="connsiteX7" fmla="*/ 2108242 w 4218940"/>
              <a:gd name="connsiteY7" fmla="*/ 471170 h 2532380"/>
              <a:gd name="connsiteX8" fmla="*/ 2109698 w 4218940"/>
              <a:gd name="connsiteY8" fmla="*/ 0 h 2532380"/>
              <a:gd name="connsiteX9" fmla="*/ 4218940 w 4218940"/>
              <a:gd name="connsiteY9" fmla="*/ 2108876 h 2532380"/>
              <a:gd name="connsiteX10" fmla="*/ 4181169 w 4218940"/>
              <a:gd name="connsiteY10" fmla="*/ 2507816 h 2532380"/>
              <a:gd name="connsiteX11" fmla="*/ 4176164 w 4218940"/>
              <a:gd name="connsiteY11" fmla="*/ 2532380 h 2532380"/>
              <a:gd name="connsiteX12" fmla="*/ 42777 w 4218940"/>
              <a:gd name="connsiteY12" fmla="*/ 2532380 h 2532380"/>
              <a:gd name="connsiteX13" fmla="*/ 37771 w 4218940"/>
              <a:gd name="connsiteY13" fmla="*/ 2507816 h 2532380"/>
              <a:gd name="connsiteX14" fmla="*/ 0 w 4218940"/>
              <a:gd name="connsiteY14" fmla="*/ 2108876 h 2532380"/>
              <a:gd name="connsiteX15" fmla="*/ 2109698 w 4218940"/>
              <a:gd name="connsiteY15" fmla="*/ 0 h 253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8940" h="2532380">
                <a:moveTo>
                  <a:pt x="2108242" y="471170"/>
                </a:moveTo>
                <a:cubicBezTo>
                  <a:pt x="1164356" y="471170"/>
                  <a:pt x="399590" y="1236136"/>
                  <a:pt x="399590" y="2180269"/>
                </a:cubicBezTo>
                <a:cubicBezTo>
                  <a:pt x="399590" y="2290867"/>
                  <a:pt x="410279" y="2398884"/>
                  <a:pt x="430181" y="2503583"/>
                </a:cubicBezTo>
                <a:lnTo>
                  <a:pt x="434235" y="2523490"/>
                </a:lnTo>
                <a:lnTo>
                  <a:pt x="3781880" y="2523490"/>
                </a:lnTo>
                <a:lnTo>
                  <a:pt x="3785935" y="2503583"/>
                </a:lnTo>
                <a:cubicBezTo>
                  <a:pt x="3805837" y="2398884"/>
                  <a:pt x="3816525" y="2290867"/>
                  <a:pt x="3816525" y="2180269"/>
                </a:cubicBezTo>
                <a:cubicBezTo>
                  <a:pt x="3816525" y="1236136"/>
                  <a:pt x="3051760" y="471170"/>
                  <a:pt x="2108242" y="471170"/>
                </a:cubicBezTo>
                <a:close/>
                <a:moveTo>
                  <a:pt x="2109698" y="0"/>
                </a:moveTo>
                <a:cubicBezTo>
                  <a:pt x="3274673" y="0"/>
                  <a:pt x="4218940" y="943900"/>
                  <a:pt x="4218940" y="2108876"/>
                </a:cubicBezTo>
                <a:cubicBezTo>
                  <a:pt x="4218940" y="2245344"/>
                  <a:pt x="4205743" y="2378627"/>
                  <a:pt x="4181169" y="2507816"/>
                </a:cubicBezTo>
                <a:lnTo>
                  <a:pt x="4176164" y="2532380"/>
                </a:lnTo>
                <a:lnTo>
                  <a:pt x="42777" y="2532380"/>
                </a:lnTo>
                <a:lnTo>
                  <a:pt x="37771" y="2507816"/>
                </a:lnTo>
                <a:cubicBezTo>
                  <a:pt x="13197" y="2378627"/>
                  <a:pt x="0" y="2245344"/>
                  <a:pt x="0" y="2108876"/>
                </a:cubicBezTo>
                <a:cubicBezTo>
                  <a:pt x="0" y="943900"/>
                  <a:pt x="944267" y="0"/>
                  <a:pt x="2109698" y="0"/>
                </a:cubicBezTo>
                <a:close/>
              </a:path>
            </a:pathLst>
          </a:custGeom>
          <a:solidFill>
            <a:schemeClr val="accent1">
              <a:lumMod val="20000"/>
              <a:lumOff val="80000"/>
              <a:alpha val="35000"/>
            </a:schemeClr>
          </a:solidFill>
          <a:ln w="3175">
            <a:gradFill>
              <a:gsLst>
                <a:gs pos="37000">
                  <a:schemeClr val="accent1">
                    <a:lumMod val="5000"/>
                    <a:lumOff val="95000"/>
                  </a:schemeClr>
                </a:gs>
                <a:gs pos="0">
                  <a:schemeClr val="accent1">
                    <a:lumMod val="51000"/>
                    <a:lumOff val="49000"/>
                  </a:schemeClr>
                </a:gs>
                <a:gs pos="100000">
                  <a:schemeClr val="bg1"/>
                </a:gs>
                <a:gs pos="71000">
                  <a:schemeClr val="accent1">
                    <a:lumMod val="30000"/>
                    <a:lumOff val="7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71" name="任意多边形 15"/>
          <p:cNvSpPr/>
          <p:nvPr>
            <p:custDataLst>
              <p:tags r:id="rId28"/>
            </p:custDataLst>
          </p:nvPr>
        </p:nvSpPr>
        <p:spPr>
          <a:xfrm>
            <a:off x="4389755" y="3718560"/>
            <a:ext cx="3416935" cy="2052320"/>
          </a:xfrm>
          <a:custGeom>
            <a:avLst/>
            <a:gdLst/>
            <a:ahLst/>
            <a:cxnLst>
              <a:cxn ang="3">
                <a:pos x="hc" y="t"/>
              </a:cxn>
              <a:cxn ang="cd2">
                <a:pos x="l" y="vc"/>
              </a:cxn>
              <a:cxn ang="cd4">
                <a:pos x="hc" y="b"/>
              </a:cxn>
              <a:cxn ang="0">
                <a:pos x="r" y="vc"/>
              </a:cxn>
            </a:cxnLst>
            <a:rect l="l" t="t" r="r" b="b"/>
            <a:pathLst>
              <a:path w="9271" h="5567">
                <a:moveTo>
                  <a:pt x="4636" y="0"/>
                </a:moveTo>
                <a:cubicBezTo>
                  <a:pt x="7196" y="0"/>
                  <a:pt x="9271" y="2075"/>
                  <a:pt x="9271" y="4636"/>
                </a:cubicBezTo>
                <a:cubicBezTo>
                  <a:pt x="9271" y="4936"/>
                  <a:pt x="9242" y="5229"/>
                  <a:pt x="9188" y="5513"/>
                </a:cubicBezTo>
                <a:lnTo>
                  <a:pt x="9177" y="5567"/>
                </a:lnTo>
                <a:lnTo>
                  <a:pt x="94" y="5567"/>
                </a:lnTo>
                <a:lnTo>
                  <a:pt x="83" y="5513"/>
                </a:lnTo>
                <a:cubicBezTo>
                  <a:pt x="29" y="5229"/>
                  <a:pt x="0" y="4936"/>
                  <a:pt x="0" y="4636"/>
                </a:cubicBezTo>
                <a:cubicBezTo>
                  <a:pt x="0" y="2075"/>
                  <a:pt x="2075" y="0"/>
                  <a:pt x="4636" y="0"/>
                </a:cubicBezTo>
                <a:close/>
              </a:path>
            </a:pathLst>
          </a:custGeom>
          <a:noFill/>
          <a:ln w="3175">
            <a:gradFill>
              <a:gsLst>
                <a:gs pos="37000">
                  <a:schemeClr val="accent1">
                    <a:lumMod val="5000"/>
                    <a:lumOff val="95000"/>
                  </a:schemeClr>
                </a:gs>
                <a:gs pos="0">
                  <a:schemeClr val="accent1">
                    <a:lumMod val="51000"/>
                    <a:lumOff val="49000"/>
                  </a:schemeClr>
                </a:gs>
                <a:gs pos="100000">
                  <a:schemeClr val="bg1"/>
                </a:gs>
                <a:gs pos="71000">
                  <a:schemeClr val="accent1">
                    <a:lumMod val="30000"/>
                    <a:lumOff val="70000"/>
                  </a:scheme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Tree>
    <p:custDataLst>
      <p:tags r:id="rId29"/>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p>
            <a:r>
              <a:rPr lang="zh-CN" altLang="en-US" sz="3600" b="1"/>
              <a:t>学习内容</a:t>
            </a:r>
            <a:endParaRPr lang="en-US" altLang="zh-CN" sz="3600" b="1"/>
          </a:p>
        </p:txBody>
      </p:sp>
      <p:sp>
        <p:nvSpPr>
          <p:cNvPr id="7" name="文本框 6"/>
          <p:cNvSpPr txBox="1"/>
          <p:nvPr/>
        </p:nvSpPr>
        <p:spPr>
          <a:xfrm>
            <a:off x="553085" y="1585595"/>
            <a:ext cx="9153525" cy="829945"/>
          </a:xfrm>
          <a:prstGeom prst="rect">
            <a:avLst/>
          </a:prstGeom>
          <a:solidFill>
            <a:schemeClr val="bg1"/>
          </a:solidFill>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rPr>
              <a:t>任务一</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直播选品</a:t>
            </a:r>
            <a:endParaRPr lang="zh-CN" altLang="en-US" sz="3200" b="1">
              <a:latin typeface="黑体" panose="02010609060101010101" charset="-122"/>
              <a:ea typeface="黑体" panose="02010609060101010101" charset="-122"/>
              <a:cs typeface="黑体" panose="02010609060101010101" charset="-122"/>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 name="文本框 2"/>
          <p:cNvSpPr txBox="1"/>
          <p:nvPr/>
        </p:nvSpPr>
        <p:spPr>
          <a:xfrm>
            <a:off x="553085" y="3064510"/>
            <a:ext cx="7313930" cy="829945"/>
          </a:xfrm>
          <a:prstGeom prst="rect">
            <a:avLst/>
          </a:prstGeom>
          <a:solidFill>
            <a:schemeClr val="accent1">
              <a:lumMod val="20000"/>
              <a:lumOff val="80000"/>
            </a:schemeClr>
          </a:solidFill>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sym typeface="+mn-ea"/>
              </a:rPr>
              <a:t>任务二</a:t>
            </a:r>
            <a:r>
              <a:rPr lang="en-US" altLang="zh-CN" sz="3200" b="1">
                <a:latin typeface="黑体" panose="02010609060101010101" charset="-122"/>
                <a:ea typeface="黑体" panose="02010609060101010101" charset="-122"/>
                <a:cs typeface="黑体" panose="02010609060101010101" charset="-122"/>
                <a:sym typeface="+mn-ea"/>
              </a:rPr>
              <a:t>    </a:t>
            </a:r>
            <a:r>
              <a:rPr lang="zh-CN" altLang="en-US" sz="3200" b="1">
                <a:latin typeface="黑体" panose="02010609060101010101" charset="-122"/>
                <a:ea typeface="黑体" panose="02010609060101010101" charset="-122"/>
                <a:cs typeface="黑体" panose="02010609060101010101" charset="-122"/>
                <a:sym typeface="+mn-ea"/>
              </a:rPr>
              <a:t>直播商品供应链管理</a:t>
            </a:r>
            <a:endParaRPr lang="zh-CN" altLang="en-US" sz="3200"/>
          </a:p>
        </p:txBody>
      </p:sp>
      <p:sp>
        <p:nvSpPr>
          <p:cNvPr id="8" name="文本框 7"/>
          <p:cNvSpPr txBox="1"/>
          <p:nvPr/>
        </p:nvSpPr>
        <p:spPr>
          <a:xfrm>
            <a:off x="553085" y="4688205"/>
            <a:ext cx="5852795" cy="1090930"/>
          </a:xfrm>
          <a:prstGeom prst="rect">
            <a:avLst/>
          </a:prstGeom>
          <a:noFill/>
        </p:spPr>
        <p:txBody>
          <a:bodyPr wrap="square" rtlCol="0">
            <a:noAutofit/>
          </a:bodyPr>
          <a:p>
            <a:r>
              <a:rPr lang="zh-CN" altLang="en-US" sz="3200" b="1">
                <a:latin typeface="黑体" panose="02010609060101010101" charset="-122"/>
                <a:ea typeface="黑体" panose="02010609060101010101" charset="-122"/>
                <a:cs typeface="黑体" panose="02010609060101010101" charset="-122"/>
              </a:rPr>
              <a:t>任务工单</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直播间选品与组品</a:t>
            </a:r>
            <a:endParaRPr lang="zh-CN" altLang="en-US" sz="3200" b="1">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367665"/>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010650" y="5144135"/>
            <a:ext cx="1940560" cy="119761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rPr>
              <a:t>任务描述</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867410" y="1638935"/>
            <a:ext cx="10224770" cy="35661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298575" y="1760220"/>
            <a:ext cx="9517380" cy="2026920"/>
          </a:xfrm>
          <a:prstGeom prst="rect">
            <a:avLst/>
          </a:prstGeom>
          <a:noFill/>
          <a:ln w="9525">
            <a:noFill/>
          </a:ln>
        </p:spPr>
        <p:txBody>
          <a:bodyPr>
            <a:noAutofit/>
          </a:bodyPr>
          <a:p>
            <a:pPr indent="269875">
              <a:lnSpc>
                <a:spcPct val="150000"/>
              </a:lnSpc>
            </a:pPr>
            <a:r>
              <a:rPr lang="en-US" altLang="zh-CN" sz="2000" b="0">
                <a:latin typeface="+mn-ea"/>
              </a:rPr>
              <a:t>   </a:t>
            </a:r>
            <a:r>
              <a:rPr lang="zh-CN" sz="2000" b="0">
                <a:latin typeface="+mn-ea"/>
              </a:rPr>
              <a:t>兵马未动，粮草先行。</a:t>
            </a:r>
            <a:endParaRPr lang="zh-CN" sz="2000" b="0">
              <a:latin typeface="+mn-ea"/>
            </a:endParaRPr>
          </a:p>
          <a:p>
            <a:pPr indent="269875">
              <a:lnSpc>
                <a:spcPct val="150000"/>
              </a:lnSpc>
            </a:pPr>
            <a:r>
              <a:rPr lang="en-US" altLang="zh-CN" sz="2000" b="0">
                <a:latin typeface="+mn-ea"/>
              </a:rPr>
              <a:t>   </a:t>
            </a:r>
            <a:r>
              <a:rPr lang="zh-CN" sz="2000" b="0">
                <a:latin typeface="+mn-ea"/>
              </a:rPr>
              <a:t>艾特佳电商公司按照直播选品逻辑、方法初步确定了直播间的销售产品。但是总监小冉还有一个担忧，就是如果直播间销量很高，仓库没有足够的货物，会导致不能按时发货。如果贸然购进大量货物，会大幅增加仓储成本，万一销售低迷，就会造成货物积压；如果选择一件代发模式，又担心代发货物的品质无法保证。于是总监小冉决定与运营小珂、主播小凡共同开启为直播货品选择合适的供应链服务模式的工作。</a:t>
            </a:r>
            <a:endParaRPr lang="zh-CN"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723755" y="5387975"/>
            <a:ext cx="1940560" cy="1197610"/>
          </a:xfrm>
          <a:prstGeom prst="roundRect">
            <a:avLst/>
          </a:prstGeom>
        </p:spPr>
      </p:pic>
      <p:sp>
        <p:nvSpPr>
          <p:cNvPr id="5" name="文本框 4"/>
          <p:cNvSpPr txBox="1"/>
          <p:nvPr/>
        </p:nvSpPr>
        <p:spPr>
          <a:xfrm>
            <a:off x="1044575" y="210820"/>
            <a:ext cx="5953125" cy="1076325"/>
          </a:xfrm>
          <a:prstGeom prst="rect">
            <a:avLst/>
          </a:prstGeom>
          <a:noFill/>
        </p:spPr>
        <p:txBody>
          <a:bodyPr wrap="square" rtlCol="0">
            <a:spAutoFit/>
          </a:bodyPr>
          <a:p>
            <a:r>
              <a:rPr lang="zh-CN" altLang="en-US" sz="3200" b="1">
                <a:latin typeface="+mj-ea"/>
                <a:ea typeface="+mj-ea"/>
                <a:cs typeface="+mj-ea"/>
              </a:rPr>
              <a:t>任务二</a:t>
            </a:r>
            <a:r>
              <a:rPr lang="en-US" altLang="zh-CN" sz="3200" b="1">
                <a:latin typeface="+mj-ea"/>
                <a:ea typeface="+mj-ea"/>
                <a:cs typeface="+mj-ea"/>
              </a:rPr>
              <a:t>  </a:t>
            </a:r>
            <a:r>
              <a:rPr lang="zh-CN" altLang="en-US" sz="3200" b="1">
                <a:latin typeface="+mj-ea"/>
                <a:ea typeface="+mj-ea"/>
                <a:cs typeface="黑体" panose="02010609060101010101" charset="-122"/>
                <a:sym typeface="+mn-ea"/>
              </a:rPr>
              <a:t>直播商品供应链管理</a:t>
            </a:r>
            <a:endParaRPr lang="zh-CN" altLang="en-US" sz="3200">
              <a:latin typeface="+mj-ea"/>
              <a:ea typeface="+mj-ea"/>
            </a:endParaRPr>
          </a:p>
          <a:p>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8" name="文本框 7"/>
          <p:cNvSpPr txBox="1"/>
          <p:nvPr/>
        </p:nvSpPr>
        <p:spPr>
          <a:xfrm>
            <a:off x="332740" y="1223645"/>
            <a:ext cx="542290" cy="460375"/>
          </a:xfrm>
          <a:prstGeom prst="rect">
            <a:avLst/>
          </a:prstGeom>
          <a:noFill/>
        </p:spPr>
        <p:txBody>
          <a:bodyPr wrap="none" rtlCol="0" anchor="t">
            <a:spAutoFit/>
          </a:bodyPr>
          <a:p>
            <a:pPr algn="ctr"/>
            <a:r>
              <a:rPr lang="en-US" altLang="zh-CN" sz="2400">
                <a:solidFill>
                  <a:schemeClr val="bg1"/>
                </a:solidFill>
                <a:latin typeface="思源黑体 CN Bold" panose="020B0800000000000000" charset="-122"/>
                <a:ea typeface="思源黑体 CN Bold" panose="020B0800000000000000" charset="-122"/>
                <a:sym typeface="+mn-ea"/>
              </a:rPr>
              <a:t>01</a:t>
            </a:r>
            <a:endParaRPr lang="en-US" altLang="zh-CN" sz="2400">
              <a:solidFill>
                <a:schemeClr val="bg1"/>
              </a:solidFill>
              <a:latin typeface="思源黑体 CN Bold" panose="020B0800000000000000" charset="-122"/>
              <a:ea typeface="思源黑体 CN Bold" panose="020B0800000000000000" charset="-122"/>
              <a:sym typeface="+mn-ea"/>
            </a:endParaRPr>
          </a:p>
        </p:txBody>
      </p:sp>
      <p:grpSp>
        <p:nvGrpSpPr>
          <p:cNvPr id="9" name="组合 8"/>
          <p:cNvGrpSpPr/>
          <p:nvPr/>
        </p:nvGrpSpPr>
        <p:grpSpPr>
          <a:xfrm>
            <a:off x="1919605" y="2487295"/>
            <a:ext cx="8707755" cy="2531745"/>
            <a:chOff x="5726621" y="2602877"/>
            <a:chExt cx="5315238" cy="2464289"/>
          </a:xfrm>
        </p:grpSpPr>
        <p:sp>
          <p:nvSpPr>
            <p:cNvPr id="28" name="圆角矩形 27"/>
            <p:cNvSpPr/>
            <p:nvPr/>
          </p:nvSpPr>
          <p:spPr>
            <a:xfrm>
              <a:off x="5726621" y="2742577"/>
              <a:ext cx="5315238" cy="2324589"/>
            </a:xfrm>
            <a:prstGeom prst="roundRect">
              <a:avLst>
                <a:gd name="adj" fmla="val 7499"/>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p>
              <a:pPr algn="ctr"/>
              <a:endParaRPr sz="2800" b="1" dirty="0">
                <a:solidFill>
                  <a:schemeClr val="bg1"/>
                </a:solidFill>
              </a:endParaRPr>
            </a:p>
          </p:txBody>
        </p:sp>
        <p:sp>
          <p:nvSpPr>
            <p:cNvPr id="29" name="圆角矩形 28"/>
            <p:cNvSpPr/>
            <p:nvPr/>
          </p:nvSpPr>
          <p:spPr>
            <a:xfrm>
              <a:off x="5726622" y="2602877"/>
              <a:ext cx="5276126" cy="2357481"/>
            </a:xfrm>
            <a:prstGeom prst="roundRect">
              <a:avLst>
                <a:gd name="adj" fmla="val 12876"/>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sz="2800" b="1" dirty="0">
                <a:solidFill>
                  <a:schemeClr val="bg1"/>
                </a:solidFill>
              </a:endParaRPr>
            </a:p>
          </p:txBody>
        </p:sp>
      </p:grpSp>
      <p:sp>
        <p:nvSpPr>
          <p:cNvPr id="14" name="文本框 13"/>
          <p:cNvSpPr txBox="1"/>
          <p:nvPr/>
        </p:nvSpPr>
        <p:spPr>
          <a:xfrm>
            <a:off x="6245860" y="3211830"/>
            <a:ext cx="3187065" cy="768350"/>
          </a:xfrm>
          <a:prstGeom prst="rect">
            <a:avLst/>
          </a:prstGeom>
          <a:noFill/>
        </p:spPr>
        <p:txBody>
          <a:bodyPr wrap="square" rtlCol="0">
            <a:spAutoFit/>
          </a:bodyPr>
          <a:p>
            <a:r>
              <a:rPr lang="zh-CN" altLang="en-US" sz="4400" b="1" smtClean="0">
                <a:solidFill>
                  <a:schemeClr val="bg1"/>
                </a:solidFill>
                <a:sym typeface="+mn-ea"/>
              </a:rPr>
              <a:t>任务实施</a:t>
            </a:r>
            <a:endParaRPr lang="zh-CN" altLang="en-US" sz="4400" b="1" smtClean="0">
              <a:solidFill>
                <a:schemeClr val="bg1"/>
              </a:solidFill>
              <a:sym typeface="+mn-ea"/>
            </a:endParaRPr>
          </a:p>
        </p:txBody>
      </p:sp>
      <p:pic>
        <p:nvPicPr>
          <p:cNvPr id="18" name="图片 17" descr="WPS图片-抠图"/>
          <p:cNvPicPr>
            <a:picLocks noChangeAspect="1"/>
          </p:cNvPicPr>
          <p:nvPr/>
        </p:nvPicPr>
        <p:blipFill>
          <a:blip r:embed="rId3"/>
          <a:stretch>
            <a:fillRect/>
          </a:stretch>
        </p:blipFill>
        <p:spPr>
          <a:xfrm>
            <a:off x="-440690" y="1539240"/>
            <a:ext cx="6169025" cy="4112895"/>
          </a:xfrm>
          <a:prstGeom prst="rect">
            <a:avLst/>
          </a:prstGeom>
        </p:spPr>
      </p:pic>
      <p:sp>
        <p:nvSpPr>
          <p:cNvPr id="22" name="Freeform 24"/>
          <p:cNvSpPr>
            <a:spLocks noEditPoints="1"/>
          </p:cNvSpPr>
          <p:nvPr/>
        </p:nvSpPr>
        <p:spPr bwMode="auto">
          <a:xfrm flipH="1">
            <a:off x="8409305" y="1223645"/>
            <a:ext cx="1202690" cy="1204595"/>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accent1"/>
          </a:solidFill>
          <a:ln w="57150">
            <a:solidFill>
              <a:schemeClr val="accent1">
                <a:lumMod val="40000"/>
                <a:lumOff val="60000"/>
              </a:schemeClr>
            </a:solidFill>
          </a:ln>
        </p:spPr>
        <p:txBody>
          <a:bodyPr vert="horz" wrap="square" lIns="91440" tIns="45720" rIns="91440" bIns="45720" numCol="1" anchor="t" anchorCtr="0" compatLnSpc="1"/>
          <a:p>
            <a:endParaRPr lang="zh-CN" altLang="en-US">
              <a:cs typeface="+mn-ea"/>
              <a:sym typeface="+mn-lt"/>
            </a:endParaRPr>
          </a:p>
        </p:txBody>
      </p:sp>
    </p:spTree>
    <p:custDataLst>
      <p:tags r:id="rId4"/>
    </p:custData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0" y="981710"/>
            <a:ext cx="12202795" cy="6027420"/>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直播带货成功后，需要及时将商品配送给消费者，而供应链可以提供高效的物流配直播带货成功后，需要及时将商品配送给消费者，而供应链可以提供高效的物流配送服务，确保商品能够及时送达消费者手中。送服务，确保商品能够及时送达消费者手中。</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9525" y="681990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794875" y="5232400"/>
            <a:ext cx="2163445" cy="1335405"/>
          </a:xfrm>
          <a:prstGeom prst="roundRect">
            <a:avLst/>
          </a:prstGeom>
        </p:spPr>
      </p:pic>
      <p:sp>
        <p:nvSpPr>
          <p:cNvPr id="5" name="文本框 4"/>
          <p:cNvSpPr txBox="1"/>
          <p:nvPr/>
        </p:nvSpPr>
        <p:spPr>
          <a:xfrm>
            <a:off x="1044575" y="21717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rPr>
              <a:t>认知供应链重要作用</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66040"/>
            <a:ext cx="1271905" cy="1271905"/>
          </a:xfrm>
          <a:prstGeom prst="rect">
            <a:avLst/>
          </a:prstGeom>
        </p:spPr>
      </p:pic>
      <p:sp>
        <p:nvSpPr>
          <p:cNvPr id="7" name="平行四边形 6"/>
          <p:cNvSpPr/>
          <p:nvPr>
            <p:custDataLst>
              <p:tags r:id="rId3"/>
            </p:custDataLst>
          </p:nvPr>
        </p:nvSpPr>
        <p:spPr>
          <a:xfrm rot="16200000">
            <a:off x="3930015" y="2384108"/>
            <a:ext cx="529590" cy="613410"/>
          </a:xfrm>
          <a:prstGeom prst="parallelogram">
            <a:avLst>
              <a:gd name="adj" fmla="val 47404"/>
            </a:avLst>
          </a:prstGeom>
          <a:gradFill>
            <a:gsLst>
              <a:gs pos="0">
                <a:schemeClr val="accent1">
                  <a:lumMod val="85000"/>
                </a:schemeClr>
              </a:gs>
              <a:gs pos="100000">
                <a:schemeClr val="accent1">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2" name="平行四边形 11"/>
          <p:cNvSpPr/>
          <p:nvPr>
            <p:custDataLst>
              <p:tags r:id="rId4"/>
            </p:custDataLst>
          </p:nvPr>
        </p:nvSpPr>
        <p:spPr>
          <a:xfrm rot="16200000">
            <a:off x="3930015" y="3960178"/>
            <a:ext cx="529590" cy="613410"/>
          </a:xfrm>
          <a:prstGeom prst="parallelogram">
            <a:avLst>
              <a:gd name="adj" fmla="val 47404"/>
            </a:avLst>
          </a:prstGeom>
          <a:gradFill>
            <a:gsLst>
              <a:gs pos="0">
                <a:schemeClr val="accent3">
                  <a:lumMod val="85000"/>
                </a:schemeClr>
              </a:gs>
              <a:gs pos="100000">
                <a:schemeClr val="accent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3" name="平行四边形 12"/>
          <p:cNvSpPr/>
          <p:nvPr>
            <p:custDataLst>
              <p:tags r:id="rId5"/>
            </p:custDataLst>
          </p:nvPr>
        </p:nvSpPr>
        <p:spPr>
          <a:xfrm rot="16200000" flipV="1">
            <a:off x="7465060" y="3168968"/>
            <a:ext cx="529590" cy="619760"/>
          </a:xfrm>
          <a:prstGeom prst="parallelogram">
            <a:avLst>
              <a:gd name="adj" fmla="val 47404"/>
            </a:avLst>
          </a:prstGeom>
          <a:gradFill>
            <a:gsLst>
              <a:gs pos="0">
                <a:schemeClr val="accent2">
                  <a:lumMod val="75000"/>
                </a:schemeClr>
              </a:gs>
              <a:gs pos="100000">
                <a:schemeClr val="accent2">
                  <a:lumMod val="9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0" name="平行四边形 19"/>
          <p:cNvSpPr/>
          <p:nvPr>
            <p:custDataLst>
              <p:tags r:id="rId6"/>
            </p:custDataLst>
          </p:nvPr>
        </p:nvSpPr>
        <p:spPr>
          <a:xfrm rot="16200000" flipV="1">
            <a:off x="7465060" y="4745038"/>
            <a:ext cx="529590" cy="619760"/>
          </a:xfrm>
          <a:prstGeom prst="parallelogram">
            <a:avLst>
              <a:gd name="adj" fmla="val 47404"/>
            </a:avLst>
          </a:prstGeom>
          <a:gradFill>
            <a:gsLst>
              <a:gs pos="0">
                <a:schemeClr val="accent4">
                  <a:lumMod val="75000"/>
                </a:schemeClr>
              </a:gs>
              <a:gs pos="100000">
                <a:schemeClr val="accent4">
                  <a:lumMod val="9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23" name="直接连接符 22"/>
          <p:cNvCxnSpPr/>
          <p:nvPr>
            <p:custDataLst>
              <p:tags r:id="rId7"/>
            </p:custDataLst>
          </p:nvPr>
        </p:nvCxnSpPr>
        <p:spPr>
          <a:xfrm>
            <a:off x="7315835" y="2379028"/>
            <a:ext cx="965200" cy="0"/>
          </a:xfrm>
          <a:prstGeom prst="line">
            <a:avLst/>
          </a:prstGeom>
          <a:ln w="9525">
            <a:solidFill>
              <a:schemeClr val="accent1">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cxnSp>
        <p:nvCxnSpPr>
          <p:cNvPr id="29" name="直接连接符 28"/>
          <p:cNvCxnSpPr/>
          <p:nvPr>
            <p:custDataLst>
              <p:tags r:id="rId8"/>
            </p:custDataLst>
          </p:nvPr>
        </p:nvCxnSpPr>
        <p:spPr>
          <a:xfrm>
            <a:off x="7315835" y="3997008"/>
            <a:ext cx="965200" cy="0"/>
          </a:xfrm>
          <a:prstGeom prst="line">
            <a:avLst/>
          </a:prstGeom>
          <a:ln w="9525">
            <a:solidFill>
              <a:schemeClr val="accent3">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sp>
        <p:nvSpPr>
          <p:cNvPr id="33" name="椭圆 32"/>
          <p:cNvSpPr/>
          <p:nvPr>
            <p:custDataLst>
              <p:tags r:id="rId9"/>
            </p:custDataLst>
          </p:nvPr>
        </p:nvSpPr>
        <p:spPr>
          <a:xfrm>
            <a:off x="8349615" y="2184718"/>
            <a:ext cx="388620" cy="388620"/>
          </a:xfrm>
          <a:prstGeom prst="ellipse">
            <a:avLst/>
          </a:prstGeom>
          <a:gradFill>
            <a:gsLst>
              <a:gs pos="0">
                <a:schemeClr val="accent1">
                  <a:lumMod val="75000"/>
                  <a:lumOff val="25000"/>
                </a:schemeClr>
              </a:gs>
              <a:gs pos="100000">
                <a:schemeClr val="accent1">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cxnSp>
        <p:nvCxnSpPr>
          <p:cNvPr id="24" name="直接连接符 23"/>
          <p:cNvCxnSpPr/>
          <p:nvPr>
            <p:custDataLst>
              <p:tags r:id="rId10"/>
            </p:custDataLst>
          </p:nvPr>
        </p:nvCxnSpPr>
        <p:spPr>
          <a:xfrm>
            <a:off x="3635375" y="3188018"/>
            <a:ext cx="965200" cy="0"/>
          </a:xfrm>
          <a:prstGeom prst="line">
            <a:avLst/>
          </a:prstGeom>
          <a:ln w="9525">
            <a:solidFill>
              <a:schemeClr val="accent2">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cxnSp>
        <p:nvCxnSpPr>
          <p:cNvPr id="25" name="直接连接符 24"/>
          <p:cNvCxnSpPr/>
          <p:nvPr>
            <p:custDataLst>
              <p:tags r:id="rId11"/>
            </p:custDataLst>
          </p:nvPr>
        </p:nvCxnSpPr>
        <p:spPr>
          <a:xfrm>
            <a:off x="3635375" y="4790123"/>
            <a:ext cx="965200" cy="0"/>
          </a:xfrm>
          <a:prstGeom prst="line">
            <a:avLst/>
          </a:prstGeom>
          <a:ln w="9525">
            <a:solidFill>
              <a:schemeClr val="accent4">
                <a:lumMod val="60000"/>
                <a:lumOff val="40000"/>
              </a:schemeClr>
            </a:solidFill>
            <a:prstDash val="dash"/>
            <a:headEnd type="oval" w="sm" len="sm"/>
            <a:tailEnd type="oval" w="sm" len="sm"/>
          </a:ln>
        </p:spPr>
        <p:style>
          <a:lnRef idx="2">
            <a:schemeClr val="accent1"/>
          </a:lnRef>
          <a:fillRef idx="0">
            <a:srgbClr val="FFFFFF"/>
          </a:fillRef>
          <a:effectRef idx="0">
            <a:srgbClr val="FFFFFF"/>
          </a:effectRef>
          <a:fontRef idx="minor">
            <a:schemeClr val="tx1"/>
          </a:fontRef>
        </p:style>
      </p:cxnSp>
      <p:sp>
        <p:nvSpPr>
          <p:cNvPr id="37" name="椭圆 36"/>
          <p:cNvSpPr/>
          <p:nvPr>
            <p:custDataLst>
              <p:tags r:id="rId12"/>
            </p:custDataLst>
          </p:nvPr>
        </p:nvSpPr>
        <p:spPr>
          <a:xfrm>
            <a:off x="8349615" y="3802698"/>
            <a:ext cx="388620" cy="388620"/>
          </a:xfrm>
          <a:prstGeom prst="ellipse">
            <a:avLst/>
          </a:prstGeom>
          <a:gradFill>
            <a:gsLst>
              <a:gs pos="0">
                <a:schemeClr val="accent3">
                  <a:lumMod val="75000"/>
                  <a:lumOff val="25000"/>
                </a:schemeClr>
              </a:gs>
              <a:gs pos="100000">
                <a:schemeClr val="accent3">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41" name="椭圆 40"/>
          <p:cNvSpPr/>
          <p:nvPr>
            <p:custDataLst>
              <p:tags r:id="rId13"/>
            </p:custDataLst>
          </p:nvPr>
        </p:nvSpPr>
        <p:spPr>
          <a:xfrm>
            <a:off x="3187065" y="2994343"/>
            <a:ext cx="388620" cy="388620"/>
          </a:xfrm>
          <a:prstGeom prst="ellipse">
            <a:avLst/>
          </a:prstGeom>
          <a:gradFill>
            <a:gsLst>
              <a:gs pos="0">
                <a:schemeClr val="accent2">
                  <a:lumMod val="75000"/>
                  <a:lumOff val="25000"/>
                </a:schemeClr>
              </a:gs>
              <a:gs pos="100000">
                <a:schemeClr val="accent2">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26" name="椭圆 25"/>
          <p:cNvSpPr/>
          <p:nvPr>
            <p:custDataLst>
              <p:tags r:id="rId14"/>
            </p:custDataLst>
          </p:nvPr>
        </p:nvSpPr>
        <p:spPr>
          <a:xfrm>
            <a:off x="3180080" y="4595813"/>
            <a:ext cx="388620" cy="388620"/>
          </a:xfrm>
          <a:prstGeom prst="ellipse">
            <a:avLst/>
          </a:prstGeom>
          <a:gradFill>
            <a:gsLst>
              <a:gs pos="0">
                <a:schemeClr val="accent4">
                  <a:lumMod val="75000"/>
                  <a:lumOff val="25000"/>
                </a:schemeClr>
              </a:gs>
              <a:gs pos="100000">
                <a:schemeClr val="accent4">
                  <a:lumMod val="85000"/>
                  <a:lumOff val="15000"/>
                </a:schemeClr>
              </a:gs>
            </a:gsLst>
            <a:lin ang="2640000" scaled="0"/>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sym typeface="+mn-ea"/>
            </a:endParaRPr>
          </a:p>
        </p:txBody>
      </p:sp>
      <p:sp>
        <p:nvSpPr>
          <p:cNvPr id="27" name="矩形 26"/>
          <p:cNvSpPr/>
          <p:nvPr>
            <p:custDataLst>
              <p:tags r:id="rId15"/>
            </p:custDataLst>
          </p:nvPr>
        </p:nvSpPr>
        <p:spPr>
          <a:xfrm>
            <a:off x="8921750" y="1829753"/>
            <a:ext cx="2423736" cy="1172210"/>
          </a:xfrm>
          <a:prstGeom prst="rect">
            <a:avLst/>
          </a:prstGeom>
          <a:noFill/>
        </p:spPr>
        <p:txBody>
          <a:bodyPr wrap="square" lIns="0" tIns="0" rIns="0" bIns="0" rtlCol="0" anchor="ctr" anchorCtr="0">
            <a:noAutofit/>
          </a:bodyPr>
          <a:lstStyle/>
          <a:p>
            <a:pPr algn="just">
              <a:lnSpc>
                <a:spcPct val="130000"/>
              </a:lnSpc>
              <a:spcBef>
                <a:spcPct val="0"/>
              </a:spcBef>
              <a:spcAft>
                <a:spcPct val="0"/>
              </a:spcAft>
            </a:pPr>
            <a:r>
              <a:rPr lang="zh-CN" altLang="en-US" sz="1400" dirty="0">
                <a:solidFill>
                  <a:schemeClr val="tx1">
                    <a:lumMod val="85000"/>
                    <a:lumOff val="15000"/>
                  </a:schemeClr>
                </a:solidFill>
                <a:latin typeface="+mn-ea"/>
                <a:cs typeface="+mn-ea"/>
              </a:rPr>
              <a:t>直播带货需要大量的商品供应，而供应链可以帮助企业寻找优质的商品供应商，并确保商品的质量和供应稳定。</a:t>
            </a:r>
            <a:endParaRPr lang="zh-CN" altLang="en-US" sz="1400" dirty="0">
              <a:solidFill>
                <a:schemeClr val="tx1">
                  <a:lumMod val="85000"/>
                  <a:lumOff val="15000"/>
                </a:schemeClr>
              </a:solidFill>
              <a:latin typeface="+mn-ea"/>
              <a:cs typeface="+mn-ea"/>
            </a:endParaRPr>
          </a:p>
        </p:txBody>
      </p:sp>
      <p:sp>
        <p:nvSpPr>
          <p:cNvPr id="30" name="矩形 29"/>
          <p:cNvSpPr/>
          <p:nvPr>
            <p:custDataLst>
              <p:tags r:id="rId16"/>
            </p:custDataLst>
          </p:nvPr>
        </p:nvSpPr>
        <p:spPr>
          <a:xfrm>
            <a:off x="8877300" y="3530918"/>
            <a:ext cx="2423736" cy="1172210"/>
          </a:xfrm>
          <a:prstGeom prst="rect">
            <a:avLst/>
          </a:prstGeom>
          <a:noFill/>
        </p:spPr>
        <p:txBody>
          <a:bodyPr wrap="square" lIns="0" tIns="0" rIns="0" bIns="0" rtlCol="0" anchor="ctr" anchorCtr="0">
            <a:noAutofit/>
          </a:bodyPr>
          <a:lstStyle/>
          <a:p>
            <a:pPr algn="just">
              <a:lnSpc>
                <a:spcPct val="130000"/>
              </a:lnSpc>
              <a:spcBef>
                <a:spcPct val="0"/>
              </a:spcBef>
              <a:spcAft>
                <a:spcPct val="0"/>
              </a:spcAft>
            </a:pPr>
            <a:r>
              <a:rPr lang="zh-CN" altLang="en-US" sz="1400" dirty="0">
                <a:solidFill>
                  <a:schemeClr val="tx1">
                    <a:lumMod val="85000"/>
                    <a:lumOff val="15000"/>
                  </a:schemeClr>
                </a:solidFill>
                <a:latin typeface="+mn-ea"/>
                <a:cs typeface="+mn-ea"/>
              </a:rPr>
              <a:t>直播带货成功后，需要及时将商品配送给消费者，而供应链可以提供高效的物流配送服务，确保商品能够及时送达消费者手中。</a:t>
            </a:r>
            <a:endParaRPr lang="zh-CN" altLang="en-US" sz="1400" dirty="0">
              <a:solidFill>
                <a:schemeClr val="tx1">
                  <a:lumMod val="85000"/>
                  <a:lumOff val="15000"/>
                </a:schemeClr>
              </a:solidFill>
              <a:latin typeface="+mn-ea"/>
              <a:cs typeface="+mn-ea"/>
            </a:endParaRPr>
          </a:p>
        </p:txBody>
      </p:sp>
      <p:sp>
        <p:nvSpPr>
          <p:cNvPr id="31" name="矩形 30"/>
          <p:cNvSpPr/>
          <p:nvPr>
            <p:custDataLst>
              <p:tags r:id="rId17"/>
            </p:custDataLst>
          </p:nvPr>
        </p:nvSpPr>
        <p:spPr>
          <a:xfrm>
            <a:off x="575310" y="4191635"/>
            <a:ext cx="2543175" cy="1172210"/>
          </a:xfrm>
          <a:prstGeom prst="rect">
            <a:avLst/>
          </a:prstGeom>
          <a:noFill/>
        </p:spPr>
        <p:txBody>
          <a:bodyPr wrap="square" lIns="0" tIns="0" rIns="0" bIns="0" rtlCol="0" anchor="ctr" anchorCtr="0">
            <a:noAutofit/>
          </a:bodyPr>
          <a:lstStyle/>
          <a:p>
            <a:pPr algn="l">
              <a:lnSpc>
                <a:spcPct val="130000"/>
              </a:lnSpc>
              <a:spcBef>
                <a:spcPct val="0"/>
              </a:spcBef>
              <a:spcAft>
                <a:spcPct val="0"/>
              </a:spcAft>
            </a:pPr>
            <a:r>
              <a:rPr lang="zh-CN" altLang="en-US" sz="1400" dirty="0">
                <a:solidFill>
                  <a:schemeClr val="tx1">
                    <a:lumMod val="85000"/>
                    <a:lumOff val="15000"/>
                  </a:schemeClr>
                </a:solidFill>
                <a:latin typeface="+mn-ea"/>
                <a:cs typeface="+mn-ea"/>
              </a:rPr>
              <a:t>直播带货中的商品售后服务也需要得到保障，供应链可以提供专业的售后服务支持，确保消费者的权益得到保护。</a:t>
            </a:r>
            <a:endParaRPr lang="zh-CN" altLang="en-US" sz="1400" dirty="0">
              <a:solidFill>
                <a:schemeClr val="tx1">
                  <a:lumMod val="85000"/>
                  <a:lumOff val="15000"/>
                </a:schemeClr>
              </a:solidFill>
              <a:latin typeface="+mn-ea"/>
              <a:cs typeface="+mn-ea"/>
            </a:endParaRPr>
          </a:p>
        </p:txBody>
      </p:sp>
      <p:sp>
        <p:nvSpPr>
          <p:cNvPr id="32" name="矩形 31"/>
          <p:cNvSpPr/>
          <p:nvPr>
            <p:custDataLst>
              <p:tags r:id="rId18"/>
            </p:custDataLst>
          </p:nvPr>
        </p:nvSpPr>
        <p:spPr>
          <a:xfrm>
            <a:off x="668655" y="2379028"/>
            <a:ext cx="2423736" cy="1172210"/>
          </a:xfrm>
          <a:prstGeom prst="rect">
            <a:avLst/>
          </a:prstGeom>
          <a:noFill/>
        </p:spPr>
        <p:txBody>
          <a:bodyPr wrap="square" lIns="0" tIns="0" rIns="0" bIns="0" rtlCol="0" anchor="ctr" anchorCtr="0">
            <a:noAutofit/>
          </a:bodyPr>
          <a:lstStyle/>
          <a:p>
            <a:pPr algn="r">
              <a:lnSpc>
                <a:spcPct val="130000"/>
              </a:lnSpc>
              <a:spcBef>
                <a:spcPct val="0"/>
              </a:spcBef>
              <a:spcAft>
                <a:spcPct val="0"/>
              </a:spcAft>
            </a:pPr>
            <a:r>
              <a:rPr lang="zh-CN" altLang="en-US" sz="1400" dirty="0">
                <a:solidFill>
                  <a:schemeClr val="tx1">
                    <a:lumMod val="85000"/>
                    <a:lumOff val="15000"/>
                  </a:schemeClr>
                </a:solidFill>
                <a:latin typeface="+mn-ea"/>
                <a:cs typeface="+mn-ea"/>
              </a:rPr>
              <a:t>直播带货需要保证商品库存的充足性，而供应链可以对商品库存进行有效管理，确保充足供应，并避免过多的库存积压</a:t>
            </a:r>
            <a:endParaRPr lang="zh-CN" altLang="en-US" sz="1400" dirty="0">
              <a:solidFill>
                <a:schemeClr val="tx1">
                  <a:lumMod val="85000"/>
                  <a:lumOff val="15000"/>
                </a:schemeClr>
              </a:solidFill>
              <a:latin typeface="+mn-ea"/>
              <a:cs typeface="+mn-ea"/>
            </a:endParaRPr>
          </a:p>
        </p:txBody>
      </p:sp>
      <p:sp>
        <p:nvSpPr>
          <p:cNvPr id="38" name="标题"/>
          <p:cNvSpPr/>
          <p:nvPr>
            <p:custDataLst>
              <p:tags r:id="rId19"/>
            </p:custDataLst>
          </p:nvPr>
        </p:nvSpPr>
        <p:spPr>
          <a:xfrm>
            <a:off x="4673600" y="4455478"/>
            <a:ext cx="3368040" cy="612140"/>
          </a:xfrm>
          <a:prstGeom prst="rect">
            <a:avLst/>
          </a:prstGeom>
          <a:gradFill>
            <a:gsLst>
              <a:gs pos="80000">
                <a:schemeClr val="accent4">
                  <a:lumMod val="70000"/>
                  <a:lumOff val="30000"/>
                </a:schemeClr>
              </a:gs>
              <a:gs pos="20000">
                <a:schemeClr val="accent4"/>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a:solidFill>
                  <a:schemeClr val="tx1"/>
                </a:solidFill>
                <a:uFillTx/>
                <a:latin typeface="+mn-ea"/>
                <a:cs typeface="+mn-ea"/>
                <a:sym typeface="+mn-ea"/>
              </a:rPr>
              <a:t>售后服务</a:t>
            </a:r>
            <a:endParaRPr lang="zh-CN" altLang="en-US" b="1">
              <a:solidFill>
                <a:schemeClr val="tx1"/>
              </a:solidFill>
              <a:uFillTx/>
              <a:latin typeface="+mn-ea"/>
              <a:cs typeface="+mn-ea"/>
              <a:sym typeface="+mn-ea"/>
            </a:endParaRPr>
          </a:p>
        </p:txBody>
      </p:sp>
      <p:sp>
        <p:nvSpPr>
          <p:cNvPr id="39" name="标题"/>
          <p:cNvSpPr/>
          <p:nvPr>
            <p:custDataLst>
              <p:tags r:id="rId20"/>
            </p:custDataLst>
          </p:nvPr>
        </p:nvSpPr>
        <p:spPr>
          <a:xfrm>
            <a:off x="3888105" y="3667443"/>
            <a:ext cx="3368040" cy="612140"/>
          </a:xfrm>
          <a:prstGeom prst="rect">
            <a:avLst/>
          </a:prstGeom>
          <a:gradFill>
            <a:gsLst>
              <a:gs pos="80000">
                <a:schemeClr val="accent3">
                  <a:lumMod val="70000"/>
                  <a:lumOff val="30000"/>
                </a:schemeClr>
              </a:gs>
              <a:gs pos="20000">
                <a:schemeClr val="accent3"/>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a:solidFill>
                  <a:schemeClr val="tx1"/>
                </a:solidFill>
                <a:uFillTx/>
                <a:latin typeface="+mn-ea"/>
                <a:cs typeface="+mn-ea"/>
                <a:sym typeface="+mn-ea"/>
              </a:rPr>
              <a:t>物流配送</a:t>
            </a:r>
            <a:endParaRPr lang="zh-CN" altLang="en-US" b="1">
              <a:solidFill>
                <a:schemeClr val="tx1"/>
              </a:solidFill>
              <a:uFillTx/>
              <a:latin typeface="+mn-ea"/>
              <a:cs typeface="+mn-ea"/>
              <a:sym typeface="+mn-ea"/>
            </a:endParaRPr>
          </a:p>
        </p:txBody>
      </p:sp>
      <p:sp>
        <p:nvSpPr>
          <p:cNvPr id="40" name="标题"/>
          <p:cNvSpPr/>
          <p:nvPr>
            <p:custDataLst>
              <p:tags r:id="rId21"/>
            </p:custDataLst>
          </p:nvPr>
        </p:nvSpPr>
        <p:spPr>
          <a:xfrm>
            <a:off x="4673600" y="2879408"/>
            <a:ext cx="3368675" cy="612140"/>
          </a:xfrm>
          <a:prstGeom prst="rect">
            <a:avLst/>
          </a:prstGeom>
          <a:gradFill>
            <a:gsLst>
              <a:gs pos="80000">
                <a:schemeClr val="accent2">
                  <a:lumMod val="70000"/>
                  <a:lumOff val="30000"/>
                </a:schemeClr>
              </a:gs>
              <a:gs pos="20000">
                <a:schemeClr val="accent2"/>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dirty="0">
                <a:solidFill>
                  <a:schemeClr val="tx1"/>
                </a:solidFill>
                <a:uFillTx/>
                <a:latin typeface="+mn-ea"/>
                <a:cs typeface="+mn-ea"/>
                <a:sym typeface="+mn-ea"/>
              </a:rPr>
              <a:t>库存管理</a:t>
            </a:r>
            <a:endParaRPr lang="zh-CN" altLang="en-US" b="1" dirty="0">
              <a:solidFill>
                <a:schemeClr val="tx1"/>
              </a:solidFill>
              <a:uFillTx/>
              <a:latin typeface="+mn-ea"/>
              <a:cs typeface="+mn-ea"/>
              <a:sym typeface="+mn-ea"/>
            </a:endParaRPr>
          </a:p>
        </p:txBody>
      </p:sp>
      <p:sp>
        <p:nvSpPr>
          <p:cNvPr id="57" name="标题"/>
          <p:cNvSpPr/>
          <p:nvPr>
            <p:custDataLst>
              <p:tags r:id="rId22"/>
            </p:custDataLst>
          </p:nvPr>
        </p:nvSpPr>
        <p:spPr>
          <a:xfrm>
            <a:off x="3890645" y="2098993"/>
            <a:ext cx="3359785" cy="604520"/>
          </a:xfrm>
          <a:prstGeom prst="rect">
            <a:avLst/>
          </a:prstGeom>
          <a:gradFill>
            <a:gsLst>
              <a:gs pos="80000">
                <a:schemeClr val="accent1">
                  <a:lumMod val="70000"/>
                  <a:lumOff val="30000"/>
                </a:schemeClr>
              </a:gs>
              <a:gs pos="20000">
                <a:schemeClr val="accent1"/>
              </a:gs>
            </a:gsLst>
            <a:lin ang="81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a:solidFill>
                  <a:schemeClr val="tx1"/>
                </a:solidFill>
                <a:uFillTx/>
                <a:latin typeface="+mn-ea"/>
                <a:cs typeface="+mn-ea"/>
                <a:sym typeface="+mn-ea"/>
              </a:rPr>
              <a:t>商品供应</a:t>
            </a:r>
            <a:endParaRPr lang="zh-CN" altLang="en-US" b="1">
              <a:solidFill>
                <a:schemeClr val="tx1"/>
              </a:solidFill>
              <a:uFillTx/>
              <a:latin typeface="+mn-ea"/>
              <a:cs typeface="+mn-ea"/>
              <a:sym typeface="+mn-ea"/>
            </a:endParaRPr>
          </a:p>
        </p:txBody>
      </p:sp>
      <p:sp>
        <p:nvSpPr>
          <p:cNvPr id="58" name="任意多边形: 形状 25"/>
          <p:cNvSpPr/>
          <p:nvPr>
            <p:custDataLst>
              <p:tags r:id="rId23"/>
            </p:custDataLst>
          </p:nvPr>
        </p:nvSpPr>
        <p:spPr>
          <a:xfrm>
            <a:off x="3302635" y="3093403"/>
            <a:ext cx="172039" cy="190800"/>
          </a:xfrm>
          <a:custGeom>
            <a:avLst/>
            <a:gdLst>
              <a:gd name="connsiteX0" fmla="*/ 154840 w 172039"/>
              <a:gd name="connsiteY0" fmla="*/ 110895 h 190800"/>
              <a:gd name="connsiteX1" fmla="*/ 169004 w 172039"/>
              <a:gd name="connsiteY1" fmla="*/ 110895 h 190800"/>
              <a:gd name="connsiteX2" fmla="*/ 169004 w 172039"/>
              <a:gd name="connsiteY2" fmla="*/ 125673 h 190800"/>
              <a:gd name="connsiteX3" fmla="*/ 108301 w 172039"/>
              <a:gd name="connsiteY3" fmla="*/ 189005 h 190800"/>
              <a:gd name="connsiteX4" fmla="*/ 103243 w 172039"/>
              <a:gd name="connsiteY4" fmla="*/ 190061 h 190800"/>
              <a:gd name="connsiteX5" fmla="*/ 95149 w 172039"/>
              <a:gd name="connsiteY5" fmla="*/ 186894 h 190800"/>
              <a:gd name="connsiteX6" fmla="*/ 70868 w 172039"/>
              <a:gd name="connsiteY6" fmla="*/ 160506 h 190800"/>
              <a:gd name="connsiteX7" fmla="*/ 70868 w 172039"/>
              <a:gd name="connsiteY7" fmla="*/ 145729 h 190800"/>
              <a:gd name="connsiteX8" fmla="*/ 85032 w 172039"/>
              <a:gd name="connsiteY8" fmla="*/ 145729 h 190800"/>
              <a:gd name="connsiteX9" fmla="*/ 103243 w 172039"/>
              <a:gd name="connsiteY9" fmla="*/ 164728 h 190800"/>
              <a:gd name="connsiteX10" fmla="*/ 50586 w 172039"/>
              <a:gd name="connsiteY10" fmla="*/ 31666 h 190800"/>
              <a:gd name="connsiteX11" fmla="*/ 40468 w 172039"/>
              <a:gd name="connsiteY11" fmla="*/ 42221 h 190800"/>
              <a:gd name="connsiteX12" fmla="*/ 80937 w 172039"/>
              <a:gd name="connsiteY12" fmla="*/ 84443 h 190800"/>
              <a:gd name="connsiteX13" fmla="*/ 121406 w 172039"/>
              <a:gd name="connsiteY13" fmla="*/ 42221 h 190800"/>
              <a:gd name="connsiteX14" fmla="*/ 111289 w 172039"/>
              <a:gd name="connsiteY14" fmla="*/ 31666 h 190800"/>
              <a:gd name="connsiteX15" fmla="*/ 101171 w 172039"/>
              <a:gd name="connsiteY15" fmla="*/ 42221 h 190800"/>
              <a:gd name="connsiteX16" fmla="*/ 80937 w 172039"/>
              <a:gd name="connsiteY16" fmla="*/ 63332 h 190800"/>
              <a:gd name="connsiteX17" fmla="*/ 60703 w 172039"/>
              <a:gd name="connsiteY17" fmla="*/ 42221 h 190800"/>
              <a:gd name="connsiteX18" fmla="*/ 50586 w 172039"/>
              <a:gd name="connsiteY18" fmla="*/ 31666 h 190800"/>
              <a:gd name="connsiteX19" fmla="*/ 30351 w 172039"/>
              <a:gd name="connsiteY19" fmla="*/ 0 h 190800"/>
              <a:gd name="connsiteX20" fmla="*/ 131523 w 172039"/>
              <a:gd name="connsiteY20" fmla="*/ 0 h 190800"/>
              <a:gd name="connsiteX21" fmla="*/ 161874 w 172039"/>
              <a:gd name="connsiteY21" fmla="*/ 31666 h 190800"/>
              <a:gd name="connsiteX22" fmla="*/ 162179 w 172039"/>
              <a:gd name="connsiteY22" fmla="*/ 95028 h 190800"/>
              <a:gd name="connsiteX23" fmla="*/ 102387 w 172039"/>
              <a:gd name="connsiteY23" fmla="*/ 154805 h 190800"/>
              <a:gd name="connsiteX24" fmla="*/ 87318 w 172039"/>
              <a:gd name="connsiteY24" fmla="*/ 139600 h 190800"/>
              <a:gd name="connsiteX25" fmla="*/ 64327 w 172039"/>
              <a:gd name="connsiteY25" fmla="*/ 139600 h 190800"/>
              <a:gd name="connsiteX26" fmla="*/ 64327 w 172039"/>
              <a:gd name="connsiteY26" fmla="*/ 162741 h 190800"/>
              <a:gd name="connsiteX27" fmla="*/ 88691 w 172039"/>
              <a:gd name="connsiteY27" fmla="*/ 190800 h 190800"/>
              <a:gd name="connsiteX28" fmla="*/ 30351 w 172039"/>
              <a:gd name="connsiteY28" fmla="*/ 189997 h 190800"/>
              <a:gd name="connsiteX29" fmla="*/ 0 w 172039"/>
              <a:gd name="connsiteY29" fmla="*/ 158331 h 190800"/>
              <a:gd name="connsiteX30" fmla="*/ 0 w 172039"/>
              <a:gd name="connsiteY30" fmla="*/ 31666 h 190800"/>
              <a:gd name="connsiteX31" fmla="*/ 30351 w 172039"/>
              <a:gd name="connsiteY31" fmla="*/ 0 h 1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2039" h="190800">
                <a:moveTo>
                  <a:pt x="154840" y="110895"/>
                </a:moveTo>
                <a:cubicBezTo>
                  <a:pt x="158887" y="106673"/>
                  <a:pt x="164957" y="106673"/>
                  <a:pt x="169004" y="110895"/>
                </a:cubicBezTo>
                <a:cubicBezTo>
                  <a:pt x="173051" y="115118"/>
                  <a:pt x="173051" y="121451"/>
                  <a:pt x="169004" y="125673"/>
                </a:cubicBezTo>
                <a:lnTo>
                  <a:pt x="108301" y="189005"/>
                </a:lnTo>
                <a:lnTo>
                  <a:pt x="103243" y="190061"/>
                </a:lnTo>
                <a:cubicBezTo>
                  <a:pt x="100207" y="190061"/>
                  <a:pt x="97172" y="189005"/>
                  <a:pt x="95149" y="186894"/>
                </a:cubicBezTo>
                <a:lnTo>
                  <a:pt x="70868" y="160506"/>
                </a:lnTo>
                <a:cubicBezTo>
                  <a:pt x="66821" y="156284"/>
                  <a:pt x="66821" y="149951"/>
                  <a:pt x="70868" y="145729"/>
                </a:cubicBezTo>
                <a:cubicBezTo>
                  <a:pt x="74914" y="141506"/>
                  <a:pt x="80985" y="141506"/>
                  <a:pt x="85032" y="145729"/>
                </a:cubicBezTo>
                <a:lnTo>
                  <a:pt x="103243" y="164728"/>
                </a:lnTo>
                <a:close/>
                <a:moveTo>
                  <a:pt x="50586" y="31666"/>
                </a:moveTo>
                <a:cubicBezTo>
                  <a:pt x="44515" y="31666"/>
                  <a:pt x="40468" y="35888"/>
                  <a:pt x="40468" y="42221"/>
                </a:cubicBezTo>
                <a:cubicBezTo>
                  <a:pt x="40468" y="65443"/>
                  <a:pt x="58679" y="84443"/>
                  <a:pt x="80937" y="84443"/>
                </a:cubicBezTo>
                <a:cubicBezTo>
                  <a:pt x="103195" y="84443"/>
                  <a:pt x="121406" y="65443"/>
                  <a:pt x="121406" y="42221"/>
                </a:cubicBezTo>
                <a:cubicBezTo>
                  <a:pt x="121406" y="35888"/>
                  <a:pt x="117359" y="31666"/>
                  <a:pt x="111289" y="31666"/>
                </a:cubicBezTo>
                <a:cubicBezTo>
                  <a:pt x="105218" y="31666"/>
                  <a:pt x="101171" y="35888"/>
                  <a:pt x="101171" y="42221"/>
                </a:cubicBezTo>
                <a:cubicBezTo>
                  <a:pt x="101171" y="53832"/>
                  <a:pt x="92066" y="63332"/>
                  <a:pt x="80937" y="63332"/>
                </a:cubicBezTo>
                <a:cubicBezTo>
                  <a:pt x="69808" y="63332"/>
                  <a:pt x="60703" y="53832"/>
                  <a:pt x="60703" y="42221"/>
                </a:cubicBezTo>
                <a:cubicBezTo>
                  <a:pt x="60703" y="35888"/>
                  <a:pt x="56656" y="31666"/>
                  <a:pt x="50586" y="31666"/>
                </a:cubicBezTo>
                <a:close/>
                <a:moveTo>
                  <a:pt x="30351" y="0"/>
                </a:moveTo>
                <a:lnTo>
                  <a:pt x="131523" y="0"/>
                </a:lnTo>
                <a:cubicBezTo>
                  <a:pt x="148722" y="0"/>
                  <a:pt x="161874" y="13722"/>
                  <a:pt x="161874" y="31666"/>
                </a:cubicBezTo>
                <a:lnTo>
                  <a:pt x="162179" y="95028"/>
                </a:lnTo>
                <a:lnTo>
                  <a:pt x="102387" y="154805"/>
                </a:lnTo>
                <a:lnTo>
                  <a:pt x="87318" y="139600"/>
                </a:lnTo>
                <a:cubicBezTo>
                  <a:pt x="80890" y="132988"/>
                  <a:pt x="70755" y="132988"/>
                  <a:pt x="64327" y="139600"/>
                </a:cubicBezTo>
                <a:cubicBezTo>
                  <a:pt x="57899" y="146211"/>
                  <a:pt x="57899" y="156129"/>
                  <a:pt x="64327" y="162741"/>
                </a:cubicBezTo>
                <a:lnTo>
                  <a:pt x="88691" y="190800"/>
                </a:lnTo>
                <a:lnTo>
                  <a:pt x="30351" y="189997"/>
                </a:lnTo>
                <a:cubicBezTo>
                  <a:pt x="13152" y="189997"/>
                  <a:pt x="0" y="176275"/>
                  <a:pt x="0" y="158331"/>
                </a:cubicBezTo>
                <a:lnTo>
                  <a:pt x="0" y="31666"/>
                </a:lnTo>
                <a:cubicBezTo>
                  <a:pt x="0" y="13722"/>
                  <a:pt x="13152" y="0"/>
                  <a:pt x="30351" y="0"/>
                </a:cubicBezTo>
                <a:close/>
              </a:path>
            </a:pathLst>
          </a:custGeom>
          <a:gradFill>
            <a:gsLst>
              <a:gs pos="0">
                <a:srgbClr val="FFFFFF"/>
              </a:gs>
              <a:gs pos="80000">
                <a:srgbClr val="FFFFFF">
                  <a:alpha val="60000"/>
                </a:srgbClr>
              </a:gs>
            </a:gsLst>
            <a:lin ang="5400000" scaled="1"/>
          </a:gradFill>
          <a:ln w="6437" cap="flat">
            <a:noFill/>
            <a:prstDash val="solid"/>
            <a:miter/>
          </a:ln>
        </p:spPr>
        <p:txBody>
          <a:bodyPr rtlCol="0" anchor="ctr"/>
          <a:lstStyle/>
          <a:p>
            <a:endParaRPr lang="zh-CN" altLang="en-US"/>
          </a:p>
        </p:txBody>
      </p:sp>
      <p:sp>
        <p:nvSpPr>
          <p:cNvPr id="59" name="图片 52" descr="343435383038363b343532323339393bd6b4d0d0d5aad2aa"/>
          <p:cNvSpPr/>
          <p:nvPr>
            <p:custDataLst>
              <p:tags r:id="rId24"/>
            </p:custDataLst>
          </p:nvPr>
        </p:nvSpPr>
        <p:spPr>
          <a:xfrm>
            <a:off x="3295650" y="4689793"/>
            <a:ext cx="162383" cy="190800"/>
          </a:xfrm>
          <a:custGeom>
            <a:avLst/>
            <a:gdLst>
              <a:gd name="connsiteX0" fmla="*/ 53567 w 162383"/>
              <a:gd name="connsiteY0" fmla="*/ 19906 h 190800"/>
              <a:gd name="connsiteX1" fmla="*/ 80808 w 162383"/>
              <a:gd name="connsiteY1" fmla="*/ -392 h 190800"/>
              <a:gd name="connsiteX2" fmla="*/ 108048 w 162383"/>
              <a:gd name="connsiteY2" fmla="*/ 19906 h 190800"/>
              <a:gd name="connsiteX3" fmla="*/ 145761 w 162383"/>
              <a:gd name="connsiteY3" fmla="*/ 19906 h 190800"/>
              <a:gd name="connsiteX4" fmla="*/ 161999 w 162383"/>
              <a:gd name="connsiteY4" fmla="*/ 36144 h 190800"/>
              <a:gd name="connsiteX5" fmla="*/ 161999 w 162383"/>
              <a:gd name="connsiteY5" fmla="*/ 174170 h 190800"/>
              <a:gd name="connsiteX6" fmla="*/ 145761 w 162383"/>
              <a:gd name="connsiteY6" fmla="*/ 190408 h 190800"/>
              <a:gd name="connsiteX7" fmla="*/ 15854 w 162383"/>
              <a:gd name="connsiteY7" fmla="*/ 190408 h 190800"/>
              <a:gd name="connsiteX8" fmla="*/ -384 w 162383"/>
              <a:gd name="connsiteY8" fmla="*/ 174170 h 190800"/>
              <a:gd name="connsiteX9" fmla="*/ -384 w 162383"/>
              <a:gd name="connsiteY9" fmla="*/ 36144 h 190800"/>
              <a:gd name="connsiteX10" fmla="*/ 15854 w 162383"/>
              <a:gd name="connsiteY10" fmla="*/ 19906 h 190800"/>
              <a:gd name="connsiteX11" fmla="*/ 53567 w 162383"/>
              <a:gd name="connsiteY11" fmla="*/ 19906 h 190800"/>
              <a:gd name="connsiteX12" fmla="*/ 80808 w 162383"/>
              <a:gd name="connsiteY12" fmla="*/ 32085 h 190800"/>
              <a:gd name="connsiteX13" fmla="*/ 88927 w 162383"/>
              <a:gd name="connsiteY13" fmla="*/ 23965 h 190800"/>
              <a:gd name="connsiteX14" fmla="*/ 80808 w 162383"/>
              <a:gd name="connsiteY14" fmla="*/ 15846 h 190800"/>
              <a:gd name="connsiteX15" fmla="*/ 72688 w 162383"/>
              <a:gd name="connsiteY15" fmla="*/ 23965 h 190800"/>
              <a:gd name="connsiteX16" fmla="*/ 80808 w 162383"/>
              <a:gd name="connsiteY16" fmla="*/ 32085 h 190800"/>
              <a:gd name="connsiteX17" fmla="*/ 40212 w 162383"/>
              <a:gd name="connsiteY17" fmla="*/ 60502 h 190800"/>
              <a:gd name="connsiteX18" fmla="*/ 32093 w 162383"/>
              <a:gd name="connsiteY18" fmla="*/ 68621 h 190800"/>
              <a:gd name="connsiteX19" fmla="*/ 40212 w 162383"/>
              <a:gd name="connsiteY19" fmla="*/ 76740 h 190800"/>
              <a:gd name="connsiteX20" fmla="*/ 121403 w 162383"/>
              <a:gd name="connsiteY20" fmla="*/ 76740 h 190800"/>
              <a:gd name="connsiteX21" fmla="*/ 129523 w 162383"/>
              <a:gd name="connsiteY21" fmla="*/ 68621 h 190800"/>
              <a:gd name="connsiteX22" fmla="*/ 121403 w 162383"/>
              <a:gd name="connsiteY22" fmla="*/ 60502 h 190800"/>
              <a:gd name="connsiteX23" fmla="*/ 40212 w 162383"/>
              <a:gd name="connsiteY23" fmla="*/ 60502 h 190800"/>
              <a:gd name="connsiteX24" fmla="*/ 40212 w 162383"/>
              <a:gd name="connsiteY24" fmla="*/ 97038 h 190800"/>
              <a:gd name="connsiteX25" fmla="*/ 32093 w 162383"/>
              <a:gd name="connsiteY25" fmla="*/ 105157 h 190800"/>
              <a:gd name="connsiteX26" fmla="*/ 40212 w 162383"/>
              <a:gd name="connsiteY26" fmla="*/ 113276 h 190800"/>
              <a:gd name="connsiteX27" fmla="*/ 121403 w 162383"/>
              <a:gd name="connsiteY27" fmla="*/ 113276 h 190800"/>
              <a:gd name="connsiteX28" fmla="*/ 129523 w 162383"/>
              <a:gd name="connsiteY28" fmla="*/ 105157 h 190800"/>
              <a:gd name="connsiteX29" fmla="*/ 121403 w 162383"/>
              <a:gd name="connsiteY29" fmla="*/ 97038 h 190800"/>
              <a:gd name="connsiteX30" fmla="*/ 40212 w 162383"/>
              <a:gd name="connsiteY30" fmla="*/ 97038 h 190800"/>
              <a:gd name="connsiteX31" fmla="*/ 40212 w 162383"/>
              <a:gd name="connsiteY31" fmla="*/ 133574 h 190800"/>
              <a:gd name="connsiteX32" fmla="*/ 32093 w 162383"/>
              <a:gd name="connsiteY32" fmla="*/ 141693 h 190800"/>
              <a:gd name="connsiteX33" fmla="*/ 40212 w 162383"/>
              <a:gd name="connsiteY33" fmla="*/ 149812 h 190800"/>
              <a:gd name="connsiteX34" fmla="*/ 80808 w 162383"/>
              <a:gd name="connsiteY34" fmla="*/ 149812 h 190800"/>
              <a:gd name="connsiteX35" fmla="*/ 88927 w 162383"/>
              <a:gd name="connsiteY35" fmla="*/ 141693 h 190800"/>
              <a:gd name="connsiteX36" fmla="*/ 80808 w 162383"/>
              <a:gd name="connsiteY36" fmla="*/ 133574 h 190800"/>
              <a:gd name="connsiteX37" fmla="*/ 40212 w 162383"/>
              <a:gd name="connsiteY37" fmla="*/ 133574 h 1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2383" h="190800">
                <a:moveTo>
                  <a:pt x="53567" y="19906"/>
                </a:moveTo>
                <a:cubicBezTo>
                  <a:pt x="57061" y="8168"/>
                  <a:pt x="67935" y="-392"/>
                  <a:pt x="80808" y="-392"/>
                </a:cubicBezTo>
                <a:cubicBezTo>
                  <a:pt x="93681" y="-392"/>
                  <a:pt x="104554" y="8168"/>
                  <a:pt x="108048" y="19906"/>
                </a:cubicBezTo>
                <a:lnTo>
                  <a:pt x="145761" y="19906"/>
                </a:lnTo>
                <a:cubicBezTo>
                  <a:pt x="154729" y="19906"/>
                  <a:pt x="161999" y="27176"/>
                  <a:pt x="161999" y="36144"/>
                </a:cubicBezTo>
                <a:lnTo>
                  <a:pt x="161999" y="174170"/>
                </a:lnTo>
                <a:cubicBezTo>
                  <a:pt x="161999" y="183138"/>
                  <a:pt x="154729" y="190408"/>
                  <a:pt x="145761" y="190408"/>
                </a:cubicBezTo>
                <a:lnTo>
                  <a:pt x="15854" y="190408"/>
                </a:lnTo>
                <a:cubicBezTo>
                  <a:pt x="6886" y="190408"/>
                  <a:pt x="-384" y="183138"/>
                  <a:pt x="-384" y="174170"/>
                </a:cubicBezTo>
                <a:lnTo>
                  <a:pt x="-384" y="36144"/>
                </a:lnTo>
                <a:cubicBezTo>
                  <a:pt x="-384" y="27176"/>
                  <a:pt x="6886" y="19906"/>
                  <a:pt x="15854" y="19906"/>
                </a:cubicBezTo>
                <a:lnTo>
                  <a:pt x="53567" y="19906"/>
                </a:lnTo>
                <a:moveTo>
                  <a:pt x="80808" y="32085"/>
                </a:moveTo>
                <a:cubicBezTo>
                  <a:pt x="85292" y="32085"/>
                  <a:pt x="88927" y="28450"/>
                  <a:pt x="88927" y="23965"/>
                </a:cubicBezTo>
                <a:cubicBezTo>
                  <a:pt x="88927" y="19481"/>
                  <a:pt x="85292" y="15846"/>
                  <a:pt x="80808" y="15846"/>
                </a:cubicBezTo>
                <a:cubicBezTo>
                  <a:pt x="76324" y="15846"/>
                  <a:pt x="72688" y="19481"/>
                  <a:pt x="72688" y="23965"/>
                </a:cubicBezTo>
                <a:cubicBezTo>
                  <a:pt x="72688" y="28450"/>
                  <a:pt x="76324" y="32085"/>
                  <a:pt x="80808" y="32085"/>
                </a:cubicBezTo>
                <a:moveTo>
                  <a:pt x="40212" y="60502"/>
                </a:moveTo>
                <a:cubicBezTo>
                  <a:pt x="35728" y="60502"/>
                  <a:pt x="32093" y="64137"/>
                  <a:pt x="32093" y="68621"/>
                </a:cubicBezTo>
                <a:cubicBezTo>
                  <a:pt x="32093" y="73105"/>
                  <a:pt x="35728" y="76740"/>
                  <a:pt x="40212" y="76740"/>
                </a:cubicBezTo>
                <a:lnTo>
                  <a:pt x="121403" y="76740"/>
                </a:lnTo>
                <a:cubicBezTo>
                  <a:pt x="125887" y="76740"/>
                  <a:pt x="129523" y="73105"/>
                  <a:pt x="129523" y="68621"/>
                </a:cubicBezTo>
                <a:cubicBezTo>
                  <a:pt x="129523" y="64137"/>
                  <a:pt x="125887" y="60502"/>
                  <a:pt x="121403" y="60502"/>
                </a:cubicBezTo>
                <a:lnTo>
                  <a:pt x="40212" y="60502"/>
                </a:lnTo>
                <a:moveTo>
                  <a:pt x="40212" y="97038"/>
                </a:moveTo>
                <a:cubicBezTo>
                  <a:pt x="35728" y="97038"/>
                  <a:pt x="32093" y="100673"/>
                  <a:pt x="32093" y="105157"/>
                </a:cubicBezTo>
                <a:cubicBezTo>
                  <a:pt x="32093" y="109641"/>
                  <a:pt x="35728" y="113276"/>
                  <a:pt x="40212" y="113276"/>
                </a:cubicBezTo>
                <a:lnTo>
                  <a:pt x="121403" y="113276"/>
                </a:lnTo>
                <a:cubicBezTo>
                  <a:pt x="125887" y="113276"/>
                  <a:pt x="129523" y="109641"/>
                  <a:pt x="129523" y="105157"/>
                </a:cubicBezTo>
                <a:cubicBezTo>
                  <a:pt x="129523" y="100673"/>
                  <a:pt x="125887" y="97038"/>
                  <a:pt x="121403" y="97038"/>
                </a:cubicBezTo>
                <a:lnTo>
                  <a:pt x="40212" y="97038"/>
                </a:lnTo>
                <a:moveTo>
                  <a:pt x="40212" y="133574"/>
                </a:moveTo>
                <a:cubicBezTo>
                  <a:pt x="35728" y="133574"/>
                  <a:pt x="32093" y="137209"/>
                  <a:pt x="32093" y="141693"/>
                </a:cubicBezTo>
                <a:cubicBezTo>
                  <a:pt x="32093" y="146177"/>
                  <a:pt x="35728" y="149812"/>
                  <a:pt x="40212" y="149812"/>
                </a:cubicBezTo>
                <a:lnTo>
                  <a:pt x="80808" y="149812"/>
                </a:lnTo>
                <a:cubicBezTo>
                  <a:pt x="85292" y="149812"/>
                  <a:pt x="88927" y="146177"/>
                  <a:pt x="88927" y="141693"/>
                </a:cubicBezTo>
                <a:cubicBezTo>
                  <a:pt x="88927" y="137209"/>
                  <a:pt x="85292" y="133574"/>
                  <a:pt x="80808" y="133574"/>
                </a:cubicBezTo>
                <a:lnTo>
                  <a:pt x="40212" y="133574"/>
                </a:lnTo>
              </a:path>
            </a:pathLst>
          </a:custGeom>
          <a:gradFill>
            <a:gsLst>
              <a:gs pos="0">
                <a:srgbClr val="FFFFFF"/>
              </a:gs>
              <a:gs pos="80000">
                <a:srgbClr val="FFFFFF">
                  <a:alpha val="80000"/>
                </a:srgbClr>
              </a:gs>
            </a:gsLst>
            <a:lin ang="5400000" scaled="1"/>
          </a:gradFill>
          <a:ln w="253" cap="flat">
            <a:noFill/>
            <a:prstDash val="solid"/>
            <a:miter/>
          </a:ln>
        </p:spPr>
        <p:txBody>
          <a:bodyPr rtlCol="0" anchor="ctr"/>
          <a:lstStyle/>
          <a:p>
            <a:endParaRPr lang="zh-CN" altLang="en-US"/>
          </a:p>
        </p:txBody>
      </p:sp>
      <p:sp>
        <p:nvSpPr>
          <p:cNvPr id="60" name="图片 48" descr="343435383036303b343532343134393bcdb7c4d4b7e7b1a9"/>
          <p:cNvSpPr/>
          <p:nvPr>
            <p:custDataLst>
              <p:tags r:id="rId25"/>
            </p:custDataLst>
          </p:nvPr>
        </p:nvSpPr>
        <p:spPr>
          <a:xfrm>
            <a:off x="8454390" y="3892868"/>
            <a:ext cx="178789" cy="208799"/>
          </a:xfrm>
          <a:custGeom>
            <a:avLst/>
            <a:gdLst>
              <a:gd name="connsiteX0" fmla="*/ 99108 w 178789"/>
              <a:gd name="connsiteY0" fmla="*/ 114 h 208799"/>
              <a:gd name="connsiteX1" fmla="*/ 20322 w 178789"/>
              <a:gd name="connsiteY1" fmla="*/ 67244 h 208799"/>
              <a:gd name="connsiteX2" fmla="*/ 1221 w 178789"/>
              <a:gd name="connsiteY2" fmla="*/ 100942 h 208799"/>
              <a:gd name="connsiteX3" fmla="*/ 8527 w 178789"/>
              <a:gd name="connsiteY3" fmla="*/ 113482 h 208799"/>
              <a:gd name="connsiteX4" fmla="*/ 21415 w 178789"/>
              <a:gd name="connsiteY4" fmla="*/ 113482 h 208799"/>
              <a:gd name="connsiteX5" fmla="*/ 21415 w 178789"/>
              <a:gd name="connsiteY5" fmla="*/ 155365 h 208799"/>
              <a:gd name="connsiteX6" fmla="*/ 43978 w 178789"/>
              <a:gd name="connsiteY6" fmla="*/ 173149 h 208799"/>
              <a:gd name="connsiteX7" fmla="*/ 58430 w 178789"/>
              <a:gd name="connsiteY7" fmla="*/ 171152 h 208799"/>
              <a:gd name="connsiteX8" fmla="*/ 58430 w 178789"/>
              <a:gd name="connsiteY8" fmla="*/ 195423 h 208799"/>
              <a:gd name="connsiteX9" fmla="*/ 71922 w 178789"/>
              <a:gd name="connsiteY9" fmla="*/ 208914 h 208799"/>
              <a:gd name="connsiteX10" fmla="*/ 115774 w 178789"/>
              <a:gd name="connsiteY10" fmla="*/ 208914 h 208799"/>
              <a:gd name="connsiteX11" fmla="*/ 129268 w 178789"/>
              <a:gd name="connsiteY11" fmla="*/ 195423 h 208799"/>
              <a:gd name="connsiteX12" fmla="*/ 129268 w 178789"/>
              <a:gd name="connsiteY12" fmla="*/ 153752 h 208799"/>
              <a:gd name="connsiteX13" fmla="*/ 178906 w 178789"/>
              <a:gd name="connsiteY13" fmla="*/ 79891 h 208799"/>
              <a:gd name="connsiteX14" fmla="*/ 99108 w 178789"/>
              <a:gd name="connsiteY14" fmla="*/ 114 h 208799"/>
              <a:gd name="connsiteX15" fmla="*/ 128084 w 178789"/>
              <a:gd name="connsiteY15" fmla="*/ 71996 h 208799"/>
              <a:gd name="connsiteX16" fmla="*/ 84582 w 178789"/>
              <a:gd name="connsiteY16" fmla="*/ 117721 h 208799"/>
              <a:gd name="connsiteX17" fmla="*/ 78800 w 178789"/>
              <a:gd name="connsiteY17" fmla="*/ 114907 h 208799"/>
              <a:gd name="connsiteX18" fmla="*/ 83382 w 178789"/>
              <a:gd name="connsiteY18" fmla="*/ 83600 h 208799"/>
              <a:gd name="connsiteX19" fmla="*/ 63492 w 178789"/>
              <a:gd name="connsiteY19" fmla="*/ 83600 h 208799"/>
              <a:gd name="connsiteX20" fmla="*/ 61047 w 178789"/>
              <a:gd name="connsiteY20" fmla="*/ 77904 h 208799"/>
              <a:gd name="connsiteX21" fmla="*/ 104552 w 178789"/>
              <a:gd name="connsiteY21" fmla="*/ 32180 h 208799"/>
              <a:gd name="connsiteX22" fmla="*/ 110334 w 178789"/>
              <a:gd name="connsiteY22" fmla="*/ 34993 h 208799"/>
              <a:gd name="connsiteX23" fmla="*/ 105752 w 178789"/>
              <a:gd name="connsiteY23" fmla="*/ 66300 h 208799"/>
              <a:gd name="connsiteX24" fmla="*/ 125641 w 178789"/>
              <a:gd name="connsiteY24" fmla="*/ 66300 h 208799"/>
              <a:gd name="connsiteX25" fmla="*/ 128084 w 178789"/>
              <a:gd name="connsiteY25" fmla="*/ 71996 h 2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8789" h="208799">
                <a:moveTo>
                  <a:pt x="99108" y="114"/>
                </a:moveTo>
                <a:cubicBezTo>
                  <a:pt x="59343" y="114"/>
                  <a:pt x="26383" y="29195"/>
                  <a:pt x="20322" y="67244"/>
                </a:cubicBezTo>
                <a:lnTo>
                  <a:pt x="1221" y="100942"/>
                </a:lnTo>
                <a:cubicBezTo>
                  <a:pt x="-1954" y="106540"/>
                  <a:pt x="2091" y="113482"/>
                  <a:pt x="8527" y="113482"/>
                </a:cubicBezTo>
                <a:lnTo>
                  <a:pt x="21415" y="113482"/>
                </a:lnTo>
                <a:lnTo>
                  <a:pt x="21415" y="155365"/>
                </a:lnTo>
                <a:cubicBezTo>
                  <a:pt x="21415" y="167193"/>
                  <a:pt x="32475" y="175910"/>
                  <a:pt x="43978" y="173149"/>
                </a:cubicBezTo>
                <a:lnTo>
                  <a:pt x="58430" y="171152"/>
                </a:lnTo>
                <a:lnTo>
                  <a:pt x="58430" y="195423"/>
                </a:lnTo>
                <a:cubicBezTo>
                  <a:pt x="58430" y="202874"/>
                  <a:pt x="64471" y="208914"/>
                  <a:pt x="71922" y="208914"/>
                </a:cubicBezTo>
                <a:lnTo>
                  <a:pt x="115774" y="208914"/>
                </a:lnTo>
                <a:cubicBezTo>
                  <a:pt x="123227" y="208914"/>
                  <a:pt x="129268" y="202874"/>
                  <a:pt x="129268" y="195423"/>
                </a:cubicBezTo>
                <a:lnTo>
                  <a:pt x="129268" y="153752"/>
                </a:lnTo>
                <a:cubicBezTo>
                  <a:pt x="158384" y="141858"/>
                  <a:pt x="178906" y="113275"/>
                  <a:pt x="178906" y="79891"/>
                </a:cubicBezTo>
                <a:cubicBezTo>
                  <a:pt x="178903" y="35828"/>
                  <a:pt x="143176" y="114"/>
                  <a:pt x="99108" y="114"/>
                </a:cubicBezTo>
                <a:moveTo>
                  <a:pt x="128084" y="71996"/>
                </a:moveTo>
                <a:lnTo>
                  <a:pt x="84582" y="117721"/>
                </a:lnTo>
                <a:cubicBezTo>
                  <a:pt x="82315" y="120105"/>
                  <a:pt x="78325" y="118162"/>
                  <a:pt x="78800" y="114907"/>
                </a:cubicBezTo>
                <a:lnTo>
                  <a:pt x="83382" y="83600"/>
                </a:lnTo>
                <a:lnTo>
                  <a:pt x="63492" y="83600"/>
                </a:lnTo>
                <a:cubicBezTo>
                  <a:pt x="60527" y="83600"/>
                  <a:pt x="59006" y="80053"/>
                  <a:pt x="61047" y="77904"/>
                </a:cubicBezTo>
                <a:lnTo>
                  <a:pt x="104552" y="32180"/>
                </a:lnTo>
                <a:cubicBezTo>
                  <a:pt x="106819" y="29796"/>
                  <a:pt x="110809" y="31738"/>
                  <a:pt x="110334" y="34993"/>
                </a:cubicBezTo>
                <a:lnTo>
                  <a:pt x="105752" y="66300"/>
                </a:lnTo>
                <a:lnTo>
                  <a:pt x="125641" y="66300"/>
                </a:lnTo>
                <a:cubicBezTo>
                  <a:pt x="128603" y="66300"/>
                  <a:pt x="130128" y="69847"/>
                  <a:pt x="128084" y="71996"/>
                </a:cubicBezTo>
              </a:path>
            </a:pathLst>
          </a:custGeom>
          <a:gradFill>
            <a:gsLst>
              <a:gs pos="0">
                <a:srgbClr val="FFFFFF"/>
              </a:gs>
              <a:gs pos="65000">
                <a:srgbClr val="FFFFFF">
                  <a:alpha val="60000"/>
                </a:srgbClr>
              </a:gs>
            </a:gsLst>
            <a:lin ang="4800001" scaled="1"/>
          </a:gradFill>
          <a:ln w="7148" cap="flat">
            <a:noFill/>
            <a:prstDash val="solid"/>
            <a:miter/>
          </a:ln>
        </p:spPr>
        <p:txBody>
          <a:bodyPr rtlCol="0" anchor="ctr"/>
          <a:lstStyle/>
          <a:p>
            <a:endParaRPr lang="zh-CN" altLang="en-US"/>
          </a:p>
        </p:txBody>
      </p:sp>
      <p:sp>
        <p:nvSpPr>
          <p:cNvPr id="61" name="图形 9" descr="343439383331313b343532303032383bbfcdbba7b9dcc0ed"/>
          <p:cNvSpPr/>
          <p:nvPr>
            <p:custDataLst>
              <p:tags r:id="rId26"/>
            </p:custDataLst>
          </p:nvPr>
        </p:nvSpPr>
        <p:spPr>
          <a:xfrm>
            <a:off x="8439785" y="2278063"/>
            <a:ext cx="208799" cy="201404"/>
          </a:xfrm>
          <a:custGeom>
            <a:avLst/>
            <a:gdLst>
              <a:gd name="connsiteX0" fmla="*/ 157993 w 208799"/>
              <a:gd name="connsiteY0" fmla="*/ 157701 h 201404"/>
              <a:gd name="connsiteX1" fmla="*/ 113724 w 208799"/>
              <a:gd name="connsiteY1" fmla="*/ 124421 h 201404"/>
              <a:gd name="connsiteX2" fmla="*/ 111102 w 208799"/>
              <a:gd name="connsiteY2" fmla="*/ 117431 h 201404"/>
              <a:gd name="connsiteX3" fmla="*/ 111102 w 208799"/>
              <a:gd name="connsiteY3" fmla="*/ 117326 h 201404"/>
              <a:gd name="connsiteX4" fmla="*/ 111416 w 208799"/>
              <a:gd name="connsiteY4" fmla="*/ 116701 h 201404"/>
              <a:gd name="connsiteX5" fmla="*/ 127991 w 208799"/>
              <a:gd name="connsiteY5" fmla="*/ 72153 h 201404"/>
              <a:gd name="connsiteX6" fmla="*/ 110682 w 208799"/>
              <a:gd name="connsiteY6" fmla="*/ 24580 h 201404"/>
              <a:gd name="connsiteX7" fmla="*/ 109738 w 208799"/>
              <a:gd name="connsiteY7" fmla="*/ 18633 h 201404"/>
              <a:gd name="connsiteX8" fmla="*/ 138481 w 208799"/>
              <a:gd name="connsiteY8" fmla="*/ 167 h 201404"/>
              <a:gd name="connsiteX9" fmla="*/ 176247 w 208799"/>
              <a:gd name="connsiteY9" fmla="*/ 32509 h 201404"/>
              <a:gd name="connsiteX10" fmla="*/ 163658 w 208799"/>
              <a:gd name="connsiteY10" fmla="*/ 80499 h 201404"/>
              <a:gd name="connsiteX11" fmla="*/ 159462 w 208799"/>
              <a:gd name="connsiteY11" fmla="*/ 85716 h 201404"/>
              <a:gd name="connsiteX12" fmla="*/ 159042 w 208799"/>
              <a:gd name="connsiteY12" fmla="*/ 93749 h 201404"/>
              <a:gd name="connsiteX13" fmla="*/ 160616 w 208799"/>
              <a:gd name="connsiteY13" fmla="*/ 96357 h 201404"/>
              <a:gd name="connsiteX14" fmla="*/ 173205 w 208799"/>
              <a:gd name="connsiteY14" fmla="*/ 102512 h 201404"/>
              <a:gd name="connsiteX15" fmla="*/ 186842 w 208799"/>
              <a:gd name="connsiteY15" fmla="*/ 108772 h 201404"/>
              <a:gd name="connsiteX16" fmla="*/ 207823 w 208799"/>
              <a:gd name="connsiteY16" fmla="*/ 127551 h 201404"/>
              <a:gd name="connsiteX17" fmla="*/ 205724 w 208799"/>
              <a:gd name="connsiteY17" fmla="*/ 147373 h 201404"/>
              <a:gd name="connsiteX18" fmla="*/ 163134 w 208799"/>
              <a:gd name="connsiteY18" fmla="*/ 160518 h 201404"/>
              <a:gd name="connsiteX19" fmla="*/ 157993 w 208799"/>
              <a:gd name="connsiteY19" fmla="*/ 157701 h 201404"/>
              <a:gd name="connsiteX20" fmla="*/ 114 w 208799"/>
              <a:gd name="connsiteY20" fmla="*/ 178567 h 201404"/>
              <a:gd name="connsiteX21" fmla="*/ 114 w 208799"/>
              <a:gd name="connsiteY21" fmla="*/ 171264 h 201404"/>
              <a:gd name="connsiteX22" fmla="*/ 2212 w 208799"/>
              <a:gd name="connsiteY22" fmla="*/ 165005 h 201404"/>
              <a:gd name="connsiteX23" fmla="*/ 21829 w 208799"/>
              <a:gd name="connsiteY23" fmla="*/ 146434 h 201404"/>
              <a:gd name="connsiteX24" fmla="*/ 22458 w 208799"/>
              <a:gd name="connsiteY24" fmla="*/ 146017 h 201404"/>
              <a:gd name="connsiteX25" fmla="*/ 42075 w 208799"/>
              <a:gd name="connsiteY25" fmla="*/ 136836 h 201404"/>
              <a:gd name="connsiteX26" fmla="*/ 48369 w 208799"/>
              <a:gd name="connsiteY26" fmla="*/ 134228 h 201404"/>
              <a:gd name="connsiteX27" fmla="*/ 50153 w 208799"/>
              <a:gd name="connsiteY27" fmla="*/ 132871 h 201404"/>
              <a:gd name="connsiteX28" fmla="*/ 53510 w 208799"/>
              <a:gd name="connsiteY28" fmla="*/ 115970 h 201404"/>
              <a:gd name="connsiteX29" fmla="*/ 49419 w 208799"/>
              <a:gd name="connsiteY29" fmla="*/ 110858 h 201404"/>
              <a:gd name="connsiteX30" fmla="*/ 49209 w 208799"/>
              <a:gd name="connsiteY30" fmla="*/ 110650 h 201404"/>
              <a:gd name="connsiteX31" fmla="*/ 33578 w 208799"/>
              <a:gd name="connsiteY31" fmla="*/ 61720 h 201404"/>
              <a:gd name="connsiteX32" fmla="*/ 72392 w 208799"/>
              <a:gd name="connsiteY32" fmla="*/ 26249 h 201404"/>
              <a:gd name="connsiteX33" fmla="*/ 112256 w 208799"/>
              <a:gd name="connsiteY33" fmla="*/ 61512 h 201404"/>
              <a:gd name="connsiteX34" fmla="*/ 112360 w 208799"/>
              <a:gd name="connsiteY34" fmla="*/ 62033 h 201404"/>
              <a:gd name="connsiteX35" fmla="*/ 107115 w 208799"/>
              <a:gd name="connsiteY35" fmla="*/ 93123 h 201404"/>
              <a:gd name="connsiteX36" fmla="*/ 96835 w 208799"/>
              <a:gd name="connsiteY36" fmla="*/ 110546 h 201404"/>
              <a:gd name="connsiteX37" fmla="*/ 96415 w 208799"/>
              <a:gd name="connsiteY37" fmla="*/ 111172 h 201404"/>
              <a:gd name="connsiteX38" fmla="*/ 92639 w 208799"/>
              <a:gd name="connsiteY38" fmla="*/ 115553 h 201404"/>
              <a:gd name="connsiteX39" fmla="*/ 92219 w 208799"/>
              <a:gd name="connsiteY39" fmla="*/ 116596 h 201404"/>
              <a:gd name="connsiteX40" fmla="*/ 94527 w 208799"/>
              <a:gd name="connsiteY40" fmla="*/ 133810 h 201404"/>
              <a:gd name="connsiteX41" fmla="*/ 102710 w 208799"/>
              <a:gd name="connsiteY41" fmla="*/ 136836 h 201404"/>
              <a:gd name="connsiteX42" fmla="*/ 103234 w 208799"/>
              <a:gd name="connsiteY42" fmla="*/ 137044 h 201404"/>
              <a:gd name="connsiteX43" fmla="*/ 137432 w 208799"/>
              <a:gd name="connsiteY43" fmla="*/ 156659 h 201404"/>
              <a:gd name="connsiteX44" fmla="*/ 137747 w 208799"/>
              <a:gd name="connsiteY44" fmla="*/ 156867 h 201404"/>
              <a:gd name="connsiteX45" fmla="*/ 145510 w 208799"/>
              <a:gd name="connsiteY45" fmla="*/ 168239 h 201404"/>
              <a:gd name="connsiteX46" fmla="*/ 145930 w 208799"/>
              <a:gd name="connsiteY46" fmla="*/ 171785 h 201404"/>
              <a:gd name="connsiteX47" fmla="*/ 145930 w 208799"/>
              <a:gd name="connsiteY47" fmla="*/ 179923 h 201404"/>
              <a:gd name="connsiteX48" fmla="*/ 145720 w 208799"/>
              <a:gd name="connsiteY48" fmla="*/ 181384 h 201404"/>
              <a:gd name="connsiteX49" fmla="*/ 114458 w 208799"/>
              <a:gd name="connsiteY49" fmla="*/ 198389 h 201404"/>
              <a:gd name="connsiteX50" fmla="*/ 34732 w 208799"/>
              <a:gd name="connsiteY50" fmla="*/ 198389 h 201404"/>
              <a:gd name="connsiteX51" fmla="*/ 4310 w 208799"/>
              <a:gd name="connsiteY51" fmla="*/ 185870 h 201404"/>
              <a:gd name="connsiteX52" fmla="*/ 114 w 208799"/>
              <a:gd name="connsiteY52" fmla="*/ 178567 h 20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8799" h="201404">
                <a:moveTo>
                  <a:pt x="157993" y="157701"/>
                </a:moveTo>
                <a:cubicBezTo>
                  <a:pt x="148972" y="140696"/>
                  <a:pt x="132397" y="131829"/>
                  <a:pt x="113724" y="124421"/>
                </a:cubicBezTo>
                <a:cubicBezTo>
                  <a:pt x="110891" y="123274"/>
                  <a:pt x="109738" y="120040"/>
                  <a:pt x="111102" y="117431"/>
                </a:cubicBezTo>
                <a:lnTo>
                  <a:pt x="111102" y="117326"/>
                </a:lnTo>
                <a:lnTo>
                  <a:pt x="111416" y="116701"/>
                </a:lnTo>
                <a:cubicBezTo>
                  <a:pt x="119704" y="105225"/>
                  <a:pt x="126942" y="90723"/>
                  <a:pt x="127991" y="72153"/>
                </a:cubicBezTo>
                <a:cubicBezTo>
                  <a:pt x="129984" y="50870"/>
                  <a:pt x="121907" y="35847"/>
                  <a:pt x="110682" y="24580"/>
                </a:cubicBezTo>
                <a:cubicBezTo>
                  <a:pt x="109108" y="23015"/>
                  <a:pt x="108689" y="20615"/>
                  <a:pt x="109738" y="18633"/>
                </a:cubicBezTo>
                <a:cubicBezTo>
                  <a:pt x="115088" y="8826"/>
                  <a:pt x="123375" y="1106"/>
                  <a:pt x="138481" y="167"/>
                </a:cubicBezTo>
                <a:cubicBezTo>
                  <a:pt x="161560" y="-876"/>
                  <a:pt x="174149" y="13730"/>
                  <a:pt x="176247" y="32509"/>
                </a:cubicBezTo>
                <a:cubicBezTo>
                  <a:pt x="179394" y="53374"/>
                  <a:pt x="172051" y="70066"/>
                  <a:pt x="163658" y="80499"/>
                </a:cubicBezTo>
                <a:cubicBezTo>
                  <a:pt x="162609" y="82586"/>
                  <a:pt x="160511" y="83629"/>
                  <a:pt x="159462" y="85716"/>
                </a:cubicBezTo>
                <a:cubicBezTo>
                  <a:pt x="158623" y="87385"/>
                  <a:pt x="158413" y="91245"/>
                  <a:pt x="159042" y="93749"/>
                </a:cubicBezTo>
                <a:cubicBezTo>
                  <a:pt x="159252" y="94792"/>
                  <a:pt x="159776" y="95627"/>
                  <a:pt x="160616" y="96357"/>
                </a:cubicBezTo>
                <a:cubicBezTo>
                  <a:pt x="163553" y="98861"/>
                  <a:pt x="169532" y="100634"/>
                  <a:pt x="173205" y="102512"/>
                </a:cubicBezTo>
                <a:cubicBezTo>
                  <a:pt x="178449" y="104599"/>
                  <a:pt x="182646" y="106685"/>
                  <a:pt x="186842" y="108772"/>
                </a:cubicBezTo>
                <a:cubicBezTo>
                  <a:pt x="195234" y="112945"/>
                  <a:pt x="204675" y="119204"/>
                  <a:pt x="207823" y="127551"/>
                </a:cubicBezTo>
                <a:cubicBezTo>
                  <a:pt x="209921" y="132768"/>
                  <a:pt x="208871" y="143200"/>
                  <a:pt x="205724" y="147373"/>
                </a:cubicBezTo>
                <a:cubicBezTo>
                  <a:pt x="198906" y="157076"/>
                  <a:pt x="179288" y="158640"/>
                  <a:pt x="163134" y="160518"/>
                </a:cubicBezTo>
                <a:cubicBezTo>
                  <a:pt x="161036" y="160623"/>
                  <a:pt x="159042" y="159579"/>
                  <a:pt x="157993" y="157701"/>
                </a:cubicBezTo>
                <a:moveTo>
                  <a:pt x="114" y="178567"/>
                </a:moveTo>
                <a:lnTo>
                  <a:pt x="114" y="171264"/>
                </a:lnTo>
                <a:cubicBezTo>
                  <a:pt x="114" y="169178"/>
                  <a:pt x="1163" y="167091"/>
                  <a:pt x="2212" y="165005"/>
                </a:cubicBezTo>
                <a:cubicBezTo>
                  <a:pt x="6303" y="156762"/>
                  <a:pt x="14591" y="151547"/>
                  <a:pt x="21829" y="146434"/>
                </a:cubicBezTo>
                <a:cubicBezTo>
                  <a:pt x="22039" y="146330"/>
                  <a:pt x="22249" y="146121"/>
                  <a:pt x="22458" y="146017"/>
                </a:cubicBezTo>
                <a:cubicBezTo>
                  <a:pt x="28648" y="142992"/>
                  <a:pt x="34837" y="139861"/>
                  <a:pt x="42075" y="136836"/>
                </a:cubicBezTo>
                <a:cubicBezTo>
                  <a:pt x="43859" y="136002"/>
                  <a:pt x="46376" y="135063"/>
                  <a:pt x="48369" y="134228"/>
                </a:cubicBezTo>
                <a:cubicBezTo>
                  <a:pt x="49104" y="133915"/>
                  <a:pt x="49733" y="133498"/>
                  <a:pt x="50153" y="132871"/>
                </a:cubicBezTo>
                <a:cubicBezTo>
                  <a:pt x="53195" y="129220"/>
                  <a:pt x="56447" y="121708"/>
                  <a:pt x="53510" y="115970"/>
                </a:cubicBezTo>
                <a:cubicBezTo>
                  <a:pt x="52461" y="113884"/>
                  <a:pt x="51412" y="112841"/>
                  <a:pt x="49419" y="110858"/>
                </a:cubicBezTo>
                <a:lnTo>
                  <a:pt x="49209" y="110650"/>
                </a:lnTo>
                <a:cubicBezTo>
                  <a:pt x="39767" y="100217"/>
                  <a:pt x="31480" y="82482"/>
                  <a:pt x="33578" y="61720"/>
                </a:cubicBezTo>
                <a:cubicBezTo>
                  <a:pt x="35676" y="40855"/>
                  <a:pt x="49314" y="26249"/>
                  <a:pt x="72392" y="26249"/>
                </a:cubicBezTo>
                <a:cubicBezTo>
                  <a:pt x="95366" y="26249"/>
                  <a:pt x="109004" y="40750"/>
                  <a:pt x="112256" y="61512"/>
                </a:cubicBezTo>
                <a:cubicBezTo>
                  <a:pt x="112256" y="61720"/>
                  <a:pt x="112256" y="61825"/>
                  <a:pt x="112360" y="62033"/>
                </a:cubicBezTo>
                <a:cubicBezTo>
                  <a:pt x="113304" y="74448"/>
                  <a:pt x="110262" y="85820"/>
                  <a:pt x="107115" y="93123"/>
                </a:cubicBezTo>
                <a:cubicBezTo>
                  <a:pt x="104073" y="100322"/>
                  <a:pt x="100926" y="105434"/>
                  <a:pt x="96835" y="110546"/>
                </a:cubicBezTo>
                <a:cubicBezTo>
                  <a:pt x="96625" y="110754"/>
                  <a:pt x="96520" y="110963"/>
                  <a:pt x="96415" y="111172"/>
                </a:cubicBezTo>
                <a:cubicBezTo>
                  <a:pt x="95366" y="112841"/>
                  <a:pt x="93687" y="113884"/>
                  <a:pt x="92639" y="115553"/>
                </a:cubicBezTo>
                <a:cubicBezTo>
                  <a:pt x="92429" y="115867"/>
                  <a:pt x="92324" y="116179"/>
                  <a:pt x="92219" y="116596"/>
                </a:cubicBezTo>
                <a:cubicBezTo>
                  <a:pt x="90435" y="122752"/>
                  <a:pt x="92429" y="130785"/>
                  <a:pt x="94527" y="133810"/>
                </a:cubicBezTo>
                <a:cubicBezTo>
                  <a:pt x="95576" y="135793"/>
                  <a:pt x="99562" y="135897"/>
                  <a:pt x="102710" y="136836"/>
                </a:cubicBezTo>
                <a:cubicBezTo>
                  <a:pt x="102919" y="136941"/>
                  <a:pt x="103024" y="136941"/>
                  <a:pt x="103234" y="137044"/>
                </a:cubicBezTo>
                <a:cubicBezTo>
                  <a:pt x="115718" y="142261"/>
                  <a:pt x="128096" y="148416"/>
                  <a:pt x="137432" y="156659"/>
                </a:cubicBezTo>
                <a:cubicBezTo>
                  <a:pt x="137537" y="156762"/>
                  <a:pt x="137642" y="156867"/>
                  <a:pt x="137747" y="156867"/>
                </a:cubicBezTo>
                <a:cubicBezTo>
                  <a:pt x="140474" y="159579"/>
                  <a:pt x="144041" y="163231"/>
                  <a:pt x="145510" y="168239"/>
                </a:cubicBezTo>
                <a:cubicBezTo>
                  <a:pt x="145824" y="169386"/>
                  <a:pt x="145930" y="170638"/>
                  <a:pt x="145930" y="171785"/>
                </a:cubicBezTo>
                <a:lnTo>
                  <a:pt x="145930" y="179923"/>
                </a:lnTo>
                <a:cubicBezTo>
                  <a:pt x="145930" y="180445"/>
                  <a:pt x="145824" y="180967"/>
                  <a:pt x="145720" y="181384"/>
                </a:cubicBezTo>
                <a:cubicBezTo>
                  <a:pt x="142153" y="192234"/>
                  <a:pt x="127781" y="195364"/>
                  <a:pt x="114458" y="198389"/>
                </a:cubicBezTo>
                <a:cubicBezTo>
                  <a:pt x="91380" y="202562"/>
                  <a:pt x="58860" y="202562"/>
                  <a:pt x="34732" y="198389"/>
                </a:cubicBezTo>
                <a:cubicBezTo>
                  <a:pt x="23193" y="196303"/>
                  <a:pt x="10604" y="193173"/>
                  <a:pt x="4310" y="185870"/>
                </a:cubicBezTo>
                <a:cubicBezTo>
                  <a:pt x="2212" y="184827"/>
                  <a:pt x="1163" y="182740"/>
                  <a:pt x="114" y="178567"/>
                </a:cubicBezTo>
              </a:path>
            </a:pathLst>
          </a:custGeom>
          <a:gradFill>
            <a:gsLst>
              <a:gs pos="0">
                <a:srgbClr val="FFFFFF"/>
              </a:gs>
              <a:gs pos="65000">
                <a:srgbClr val="FFFFFF">
                  <a:alpha val="60000"/>
                </a:srgbClr>
              </a:gs>
            </a:gsLst>
            <a:lin ang="4800001" scaled="1"/>
          </a:gradFill>
          <a:ln w="7147" cap="flat">
            <a:noFill/>
            <a:prstDash val="solid"/>
            <a:miter/>
          </a:ln>
        </p:spPr>
        <p:txBody>
          <a:bodyPr rtlCol="0" anchor="ctr"/>
          <a:lstStyle/>
          <a:p>
            <a:endParaRPr lang="zh-CN" altLang="en-US"/>
          </a:p>
        </p:txBody>
      </p:sp>
    </p:spTree>
    <p:custDataLst>
      <p:tags r:id="rId27"/>
    </p:custData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2065"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探究供应链经营模式</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1" name="圆角矩形 30"/>
          <p:cNvSpPr/>
          <p:nvPr>
            <p:custDataLst>
              <p:tags r:id="rId3"/>
            </p:custDataLst>
          </p:nvPr>
        </p:nvSpPr>
        <p:spPr>
          <a:xfrm>
            <a:off x="1210628" y="963295"/>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600">
                <a:sym typeface="+mn-ea"/>
              </a:rPr>
              <a:t>供应链利用优势资源，通过与线下柜台品牌合作，建立自己的直播基地，邀请外部主播销售商品。一般以老款为主，折扣相对较高，也有新款，但折扣较低。许多品牌直播基地采用这种模式，相应的现场大型活动有超级内部采购会。</a:t>
            </a:r>
            <a:endParaRPr lang="zh-CN" altLang="en-US" sz="1600">
              <a:sym typeface="+mn-ea"/>
            </a:endParaRPr>
          </a:p>
        </p:txBody>
      </p:sp>
      <p:sp>
        <p:nvSpPr>
          <p:cNvPr id="36" name="圆角矩形 35"/>
          <p:cNvSpPr/>
          <p:nvPr>
            <p:custDataLst>
              <p:tags r:id="rId4"/>
            </p:custDataLst>
          </p:nvPr>
        </p:nvSpPr>
        <p:spPr>
          <a:xfrm>
            <a:off x="696278" y="1583055"/>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品牌集合模式</a:t>
            </a:r>
            <a:endParaRPr lang="zh-CN" altLang="en-US" sz="2000" b="1">
              <a:solidFill>
                <a:schemeClr val="lt1">
                  <a:lumMod val="100000"/>
                </a:schemeClr>
              </a:solidFill>
              <a:latin typeface="+mn-ea"/>
              <a:cs typeface="+mn-ea"/>
              <a:sym typeface="+mn-ea"/>
            </a:endParaRPr>
          </a:p>
        </p:txBody>
      </p:sp>
      <p:sp>
        <p:nvSpPr>
          <p:cNvPr id="11" name="矩形 10"/>
          <p:cNvSpPr/>
          <p:nvPr>
            <p:custDataLst>
              <p:tags r:id="rId5"/>
            </p:custDataLst>
          </p:nvPr>
        </p:nvSpPr>
        <p:spPr>
          <a:xfrm>
            <a:off x="4150360" y="1483360"/>
            <a:ext cx="7174865" cy="164147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供应链利用优势资源，通过与线下柜台品牌合作，建立自己的直播基地，邀请外部主播销售商品。一般以老款为主，折扣相对较高，也有新款，但折扣较低。许多品牌直播基地采用这种模式，相应的现场大型活动有超级内部采购会。优点是无库存风险，缺点是营收不稳定，没有核心竞争力。</a:t>
            </a:r>
            <a:endParaRPr lang="zh-CN" altLang="en-US">
              <a:solidFill>
                <a:schemeClr val="tx1">
                  <a:lumMod val="85000"/>
                  <a:lumOff val="15000"/>
                </a:schemeClr>
              </a:solidFill>
              <a:latin typeface="+mn-ea"/>
              <a:cs typeface="+mn-ea"/>
              <a:sym typeface="+mn-ea"/>
            </a:endParaRPr>
          </a:p>
        </p:txBody>
      </p:sp>
      <p:sp>
        <p:nvSpPr>
          <p:cNvPr id="66" name="圆角矩形 65"/>
          <p:cNvSpPr/>
          <p:nvPr>
            <p:custDataLst>
              <p:tags r:id="rId6"/>
            </p:custDataLst>
          </p:nvPr>
        </p:nvSpPr>
        <p:spPr>
          <a:xfrm>
            <a:off x="1210628" y="3556000"/>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13" name="圆角矩形 35"/>
          <p:cNvSpPr/>
          <p:nvPr>
            <p:custDataLst>
              <p:tags r:id="rId7"/>
            </p:custDataLst>
          </p:nvPr>
        </p:nvSpPr>
        <p:spPr>
          <a:xfrm>
            <a:off x="696278" y="4175760"/>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品牌渠道模式</a:t>
            </a:r>
            <a:endParaRPr lang="zh-CN" altLang="en-US" sz="2000" b="1">
              <a:solidFill>
                <a:schemeClr val="lt1">
                  <a:lumMod val="100000"/>
                </a:schemeClr>
              </a:solidFill>
              <a:latin typeface="+mn-ea"/>
              <a:cs typeface="+mn-ea"/>
              <a:sym typeface="+mn-ea"/>
            </a:endParaRPr>
          </a:p>
        </p:txBody>
      </p:sp>
      <p:sp>
        <p:nvSpPr>
          <p:cNvPr id="16" name="矩形 15"/>
          <p:cNvSpPr/>
          <p:nvPr>
            <p:custDataLst>
              <p:tags r:id="rId8"/>
            </p:custDataLst>
          </p:nvPr>
        </p:nvSpPr>
        <p:spPr>
          <a:xfrm>
            <a:off x="4150043" y="4076065"/>
            <a:ext cx="7015764" cy="129984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品牌方有一定的线下门店基础，依托原有资源打造供应链，开发新产品，定期邀请外部主播或发送样品进行合作；或者绑定几个主播做联名模式，品牌方只是增加了直播的销售渠道。大主播完成后，可以安排小主播轮流带货。优点是空间利润大，缺点是开播率不高。</a:t>
            </a:r>
            <a:endParaRPr lang="zh-CN" altLang="en-US">
              <a:solidFill>
                <a:schemeClr val="tx1">
                  <a:lumMod val="85000"/>
                  <a:lumOff val="15000"/>
                </a:schemeClr>
              </a:solidFill>
              <a:latin typeface="+mn-ea"/>
              <a:cs typeface="+mn-ea"/>
              <a:sym typeface="+mn-ea"/>
            </a:endParaRPr>
          </a:p>
        </p:txBody>
      </p:sp>
    </p:spTree>
    <p:custDataLst>
      <p:tags r:id="rId9"/>
    </p:custData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8" name="任意多边形 17"/>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2854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2385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对角圆角矩形 10"/>
          <p:cNvSpPr/>
          <p:nvPr/>
        </p:nvSpPr>
        <p:spPr>
          <a:xfrm>
            <a:off x="56007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6174105" y="101727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0154285" y="1254760"/>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1"/>
          <a:stretch>
            <a:fillRect/>
          </a:stretch>
        </p:blipFill>
        <p:spPr>
          <a:xfrm>
            <a:off x="6047740" y="2030095"/>
            <a:ext cx="4533265" cy="2798445"/>
          </a:xfrm>
          <a:prstGeom prst="roundRect">
            <a:avLst/>
          </a:prstGeom>
        </p:spPr>
      </p:pic>
      <p:sp>
        <p:nvSpPr>
          <p:cNvPr id="3" name="文本框 2"/>
          <p:cNvSpPr txBox="1"/>
          <p:nvPr/>
        </p:nvSpPr>
        <p:spPr>
          <a:xfrm>
            <a:off x="1042670" y="1676400"/>
            <a:ext cx="5369560" cy="2306955"/>
          </a:xfrm>
          <a:prstGeom prst="rect">
            <a:avLst/>
          </a:prstGeom>
          <a:noFill/>
        </p:spPr>
        <p:txBody>
          <a:bodyPr wrap="square" rtlCol="0">
            <a:spAutoFit/>
          </a:bodyPr>
          <a:p>
            <a:pPr algn="l"/>
            <a:r>
              <a:rPr lang="en-US" altLang="zh-CN" sz="3600" b="1">
                <a:latin typeface="+mj-ea"/>
                <a:ea typeface="+mj-ea"/>
                <a:cs typeface="+mj-ea"/>
              </a:rPr>
              <a:t>      </a:t>
            </a:r>
            <a:r>
              <a:rPr lang="zh-CN" altLang="en-US" sz="3600" b="1">
                <a:latin typeface="+mj-ea"/>
                <a:ea typeface="+mj-ea"/>
                <a:cs typeface="+mj-ea"/>
              </a:rPr>
              <a:t>模块四</a:t>
            </a:r>
            <a:endParaRPr lang="zh-CN" altLang="en-US" sz="3600" b="1">
              <a:latin typeface="+mj-ea"/>
              <a:ea typeface="+mj-ea"/>
              <a:cs typeface="+mj-ea"/>
            </a:endParaRPr>
          </a:p>
          <a:p>
            <a:pPr algn="l"/>
            <a:r>
              <a:rPr lang="en-US" altLang="zh-CN" sz="3600" b="1">
                <a:latin typeface="+mj-ea"/>
                <a:ea typeface="+mj-ea"/>
                <a:cs typeface="+mj-ea"/>
              </a:rPr>
              <a:t>          </a:t>
            </a:r>
            <a:endParaRPr lang="en-US" altLang="zh-CN" sz="3600" b="1">
              <a:latin typeface="+mj-ea"/>
              <a:ea typeface="+mj-ea"/>
              <a:cs typeface="+mj-ea"/>
            </a:endParaRPr>
          </a:p>
          <a:p>
            <a:pPr algn="l"/>
            <a:r>
              <a:rPr lang="en-US" altLang="zh-CN" sz="3600" b="1">
                <a:latin typeface="+mj-ea"/>
                <a:ea typeface="+mj-ea"/>
                <a:cs typeface="+mj-ea"/>
              </a:rPr>
              <a:t>     </a:t>
            </a:r>
            <a:r>
              <a:rPr lang="zh-CN" altLang="en-US" sz="3600" b="1">
                <a:latin typeface="+mj-ea"/>
                <a:ea typeface="+mj-ea"/>
                <a:cs typeface="+mj-ea"/>
              </a:rPr>
              <a:t>直播选品</a:t>
            </a:r>
            <a:endParaRPr lang="zh-CN" altLang="en-US" sz="3600" b="1">
              <a:latin typeface="+mj-ea"/>
              <a:ea typeface="+mj-ea"/>
              <a:cs typeface="+mj-ea"/>
            </a:endParaRPr>
          </a:p>
          <a:p>
            <a:pPr algn="l"/>
            <a:r>
              <a:rPr lang="en-US" altLang="zh-CN" sz="3600" b="1">
                <a:latin typeface="+mj-ea"/>
                <a:ea typeface="+mj-ea"/>
                <a:cs typeface="+mj-ea"/>
              </a:rPr>
              <a:t>    </a:t>
            </a:r>
            <a:r>
              <a:rPr lang="zh-CN" altLang="en-US" sz="3600" b="1">
                <a:latin typeface="+mj-ea"/>
                <a:ea typeface="+mj-ea"/>
                <a:cs typeface="+mj-ea"/>
              </a:rPr>
              <a:t>与供应链管理</a:t>
            </a:r>
            <a:endParaRPr lang="zh-CN" altLang="en-US" sz="3600" b="1">
              <a:latin typeface="+mj-ea"/>
              <a:ea typeface="+mj-ea"/>
              <a:cs typeface="+mj-ea"/>
            </a:endParaRPr>
          </a:p>
        </p:txBody>
      </p:sp>
      <p:sp>
        <p:nvSpPr>
          <p:cNvPr id="7" name="流程图: 终止 6"/>
          <p:cNvSpPr/>
          <p:nvPr/>
        </p:nvSpPr>
        <p:spPr>
          <a:xfrm>
            <a:off x="1583690" y="4598035"/>
            <a:ext cx="2890520" cy="565785"/>
          </a:xfrm>
          <a:prstGeom prst="flowChartTerminator">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bg1"/>
                </a:solidFill>
              </a:rPr>
              <a:t>直播电商运营</a:t>
            </a:r>
            <a:endParaRPr lang="zh-CN" altLang="en-US" sz="2800" b="1">
              <a:solidFill>
                <a:schemeClr val="bg1"/>
              </a:solidFill>
            </a:endParaRPr>
          </a:p>
        </p:txBody>
      </p:sp>
      <p:sp>
        <p:nvSpPr>
          <p:cNvPr id="14" name="矩形: 圆角 160"/>
          <p:cNvSpPr/>
          <p:nvPr/>
        </p:nvSpPr>
        <p:spPr>
          <a:xfrm>
            <a:off x="5175250" y="2674620"/>
            <a:ext cx="310515" cy="310515"/>
          </a:xfrm>
          <a:prstGeom prst="roundRect">
            <a:avLst>
              <a:gd name="adj" fmla="val 50000"/>
            </a:avLst>
          </a:prstGeom>
          <a:solidFill>
            <a:srgbClr val="FDB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p>
        </p:txBody>
      </p:sp>
      <p:sp>
        <p:nvSpPr>
          <p:cNvPr id="13" name="椭圆 12"/>
          <p:cNvSpPr/>
          <p:nvPr/>
        </p:nvSpPr>
        <p:spPr>
          <a:xfrm>
            <a:off x="8501380" y="560387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2065"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探究供应链经营模式</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1" name="圆角矩形 30"/>
          <p:cNvSpPr/>
          <p:nvPr>
            <p:custDataLst>
              <p:tags r:id="rId3"/>
            </p:custDataLst>
          </p:nvPr>
        </p:nvSpPr>
        <p:spPr>
          <a:xfrm>
            <a:off x="1210628" y="963295"/>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600">
                <a:sym typeface="+mn-ea"/>
              </a:rPr>
              <a:t>供应链利用优势资源，通过与线下柜台品牌合作，建立自己的直播基地，邀请外部主播销售商品。一般以老款为主，折扣相对较高，也有新款，但折扣较低。许多品牌直播基地采用这种模式，相应的现场大型活动有超级内部采购会。</a:t>
            </a:r>
            <a:endParaRPr lang="zh-CN" altLang="en-US" sz="1600">
              <a:sym typeface="+mn-ea"/>
            </a:endParaRPr>
          </a:p>
        </p:txBody>
      </p:sp>
      <p:sp>
        <p:nvSpPr>
          <p:cNvPr id="36" name="圆角矩形 35"/>
          <p:cNvSpPr/>
          <p:nvPr>
            <p:custDataLst>
              <p:tags r:id="rId4"/>
            </p:custDataLst>
          </p:nvPr>
        </p:nvSpPr>
        <p:spPr>
          <a:xfrm>
            <a:off x="695643" y="1754505"/>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批发现场模式</a:t>
            </a:r>
            <a:endParaRPr lang="zh-CN" altLang="en-US" sz="2000" b="1">
              <a:solidFill>
                <a:schemeClr val="lt1">
                  <a:lumMod val="100000"/>
                </a:schemeClr>
              </a:solidFill>
              <a:latin typeface="+mn-ea"/>
              <a:cs typeface="+mn-ea"/>
              <a:sym typeface="+mn-ea"/>
            </a:endParaRPr>
          </a:p>
        </p:txBody>
      </p:sp>
      <p:sp>
        <p:nvSpPr>
          <p:cNvPr id="11" name="矩形 10"/>
          <p:cNvSpPr/>
          <p:nvPr>
            <p:custDataLst>
              <p:tags r:id="rId5"/>
            </p:custDataLst>
          </p:nvPr>
        </p:nvSpPr>
        <p:spPr>
          <a:xfrm>
            <a:off x="4150360" y="1483360"/>
            <a:ext cx="7174865" cy="164147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供应链主要存在于批发市场。一是单个摊位与线下市场的主播合作；二是将批发市场商户整合为供应链，邀请主播进行现场直播；三是主播组织摊位，共同促成交易。优点是性价比高，缺点是退货率高，管理难度大。</a:t>
            </a:r>
            <a:endParaRPr lang="zh-CN" altLang="en-US">
              <a:solidFill>
                <a:schemeClr val="tx1">
                  <a:lumMod val="85000"/>
                  <a:lumOff val="15000"/>
                </a:schemeClr>
              </a:solidFill>
              <a:latin typeface="+mn-ea"/>
              <a:cs typeface="+mn-ea"/>
              <a:sym typeface="+mn-ea"/>
            </a:endParaRPr>
          </a:p>
        </p:txBody>
      </p:sp>
      <p:sp>
        <p:nvSpPr>
          <p:cNvPr id="66" name="圆角矩形 65"/>
          <p:cNvSpPr/>
          <p:nvPr>
            <p:custDataLst>
              <p:tags r:id="rId6"/>
            </p:custDataLst>
          </p:nvPr>
        </p:nvSpPr>
        <p:spPr>
          <a:xfrm>
            <a:off x="1210628" y="3556000"/>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13" name="圆角矩形 35"/>
          <p:cNvSpPr/>
          <p:nvPr>
            <p:custDataLst>
              <p:tags r:id="rId7"/>
            </p:custDataLst>
          </p:nvPr>
        </p:nvSpPr>
        <p:spPr>
          <a:xfrm>
            <a:off x="696278" y="4175760"/>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尾货组货模式</a:t>
            </a:r>
            <a:endParaRPr lang="zh-CN" altLang="en-US" sz="2000" b="1">
              <a:solidFill>
                <a:schemeClr val="lt1">
                  <a:lumMod val="100000"/>
                </a:schemeClr>
              </a:solidFill>
              <a:latin typeface="+mn-ea"/>
              <a:cs typeface="+mn-ea"/>
              <a:sym typeface="+mn-ea"/>
            </a:endParaRPr>
          </a:p>
        </p:txBody>
      </p:sp>
      <p:sp>
        <p:nvSpPr>
          <p:cNvPr id="16" name="矩形 15"/>
          <p:cNvSpPr/>
          <p:nvPr>
            <p:custDataLst>
              <p:tags r:id="rId8"/>
            </p:custDataLst>
          </p:nvPr>
        </p:nvSpPr>
        <p:spPr>
          <a:xfrm>
            <a:off x="4150043" y="4076065"/>
            <a:ext cx="7015764" cy="129984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供应链前身为尾货商，拥有大量尾货资源，通过建立直播团队或与直播机构合作，建立新的销售渠道。优点是大量尾货，质量高，性价比高，毛利率高，款式多，库存多，可提供主播低价秒杀，受到主播的青睐，是一种常见的供应链模式；缺点是商品陈旧，库存大，主播开播率不稳定，退货率高，大量收购尾货对资金要求高，许多供应链容易破产。</a:t>
            </a:r>
            <a:endParaRPr lang="zh-CN" altLang="en-US">
              <a:solidFill>
                <a:schemeClr val="tx1">
                  <a:lumMod val="85000"/>
                  <a:lumOff val="15000"/>
                </a:schemeClr>
              </a:solidFill>
              <a:latin typeface="+mn-ea"/>
              <a:cs typeface="+mn-ea"/>
              <a:sym typeface="+mn-ea"/>
            </a:endParaRPr>
          </a:p>
        </p:txBody>
      </p:sp>
    </p:spTree>
    <p:custDataLst>
      <p:tags r:id="rId9"/>
    </p:custData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2065"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探究供应链经营模式</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1" name="圆角矩形 30"/>
          <p:cNvSpPr/>
          <p:nvPr>
            <p:custDataLst>
              <p:tags r:id="rId3"/>
            </p:custDataLst>
          </p:nvPr>
        </p:nvSpPr>
        <p:spPr>
          <a:xfrm>
            <a:off x="1210628" y="1029970"/>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600">
                <a:sym typeface="+mn-ea"/>
              </a:rPr>
              <a:t>供应链利用优势资源，通过与线下柜台品牌合作，建立自己的直播基地，邀请外部主播销售商品。一般以老款为主，折扣相对较高，也有新款，但折扣较低。许多品牌直播基地采用这种模式，相应的现场大型活动有超级内部采购会。</a:t>
            </a:r>
            <a:endParaRPr lang="zh-CN" altLang="en-US" sz="1600">
              <a:sym typeface="+mn-ea"/>
            </a:endParaRPr>
          </a:p>
        </p:txBody>
      </p:sp>
      <p:sp>
        <p:nvSpPr>
          <p:cNvPr id="36" name="圆角矩形 35"/>
          <p:cNvSpPr/>
          <p:nvPr>
            <p:custDataLst>
              <p:tags r:id="rId4"/>
            </p:custDataLst>
          </p:nvPr>
        </p:nvSpPr>
        <p:spPr>
          <a:xfrm>
            <a:off x="695643" y="1701800"/>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工厂生产模式</a:t>
            </a:r>
            <a:endParaRPr lang="zh-CN" altLang="en-US" sz="2000" b="1">
              <a:solidFill>
                <a:schemeClr val="lt1">
                  <a:lumMod val="100000"/>
                </a:schemeClr>
              </a:solidFill>
              <a:latin typeface="+mn-ea"/>
              <a:cs typeface="+mn-ea"/>
              <a:sym typeface="+mn-ea"/>
            </a:endParaRPr>
          </a:p>
        </p:txBody>
      </p:sp>
      <p:sp>
        <p:nvSpPr>
          <p:cNvPr id="11" name="矩形 10"/>
          <p:cNvSpPr/>
          <p:nvPr>
            <p:custDataLst>
              <p:tags r:id="rId5"/>
            </p:custDataLst>
          </p:nvPr>
        </p:nvSpPr>
        <p:spPr>
          <a:xfrm>
            <a:off x="4150360" y="1438910"/>
            <a:ext cx="7174865" cy="164147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工厂有生产订单，场地宽敞，可邀请主播直播。优点是可以随时生产，改变原有销售模式，缺点是没有很好的电子商经验，电商团队服务能力弱，做直播供应链并不是工厂的强项，盲目扩张容易带来损失。</a:t>
            </a:r>
            <a:endParaRPr lang="zh-CN" altLang="en-US">
              <a:solidFill>
                <a:schemeClr val="tx1">
                  <a:lumMod val="85000"/>
                  <a:lumOff val="15000"/>
                </a:schemeClr>
              </a:solidFill>
              <a:latin typeface="+mn-ea"/>
              <a:cs typeface="+mn-ea"/>
              <a:sym typeface="+mn-ea"/>
            </a:endParaRPr>
          </a:p>
        </p:txBody>
      </p:sp>
      <p:sp>
        <p:nvSpPr>
          <p:cNvPr id="66" name="圆角矩形 65"/>
          <p:cNvSpPr/>
          <p:nvPr>
            <p:custDataLst>
              <p:tags r:id="rId6"/>
            </p:custDataLst>
          </p:nvPr>
        </p:nvSpPr>
        <p:spPr>
          <a:xfrm>
            <a:off x="1210628" y="3556000"/>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13" name="圆角矩形 35"/>
          <p:cNvSpPr/>
          <p:nvPr>
            <p:custDataLst>
              <p:tags r:id="rId7"/>
            </p:custDataLst>
          </p:nvPr>
        </p:nvSpPr>
        <p:spPr>
          <a:xfrm>
            <a:off x="696278" y="4175760"/>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设计师模式</a:t>
            </a:r>
            <a:endParaRPr lang="zh-CN" altLang="en-US" sz="2000" b="1">
              <a:solidFill>
                <a:schemeClr val="lt1">
                  <a:lumMod val="100000"/>
                </a:schemeClr>
              </a:solidFill>
              <a:latin typeface="+mn-ea"/>
              <a:cs typeface="+mn-ea"/>
              <a:sym typeface="+mn-ea"/>
            </a:endParaRPr>
          </a:p>
        </p:txBody>
      </p:sp>
      <p:sp>
        <p:nvSpPr>
          <p:cNvPr id="16" name="矩形 15"/>
          <p:cNvSpPr/>
          <p:nvPr>
            <p:custDataLst>
              <p:tags r:id="rId8"/>
            </p:custDataLst>
          </p:nvPr>
        </p:nvSpPr>
        <p:spPr>
          <a:xfrm>
            <a:off x="4150043" y="4076065"/>
            <a:ext cx="7015764" cy="129984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与设计师品牌合作，或签约设计师设计打版，再与工厂合作生产，邀请主播进行直播或给主播寄样。这类型供应链一般为轻奢型供应链，客单价偏高，优点是款式更新较快，毛利率相对较高，主播倾向于合作，一般不会有太大库存积压；缺点是设计师成本高，需要对市场流行趋势有准确的判断，电商团队也需要对主播有较强的把控能力，难度相对较大。</a:t>
            </a:r>
            <a:endParaRPr lang="zh-CN" altLang="en-US">
              <a:solidFill>
                <a:schemeClr val="tx1">
                  <a:lumMod val="85000"/>
                  <a:lumOff val="15000"/>
                </a:schemeClr>
              </a:solidFill>
              <a:latin typeface="+mn-ea"/>
              <a:cs typeface="+mn-ea"/>
              <a:sym typeface="+mn-ea"/>
            </a:endParaRPr>
          </a:p>
        </p:txBody>
      </p:sp>
    </p:spTree>
    <p:custDataLst>
      <p:tags r:id="rId9"/>
    </p:custData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3474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活动二</a:t>
            </a:r>
            <a:r>
              <a:rPr lang="en-US" altLang="zh-CN" sz="3200" b="1">
                <a:latin typeface="+mj-ea"/>
                <a:ea typeface="+mj-ea"/>
                <a:cs typeface="+mj-ea"/>
              </a:rPr>
              <a:t> </a:t>
            </a:r>
            <a:r>
              <a:rPr lang="zh-CN" altLang="en-US" sz="3200" b="1">
                <a:latin typeface="+mj-ea"/>
                <a:ea typeface="+mj-ea"/>
                <a:cs typeface="+mj-ea"/>
              </a:rPr>
              <a:t>探究供应链经营模式</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1" name="圆角矩形 30"/>
          <p:cNvSpPr/>
          <p:nvPr>
            <p:custDataLst>
              <p:tags r:id="rId3"/>
            </p:custDataLst>
          </p:nvPr>
        </p:nvSpPr>
        <p:spPr>
          <a:xfrm>
            <a:off x="1210628" y="963295"/>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algn="ctr"/>
            <a:r>
              <a:rPr lang="zh-CN" altLang="en-US" sz="1600">
                <a:sym typeface="+mn-ea"/>
              </a:rPr>
              <a:t>供应链利用优势资源，通过与线下柜台品牌合作，建立自己的直播基地，邀请外部主播销售商品。一般以老款为主，折扣相对较高，也有新款，但折扣较低。许多品牌直播基地采用这种模式，相应的现场大型活动有超级内部采购会。</a:t>
            </a:r>
            <a:endParaRPr lang="zh-CN" altLang="en-US" sz="1600">
              <a:sym typeface="+mn-ea"/>
            </a:endParaRPr>
          </a:p>
        </p:txBody>
      </p:sp>
      <p:sp>
        <p:nvSpPr>
          <p:cNvPr id="36" name="圆角矩形 35"/>
          <p:cNvSpPr/>
          <p:nvPr>
            <p:custDataLst>
              <p:tags r:id="rId4"/>
            </p:custDataLst>
          </p:nvPr>
        </p:nvSpPr>
        <p:spPr>
          <a:xfrm>
            <a:off x="696278" y="1583055"/>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bg1"/>
                </a:solidFill>
                <a:latin typeface="+mn-ea"/>
                <a:cs typeface="+mn-ea"/>
                <a:sym typeface="+mn-ea"/>
              </a:rPr>
              <a:t>精品组货模式</a:t>
            </a:r>
            <a:endParaRPr lang="zh-CN" altLang="en-US" sz="2000" b="1">
              <a:solidFill>
                <a:schemeClr val="bg1"/>
              </a:solidFill>
              <a:latin typeface="+mn-ea"/>
              <a:cs typeface="+mn-ea"/>
              <a:sym typeface="+mn-ea"/>
            </a:endParaRPr>
          </a:p>
        </p:txBody>
      </p:sp>
      <p:sp>
        <p:nvSpPr>
          <p:cNvPr id="11" name="矩形 10"/>
          <p:cNvSpPr/>
          <p:nvPr>
            <p:custDataLst>
              <p:tags r:id="rId5"/>
            </p:custDataLst>
          </p:nvPr>
        </p:nvSpPr>
        <p:spPr>
          <a:xfrm>
            <a:off x="4150360" y="1483360"/>
            <a:ext cx="7174865" cy="164147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供应链团队有很强的选款能力，能够匹配到主播深度捆绑合作，帮助主播实现高产，虽然服务的主播都不多，但都能稳定高产。优点是和主播深度捆绑，长期合作，开播率较高，产出高和利润高，售后退货等数据控制得很好；缺点是运营难度大，需要专业运营团队，一般是一个团队服务一个主播，或者服务一批风格相似的主播，缺乏经验的人很难驾驭。</a:t>
            </a:r>
            <a:endParaRPr lang="zh-CN" altLang="en-US">
              <a:solidFill>
                <a:schemeClr val="tx1">
                  <a:lumMod val="85000"/>
                  <a:lumOff val="15000"/>
                </a:schemeClr>
              </a:solidFill>
              <a:latin typeface="+mn-ea"/>
              <a:cs typeface="+mn-ea"/>
              <a:sym typeface="+mn-ea"/>
            </a:endParaRPr>
          </a:p>
        </p:txBody>
      </p:sp>
      <p:sp>
        <p:nvSpPr>
          <p:cNvPr id="66" name="圆角矩形 65"/>
          <p:cNvSpPr/>
          <p:nvPr>
            <p:custDataLst>
              <p:tags r:id="rId6"/>
            </p:custDataLst>
          </p:nvPr>
        </p:nvSpPr>
        <p:spPr>
          <a:xfrm>
            <a:off x="1210628" y="3556000"/>
            <a:ext cx="10286365" cy="2339975"/>
          </a:xfrm>
          <a:prstGeom prst="roundRect">
            <a:avLst>
              <a:gd name="adj" fmla="val 50000"/>
            </a:avLst>
          </a:prstGeom>
          <a:solidFill>
            <a:schemeClr val="accent1">
              <a:lumMod val="20000"/>
              <a:lumOff val="8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600">
              <a:sym typeface="+mn-ea"/>
            </a:endParaRPr>
          </a:p>
        </p:txBody>
      </p:sp>
      <p:sp>
        <p:nvSpPr>
          <p:cNvPr id="13" name="圆角矩形 35"/>
          <p:cNvSpPr/>
          <p:nvPr>
            <p:custDataLst>
              <p:tags r:id="rId7"/>
            </p:custDataLst>
          </p:nvPr>
        </p:nvSpPr>
        <p:spPr>
          <a:xfrm>
            <a:off x="696278" y="4175760"/>
            <a:ext cx="3211657" cy="1099820"/>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spcBef>
                <a:spcPct val="0"/>
              </a:spcBef>
              <a:spcAft>
                <a:spcPct val="0"/>
              </a:spcAft>
            </a:pPr>
            <a:r>
              <a:rPr lang="zh-CN" altLang="en-US" sz="2000" b="1">
                <a:solidFill>
                  <a:schemeClr val="lt1">
                    <a:lumMod val="100000"/>
                  </a:schemeClr>
                </a:solidFill>
                <a:latin typeface="+mn-ea"/>
                <a:cs typeface="+mn-ea"/>
                <a:sym typeface="+mn-ea"/>
              </a:rPr>
              <a:t>代理运营模式</a:t>
            </a:r>
            <a:endParaRPr lang="zh-CN" altLang="en-US" sz="2000" b="1">
              <a:solidFill>
                <a:schemeClr val="lt1">
                  <a:lumMod val="100000"/>
                </a:schemeClr>
              </a:solidFill>
              <a:latin typeface="+mn-ea"/>
              <a:cs typeface="+mn-ea"/>
              <a:sym typeface="+mn-ea"/>
            </a:endParaRPr>
          </a:p>
        </p:txBody>
      </p:sp>
      <p:sp>
        <p:nvSpPr>
          <p:cNvPr id="16" name="矩形 15"/>
          <p:cNvSpPr/>
          <p:nvPr>
            <p:custDataLst>
              <p:tags r:id="rId8"/>
            </p:custDataLst>
          </p:nvPr>
        </p:nvSpPr>
        <p:spPr>
          <a:xfrm>
            <a:off x="4150043" y="4076065"/>
            <a:ext cx="7015764" cy="1299845"/>
          </a:xfrm>
          <a:prstGeom prst="rect">
            <a:avLst/>
          </a:prstGeom>
          <a:noFill/>
        </p:spPr>
        <p:txBody>
          <a:bodyPr wrap="square" lIns="0" tIns="0" rIns="0" bIns="0" rtlCol="0" anchor="ctr" anchorCtr="0">
            <a:noAutofit/>
          </a:bodyPr>
          <a:p>
            <a:pPr>
              <a:lnSpc>
                <a:spcPct val="150000"/>
              </a:lnSpc>
              <a:spcBef>
                <a:spcPct val="0"/>
              </a:spcBef>
              <a:spcAft>
                <a:spcPct val="0"/>
              </a:spcAft>
            </a:pPr>
            <a:r>
              <a:rPr lang="zh-CN" altLang="en-US">
                <a:solidFill>
                  <a:schemeClr val="tx1">
                    <a:lumMod val="85000"/>
                    <a:lumOff val="15000"/>
                  </a:schemeClr>
                </a:solidFill>
                <a:latin typeface="+mn-ea"/>
                <a:cs typeface="+mn-ea"/>
                <a:sym typeface="+mn-ea"/>
              </a:rPr>
              <a:t>具有电子商务基础和一定直播资源的人常采用代理运营模式。在帮助商家解决电子商务环节问题的同时，他们邀请主播进行直播，帮助商家解决售后问题，采取佣金或服务费的模式。优点是无库存风险，毛利固定，缺点是没有固定的合作商家，不适合长期发展。</a:t>
            </a:r>
            <a:endParaRPr lang="zh-CN" altLang="en-US">
              <a:solidFill>
                <a:schemeClr val="tx1">
                  <a:lumMod val="85000"/>
                  <a:lumOff val="15000"/>
                </a:schemeClr>
              </a:solidFill>
              <a:latin typeface="+mn-ea"/>
              <a:cs typeface="+mn-ea"/>
              <a:sym typeface="+mn-ea"/>
            </a:endParaRPr>
          </a:p>
        </p:txBody>
      </p:sp>
    </p:spTree>
    <p:custDataLst>
      <p:tags r:id="rId9"/>
    </p:custData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4351020" y="783590"/>
            <a:ext cx="2659380" cy="768350"/>
          </a:xfrm>
          <a:prstGeom prst="rect">
            <a:avLst/>
          </a:prstGeom>
          <a:noFill/>
        </p:spPr>
        <p:txBody>
          <a:bodyPr wrap="square" rtlCol="0">
            <a:spAutoFit/>
          </a:bodyPr>
          <a:p>
            <a:pPr algn="ctr"/>
            <a:r>
              <a:rPr lang="zh-CN" altLang="en-US" sz="4400" b="1">
                <a:latin typeface="黑体" panose="02010609060101010101" charset="-122"/>
                <a:ea typeface="黑体" panose="02010609060101010101" charset="-122"/>
              </a:rPr>
              <a:t>模块总结</a:t>
            </a:r>
            <a:endParaRPr lang="zh-CN" altLang="en-US" sz="44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324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1455" y="2003425"/>
            <a:ext cx="8587105" cy="2207895"/>
          </a:xfrm>
          <a:prstGeom prst="rect">
            <a:avLst/>
          </a:prstGeom>
          <a:noFill/>
          <a:ln w="9525">
            <a:noFill/>
          </a:ln>
        </p:spPr>
        <p:txBody>
          <a:bodyPr>
            <a:noAutofit/>
          </a:bodyPr>
          <a:p>
            <a:pPr indent="269875">
              <a:lnSpc>
                <a:spcPct val="150000"/>
              </a:lnSpc>
            </a:pPr>
            <a:r>
              <a:rPr lang="en-US" altLang="zh-CN" sz="2000" b="0">
                <a:latin typeface="+mn-ea"/>
              </a:rPr>
              <a:t>   </a:t>
            </a:r>
            <a:r>
              <a:rPr lang="zh-CN" sz="2000" b="0">
                <a:latin typeface="+mn-ea"/>
              </a:rPr>
              <a:t>通过本模块的学习，我们了解了直播选品逻辑、直播选品路径与直播选品组品方法等内容，并认识到货品供应链管理在直播带货销售活动中的重要作用。直播带货的三要素分别为人、货、场，这三个要素是影响直播间商品销量与销售额的关键因素。直播选品是直播营销的起点，要想提高直播间的订单转化率，主播团队一定要从用户消费诉求出发，合法选品、严谨选品、科学选品，并对直播间商品进行精细化的配置和管理。</a:t>
            </a:r>
            <a:endParaRPr lang="zh-CN"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410065" y="5120005"/>
            <a:ext cx="1736725" cy="1072515"/>
          </a:xfrm>
          <a:prstGeom prst="roundRect">
            <a:avLst/>
          </a:prstGeom>
        </p:spPr>
      </p:pic>
      <p:sp>
        <p:nvSpPr>
          <p:cNvPr id="3" name="文本框 2"/>
          <p:cNvSpPr txBox="1"/>
          <p:nvPr/>
        </p:nvSpPr>
        <p:spPr>
          <a:xfrm>
            <a:off x="2475865" y="783590"/>
            <a:ext cx="6626860" cy="645160"/>
          </a:xfrm>
          <a:prstGeom prst="rect">
            <a:avLst/>
          </a:prstGeom>
          <a:noFill/>
        </p:spPr>
        <p:txBody>
          <a:bodyPr wrap="square" rtlCol="0">
            <a:spAutoFit/>
          </a:bodyPr>
          <a:p>
            <a:pPr algn="ctr"/>
            <a:r>
              <a:rPr lang="zh-CN" altLang="en-US" sz="3600" b="1">
                <a:latin typeface="黑体" panose="02010609060101010101" charset="-122"/>
                <a:ea typeface="黑体" panose="02010609060101010101" charset="-122"/>
                <a:cs typeface="黑体" panose="02010609060101010101" charset="-122"/>
                <a:sym typeface="+mn-ea"/>
              </a:rPr>
              <a:t>任务工单五</a:t>
            </a:r>
            <a:r>
              <a:rPr lang="en-US" altLang="zh-CN" sz="3600" b="1">
                <a:latin typeface="黑体" panose="02010609060101010101" charset="-122"/>
                <a:ea typeface="黑体" panose="02010609060101010101" charset="-122"/>
                <a:cs typeface="黑体" panose="02010609060101010101" charset="-122"/>
                <a:sym typeface="+mn-ea"/>
              </a:rPr>
              <a:t>  </a:t>
            </a:r>
            <a:r>
              <a:rPr lang="zh-CN" altLang="en-US" sz="3600" b="1">
                <a:latin typeface="黑体" panose="02010609060101010101" charset="-122"/>
                <a:ea typeface="黑体" panose="02010609060101010101" charset="-122"/>
                <a:cs typeface="黑体" panose="02010609060101010101" charset="-122"/>
                <a:sym typeface="+mn-ea"/>
              </a:rPr>
              <a:t>直播间选品与组品</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48080" y="1750695"/>
            <a:ext cx="9403080" cy="332486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81455" y="2003425"/>
            <a:ext cx="8587105" cy="2207895"/>
          </a:xfrm>
          <a:prstGeom prst="rect">
            <a:avLst/>
          </a:prstGeom>
          <a:noFill/>
          <a:ln w="9525">
            <a:noFill/>
          </a:ln>
        </p:spPr>
        <p:txBody>
          <a:bodyPr>
            <a:noAutofit/>
          </a:bodyPr>
          <a:p>
            <a:pPr indent="269875">
              <a:lnSpc>
                <a:spcPct val="150000"/>
              </a:lnSpc>
            </a:pPr>
            <a:r>
              <a:rPr lang="en-US" altLang="zh-CN" sz="2000" b="0">
                <a:latin typeface="+mn-ea"/>
              </a:rPr>
              <a:t>   </a:t>
            </a:r>
            <a:r>
              <a:rPr lang="zh-CN" sz="2000" b="0">
                <a:latin typeface="+mn-ea"/>
              </a:rPr>
              <a:t>春节是我国传统节日之一，作为老百姓最为重视的传统佳节，“备年货”已经成为不可或缺的节日消费习惯。年货品类丰富，以下表格中是一些常见的春节直播选品品类，艾特佳电商公司直播运营团队此次任务是为即将到来的春节主题直播销售活动进行选品，具体选品品类可以根据直播间的特点和用户需求等影响因素进行调整。</a:t>
            </a:r>
            <a:endParaRPr lang="zh-CN" sz="2000" b="0">
              <a:latin typeface="+mn-ea"/>
            </a:endParaRPr>
          </a:p>
          <a:p>
            <a:pPr indent="269875">
              <a:lnSpc>
                <a:spcPct val="150000"/>
              </a:lnSpc>
            </a:pPr>
            <a:r>
              <a:rPr lang="en-US" altLang="zh-CN" sz="2000" b="0">
                <a:latin typeface="+mn-ea"/>
              </a:rPr>
              <a:t>   </a:t>
            </a:r>
            <a:r>
              <a:rPr lang="zh-CN" sz="2000" b="0">
                <a:latin typeface="+mn-ea"/>
              </a:rPr>
              <a:t>具体任务实施详见《任务工单》第</a:t>
            </a:r>
            <a:r>
              <a:rPr lang="en-US" altLang="zh-CN" sz="2000" b="0">
                <a:latin typeface="+mn-ea"/>
              </a:rPr>
              <a:t>18</a:t>
            </a:r>
            <a:r>
              <a:rPr lang="zh-CN" altLang="en-US" sz="2000" b="0">
                <a:latin typeface="+mn-ea"/>
              </a:rPr>
              <a:t>页。</a:t>
            </a:r>
            <a:endParaRPr lang="zh-CN" altLang="en-US"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8952865" y="4974590"/>
            <a:ext cx="2035175" cy="125603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rPr>
              <a:t>情境引入</a:t>
            </a:r>
            <a:endParaRPr lang="zh-CN" altLang="en-US" sz="3600" b="1">
              <a:latin typeface="黑体" panose="02010609060101010101" charset="-122"/>
              <a:ea typeface="黑体" panose="02010609060101010101" charset="-122"/>
            </a:endParaRPr>
          </a:p>
        </p:txBody>
      </p:sp>
      <p:sp>
        <p:nvSpPr>
          <p:cNvPr id="4" name="文本框 3"/>
          <p:cNvSpPr txBox="1"/>
          <p:nvPr/>
        </p:nvSpPr>
        <p:spPr>
          <a:xfrm>
            <a:off x="1235075" y="1675130"/>
            <a:ext cx="7976235" cy="3507740"/>
          </a:xfrm>
          <a:prstGeom prst="rect">
            <a:avLst/>
          </a:prstGeom>
          <a:noFill/>
        </p:spPr>
        <p:txBody>
          <a:bodyPr wrap="square" rtlCol="0">
            <a:spAutoFit/>
          </a:bodyPr>
          <a:p>
            <a:pPr>
              <a:lnSpc>
                <a:spcPct val="150000"/>
              </a:lnSpc>
            </a:pPr>
            <a:r>
              <a:rPr lang="en-US" altLang="zh-CN" sz="2800">
                <a:latin typeface="+mn-ea"/>
              </a:rPr>
              <a:t>      </a:t>
            </a:r>
            <a:r>
              <a:rPr lang="en-US" altLang="zh-CN" sz="2400">
                <a:latin typeface="+mn-ea"/>
              </a:rPr>
              <a:t> </a:t>
            </a:r>
            <a:r>
              <a:rPr lang="zh-CN" altLang="en-US" sz="2400">
                <a:latin typeface="+mn-ea"/>
              </a:rPr>
              <a:t>销售额是衡量直播带货效果的重要指标。而销售额的提升，不仅与主播的职业素养有关，还与直播电商的选品相关联。艾特佳电商公司总监小冉告诉团队员工，选品既要遵循国家经济的发展趋势，也要遵循直播销售行业的底层逻辑，以满足用户消费诉求为前提，掌握科学的选品策略，选择具有优势的供应链才能提高直播间订单转化率。</a:t>
            </a:r>
            <a:endParaRPr lang="zh-CN" altLang="en-US" sz="240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p>
            <a:r>
              <a:rPr lang="zh-CN" altLang="en-US" sz="3600" b="1"/>
              <a:t>学习目标</a:t>
            </a:r>
            <a:endParaRPr lang="zh-CN" altLang="en-US" sz="3600" b="1"/>
          </a:p>
        </p:txBody>
      </p:sp>
      <p:sp>
        <p:nvSpPr>
          <p:cNvPr id="7" name="文本框 6"/>
          <p:cNvSpPr txBox="1"/>
          <p:nvPr/>
        </p:nvSpPr>
        <p:spPr>
          <a:xfrm>
            <a:off x="1097280" y="1311275"/>
            <a:ext cx="9153525" cy="5077460"/>
          </a:xfrm>
          <a:prstGeom prst="rect">
            <a:avLst/>
          </a:prstGeom>
          <a:noFill/>
        </p:spPr>
        <p:txBody>
          <a:bodyPr wrap="square" rtlCol="0">
            <a:spAutoFit/>
          </a:bodyPr>
          <a:p>
            <a:pPr>
              <a:lnSpc>
                <a:spcPct val="150000"/>
              </a:lnSpc>
            </a:pPr>
            <a:r>
              <a:rPr lang="zh-CN" altLang="en-US"/>
              <a:t> </a:t>
            </a:r>
            <a:r>
              <a:rPr lang="zh-CN" altLang="en-US" sz="2400" b="1">
                <a:solidFill>
                  <a:schemeClr val="accent5">
                    <a:lumMod val="75000"/>
                  </a:schemeClr>
                </a:solidFill>
                <a:latin typeface="黑体" panose="02010609060101010101" charset="-122"/>
                <a:ea typeface="黑体" panose="02010609060101010101" charset="-122"/>
              </a:rPr>
              <a:t>知识目标</a:t>
            </a:r>
            <a:endParaRPr lang="zh-CN" altLang="en-US" sz="2400" b="1">
              <a:solidFill>
                <a:schemeClr val="accent5">
                  <a:lumMod val="75000"/>
                </a:schemeClr>
              </a:solidFill>
              <a:latin typeface="黑体" panose="02010609060101010101" charset="-122"/>
              <a:ea typeface="黑体" panose="02010609060101010101" charset="-122"/>
            </a:endParaRPr>
          </a:p>
          <a:p>
            <a:pPr>
              <a:lnSpc>
                <a:spcPct val="150000"/>
              </a:lnSpc>
            </a:pPr>
            <a:r>
              <a:rPr lang="zh-CN" altLang="en-US"/>
              <a:t>1．了解直播选品的逻辑；</a:t>
            </a:r>
            <a:endParaRPr lang="zh-CN" altLang="en-US"/>
          </a:p>
          <a:p>
            <a:pPr>
              <a:lnSpc>
                <a:spcPct val="150000"/>
              </a:lnSpc>
            </a:pPr>
            <a:r>
              <a:rPr lang="zh-CN" altLang="en-US"/>
              <a:t>2．掌握直播电商的选品路径；</a:t>
            </a:r>
            <a:endParaRPr lang="zh-CN" altLang="en-US"/>
          </a:p>
          <a:p>
            <a:pPr>
              <a:lnSpc>
                <a:spcPct val="150000"/>
              </a:lnSpc>
            </a:pPr>
            <a:r>
              <a:rPr lang="zh-CN" altLang="en-US"/>
              <a:t>3．掌握直播电商的组品方法；</a:t>
            </a:r>
            <a:endParaRPr lang="zh-CN" altLang="en-US"/>
          </a:p>
          <a:p>
            <a:pPr>
              <a:lnSpc>
                <a:spcPct val="150000"/>
              </a:lnSpc>
            </a:pPr>
            <a:r>
              <a:rPr lang="zh-CN" altLang="en-US"/>
              <a:t>4．理解直播电商供应链经营模式；</a:t>
            </a:r>
            <a:endParaRPr lang="zh-CN" altLang="en-US"/>
          </a:p>
          <a:p>
            <a:pPr>
              <a:lnSpc>
                <a:spcPct val="150000"/>
              </a:lnSpc>
            </a:pPr>
            <a:r>
              <a:rPr lang="zh-CN" altLang="en-US"/>
              <a:t> </a:t>
            </a:r>
            <a:r>
              <a:rPr lang="zh-CN" altLang="en-US" sz="2400" b="1">
                <a:solidFill>
                  <a:schemeClr val="accent5">
                    <a:lumMod val="75000"/>
                  </a:schemeClr>
                </a:solidFill>
                <a:latin typeface="黑体" panose="02010609060101010101" charset="-122"/>
                <a:ea typeface="黑体" panose="02010609060101010101" charset="-122"/>
              </a:rPr>
              <a:t>技能目标</a:t>
            </a:r>
            <a:endParaRPr lang="zh-CN" altLang="en-US" sz="2400" b="1">
              <a:solidFill>
                <a:schemeClr val="accent5">
                  <a:lumMod val="75000"/>
                </a:schemeClr>
              </a:solidFill>
              <a:latin typeface="黑体" panose="02010609060101010101" charset="-122"/>
              <a:ea typeface="黑体" panose="02010609060101010101" charset="-122"/>
            </a:endParaRPr>
          </a:p>
          <a:p>
            <a:pPr>
              <a:lnSpc>
                <a:spcPct val="150000"/>
              </a:lnSpc>
            </a:pPr>
            <a:r>
              <a:rPr lang="zh-CN" altLang="en-US"/>
              <a:t>1．能够结合企业实际进行直播选品；</a:t>
            </a:r>
            <a:endParaRPr lang="zh-CN" altLang="en-US"/>
          </a:p>
          <a:p>
            <a:pPr>
              <a:lnSpc>
                <a:spcPct val="150000"/>
              </a:lnSpc>
            </a:pPr>
            <a:r>
              <a:rPr lang="zh-CN" altLang="en-US"/>
              <a:t>2．能够科学管理直播商品供应链。</a:t>
            </a:r>
            <a:endParaRPr lang="zh-CN" altLang="en-US"/>
          </a:p>
          <a:p>
            <a:pPr>
              <a:lnSpc>
                <a:spcPct val="150000"/>
              </a:lnSpc>
            </a:pPr>
            <a:r>
              <a:rPr lang="zh-CN" altLang="en-US"/>
              <a:t> </a:t>
            </a:r>
            <a:r>
              <a:rPr lang="zh-CN" altLang="en-US" sz="2400" b="1">
                <a:solidFill>
                  <a:schemeClr val="accent5">
                    <a:lumMod val="75000"/>
                  </a:schemeClr>
                </a:solidFill>
                <a:latin typeface="黑体" panose="02010609060101010101" charset="-122"/>
                <a:ea typeface="黑体" panose="02010609060101010101" charset="-122"/>
              </a:rPr>
              <a:t>素养目标</a:t>
            </a:r>
            <a:endParaRPr lang="zh-CN" altLang="en-US" b="1"/>
          </a:p>
          <a:p>
            <a:pPr>
              <a:lnSpc>
                <a:spcPct val="150000"/>
              </a:lnSpc>
            </a:pPr>
            <a:r>
              <a:rPr lang="zh-CN" altLang="en-US"/>
              <a:t>1．树立严谨的直播选品质量监控意识，维护良好的直播消费环境；</a:t>
            </a:r>
            <a:endParaRPr lang="zh-CN" altLang="en-US"/>
          </a:p>
          <a:p>
            <a:pPr>
              <a:lnSpc>
                <a:spcPct val="150000"/>
              </a:lnSpc>
            </a:pPr>
            <a:r>
              <a:rPr lang="zh-CN" altLang="en-US"/>
              <a:t>2．树立义利并重的价值观，提升社会责任感与社会参与意识。</a:t>
            </a:r>
            <a:endParaRPr lang="zh-CN" altLang="en-US"/>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48260"/>
            <a:ext cx="1271905" cy="1271905"/>
          </a:xfrm>
          <a:prstGeom prst="rect">
            <a:avLst/>
          </a:prstGeom>
        </p:spPr>
      </p:pic>
    </p:spTree>
    <p:custDataLst>
      <p:tags r:id="rId3"/>
    </p:custData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3567430" cy="645160"/>
          </a:xfrm>
          <a:prstGeom prst="rect">
            <a:avLst/>
          </a:prstGeom>
          <a:noFill/>
        </p:spPr>
        <p:txBody>
          <a:bodyPr wrap="square" rtlCol="0">
            <a:spAutoFit/>
          </a:bodyPr>
          <a:p>
            <a:r>
              <a:rPr lang="zh-CN" altLang="en-US" sz="3600" b="1"/>
              <a:t>学习内容</a:t>
            </a:r>
            <a:endParaRPr lang="en-US" altLang="zh-CN" sz="3600" b="1"/>
          </a:p>
        </p:txBody>
      </p:sp>
      <p:sp>
        <p:nvSpPr>
          <p:cNvPr id="7" name="文本框 6"/>
          <p:cNvSpPr txBox="1"/>
          <p:nvPr/>
        </p:nvSpPr>
        <p:spPr>
          <a:xfrm>
            <a:off x="553085" y="1585595"/>
            <a:ext cx="9153525" cy="829945"/>
          </a:xfrm>
          <a:prstGeom prst="rect">
            <a:avLst/>
          </a:prstGeom>
          <a:solidFill>
            <a:schemeClr val="accent1">
              <a:lumMod val="20000"/>
              <a:lumOff val="80000"/>
            </a:schemeClr>
          </a:solidFill>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rPr>
              <a:t>任务一</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直播选品</a:t>
            </a:r>
            <a:endParaRPr lang="zh-CN" altLang="en-US" sz="3200" b="1">
              <a:latin typeface="黑体" panose="02010609060101010101" charset="-122"/>
              <a:ea typeface="黑体" panose="02010609060101010101" charset="-122"/>
              <a:cs typeface="黑体" panose="02010609060101010101" charset="-122"/>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 name="文本框 2"/>
          <p:cNvSpPr txBox="1"/>
          <p:nvPr/>
        </p:nvSpPr>
        <p:spPr>
          <a:xfrm>
            <a:off x="553085" y="3064510"/>
            <a:ext cx="7313930" cy="829945"/>
          </a:xfrm>
          <a:prstGeom prst="rect">
            <a:avLst/>
          </a:prstGeom>
          <a:noFill/>
        </p:spPr>
        <p:txBody>
          <a:bodyPr wrap="square" rtlCol="0">
            <a:spAutoFit/>
          </a:bodyPr>
          <a:p>
            <a:pPr>
              <a:lnSpc>
                <a:spcPct val="150000"/>
              </a:lnSpc>
            </a:pPr>
            <a:r>
              <a:rPr lang="zh-CN" altLang="en-US" sz="3200" b="1">
                <a:latin typeface="黑体" panose="02010609060101010101" charset="-122"/>
                <a:ea typeface="黑体" panose="02010609060101010101" charset="-122"/>
                <a:cs typeface="黑体" panose="02010609060101010101" charset="-122"/>
                <a:sym typeface="+mn-ea"/>
              </a:rPr>
              <a:t>任务二</a:t>
            </a:r>
            <a:r>
              <a:rPr lang="en-US" altLang="zh-CN" sz="3200" b="1">
                <a:latin typeface="黑体" panose="02010609060101010101" charset="-122"/>
                <a:ea typeface="黑体" panose="02010609060101010101" charset="-122"/>
                <a:cs typeface="黑体" panose="02010609060101010101" charset="-122"/>
                <a:sym typeface="+mn-ea"/>
              </a:rPr>
              <a:t>    </a:t>
            </a:r>
            <a:r>
              <a:rPr lang="zh-CN" altLang="en-US" sz="3200" b="1">
                <a:latin typeface="黑体" panose="02010609060101010101" charset="-122"/>
                <a:ea typeface="黑体" panose="02010609060101010101" charset="-122"/>
                <a:cs typeface="黑体" panose="02010609060101010101" charset="-122"/>
                <a:sym typeface="+mn-ea"/>
              </a:rPr>
              <a:t>直播商品供应链管理</a:t>
            </a:r>
            <a:endParaRPr lang="zh-CN" altLang="en-US" sz="3200"/>
          </a:p>
        </p:txBody>
      </p:sp>
      <p:sp>
        <p:nvSpPr>
          <p:cNvPr id="8" name="文本框 7"/>
          <p:cNvSpPr txBox="1"/>
          <p:nvPr/>
        </p:nvSpPr>
        <p:spPr>
          <a:xfrm>
            <a:off x="553085" y="4688205"/>
            <a:ext cx="6172200" cy="1090930"/>
          </a:xfrm>
          <a:prstGeom prst="rect">
            <a:avLst/>
          </a:prstGeom>
          <a:noFill/>
        </p:spPr>
        <p:txBody>
          <a:bodyPr wrap="square" rtlCol="0">
            <a:noAutofit/>
          </a:bodyPr>
          <a:p>
            <a:r>
              <a:rPr lang="zh-CN" altLang="en-US" sz="3200" b="1">
                <a:latin typeface="黑体" panose="02010609060101010101" charset="-122"/>
                <a:ea typeface="黑体" panose="02010609060101010101" charset="-122"/>
                <a:cs typeface="黑体" panose="02010609060101010101" charset="-122"/>
              </a:rPr>
              <a:t>任务工单五</a:t>
            </a:r>
            <a:r>
              <a:rPr lang="en-US" altLang="zh-CN" sz="3200" b="1">
                <a:latin typeface="黑体" panose="02010609060101010101" charset="-122"/>
                <a:ea typeface="黑体" panose="02010609060101010101" charset="-122"/>
                <a:cs typeface="黑体" panose="02010609060101010101" charset="-122"/>
              </a:rPr>
              <a:t>  </a:t>
            </a:r>
            <a:r>
              <a:rPr lang="zh-CN" altLang="en-US" sz="3200" b="1">
                <a:latin typeface="黑体" panose="02010609060101010101" charset="-122"/>
                <a:ea typeface="黑体" panose="02010609060101010101" charset="-122"/>
                <a:cs typeface="黑体" panose="02010609060101010101" charset="-122"/>
              </a:rPr>
              <a:t>直播间选品与组品</a:t>
            </a:r>
            <a:endParaRPr lang="zh-CN" altLang="en-US" sz="3200" b="1">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16" name="任意多边形 15"/>
          <p:cNvSpPr/>
          <p:nvPr/>
        </p:nvSpPr>
        <p:spPr>
          <a:xfrm>
            <a:off x="3990975" y="-1428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任意多边形 33"/>
          <p:cNvSpPr/>
          <p:nvPr/>
        </p:nvSpPr>
        <p:spPr>
          <a:xfrm>
            <a:off x="5688330" y="-310832"/>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317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任意多边形 1"/>
          <p:cNvSpPr/>
          <p:nvPr/>
        </p:nvSpPr>
        <p:spPr>
          <a:xfrm>
            <a:off x="2743200" y="3098800"/>
            <a:ext cx="9453245" cy="3778250"/>
          </a:xfrm>
          <a:custGeom>
            <a:avLst/>
            <a:gdLst>
              <a:gd name="connsiteX0" fmla="*/ 4 w 14887"/>
              <a:gd name="connsiteY0" fmla="*/ 5920 h 5950"/>
              <a:gd name="connsiteX1" fmla="*/ 14887 w 14887"/>
              <a:gd name="connsiteY1" fmla="*/ 0 h 5950"/>
              <a:gd name="connsiteX2" fmla="*/ 14887 w 14887"/>
              <a:gd name="connsiteY2" fmla="*/ 5950 h 5950"/>
              <a:gd name="connsiteX3" fmla="*/ 0 w 14887"/>
              <a:gd name="connsiteY3" fmla="*/ 5950 h 5950"/>
              <a:gd name="connsiteX4" fmla="*/ 4 w 14887"/>
              <a:gd name="connsiteY4" fmla="*/ 5920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 h="5950">
                <a:moveTo>
                  <a:pt x="4" y="5920"/>
                </a:moveTo>
                <a:cubicBezTo>
                  <a:pt x="3879" y="-92"/>
                  <a:pt x="9926" y="1973"/>
                  <a:pt x="14887" y="0"/>
                </a:cubicBezTo>
                <a:lnTo>
                  <a:pt x="14887" y="5950"/>
                </a:lnTo>
                <a:lnTo>
                  <a:pt x="0" y="5950"/>
                </a:lnTo>
                <a:lnTo>
                  <a:pt x="4" y="5920"/>
                </a:lnTo>
                <a:close/>
              </a:path>
            </a:pathLst>
          </a:custGeom>
          <a:solidFill>
            <a:srgbClr val="5C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对角圆角矩形 5"/>
          <p:cNvSpPr/>
          <p:nvPr/>
        </p:nvSpPr>
        <p:spPr>
          <a:xfrm>
            <a:off x="612140" y="458470"/>
            <a:ext cx="10967720" cy="5925820"/>
          </a:xfrm>
          <a:prstGeom prst="round2DiagRect">
            <a:avLst/>
          </a:prstGeom>
          <a:solidFill>
            <a:schemeClr val="bg1"/>
          </a:solidFill>
          <a:ln>
            <a:noFill/>
          </a:ln>
          <a:effectLst>
            <a:outerShdw blurRad="215900" dist="88900" dir="2700000" sx="101000" sy="101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10247630" y="1503680"/>
            <a:ext cx="238125" cy="237600"/>
          </a:xfrm>
          <a:prstGeom prst="ellipse">
            <a:avLst/>
          </a:prstGeom>
          <a:solidFill>
            <a:srgbClr val="E5E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10601325" y="1824355"/>
            <a:ext cx="126000" cy="127635"/>
          </a:xfrm>
          <a:prstGeom prst="ellipse">
            <a:avLst/>
          </a:prstGeom>
          <a:solidFill>
            <a:srgbClr val="CBD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1"/>
          <a:stretch>
            <a:fillRect/>
          </a:stretch>
        </p:blipFill>
        <p:spPr>
          <a:xfrm>
            <a:off x="9151620" y="4890770"/>
            <a:ext cx="1940560" cy="1197610"/>
          </a:xfrm>
          <a:prstGeom prst="roundRect">
            <a:avLst/>
          </a:prstGeom>
        </p:spPr>
      </p:pic>
      <p:sp>
        <p:nvSpPr>
          <p:cNvPr id="3" name="文本框 2"/>
          <p:cNvSpPr txBox="1"/>
          <p:nvPr/>
        </p:nvSpPr>
        <p:spPr>
          <a:xfrm>
            <a:off x="1145540" y="873125"/>
            <a:ext cx="2659380" cy="645160"/>
          </a:xfrm>
          <a:prstGeom prst="rect">
            <a:avLst/>
          </a:prstGeom>
          <a:noFill/>
        </p:spPr>
        <p:txBody>
          <a:bodyPr wrap="square" rtlCol="0">
            <a:spAutoFit/>
          </a:bodyPr>
          <a:p>
            <a:r>
              <a:rPr lang="zh-CN" altLang="en-US" sz="3600" b="1">
                <a:latin typeface="黑体" panose="02010609060101010101" charset="-122"/>
                <a:ea typeface="黑体" panose="02010609060101010101" charset="-122"/>
              </a:rPr>
              <a:t>任务描述</a:t>
            </a:r>
            <a:endParaRPr lang="zh-CN" altLang="en-US" sz="3600" b="1">
              <a:latin typeface="黑体" panose="02010609060101010101" charset="-122"/>
              <a:ea typeface="黑体" panose="02010609060101010101" charset="-122"/>
            </a:endParaRPr>
          </a:p>
        </p:txBody>
      </p:sp>
      <p:grpSp>
        <p:nvGrpSpPr>
          <p:cNvPr id="5" name="组合 4" descr="7b0a202020202274657874626f78223a2022220a7d0a"/>
          <p:cNvGrpSpPr/>
          <p:nvPr/>
        </p:nvGrpSpPr>
        <p:grpSpPr>
          <a:xfrm>
            <a:off x="1151890" y="1979295"/>
            <a:ext cx="7411720" cy="3454400"/>
            <a:chOff x="5402" y="3594"/>
            <a:chExt cx="8398" cy="3613"/>
          </a:xfrm>
        </p:grpSpPr>
        <p:grpSp>
          <p:nvGrpSpPr>
            <p:cNvPr id="4" name="组合 3"/>
            <p:cNvGrpSpPr/>
            <p:nvPr/>
          </p:nvGrpSpPr>
          <p:grpSpPr>
            <a:xfrm>
              <a:off x="5402" y="3594"/>
              <a:ext cx="8398" cy="3613"/>
              <a:chOff x="5402" y="3594"/>
              <a:chExt cx="8398" cy="3613"/>
            </a:xfrm>
          </p:grpSpPr>
          <p:sp>
            <p:nvSpPr>
              <p:cNvPr id="181" name="Freeform 107"/>
              <p:cNvSpPr>
                <a:spLocks noEditPoints="1"/>
              </p:cNvSpPr>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29">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nvSpPr>
            <p:spPr bwMode="auto">
              <a:xfrm>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82"/>
              <p:cNvSpPr>
                <a:spLocks noChangeArrowheads="1"/>
              </p:cNvSpPr>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83"/>
              <p:cNvSpPr>
                <a:spLocks noChangeArrowheads="1"/>
              </p:cNvSpPr>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84"/>
              <p:cNvSpPr>
                <a:spLocks noChangeArrowheads="1"/>
              </p:cNvSpPr>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85"/>
              <p:cNvSpPr>
                <a:spLocks noChangeArrowheads="1"/>
              </p:cNvSpPr>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86"/>
              <p:cNvSpPr>
                <a:spLocks noChangeArrowheads="1"/>
              </p:cNvSpPr>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87"/>
              <p:cNvSpPr>
                <a:spLocks noChangeArrowheads="1"/>
              </p:cNvSpPr>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88"/>
              <p:cNvSpPr>
                <a:spLocks noChangeArrowheads="1"/>
              </p:cNvSpPr>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89"/>
              <p:cNvSpPr>
                <a:spLocks noChangeArrowheads="1"/>
              </p:cNvSpPr>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90"/>
              <p:cNvSpPr>
                <a:spLocks noChangeArrowheads="1"/>
              </p:cNvSpPr>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91"/>
              <p:cNvSpPr>
                <a:spLocks noChangeArrowheads="1"/>
              </p:cNvSpPr>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92"/>
              <p:cNvSpPr>
                <a:spLocks noChangeArrowheads="1"/>
              </p:cNvSpPr>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Freeform 193"/>
              <p:cNvSpPr/>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Freeform 194"/>
              <p:cNvSpPr/>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Freeform 195"/>
              <p:cNvSpPr/>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Freeform 196"/>
              <p:cNvSpPr/>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Freeform 197"/>
              <p:cNvSpPr/>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Freeform 198"/>
              <p:cNvSpPr/>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99"/>
              <p:cNvSpPr>
                <a:spLocks noChangeArrowheads="1"/>
              </p:cNvSpPr>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200"/>
              <p:cNvSpPr>
                <a:spLocks noChangeArrowheads="1"/>
              </p:cNvSpPr>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nvSpPr>
            <p:spPr bwMode="auto">
              <a:xfrm>
                <a:off x="5510" y="4018"/>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nvSpPr>
            <p:spPr bwMode="auto">
              <a:xfrm>
                <a:off x="5917" y="3839"/>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nvSpPr>
          <p:spPr>
            <a:xfrm>
              <a:off x="5919" y="4045"/>
              <a:ext cx="7365"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ts val="3400"/>
                </a:lnSpc>
                <a:spcBef>
                  <a:spcPts val="0"/>
                </a:spcBef>
                <a:spcAft>
                  <a:spcPts val="0"/>
                </a:spcAft>
              </a:pPr>
              <a:endParaRPr sz="16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sp>
        <p:nvSpPr>
          <p:cNvPr id="100" name="文本框 99"/>
          <p:cNvSpPr txBox="1"/>
          <p:nvPr/>
        </p:nvSpPr>
        <p:spPr>
          <a:xfrm>
            <a:off x="1473835" y="2087880"/>
            <a:ext cx="6518910" cy="2207895"/>
          </a:xfrm>
          <a:prstGeom prst="rect">
            <a:avLst/>
          </a:prstGeom>
          <a:noFill/>
          <a:ln w="9525">
            <a:noFill/>
          </a:ln>
        </p:spPr>
        <p:txBody>
          <a:bodyPr>
            <a:noAutofit/>
          </a:bodyPr>
          <a:p>
            <a:pPr indent="269875">
              <a:lnSpc>
                <a:spcPct val="150000"/>
              </a:lnSpc>
            </a:pPr>
            <a:r>
              <a:rPr lang="en-US" altLang="zh-CN" sz="2000" b="0">
                <a:latin typeface="+mn-ea"/>
              </a:rPr>
              <a:t>   </a:t>
            </a:r>
            <a:r>
              <a:rPr lang="zh-CN" sz="2000" b="0">
                <a:latin typeface="+mn-ea"/>
              </a:rPr>
              <a:t>巧妇难为无米之炊。</a:t>
            </a:r>
            <a:endParaRPr lang="zh-CN" sz="2000" b="0">
              <a:latin typeface="+mn-ea"/>
            </a:endParaRPr>
          </a:p>
          <a:p>
            <a:pPr indent="269875">
              <a:lnSpc>
                <a:spcPct val="150000"/>
              </a:lnSpc>
            </a:pPr>
            <a:r>
              <a:rPr lang="en-US" altLang="zh-CN" sz="2000" b="0">
                <a:latin typeface="+mn-ea"/>
              </a:rPr>
              <a:t>   </a:t>
            </a:r>
            <a:r>
              <a:rPr lang="zh-CN" sz="2000" b="0">
                <a:latin typeface="+mn-ea"/>
              </a:rPr>
              <a:t>经过前期认真全面地准备，艾特佳电商公司的直播间搭建工作已经完成，直播团队初具规模，主播、运营、数据分析等岗位配置完毕。公司团队接下来面临的重要工作任务是要根据市场需求以及公司实际运营情况进行直播选品。</a:t>
            </a:r>
            <a:endParaRPr lang="zh-CN" altLang="en-US" sz="2000" b="0">
              <a:latin typeface="+mn-ea"/>
            </a:endParaRPr>
          </a:p>
        </p:txBody>
      </p:sp>
    </p:spTree>
    <p:custDataLst>
      <p:tags r:id="rId2"/>
    </p:custData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0160" y="98996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9723755" y="5387975"/>
            <a:ext cx="1940560" cy="1197610"/>
          </a:xfrm>
          <a:prstGeom prst="roundRect">
            <a:avLst/>
          </a:prstGeom>
        </p:spPr>
      </p:pic>
      <p:sp>
        <p:nvSpPr>
          <p:cNvPr id="5" name="文本框 4"/>
          <p:cNvSpPr txBox="1"/>
          <p:nvPr/>
        </p:nvSpPr>
        <p:spPr>
          <a:xfrm>
            <a:off x="875030" y="210820"/>
            <a:ext cx="4058285" cy="583565"/>
          </a:xfrm>
          <a:prstGeom prst="rect">
            <a:avLst/>
          </a:prstGeom>
          <a:noFill/>
        </p:spPr>
        <p:txBody>
          <a:bodyPr wrap="square" rtlCol="0">
            <a:spAutoFit/>
          </a:bodyPr>
          <a:p>
            <a:r>
              <a:rPr lang="zh-CN" altLang="en-US" sz="3200" b="1">
                <a:latin typeface="+mj-ea"/>
                <a:ea typeface="+mj-ea"/>
                <a:cs typeface="+mj-ea"/>
              </a:rPr>
              <a:t>任务一</a:t>
            </a:r>
            <a:r>
              <a:rPr lang="en-US" altLang="zh-CN" sz="3200" b="1">
                <a:latin typeface="+mj-ea"/>
                <a:ea typeface="+mj-ea"/>
                <a:cs typeface="+mj-ea"/>
              </a:rPr>
              <a:t>  </a:t>
            </a:r>
            <a:r>
              <a:rPr lang="zh-CN" altLang="en-US" sz="3200" b="1">
                <a:latin typeface="+mj-ea"/>
                <a:ea typeface="+mj-ea"/>
                <a:cs typeface="+mj-ea"/>
              </a:rPr>
              <a:t>直播选品</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9235" y="-48260"/>
            <a:ext cx="1271905" cy="1271905"/>
          </a:xfrm>
          <a:prstGeom prst="rect">
            <a:avLst/>
          </a:prstGeom>
        </p:spPr>
      </p:pic>
      <p:sp>
        <p:nvSpPr>
          <p:cNvPr id="8" name="文本框 7"/>
          <p:cNvSpPr txBox="1"/>
          <p:nvPr/>
        </p:nvSpPr>
        <p:spPr>
          <a:xfrm>
            <a:off x="332740" y="1223645"/>
            <a:ext cx="542290" cy="460375"/>
          </a:xfrm>
          <a:prstGeom prst="rect">
            <a:avLst/>
          </a:prstGeom>
          <a:noFill/>
        </p:spPr>
        <p:txBody>
          <a:bodyPr wrap="none" rtlCol="0" anchor="t">
            <a:spAutoFit/>
          </a:bodyPr>
          <a:p>
            <a:pPr algn="ctr"/>
            <a:r>
              <a:rPr lang="en-US" altLang="zh-CN" sz="2400">
                <a:solidFill>
                  <a:schemeClr val="bg1"/>
                </a:solidFill>
                <a:latin typeface="思源黑体 CN Bold" panose="020B0800000000000000" charset="-122"/>
                <a:ea typeface="思源黑体 CN Bold" panose="020B0800000000000000" charset="-122"/>
                <a:sym typeface="+mn-ea"/>
              </a:rPr>
              <a:t>01</a:t>
            </a:r>
            <a:endParaRPr lang="en-US" altLang="zh-CN" sz="2400">
              <a:solidFill>
                <a:schemeClr val="bg1"/>
              </a:solidFill>
              <a:latin typeface="思源黑体 CN Bold" panose="020B0800000000000000" charset="-122"/>
              <a:ea typeface="思源黑体 CN Bold" panose="020B0800000000000000" charset="-122"/>
              <a:sym typeface="+mn-ea"/>
            </a:endParaRPr>
          </a:p>
        </p:txBody>
      </p:sp>
      <p:grpSp>
        <p:nvGrpSpPr>
          <p:cNvPr id="9" name="组合 8"/>
          <p:cNvGrpSpPr/>
          <p:nvPr/>
        </p:nvGrpSpPr>
        <p:grpSpPr>
          <a:xfrm>
            <a:off x="1919605" y="2487295"/>
            <a:ext cx="8707755" cy="2531745"/>
            <a:chOff x="5726621" y="2602877"/>
            <a:chExt cx="5315238" cy="2464289"/>
          </a:xfrm>
        </p:grpSpPr>
        <p:sp>
          <p:nvSpPr>
            <p:cNvPr id="28" name="圆角矩形 27"/>
            <p:cNvSpPr/>
            <p:nvPr/>
          </p:nvSpPr>
          <p:spPr>
            <a:xfrm>
              <a:off x="5726621" y="2742577"/>
              <a:ext cx="5315238" cy="2324589"/>
            </a:xfrm>
            <a:prstGeom prst="roundRect">
              <a:avLst>
                <a:gd name="adj" fmla="val 7499"/>
              </a:avLst>
            </a:prstGeom>
            <a:solidFill>
              <a:srgbClr val="FFC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p>
              <a:pPr algn="ctr"/>
              <a:endParaRPr sz="2800" b="1" dirty="0">
                <a:solidFill>
                  <a:schemeClr val="bg1"/>
                </a:solidFill>
              </a:endParaRPr>
            </a:p>
          </p:txBody>
        </p:sp>
        <p:sp>
          <p:nvSpPr>
            <p:cNvPr id="29" name="圆角矩形 28"/>
            <p:cNvSpPr/>
            <p:nvPr/>
          </p:nvSpPr>
          <p:spPr>
            <a:xfrm>
              <a:off x="5726622" y="2602877"/>
              <a:ext cx="5276126" cy="2357481"/>
            </a:xfrm>
            <a:prstGeom prst="roundRect">
              <a:avLst>
                <a:gd name="adj" fmla="val 12876"/>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sz="2800" b="1" dirty="0">
                <a:solidFill>
                  <a:schemeClr val="bg1"/>
                </a:solidFill>
              </a:endParaRPr>
            </a:p>
          </p:txBody>
        </p:sp>
      </p:grpSp>
      <p:sp>
        <p:nvSpPr>
          <p:cNvPr id="14" name="文本框 13"/>
          <p:cNvSpPr txBox="1"/>
          <p:nvPr/>
        </p:nvSpPr>
        <p:spPr>
          <a:xfrm>
            <a:off x="6245860" y="3211830"/>
            <a:ext cx="3187065" cy="768350"/>
          </a:xfrm>
          <a:prstGeom prst="rect">
            <a:avLst/>
          </a:prstGeom>
          <a:noFill/>
        </p:spPr>
        <p:txBody>
          <a:bodyPr wrap="square" rtlCol="0">
            <a:spAutoFit/>
          </a:bodyPr>
          <a:p>
            <a:r>
              <a:rPr lang="zh-CN" altLang="en-US" sz="4400" b="1" smtClean="0">
                <a:solidFill>
                  <a:schemeClr val="bg1"/>
                </a:solidFill>
                <a:sym typeface="+mn-ea"/>
              </a:rPr>
              <a:t>任务实施</a:t>
            </a:r>
            <a:endParaRPr lang="zh-CN" altLang="en-US" sz="4400" b="1" smtClean="0">
              <a:solidFill>
                <a:schemeClr val="bg1"/>
              </a:solidFill>
              <a:sym typeface="+mn-ea"/>
            </a:endParaRPr>
          </a:p>
        </p:txBody>
      </p:sp>
      <p:pic>
        <p:nvPicPr>
          <p:cNvPr id="18" name="图片 17" descr="WPS图片-抠图"/>
          <p:cNvPicPr>
            <a:picLocks noChangeAspect="1"/>
          </p:cNvPicPr>
          <p:nvPr/>
        </p:nvPicPr>
        <p:blipFill>
          <a:blip r:embed="rId3"/>
          <a:stretch>
            <a:fillRect/>
          </a:stretch>
        </p:blipFill>
        <p:spPr>
          <a:xfrm>
            <a:off x="-440690" y="1539240"/>
            <a:ext cx="6169025" cy="4112895"/>
          </a:xfrm>
          <a:prstGeom prst="rect">
            <a:avLst/>
          </a:prstGeom>
        </p:spPr>
      </p:pic>
      <p:sp>
        <p:nvSpPr>
          <p:cNvPr id="22" name="Freeform 24"/>
          <p:cNvSpPr>
            <a:spLocks noEditPoints="1"/>
          </p:cNvSpPr>
          <p:nvPr/>
        </p:nvSpPr>
        <p:spPr bwMode="auto">
          <a:xfrm flipH="1">
            <a:off x="8409305" y="1223645"/>
            <a:ext cx="1202690" cy="1204595"/>
          </a:xfrm>
          <a:custGeom>
            <a:avLst/>
            <a:gdLst>
              <a:gd name="T0" fmla="*/ 101 w 233"/>
              <a:gd name="T1" fmla="*/ 30 h 239"/>
              <a:gd name="T2" fmla="*/ 63 w 233"/>
              <a:gd name="T3" fmla="*/ 16 h 239"/>
              <a:gd name="T4" fmla="*/ 162 w 233"/>
              <a:gd name="T5" fmla="*/ 129 h 239"/>
              <a:gd name="T6" fmla="*/ 184 w 233"/>
              <a:gd name="T7" fmla="*/ 157 h 239"/>
              <a:gd name="T8" fmla="*/ 167 w 233"/>
              <a:gd name="T9" fmla="*/ 119 h 239"/>
              <a:gd name="T10" fmla="*/ 162 w 233"/>
              <a:gd name="T11" fmla="*/ 129 h 239"/>
              <a:gd name="T12" fmla="*/ 205 w 233"/>
              <a:gd name="T13" fmla="*/ 165 h 239"/>
              <a:gd name="T14" fmla="*/ 148 w 233"/>
              <a:gd name="T15" fmla="*/ 159 h 239"/>
              <a:gd name="T16" fmla="*/ 142 w 233"/>
              <a:gd name="T17" fmla="*/ 119 h 239"/>
              <a:gd name="T18" fmla="*/ 156 w 233"/>
              <a:gd name="T19" fmla="*/ 66 h 239"/>
              <a:gd name="T20" fmla="*/ 168 w 233"/>
              <a:gd name="T21" fmla="*/ 107 h 239"/>
              <a:gd name="T22" fmla="*/ 175 w 233"/>
              <a:gd name="T23" fmla="*/ 112 h 239"/>
              <a:gd name="T24" fmla="*/ 171 w 233"/>
              <a:gd name="T25" fmla="*/ 104 h 239"/>
              <a:gd name="T26" fmla="*/ 190 w 233"/>
              <a:gd name="T27" fmla="*/ 92 h 239"/>
              <a:gd name="T28" fmla="*/ 195 w 233"/>
              <a:gd name="T29" fmla="*/ 100 h 239"/>
              <a:gd name="T30" fmla="*/ 195 w 233"/>
              <a:gd name="T31" fmla="*/ 92 h 239"/>
              <a:gd name="T32" fmla="*/ 174 w 233"/>
              <a:gd name="T33" fmla="*/ 50 h 239"/>
              <a:gd name="T34" fmla="*/ 100 w 233"/>
              <a:gd name="T35" fmla="*/ 46 h 239"/>
              <a:gd name="T36" fmla="*/ 93 w 233"/>
              <a:gd name="T37" fmla="*/ 46 h 239"/>
              <a:gd name="T38" fmla="*/ 86 w 233"/>
              <a:gd name="T39" fmla="*/ 51 h 239"/>
              <a:gd name="T40" fmla="*/ 20 w 233"/>
              <a:gd name="T41" fmla="*/ 52 h 239"/>
              <a:gd name="T42" fmla="*/ 5 w 233"/>
              <a:gd name="T43" fmla="*/ 70 h 239"/>
              <a:gd name="T44" fmla="*/ 53 w 233"/>
              <a:gd name="T45" fmla="*/ 99 h 239"/>
              <a:gd name="T46" fmla="*/ 100 w 233"/>
              <a:gd name="T47" fmla="*/ 124 h 239"/>
              <a:gd name="T48" fmla="*/ 68 w 233"/>
              <a:gd name="T49" fmla="*/ 151 h 239"/>
              <a:gd name="T50" fmla="*/ 68 w 233"/>
              <a:gd name="T51" fmla="*/ 152 h 239"/>
              <a:gd name="T52" fmla="*/ 57 w 233"/>
              <a:gd name="T53" fmla="*/ 211 h 239"/>
              <a:gd name="T54" fmla="*/ 67 w 233"/>
              <a:gd name="T55" fmla="*/ 236 h 239"/>
              <a:gd name="T56" fmla="*/ 92 w 233"/>
              <a:gd name="T57" fmla="*/ 219 h 239"/>
              <a:gd name="T58" fmla="*/ 94 w 233"/>
              <a:gd name="T59" fmla="*/ 161 h 239"/>
              <a:gd name="T60" fmla="*/ 126 w 233"/>
              <a:gd name="T61" fmla="*/ 175 h 239"/>
              <a:gd name="T62" fmla="*/ 192 w 233"/>
              <a:gd name="T63" fmla="*/ 190 h 239"/>
              <a:gd name="T64" fmla="*/ 212 w 233"/>
              <a:gd name="T65" fmla="*/ 209 h 239"/>
              <a:gd name="T66" fmla="*/ 214 w 233"/>
              <a:gd name="T67" fmla="*/ 174 h 239"/>
              <a:gd name="T68" fmla="*/ 190 w 233"/>
              <a:gd name="T69" fmla="*/ 154 h 239"/>
              <a:gd name="T70" fmla="*/ 205 w 233"/>
              <a:gd name="T71" fmla="*/ 98 h 239"/>
              <a:gd name="T72" fmla="*/ 232 w 233"/>
              <a:gd name="T73" fmla="*/ 124 h 239"/>
              <a:gd name="T74" fmla="*/ 209 w 233"/>
              <a:gd name="T75" fmla="*/ 96 h 239"/>
              <a:gd name="T76" fmla="*/ 228 w 233"/>
              <a:gd name="T77" fmla="*/ 132 h 239"/>
              <a:gd name="T78" fmla="*/ 232 w 233"/>
              <a:gd name="T79" fmla="*/ 12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3" h="239">
                <a:moveTo>
                  <a:pt x="75" y="42"/>
                </a:moveTo>
                <a:cubicBezTo>
                  <a:pt x="85" y="46"/>
                  <a:pt x="97" y="40"/>
                  <a:pt x="101" y="30"/>
                </a:cubicBezTo>
                <a:cubicBezTo>
                  <a:pt x="104" y="19"/>
                  <a:pt x="99" y="8"/>
                  <a:pt x="89" y="4"/>
                </a:cubicBezTo>
                <a:cubicBezTo>
                  <a:pt x="78" y="0"/>
                  <a:pt x="66" y="5"/>
                  <a:pt x="63" y="16"/>
                </a:cubicBezTo>
                <a:cubicBezTo>
                  <a:pt x="59" y="26"/>
                  <a:pt x="64" y="38"/>
                  <a:pt x="75" y="42"/>
                </a:cubicBezTo>
                <a:close/>
                <a:moveTo>
                  <a:pt x="162" y="129"/>
                </a:moveTo>
                <a:cubicBezTo>
                  <a:pt x="177" y="155"/>
                  <a:pt x="177" y="155"/>
                  <a:pt x="177" y="155"/>
                </a:cubicBezTo>
                <a:cubicBezTo>
                  <a:pt x="178" y="158"/>
                  <a:pt x="181" y="159"/>
                  <a:pt x="184" y="157"/>
                </a:cubicBezTo>
                <a:cubicBezTo>
                  <a:pt x="188" y="155"/>
                  <a:pt x="188" y="155"/>
                  <a:pt x="188" y="155"/>
                </a:cubicBezTo>
                <a:cubicBezTo>
                  <a:pt x="167" y="119"/>
                  <a:pt x="167" y="119"/>
                  <a:pt x="167" y="119"/>
                </a:cubicBezTo>
                <a:cubicBezTo>
                  <a:pt x="164" y="121"/>
                  <a:pt x="164" y="121"/>
                  <a:pt x="164" y="121"/>
                </a:cubicBezTo>
                <a:cubicBezTo>
                  <a:pt x="161" y="123"/>
                  <a:pt x="160" y="126"/>
                  <a:pt x="162" y="129"/>
                </a:cubicBezTo>
                <a:close/>
                <a:moveTo>
                  <a:pt x="214" y="174"/>
                </a:moveTo>
                <a:cubicBezTo>
                  <a:pt x="213" y="169"/>
                  <a:pt x="209" y="166"/>
                  <a:pt x="205" y="165"/>
                </a:cubicBezTo>
                <a:cubicBezTo>
                  <a:pt x="205" y="165"/>
                  <a:pt x="205" y="165"/>
                  <a:pt x="205" y="165"/>
                </a:cubicBezTo>
                <a:cubicBezTo>
                  <a:pt x="148" y="159"/>
                  <a:pt x="148" y="159"/>
                  <a:pt x="148" y="159"/>
                </a:cubicBezTo>
                <a:cubicBezTo>
                  <a:pt x="141" y="136"/>
                  <a:pt x="141" y="136"/>
                  <a:pt x="141" y="136"/>
                </a:cubicBezTo>
                <a:cubicBezTo>
                  <a:pt x="144" y="131"/>
                  <a:pt x="144" y="125"/>
                  <a:pt x="142" y="119"/>
                </a:cubicBezTo>
                <a:cubicBezTo>
                  <a:pt x="122" y="68"/>
                  <a:pt x="122" y="68"/>
                  <a:pt x="122" y="68"/>
                </a:cubicBezTo>
                <a:cubicBezTo>
                  <a:pt x="156" y="66"/>
                  <a:pt x="156" y="66"/>
                  <a:pt x="156" y="66"/>
                </a:cubicBezTo>
                <a:cubicBezTo>
                  <a:pt x="168" y="99"/>
                  <a:pt x="168" y="99"/>
                  <a:pt x="168" y="99"/>
                </a:cubicBezTo>
                <a:cubicBezTo>
                  <a:pt x="167" y="101"/>
                  <a:pt x="166" y="105"/>
                  <a:pt x="168" y="107"/>
                </a:cubicBezTo>
                <a:cubicBezTo>
                  <a:pt x="172" y="114"/>
                  <a:pt x="172" y="114"/>
                  <a:pt x="172" y="114"/>
                </a:cubicBezTo>
                <a:cubicBezTo>
                  <a:pt x="175" y="112"/>
                  <a:pt x="175" y="112"/>
                  <a:pt x="175" y="112"/>
                </a:cubicBezTo>
                <a:cubicBezTo>
                  <a:pt x="172" y="105"/>
                  <a:pt x="172" y="105"/>
                  <a:pt x="172" y="105"/>
                </a:cubicBezTo>
                <a:cubicBezTo>
                  <a:pt x="171" y="105"/>
                  <a:pt x="171" y="104"/>
                  <a:pt x="171" y="104"/>
                </a:cubicBezTo>
                <a:cubicBezTo>
                  <a:pt x="174" y="107"/>
                  <a:pt x="179" y="108"/>
                  <a:pt x="183" y="106"/>
                </a:cubicBezTo>
                <a:cubicBezTo>
                  <a:pt x="188" y="104"/>
                  <a:pt x="191" y="98"/>
                  <a:pt x="190" y="92"/>
                </a:cubicBezTo>
                <a:cubicBezTo>
                  <a:pt x="191" y="93"/>
                  <a:pt x="191" y="93"/>
                  <a:pt x="191" y="94"/>
                </a:cubicBezTo>
                <a:cubicBezTo>
                  <a:pt x="195" y="100"/>
                  <a:pt x="195" y="100"/>
                  <a:pt x="195" y="100"/>
                </a:cubicBezTo>
                <a:cubicBezTo>
                  <a:pt x="199" y="98"/>
                  <a:pt x="199" y="98"/>
                  <a:pt x="199" y="98"/>
                </a:cubicBezTo>
                <a:cubicBezTo>
                  <a:pt x="195" y="92"/>
                  <a:pt x="195" y="92"/>
                  <a:pt x="195" y="92"/>
                </a:cubicBezTo>
                <a:cubicBezTo>
                  <a:pt x="194" y="89"/>
                  <a:pt x="191" y="88"/>
                  <a:pt x="188" y="88"/>
                </a:cubicBezTo>
                <a:cubicBezTo>
                  <a:pt x="174" y="50"/>
                  <a:pt x="174" y="50"/>
                  <a:pt x="174" y="50"/>
                </a:cubicBezTo>
                <a:cubicBezTo>
                  <a:pt x="172" y="45"/>
                  <a:pt x="167" y="43"/>
                  <a:pt x="162" y="43"/>
                </a:cubicBezTo>
                <a:cubicBezTo>
                  <a:pt x="100" y="46"/>
                  <a:pt x="100" y="46"/>
                  <a:pt x="100" y="46"/>
                </a:cubicBezTo>
                <a:cubicBezTo>
                  <a:pt x="98" y="46"/>
                  <a:pt x="96" y="46"/>
                  <a:pt x="94" y="47"/>
                </a:cubicBezTo>
                <a:cubicBezTo>
                  <a:pt x="93" y="46"/>
                  <a:pt x="93" y="46"/>
                  <a:pt x="93" y="46"/>
                </a:cubicBezTo>
                <a:cubicBezTo>
                  <a:pt x="92" y="47"/>
                  <a:pt x="92" y="47"/>
                  <a:pt x="92" y="47"/>
                </a:cubicBezTo>
                <a:cubicBezTo>
                  <a:pt x="90" y="48"/>
                  <a:pt x="88" y="50"/>
                  <a:pt x="86" y="51"/>
                </a:cubicBezTo>
                <a:cubicBezTo>
                  <a:pt x="47" y="75"/>
                  <a:pt x="47" y="75"/>
                  <a:pt x="47" y="75"/>
                </a:cubicBezTo>
                <a:cubicBezTo>
                  <a:pt x="20" y="52"/>
                  <a:pt x="20" y="52"/>
                  <a:pt x="20" y="52"/>
                </a:cubicBezTo>
                <a:cubicBezTo>
                  <a:pt x="15" y="48"/>
                  <a:pt x="8" y="49"/>
                  <a:pt x="4" y="54"/>
                </a:cubicBezTo>
                <a:cubicBezTo>
                  <a:pt x="0" y="59"/>
                  <a:pt x="0" y="66"/>
                  <a:pt x="5" y="70"/>
                </a:cubicBezTo>
                <a:cubicBezTo>
                  <a:pt x="39" y="98"/>
                  <a:pt x="39" y="98"/>
                  <a:pt x="39" y="98"/>
                </a:cubicBezTo>
                <a:cubicBezTo>
                  <a:pt x="43" y="101"/>
                  <a:pt x="48" y="102"/>
                  <a:pt x="53" y="99"/>
                </a:cubicBezTo>
                <a:cubicBezTo>
                  <a:pt x="83" y="80"/>
                  <a:pt x="83" y="80"/>
                  <a:pt x="83" y="80"/>
                </a:cubicBezTo>
                <a:cubicBezTo>
                  <a:pt x="100" y="124"/>
                  <a:pt x="100" y="124"/>
                  <a:pt x="100" y="124"/>
                </a:cubicBezTo>
                <a:cubicBezTo>
                  <a:pt x="77" y="139"/>
                  <a:pt x="77" y="139"/>
                  <a:pt x="77" y="139"/>
                </a:cubicBezTo>
                <a:cubicBezTo>
                  <a:pt x="72" y="141"/>
                  <a:pt x="68" y="146"/>
                  <a:pt x="68" y="151"/>
                </a:cubicBezTo>
                <a:cubicBezTo>
                  <a:pt x="68" y="151"/>
                  <a:pt x="68" y="151"/>
                  <a:pt x="68" y="151"/>
                </a:cubicBezTo>
                <a:cubicBezTo>
                  <a:pt x="68" y="151"/>
                  <a:pt x="68" y="151"/>
                  <a:pt x="68" y="152"/>
                </a:cubicBezTo>
                <a:cubicBezTo>
                  <a:pt x="66" y="208"/>
                  <a:pt x="66" y="208"/>
                  <a:pt x="66" y="208"/>
                </a:cubicBezTo>
                <a:cubicBezTo>
                  <a:pt x="57" y="211"/>
                  <a:pt x="57" y="211"/>
                  <a:pt x="57" y="211"/>
                </a:cubicBezTo>
                <a:cubicBezTo>
                  <a:pt x="51" y="214"/>
                  <a:pt x="47" y="222"/>
                  <a:pt x="50" y="229"/>
                </a:cubicBezTo>
                <a:cubicBezTo>
                  <a:pt x="53" y="235"/>
                  <a:pt x="60" y="239"/>
                  <a:pt x="67" y="236"/>
                </a:cubicBezTo>
                <a:cubicBezTo>
                  <a:pt x="84" y="229"/>
                  <a:pt x="84" y="229"/>
                  <a:pt x="84" y="229"/>
                </a:cubicBezTo>
                <a:cubicBezTo>
                  <a:pt x="89" y="228"/>
                  <a:pt x="92" y="224"/>
                  <a:pt x="92" y="219"/>
                </a:cubicBezTo>
                <a:cubicBezTo>
                  <a:pt x="93" y="219"/>
                  <a:pt x="93" y="219"/>
                  <a:pt x="93" y="219"/>
                </a:cubicBezTo>
                <a:cubicBezTo>
                  <a:pt x="94" y="161"/>
                  <a:pt x="94" y="161"/>
                  <a:pt x="94" y="161"/>
                </a:cubicBezTo>
                <a:cubicBezTo>
                  <a:pt x="118" y="151"/>
                  <a:pt x="118" y="151"/>
                  <a:pt x="118" y="151"/>
                </a:cubicBezTo>
                <a:cubicBezTo>
                  <a:pt x="126" y="175"/>
                  <a:pt x="126" y="175"/>
                  <a:pt x="126" y="175"/>
                </a:cubicBezTo>
                <a:cubicBezTo>
                  <a:pt x="128" y="181"/>
                  <a:pt x="133" y="184"/>
                  <a:pt x="138" y="184"/>
                </a:cubicBezTo>
                <a:cubicBezTo>
                  <a:pt x="192" y="190"/>
                  <a:pt x="192" y="190"/>
                  <a:pt x="192" y="190"/>
                </a:cubicBezTo>
                <a:cubicBezTo>
                  <a:pt x="196" y="201"/>
                  <a:pt x="196" y="201"/>
                  <a:pt x="196" y="201"/>
                </a:cubicBezTo>
                <a:cubicBezTo>
                  <a:pt x="198" y="208"/>
                  <a:pt x="205" y="211"/>
                  <a:pt x="212" y="209"/>
                </a:cubicBezTo>
                <a:cubicBezTo>
                  <a:pt x="219" y="207"/>
                  <a:pt x="222" y="200"/>
                  <a:pt x="220" y="193"/>
                </a:cubicBezTo>
                <a:lnTo>
                  <a:pt x="214" y="174"/>
                </a:lnTo>
                <a:close/>
                <a:moveTo>
                  <a:pt x="170" y="118"/>
                </a:moveTo>
                <a:cubicBezTo>
                  <a:pt x="190" y="154"/>
                  <a:pt x="190" y="154"/>
                  <a:pt x="190" y="154"/>
                </a:cubicBezTo>
                <a:cubicBezTo>
                  <a:pt x="226" y="134"/>
                  <a:pt x="226" y="134"/>
                  <a:pt x="226" y="134"/>
                </a:cubicBezTo>
                <a:cubicBezTo>
                  <a:pt x="205" y="98"/>
                  <a:pt x="205" y="98"/>
                  <a:pt x="205" y="98"/>
                </a:cubicBezTo>
                <a:lnTo>
                  <a:pt x="170" y="118"/>
                </a:lnTo>
                <a:close/>
                <a:moveTo>
                  <a:pt x="232" y="124"/>
                </a:moveTo>
                <a:cubicBezTo>
                  <a:pt x="217" y="98"/>
                  <a:pt x="217" y="98"/>
                  <a:pt x="217" y="98"/>
                </a:cubicBezTo>
                <a:cubicBezTo>
                  <a:pt x="215" y="95"/>
                  <a:pt x="212" y="94"/>
                  <a:pt x="209" y="96"/>
                </a:cubicBezTo>
                <a:cubicBezTo>
                  <a:pt x="208" y="96"/>
                  <a:pt x="208" y="96"/>
                  <a:pt x="208" y="96"/>
                </a:cubicBezTo>
                <a:cubicBezTo>
                  <a:pt x="228" y="132"/>
                  <a:pt x="228" y="132"/>
                  <a:pt x="228" y="132"/>
                </a:cubicBezTo>
                <a:cubicBezTo>
                  <a:pt x="230" y="131"/>
                  <a:pt x="230" y="131"/>
                  <a:pt x="230" y="131"/>
                </a:cubicBezTo>
                <a:cubicBezTo>
                  <a:pt x="232" y="130"/>
                  <a:pt x="233" y="127"/>
                  <a:pt x="232" y="124"/>
                </a:cubicBezTo>
                <a:close/>
              </a:path>
            </a:pathLst>
          </a:custGeom>
          <a:solidFill>
            <a:schemeClr val="accent1"/>
          </a:solidFill>
          <a:ln w="57150">
            <a:solidFill>
              <a:schemeClr val="accent1">
                <a:lumMod val="40000"/>
                <a:lumOff val="60000"/>
              </a:schemeClr>
            </a:solidFill>
          </a:ln>
        </p:spPr>
        <p:txBody>
          <a:bodyPr vert="horz" wrap="square" lIns="91440" tIns="45720" rIns="91440" bIns="45720" numCol="1" anchor="t" anchorCtr="0" compatLnSpc="1"/>
          <a:p>
            <a:endParaRPr lang="zh-CN" altLang="en-US">
              <a:cs typeface="+mn-ea"/>
              <a:sym typeface="+mn-lt"/>
            </a:endParaRPr>
          </a:p>
        </p:txBody>
      </p:sp>
    </p:spTree>
    <p:custDataLst>
      <p:tags r:id="rId4"/>
    </p:custData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1590"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rPr>
              <a:t>直播选品逻辑梳理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47" name="矩形 46"/>
          <p:cNvSpPr/>
          <p:nvPr>
            <p:custDataLst>
              <p:tags r:id="rId3"/>
            </p:custDataLst>
          </p:nvPr>
        </p:nvSpPr>
        <p:spPr>
          <a:xfrm>
            <a:off x="9662795" y="4111625"/>
            <a:ext cx="1887560" cy="10800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dirty="0">
                <a:solidFill>
                  <a:schemeClr val="tx1">
                    <a:lumMod val="85000"/>
                    <a:lumOff val="15000"/>
                  </a:schemeClr>
                </a:solidFill>
                <a:latin typeface="+mn-ea"/>
                <a:cs typeface="+mn-ea"/>
                <a:sym typeface="+mn-ea"/>
              </a:rPr>
              <a:t>市场数据分析</a:t>
            </a:r>
            <a:endParaRPr lang="zh-CN" altLang="en-US" sz="2000" dirty="0">
              <a:solidFill>
                <a:schemeClr val="tx1">
                  <a:lumMod val="85000"/>
                  <a:lumOff val="15000"/>
                </a:schemeClr>
              </a:solidFill>
              <a:latin typeface="+mn-ea"/>
              <a:cs typeface="+mn-ea"/>
              <a:sym typeface="+mn-ea"/>
            </a:endParaRPr>
          </a:p>
        </p:txBody>
      </p:sp>
      <p:sp>
        <p:nvSpPr>
          <p:cNvPr id="46" name="矩形 45"/>
          <p:cNvSpPr/>
          <p:nvPr>
            <p:custDataLst>
              <p:tags r:id="rId4"/>
            </p:custDataLst>
          </p:nvPr>
        </p:nvSpPr>
        <p:spPr>
          <a:xfrm>
            <a:off x="7423785" y="4575810"/>
            <a:ext cx="1887560" cy="10800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dirty="0">
                <a:solidFill>
                  <a:schemeClr val="tx1">
                    <a:lumMod val="85000"/>
                    <a:lumOff val="15000"/>
                  </a:schemeClr>
                </a:solidFill>
                <a:latin typeface="+mn-ea"/>
                <a:cs typeface="+mn-ea"/>
                <a:sym typeface="+mn-ea"/>
              </a:rPr>
              <a:t>直播间用户画像</a:t>
            </a:r>
            <a:endParaRPr lang="zh-CN" altLang="en-US" sz="2000" dirty="0">
              <a:solidFill>
                <a:schemeClr val="tx1">
                  <a:lumMod val="85000"/>
                  <a:lumOff val="15000"/>
                </a:schemeClr>
              </a:solidFill>
              <a:latin typeface="+mn-ea"/>
              <a:cs typeface="+mn-ea"/>
              <a:sym typeface="+mn-ea"/>
            </a:endParaRPr>
          </a:p>
        </p:txBody>
      </p:sp>
      <p:sp>
        <p:nvSpPr>
          <p:cNvPr id="45" name="矩形 44"/>
          <p:cNvSpPr/>
          <p:nvPr>
            <p:custDataLst>
              <p:tags r:id="rId5"/>
            </p:custDataLst>
          </p:nvPr>
        </p:nvSpPr>
        <p:spPr>
          <a:xfrm>
            <a:off x="5176520" y="4815205"/>
            <a:ext cx="1887560" cy="10800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dirty="0">
                <a:solidFill>
                  <a:schemeClr val="tx1">
                    <a:lumMod val="85000"/>
                    <a:lumOff val="15000"/>
                  </a:schemeClr>
                </a:solidFill>
                <a:latin typeface="+mn-ea"/>
                <a:cs typeface="+mn-ea"/>
                <a:sym typeface="+mn-ea"/>
              </a:rPr>
              <a:t>账号内容定位</a:t>
            </a:r>
            <a:endParaRPr lang="zh-CN" altLang="en-US" sz="2000" dirty="0">
              <a:solidFill>
                <a:schemeClr val="tx1">
                  <a:lumMod val="85000"/>
                  <a:lumOff val="15000"/>
                </a:schemeClr>
              </a:solidFill>
              <a:latin typeface="+mn-ea"/>
              <a:cs typeface="+mn-ea"/>
              <a:sym typeface="+mn-ea"/>
            </a:endParaRPr>
          </a:p>
        </p:txBody>
      </p:sp>
      <p:sp>
        <p:nvSpPr>
          <p:cNvPr id="44" name="矩形 43"/>
          <p:cNvSpPr/>
          <p:nvPr>
            <p:custDataLst>
              <p:tags r:id="rId6"/>
            </p:custDataLst>
          </p:nvPr>
        </p:nvSpPr>
        <p:spPr>
          <a:xfrm>
            <a:off x="2936875" y="4580890"/>
            <a:ext cx="1887560" cy="10800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dirty="0">
                <a:solidFill>
                  <a:schemeClr val="tx1">
                    <a:lumMod val="85000"/>
                    <a:lumOff val="15000"/>
                  </a:schemeClr>
                </a:solidFill>
                <a:latin typeface="+mn-ea"/>
                <a:cs typeface="+mn-ea"/>
                <a:sym typeface="+mn-ea"/>
              </a:rPr>
              <a:t>直播主题</a:t>
            </a:r>
            <a:endParaRPr lang="zh-CN" altLang="en-US" sz="2000" dirty="0">
              <a:solidFill>
                <a:schemeClr val="tx1">
                  <a:lumMod val="85000"/>
                  <a:lumOff val="15000"/>
                </a:schemeClr>
              </a:solidFill>
              <a:latin typeface="+mn-ea"/>
              <a:cs typeface="+mn-ea"/>
              <a:sym typeface="+mn-ea"/>
            </a:endParaRPr>
          </a:p>
        </p:txBody>
      </p:sp>
      <p:sp>
        <p:nvSpPr>
          <p:cNvPr id="42" name="弧形 41"/>
          <p:cNvSpPr/>
          <p:nvPr>
            <p:custDataLst>
              <p:tags r:id="rId7"/>
            </p:custDataLst>
          </p:nvPr>
        </p:nvSpPr>
        <p:spPr>
          <a:xfrm rot="10800000">
            <a:off x="1301115" y="1366520"/>
            <a:ext cx="9659861" cy="3093335"/>
          </a:xfrm>
          <a:prstGeom prst="arc">
            <a:avLst>
              <a:gd name="adj1" fmla="val 9452879"/>
              <a:gd name="adj2" fmla="val 1362437"/>
            </a:avLst>
          </a:prstGeom>
          <a:noFill/>
          <a:ln w="31750">
            <a:gradFill>
              <a:gsLst>
                <a:gs pos="0">
                  <a:schemeClr val="accent1">
                    <a:alpha val="0"/>
                  </a:schemeClr>
                </a:gs>
                <a:gs pos="73000">
                  <a:schemeClr val="accent1">
                    <a:alpha val="25000"/>
                  </a:schemeClr>
                </a:gs>
                <a:gs pos="100000">
                  <a:schemeClr val="accent1">
                    <a:alpha val="40000"/>
                  </a:schemeClr>
                </a:gs>
                <a:gs pos="57000">
                  <a:schemeClr val="accent1">
                    <a:alpha val="20000"/>
                  </a:schemeClr>
                </a:gs>
                <a:gs pos="44000">
                  <a:schemeClr val="accent1">
                    <a:alpha val="5000"/>
                  </a:schemeClr>
                </a:gs>
              </a:gsLst>
              <a:lin ang="16200000" scaled="0"/>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latin typeface="+mn-ea"/>
              <a:sym typeface="+mn-ea"/>
            </a:endParaRPr>
          </a:p>
        </p:txBody>
      </p:sp>
      <p:sp>
        <p:nvSpPr>
          <p:cNvPr id="3" name="矩形 2"/>
          <p:cNvSpPr/>
          <p:nvPr>
            <p:custDataLst>
              <p:tags r:id="rId8"/>
            </p:custDataLst>
          </p:nvPr>
        </p:nvSpPr>
        <p:spPr>
          <a:xfrm>
            <a:off x="643255" y="4111625"/>
            <a:ext cx="1887560" cy="10800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2000" dirty="0">
                <a:solidFill>
                  <a:schemeClr val="tx1">
                    <a:lumMod val="85000"/>
                    <a:lumOff val="15000"/>
                  </a:schemeClr>
                </a:solidFill>
                <a:latin typeface="+mn-ea"/>
                <a:cs typeface="+mn-ea"/>
                <a:sym typeface="+mn-ea"/>
              </a:rPr>
              <a:t>直播形式</a:t>
            </a:r>
            <a:endParaRPr lang="zh-CN" altLang="en-US" sz="2000" dirty="0">
              <a:solidFill>
                <a:schemeClr val="tx1">
                  <a:lumMod val="85000"/>
                  <a:lumOff val="15000"/>
                </a:schemeClr>
              </a:solidFill>
              <a:latin typeface="+mn-ea"/>
              <a:cs typeface="+mn-ea"/>
              <a:sym typeface="+mn-ea"/>
            </a:endParaRPr>
          </a:p>
        </p:txBody>
      </p:sp>
      <p:sp>
        <p:nvSpPr>
          <p:cNvPr id="18" name="椭圆 17"/>
          <p:cNvSpPr/>
          <p:nvPr>
            <p:custDataLst>
              <p:tags r:id="rId9"/>
            </p:custDataLst>
          </p:nvPr>
        </p:nvSpPr>
        <p:spPr>
          <a:xfrm>
            <a:off x="5811520" y="4084320"/>
            <a:ext cx="638743" cy="638743"/>
          </a:xfrm>
          <a:prstGeom prst="ellipse">
            <a:avLst/>
          </a:prstGeom>
          <a:gradFill>
            <a:gsLst>
              <a:gs pos="1000">
                <a:schemeClr val="accent1">
                  <a:lumMod val="90000"/>
                  <a:lumOff val="10000"/>
                </a:schemeClr>
              </a:gs>
              <a:gs pos="86000">
                <a:schemeClr val="accent1">
                  <a:alpha val="100000"/>
                  <a:lumMod val="30000"/>
                  <a:lumOff val="7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latin typeface="+mn-ea"/>
              <a:sym typeface="+mn-ea"/>
            </a:endParaRPr>
          </a:p>
        </p:txBody>
      </p:sp>
      <p:sp>
        <p:nvSpPr>
          <p:cNvPr id="8" name="图片 60" descr="343439383331313b343532303032383bbfcdbba7b9dcc0ed"/>
          <p:cNvSpPr/>
          <p:nvPr>
            <p:custDataLst>
              <p:tags r:id="rId10"/>
            </p:custDataLst>
          </p:nvPr>
        </p:nvSpPr>
        <p:spPr>
          <a:xfrm>
            <a:off x="6015990" y="4289425"/>
            <a:ext cx="229494" cy="229184"/>
          </a:xfrm>
          <a:custGeom>
            <a:avLst/>
            <a:gdLst>
              <a:gd name="connsiteX0" fmla="*/ 173641 w 229494"/>
              <a:gd name="connsiteY0" fmla="*/ 179437 h 229184"/>
              <a:gd name="connsiteX1" fmla="*/ 124984 w 229494"/>
              <a:gd name="connsiteY1" fmla="*/ 141566 h 229184"/>
              <a:gd name="connsiteX2" fmla="*/ 122102 w 229494"/>
              <a:gd name="connsiteY2" fmla="*/ 133613 h 229184"/>
              <a:gd name="connsiteX3" fmla="*/ 122102 w 229494"/>
              <a:gd name="connsiteY3" fmla="*/ 133494 h 229184"/>
              <a:gd name="connsiteX4" fmla="*/ 122448 w 229494"/>
              <a:gd name="connsiteY4" fmla="*/ 132782 h 229184"/>
              <a:gd name="connsiteX5" fmla="*/ 140665 w 229494"/>
              <a:gd name="connsiteY5" fmla="*/ 82089 h 229184"/>
              <a:gd name="connsiteX6" fmla="*/ 121641 w 229494"/>
              <a:gd name="connsiteY6" fmla="*/ 27954 h 229184"/>
              <a:gd name="connsiteX7" fmla="*/ 120603 w 229494"/>
              <a:gd name="connsiteY7" fmla="*/ 21187 h 229184"/>
              <a:gd name="connsiteX8" fmla="*/ 152196 w 229494"/>
              <a:gd name="connsiteY8" fmla="*/ 174 h 229184"/>
              <a:gd name="connsiteX9" fmla="*/ 193704 w 229494"/>
              <a:gd name="connsiteY9" fmla="*/ 36977 h 229184"/>
              <a:gd name="connsiteX10" fmla="*/ 179868 w 229494"/>
              <a:gd name="connsiteY10" fmla="*/ 91587 h 229184"/>
              <a:gd name="connsiteX11" fmla="*/ 175256 w 229494"/>
              <a:gd name="connsiteY11" fmla="*/ 97523 h 229184"/>
              <a:gd name="connsiteX12" fmla="*/ 174794 w 229494"/>
              <a:gd name="connsiteY12" fmla="*/ 106664 h 229184"/>
              <a:gd name="connsiteX13" fmla="*/ 176524 w 229494"/>
              <a:gd name="connsiteY13" fmla="*/ 109632 h 229184"/>
              <a:gd name="connsiteX14" fmla="*/ 190360 w 229494"/>
              <a:gd name="connsiteY14" fmla="*/ 116636 h 229184"/>
              <a:gd name="connsiteX15" fmla="*/ 205349 w 229494"/>
              <a:gd name="connsiteY15" fmla="*/ 123759 h 229184"/>
              <a:gd name="connsiteX16" fmla="*/ 228409 w 229494"/>
              <a:gd name="connsiteY16" fmla="*/ 145129 h 229184"/>
              <a:gd name="connsiteX17" fmla="*/ 226103 w 229494"/>
              <a:gd name="connsiteY17" fmla="*/ 167684 h 229184"/>
              <a:gd name="connsiteX18" fmla="*/ 179291 w 229494"/>
              <a:gd name="connsiteY18" fmla="*/ 182643 h 229184"/>
              <a:gd name="connsiteX19" fmla="*/ 173641 w 229494"/>
              <a:gd name="connsiteY19" fmla="*/ 179437 h 229184"/>
              <a:gd name="connsiteX20" fmla="*/ 114 w 229494"/>
              <a:gd name="connsiteY20" fmla="*/ 203181 h 229184"/>
              <a:gd name="connsiteX21" fmla="*/ 114 w 229494"/>
              <a:gd name="connsiteY21" fmla="*/ 194870 h 229184"/>
              <a:gd name="connsiteX22" fmla="*/ 2420 w 229494"/>
              <a:gd name="connsiteY22" fmla="*/ 187748 h 229184"/>
              <a:gd name="connsiteX23" fmla="*/ 23981 w 229494"/>
              <a:gd name="connsiteY23" fmla="*/ 166616 h 229184"/>
              <a:gd name="connsiteX24" fmla="*/ 24673 w 229494"/>
              <a:gd name="connsiteY24" fmla="*/ 166141 h 229184"/>
              <a:gd name="connsiteX25" fmla="*/ 46234 w 229494"/>
              <a:gd name="connsiteY25" fmla="*/ 155694 h 229184"/>
              <a:gd name="connsiteX26" fmla="*/ 53152 w 229494"/>
              <a:gd name="connsiteY26" fmla="*/ 152726 h 229184"/>
              <a:gd name="connsiteX27" fmla="*/ 55112 w 229494"/>
              <a:gd name="connsiteY27" fmla="*/ 151183 h 229184"/>
              <a:gd name="connsiteX28" fmla="*/ 58802 w 229494"/>
              <a:gd name="connsiteY28" fmla="*/ 131950 h 229184"/>
              <a:gd name="connsiteX29" fmla="*/ 54305 w 229494"/>
              <a:gd name="connsiteY29" fmla="*/ 126133 h 229184"/>
              <a:gd name="connsiteX30" fmla="*/ 54075 w 229494"/>
              <a:gd name="connsiteY30" fmla="*/ 125896 h 229184"/>
              <a:gd name="connsiteX31" fmla="*/ 36895 w 229494"/>
              <a:gd name="connsiteY31" fmla="*/ 70218 h 229184"/>
              <a:gd name="connsiteX32" fmla="*/ 79556 w 229494"/>
              <a:gd name="connsiteY32" fmla="*/ 29854 h 229184"/>
              <a:gd name="connsiteX33" fmla="*/ 123371 w 229494"/>
              <a:gd name="connsiteY33" fmla="*/ 69980 h 229184"/>
              <a:gd name="connsiteX34" fmla="*/ 123485 w 229494"/>
              <a:gd name="connsiteY34" fmla="*/ 70574 h 229184"/>
              <a:gd name="connsiteX35" fmla="*/ 117721 w 229494"/>
              <a:gd name="connsiteY35" fmla="*/ 105951 h 229184"/>
              <a:gd name="connsiteX36" fmla="*/ 106421 w 229494"/>
              <a:gd name="connsiteY36" fmla="*/ 125777 h 229184"/>
              <a:gd name="connsiteX37" fmla="*/ 105960 w 229494"/>
              <a:gd name="connsiteY37" fmla="*/ 126490 h 229184"/>
              <a:gd name="connsiteX38" fmla="*/ 101809 w 229494"/>
              <a:gd name="connsiteY38" fmla="*/ 131476 h 229184"/>
              <a:gd name="connsiteX39" fmla="*/ 101348 w 229494"/>
              <a:gd name="connsiteY39" fmla="*/ 132663 h 229184"/>
              <a:gd name="connsiteX40" fmla="*/ 103885 w 229494"/>
              <a:gd name="connsiteY40" fmla="*/ 152251 h 229184"/>
              <a:gd name="connsiteX41" fmla="*/ 112878 w 229494"/>
              <a:gd name="connsiteY41" fmla="*/ 155694 h 229184"/>
              <a:gd name="connsiteX42" fmla="*/ 113454 w 229494"/>
              <a:gd name="connsiteY42" fmla="*/ 155931 h 229184"/>
              <a:gd name="connsiteX43" fmla="*/ 151042 w 229494"/>
              <a:gd name="connsiteY43" fmla="*/ 178251 h 229184"/>
              <a:gd name="connsiteX44" fmla="*/ 151388 w 229494"/>
              <a:gd name="connsiteY44" fmla="*/ 178488 h 229184"/>
              <a:gd name="connsiteX45" fmla="*/ 159921 w 229494"/>
              <a:gd name="connsiteY45" fmla="*/ 191428 h 229184"/>
              <a:gd name="connsiteX46" fmla="*/ 160382 w 229494"/>
              <a:gd name="connsiteY46" fmla="*/ 195464 h 229184"/>
              <a:gd name="connsiteX47" fmla="*/ 160382 w 229494"/>
              <a:gd name="connsiteY47" fmla="*/ 204724 h 229184"/>
              <a:gd name="connsiteX48" fmla="*/ 160151 w 229494"/>
              <a:gd name="connsiteY48" fmla="*/ 206387 h 229184"/>
              <a:gd name="connsiteX49" fmla="*/ 125792 w 229494"/>
              <a:gd name="connsiteY49" fmla="*/ 225738 h 229184"/>
              <a:gd name="connsiteX50" fmla="*/ 38163 w 229494"/>
              <a:gd name="connsiteY50" fmla="*/ 225738 h 229184"/>
              <a:gd name="connsiteX51" fmla="*/ 4726 w 229494"/>
              <a:gd name="connsiteY51" fmla="*/ 211491 h 229184"/>
              <a:gd name="connsiteX52" fmla="*/ 114 w 229494"/>
              <a:gd name="connsiteY52" fmla="*/ 203181 h 2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9494" h="229184">
                <a:moveTo>
                  <a:pt x="173641" y="179437"/>
                </a:moveTo>
                <a:cubicBezTo>
                  <a:pt x="163726" y="160087"/>
                  <a:pt x="145508" y="149996"/>
                  <a:pt x="124984" y="141566"/>
                </a:cubicBezTo>
                <a:cubicBezTo>
                  <a:pt x="121871" y="140261"/>
                  <a:pt x="120603" y="136581"/>
                  <a:pt x="122102" y="133613"/>
                </a:cubicBezTo>
                <a:lnTo>
                  <a:pt x="122102" y="133494"/>
                </a:lnTo>
                <a:lnTo>
                  <a:pt x="122448" y="132782"/>
                </a:lnTo>
                <a:cubicBezTo>
                  <a:pt x="131557" y="119723"/>
                  <a:pt x="139512" y="103221"/>
                  <a:pt x="140665" y="82089"/>
                </a:cubicBezTo>
                <a:cubicBezTo>
                  <a:pt x="142856" y="57871"/>
                  <a:pt x="133978" y="40776"/>
                  <a:pt x="121641" y="27954"/>
                </a:cubicBezTo>
                <a:cubicBezTo>
                  <a:pt x="119911" y="26173"/>
                  <a:pt x="119450" y="23443"/>
                  <a:pt x="120603" y="21187"/>
                </a:cubicBezTo>
                <a:cubicBezTo>
                  <a:pt x="126483" y="10028"/>
                  <a:pt x="135592" y="1243"/>
                  <a:pt x="152196" y="174"/>
                </a:cubicBezTo>
                <a:cubicBezTo>
                  <a:pt x="177562" y="-1013"/>
                  <a:pt x="191398" y="15608"/>
                  <a:pt x="193704" y="36977"/>
                </a:cubicBezTo>
                <a:cubicBezTo>
                  <a:pt x="197163" y="60720"/>
                  <a:pt x="189092" y="79715"/>
                  <a:pt x="179868" y="91587"/>
                </a:cubicBezTo>
                <a:cubicBezTo>
                  <a:pt x="178714" y="93961"/>
                  <a:pt x="176408" y="95148"/>
                  <a:pt x="175256" y="97523"/>
                </a:cubicBezTo>
                <a:cubicBezTo>
                  <a:pt x="174333" y="99422"/>
                  <a:pt x="174102" y="103815"/>
                  <a:pt x="174794" y="106664"/>
                </a:cubicBezTo>
                <a:cubicBezTo>
                  <a:pt x="175025" y="107851"/>
                  <a:pt x="175601" y="108801"/>
                  <a:pt x="176524" y="109632"/>
                </a:cubicBezTo>
                <a:cubicBezTo>
                  <a:pt x="179752" y="112481"/>
                  <a:pt x="186324" y="114499"/>
                  <a:pt x="190360" y="116636"/>
                </a:cubicBezTo>
                <a:cubicBezTo>
                  <a:pt x="196125" y="119011"/>
                  <a:pt x="200737" y="121385"/>
                  <a:pt x="205349" y="123759"/>
                </a:cubicBezTo>
                <a:cubicBezTo>
                  <a:pt x="214573" y="128508"/>
                  <a:pt x="224950" y="135631"/>
                  <a:pt x="228409" y="145129"/>
                </a:cubicBezTo>
                <a:cubicBezTo>
                  <a:pt x="230715" y="151065"/>
                  <a:pt x="229562" y="162936"/>
                  <a:pt x="226103" y="167684"/>
                </a:cubicBezTo>
                <a:cubicBezTo>
                  <a:pt x="218609" y="178726"/>
                  <a:pt x="197047" y="180506"/>
                  <a:pt x="179291" y="182643"/>
                </a:cubicBezTo>
                <a:cubicBezTo>
                  <a:pt x="176985" y="182762"/>
                  <a:pt x="174794" y="181574"/>
                  <a:pt x="173641" y="179437"/>
                </a:cubicBezTo>
                <a:moveTo>
                  <a:pt x="114" y="203181"/>
                </a:moveTo>
                <a:lnTo>
                  <a:pt x="114" y="194870"/>
                </a:lnTo>
                <a:cubicBezTo>
                  <a:pt x="114" y="192497"/>
                  <a:pt x="1267" y="190122"/>
                  <a:pt x="2420" y="187748"/>
                </a:cubicBezTo>
                <a:cubicBezTo>
                  <a:pt x="6917" y="178369"/>
                  <a:pt x="16025" y="172434"/>
                  <a:pt x="23981" y="166616"/>
                </a:cubicBezTo>
                <a:cubicBezTo>
                  <a:pt x="24212" y="166498"/>
                  <a:pt x="24442" y="166260"/>
                  <a:pt x="24673" y="166141"/>
                </a:cubicBezTo>
                <a:cubicBezTo>
                  <a:pt x="31476" y="162699"/>
                  <a:pt x="38279" y="159137"/>
                  <a:pt x="46234" y="155694"/>
                </a:cubicBezTo>
                <a:cubicBezTo>
                  <a:pt x="48194" y="154745"/>
                  <a:pt x="50962" y="153676"/>
                  <a:pt x="53152" y="152726"/>
                </a:cubicBezTo>
                <a:cubicBezTo>
                  <a:pt x="53959" y="152370"/>
                  <a:pt x="54651" y="151895"/>
                  <a:pt x="55112" y="151183"/>
                </a:cubicBezTo>
                <a:cubicBezTo>
                  <a:pt x="58456" y="147028"/>
                  <a:pt x="62030" y="138480"/>
                  <a:pt x="58802" y="131950"/>
                </a:cubicBezTo>
                <a:cubicBezTo>
                  <a:pt x="57649" y="129576"/>
                  <a:pt x="56496" y="128389"/>
                  <a:pt x="54305" y="126133"/>
                </a:cubicBezTo>
                <a:lnTo>
                  <a:pt x="54075" y="125896"/>
                </a:lnTo>
                <a:cubicBezTo>
                  <a:pt x="43698" y="114024"/>
                  <a:pt x="34589" y="93843"/>
                  <a:pt x="36895" y="70218"/>
                </a:cubicBezTo>
                <a:cubicBezTo>
                  <a:pt x="39201" y="46474"/>
                  <a:pt x="54190" y="29854"/>
                  <a:pt x="79556" y="29854"/>
                </a:cubicBezTo>
                <a:cubicBezTo>
                  <a:pt x="104807" y="29854"/>
                  <a:pt x="119796" y="46355"/>
                  <a:pt x="123371" y="69980"/>
                </a:cubicBezTo>
                <a:cubicBezTo>
                  <a:pt x="123371" y="70218"/>
                  <a:pt x="123371" y="70336"/>
                  <a:pt x="123485" y="70574"/>
                </a:cubicBezTo>
                <a:cubicBezTo>
                  <a:pt x="124523" y="84701"/>
                  <a:pt x="121179" y="97642"/>
                  <a:pt x="117721" y="105951"/>
                </a:cubicBezTo>
                <a:cubicBezTo>
                  <a:pt x="114377" y="114143"/>
                  <a:pt x="110918" y="119960"/>
                  <a:pt x="106421" y="125777"/>
                </a:cubicBezTo>
                <a:cubicBezTo>
                  <a:pt x="106191" y="126014"/>
                  <a:pt x="106075" y="126252"/>
                  <a:pt x="105960" y="126490"/>
                </a:cubicBezTo>
                <a:cubicBezTo>
                  <a:pt x="104807" y="128389"/>
                  <a:pt x="102962" y="129576"/>
                  <a:pt x="101809" y="131476"/>
                </a:cubicBezTo>
                <a:cubicBezTo>
                  <a:pt x="101579" y="131832"/>
                  <a:pt x="101463" y="132188"/>
                  <a:pt x="101348" y="132663"/>
                </a:cubicBezTo>
                <a:cubicBezTo>
                  <a:pt x="99387" y="139667"/>
                  <a:pt x="101579" y="148809"/>
                  <a:pt x="103885" y="152251"/>
                </a:cubicBezTo>
                <a:cubicBezTo>
                  <a:pt x="105037" y="154507"/>
                  <a:pt x="109419" y="154626"/>
                  <a:pt x="112878" y="155694"/>
                </a:cubicBezTo>
                <a:cubicBezTo>
                  <a:pt x="113109" y="155813"/>
                  <a:pt x="113224" y="155813"/>
                  <a:pt x="113454" y="155931"/>
                </a:cubicBezTo>
                <a:cubicBezTo>
                  <a:pt x="127175" y="161867"/>
                  <a:pt x="140781" y="168872"/>
                  <a:pt x="151042" y="178251"/>
                </a:cubicBezTo>
                <a:cubicBezTo>
                  <a:pt x="151158" y="178369"/>
                  <a:pt x="151273" y="178488"/>
                  <a:pt x="151388" y="178488"/>
                </a:cubicBezTo>
                <a:cubicBezTo>
                  <a:pt x="154386" y="181574"/>
                  <a:pt x="158306" y="185730"/>
                  <a:pt x="159921" y="191428"/>
                </a:cubicBezTo>
                <a:cubicBezTo>
                  <a:pt x="160266" y="192734"/>
                  <a:pt x="160382" y="194159"/>
                  <a:pt x="160382" y="195464"/>
                </a:cubicBezTo>
                <a:lnTo>
                  <a:pt x="160382" y="204724"/>
                </a:lnTo>
                <a:cubicBezTo>
                  <a:pt x="160382" y="205318"/>
                  <a:pt x="160266" y="205912"/>
                  <a:pt x="160151" y="206387"/>
                </a:cubicBezTo>
                <a:cubicBezTo>
                  <a:pt x="156231" y="218733"/>
                  <a:pt x="140435" y="222295"/>
                  <a:pt x="125792" y="225738"/>
                </a:cubicBezTo>
                <a:cubicBezTo>
                  <a:pt x="100425" y="230486"/>
                  <a:pt x="64682" y="230486"/>
                  <a:pt x="38163" y="225738"/>
                </a:cubicBezTo>
                <a:cubicBezTo>
                  <a:pt x="25480" y="223363"/>
                  <a:pt x="11644" y="219802"/>
                  <a:pt x="4726" y="211491"/>
                </a:cubicBezTo>
                <a:cubicBezTo>
                  <a:pt x="2420" y="210305"/>
                  <a:pt x="1267" y="207930"/>
                  <a:pt x="114" y="203181"/>
                </a:cubicBezTo>
              </a:path>
            </a:pathLst>
          </a:custGeom>
          <a:solidFill>
            <a:schemeClr val="lt1">
              <a:lumMod val="100000"/>
            </a:schemeClr>
          </a:solidFill>
          <a:ln w="8172" cap="flat">
            <a:noFill/>
            <a:prstDash val="solid"/>
            <a:miter/>
          </a:ln>
        </p:spPr>
        <p:txBody>
          <a:bodyPr rtlCol="0" anchor="ctr"/>
          <a:lstStyle/>
          <a:p>
            <a:endParaRPr lang="zh-CN" altLang="en-US">
              <a:latin typeface="+mn-ea"/>
            </a:endParaRPr>
          </a:p>
        </p:txBody>
      </p:sp>
      <p:sp>
        <p:nvSpPr>
          <p:cNvPr id="17" name="椭圆 16"/>
          <p:cNvSpPr/>
          <p:nvPr>
            <p:custDataLst>
              <p:tags r:id="rId11"/>
            </p:custDataLst>
          </p:nvPr>
        </p:nvSpPr>
        <p:spPr>
          <a:xfrm>
            <a:off x="3561715" y="3854450"/>
            <a:ext cx="638743" cy="638743"/>
          </a:xfrm>
          <a:prstGeom prst="ellipse">
            <a:avLst/>
          </a:prstGeom>
          <a:gradFill>
            <a:gsLst>
              <a:gs pos="1000">
                <a:schemeClr val="accent1">
                  <a:lumMod val="90000"/>
                  <a:lumOff val="10000"/>
                </a:schemeClr>
              </a:gs>
              <a:gs pos="86000">
                <a:schemeClr val="accent1">
                  <a:alpha val="100000"/>
                  <a:lumMod val="30000"/>
                  <a:lumOff val="7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21" name="图片 33" descr="343439383331313b343532303033313bd3a6d3c3c9ccb3c7"/>
          <p:cNvSpPr/>
          <p:nvPr>
            <p:custDataLst>
              <p:tags r:id="rId12"/>
            </p:custDataLst>
          </p:nvPr>
        </p:nvSpPr>
        <p:spPr>
          <a:xfrm>
            <a:off x="3776345" y="4061460"/>
            <a:ext cx="208931" cy="233368"/>
          </a:xfrm>
          <a:custGeom>
            <a:avLst/>
            <a:gdLst>
              <a:gd name="connsiteX0" fmla="*/ 169872 w 208931"/>
              <a:gd name="connsiteY0" fmla="*/ 233482 h 233368"/>
              <a:gd name="connsiteX1" fmla="*/ 39290 w 208931"/>
              <a:gd name="connsiteY1" fmla="*/ 233482 h 233368"/>
              <a:gd name="connsiteX2" fmla="*/ 115 w 208931"/>
              <a:gd name="connsiteY2" fmla="*/ 194587 h 233368"/>
              <a:gd name="connsiteX3" fmla="*/ 115 w 208931"/>
              <a:gd name="connsiteY3" fmla="*/ 39009 h 233368"/>
              <a:gd name="connsiteX4" fmla="*/ 39290 w 208931"/>
              <a:gd name="connsiteY4" fmla="*/ 114 h 233368"/>
              <a:gd name="connsiteX5" fmla="*/ 169872 w 208931"/>
              <a:gd name="connsiteY5" fmla="*/ 114 h 233368"/>
              <a:gd name="connsiteX6" fmla="*/ 209046 w 208931"/>
              <a:gd name="connsiteY6" fmla="*/ 39009 h 233368"/>
              <a:gd name="connsiteX7" fmla="*/ 209046 w 208931"/>
              <a:gd name="connsiteY7" fmla="*/ 194587 h 233368"/>
              <a:gd name="connsiteX8" fmla="*/ 169872 w 208931"/>
              <a:gd name="connsiteY8" fmla="*/ 233482 h 233368"/>
              <a:gd name="connsiteX9" fmla="*/ 104581 w 208931"/>
              <a:gd name="connsiteY9" fmla="*/ 107537 h 233368"/>
              <a:gd name="connsiteX10" fmla="*/ 156813 w 208931"/>
              <a:gd name="connsiteY10" fmla="*/ 53826 h 233368"/>
              <a:gd name="connsiteX11" fmla="*/ 143755 w 208931"/>
              <a:gd name="connsiteY11" fmla="*/ 40398 h 233368"/>
              <a:gd name="connsiteX12" fmla="*/ 130697 w 208931"/>
              <a:gd name="connsiteY12" fmla="*/ 53826 h 233368"/>
              <a:gd name="connsiteX13" fmla="*/ 104581 w 208931"/>
              <a:gd name="connsiteY13" fmla="*/ 80682 h 233368"/>
              <a:gd name="connsiteX14" fmla="*/ 78464 w 208931"/>
              <a:gd name="connsiteY14" fmla="*/ 53826 h 233368"/>
              <a:gd name="connsiteX15" fmla="*/ 65406 w 208931"/>
              <a:gd name="connsiteY15" fmla="*/ 40398 h 233368"/>
              <a:gd name="connsiteX16" fmla="*/ 52348 w 208931"/>
              <a:gd name="connsiteY16" fmla="*/ 53826 h 233368"/>
              <a:gd name="connsiteX17" fmla="*/ 104581 w 208931"/>
              <a:gd name="connsiteY17" fmla="*/ 107537 h 233368"/>
              <a:gd name="connsiteX18" fmla="*/ 130697 w 208931"/>
              <a:gd name="connsiteY18" fmla="*/ 188105 h 233368"/>
              <a:gd name="connsiteX19" fmla="*/ 143755 w 208931"/>
              <a:gd name="connsiteY19" fmla="*/ 174677 h 233368"/>
              <a:gd name="connsiteX20" fmla="*/ 130697 w 208931"/>
              <a:gd name="connsiteY20" fmla="*/ 161249 h 233368"/>
              <a:gd name="connsiteX21" fmla="*/ 78464 w 208931"/>
              <a:gd name="connsiteY21" fmla="*/ 161249 h 233368"/>
              <a:gd name="connsiteX22" fmla="*/ 65406 w 208931"/>
              <a:gd name="connsiteY22" fmla="*/ 174677 h 233368"/>
              <a:gd name="connsiteX23" fmla="*/ 78464 w 208931"/>
              <a:gd name="connsiteY23" fmla="*/ 188105 h 233368"/>
              <a:gd name="connsiteX24" fmla="*/ 130697 w 208931"/>
              <a:gd name="connsiteY24" fmla="*/ 188105 h 23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931" h="233368">
                <a:moveTo>
                  <a:pt x="169872" y="233482"/>
                </a:moveTo>
                <a:lnTo>
                  <a:pt x="39290" y="233482"/>
                </a:lnTo>
                <a:cubicBezTo>
                  <a:pt x="17091" y="233482"/>
                  <a:pt x="115" y="216628"/>
                  <a:pt x="115" y="194587"/>
                </a:cubicBezTo>
                <a:lnTo>
                  <a:pt x="115" y="39009"/>
                </a:lnTo>
                <a:cubicBezTo>
                  <a:pt x="115" y="16968"/>
                  <a:pt x="17091" y="114"/>
                  <a:pt x="39290" y="114"/>
                </a:cubicBezTo>
                <a:lnTo>
                  <a:pt x="169872" y="114"/>
                </a:lnTo>
                <a:cubicBezTo>
                  <a:pt x="192071" y="114"/>
                  <a:pt x="209046" y="16968"/>
                  <a:pt x="209046" y="39009"/>
                </a:cubicBezTo>
                <a:lnTo>
                  <a:pt x="209046" y="194587"/>
                </a:lnTo>
                <a:cubicBezTo>
                  <a:pt x="209046" y="216628"/>
                  <a:pt x="192071" y="233482"/>
                  <a:pt x="169872" y="233482"/>
                </a:cubicBezTo>
                <a:moveTo>
                  <a:pt x="104581" y="107537"/>
                </a:moveTo>
                <a:cubicBezTo>
                  <a:pt x="133308" y="107537"/>
                  <a:pt x="156813" y="83367"/>
                  <a:pt x="156813" y="53826"/>
                </a:cubicBezTo>
                <a:cubicBezTo>
                  <a:pt x="156813" y="45769"/>
                  <a:pt x="151590" y="40398"/>
                  <a:pt x="143755" y="40398"/>
                </a:cubicBezTo>
                <a:cubicBezTo>
                  <a:pt x="135920" y="40398"/>
                  <a:pt x="130697" y="45769"/>
                  <a:pt x="130697" y="53826"/>
                </a:cubicBezTo>
                <a:cubicBezTo>
                  <a:pt x="130697" y="68596"/>
                  <a:pt x="118944" y="80682"/>
                  <a:pt x="104581" y="80682"/>
                </a:cubicBezTo>
                <a:cubicBezTo>
                  <a:pt x="90217" y="80682"/>
                  <a:pt x="78464" y="68596"/>
                  <a:pt x="78464" y="53826"/>
                </a:cubicBezTo>
                <a:cubicBezTo>
                  <a:pt x="78464" y="45769"/>
                  <a:pt x="73241" y="40398"/>
                  <a:pt x="65406" y="40398"/>
                </a:cubicBezTo>
                <a:cubicBezTo>
                  <a:pt x="57571" y="40398"/>
                  <a:pt x="52348" y="45769"/>
                  <a:pt x="52348" y="53826"/>
                </a:cubicBezTo>
                <a:cubicBezTo>
                  <a:pt x="52348" y="83367"/>
                  <a:pt x="75852" y="107537"/>
                  <a:pt x="104581" y="107537"/>
                </a:cubicBezTo>
                <a:moveTo>
                  <a:pt x="130697" y="188105"/>
                </a:moveTo>
                <a:cubicBezTo>
                  <a:pt x="138532" y="188105"/>
                  <a:pt x="143755" y="182734"/>
                  <a:pt x="143755" y="174677"/>
                </a:cubicBezTo>
                <a:cubicBezTo>
                  <a:pt x="143755" y="166620"/>
                  <a:pt x="138532" y="161249"/>
                  <a:pt x="130697" y="161249"/>
                </a:cubicBezTo>
                <a:lnTo>
                  <a:pt x="78464" y="161249"/>
                </a:lnTo>
                <a:cubicBezTo>
                  <a:pt x="70629" y="161249"/>
                  <a:pt x="65406" y="166620"/>
                  <a:pt x="65406" y="174677"/>
                </a:cubicBezTo>
                <a:cubicBezTo>
                  <a:pt x="65406" y="182734"/>
                  <a:pt x="70629" y="188105"/>
                  <a:pt x="78464" y="188105"/>
                </a:cubicBezTo>
                <a:lnTo>
                  <a:pt x="130697" y="188105"/>
                </a:lnTo>
              </a:path>
            </a:pathLst>
          </a:custGeom>
          <a:solidFill>
            <a:schemeClr val="lt1">
              <a:lumMod val="100000"/>
            </a:schemeClr>
          </a:solidFill>
          <a:ln w="7826" cap="flat">
            <a:noFill/>
            <a:prstDash val="solid"/>
            <a:miter/>
          </a:ln>
        </p:spPr>
        <p:txBody>
          <a:bodyPr rtlCol="0" anchor="ctr"/>
          <a:lstStyle/>
          <a:p>
            <a:endParaRPr lang="zh-CN" altLang="en-US">
              <a:latin typeface="+mn-ea"/>
            </a:endParaRPr>
          </a:p>
        </p:txBody>
      </p:sp>
      <p:sp>
        <p:nvSpPr>
          <p:cNvPr id="15" name="椭圆 14"/>
          <p:cNvSpPr/>
          <p:nvPr>
            <p:custDataLst>
              <p:tags r:id="rId13"/>
            </p:custDataLst>
          </p:nvPr>
        </p:nvSpPr>
        <p:spPr>
          <a:xfrm>
            <a:off x="1311275" y="3108960"/>
            <a:ext cx="638743" cy="638743"/>
          </a:xfrm>
          <a:prstGeom prst="ellipse">
            <a:avLst/>
          </a:prstGeom>
          <a:gradFill>
            <a:gsLst>
              <a:gs pos="1000">
                <a:schemeClr val="accent1">
                  <a:lumMod val="90000"/>
                  <a:lumOff val="10000"/>
                </a:schemeClr>
              </a:gs>
              <a:gs pos="86000">
                <a:schemeClr val="accent1">
                  <a:alpha val="100000"/>
                  <a:lumMod val="30000"/>
                  <a:lumOff val="7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latin typeface="+mn-ea"/>
              <a:sym typeface="+mn-ea"/>
            </a:endParaRPr>
          </a:p>
        </p:txBody>
      </p:sp>
      <p:sp>
        <p:nvSpPr>
          <p:cNvPr id="22" name="图片 62" descr="343435383036303b343532343134393bcdb7c4d4b7e7b1a9"/>
          <p:cNvSpPr/>
          <p:nvPr>
            <p:custDataLst>
              <p:tags r:id="rId14"/>
            </p:custDataLst>
          </p:nvPr>
        </p:nvSpPr>
        <p:spPr>
          <a:xfrm>
            <a:off x="1517015" y="3298190"/>
            <a:ext cx="227388" cy="265555"/>
          </a:xfrm>
          <a:custGeom>
            <a:avLst/>
            <a:gdLst>
              <a:gd name="connsiteX0" fmla="*/ 126016 w 227388"/>
              <a:gd name="connsiteY0" fmla="*/ 114 h 265555"/>
              <a:gd name="connsiteX1" fmla="*/ 25814 w 227388"/>
              <a:gd name="connsiteY1" fmla="*/ 85492 h 265555"/>
              <a:gd name="connsiteX2" fmla="*/ 1521 w 227388"/>
              <a:gd name="connsiteY2" fmla="*/ 128349 h 265555"/>
              <a:gd name="connsiteX3" fmla="*/ 10814 w 227388"/>
              <a:gd name="connsiteY3" fmla="*/ 144298 h 265555"/>
              <a:gd name="connsiteX4" fmla="*/ 27204 w 227388"/>
              <a:gd name="connsiteY4" fmla="*/ 144298 h 265555"/>
              <a:gd name="connsiteX5" fmla="*/ 27204 w 227388"/>
              <a:gd name="connsiteY5" fmla="*/ 197565 h 265555"/>
              <a:gd name="connsiteX6" fmla="*/ 55901 w 227388"/>
              <a:gd name="connsiteY6" fmla="*/ 220183 h 265555"/>
              <a:gd name="connsiteX7" fmla="*/ 74281 w 227388"/>
              <a:gd name="connsiteY7" fmla="*/ 217643 h 265555"/>
              <a:gd name="connsiteX8" fmla="*/ 74281 w 227388"/>
              <a:gd name="connsiteY8" fmla="*/ 248512 h 265555"/>
              <a:gd name="connsiteX9" fmla="*/ 91440 w 227388"/>
              <a:gd name="connsiteY9" fmla="*/ 265670 h 265555"/>
              <a:gd name="connsiteX10" fmla="*/ 147212 w 227388"/>
              <a:gd name="connsiteY10" fmla="*/ 265670 h 265555"/>
              <a:gd name="connsiteX11" fmla="*/ 164375 w 227388"/>
              <a:gd name="connsiteY11" fmla="*/ 248512 h 265555"/>
              <a:gd name="connsiteX12" fmla="*/ 164375 w 227388"/>
              <a:gd name="connsiteY12" fmla="*/ 195514 h 265555"/>
              <a:gd name="connsiteX13" fmla="*/ 227504 w 227388"/>
              <a:gd name="connsiteY13" fmla="*/ 101576 h 265555"/>
              <a:gd name="connsiteX14" fmla="*/ 126016 w 227388"/>
              <a:gd name="connsiteY14" fmla="*/ 114 h 265555"/>
              <a:gd name="connsiteX15" fmla="*/ 162868 w 227388"/>
              <a:gd name="connsiteY15" fmla="*/ 91535 h 265555"/>
              <a:gd name="connsiteX16" fmla="*/ 107541 w 227388"/>
              <a:gd name="connsiteY16" fmla="*/ 149689 h 265555"/>
              <a:gd name="connsiteX17" fmla="*/ 100188 w 227388"/>
              <a:gd name="connsiteY17" fmla="*/ 146110 h 265555"/>
              <a:gd name="connsiteX18" fmla="*/ 106015 w 227388"/>
              <a:gd name="connsiteY18" fmla="*/ 106293 h 265555"/>
              <a:gd name="connsiteX19" fmla="*/ 80719 w 227388"/>
              <a:gd name="connsiteY19" fmla="*/ 106293 h 265555"/>
              <a:gd name="connsiteX20" fmla="*/ 77609 w 227388"/>
              <a:gd name="connsiteY20" fmla="*/ 99049 h 265555"/>
              <a:gd name="connsiteX21" fmla="*/ 132940 w 227388"/>
              <a:gd name="connsiteY21" fmla="*/ 40896 h 265555"/>
              <a:gd name="connsiteX22" fmla="*/ 140294 w 227388"/>
              <a:gd name="connsiteY22" fmla="*/ 44474 h 265555"/>
              <a:gd name="connsiteX23" fmla="*/ 134467 w 227388"/>
              <a:gd name="connsiteY23" fmla="*/ 84291 h 265555"/>
              <a:gd name="connsiteX24" fmla="*/ 159762 w 227388"/>
              <a:gd name="connsiteY24" fmla="*/ 84291 h 265555"/>
              <a:gd name="connsiteX25" fmla="*/ 162868 w 227388"/>
              <a:gd name="connsiteY25" fmla="*/ 91535 h 2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7388" h="265555">
                <a:moveTo>
                  <a:pt x="126016" y="114"/>
                </a:moveTo>
                <a:cubicBezTo>
                  <a:pt x="75442" y="114"/>
                  <a:pt x="33523" y="37100"/>
                  <a:pt x="25814" y="85492"/>
                </a:cubicBezTo>
                <a:lnTo>
                  <a:pt x="1521" y="128349"/>
                </a:lnTo>
                <a:cubicBezTo>
                  <a:pt x="-2516" y="135469"/>
                  <a:pt x="2628" y="144298"/>
                  <a:pt x="10814" y="144298"/>
                </a:cubicBezTo>
                <a:lnTo>
                  <a:pt x="27204" y="144298"/>
                </a:lnTo>
                <a:lnTo>
                  <a:pt x="27204" y="197565"/>
                </a:lnTo>
                <a:cubicBezTo>
                  <a:pt x="27204" y="212608"/>
                  <a:pt x="41270" y="223694"/>
                  <a:pt x="55901" y="220183"/>
                </a:cubicBezTo>
                <a:lnTo>
                  <a:pt x="74281" y="217643"/>
                </a:lnTo>
                <a:lnTo>
                  <a:pt x="74281" y="248512"/>
                </a:lnTo>
                <a:cubicBezTo>
                  <a:pt x="74281" y="257988"/>
                  <a:pt x="81964" y="265670"/>
                  <a:pt x="91440" y="265670"/>
                </a:cubicBezTo>
                <a:lnTo>
                  <a:pt x="147212" y="265670"/>
                </a:lnTo>
                <a:cubicBezTo>
                  <a:pt x="156691" y="265670"/>
                  <a:pt x="164375" y="257988"/>
                  <a:pt x="164375" y="248512"/>
                </a:cubicBezTo>
                <a:lnTo>
                  <a:pt x="164375" y="195514"/>
                </a:lnTo>
                <a:cubicBezTo>
                  <a:pt x="201404" y="180387"/>
                  <a:pt x="227504" y="144034"/>
                  <a:pt x="227504" y="101576"/>
                </a:cubicBezTo>
                <a:cubicBezTo>
                  <a:pt x="227501" y="45536"/>
                  <a:pt x="182063" y="114"/>
                  <a:pt x="126016" y="114"/>
                </a:cubicBezTo>
                <a:moveTo>
                  <a:pt x="162868" y="91535"/>
                </a:moveTo>
                <a:lnTo>
                  <a:pt x="107541" y="149689"/>
                </a:lnTo>
                <a:cubicBezTo>
                  <a:pt x="104658" y="152721"/>
                  <a:pt x="99584" y="150250"/>
                  <a:pt x="100188" y="146110"/>
                </a:cubicBezTo>
                <a:lnTo>
                  <a:pt x="106015" y="106293"/>
                </a:lnTo>
                <a:lnTo>
                  <a:pt x="80719" y="106293"/>
                </a:lnTo>
                <a:cubicBezTo>
                  <a:pt x="76948" y="106293"/>
                  <a:pt x="75013" y="101782"/>
                  <a:pt x="77609" y="99049"/>
                </a:cubicBezTo>
                <a:lnTo>
                  <a:pt x="132940" y="40896"/>
                </a:lnTo>
                <a:cubicBezTo>
                  <a:pt x="135823" y="37864"/>
                  <a:pt x="140897" y="40334"/>
                  <a:pt x="140294" y="44474"/>
                </a:cubicBezTo>
                <a:lnTo>
                  <a:pt x="134467" y="84291"/>
                </a:lnTo>
                <a:lnTo>
                  <a:pt x="159762" y="84291"/>
                </a:lnTo>
                <a:cubicBezTo>
                  <a:pt x="163529" y="84291"/>
                  <a:pt x="165468" y="88802"/>
                  <a:pt x="162868" y="91535"/>
                </a:cubicBezTo>
              </a:path>
            </a:pathLst>
          </a:custGeom>
          <a:solidFill>
            <a:schemeClr val="lt1">
              <a:lumMod val="100000"/>
            </a:schemeClr>
          </a:solidFill>
          <a:ln w="9198" cap="flat">
            <a:noFill/>
            <a:prstDash val="solid"/>
            <a:miter/>
          </a:ln>
        </p:spPr>
        <p:txBody>
          <a:bodyPr rtlCol="0" anchor="ctr"/>
          <a:lstStyle/>
          <a:p>
            <a:endParaRPr lang="zh-CN" altLang="en-US">
              <a:latin typeface="+mn-ea"/>
            </a:endParaRPr>
          </a:p>
        </p:txBody>
      </p:sp>
      <p:sp>
        <p:nvSpPr>
          <p:cNvPr id="16" name="椭圆 15"/>
          <p:cNvSpPr/>
          <p:nvPr>
            <p:custDataLst>
              <p:tags r:id="rId15"/>
            </p:custDataLst>
          </p:nvPr>
        </p:nvSpPr>
        <p:spPr>
          <a:xfrm>
            <a:off x="8061325" y="3854450"/>
            <a:ext cx="638743" cy="638743"/>
          </a:xfrm>
          <a:prstGeom prst="ellipse">
            <a:avLst/>
          </a:prstGeom>
          <a:gradFill>
            <a:gsLst>
              <a:gs pos="1000">
                <a:schemeClr val="accent1">
                  <a:lumMod val="90000"/>
                  <a:lumOff val="10000"/>
                </a:schemeClr>
              </a:gs>
              <a:gs pos="86000">
                <a:schemeClr val="accent1">
                  <a:alpha val="100000"/>
                  <a:lumMod val="30000"/>
                  <a:lumOff val="7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latin typeface="+mn-ea"/>
              <a:sym typeface="+mn-ea"/>
            </a:endParaRPr>
          </a:p>
        </p:txBody>
      </p:sp>
      <p:sp>
        <p:nvSpPr>
          <p:cNvPr id="14" name="椭圆 13"/>
          <p:cNvSpPr/>
          <p:nvPr>
            <p:custDataLst>
              <p:tags r:id="rId16"/>
            </p:custDataLst>
          </p:nvPr>
        </p:nvSpPr>
        <p:spPr>
          <a:xfrm>
            <a:off x="10311765" y="3108960"/>
            <a:ext cx="638743" cy="638743"/>
          </a:xfrm>
          <a:prstGeom prst="ellipse">
            <a:avLst/>
          </a:prstGeom>
          <a:gradFill>
            <a:gsLst>
              <a:gs pos="1000">
                <a:schemeClr val="accent1">
                  <a:lumMod val="90000"/>
                  <a:lumOff val="10000"/>
                </a:schemeClr>
              </a:gs>
              <a:gs pos="86000">
                <a:schemeClr val="accent1">
                  <a:alpha val="100000"/>
                  <a:lumMod val="30000"/>
                  <a:lumOff val="7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latin typeface="+mn-ea"/>
              <a:sym typeface="+mn-ea"/>
            </a:endParaRPr>
          </a:p>
        </p:txBody>
      </p:sp>
      <p:sp>
        <p:nvSpPr>
          <p:cNvPr id="28" name="任意多边形: 形状 27"/>
          <p:cNvSpPr/>
          <p:nvPr>
            <p:custDataLst>
              <p:tags r:id="rId17"/>
            </p:custDataLst>
          </p:nvPr>
        </p:nvSpPr>
        <p:spPr>
          <a:xfrm>
            <a:off x="10534015" y="3321050"/>
            <a:ext cx="194754" cy="216000"/>
          </a:xfrm>
          <a:custGeom>
            <a:avLst/>
            <a:gdLst>
              <a:gd name="connsiteX0" fmla="*/ 183708 w 183599"/>
              <a:gd name="connsiteY0" fmla="*/ 107692 h 215999"/>
              <a:gd name="connsiteX1" fmla="*/ 116019 w 183599"/>
              <a:gd name="connsiteY1" fmla="*/ 175365 h 215999"/>
              <a:gd name="connsiteX2" fmla="*/ 98959 w 183599"/>
              <a:gd name="connsiteY2" fmla="*/ 158152 h 215999"/>
              <a:gd name="connsiteX3" fmla="*/ 72932 w 183599"/>
              <a:gd name="connsiteY3" fmla="*/ 158152 h 215999"/>
              <a:gd name="connsiteX4" fmla="*/ 72932 w 183599"/>
              <a:gd name="connsiteY4" fmla="*/ 184349 h 215999"/>
              <a:gd name="connsiteX5" fmla="*/ 100514 w 183599"/>
              <a:gd name="connsiteY5" fmla="*/ 216114 h 215999"/>
              <a:gd name="connsiteX6" fmla="*/ 34469 w 183599"/>
              <a:gd name="connsiteY6" fmla="*/ 215205 h 215999"/>
              <a:gd name="connsiteX7" fmla="*/ 109 w 183599"/>
              <a:gd name="connsiteY7" fmla="*/ 179356 h 215999"/>
              <a:gd name="connsiteX8" fmla="*/ 109 w 183599"/>
              <a:gd name="connsiteY8" fmla="*/ 35962 h 215999"/>
              <a:gd name="connsiteX9" fmla="*/ 34469 w 183599"/>
              <a:gd name="connsiteY9" fmla="*/ 114 h 215999"/>
              <a:gd name="connsiteX10" fmla="*/ 149003 w 183599"/>
              <a:gd name="connsiteY10" fmla="*/ 114 h 215999"/>
              <a:gd name="connsiteX11" fmla="*/ 183363 w 183599"/>
              <a:gd name="connsiteY11" fmla="*/ 35962 h 215999"/>
              <a:gd name="connsiteX12" fmla="*/ 183708 w 183599"/>
              <a:gd name="connsiteY12" fmla="*/ 107692 h 215999"/>
              <a:gd name="connsiteX13" fmla="*/ 91735 w 183599"/>
              <a:gd name="connsiteY13" fmla="*/ 95710 h 215999"/>
              <a:gd name="connsiteX14" fmla="*/ 137549 w 183599"/>
              <a:gd name="connsiteY14" fmla="*/ 47912 h 215999"/>
              <a:gd name="connsiteX15" fmla="*/ 126096 w 183599"/>
              <a:gd name="connsiteY15" fmla="*/ 35962 h 215999"/>
              <a:gd name="connsiteX16" fmla="*/ 114642 w 183599"/>
              <a:gd name="connsiteY16" fmla="*/ 47912 h 215999"/>
              <a:gd name="connsiteX17" fmla="*/ 91735 w 183599"/>
              <a:gd name="connsiteY17" fmla="*/ 71811 h 215999"/>
              <a:gd name="connsiteX18" fmla="*/ 68829 w 183599"/>
              <a:gd name="connsiteY18" fmla="*/ 47912 h 215999"/>
              <a:gd name="connsiteX19" fmla="*/ 57376 w 183599"/>
              <a:gd name="connsiteY19" fmla="*/ 35962 h 215999"/>
              <a:gd name="connsiteX20" fmla="*/ 45922 w 183599"/>
              <a:gd name="connsiteY20" fmla="*/ 47912 h 215999"/>
              <a:gd name="connsiteX21" fmla="*/ 91735 w 183599"/>
              <a:gd name="connsiteY21" fmla="*/ 95710 h 2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7" h="340">
                <a:moveTo>
                  <a:pt x="289" y="169"/>
                </a:moveTo>
                <a:lnTo>
                  <a:pt x="183" y="276"/>
                </a:lnTo>
                <a:lnTo>
                  <a:pt x="156" y="249"/>
                </a:lnTo>
                <a:cubicBezTo>
                  <a:pt x="144" y="237"/>
                  <a:pt x="126" y="237"/>
                  <a:pt x="115" y="249"/>
                </a:cubicBezTo>
                <a:cubicBezTo>
                  <a:pt x="103" y="261"/>
                  <a:pt x="103" y="278"/>
                  <a:pt x="115" y="290"/>
                </a:cubicBezTo>
                <a:lnTo>
                  <a:pt x="158" y="340"/>
                </a:lnTo>
                <a:lnTo>
                  <a:pt x="54" y="339"/>
                </a:lnTo>
                <a:cubicBezTo>
                  <a:pt x="23" y="339"/>
                  <a:pt x="0" y="314"/>
                  <a:pt x="0" y="282"/>
                </a:cubicBezTo>
                <a:lnTo>
                  <a:pt x="0" y="56"/>
                </a:lnTo>
                <a:cubicBezTo>
                  <a:pt x="0" y="24"/>
                  <a:pt x="23" y="0"/>
                  <a:pt x="54" y="0"/>
                </a:cubicBezTo>
                <a:lnTo>
                  <a:pt x="234" y="0"/>
                </a:lnTo>
                <a:cubicBezTo>
                  <a:pt x="265" y="0"/>
                  <a:pt x="289" y="24"/>
                  <a:pt x="289" y="56"/>
                </a:cubicBezTo>
                <a:lnTo>
                  <a:pt x="289" y="169"/>
                </a:lnTo>
                <a:close/>
                <a:moveTo>
                  <a:pt x="144" y="151"/>
                </a:moveTo>
                <a:cubicBezTo>
                  <a:pt x="184" y="151"/>
                  <a:pt x="216" y="117"/>
                  <a:pt x="216" y="75"/>
                </a:cubicBezTo>
                <a:cubicBezTo>
                  <a:pt x="216" y="64"/>
                  <a:pt x="209" y="56"/>
                  <a:pt x="198" y="56"/>
                </a:cubicBezTo>
                <a:cubicBezTo>
                  <a:pt x="188" y="56"/>
                  <a:pt x="180" y="64"/>
                  <a:pt x="180" y="75"/>
                </a:cubicBezTo>
                <a:cubicBezTo>
                  <a:pt x="180" y="96"/>
                  <a:pt x="164" y="113"/>
                  <a:pt x="144" y="113"/>
                </a:cubicBezTo>
                <a:cubicBezTo>
                  <a:pt x="124" y="113"/>
                  <a:pt x="108" y="96"/>
                  <a:pt x="108" y="75"/>
                </a:cubicBezTo>
                <a:cubicBezTo>
                  <a:pt x="108" y="64"/>
                  <a:pt x="101" y="56"/>
                  <a:pt x="90" y="56"/>
                </a:cubicBezTo>
                <a:cubicBezTo>
                  <a:pt x="79" y="56"/>
                  <a:pt x="72" y="64"/>
                  <a:pt x="72" y="75"/>
                </a:cubicBezTo>
                <a:cubicBezTo>
                  <a:pt x="72" y="117"/>
                  <a:pt x="105" y="151"/>
                  <a:pt x="144" y="151"/>
                </a:cubicBezTo>
                <a:close/>
                <a:moveTo>
                  <a:pt x="184" y="339"/>
                </a:moveTo>
                <a:cubicBezTo>
                  <a:pt x="179" y="339"/>
                  <a:pt x="173" y="337"/>
                  <a:pt x="170" y="333"/>
                </a:cubicBezTo>
                <a:lnTo>
                  <a:pt x="126" y="286"/>
                </a:lnTo>
                <a:cubicBezTo>
                  <a:pt x="119" y="279"/>
                  <a:pt x="119" y="267"/>
                  <a:pt x="126" y="260"/>
                </a:cubicBezTo>
                <a:cubicBezTo>
                  <a:pt x="134" y="252"/>
                  <a:pt x="144" y="252"/>
                  <a:pt x="152" y="260"/>
                </a:cubicBezTo>
                <a:lnTo>
                  <a:pt x="184" y="294"/>
                </a:lnTo>
                <a:lnTo>
                  <a:pt x="276" y="198"/>
                </a:lnTo>
                <a:cubicBezTo>
                  <a:pt x="283" y="190"/>
                  <a:pt x="294" y="190"/>
                  <a:pt x="301" y="198"/>
                </a:cubicBezTo>
                <a:cubicBezTo>
                  <a:pt x="309" y="205"/>
                  <a:pt x="309" y="217"/>
                  <a:pt x="301" y="224"/>
                </a:cubicBezTo>
                <a:lnTo>
                  <a:pt x="193" y="337"/>
                </a:lnTo>
                <a:lnTo>
                  <a:pt x="184" y="339"/>
                </a:lnTo>
                <a:close/>
              </a:path>
            </a:pathLst>
          </a:custGeom>
          <a:solidFill>
            <a:schemeClr val="lt1">
              <a:lumMod val="100000"/>
            </a:schemeClr>
          </a:solidFill>
          <a:ln w="7456" cap="flat">
            <a:noFill/>
            <a:prstDash val="solid"/>
            <a:miter/>
          </a:ln>
        </p:spPr>
        <p:txBody>
          <a:bodyPr wrap="square" rtlCol="0" anchor="ctr">
            <a:noAutofit/>
          </a:bodyPr>
          <a:lstStyle/>
          <a:p>
            <a:endParaRPr lang="zh-CN" altLang="en-US">
              <a:latin typeface="+mn-ea"/>
            </a:endParaRPr>
          </a:p>
        </p:txBody>
      </p:sp>
      <p:sp>
        <p:nvSpPr>
          <p:cNvPr id="9" name="图片 54" descr="343435383038363b343532323339393bd6b4d0d0d5aad2aa"/>
          <p:cNvSpPr/>
          <p:nvPr>
            <p:custDataLst>
              <p:tags r:id="rId18"/>
            </p:custDataLst>
          </p:nvPr>
        </p:nvSpPr>
        <p:spPr>
          <a:xfrm>
            <a:off x="8289290" y="4065270"/>
            <a:ext cx="183830" cy="216000"/>
          </a:xfrm>
          <a:custGeom>
            <a:avLst/>
            <a:gdLst>
              <a:gd name="connsiteX0" fmla="*/ 60693 w 183830"/>
              <a:gd name="connsiteY0" fmla="*/ 22587 h 216000"/>
              <a:gd name="connsiteX1" fmla="*/ 91531 w 183830"/>
              <a:gd name="connsiteY1" fmla="*/ -392 h 216000"/>
              <a:gd name="connsiteX2" fmla="*/ 122369 w 183830"/>
              <a:gd name="connsiteY2" fmla="*/ 22587 h 216000"/>
              <a:gd name="connsiteX3" fmla="*/ 165063 w 183830"/>
              <a:gd name="connsiteY3" fmla="*/ 22587 h 216000"/>
              <a:gd name="connsiteX4" fmla="*/ 183446 w 183830"/>
              <a:gd name="connsiteY4" fmla="*/ 40970 h 216000"/>
              <a:gd name="connsiteX5" fmla="*/ 183446 w 183830"/>
              <a:gd name="connsiteY5" fmla="*/ 197225 h 216000"/>
              <a:gd name="connsiteX6" fmla="*/ 165063 w 183830"/>
              <a:gd name="connsiteY6" fmla="*/ 215608 h 216000"/>
              <a:gd name="connsiteX7" fmla="*/ 17999 w 183830"/>
              <a:gd name="connsiteY7" fmla="*/ 215608 h 216000"/>
              <a:gd name="connsiteX8" fmla="*/ -384 w 183830"/>
              <a:gd name="connsiteY8" fmla="*/ 197225 h 216000"/>
              <a:gd name="connsiteX9" fmla="*/ -384 w 183830"/>
              <a:gd name="connsiteY9" fmla="*/ 40970 h 216000"/>
              <a:gd name="connsiteX10" fmla="*/ 17999 w 183830"/>
              <a:gd name="connsiteY10" fmla="*/ 22587 h 216000"/>
              <a:gd name="connsiteX11" fmla="*/ 60693 w 183830"/>
              <a:gd name="connsiteY11" fmla="*/ 22587 h 216000"/>
              <a:gd name="connsiteX12" fmla="*/ 91531 w 183830"/>
              <a:gd name="connsiteY12" fmla="*/ 36374 h 216000"/>
              <a:gd name="connsiteX13" fmla="*/ 100723 w 183830"/>
              <a:gd name="connsiteY13" fmla="*/ 27183 h 216000"/>
              <a:gd name="connsiteX14" fmla="*/ 91531 w 183830"/>
              <a:gd name="connsiteY14" fmla="*/ 17991 h 216000"/>
              <a:gd name="connsiteX15" fmla="*/ 82340 w 183830"/>
              <a:gd name="connsiteY15" fmla="*/ 27183 h 216000"/>
              <a:gd name="connsiteX16" fmla="*/ 91531 w 183830"/>
              <a:gd name="connsiteY16" fmla="*/ 36374 h 216000"/>
              <a:gd name="connsiteX17" fmla="*/ 45574 w 183830"/>
              <a:gd name="connsiteY17" fmla="*/ 68544 h 216000"/>
              <a:gd name="connsiteX18" fmla="*/ 36382 w 183830"/>
              <a:gd name="connsiteY18" fmla="*/ 77736 h 216000"/>
              <a:gd name="connsiteX19" fmla="*/ 45574 w 183830"/>
              <a:gd name="connsiteY19" fmla="*/ 86927 h 216000"/>
              <a:gd name="connsiteX20" fmla="*/ 137489 w 183830"/>
              <a:gd name="connsiteY20" fmla="*/ 86927 h 216000"/>
              <a:gd name="connsiteX21" fmla="*/ 146680 w 183830"/>
              <a:gd name="connsiteY21" fmla="*/ 77736 h 216000"/>
              <a:gd name="connsiteX22" fmla="*/ 137489 w 183830"/>
              <a:gd name="connsiteY22" fmla="*/ 68544 h 216000"/>
              <a:gd name="connsiteX23" fmla="*/ 45574 w 183830"/>
              <a:gd name="connsiteY23" fmla="*/ 68544 h 216000"/>
              <a:gd name="connsiteX24" fmla="*/ 45574 w 183830"/>
              <a:gd name="connsiteY24" fmla="*/ 109906 h 216000"/>
              <a:gd name="connsiteX25" fmla="*/ 36382 w 183830"/>
              <a:gd name="connsiteY25" fmla="*/ 119098 h 216000"/>
              <a:gd name="connsiteX26" fmla="*/ 45574 w 183830"/>
              <a:gd name="connsiteY26" fmla="*/ 128289 h 216000"/>
              <a:gd name="connsiteX27" fmla="*/ 137489 w 183830"/>
              <a:gd name="connsiteY27" fmla="*/ 128289 h 216000"/>
              <a:gd name="connsiteX28" fmla="*/ 146680 w 183830"/>
              <a:gd name="connsiteY28" fmla="*/ 119098 h 216000"/>
              <a:gd name="connsiteX29" fmla="*/ 137489 w 183830"/>
              <a:gd name="connsiteY29" fmla="*/ 109906 h 216000"/>
              <a:gd name="connsiteX30" fmla="*/ 45574 w 183830"/>
              <a:gd name="connsiteY30" fmla="*/ 109906 h 216000"/>
              <a:gd name="connsiteX31" fmla="*/ 45574 w 183830"/>
              <a:gd name="connsiteY31" fmla="*/ 151268 h 216000"/>
              <a:gd name="connsiteX32" fmla="*/ 36382 w 183830"/>
              <a:gd name="connsiteY32" fmla="*/ 160459 h 216000"/>
              <a:gd name="connsiteX33" fmla="*/ 45574 w 183830"/>
              <a:gd name="connsiteY33" fmla="*/ 169651 h 216000"/>
              <a:gd name="connsiteX34" fmla="*/ 91531 w 183830"/>
              <a:gd name="connsiteY34" fmla="*/ 169651 h 216000"/>
              <a:gd name="connsiteX35" fmla="*/ 100723 w 183830"/>
              <a:gd name="connsiteY35" fmla="*/ 160459 h 216000"/>
              <a:gd name="connsiteX36" fmla="*/ 91531 w 183830"/>
              <a:gd name="connsiteY36" fmla="*/ 151268 h 216000"/>
              <a:gd name="connsiteX37" fmla="*/ 45574 w 183830"/>
              <a:gd name="connsiteY37" fmla="*/ 151268 h 2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830" h="216000">
                <a:moveTo>
                  <a:pt x="60693" y="22587"/>
                </a:moveTo>
                <a:cubicBezTo>
                  <a:pt x="64648" y="9298"/>
                  <a:pt x="76958" y="-392"/>
                  <a:pt x="91531" y="-392"/>
                </a:cubicBezTo>
                <a:cubicBezTo>
                  <a:pt x="106104" y="-392"/>
                  <a:pt x="118414" y="9298"/>
                  <a:pt x="122369" y="22587"/>
                </a:cubicBezTo>
                <a:lnTo>
                  <a:pt x="165063" y="22587"/>
                </a:lnTo>
                <a:cubicBezTo>
                  <a:pt x="175216" y="22587"/>
                  <a:pt x="183446" y="30817"/>
                  <a:pt x="183446" y="40970"/>
                </a:cubicBezTo>
                <a:lnTo>
                  <a:pt x="183446" y="197225"/>
                </a:lnTo>
                <a:cubicBezTo>
                  <a:pt x="183446" y="207378"/>
                  <a:pt x="175216" y="215608"/>
                  <a:pt x="165063" y="215608"/>
                </a:cubicBezTo>
                <a:lnTo>
                  <a:pt x="17999" y="215608"/>
                </a:lnTo>
                <a:cubicBezTo>
                  <a:pt x="7846" y="215608"/>
                  <a:pt x="-384" y="207378"/>
                  <a:pt x="-384" y="197225"/>
                </a:cubicBezTo>
                <a:lnTo>
                  <a:pt x="-384" y="40970"/>
                </a:lnTo>
                <a:cubicBezTo>
                  <a:pt x="-384" y="30817"/>
                  <a:pt x="7846" y="22587"/>
                  <a:pt x="17999" y="22587"/>
                </a:cubicBezTo>
                <a:lnTo>
                  <a:pt x="60693" y="22587"/>
                </a:lnTo>
                <a:moveTo>
                  <a:pt x="91531" y="36374"/>
                </a:moveTo>
                <a:cubicBezTo>
                  <a:pt x="96607" y="36374"/>
                  <a:pt x="100723" y="32259"/>
                  <a:pt x="100723" y="27183"/>
                </a:cubicBezTo>
                <a:cubicBezTo>
                  <a:pt x="100723" y="22106"/>
                  <a:pt x="96607" y="17991"/>
                  <a:pt x="91531" y="17991"/>
                </a:cubicBezTo>
                <a:cubicBezTo>
                  <a:pt x="86455" y="17991"/>
                  <a:pt x="82340" y="22106"/>
                  <a:pt x="82340" y="27183"/>
                </a:cubicBezTo>
                <a:cubicBezTo>
                  <a:pt x="82340" y="32259"/>
                  <a:pt x="86455" y="36374"/>
                  <a:pt x="91531" y="36374"/>
                </a:cubicBezTo>
                <a:moveTo>
                  <a:pt x="45574" y="68544"/>
                </a:moveTo>
                <a:cubicBezTo>
                  <a:pt x="40497" y="68544"/>
                  <a:pt x="36382" y="72659"/>
                  <a:pt x="36382" y="77736"/>
                </a:cubicBezTo>
                <a:cubicBezTo>
                  <a:pt x="36382" y="82812"/>
                  <a:pt x="40497" y="86927"/>
                  <a:pt x="45574" y="86927"/>
                </a:cubicBezTo>
                <a:lnTo>
                  <a:pt x="137489" y="86927"/>
                </a:lnTo>
                <a:cubicBezTo>
                  <a:pt x="142565" y="86927"/>
                  <a:pt x="146680" y="82812"/>
                  <a:pt x="146680" y="77736"/>
                </a:cubicBezTo>
                <a:cubicBezTo>
                  <a:pt x="146680" y="72659"/>
                  <a:pt x="142565" y="68544"/>
                  <a:pt x="137489" y="68544"/>
                </a:cubicBezTo>
                <a:lnTo>
                  <a:pt x="45574" y="68544"/>
                </a:lnTo>
                <a:moveTo>
                  <a:pt x="45574" y="109906"/>
                </a:moveTo>
                <a:cubicBezTo>
                  <a:pt x="40497" y="109906"/>
                  <a:pt x="36382" y="114021"/>
                  <a:pt x="36382" y="119098"/>
                </a:cubicBezTo>
                <a:cubicBezTo>
                  <a:pt x="36382" y="124174"/>
                  <a:pt x="40497" y="128289"/>
                  <a:pt x="45574" y="128289"/>
                </a:cubicBezTo>
                <a:lnTo>
                  <a:pt x="137489" y="128289"/>
                </a:lnTo>
                <a:cubicBezTo>
                  <a:pt x="142565" y="128289"/>
                  <a:pt x="146680" y="124174"/>
                  <a:pt x="146680" y="119098"/>
                </a:cubicBezTo>
                <a:cubicBezTo>
                  <a:pt x="146680" y="114021"/>
                  <a:pt x="142565" y="109906"/>
                  <a:pt x="137489" y="109906"/>
                </a:cubicBezTo>
                <a:lnTo>
                  <a:pt x="45574" y="109906"/>
                </a:lnTo>
                <a:moveTo>
                  <a:pt x="45574" y="151268"/>
                </a:moveTo>
                <a:cubicBezTo>
                  <a:pt x="40497" y="151268"/>
                  <a:pt x="36382" y="155383"/>
                  <a:pt x="36382" y="160459"/>
                </a:cubicBezTo>
                <a:cubicBezTo>
                  <a:pt x="36382" y="165536"/>
                  <a:pt x="40497" y="169651"/>
                  <a:pt x="45574" y="169651"/>
                </a:cubicBezTo>
                <a:lnTo>
                  <a:pt x="91531" y="169651"/>
                </a:lnTo>
                <a:cubicBezTo>
                  <a:pt x="96607" y="169651"/>
                  <a:pt x="100723" y="165536"/>
                  <a:pt x="100723" y="160459"/>
                </a:cubicBezTo>
                <a:cubicBezTo>
                  <a:pt x="100723" y="155383"/>
                  <a:pt x="96607" y="151268"/>
                  <a:pt x="91531" y="151268"/>
                </a:cubicBezTo>
                <a:lnTo>
                  <a:pt x="45574" y="151268"/>
                </a:lnTo>
              </a:path>
            </a:pathLst>
          </a:custGeom>
          <a:solidFill>
            <a:schemeClr val="lt1">
              <a:lumMod val="100000"/>
            </a:schemeClr>
          </a:solidFill>
          <a:ln w="279" cap="flat">
            <a:noFill/>
            <a:prstDash val="solid"/>
            <a:miter/>
          </a:ln>
        </p:spPr>
        <p:txBody>
          <a:bodyPr rtlCol="0" anchor="ctr"/>
          <a:lstStyle/>
          <a:p>
            <a:endParaRPr lang="zh-CN" altLang="en-US"/>
          </a:p>
        </p:txBody>
      </p:sp>
      <p:sp>
        <p:nvSpPr>
          <p:cNvPr id="34" name="椭圆 33"/>
          <p:cNvSpPr/>
          <p:nvPr>
            <p:custDataLst>
              <p:tags r:id="rId19"/>
            </p:custDataLst>
          </p:nvPr>
        </p:nvSpPr>
        <p:spPr>
          <a:xfrm>
            <a:off x="4326890" y="2293620"/>
            <a:ext cx="3588393" cy="1116216"/>
          </a:xfrm>
          <a:prstGeom prst="ellipse">
            <a:avLst/>
          </a:prstGeom>
          <a:gradFill>
            <a:gsLst>
              <a:gs pos="4000">
                <a:schemeClr val="accent1">
                  <a:lumMod val="60000"/>
                  <a:lumOff val="40000"/>
                  <a:alpha val="100000"/>
                </a:schemeClr>
              </a:gs>
              <a:gs pos="45000">
                <a:schemeClr val="bg1">
                  <a:lumMod val="98000"/>
                  <a:alpha val="25000"/>
                </a:schemeClr>
              </a:gs>
              <a:gs pos="100000">
                <a:schemeClr val="accent1">
                  <a:lumMod val="60000"/>
                  <a:lumOff val="40000"/>
                  <a:alpha val="100000"/>
                </a:schemeClr>
              </a:gs>
            </a:gsLst>
            <a:lin ang="16800000" scaled="0"/>
          </a:gradFill>
          <a:ln w="12700">
            <a:gradFill>
              <a:gsLst>
                <a:gs pos="0">
                  <a:schemeClr val="accent1">
                    <a:alpha val="0"/>
                  </a:schemeClr>
                </a:gs>
                <a:gs pos="73000">
                  <a:schemeClr val="accent1">
                    <a:alpha val="50000"/>
                  </a:schemeClr>
                </a:gs>
                <a:gs pos="100000">
                  <a:schemeClr val="accent1">
                    <a:alpha val="40000"/>
                  </a:schemeClr>
                </a:gs>
                <a:gs pos="57000">
                  <a:schemeClr val="accent1">
                    <a:alpha val="20000"/>
                  </a:schemeClr>
                </a:gs>
                <a:gs pos="44000">
                  <a:schemeClr val="accent1">
                    <a:alpha val="0"/>
                  </a:schemeClr>
                </a:gs>
              </a:gsLst>
              <a:lin ang="5760000" scaled="0"/>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latin typeface="+mn-ea"/>
              <a:sym typeface="+mn-ea"/>
            </a:endParaRPr>
          </a:p>
        </p:txBody>
      </p:sp>
      <p:sp>
        <p:nvSpPr>
          <p:cNvPr id="36" name="弧形 35"/>
          <p:cNvSpPr/>
          <p:nvPr>
            <p:custDataLst>
              <p:tags r:id="rId20"/>
            </p:custDataLst>
          </p:nvPr>
        </p:nvSpPr>
        <p:spPr>
          <a:xfrm rot="10800000">
            <a:off x="3791585" y="2241550"/>
            <a:ext cx="4656349" cy="1491401"/>
          </a:xfrm>
          <a:prstGeom prst="arc">
            <a:avLst>
              <a:gd name="adj1" fmla="val 9688906"/>
              <a:gd name="adj2" fmla="val 1102107"/>
            </a:avLst>
          </a:prstGeom>
          <a:ln w="1905">
            <a:gradFill>
              <a:gsLst>
                <a:gs pos="100000">
                  <a:schemeClr val="accent1">
                    <a:lumMod val="5000"/>
                    <a:lumOff val="95000"/>
                  </a:schemeClr>
                </a:gs>
                <a:gs pos="28000">
                  <a:schemeClr val="accent1">
                    <a:lumMod val="25000"/>
                    <a:lumOff val="75000"/>
                  </a:schemeClr>
                </a:gs>
                <a:gs pos="20000">
                  <a:schemeClr val="accent1">
                    <a:lumMod val="25000"/>
                    <a:lumOff val="75000"/>
                  </a:schemeClr>
                </a:gs>
                <a:gs pos="0">
                  <a:schemeClr val="accent1">
                    <a:lumMod val="30000"/>
                    <a:lumOff val="70000"/>
                  </a:schemeClr>
                </a:gs>
              </a:gsLst>
              <a:lin ang="5400000" scaled="1"/>
            </a:gra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latin typeface="+mn-ea"/>
            </a:endParaRPr>
          </a:p>
        </p:txBody>
      </p:sp>
      <p:sp>
        <p:nvSpPr>
          <p:cNvPr id="43" name="任意多边形 15"/>
          <p:cNvSpPr/>
          <p:nvPr>
            <p:custDataLst>
              <p:tags r:id="rId21"/>
            </p:custDataLst>
          </p:nvPr>
        </p:nvSpPr>
        <p:spPr>
          <a:xfrm>
            <a:off x="4784090" y="2284095"/>
            <a:ext cx="2672119" cy="41332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chemeClr val="accent1">
              <a:lumMod val="20000"/>
              <a:lumOff val="80000"/>
              <a:alpha val="44000"/>
            </a:schemeClr>
          </a:solidFill>
          <a:ln w="6350">
            <a:no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latin typeface="+mn-ea"/>
              <a:sym typeface="+mn-ea"/>
            </a:endParaRPr>
          </a:p>
        </p:txBody>
      </p:sp>
      <p:sp>
        <p:nvSpPr>
          <p:cNvPr id="48" name="任意多边形 3"/>
          <p:cNvSpPr/>
          <p:nvPr>
            <p:custDataLst>
              <p:tags r:id="rId22"/>
            </p:custDataLst>
          </p:nvPr>
        </p:nvSpPr>
        <p:spPr>
          <a:xfrm>
            <a:off x="4525010" y="2242185"/>
            <a:ext cx="3190634" cy="95353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chemeClr val="accent1">
                  <a:lumMod val="80000"/>
                  <a:lumOff val="20000"/>
                  <a:alpha val="60000"/>
                </a:schemeClr>
              </a:gs>
              <a:gs pos="77000">
                <a:schemeClr val="accent1">
                  <a:lumMod val="30000"/>
                  <a:lumOff val="70000"/>
                  <a:alpha val="50000"/>
                </a:schemeClr>
              </a:gs>
              <a:gs pos="100000">
                <a:schemeClr val="accent1">
                  <a:alpha val="50000"/>
                  <a:lumMod val="62000"/>
                  <a:lumOff val="38000"/>
                </a:schemeClr>
              </a:gs>
            </a:gsLst>
            <a:lin ang="16800000" scaled="0"/>
          </a:gradFill>
          <a:ln w="9525">
            <a:gradFill>
              <a:gsLst>
                <a:gs pos="0">
                  <a:schemeClr val="accent1">
                    <a:alpha val="0"/>
                  </a:schemeClr>
                </a:gs>
                <a:gs pos="73000">
                  <a:schemeClr val="accent1">
                    <a:alpha val="25000"/>
                  </a:schemeClr>
                </a:gs>
                <a:gs pos="100000">
                  <a:schemeClr val="accent1">
                    <a:alpha val="40000"/>
                  </a:schemeClr>
                </a:gs>
                <a:gs pos="57000">
                  <a:schemeClr val="accent1">
                    <a:alpha val="20000"/>
                  </a:schemeClr>
                </a:gs>
                <a:gs pos="44000">
                  <a:schemeClr val="accent1">
                    <a:alpha val="0"/>
                  </a:schemeClr>
                </a:gs>
              </a:gsLst>
              <a:lin ang="540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latin typeface="+mn-ea"/>
              <a:sym typeface="+mn-ea"/>
            </a:endParaRPr>
          </a:p>
        </p:txBody>
      </p:sp>
      <p:sp>
        <p:nvSpPr>
          <p:cNvPr id="49" name="椭圆 48"/>
          <p:cNvSpPr/>
          <p:nvPr>
            <p:custDataLst>
              <p:tags r:id="rId23"/>
            </p:custDataLst>
          </p:nvPr>
        </p:nvSpPr>
        <p:spPr>
          <a:xfrm>
            <a:off x="4525010" y="2284095"/>
            <a:ext cx="3190634" cy="911498"/>
          </a:xfrm>
          <a:prstGeom prst="ellipse">
            <a:avLst/>
          </a:prstGeom>
          <a:noFill/>
          <a:ln w="6350">
            <a:gradFill>
              <a:gsLst>
                <a:gs pos="0">
                  <a:schemeClr val="accent1">
                    <a:alpha val="5000"/>
                  </a:schemeClr>
                </a:gs>
                <a:gs pos="64000">
                  <a:schemeClr val="accent1">
                    <a:alpha val="25000"/>
                  </a:schemeClr>
                </a:gs>
                <a:gs pos="100000">
                  <a:schemeClr val="accent1">
                    <a:alpha val="0"/>
                  </a:schemeClr>
                </a:gs>
                <a:gs pos="57000">
                  <a:schemeClr val="accent1">
                    <a:alpha val="20000"/>
                  </a:schemeClr>
                </a:gs>
                <a:gs pos="44000">
                  <a:schemeClr val="accent1">
                    <a:alpha val="5000"/>
                  </a:schemeClr>
                </a:gs>
              </a:gsLst>
              <a:lin ang="2106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latin typeface="+mn-ea"/>
              <a:sym typeface="+mn-ea"/>
            </a:endParaRPr>
          </a:p>
        </p:txBody>
      </p:sp>
      <p:sp>
        <p:nvSpPr>
          <p:cNvPr id="50" name="椭圆 49"/>
          <p:cNvSpPr/>
          <p:nvPr>
            <p:custDataLst>
              <p:tags r:id="rId24"/>
            </p:custDataLst>
          </p:nvPr>
        </p:nvSpPr>
        <p:spPr>
          <a:xfrm>
            <a:off x="4525010" y="1786255"/>
            <a:ext cx="3190634" cy="911498"/>
          </a:xfrm>
          <a:prstGeom prst="ellipse">
            <a:avLst/>
          </a:prstGeom>
          <a:gradFill>
            <a:gsLst>
              <a:gs pos="0">
                <a:schemeClr val="accent1">
                  <a:lumMod val="20000"/>
                  <a:lumOff val="80000"/>
                </a:schemeClr>
              </a:gs>
              <a:gs pos="37000">
                <a:schemeClr val="bg2">
                  <a:alpha val="52000"/>
                </a:schemeClr>
              </a:gs>
              <a:gs pos="81000">
                <a:schemeClr val="bg1">
                  <a:alpha val="39000"/>
                </a:schemeClr>
              </a:gs>
              <a:gs pos="100000">
                <a:schemeClr val="accent1">
                  <a:lumMod val="60000"/>
                  <a:lumOff val="40000"/>
                </a:schemeClr>
              </a:gs>
            </a:gsLst>
            <a:lin ang="4620000" scaled="0"/>
          </a:gradFill>
          <a:ln w="6350">
            <a:gradFill>
              <a:gsLst>
                <a:gs pos="0">
                  <a:schemeClr val="accent1">
                    <a:alpha val="20000"/>
                  </a:schemeClr>
                </a:gs>
                <a:gs pos="73000">
                  <a:schemeClr val="accent1">
                    <a:alpha val="25000"/>
                  </a:schemeClr>
                </a:gs>
                <a:gs pos="100000">
                  <a:schemeClr val="accent1">
                    <a:alpha val="40000"/>
                  </a:schemeClr>
                </a:gs>
                <a:gs pos="57000">
                  <a:schemeClr val="accent1">
                    <a:alpha val="20000"/>
                  </a:schemeClr>
                </a:gs>
                <a:gs pos="44000">
                  <a:schemeClr val="accent1">
                    <a:alpha val="5000"/>
                  </a:schemeClr>
                </a:gs>
              </a:gsLst>
              <a:lin ang="2106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a:latin typeface="+mn-ea"/>
              <a:sym typeface="+mn-ea"/>
            </a:endParaRPr>
          </a:p>
        </p:txBody>
      </p:sp>
      <p:sp>
        <p:nvSpPr>
          <p:cNvPr id="51" name="椭圆 50"/>
          <p:cNvSpPr/>
          <p:nvPr>
            <p:custDataLst>
              <p:tags r:id="rId25"/>
            </p:custDataLst>
          </p:nvPr>
        </p:nvSpPr>
        <p:spPr>
          <a:xfrm>
            <a:off x="4782820" y="2170430"/>
            <a:ext cx="2674559" cy="248307"/>
          </a:xfrm>
          <a:prstGeom prst="ellipse">
            <a:avLst/>
          </a:prstGeom>
          <a:gradFill>
            <a:gsLst>
              <a:gs pos="0">
                <a:schemeClr val="accent1">
                  <a:lumMod val="100000"/>
                  <a:alpha val="53000"/>
                </a:schemeClr>
              </a:gs>
              <a:gs pos="66000">
                <a:schemeClr val="bg1">
                  <a:alpha val="19000"/>
                </a:schemeClr>
              </a:gs>
              <a:gs pos="25000">
                <a:schemeClr val="accent1">
                  <a:lumMod val="100000"/>
                  <a:alpha val="31000"/>
                </a:schemeClr>
              </a:gs>
            </a:gsLst>
            <a:path path="circle">
              <a:fillToRect l="50000" t="50000" r="50000" b="50000"/>
            </a:path>
            <a:tileRect/>
          </a:gradFill>
          <a:ln>
            <a:noFill/>
          </a:ln>
          <a:effectLst>
            <a:softEdge rad="635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mn-ea"/>
            </a:endParaRPr>
          </a:p>
        </p:txBody>
      </p:sp>
      <p:sp>
        <p:nvSpPr>
          <p:cNvPr id="52" name="弧形 51"/>
          <p:cNvSpPr/>
          <p:nvPr>
            <p:custDataLst>
              <p:tags r:id="rId26"/>
            </p:custDataLst>
          </p:nvPr>
        </p:nvSpPr>
        <p:spPr>
          <a:xfrm rot="10800000">
            <a:off x="3484880" y="2045335"/>
            <a:ext cx="5269723" cy="1687556"/>
          </a:xfrm>
          <a:prstGeom prst="arc">
            <a:avLst>
              <a:gd name="adj1" fmla="val 9741748"/>
              <a:gd name="adj2" fmla="val 1074510"/>
            </a:avLst>
          </a:prstGeom>
          <a:ln w="9525">
            <a:gradFill>
              <a:gsLst>
                <a:gs pos="100000">
                  <a:schemeClr val="accent1">
                    <a:lumMod val="5000"/>
                    <a:lumOff val="95000"/>
                  </a:schemeClr>
                </a:gs>
                <a:gs pos="28000">
                  <a:schemeClr val="accent1">
                    <a:lumMod val="45000"/>
                    <a:lumOff val="55000"/>
                  </a:schemeClr>
                </a:gs>
                <a:gs pos="20000">
                  <a:schemeClr val="accent1">
                    <a:lumMod val="45000"/>
                    <a:lumOff val="55000"/>
                  </a:schemeClr>
                </a:gs>
                <a:gs pos="0">
                  <a:schemeClr val="accent1">
                    <a:lumMod val="50000"/>
                    <a:lumOff val="50000"/>
                  </a:schemeClr>
                </a:gs>
              </a:gsLst>
              <a:lin ang="5400000" scaled="1"/>
            </a:gra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latin typeface="+mn-ea"/>
            </a:endParaRPr>
          </a:p>
        </p:txBody>
      </p:sp>
      <p:sp>
        <p:nvSpPr>
          <p:cNvPr id="53" name="等腰三角形 52"/>
          <p:cNvSpPr/>
          <p:nvPr>
            <p:custDataLst>
              <p:tags r:id="rId27"/>
            </p:custDataLst>
          </p:nvPr>
        </p:nvSpPr>
        <p:spPr>
          <a:xfrm rot="4080000">
            <a:off x="3739515" y="2376805"/>
            <a:ext cx="134662" cy="246751"/>
          </a:xfrm>
          <a:prstGeom prst="triangle">
            <a:avLst>
              <a:gd name="adj" fmla="val 29196"/>
            </a:avLst>
          </a:prstGeom>
          <a:gradFill>
            <a:gsLst>
              <a:gs pos="1000">
                <a:schemeClr val="accent1">
                  <a:lumMod val="40000"/>
                  <a:lumOff val="60000"/>
                </a:schemeClr>
              </a:gs>
              <a:gs pos="86000">
                <a:schemeClr val="accent1">
                  <a:alpha val="73000"/>
                  <a:lumMod val="10000"/>
                  <a:lumOff val="9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54" name="等腰三角形 53"/>
          <p:cNvSpPr/>
          <p:nvPr>
            <p:custDataLst>
              <p:tags r:id="rId28"/>
            </p:custDataLst>
          </p:nvPr>
        </p:nvSpPr>
        <p:spPr>
          <a:xfrm rot="16680000">
            <a:off x="4930140" y="3535045"/>
            <a:ext cx="134662" cy="246751"/>
          </a:xfrm>
          <a:prstGeom prst="triangle">
            <a:avLst>
              <a:gd name="adj" fmla="val 62096"/>
            </a:avLst>
          </a:prstGeom>
          <a:gradFill>
            <a:gsLst>
              <a:gs pos="1000">
                <a:schemeClr val="accent1">
                  <a:lumMod val="60000"/>
                  <a:lumOff val="40000"/>
                </a:schemeClr>
              </a:gs>
              <a:gs pos="86000">
                <a:schemeClr val="accent1">
                  <a:alpha val="100000"/>
                  <a:lumMod val="30000"/>
                  <a:lumOff val="7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55" name="等腰三角形 54"/>
          <p:cNvSpPr/>
          <p:nvPr>
            <p:custDataLst>
              <p:tags r:id="rId29"/>
            </p:custDataLst>
          </p:nvPr>
        </p:nvSpPr>
        <p:spPr>
          <a:xfrm rot="15600000">
            <a:off x="7005320" y="3557905"/>
            <a:ext cx="134662" cy="246751"/>
          </a:xfrm>
          <a:prstGeom prst="triangle">
            <a:avLst>
              <a:gd name="adj" fmla="val 60926"/>
            </a:avLst>
          </a:prstGeom>
          <a:gradFill>
            <a:gsLst>
              <a:gs pos="1000">
                <a:schemeClr val="accent1">
                  <a:lumMod val="60000"/>
                  <a:lumOff val="40000"/>
                </a:schemeClr>
              </a:gs>
              <a:gs pos="86000">
                <a:schemeClr val="accent1">
                  <a:alpha val="100000"/>
                  <a:lumMod val="30000"/>
                  <a:lumOff val="7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56" name="等腰三角形 55"/>
          <p:cNvSpPr/>
          <p:nvPr>
            <p:custDataLst>
              <p:tags r:id="rId30"/>
            </p:custDataLst>
          </p:nvPr>
        </p:nvSpPr>
        <p:spPr>
          <a:xfrm rot="19080000" flipV="1">
            <a:off x="8446135" y="2443480"/>
            <a:ext cx="134662" cy="246751"/>
          </a:xfrm>
          <a:prstGeom prst="triangle">
            <a:avLst>
              <a:gd name="adj" fmla="val 83002"/>
            </a:avLst>
          </a:prstGeom>
          <a:gradFill>
            <a:gsLst>
              <a:gs pos="1000">
                <a:schemeClr val="accent1">
                  <a:lumMod val="40000"/>
                  <a:lumOff val="60000"/>
                </a:schemeClr>
              </a:gs>
              <a:gs pos="86000">
                <a:schemeClr val="accent1">
                  <a:alpha val="73000"/>
                  <a:lumMod val="10000"/>
                  <a:lumOff val="9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mn-ea"/>
              <a:sym typeface="+mn-ea"/>
            </a:endParaRPr>
          </a:p>
        </p:txBody>
      </p:sp>
      <p:sp>
        <p:nvSpPr>
          <p:cNvPr id="11" name="矩形 10"/>
          <p:cNvSpPr/>
          <p:nvPr>
            <p:custDataLst>
              <p:tags r:id="rId31"/>
            </p:custDataLst>
          </p:nvPr>
        </p:nvSpPr>
        <p:spPr>
          <a:xfrm>
            <a:off x="3484880" y="1220470"/>
            <a:ext cx="5269723" cy="1306577"/>
          </a:xfrm>
          <a:prstGeom prst="rect">
            <a:avLst/>
          </a:prstGeom>
          <a:noFill/>
        </p:spPr>
        <p:txBody>
          <a:bodyPr wrap="square" rtlCol="0" anchor="b" anchorCtr="0">
            <a:noAutofit/>
          </a:bodyPr>
          <a:lstStyle/>
          <a:p>
            <a:pPr algn="ctr">
              <a:spcBef>
                <a:spcPct val="0"/>
              </a:spcBef>
              <a:spcAft>
                <a:spcPct val="0"/>
              </a:spcAft>
            </a:pPr>
            <a:r>
              <a:rPr lang="zh-CN" altLang="en-US" sz="2400" b="1" dirty="0">
                <a:ln w="0">
                  <a:noFill/>
                </a:ln>
                <a:solidFill>
                  <a:schemeClr val="accent1"/>
                </a:solidFill>
                <a:latin typeface="+mn-ea"/>
                <a:cs typeface="+mn-ea"/>
                <a:sym typeface="+mn-ea"/>
              </a:rPr>
              <a:t>直播选品依据</a:t>
            </a:r>
            <a:endParaRPr lang="zh-CN" altLang="en-US" sz="2400" b="1" dirty="0">
              <a:ln w="0">
                <a:noFill/>
              </a:ln>
              <a:solidFill>
                <a:schemeClr val="accent1"/>
              </a:solidFill>
              <a:latin typeface="+mn-ea"/>
              <a:cs typeface="+mn-ea"/>
              <a:sym typeface="+mn-ea"/>
            </a:endParaRPr>
          </a:p>
        </p:txBody>
      </p:sp>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1</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．直播选品依据</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Tree>
    <p:custDataLst>
      <p:tags r:id="rId32"/>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p:sp>
        <p:nvSpPr>
          <p:cNvPr id="6" name="任意多边形 5"/>
          <p:cNvSpPr/>
          <p:nvPr/>
        </p:nvSpPr>
        <p:spPr>
          <a:xfrm>
            <a:off x="3990975" y="-31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任意多边形 3"/>
          <p:cNvSpPr/>
          <p:nvPr/>
        </p:nvSpPr>
        <p:spPr>
          <a:xfrm>
            <a:off x="5683885" y="-300037"/>
            <a:ext cx="6508115" cy="4183987"/>
          </a:xfrm>
          <a:custGeom>
            <a:avLst/>
            <a:gdLst>
              <a:gd name="connsiteX0" fmla="*/ 3 w 10249"/>
              <a:gd name="connsiteY0" fmla="*/ 6556 h 6588"/>
              <a:gd name="connsiteX1" fmla="*/ 10249 w 10249"/>
              <a:gd name="connsiteY1" fmla="*/ 14 h 6588"/>
              <a:gd name="connsiteX2" fmla="*/ 10249 w 10249"/>
              <a:gd name="connsiteY2" fmla="*/ 6589 h 6588"/>
              <a:gd name="connsiteX3" fmla="*/ 0 w 10249"/>
              <a:gd name="connsiteY3" fmla="*/ 6589 h 6588"/>
              <a:gd name="connsiteX4" fmla="*/ 3 w 10249"/>
              <a:gd name="connsiteY4" fmla="*/ 6556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9" h="6589">
                <a:moveTo>
                  <a:pt x="3" y="6556"/>
                </a:moveTo>
                <a:cubicBezTo>
                  <a:pt x="2671" y="-88"/>
                  <a:pt x="8830" y="-59"/>
                  <a:pt x="10249" y="14"/>
                </a:cubicBezTo>
                <a:lnTo>
                  <a:pt x="10249" y="6589"/>
                </a:lnTo>
                <a:lnTo>
                  <a:pt x="0" y="6589"/>
                </a:lnTo>
                <a:lnTo>
                  <a:pt x="3" y="6556"/>
                </a:lnTo>
                <a:close/>
              </a:path>
            </a:pathLst>
          </a:custGeom>
          <a:solidFill>
            <a:srgbClr val="BFD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2065" y="1120775"/>
            <a:ext cx="12202795" cy="5737225"/>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  知识目标</a:t>
            </a:r>
            <a:endParaRPr lang="zh-CN" altLang="en-US"/>
          </a:p>
          <a:p>
            <a:pPr algn="ctr"/>
            <a:r>
              <a:rPr lang="zh-CN" altLang="en-US"/>
              <a:t>1．了解直播选品的逻辑；</a:t>
            </a:r>
            <a:endParaRPr lang="zh-CN" altLang="en-US"/>
          </a:p>
          <a:p>
            <a:pPr algn="ctr"/>
            <a:r>
              <a:rPr lang="zh-CN" altLang="en-US"/>
              <a:t>2．掌握直播电商的选品路径；</a:t>
            </a:r>
            <a:endParaRPr lang="zh-CN" altLang="en-US"/>
          </a:p>
          <a:p>
            <a:pPr algn="ctr"/>
            <a:r>
              <a:rPr lang="zh-CN" altLang="en-US"/>
              <a:t>3．掌握直播电商的组品方法；</a:t>
            </a:r>
            <a:endParaRPr lang="zh-CN" altLang="en-US"/>
          </a:p>
          <a:p>
            <a:pPr algn="ctr"/>
            <a:r>
              <a:rPr lang="zh-CN" altLang="en-US"/>
              <a:t>4．理解直播电商供应链经营模式；</a:t>
            </a:r>
            <a:endParaRPr lang="zh-CN" altLang="en-US"/>
          </a:p>
          <a:p>
            <a:pPr algn="ctr"/>
            <a:r>
              <a:rPr lang="zh-CN" altLang="en-US"/>
              <a:t>  技能目标</a:t>
            </a:r>
            <a:endParaRPr lang="zh-CN" altLang="en-US"/>
          </a:p>
          <a:p>
            <a:pPr algn="ctr"/>
            <a:r>
              <a:rPr lang="zh-CN" altLang="en-US"/>
              <a:t>1．能够结合企业实际进行直播选品；</a:t>
            </a:r>
            <a:endParaRPr lang="zh-CN" altLang="en-US"/>
          </a:p>
          <a:p>
            <a:pPr algn="ctr"/>
            <a:r>
              <a:rPr lang="zh-CN" altLang="en-US"/>
              <a:t>2．能够科学管理直播商品供应链。</a:t>
            </a:r>
            <a:endParaRPr lang="zh-CN" altLang="en-US"/>
          </a:p>
          <a:p>
            <a:pPr algn="ctr"/>
            <a:endParaRPr lang="zh-CN" altLang="en-US"/>
          </a:p>
          <a:p>
            <a:pPr algn="ctr"/>
            <a:r>
              <a:rPr lang="zh-CN" altLang="en-US"/>
              <a:t>  素养目标</a:t>
            </a:r>
            <a:endParaRPr lang="zh-CN" altLang="en-US"/>
          </a:p>
          <a:p>
            <a:pPr algn="ctr"/>
            <a:r>
              <a:rPr lang="zh-CN" altLang="en-US"/>
              <a:t>1．树立严谨的直播选品质量监控意识，维护良好的直播消费环境；</a:t>
            </a:r>
            <a:endParaRPr lang="zh-CN" altLang="en-US"/>
          </a:p>
          <a:p>
            <a:pPr algn="ctr"/>
            <a:r>
              <a:rPr lang="zh-CN" altLang="en-US"/>
              <a:t>2．树立义利并重的价值观，提升社会责任感与社会参与意识。</a:t>
            </a:r>
            <a:endParaRPr lang="zh-CN" altLang="en-US"/>
          </a:p>
        </p:txBody>
      </p:sp>
      <p:sp>
        <p:nvSpPr>
          <p:cNvPr id="10" name="矩形 9"/>
          <p:cNvSpPr/>
          <p:nvPr/>
        </p:nvSpPr>
        <p:spPr>
          <a:xfrm>
            <a:off x="-12065" y="6649720"/>
            <a:ext cx="12193270" cy="222250"/>
          </a:xfrm>
          <a:prstGeom prst="rect">
            <a:avLst/>
          </a:prstGeom>
          <a:solidFill>
            <a:srgbClr val="5C91E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1"/>
          <a:stretch>
            <a:fillRect/>
          </a:stretch>
        </p:blipFill>
        <p:spPr>
          <a:xfrm>
            <a:off x="10017760" y="5370195"/>
            <a:ext cx="1940560" cy="1197610"/>
          </a:xfrm>
          <a:prstGeom prst="roundRect">
            <a:avLst/>
          </a:prstGeom>
        </p:spPr>
      </p:pic>
      <p:sp>
        <p:nvSpPr>
          <p:cNvPr id="5" name="文本框 4"/>
          <p:cNvSpPr txBox="1"/>
          <p:nvPr/>
        </p:nvSpPr>
        <p:spPr>
          <a:xfrm>
            <a:off x="1044575" y="210820"/>
            <a:ext cx="5614035" cy="583565"/>
          </a:xfrm>
          <a:prstGeom prst="rect">
            <a:avLst/>
          </a:prstGeom>
          <a:noFill/>
        </p:spPr>
        <p:txBody>
          <a:bodyPr wrap="square" rtlCol="0">
            <a:spAutoFit/>
          </a:bodyPr>
          <a:p>
            <a:r>
              <a:rPr lang="zh-CN" altLang="en-US" sz="3200" b="1">
                <a:latin typeface="+mj-ea"/>
                <a:ea typeface="+mj-ea"/>
                <a:cs typeface="+mj-ea"/>
              </a:rPr>
              <a:t>活动一</a:t>
            </a:r>
            <a:r>
              <a:rPr lang="en-US" altLang="zh-CN" sz="3200" b="1">
                <a:latin typeface="+mj-ea"/>
                <a:ea typeface="+mj-ea"/>
                <a:cs typeface="+mj-ea"/>
              </a:rPr>
              <a:t> </a:t>
            </a:r>
            <a:r>
              <a:rPr lang="zh-CN" altLang="en-US" sz="3200" b="1">
                <a:latin typeface="+mj-ea"/>
                <a:ea typeface="+mj-ea"/>
                <a:cs typeface="+mj-ea"/>
              </a:rPr>
              <a:t>直播选品逻辑梳理</a:t>
            </a:r>
            <a:r>
              <a:rPr lang="en-US" altLang="zh-CN" sz="3200" b="1">
                <a:latin typeface="+mj-ea"/>
                <a:ea typeface="+mj-ea"/>
                <a:cs typeface="+mj-ea"/>
              </a:rPr>
              <a:t> </a:t>
            </a:r>
            <a:endParaRPr lang="zh-CN" altLang="en-US" sz="3200" b="1">
              <a:latin typeface="+mj-ea"/>
              <a:ea typeface="+mj-ea"/>
              <a:cs typeface="+mj-ea"/>
            </a:endParaRPr>
          </a:p>
        </p:txBody>
      </p:sp>
      <p:pic>
        <p:nvPicPr>
          <p:cNvPr id="1126" name="图片 112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235" y="-48260"/>
            <a:ext cx="1271905" cy="1271905"/>
          </a:xfrm>
          <a:prstGeom prst="rect">
            <a:avLst/>
          </a:prstGeom>
        </p:spPr>
      </p:pic>
      <p:sp>
        <p:nvSpPr>
          <p:cNvPr id="35" name="TextBox 28"/>
          <p:cNvSpPr txBox="1">
            <a:spLocks noChangeArrowheads="1"/>
          </p:cNvSpPr>
          <p:nvPr/>
        </p:nvSpPr>
        <p:spPr bwMode="auto">
          <a:xfrm>
            <a:off x="239395" y="1366520"/>
            <a:ext cx="2905760" cy="459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09600">
              <a:spcBef>
                <a:spcPct val="50000"/>
              </a:spcBef>
            </a:pPr>
            <a:r>
              <a:rPr lang="en-US" altLang="zh-CN" sz="2400">
                <a:latin typeface="微软雅黑" panose="020B0503020204020204" pitchFamily="34" charset="-122"/>
                <a:ea typeface="微软雅黑" panose="020B0503020204020204" pitchFamily="34" charset="-122"/>
                <a:sym typeface="Arial" panose="020B0604020202020204" pitchFamily="34" charset="0"/>
              </a:rPr>
              <a:t>2</a:t>
            </a:r>
            <a:r>
              <a:rPr lang="zh-CN" altLang="en-US" sz="2400">
                <a:latin typeface="微软雅黑" panose="020B0503020204020204" pitchFamily="34" charset="-122"/>
                <a:ea typeface="微软雅黑" panose="020B0503020204020204" pitchFamily="34" charset="-122"/>
                <a:sym typeface="Arial" panose="020B0604020202020204" pitchFamily="34" charset="0"/>
              </a:rPr>
              <a:t>．直播选品标准</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58" name="椭圆 57"/>
          <p:cNvSpPr/>
          <p:nvPr>
            <p:custDataLst>
              <p:tags r:id="rId3"/>
            </p:custDataLst>
          </p:nvPr>
        </p:nvSpPr>
        <p:spPr>
          <a:xfrm>
            <a:off x="2651443" y="2485390"/>
            <a:ext cx="6450330" cy="2233930"/>
          </a:xfrm>
          <a:prstGeom prst="ellipse">
            <a:avLst/>
          </a:prstGeom>
          <a:gradFill>
            <a:gsLst>
              <a:gs pos="0">
                <a:srgbClr val="FFFFFF">
                  <a:alpha val="0"/>
                </a:srgbClr>
              </a:gs>
              <a:gs pos="52000">
                <a:schemeClr val="accent1">
                  <a:lumMod val="20000"/>
                  <a:lumOff val="80000"/>
                  <a:alpha val="15000"/>
                </a:schemeClr>
              </a:gs>
            </a:gsLst>
            <a:lin ang="5400000" scaled="0"/>
          </a:gradFill>
          <a:ln w="6350">
            <a:solidFill>
              <a:schemeClr val="accent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9" name="椭圆 58"/>
          <p:cNvSpPr/>
          <p:nvPr>
            <p:custDataLst>
              <p:tags r:id="rId4"/>
            </p:custDataLst>
          </p:nvPr>
        </p:nvSpPr>
        <p:spPr>
          <a:xfrm>
            <a:off x="3002598" y="2485390"/>
            <a:ext cx="5674995" cy="1913890"/>
          </a:xfrm>
          <a:prstGeom prst="ellipse">
            <a:avLst/>
          </a:prstGeom>
          <a:gradFill>
            <a:gsLst>
              <a:gs pos="0">
                <a:srgbClr val="FFFFFF">
                  <a:alpha val="0"/>
                </a:srgbClr>
              </a:gs>
              <a:gs pos="81000">
                <a:schemeClr val="accent1">
                  <a:lumMod val="20000"/>
                  <a:lumOff val="80000"/>
                  <a:alpha val="25000"/>
                </a:schemeClr>
              </a:gs>
            </a:gsLst>
            <a:lin ang="5400000" scaled="0"/>
          </a:gradFill>
          <a:ln w="6350">
            <a:solidFill>
              <a:schemeClr val="accent1">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0" name="椭圆 59"/>
          <p:cNvSpPr/>
          <p:nvPr>
            <p:custDataLst>
              <p:tags r:id="rId5"/>
            </p:custDataLst>
          </p:nvPr>
        </p:nvSpPr>
        <p:spPr>
          <a:xfrm>
            <a:off x="3591878" y="2485390"/>
            <a:ext cx="4496435" cy="1504950"/>
          </a:xfrm>
          <a:prstGeom prst="ellipse">
            <a:avLst/>
          </a:prstGeom>
          <a:gradFill>
            <a:gsLst>
              <a:gs pos="0">
                <a:srgbClr val="FFFFFF">
                  <a:alpha val="0"/>
                </a:srgbClr>
              </a:gs>
              <a:gs pos="77000">
                <a:schemeClr val="accent1">
                  <a:lumMod val="20000"/>
                  <a:lumOff val="80000"/>
                  <a:alpha val="40000"/>
                </a:schemeClr>
              </a:gs>
            </a:gsLst>
            <a:lin ang="5400000" scaled="0"/>
          </a:gradFill>
          <a:ln w="6350">
            <a:solidFill>
              <a:schemeClr val="accent1">
                <a:alpha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4" name="圆角矩形 13"/>
          <p:cNvSpPr/>
          <p:nvPr>
            <p:custDataLst>
              <p:tags r:id="rId6"/>
            </p:custDataLst>
          </p:nvPr>
        </p:nvSpPr>
        <p:spPr>
          <a:xfrm>
            <a:off x="4355148" y="4841240"/>
            <a:ext cx="130683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solidFill>
                  <a:srgbClr val="FFFFFF"/>
                </a:solidFill>
                <a:uFillTx/>
                <a:latin typeface="+mn-ea"/>
                <a:cs typeface="+mn-ea"/>
                <a:sym typeface="+mn-ea"/>
              </a:rPr>
              <a:t>商品质量好</a:t>
            </a:r>
            <a:endParaRPr lang="zh-CN" altLang="en-US" sz="1600" b="1">
              <a:solidFill>
                <a:srgbClr val="FFFFFF"/>
              </a:solidFill>
              <a:uFillTx/>
              <a:latin typeface="+mn-ea"/>
              <a:cs typeface="+mn-ea"/>
              <a:sym typeface="+mn-ea"/>
            </a:endParaRPr>
          </a:p>
        </p:txBody>
      </p:sp>
      <p:sp>
        <p:nvSpPr>
          <p:cNvPr id="15" name="椭圆 14"/>
          <p:cNvSpPr>
            <a:spLocks noChangeAspect="1"/>
          </p:cNvSpPr>
          <p:nvPr>
            <p:custDataLst>
              <p:tags r:id="rId7"/>
            </p:custDataLst>
          </p:nvPr>
        </p:nvSpPr>
        <p:spPr>
          <a:xfrm>
            <a:off x="4960938" y="4317365"/>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17" name="圆角矩形 16"/>
          <p:cNvSpPr/>
          <p:nvPr>
            <p:custDataLst>
              <p:tags r:id="rId8"/>
            </p:custDataLst>
          </p:nvPr>
        </p:nvSpPr>
        <p:spPr>
          <a:xfrm>
            <a:off x="2056448" y="4164330"/>
            <a:ext cx="130683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uFillTx/>
                <a:latin typeface="+mn-ea"/>
                <a:cs typeface="+mn-ea"/>
                <a:sym typeface="+mn-ea"/>
              </a:rPr>
              <a:t>商品品相好</a:t>
            </a:r>
            <a:endParaRPr lang="zh-CN" altLang="en-US" sz="1600" b="1">
              <a:uFillTx/>
              <a:latin typeface="+mn-ea"/>
              <a:cs typeface="+mn-ea"/>
              <a:sym typeface="+mn-ea"/>
            </a:endParaRPr>
          </a:p>
        </p:txBody>
      </p:sp>
      <p:sp>
        <p:nvSpPr>
          <p:cNvPr id="20" name="椭圆 19"/>
          <p:cNvSpPr>
            <a:spLocks noChangeAspect="1"/>
          </p:cNvSpPr>
          <p:nvPr>
            <p:custDataLst>
              <p:tags r:id="rId9"/>
            </p:custDataLst>
          </p:nvPr>
        </p:nvSpPr>
        <p:spPr>
          <a:xfrm>
            <a:off x="3355023" y="3890645"/>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28" name="圆角矩形 27"/>
          <p:cNvSpPr/>
          <p:nvPr>
            <p:custDataLst>
              <p:tags r:id="rId10"/>
            </p:custDataLst>
          </p:nvPr>
        </p:nvSpPr>
        <p:spPr>
          <a:xfrm>
            <a:off x="1353185" y="3064510"/>
            <a:ext cx="1425575" cy="401955"/>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uFillTx/>
                <a:latin typeface="+mn-ea"/>
                <a:cs typeface="+mn-ea"/>
                <a:sym typeface="+mn-ea"/>
              </a:rPr>
              <a:t>商品性价比高</a:t>
            </a:r>
            <a:endParaRPr lang="zh-CN" altLang="en-US" sz="1600" b="1">
              <a:uFillTx/>
              <a:latin typeface="+mn-ea"/>
              <a:cs typeface="+mn-ea"/>
              <a:sym typeface="+mn-ea"/>
            </a:endParaRPr>
          </a:p>
        </p:txBody>
      </p:sp>
      <p:sp>
        <p:nvSpPr>
          <p:cNvPr id="30" name="椭圆 29"/>
          <p:cNvSpPr>
            <a:spLocks noChangeAspect="1"/>
          </p:cNvSpPr>
          <p:nvPr>
            <p:custDataLst>
              <p:tags r:id="rId11"/>
            </p:custDataLst>
          </p:nvPr>
        </p:nvSpPr>
        <p:spPr>
          <a:xfrm>
            <a:off x="3005773" y="3217545"/>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9" name="圆角矩形 8"/>
          <p:cNvSpPr/>
          <p:nvPr>
            <p:custDataLst>
              <p:tags r:id="rId12"/>
            </p:custDataLst>
          </p:nvPr>
        </p:nvSpPr>
        <p:spPr>
          <a:xfrm>
            <a:off x="6379210" y="5052060"/>
            <a:ext cx="1433195" cy="379730"/>
          </a:xfrm>
          <a:prstGeom prst="roundRect">
            <a:avLst>
              <a:gd name="adj" fmla="val 50000"/>
            </a:avLst>
          </a:prstGeom>
          <a:gradFill>
            <a:gsLst>
              <a:gs pos="0">
                <a:schemeClr val="accent1">
                  <a:lumMod val="40000"/>
                  <a:lumOff val="60000"/>
                </a:schemeClr>
              </a:gs>
              <a:gs pos="48000">
                <a:schemeClr val="accent1"/>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uFillTx/>
                <a:latin typeface="+mn-ea"/>
                <a:cs typeface="+mn-ea"/>
                <a:sym typeface="+mn-ea"/>
              </a:rPr>
              <a:t>持有品牌背书</a:t>
            </a:r>
            <a:endParaRPr lang="zh-CN" altLang="en-US" sz="1600" b="1">
              <a:uFillTx/>
              <a:latin typeface="+mn-ea"/>
              <a:cs typeface="+mn-ea"/>
              <a:sym typeface="+mn-ea"/>
            </a:endParaRPr>
          </a:p>
        </p:txBody>
      </p:sp>
      <p:sp>
        <p:nvSpPr>
          <p:cNvPr id="12" name="椭圆 11"/>
          <p:cNvSpPr>
            <a:spLocks noChangeAspect="1"/>
          </p:cNvSpPr>
          <p:nvPr>
            <p:custDataLst>
              <p:tags r:id="rId13"/>
            </p:custDataLst>
          </p:nvPr>
        </p:nvSpPr>
        <p:spPr>
          <a:xfrm>
            <a:off x="6620828" y="4317365"/>
            <a:ext cx="95885" cy="95885"/>
          </a:xfrm>
          <a:prstGeom prst="ellipse">
            <a:avLst/>
          </a:prstGeom>
          <a:gradFill>
            <a:gsLst>
              <a:gs pos="4000">
                <a:schemeClr val="accent1">
                  <a:lumMod val="60000"/>
                  <a:lumOff val="40000"/>
                </a:schemeClr>
              </a:gs>
              <a:gs pos="54000">
                <a:schemeClr val="accent1"/>
              </a:gs>
            </a:gsLst>
            <a:lin ang="2700000" scaled="0"/>
          </a:gradFill>
          <a:ln w="19050">
            <a:gradFill>
              <a:gsLst>
                <a:gs pos="0">
                  <a:schemeClr val="accent1">
                    <a:lumMod val="20000"/>
                    <a:lumOff val="80000"/>
                  </a:schemeClr>
                </a:gs>
                <a:gs pos="37000">
                  <a:srgbClr val="D7E2FF">
                    <a:lumMod val="5000"/>
                    <a:lumOff val="95000"/>
                  </a:srgbClr>
                </a:gs>
                <a:gs pos="71000">
                  <a:schemeClr val="accent1">
                    <a:lumMod val="20000"/>
                    <a:lumOff val="8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50" name="圆角矩形 49"/>
          <p:cNvSpPr/>
          <p:nvPr>
            <p:custDataLst>
              <p:tags r:id="rId14"/>
            </p:custDataLst>
          </p:nvPr>
        </p:nvSpPr>
        <p:spPr>
          <a:xfrm>
            <a:off x="8281035" y="4317365"/>
            <a:ext cx="1455420" cy="401955"/>
          </a:xfrm>
          <a:prstGeom prst="roundRect">
            <a:avLst>
              <a:gd name="adj" fmla="val 50000"/>
            </a:avLst>
          </a:prstGeom>
          <a:gradFill>
            <a:gsLst>
              <a:gs pos="0">
                <a:schemeClr val="accent4">
                  <a:lumMod val="40000"/>
                  <a:lumOff val="60000"/>
                </a:schemeClr>
              </a:gs>
              <a:gs pos="48000">
                <a:schemeClr val="accent4"/>
              </a:gs>
            </a:gsLst>
            <a:lin ang="5400000" scaled="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uFillTx/>
                <a:latin typeface="+mn-ea"/>
                <a:cs typeface="+mn-ea"/>
                <a:sym typeface="+mn-ea"/>
              </a:rPr>
              <a:t>商品复够率高</a:t>
            </a:r>
            <a:endParaRPr lang="zh-CN" altLang="en-US" sz="1600" b="1">
              <a:uFillTx/>
              <a:latin typeface="+mn-ea"/>
              <a:cs typeface="+mn-ea"/>
              <a:sym typeface="+mn-ea"/>
            </a:endParaRPr>
          </a:p>
        </p:txBody>
      </p:sp>
      <p:sp>
        <p:nvSpPr>
          <p:cNvPr id="51" name="椭圆 50"/>
          <p:cNvSpPr>
            <a:spLocks noChangeAspect="1"/>
          </p:cNvSpPr>
          <p:nvPr>
            <p:custDataLst>
              <p:tags r:id="rId15"/>
            </p:custDataLst>
          </p:nvPr>
        </p:nvSpPr>
        <p:spPr>
          <a:xfrm>
            <a:off x="8250873" y="3885565"/>
            <a:ext cx="95885" cy="95885"/>
          </a:xfrm>
          <a:prstGeom prst="ellipse">
            <a:avLst/>
          </a:prstGeom>
          <a:gradFill>
            <a:gsLst>
              <a:gs pos="4000">
                <a:schemeClr val="accent4">
                  <a:lumMod val="60000"/>
                  <a:lumOff val="40000"/>
                </a:schemeClr>
              </a:gs>
              <a:gs pos="100000">
                <a:schemeClr val="accent4"/>
              </a:gs>
              <a:gs pos="54000">
                <a:schemeClr val="accent4"/>
              </a:gs>
            </a:gsLst>
            <a:lin ang="2700000" scaled="0"/>
          </a:gradFill>
          <a:ln w="19050">
            <a:gradFill>
              <a:gsLst>
                <a:gs pos="0">
                  <a:schemeClr val="accent4">
                    <a:lumMod val="20000"/>
                    <a:lumOff val="80000"/>
                  </a:schemeClr>
                </a:gs>
                <a:gs pos="37000">
                  <a:srgbClr val="D7E2FF">
                    <a:lumMod val="5000"/>
                    <a:lumOff val="95000"/>
                  </a:srgbClr>
                </a:gs>
                <a:gs pos="71000">
                  <a:schemeClr val="accent4">
                    <a:lumMod val="20000"/>
                    <a:lumOff val="80000"/>
                  </a:schemeClr>
                </a:gs>
                <a:gs pos="100000">
                  <a:srgbClr val="FFFFFF"/>
                </a:gs>
              </a:gsLst>
              <a:lin ang="16200000" scaled="0"/>
            </a:gradFill>
          </a:ln>
          <a:effectLst>
            <a:outerShdw blurRad="355600" algn="ctr" rotWithShape="0">
              <a:schemeClr val="accent4">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53" name="圆角矩形 52"/>
          <p:cNvSpPr/>
          <p:nvPr>
            <p:custDataLst>
              <p:tags r:id="rId16"/>
            </p:custDataLst>
          </p:nvPr>
        </p:nvSpPr>
        <p:spPr>
          <a:xfrm>
            <a:off x="8964295" y="3064510"/>
            <a:ext cx="1465580" cy="401955"/>
          </a:xfrm>
          <a:prstGeom prst="roundRect">
            <a:avLst>
              <a:gd name="adj" fmla="val 50000"/>
            </a:avLst>
          </a:prstGeom>
          <a:gradFill>
            <a:gsLst>
              <a:gs pos="0">
                <a:schemeClr val="accent6">
                  <a:lumMod val="20000"/>
                  <a:lumOff val="80000"/>
                </a:schemeClr>
              </a:gs>
              <a:gs pos="48000">
                <a:schemeClr val="accent6"/>
              </a:gs>
            </a:gsLst>
            <a:lin ang="5400000" scaled="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1600" b="1">
                <a:solidFill>
                  <a:srgbClr val="FFFFFF"/>
                </a:solidFill>
                <a:uFillTx/>
                <a:latin typeface="+mn-ea"/>
                <a:cs typeface="+mn-ea"/>
                <a:sym typeface="+mn-ea"/>
              </a:rPr>
              <a:t>商品结合热度</a:t>
            </a:r>
            <a:endParaRPr lang="zh-CN" altLang="en-US" sz="1600" b="1">
              <a:solidFill>
                <a:srgbClr val="FFFFFF"/>
              </a:solidFill>
              <a:uFillTx/>
              <a:latin typeface="+mn-ea"/>
              <a:cs typeface="+mn-ea"/>
              <a:sym typeface="+mn-ea"/>
            </a:endParaRPr>
          </a:p>
        </p:txBody>
      </p:sp>
      <p:sp>
        <p:nvSpPr>
          <p:cNvPr id="54" name="椭圆 53"/>
          <p:cNvSpPr>
            <a:spLocks noChangeAspect="1"/>
          </p:cNvSpPr>
          <p:nvPr>
            <p:custDataLst>
              <p:tags r:id="rId17"/>
            </p:custDataLst>
          </p:nvPr>
        </p:nvSpPr>
        <p:spPr>
          <a:xfrm>
            <a:off x="8575358" y="3217545"/>
            <a:ext cx="95885" cy="95885"/>
          </a:xfrm>
          <a:prstGeom prst="ellipse">
            <a:avLst/>
          </a:prstGeom>
          <a:gradFill>
            <a:gsLst>
              <a:gs pos="4000">
                <a:schemeClr val="accent6">
                  <a:lumMod val="60000"/>
                  <a:lumOff val="40000"/>
                </a:schemeClr>
              </a:gs>
              <a:gs pos="54000">
                <a:schemeClr val="accent6"/>
              </a:gs>
              <a:gs pos="100000">
                <a:schemeClr val="accent6"/>
              </a:gs>
            </a:gsLst>
            <a:lin ang="2700000" scaled="0"/>
          </a:gradFill>
          <a:ln>
            <a:gradFill>
              <a:gsLst>
                <a:gs pos="0">
                  <a:schemeClr val="accent6">
                    <a:lumMod val="20000"/>
                    <a:lumOff val="80000"/>
                  </a:schemeClr>
                </a:gs>
                <a:gs pos="37000">
                  <a:srgbClr val="D7E2FF">
                    <a:lumMod val="5000"/>
                    <a:lumOff val="95000"/>
                  </a:srgbClr>
                </a:gs>
                <a:gs pos="71000">
                  <a:schemeClr val="accent6">
                    <a:lumMod val="20000"/>
                    <a:lumOff val="8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思源黑体 CN Regular" panose="020B0500000000000000" charset="-122"/>
            </a:endParaRPr>
          </a:p>
        </p:txBody>
      </p:sp>
      <p:sp>
        <p:nvSpPr>
          <p:cNvPr id="21" name="椭圆 20"/>
          <p:cNvSpPr/>
          <p:nvPr>
            <p:custDataLst>
              <p:tags r:id="rId18"/>
            </p:custDataLst>
          </p:nvPr>
        </p:nvSpPr>
        <p:spPr>
          <a:xfrm rot="1140000">
            <a:off x="4374833" y="2395220"/>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ym typeface="+mn-ea"/>
            </a:endParaRPr>
          </a:p>
        </p:txBody>
      </p:sp>
      <p:sp>
        <p:nvSpPr>
          <p:cNvPr id="22" name="椭圆 21"/>
          <p:cNvSpPr/>
          <p:nvPr>
            <p:custDataLst>
              <p:tags r:id="rId19"/>
            </p:custDataLst>
          </p:nvPr>
        </p:nvSpPr>
        <p:spPr>
          <a:xfrm rot="20460000">
            <a:off x="4374833" y="2425065"/>
            <a:ext cx="2931160" cy="690880"/>
          </a:xfrm>
          <a:prstGeom prst="ellipse">
            <a:avLst/>
          </a:prstGeom>
          <a:noFill/>
          <a:ln>
            <a:gradFill>
              <a:gsLst>
                <a:gs pos="40000">
                  <a:schemeClr val="accent1">
                    <a:alpha val="35000"/>
                  </a:schemeClr>
                </a:gs>
                <a:gs pos="88000">
                  <a:schemeClr val="accent1">
                    <a:lumMod val="40000"/>
                    <a:lumOff val="6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23" name="椭圆 22"/>
          <p:cNvSpPr/>
          <p:nvPr>
            <p:custDataLst>
              <p:tags r:id="rId20"/>
            </p:custDataLst>
          </p:nvPr>
        </p:nvSpPr>
        <p:spPr>
          <a:xfrm>
            <a:off x="4870450" y="1703070"/>
            <a:ext cx="1999615" cy="1834515"/>
          </a:xfrm>
          <a:prstGeom prst="ellipse">
            <a:avLst/>
          </a:prstGeom>
          <a:gradFill>
            <a:gsLst>
              <a:gs pos="100000">
                <a:schemeClr val="accent1">
                  <a:lumMod val="20000"/>
                  <a:lumOff val="80000"/>
                </a:schemeClr>
              </a:gs>
              <a:gs pos="0">
                <a:schemeClr val="accent1">
                  <a:lumMod val="60000"/>
                  <a:lumOff val="40000"/>
                </a:schemeClr>
              </a:gs>
              <a:gs pos="34000">
                <a:schemeClr val="accent1"/>
              </a:gs>
              <a:gs pos="62000">
                <a:schemeClr val="accent1"/>
              </a:gs>
            </a:gsLst>
            <a:path path="circle">
              <a:fillToRect l="100000" t="100000"/>
            </a:path>
            <a:tileRect r="-100000" b="-100000"/>
          </a:gradFill>
          <a:ln>
            <a:gradFill>
              <a:gsLst>
                <a:gs pos="0">
                  <a:schemeClr val="accent1">
                    <a:lumMod val="20000"/>
                    <a:lumOff val="80000"/>
                  </a:schemeClr>
                </a:gs>
                <a:gs pos="37000">
                  <a:srgbClr val="FFFFFF"/>
                </a:gs>
                <a:gs pos="71000">
                  <a:schemeClr val="accent1">
                    <a:lumMod val="20000"/>
                    <a:lumOff val="80000"/>
                  </a:schemeClr>
                </a:gs>
                <a:gs pos="100000">
                  <a:srgbClr val="FFFFFF"/>
                </a:gs>
              </a:gsLst>
              <a:lin ang="1614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p>
            <a:pPr lvl="0" algn="ctr">
              <a:spcBef>
                <a:spcPct val="0"/>
              </a:spcBef>
              <a:spcAft>
                <a:spcPct val="0"/>
              </a:spcAft>
              <a:buClrTx/>
              <a:buSzTx/>
              <a:buFontTx/>
            </a:pPr>
            <a:r>
              <a:rPr lang="zh-CN" altLang="en-US" sz="2400" b="1">
                <a:solidFill>
                  <a:srgbClr val="FFFF00"/>
                </a:solidFill>
                <a:uFillTx/>
                <a:latin typeface="+mn-ea"/>
                <a:cs typeface="+mn-ea"/>
                <a:sym typeface="+mn-ea"/>
              </a:rPr>
              <a:t>直播选品标准</a:t>
            </a:r>
            <a:endParaRPr lang="zh-CN" altLang="en-US" sz="2400" b="1">
              <a:solidFill>
                <a:srgbClr val="FFFF00"/>
              </a:solidFill>
              <a:uFillTx/>
              <a:latin typeface="+mn-ea"/>
              <a:cs typeface="+mn-ea"/>
              <a:sym typeface="+mn-ea"/>
            </a:endParaRPr>
          </a:p>
        </p:txBody>
      </p:sp>
    </p:spTree>
    <p:custDataLst>
      <p:tags r:id="rId2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300" fill="hold"/>
                                        <p:tgtEl>
                                          <p:spTgt spid="35"/>
                                        </p:tgtEl>
                                        <p:attrNameLst>
                                          <p:attrName>ppt_w</p:attrName>
                                        </p:attrNameLst>
                                      </p:cBhvr>
                                      <p:tavLst>
                                        <p:tav tm="0">
                                          <p:val>
                                            <p:fltVal val="0"/>
                                          </p:val>
                                        </p:tav>
                                        <p:tav tm="100000">
                                          <p:val>
                                            <p:strVal val="#ppt_w"/>
                                          </p:val>
                                        </p:tav>
                                      </p:tavLst>
                                    </p:anim>
                                    <p:anim calcmode="lin" valueType="num">
                                      <p:cBhvr>
                                        <p:cTn id="8" dur="300" fill="hold"/>
                                        <p:tgtEl>
                                          <p:spTgt spid="35"/>
                                        </p:tgtEl>
                                        <p:attrNameLst>
                                          <p:attrName>ppt_h</p:attrName>
                                        </p:attrNameLst>
                                      </p:cBhvr>
                                      <p:tavLst>
                                        <p:tav tm="0">
                                          <p:val>
                                            <p:fltVal val="0"/>
                                          </p:val>
                                        </p:tav>
                                        <p:tav tm="100000">
                                          <p:val>
                                            <p:strVal val="#ppt_h"/>
                                          </p:val>
                                        </p:tav>
                                      </p:tavLst>
                                    </p:anim>
                                    <p:anim calcmode="lin" valueType="num">
                                      <p:cBhvr>
                                        <p:cTn id="9" dur="300" fill="hold"/>
                                        <p:tgtEl>
                                          <p:spTgt spid="35"/>
                                        </p:tgtEl>
                                        <p:attrNameLst>
                                          <p:attrName>style.rotation</p:attrName>
                                        </p:attrNameLst>
                                      </p:cBhvr>
                                      <p:tavLst>
                                        <p:tav tm="0">
                                          <p:val>
                                            <p:fltVal val="90"/>
                                          </p:val>
                                        </p:tav>
                                        <p:tav tm="100000">
                                          <p:val>
                                            <p:fltVal val="0"/>
                                          </p:val>
                                        </p:tav>
                                      </p:tavLst>
                                    </p:anim>
                                    <p:animEffect transition="in" filter="fade">
                                      <p:cBhvr>
                                        <p:cTn id="10"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autoUpdateAnimBg="0"/>
    </p:bldLst>
  </p:timing>
</p:sld>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52"/>
  <p:tag name="KSO_WM_UNIT_FILL_FORE_SCHEMECOLOR_INDEX_2_TRANS" val="0.8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i*1_1_1"/>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quot;colorType&quot;:2,&quot;pos&quot;:0,&quot;rgb&quot;:&quot;#ffffff&quot;,&quot;transparency&quot;:1},{&quot;brightness&quot;:0.800000011920929,&quot;colorType&quot;:1,&quot;foreColorIndex&quot;:5,&quot;pos&quot;:0.5199999809265137,&quot;transparency&quot;:0.8500000238418579}],&quot;type&quot;:3},&quot;glow&quot;:{&quot;colorType&quot;:0},&quot;line&quot;:{&quot;solidLine&quot;:{&quot;brightness&quot;:0,&quot;colorType&quot;:1,&quot;foreColorIndex&quot;:5,&quot;transparency&quot;:0.89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Lst>
</file>

<file path=ppt\tags\tag101.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81"/>
  <p:tag name="KSO_WM_UNIT_FILL_FORE_SCHEMECOLOR_INDEX_2_TRANS" val="0.7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i*1_1_2"/>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quot;colorType&quot;:2,&quot;pos&quot;:0,&quot;rgb&quot;:&quot;#ffffff&quot;,&quot;transparency&quot;:1},{&quot;brightness&quot;:0.800000011920929,&quot;colorType&quot;:1,&quot;foreColorIndex&quot;:5,&quot;pos&quot;:0.8100000023841858,&quot;transparency&quot;:0.75}],&quot;type&quot;:3},&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Lst>
</file>

<file path=ppt\tags\tag102.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77"/>
  <p:tag name="KSO_WM_UNIT_FILL_FORE_SCHEMECOLOR_INDEX_2_TRANS" val="0.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i*1_1_3"/>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quot;colorType&quot;:2,&quot;pos&quot;:0,&quot;rgb&quot;:&quot;#ffffff&quot;,&quot;transparency&quot;:1},{&quot;brightness&quot;:0.800000011920929,&quot;colorType&quot;:1,&quot;foreColorIndex&quot;:5,&quot;pos&quot;:0.7699999809265137,&quot;transparency&quot;:0.6000000238418579}],&quot;type&quot;:3},&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Lst>
</file>

<file path=ppt\tags\tag103.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h_a*1_2_3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3_1"/>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800000011920929,&quot;colorType&quot;:1,&quot;foreColorIndex&quot;:10,&quot;pos&quot;:0,&quot;transparency&quot;:0},{&quot;brightness&quot;:0,&quot;colorType&quot;:1,&quot;foreColorIndex&quot;:10,&quot;pos&quot;:0.47999998927116394,&quot;transparency&quot;:0}],&quot;type&quot;:3},&quot;glow&quot;:{&quot;colorType&quot;:0},&quot;line&quot;:{&quot;solidLine&quot;:{&quot;brightness&quot;:0,&quot;colorType&quot;:1,&quot;foreColorIndex&quot;:10,&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0"/>
</p:tagLst>
</file>

<file path=ppt\tags\tag10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3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4000000059604645,&quot;colorType&quot;:1,&quot;foreColorIndex&quot;:10,&quot;pos&quot;:0.03999999910593033,&quot;transparency&quot;:0},{&quot;brightness&quot;:0,&quot;colorType&quot;:1,&quot;foreColorIndex&quot;:10,&quot;pos&quot;:0.5400000214576721,&quot;transparency&quot;:0},{&quot;brightness&quot;:0,&quot;colorType&quot;:1,&quot;foreColorIndex&quot;:10,&quot;pos&quot;:1,&quot;transparency&quot;:0}],&quot;type&quot;:3},&quot;glow&quot;:{&quot;colorType&quot;:0},&quot;line&quot;:{&quot;gradient&quot;:[{&quot;brightness&quot;:0.800000011920929,&quot;colorType&quot;:1,&quot;foreColorIndex&quot;:10,&quot;pos&quot;:0,&quot;transparency&quot;:0},{&quot;brightness&quot;:0.949999988079071,&quot;colorType&quot;:2,&quot;pos&quot;:0.3700000047683716,&quot;rgb&quot;:&quot;#fdfeff&quot;,&quot;transparency&quot;:0},{&quot;brightness&quot;:0.800000011920929,&quot;colorType&quot;:1,&quot;foreColorIndex&quot;:10,&quot;pos&quot;:0.7099999785423279,&quot;transparency&quot;:0},{&quot;brightness&quot;:0,&quot;colorType&quot;:2,&quot;pos&quot;:1,&quot;rgb&quot;:&quot;#ffffff&quot;,&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5.xml><?xml version="1.0" encoding="utf-8"?>
<p:tagLst xmlns:p="http://schemas.openxmlformats.org/presentationml/2006/main">
  <p:tag name="KSO_WM_BEAUTIFY_FLAG" val="#wm#"/>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5*n_h_h_a*1_2_2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2_1"/>
  <p:tag name="KSO_WM_DIAGRAM_VERSION" val="3"/>
  <p:tag name="KSO_WM_DIAGRAM_COLOR_TRICK" val="3"/>
  <p:tag name="KSO_WM_DIAGRAM_COLOR_TEXT_CAN_REMOVE" val="n"/>
  <p:tag name="KSO_WM_UNIT_VALUE" val="6"/>
  <p:tag name="KSO_WM_DIAGRAM_GROUP_CODE" val="n1-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6000000238418579,&quot;colorType&quot;:1,&quot;foreColorIndex&quot;:8,&quot;pos&quot;:0,&quot;transparency&quot;:0},{&quot;brightness&quot;:0,&quot;colorType&quot;:1,&quot;foreColorIndex&quot;:8,&quot;pos&quot;:0.47999998927116394,&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Lst>
</file>

<file path=ppt\tags\tag106.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5*n_h_h_i*1_2_2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4000000059604645,&quot;colorType&quot;:1,&quot;foreColorIndex&quot;:8,&quot;pos&quot;:0.03999999910593033,&quot;transparency&quot;:0},{&quot;brightness&quot;:0,&quot;colorType&quot;:1,&quot;foreColorIndex&quot;:8,&quot;pos&quot;:1,&quot;transparency&quot;:0},{&quot;brightness&quot;:0,&quot;colorType&quot;:1,&quot;foreColorIndex&quot;:8,&quot;pos&quot;:0.5400000214576721,&quot;transparency&quot;:0}],&quot;type&quot;:3},&quot;glow&quot;:{&quot;colorType&quot;:0},&quot;line&quot;:{&quot;gradient&quot;:[{&quot;brightness&quot;:0.800000011920929,&quot;colorType&quot;:1,&quot;foreColorIndex&quot;:8,&quot;pos&quot;:0,&quot;transparency&quot;:0},{&quot;brightness&quot;:0.949999988079071,&quot;colorType&quot;:2,&quot;pos&quot;:0.3700000047683716,&quot;rgb&quot;:&quot;#fdfeff&quot;,&quot;transparency&quot;:0},{&quot;brightness&quot;:0.800000011920929,&quot;colorType&quot;:1,&quot;foreColorIndex&quot;:8,&quot;pos&quot;:0.7099999785423279,&quot;transparency&quot;:0},{&quot;brightness&quot;:0,&quot;colorType&quot;:2,&quot;pos&quot;:1,&quot;rgb&quot;:&quot;#ffffff&quot;,&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7.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5*n_h_h_a*1_2_1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1_1"/>
  <p:tag name="KSO_WM_DIAGRAM_VERSION" val="3"/>
  <p:tag name="KSO_WM_DIAGRAM_COLOR_TRICK" val="3"/>
  <p:tag name="KSO_WM_DIAGRAM_COLOR_TEXT_CAN_REMOVE" val="n"/>
  <p:tag name="KSO_WM_UNIT_VALUE" val="6"/>
  <p:tag name="KSO_WM_DIAGRAM_GROUP_CODE" val="n1-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6000000238418579,&quot;colorType&quot;:1,&quot;foreColorIndex&quot;:5,&quot;pos&quot;:0,&quot;transparency&quot;:0},{&quot;brightness&quot;:0,&quot;colorType&quot;:1,&quot;foreColorIndex&quot;:5,&quot;pos&quot;:0.47999998927116394,&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5"/>
  <p:tag name="KSO_WM_UNIT_TEXT_FILL_FORE_SCHEMECOLOR_INDEX" val="1"/>
  <p:tag name="KSO_WM_UNIT_TEXT_FILL_TYPE" val="1"/>
</p:tagLst>
</file>

<file path=ppt\tags\tag10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1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4000000059604645,&quot;colorType&quot;:1,&quot;foreColorIndex&quot;:5,&quot;pos&quot;:0.03999999910593033,&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9.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5*n_h_h_a*1_2_4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4_1"/>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6000000238418579,&quot;colorType&quot;:1,&quot;foreColorIndex&quot;:5,&quot;pos&quot;:0,&quot;transparency&quot;:0},{&quot;brightness&quot;:0,&quot;colorType&quot;:1,&quot;foreColorIndex&quot;:5,&quot;pos&quot;:0.47999998927116394,&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5"/>
  <p:tag name="KSO_WM_UNIT_TEXT_FILL_FORE_SCHEMECOLOR_INDEX" val="1"/>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4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4000000059604645,&quot;colorType&quot;:1,&quot;foreColorIndex&quot;:5,&quot;pos&quot;:0.03999999910593033,&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1.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5*n_h_h_a*1_2_5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5_1"/>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6000000238418579,&quot;colorType&quot;:1,&quot;foreColorIndex&quot;:8,&quot;pos&quot;:0,&quot;transparency&quot;:0},{&quot;brightness&quot;:0,&quot;colorType&quot;:1,&quot;foreColorIndex&quot;:8,&quot;pos&quot;:0.47999998927116394,&quot;transparency&quot;:0}],&quot;type&quot;:3},&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8"/>
  <p:tag name="KSO_WM_UNIT_TEXT_FILL_FORE_SCHEMECOLOR_INDEX" val="1"/>
  <p:tag name="KSO_WM_UNIT_TEXT_FILL_TYPE" val="1"/>
</p:tagLst>
</file>

<file path=ppt\tags\tag112.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5*n_h_h_i*1_2_5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4000000059604645,&quot;colorType&quot;:1,&quot;foreColorIndex&quot;:8,&quot;pos&quot;:0.03999999910593033,&quot;transparency&quot;:0},{&quot;brightness&quot;:0,&quot;colorType&quot;:1,&quot;foreColorIndex&quot;:8,&quot;pos&quot;:1,&quot;transparency&quot;:0},{&quot;brightness&quot;:0,&quot;colorType&quot;:1,&quot;foreColorIndex&quot;:8,&quot;pos&quot;:0.5400000214576721,&quot;transparency&quot;:0}],&quot;type&quot;:3},&quot;glow&quot;:{&quot;colorType&quot;:0},&quot;line&quot;:{&quot;gradient&quot;:[{&quot;brightness&quot;:0.800000011920929,&quot;colorType&quot;:1,&quot;foreColorIndex&quot;:8,&quot;pos&quot;:0,&quot;transparency&quot;:0},{&quot;brightness&quot;:0.949999988079071,&quot;colorType&quot;:2,&quot;pos&quot;:0.3700000047683716,&quot;rgb&quot;:&quot;#fdfeff&quot;,&quot;transparency&quot;:0},{&quot;brightness&quot;:0.800000011920929,&quot;colorType&quot;:1,&quot;foreColorIndex&quot;:8,&quot;pos&quot;:0.7099999785423279,&quot;transparency&quot;:0},{&quot;brightness&quot;:0,&quot;colorType&quot;:2,&quot;pos&quot;:1,&quot;rgb&quot;:&quot;#ffffff&quot;,&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3.xml><?xml version="1.0" encoding="utf-8"?>
<p:tagLst xmlns:p="http://schemas.openxmlformats.org/presentationml/2006/main">
  <p:tag name="KSO_WM_BEAUTIFY_FLAG" val="#wm#"/>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h_a*1_2_6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6_1"/>
  <p:tag name="KSO_WM_DIAGRAM_VERSION" val="3"/>
  <p:tag name="KSO_WM_DIAGRAM_COLOR_TRICK" val="3"/>
  <p:tag name="KSO_WM_DIAGRAM_COLOR_TEXT_CAN_REMOVE" val="n"/>
  <p:tag name="KSO_WM_DIAGRAM_GROUP_CODE" val="n1-1"/>
  <p:tag name="KSO_WM_UNIT_VALUE" val="6"/>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800000011920929,&quot;colorType&quot;:1,&quot;foreColorIndex&quot;:10,&quot;pos&quot;:0,&quot;transparency&quot;:0},{&quot;brightness&quot;:0,&quot;colorType&quot;:1,&quot;foreColorIndex&quot;:10,&quot;pos&quot;:0.47999998927116394,&quot;transparency&quot;:0}],&quot;type&quot;:3},&quot;glow&quot;:{&quot;colorType&quot;:0},&quot;line&quot;:{&quot;solidLine&quot;:{&quot;brightness&quot;:0,&quot;colorType&quot;:1,&quot;foreColorIndex&quot;:10,&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10"/>
</p:tagLst>
</file>

<file path=ppt\tags\tag11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5*n_h_h_i*1_2_6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6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4000000059604645,&quot;colorType&quot;:1,&quot;foreColorIndex&quot;:10,&quot;pos&quot;:0.03999999910593033,&quot;transparency&quot;:0},{&quot;brightness&quot;:0,&quot;colorType&quot;:1,&quot;foreColorIndex&quot;:10,&quot;pos&quot;:0.5400000214576721,&quot;transparency&quot;:0},{&quot;brightness&quot;:0,&quot;colorType&quot;:1,&quot;foreColorIndex&quot;:10,&quot;pos&quot;:1,&quot;transparency&quot;:0}],&quot;type&quot;:3},&quot;glow&quot;:{&quot;colorType&quot;:0},&quot;line&quot;:{&quot;gradient&quot;:[{&quot;brightness&quot;:0.800000011920929,&quot;colorType&quot;:1,&quot;foreColorIndex&quot;:10,&quot;pos&quot;:0,&quot;transparency&quot;:0},{&quot;brightness&quot;:0.949999988079071,&quot;colorType&quot;:2,&quot;pos&quot;:0.3700000047683716,&quot;rgb&quot;:&quot;#fdfeff&quot;,&quot;transparency&quot;:0},{&quot;brightness&quot;:0.800000011920929,&quot;colorType&quot;:1,&quot;foreColorIndex&quot;:10,&quot;pos&quot;:0.7099999785423279,&quot;transparency&quot;:0},{&quot;brightness&quot;:0,&quot;colorType&quot;:2,&quot;pos&quot;:1,&quot;rgb&quot;:&quot;#ffffff&quot;,&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64_5*n_h_i*1_1_4"/>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64_5*n_h_i*1_1_5"/>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5"/>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7.xml><?xml version="1.0" encoding="utf-8"?>
<p:tagLst xmlns:p="http://schemas.openxmlformats.org/presentationml/2006/main">
  <p:tag name="KSO_WM_BEAUTIFY_FLAG" val="#wm#"/>
  <p:tag name="KSO_WM_UNIT_FILL_FORE_SCHEMECOLOR_INDEX_1_BRIGHTNESS" val="0.6"/>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44"/>
  <p:tag name="KSO_WM_UNIT_FILL_FORE_SCHEMECOLOR_INDEX_2_TRANS" val="0"/>
  <p:tag name="KSO_WM_UNIT_FILL_GRADIENT_TYPE" val="2"/>
  <p:tag name="KSO_WM_UNIT_FILL_GRADIENT_ANGLE" val="0"/>
  <p:tag name="KSO_WM_UNIT_FILL_GRADIENT_DIRECTION" val="12"/>
  <p:tag name="KSO_WM_UNIT_LINE_FORE_SCHEMECOLOR_INDEX_1_BRIGHTNESS" val="0.55"/>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5*n_h_a*1_1_1"/>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6"/>
  <p:tag name="KSO_WM_DIAGRAM_MIN_ITEMCNT" val="2"/>
  <p:tag name="KSO_WM_DIAGRAM_VIRTUALLY_FRAME" val="{&quot;height&quot;:369.2999969482422,&quot;left&quot;:80.77503326656316,&quot;top&quot;:134.1,&quot;width&quot;:764.4500122070312}"/>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FILL_TYPE" val="3"/>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38.1052612304687,&quot;left&quot;:76.72503937007873,&quot;top&quot;:154.0973693847656,&quot;width&quot;:787.5749606299212}"/>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3_1"/>
  <p:tag name="KSO_WM_UNIT_ID" val="diagram20231496_3*n_h_h_a*1_2_3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38.1052612304687,&quot;left&quot;:76.72503937007873,&quot;top&quot;:154.0973693847656,&quot;width&quot;:787.5749606299212}"/>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2_1"/>
  <p:tag name="KSO_WM_UNIT_ID" val="diagram20231496_3*n_h_h_a*1_2_2_1"/>
  <p:tag name="KSO_WM_TEMPLATE_CATEGORY" val="diagram"/>
  <p:tag name="KSO_WM_UNIT_LAYERLEVEL" val="1_1_1_1"/>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VALUE" val="5"/>
  <p:tag name="KSO_WM_UNIT_FILL_TYPE" val="3"/>
  <p:tag name="KSO_WM_UNIT_PRESET_TEXT" val="添加标题"/>
</p:tagLst>
</file>

<file path=ppt\tags\tag121.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38.1052612304687,&quot;left&quot;:76.72503937007873,&quot;top&quot;:154.0973693847656,&quot;width&quot;:787.5749606299212}"/>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1_1"/>
  <p:tag name="KSO_WM_UNIT_ID" val="diagram20231496_3*n_h_h_a*1_2_1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96_3*n_h_h_i*1_2_1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3.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96_3*n_h_h_f*1_2_1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96_3*n_h_h_i*1_2_2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5.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96_3*n_h_h_f*1_2_2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496_3*n_h_h_i*1_2_3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27.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96_3*n_h_h_f*1_2_3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96_3*n_h_i*1_1_1"/>
  <p:tag name="KSO_WM_TEMPLATE_CATEGORY" val="diagram"/>
  <p:tag name="KSO_WM_TEMPLATE_INDEX" val="20231496"/>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17"/>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17000000178813934,&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9.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96_3*n_h_h_i*1_2_3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96_3*n_h_h_i*1_2_1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96_3*n_h_i*1_1_2"/>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quot;transparency&quot;:0.899999976158142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96_3*n_h_i*1_1_3"/>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5"/>
  <p:tag name="KSO_WM_UNIT_FILL_FORE_SCHEMECOLOR_INDEX_2_BRIGHTNESS" val="0"/>
  <p:tag name="KSO_WM_UNIT_FILL_FORE_SCHEMECOLOR_INDEX_2" val="5"/>
  <p:tag name="KSO_WM_UNIT_FILL_FORE_SCHEMECOLOR_INDEX_2_POS" val="1"/>
  <p:tag name="KSO_WM_UNIT_FILL_FORE_SCHEMECOLOR_INDEX_2_TRANS" val="0.85"/>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quot;transparency&quot;:0.8500000238418579},{&quot;brightness&quot;:0,&quot;colorType&quot;:1,&quot;foreColorIndex&quot;:5,&quot;pos&quot;:1,&quot;transparency&quot;:0.85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496_3*n_h_i*1_1_4"/>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
  <p:tag name="KSO_WM_UNIT_FILL_FORE_SCHEMECOLOR_INDEX_2_BRIGHTNESS" val="0"/>
  <p:tag name="KSO_WM_UNIT_FILL_FORE_SCHEMECOLOR_INDEX_2" val="5"/>
  <p:tag name="KSO_WM_UNIT_FILL_FORE_SCHEMECOLOR_INDEX_2_POS" val="1"/>
  <p:tag name="KSO_WM_UNIT_FILL_FORE_SCHEMECOLOR_INDEX_2_TRANS" val="0.8"/>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1496_3*n_h_i*1_1_5"/>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quot;colorType&quot;:1,&quot;foreColorIndex&quot;:5,&quot;pos&quot;:0.9800000190734863,&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5.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96_3*n_h_h_i*1_2_2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36.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96_3*n_h_a*1_1_1"/>
  <p:tag name="KSO_WM_TEMPLATE_CATEGORY" val="diagram"/>
  <p:tag name="KSO_WM_TEMPLATE_INDEX" val="20231496"/>
  <p:tag name="KSO_WM_UNIT_LAYERLEVEL" val="1_1_1"/>
  <p:tag name="KSO_WM_TAG_VERSION" val="3.0"/>
  <p:tag name="KSO_WM_UNIT_TEXT_FILL_FORE_SCHEMECOLOR_INDEX_BRIGHTNESS"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38.1052612304687,&quot;left&quot;:76.72503937007873,&quot;top&quot;:154.0973693847656,&quot;width&quot;:787.5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1"/>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gradient&quot;:[{&quot;brightness&quot;:0.4000000059604645,&quot;colorType&quot;:1,&quot;foreColorIndex&quot;:5,&quot;pos&quot;:0,&quot;transparency&quot;:0},{&quot;brightness&quot;:0,&quot;colorType&quot;:1,&quot;foreColorIndex&quot;:5,&quot;pos&quot;:0.62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1"/>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gradient&quot;:[{&quot;brightness&quot;:0.4000000059604645,&quot;colorType&quot;:1,&quot;foreColorIndex&quot;:5,&quot;pos&quot;:0,&quot;transparency&quot;:0.10000000149011612},{&quot;brightness&quot;:0,&quot;colorType&quot;:1,&quot;foreColorIndex&quot;:5,&quot;pos&quot;:0.6299999952316284,&quot;transparency&quot;:0.1000000014901161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1"/>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gradient&quot;:[{&quot;brightness&quot;:0.4000000059604645,&quot;colorType&quot;:1,&quot;foreColorIndex&quot;:5,&quot;pos&quot;:0,&quot;transparency&quot;:0.20000000298023224},{&quot;brightness&quot;:0,&quot;colorType&quot;:1,&quot;foreColorIndex&quot;:5,&quot;pos&quot;:0.6299999952316284,&quot;transparency&quot;:0.2000000029802322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1"/>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gradient&quot;:[{&quot;brightness&quot;:0.4000000059604645,&quot;colorType&quot;:1,&quot;foreColorIndex&quot;:5,&quot;pos&quot;:0,&quot;transparency&quot;:0.5},{&quot;brightness&quot;:0,&quot;colorType&quot;:1,&quot;foreColorIndex&quot;:5,&quot;pos&quot;:0.6299999952316284,&quot;transparency&quot;:0.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1"/>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gradient&quot;:[{&quot;brightness&quot;:0.4000000059604645,&quot;colorType&quot;:1,&quot;foreColorIndex&quot;:5,&quot;pos&quot;:0,&quot;transparency&quot;:0.4000000059604645},{&quot;brightness&quot;:0,&quot;colorType&quot;:1,&quot;foreColorIndex&quot;:5,&quot;pos&quot;:0.6299999952316284,&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1"/>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2"/>
  <p:tag name="KSO_WM_UNIT_LINE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3"/>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4"/>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3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3_1"/>
  <p:tag name="KSO_WM_UNIT_PRESET_TEXT" val="此处输入你的智能图形项正文"/>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2"/>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3"/>
  <p:tag name="KSO_WM_UNIT_LINE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4"/>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4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4_5"/>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4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4_1"/>
  <p:tag name="KSO_WM_UNIT_PRESET_TEXT" val="此处输入你的智能图形项正文"/>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2"/>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10000000149011612},&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3"/>
  <p:tag name="KSO_WM_UNIT_LINE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4"/>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5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5_5"/>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5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5_1"/>
  <p:tag name="KSO_WM_UNIT_PRESET_TEXT" val="此处输入你的智能图形项正文"/>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2"/>
  <p:tag name="KSO_WM_UNIT_LINE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3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3_5"/>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gradient&quot;:[{&quot;brightness&quot;:0.4000000059604645,&quot;colorType&quot;:1,&quot;foreColorIndex&quot;:5,&quot;pos&quot;:0,&quot;transparency&quot;:0.30000001192092896},{&quot;brightness&quot;:0,&quot;colorType&quot;:1,&quot;foreColorIndex&quot;:5,&quot;pos&quot;:0.6299999952316284,&quot;transparency&quot;:0.3000000119209289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3"/>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5"/>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6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6_4"/>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6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6_1"/>
  <p:tag name="KSO_WM_UNIT_PRESET_TEXT" val="此处输入你的智能图形项正文"/>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2"/>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3"/>
  <p:tag name="KSO_WM_UNIT_LINE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4"/>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2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2_5"/>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2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2_1"/>
  <p:tag name="KSO_WM_UNIT_PRESET_TEXT" val="此处输入你的智能图形项正文"/>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2"/>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2"/>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3"/>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3"/>
  <p:tag name="KSO_WM_UNIT_LINE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7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4"/>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4"/>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i*1_1_5"/>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DIAGRAM_GROUP_CODE" val="m1-1"/>
  <p:tag name="KSO_WM_UNIT_TYPE" val="m_h_i"/>
  <p:tag name="KSO_WM_UNIT_INDEX" val="1_1_5"/>
  <p:tag name="KSO_WM_UNIT_FILL_FORE_SCHEMECOLOR_INDEX" val="5"/>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1,&quot;foreColorIndex&quot;:5,&quot;transparency&quot;:0.2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40_5*m_h_f*1_1_1"/>
  <p:tag name="KSO_WM_TEMPLATE_CATEGORY" val="diagram"/>
  <p:tag name="KSO_WM_TEMPLATE_INDEX" val="20230940"/>
  <p:tag name="KSO_WM_UNIT_LAYERLEVEL" val="1_1_1"/>
  <p:tag name="KSO_WM_TAG_VERSION" val="3.0"/>
  <p:tag name="KSO_WM_DIAGRAM_VERSION" val="3"/>
  <p:tag name="KSO_WM_DIAGRAM_COLOR_TRICK" val="1"/>
  <p:tag name="KSO_WM_DIAGRAM_COLOR_TEXT_CAN_REMOVE" val="n"/>
  <p:tag name="KSO_WM_UNIT_SUBTYPE" val="a"/>
  <p:tag name="KSO_WM_UNIT_NOCLEAR" val="0"/>
  <p:tag name="KSO_WM_DIAGRAM_GROUP_CODE" val="m1-1"/>
  <p:tag name="KSO_WM_UNIT_TYPE" val="m_h_f"/>
  <p:tag name="KSO_WM_UNIT_INDEX" val="1_1_1"/>
  <p:tag name="KSO_WM_UNIT_PRESET_TEXT" val="此处输入你的智能图形项正文"/>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4.xml><?xml version="1.0" encoding="utf-8"?>
<p:tagLst xmlns:p="http://schemas.openxmlformats.org/presentationml/2006/main">
  <p:tag name="KSO_WM_DIAGRAM_VERSION" val="3"/>
  <p:tag name="KSO_WM_DIAGRAM_COLOR_TRICK" val="1"/>
  <p:tag name="KSO_WM_DIAGRAM_COLOR_TEXT_CAN_REMOVE" val="n"/>
  <p:tag name="KSO_WM_UNIT_VALUE" val="70*7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0940_5*m_h_x*1_1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5.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0940_5*m_h_x*1_2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6.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30940_5*m_h_x*1_3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7.xml><?xml version="1.0" encoding="utf-8"?>
<p:tagLst xmlns:p="http://schemas.openxmlformats.org/presentationml/2006/main">
  <p:tag name="KSO_WM_DIAGRAM_VERSION" val="3"/>
  <p:tag name="KSO_WM_DIAGRAM_COLOR_TRICK" val="1"/>
  <p:tag name="KSO_WM_DIAGRAM_COLOR_TEXT_CAN_REMOVE" val="n"/>
  <p:tag name="KSO_WM_UNIT_VALUE" val="72*67"/>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30940_5*m_h_x*1_4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8.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5_1"/>
  <p:tag name="KSO_WM_UNIT_ID" val="diagram20230940_5*m_h_x*1_5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9.xml><?xml version="1.0" encoding="utf-8"?>
<p:tagLst xmlns:p="http://schemas.openxmlformats.org/presentationml/2006/main">
  <p:tag name="KSO_WM_DIAGRAM_VERSION" val="3"/>
  <p:tag name="KSO_WM_DIAGRAM_COLOR_TRICK" val="1"/>
  <p:tag name="KSO_WM_DIAGRAM_COLOR_TEXT_CAN_REMOVE" val="n"/>
  <p:tag name="KSO_WM_UNIT_VALUE" val="72*72"/>
  <p:tag name="KSO_WM_UNIT_HIGHLIGHT" val="0"/>
  <p:tag name="KSO_WM_UNIT_COMPATIBLE" val="0"/>
  <p:tag name="KSO_WM_UNIT_DIAGRAM_ISNUMVISUAL" val="0"/>
  <p:tag name="KSO_WM_UNIT_DIAGRAM_ISREFERUNIT" val="0"/>
  <p:tag name="KSO_WM_DIAGRAM_GROUP_CODE" val="m1-1"/>
  <p:tag name="KSO_WM_UNIT_TYPE" val="m_h_x"/>
  <p:tag name="KSO_WM_UNIT_INDEX" val="1_6_1"/>
  <p:tag name="KSO_WM_UNIT_ID" val="diagram20230940_5*m_h_x*1_6_1"/>
  <p:tag name="KSO_WM_TEMPLATE_CATEGORY" val="diagram"/>
  <p:tag name="KSO_WM_TEMPLATE_INDEX" val="20230940"/>
  <p:tag name="KSO_WM_UNIT_LAYERLEVEL" val="1_1_1"/>
  <p:tag name="KSO_WM_TAG_VERSION" val="3.0"/>
  <p:tag name="KSO_WM_BEAUTIFY_FLAG" val="#wm#"/>
  <p:tag name="KSO_WM_DIAGRAM_MAX_ITEMCNT" val="6"/>
  <p:tag name="KSO_WM_DIAGRAM_MIN_ITEMCNT" val="2"/>
  <p:tag name="KSO_WM_DIAGRAM_VIRTUALLY_FRAME" val="{&quot;height&quot;:277.3500061035157,&quot;left&quot;:46.92503937007874,&quot;top&quot;:168.3000363183209,&quot;width&quot;:860.349999999999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TABLE_ENDDRAG_ORIGIN_RECT" val="688*251"/>
  <p:tag name="TABLE_ENDDRAG_RECT" val="127*172*688*251"/>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wm#"/>
  <p:tag name="KSO_WM_TEMPLATE_CATEGORY" val="custom"/>
  <p:tag name="KSO_WM_TEMPLATE_INDEX" val="20205081"/>
</p:tagLst>
</file>

<file path=ppt\tags\tag1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TEMPLATE_CATEGORY" val="diagram"/>
  <p:tag name="KSO_WM_TEMPLATE_INDEX" val="20230963"/>
  <p:tag name="KSO_WM_UNIT_LAYERLEVEL" val="1_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
  <p:tag name="KSO_WM_UNIT_ID" val="diagram20230963_4*n_h_h_f*1_2_1_1"/>
  <p:tag name="KSO_WM_UNIT_INDEX" val="1_2_1_1"/>
  <p:tag name="KSO_WM_DIAGRAM_GROUP_CODE" val="n1-1"/>
  <p:tag name="KSO_WM_UNIT_TEXT_FILL_FORE_SCHEMECOLOR_INDEX" val="1"/>
  <p:tag name="KSO_WM_UNIT_TEXT_FILL_TYPE" val="1"/>
</p:tagLst>
</file>

<file path=ppt\tags\tag1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TEMPLATE_CATEGORY" val="diagram"/>
  <p:tag name="KSO_WM_TEMPLATE_INDEX" val="20230963"/>
  <p:tag name="KSO_WM_UNIT_LAYERLEVEL" val="1_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
  <p:tag name="KSO_WM_UNIT_ID" val="diagram20230963_4*n_h_h_f*1_2_5_1"/>
  <p:tag name="KSO_WM_UNIT_INDEX" val="1_2_5_1"/>
  <p:tag name="KSO_WM_DIAGRAM_GROUP_CODE" val="n1-1"/>
  <p:tag name="KSO_WM_UNIT_TEXT_FILL_FORE_SCHEMECOLOR_INDEX" val="1"/>
  <p:tag name="KSO_WM_UNIT_TEXT_FILL_TYPE"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
  <p:tag name="KSO_WM_TAG_VERSION" val="3.0"/>
  <p:tag name="KSO_WM_UNIT_TYPE" val="n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solidLine&quot;:{&quot;brightness&quot;:0,&quot;colorType&quot;:1,&quot;foreColorIndex&quot;:5,&quot;transparency&quot;:0.30000001192092896},&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D" val="diagram20230963_4*n_h_i*1_2_1"/>
  <p:tag name="KSO_WM_UNIT_INDEX" val="1_2_1"/>
  <p:tag name="KSO_WM_DIAGRAM_GROUP_CODE" val="n1-1"/>
  <p:tag name="KSO_WM_UNIT_LINE_FORE_SCHEMECOLOR_INDEX" val="5"/>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
  <p:tag name="KSO_WM_TAG_VERSION" val="3.0"/>
  <p:tag name="KSO_WM_UNIT_ISCONTENTSTITLE" val="0"/>
  <p:tag name="KSO_WM_UNIT_ISNUMDGMTITLE" val="0"/>
  <p:tag name="KSO_WM_UNIT_NOCLEAR" val="0"/>
  <p:tag name="KSO_WM_UNIT_VALUE" val="36"/>
  <p:tag name="KSO_WM_UNIT_TYPE" val="n_h_a"/>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949999988079071,&quot;colorType&quot;:1,&quot;foreColorIndex&quot;:5,&quot;pos&quot;:0.3700000047683716,&quot;transparency&quot;:0},{&quot;brightness&quot;:0.550000011920929,&quot;colorType&quot;:1,&quot;foreColorIndex&quot;:5,&quot;pos&quot;:0,&quot;transparency&quot;:0},{&quot;brightness&quot;:0,&quot;colorType&quot;:1,&quot;foreColorIndex&quot;:14,&quot;pos&quot;:1,&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ID" val="diagram20230963_4*n_h_a*1_1_1"/>
  <p:tag name="KSO_WM_UNIT_INDEX" val="1_1_1"/>
  <p:tag name="KSO_WM_DIAGRAM_GROUP_CODE" val="n1-1"/>
  <p:tag name="KSO_WM_UNIT_FILL_TYPE" val="3"/>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
  <p:tag name="KSO_WM_TAG_VERSION" val="3.0"/>
  <p:tag name="KSO_WM_UNIT_TYPE" val="n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solidLine&quot;:{&quot;brightness&quot;:0.800000011920929,&quot;colorType&quot;:1,&quot;foreColorIndex&quot;:5,&quot;transparency&quot;:0.30000001192092896},&quot;type&quot;:1},&quot;shadow&quot;:{&quot;brightness&quot;:-0.15000000596046448,&quot;colorType&quot;:1,&quot;foreColorIndex&quot;:14,&quot;transparency&quot;:0.5},&quot;threeD&quot;:{&quot;curvedSurface&quot;:{&quot;brightness&quot;:0,&quot;colorType&quot;:2,&quot;rgb&quot;:&quot;#000000&quot;},&quot;depth&quot;:{&quot;colorType&quot;:0}}},&quot;text&quot;:{&quot;fill&quot;:{},&quot;glow&quot;:{},&quot;line&quot;:{},&quot;shadow&quot;:{},&quot;threeD&quot;:{}}}"/>
  <p:tag name="KSO_WM_BEAUTIFY_FLAG" val="#wm#"/>
  <p:tag name="KSO_WM_UNIT_ID" val="diagram20230963_4*n_h_i*1_1_3"/>
  <p:tag name="KSO_WM_UNIT_INDEX" val="1_1_3"/>
  <p:tag name="KSO_WM_DIAGRAM_GROUP_CODE" val="n1-1"/>
  <p:tag name="KSO_WM_UNIT_LINE_FORE_SCHEMECOLOR_INDEX" val="5"/>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 name="KSO_WM_UNIT_ID" val="diagram20230963_4*n_h_h_i*1_2_2_1"/>
  <p:tag name="KSO_WM_UNIT_INDEX" val="1_2_2_1"/>
  <p:tag name="KSO_WM_DIAGRAM_GROUP_CODE" val="n1-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D" val="diagram20230963_4*n_h_h_i*1_2_2_2"/>
  <p:tag name="KSO_WM_UNIT_INDEX" val="1_2_2_2"/>
  <p:tag name="KSO_WM_DIAGRAM_GROUP_CODE" val="n1-1"/>
  <p:tag name="KSO_WM_UNIT_FILL_TYPE" val="3"/>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 name="KSO_WM_UNIT_ID" val="diagram20230963_4*n_h_h_i*1_2_4_1"/>
  <p:tag name="KSO_WM_UNIT_INDEX" val="1_2_4_1"/>
  <p:tag name="KSO_WM_DIAGRAM_GROUP_CODE" val="n1-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D" val="diagram20230963_4*n_h_h_i*1_2_4_2"/>
  <p:tag name="KSO_WM_UNIT_INDEX" val="1_2_4_2"/>
  <p:tag name="KSO_WM_DIAGRAM_GROUP_CODE" val="n1-1"/>
  <p:tag name="KSO_WM_UNIT_FILL_TYPE" val="3"/>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 name="KSO_WM_UNIT_ID" val="diagram20230963_4*n_h_h_i*1_2_3_1"/>
  <p:tag name="KSO_WM_UNIT_INDEX" val="1_2_3_1"/>
  <p:tag name="KSO_WM_DIAGRAM_GROUP_CODE" val="n1-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D" val="diagram20230963_4*n_h_h_i*1_2_3_2"/>
  <p:tag name="KSO_WM_UNIT_INDEX" val="1_2_3_2"/>
  <p:tag name="KSO_WM_DIAGRAM_GROUP_CODE" val="n1-1"/>
  <p:tag name="KSO_WM_UNIT_FILL_TYPE" val="3"/>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 name="KSO_WM_UNIT_ID" val="diagram20230963_4*n_h_h_i*1_2_1_1"/>
  <p:tag name="KSO_WM_UNIT_INDEX" val="1_2_1_1"/>
  <p:tag name="KSO_WM_DIAGRAM_GROUP_CODE" val="n1-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D" val="diagram20230963_4*n_h_h_i*1_2_1_2"/>
  <p:tag name="KSO_WM_UNIT_INDEX" val="1_2_1_2"/>
  <p:tag name="KSO_WM_DIAGRAM_GROUP_CODE" val="n1-1"/>
  <p:tag name="KSO_WM_UNIT_FILL_TYPE" val="3"/>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gradient&quot;:[{&quot;brightness&quot;:0,&quot;colorType&quot;:1,&quot;foreColorIndex&quot;:5,&quot;pos&quot;:0.3700000047683716,&quot;transparency&quot;:0},{&quot;brightness&quot;:0.550000011920929,&quot;colorType&quot;:1,&quot;foreColorIndex&quot;:5,&quot;pos&quot;:0,&quot;transparency&quot;:0},{&quot;brightness&quot;:0,&quot;colorType&quot;:1,&quot;foreColorIndex&quot;:5,&quot;pos&quot;:1,&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 name="KSO_WM_UNIT_ID" val="diagram20230963_4*n_h_h_i*1_2_5_1"/>
  <p:tag name="KSO_WM_UNIT_INDEX" val="1_2_5_1"/>
  <p:tag name="KSO_WM_DIAGRAM_GROUP_CODE" val="n1-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TYPE" val="n_h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gradient&quot;:[{&quot;brightness&quot;:0,&quot;colorType&quot;:1,&quot;foreColorIndex&quot;:5,&quot;pos&quot;:0.4399999976158142,&quot;transparency&quot;:0},{&quot;brightness&quot;:0.6000000238418579,&quot;colorType&quot;:1,&quot;foreColorIndex&quot;:5,&quot;pos&quot;:0,&quot;transparency&quot;:0},{&quot;brightness&quot;:0,&quot;colorType&quot;:1,&quot;foreColorIndex&quot;:5,&quot;pos&quot;:0.6600000262260437,&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D" val="diagram20230963_4*n_h_h_i*1_2_5_2"/>
  <p:tag name="KSO_WM_UNIT_INDEX" val="1_2_5_2"/>
  <p:tag name="KSO_WM_DIAGRAM_GROUP_CODE" val="n1-1"/>
  <p:tag name="KSO_WM_UNIT_FILL_TYPE" val="3"/>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VALUE" val="52*82"/>
  <p:tag name="KSO_WM_UNIT_TYPE" val="n_h_h_x"/>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FORE_SCHEMECOLOR_INDEX" val="14"/>
  <p:tag name="KSO_WM_UNIT_FILL_FORE_SCHEMECOLOR_INDEX_BRIGHTNESS" val="0"/>
  <p:tag name="KSO_WM_UNIT_ID" val="diagram20230963_4*n_h_h_x*1_2_4_1"/>
  <p:tag name="KSO_WM_UNIT_INDEX" val="1_2_4_1"/>
  <p:tag name="KSO_WM_DIAGRAM_GROUP_CODE" val="n1-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VALUE" val="76*78"/>
  <p:tag name="KSO_WM_UNIT_TYPE" val="n_h_h_x"/>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FORE_SCHEMECOLOR_INDEX" val="14"/>
  <p:tag name="KSO_WM_UNIT_FILL_FORE_SCHEMECOLOR_INDEX_BRIGHTNESS" val="0"/>
  <p:tag name="KSO_WM_UNIT_ID" val="diagram20230963_4*n_h_h_x*1_2_3_1"/>
  <p:tag name="KSO_WM_UNIT_INDEX" val="1_2_3_1"/>
  <p:tag name="KSO_WM_DIAGRAM_GROUP_CODE" val="n1-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VALUE" val="84*72"/>
  <p:tag name="KSO_WM_UNIT_TYPE" val="n_h_h_x"/>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FORE_SCHEMECOLOR_INDEX" val="14"/>
  <p:tag name="KSO_WM_UNIT_FILL_FORE_SCHEMECOLOR_INDEX_BRIGHTNESS" val="0"/>
  <p:tag name="KSO_WM_UNIT_ID" val="diagram20230963_4*n_h_h_x*1_2_2_1"/>
  <p:tag name="KSO_WM_UNIT_INDEX" val="1_2_2_1"/>
  <p:tag name="KSO_WM_DIAGRAM_GROUP_CODE" val="n1-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
  <p:tag name="KSO_WM_TAG_VERSION" val="3.0"/>
  <p:tag name="KSO_WM_UNIT_TYPE" val="n_h_i"/>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gradient&quot;:[{&quot;brightness&quot;:0,&quot;colorType&quot;:2,&quot;pos&quot;:0,&quot;rgb&quot;:&quot;#afc6ff&quot;,&quot;transparency&quot;:1},{&quot;brightness&quot;:0,&quot;colorType&quot;:2,&quot;pos&quot;:1,&quot;rgb&quot;:&quot;#376fff&quot;,&quot;transparency&quot;:1},{&quot;brightness&quot;:0,&quot;colorType&quot;:2,&quot;pos&quot;:0.5,&quot;rgb&quot;:&quot;#ffffff&quot;,&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ID" val="diagram20230963_4*n_h_i*1_1_4"/>
  <p:tag name="KSO_WM_UNIT_INDEX" val="1_1_4"/>
  <p:tag name="KSO_WM_DIAGRAM_GROUP_CODE" val="n1-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3"/>
  <p:tag name="KSO_WM_UNIT_LAYERLEVEL" val="1_1_1_1"/>
  <p:tag name="KSO_WM_TAG_VERSION" val="3.0"/>
  <p:tag name="KSO_WM_UNIT_VALUE" val="65*71"/>
  <p:tag name="KSO_WM_UNIT_TYPE" val="n_h_h_x"/>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FORE_SCHEMECOLOR_INDEX" val="14"/>
  <p:tag name="KSO_WM_UNIT_FILL_FORE_SCHEMECOLOR_INDEX_BRIGHTNESS" val="0"/>
  <p:tag name="KSO_WM_UNIT_ID" val="diagram20230963_4*n_h_h_x*1_2_5_1"/>
  <p:tag name="KSO_WM_UNIT_INDEX" val="1_2_5_1"/>
  <p:tag name="KSO_WM_DIAGRAM_GROUP_CODE" val="n1-1"/>
</p:tagLst>
</file>

<file path=ppt\tags\tag2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TEMPLATE_CATEGORY" val="diagram"/>
  <p:tag name="KSO_WM_TEMPLATE_INDEX" val="20230963"/>
  <p:tag name="KSO_WM_UNIT_LAYERLEVEL" val="1_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
  <p:tag name="KSO_WM_UNIT_ID" val="diagram20230963_4*n_h_h_f*1_2_2_1"/>
  <p:tag name="KSO_WM_UNIT_INDEX" val="1_2_2_1"/>
  <p:tag name="KSO_WM_DIAGRAM_GROUP_CODE" val="n1-1"/>
  <p:tag name="KSO_WM_UNIT_TEXT_FILL_FORE_SCHEMECOLOR_INDEX" val="1"/>
  <p:tag name="KSO_WM_UNIT_TEXT_FILL_TYPE" val="1"/>
</p:tagLst>
</file>

<file path=ppt\tags\tag2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TEMPLATE_CATEGORY" val="diagram"/>
  <p:tag name="KSO_WM_TEMPLATE_INDEX" val="20230963"/>
  <p:tag name="KSO_WM_UNIT_LAYERLEVEL" val="1_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
  <p:tag name="KSO_WM_UNIT_ID" val="diagram20230963_4*n_h_h_f*1_2_4_1"/>
  <p:tag name="KSO_WM_UNIT_INDEX" val="1_2_4_1"/>
  <p:tag name="KSO_WM_DIAGRAM_GROUP_CODE" val="n1-1"/>
  <p:tag name="KSO_WM_UNIT_TEXT_FILL_FORE_SCHEMECOLOR_INDEX" val="1"/>
  <p:tag name="KSO_WM_UNIT_TEXT_FILL_TYPE" val="1"/>
</p:tagLst>
</file>

<file path=ppt\tags\tag20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TEMPLATE_CATEGORY" val="diagram"/>
  <p:tag name="KSO_WM_TEMPLATE_INDEX" val="20230963"/>
  <p:tag name="KSO_WM_UNIT_LAYERLEVEL" val="1_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你的智能图形项正文"/>
  <p:tag name="KSO_WM_UNIT_ID" val="diagram20230963_4*n_h_h_f*1_2_3_1"/>
  <p:tag name="KSO_WM_UNIT_INDEX" val="1_2_3_1"/>
  <p:tag name="KSO_WM_DIAGRAM_GROUP_CODE" val="n1-1"/>
  <p:tag name="KSO_WM_UNIT_TEXT_FILL_FORE_SCHEMECOLOR_INDEX" val="1"/>
  <p:tag name="KSO_WM_UNIT_TEXT_FILL_TYPE" val="1"/>
</p:tagLst>
</file>

<file path=ppt\tags\tag207.xml><?xml version="1.0" encoding="utf-8"?>
<p:tagLst xmlns:p="http://schemas.openxmlformats.org/presentationml/2006/main">
  <p:tag name="KSO_WM_DIAGRAM_VERSION" val="3"/>
  <p:tag name="KSO_WM_DIAGRAM_COLOR_TRICK" val="1"/>
  <p:tag name="KSO_WM_DIAGRAM_COLOR_TEXT_CAN_REMOVE" val="n"/>
  <p:tag name="KSO_WM_UNIT_VALUE" val="80*69"/>
  <p:tag name="KSO_WM_UNIT_HIGHLIGHT" val="0"/>
  <p:tag name="KSO_WM_UNIT_COMPATIBLE" val="0"/>
  <p:tag name="KSO_WM_UNIT_DIAGRAM_ISNUMVISUAL" val="0"/>
  <p:tag name="KSO_WM_UNIT_DIAGRAM_ISREFERUNIT" val="0"/>
  <p:tag name="KSO_WM_UNIT_TYPE" val="n_h_h_x"/>
  <p:tag name="KSO_WM_TEMPLATE_CATEGORY" val="diagram"/>
  <p:tag name="KSO_WM_TEMPLATE_INDEX" val="20230963"/>
  <p:tag name="KSO_WM_UNIT_LAYERLEVEL" val="1_1_1_1"/>
  <p:tag name="KSO_WM_TAG_VERSION" val="3.0"/>
  <p:tag name="KSO_WM_BEAUTIFY_FLAG" val="#wm#"/>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0963_4*n_h_h_x*1_2_1_1"/>
  <p:tag name="KSO_WM_UNIT_INDEX" val="1_2_1_1"/>
  <p:tag name="KSO_WM_DIAGRAM_GROUP_CODE" val="n1-1"/>
</p:tagLst>
</file>

<file path=ppt\tags\tag20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n_h_i"/>
  <p:tag name="KSO_WM_TEMPLATE_CATEGORY" val="diagram"/>
  <p:tag name="KSO_WM_TEMPLATE_INDEX" val="20230963"/>
  <p:tag name="KSO_WM_UNIT_LAYERLEVEL" val="1_1_1"/>
  <p:tag name="KSO_WM_TAG_VERSION" val="3.0"/>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solid&quot;:{&quot;brightness&quot;:0.800000011920929,&quot;colorType&quot;:1,&quot;foreColorIndex&quot;:5,&quot;transparency&quot;:0.6499999761581421},&quot;type&quot;:1},&quot;glow&quot;:{&quot;colorType&quot;:0},&quot;line&quot;:{&quot;gradient&quot;:[{&quot;brightness&quot;:0.949999988079071,&quot;colorType&quot;:1,&quot;foreColorIndex&quot;:5,&quot;pos&quot;:0.3700000047683716,&quot;transparency&quot;:0},{&quot;brightness&quot;:0.49000000953674316,&quot;colorType&quot;:1,&quot;foreColorIndex&quot;:5,&quot;pos&quot;:0,&quot;transparency&quot;:0},{&quot;brightness&quot;:0,&quot;colorType&quot;:1,&quot;foreColorIndex&quot;:14,&quot;pos&quot;:1,&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ID" val="diagram20230963_4*n_h_i*1_1_1"/>
  <p:tag name="KSO_WM_UNIT_INDEX" val="1_1_1"/>
  <p:tag name="KSO_WM_DIAGRAM_GROUP_CODE" val="n1-1"/>
  <p:tag name="KSO_WM_UNIT_FILL_TYPE" val="1"/>
  <p:tag name="KSO_WM_UNIT_FILL_FORE_SCHEMECOLOR_INDEX" val="5"/>
  <p:tag name="KSO_WM_UNIT_FILL_FORE_SCHEMECOLOR_INDEX_BRIGHTNESS" val="0.8"/>
</p:tagLst>
</file>

<file path=ppt\tags\tag20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UNIT_TYPE" val="n_h_i"/>
  <p:tag name="KSO_WM_TEMPLATE_CATEGORY" val="diagram"/>
  <p:tag name="KSO_WM_TEMPLATE_INDEX" val="20230963"/>
  <p:tag name="KSO_WM_UNIT_LAYERLEVEL" val="1_1_1"/>
  <p:tag name="KSO_WM_TAG_VERSION" val="3.0"/>
  <p:tag name="KSO_WM_DIAGRAM_MAX_ITEMCNT" val="6"/>
  <p:tag name="KSO_WM_DIAGRAM_MIN_ITEMCNT" val="2"/>
  <p:tag name="KSO_WM_DIAGRAM_VIRTUALLY_FRAME" val="{&quot;height&quot;:382.3999938964844,&quot;left&quot;:54.95003326656315,&quot;top&quot;:78.82500305175782,&quot;width&quot;:850.2000122070312}"/>
  <p:tag name="KSO_WM_DIAGRAM_COLOR_MATCH_VALUE" val="{&quot;shape&quot;:{&quot;fill&quot;:{&quot;type&quot;:0},&quot;glow&quot;:{&quot;colorType&quot;:0},&quot;line&quot;:{&quot;gradient&quot;:[{&quot;brightness&quot;:0.949999988079071,&quot;colorType&quot;:1,&quot;foreColorIndex&quot;:5,&quot;pos&quot;:0.3700000047683716,&quot;transparency&quot;:0},{&quot;brightness&quot;:0.49000000953674316,&quot;colorType&quot;:1,&quot;foreColorIndex&quot;:5,&quot;pos&quot;:0,&quot;transparency&quot;:0},{&quot;brightness&quot;:0,&quot;colorType&quot;:1,&quot;foreColorIndex&quot;:14,&quot;pos&quot;:1,&quot;transparency&quot;:0},{&quot;brightness&quot;:0.699999988079071,&quot;colorType&quot;:1,&quot;foreColorIndex&quot;:5,&quot;pos&quot;:0.7099999785423279,&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4"/>
  <p:tag name="KSO_WM_UNIT_FILL_FORE_SCHEMECOLOR_INDEX_BRIGHTNESS" val="0"/>
  <p:tag name="KSO_WM_UNIT_ID" val="diagram20230963_4*n_h_i*1_1_2"/>
  <p:tag name="KSO_WM_UNIT_INDEX" val="1_1_2"/>
  <p:tag name="KSO_WM_DIAGRAM_GROUP_CODE" val="n1-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05081"/>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BEAUTIFY_FLAG" val="#wm#"/>
  <p:tag name="KSO_WM_TEMPLATE_CATEGORY" val="custom"/>
  <p:tag name="KSO_WM_TEMPLATE_INDEX" val="20205081"/>
</p:tagLst>
</file>

<file path=ppt\tags\tag213.xml><?xml version="1.0" encoding="utf-8"?>
<p:tagLst xmlns:p="http://schemas.openxmlformats.org/presentationml/2006/main">
  <p:tag name="KSO_WM_BEAUTIFY_FLAG" val="#wm#"/>
  <p:tag name="KSO_WM_TEMPLATE_CATEGORY" val="custom"/>
  <p:tag name="KSO_WM_TEMPLATE_INDEX" val="20205081"/>
</p:tagLst>
</file>

<file path=ppt\tags\tag2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1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15000000596046448,&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3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15000000596046448,&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2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25,&quot;colorType&quot;:1,&quot;foreColorIndex&quot;:6,&quot;pos&quot;:0,&quot;transparency&quot;:0},{&quot;brightness&quot;:-0.10000000149011612,&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4_2"/>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25,&quot;colorType&quot;:1,&quot;foreColorIndex&quot;:8,&quot;pos&quot;:0,&quot;transparency&quot;:0},{&quot;brightness&quot;:-0.10000000149011612,&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1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2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3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solidLine&quot;:{&quot;brightness&quot;:0.4000000059604645,&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7"/>
  <p:tag name="KSO_WM_DIAGRAM_USE_COLOR_VALUE" val="{&quot;color_scheme&quot;:1,&quot;color_type&quot;:1,&quot;theme_color_indexes&quo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1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25,&quot;colorType&quot;:1,&quot;foreColorIndex&quot;:5,&quot;pos&quot;:0,&quot;transparency&quot;:0},{&quot;brightness&quot;:0.15000000596046448,&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2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3"/>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solidLine&quot;:{&quot;brightness&quot;:0.4000000059604645,&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DIAGRAM_USE_COLOR_VALUE" val="{&quot;color_scheme&quot;:1,&quot;color_type&quot;:1,&quot;theme_color_indexes&quot;:[]}"/>
</p:tagLst>
</file>

<file path=ppt\tags\tag2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4_3"/>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solidLine&quot;:{&quot;brightness&quot;:0.4000000059604645,&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8"/>
  <p:tag name="KSO_WM_DIAGRAM_USE_COLOR_VALUE" val="{&quot;color_scheme&quot;:1,&quot;color_type&quot;:1,&quot;theme_color_indexes&quot;:[]}"/>
</p:tagLst>
</file>

<file path=ppt\tags\tag2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3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25,&quot;colorType&quot;:1,&quot;foreColorIndex&quot;:7,&quot;pos&quot;:0,&quot;transparency&quot;:0},{&quot;brightness&quot;:0.15000000596046448,&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2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25,&quot;colorType&quot;:1,&quot;foreColorIndex&quot;:6,&quot;pos&quot;:0,&quot;transparency&quot;:0},{&quot;brightness&quot;:0.15000000596046448,&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57_3*l_h_i*1_4_1"/>
  <p:tag name="KSO_WM_TEMPLATE_CATEGORY" val="diagram"/>
  <p:tag name="KSO_WM_TEMPLATE_INDEX" val="20231057"/>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25,&quot;colorType&quot;:1,&quot;foreColorIndex&quot;:8,&quot;pos&quot;:0,&quot;transparency&quot;:0},{&quot;brightness&quot;:0.15000000596046448,&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2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1057_3*l_h_f*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1057_3*l_h_f*1_3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2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31057_3*l_h_f*1_4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1057_3*l_h_f*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的提炼"/>
  <p:tag name="KSO_WM_UNIT_TEXT_FILL_FORE_SCHEMECOLOR_INDEX" val="1"/>
  <p:tag name="KSO_WM_UNIT_TEXT_FILL_TYPE" val="1"/>
  <p:tag name="KSO_WM_DIAGRAM_USE_COLOR_VALUE" val="{&quot;color_scheme&quot;:1,&quot;color_type&quot;:1,&quot;theme_color_indexes&quot;:[]}"/>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4_1"/>
  <p:tag name="KSO_WM_UNIT_ID" val="diagram20231057_3*l_h_a*1_4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30000001192092896,&quot;colorType&quot;:1,&quot;foreColorIndex&quot;:8,&quot;pos&quot;:0.800000011920929,&quot;transparency&quot;:0},{&quot;brightness&quot;:0,&quot;colorType&quot;:1,&quot;foreColorIndex&quot;:8,&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3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3_1"/>
  <p:tag name="KSO_WM_UNIT_ID" val="diagram20231057_3*l_h_a*1_3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30000001192092896,&quot;colorType&quot;:1,&quot;foreColorIndex&quot;:7,&quot;pos&quot;:0.800000011920929,&quot;transparency&quot;:0},{&quot;brightness&quot;:0,&quot;colorType&quot;:1,&quot;foreColorIndex&quot;:7,&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3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057_3*l_h_a*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30000001192092896,&quot;colorType&quot;:1,&quot;foreColorIndex&quot;:6,&quot;pos&quot;:0.800000011920929,&quot;transparency&quot;:0},{&quot;brightness&quot;:0,&quot;colorType&quot;:1,&quot;foreColorIndex&quot;:6,&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3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057_3*l_h_a*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30000001192092896,&quot;colorType&quot;:1,&quot;foreColorIndex&quot;:5,&quot;pos&quot;:0.800000011920929,&quot;transparency&quot;:0},{&quot;brightness&quot;:0,&quot;colorType&quot;:1,&quot;foreColorIndex&quot;:5,&quot;pos&quot;:0.2000000029802322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2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UNIT_VALUE" val="53*48"/>
  <p:tag name="KSO_WM_UNIT_TYPE" val="l_h_x"/>
  <p:tag name="KSO_WM_UNIT_INDEX" val="1_2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4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UNIT_VALUE" val="53*45"/>
  <p:tag name="KSO_WM_UNIT_TYPE" val="l_h_x"/>
  <p:tag name="KSO_WM_UNIT_INDEX" val="1_4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2000000029802322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3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UNIT_VALUE" val="58*50"/>
  <p:tag name="KSO_WM_UNIT_TYPE" val="l_h_x"/>
  <p:tag name="KSO_WM_UNIT_INDEX" val="1_3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quot;colorType&quot;:2,&quot;pos&quot;:0,&quot;rgb&quot;:&quot;#ffffff&quot;,&quot;transparency&quot;:0},{&quot;brightness&quot;:0,&quot;colorType&quot;:2,&quot;pos&quot;:0.6499999761581421,&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1057_3*l_h_x*1_1_1"/>
  <p:tag name="KSO_WM_TEMPLATE_CATEGORY" val="diagram"/>
  <p:tag name="KSO_WM_TEMPLATE_INDEX" val="20231057"/>
  <p:tag name="KSO_WM_UNIT_LAYERLEVEL" val="1_1_1"/>
  <p:tag name="KSO_WM_TAG_VERSION" val="3.0"/>
  <p:tag name="KSO_WM_BEAUTIFY_FLAG" val="#wm#"/>
  <p:tag name="KSO_WM_DIAGRAM_VERSION" val="3"/>
  <p:tag name="KSO_WM_DIAGRAM_COLOR_TRICK" val="4"/>
  <p:tag name="KSO_WM_DIAGRAM_COLOR_TEXT_CAN_REMOVE" val="n"/>
  <p:tag name="KSO_WM_UNIT_VALUE" val="56*58"/>
  <p:tag name="KSO_WM_UNIT_TYPE" val="l_h_x"/>
  <p:tag name="KSO_WM_UNIT_INDEX" val="1_1_1"/>
  <p:tag name="KSO_WM_DIAGRAM_MAX_ITEMCNT" val="6"/>
  <p:tag name="KSO_WM_DIAGRAM_MIN_ITEMCNT" val="2"/>
  <p:tag name="KSO_WM_DIAGRAM_VIRTUALLY_FRAME" val="{&quot;height&quot;:366.7974853515625,&quot;left&quot;:38.55,&quot;top&quot;:100.70129669429753,&quot;width&quot;:860.1061000169168}"/>
  <p:tag name="KSO_WM_DIAGRAM_COLOR_MATCH_VALUE" val="{&quot;shape&quot;:{&quot;fill&quot;:{&quot;gradient&quot;:[{&quot;brightness&quot;:0,&quot;colorType&quot;:2,&quot;pos&quot;:0,&quot;rgb&quot;:&quot;#ffffff&quot;,&quot;transparency&quot;:0},{&quot;brightness&quot;:0,&quot;colorType&quot;:2,&quot;pos&quot;:0.6499999761581421,&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38.xml><?xml version="1.0" encoding="utf-8"?>
<p:tagLst xmlns:p="http://schemas.openxmlformats.org/presentationml/2006/main">
  <p:tag name="KSO_WM_BEAUTIFY_FLAG" val="#wm#"/>
  <p:tag name="KSO_WM_TEMPLATE_CATEGORY" val="custom"/>
  <p:tag name="KSO_WM_TEMPLATE_INDEX" val="20205081"/>
</p:tagLst>
</file>

<file path=ppt\tags\tag239.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90_1*l_h_i*1_1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1*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41.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1*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42.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790_1*l_h_i*1_2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43.xml><?xml version="1.0" encoding="utf-8"?>
<p:tagLst xmlns:p="http://schemas.openxmlformats.org/presentationml/2006/main">
  <p:tag name="KSO_WM_BEAUTIFY_FLAG" val="#wm#"/>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90_1*l_h_a*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44.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90_1*l_h_f*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45.xml><?xml version="1.0" encoding="utf-8"?>
<p:tagLst xmlns:p="http://schemas.openxmlformats.org/presentationml/2006/main">
  <p:tag name="KSO_WM_BEAUTIFY_FLAG" val="#wm#"/>
  <p:tag name="KSO_WM_TEMPLATE_CATEGORY" val="custom"/>
  <p:tag name="KSO_WM_TEMPLATE_INDEX" val="20205081"/>
</p:tagLst>
</file>

<file path=ppt\tags\tag246.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90_1*l_h_i*1_1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47.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1*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48.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1*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49.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790_1*l_h_i*1_2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90_1*l_h_a*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51.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90_1*l_h_f*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52.xml><?xml version="1.0" encoding="utf-8"?>
<p:tagLst xmlns:p="http://schemas.openxmlformats.org/presentationml/2006/main">
  <p:tag name="KSO_WM_BEAUTIFY_FLAG" val="#wm#"/>
  <p:tag name="KSO_WM_TEMPLATE_CATEGORY" val="custom"/>
  <p:tag name="KSO_WM_TEMPLATE_INDEX" val="20205081"/>
</p:tagLst>
</file>

<file path=ppt\tags\tag25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90_1*l_h_i*1_1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54.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1*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55.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1*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56.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790_1*l_h_i*1_2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57.xml><?xml version="1.0" encoding="utf-8"?>
<p:tagLst xmlns:p="http://schemas.openxmlformats.org/presentationml/2006/main">
  <p:tag name="KSO_WM_BEAUTIFY_FLAG" val="#wm#"/>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90_1*l_h_a*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58.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90_1*l_h_f*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77503937007873,&quot;top&quot;:75.85,&quot;width&quot;:850.50003662109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59.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790_1*l_h_i*1_1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61.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diagram"/>
  <p:tag name="KSO_WM_TEMPLATE_INDEX" val="20231790"/>
  <p:tag name="KSO_WM_UNIT_LAYERLEVEL" val="1_1_1"/>
  <p:tag name="KSO_WM_TAG_VERSION" val="3.0"/>
  <p:tag name="KSO_WM_UNIT_VALUE" val="10"/>
  <p:tag name="KSO_WM_UNIT_TYPE" val="l_h_a"/>
  <p:tag name="KSO_WM_UNIT_ID" val="diagram20231790_1*l_h_a*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62.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90_1*l_h_f*1_1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63.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790_1*l_h_i*1_2_1"/>
  <p:tag name="KSO_WM_TEMPLATE_CATEGORY" val="diagram"/>
  <p:tag name="KSO_WM_TEMPLATE_INDEX" val="20231790"/>
  <p:tag name="KSO_WM_UNIT_LAYERLEVEL" val="1_1_1"/>
  <p:tag name="KSO_WM_TAG_VERSION" val="3.0"/>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Lst>
</file>

<file path=ppt\tags\tag264.xml><?xml version="1.0" encoding="utf-8"?>
<p:tagLst xmlns:p="http://schemas.openxmlformats.org/presentationml/2006/main">
  <p:tag name="KSO_WM_BEAUTIFY_FLAG" val="#wm#"/>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90_1*l_h_a*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标题"/>
</p:tagLst>
</file>

<file path=ppt\tags\tag265.xml><?xml version="1.0" encoding="utf-8"?>
<p:tagLst xmlns:p="http://schemas.openxmlformats.org/presentationml/2006/main">
  <p:tag name="KSO_WM_BEAUTIFY_FLAG" val="#wm#"/>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90_1*l_h_f*1_2_1"/>
  <p:tag name="KSO_WM_TEMPLATE_CATEGORY" val="diagram"/>
  <p:tag name="KSO_WM_TEMPLATE_INDEX" val="20231790"/>
  <p:tag name="KSO_WM_UNIT_LAYERLEVEL" val="1_1_1"/>
  <p:tag name="KSO_WM_TAG_VERSION" val="3.0"/>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88.4,&quot;left&quot;:54.82500274898503,&quot;top&quot;:75.85,&quot;width&quot;:850.45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观点,单击输入你的项正文，文字是您思想的提炼，请言简意赅的阐述观点，单击此处输入你的项正文"/>
</p:tagLst>
</file>

<file path=ppt\tags\tag266.xml><?xml version="1.0" encoding="utf-8"?>
<p:tagLst xmlns:p="http://schemas.openxmlformats.org/presentationml/2006/main">
  <p:tag name="KSO_WM_BEAUTIFY_FLAG" val="#wm#"/>
  <p:tag name="KSO_WM_TEMPLATE_CATEGORY" val="custom"/>
  <p:tag name="KSO_WM_TEMPLATE_INDEX" val="20205081"/>
</p:tagLst>
</file>

<file path=ppt\tags\tag267.xml><?xml version="1.0" encoding="utf-8"?>
<p:tagLst xmlns:p="http://schemas.openxmlformats.org/presentationml/2006/main">
  <p:tag name="KSO_WM_BEAUTIFY_FLAG" val="#wm#"/>
  <p:tag name="KSO_WM_TEMPLATE_CATEGORY" val="custom"/>
  <p:tag name="KSO_WM_TEMPLATE_INDEX" val="20205081"/>
</p:tagLst>
</file>

<file path=ppt\tags\tag268.xml><?xml version="1.0" encoding="utf-8"?>
<p:tagLst xmlns:p="http://schemas.openxmlformats.org/presentationml/2006/main">
  <p:tag name="KSO_WM_BEAUTIFY_FLAG" val="#wm#"/>
  <p:tag name="KSO_WM_TEMPLATE_CATEGORY" val="custom"/>
  <p:tag name="KSO_WM_TEMPLATE_INDEX" val="20205081"/>
</p:tagLst>
</file>

<file path=ppt\tags\tag269.xml><?xml version="1.0" encoding="utf-8"?>
<p:tagLst xmlns:p="http://schemas.openxmlformats.org/presentationml/2006/main">
  <p:tag name="COMMONDATA" val="eyJoZGlkIjoiMTcyMTZlNGQ2NzI4NGYwZGFmNTQzZDZjZTkxMGMwNDAifQ=="/>
  <p:tag name="commondata" val="eyJjb3VudCI6MSwiaGRpZCI6IjFkMzJmNWY3NGRhMTUzZDgyZWExYTg3ZmU5NTE0MTU0IiwidXNlckNvdW50IjoxfQ=="/>
  <p:tag name="resource_record_key" val="{&quot;13&quot;:[20419711,4563109,4716331,4705195,20469026,4695728],&quot;70&quot;:[3314374,3314048]}"/>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08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87_4*n_h_h_f*1_2_5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
</p:tagLst>
</file>

<file path=ppt\tags\tag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87_4*n_h_h_f*1_2_4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
</p:tagLst>
</file>

<file path=ppt\tags\tag7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87_4*n_h_h_f*1_2_3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
</p:tagLst>
</file>

<file path=ppt\tags\tag7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87_4*n_h_h_f*1_2_2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2_1"/>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87_4*n_h_h_f*1_2_1_1"/>
  <p:tag name="KSO_WM_TEMPLATE_CATEGORY" val="diagram"/>
  <p:tag name="KSO_WM_TEMPLATE_INDEX" val="2023108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4*n_h_h_i*1_2_3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3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4*n_h_h_i*1_2_2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2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65*58"/>
  <p:tag name="KSO_WM_UNIT_TYPE" val="n_h_h_x"/>
  <p:tag name="KSO_WM_UNIT_INDEX" val="1_2_2_1"/>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4*n_h_h_i*1_2_1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1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74*63"/>
  <p:tag name="KSO_WM_UNIT_TYPE" val="n_h_h_x"/>
  <p:tag name="KSO_WM_UNIT_INDEX" val="1_2_1_1"/>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1087_4*n_h_h_i*1_2_4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231087_4*n_h_h_i*1_2_5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5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60*54"/>
  <p:tag name="KSO_WM_UNIT_TYPE" val="n_h_h_x"/>
  <p:tag name="KSO_WM_UNIT_INDEX" val="1_2_5_1"/>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4_1"/>
  <p:tag name="KSO_WM_TEMPLATE_CATEGORY" val="diagram"/>
  <p:tag name="KSO_WM_TEMPLATE_INDEX" val="20231087"/>
  <p:tag name="KSO_WM_UNIT_LAYERLEVEL" val="1_1_1_1"/>
  <p:tag name="KSO_WM_TAG_VERSION" val="3.0"/>
  <p:tag name="KSO_WM_BEAUTIFY_FLAG" val="#wm#"/>
  <p:tag name="KSO_WM_DIAGRAM_VERSION" val="3"/>
  <p:tag name="KSO_WM_DIAGRAM_COLOR_TRICK" val="1"/>
  <p:tag name="KSO_WM_DIAGRAM_COLOR_TEXT_CAN_REMOVE" val="n"/>
  <p:tag name="KSO_WM_UNIT_VALUE" val="60*51"/>
  <p:tag name="KSO_WM_UNIT_TYPE" val="n_h_h_x"/>
  <p:tag name="KSO_WM_UNIT_INDEX" val="1_2_4_1"/>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2"/>
  <p:tag name="KSO_WM_UNIT_FILL_FORE_SCHEMECOLOR_INDEX_BRIGHTNESS" val="0"/>
  <p:tag name="KSO_WM_DIAGRAM_USE_COLOR_VALUE" val="{&quot;color_scheme&quot;:1,&quot;color_type&quot;:1,&quot;theme_color_indexes&quot;:[]}"/>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7_4*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gradient&quot;:[{&quot;brightness&quot;:0.949999988079071,&quot;colorType&quot;:1,&quot;foreColorIndex&quot;:5,&quot;pos&quot;:1,&quot;transparency&quot;:0},{&quot;brightness&quot;:0.75,&quot;colorType&quot;:1,&quot;foreColorIndex&quot;:5,&quot;pos&quot;:0.2800000011920929,&quot;transparency&quot;:0},{&quot;brightness&quot;:0.75,&quot;colorType&quot;:1,&quot;foreColorIndex&quot;:5,&quot;pos&quot;:0.20000000298023224,&quot;transparency&quot;:0},{&quot;brightness&quot;:0.699999988079071,&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1"/>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2"/>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2"/>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2"/>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3"/>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800000011920929,&quot;colorType&quot;:1,&quot;foreColorIndex&quot;:5,&quot;pos&quot;:0,&quot;transparency&quot;:0},{&quot;brightness&quot;:0,&quot;colorType&quot;:1,&quot;foreColorIndex&quot;:16,&quot;pos&quot;:0.3700000047683716,&quot;transparency&quot;:0.47999998927116394},{&quot;brightness&quot;:0,&quot;colorType&quot;:1,&quot;foreColorIndex&quot;:14,&quot;pos&quot;:0.8100000023841858,&quot;transparency&quot;:0.6100000143051147},{&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7_4*n_h_i*1_1_4"/>
  <p:tag name="KSO_WM_TEMPLATE_CATEGORY" val="diagram"/>
  <p:tag name="KSO_WM_TEMPLATE_INDEX" val="20231087"/>
  <p:tag name="KSO_WM_UNIT_LAYERLEVEL" val="1_1_1"/>
  <p:tag name="KSO_WM_TAG_VERSION" val="3.0"/>
  <p:tag name="KSO_WM_DIAGRAM_GROUP_CODE" val="n1-1"/>
  <p:tag name="KSO_WM_UNIT_TYPE" val="n_h_i"/>
  <p:tag name="KSO_WM_UNIT_INDEX" val="1_1_4"/>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8"/>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gradient&quot;:[{&quot;brightness&quot;:0.949999988079071,&quot;colorType&quot;:1,&quot;foreColorIndex&quot;:5,&quot;pos&quot;:1,&quot;transparency&quot;:0},{&quot;brightness&quot;:0.550000011920929,&quot;colorType&quot;:1,&quot;foreColorIndex&quot;:5,&quot;pos&quot;:0.2800000011920929,&quot;transparency&quot;:0},{&quot;brightness&quot;:0.550000011920929,&quot;colorType&quot;:1,&quot;foreColorIndex&quot;:5,&quot;pos&quot;:0.20000000298023224,&quot;transparency&quot;:0},{&quot;brightness&quot;:0.5,&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5"/>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6000000238418579,&quot;colorType&quot;:1,&quot;foreColorIndex&quot;:5,&quot;pos&quot;:0.009999999776482582,&quot;transparency&quot;:0},{&quot;brightness&quot;:0.8999999761581421,&quot;colorType&quot;:1,&quot;foreColorIndex&quot;:5,&quot;pos&quot;:0.8600000143051147,&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9"/>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0"/>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6"/>
  <p:tag name="KSO_WM_TEMPLATE_CATEGORY" val="diagram"/>
  <p:tag name="KSO_WM_TEMPLATE_INDEX" val="20231087"/>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gradient&quot;:[{&quot;brightness&quot;:0.6000000238418579,&quot;colorType&quot;:1,&quot;foreColorIndex&quot;:5,&quot;pos&quot;:0.009999999776482582,&quot;transparency&quot;:0},{&quot;brightness&quot;:0.8999999761581421,&quot;colorType&quot;:1,&quot;foreColorIndex&quot;:5,&quot;pos&quot;:0.8600000143051147,&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
</p:tagLst>
</file>

<file path=ppt\tags\tag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7_4*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388.6256713867187,&quot;left&quot;:49.692566734974754,&quot;top&quot;:75.70684934601073,&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10;加项标题"/>
  <p:tag name="KSO_WM_UNIT_TEXT_FILL_FORE_SCHEMECOLOR_INDEX" val="1"/>
  <p:tag name="KSO_WM_UNIT_TEXT_FILL_TYPE" val="1"/>
  <p:tag name="KSO_WM_DIAGRAM_USE_COLOR_VALUE" val="{&quot;color_scheme&quot;:1,&quot;color_type&quot;:1,&quot;theme_color_indexes&quot;:[]}"/>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4021"/>
        <p:guide pos="368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